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5" r:id="rId4"/>
  </p:sldMasterIdLst>
  <p:notesMasterIdLst>
    <p:notesMasterId r:id="rId52"/>
  </p:notesMasterIdLst>
  <p:handoutMasterIdLst>
    <p:handoutMasterId r:id="rId5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15" r:id="rId49"/>
    <p:sldId id="316" r:id="rId50"/>
    <p:sldId id="317" r:id="rId51"/>
  </p:sldIdLst>
  <p:sldSz cx="12192000" cy="6858000"/>
  <p:notesSz cx="6797675" cy="9926638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840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linruizjhw (Leroy)" initials="Z(" lastIdx="1" clrIdx="0">
    <p:extLst>
      <p:ext uri="{19B8F6BF-5375-455C-9EA6-DF929625EA0E}">
        <p15:presenceInfo xmlns:p15="http://schemas.microsoft.com/office/powerpoint/2012/main" userId="S-1-5-21-147214757-305610072-1517763936-5615262" providerId="AD"/>
      </p:ext>
    </p:extLst>
  </p:cmAuthor>
  <p:cmAuthor id="2" name="Changchenchenzjhw (chenchen, chang )" initials="C(c)" lastIdx="55" clrIdx="1">
    <p:extLst>
      <p:ext uri="{19B8F6BF-5375-455C-9EA6-DF929625EA0E}">
        <p15:presenceInfo xmlns:p15="http://schemas.microsoft.com/office/powerpoint/2012/main" userId="S-1-5-21-147214757-305610072-1517763936-57585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D17D"/>
    <a:srgbClr val="BDE7F6"/>
    <a:srgbClr val="F4FBFE"/>
    <a:srgbClr val="F3FBFE"/>
    <a:srgbClr val="99DFF9"/>
    <a:srgbClr val="FFF2CC"/>
    <a:srgbClr val="EC7061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24" autoAdjust="0"/>
  </p:normalViewPr>
  <p:slideViewPr>
    <p:cSldViewPr snapToGrid="0" snapToObjects="1">
      <p:cViewPr varScale="1">
        <p:scale>
          <a:sx n="92" d="100"/>
          <a:sy n="92" d="100"/>
        </p:scale>
        <p:origin x="1314" y="66"/>
      </p:cViewPr>
      <p:guideLst>
        <p:guide pos="3840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2184" y="108"/>
      </p:cViewPr>
      <p:guideLst>
        <p:guide orient="horz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437" y="779463"/>
            <a:ext cx="5932800" cy="33377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437" y="4596397"/>
            <a:ext cx="5932800" cy="51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40000" indent="-180000" algn="l" defTabSz="1219304" rtl="0" eaLnBrk="1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00000" indent="-180000" algn="l" defTabSz="1219304" rtl="0" eaLnBrk="1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000" indent="-180000" algn="l" defTabSz="1219304" rtl="0" eaLnBrk="1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886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orient="horz" pos="2591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7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常见环路主要分为二层环路和三层环路。</a:t>
            </a:r>
            <a:endParaRPr lang="en-US" altLang="zh-CN"/>
          </a:p>
          <a:p>
            <a:pPr lvl="1"/>
            <a:r>
              <a:rPr lang="zh-CN" altLang="en-US"/>
              <a:t>二层环路主要因为网络中部署了二层冗余环境，或人为的误接线缆导致，可以通过借助特定的协议或机制实现二层防环；</a:t>
            </a:r>
            <a:endParaRPr lang="en-US" altLang="zh-CN"/>
          </a:p>
          <a:p>
            <a:pPr lvl="1"/>
            <a:r>
              <a:rPr lang="zh-CN" altLang="en-US"/>
              <a:t>三层环路主要因为路由环路，可以通过动态路由协议防环和</a:t>
            </a:r>
            <a:r>
              <a:rPr lang="en-US" altLang="zh-CN"/>
              <a:t>IP</a:t>
            </a:r>
            <a:r>
              <a:rPr lang="zh-CN" altLang="en-US"/>
              <a:t>报文头部中的</a:t>
            </a:r>
            <a:r>
              <a:rPr lang="en-US" altLang="zh-CN"/>
              <a:t>TTL</a:t>
            </a:r>
            <a:r>
              <a:rPr lang="zh-CN" altLang="en-US"/>
              <a:t>字段用于防止报文被无止尽地转发。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64076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生成树协议应用于园区网络的二层网络中，进行链路备份和消除环路。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20924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6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8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/>
              <a:t>在</a:t>
            </a:r>
            <a:r>
              <a:rPr lang="en-US" altLang="zh-CN"/>
              <a:t>STP</a:t>
            </a:r>
            <a:r>
              <a:rPr lang="zh-CN" altLang="zh-CN"/>
              <a:t>中，每一台交换机都有一个标示符，叫做</a:t>
            </a:r>
            <a:r>
              <a:rPr lang="en-US" altLang="zh-CN"/>
              <a:t>Bridge ID</a:t>
            </a:r>
            <a:r>
              <a:rPr lang="zh-CN" altLang="en-US"/>
              <a:t>或者</a:t>
            </a:r>
            <a:r>
              <a:rPr lang="zh-CN" altLang="zh-CN"/>
              <a:t>桥</a:t>
            </a:r>
            <a:r>
              <a:rPr lang="en-US" altLang="zh-CN"/>
              <a:t>ID</a:t>
            </a:r>
            <a:r>
              <a:rPr lang="zh-CN" altLang="zh-CN"/>
              <a:t>，</a:t>
            </a:r>
            <a:r>
              <a:rPr lang="zh-CN" altLang="en-US"/>
              <a:t>桥</a:t>
            </a:r>
            <a:r>
              <a:rPr lang="en-US" altLang="zh-CN"/>
              <a:t>ID</a:t>
            </a:r>
            <a:r>
              <a:rPr lang="zh-CN" altLang="en-US"/>
              <a:t>由</a:t>
            </a:r>
            <a:r>
              <a:rPr lang="en-US" altLang="zh-CN"/>
              <a:t>16</a:t>
            </a:r>
            <a:r>
              <a:rPr lang="zh-CN" altLang="en-US"/>
              <a:t>位的桥优先级（</a:t>
            </a:r>
            <a:r>
              <a:rPr lang="en-US" altLang="zh-CN"/>
              <a:t>Bridge Priority</a:t>
            </a:r>
            <a:r>
              <a:rPr lang="zh-CN" altLang="en-US"/>
              <a:t>）和</a:t>
            </a:r>
            <a:r>
              <a:rPr lang="en-US" altLang="zh-CN"/>
              <a:t>48</a:t>
            </a:r>
            <a:r>
              <a:rPr lang="zh-CN" altLang="en-US"/>
              <a:t>位的</a:t>
            </a:r>
            <a:r>
              <a:rPr lang="en-US" altLang="zh-CN"/>
              <a:t>MAC</a:t>
            </a:r>
            <a:r>
              <a:rPr lang="zh-CN" altLang="en-US"/>
              <a:t>地址构成。在</a:t>
            </a:r>
            <a:r>
              <a:rPr lang="en-US" altLang="zh-CN"/>
              <a:t>STP</a:t>
            </a:r>
            <a:r>
              <a:rPr lang="zh-CN" altLang="en-US"/>
              <a:t>网络中，桥优先级是可以配置的，取值范围是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65535</a:t>
            </a:r>
            <a:r>
              <a:rPr lang="zh-CN" altLang="en-US"/>
              <a:t>，默认值为</a:t>
            </a:r>
            <a:r>
              <a:rPr lang="en-US" altLang="zh-CN"/>
              <a:t>32768,</a:t>
            </a:r>
            <a:r>
              <a:rPr lang="zh-CN" altLang="en-US"/>
              <a:t>可以修改但是修改值必须为</a:t>
            </a:r>
            <a:r>
              <a:rPr lang="en-US" altLang="zh-CN"/>
              <a:t>1024</a:t>
            </a:r>
            <a:r>
              <a:rPr lang="zh-CN" altLang="en-US"/>
              <a:t>的倍数。优先级最高的设备（数值越小越优先）会被选举为根桥。如果优先级相同，则会比较</a:t>
            </a:r>
            <a:r>
              <a:rPr lang="en-US" altLang="zh-CN"/>
              <a:t>MAC</a:t>
            </a:r>
            <a:r>
              <a:rPr lang="zh-CN" altLang="en-US"/>
              <a:t>地址，</a:t>
            </a:r>
            <a:r>
              <a:rPr lang="en-US" altLang="zh-CN"/>
              <a:t>MAC</a:t>
            </a:r>
            <a:r>
              <a:rPr lang="zh-CN" altLang="en-US"/>
              <a:t>地址越小则越优先。</a:t>
            </a:r>
            <a:endParaRPr lang="en-US" altLang="zh-CN"/>
          </a:p>
          <a:p>
            <a:r>
              <a:rPr lang="zh-CN" altLang="en-US"/>
              <a:t>如图，需要在该网络中选举根桥，首先比较三台交换机的桥优先级，桥优先级都为</a:t>
            </a:r>
            <a:r>
              <a:rPr lang="en-US" altLang="zh-CN"/>
              <a:t>4096</a:t>
            </a:r>
            <a:r>
              <a:rPr lang="zh-CN" altLang="en-US"/>
              <a:t>，再比较三台交换机的</a:t>
            </a:r>
            <a:r>
              <a:rPr lang="en-US" altLang="zh-CN"/>
              <a:t>MAC</a:t>
            </a:r>
            <a:r>
              <a:rPr lang="zh-CN" altLang="en-US"/>
              <a:t>地址，谁小谁优先，最终选择</a:t>
            </a:r>
            <a:r>
              <a:rPr lang="en-US" altLang="zh-CN"/>
              <a:t>SW1</a:t>
            </a:r>
            <a:r>
              <a:rPr lang="zh-CN" altLang="en-US"/>
              <a:t>为根桥。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42148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树形的网络结构必须有树根，于是</a:t>
            </a:r>
            <a:r>
              <a:rPr lang="en-US" altLang="zh-CN"/>
              <a:t>STP</a:t>
            </a:r>
            <a:r>
              <a:rPr lang="zh-CN" altLang="en-US"/>
              <a:t>引入了根桥（</a:t>
            </a:r>
            <a:r>
              <a:rPr lang="en-US" altLang="zh-CN"/>
              <a:t>Root Bridge</a:t>
            </a:r>
            <a:r>
              <a:rPr lang="zh-CN" altLang="en-US"/>
              <a:t>）概念。</a:t>
            </a:r>
          </a:p>
          <a:p>
            <a:r>
              <a:rPr lang="zh-CN" altLang="en-US"/>
              <a:t>对于一个</a:t>
            </a:r>
            <a:r>
              <a:rPr lang="en-US" altLang="zh-CN"/>
              <a:t>STP</a:t>
            </a:r>
            <a:r>
              <a:rPr lang="zh-CN" altLang="en-US"/>
              <a:t>网络，根桥在全网中只有一个，它是整个网络的逻辑中心，但不一定是物理中心。根桥会根据网络拓扑的变化而动态变化。</a:t>
            </a:r>
          </a:p>
          <a:p>
            <a:r>
              <a:rPr lang="zh-CN" altLang="en-US"/>
              <a:t>网络收敛后，根桥会按照一定的时间间隔产生并向外发送配置</a:t>
            </a:r>
            <a:r>
              <a:rPr lang="en-US" altLang="zh-CN"/>
              <a:t>BPDU</a:t>
            </a:r>
            <a:r>
              <a:rPr lang="zh-CN" altLang="en-US"/>
              <a:t>，其他设备仅对该报文进行处理，传达拓扑变化记录，从而保证拓扑的稳定。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88106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交换机的每个端口都有一个端口开销（</a:t>
            </a:r>
            <a:r>
              <a:rPr lang="en-US" altLang="zh-CN"/>
              <a:t>Port Cost</a:t>
            </a:r>
            <a:r>
              <a:rPr lang="zh-CN" altLang="en-US"/>
              <a:t>）参数，此参数表示该端口在</a:t>
            </a:r>
            <a:r>
              <a:rPr lang="en-US" altLang="zh-CN"/>
              <a:t>STP</a:t>
            </a:r>
            <a:r>
              <a:rPr lang="zh-CN" altLang="en-US"/>
              <a:t>中的开销值。默认情况下端口的开销和端口的带宽有关，带宽越高，开销越小。</a:t>
            </a:r>
            <a:endParaRPr lang="en-US" altLang="zh-CN"/>
          </a:p>
          <a:p>
            <a:r>
              <a:rPr lang="zh-CN" altLang="en-US"/>
              <a:t>华为交换机支持多种</a:t>
            </a:r>
            <a:r>
              <a:rPr lang="en-US" altLang="zh-CN"/>
              <a:t>STP</a:t>
            </a:r>
            <a:r>
              <a:rPr lang="zh-CN" altLang="en-US"/>
              <a:t>的路径开销计算标准，提供多厂商场景下最大程度的兼容性。缺省情况下，华为交换机使用</a:t>
            </a:r>
            <a:r>
              <a:rPr lang="en-US" altLang="zh-CN"/>
              <a:t>IEEE 802.1t</a:t>
            </a:r>
            <a:r>
              <a:rPr lang="zh-CN" altLang="en-US"/>
              <a:t>标准来计算路径开销。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19188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41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从一个非根桥到达根桥的路径可能有多条，每一条路径都有一个总的开销值，此开销值是该路径上所有接收</a:t>
            </a:r>
            <a:r>
              <a:rPr lang="en-US" altLang="zh-CN"/>
              <a:t>BPDU</a:t>
            </a:r>
            <a:r>
              <a:rPr lang="zh-CN" altLang="en-US"/>
              <a:t>端口的端口开销总和（即</a:t>
            </a:r>
            <a:r>
              <a:rPr lang="en-US" altLang="zh-CN"/>
              <a:t>BPDU</a:t>
            </a:r>
            <a:r>
              <a:rPr lang="zh-CN" altLang="en-US"/>
              <a:t>的入方向端口），称为路径开销。非根桥通过对比多条路径的路径开销，选出到达根桥的最短路径，这条最短路径的路径开销被称为</a:t>
            </a:r>
            <a:r>
              <a:rPr lang="en-US" altLang="zh-CN"/>
              <a:t>RPC</a:t>
            </a:r>
            <a:r>
              <a:rPr lang="zh-CN" altLang="en-US"/>
              <a:t>，并生成无环树状网络。根桥的根路径开销是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52432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运行</a:t>
            </a:r>
            <a:r>
              <a:rPr lang="en-US" altLang="zh-CN"/>
              <a:t>STP</a:t>
            </a:r>
            <a:r>
              <a:rPr lang="zh-CN" altLang="en-US"/>
              <a:t>交换机的每个端口都有一个端口</a:t>
            </a:r>
            <a:r>
              <a:rPr lang="en-US" altLang="zh-CN"/>
              <a:t>ID</a:t>
            </a:r>
            <a:r>
              <a:rPr lang="zh-CN" altLang="en-US"/>
              <a:t>，端口</a:t>
            </a:r>
            <a:r>
              <a:rPr lang="en-US" altLang="zh-CN"/>
              <a:t>ID</a:t>
            </a:r>
            <a:r>
              <a:rPr lang="zh-CN" altLang="en-US"/>
              <a:t>由端口优先级和端口号构成。端口优先级取值范围是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240</a:t>
            </a:r>
            <a:r>
              <a:rPr lang="zh-CN" altLang="en-US"/>
              <a:t>，步长为</a:t>
            </a:r>
            <a:r>
              <a:rPr lang="en-US" altLang="zh-CN"/>
              <a:t>16</a:t>
            </a:r>
            <a:r>
              <a:rPr lang="zh-CN" altLang="en-US"/>
              <a:t>，即取值必须为</a:t>
            </a:r>
            <a:r>
              <a:rPr lang="en-US" altLang="zh-CN"/>
              <a:t>16</a:t>
            </a:r>
            <a:r>
              <a:rPr lang="zh-CN" altLang="en-US"/>
              <a:t>的整数倍。缺省情况下，端口优先级是</a:t>
            </a:r>
            <a:r>
              <a:rPr lang="en-US" altLang="zh-CN"/>
              <a:t>128。</a:t>
            </a:r>
            <a:r>
              <a:rPr lang="zh-CN" altLang="en-US"/>
              <a:t>端口</a:t>
            </a:r>
            <a:r>
              <a:rPr lang="en-US" altLang="zh-CN"/>
              <a:t>ID</a:t>
            </a:r>
            <a:r>
              <a:rPr lang="zh-CN" altLang="en-US"/>
              <a:t>可以用来确定端口角色。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415298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82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为了计算生成树，交换机之间需要交换相关的信息和参数，这些信息和参数被封装在</a:t>
            </a:r>
            <a:r>
              <a:rPr lang="en-US" altLang="zh-CN"/>
              <a:t>BPDU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en-US" altLang="zh-CN"/>
              <a:t>BPDU</a:t>
            </a:r>
            <a:r>
              <a:rPr lang="zh-CN" altLang="en-US"/>
              <a:t>有两种类型：配置</a:t>
            </a:r>
            <a:r>
              <a:rPr lang="en-US" altLang="zh-CN"/>
              <a:t>BPDU</a:t>
            </a:r>
            <a:r>
              <a:rPr lang="zh-CN" altLang="en-US"/>
              <a:t>和</a:t>
            </a:r>
            <a:r>
              <a:rPr lang="en-US" altLang="zh-CN"/>
              <a:t>TCN BPDU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BPDU</a:t>
            </a:r>
            <a:r>
              <a:rPr lang="zh-CN" altLang="en-US"/>
              <a:t>包含了桥</a:t>
            </a:r>
            <a:r>
              <a:rPr lang="en-US" altLang="zh-CN"/>
              <a:t>ID</a:t>
            </a:r>
            <a:r>
              <a:rPr lang="zh-CN" altLang="en-US"/>
              <a:t>、路径开销和端口</a:t>
            </a:r>
            <a:r>
              <a:rPr lang="en-US" altLang="zh-CN"/>
              <a:t>ID</a:t>
            </a:r>
            <a:r>
              <a:rPr lang="zh-CN" altLang="en-US"/>
              <a:t>等参数。</a:t>
            </a:r>
            <a:r>
              <a:rPr lang="en-US" altLang="zh-CN"/>
              <a:t>STP</a:t>
            </a:r>
            <a:r>
              <a:rPr lang="zh-CN" altLang="en-US"/>
              <a:t>协议通过在交换机之间传递配置</a:t>
            </a:r>
            <a:r>
              <a:rPr lang="en-US" altLang="zh-CN"/>
              <a:t>BPDU</a:t>
            </a:r>
            <a:r>
              <a:rPr lang="zh-CN" altLang="en-US"/>
              <a:t>来选举根交换机，以及确定每个交换机端口的角色和状态。在初始化过程中，每个桥都主动发送配置</a:t>
            </a:r>
            <a:r>
              <a:rPr lang="en-US" altLang="zh-CN"/>
              <a:t>BPDU</a:t>
            </a:r>
            <a:r>
              <a:rPr lang="zh-CN" altLang="en-US"/>
              <a:t>。在网络拓扑稳定以后，只有根桥主动发送配置</a:t>
            </a:r>
            <a:r>
              <a:rPr lang="en-US" altLang="zh-CN"/>
              <a:t>BPDU</a:t>
            </a:r>
            <a:r>
              <a:rPr lang="zh-CN" altLang="en-US"/>
              <a:t>，其他交换机在收到上游传来的配置</a:t>
            </a:r>
            <a:r>
              <a:rPr lang="en-US" altLang="zh-CN"/>
              <a:t>BPDU</a:t>
            </a:r>
            <a:r>
              <a:rPr lang="zh-CN" altLang="en-US"/>
              <a:t>后，才会发送自己的配置</a:t>
            </a:r>
            <a:r>
              <a:rPr lang="en-US" altLang="zh-CN"/>
              <a:t>BPDU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TCN BPDU</a:t>
            </a:r>
            <a:r>
              <a:rPr lang="zh-CN" altLang="en-US"/>
              <a:t>是指下游交换机感知到拓扑发生变化时向上游发送的拓扑变化通知。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921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1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STP</a:t>
            </a:r>
            <a:r>
              <a:rPr lang="zh-CN" altLang="en-US"/>
              <a:t>操作：</a:t>
            </a:r>
            <a:endParaRPr lang="en-US" altLang="zh-CN"/>
          </a:p>
          <a:p>
            <a:pPr marL="588600" lvl="1" indent="-228600">
              <a:buFont typeface="+mj-lt"/>
              <a:buAutoNum type="arabicPeriod"/>
            </a:pPr>
            <a:r>
              <a:rPr lang="zh-CN" altLang="en-US"/>
              <a:t>选举一个根桥。</a:t>
            </a:r>
            <a:endParaRPr lang="en-US" altLang="zh-CN"/>
          </a:p>
          <a:p>
            <a:pPr marL="588600" lvl="1" indent="-228600">
              <a:buFont typeface="+mj-lt"/>
              <a:buAutoNum type="arabicPeriod"/>
            </a:pPr>
            <a:r>
              <a:rPr lang="zh-CN" altLang="en-US"/>
              <a:t>每个非根交换机选举一个根端口。</a:t>
            </a:r>
            <a:endParaRPr lang="en-US" altLang="zh-CN"/>
          </a:p>
          <a:p>
            <a:pPr marL="588600" lvl="1" indent="-228600">
              <a:buFont typeface="+mj-lt"/>
              <a:buAutoNum type="arabicPeriod"/>
            </a:pPr>
            <a:r>
              <a:rPr lang="zh-CN" altLang="en-US"/>
              <a:t>每个网段选举一个指定端口。</a:t>
            </a:r>
            <a:endParaRPr lang="en-US" altLang="zh-CN"/>
          </a:p>
          <a:p>
            <a:pPr marL="588600" lvl="1" indent="-228600">
              <a:buFont typeface="+mj-lt"/>
              <a:buAutoNum type="arabicPeriod"/>
            </a:pPr>
            <a:r>
              <a:rPr lang="zh-CN" altLang="en-US"/>
              <a:t>阻塞非根、非指定端口。</a:t>
            </a:r>
            <a:endParaRPr lang="en-US" altLang="zh-CN"/>
          </a:p>
          <a:p>
            <a:r>
              <a:rPr lang="en-US" altLang="zh-CN"/>
              <a:t>STP</a:t>
            </a:r>
            <a:r>
              <a:rPr lang="zh-CN" altLang="en-US"/>
              <a:t>中定义了三种端口角色：指定端口，根端口和预备端口。</a:t>
            </a:r>
            <a:endParaRPr lang="en-US" altLang="zh-CN"/>
          </a:p>
          <a:p>
            <a:pPr lvl="1"/>
            <a:r>
              <a:rPr lang="zh-CN" altLang="en-US"/>
              <a:t>指定端口是交换机向所连网段转发配置</a:t>
            </a:r>
            <a:r>
              <a:rPr lang="en-US" altLang="zh-CN"/>
              <a:t>BPDU</a:t>
            </a:r>
            <a:r>
              <a:rPr lang="zh-CN" altLang="en-US"/>
              <a:t>的端口，每个网段有且只能有一个指定端口。一般情况下，根桥的每个端口总是指定端口。</a:t>
            </a:r>
            <a:endParaRPr lang="en-US" altLang="zh-CN"/>
          </a:p>
          <a:p>
            <a:pPr lvl="1"/>
            <a:r>
              <a:rPr lang="zh-CN" altLang="en-US"/>
              <a:t>根端口是非根交换机去往根桥路径最优的端口。在一个运行</a:t>
            </a:r>
            <a:r>
              <a:rPr lang="en-US" altLang="zh-CN"/>
              <a:t>STP</a:t>
            </a:r>
            <a:r>
              <a:rPr lang="zh-CN" altLang="en-US"/>
              <a:t>协议的交换机上最多只有一个根端口，但根桥上没有根端口。</a:t>
            </a:r>
            <a:endParaRPr lang="en-US" altLang="zh-CN"/>
          </a:p>
          <a:p>
            <a:pPr lvl="1"/>
            <a:r>
              <a:rPr lang="zh-CN" altLang="en-US"/>
              <a:t>如果一个端口既不是指定端口也不是根端口，则此端口为预备端口。预备端口将被阻塞。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243031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交换机在刚启动时都认为自己是根桥，互相发送配置</a:t>
            </a:r>
            <a:r>
              <a:rPr lang="en-US" altLang="zh-CN"/>
              <a:t>BPDU</a:t>
            </a:r>
            <a:r>
              <a:rPr lang="zh-CN" altLang="en-US"/>
              <a:t>进行</a:t>
            </a:r>
            <a:r>
              <a:rPr lang="en-US" altLang="zh-CN"/>
              <a:t>STP</a:t>
            </a:r>
            <a:r>
              <a:rPr lang="zh-CN" altLang="en-US"/>
              <a:t>运算。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14090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什么是根桥？</a:t>
            </a:r>
          </a:p>
          <a:p>
            <a:pPr lvl="1"/>
            <a:r>
              <a:rPr lang="zh-CN" altLang="en-US"/>
              <a:t>根桥是</a:t>
            </a:r>
            <a:r>
              <a:rPr lang="en-US" altLang="zh-CN"/>
              <a:t>STP</a:t>
            </a:r>
            <a:r>
              <a:rPr lang="zh-CN" altLang="en-US"/>
              <a:t>树的根节点。</a:t>
            </a:r>
          </a:p>
          <a:p>
            <a:pPr lvl="1"/>
            <a:r>
              <a:rPr lang="zh-CN" altLang="en-US"/>
              <a:t>要生成一棵</a:t>
            </a:r>
            <a:r>
              <a:rPr lang="en-US" altLang="zh-CN"/>
              <a:t>STP</a:t>
            </a:r>
            <a:r>
              <a:rPr lang="zh-CN" altLang="en-US"/>
              <a:t>树，首先要确定出一个根桥。</a:t>
            </a:r>
          </a:p>
          <a:p>
            <a:pPr lvl="1"/>
            <a:r>
              <a:rPr lang="zh-CN" altLang="en-US"/>
              <a:t>根桥是整个交换网络的逻辑中心，但不一定是它的物理中心。</a:t>
            </a:r>
          </a:p>
          <a:p>
            <a:pPr lvl="1"/>
            <a:r>
              <a:rPr lang="zh-CN" altLang="en-US"/>
              <a:t>当网络的拓扑发生变化时，根桥也可能发生变化。（抢占）</a:t>
            </a:r>
          </a:p>
          <a:p>
            <a:r>
              <a:rPr lang="zh-CN" altLang="en-US"/>
              <a:t>选举过程：</a:t>
            </a:r>
          </a:p>
          <a:p>
            <a:pPr lvl="1"/>
            <a:r>
              <a:rPr lang="en-US" altLang="zh-CN"/>
              <a:t>STP</a:t>
            </a:r>
            <a:r>
              <a:rPr lang="zh-CN" altLang="en-US"/>
              <a:t>交换机初始启动之后，都会认为自己是根桥，并在发送给其他交换机的</a:t>
            </a:r>
            <a:r>
              <a:rPr lang="en-US" altLang="zh-CN"/>
              <a:t>BPDU</a:t>
            </a:r>
            <a:r>
              <a:rPr lang="zh-CN" altLang="en-US"/>
              <a:t>中宣告自己为根桥。因此，此时</a:t>
            </a:r>
            <a:r>
              <a:rPr lang="en-US" altLang="zh-CN"/>
              <a:t>BPDU</a:t>
            </a:r>
            <a:r>
              <a:rPr lang="zh-CN" altLang="en-US"/>
              <a:t>中的根桥</a:t>
            </a:r>
            <a:r>
              <a:rPr lang="en-US" altLang="zh-CN"/>
              <a:t>ID</a:t>
            </a:r>
            <a:r>
              <a:rPr lang="zh-CN" altLang="en-US"/>
              <a:t>为各自设备的网桥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当交换机收到网络中其他设备发送来的</a:t>
            </a:r>
            <a:r>
              <a:rPr lang="en-US" altLang="zh-CN"/>
              <a:t>BPDU</a:t>
            </a:r>
            <a:r>
              <a:rPr lang="zh-CN" altLang="en-US"/>
              <a:t>后，会比较</a:t>
            </a:r>
            <a:r>
              <a:rPr lang="en-US" altLang="zh-CN"/>
              <a:t>BPDU</a:t>
            </a:r>
            <a:r>
              <a:rPr lang="zh-CN" altLang="en-US"/>
              <a:t>中的根桥</a:t>
            </a:r>
            <a:r>
              <a:rPr lang="en-US" altLang="zh-CN"/>
              <a:t>ID</a:t>
            </a:r>
            <a:r>
              <a:rPr lang="zh-CN" altLang="en-US"/>
              <a:t>和自己的</a:t>
            </a:r>
            <a:r>
              <a:rPr lang="en-US" altLang="zh-CN"/>
              <a:t>BID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交换机不断交互</a:t>
            </a:r>
            <a:r>
              <a:rPr lang="en-US" altLang="zh-CN"/>
              <a:t>BPDU</a:t>
            </a:r>
            <a:r>
              <a:rPr lang="zh-CN" altLang="en-US"/>
              <a:t>，同时对</a:t>
            </a:r>
            <a:r>
              <a:rPr lang="en-US" altLang="zh-CN"/>
              <a:t>BID</a:t>
            </a:r>
            <a:r>
              <a:rPr lang="zh-CN" altLang="en-US"/>
              <a:t>进行比较，最终选举一台</a:t>
            </a:r>
            <a:r>
              <a:rPr lang="en-US" altLang="zh-CN"/>
              <a:t>BID</a:t>
            </a:r>
            <a:r>
              <a:rPr lang="zh-CN" altLang="en-US"/>
              <a:t>最小的交换机作为根桥，其他的则为非根桥。</a:t>
            </a:r>
          </a:p>
          <a:p>
            <a:pPr lvl="1"/>
            <a:r>
              <a:rPr lang="zh-CN" altLang="en-US"/>
              <a:t>如图：根桥的选举先比较优先级，交换机</a:t>
            </a:r>
            <a:r>
              <a:rPr lang="en-US" altLang="zh-CN"/>
              <a:t>SW1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的优先级相等，则比较</a:t>
            </a:r>
            <a:r>
              <a:rPr lang="en-US" altLang="zh-CN"/>
              <a:t>MAC</a:t>
            </a:r>
            <a:r>
              <a:rPr lang="zh-CN" altLang="en-US"/>
              <a:t>地址，也优选最小的，所以</a:t>
            </a:r>
            <a:r>
              <a:rPr lang="en-US" altLang="zh-CN"/>
              <a:t>SW1</a:t>
            </a:r>
            <a:r>
              <a:rPr lang="zh-CN" altLang="en-US"/>
              <a:t>的</a:t>
            </a:r>
            <a:r>
              <a:rPr lang="en-US" altLang="zh-CN"/>
              <a:t>BID</a:t>
            </a:r>
            <a:r>
              <a:rPr lang="zh-CN" altLang="en-US"/>
              <a:t>最小，因此</a:t>
            </a:r>
            <a:r>
              <a:rPr lang="en-US" altLang="zh-CN"/>
              <a:t>SW1</a:t>
            </a:r>
            <a:r>
              <a:rPr lang="zh-CN" altLang="en-US"/>
              <a:t>为根桥，</a:t>
            </a:r>
            <a:r>
              <a:rPr lang="en-US" altLang="zh-CN"/>
              <a:t>SW2</a:t>
            </a:r>
            <a:r>
              <a:rPr lang="zh-CN" altLang="en-US"/>
              <a:t>和</a:t>
            </a:r>
            <a:r>
              <a:rPr lang="en-US" altLang="zh-CN"/>
              <a:t>SW3</a:t>
            </a:r>
            <a:r>
              <a:rPr lang="zh-CN" altLang="en-US"/>
              <a:t>为非根桥。</a:t>
            </a:r>
          </a:p>
          <a:p>
            <a:r>
              <a:rPr lang="zh-CN" altLang="en-US"/>
              <a:t>注意：</a:t>
            </a:r>
          </a:p>
          <a:p>
            <a:pPr lvl="1"/>
            <a:r>
              <a:rPr lang="zh-CN" altLang="en-US"/>
              <a:t>根桥的角色可抢占。当有更优的</a:t>
            </a:r>
            <a:r>
              <a:rPr lang="en-US" altLang="zh-CN"/>
              <a:t>BID</a:t>
            </a:r>
            <a:r>
              <a:rPr lang="zh-CN" altLang="en-US"/>
              <a:t>的交换机加入网络时，网络会重新进行</a:t>
            </a:r>
            <a:r>
              <a:rPr lang="en-US" altLang="zh-CN"/>
              <a:t>STP</a:t>
            </a:r>
            <a:r>
              <a:rPr lang="zh-CN" altLang="en-US"/>
              <a:t>计算，选出新的根桥。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851262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什么是根端口？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一个非根桥设备上会有多个端口与网络相连，为了保证从某台非根桥设备到根桥设备的工作路径是最优且唯一的，就必须从该非根桥设备的端口中确定出一个被称为“根端口”的端口，由根端口来作为该非根桥设备与根桥设备之间进行报文交互的端口。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在选举出根桥后，根桥仍然持续发送</a:t>
            </a:r>
            <a:r>
              <a:rPr lang="en-US" altLang="zh-CN"/>
              <a:t>BPDU</a:t>
            </a:r>
            <a:r>
              <a:rPr lang="zh-CN" altLang="en-US"/>
              <a:t>，而非根桥将持续不断的收到根桥发送的</a:t>
            </a:r>
            <a:r>
              <a:rPr lang="en-US" altLang="zh-CN"/>
              <a:t>BPDU</a:t>
            </a:r>
            <a:r>
              <a:rPr lang="zh-CN" altLang="en-US"/>
              <a:t>。因此，在所有非根桥上选举一个距离根桥“最近”的端口（根端口），在网络收敛后，根端口将不断的收到来自根桥的</a:t>
            </a:r>
            <a:r>
              <a:rPr lang="en-US" altLang="zh-CN"/>
              <a:t>BPDU</a:t>
            </a:r>
            <a:r>
              <a:rPr lang="zh-CN" altLang="en-US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/>
              <a:t>即：根端口保证了交换机与根桥之间工作路径的唯一性和最优性。</a:t>
            </a:r>
          </a:p>
          <a:p>
            <a:pPr>
              <a:lnSpc>
                <a:spcPct val="100000"/>
              </a:lnSpc>
            </a:pPr>
            <a:r>
              <a:rPr lang="zh-CN" altLang="en-US"/>
              <a:t>注意：一个非根桥设备上，最多只能有一个根端口。</a:t>
            </a:r>
          </a:p>
          <a:p>
            <a:pPr>
              <a:lnSpc>
                <a:spcPct val="100000"/>
              </a:lnSpc>
            </a:pPr>
            <a:r>
              <a:rPr lang="zh-CN" altLang="en-US"/>
              <a:t>选举过程：</a:t>
            </a:r>
          </a:p>
          <a:p>
            <a:pPr marL="588600" lvl="1" indent="-2286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交换机有多个端口接入网络，各个端口都会收到</a:t>
            </a:r>
            <a:r>
              <a:rPr lang="en-US" altLang="zh-CN"/>
              <a:t>BPDU</a:t>
            </a:r>
            <a:r>
              <a:rPr lang="zh-CN" altLang="en-US"/>
              <a:t>报文，报文中会携带“</a:t>
            </a:r>
            <a:r>
              <a:rPr lang="en-US" altLang="zh-CN"/>
              <a:t>RootID</a:t>
            </a:r>
            <a:r>
              <a:rPr lang="zh-CN" altLang="en-US"/>
              <a:t>、</a:t>
            </a:r>
            <a:r>
              <a:rPr lang="en-US" altLang="zh-CN"/>
              <a:t>RPC</a:t>
            </a:r>
            <a:r>
              <a:rPr lang="zh-CN" altLang="en-US"/>
              <a:t>、</a:t>
            </a:r>
            <a:r>
              <a:rPr lang="en-US" altLang="zh-CN"/>
              <a:t>BID</a:t>
            </a:r>
            <a:r>
              <a:rPr lang="zh-CN" altLang="en-US"/>
              <a:t>、</a:t>
            </a:r>
            <a:r>
              <a:rPr lang="en-US" altLang="zh-CN"/>
              <a:t>PID”</a:t>
            </a:r>
            <a:r>
              <a:rPr lang="zh-CN" altLang="en-US"/>
              <a:t>等关键字段，端口会针对这些字段进行</a:t>
            </a:r>
            <a:r>
              <a:rPr lang="en-US" altLang="zh-CN"/>
              <a:t>PK</a:t>
            </a:r>
            <a:r>
              <a:rPr lang="zh-CN" altLang="en-US"/>
              <a:t>。</a:t>
            </a:r>
          </a:p>
          <a:p>
            <a:pPr marL="588600" lvl="1" indent="-2286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首先比较根路径开销（</a:t>
            </a:r>
            <a:r>
              <a:rPr lang="en-US" altLang="zh-CN"/>
              <a:t>RPC</a:t>
            </a:r>
            <a:r>
              <a:rPr lang="zh-CN" altLang="en-US"/>
              <a:t>），</a:t>
            </a:r>
            <a:r>
              <a:rPr lang="en-US" altLang="zh-CN"/>
              <a:t>STP</a:t>
            </a:r>
            <a:r>
              <a:rPr lang="zh-CN" altLang="en-US"/>
              <a:t>协议把根路径开销作为确定根端口的重要依据。</a:t>
            </a:r>
            <a:r>
              <a:rPr lang="en-US" altLang="zh-CN"/>
              <a:t>RPC</a:t>
            </a:r>
            <a:r>
              <a:rPr lang="zh-CN" altLang="en-US"/>
              <a:t>值越小，越优选，因此交换机会选</a:t>
            </a:r>
            <a:r>
              <a:rPr lang="en-US" altLang="zh-CN"/>
              <a:t>RPC</a:t>
            </a:r>
            <a:r>
              <a:rPr lang="zh-CN" altLang="en-US"/>
              <a:t>最小的端口作为根端口。</a:t>
            </a:r>
          </a:p>
          <a:p>
            <a:pPr marL="588600" lvl="1" indent="-228600">
              <a:lnSpc>
                <a:spcPct val="100000"/>
              </a:lnSpc>
              <a:buFont typeface="+mj-lt"/>
              <a:buAutoNum type="arabicPeriod"/>
            </a:pPr>
            <a:r>
              <a:rPr lang="zh-CN" altLang="en-US"/>
              <a:t>当</a:t>
            </a:r>
            <a:r>
              <a:rPr lang="en-US" altLang="zh-CN"/>
              <a:t>RPC</a:t>
            </a:r>
            <a:r>
              <a:rPr lang="zh-CN" altLang="en-US"/>
              <a:t>相同时，比较上行交换机的</a:t>
            </a:r>
            <a:r>
              <a:rPr lang="en-US" altLang="zh-CN"/>
              <a:t>BID</a:t>
            </a:r>
            <a:r>
              <a:rPr lang="zh-CN" altLang="en-US"/>
              <a:t>，</a:t>
            </a:r>
            <a:r>
              <a:rPr lang="zh-CN" altLang="zh-CN"/>
              <a:t>即比较交换机各个端口收到的</a:t>
            </a:r>
            <a:r>
              <a:rPr lang="en-US" altLang="zh-CN"/>
              <a:t>BPDU</a:t>
            </a:r>
            <a:r>
              <a:rPr lang="zh-CN" altLang="zh-CN"/>
              <a:t>中的</a:t>
            </a:r>
            <a:r>
              <a:rPr lang="en-US" altLang="zh-CN"/>
              <a:t>BID</a:t>
            </a:r>
            <a:r>
              <a:rPr lang="zh-CN" altLang="zh-CN"/>
              <a:t>，值越小，越优选，因此交换机会选上行设备</a:t>
            </a:r>
            <a:r>
              <a:rPr lang="en-US" altLang="zh-CN"/>
              <a:t>BID</a:t>
            </a:r>
            <a:r>
              <a:rPr lang="zh-CN" altLang="zh-CN"/>
              <a:t>最小的端口作为根端口</a:t>
            </a:r>
            <a:r>
              <a:rPr lang="zh-CN" altLang="en-US"/>
              <a:t>。</a:t>
            </a:r>
            <a:endParaRPr lang="en-US" altLang="zh-CN"/>
          </a:p>
          <a:p>
            <a:pPr marL="588600" lvl="1" indent="-228600">
              <a:lnSpc>
                <a:spcPct val="100000"/>
              </a:lnSpc>
              <a:buFont typeface="+mj-lt"/>
              <a:buAutoNum type="arabicPeriod"/>
            </a:pPr>
            <a:r>
              <a:rPr lang="zh-CN" altLang="zh-CN"/>
              <a:t>当上行交换机</a:t>
            </a:r>
            <a:r>
              <a:rPr lang="en-US" altLang="zh-CN"/>
              <a:t>BID</a:t>
            </a:r>
            <a:r>
              <a:rPr lang="zh-CN" altLang="zh-CN"/>
              <a:t>相同时，比较上行交换机的</a:t>
            </a:r>
            <a:r>
              <a:rPr lang="en-US" altLang="zh-CN"/>
              <a:t>PID</a:t>
            </a:r>
            <a:r>
              <a:rPr lang="zh-CN" altLang="en-US"/>
              <a:t>，</a:t>
            </a:r>
            <a:r>
              <a:rPr lang="zh-CN" altLang="zh-CN"/>
              <a:t>即比较交换机各个端口收到的</a:t>
            </a:r>
            <a:r>
              <a:rPr lang="en-US" altLang="zh-CN"/>
              <a:t>BPDU</a:t>
            </a:r>
            <a:r>
              <a:rPr lang="zh-CN" altLang="zh-CN"/>
              <a:t>中的</a:t>
            </a:r>
            <a:r>
              <a:rPr lang="en-US" altLang="zh-CN"/>
              <a:t>PID</a:t>
            </a:r>
            <a:r>
              <a:rPr lang="zh-CN" altLang="zh-CN"/>
              <a:t>，值越小，越优先，因此交换机会选上行设备</a:t>
            </a:r>
            <a:r>
              <a:rPr lang="en-US" altLang="zh-CN"/>
              <a:t>PID</a:t>
            </a:r>
            <a:r>
              <a:rPr lang="zh-CN" altLang="zh-CN"/>
              <a:t>最小的端口作为根端口</a:t>
            </a:r>
            <a:r>
              <a:rPr lang="zh-CN" altLang="en-US"/>
              <a:t>。</a:t>
            </a:r>
            <a:endParaRPr lang="en-US" altLang="zh-CN"/>
          </a:p>
          <a:p>
            <a:pPr marL="588600" lvl="1" indent="-228600">
              <a:lnSpc>
                <a:spcPct val="100000"/>
              </a:lnSpc>
              <a:buFont typeface="+mj-lt"/>
              <a:buAutoNum type="arabicPeriod"/>
            </a:pPr>
            <a:r>
              <a:rPr lang="zh-CN" altLang="zh-CN"/>
              <a:t>当上行交换机的</a:t>
            </a:r>
            <a:r>
              <a:rPr lang="en-US" altLang="zh-CN"/>
              <a:t>PID</a:t>
            </a:r>
            <a:r>
              <a:rPr lang="zh-CN" altLang="zh-CN"/>
              <a:t>相同时，则比较本地交换机的</a:t>
            </a:r>
            <a:r>
              <a:rPr lang="en-US" altLang="zh-CN"/>
              <a:t>PID</a:t>
            </a:r>
            <a:r>
              <a:rPr lang="zh-CN" altLang="en-US"/>
              <a:t>，即</a:t>
            </a:r>
            <a:r>
              <a:rPr lang="zh-CN" altLang="zh-CN"/>
              <a:t>比较本端交换机各个端口各自的</a:t>
            </a:r>
            <a:r>
              <a:rPr lang="en-US" altLang="zh-CN"/>
              <a:t>PID</a:t>
            </a:r>
            <a:r>
              <a:rPr lang="zh-CN" altLang="zh-CN"/>
              <a:t>，值越小，越优先，因此交换机会选端口</a:t>
            </a:r>
            <a:r>
              <a:rPr lang="en-US" altLang="zh-CN"/>
              <a:t>PID</a:t>
            </a:r>
            <a:r>
              <a:rPr lang="zh-CN" altLang="zh-CN"/>
              <a:t>最小的端口作为根端口</a:t>
            </a:r>
            <a:r>
              <a:rPr lang="zh-CN" altLang="en-US"/>
              <a:t>。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295488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什么是指定端口？</a:t>
            </a:r>
          </a:p>
          <a:p>
            <a:pPr lvl="1"/>
            <a:r>
              <a:rPr lang="zh-CN" altLang="en-US" dirty="0"/>
              <a:t>网络中的每个链路与根桥之间的工作路径必须是唯一的且最优的。当一个链路有两条及以上的路径通往根桥时（该链路连接了不同的交换机，或者该链路连接了同一台交换机的不同端口），与该链路相连的交换机（可能不止一台）就必须确定出一个唯一的指定端口。</a:t>
            </a:r>
          </a:p>
          <a:p>
            <a:pPr lvl="1"/>
            <a:r>
              <a:rPr lang="zh-CN" altLang="en-US" dirty="0"/>
              <a:t>因此，每个链路（</a:t>
            </a:r>
            <a:r>
              <a:rPr lang="en-US" altLang="zh-CN" dirty="0"/>
              <a:t>Link</a:t>
            </a:r>
            <a:r>
              <a:rPr lang="zh-CN" altLang="en-US" dirty="0"/>
              <a:t>）选举一个指定端口，用于向这个链路发送</a:t>
            </a:r>
            <a:r>
              <a:rPr lang="en-US" altLang="zh-CN" dirty="0"/>
              <a:t>BPDU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注意：一般情况下，根桥上不存在任何根端口，只存在指定端口。</a:t>
            </a:r>
          </a:p>
          <a:p>
            <a:r>
              <a:rPr lang="zh-CN" altLang="en-US" dirty="0"/>
              <a:t>选举过程：</a:t>
            </a:r>
          </a:p>
          <a:p>
            <a:pPr marL="360000" lvl="1" indent="0">
              <a:buNone/>
            </a:pPr>
            <a:r>
              <a:rPr lang="zh-CN" altLang="en-US" dirty="0"/>
              <a:t>指定端口也是通过比较</a:t>
            </a:r>
            <a:r>
              <a:rPr lang="en-US" altLang="zh-CN" dirty="0"/>
              <a:t>RPC</a:t>
            </a:r>
            <a:r>
              <a:rPr lang="zh-CN" altLang="en-US" dirty="0"/>
              <a:t>来确定的，选择</a:t>
            </a:r>
            <a:r>
              <a:rPr lang="en-US" altLang="zh-CN" dirty="0"/>
              <a:t>RPC</a:t>
            </a:r>
            <a:r>
              <a:rPr lang="zh-CN" altLang="en-US" dirty="0"/>
              <a:t>最小的作为指定端口，如果</a:t>
            </a:r>
            <a:r>
              <a:rPr lang="en-US" altLang="zh-CN" dirty="0"/>
              <a:t>RPC</a:t>
            </a:r>
            <a:r>
              <a:rPr lang="zh-CN" altLang="en-US" dirty="0"/>
              <a:t>相同，则比较</a:t>
            </a:r>
            <a:r>
              <a:rPr lang="en-US" altLang="zh-CN" dirty="0"/>
              <a:t>BID</a:t>
            </a:r>
            <a:r>
              <a:rPr lang="zh-CN" altLang="en-US" dirty="0"/>
              <a:t>和</a:t>
            </a:r>
            <a:r>
              <a:rPr lang="en-US" altLang="zh-CN" dirty="0"/>
              <a:t>PID</a:t>
            </a:r>
            <a:r>
              <a:rPr lang="zh-CN" altLang="en-US" dirty="0"/>
              <a:t>。</a:t>
            </a:r>
          </a:p>
          <a:p>
            <a:pPr marL="588963" lvl="1" indent="-228600">
              <a:buSzPct val="100000"/>
              <a:buFont typeface="+mj-lt"/>
              <a:buAutoNum type="arabicPeriod"/>
            </a:pPr>
            <a:r>
              <a:rPr lang="zh-CN" altLang="en-US" dirty="0"/>
              <a:t>首先比较根路径开销（</a:t>
            </a:r>
            <a:r>
              <a:rPr lang="en-US" altLang="zh-CN"/>
              <a:t>RPC</a:t>
            </a:r>
            <a:r>
              <a:rPr lang="zh-CN" altLang="en-US"/>
              <a:t>），值</a:t>
            </a:r>
            <a:r>
              <a:rPr lang="zh-CN" altLang="en-US" dirty="0"/>
              <a:t>越小，越优选，因此交换机会选</a:t>
            </a:r>
            <a:r>
              <a:rPr lang="en-US" altLang="zh-CN" dirty="0"/>
              <a:t>RPC</a:t>
            </a:r>
            <a:r>
              <a:rPr lang="zh-CN" altLang="en-US" dirty="0"/>
              <a:t>最小的端口作为指定端口。</a:t>
            </a:r>
          </a:p>
          <a:p>
            <a:pPr marL="588963" lvl="1" indent="-228600">
              <a:buSzPct val="100000"/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RPC</a:t>
            </a:r>
            <a:r>
              <a:rPr lang="zh-CN" altLang="en-US" dirty="0"/>
              <a:t>相等，则比较链路两端交换机的</a:t>
            </a:r>
            <a:r>
              <a:rPr lang="en-US" altLang="zh-CN" dirty="0"/>
              <a:t>BID</a:t>
            </a:r>
            <a:r>
              <a:rPr lang="zh-CN" altLang="en-US" dirty="0"/>
              <a:t>，值越小，越优选，因此交换机会选</a:t>
            </a:r>
            <a:r>
              <a:rPr lang="en-US" altLang="zh-CN" dirty="0"/>
              <a:t>BID</a:t>
            </a:r>
            <a:r>
              <a:rPr lang="zh-CN" altLang="en-US" dirty="0"/>
              <a:t>最小的交换机的端口作为指定端口。</a:t>
            </a:r>
          </a:p>
          <a:p>
            <a:pPr marL="588963" lvl="1" indent="-228600">
              <a:buSzPct val="100000"/>
              <a:buFont typeface="+mj-lt"/>
              <a:buAutoNum type="arabicPeriod"/>
            </a:pPr>
            <a:r>
              <a:rPr lang="zh-CN" altLang="en-US" dirty="0"/>
              <a:t>若</a:t>
            </a:r>
            <a:r>
              <a:rPr lang="en-US" altLang="zh-CN" dirty="0"/>
              <a:t>BID</a:t>
            </a:r>
            <a:r>
              <a:rPr lang="zh-CN" altLang="en-US" dirty="0"/>
              <a:t>相等，则比较链路两端端口的</a:t>
            </a:r>
            <a:r>
              <a:rPr lang="en-US" altLang="zh-CN" dirty="0"/>
              <a:t>PID</a:t>
            </a:r>
            <a:r>
              <a:rPr lang="zh-CN" altLang="en-US" dirty="0"/>
              <a:t>，值越小，越优选，因此交换机会选</a:t>
            </a:r>
            <a:r>
              <a:rPr lang="en-US" altLang="zh-CN" dirty="0"/>
              <a:t>PID</a:t>
            </a:r>
            <a:r>
              <a:rPr lang="zh-CN" altLang="en-US" dirty="0"/>
              <a:t>最小的交换机的端口作为指定端口。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13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什么是非指定端口（预备端口）？</a:t>
            </a:r>
          </a:p>
          <a:p>
            <a:pPr lvl="0"/>
            <a:r>
              <a:rPr lang="zh-CN" altLang="en-US"/>
              <a:t>在确定了根端口和指定端口之后，交换机上所有剩余的非根端口和非指定端口统称为预备端口。</a:t>
            </a:r>
            <a:endParaRPr lang="en-US" altLang="zh-CN"/>
          </a:p>
          <a:p>
            <a:pPr lvl="0"/>
            <a:r>
              <a:rPr lang="zh-CN" altLang="zh-CN"/>
              <a:t>阻塞</a:t>
            </a:r>
            <a:r>
              <a:rPr lang="zh-CN" altLang="en-US"/>
              <a:t>非指定</a:t>
            </a:r>
            <a:r>
              <a:rPr lang="zh-CN" altLang="zh-CN"/>
              <a:t>端口</a:t>
            </a:r>
          </a:p>
          <a:p>
            <a:pPr lvl="1"/>
            <a:r>
              <a:rPr lang="en-US" altLang="zh-CN"/>
              <a:t>STP</a:t>
            </a:r>
            <a:r>
              <a:rPr lang="zh-CN" altLang="zh-CN"/>
              <a:t>会对这些</a:t>
            </a:r>
            <a:r>
              <a:rPr lang="zh-CN" altLang="en-US"/>
              <a:t>非指定</a:t>
            </a:r>
            <a:r>
              <a:rPr lang="zh-CN" altLang="zh-CN"/>
              <a:t>端口进行逻辑阻塞，即这些端口不能转发由终端计算机产生并发送的帧（用户数据帧）。</a:t>
            </a:r>
          </a:p>
          <a:p>
            <a:pPr lvl="1"/>
            <a:r>
              <a:rPr lang="zh-CN" altLang="zh-CN"/>
              <a:t>一旦</a:t>
            </a:r>
            <a:r>
              <a:rPr lang="zh-CN" altLang="en-US"/>
              <a:t>非指定</a:t>
            </a:r>
            <a:r>
              <a:rPr lang="zh-CN" altLang="zh-CN"/>
              <a:t>端口被逻辑阻塞后，</a:t>
            </a:r>
            <a:r>
              <a:rPr lang="en-US" altLang="zh-CN"/>
              <a:t>STP</a:t>
            </a:r>
            <a:r>
              <a:rPr lang="zh-CN" altLang="zh-CN"/>
              <a:t>树（无环路工作拓扑）就生成了。</a:t>
            </a:r>
          </a:p>
          <a:p>
            <a:pPr lvl="0"/>
            <a:r>
              <a:rPr lang="zh-CN" altLang="zh-CN"/>
              <a:t>注意：</a:t>
            </a:r>
          </a:p>
          <a:p>
            <a:pPr lvl="1"/>
            <a:r>
              <a:rPr lang="zh-CN" altLang="en-US"/>
              <a:t>非指定</a:t>
            </a:r>
            <a:r>
              <a:rPr lang="zh-CN" altLang="zh-CN"/>
              <a:t>端口可以接收并处理</a:t>
            </a:r>
            <a:r>
              <a:rPr lang="en-US" altLang="zh-CN"/>
              <a:t>BPDU</a:t>
            </a:r>
            <a:r>
              <a:rPr lang="zh-CN" altLang="zh-CN"/>
              <a:t>。</a:t>
            </a:r>
          </a:p>
          <a:p>
            <a:pPr lvl="1"/>
            <a:r>
              <a:rPr lang="zh-CN" altLang="zh-CN"/>
              <a:t>根端口和指定端口既可以接收和发送</a:t>
            </a:r>
            <a:r>
              <a:rPr lang="en-US" altLang="zh-CN"/>
              <a:t>BPDU</a:t>
            </a:r>
            <a:r>
              <a:rPr lang="zh-CN" altLang="zh-CN"/>
              <a:t>，也可以转发用户数据帧。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97335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根桥：</a:t>
            </a:r>
            <a:r>
              <a:rPr lang="en-US" altLang="zh-CN"/>
              <a:t>SW1</a:t>
            </a:r>
          </a:p>
          <a:p>
            <a:r>
              <a:rPr lang="zh-CN" altLang="en-US"/>
              <a:t>根端口：</a:t>
            </a:r>
            <a:r>
              <a:rPr lang="en-US" altLang="zh-CN"/>
              <a:t>SW2-G0/0/1</a:t>
            </a:r>
            <a:r>
              <a:rPr lang="zh-CN" altLang="en-US"/>
              <a:t>；</a:t>
            </a:r>
            <a:r>
              <a:rPr lang="en-US" altLang="zh-CN"/>
              <a:t>SW3-G0/0/1</a:t>
            </a:r>
          </a:p>
          <a:p>
            <a:r>
              <a:rPr lang="zh-CN" altLang="en-US"/>
              <a:t>指定端口：</a:t>
            </a:r>
            <a:r>
              <a:rPr lang="en-US" altLang="zh-CN"/>
              <a:t>SW1-G0/0/0</a:t>
            </a:r>
            <a:r>
              <a:rPr lang="zh-CN" altLang="en-US"/>
              <a:t>和</a:t>
            </a:r>
            <a:r>
              <a:rPr lang="en-US" altLang="zh-CN"/>
              <a:t>G0/0/1</a:t>
            </a:r>
            <a:r>
              <a:rPr lang="zh-CN" altLang="en-US"/>
              <a:t>；</a:t>
            </a:r>
            <a:r>
              <a:rPr lang="en-US" altLang="zh-CN"/>
              <a:t>SW2-G0/0/2</a:t>
            </a:r>
          </a:p>
          <a:p>
            <a:r>
              <a:rPr lang="zh-CN" altLang="en-US"/>
              <a:t>阻塞端口：</a:t>
            </a:r>
            <a:r>
              <a:rPr lang="en-US" altLang="zh-CN"/>
              <a:t>SW3-G0/0/2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92657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根桥：</a:t>
            </a:r>
            <a:r>
              <a:rPr lang="en-US" altLang="zh-CN"/>
              <a:t>SW1</a:t>
            </a:r>
          </a:p>
          <a:p>
            <a:r>
              <a:rPr lang="zh-CN" altLang="en-US"/>
              <a:t>根端口：</a:t>
            </a:r>
            <a:r>
              <a:rPr lang="en-US" altLang="zh-CN"/>
              <a:t>SW2-G0/0/1</a:t>
            </a:r>
            <a:r>
              <a:rPr lang="zh-CN" altLang="en-US"/>
              <a:t>；</a:t>
            </a:r>
            <a:r>
              <a:rPr lang="en-US" altLang="zh-CN"/>
              <a:t>SW3-G0/0/2</a:t>
            </a:r>
          </a:p>
          <a:p>
            <a:r>
              <a:rPr lang="zh-CN" altLang="en-US"/>
              <a:t>指定端口：</a:t>
            </a:r>
            <a:r>
              <a:rPr lang="en-US" altLang="zh-CN"/>
              <a:t>SW1-G0/0/0</a:t>
            </a:r>
            <a:r>
              <a:rPr lang="zh-CN" altLang="en-US"/>
              <a:t>和</a:t>
            </a:r>
            <a:r>
              <a:rPr lang="en-US" altLang="zh-CN"/>
              <a:t>G0/0/1</a:t>
            </a:r>
            <a:r>
              <a:rPr lang="zh-CN" altLang="en-US"/>
              <a:t>；</a:t>
            </a:r>
            <a:r>
              <a:rPr lang="en-US" altLang="zh-CN"/>
              <a:t>SW2-G0/0/2</a:t>
            </a:r>
          </a:p>
          <a:p>
            <a:r>
              <a:rPr lang="zh-CN" altLang="en-US"/>
              <a:t>阻塞端口：</a:t>
            </a:r>
            <a:r>
              <a:rPr lang="en-US" altLang="zh-CN"/>
              <a:t>SW3-G0/0/1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4833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74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根桥：</a:t>
            </a:r>
            <a:r>
              <a:rPr lang="en-US" altLang="zh-CN"/>
              <a:t>SW1</a:t>
            </a:r>
          </a:p>
          <a:p>
            <a:r>
              <a:rPr lang="zh-CN" altLang="en-US"/>
              <a:t>根端口：</a:t>
            </a:r>
            <a:r>
              <a:rPr lang="en-US" altLang="zh-CN"/>
              <a:t>SW2-G0/0/1</a:t>
            </a:r>
            <a:r>
              <a:rPr lang="zh-CN" altLang="en-US"/>
              <a:t>；</a:t>
            </a:r>
            <a:r>
              <a:rPr lang="en-US" altLang="zh-CN"/>
              <a:t>SW3-G0/0/2</a:t>
            </a:r>
            <a:r>
              <a:rPr lang="zh-CN" altLang="en-US"/>
              <a:t>；</a:t>
            </a:r>
            <a:r>
              <a:rPr lang="en-US" altLang="zh-CN"/>
              <a:t>SW4-G0/0/1</a:t>
            </a:r>
          </a:p>
          <a:p>
            <a:r>
              <a:rPr lang="zh-CN" altLang="en-US"/>
              <a:t>指定端口：</a:t>
            </a:r>
            <a:r>
              <a:rPr lang="en-US" altLang="zh-CN"/>
              <a:t>SW1-G0/0/0</a:t>
            </a:r>
            <a:r>
              <a:rPr lang="zh-CN" altLang="en-US"/>
              <a:t>和</a:t>
            </a:r>
            <a:r>
              <a:rPr lang="en-US" altLang="zh-CN"/>
              <a:t>G0/0/1</a:t>
            </a:r>
            <a:r>
              <a:rPr lang="zh-CN" altLang="en-US"/>
              <a:t>；</a:t>
            </a:r>
            <a:r>
              <a:rPr lang="en-US" altLang="zh-CN"/>
              <a:t>SW2-G0/0/2</a:t>
            </a:r>
            <a:r>
              <a:rPr lang="zh-CN" altLang="en-US"/>
              <a:t>；</a:t>
            </a:r>
            <a:r>
              <a:rPr lang="en-US" altLang="zh-CN"/>
              <a:t>SW3-G0/0/1</a:t>
            </a:r>
          </a:p>
          <a:p>
            <a:r>
              <a:rPr lang="zh-CN" altLang="en-US"/>
              <a:t>阻塞端口：</a:t>
            </a:r>
            <a:r>
              <a:rPr lang="en-US" altLang="zh-CN"/>
              <a:t>SW4-G0/0/2</a:t>
            </a:r>
            <a:endParaRPr lang="zh-CN" altLang="en-US"/>
          </a:p>
          <a:p>
            <a:pPr lvl="0"/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313714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如图，首先选举根桥，两台交换机的桥优先级相同，则比较桥</a:t>
            </a:r>
            <a:r>
              <a:rPr lang="en-US" altLang="zh-CN"/>
              <a:t>MAC</a:t>
            </a:r>
            <a:r>
              <a:rPr lang="zh-CN" altLang="en-US"/>
              <a:t>地址，谁小谁优先，最终选举</a:t>
            </a:r>
            <a:r>
              <a:rPr lang="en-US" altLang="zh-CN"/>
              <a:t>SW1</a:t>
            </a:r>
            <a:r>
              <a:rPr lang="zh-CN" altLang="en-US"/>
              <a:t>为根桥；</a:t>
            </a:r>
            <a:endParaRPr lang="en-US" altLang="zh-CN"/>
          </a:p>
          <a:p>
            <a:pPr lvl="0"/>
            <a:r>
              <a:rPr lang="zh-CN" altLang="en-US"/>
              <a:t>其次选举根端口，</a:t>
            </a:r>
            <a:r>
              <a:rPr lang="en-US" altLang="zh-CN"/>
              <a:t>SW2</a:t>
            </a:r>
            <a:r>
              <a:rPr lang="zh-CN" altLang="en-US"/>
              <a:t>上两个端口</a:t>
            </a:r>
            <a:r>
              <a:rPr lang="en-US" altLang="zh-CN"/>
              <a:t>RPC</a:t>
            </a:r>
            <a:r>
              <a:rPr lang="zh-CN" altLang="en-US"/>
              <a:t>相同，再比较两个接口对端的</a:t>
            </a:r>
            <a:r>
              <a:rPr lang="en-US" altLang="zh-CN"/>
              <a:t>BID</a:t>
            </a:r>
            <a:r>
              <a:rPr lang="zh-CN" altLang="en-US"/>
              <a:t>也相同，然后比较两个端口对端的</a:t>
            </a:r>
            <a:r>
              <a:rPr lang="en-US" altLang="zh-CN"/>
              <a:t>PID</a:t>
            </a:r>
            <a:r>
              <a:rPr lang="zh-CN" altLang="en-US"/>
              <a:t>，</a:t>
            </a:r>
            <a:r>
              <a:rPr lang="en-US" altLang="zh-CN"/>
              <a:t>SW2</a:t>
            </a:r>
            <a:r>
              <a:rPr lang="zh-CN" altLang="en-US"/>
              <a:t>的</a:t>
            </a:r>
            <a:r>
              <a:rPr lang="en-US" altLang="zh-CN"/>
              <a:t>G0/0/1</a:t>
            </a:r>
            <a:r>
              <a:rPr lang="zh-CN" altLang="en-US"/>
              <a:t>的对端</a:t>
            </a:r>
            <a:r>
              <a:rPr lang="en-US" altLang="zh-CN"/>
              <a:t>PID</a:t>
            </a:r>
            <a:r>
              <a:rPr lang="zh-CN" altLang="en-US"/>
              <a:t>：</a:t>
            </a:r>
            <a:r>
              <a:rPr lang="en-US" altLang="zh-CN"/>
              <a:t>128.2</a:t>
            </a:r>
            <a:r>
              <a:rPr lang="zh-CN" altLang="en-US"/>
              <a:t>，</a:t>
            </a:r>
            <a:r>
              <a:rPr lang="en-US" altLang="zh-CN"/>
              <a:t>SW2</a:t>
            </a:r>
            <a:r>
              <a:rPr lang="zh-CN" altLang="en-US"/>
              <a:t>的</a:t>
            </a:r>
            <a:r>
              <a:rPr lang="en-US" altLang="zh-CN"/>
              <a:t>G0/0/2</a:t>
            </a:r>
            <a:r>
              <a:rPr lang="zh-CN" altLang="en-US"/>
              <a:t>的对端</a:t>
            </a:r>
            <a:r>
              <a:rPr lang="en-US" altLang="zh-CN"/>
              <a:t>PID</a:t>
            </a:r>
            <a:r>
              <a:rPr lang="zh-CN" altLang="en-US"/>
              <a:t>：</a:t>
            </a:r>
            <a:r>
              <a:rPr lang="en-US" altLang="zh-CN"/>
              <a:t>128.1</a:t>
            </a:r>
            <a:r>
              <a:rPr lang="zh-CN" altLang="en-US"/>
              <a:t>，越小越优先，所以</a:t>
            </a:r>
            <a:r>
              <a:rPr lang="en-US" altLang="zh-CN"/>
              <a:t>SW2</a:t>
            </a:r>
            <a:r>
              <a:rPr lang="zh-CN" altLang="en-US"/>
              <a:t>的</a:t>
            </a:r>
            <a:r>
              <a:rPr lang="en-US" altLang="zh-CN"/>
              <a:t>G0/0/2</a:t>
            </a:r>
            <a:r>
              <a:rPr lang="zh-CN" altLang="en-US"/>
              <a:t>为根端口；</a:t>
            </a:r>
            <a:endParaRPr lang="en-US" altLang="zh-CN"/>
          </a:p>
          <a:p>
            <a:pPr lvl="0"/>
            <a:r>
              <a:rPr lang="zh-CN" altLang="en-US"/>
              <a:t>然后选举指定端口，</a:t>
            </a:r>
            <a:r>
              <a:rPr lang="en-US" altLang="zh-CN"/>
              <a:t>SW1</a:t>
            </a:r>
            <a:r>
              <a:rPr lang="zh-CN" altLang="en-US"/>
              <a:t>为根桥，所以</a:t>
            </a:r>
            <a:r>
              <a:rPr lang="en-US" altLang="zh-CN"/>
              <a:t>SW1</a:t>
            </a:r>
            <a:r>
              <a:rPr lang="zh-CN" altLang="en-US"/>
              <a:t>上的</a:t>
            </a:r>
            <a:r>
              <a:rPr lang="en-US" altLang="zh-CN"/>
              <a:t>GE0/0/1</a:t>
            </a:r>
            <a:r>
              <a:rPr lang="zh-CN" altLang="en-US"/>
              <a:t>和</a:t>
            </a:r>
            <a:r>
              <a:rPr lang="en-US" altLang="zh-CN"/>
              <a:t>GE0/0/2</a:t>
            </a:r>
            <a:r>
              <a:rPr lang="zh-CN" altLang="en-US"/>
              <a:t>端口为指定端口；</a:t>
            </a:r>
            <a:endParaRPr lang="en-US" altLang="zh-CN"/>
          </a:p>
          <a:p>
            <a:pPr lvl="0"/>
            <a:r>
              <a:rPr lang="zh-CN" altLang="en-US"/>
              <a:t>最终非根端口，非指定端口的</a:t>
            </a:r>
            <a:r>
              <a:rPr lang="en-US" altLang="zh-CN"/>
              <a:t>SW2</a:t>
            </a:r>
            <a:r>
              <a:rPr lang="zh-CN" altLang="en-US"/>
              <a:t>的</a:t>
            </a:r>
            <a:r>
              <a:rPr lang="en-US" altLang="zh-CN"/>
              <a:t>GE0/0/1</a:t>
            </a:r>
            <a:r>
              <a:rPr lang="zh-CN" altLang="en-US"/>
              <a:t>端口为预备端口。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026409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图中所示为</a:t>
            </a:r>
            <a:r>
              <a:rPr lang="en-US" altLang="zh-CN"/>
              <a:t>STP</a:t>
            </a:r>
            <a:r>
              <a:rPr lang="zh-CN" altLang="en-US"/>
              <a:t>的端口状态迁移机制，运行</a:t>
            </a:r>
            <a:r>
              <a:rPr lang="en-US" altLang="zh-CN"/>
              <a:t>STP</a:t>
            </a:r>
            <a:r>
              <a:rPr lang="zh-CN" altLang="en-US"/>
              <a:t>协议的设备上端口状态有</a:t>
            </a:r>
            <a:r>
              <a:rPr lang="en-US" altLang="zh-CN"/>
              <a:t>5</a:t>
            </a:r>
            <a:r>
              <a:rPr lang="zh-CN" altLang="en-US"/>
              <a:t>种：</a:t>
            </a:r>
            <a:endParaRPr lang="en-US" altLang="zh-CN"/>
          </a:p>
          <a:p>
            <a:pPr lvl="1"/>
            <a:r>
              <a:rPr lang="en-US" altLang="zh-CN"/>
              <a:t>Forwarding</a:t>
            </a:r>
            <a:r>
              <a:rPr lang="zh-CN" altLang="en-US"/>
              <a:t>：转发状态。端口既可转发用户流量也可转发</a:t>
            </a:r>
            <a:r>
              <a:rPr lang="en-US" altLang="zh-CN"/>
              <a:t>BPDU</a:t>
            </a:r>
            <a:r>
              <a:rPr lang="zh-CN" altLang="en-US"/>
              <a:t>报文，只有根端口或指定端口才能进入</a:t>
            </a:r>
            <a:r>
              <a:rPr lang="en-US" altLang="zh-CN"/>
              <a:t>Forwarding</a:t>
            </a:r>
            <a:r>
              <a:rPr lang="zh-CN" altLang="en-US"/>
              <a:t>状态。</a:t>
            </a:r>
            <a:endParaRPr lang="en-US" altLang="zh-CN"/>
          </a:p>
          <a:p>
            <a:pPr lvl="1"/>
            <a:r>
              <a:rPr lang="en-US" altLang="zh-CN"/>
              <a:t>Learning</a:t>
            </a:r>
            <a:r>
              <a:rPr lang="zh-CN" altLang="en-US"/>
              <a:t>：学习状态。端口可根据收到的用户流量构建</a:t>
            </a:r>
            <a:r>
              <a:rPr lang="en-US" altLang="zh-CN"/>
              <a:t>MAC</a:t>
            </a:r>
            <a:r>
              <a:rPr lang="zh-CN" altLang="en-US"/>
              <a:t>地址表，但不转发用户流量。增加</a:t>
            </a:r>
            <a:r>
              <a:rPr lang="en-US" altLang="zh-CN"/>
              <a:t>Learning</a:t>
            </a:r>
            <a:r>
              <a:rPr lang="zh-CN" altLang="en-US"/>
              <a:t>状态是为了防止临时环路。</a:t>
            </a:r>
            <a:endParaRPr lang="en-US" altLang="zh-CN"/>
          </a:p>
          <a:p>
            <a:pPr lvl="1"/>
            <a:r>
              <a:rPr lang="en-US" altLang="zh-CN"/>
              <a:t>Listening</a:t>
            </a:r>
            <a:r>
              <a:rPr lang="zh-CN" altLang="en-US"/>
              <a:t>：侦听状态。端口可以转发</a:t>
            </a:r>
            <a:r>
              <a:rPr lang="en-US" altLang="zh-CN"/>
              <a:t>BPDU</a:t>
            </a:r>
            <a:r>
              <a:rPr lang="zh-CN" altLang="en-US"/>
              <a:t>报文，但不能转发用户流量。</a:t>
            </a:r>
            <a:endParaRPr lang="en-US" altLang="zh-CN"/>
          </a:p>
          <a:p>
            <a:pPr lvl="1"/>
            <a:r>
              <a:rPr lang="en-US" altLang="zh-CN"/>
              <a:t>Blocking</a:t>
            </a:r>
            <a:r>
              <a:rPr lang="zh-CN" altLang="en-US"/>
              <a:t>：阻塞状态。端口仅仅能接收并处理</a:t>
            </a:r>
            <a:r>
              <a:rPr lang="en-US" altLang="zh-CN"/>
              <a:t>BPDU</a:t>
            </a:r>
            <a:r>
              <a:rPr lang="zh-CN" altLang="en-US"/>
              <a:t>，不能转发</a:t>
            </a:r>
            <a:r>
              <a:rPr lang="en-US" altLang="zh-CN"/>
              <a:t>BPDU</a:t>
            </a:r>
            <a:r>
              <a:rPr lang="zh-CN" altLang="en-US"/>
              <a:t>，也不能转发用户流量。此状态是预备端口的最终状态。</a:t>
            </a:r>
            <a:endParaRPr lang="en-US" altLang="zh-CN"/>
          </a:p>
          <a:p>
            <a:pPr lvl="1"/>
            <a:r>
              <a:rPr lang="en-US" altLang="zh-CN"/>
              <a:t>Disabled</a:t>
            </a:r>
            <a:r>
              <a:rPr lang="zh-CN" altLang="en-US"/>
              <a:t>：禁用状态。端口既不处理和转发</a:t>
            </a:r>
            <a:r>
              <a:rPr lang="en-US" altLang="zh-CN"/>
              <a:t>BPDU</a:t>
            </a:r>
            <a:r>
              <a:rPr lang="zh-CN" altLang="en-US"/>
              <a:t>报文，也不转发用户流量。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578514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根桥故障：</a:t>
            </a:r>
            <a:endParaRPr lang="en-US" altLang="zh-CN"/>
          </a:p>
          <a:p>
            <a:pPr lvl="1"/>
            <a:r>
              <a:rPr lang="zh-CN" altLang="en-US"/>
              <a:t>在稳定的</a:t>
            </a:r>
            <a:r>
              <a:rPr lang="en-US" altLang="zh-CN"/>
              <a:t>STP</a:t>
            </a:r>
            <a:r>
              <a:rPr lang="zh-CN" altLang="en-US"/>
              <a:t>网络，非根桥会定期收到来自根桥的</a:t>
            </a:r>
            <a:r>
              <a:rPr lang="en-US" altLang="zh-CN"/>
              <a:t>BPDU</a:t>
            </a:r>
            <a:r>
              <a:rPr lang="zh-CN" altLang="en-US"/>
              <a:t>报文。</a:t>
            </a:r>
          </a:p>
          <a:p>
            <a:pPr lvl="1"/>
            <a:r>
              <a:rPr lang="zh-CN" altLang="en-US"/>
              <a:t>如果根桥发生了故障，停止发送</a:t>
            </a:r>
            <a:r>
              <a:rPr lang="en-US" altLang="zh-CN"/>
              <a:t>BPDU</a:t>
            </a:r>
            <a:r>
              <a:rPr lang="zh-CN" altLang="en-US"/>
              <a:t>，下游交换机就无法收到来自根桥的</a:t>
            </a:r>
            <a:r>
              <a:rPr lang="en-US" altLang="zh-CN"/>
              <a:t>BPDU</a:t>
            </a:r>
            <a:r>
              <a:rPr lang="zh-CN" altLang="en-US"/>
              <a:t>报文。</a:t>
            </a:r>
          </a:p>
          <a:p>
            <a:pPr lvl="1"/>
            <a:r>
              <a:rPr lang="zh-CN" altLang="en-US"/>
              <a:t>如果下游交换机一直收不到</a:t>
            </a:r>
            <a:r>
              <a:rPr lang="en-US" altLang="zh-CN"/>
              <a:t>BPDU</a:t>
            </a:r>
            <a:r>
              <a:rPr lang="zh-CN" altLang="en-US"/>
              <a:t>报文，</a:t>
            </a:r>
            <a:r>
              <a:rPr lang="en-US" altLang="zh-CN"/>
              <a:t>Max Age</a:t>
            </a:r>
            <a:r>
              <a:rPr lang="zh-CN" altLang="en-US"/>
              <a:t>计时器（缺省</a:t>
            </a:r>
            <a:r>
              <a:rPr lang="en-US" altLang="zh-CN"/>
              <a:t>: 20s</a:t>
            </a:r>
            <a:r>
              <a:rPr lang="zh-CN" altLang="en-US"/>
              <a:t>）就会超时，从而导致已经收到的</a:t>
            </a:r>
            <a:r>
              <a:rPr lang="en-US" altLang="zh-CN"/>
              <a:t>BPDU</a:t>
            </a:r>
            <a:r>
              <a:rPr lang="zh-CN" altLang="en-US"/>
              <a:t>报文失效，此时，非根桥会互相发送配置</a:t>
            </a:r>
            <a:r>
              <a:rPr lang="en-US" altLang="zh-CN"/>
              <a:t>BPDU</a:t>
            </a:r>
            <a:r>
              <a:rPr lang="zh-CN" altLang="en-US"/>
              <a:t>，重新选举新的根桥。</a:t>
            </a:r>
          </a:p>
          <a:p>
            <a:r>
              <a:rPr lang="zh-CN" altLang="en-US"/>
              <a:t>端口状态：</a:t>
            </a:r>
            <a:endParaRPr lang="en-US" altLang="zh-CN"/>
          </a:p>
          <a:p>
            <a:pPr lvl="1"/>
            <a:r>
              <a:rPr lang="en-US" altLang="zh-CN"/>
              <a:t>SW3</a:t>
            </a:r>
            <a:r>
              <a:rPr lang="zh-CN" altLang="en-US"/>
              <a:t>的预备端口，</a:t>
            </a:r>
            <a:r>
              <a:rPr lang="en-US" altLang="zh-CN"/>
              <a:t>20s</a:t>
            </a:r>
            <a:r>
              <a:rPr lang="zh-CN" altLang="en-US"/>
              <a:t>后会从</a:t>
            </a:r>
            <a:r>
              <a:rPr lang="en-US" altLang="zh-CN"/>
              <a:t>Blocking</a:t>
            </a:r>
            <a:r>
              <a:rPr lang="zh-CN" altLang="en-US"/>
              <a:t>状态进入到</a:t>
            </a:r>
            <a:r>
              <a:rPr lang="en-US" altLang="zh-CN"/>
              <a:t>Listening</a:t>
            </a:r>
            <a:r>
              <a:rPr lang="zh-CN" altLang="en-US"/>
              <a:t>状态，再进入</a:t>
            </a:r>
            <a:r>
              <a:rPr lang="en-US" altLang="zh-CN"/>
              <a:t>Learning</a:t>
            </a:r>
            <a:r>
              <a:rPr lang="zh-CN" altLang="en-US"/>
              <a:t>状态，最终进入到</a:t>
            </a:r>
            <a:r>
              <a:rPr lang="en-US" altLang="zh-CN"/>
              <a:t>Forwarding</a:t>
            </a:r>
            <a:r>
              <a:rPr lang="zh-CN" altLang="en-US"/>
              <a:t>状态，进行用户流量的转发。</a:t>
            </a:r>
          </a:p>
          <a:p>
            <a:r>
              <a:rPr lang="zh-CN" altLang="en-US"/>
              <a:t>收敛时间：</a:t>
            </a:r>
            <a:endParaRPr lang="en-US" altLang="zh-CN"/>
          </a:p>
          <a:p>
            <a:pPr lvl="1"/>
            <a:r>
              <a:rPr lang="zh-CN" altLang="en-US"/>
              <a:t>根桥故障会导致</a:t>
            </a:r>
            <a:r>
              <a:rPr lang="en-US" altLang="zh-CN"/>
              <a:t>50s</a:t>
            </a:r>
            <a:r>
              <a:rPr lang="zh-CN" altLang="en-US"/>
              <a:t>左右的恢复时间，等于</a:t>
            </a:r>
            <a:r>
              <a:rPr lang="en-US" altLang="zh-CN"/>
              <a:t>Max Age</a:t>
            </a:r>
            <a:r>
              <a:rPr lang="zh-CN" altLang="en-US"/>
              <a:t>加上</a:t>
            </a:r>
            <a:r>
              <a:rPr lang="en-US" altLang="zh-CN"/>
              <a:t>2</a:t>
            </a:r>
            <a:r>
              <a:rPr lang="zh-CN" altLang="en-US"/>
              <a:t>倍的</a:t>
            </a:r>
            <a:r>
              <a:rPr lang="en-US" altLang="zh-CN"/>
              <a:t>Forward Delay</a:t>
            </a:r>
            <a:r>
              <a:rPr lang="zh-CN" altLang="en-US"/>
              <a:t>收敛时间。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687294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直连链路故障：</a:t>
            </a:r>
          </a:p>
          <a:p>
            <a:pPr lvl="1"/>
            <a:r>
              <a:rPr lang="zh-CN" altLang="en-US"/>
              <a:t>当两台交换机间用两条链路互连时，其中一条是主用链路，另一条为备用链路。</a:t>
            </a:r>
          </a:p>
          <a:p>
            <a:pPr lvl="1"/>
            <a:r>
              <a:rPr lang="zh-CN" altLang="en-US"/>
              <a:t>当网络稳定时，交换机</a:t>
            </a:r>
            <a:r>
              <a:rPr lang="en-US" altLang="zh-CN"/>
              <a:t>SWB</a:t>
            </a:r>
            <a:r>
              <a:rPr lang="zh-CN" altLang="en-US"/>
              <a:t>检测到根端口的链路发生故障，则其备用端口会进入用户流量转发状态。</a:t>
            </a:r>
          </a:p>
          <a:p>
            <a:r>
              <a:rPr lang="zh-CN" altLang="en-US"/>
              <a:t>端口状态：</a:t>
            </a:r>
          </a:p>
          <a:p>
            <a:pPr lvl="1"/>
            <a:r>
              <a:rPr lang="zh-CN" altLang="en-US"/>
              <a:t>备用端口会从</a:t>
            </a:r>
            <a:r>
              <a:rPr lang="en-US" altLang="zh-CN"/>
              <a:t>Blocking</a:t>
            </a:r>
            <a:r>
              <a:rPr lang="zh-CN" altLang="en-US"/>
              <a:t>状态，迁移到</a:t>
            </a:r>
            <a:r>
              <a:rPr lang="en-US" altLang="zh-CN"/>
              <a:t>Listening-Learning-Forwarding</a:t>
            </a:r>
            <a:r>
              <a:rPr lang="zh-CN" altLang="en-US"/>
              <a:t>状态。</a:t>
            </a:r>
          </a:p>
          <a:p>
            <a:pPr lvl="1"/>
            <a:r>
              <a:rPr lang="zh-CN" altLang="en-US"/>
              <a:t>收敛时间：</a:t>
            </a:r>
          </a:p>
          <a:p>
            <a:pPr lvl="1"/>
            <a:r>
              <a:rPr lang="zh-CN" altLang="en-US"/>
              <a:t>直连链路故障，备用端口会经过</a:t>
            </a:r>
            <a:r>
              <a:rPr lang="en-US" altLang="zh-CN"/>
              <a:t>30s</a:t>
            </a:r>
            <a:r>
              <a:rPr lang="zh-CN" altLang="en-US"/>
              <a:t>后恢复转发状态。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537797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非直连故障</a:t>
            </a:r>
            <a:endParaRPr lang="en-US" altLang="zh-CN"/>
          </a:p>
          <a:p>
            <a:pPr lvl="1"/>
            <a:r>
              <a:rPr lang="zh-CN" altLang="zh-CN"/>
              <a:t>在稳定的</a:t>
            </a:r>
            <a:r>
              <a:rPr lang="en-US" altLang="zh-CN"/>
              <a:t>STP</a:t>
            </a:r>
            <a:r>
              <a:rPr lang="zh-CN" altLang="zh-CN"/>
              <a:t>网络，非根桥会定期收到来自根桥的</a:t>
            </a:r>
            <a:r>
              <a:rPr lang="en-US" altLang="zh-CN"/>
              <a:t>BPDU</a:t>
            </a:r>
            <a:r>
              <a:rPr lang="zh-CN" altLang="zh-CN"/>
              <a:t>报文。</a:t>
            </a:r>
          </a:p>
          <a:p>
            <a:pPr lvl="1"/>
            <a:r>
              <a:rPr lang="zh-CN" altLang="zh-CN"/>
              <a:t>若</a:t>
            </a:r>
            <a:r>
              <a:rPr lang="en-US" altLang="zh-CN"/>
              <a:t>SW1</a:t>
            </a:r>
            <a:r>
              <a:rPr lang="zh-CN" altLang="zh-CN"/>
              <a:t>与</a:t>
            </a:r>
            <a:r>
              <a:rPr lang="en-US" altLang="zh-CN"/>
              <a:t>SW2</a:t>
            </a:r>
            <a:r>
              <a:rPr lang="zh-CN" altLang="zh-CN"/>
              <a:t>之间的链路发生了某种故障（非物理故障），因此</a:t>
            </a:r>
            <a:r>
              <a:rPr lang="en-US" altLang="zh-CN"/>
              <a:t>SW2</a:t>
            </a:r>
            <a:r>
              <a:rPr lang="zh-CN" altLang="zh-CN"/>
              <a:t>一直收不到来自根桥</a:t>
            </a:r>
            <a:r>
              <a:rPr lang="en-US" altLang="zh-CN"/>
              <a:t>SW1</a:t>
            </a:r>
            <a:r>
              <a:rPr lang="zh-CN" altLang="zh-CN"/>
              <a:t>的</a:t>
            </a:r>
            <a:r>
              <a:rPr lang="en-US" altLang="zh-CN"/>
              <a:t>BPDU</a:t>
            </a:r>
            <a:r>
              <a:rPr lang="zh-CN" altLang="zh-CN"/>
              <a:t>报文，</a:t>
            </a:r>
            <a:r>
              <a:rPr lang="en-US" altLang="zh-CN"/>
              <a:t>Max Age</a:t>
            </a:r>
            <a:r>
              <a:rPr lang="zh-CN" altLang="zh-CN"/>
              <a:t>计时器（缺省</a:t>
            </a:r>
            <a:r>
              <a:rPr lang="en-US" altLang="zh-CN"/>
              <a:t>: 20 s</a:t>
            </a:r>
            <a:r>
              <a:rPr lang="zh-CN" altLang="zh-CN"/>
              <a:t>）就会超时，从而导致已经收到的</a:t>
            </a:r>
            <a:r>
              <a:rPr lang="en-US" altLang="zh-CN"/>
              <a:t>BPDU</a:t>
            </a:r>
            <a:r>
              <a:rPr lang="zh-CN" altLang="zh-CN"/>
              <a:t>报文失效。</a:t>
            </a:r>
          </a:p>
          <a:p>
            <a:pPr lvl="1"/>
            <a:r>
              <a:rPr lang="zh-CN" altLang="zh-CN"/>
              <a:t>此时，非根桥</a:t>
            </a:r>
            <a:r>
              <a:rPr lang="en-US" altLang="zh-CN"/>
              <a:t>SW2</a:t>
            </a:r>
            <a:r>
              <a:rPr lang="zh-CN" altLang="zh-CN"/>
              <a:t>会认为根桥失效，并且认为自己是根桥，从而发送自己的配置</a:t>
            </a:r>
            <a:r>
              <a:rPr lang="en-US" altLang="zh-CN"/>
              <a:t>BPDU</a:t>
            </a:r>
            <a:r>
              <a:rPr lang="zh-CN" altLang="zh-CN"/>
              <a:t>给</a:t>
            </a:r>
            <a:r>
              <a:rPr lang="en-US" altLang="zh-CN"/>
              <a:t>SW3</a:t>
            </a:r>
            <a:r>
              <a:rPr lang="zh-CN" altLang="zh-CN"/>
              <a:t>，通知</a:t>
            </a:r>
            <a:r>
              <a:rPr lang="en-US" altLang="zh-CN"/>
              <a:t>SW3</a:t>
            </a:r>
            <a:r>
              <a:rPr lang="zh-CN" altLang="zh-CN"/>
              <a:t>自己是新的根桥。</a:t>
            </a:r>
          </a:p>
          <a:p>
            <a:pPr lvl="1"/>
            <a:r>
              <a:rPr lang="zh-CN" altLang="zh-CN"/>
              <a:t>在此期间，</a:t>
            </a:r>
            <a:r>
              <a:rPr lang="en-US" altLang="zh-CN"/>
              <a:t>SW3</a:t>
            </a:r>
            <a:r>
              <a:rPr lang="zh-CN" altLang="zh-CN"/>
              <a:t>的</a:t>
            </a:r>
            <a:r>
              <a:rPr lang="zh-CN" altLang="en-US"/>
              <a:t>预备</a:t>
            </a:r>
            <a:r>
              <a:rPr lang="zh-CN" altLang="zh-CN"/>
              <a:t>端口一直收不到包含根桥</a:t>
            </a:r>
            <a:r>
              <a:rPr lang="en-US" altLang="zh-CN"/>
              <a:t>ID</a:t>
            </a:r>
            <a:r>
              <a:rPr lang="zh-CN" altLang="zh-CN"/>
              <a:t>的</a:t>
            </a:r>
            <a:r>
              <a:rPr lang="en-US" altLang="zh-CN"/>
              <a:t>BPDU</a:t>
            </a:r>
            <a:r>
              <a:rPr lang="zh-CN" altLang="zh-CN"/>
              <a:t>，</a:t>
            </a:r>
            <a:r>
              <a:rPr lang="en-US" altLang="zh-CN"/>
              <a:t>Max Age</a:t>
            </a:r>
            <a:r>
              <a:rPr lang="zh-CN" altLang="zh-CN"/>
              <a:t>计时器超时后，端口进入到</a:t>
            </a:r>
            <a:r>
              <a:rPr lang="en-US" altLang="zh-CN"/>
              <a:t>Listening</a:t>
            </a:r>
            <a:r>
              <a:rPr lang="zh-CN" altLang="zh-CN"/>
              <a:t>状态，开始向</a:t>
            </a:r>
            <a:r>
              <a:rPr lang="en-US" altLang="zh-CN"/>
              <a:t>SW2</a:t>
            </a:r>
            <a:r>
              <a:rPr lang="zh-CN" altLang="zh-CN"/>
              <a:t>“转发”从上游发来的包含根桥</a:t>
            </a:r>
            <a:r>
              <a:rPr lang="en-US" altLang="zh-CN"/>
              <a:t>ID</a:t>
            </a:r>
            <a:r>
              <a:rPr lang="zh-CN" altLang="zh-CN"/>
              <a:t>的</a:t>
            </a:r>
            <a:r>
              <a:rPr lang="en-US" altLang="zh-CN"/>
              <a:t>BPDU</a:t>
            </a:r>
            <a:r>
              <a:rPr lang="zh-CN" altLang="zh-CN"/>
              <a:t>。</a:t>
            </a:r>
          </a:p>
          <a:p>
            <a:pPr lvl="1"/>
            <a:r>
              <a:rPr lang="zh-CN" altLang="zh-CN"/>
              <a:t>因此，</a:t>
            </a:r>
            <a:r>
              <a:rPr lang="en-US" altLang="zh-CN"/>
              <a:t>Max Age</a:t>
            </a:r>
            <a:r>
              <a:rPr lang="zh-CN" altLang="zh-CN"/>
              <a:t>定时器超时后，</a:t>
            </a:r>
            <a:r>
              <a:rPr lang="en-US" altLang="zh-CN"/>
              <a:t>SW2</a:t>
            </a:r>
            <a:r>
              <a:rPr lang="zh-CN" altLang="zh-CN"/>
              <a:t>和</a:t>
            </a:r>
            <a:r>
              <a:rPr lang="en-US" altLang="zh-CN"/>
              <a:t>SW3</a:t>
            </a:r>
            <a:r>
              <a:rPr lang="zh-CN" altLang="zh-CN"/>
              <a:t>几乎同时收到对方发来的</a:t>
            </a:r>
            <a:r>
              <a:rPr lang="en-US" altLang="zh-CN"/>
              <a:t>BPDU</a:t>
            </a:r>
            <a:r>
              <a:rPr lang="zh-CN" altLang="zh-CN"/>
              <a:t>，再进行</a:t>
            </a:r>
            <a:r>
              <a:rPr lang="en-US" altLang="zh-CN"/>
              <a:t>STP</a:t>
            </a:r>
            <a:r>
              <a:rPr lang="zh-CN" altLang="zh-CN"/>
              <a:t>重新计算，</a:t>
            </a:r>
            <a:r>
              <a:rPr lang="en-US" altLang="zh-CN"/>
              <a:t>SW2</a:t>
            </a:r>
            <a:r>
              <a:rPr lang="zh-CN" altLang="zh-CN"/>
              <a:t>发现</a:t>
            </a:r>
            <a:r>
              <a:rPr lang="en-US" altLang="zh-CN"/>
              <a:t>SW3</a:t>
            </a:r>
            <a:r>
              <a:rPr lang="zh-CN" altLang="zh-CN"/>
              <a:t>发来的</a:t>
            </a:r>
            <a:r>
              <a:rPr lang="en-US" altLang="zh-CN"/>
              <a:t>BPDU</a:t>
            </a:r>
            <a:r>
              <a:rPr lang="zh-CN" altLang="zh-CN"/>
              <a:t>更优，就放弃宣称自己是根桥并重新确定端口角色。</a:t>
            </a:r>
          </a:p>
          <a:p>
            <a:r>
              <a:rPr lang="zh-CN" altLang="zh-CN"/>
              <a:t>端口状态：</a:t>
            </a:r>
            <a:endParaRPr lang="en-US" altLang="zh-CN"/>
          </a:p>
          <a:p>
            <a:pPr lvl="1"/>
            <a:r>
              <a:rPr lang="en-US" altLang="zh-CN"/>
              <a:t>SW3</a:t>
            </a:r>
            <a:r>
              <a:rPr lang="zh-CN" altLang="en-US"/>
              <a:t>预备</a:t>
            </a:r>
            <a:r>
              <a:rPr lang="zh-CN" altLang="zh-CN"/>
              <a:t>端口</a:t>
            </a:r>
            <a:r>
              <a:rPr lang="en-US" altLang="zh-CN"/>
              <a:t>20s</a:t>
            </a:r>
            <a:r>
              <a:rPr lang="zh-CN" altLang="zh-CN"/>
              <a:t>后会从</a:t>
            </a:r>
            <a:r>
              <a:rPr lang="en-US" altLang="zh-CN"/>
              <a:t>Blocking</a:t>
            </a:r>
            <a:r>
              <a:rPr lang="zh-CN" altLang="zh-CN"/>
              <a:t>状态进入到</a:t>
            </a:r>
            <a:r>
              <a:rPr lang="en-US" altLang="zh-CN"/>
              <a:t>Listening</a:t>
            </a:r>
            <a:r>
              <a:rPr lang="zh-CN" altLang="zh-CN"/>
              <a:t>状态，再进入</a:t>
            </a:r>
            <a:r>
              <a:rPr lang="en-US" altLang="zh-CN"/>
              <a:t>Learning</a:t>
            </a:r>
            <a:r>
              <a:rPr lang="zh-CN" altLang="zh-CN"/>
              <a:t>状态，最终进入到</a:t>
            </a:r>
            <a:r>
              <a:rPr lang="en-US" altLang="zh-CN"/>
              <a:t>Forwarding</a:t>
            </a:r>
            <a:r>
              <a:rPr lang="zh-CN" altLang="zh-CN"/>
              <a:t>状态，进行用户流量的转发。</a:t>
            </a:r>
            <a:endParaRPr lang="en-US" altLang="zh-CN"/>
          </a:p>
          <a:p>
            <a:r>
              <a:rPr lang="zh-CN" altLang="en-US"/>
              <a:t>收敛时间：</a:t>
            </a:r>
            <a:endParaRPr lang="en-US" altLang="zh-CN"/>
          </a:p>
          <a:p>
            <a:pPr lvl="1"/>
            <a:r>
              <a:rPr lang="zh-CN" altLang="en-US"/>
              <a:t>非直连故障会导致</a:t>
            </a:r>
            <a:r>
              <a:rPr lang="en-US" altLang="zh-CN"/>
              <a:t>50s</a:t>
            </a:r>
            <a:r>
              <a:rPr lang="zh-CN" altLang="en-US"/>
              <a:t>左右的恢复时间，等于</a:t>
            </a:r>
            <a:r>
              <a:rPr lang="en-US" altLang="zh-CN"/>
              <a:t>Max Age</a:t>
            </a:r>
            <a:r>
              <a:rPr lang="zh-CN" altLang="en-US"/>
              <a:t>加上</a:t>
            </a:r>
            <a:r>
              <a:rPr lang="en-US" altLang="zh-CN"/>
              <a:t>2</a:t>
            </a:r>
            <a:r>
              <a:rPr lang="zh-CN" altLang="en-US"/>
              <a:t>倍的</a:t>
            </a:r>
            <a:r>
              <a:rPr lang="en-US" altLang="zh-CN"/>
              <a:t>Forward Delay</a:t>
            </a:r>
            <a:r>
              <a:rPr lang="zh-CN" altLang="en-US"/>
              <a:t>收敛时间。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849731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在交换网络中，交换机依赖</a:t>
            </a:r>
            <a:r>
              <a:rPr lang="en-US" altLang="zh-CN"/>
              <a:t>MAC</a:t>
            </a:r>
            <a:r>
              <a:rPr lang="zh-CN" altLang="en-US"/>
              <a:t>地址表转发数据帧。缺省情况下，</a:t>
            </a:r>
            <a:r>
              <a:rPr lang="en-US" altLang="zh-CN"/>
              <a:t>MAC</a:t>
            </a:r>
            <a:r>
              <a:rPr lang="zh-CN" altLang="en-US"/>
              <a:t>地址表项的老化时间是</a:t>
            </a:r>
            <a:r>
              <a:rPr lang="en-US" altLang="zh-CN"/>
              <a:t>300</a:t>
            </a:r>
            <a:r>
              <a:rPr lang="zh-CN" altLang="en-US"/>
              <a:t>秒。如果生成树拓扑发生变化，交换机转发数据的路径也会随着发生改变，此时</a:t>
            </a:r>
            <a:r>
              <a:rPr lang="en-US" altLang="zh-CN"/>
              <a:t>MAC</a:t>
            </a:r>
            <a:r>
              <a:rPr lang="zh-CN" altLang="en-US"/>
              <a:t>地址表中未及时老化掉的表项会导致数据转发错误，因此在拓扑发生变化后需要及时更新</a:t>
            </a:r>
            <a:r>
              <a:rPr lang="en-US" altLang="zh-CN"/>
              <a:t>MAC</a:t>
            </a:r>
            <a:r>
              <a:rPr lang="zh-CN" altLang="en-US"/>
              <a:t>地址表项。</a:t>
            </a:r>
            <a:endParaRPr lang="en-US" altLang="zh-CN"/>
          </a:p>
          <a:p>
            <a:r>
              <a:rPr lang="zh-CN" altLang="en-US"/>
              <a:t>本例中，</a:t>
            </a:r>
            <a:r>
              <a:rPr lang="en-US" altLang="zh-CN"/>
              <a:t>SW2</a:t>
            </a:r>
            <a:r>
              <a:rPr lang="zh-CN" altLang="en-US"/>
              <a:t>中的</a:t>
            </a:r>
            <a:r>
              <a:rPr lang="en-US" altLang="zh-CN"/>
              <a:t>MAC</a:t>
            </a:r>
            <a:r>
              <a:rPr lang="zh-CN" altLang="en-US"/>
              <a:t>地址表项定义了通过端口</a:t>
            </a:r>
            <a:r>
              <a:rPr lang="en-US" altLang="zh-CN"/>
              <a:t>GigabitEthernet 0/0/3</a:t>
            </a:r>
            <a:r>
              <a:rPr lang="zh-CN" altLang="en-US"/>
              <a:t>可以到达主机</a:t>
            </a:r>
            <a:r>
              <a:rPr lang="en-US" altLang="zh-CN"/>
              <a:t>A</a:t>
            </a:r>
            <a:r>
              <a:rPr lang="zh-CN" altLang="en-US"/>
              <a:t>，通过端口</a:t>
            </a:r>
            <a:r>
              <a:rPr lang="en-US" altLang="zh-CN"/>
              <a:t>GigabitEthernet 0/0/3</a:t>
            </a:r>
            <a:r>
              <a:rPr lang="zh-CN" altLang="en-US"/>
              <a:t>可以到达主机</a:t>
            </a:r>
            <a:r>
              <a:rPr lang="en-US" altLang="zh-CN"/>
              <a:t>B</a:t>
            </a:r>
            <a:r>
              <a:rPr lang="zh-CN" altLang="en-US"/>
              <a:t>。由于</a:t>
            </a:r>
            <a:r>
              <a:rPr lang="en-US" altLang="zh-CN"/>
              <a:t>SW3</a:t>
            </a:r>
            <a:r>
              <a:rPr lang="zh-CN" altLang="en-US"/>
              <a:t>的根端口产生故障，导致生成树拓扑重新收敛，在生成树拓扑完成收敛之后，从主机</a:t>
            </a:r>
            <a:r>
              <a:rPr lang="en-US" altLang="zh-CN"/>
              <a:t>A</a:t>
            </a:r>
            <a:r>
              <a:rPr lang="zh-CN" altLang="en-US"/>
              <a:t>到主机</a:t>
            </a:r>
            <a:r>
              <a:rPr lang="en-US" altLang="zh-CN"/>
              <a:t>B</a:t>
            </a:r>
            <a:r>
              <a:rPr lang="zh-CN" altLang="en-US"/>
              <a:t>的帧仍然不能到达目的地。这是因为</a:t>
            </a:r>
            <a:r>
              <a:rPr lang="en-US" altLang="zh-CN"/>
              <a:t>MAC</a:t>
            </a:r>
            <a:r>
              <a:rPr lang="zh-CN" altLang="en-US"/>
              <a:t>地址表项老化时间是</a:t>
            </a:r>
            <a:r>
              <a:rPr lang="en-US" altLang="zh-CN"/>
              <a:t>300</a:t>
            </a:r>
            <a:r>
              <a:rPr lang="zh-CN" altLang="en-US"/>
              <a:t>秒，主机</a:t>
            </a:r>
            <a:r>
              <a:rPr lang="en-US" altLang="zh-CN"/>
              <a:t>A</a:t>
            </a:r>
            <a:r>
              <a:rPr lang="zh-CN" altLang="en-US"/>
              <a:t>发往主机</a:t>
            </a:r>
            <a:r>
              <a:rPr lang="en-US" altLang="zh-CN"/>
              <a:t>B</a:t>
            </a:r>
            <a:r>
              <a:rPr lang="zh-CN" altLang="en-US"/>
              <a:t>的帧到达</a:t>
            </a:r>
            <a:r>
              <a:rPr lang="en-US" altLang="zh-CN"/>
              <a:t>SW2</a:t>
            </a:r>
            <a:r>
              <a:rPr lang="zh-CN" altLang="en-US"/>
              <a:t>后，</a:t>
            </a:r>
            <a:r>
              <a:rPr lang="en-US" altLang="zh-CN"/>
              <a:t>SW3</a:t>
            </a:r>
            <a:r>
              <a:rPr lang="zh-CN" altLang="en-US"/>
              <a:t>会继续通过端口</a:t>
            </a:r>
            <a:r>
              <a:rPr lang="en-US" altLang="zh-CN"/>
              <a:t>GigabitEthernet 0/0/3</a:t>
            </a:r>
            <a:r>
              <a:rPr lang="zh-CN" altLang="en-US"/>
              <a:t>转发该数据帧。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13891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拓扑变化过程中，根桥通过</a:t>
            </a:r>
            <a:r>
              <a:rPr lang="en-US" altLang="zh-CN"/>
              <a:t>TCN BPDU</a:t>
            </a:r>
            <a:r>
              <a:rPr lang="zh-CN" altLang="en-US"/>
              <a:t>报文获知生成树拓扑里发生了故障。根桥生成</a:t>
            </a:r>
            <a:r>
              <a:rPr lang="en-US" altLang="zh-CN"/>
              <a:t>TC</a:t>
            </a:r>
            <a:r>
              <a:rPr lang="zh-CN" altLang="en-US"/>
              <a:t>用来通知其他交换机加速老化现有的</a:t>
            </a:r>
            <a:r>
              <a:rPr lang="en-US" altLang="zh-CN"/>
              <a:t>MAC</a:t>
            </a:r>
            <a:r>
              <a:rPr lang="zh-CN" altLang="en-US"/>
              <a:t>地址表项。</a:t>
            </a:r>
            <a:endParaRPr lang="en-US" altLang="zh-CN"/>
          </a:p>
          <a:p>
            <a:r>
              <a:rPr lang="zh-CN" altLang="en-US"/>
              <a:t>拓扑变更以及</a:t>
            </a:r>
            <a:r>
              <a:rPr lang="en-US" altLang="zh-CN"/>
              <a:t>MAC</a:t>
            </a:r>
            <a:r>
              <a:rPr lang="zh-CN" altLang="en-US"/>
              <a:t>地址表项更新的具体过程如下：</a:t>
            </a:r>
            <a:endParaRPr lang="en-US" altLang="zh-CN"/>
          </a:p>
          <a:p>
            <a:pPr lvl="1"/>
            <a:r>
              <a:rPr lang="en-US" altLang="zh-CN"/>
              <a:t>SW3</a:t>
            </a:r>
            <a:r>
              <a:rPr lang="zh-CN" altLang="en-US"/>
              <a:t>感知到网络拓扑发生变化后，会不间断地向</a:t>
            </a:r>
            <a:r>
              <a:rPr lang="en-US" altLang="zh-CN"/>
              <a:t>SWB</a:t>
            </a:r>
            <a:r>
              <a:rPr lang="zh-CN" altLang="en-US"/>
              <a:t>发送</a:t>
            </a:r>
            <a:r>
              <a:rPr lang="en-US" altLang="zh-CN"/>
              <a:t>TCN BPDU</a:t>
            </a:r>
            <a:r>
              <a:rPr lang="zh-CN" altLang="en-US"/>
              <a:t>报文。</a:t>
            </a:r>
          </a:p>
          <a:p>
            <a:pPr lvl="1"/>
            <a:r>
              <a:rPr lang="en-US" altLang="zh-CN"/>
              <a:t>SW2</a:t>
            </a:r>
            <a:r>
              <a:rPr lang="zh-CN" altLang="en-US"/>
              <a:t>收到</a:t>
            </a:r>
            <a:r>
              <a:rPr lang="en-US" altLang="zh-CN"/>
              <a:t>SW3</a:t>
            </a:r>
            <a:r>
              <a:rPr lang="zh-CN" altLang="en-US"/>
              <a:t>发来的</a:t>
            </a:r>
            <a:r>
              <a:rPr lang="en-US" altLang="zh-CN"/>
              <a:t>TCN BPDU</a:t>
            </a:r>
            <a:r>
              <a:rPr lang="zh-CN" altLang="en-US"/>
              <a:t>报文后，会把配置</a:t>
            </a:r>
            <a:r>
              <a:rPr lang="en-US" altLang="zh-CN"/>
              <a:t>BPDU</a:t>
            </a:r>
            <a:r>
              <a:rPr lang="zh-CN" altLang="en-US"/>
              <a:t>报文中的</a:t>
            </a:r>
            <a:r>
              <a:rPr lang="en-US" altLang="zh-CN"/>
              <a:t>Flags</a:t>
            </a:r>
            <a:r>
              <a:rPr lang="zh-CN" altLang="en-US"/>
              <a:t>的</a:t>
            </a:r>
            <a:r>
              <a:rPr lang="en-US" altLang="zh-CN"/>
              <a:t>TCA</a:t>
            </a:r>
            <a:r>
              <a:rPr lang="zh-CN" altLang="en-US"/>
              <a:t>位设置</a:t>
            </a:r>
            <a:r>
              <a:rPr lang="en-US" altLang="zh-CN"/>
              <a:t>1</a:t>
            </a:r>
            <a:r>
              <a:rPr lang="zh-CN" altLang="en-US"/>
              <a:t>，然后发送给</a:t>
            </a:r>
            <a:r>
              <a:rPr lang="en-US" altLang="zh-CN"/>
              <a:t>SW3</a:t>
            </a:r>
            <a:r>
              <a:rPr lang="zh-CN" altLang="en-US"/>
              <a:t>，告知</a:t>
            </a:r>
            <a:r>
              <a:rPr lang="en-US" altLang="zh-CN"/>
              <a:t>SW3</a:t>
            </a:r>
            <a:r>
              <a:rPr lang="zh-CN" altLang="en-US"/>
              <a:t>停止发送</a:t>
            </a:r>
            <a:r>
              <a:rPr lang="en-US" altLang="zh-CN"/>
              <a:t>TCN BPDU</a:t>
            </a:r>
            <a:r>
              <a:rPr lang="zh-CN" altLang="en-US"/>
              <a:t>报文。</a:t>
            </a:r>
          </a:p>
          <a:p>
            <a:pPr lvl="1"/>
            <a:r>
              <a:rPr lang="en-US" altLang="zh-CN"/>
              <a:t>SW2</a:t>
            </a:r>
            <a:r>
              <a:rPr lang="zh-CN" altLang="en-US"/>
              <a:t>向根桥转发</a:t>
            </a:r>
            <a:r>
              <a:rPr lang="en-US" altLang="zh-CN"/>
              <a:t>TCN BPDU</a:t>
            </a:r>
            <a:r>
              <a:rPr lang="zh-CN" altLang="en-US"/>
              <a:t>报文。</a:t>
            </a:r>
          </a:p>
          <a:p>
            <a:pPr lvl="1"/>
            <a:r>
              <a:rPr lang="en-US" altLang="zh-CN"/>
              <a:t>SW1</a:t>
            </a:r>
            <a:r>
              <a:rPr lang="zh-CN" altLang="en-US"/>
              <a:t>把配置</a:t>
            </a:r>
            <a:r>
              <a:rPr lang="en-US" altLang="zh-CN"/>
              <a:t>BPDU</a:t>
            </a:r>
            <a:r>
              <a:rPr lang="zh-CN" altLang="en-US"/>
              <a:t>报文中的</a:t>
            </a:r>
            <a:r>
              <a:rPr lang="en-US" altLang="zh-CN"/>
              <a:t>Flags</a:t>
            </a:r>
            <a:r>
              <a:rPr lang="zh-CN" altLang="en-US"/>
              <a:t>的</a:t>
            </a:r>
            <a:r>
              <a:rPr lang="en-US" altLang="zh-CN"/>
              <a:t>TC</a:t>
            </a:r>
            <a:r>
              <a:rPr lang="zh-CN" altLang="en-US"/>
              <a:t>位设置为</a:t>
            </a:r>
            <a:r>
              <a:rPr lang="en-US" altLang="zh-CN"/>
              <a:t>1</a:t>
            </a:r>
            <a:r>
              <a:rPr lang="zh-CN" altLang="en-US"/>
              <a:t>后发送，通知下游设备把</a:t>
            </a:r>
            <a:r>
              <a:rPr lang="en-US" altLang="zh-CN"/>
              <a:t>MAC</a:t>
            </a:r>
            <a:r>
              <a:rPr lang="zh-CN" altLang="en-US"/>
              <a:t>地址表项的老化时间由默认的</a:t>
            </a:r>
            <a:r>
              <a:rPr lang="en-US" altLang="zh-CN"/>
              <a:t>300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修改为</a:t>
            </a:r>
            <a:r>
              <a:rPr lang="en-US" altLang="zh-CN"/>
              <a:t>Forward Delay</a:t>
            </a:r>
            <a:r>
              <a:rPr lang="zh-CN" altLang="en-US"/>
              <a:t>的时间（默认为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）。</a:t>
            </a:r>
            <a:endParaRPr lang="en-US" altLang="zh-CN"/>
          </a:p>
          <a:p>
            <a:pPr lvl="1"/>
            <a:r>
              <a:rPr lang="zh-CN" altLang="en-US"/>
              <a:t>最多等待</a:t>
            </a:r>
            <a:r>
              <a:rPr lang="en-US" altLang="zh-CN"/>
              <a:t>15</a:t>
            </a:r>
            <a:r>
              <a:rPr lang="zh-CN" altLang="en-US"/>
              <a:t> </a:t>
            </a:r>
            <a:r>
              <a:rPr lang="en-US" altLang="zh-CN"/>
              <a:t>s</a:t>
            </a:r>
            <a:r>
              <a:rPr lang="zh-CN" altLang="en-US"/>
              <a:t>之后，</a:t>
            </a:r>
            <a:r>
              <a:rPr lang="en-US" altLang="zh-CN"/>
              <a:t>SW2</a:t>
            </a:r>
            <a:r>
              <a:rPr lang="zh-CN" altLang="en-US"/>
              <a:t>中的错误</a:t>
            </a:r>
            <a:r>
              <a:rPr lang="en-US" altLang="zh-CN"/>
              <a:t>MAC</a:t>
            </a:r>
            <a:r>
              <a:rPr lang="zh-CN" altLang="en-US"/>
              <a:t>地址表项会被自动清除。此后，</a:t>
            </a:r>
            <a:r>
              <a:rPr lang="en-US" altLang="zh-CN"/>
              <a:t>SW2</a:t>
            </a:r>
            <a:r>
              <a:rPr lang="zh-CN" altLang="en-US"/>
              <a:t>就能重新开始</a:t>
            </a:r>
            <a:r>
              <a:rPr lang="en-US" altLang="zh-CN"/>
              <a:t>MAC</a:t>
            </a:r>
            <a:r>
              <a:rPr lang="zh-CN" altLang="en-US"/>
              <a:t>表项的学习及转发操作。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812453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2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79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42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426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78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05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4030394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25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9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随着局域网规模的不断扩大，越来越多的交换机被用来实现主机之间的互连。如图，</a:t>
            </a:r>
            <a:r>
              <a:rPr lang="zh-CN" altLang="zh-CN"/>
              <a:t>接入层交换机单链路上联，则存在单链路故障，也就是如果这根上联链路发生故障，</a:t>
            </a:r>
            <a:r>
              <a:rPr lang="zh-CN" altLang="en-US"/>
              <a:t>交换机</a:t>
            </a:r>
            <a:r>
              <a:rPr lang="zh-CN" altLang="zh-CN"/>
              <a:t>下联用户就断网了。另一个问题的单点故障，也就是</a:t>
            </a:r>
            <a:r>
              <a:rPr lang="zh-CN" altLang="en-US"/>
              <a:t>交换机</a:t>
            </a:r>
            <a:r>
              <a:rPr lang="zh-CN" altLang="zh-CN"/>
              <a:t>如果宕机，</a:t>
            </a:r>
            <a:r>
              <a:rPr lang="zh-CN" altLang="en-US"/>
              <a:t>交换机</a:t>
            </a:r>
            <a:r>
              <a:rPr lang="zh-CN" altLang="zh-CN"/>
              <a:t>下联用户也就断网了。</a:t>
            </a:r>
          </a:p>
          <a:p>
            <a:pPr lvl="0"/>
            <a:r>
              <a:rPr lang="zh-CN" altLang="en-US"/>
              <a:t>为了解决此类问题，交换机在互连时一般都会使用冗余链路来实现备份。冗余链路虽然增强了网络的可靠性，但是也会产生环路，而环路会带来一系列的问题，继而导致通信质量下降和通信业务中断等问题。</a:t>
            </a: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30034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在现实中，除了冗余链路会引起环路，还有一些人为错误导致的环路。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46319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问题一：广播风暴</a:t>
            </a:r>
            <a:endParaRPr lang="en-US" altLang="zh-CN"/>
          </a:p>
          <a:p>
            <a:pPr lvl="1"/>
            <a:r>
              <a:rPr lang="zh-CN" altLang="en-US"/>
              <a:t>根据交换机的转发原则，如果交换机从一个端口上接收到的是一个广播帧，或者是一个目的</a:t>
            </a:r>
            <a:r>
              <a:rPr lang="en-US" altLang="zh-CN"/>
              <a:t>MAC</a:t>
            </a:r>
            <a:r>
              <a:rPr lang="zh-CN" altLang="en-US"/>
              <a:t>地址未知的单播帧，则会将这个帧向除源端口之外的所有其他端口转发。如果交换网络中有环路，则这个帧会被无限转发，此时便会形成广播风暴，网络中也会充斥着重复的数据帧。</a:t>
            </a:r>
            <a:endParaRPr lang="en-US" altLang="zh-CN"/>
          </a:p>
          <a:p>
            <a:pPr lvl="1"/>
            <a:r>
              <a:rPr lang="zh-CN" altLang="en-US"/>
              <a:t>本例中，</a:t>
            </a:r>
            <a:r>
              <a:rPr lang="en-US" altLang="zh-CN"/>
              <a:t>SW3</a:t>
            </a:r>
            <a:r>
              <a:rPr lang="zh-CN" altLang="en-US"/>
              <a:t>收到了一个广播帧将其进行泛洪，</a:t>
            </a:r>
            <a:r>
              <a:rPr lang="en-US" altLang="zh-CN"/>
              <a:t>SW1</a:t>
            </a:r>
            <a:r>
              <a:rPr lang="zh-CN" altLang="en-US"/>
              <a:t>和</a:t>
            </a:r>
            <a:r>
              <a:rPr lang="en-US" altLang="zh-CN"/>
              <a:t>SW2</a:t>
            </a:r>
            <a:r>
              <a:rPr lang="zh-CN" altLang="en-US"/>
              <a:t>也会将此帧转发到除了接收此帧的其他所有端口，结果此帧又会被再次转发给</a:t>
            </a:r>
            <a:r>
              <a:rPr lang="en-US" altLang="zh-CN"/>
              <a:t>SW3</a:t>
            </a:r>
            <a:r>
              <a:rPr lang="zh-CN" altLang="en-US"/>
              <a:t>，</a:t>
            </a:r>
            <a:r>
              <a:rPr lang="zh-CN" altLang="zh-CN"/>
              <a:t>这种循环</a:t>
            </a:r>
            <a:r>
              <a:rPr lang="zh-CN" altLang="en-US"/>
              <a:t>会</a:t>
            </a:r>
            <a:r>
              <a:rPr lang="zh-CN" altLang="zh-CN"/>
              <a:t>一直持续</a:t>
            </a:r>
            <a:r>
              <a:rPr lang="zh-CN" altLang="en-US"/>
              <a:t>，于是便产生了广播风暴。交换机性能会因此急速下降，并会导致业务中断。</a:t>
            </a:r>
          </a:p>
          <a:p>
            <a:r>
              <a:rPr lang="zh-CN" altLang="en-US"/>
              <a:t>问题二：</a:t>
            </a:r>
            <a:r>
              <a:rPr lang="en-US" altLang="zh-CN"/>
              <a:t>MAC</a:t>
            </a:r>
            <a:r>
              <a:rPr lang="zh-CN" altLang="en-US"/>
              <a:t>地址表漂移</a:t>
            </a:r>
            <a:endParaRPr lang="en-US" altLang="zh-CN"/>
          </a:p>
          <a:p>
            <a:pPr lvl="1"/>
            <a:r>
              <a:rPr lang="zh-CN" altLang="en-US"/>
              <a:t>交换机是根据所接收到的数据帧的源地址和接收端口生成</a:t>
            </a:r>
            <a:r>
              <a:rPr lang="en-US" altLang="zh-CN"/>
              <a:t>MAC</a:t>
            </a:r>
            <a:r>
              <a:rPr lang="zh-CN" altLang="en-US"/>
              <a:t>地址表项的。</a:t>
            </a:r>
          </a:p>
          <a:p>
            <a:pPr lvl="1"/>
            <a:r>
              <a:rPr lang="zh-CN" altLang="en-US"/>
              <a:t>本例中，</a:t>
            </a:r>
            <a:r>
              <a:rPr lang="en-US" altLang="zh-CN"/>
              <a:t>SW3</a:t>
            </a:r>
            <a:r>
              <a:rPr lang="zh-CN" altLang="en-US"/>
              <a:t>收到一个广播帧泛洪，</a:t>
            </a:r>
            <a:r>
              <a:rPr lang="en-US" altLang="zh-CN"/>
              <a:t>SW1</a:t>
            </a:r>
            <a:r>
              <a:rPr lang="zh-CN" altLang="en-US"/>
              <a:t>从</a:t>
            </a:r>
            <a:r>
              <a:rPr lang="en-US" altLang="zh-CN"/>
              <a:t>GE0/0/1</a:t>
            </a:r>
            <a:r>
              <a:rPr lang="zh-CN" altLang="en-US"/>
              <a:t>接口接收到广播帧后学习且泛洪，形成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en-US" altLang="zh-CN"/>
              <a:t>5489-98EE-788A</a:t>
            </a:r>
            <a:r>
              <a:rPr lang="zh-CN" altLang="en-US"/>
              <a:t>与</a:t>
            </a:r>
            <a:r>
              <a:rPr lang="en-US" altLang="zh-CN"/>
              <a:t>GE0/0/1</a:t>
            </a:r>
            <a:r>
              <a:rPr lang="zh-CN" altLang="en-US"/>
              <a:t>的映射；</a:t>
            </a:r>
            <a:r>
              <a:rPr lang="en-US" altLang="zh-CN"/>
              <a:t>SW2</a:t>
            </a:r>
            <a:r>
              <a:rPr lang="zh-CN" altLang="en-US"/>
              <a:t>收到广播帧后学习且泛洪，</a:t>
            </a:r>
            <a:r>
              <a:rPr lang="en-US" altLang="zh-CN"/>
              <a:t>SW1</a:t>
            </a:r>
            <a:r>
              <a:rPr lang="zh-CN" altLang="en-US"/>
              <a:t>再次从</a:t>
            </a:r>
            <a:r>
              <a:rPr lang="en-US" altLang="zh-CN"/>
              <a:t>GE0/0/2</a:t>
            </a:r>
            <a:r>
              <a:rPr lang="zh-CN" altLang="en-US"/>
              <a:t>收到源</a:t>
            </a:r>
            <a:r>
              <a:rPr lang="en-US" altLang="zh-CN"/>
              <a:t>MAC</a:t>
            </a:r>
            <a:r>
              <a:rPr lang="zh-CN" altLang="en-US"/>
              <a:t>地址为</a:t>
            </a:r>
            <a:r>
              <a:rPr lang="en-US" altLang="zh-CN"/>
              <a:t>5489-98EE-788A</a:t>
            </a:r>
            <a:r>
              <a:rPr lang="zh-CN" altLang="en-US"/>
              <a:t>的广播帧并进行学习，</a:t>
            </a:r>
            <a:r>
              <a:rPr lang="en-US" altLang="zh-CN"/>
              <a:t>5489-98EE-788A</a:t>
            </a:r>
            <a:r>
              <a:rPr lang="zh-CN" altLang="en-US"/>
              <a:t>会不断地在</a:t>
            </a:r>
            <a:r>
              <a:rPr lang="en-US" altLang="zh-CN"/>
              <a:t>GE0/0/1</a:t>
            </a:r>
            <a:r>
              <a:rPr lang="zh-CN" altLang="en-US"/>
              <a:t>与</a:t>
            </a:r>
            <a:r>
              <a:rPr lang="en-US" altLang="zh-CN"/>
              <a:t>GE0/0/2</a:t>
            </a:r>
            <a:r>
              <a:rPr lang="zh-CN" altLang="en-US"/>
              <a:t>接口之间来回切换，这被称为</a:t>
            </a:r>
            <a:r>
              <a:rPr lang="en-US" altLang="zh-CN"/>
              <a:t>MAC</a:t>
            </a:r>
            <a:r>
              <a:rPr lang="zh-CN" altLang="en-US"/>
              <a:t>地址漂移现象。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36524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在以太网中，二层网络的环路会带来广播风暴，</a:t>
            </a:r>
            <a:r>
              <a:rPr lang="en-US" altLang="zh-CN"/>
              <a:t>MAC</a:t>
            </a:r>
            <a:r>
              <a:rPr lang="zh-CN" altLang="en-US"/>
              <a:t>地址表震荡，重复数据帧等问题，为解决交换网络中的环路问题，提出了</a:t>
            </a:r>
            <a:r>
              <a:rPr lang="en-US" altLang="zh-CN"/>
              <a:t>STP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STP</a:t>
            </a:r>
            <a:r>
              <a:rPr lang="zh-CN" altLang="en-US"/>
              <a:t>通过构造一棵树来消除交换网络中的环路。</a:t>
            </a:r>
            <a:endParaRPr lang="en-US" altLang="zh-CN"/>
          </a:p>
          <a:p>
            <a:r>
              <a:rPr lang="zh-CN" altLang="en-US"/>
              <a:t>运行</a:t>
            </a:r>
            <a:r>
              <a:rPr lang="en-US" altLang="zh-CN"/>
              <a:t>STP</a:t>
            </a:r>
            <a:r>
              <a:rPr lang="zh-CN" altLang="en-US"/>
              <a:t>算法，判断网络中存在环路的地方并阻断冗余链路，将环路网络修剪成无环路的树型网络，从而避免了数据帧在环路网络中的增生和无穷循环。 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138468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如图，交换机上运行</a:t>
            </a:r>
            <a:r>
              <a:rPr lang="en-US" altLang="zh-CN"/>
              <a:t>STP</a:t>
            </a:r>
            <a:r>
              <a:rPr lang="zh-CN" altLang="en-US"/>
              <a:t>协议，会通过报文监控网络的拓扑结构，正常情况下是将</a:t>
            </a:r>
            <a:r>
              <a:rPr lang="en-US" altLang="zh-CN"/>
              <a:t>SW3</a:t>
            </a:r>
            <a:r>
              <a:rPr lang="zh-CN" altLang="en-US"/>
              <a:t>上的一个接口进行阻塞（</a:t>
            </a:r>
            <a:r>
              <a:rPr lang="en-US" altLang="zh-CN"/>
              <a:t>Block</a:t>
            </a:r>
            <a:r>
              <a:rPr lang="zh-CN" altLang="en-US"/>
              <a:t>），从而打破环路，当监控到</a:t>
            </a:r>
            <a:r>
              <a:rPr lang="en-US" altLang="zh-CN"/>
              <a:t>SW1</a:t>
            </a:r>
            <a:r>
              <a:rPr lang="zh-CN" altLang="en-US"/>
              <a:t>与</a:t>
            </a:r>
            <a:r>
              <a:rPr lang="en-US" altLang="zh-CN"/>
              <a:t>SW3</a:t>
            </a:r>
            <a:r>
              <a:rPr lang="zh-CN" altLang="en-US"/>
              <a:t>之间出现链路故障，则恢复阻塞端口进入转发状态。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431800" y="779463"/>
            <a:ext cx="5934075" cy="3338512"/>
          </a:xfrm>
        </p:spPr>
      </p:sp>
    </p:spTree>
    <p:extLst>
      <p:ext uri="{BB962C8B-B14F-4D97-AF65-F5344CB8AC3E}">
        <p14:creationId xmlns:p14="http://schemas.microsoft.com/office/powerpoint/2010/main" val="288387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3518714"/>
              </p:ext>
            </p:extLst>
          </p:nvPr>
        </p:nvGraphicFramePr>
        <p:xfrm>
          <a:off x="1007140" y="1254490"/>
          <a:ext cx="10460715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0704855"/>
              </p:ext>
            </p:extLst>
          </p:nvPr>
        </p:nvGraphicFramePr>
        <p:xfrm>
          <a:off x="1007140" y="2776902"/>
          <a:ext cx="10460714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825692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825692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825692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825692"/>
            <a:ext cx="235107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37386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37386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37386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337858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499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998" i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</a:t>
            </a:r>
            <a:r>
              <a:rPr lang="zh-CN" altLang="en-US" sz="3998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3877918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3877918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3877918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841914"/>
            <a:ext cx="2351342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34597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34597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34597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34597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886030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886030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886030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886030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35408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35408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35408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354082"/>
            <a:ext cx="235134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7087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sz="1999">
                <a:latin typeface="+mn-lt"/>
                <a:ea typeface="+mn-ea"/>
                <a:cs typeface="Arial" panose="020B0604020202020204" pitchFamily="34" charset="0"/>
              </a:defRPr>
            </a:lvl1pPr>
            <a:lvl2pPr marL="401476" indent="0" algn="just">
              <a:buSzPct val="100000"/>
              <a:buFont typeface="+mj-lt"/>
              <a:buNone/>
              <a:defRPr sz="1799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90" y="424270"/>
            <a:ext cx="495425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1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2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此版式用于每一节的小结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2015437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15179" y="490849"/>
            <a:ext cx="470510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189" y="480269"/>
            <a:ext cx="496387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503859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15179" y="456929"/>
            <a:ext cx="46178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1549" y="0"/>
            <a:ext cx="12188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2380" y="0"/>
            <a:ext cx="12187239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034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4148952" y="2637135"/>
            <a:ext cx="3894096" cy="1598831"/>
            <a:chOff x="4302972" y="2345035"/>
            <a:chExt cx="3895617" cy="1598831"/>
          </a:xfrm>
        </p:grpSpPr>
        <p:sp>
          <p:nvSpPr>
            <p:cNvPr id="14" name="矩形 13"/>
            <p:cNvSpPr/>
            <p:nvPr userDrawn="1"/>
          </p:nvSpPr>
          <p:spPr>
            <a:xfrm>
              <a:off x="5357748" y="2345035"/>
              <a:ext cx="178606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398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谢 谢</a:t>
              </a:r>
              <a:endParaRPr lang="en-US" altLang="zh-CN" sz="5398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4302972" y="3297535"/>
              <a:ext cx="389561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599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www.huawei.com</a:t>
              </a:r>
              <a:endParaRPr lang="zh-CN" altLang="en-US" sz="3599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68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36B6-5173-409B-830D-718F5BF1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1870" y="1843553"/>
            <a:ext cx="7390130" cy="1929644"/>
          </a:xfrm>
        </p:spPr>
        <p:txBody>
          <a:bodyPr anchor="ctr">
            <a:normAutofit/>
          </a:bodyPr>
          <a:lstStyle>
            <a:lvl1pPr algn="ctr">
              <a:defRPr sz="4400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D503EA-2CDE-4083-8AED-BE4372ECF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01870" cy="68465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BD9D3D-A080-4583-B067-CAABE7BC1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30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89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9302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B6CB1C-BC62-4FC6-960A-F525D4AB3A66}"/>
              </a:ext>
            </a:extLst>
          </p:cNvPr>
          <p:cNvSpPr/>
          <p:nvPr userDrawn="1"/>
        </p:nvSpPr>
        <p:spPr>
          <a:xfrm>
            <a:off x="874713" y="0"/>
            <a:ext cx="1778000" cy="6858000"/>
          </a:xfrm>
          <a:prstGeom prst="rect">
            <a:avLst/>
          </a:pr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411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2F5DC-16CF-4232-9C5D-E82D9B467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t="-231" r="67439" b="231"/>
          <a:stretch>
            <a:fillRect/>
          </a:stretch>
        </p:blipFill>
        <p:spPr>
          <a:xfrm>
            <a:off x="1478259" y="736600"/>
            <a:ext cx="3085506" cy="5333389"/>
          </a:xfrm>
          <a:prstGeom prst="rect">
            <a:avLst/>
          </a:prstGeom>
        </p:spPr>
      </p:pic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AB7643F-10C6-44FB-9DA4-80F42844DC2C}"/>
              </a:ext>
            </a:extLst>
          </p:cNvPr>
          <p:cNvSpPr/>
          <p:nvPr userDrawn="1"/>
        </p:nvSpPr>
        <p:spPr>
          <a:xfrm>
            <a:off x="874713" y="1149350"/>
            <a:ext cx="4521200" cy="4559300"/>
          </a:xfrm>
          <a:custGeom>
            <a:avLst/>
            <a:gdLst>
              <a:gd name="connsiteX0" fmla="*/ 0 w 4521200"/>
              <a:gd name="connsiteY0" fmla="*/ 0 h 4559300"/>
              <a:gd name="connsiteX1" fmla="*/ 4521200 w 4521200"/>
              <a:gd name="connsiteY1" fmla="*/ 0 h 4559300"/>
              <a:gd name="connsiteX2" fmla="*/ 4521200 w 4521200"/>
              <a:gd name="connsiteY2" fmla="*/ 549775 h 4559300"/>
              <a:gd name="connsiteX3" fmla="*/ 4447233 w 4521200"/>
              <a:gd name="connsiteY3" fmla="*/ 549775 h 4559300"/>
              <a:gd name="connsiteX4" fmla="*/ 4447233 w 4521200"/>
              <a:gd name="connsiteY4" fmla="*/ 73967 h 4559300"/>
              <a:gd name="connsiteX5" fmla="*/ 73967 w 4521200"/>
              <a:gd name="connsiteY5" fmla="*/ 73967 h 4559300"/>
              <a:gd name="connsiteX6" fmla="*/ 73967 w 4521200"/>
              <a:gd name="connsiteY6" fmla="*/ 4485333 h 4559300"/>
              <a:gd name="connsiteX7" fmla="*/ 4447233 w 4521200"/>
              <a:gd name="connsiteY7" fmla="*/ 4485333 h 4559300"/>
              <a:gd name="connsiteX8" fmla="*/ 4447233 w 4521200"/>
              <a:gd name="connsiteY8" fmla="*/ 1380772 h 4559300"/>
              <a:gd name="connsiteX9" fmla="*/ 4521200 w 4521200"/>
              <a:gd name="connsiteY9" fmla="*/ 1380772 h 4559300"/>
              <a:gd name="connsiteX10" fmla="*/ 4521200 w 4521200"/>
              <a:gd name="connsiteY10" fmla="*/ 4559300 h 4559300"/>
              <a:gd name="connsiteX11" fmla="*/ 0 w 4521200"/>
              <a:gd name="connsiteY11" fmla="*/ 4559300 h 455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21200" h="4559300">
                <a:moveTo>
                  <a:pt x="0" y="0"/>
                </a:moveTo>
                <a:lnTo>
                  <a:pt x="4521200" y="0"/>
                </a:lnTo>
                <a:lnTo>
                  <a:pt x="4521200" y="549775"/>
                </a:lnTo>
                <a:lnTo>
                  <a:pt x="4447233" y="549775"/>
                </a:lnTo>
                <a:lnTo>
                  <a:pt x="4447233" y="73967"/>
                </a:lnTo>
                <a:lnTo>
                  <a:pt x="73967" y="73967"/>
                </a:lnTo>
                <a:lnTo>
                  <a:pt x="73967" y="4485333"/>
                </a:lnTo>
                <a:lnTo>
                  <a:pt x="4447233" y="4485333"/>
                </a:lnTo>
                <a:lnTo>
                  <a:pt x="4447233" y="1380772"/>
                </a:lnTo>
                <a:lnTo>
                  <a:pt x="4521200" y="1380772"/>
                </a:lnTo>
                <a:lnTo>
                  <a:pt x="4521200" y="4559300"/>
                </a:lnTo>
                <a:lnTo>
                  <a:pt x="0" y="4559300"/>
                </a:lnTo>
                <a:close/>
              </a:path>
            </a:pathLst>
          </a:custGeom>
          <a:solidFill>
            <a:srgbClr val="94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E3EF47-2C00-4602-B994-DF980EE0BB91}"/>
              </a:ext>
            </a:extLst>
          </p:cNvPr>
          <p:cNvSpPr txBox="1"/>
          <p:nvPr userDrawn="1"/>
        </p:nvSpPr>
        <p:spPr>
          <a:xfrm>
            <a:off x="4142016" y="1688030"/>
            <a:ext cx="25077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ingFang HK" charset="-120"/>
              </a:rPr>
              <a:t>目录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5A0DE2F-9736-4F09-9703-F6A00F6E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296" y="1253331"/>
            <a:ext cx="5212080" cy="4351338"/>
          </a:xfrm>
        </p:spPr>
        <p:txBody>
          <a:bodyPr/>
          <a:lstStyle>
            <a:lvl1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200000"/>
              </a:lnSpc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DC5BAD-3D81-48C7-B963-F4E7687F6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8" y="6010237"/>
            <a:ext cx="2438760" cy="764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84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2"/>
          <a:stretch/>
        </p:blipFill>
        <p:spPr bwMode="auto">
          <a:xfrm>
            <a:off x="0" y="42"/>
            <a:ext cx="12187239" cy="68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0893" y="4957156"/>
            <a:ext cx="10437489" cy="831600"/>
          </a:xfrm>
          <a:ln algn="ctr"/>
        </p:spPr>
        <p:txBody>
          <a:bodyPr lIns="87802" tIns="43901" rIns="87802" bIns="43901"/>
          <a:lstStyle>
            <a:lvl1pPr algn="l" defTabSz="801367" rtl="0" eaLnBrk="0" fontAlgn="auto" hangingPunct="0">
              <a:spcBef>
                <a:spcPct val="0"/>
              </a:spcBef>
              <a:spcAft>
                <a:spcPct val="0"/>
              </a:spcAft>
              <a:defRPr lang="zh-CN" altLang="en-US" sz="4298" b="1" kern="1200" dirty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0892" y="5816120"/>
            <a:ext cx="6909301" cy="493200"/>
          </a:xfrm>
        </p:spPr>
        <p:txBody>
          <a:bodyPr/>
          <a:lstStyle>
            <a:lvl1pPr marL="0" indent="0" algn="l" defTabSz="801367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1999" kern="1200" dirty="0" smtClean="0">
                <a:solidFill>
                  <a:srgbClr val="0070C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058" y="6500581"/>
            <a:ext cx="2572620" cy="265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070" tIns="40036" rIns="80070" bIns="40036">
            <a:spAutoFit/>
          </a:bodyPr>
          <a:lstStyle/>
          <a:p>
            <a:pPr defTabSz="801347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>
                <a:latin typeface="+mn-lt"/>
                <a:ea typeface="+mn-ea"/>
                <a:cs typeface="Arial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26" y="251069"/>
            <a:ext cx="1964832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604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39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933" y="18255"/>
            <a:ext cx="4465190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ctr"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5D3D-0B8A-4549-A262-E473A62D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30A43E-4F5E-473F-B3FD-021C70CB0B27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340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1C53-D90D-4476-BC8C-C4DB603A3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2293" y="42434"/>
            <a:ext cx="1417936" cy="662782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思考题</a:t>
            </a:r>
          </a:p>
        </p:txBody>
      </p:sp>
      <p:sp>
        <p:nvSpPr>
          <p:cNvPr id="8" name="任意多边形 8">
            <a:extLst>
              <a:ext uri="{FF2B5EF4-FFF2-40B4-BE49-F238E27FC236}">
                <a16:creationId xmlns:a16="http://schemas.microsoft.com/office/drawing/2014/main" id="{6A9BDF57-754D-4CC5-8EFD-C3233C7D4342}"/>
              </a:ext>
            </a:extLst>
          </p:cNvPr>
          <p:cNvSpPr/>
          <p:nvPr userDrawn="1"/>
        </p:nvSpPr>
        <p:spPr>
          <a:xfrm>
            <a:off x="194331" y="296333"/>
            <a:ext cx="11803337" cy="6239466"/>
          </a:xfrm>
          <a:custGeom>
            <a:avLst/>
            <a:gdLst>
              <a:gd name="connsiteX0" fmla="*/ 0 w 9856787"/>
              <a:gd name="connsiteY0" fmla="*/ 0 h 3670300"/>
              <a:gd name="connsiteX1" fmla="*/ 445293 w 9856787"/>
              <a:gd name="connsiteY1" fmla="*/ 0 h 3670300"/>
              <a:gd name="connsiteX2" fmla="*/ 445293 w 9856787"/>
              <a:gd name="connsiteY2" fmla="*/ 52375 h 3670300"/>
              <a:gd name="connsiteX3" fmla="*/ 52375 w 9856787"/>
              <a:gd name="connsiteY3" fmla="*/ 52375 h 3670300"/>
              <a:gd name="connsiteX4" fmla="*/ 52375 w 9856787"/>
              <a:gd name="connsiteY4" fmla="*/ 3617925 h 3670300"/>
              <a:gd name="connsiteX5" fmla="*/ 9804412 w 9856787"/>
              <a:gd name="connsiteY5" fmla="*/ 3617925 h 3670300"/>
              <a:gd name="connsiteX6" fmla="*/ 9804412 w 9856787"/>
              <a:gd name="connsiteY6" fmla="*/ 52375 h 3670300"/>
              <a:gd name="connsiteX7" fmla="*/ 4073260 w 9856787"/>
              <a:gd name="connsiteY7" fmla="*/ 52375 h 3670300"/>
              <a:gd name="connsiteX8" fmla="*/ 4073260 w 9856787"/>
              <a:gd name="connsiteY8" fmla="*/ 0 h 3670300"/>
              <a:gd name="connsiteX9" fmla="*/ 9856787 w 9856787"/>
              <a:gd name="connsiteY9" fmla="*/ 0 h 3670300"/>
              <a:gd name="connsiteX10" fmla="*/ 9856787 w 9856787"/>
              <a:gd name="connsiteY10" fmla="*/ 3670300 h 3670300"/>
              <a:gd name="connsiteX11" fmla="*/ 0 w 9856787"/>
              <a:gd name="connsiteY11" fmla="*/ 3670300 h 367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56787" h="3670300">
                <a:moveTo>
                  <a:pt x="0" y="0"/>
                </a:moveTo>
                <a:lnTo>
                  <a:pt x="445293" y="0"/>
                </a:lnTo>
                <a:lnTo>
                  <a:pt x="445293" y="52375"/>
                </a:lnTo>
                <a:lnTo>
                  <a:pt x="52375" y="52375"/>
                </a:lnTo>
                <a:lnTo>
                  <a:pt x="52375" y="3617925"/>
                </a:lnTo>
                <a:lnTo>
                  <a:pt x="9804412" y="3617925"/>
                </a:lnTo>
                <a:lnTo>
                  <a:pt x="9804412" y="52375"/>
                </a:lnTo>
                <a:lnTo>
                  <a:pt x="4073260" y="52375"/>
                </a:lnTo>
                <a:lnTo>
                  <a:pt x="4073260" y="0"/>
                </a:lnTo>
                <a:lnTo>
                  <a:pt x="9856787" y="0"/>
                </a:lnTo>
                <a:lnTo>
                  <a:pt x="9856787" y="3670300"/>
                </a:lnTo>
                <a:lnTo>
                  <a:pt x="0" y="3670300"/>
                </a:lnTo>
                <a:close/>
              </a:path>
            </a:pathLst>
          </a:custGeom>
          <a:solidFill>
            <a:srgbClr val="0E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711B3-B637-4D22-AAF4-EF9B55DAF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89737" y="6535799"/>
            <a:ext cx="1402263" cy="3137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4ED134-95BA-42C5-973D-5CC36C3A725B}"/>
              </a:ext>
            </a:extLst>
          </p:cNvPr>
          <p:cNvSpPr txBox="1"/>
          <p:nvPr userDrawn="1"/>
        </p:nvSpPr>
        <p:spPr>
          <a:xfrm>
            <a:off x="194331" y="6535799"/>
            <a:ext cx="41896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Copyright@2021 SPOTO</a:t>
            </a:r>
            <a:endParaRPr lang="zh-CN" altLang="en-US" sz="1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239D57-133B-4CA9-BEB0-D9BE7AF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6" y="977370"/>
            <a:ext cx="10932438" cy="435133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lphaUcPeriod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0229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C33635-97AC-4971-A826-814D777EE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20954"/>
          <a:stretch>
            <a:fillRect/>
          </a:stretch>
        </p:blipFill>
        <p:spPr>
          <a:xfrm flipH="1">
            <a:off x="9081515" y="-25454"/>
            <a:ext cx="3110485" cy="6883454"/>
          </a:xfrm>
          <a:prstGeom prst="rect">
            <a:avLst/>
          </a:prstGeom>
        </p:spPr>
      </p:pic>
      <p:sp>
        <p:nvSpPr>
          <p:cNvPr id="9" name="i$ľiḑè">
            <a:extLst>
              <a:ext uri="{FF2B5EF4-FFF2-40B4-BE49-F238E27FC236}">
                <a16:creationId xmlns:a16="http://schemas.microsoft.com/office/drawing/2014/main" id="{0D740289-38EC-489C-B8C1-985CA1C9FEA4}"/>
              </a:ext>
            </a:extLst>
          </p:cNvPr>
          <p:cNvSpPr/>
          <p:nvPr userDrawn="1"/>
        </p:nvSpPr>
        <p:spPr bwMode="auto">
          <a:xfrm>
            <a:off x="2088672" y="4246046"/>
            <a:ext cx="254516" cy="242728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îśľíḓè">
            <a:extLst>
              <a:ext uri="{FF2B5EF4-FFF2-40B4-BE49-F238E27FC236}">
                <a16:creationId xmlns:a16="http://schemas.microsoft.com/office/drawing/2014/main" id="{CD8CDA15-3987-4232-BA0F-ADCE857916F2}"/>
              </a:ext>
            </a:extLst>
          </p:cNvPr>
          <p:cNvSpPr/>
          <p:nvPr userDrawn="1"/>
        </p:nvSpPr>
        <p:spPr bwMode="auto">
          <a:xfrm>
            <a:off x="4675385" y="4251591"/>
            <a:ext cx="254516" cy="23163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0" h="1750">
                <a:moveTo>
                  <a:pt x="1536" y="0"/>
                </a:moveTo>
                <a:cubicBezTo>
                  <a:pt x="1332" y="0"/>
                  <a:pt x="1165" y="161"/>
                  <a:pt x="1154" y="363"/>
                </a:cubicBezTo>
                <a:lnTo>
                  <a:pt x="766" y="363"/>
                </a:lnTo>
                <a:cubicBezTo>
                  <a:pt x="755" y="161"/>
                  <a:pt x="588" y="0"/>
                  <a:pt x="384" y="0"/>
                </a:cubicBezTo>
                <a:cubicBezTo>
                  <a:pt x="172" y="0"/>
                  <a:pt x="0" y="173"/>
                  <a:pt x="0" y="384"/>
                </a:cubicBezTo>
                <a:cubicBezTo>
                  <a:pt x="0" y="596"/>
                  <a:pt x="172" y="768"/>
                  <a:pt x="384" y="768"/>
                </a:cubicBezTo>
                <a:cubicBezTo>
                  <a:pt x="447" y="768"/>
                  <a:pt x="506" y="751"/>
                  <a:pt x="559" y="724"/>
                </a:cubicBezTo>
                <a:lnTo>
                  <a:pt x="748" y="1046"/>
                </a:lnTo>
                <a:cubicBezTo>
                  <a:pt x="644" y="1115"/>
                  <a:pt x="576" y="1232"/>
                  <a:pt x="576" y="1366"/>
                </a:cubicBezTo>
                <a:cubicBezTo>
                  <a:pt x="576" y="1577"/>
                  <a:pt x="748" y="1750"/>
                  <a:pt x="960" y="1750"/>
                </a:cubicBezTo>
                <a:cubicBezTo>
                  <a:pt x="1172" y="1750"/>
                  <a:pt x="1344" y="1577"/>
                  <a:pt x="1344" y="1366"/>
                </a:cubicBezTo>
                <a:cubicBezTo>
                  <a:pt x="1344" y="1233"/>
                  <a:pt x="1276" y="1115"/>
                  <a:pt x="1173" y="1046"/>
                </a:cubicBezTo>
                <a:lnTo>
                  <a:pt x="1362" y="724"/>
                </a:lnTo>
                <a:cubicBezTo>
                  <a:pt x="1414" y="752"/>
                  <a:pt x="1473" y="768"/>
                  <a:pt x="1536" y="768"/>
                </a:cubicBezTo>
                <a:cubicBezTo>
                  <a:pt x="1748" y="768"/>
                  <a:pt x="1920" y="596"/>
                  <a:pt x="1920" y="384"/>
                </a:cubicBezTo>
                <a:cubicBezTo>
                  <a:pt x="1920" y="173"/>
                  <a:pt x="1748" y="0"/>
                  <a:pt x="1536" y="0"/>
                </a:cubicBezTo>
                <a:close/>
                <a:moveTo>
                  <a:pt x="307" y="623"/>
                </a:moveTo>
                <a:cubicBezTo>
                  <a:pt x="307" y="623"/>
                  <a:pt x="358" y="597"/>
                  <a:pt x="337" y="548"/>
                </a:cubicBezTo>
                <a:cubicBezTo>
                  <a:pt x="327" y="550"/>
                  <a:pt x="301" y="555"/>
                  <a:pt x="280" y="557"/>
                </a:cubicBezTo>
                <a:cubicBezTo>
                  <a:pt x="259" y="560"/>
                  <a:pt x="241" y="548"/>
                  <a:pt x="237" y="537"/>
                </a:cubicBezTo>
                <a:cubicBezTo>
                  <a:pt x="233" y="527"/>
                  <a:pt x="244" y="508"/>
                  <a:pt x="240" y="502"/>
                </a:cubicBezTo>
                <a:cubicBezTo>
                  <a:pt x="235" y="496"/>
                  <a:pt x="219" y="479"/>
                  <a:pt x="225" y="464"/>
                </a:cubicBezTo>
                <a:cubicBezTo>
                  <a:pt x="230" y="449"/>
                  <a:pt x="228" y="442"/>
                  <a:pt x="228" y="442"/>
                </a:cubicBezTo>
                <a:cubicBezTo>
                  <a:pt x="228" y="442"/>
                  <a:pt x="197" y="436"/>
                  <a:pt x="195" y="425"/>
                </a:cubicBezTo>
                <a:cubicBezTo>
                  <a:pt x="192" y="414"/>
                  <a:pt x="236" y="346"/>
                  <a:pt x="236" y="346"/>
                </a:cubicBezTo>
                <a:cubicBezTo>
                  <a:pt x="236" y="346"/>
                  <a:pt x="227" y="330"/>
                  <a:pt x="224" y="321"/>
                </a:cubicBezTo>
                <a:cubicBezTo>
                  <a:pt x="222" y="312"/>
                  <a:pt x="224" y="265"/>
                  <a:pt x="253" y="211"/>
                </a:cubicBezTo>
                <a:cubicBezTo>
                  <a:pt x="281" y="157"/>
                  <a:pt x="347" y="138"/>
                  <a:pt x="434" y="149"/>
                </a:cubicBezTo>
                <a:cubicBezTo>
                  <a:pt x="521" y="160"/>
                  <a:pt x="573" y="248"/>
                  <a:pt x="573" y="301"/>
                </a:cubicBezTo>
                <a:cubicBezTo>
                  <a:pt x="573" y="406"/>
                  <a:pt x="499" y="455"/>
                  <a:pt x="498" y="493"/>
                </a:cubicBezTo>
                <a:cubicBezTo>
                  <a:pt x="496" y="561"/>
                  <a:pt x="573" y="623"/>
                  <a:pt x="573" y="623"/>
                </a:cubicBezTo>
                <a:lnTo>
                  <a:pt x="307" y="623"/>
                </a:lnTo>
                <a:close/>
                <a:moveTo>
                  <a:pt x="883" y="1604"/>
                </a:moveTo>
                <a:cubicBezTo>
                  <a:pt x="883" y="1604"/>
                  <a:pt x="934" y="1579"/>
                  <a:pt x="913" y="1529"/>
                </a:cubicBezTo>
                <a:cubicBezTo>
                  <a:pt x="904" y="1531"/>
                  <a:pt x="877" y="1536"/>
                  <a:pt x="856" y="1539"/>
                </a:cubicBezTo>
                <a:cubicBezTo>
                  <a:pt x="835" y="1541"/>
                  <a:pt x="817" y="1529"/>
                  <a:pt x="813" y="1518"/>
                </a:cubicBezTo>
                <a:cubicBezTo>
                  <a:pt x="809" y="1508"/>
                  <a:pt x="820" y="1489"/>
                  <a:pt x="816" y="1483"/>
                </a:cubicBezTo>
                <a:cubicBezTo>
                  <a:pt x="811" y="1477"/>
                  <a:pt x="795" y="1460"/>
                  <a:pt x="801" y="1445"/>
                </a:cubicBezTo>
                <a:cubicBezTo>
                  <a:pt x="806" y="1430"/>
                  <a:pt x="804" y="1423"/>
                  <a:pt x="804" y="1423"/>
                </a:cubicBezTo>
                <a:cubicBezTo>
                  <a:pt x="804" y="1423"/>
                  <a:pt x="773" y="1417"/>
                  <a:pt x="771" y="1406"/>
                </a:cubicBezTo>
                <a:cubicBezTo>
                  <a:pt x="768" y="1395"/>
                  <a:pt x="812" y="1327"/>
                  <a:pt x="812" y="1327"/>
                </a:cubicBezTo>
                <a:cubicBezTo>
                  <a:pt x="812" y="1327"/>
                  <a:pt x="803" y="1311"/>
                  <a:pt x="800" y="1302"/>
                </a:cubicBezTo>
                <a:cubicBezTo>
                  <a:pt x="798" y="1293"/>
                  <a:pt x="800" y="1246"/>
                  <a:pt x="829" y="1192"/>
                </a:cubicBezTo>
                <a:cubicBezTo>
                  <a:pt x="857" y="1139"/>
                  <a:pt x="923" y="1119"/>
                  <a:pt x="1010" y="1130"/>
                </a:cubicBezTo>
                <a:cubicBezTo>
                  <a:pt x="1097" y="1141"/>
                  <a:pt x="1149" y="1229"/>
                  <a:pt x="1149" y="1282"/>
                </a:cubicBezTo>
                <a:cubicBezTo>
                  <a:pt x="1149" y="1388"/>
                  <a:pt x="1075" y="1436"/>
                  <a:pt x="1074" y="1474"/>
                </a:cubicBezTo>
                <a:cubicBezTo>
                  <a:pt x="1072" y="1542"/>
                  <a:pt x="1149" y="1604"/>
                  <a:pt x="1149" y="1604"/>
                </a:cubicBezTo>
                <a:lnTo>
                  <a:pt x="883" y="1604"/>
                </a:lnTo>
                <a:close/>
                <a:moveTo>
                  <a:pt x="1135" y="1026"/>
                </a:moveTo>
                <a:cubicBezTo>
                  <a:pt x="1082" y="999"/>
                  <a:pt x="1023" y="982"/>
                  <a:pt x="960" y="982"/>
                </a:cubicBezTo>
                <a:cubicBezTo>
                  <a:pt x="897" y="982"/>
                  <a:pt x="838" y="998"/>
                  <a:pt x="785" y="1026"/>
                </a:cubicBezTo>
                <a:lnTo>
                  <a:pt x="596" y="704"/>
                </a:lnTo>
                <a:cubicBezTo>
                  <a:pt x="694" y="639"/>
                  <a:pt x="759" y="530"/>
                  <a:pt x="766" y="406"/>
                </a:cubicBezTo>
                <a:lnTo>
                  <a:pt x="1154" y="406"/>
                </a:lnTo>
                <a:cubicBezTo>
                  <a:pt x="1161" y="530"/>
                  <a:pt x="1226" y="639"/>
                  <a:pt x="1324" y="704"/>
                </a:cubicBezTo>
                <a:lnTo>
                  <a:pt x="1135" y="1026"/>
                </a:lnTo>
                <a:close/>
                <a:moveTo>
                  <a:pt x="1459" y="623"/>
                </a:moveTo>
                <a:cubicBezTo>
                  <a:pt x="1459" y="623"/>
                  <a:pt x="1510" y="597"/>
                  <a:pt x="1489" y="548"/>
                </a:cubicBezTo>
                <a:cubicBezTo>
                  <a:pt x="1479" y="550"/>
                  <a:pt x="1453" y="555"/>
                  <a:pt x="1432" y="557"/>
                </a:cubicBezTo>
                <a:cubicBezTo>
                  <a:pt x="1411" y="560"/>
                  <a:pt x="1393" y="548"/>
                  <a:pt x="1389" y="537"/>
                </a:cubicBezTo>
                <a:cubicBezTo>
                  <a:pt x="1385" y="527"/>
                  <a:pt x="1396" y="508"/>
                  <a:pt x="1392" y="502"/>
                </a:cubicBezTo>
                <a:cubicBezTo>
                  <a:pt x="1387" y="496"/>
                  <a:pt x="1371" y="479"/>
                  <a:pt x="1377" y="464"/>
                </a:cubicBezTo>
                <a:cubicBezTo>
                  <a:pt x="1382" y="449"/>
                  <a:pt x="1380" y="442"/>
                  <a:pt x="1380" y="442"/>
                </a:cubicBezTo>
                <a:cubicBezTo>
                  <a:pt x="1380" y="442"/>
                  <a:pt x="1350" y="436"/>
                  <a:pt x="1347" y="425"/>
                </a:cubicBezTo>
                <a:cubicBezTo>
                  <a:pt x="1344" y="414"/>
                  <a:pt x="1388" y="346"/>
                  <a:pt x="1388" y="346"/>
                </a:cubicBezTo>
                <a:cubicBezTo>
                  <a:pt x="1388" y="346"/>
                  <a:pt x="1379" y="330"/>
                  <a:pt x="1376" y="321"/>
                </a:cubicBezTo>
                <a:cubicBezTo>
                  <a:pt x="1374" y="312"/>
                  <a:pt x="1376" y="265"/>
                  <a:pt x="1405" y="211"/>
                </a:cubicBezTo>
                <a:cubicBezTo>
                  <a:pt x="1433" y="157"/>
                  <a:pt x="1499" y="138"/>
                  <a:pt x="1586" y="149"/>
                </a:cubicBezTo>
                <a:cubicBezTo>
                  <a:pt x="1673" y="160"/>
                  <a:pt x="1725" y="248"/>
                  <a:pt x="1725" y="301"/>
                </a:cubicBezTo>
                <a:cubicBezTo>
                  <a:pt x="1725" y="406"/>
                  <a:pt x="1651" y="455"/>
                  <a:pt x="1650" y="493"/>
                </a:cubicBezTo>
                <a:cubicBezTo>
                  <a:pt x="1648" y="561"/>
                  <a:pt x="1725" y="623"/>
                  <a:pt x="1725" y="623"/>
                </a:cubicBezTo>
                <a:lnTo>
                  <a:pt x="1459" y="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1" name="isḻïḋè">
            <a:extLst>
              <a:ext uri="{FF2B5EF4-FFF2-40B4-BE49-F238E27FC236}">
                <a16:creationId xmlns:a16="http://schemas.microsoft.com/office/drawing/2014/main" id="{BB644BEA-6A26-431E-8311-27E52DB7E6C6}"/>
              </a:ext>
            </a:extLst>
          </p:cNvPr>
          <p:cNvSpPr/>
          <p:nvPr userDrawn="1"/>
        </p:nvSpPr>
        <p:spPr bwMode="auto">
          <a:xfrm>
            <a:off x="7262100" y="4240346"/>
            <a:ext cx="254513" cy="254129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3432F1-D01B-408C-958C-EBC0C3A2F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3941" y="2734858"/>
            <a:ext cx="4130138" cy="899220"/>
          </a:xfrm>
          <a:prstGeom prst="rect">
            <a:avLst/>
          </a:prstGeom>
        </p:spPr>
      </p:pic>
      <p:pic>
        <p:nvPicPr>
          <p:cNvPr id="13" name="图片 12" descr="logo副本.png">
            <a:extLst>
              <a:ext uri="{FF2B5EF4-FFF2-40B4-BE49-F238E27FC236}">
                <a16:creationId xmlns:a16="http://schemas.microsoft.com/office/drawing/2014/main" id="{258638E0-0B90-47FB-81DA-402E66A42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16" y="4024106"/>
            <a:ext cx="2113298" cy="520498"/>
          </a:xfrm>
          <a:prstGeom prst="rect">
            <a:avLst/>
          </a:prstGeom>
        </p:spPr>
      </p:pic>
      <p:pic>
        <p:nvPicPr>
          <p:cNvPr id="14" name="图片 13" descr="未标题-1.png">
            <a:extLst>
              <a:ext uri="{FF2B5EF4-FFF2-40B4-BE49-F238E27FC236}">
                <a16:creationId xmlns:a16="http://schemas.microsoft.com/office/drawing/2014/main" id="{910DF9EB-5161-4A32-AAD0-05F9690156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algn="l"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17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335229" y="498828"/>
            <a:ext cx="627913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目标</a:t>
            </a:r>
            <a:endParaRPr lang="en-US" altLang="zh-CN" sz="3499" b="1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43199" y="440668"/>
            <a:ext cx="533761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8"/>
            <a:ext cx="11274935" cy="4679788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marL="654938" indent="-251899" fontAlgn="auto">
              <a:buClrTx/>
              <a:buSzPct val="100000"/>
              <a:buFont typeface="Huawei Sans" panose="020C0503030203020204" pitchFamily="34" charset="0"/>
              <a:buChar char="▫"/>
              <a:defRPr>
                <a:solidFill>
                  <a:schemeClr val="tx1"/>
                </a:solidFill>
                <a:latin typeface="+mn-lt"/>
              </a:defRPr>
            </a:lvl2pPr>
            <a:lvl3pPr fontAlgn="auto">
              <a:defRPr lang="zh-CN" altLang="en-US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fontAlgn="auto">
              <a:defRPr>
                <a:latin typeface="+mn-lt"/>
              </a:defRPr>
            </a:lvl4pPr>
            <a:lvl5pPr marL="1802879" indent="-201519" fontAlgn="auto">
              <a:buClrTx/>
              <a:buFont typeface="Huawei Sans" panose="020C0503030203020204" pitchFamily="34" charset="0"/>
              <a:buChar char="~"/>
              <a:defRPr>
                <a:latin typeface="+mn-lt"/>
              </a:defRPr>
            </a:lvl5pPr>
          </a:lstStyle>
          <a:p>
            <a:pPr eaLnBrk="1" hangingPunct="1"/>
            <a:r>
              <a:rPr lang="zh-CN" altLang="en-US" dirty="0"/>
              <a:t>学完本课程后，您将能够：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565" y="1233487"/>
            <a:ext cx="11274935" cy="4680000"/>
          </a:xfrm>
        </p:spPr>
        <p:txBody>
          <a:bodyPr/>
          <a:lstStyle>
            <a:lvl1pPr marL="457017" marR="0" indent="-457017" algn="just" defTabSz="801367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>
                <a:latin typeface="+mn-lt"/>
                <a:ea typeface="+mn-ea"/>
                <a:cs typeface="Arial" panose="020B0604020202020204" pitchFamily="34" charset="0"/>
              </a:defRPr>
            </a:lvl1pPr>
            <a:lvl2pPr fontAlgn="auto">
              <a:buClrTx/>
              <a:buSzPct val="100000"/>
              <a:buFont typeface="Huawei Sans" panose="020C0503030203020204" pitchFamily="34" charset="0"/>
              <a:buChar char="▫"/>
              <a:defRPr>
                <a:latin typeface="+mn-lt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166475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9" y="515380"/>
            <a:ext cx="35819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19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1785" y="296368"/>
            <a:ext cx="897545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6455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0"/>
          </p:nvPr>
        </p:nvSpPr>
        <p:spPr>
          <a:xfrm>
            <a:off x="468316" y="1233487"/>
            <a:ext cx="11276184" cy="4680000"/>
          </a:xfrm>
        </p:spPr>
        <p:txBody>
          <a:bodyPr/>
          <a:lstStyle>
            <a:lvl1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algn="just" fontAlgn="auto">
              <a:buClrTx/>
              <a:defRPr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4877" y="408780"/>
            <a:ext cx="9825899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41" tIns="49967" rIns="99941" bIns="49967" rtlCol="0">
            <a:spAutoFit/>
          </a:bodyPr>
          <a:lstStyle/>
          <a:p>
            <a:pPr defTabSz="1001223" eaLnBrk="0" fontAlgn="auto" hangingPunct="0"/>
            <a:r>
              <a:rPr lang="zh-CN" altLang="en-US" sz="3499" b="1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5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4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87158" y="505779"/>
            <a:ext cx="374562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>
                <a:latin typeface="+mn-lt"/>
                <a:ea typeface="+mn-ea"/>
              </a:endParaRPr>
            </a:p>
          </p:txBody>
        </p:sp>
      </p:grp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7" y="1233488"/>
            <a:ext cx="11276183" cy="4680000"/>
          </a:xfrm>
        </p:spPr>
        <p:txBody>
          <a:bodyPr/>
          <a:lstStyle>
            <a:lvl1pPr algn="just" fontAlgn="auto">
              <a:buClrTx/>
              <a:defRPr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0735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 userDrawn="1"/>
        </p:nvSpPr>
        <p:spPr bwMode="auto">
          <a:xfrm>
            <a:off x="3112" y="296368"/>
            <a:ext cx="1375826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5702" y="296368"/>
            <a:ext cx="233272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5" name="Freeform 12"/>
          <p:cNvSpPr>
            <a:spLocks noEditPoints="1"/>
          </p:cNvSpPr>
          <p:nvPr userDrawn="1"/>
        </p:nvSpPr>
        <p:spPr bwMode="auto">
          <a:xfrm>
            <a:off x="479189" y="474076"/>
            <a:ext cx="507964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+mn-lt"/>
              <a:ea typeface="+mn-ea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177" y="410400"/>
            <a:ext cx="9827761" cy="640800"/>
          </a:xfrm>
        </p:spPr>
        <p:txBody>
          <a:bodyPr lIns="100800" tIns="50400" rIns="100800" bIns="50400" anchor="ctr" anchorCtr="0"/>
          <a:lstStyle>
            <a:lvl1pPr fontAlgn="auto">
              <a:defRPr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3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2162528" y="4653136"/>
            <a:ext cx="638734" cy="1729234"/>
            <a:chOff x="12162528" y="4653136"/>
            <a:chExt cx="638734" cy="1729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2AEB80E-D574-4C1A-9EB9-3369A2BB96C5}"/>
                </a:ext>
              </a:extLst>
            </p:cNvPr>
            <p:cNvSpPr/>
            <p:nvPr userDrawn="1"/>
          </p:nvSpPr>
          <p:spPr>
            <a:xfrm>
              <a:off x="12212029" y="4653136"/>
              <a:ext cx="539729" cy="288726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4F5345-F49B-42D0-B35C-CA4FB19A3DA6}"/>
                </a:ext>
              </a:extLst>
            </p:cNvPr>
            <p:cNvSpPr/>
            <p:nvPr userDrawn="1"/>
          </p:nvSpPr>
          <p:spPr>
            <a:xfrm>
              <a:off x="12212029" y="4941964"/>
              <a:ext cx="539729" cy="288000"/>
            </a:xfrm>
            <a:prstGeom prst="rect">
              <a:avLst/>
            </a:prstGeom>
            <a:solidFill>
              <a:srgbClr val="A6D2FF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62EB75-581F-4CD2-92A6-87BDFE3BDBC3}"/>
                </a:ext>
              </a:extLst>
            </p:cNvPr>
            <p:cNvSpPr/>
            <p:nvPr userDrawn="1"/>
          </p:nvSpPr>
          <p:spPr>
            <a:xfrm>
              <a:off x="12212029" y="5230066"/>
              <a:ext cx="539729" cy="288000"/>
            </a:xfrm>
            <a:prstGeom prst="rect">
              <a:avLst/>
            </a:prstGeom>
            <a:solidFill>
              <a:srgbClr val="D8D8D8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7DE7E3-EC9F-4331-B252-7BCE51B7F0DA}"/>
                </a:ext>
              </a:extLst>
            </p:cNvPr>
            <p:cNvSpPr/>
            <p:nvPr userDrawn="1"/>
          </p:nvSpPr>
          <p:spPr>
            <a:xfrm>
              <a:off x="12212029" y="5518168"/>
              <a:ext cx="539729" cy="288000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210CD8-3823-4C2E-B3EA-E42C40CFB29F}"/>
                </a:ext>
              </a:extLst>
            </p:cNvPr>
            <p:cNvSpPr/>
            <p:nvPr userDrawn="1"/>
          </p:nvSpPr>
          <p:spPr>
            <a:xfrm>
              <a:off x="12212029" y="5806270"/>
              <a:ext cx="539729" cy="288000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8A406D-0F03-42D8-9159-77B9DE9EB30E}"/>
                </a:ext>
              </a:extLst>
            </p:cNvPr>
            <p:cNvSpPr/>
            <p:nvPr userDrawn="1"/>
          </p:nvSpPr>
          <p:spPr>
            <a:xfrm>
              <a:off x="12212029" y="6094370"/>
              <a:ext cx="539729" cy="288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 anchor="ctr">
              <a:noAutofit/>
            </a:bodyPr>
            <a:lstStyle/>
            <a:p>
              <a:pPr marL="342763" indent="-342763" algn="ctr" fontAlgn="auto">
                <a:buFont typeface="+mj-lt"/>
                <a:buAutoNum type="arabicPeriod"/>
              </a:pPr>
              <a:endParaRPr lang="zh-CN" altLang="en-US" sz="900">
                <a:latin typeface="+mn-lt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A3A11A-AB61-497E-B3AE-12E999A6BBBA}"/>
                </a:ext>
              </a:extLst>
            </p:cNvPr>
            <p:cNvSpPr txBox="1"/>
            <p:nvPr userDrawn="1"/>
          </p:nvSpPr>
          <p:spPr bwMode="auto">
            <a:xfrm>
              <a:off x="12162528" y="4683920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表格表头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824ACE-31EE-452D-A81D-32E189AFE158}"/>
                </a:ext>
              </a:extLst>
            </p:cNvPr>
            <p:cNvSpPr txBox="1"/>
            <p:nvPr userDrawn="1"/>
          </p:nvSpPr>
          <p:spPr bwMode="auto">
            <a:xfrm>
              <a:off x="12162528" y="4972385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表格边框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99143C-FDAD-45F1-BC44-030BD92ABA98}"/>
                </a:ext>
              </a:extLst>
            </p:cNvPr>
            <p:cNvSpPr txBox="1"/>
            <p:nvPr userDrawn="1"/>
          </p:nvSpPr>
          <p:spPr bwMode="auto">
            <a:xfrm>
              <a:off x="12162528" y="5260487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导航灰底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08D80BD-0AC4-4D30-BDF8-F241047905A7}"/>
                </a:ext>
              </a:extLst>
            </p:cNvPr>
            <p:cNvSpPr txBox="1"/>
            <p:nvPr userDrawn="1"/>
          </p:nvSpPr>
          <p:spPr bwMode="auto">
            <a:xfrm>
              <a:off x="12220212" y="5548589"/>
              <a:ext cx="52336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</a:rPr>
                <a:t>华为红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CBC549-23CA-4012-B493-FF768D1829F1}"/>
                </a:ext>
              </a:extLst>
            </p:cNvPr>
            <p:cNvSpPr txBox="1"/>
            <p:nvPr userDrawn="1"/>
          </p:nvSpPr>
          <p:spPr bwMode="auto">
            <a:xfrm>
              <a:off x="12162528" y="58366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文字底色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A49D1AE-05B4-4A19-9F6F-8B89D09C41DD}"/>
                </a:ext>
              </a:extLst>
            </p:cNvPr>
            <p:cNvSpPr txBox="1"/>
            <p:nvPr userDrawn="1"/>
          </p:nvSpPr>
          <p:spPr bwMode="auto">
            <a:xfrm>
              <a:off x="12162528" y="6124791"/>
              <a:ext cx="638734" cy="22715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768" tIns="43884" rIns="87768" bIns="43884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auto"/>
              <a:r>
                <a:rPr lang="zh-CN" altLang="en-US" sz="900" dirty="0">
                  <a:latin typeface="+mn-lt"/>
                  <a:ea typeface="+mn-ea"/>
                </a:rPr>
                <a:t>文字边框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2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611" y="260649"/>
            <a:ext cx="1032318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221" y="1248074"/>
            <a:ext cx="11279865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AEB80E-D574-4C1A-9EB9-3369A2BB96C5}"/>
              </a:ext>
            </a:extLst>
          </p:cNvPr>
          <p:cNvSpPr/>
          <p:nvPr userDrawn="1"/>
        </p:nvSpPr>
        <p:spPr>
          <a:xfrm>
            <a:off x="12246898" y="3916624"/>
            <a:ext cx="919908" cy="288726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4F5345-F49B-42D0-B35C-CA4FB19A3DA6}"/>
              </a:ext>
            </a:extLst>
          </p:cNvPr>
          <p:cNvSpPr/>
          <p:nvPr userDrawn="1"/>
        </p:nvSpPr>
        <p:spPr>
          <a:xfrm>
            <a:off x="12246898" y="4205452"/>
            <a:ext cx="919908" cy="288000"/>
          </a:xfrm>
          <a:prstGeom prst="rect">
            <a:avLst/>
          </a:prstGeom>
          <a:solidFill>
            <a:srgbClr val="99DFF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62EB75-581F-4CD2-92A6-87BDFE3BDBC3}"/>
              </a:ext>
            </a:extLst>
          </p:cNvPr>
          <p:cNvSpPr/>
          <p:nvPr userDrawn="1"/>
        </p:nvSpPr>
        <p:spPr>
          <a:xfrm>
            <a:off x="12246898" y="4493554"/>
            <a:ext cx="919908" cy="288000"/>
          </a:xfrm>
          <a:prstGeom prst="rect">
            <a:avLst/>
          </a:prstGeom>
          <a:solidFill>
            <a:srgbClr val="D9D9D9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4781656"/>
            <a:ext cx="919908" cy="288000"/>
          </a:xfrm>
          <a:prstGeom prst="rect">
            <a:avLst/>
          </a:prstGeom>
          <a:solidFill>
            <a:schemeClr val="accent2">
              <a:lumMod val="100000"/>
            </a:schemeClr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069758"/>
            <a:ext cx="919908" cy="288000"/>
          </a:xfrm>
          <a:prstGeom prst="rect">
            <a:avLst/>
          </a:prstGeom>
          <a:solidFill>
            <a:srgbClr val="F4FBFE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A3A11A-AB61-497E-B3AE-12E999A6BBBA}"/>
              </a:ext>
            </a:extLst>
          </p:cNvPr>
          <p:cNvSpPr txBox="1"/>
          <p:nvPr userDrawn="1"/>
        </p:nvSpPr>
        <p:spPr bwMode="auto">
          <a:xfrm>
            <a:off x="12162529" y="3947408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表格表头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824ACE-31EE-452D-A81D-32E189AFE158}"/>
              </a:ext>
            </a:extLst>
          </p:cNvPr>
          <p:cNvSpPr txBox="1"/>
          <p:nvPr userDrawn="1"/>
        </p:nvSpPr>
        <p:spPr bwMode="auto">
          <a:xfrm>
            <a:off x="12249538" y="4235890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文字边框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99143C-FDAD-45F1-BC44-030BD92ABA98}"/>
              </a:ext>
            </a:extLst>
          </p:cNvPr>
          <p:cNvSpPr txBox="1"/>
          <p:nvPr userDrawn="1"/>
        </p:nvSpPr>
        <p:spPr bwMode="auto">
          <a:xfrm>
            <a:off x="12162526" y="4523977"/>
            <a:ext cx="1088651" cy="227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导航灰底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457445" y="4812094"/>
            <a:ext cx="49881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249538" y="5100196"/>
            <a:ext cx="91463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表格</a:t>
            </a:r>
            <a:r>
              <a:rPr lang="en-US" altLang="zh-CN" sz="900" dirty="0">
                <a:latin typeface="+mn-lt"/>
                <a:ea typeface="+mn-ea"/>
              </a:rPr>
              <a:t>/</a:t>
            </a:r>
            <a:r>
              <a:rPr lang="zh-CN" altLang="en-US" sz="900" dirty="0">
                <a:latin typeface="+mn-lt"/>
                <a:ea typeface="+mn-ea"/>
              </a:rPr>
              <a:t>文字底色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246898" y="5485453"/>
            <a:ext cx="461833" cy="2880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210CD8-3823-4C2E-B3EA-E42C40CFB29F}"/>
              </a:ext>
            </a:extLst>
          </p:cNvPr>
          <p:cNvSpPr/>
          <p:nvPr userDrawn="1"/>
        </p:nvSpPr>
        <p:spPr>
          <a:xfrm>
            <a:off x="12708730" y="5485453"/>
            <a:ext cx="458075" cy="288000"/>
          </a:xfrm>
          <a:prstGeom prst="rect">
            <a:avLst/>
          </a:prstGeom>
          <a:solidFill>
            <a:srgbClr val="FFD17D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CBC549-23CA-4012-B493-FF768D1829F1}"/>
              </a:ext>
            </a:extLst>
          </p:cNvPr>
          <p:cNvSpPr txBox="1"/>
          <p:nvPr userDrawn="1"/>
        </p:nvSpPr>
        <p:spPr bwMode="auto">
          <a:xfrm>
            <a:off x="12502813" y="5515891"/>
            <a:ext cx="408083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latin typeface="+mn-lt"/>
                <a:ea typeface="+mn-ea"/>
              </a:rPr>
              <a:t>备用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7DE7E3-EC9F-4331-B252-7BCE51B7F0DA}"/>
              </a:ext>
            </a:extLst>
          </p:cNvPr>
          <p:cNvSpPr/>
          <p:nvPr userDrawn="1"/>
        </p:nvSpPr>
        <p:spPr>
          <a:xfrm>
            <a:off x="12246898" y="5773453"/>
            <a:ext cx="919908" cy="288000"/>
          </a:xfrm>
          <a:prstGeom prst="rect">
            <a:avLst/>
          </a:prstGeom>
          <a:solidFill>
            <a:schemeClr val="accent3"/>
          </a:solidFill>
        </p:spPr>
        <p:txBody>
          <a:bodyPr wrap="none" rtlCol="0" anchor="ctr">
            <a:noAutofit/>
          </a:bodyPr>
          <a:lstStyle/>
          <a:p>
            <a:pPr marL="342763" indent="-342763" algn="ctr" fontAlgn="auto">
              <a:buFont typeface="+mj-lt"/>
              <a:buAutoNum type="arabicPeriod"/>
            </a:pPr>
            <a:endParaRPr lang="zh-CN" altLang="en-US" sz="900"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8D80BD-0AC4-4D30-BDF8-F241047905A7}"/>
              </a:ext>
            </a:extLst>
          </p:cNvPr>
          <p:cNvSpPr txBox="1"/>
          <p:nvPr userDrawn="1"/>
        </p:nvSpPr>
        <p:spPr bwMode="auto">
          <a:xfrm>
            <a:off x="12560520" y="5813738"/>
            <a:ext cx="292666" cy="227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768" tIns="43884" rIns="87768" bIns="4388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auto"/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绿</a:t>
            </a:r>
          </a:p>
        </p:txBody>
      </p: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</p:sldLayoutIdLst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4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79" indent="-302279" algn="l" defTabSz="914034" rtl="0" eaLnBrk="1" latinLnBrk="0" hangingPunct="1">
        <a:lnSpc>
          <a:spcPct val="140000"/>
        </a:lnSpc>
        <a:spcBef>
          <a:spcPts val="792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54938" indent="-251899" algn="l" defTabSz="914034" rtl="0" eaLnBrk="1" latinLnBrk="0" hangingPunct="1">
        <a:lnSpc>
          <a:spcPct val="140000"/>
        </a:lnSpc>
        <a:spcBef>
          <a:spcPts val="720"/>
        </a:spcBef>
        <a:buClrTx/>
        <a:buFont typeface="Huawei Sans" panose="020C0503030203020204" pitchFamily="34" charset="0"/>
        <a:buChar char="▫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03998" indent="-201519" algn="l" defTabSz="914034" rtl="0" eaLnBrk="1" latinLnBrk="0" hangingPunct="1">
        <a:lnSpc>
          <a:spcPct val="140000"/>
        </a:lnSpc>
        <a:spcBef>
          <a:spcPts val="648"/>
        </a:spcBef>
        <a:buClrTx/>
        <a:buFont typeface="微软雅黑" panose="020B0503020204020204" pitchFamily="34" charset="-122"/>
        <a:buChar char="▪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9840" indent="-197921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1802879" indent="-201519" algn="l" defTabSz="914034" rtl="0" eaLnBrk="1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1" userDrawn="1">
          <p15:clr>
            <a:srgbClr val="F26B43"/>
          </p15:clr>
        </p15:guide>
        <p15:guide id="4" pos="7399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7" orient="horz" pos="777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生成树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2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问答：二层及三层环路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1017092" y="3877190"/>
            <a:ext cx="4063830" cy="14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常见根因：路由环路；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动态路由协议有一定的防环能力；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报文头部中的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TTL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字段可用于防止报文被无止尽地转发。</a:t>
            </a:r>
          </a:p>
        </p:txBody>
      </p:sp>
      <p:sp>
        <p:nvSpPr>
          <p:cNvPr id="42" name="TextBox 18"/>
          <p:cNvSpPr txBox="1"/>
          <p:nvPr/>
        </p:nvSpPr>
        <p:spPr>
          <a:xfrm>
            <a:off x="6507067" y="3877190"/>
            <a:ext cx="41853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常见根因：网络中部署了二层冗余环境，或人为的误接线缆导致；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需借助特定的协议或机制实现二层防环；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二层帧头中并没有任何信息可用于防止数据帧被无止尽地转发。</a:t>
            </a:r>
          </a:p>
        </p:txBody>
      </p:sp>
      <p:sp>
        <p:nvSpPr>
          <p:cNvPr id="24" name="圆角矩形 75"/>
          <p:cNvSpPr/>
          <p:nvPr/>
        </p:nvSpPr>
        <p:spPr>
          <a:xfrm>
            <a:off x="6134472" y="1134274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二层环路（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Layer 2 Loop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25" name="圆角矩形 75"/>
          <p:cNvSpPr/>
          <p:nvPr/>
        </p:nvSpPr>
        <p:spPr>
          <a:xfrm>
            <a:off x="524549" y="1134274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三层环路（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Layer 3 Loop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26" name="圆角矩形 75"/>
          <p:cNvSpPr/>
          <p:nvPr/>
        </p:nvSpPr>
        <p:spPr>
          <a:xfrm>
            <a:off x="6134472" y="1573075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27" name="圆角矩形 75"/>
          <p:cNvSpPr/>
          <p:nvPr/>
        </p:nvSpPr>
        <p:spPr>
          <a:xfrm>
            <a:off x="524549" y="1573075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 flipV="1">
            <a:off x="7579497" y="2125382"/>
            <a:ext cx="2745630" cy="1250892"/>
            <a:chOff x="6600056" y="4353447"/>
            <a:chExt cx="1296144" cy="833967"/>
          </a:xfrm>
        </p:grpSpPr>
        <p:cxnSp>
          <p:nvCxnSpPr>
            <p:cNvPr id="63" name="直接连接符 62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连接符 64"/>
          <p:cNvCxnSpPr/>
          <p:nvPr/>
        </p:nvCxnSpPr>
        <p:spPr>
          <a:xfrm flipH="1">
            <a:off x="7445441" y="2064696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2174" y="1879152"/>
            <a:ext cx="490909" cy="401653"/>
          </a:xfrm>
          <a:prstGeom prst="rect">
            <a:avLst/>
          </a:prstGeom>
        </p:spPr>
      </p:pic>
      <p:pic>
        <p:nvPicPr>
          <p:cNvPr id="7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1542" y="1879152"/>
            <a:ext cx="490909" cy="401653"/>
          </a:xfrm>
          <a:prstGeom prst="rect">
            <a:avLst/>
          </a:prstGeom>
        </p:spPr>
      </p:pic>
      <p:pic>
        <p:nvPicPr>
          <p:cNvPr id="72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6858" y="3153332"/>
            <a:ext cx="490909" cy="401653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 flipV="1">
            <a:off x="1791252" y="2125382"/>
            <a:ext cx="2745630" cy="1250892"/>
            <a:chOff x="6600056" y="4353447"/>
            <a:chExt cx="1296144" cy="833967"/>
          </a:xfrm>
        </p:grpSpPr>
        <p:cxnSp>
          <p:nvCxnSpPr>
            <p:cNvPr id="79" name="直接连接符 78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直接连接符 80"/>
          <p:cNvCxnSpPr/>
          <p:nvPr/>
        </p:nvCxnSpPr>
        <p:spPr>
          <a:xfrm flipH="1">
            <a:off x="1673480" y="2064696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452571" y="1882300"/>
            <a:ext cx="490909" cy="401652"/>
          </a:xfrm>
          <a:prstGeom prst="rect">
            <a:avLst/>
          </a:prstGeom>
          <a:noFill/>
        </p:spPr>
      </p:pic>
      <p:pic>
        <p:nvPicPr>
          <p:cNvPr id="83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384654" y="1882300"/>
            <a:ext cx="490909" cy="401652"/>
          </a:xfrm>
          <a:prstGeom prst="rect">
            <a:avLst/>
          </a:prstGeom>
          <a:noFill/>
        </p:spPr>
      </p:pic>
      <p:pic>
        <p:nvPicPr>
          <p:cNvPr id="84" name="Picture 2" descr="G:\做的项目\公共\扁平图标切换\更新2015_01_21\oss扁平图标库2015_01_21更新-04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918613" y="3158057"/>
            <a:ext cx="490909" cy="401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792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>
                <a:sym typeface="Huawei Sans" panose="020C0503030203020204" pitchFamily="34" charset="0"/>
              </a:rPr>
              <a:t>生成树协议在园区网络中的应用位置</a:t>
            </a:r>
            <a:endParaRPr lang="zh-CN" altLang="en-US" sz="2000" dirty="0">
              <a:sym typeface="Huawei Sans" panose="020C0503030203020204" pitchFamily="34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811972" y="4229729"/>
            <a:ext cx="1537449" cy="1229328"/>
            <a:chOff x="1186436" y="4371649"/>
            <a:chExt cx="2388156" cy="722762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1211124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66910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211124" y="4371651"/>
              <a:ext cx="2355785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1186436" y="4371649"/>
              <a:ext cx="2388156" cy="722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文本框 109"/>
          <p:cNvSpPr txBox="1"/>
          <p:nvPr/>
        </p:nvSpPr>
        <p:spPr>
          <a:xfrm>
            <a:off x="4255999" y="50897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……</a:t>
            </a:r>
            <a:endParaRPr lang="zh-CN" altLang="en-US" sz="18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70996" y="4200382"/>
            <a:ext cx="12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6268739" y="4200382"/>
            <a:ext cx="12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8533939" y="4200382"/>
            <a:ext cx="12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51971" y="1431510"/>
            <a:ext cx="1499380" cy="751490"/>
            <a:chOff x="6600056" y="4353447"/>
            <a:chExt cx="1296144" cy="8339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825788" y="3111357"/>
            <a:ext cx="6134459" cy="1076994"/>
            <a:chOff x="6600056" y="4353447"/>
            <a:chExt cx="1716248" cy="833967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668232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702226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27425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6293569" y="2260114"/>
            <a:ext cx="1219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293570" y="3101003"/>
            <a:ext cx="12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151971" y="2285514"/>
            <a:ext cx="1516610" cy="1952972"/>
            <a:chOff x="1211124" y="4371651"/>
            <a:chExt cx="2355786" cy="72276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211124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566910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136077" y="4229729"/>
            <a:ext cx="1537449" cy="1229328"/>
            <a:chOff x="1186436" y="4371649"/>
            <a:chExt cx="2388156" cy="72276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211124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566910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211124" y="4371651"/>
              <a:ext cx="2355785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1186436" y="4371649"/>
              <a:ext cx="2388156" cy="722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6580104" y="50897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……</a:t>
            </a:r>
            <a:endParaRPr lang="zh-CN" altLang="en-US" sz="18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458651" y="4229729"/>
            <a:ext cx="1537449" cy="1229328"/>
            <a:chOff x="1186436" y="4371649"/>
            <a:chExt cx="2388156" cy="722762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211124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566910" y="4371651"/>
              <a:ext cx="0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11124" y="4371651"/>
              <a:ext cx="2355785" cy="722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1186436" y="4371649"/>
              <a:ext cx="2388156" cy="7227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8902678" y="508972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……</a:t>
            </a:r>
            <a:endParaRPr lang="zh-CN" altLang="en-US" sz="18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385975" y="1116721"/>
            <a:ext cx="1031372" cy="689604"/>
            <a:chOff x="10115549" y="2169453"/>
            <a:chExt cx="1304009" cy="871898"/>
          </a:xfrm>
        </p:grpSpPr>
        <p:grpSp>
          <p:nvGrpSpPr>
            <p:cNvPr id="77" name="组合 76"/>
            <p:cNvGrpSpPr/>
            <p:nvPr/>
          </p:nvGrpSpPr>
          <p:grpSpPr>
            <a:xfrm>
              <a:off x="10115549" y="2169453"/>
              <a:ext cx="1304009" cy="871898"/>
              <a:chOff x="10125075" y="5439766"/>
              <a:chExt cx="1304009" cy="87189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0472174" y="5924694"/>
                <a:ext cx="647760" cy="38697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0379358" y="5439766"/>
                <a:ext cx="604768" cy="6047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10125075" y="5625254"/>
                <a:ext cx="703036" cy="68641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0792751" y="5675331"/>
                <a:ext cx="636333" cy="636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0723031" y="5515085"/>
                <a:ext cx="463257" cy="4632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0167622" y="2234547"/>
              <a:ext cx="1193311" cy="762588"/>
              <a:chOff x="10181272" y="5508114"/>
              <a:chExt cx="1193311" cy="762588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0463850" y="5508114"/>
                <a:ext cx="512609" cy="5126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0181272" y="5697686"/>
                <a:ext cx="573015" cy="573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0798583" y="5694702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0805839" y="5569393"/>
                <a:ext cx="345057" cy="3450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454799" y="5883732"/>
                <a:ext cx="647760" cy="386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6462277" y="1345794"/>
            <a:ext cx="878767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14388" fontAlgn="auto"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ct val="100000"/>
            </a:pPr>
            <a:r>
              <a:rPr lang="en-US" altLang="zh-CN" sz="15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itchFamily="34" charset="0"/>
                <a:sym typeface="Huawei Sans" panose="020C0503030203020204" pitchFamily="34" charset="0"/>
              </a:rPr>
              <a:t>Internet</a:t>
            </a:r>
            <a:endParaRPr lang="zh-CN" altLang="en-US" sz="1500" kern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>
            <a:off x="1505485" y="3101003"/>
            <a:ext cx="40449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 flipV="1">
            <a:off x="1505485" y="4188351"/>
            <a:ext cx="18915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V="1">
            <a:off x="1867756" y="3111358"/>
            <a:ext cx="0" cy="1076993"/>
          </a:xfrm>
          <a:prstGeom prst="line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343242" y="3465188"/>
            <a:ext cx="1005403" cy="369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三层网络</a:t>
            </a:r>
          </a:p>
        </p:txBody>
      </p:sp>
      <p:cxnSp>
        <p:nvCxnSpPr>
          <p:cNvPr id="121" name="直接连接符 120"/>
          <p:cNvCxnSpPr/>
          <p:nvPr/>
        </p:nvCxnSpPr>
        <p:spPr>
          <a:xfrm flipH="1" flipV="1">
            <a:off x="1505485" y="5432707"/>
            <a:ext cx="189150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1867756" y="4188352"/>
            <a:ext cx="0" cy="1244355"/>
          </a:xfrm>
          <a:prstGeom prst="line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343242" y="4529882"/>
            <a:ext cx="1826141" cy="6832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二层网络</a:t>
            </a:r>
            <a:endParaRPr lang="en-US" altLang="zh-CN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生成树工作在这里</a:t>
            </a:r>
          </a:p>
        </p:txBody>
      </p:sp>
      <p:pic>
        <p:nvPicPr>
          <p:cNvPr id="91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99" y="2041033"/>
            <a:ext cx="490909" cy="401653"/>
          </a:xfrm>
          <a:prstGeom prst="rect">
            <a:avLst/>
          </a:prstGeom>
        </p:spPr>
      </p:pic>
      <p:pic>
        <p:nvPicPr>
          <p:cNvPr id="92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84" y="2041033"/>
            <a:ext cx="490909" cy="401653"/>
          </a:xfrm>
          <a:prstGeom prst="rect">
            <a:avLst/>
          </a:prstGeom>
        </p:spPr>
      </p:pic>
      <p:pic>
        <p:nvPicPr>
          <p:cNvPr id="97" name="图片 86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7799" y="2881184"/>
            <a:ext cx="490909" cy="401653"/>
          </a:xfrm>
          <a:prstGeom prst="rect">
            <a:avLst/>
          </a:prstGeom>
        </p:spPr>
      </p:pic>
      <p:pic>
        <p:nvPicPr>
          <p:cNvPr id="98" name="图片 86" descr="核心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2084" y="2881184"/>
            <a:ext cx="490909" cy="401653"/>
          </a:xfrm>
          <a:prstGeom prst="rect">
            <a:avLst/>
          </a:prstGeom>
        </p:spPr>
      </p:pic>
      <p:pic>
        <p:nvPicPr>
          <p:cNvPr id="115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8379" y="3993540"/>
            <a:ext cx="490909" cy="401653"/>
          </a:xfrm>
          <a:prstGeom prst="rect">
            <a:avLst/>
          </a:prstGeom>
        </p:spPr>
      </p:pic>
      <p:pic>
        <p:nvPicPr>
          <p:cNvPr id="117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1348" y="3993540"/>
            <a:ext cx="490909" cy="401653"/>
          </a:xfrm>
          <a:prstGeom prst="rect">
            <a:avLst/>
          </a:prstGeom>
        </p:spPr>
      </p:pic>
      <p:pic>
        <p:nvPicPr>
          <p:cNvPr id="118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8379" y="5150182"/>
            <a:ext cx="490909" cy="401653"/>
          </a:xfrm>
          <a:prstGeom prst="rect">
            <a:avLst/>
          </a:prstGeom>
        </p:spPr>
      </p:pic>
      <p:pic>
        <p:nvPicPr>
          <p:cNvPr id="119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1348" y="5150182"/>
            <a:ext cx="490909" cy="401653"/>
          </a:xfrm>
          <a:prstGeom prst="rect">
            <a:avLst/>
          </a:prstGeom>
        </p:spPr>
      </p:pic>
      <p:pic>
        <p:nvPicPr>
          <p:cNvPr id="123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7799" y="3993540"/>
            <a:ext cx="490909" cy="401653"/>
          </a:xfrm>
          <a:prstGeom prst="rect">
            <a:avLst/>
          </a:prstGeom>
        </p:spPr>
      </p:pic>
      <p:pic>
        <p:nvPicPr>
          <p:cNvPr id="125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22084" y="3993540"/>
            <a:ext cx="490909" cy="401653"/>
          </a:xfrm>
          <a:prstGeom prst="rect">
            <a:avLst/>
          </a:prstGeom>
        </p:spPr>
      </p:pic>
      <p:pic>
        <p:nvPicPr>
          <p:cNvPr id="126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17799" y="5150182"/>
            <a:ext cx="490909" cy="401653"/>
          </a:xfrm>
          <a:prstGeom prst="rect">
            <a:avLst/>
          </a:prstGeom>
        </p:spPr>
      </p:pic>
      <p:pic>
        <p:nvPicPr>
          <p:cNvPr id="127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22084" y="5150182"/>
            <a:ext cx="490909" cy="401653"/>
          </a:xfrm>
          <a:prstGeom prst="rect">
            <a:avLst/>
          </a:prstGeom>
        </p:spPr>
      </p:pic>
      <p:pic>
        <p:nvPicPr>
          <p:cNvPr id="128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053" y="3993540"/>
            <a:ext cx="490909" cy="401653"/>
          </a:xfrm>
          <a:prstGeom prst="rect">
            <a:avLst/>
          </a:prstGeom>
        </p:spPr>
      </p:pic>
      <p:pic>
        <p:nvPicPr>
          <p:cNvPr id="129" name="图片 87" descr="汇聚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32022" y="3993540"/>
            <a:ext cx="490909" cy="401653"/>
          </a:xfrm>
          <a:prstGeom prst="rect">
            <a:avLst/>
          </a:prstGeom>
        </p:spPr>
      </p:pic>
      <p:pic>
        <p:nvPicPr>
          <p:cNvPr id="130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053" y="5150182"/>
            <a:ext cx="490909" cy="401653"/>
          </a:xfrm>
          <a:prstGeom prst="rect">
            <a:avLst/>
          </a:prstGeom>
        </p:spPr>
      </p:pic>
      <p:pic>
        <p:nvPicPr>
          <p:cNvPr id="131" name="图片 76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2022" y="5150182"/>
            <a:ext cx="490909" cy="4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5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概述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457994" y="1089025"/>
            <a:ext cx="11276012" cy="4679950"/>
          </a:xfrm>
        </p:spPr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是一个用于局域网中消除环路的协议。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运行该协议的设备通过彼此交互信息而发现网络中的环路，并对某些接口进行阻塞以消除环路。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在网络中运行后会持续监控网络的状态，当网络出现拓扑变更时，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能够感知并且进行自动响应，从而使得网络状态适应新的拓扑结构，保证网络可靠性。</a:t>
            </a:r>
            <a:endParaRPr lang="en-US" altLang="zh-CN">
              <a:sym typeface="Huawei Sans" panose="020C0503030203020204" pitchFamily="34" charset="0"/>
            </a:endParaRPr>
          </a:p>
          <a:p>
            <a:r>
              <a:rPr lang="zh-CN" altLang="en-US">
                <a:sym typeface="Huawei Sans" panose="020C0503030203020204" pitchFamily="34" charset="0"/>
              </a:rPr>
              <a:t>由于局域网规模的不断增长，生成树协议已经成为了当前最重要的局域网协议之一。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1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生成树技术概述</a:t>
            </a:r>
          </a:p>
          <a:p>
            <a:r>
              <a:rPr lang="en-US" altLang="zh-CN" b="1">
                <a:sym typeface="Huawei Sans" panose="020C0503030203020204" pitchFamily="34" charset="0"/>
              </a:rPr>
              <a:t>STP</a:t>
            </a:r>
            <a:r>
              <a:rPr lang="zh-CN" altLang="en-US" b="1">
                <a:sym typeface="Huawei Sans" panose="020C0503030203020204" pitchFamily="34" charset="0"/>
              </a:rPr>
              <a:t>的基本概念及工作原理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的基础配置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RSTP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对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的改进</a:t>
            </a: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生成树技术进阶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的基本概念：桥</a:t>
            </a:r>
            <a:r>
              <a:rPr lang="en-US" altLang="zh-CN">
                <a:sym typeface="Huawei Sans" panose="020C0503030203020204" pitchFamily="34" charset="0"/>
              </a:rPr>
              <a:t>ID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56422" y="1997539"/>
            <a:ext cx="5688632" cy="3745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Bridge 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56422" y="2428860"/>
            <a:ext cx="5688632" cy="2076512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IEEE 802.1D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标准中规定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由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16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位的桥优先级（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Bridge Priority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）与桥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地址构成。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每一台运行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的交换机都拥有一个唯一的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桥优先级占据高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16bit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，其余的低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48bit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网络中，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最小的设备会被选举为根桥。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7144" y="1640604"/>
            <a:ext cx="5196925" cy="3168174"/>
            <a:chOff x="406753" y="2389321"/>
            <a:chExt cx="5196925" cy="3168174"/>
          </a:xfrm>
        </p:grpSpPr>
        <p:sp>
          <p:nvSpPr>
            <p:cNvPr id="10" name="文本框 9"/>
            <p:cNvSpPr txBox="1"/>
            <p:nvPr/>
          </p:nvSpPr>
          <p:spPr>
            <a:xfrm>
              <a:off x="657337" y="277470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SW1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7103" y="277470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SW2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06753" y="2399053"/>
              <a:ext cx="2222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4096.4c1f-aabc-102a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75183" y="2389321"/>
              <a:ext cx="222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4096.4c1f-aabc-102b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81938" y="5218941"/>
              <a:ext cx="220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4096.4c1f-aabc-102c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 flipV="1">
              <a:off x="1609745" y="2983837"/>
              <a:ext cx="2745630" cy="2115270"/>
              <a:chOff x="6600056" y="4353447"/>
              <a:chExt cx="1296144" cy="833967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 flipH="1">
              <a:off x="1475689" y="2923151"/>
              <a:ext cx="3013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422" y="2737607"/>
              <a:ext cx="490909" cy="401653"/>
            </a:xfrm>
            <a:prstGeom prst="rect">
              <a:avLst/>
            </a:prstGeom>
          </p:spPr>
        </p:pic>
        <p:pic>
          <p:nvPicPr>
            <p:cNvPr id="2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1790" y="2737607"/>
              <a:ext cx="490909" cy="401653"/>
            </a:xfrm>
            <a:prstGeom prst="rect">
              <a:avLst/>
            </a:prstGeom>
          </p:spPr>
        </p:pic>
        <p:pic>
          <p:nvPicPr>
            <p:cNvPr id="28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106" y="4749370"/>
              <a:ext cx="490909" cy="401653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3228014" y="4817288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SW3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856422" y="4670712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备注：此处网桥（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Bridge 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），或者桥也就是交换机。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2010048" y="4828545"/>
            <a:ext cx="459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2569871" y="4828545"/>
            <a:ext cx="1376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620136" y="51513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桥优先级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06849" y="515132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240017" y="4837922"/>
            <a:ext cx="1" cy="36004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243970" y="4837922"/>
            <a:ext cx="1" cy="36004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五边形 42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zh-CN" altLang="en-US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b="1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45" name="燕尾形 44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燕尾形 45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燕尾形 46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燕尾形 47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7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的基本概念：根桥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1120060"/>
            <a:ext cx="5688632" cy="3745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根桥（</a:t>
            </a:r>
            <a:r>
              <a:rPr lang="en-US" altLang="zh-CN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Root Bridge</a:t>
            </a:r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79976" y="1551381"/>
            <a:ext cx="5688632" cy="4174128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的主要作用之一是在整个交换网络中计算出一棵无环的“树”（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树）。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根桥是一个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交换网络中的“树根”。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开始工作后，会在交换网络中选举一个根桥，根桥是生成树进行拓扑计算的重要“参考点”，是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计算得出的无环拓扑的“树根”。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网络中，桥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最小的设备会被选举为根桥。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94400" lvl="1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的比较过程中，首先比较桥优先级，优先级的值越小，则越优先，拥有最小优先级值的交换机会成为根桥；如果优先级相等，那么再比较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地址，拥有最小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地址的交换机会成为根桥。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7337" y="244837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27103" y="244837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5355" y="2005201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22114" y="1981093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98769" y="4892610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 flipV="1">
            <a:off x="1609745" y="2657506"/>
            <a:ext cx="2745630" cy="2115270"/>
            <a:chOff x="6600056" y="4353447"/>
            <a:chExt cx="1296144" cy="833967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H="1">
            <a:off x="1475689" y="2596820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11276"/>
            <a:ext cx="490909" cy="401653"/>
          </a:xfrm>
          <a:prstGeom prst="rect">
            <a:avLst/>
          </a:prstGeom>
        </p:spPr>
      </p:pic>
      <p:pic>
        <p:nvPicPr>
          <p:cNvPr id="5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23039"/>
            <a:ext cx="490909" cy="401653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228014" y="449095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98346" y="2866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pic>
        <p:nvPicPr>
          <p:cNvPr id="56" name="图片 9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9463" y="2411276"/>
            <a:ext cx="493868" cy="404074"/>
          </a:xfrm>
          <a:prstGeom prst="rect">
            <a:avLst/>
          </a:prstGeom>
        </p:spPr>
      </p:pic>
      <p:sp>
        <p:nvSpPr>
          <p:cNvPr id="29" name="五边形 28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燕尾形 33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6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</a:t>
            </a:r>
            <a:r>
              <a:rPr lang="en-US" altLang="zh-CN">
                <a:sym typeface="Huawei Sans" panose="020C0503030203020204" pitchFamily="34" charset="0"/>
              </a:rPr>
              <a:t>Cost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2137628"/>
            <a:ext cx="5688632" cy="36424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开销（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568949"/>
            <a:ext cx="5688632" cy="2451043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每一个激活了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的接口都维护着一个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值，接口的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主要用于计算根路径开销，也就是到达根的开销。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接口的缺省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除了与其速率、工作模式有关，还与交换机使用的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 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计算方法有关。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接口带宽越大，则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值越小。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用户也可以根据需要通过命令调整接口的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7337" y="226321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27103" y="226321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 flipV="1">
            <a:off x="1609745" y="2439526"/>
            <a:ext cx="2745630" cy="2115270"/>
            <a:chOff x="6600056" y="4353447"/>
            <a:chExt cx="1296144" cy="833967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 flipH="1">
            <a:off x="1475689" y="2378840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193296"/>
            <a:ext cx="490909" cy="401653"/>
          </a:xfrm>
          <a:prstGeom prst="rect">
            <a:avLst/>
          </a:prstGeom>
        </p:spPr>
      </p:pic>
      <p:pic>
        <p:nvPicPr>
          <p:cNvPr id="38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205059"/>
            <a:ext cx="490909" cy="401653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695462" y="4624029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38114" y="2406057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Cost=500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230596" y="20928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Cost=500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79822" y="2652971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96336" y="404039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pic>
        <p:nvPicPr>
          <p:cNvPr id="47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189095"/>
            <a:ext cx="490909" cy="401653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160593" y="2664864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228014" y="404039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40" name="五边形 39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46" name="燕尾形 4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燕尾形 49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5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>
                <a:sym typeface="Huawei Sans" panose="020C0503030203020204" pitchFamily="34" charset="0"/>
              </a:rPr>
              <a:t>STP</a:t>
            </a:r>
            <a:r>
              <a:rPr lang="zh-CN" altLang="en-US" sz="2000">
                <a:sym typeface="Huawei Sans" panose="020C0503030203020204" pitchFamily="34" charset="0"/>
              </a:rPr>
              <a:t>的基本概念：</a:t>
            </a:r>
            <a:r>
              <a:rPr lang="en-US" altLang="zh-CN" sz="2000">
                <a:sym typeface="Huawei Sans" panose="020C0503030203020204" pitchFamily="34" charset="0"/>
              </a:rPr>
              <a:t>Cost</a:t>
            </a:r>
            <a:r>
              <a:rPr lang="zh-CN" altLang="en-US" sz="2000">
                <a:sym typeface="Huawei Sans" panose="020C0503030203020204" pitchFamily="34" charset="0"/>
              </a:rPr>
              <a:t>计算方法</a:t>
            </a:r>
            <a:endParaRPr lang="zh-CN" altLang="en-US" sz="2000" dirty="0">
              <a:sym typeface="Huawei Sans" panose="020C0503030203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9601"/>
              </p:ext>
            </p:extLst>
          </p:nvPr>
        </p:nvGraphicFramePr>
        <p:xfrm>
          <a:off x="976543" y="1436757"/>
          <a:ext cx="10238915" cy="2661798"/>
        </p:xfrm>
        <a:graphic>
          <a:graphicData uri="http://schemas.openxmlformats.org/drawingml/2006/table">
            <a:tbl>
              <a:tblPr/>
              <a:tblGrid>
                <a:gridCol w="12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5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9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接口速率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接口模式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开销（推荐值）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IEEE 802.1d-1998</a:t>
                      </a:r>
                      <a:r>
                        <a:rPr lang="zh-CN" altLang="en-US" sz="1400" b="1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标准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IEEE 802.1t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标准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华为计算方法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3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100Mbps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Half-Duplex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200,000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Full-Duplex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199,999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199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1000Mbps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Full-Duplex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20,000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6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10Gbps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Full-Duplex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6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40Gbps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Full-Duplex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500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6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100Gbps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Full-Duplex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63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……</a:t>
                      </a:r>
                      <a:endParaRPr lang="en-US" sz="14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>
                        <a:effectLst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200">
                        <a:effectLst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200">
                        <a:effectLst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200">
                        <a:effectLst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6543" y="4815434"/>
            <a:ext cx="1041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是已经激活了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的接口所维护的一个开销值，该值存在默认值，与接口的速率有关联，并且设备使用不同的算法时，相同的接口速率对应不同的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值。</a:t>
            </a:r>
          </a:p>
        </p:txBody>
      </p:sp>
      <p:sp>
        <p:nvSpPr>
          <p:cNvPr id="17" name="五边形 16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7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</a:t>
            </a:r>
            <a:r>
              <a:rPr lang="en-US" altLang="zh-CN">
                <a:sym typeface="Huawei Sans" panose="020C0503030203020204" pitchFamily="34" charset="0"/>
              </a:rPr>
              <a:t>RPC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2074822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根路径开销（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Root Path Cost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524357"/>
            <a:ext cx="5688632" cy="2400134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的拓扑计算过程中，一个非常重要的环节就是“丈量”交换机某个接口到根桥的“成本”，也即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一台设备从某个接口到达根桥的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等于从根桥到该设备沿途所有入方向接口的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累加。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在本例中，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接口到达根桥的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等于接口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加上接口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7337" y="282659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27103" y="286260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609745" y="3035725"/>
            <a:ext cx="2745630" cy="2115270"/>
            <a:chOff x="6600056" y="4353447"/>
            <a:chExt cx="1296144" cy="833967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/>
          <p:nvPr/>
        </p:nvCxnSpPr>
        <p:spPr>
          <a:xfrm flipH="1">
            <a:off x="1475689" y="2975039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789495"/>
            <a:ext cx="490909" cy="401653"/>
          </a:xfrm>
          <a:prstGeom prst="rect">
            <a:avLst/>
          </a:prstGeom>
        </p:spPr>
      </p:pic>
      <p:pic>
        <p:nvPicPr>
          <p:cNvPr id="3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801258"/>
            <a:ext cx="490909" cy="40165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695462" y="522022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97348" y="266255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Cost=500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123020" y="2631139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Cost=500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37741" y="3249005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454268" y="460378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pic>
        <p:nvPicPr>
          <p:cNvPr id="4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785294"/>
            <a:ext cx="490909" cy="401653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109323" y="322824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282293" y="460378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13" name="任意多边形 12"/>
          <p:cNvSpPr/>
          <p:nvPr/>
        </p:nvSpPr>
        <p:spPr bwMode="auto">
          <a:xfrm>
            <a:off x="1992162" y="3210625"/>
            <a:ext cx="1748052" cy="1262047"/>
          </a:xfrm>
          <a:custGeom>
            <a:avLst/>
            <a:gdLst>
              <a:gd name="connsiteX0" fmla="*/ 1016000 w 1888067"/>
              <a:gd name="connsiteY0" fmla="*/ 1363134 h 1363134"/>
              <a:gd name="connsiteX1" fmla="*/ 1888067 w 1888067"/>
              <a:gd name="connsiteY1" fmla="*/ 0 h 1363134"/>
              <a:gd name="connsiteX2" fmla="*/ 0 w 1888067"/>
              <a:gd name="connsiteY2" fmla="*/ 0 h 136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8067" h="1363134">
                <a:moveTo>
                  <a:pt x="1016000" y="1363134"/>
                </a:moveTo>
                <a:lnTo>
                  <a:pt x="1888067" y="0"/>
                </a:ln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EC706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Oval 4"/>
          <p:cNvSpPr>
            <a:spLocks noChangeAspect="1"/>
          </p:cNvSpPr>
          <p:nvPr/>
        </p:nvSpPr>
        <p:spPr>
          <a:xfrm>
            <a:off x="4108102" y="2869050"/>
            <a:ext cx="211977" cy="21197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Oval 4"/>
          <p:cNvSpPr>
            <a:spLocks noChangeAspect="1"/>
          </p:cNvSpPr>
          <p:nvPr/>
        </p:nvSpPr>
        <p:spPr>
          <a:xfrm>
            <a:off x="3050161" y="4713310"/>
            <a:ext cx="211977" cy="21197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 rot="18180915">
            <a:off x="2850274" y="4203612"/>
            <a:ext cx="938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2855640" y="2026675"/>
            <a:ext cx="0" cy="1138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文本框 79"/>
          <p:cNvSpPr txBox="1"/>
          <p:nvPr/>
        </p:nvSpPr>
        <p:spPr>
          <a:xfrm>
            <a:off x="1949989" y="1702926"/>
            <a:ext cx="1766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RPC=500+20000</a:t>
            </a:r>
          </a:p>
        </p:txBody>
      </p:sp>
      <p:sp>
        <p:nvSpPr>
          <p:cNvPr id="56" name="五边形 55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8" name="燕尾形 57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燕尾形 59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燕尾形 60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85515" y="2498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</p:spTree>
    <p:extLst>
      <p:ext uri="{BB962C8B-B14F-4D97-AF65-F5344CB8AC3E}">
        <p14:creationId xmlns:p14="http://schemas.microsoft.com/office/powerpoint/2010/main" val="303140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</a:t>
            </a:r>
            <a:r>
              <a:rPr lang="en-US" altLang="zh-CN">
                <a:sym typeface="Huawei Sans" panose="020C0503030203020204" pitchFamily="34" charset="0"/>
              </a:rPr>
              <a:t>Port ID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1872333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321867"/>
            <a:ext cx="5688632" cy="3445085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的交换机使用接口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来标识每个接口，接口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主要用于在特定场景下选举指定接口。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由两部分构成的，高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 bit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是接口优先级，低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 bit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是接口编号。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激活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的接口会维护一个缺省的接口优先级，在华为交换机上，该值为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128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。用户可以根据实际需要，通过命令修改该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优先级。</a:t>
            </a:r>
            <a:endParaRPr lang="en-US" altLang="zh-CN" sz="16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端口优先级取值范围是</a:t>
            </a: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到</a:t>
            </a: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240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，步长为</a:t>
            </a: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16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，即取值必须为</a:t>
            </a: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16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的整数倍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5291" y="216367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27103" y="217342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flipV="1">
            <a:off x="1609745" y="2382553"/>
            <a:ext cx="2745630" cy="2115270"/>
            <a:chOff x="6600056" y="4353447"/>
            <a:chExt cx="1296144" cy="833967"/>
          </a:xfrm>
        </p:grpSpPr>
        <p:cxnSp>
          <p:nvCxnSpPr>
            <p:cNvPr id="31" name="直接连接符 30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 flipH="1">
            <a:off x="1475689" y="2321867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136323"/>
            <a:ext cx="490909" cy="401653"/>
          </a:xfrm>
          <a:prstGeom prst="rect">
            <a:avLst/>
          </a:prstGeom>
        </p:spPr>
      </p:pic>
      <p:pic>
        <p:nvPicPr>
          <p:cNvPr id="3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148086"/>
            <a:ext cx="490909" cy="40165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695462" y="456705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702858" y="198331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PID=128.24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20673" y="198331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PID=128.24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23392" y="2556580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PID=128.23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422357" y="395060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PID=128.21</a:t>
            </a:r>
          </a:p>
        </p:txBody>
      </p:sp>
      <p:pic>
        <p:nvPicPr>
          <p:cNvPr id="4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132122"/>
            <a:ext cx="490909" cy="401653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139837" y="256455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PID=128.23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234078" y="395060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PID=128.22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燕尾形 48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0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C3DB41-EFC4-42E9-8572-9257BC52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以太网交换网络中为了进行链路备份，提高网络可靠性，通常会使用冗余链路。但是使用冗余链路会在交换网络上产生环路，引发广播风暴以及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地址表不稳定等故障现象，从而导致用户通信质量较差，甚至通信中断。为解决交换网络中的环路问题，提出了生成树协议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（</a:t>
            </a:r>
            <a:r>
              <a:rPr lang="en-US" altLang="zh-CN">
                <a:sym typeface="Huawei Sans" panose="020C0503030203020204" pitchFamily="34" charset="0"/>
              </a:rPr>
              <a:t>Spanning Tree Protocol</a:t>
            </a:r>
            <a:r>
              <a:rPr lang="zh-CN" altLang="en-US">
                <a:sym typeface="Huawei Sans" panose="020C0503030203020204" pitchFamily="34" charset="0"/>
              </a:rPr>
              <a:t>）。</a:t>
            </a:r>
          </a:p>
          <a:p>
            <a:r>
              <a:rPr lang="zh-CN" altLang="en-US">
                <a:sym typeface="Huawei Sans" panose="020C0503030203020204" pitchFamily="34" charset="0"/>
              </a:rPr>
              <a:t>运行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协议的设备通过彼此交互信息发现网络中的环路，并有选择的对某个接口进行阻塞，最终将环形网络结构修剪成无环路的树形网络结构，从而防止报文在环形网络中不断循环，避免设备由于重复接收相同的报文造成处理能力下降。</a:t>
            </a:r>
            <a:endParaRPr lang="en-US" altLang="zh-CN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9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的基本概念：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89686" y="3018755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2402693" y="3517246"/>
            <a:ext cx="386048" cy="60798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76379" y="3470724"/>
            <a:ext cx="430000" cy="654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081651" y="2785290"/>
            <a:ext cx="85538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3114364" y="3985353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780563" y="270515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977267" y="3031124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4249702" y="2996985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1475689" y="2925266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714775" y="5199168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2665542" y="398510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3104" y="5146394"/>
            <a:ext cx="15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5879976" y="1827338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Bridge Protocol Data Unit</a:t>
            </a:r>
            <a:r>
              <a:rPr lang="zh-CN" altLang="en-US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，网桥协议数据单元）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879976" y="2276872"/>
            <a:ext cx="5688632" cy="3203829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能够正常工作的根本。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的协议报文。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交换机之间会交互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报文，这些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报文携带着一些重要信息，正是基于这些信息，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才能够顺利工作。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分为两种类型：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35000" lvl="1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Configuration 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35000" lvl="1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TCN 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Topology Change Notification 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是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进行拓扑计算的关键；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TCN 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只在网络拓扑发生变更时才会被触发。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57337" y="242727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4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燕尾形 57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7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配置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的报文格式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3692"/>
              </p:ext>
            </p:extLst>
          </p:nvPr>
        </p:nvGraphicFramePr>
        <p:xfrm>
          <a:off x="1109739" y="1826419"/>
          <a:ext cx="10050146" cy="42224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2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字节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字段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描述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PID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03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协议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 </a:t>
                      </a:r>
                      <a:r>
                        <a:rPr lang="zh-CN" altLang="en-US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对于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而言，该字段的值总为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PVI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03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协议</a:t>
                      </a: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版本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altLang="en-US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对于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而言，该字段的值总为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en-US" altLang="zh-CN" sz="1400" b="0" kern="100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 Type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指示本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的类型，若值为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0x00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，则表示本报文为配置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；若值为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0x80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，则为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TCN BPDU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72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Flags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标志，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只使用了该字段的最高及最低两个比特位，最低位是</a:t>
                      </a:r>
                      <a:r>
                        <a:rPr lang="en-US" sz="1400" kern="10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TC（Topology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 Change，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拓扑变更）标志，最高位是</a:t>
                      </a:r>
                      <a:r>
                        <a:rPr lang="en-US" sz="1400" kern="100" dirty="0" err="1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TCA（Topology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 Change Acknowledgment，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拓扑变更确认）标志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8</a:t>
                      </a:r>
                      <a:endParaRPr lang="zh-CN" sz="1400" b="0" kern="10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Root</a:t>
                      </a:r>
                      <a:r>
                        <a:rPr lang="en-US" altLang="zh-CN" sz="1400" b="0" kern="100" baseline="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+mn-cs"/>
                          <a:sym typeface="Huawei Sans" panose="020C0503030203020204" pitchFamily="34" charset="0"/>
                        </a:rPr>
                        <a:t> 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根网桥的桥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</a:t>
                      </a:r>
                      <a:endParaRPr lang="zh-CN" sz="1400" b="0" kern="10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RPC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</a:t>
                      </a:r>
                      <a:r>
                        <a:rPr lang="zh-CN" alt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路径开销</a:t>
                      </a:r>
                      <a:r>
                        <a:rPr lang="zh-CN" alt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到达根桥的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 Cost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8</a:t>
                      </a:r>
                      <a:endParaRPr lang="zh-CN" sz="1400" b="0" kern="10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</a:t>
                      </a: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ridge 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发送桥的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8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P</a:t>
                      </a:r>
                      <a:r>
                        <a:rPr lang="en-US" alt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ort 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发送网桥的</a:t>
                      </a:r>
                      <a:r>
                        <a:rPr lang="zh-CN" alt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（优先级</a:t>
                      </a:r>
                      <a:r>
                        <a:rPr 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+</a:t>
                      </a:r>
                      <a:r>
                        <a:rPr lang="zh-CN" altLang="en-US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zh-CN" sz="1400" b="0" kern="100" dirty="0">
                          <a:solidFill>
                            <a:srgbClr val="FF0000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号）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42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Age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03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消息寿命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从根网桥发出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之后的秒数，每经过一个网桥都减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，所以它本质上是到达根桥的跳数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6998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Max Age</a:t>
                      </a:r>
                      <a:endParaRPr lang="zh-CN" sz="14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03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最大寿命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当一段时间未收到任何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，生存期到达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最大寿命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时，网桥认为该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连接的链路发生故障。默认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20s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Hello</a:t>
                      </a:r>
                      <a:r>
                        <a:rPr lang="en-US" altLang="zh-CN" sz="1400" kern="100" baseline="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 Time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根网桥连续发送的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之间的时间间隔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默认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2s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43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2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Forward Delay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034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转发延迟</a:t>
                      </a:r>
                      <a:r>
                        <a:rPr lang="zh-CN" altLang="en-US" sz="14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Times New Roman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在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侦听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和学习状态所停留的时间间隔</a:t>
                      </a: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默认</a:t>
                      </a:r>
                      <a:r>
                        <a:rPr 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15s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五边形 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燕尾形 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7" name="燕尾形 6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燕尾形 8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燕尾形 9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5726"/>
              </p:ext>
            </p:extLst>
          </p:nvPr>
        </p:nvGraphicFramePr>
        <p:xfrm>
          <a:off x="1376392" y="1184249"/>
          <a:ext cx="9516840" cy="561284"/>
        </p:xfrm>
        <a:graphic>
          <a:graphicData uri="http://schemas.openxmlformats.org/drawingml/2006/table">
            <a:tbl>
              <a:tblPr/>
              <a:tblGrid>
                <a:gridCol w="66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15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09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6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12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PID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PVI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BPDU Type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Flags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Root 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RPC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Bridge</a:t>
                      </a:r>
                      <a:r>
                        <a:rPr lang="en-US" altLang="zh-CN" sz="1200" b="0" baseline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 ID</a:t>
                      </a:r>
                      <a:endParaRPr lang="zh-CN" altLang="en-US" sz="1200" b="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Port 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Age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Max Age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Hello Time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Forward Delay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1" marR="91441" marT="45710" marB="4571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093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配置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的比较原则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66550"/>
              </p:ext>
            </p:extLst>
          </p:nvPr>
        </p:nvGraphicFramePr>
        <p:xfrm>
          <a:off x="682661" y="1292123"/>
          <a:ext cx="2268252" cy="41764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字段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协议</a:t>
                      </a:r>
                      <a:r>
                        <a:rPr lang="en-US" alt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 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协议</a:t>
                      </a: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版本</a:t>
                      </a:r>
                      <a:r>
                        <a:rPr lang="en-US" alt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类型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标志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</a:t>
                      </a:r>
                      <a:r>
                        <a:rPr lang="zh-CN" altLang="en-US" sz="1400" b="0" kern="10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桥</a:t>
                      </a:r>
                      <a:r>
                        <a:rPr lang="en-US" sz="1400" b="0" kern="10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</a:t>
                      </a:r>
                      <a:r>
                        <a:rPr lang="zh-CN" sz="14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路径开销</a:t>
                      </a:r>
                      <a:endParaRPr lang="zh-CN" sz="1400" b="0" kern="100" dirty="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网桥</a:t>
                      </a:r>
                      <a:r>
                        <a:rPr lang="en-US" sz="1400" b="0" kern="10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en-US" sz="14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</a:t>
                      </a:r>
                      <a:endParaRPr lang="zh-CN" sz="1400" b="0" kern="100" dirty="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消息寿命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最大寿命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Hello</a:t>
                      </a:r>
                      <a:r>
                        <a:rPr lang="zh-CN" sz="14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时间</a:t>
                      </a:r>
                      <a:endParaRPr lang="zh-CN" sz="14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26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转发延迟</a:t>
                      </a:r>
                      <a:endParaRPr lang="zh-CN" sz="1400" b="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107668" y="1193107"/>
            <a:ext cx="84267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对于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而言，最重要的工作就是在交换网络中计算出一个无环拓扑。在拓扑计算的过程中，一个非常重要的内容就是配置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的比较。在配置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中，有四个字段非常关键，它们是“根桥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ID”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、“根</a:t>
            </a:r>
            <a:r>
              <a:rPr lang="zh-CN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路径开销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”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、“网桥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ID”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以及“接口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ID”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，这四个字段便是交换机进行配置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比较的关键内容。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</a:p>
          <a:p>
            <a:pPr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按照如下顺序选择最优的配置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</a:p>
          <a:p>
            <a:pPr marL="342900" indent="-342900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最小的根桥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最小的网桥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最小的接口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400" y="4829511"/>
            <a:ext cx="8379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在这四条原则中（每条原则都对应配置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中的相应字段），第一条原则主要用于在网络中选举根桥，后面的原则主要用于选举根接口及指定接口。</a:t>
            </a:r>
          </a:p>
        </p:txBody>
      </p:sp>
      <p:sp>
        <p:nvSpPr>
          <p:cNvPr id="7" name="五边形 6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燕尾形 7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9" name="燕尾形 8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燕尾形 9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燕尾形 10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燕尾形 11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2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配置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的转发过程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675621" y="2635112"/>
            <a:ext cx="673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281695" y="2095369"/>
            <a:ext cx="628698" cy="740207"/>
            <a:chOff x="2570721" y="2334362"/>
            <a:chExt cx="628698" cy="740207"/>
          </a:xfrm>
        </p:grpSpPr>
        <p:sp>
          <p:nvSpPr>
            <p:cNvPr id="3" name="文本框 2"/>
            <p:cNvSpPr txBox="1"/>
            <p:nvPr/>
          </p:nvSpPr>
          <p:spPr>
            <a:xfrm>
              <a:off x="2570721" y="2334362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SW1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4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616" y="2672916"/>
              <a:ext cx="490909" cy="401653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778398" y="2095369"/>
            <a:ext cx="628698" cy="740207"/>
            <a:chOff x="2570721" y="2334362"/>
            <a:chExt cx="628698" cy="740207"/>
          </a:xfrm>
        </p:grpSpPr>
        <p:sp>
          <p:nvSpPr>
            <p:cNvPr id="9" name="文本框 8"/>
            <p:cNvSpPr txBox="1"/>
            <p:nvPr/>
          </p:nvSpPr>
          <p:spPr>
            <a:xfrm>
              <a:off x="2570721" y="2334362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SW2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10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616" y="2672916"/>
              <a:ext cx="490909" cy="401653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9275102" y="2095369"/>
            <a:ext cx="628698" cy="740207"/>
            <a:chOff x="2570721" y="2334362"/>
            <a:chExt cx="628698" cy="740207"/>
          </a:xfrm>
        </p:grpSpPr>
        <p:sp>
          <p:nvSpPr>
            <p:cNvPr id="12" name="文本框 11"/>
            <p:cNvSpPr txBox="1"/>
            <p:nvPr/>
          </p:nvSpPr>
          <p:spPr>
            <a:xfrm>
              <a:off x="2570721" y="2334362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SW3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13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616" y="2672916"/>
              <a:ext cx="490909" cy="401653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1496365" y="1737097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02903" y="1737097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28055" y="1737097"/>
            <a:ext cx="216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846588" y="228784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PortID</a:t>
            </a: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=128.24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336911" y="2287848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PortID</a:t>
            </a: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=128.23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51746" y="262048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52075" y="2620482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Cost=20000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87588" y="3117999"/>
            <a:ext cx="347655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987988" y="3117999"/>
            <a:ext cx="295374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87797"/>
              </p:ext>
            </p:extLst>
          </p:nvPr>
        </p:nvGraphicFramePr>
        <p:xfrm>
          <a:off x="2463519" y="3307738"/>
          <a:ext cx="3259187" cy="22225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25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endParaRPr lang="en-US" sz="16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……</a:t>
                      </a:r>
                      <a:endParaRPr lang="en-US" sz="16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</a:t>
                      </a:r>
                      <a:r>
                        <a:rPr lang="zh-CN" alt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桥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ID=4096.4c1f-aabc-102a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路径开销</a:t>
                      </a:r>
                      <a:r>
                        <a:rPr lang="en-US" alt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=0</a:t>
                      </a:r>
                      <a:endParaRPr lang="zh-CN" sz="16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桥</a:t>
                      </a:r>
                      <a:r>
                        <a:rPr lang="en-US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</a:t>
                      </a:r>
                      <a:r>
                        <a:rPr lang="en-US" alt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4096.4c1f-aabc-102a</a:t>
                      </a:r>
                      <a:endParaRPr lang="zh-CN" sz="16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en-US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ID=128.24</a:t>
                      </a:r>
                      <a:endParaRPr lang="zh-CN" sz="1600" b="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……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96432"/>
              </p:ext>
            </p:extLst>
          </p:nvPr>
        </p:nvGraphicFramePr>
        <p:xfrm>
          <a:off x="5987988" y="3307738"/>
          <a:ext cx="3269028" cy="22225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269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配置</a:t>
                      </a:r>
                      <a:r>
                        <a:rPr lang="en-US" altLang="zh-CN" sz="1600" b="1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endParaRPr lang="en-US" sz="1600" b="1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……</a:t>
                      </a:r>
                      <a:endParaRPr lang="en-US" sz="16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根</a:t>
                      </a:r>
                      <a:r>
                        <a:rPr lang="zh-CN" altLang="en-US" sz="16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桥</a:t>
                      </a:r>
                      <a:r>
                        <a:rPr lang="en-US" sz="1600" b="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ID=4096.4c1f-aabc-102a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路径开销</a:t>
                      </a:r>
                      <a:r>
                        <a:rPr lang="en-US" altLang="zh-CN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=0+20000</a:t>
                      </a:r>
                      <a:endParaRPr lang="zh-CN" sz="1600" b="0" kern="100" dirty="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桥</a:t>
                      </a:r>
                      <a:r>
                        <a:rPr lang="en-US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</a:t>
                      </a:r>
                      <a:r>
                        <a:rPr lang="en-US" altLang="zh-CN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4096.4c1f-aabc-102b</a:t>
                      </a:r>
                      <a:endParaRPr lang="zh-CN" sz="1600" b="0" kern="100" dirty="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接口</a:t>
                      </a:r>
                      <a:r>
                        <a:rPr lang="en-US" sz="1600" b="0" kern="100" dirty="0">
                          <a:solidFill>
                            <a:srgbClr val="EC706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ID=128.23</a:t>
                      </a:r>
                      <a:endParaRPr lang="zh-CN" sz="1600" b="0" kern="100" dirty="0">
                        <a:solidFill>
                          <a:srgbClr val="EC706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/>
                        <a:sym typeface="Huawei Sans" panose="020C0503030203020204" pitchFamily="34" charset="0"/>
                      </a:endParaRP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……</a:t>
                      </a:r>
                    </a:p>
                  </a:txBody>
                  <a:tcPr marL="43127" marR="43127" marT="0" marB="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五边形 2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1" name="燕尾形 30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16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的计算过程 </a:t>
            </a:r>
            <a:r>
              <a:rPr lang="en-US" altLang="zh-CN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1827338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在交换网络中选举一个根桥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276872"/>
            <a:ext cx="5688632" cy="2807965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在交换网络中开始工作后，每个交换机都会向网络中发送配置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中包含交换机自己的桥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网络中拥有最小桥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的交换机成为根桥。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在一个连续的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交换网络中只会存在一个根桥。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根桥的角色是可抢占的。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为了确保交换网络的稳定，建议提前规划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组网，并将规划为根桥的交换机的桥优先级设置为最小值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589686" y="3018755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2402693" y="3517246"/>
            <a:ext cx="386048" cy="60798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176379" y="3470724"/>
            <a:ext cx="430000" cy="654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081651" y="2785290"/>
            <a:ext cx="85538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3114364" y="3985353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3780563" y="270515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3977267" y="3031124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>
            <a:spLocks noChangeAspect="1"/>
          </p:cNvSpPr>
          <p:nvPr/>
        </p:nvSpPr>
        <p:spPr>
          <a:xfrm>
            <a:off x="4249702" y="2996985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>
          <a:xfrm>
            <a:off x="1475689" y="2925266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>
          <a:xfrm>
            <a:off x="714775" y="5199168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2665542" y="398510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3104" y="5146394"/>
            <a:ext cx="15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57337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接连接符 55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58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9478" y="1901311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24160" y="1901311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b="1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50843" y="4481867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五边形 63"/>
          <p:cNvSpPr/>
          <p:nvPr/>
        </p:nvSpPr>
        <p:spPr bwMode="auto">
          <a:xfrm>
            <a:off x="7032105" y="152815"/>
            <a:ext cx="900100" cy="21312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zh-CN" altLang="en-US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选举根桥</a:t>
            </a:r>
          </a:p>
        </p:txBody>
      </p:sp>
      <p:sp>
        <p:nvSpPr>
          <p:cNvPr id="65" name="燕尾形 64"/>
          <p:cNvSpPr/>
          <p:nvPr/>
        </p:nvSpPr>
        <p:spPr bwMode="auto">
          <a:xfrm>
            <a:off x="7848195" y="152815"/>
            <a:ext cx="126014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选举根接口</a:t>
            </a:r>
          </a:p>
        </p:txBody>
      </p:sp>
      <p:sp>
        <p:nvSpPr>
          <p:cNvPr id="66" name="燕尾形 65"/>
          <p:cNvSpPr/>
          <p:nvPr/>
        </p:nvSpPr>
        <p:spPr bwMode="auto">
          <a:xfrm>
            <a:off x="9024325" y="152815"/>
            <a:ext cx="122413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选举指定接口</a:t>
            </a:r>
          </a:p>
        </p:txBody>
      </p:sp>
      <p:sp>
        <p:nvSpPr>
          <p:cNvPr id="67" name="燕尾形 66"/>
          <p:cNvSpPr/>
          <p:nvPr/>
        </p:nvSpPr>
        <p:spPr bwMode="auto">
          <a:xfrm>
            <a:off x="10164452" y="152815"/>
            <a:ext cx="140415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阻塞非指定接口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91983" y="28785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pic>
        <p:nvPicPr>
          <p:cNvPr id="71" name="图片 97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9463" y="2423070"/>
            <a:ext cx="493868" cy="40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的计算过程 </a:t>
            </a:r>
            <a:r>
              <a:rPr lang="en-US" altLang="zh-CN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2062322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在每台非根桥上选举一个根接口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511857"/>
            <a:ext cx="5688632" cy="2448272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每一台非根桥交换机都会在自己的接口中选举出一个接口。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非根桥交换机上有且只会有一个根接口。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当非根桥交换机有多个接口接入网络中时，根接口是其收到最优配置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的接口。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可以形象地理解为，根接口是每台非根桥上“朝向”根桥的接口。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7032105" y="152815"/>
            <a:ext cx="9001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选举根桥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7848195" y="152815"/>
            <a:ext cx="126014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选举根接口</a:t>
            </a:r>
          </a:p>
        </p:txBody>
      </p:sp>
      <p:sp>
        <p:nvSpPr>
          <p:cNvPr id="41" name="燕尾形 40"/>
          <p:cNvSpPr/>
          <p:nvPr/>
        </p:nvSpPr>
        <p:spPr bwMode="auto">
          <a:xfrm>
            <a:off x="9024325" y="152815"/>
            <a:ext cx="122413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选举指定接口</a:t>
            </a:r>
          </a:p>
        </p:txBody>
      </p:sp>
      <p:sp>
        <p:nvSpPr>
          <p:cNvPr id="42" name="燕尾形 41"/>
          <p:cNvSpPr/>
          <p:nvPr/>
        </p:nvSpPr>
        <p:spPr bwMode="auto">
          <a:xfrm>
            <a:off x="10164452" y="152815"/>
            <a:ext cx="140415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阻塞非指定接口</a:t>
            </a: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589686" y="3018755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3977267" y="3031124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>
            <a:spLocks noChangeAspect="1"/>
          </p:cNvSpPr>
          <p:nvPr/>
        </p:nvSpPr>
        <p:spPr>
          <a:xfrm>
            <a:off x="4249702" y="2996985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1475689" y="2925266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57337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87" name="直接连接符 86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接连接符 88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9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9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449478" y="1901311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324160" y="1901311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250843" y="4481867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1121347" y="556875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329676" y="5520535"/>
            <a:ext cx="112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852317" y="5520535"/>
            <a:ext cx="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根接口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2633675" y="5559418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2644435" y="4351001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4156874" y="2494508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8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的计算过程 </a:t>
            </a:r>
            <a:r>
              <a:rPr lang="en-US" altLang="zh-CN">
                <a:sym typeface="Huawei Sans" panose="020C0503030203020204" pitchFamily="34" charset="0"/>
              </a:rPr>
              <a:t>(3)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2043361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在每条链路上选举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一个指定接口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492896"/>
            <a:ext cx="5688632" cy="2412268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根接口选举出来后，非根桥会使用其在该接口上收到的最优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进行计算，然后将计算得到的配置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与除了根接口之外的其他所有接口所收到的配置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进行比较：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35000" lvl="1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如果前者更优，则该接口为指定接口；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635000" lvl="1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如果后者更优，则该接口为非指定接口。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一般情况下，根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桥的所有接口都是指定接口。</a:t>
            </a: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1121347" y="556875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29676" y="5520535"/>
            <a:ext cx="112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852317" y="5520535"/>
            <a:ext cx="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根接口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3849784" y="5558183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32703" y="5520535"/>
            <a:ext cx="91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指定接口</a:t>
            </a:r>
            <a:endParaRPr lang="en-US" altLang="zh-CN" sz="1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五边形 41"/>
          <p:cNvSpPr/>
          <p:nvPr/>
        </p:nvSpPr>
        <p:spPr bwMode="auto">
          <a:xfrm>
            <a:off x="7032105" y="152815"/>
            <a:ext cx="9001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选举根桥</a:t>
            </a:r>
          </a:p>
        </p:txBody>
      </p:sp>
      <p:sp>
        <p:nvSpPr>
          <p:cNvPr id="47" name="燕尾形 46"/>
          <p:cNvSpPr/>
          <p:nvPr/>
        </p:nvSpPr>
        <p:spPr bwMode="auto">
          <a:xfrm>
            <a:off x="7848195" y="152815"/>
            <a:ext cx="126014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选举根接口</a:t>
            </a:r>
          </a:p>
        </p:txBody>
      </p:sp>
      <p:sp>
        <p:nvSpPr>
          <p:cNvPr id="48" name="燕尾形 47"/>
          <p:cNvSpPr/>
          <p:nvPr/>
        </p:nvSpPr>
        <p:spPr bwMode="auto">
          <a:xfrm>
            <a:off x="9024325" y="152815"/>
            <a:ext cx="1224136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选举指定接口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10164452" y="152815"/>
            <a:ext cx="140415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  <a:defRPr/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阻塞非指定接口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589686" y="3112077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932502" y="3140036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>
            <a:spLocks noChangeAspect="1"/>
          </p:cNvSpPr>
          <p:nvPr/>
        </p:nvSpPr>
        <p:spPr>
          <a:xfrm>
            <a:off x="4204937" y="3105897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椭圆 54"/>
          <p:cNvSpPr>
            <a:spLocks noChangeAspect="1"/>
          </p:cNvSpPr>
          <p:nvPr/>
        </p:nvSpPr>
        <p:spPr>
          <a:xfrm>
            <a:off x="1475689" y="3018588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57337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6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6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449478" y="1901311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24160" y="1901311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250843" y="4481867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>
            <a:off x="1614524" y="2497408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1606601" y="2737414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4141176" y="2737414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椭圆 40"/>
          <p:cNvSpPr>
            <a:spLocks noChangeAspect="1"/>
          </p:cNvSpPr>
          <p:nvPr/>
        </p:nvSpPr>
        <p:spPr>
          <a:xfrm>
            <a:off x="2674285" y="5559418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2659241" y="4351001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4134506" y="2513092"/>
            <a:ext cx="230010" cy="23001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的计算过程 </a:t>
            </a:r>
            <a:r>
              <a:rPr lang="en-US" altLang="zh-CN">
                <a:sym typeface="Huawei Sans" panose="020C0503030203020204" pitchFamily="34" charset="0"/>
              </a:rPr>
              <a:t>(4)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79976" y="2043361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非指定接口被阻塞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879976" y="2492896"/>
            <a:ext cx="5688632" cy="1632614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一台交换机上，既不是根接口，又不是指定接口的接口被称为非指定接口。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操作的最后一步是阻塞网络中的非指定接口。这一步完成后，网络中的二层环路就此消除。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五边形 41"/>
          <p:cNvSpPr/>
          <p:nvPr/>
        </p:nvSpPr>
        <p:spPr bwMode="auto">
          <a:xfrm>
            <a:off x="7032105" y="152815"/>
            <a:ext cx="9001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选举根桥</a:t>
            </a:r>
          </a:p>
        </p:txBody>
      </p:sp>
      <p:sp>
        <p:nvSpPr>
          <p:cNvPr id="47" name="燕尾形 46"/>
          <p:cNvSpPr/>
          <p:nvPr/>
        </p:nvSpPr>
        <p:spPr bwMode="auto">
          <a:xfrm>
            <a:off x="7848195" y="152815"/>
            <a:ext cx="126014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选举根接口</a:t>
            </a:r>
          </a:p>
        </p:txBody>
      </p:sp>
      <p:sp>
        <p:nvSpPr>
          <p:cNvPr id="48" name="燕尾形 47"/>
          <p:cNvSpPr/>
          <p:nvPr/>
        </p:nvSpPr>
        <p:spPr bwMode="auto">
          <a:xfrm>
            <a:off x="9024325" y="152815"/>
            <a:ext cx="1224136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选举指定接口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10164452" y="152815"/>
            <a:ext cx="1404156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b="1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阻塞非指定接口</a:t>
            </a: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1121347" y="556875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29676" y="5520535"/>
            <a:ext cx="112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</a:p>
        </p:txBody>
      </p:sp>
      <p:sp>
        <p:nvSpPr>
          <p:cNvPr id="59" name="椭圆 58"/>
          <p:cNvSpPr>
            <a:spLocks noChangeAspect="1"/>
          </p:cNvSpPr>
          <p:nvPr/>
        </p:nvSpPr>
        <p:spPr>
          <a:xfrm>
            <a:off x="2669398" y="5558183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52317" y="5520535"/>
            <a:ext cx="79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根接口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椭圆 60"/>
          <p:cNvSpPr>
            <a:spLocks noChangeAspect="1"/>
          </p:cNvSpPr>
          <p:nvPr/>
        </p:nvSpPr>
        <p:spPr>
          <a:xfrm>
            <a:off x="3849784" y="5558183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32703" y="5520535"/>
            <a:ext cx="91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指定接口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589686" y="3112077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3932502" y="3140036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>
            <a:spLocks noChangeAspect="1"/>
          </p:cNvSpPr>
          <p:nvPr/>
        </p:nvSpPr>
        <p:spPr>
          <a:xfrm>
            <a:off x="4204937" y="3105897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>
          <a:xfrm>
            <a:off x="1475689" y="3018588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57337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72" name="直接连接符 71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76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78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82" name="椭圆 81"/>
          <p:cNvSpPr>
            <a:spLocks noChangeAspect="1"/>
          </p:cNvSpPr>
          <p:nvPr/>
        </p:nvSpPr>
        <p:spPr>
          <a:xfrm>
            <a:off x="2627353" y="4367565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4117778" y="2511857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1614524" y="2497408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>
            <a:off x="1606601" y="2737414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4141176" y="2737414"/>
            <a:ext cx="232480" cy="232480"/>
          </a:xfrm>
          <a:prstGeom prst="ellipse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95842" y="4340816"/>
            <a:ext cx="1163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接口被阻塞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0" name="组合 28"/>
          <p:cNvGrpSpPr>
            <a:grpSpLocks noChangeAspect="1"/>
          </p:cNvGrpSpPr>
          <p:nvPr/>
        </p:nvGrpSpPr>
        <p:grpSpPr>
          <a:xfrm>
            <a:off x="3061955" y="4336249"/>
            <a:ext cx="245486" cy="245486"/>
            <a:chOff x="5076056" y="3356992"/>
            <a:chExt cx="436268" cy="436268"/>
          </a:xfrm>
        </p:grpSpPr>
        <p:sp>
          <p:nvSpPr>
            <p:cNvPr id="41" name="椭圆 27"/>
            <p:cNvSpPr/>
            <p:nvPr/>
          </p:nvSpPr>
          <p:spPr bwMode="auto">
            <a:xfrm>
              <a:off x="5076056" y="3356992"/>
              <a:ext cx="432048" cy="4320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84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3" name="禁止符 23"/>
            <p:cNvSpPr/>
            <p:nvPr/>
          </p:nvSpPr>
          <p:spPr>
            <a:xfrm>
              <a:off x="5076056" y="3356992"/>
              <a:ext cx="436268" cy="436268"/>
            </a:xfrm>
            <a:prstGeom prst="noSmoking">
              <a:avLst>
                <a:gd name="adj" fmla="val 15475"/>
              </a:avLst>
            </a:prstGeom>
            <a:solidFill>
              <a:srgbClr val="EC7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625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思考题</a:t>
            </a:r>
            <a:r>
              <a:rPr lang="en-US" altLang="zh-CN">
                <a:sym typeface="Huawei Sans" panose="020C0503030203020204" pitchFamily="34" charset="0"/>
              </a:rPr>
              <a:t>1</a:t>
            </a:r>
            <a:r>
              <a:rPr lang="zh-CN" altLang="en-US">
                <a:sym typeface="Huawei Sans" panose="020C0503030203020204" pitchFamily="34" charset="0"/>
              </a:rPr>
              <a:t>：识别以下拓扑中的根桥及各种接口角色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3880395" y="2337816"/>
            <a:ext cx="4176040" cy="2090998"/>
            <a:chOff x="1497448" y="2492896"/>
            <a:chExt cx="3013742" cy="1759759"/>
          </a:xfrm>
        </p:grpSpPr>
        <p:grpSp>
          <p:nvGrpSpPr>
            <p:cNvPr id="6" name="组合 5"/>
            <p:cNvGrpSpPr/>
            <p:nvPr/>
          </p:nvGrpSpPr>
          <p:grpSpPr>
            <a:xfrm flipV="1">
              <a:off x="1631504" y="2553582"/>
              <a:ext cx="2745630" cy="1699073"/>
              <a:chOff x="6600056" y="4353447"/>
              <a:chExt cx="1296144" cy="833967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1497448" y="2492896"/>
              <a:ext cx="301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2691789" y="4734817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30892" y="4734817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 </a:t>
            </a:r>
            <a:r>
              <a:rPr lang="en-US" altLang="zh-CN" sz="1600" b="1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4096.4c1f-aabc-0003</a:t>
            </a:r>
            <a:endParaRPr lang="zh-CN" altLang="en-US" sz="1600" b="1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 rot="18883900">
            <a:off x="4371703" y="3095757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1000M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33755" y="1784629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2705542">
            <a:off x="6679763" y="3095247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1000M</a:t>
            </a:r>
          </a:p>
        </p:txBody>
      </p:sp>
      <p:sp>
        <p:nvSpPr>
          <p:cNvPr id="31" name="矩形 30"/>
          <p:cNvSpPr/>
          <p:nvPr/>
        </p:nvSpPr>
        <p:spPr>
          <a:xfrm>
            <a:off x="5510748" y="4460363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1000M</a:t>
            </a:r>
          </a:p>
        </p:txBody>
      </p:sp>
      <p:pic>
        <p:nvPicPr>
          <p:cNvPr id="32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1186" y="2136242"/>
            <a:ext cx="594000" cy="486000"/>
          </a:xfrm>
          <a:prstGeom prst="rect">
            <a:avLst/>
          </a:prstGeom>
        </p:spPr>
      </p:pic>
      <p:pic>
        <p:nvPicPr>
          <p:cNvPr id="3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6061" y="4185813"/>
            <a:ext cx="594000" cy="486000"/>
          </a:xfrm>
          <a:prstGeom prst="rect">
            <a:avLst/>
          </a:prstGeom>
        </p:spPr>
      </p:pic>
      <p:pic>
        <p:nvPicPr>
          <p:cNvPr id="3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894" y="4185813"/>
            <a:ext cx="594000" cy="486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07348" y="2489020"/>
            <a:ext cx="5135985" cy="2269243"/>
            <a:chOff x="3407348" y="2489020"/>
            <a:chExt cx="5135985" cy="2269243"/>
          </a:xfrm>
        </p:grpSpPr>
        <p:sp>
          <p:nvSpPr>
            <p:cNvPr id="17" name="矩形 16"/>
            <p:cNvSpPr/>
            <p:nvPr/>
          </p:nvSpPr>
          <p:spPr>
            <a:xfrm>
              <a:off x="4732024" y="2489020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GE0/0/0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407348" y="3799483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239009" y="4419709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277687" y="2505481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803621" y="4419709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7597240" y="3799483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56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思考题</a:t>
            </a:r>
            <a:r>
              <a:rPr lang="en-US" altLang="zh-CN">
                <a:sym typeface="Huawei Sans" panose="020C0503030203020204" pitchFamily="34" charset="0"/>
              </a:rPr>
              <a:t>2</a:t>
            </a:r>
            <a:r>
              <a:rPr lang="zh-CN" altLang="en-US">
                <a:sym typeface="Huawei Sans" panose="020C0503030203020204" pitchFamily="34" charset="0"/>
              </a:rPr>
              <a:t>：识别以下拓扑中的根桥及各种接口角色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 flipV="1">
            <a:off x="3880395" y="2337816"/>
            <a:ext cx="4176040" cy="2090998"/>
            <a:chOff x="1497448" y="2492896"/>
            <a:chExt cx="3013742" cy="1759759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1631504" y="2553582"/>
              <a:ext cx="2745630" cy="1699073"/>
              <a:chOff x="6600056" y="4353447"/>
              <a:chExt cx="1296144" cy="833967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连接符 37"/>
            <p:cNvCxnSpPr/>
            <p:nvPr/>
          </p:nvCxnSpPr>
          <p:spPr>
            <a:xfrm flipH="1">
              <a:off x="1497448" y="2492896"/>
              <a:ext cx="30137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2691789" y="4734817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 </a:t>
            </a:r>
            <a:r>
              <a:rPr lang="en-US" altLang="zh-CN" sz="1600" b="1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4096.4c1f-aabc-0002</a:t>
            </a:r>
            <a:endParaRPr lang="zh-CN" altLang="en-US" sz="1600" b="1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0892" y="4734817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 </a:t>
            </a:r>
            <a:r>
              <a:rPr lang="en-US" altLang="zh-CN" sz="1600" b="1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4096.4c1f-aabc-0003</a:t>
            </a:r>
            <a:endParaRPr lang="zh-CN" altLang="en-US" sz="1600" b="1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18883900">
            <a:off x="4371703" y="3095757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33755" y="1784629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32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1186" y="2136242"/>
            <a:ext cx="594000" cy="486000"/>
          </a:xfrm>
          <a:prstGeom prst="rect">
            <a:avLst/>
          </a:prstGeom>
        </p:spPr>
      </p:pic>
      <p:pic>
        <p:nvPicPr>
          <p:cNvPr id="3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6061" y="4185813"/>
            <a:ext cx="594000" cy="486000"/>
          </a:xfrm>
          <a:prstGeom prst="rect">
            <a:avLst/>
          </a:prstGeom>
        </p:spPr>
      </p:pic>
      <p:pic>
        <p:nvPicPr>
          <p:cNvPr id="3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894" y="4185813"/>
            <a:ext cx="594000" cy="4860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 rot="2705542">
            <a:off x="6795179" y="3095247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10M</a:t>
            </a:r>
          </a:p>
        </p:txBody>
      </p:sp>
      <p:sp>
        <p:nvSpPr>
          <p:cNvPr id="36" name="矩形 35"/>
          <p:cNvSpPr/>
          <p:nvPr/>
        </p:nvSpPr>
        <p:spPr>
          <a:xfrm>
            <a:off x="5510748" y="4460363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1000M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07348" y="2489020"/>
            <a:ext cx="5135985" cy="2269243"/>
            <a:chOff x="3407348" y="2489020"/>
            <a:chExt cx="5135985" cy="2269243"/>
          </a:xfrm>
        </p:grpSpPr>
        <p:sp>
          <p:nvSpPr>
            <p:cNvPr id="18" name="矩形 17"/>
            <p:cNvSpPr/>
            <p:nvPr/>
          </p:nvSpPr>
          <p:spPr>
            <a:xfrm>
              <a:off x="4732024" y="2489020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GE0/0/0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407348" y="3799483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39009" y="4419709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277687" y="2505481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803621" y="4419709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597240" y="3799483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3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7A9A-C58D-4A29-8A0A-821540A5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学完本课程后，您将能够：</a:t>
            </a: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描述园区交换网络中的二层环路产生原因及引发的问题。</a:t>
            </a: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描述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的基本概念与工作原理。</a:t>
            </a:r>
          </a:p>
          <a:p>
            <a:pPr lvl="1"/>
            <a:r>
              <a:rPr lang="zh-CN" altLang="en-US">
                <a:sym typeface="Huawei Sans" panose="020C0503030203020204" pitchFamily="34" charset="0"/>
              </a:rPr>
              <a:t>完成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的基础配置。</a:t>
            </a:r>
          </a:p>
        </p:txBody>
      </p:sp>
    </p:spTree>
    <p:extLst>
      <p:ext uri="{BB962C8B-B14F-4D97-AF65-F5344CB8AC3E}">
        <p14:creationId xmlns:p14="http://schemas.microsoft.com/office/powerpoint/2010/main" val="1405979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思考题</a:t>
            </a:r>
            <a:r>
              <a:rPr lang="en-US" altLang="zh-CN">
                <a:sym typeface="Huawei Sans" panose="020C0503030203020204" pitchFamily="34" charset="0"/>
              </a:rPr>
              <a:t>3</a:t>
            </a:r>
            <a:r>
              <a:rPr lang="zh-CN" altLang="en-US">
                <a:sym typeface="Huawei Sans" panose="020C0503030203020204" pitchFamily="34" charset="0"/>
              </a:rPr>
              <a:t>：识别以下拓扑中的根桥及各种接口角色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>
            <a:off x="6110978" y="3769898"/>
            <a:ext cx="1902263" cy="1273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>
            <a:off x="4208715" y="3769898"/>
            <a:ext cx="1902263" cy="1273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4208714" y="2312876"/>
            <a:ext cx="1902263" cy="1273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110977" y="2312876"/>
            <a:ext cx="1902263" cy="1273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42483" y="1782203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7537" y="3431343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5144" y="3431343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 </a:t>
            </a:r>
            <a:r>
              <a:rPr lang="en-US" altLang="zh-CN" sz="1600" b="1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4096.4c1f-aabc-0003</a:t>
            </a:r>
            <a:endParaRPr lang="zh-CN" altLang="en-US" sz="1600" b="1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2483" y="5390740"/>
            <a:ext cx="2731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SW4 </a:t>
            </a:r>
            <a:r>
              <a:rPr lang="en-US" altLang="zh-CN" sz="1600" b="1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4096.4c1f-aabc-0004</a:t>
            </a:r>
            <a:endParaRPr lang="zh-CN" altLang="en-US" sz="1600" b="1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28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3977" y="2133286"/>
            <a:ext cx="594000" cy="486000"/>
          </a:xfrm>
          <a:prstGeom prst="rect">
            <a:avLst/>
          </a:prstGeom>
        </p:spPr>
      </p:pic>
      <p:pic>
        <p:nvPicPr>
          <p:cNvPr id="29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3977" y="4773481"/>
            <a:ext cx="594000" cy="486000"/>
          </a:xfrm>
          <a:prstGeom prst="rect">
            <a:avLst/>
          </a:prstGeom>
        </p:spPr>
      </p:pic>
      <p:pic>
        <p:nvPicPr>
          <p:cNvPr id="3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5264" y="3390770"/>
            <a:ext cx="594000" cy="486000"/>
          </a:xfrm>
          <a:prstGeom prst="rect">
            <a:avLst/>
          </a:prstGeom>
        </p:spPr>
      </p:pic>
      <p:pic>
        <p:nvPicPr>
          <p:cNvPr id="3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2689" y="3390770"/>
            <a:ext cx="594000" cy="4860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735667" y="2330608"/>
            <a:ext cx="4799163" cy="2002587"/>
            <a:chOff x="3615008" y="2240340"/>
            <a:chExt cx="4799163" cy="2002587"/>
          </a:xfrm>
        </p:grpSpPr>
        <p:sp>
          <p:nvSpPr>
            <p:cNvPr id="16" name="矩形 15"/>
            <p:cNvSpPr/>
            <p:nvPr/>
          </p:nvSpPr>
          <p:spPr>
            <a:xfrm>
              <a:off x="4676910" y="2286018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GE0/0/0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655019" y="2895648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615008" y="3904373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403127" y="2240340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7468078" y="2895648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468078" y="3827075"/>
              <a:ext cx="9460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GE0/0/1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6490317" y="4773481"/>
            <a:ext cx="94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</a:p>
        </p:txBody>
      </p:sp>
      <p:sp>
        <p:nvSpPr>
          <p:cNvPr id="26" name="矩形 25"/>
          <p:cNvSpPr/>
          <p:nvPr/>
        </p:nvSpPr>
        <p:spPr>
          <a:xfrm>
            <a:off x="4832714" y="4773481"/>
            <a:ext cx="946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</a:p>
        </p:txBody>
      </p:sp>
    </p:spTree>
    <p:extLst>
      <p:ext uri="{BB962C8B-B14F-4D97-AF65-F5344CB8AC3E}">
        <p14:creationId xmlns:p14="http://schemas.microsoft.com/office/powerpoint/2010/main" val="147537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思考题</a:t>
            </a:r>
            <a:r>
              <a:rPr lang="en-US" altLang="zh-CN">
                <a:sym typeface="Huawei Sans" panose="020C0503030203020204" pitchFamily="34" charset="0"/>
              </a:rPr>
              <a:t>4</a:t>
            </a:r>
            <a:r>
              <a:rPr lang="zh-CN" altLang="en-US">
                <a:sym typeface="Huawei Sans" panose="020C0503030203020204" pitchFamily="34" charset="0"/>
              </a:rPr>
              <a:t>：识别以下拓扑中的根桥及各种接口角色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475382" y="3079224"/>
            <a:ext cx="3077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475382" y="3439264"/>
            <a:ext cx="30777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26312" y="3079224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1888" y="3079224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4096.4c1f-aabc-0002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58799" y="274067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600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92408" y="346075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60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58799" y="3439263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  <a:endParaRPr lang="zh-CN" altLang="en-US" sz="1600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92408" y="271951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  <a:endParaRPr lang="zh-CN" altLang="en-US" sz="160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16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7396" y="2960948"/>
            <a:ext cx="718740" cy="588060"/>
          </a:xfrm>
          <a:prstGeom prst="rect">
            <a:avLst/>
          </a:prstGeom>
        </p:spPr>
      </p:pic>
      <p:pic>
        <p:nvPicPr>
          <p:cNvPr id="19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3148" y="2960948"/>
            <a:ext cx="718740" cy="5880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928498" y="368500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53148" y="3685001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0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的接口状态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4000" y="1700808"/>
          <a:ext cx="9684000" cy="39604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状态名称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状态描述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禁用（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Disable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该接口不能收发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，也不能收发业务数据帧，例如接口为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down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阻塞（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Blocking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该接口被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阻塞。处于阻塞状态的接口不能发送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，但是会持续侦听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，而且不能收发业务数据帧，也不会进行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地址学习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7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侦听（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Listening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当接口处于该状态时，表明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初步认定该接口为根接口或指定接口，但接口依然处于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STP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计算的过程中，此时接口可以收发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，但是不能收发业务数据帧，也不会进行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地址学习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学习（</a:t>
                      </a:r>
                      <a:r>
                        <a:rPr lang="en-US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Learning</a:t>
                      </a:r>
                      <a:r>
                        <a:rPr lang="zh-CN" sz="1600" kern="10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zh-CN" sz="2000" kern="10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当接口处于该状态时，会侦听业务数据帧（但是不能转发业务数据帧），并且在收到业务数据帧后进行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MAC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地址学习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4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转发（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Forwarding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处于该状态的接口可以正常地收发业务数据帧，也会进行</a:t>
                      </a:r>
                      <a:r>
                        <a:rPr lang="en-US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BPDU</a:t>
                      </a:r>
                      <a:r>
                        <a:rPr lang="zh-CN" sz="1600" kern="100" dirty="0"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sym typeface="Huawei Sans" panose="020C0503030203020204" pitchFamily="34" charset="0"/>
                        </a:rPr>
                        <a:t>处理。接口的角色需是根接口或指定接口才能进入转发状态</a:t>
                      </a:r>
                      <a:endParaRPr lang="zh-CN" sz="2000" kern="100" dirty="0"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Times New Roman" panose="02020603050405020304" pitchFamily="18" charset="0"/>
                        <a:sym typeface="Huawei Sans" panose="020C0503030203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76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的接口状态迁移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125994" y="1501924"/>
            <a:ext cx="1983260" cy="522779"/>
          </a:xfrm>
          <a:prstGeom prst="roundRect">
            <a:avLst>
              <a:gd name="adj" fmla="val 4298"/>
            </a:avLst>
          </a:prstGeom>
          <a:solidFill>
            <a:srgbClr val="F4FBF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禁用或</a:t>
            </a:r>
            <a:r>
              <a:rPr lang="en-US" altLang="zh-CN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Down</a:t>
            </a:r>
            <a:endParaRPr lang="zh-CN" altLang="en-US" sz="16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5994" y="2384022"/>
            <a:ext cx="1983260" cy="522779"/>
          </a:xfrm>
          <a:prstGeom prst="roundRect">
            <a:avLst>
              <a:gd name="adj" fmla="val 4298"/>
            </a:avLst>
          </a:prstGeom>
          <a:solidFill>
            <a:srgbClr val="F4FBF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125994" y="3266120"/>
            <a:ext cx="1983260" cy="522779"/>
          </a:xfrm>
          <a:prstGeom prst="roundRect">
            <a:avLst>
              <a:gd name="adj" fmla="val 4298"/>
            </a:avLst>
          </a:prstGeom>
          <a:solidFill>
            <a:srgbClr val="F4FBF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侦听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125994" y="4148218"/>
            <a:ext cx="1983260" cy="522779"/>
          </a:xfrm>
          <a:prstGeom prst="roundRect">
            <a:avLst>
              <a:gd name="adj" fmla="val 4298"/>
            </a:avLst>
          </a:prstGeom>
          <a:solidFill>
            <a:srgbClr val="F4FBF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学习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125994" y="5030316"/>
            <a:ext cx="1983260" cy="522779"/>
          </a:xfrm>
          <a:prstGeom prst="roundRect">
            <a:avLst>
              <a:gd name="adj" fmla="val 4298"/>
            </a:avLst>
          </a:prstGeom>
          <a:solidFill>
            <a:srgbClr val="F4FBF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转发</a:t>
            </a:r>
          </a:p>
        </p:txBody>
      </p:sp>
      <p:cxnSp>
        <p:nvCxnSpPr>
          <p:cNvPr id="5" name="直接箭头连接符 4"/>
          <p:cNvCxnSpPr>
            <a:stCxn id="28" idx="2"/>
            <a:endCxn id="30" idx="0"/>
          </p:cNvCxnSpPr>
          <p:nvPr/>
        </p:nvCxnSpPr>
        <p:spPr bwMode="auto">
          <a:xfrm>
            <a:off x="3117624" y="2024703"/>
            <a:ext cx="0" cy="3593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接箭头连接符 35"/>
          <p:cNvCxnSpPr>
            <a:stCxn id="30" idx="2"/>
            <a:endCxn id="31" idx="0"/>
          </p:cNvCxnSpPr>
          <p:nvPr/>
        </p:nvCxnSpPr>
        <p:spPr bwMode="auto">
          <a:xfrm>
            <a:off x="3117624" y="2906801"/>
            <a:ext cx="0" cy="3593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>
            <a:stCxn id="31" idx="2"/>
            <a:endCxn id="33" idx="0"/>
          </p:cNvCxnSpPr>
          <p:nvPr/>
        </p:nvCxnSpPr>
        <p:spPr bwMode="auto">
          <a:xfrm>
            <a:off x="3117624" y="3788899"/>
            <a:ext cx="0" cy="3593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33" idx="2"/>
            <a:endCxn id="34" idx="0"/>
          </p:cNvCxnSpPr>
          <p:nvPr/>
        </p:nvCxnSpPr>
        <p:spPr bwMode="auto">
          <a:xfrm>
            <a:off x="3117624" y="4670997"/>
            <a:ext cx="0" cy="3593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Oval 4"/>
          <p:cNvSpPr>
            <a:spLocks noChangeAspect="1"/>
          </p:cNvSpPr>
          <p:nvPr/>
        </p:nvSpPr>
        <p:spPr>
          <a:xfrm>
            <a:off x="3195943" y="2082731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Oval 4"/>
          <p:cNvSpPr>
            <a:spLocks noChangeAspect="1"/>
          </p:cNvSpPr>
          <p:nvPr/>
        </p:nvSpPr>
        <p:spPr>
          <a:xfrm>
            <a:off x="3195943" y="2969872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Oval 4"/>
          <p:cNvSpPr>
            <a:spLocks noChangeAspect="1"/>
          </p:cNvSpPr>
          <p:nvPr/>
        </p:nvSpPr>
        <p:spPr>
          <a:xfrm>
            <a:off x="3195943" y="3851971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Oval 4"/>
          <p:cNvSpPr>
            <a:spLocks noChangeAspect="1"/>
          </p:cNvSpPr>
          <p:nvPr/>
        </p:nvSpPr>
        <p:spPr>
          <a:xfrm>
            <a:off x="3195943" y="4734069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4108007" y="1878481"/>
            <a:ext cx="471054" cy="748145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任意多边形 57"/>
          <p:cNvSpPr/>
          <p:nvPr/>
        </p:nvSpPr>
        <p:spPr bwMode="auto">
          <a:xfrm>
            <a:off x="4108006" y="1763314"/>
            <a:ext cx="649319" cy="1782668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108006" y="1655301"/>
            <a:ext cx="865344" cy="2753993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4108006" y="1547289"/>
            <a:ext cx="1045364" cy="3807346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Oval 4"/>
          <p:cNvSpPr>
            <a:spLocks noChangeAspect="1"/>
          </p:cNvSpPr>
          <p:nvPr/>
        </p:nvSpPr>
        <p:spPr>
          <a:xfrm>
            <a:off x="4427980" y="2184611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2" name="Oval 4"/>
          <p:cNvSpPr>
            <a:spLocks noChangeAspect="1"/>
          </p:cNvSpPr>
          <p:nvPr/>
        </p:nvSpPr>
        <p:spPr>
          <a:xfrm>
            <a:off x="4613282" y="2790213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Oval 4"/>
          <p:cNvSpPr>
            <a:spLocks noChangeAspect="1"/>
          </p:cNvSpPr>
          <p:nvPr/>
        </p:nvSpPr>
        <p:spPr>
          <a:xfrm>
            <a:off x="4846457" y="3527509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Oval 4"/>
          <p:cNvSpPr>
            <a:spLocks noChangeAspect="1"/>
          </p:cNvSpPr>
          <p:nvPr/>
        </p:nvSpPr>
        <p:spPr>
          <a:xfrm>
            <a:off x="5062673" y="4582005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 bwMode="auto">
          <a:xfrm flipH="1">
            <a:off x="1656186" y="2790213"/>
            <a:ext cx="482251" cy="748145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任意多边形 65"/>
          <p:cNvSpPr/>
          <p:nvPr/>
        </p:nvSpPr>
        <p:spPr bwMode="auto">
          <a:xfrm flipH="1">
            <a:off x="1510132" y="2654648"/>
            <a:ext cx="628303" cy="1754646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任意多边形 66"/>
          <p:cNvSpPr/>
          <p:nvPr/>
        </p:nvSpPr>
        <p:spPr bwMode="auto">
          <a:xfrm flipH="1">
            <a:off x="1336945" y="2519397"/>
            <a:ext cx="801491" cy="2736309"/>
          </a:xfrm>
          <a:custGeom>
            <a:avLst/>
            <a:gdLst>
              <a:gd name="connsiteX0" fmla="*/ 0 w 471054"/>
              <a:gd name="connsiteY0" fmla="*/ 748145 h 748145"/>
              <a:gd name="connsiteX1" fmla="*/ 471054 w 471054"/>
              <a:gd name="connsiteY1" fmla="*/ 748145 h 748145"/>
              <a:gd name="connsiteX2" fmla="*/ 471054 w 471054"/>
              <a:gd name="connsiteY2" fmla="*/ 0 h 748145"/>
              <a:gd name="connsiteX3" fmla="*/ 18472 w 471054"/>
              <a:gd name="connsiteY3" fmla="*/ 0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4" h="748145">
                <a:moveTo>
                  <a:pt x="0" y="748145"/>
                </a:moveTo>
                <a:lnTo>
                  <a:pt x="471054" y="748145"/>
                </a:lnTo>
                <a:lnTo>
                  <a:pt x="471054" y="0"/>
                </a:lnTo>
                <a:lnTo>
                  <a:pt x="18472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Oval 4"/>
          <p:cNvSpPr>
            <a:spLocks noChangeAspect="1"/>
          </p:cNvSpPr>
          <p:nvPr/>
        </p:nvSpPr>
        <p:spPr>
          <a:xfrm>
            <a:off x="1606240" y="3410921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Oval 4"/>
          <p:cNvSpPr>
            <a:spLocks noChangeAspect="1"/>
          </p:cNvSpPr>
          <p:nvPr/>
        </p:nvSpPr>
        <p:spPr>
          <a:xfrm>
            <a:off x="1462493" y="4276137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Oval 4"/>
          <p:cNvSpPr>
            <a:spLocks noChangeAspect="1"/>
          </p:cNvSpPr>
          <p:nvPr/>
        </p:nvSpPr>
        <p:spPr>
          <a:xfrm>
            <a:off x="1220356" y="5119526"/>
            <a:ext cx="233175" cy="23317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椭圆 70"/>
          <p:cNvSpPr>
            <a:spLocks noChangeAspect="1"/>
          </p:cNvSpPr>
          <p:nvPr/>
        </p:nvSpPr>
        <p:spPr>
          <a:xfrm>
            <a:off x="5886920" y="2089978"/>
            <a:ext cx="210355" cy="21035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87714" y="2039064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接口初始化或激活，自动进入阻塞状态</a:t>
            </a:r>
          </a:p>
        </p:txBody>
      </p:sp>
      <p:sp>
        <p:nvSpPr>
          <p:cNvPr id="73" name="椭圆 72"/>
          <p:cNvSpPr>
            <a:spLocks noChangeAspect="1"/>
          </p:cNvSpPr>
          <p:nvPr/>
        </p:nvSpPr>
        <p:spPr>
          <a:xfrm>
            <a:off x="5886920" y="2855396"/>
            <a:ext cx="210355" cy="21035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87714" y="2804482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接口被选举为根接口或指定接口，自动进入侦听状态</a:t>
            </a: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>
            <a:off x="5886920" y="3620814"/>
            <a:ext cx="210355" cy="21035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087714" y="3569900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转发延迟计时器超时且接口依然为根接口或指定接口</a:t>
            </a:r>
          </a:p>
        </p:txBody>
      </p:sp>
      <p:sp>
        <p:nvSpPr>
          <p:cNvPr id="83" name="椭圆 82"/>
          <p:cNvSpPr>
            <a:spLocks noChangeAspect="1"/>
          </p:cNvSpPr>
          <p:nvPr/>
        </p:nvSpPr>
        <p:spPr>
          <a:xfrm>
            <a:off x="5886920" y="4386232"/>
            <a:ext cx="210355" cy="21035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87714" y="4335318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接口不再是根接口或指定接口或指定状态</a:t>
            </a:r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>
            <a:off x="5886920" y="5151648"/>
            <a:ext cx="210355" cy="21035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87714" y="510073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接口被禁用或者链路失效</a:t>
            </a:r>
          </a:p>
        </p:txBody>
      </p:sp>
    </p:spTree>
    <p:extLst>
      <p:ext uri="{BB962C8B-B14F-4D97-AF65-F5344CB8AC3E}">
        <p14:creationId xmlns:p14="http://schemas.microsoft.com/office/powerpoint/2010/main" val="260268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拓扑变化 </a:t>
            </a:r>
            <a:r>
              <a:rPr lang="en-US" altLang="zh-CN">
                <a:sym typeface="Huawei Sans" panose="020C0503030203020204" pitchFamily="34" charset="0"/>
              </a:rPr>
              <a:t>- </a:t>
            </a:r>
            <a:r>
              <a:rPr lang="zh-CN" altLang="en-US">
                <a:sym typeface="Huawei Sans" panose="020C0503030203020204" pitchFamily="34" charset="0"/>
              </a:rPr>
              <a:t>根桥故障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589686" y="3018755"/>
            <a:ext cx="398154" cy="6262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76379" y="3470724"/>
            <a:ext cx="430000" cy="6545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28248" y="2392805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3114364" y="3985353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1838393" y="2276872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3977267" y="3031124"/>
            <a:ext cx="414670" cy="6864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>
            <a:spLocks noChangeAspect="1"/>
          </p:cNvSpPr>
          <p:nvPr/>
        </p:nvSpPr>
        <p:spPr>
          <a:xfrm>
            <a:off x="4249702" y="2996985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1475689" y="2925266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879976" y="1827338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根桥故障恢复过程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927004" y="2337663"/>
            <a:ext cx="5688632" cy="3613557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marL="342900" indent="-3429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根桥发生故障，停止发送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报文。</a:t>
            </a:r>
          </a:p>
          <a:p>
            <a:pPr marL="342900" indent="-3429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等待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Max Age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计时器（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 s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）超时，从而导致已经收到的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报文失效，又接收不到根桥发送的新的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报文，从而得知上游出现故障。</a:t>
            </a:r>
          </a:p>
          <a:p>
            <a:pPr marL="342900" indent="-3429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非根桥会互相发送配置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，重新选举新的根桥。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342900" indent="-3429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经过重新选举后，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端口经过两个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Forward Delay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 s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）时间恢复转发状态。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非根桥会在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老化之后开始根桥的重新选举。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根桥故障会导致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50 s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左右的恢复时间。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337" y="242727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 flipH="1">
            <a:off x="1475689" y="261281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4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燕尾形 57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3117114" y="4286107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9478" y="198666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46799" y="1985104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13742" y="5200070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327069" y="2464370"/>
            <a:ext cx="288000" cy="288000"/>
            <a:chOff x="856677" y="2615810"/>
            <a:chExt cx="288000" cy="288000"/>
          </a:xfrm>
        </p:grpSpPr>
        <p:sp>
          <p:nvSpPr>
            <p:cNvPr id="62" name="椭圆 61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64" name="直接连接符 63"/>
              <p:cNvCxnSpPr>
                <a:stCxn id="62" idx="3"/>
                <a:endCxn id="62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62" idx="1"/>
                <a:endCxn id="62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1678568" y="3206244"/>
            <a:ext cx="288000" cy="288000"/>
            <a:chOff x="856677" y="2615810"/>
            <a:chExt cx="288000" cy="288000"/>
          </a:xfrm>
        </p:grpSpPr>
        <p:sp>
          <p:nvSpPr>
            <p:cNvPr id="67" name="椭圆 66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69" name="直接连接符 68"/>
              <p:cNvCxnSpPr>
                <a:stCxn id="67" idx="3"/>
                <a:endCxn id="67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67" idx="1"/>
                <a:endCxn id="67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组合 70"/>
          <p:cNvGrpSpPr/>
          <p:nvPr/>
        </p:nvGrpSpPr>
        <p:grpSpPr>
          <a:xfrm>
            <a:off x="2186272" y="2251000"/>
            <a:ext cx="288000" cy="288000"/>
            <a:chOff x="856677" y="2615810"/>
            <a:chExt cx="288000" cy="288000"/>
          </a:xfrm>
        </p:grpSpPr>
        <p:sp>
          <p:nvSpPr>
            <p:cNvPr id="72" name="椭圆 71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74" name="直接连接符 73"/>
              <p:cNvCxnSpPr>
                <a:stCxn id="72" idx="3"/>
                <a:endCxn id="72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72" idx="1"/>
                <a:endCxn id="72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Oval 4"/>
          <p:cNvSpPr>
            <a:spLocks noChangeAspect="1"/>
          </p:cNvSpPr>
          <p:nvPr/>
        </p:nvSpPr>
        <p:spPr>
          <a:xfrm>
            <a:off x="2068605" y="2684731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Oval 4"/>
          <p:cNvSpPr>
            <a:spLocks noChangeAspect="1"/>
          </p:cNvSpPr>
          <p:nvPr/>
        </p:nvSpPr>
        <p:spPr>
          <a:xfrm>
            <a:off x="4371487" y="2481264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Oval 4"/>
          <p:cNvSpPr>
            <a:spLocks noChangeAspect="1"/>
          </p:cNvSpPr>
          <p:nvPr/>
        </p:nvSpPr>
        <p:spPr>
          <a:xfrm>
            <a:off x="4322517" y="3365517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Oval 4"/>
          <p:cNvSpPr>
            <a:spLocks noChangeAspect="1"/>
          </p:cNvSpPr>
          <p:nvPr/>
        </p:nvSpPr>
        <p:spPr>
          <a:xfrm>
            <a:off x="3490131" y="4562729"/>
            <a:ext cx="252000" cy="252000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50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拓扑变化 </a:t>
            </a:r>
            <a:r>
              <a:rPr lang="en-US" altLang="zh-CN">
                <a:sym typeface="Huawei Sans" panose="020C0503030203020204" pitchFamily="34" charset="0"/>
              </a:rPr>
              <a:t>- </a:t>
            </a:r>
            <a:r>
              <a:rPr lang="zh-CN" altLang="en-US">
                <a:sym typeface="Huawei Sans" panose="020C0503030203020204" pitchFamily="34" charset="0"/>
              </a:rPr>
              <a:t>直连链路故障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879976" y="1827338"/>
            <a:ext cx="5688632" cy="40067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直连链路故障恢复过程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927004" y="2337664"/>
            <a:ext cx="5688632" cy="2451108"/>
          </a:xfrm>
          <a:prstGeom prst="roundRect">
            <a:avLst>
              <a:gd name="adj" fmla="val 1847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当交换机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网络稳定时检测到根端口的链路发生故障，则其备用端口会经过两倍的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Forward Delay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15s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）时间进入用户流量转发状态。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检测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到直连链路物理故障后，会将预备端口转换为根端口。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直连链路故障，备用端口会经过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30s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后恢复转发状态。</a:t>
            </a:r>
          </a:p>
          <a:p>
            <a:pPr marL="177800" indent="-177800"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algn="just" fontAlgn="auto"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337" y="242727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27103" y="2464370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 flipV="1">
            <a:off x="1609745" y="2673501"/>
            <a:ext cx="2745630" cy="2115270"/>
            <a:chOff x="6600056" y="4353447"/>
            <a:chExt cx="1296144" cy="833967"/>
          </a:xfrm>
        </p:grpSpPr>
        <p:cxnSp>
          <p:nvCxnSpPr>
            <p:cNvPr id="41" name="直接连接符 40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 flipH="1">
            <a:off x="1475689" y="2563387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1790" y="2427271"/>
            <a:ext cx="490909" cy="401653"/>
          </a:xfrm>
          <a:prstGeom prst="rect">
            <a:avLst/>
          </a:prstGeom>
        </p:spPr>
      </p:pic>
      <p:pic>
        <p:nvPicPr>
          <p:cNvPr id="4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7106" y="4439034"/>
            <a:ext cx="490909" cy="40165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695462" y="485800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083" y="2423070"/>
            <a:ext cx="490909" cy="401653"/>
          </a:xfrm>
          <a:prstGeom prst="rect">
            <a:avLst/>
          </a:prstGeom>
        </p:spPr>
      </p:pic>
      <p:sp>
        <p:nvSpPr>
          <p:cNvPr id="54" name="五边形 5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燕尾形 57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3117114" y="4286107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9478" y="198666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46799" y="1985104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4096.4c1f-aabc-102b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13742" y="5200070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4096.4c1f-aabc-102c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1732992" y="2710396"/>
            <a:ext cx="2498798" cy="4201"/>
          </a:xfrm>
          <a:prstGeom prst="line">
            <a:avLst/>
          </a:prstGeom>
          <a:ln w="19050">
            <a:solidFill>
              <a:srgbClr val="1515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>
            <a:spLocks noChangeAspect="1"/>
          </p:cNvSpPr>
          <p:nvPr/>
        </p:nvSpPr>
        <p:spPr>
          <a:xfrm>
            <a:off x="4049598" y="2610871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857664" y="2403949"/>
            <a:ext cx="288000" cy="288000"/>
            <a:chOff x="856677" y="2615810"/>
            <a:chExt cx="288000" cy="288000"/>
          </a:xfrm>
        </p:grpSpPr>
        <p:sp>
          <p:nvSpPr>
            <p:cNvPr id="29" name="椭圆 28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31" name="直接连接符 30"/>
              <p:cNvCxnSpPr>
                <a:stCxn id="29" idx="3"/>
                <a:endCxn id="29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9" idx="1"/>
                <a:endCxn id="29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539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拓扑变化 </a:t>
            </a:r>
            <a:r>
              <a:rPr lang="en-US" altLang="zh-CN">
                <a:sym typeface="Huawei Sans" panose="020C0503030203020204" pitchFamily="34" charset="0"/>
              </a:rPr>
              <a:t>– </a:t>
            </a:r>
            <a:r>
              <a:rPr lang="zh-CN" altLang="en-US">
                <a:sym typeface="Huawei Sans" panose="020C0503030203020204" pitchFamily="34" charset="0"/>
              </a:rPr>
              <a:t>非直连链路故障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520706" y="1046227"/>
            <a:ext cx="11276012" cy="4679950"/>
          </a:xfrm>
        </p:spPr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非直连链路故障后，</a:t>
            </a:r>
            <a:r>
              <a:rPr lang="en-US" altLang="zh-CN">
                <a:sym typeface="Huawei Sans" panose="020C0503030203020204" pitchFamily="34" charset="0"/>
              </a:rPr>
              <a:t>SW3</a:t>
            </a:r>
            <a:r>
              <a:rPr lang="zh-CN" altLang="en-US">
                <a:sym typeface="Huawei Sans" panose="020C0503030203020204" pitchFamily="34" charset="0"/>
              </a:rPr>
              <a:t>的备用端口恢复到转发状态，非直连故障会导致</a:t>
            </a:r>
            <a:r>
              <a:rPr lang="en-US" altLang="zh-CN">
                <a:sym typeface="Huawei Sans" panose="020C0503030203020204" pitchFamily="34" charset="0"/>
              </a:rPr>
              <a:t>50s</a:t>
            </a:r>
            <a:r>
              <a:rPr lang="zh-CN" altLang="en-US">
                <a:sym typeface="Huawei Sans" panose="020C0503030203020204" pitchFamily="34" charset="0"/>
              </a:rPr>
              <a:t>左右的恢复时间。</a:t>
            </a: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54" name="五边形 53"/>
          <p:cNvSpPr/>
          <p:nvPr/>
        </p:nvSpPr>
        <p:spPr bwMode="auto">
          <a:xfrm>
            <a:off x="7211868" y="152815"/>
            <a:ext cx="781200" cy="213120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桥</a:t>
            </a: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7920187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根桥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8628506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Cost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9336825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RPC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燕尾形 57"/>
          <p:cNvSpPr/>
          <p:nvPr/>
        </p:nvSpPr>
        <p:spPr bwMode="auto">
          <a:xfrm>
            <a:off x="10045144" y="152815"/>
            <a:ext cx="781200" cy="213120"/>
          </a:xfrm>
          <a:prstGeom prst="chevron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ker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Port ID</a:t>
            </a:r>
            <a:endParaRPr lang="zh-CN" altLang="en-US" sz="1200" ker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10753463" y="152815"/>
            <a:ext cx="781200" cy="21312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ts val="0"/>
              </a:spcBef>
            </a:pPr>
            <a:r>
              <a:rPr lang="en-US" altLang="zh-CN" sz="1200" b="1" kern="0" dirty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endParaRPr lang="zh-CN" altLang="en-US" sz="1200" b="1" kern="0" dirty="0">
              <a:solidFill>
                <a:srgbClr val="FFFFFF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3060" y="2446040"/>
            <a:ext cx="5125816" cy="3553520"/>
            <a:chOff x="449478" y="1985104"/>
            <a:chExt cx="5125816" cy="3553520"/>
          </a:xfrm>
        </p:grpSpPr>
        <p:sp>
          <p:nvSpPr>
            <p:cNvPr id="38" name="文本框 37"/>
            <p:cNvSpPr txBox="1"/>
            <p:nvPr/>
          </p:nvSpPr>
          <p:spPr>
            <a:xfrm>
              <a:off x="657337" y="2427271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SW1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27103" y="246437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SW2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 flipV="1">
              <a:off x="1609745" y="2673501"/>
              <a:ext cx="2745630" cy="2115270"/>
              <a:chOff x="6600056" y="4353447"/>
              <a:chExt cx="1296144" cy="833967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 flipH="1">
              <a:off x="1475689" y="2611513"/>
              <a:ext cx="3013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1790" y="2427271"/>
              <a:ext cx="490909" cy="401653"/>
            </a:xfrm>
            <a:prstGeom prst="rect">
              <a:avLst/>
            </a:prstGeom>
          </p:spPr>
        </p:pic>
        <p:pic>
          <p:nvPicPr>
            <p:cNvPr id="45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106" y="4439034"/>
              <a:ext cx="490909" cy="401653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2695462" y="4858004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SW3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51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83" y="2423070"/>
              <a:ext cx="490909" cy="401653"/>
            </a:xfrm>
            <a:prstGeom prst="rect">
              <a:avLst/>
            </a:prstGeom>
          </p:spPr>
        </p:pic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3117114" y="4286107"/>
              <a:ext cx="232480" cy="232480"/>
            </a:xfrm>
            <a:prstGeom prst="ellipse">
              <a:avLst/>
            </a:prstGeom>
            <a:solidFill>
              <a:srgbClr val="EC706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</a:t>
              </a:r>
              <a:endPara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9478" y="1986669"/>
              <a:ext cx="2222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4096.4c1f-aabc-102a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346799" y="1985104"/>
              <a:ext cx="222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4096.4c1f-aabc-102b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013742" y="5200070"/>
              <a:ext cx="220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4096.4c1f-aabc-102c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589686" y="3018755"/>
              <a:ext cx="398154" cy="6262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928248" y="2414071"/>
              <a:ext cx="86104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1838393" y="2298138"/>
              <a:ext cx="211345" cy="211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C7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1475689" y="2925266"/>
              <a:ext cx="211345" cy="211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C7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4115550" y="2765825"/>
              <a:ext cx="232480" cy="2324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</a:t>
              </a:r>
              <a:endPara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45478" y="2484140"/>
            <a:ext cx="5125816" cy="3553520"/>
            <a:chOff x="449478" y="1985104"/>
            <a:chExt cx="5125816" cy="3553520"/>
          </a:xfrm>
        </p:grpSpPr>
        <p:sp>
          <p:nvSpPr>
            <p:cNvPr id="66" name="文本框 65"/>
            <p:cNvSpPr txBox="1"/>
            <p:nvPr/>
          </p:nvSpPr>
          <p:spPr>
            <a:xfrm>
              <a:off x="657337" y="2427271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SW1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727103" y="246437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SW2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 flipV="1">
              <a:off x="1609745" y="2673501"/>
              <a:ext cx="2745630" cy="2115270"/>
              <a:chOff x="6600056" y="4353447"/>
              <a:chExt cx="1296144" cy="833967"/>
            </a:xfrm>
          </p:grpSpPr>
          <p:cxnSp>
            <p:nvCxnSpPr>
              <p:cNvPr id="84" name="直接连接符 83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直接连接符 68"/>
            <p:cNvCxnSpPr/>
            <p:nvPr/>
          </p:nvCxnSpPr>
          <p:spPr>
            <a:xfrm flipH="1">
              <a:off x="1475689" y="2611513"/>
              <a:ext cx="3013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1790" y="2427271"/>
              <a:ext cx="490909" cy="401653"/>
            </a:xfrm>
            <a:prstGeom prst="rect">
              <a:avLst/>
            </a:prstGeom>
          </p:spPr>
        </p:pic>
        <p:pic>
          <p:nvPicPr>
            <p:cNvPr id="71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7106" y="4439034"/>
              <a:ext cx="490909" cy="401653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2695462" y="4858004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SW3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73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83" y="2423070"/>
              <a:ext cx="490909" cy="401653"/>
            </a:xfrm>
            <a:prstGeom prst="rect">
              <a:avLst/>
            </a:prstGeom>
          </p:spPr>
        </p:pic>
        <p:sp>
          <p:nvSpPr>
            <p:cNvPr id="76" name="文本框 75"/>
            <p:cNvSpPr txBox="1"/>
            <p:nvPr/>
          </p:nvSpPr>
          <p:spPr>
            <a:xfrm>
              <a:off x="449478" y="1986669"/>
              <a:ext cx="2222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4096.4c1f-aabc-102a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346799" y="1985104"/>
              <a:ext cx="2228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4096.4c1f-aabc-102b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013742" y="5200070"/>
              <a:ext cx="22012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rgbClr val="EC706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4096.4c1f-aabc-102c</a:t>
              </a:r>
              <a:endPara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>
            <a:xfrm>
              <a:off x="1589686" y="3018755"/>
              <a:ext cx="398154" cy="62626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1475689" y="2925266"/>
              <a:ext cx="211345" cy="211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115550" y="2765825"/>
              <a:ext cx="232480" cy="2324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D</a:t>
              </a:r>
              <a:endParaRPr lang="zh-CN" altLang="en-US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flipV="1">
            <a:off x="9297779" y="3931660"/>
            <a:ext cx="430000" cy="654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>
            <a:spLocks noChangeAspect="1"/>
          </p:cNvSpPr>
          <p:nvPr/>
        </p:nvSpPr>
        <p:spPr>
          <a:xfrm>
            <a:off x="9235764" y="4446289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10098667" y="3492060"/>
            <a:ext cx="414670" cy="68643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10371102" y="345792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0" name="椭圆 89"/>
          <p:cNvSpPr>
            <a:spLocks noChangeAspect="1"/>
          </p:cNvSpPr>
          <p:nvPr/>
        </p:nvSpPr>
        <p:spPr>
          <a:xfrm>
            <a:off x="9220585" y="4785012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817562" y="2913484"/>
            <a:ext cx="288000" cy="288000"/>
            <a:chOff x="856677" y="2615810"/>
            <a:chExt cx="288000" cy="288000"/>
          </a:xfrm>
        </p:grpSpPr>
        <p:sp>
          <p:nvSpPr>
            <p:cNvPr id="61" name="椭圆 60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63" name="直接连接符 62"/>
              <p:cNvCxnSpPr>
                <a:stCxn id="61" idx="3"/>
                <a:endCxn id="61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61" idx="1"/>
                <a:endCxn id="61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组合 74"/>
          <p:cNvGrpSpPr/>
          <p:nvPr/>
        </p:nvGrpSpPr>
        <p:grpSpPr>
          <a:xfrm>
            <a:off x="8930690" y="2975386"/>
            <a:ext cx="288000" cy="288000"/>
            <a:chOff x="856677" y="2615810"/>
            <a:chExt cx="288000" cy="288000"/>
          </a:xfrm>
        </p:grpSpPr>
        <p:sp>
          <p:nvSpPr>
            <p:cNvPr id="80" name="椭圆 79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91" name="直接连接符 90"/>
              <p:cNvCxnSpPr>
                <a:stCxn id="80" idx="3"/>
                <a:endCxn id="80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>
                <a:stCxn id="80" idx="1"/>
                <a:endCxn id="80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ight Arrow 157"/>
          <p:cNvSpPr/>
          <p:nvPr/>
        </p:nvSpPr>
        <p:spPr>
          <a:xfrm>
            <a:off x="5480857" y="4014507"/>
            <a:ext cx="909866" cy="479139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99DFF9"/>
              </a:gs>
            </a:gsLst>
            <a:lin ang="0" scaled="1"/>
            <a:tileRect/>
          </a:gradFill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28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拓扑改变导致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地址表错误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00705" y="1986066"/>
          <a:ext cx="3795295" cy="11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MAC</a:t>
                      </a:r>
                      <a:endParaRPr lang="zh-CN" altLang="en-US" sz="1400" b="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00-05-06-07-08-AA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GE0/0/1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00-05-06-07-08-BB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GE0/0/3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45" marR="91445" marT="45699" marB="45699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直接连接符 22"/>
          <p:cNvCxnSpPr>
            <a:cxnSpLocks noChangeShapeType="1"/>
            <a:stCxn id="31" idx="0"/>
            <a:endCxn id="58" idx="2"/>
          </p:cNvCxnSpPr>
          <p:nvPr/>
        </p:nvCxnSpPr>
        <p:spPr bwMode="auto">
          <a:xfrm flipV="1">
            <a:off x="6704484" y="4109415"/>
            <a:ext cx="6257" cy="68163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22"/>
          <p:cNvCxnSpPr>
            <a:cxnSpLocks noChangeShapeType="1"/>
            <a:stCxn id="66" idx="0"/>
            <a:endCxn id="59" idx="2"/>
          </p:cNvCxnSpPr>
          <p:nvPr/>
        </p:nvCxnSpPr>
        <p:spPr bwMode="auto">
          <a:xfrm flipV="1">
            <a:off x="10740574" y="4109415"/>
            <a:ext cx="0" cy="6414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645436" y="4901719"/>
            <a:ext cx="797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TextBox 95"/>
          <p:cNvSpPr txBox="1">
            <a:spLocks noChangeArrowheads="1"/>
          </p:cNvSpPr>
          <p:nvPr/>
        </p:nvSpPr>
        <p:spPr bwMode="auto">
          <a:xfrm>
            <a:off x="11029042" y="4919410"/>
            <a:ext cx="78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0" name="矩形 51"/>
          <p:cNvSpPr>
            <a:spLocks noChangeArrowheads="1"/>
          </p:cNvSpPr>
          <p:nvPr/>
        </p:nvSpPr>
        <p:spPr bwMode="auto">
          <a:xfrm>
            <a:off x="7004719" y="3928283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7016616" y="3542388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2" name="矩形 53"/>
          <p:cNvSpPr>
            <a:spLocks noChangeArrowheads="1"/>
          </p:cNvSpPr>
          <p:nvPr/>
        </p:nvSpPr>
        <p:spPr bwMode="auto">
          <a:xfrm>
            <a:off x="6692772" y="424294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3" name="矩形 54"/>
          <p:cNvSpPr>
            <a:spLocks noChangeArrowheads="1"/>
          </p:cNvSpPr>
          <p:nvPr/>
        </p:nvSpPr>
        <p:spPr bwMode="auto">
          <a:xfrm>
            <a:off x="7671697" y="199661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4" name="矩形 55"/>
          <p:cNvSpPr>
            <a:spLocks noChangeArrowheads="1"/>
          </p:cNvSpPr>
          <p:nvPr/>
        </p:nvSpPr>
        <p:spPr bwMode="auto">
          <a:xfrm>
            <a:off x="9027826" y="1977452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5" name="矩形 56"/>
          <p:cNvSpPr>
            <a:spLocks noChangeArrowheads="1"/>
          </p:cNvSpPr>
          <p:nvPr/>
        </p:nvSpPr>
        <p:spPr bwMode="auto">
          <a:xfrm>
            <a:off x="9453912" y="355197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9487262" y="3911642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TextBox 89"/>
          <p:cNvSpPr txBox="1">
            <a:spLocks noChangeArrowheads="1"/>
          </p:cNvSpPr>
          <p:nvPr/>
        </p:nvSpPr>
        <p:spPr bwMode="auto">
          <a:xfrm>
            <a:off x="5583825" y="5308757"/>
            <a:ext cx="2241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00-05-06-07-08-AA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TextBox 90"/>
          <p:cNvSpPr txBox="1">
            <a:spLocks noChangeArrowheads="1"/>
          </p:cNvSpPr>
          <p:nvPr/>
        </p:nvSpPr>
        <p:spPr bwMode="auto">
          <a:xfrm>
            <a:off x="9584995" y="5298666"/>
            <a:ext cx="2218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00-05-06-07-08-BB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3656792" y="1544402"/>
            <a:ext cx="1250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地址表</a:t>
            </a:r>
          </a:p>
        </p:txBody>
      </p:sp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0044" y="4791048"/>
            <a:ext cx="648880" cy="498339"/>
          </a:xfrm>
          <a:prstGeom prst="rect">
            <a:avLst/>
          </a:prstGeom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44" y="5236673"/>
            <a:ext cx="864096" cy="693685"/>
          </a:xfrm>
          <a:prstGeom prst="rect">
            <a:avLst/>
          </a:prstGeom>
        </p:spPr>
      </p:pic>
      <p:sp>
        <p:nvSpPr>
          <p:cNvPr id="36" name="圆角矩形标注 35"/>
          <p:cNvSpPr/>
          <p:nvPr/>
        </p:nvSpPr>
        <p:spPr>
          <a:xfrm>
            <a:off x="446088" y="3490104"/>
            <a:ext cx="3785652" cy="1939146"/>
          </a:xfrm>
          <a:prstGeom prst="wedgeRoundRectCallout">
            <a:avLst>
              <a:gd name="adj1" fmla="val 62367"/>
              <a:gd name="adj2" fmla="val 51916"/>
              <a:gd name="adj3" fmla="val 16667"/>
            </a:avLst>
          </a:prstGeom>
          <a:solidFill>
            <a:srgbClr val="F4FBFE"/>
          </a:solidFill>
          <a:ln w="12700" cap="flat" cmpd="sng" algn="ctr">
            <a:solidFill>
              <a:srgbClr val="99DFF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如图，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SW3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的根端口发生故障，导致生成树拓扑重新收敛，在生成树拓扑完成收敛之后，从主机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A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到主机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B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的帧仍然不能到达目的地。这是因为交换机依赖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地址表转发数据帧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缺省情况下，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MAC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地址表项的老化时间是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300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  <a:sym typeface="Huawei Sans" panose="020C0503030203020204" pitchFamily="34" charset="0"/>
              </a:rPr>
              <a:t>秒。那么该怎么快速恢复转发？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833832" y="1775418"/>
            <a:ext cx="3804526" cy="2018889"/>
            <a:chOff x="6600056" y="4353447"/>
            <a:chExt cx="1296144" cy="833967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 flipH="1" flipV="1">
            <a:off x="6648075" y="3866416"/>
            <a:ext cx="41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739766" y="371284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28903" y="371690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38866" y="120584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7" name="图片 76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38866" y="1573844"/>
            <a:ext cx="594000" cy="486000"/>
          </a:xfrm>
          <a:prstGeom prst="rect">
            <a:avLst/>
          </a:prstGeom>
        </p:spPr>
      </p:pic>
      <p:pic>
        <p:nvPicPr>
          <p:cNvPr id="58" name="图片 76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13741" y="3623415"/>
            <a:ext cx="594000" cy="486000"/>
          </a:xfrm>
          <a:prstGeom prst="rect">
            <a:avLst/>
          </a:prstGeom>
        </p:spPr>
      </p:pic>
      <p:pic>
        <p:nvPicPr>
          <p:cNvPr id="59" name="图片 76" descr="接入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43574" y="3623415"/>
            <a:ext cx="594000" cy="486000"/>
          </a:xfrm>
          <a:prstGeom prst="rect">
            <a:avLst/>
          </a:prstGeom>
        </p:spPr>
      </p:pic>
      <p:pic>
        <p:nvPicPr>
          <p:cNvPr id="66" name="图片 6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134" y="4750877"/>
            <a:ext cx="648880" cy="498339"/>
          </a:xfrm>
          <a:prstGeom prst="rect">
            <a:avLst/>
          </a:prstGeom>
        </p:spPr>
      </p:pic>
      <p:sp>
        <p:nvSpPr>
          <p:cNvPr id="72" name="矩形 52"/>
          <p:cNvSpPr>
            <a:spLocks noChangeArrowheads="1"/>
          </p:cNvSpPr>
          <p:nvPr/>
        </p:nvSpPr>
        <p:spPr bwMode="auto">
          <a:xfrm>
            <a:off x="10700535" y="4225898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4" name="椭圆 73"/>
          <p:cNvSpPr>
            <a:spLocks noChangeAspect="1"/>
          </p:cNvSpPr>
          <p:nvPr/>
        </p:nvSpPr>
        <p:spPr>
          <a:xfrm>
            <a:off x="10250411" y="3709213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107618" y="3202104"/>
            <a:ext cx="288000" cy="288000"/>
            <a:chOff x="856677" y="2615810"/>
            <a:chExt cx="288000" cy="288000"/>
          </a:xfrm>
        </p:grpSpPr>
        <p:sp>
          <p:nvSpPr>
            <p:cNvPr id="38" name="椭圆 37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40" name="直接连接符 39"/>
              <p:cNvCxnSpPr>
                <a:stCxn id="38" idx="3"/>
                <a:endCxn id="38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8" idx="1"/>
                <a:endCxn id="38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ight Arrow 157"/>
          <p:cNvSpPr/>
          <p:nvPr/>
        </p:nvSpPr>
        <p:spPr>
          <a:xfrm rot="2880000">
            <a:off x="6184385" y="3013464"/>
            <a:ext cx="647343" cy="356242"/>
          </a:xfrm>
          <a:prstGeom prst="rightArrow">
            <a:avLst>
              <a:gd name="adj1" fmla="val 40000"/>
              <a:gd name="adj2" fmla="val 50000"/>
            </a:avLst>
          </a:prstGeom>
          <a:gradFill flip="none" rotWithShape="1">
            <a:gsLst>
              <a:gs pos="15000">
                <a:schemeClr val="accent1">
                  <a:lumMod val="5000"/>
                  <a:lumOff val="95000"/>
                  <a:alpha val="0"/>
                </a:schemeClr>
              </a:gs>
              <a:gs pos="81000">
                <a:srgbClr val="FFF2CC"/>
              </a:gs>
            </a:gsLst>
            <a:lin ang="0" scaled="1"/>
            <a:tileRect/>
          </a:gradFill>
          <a:ln w="15875">
            <a:gradFill flip="none" rotWithShape="1">
              <a:gsLst>
                <a:gs pos="11000">
                  <a:schemeClr val="accent1">
                    <a:lumMod val="0"/>
                    <a:lumOff val="100000"/>
                    <a:alpha val="0"/>
                  </a:schemeClr>
                </a:gs>
                <a:gs pos="67000">
                  <a:srgbClr val="FFD17D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拓扑改变导致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地址表错误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cxnSp>
        <p:nvCxnSpPr>
          <p:cNvPr id="10" name="直接连接符 22"/>
          <p:cNvCxnSpPr>
            <a:cxnSpLocks noChangeShapeType="1"/>
            <a:stCxn id="31" idx="0"/>
            <a:endCxn id="58" idx="2"/>
          </p:cNvCxnSpPr>
          <p:nvPr/>
        </p:nvCxnSpPr>
        <p:spPr bwMode="auto">
          <a:xfrm flipV="1">
            <a:off x="6704484" y="4109415"/>
            <a:ext cx="6257" cy="68163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22"/>
          <p:cNvCxnSpPr>
            <a:cxnSpLocks noChangeShapeType="1"/>
            <a:stCxn id="66" idx="0"/>
            <a:endCxn id="59" idx="2"/>
          </p:cNvCxnSpPr>
          <p:nvPr/>
        </p:nvCxnSpPr>
        <p:spPr bwMode="auto">
          <a:xfrm flipV="1">
            <a:off x="10740574" y="4109415"/>
            <a:ext cx="0" cy="6414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0044" y="4791048"/>
            <a:ext cx="648880" cy="498339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6833832" y="1775418"/>
            <a:ext cx="3804526" cy="2018889"/>
            <a:chOff x="6600056" y="4353447"/>
            <a:chExt cx="1296144" cy="833967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连接符 60"/>
          <p:cNvCxnSpPr/>
          <p:nvPr/>
        </p:nvCxnSpPr>
        <p:spPr>
          <a:xfrm flipH="1" flipV="1">
            <a:off x="6648075" y="3866416"/>
            <a:ext cx="41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739766" y="371284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1128903" y="371690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38866" y="120584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57" name="图片 7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38866" y="1573844"/>
            <a:ext cx="594000" cy="486000"/>
          </a:xfrm>
          <a:prstGeom prst="rect">
            <a:avLst/>
          </a:prstGeom>
        </p:spPr>
      </p:pic>
      <p:pic>
        <p:nvPicPr>
          <p:cNvPr id="58" name="图片 7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3741" y="3623415"/>
            <a:ext cx="594000" cy="486000"/>
          </a:xfrm>
          <a:prstGeom prst="rect">
            <a:avLst/>
          </a:prstGeom>
        </p:spPr>
      </p:pic>
      <p:pic>
        <p:nvPicPr>
          <p:cNvPr id="59" name="图片 7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43574" y="3623415"/>
            <a:ext cx="594000" cy="486000"/>
          </a:xfrm>
          <a:prstGeom prst="rect">
            <a:avLst/>
          </a:prstGeom>
        </p:spPr>
      </p:pic>
      <p:pic>
        <p:nvPicPr>
          <p:cNvPr id="66" name="图片 6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134" y="4750877"/>
            <a:ext cx="648880" cy="498339"/>
          </a:xfrm>
          <a:prstGeom prst="rect">
            <a:avLst/>
          </a:prstGeom>
        </p:spPr>
      </p:pic>
      <p:sp>
        <p:nvSpPr>
          <p:cNvPr id="74" name="椭圆 73"/>
          <p:cNvSpPr>
            <a:spLocks noChangeAspect="1"/>
          </p:cNvSpPr>
          <p:nvPr/>
        </p:nvSpPr>
        <p:spPr>
          <a:xfrm>
            <a:off x="10326611" y="3709213"/>
            <a:ext cx="232480" cy="232480"/>
          </a:xfrm>
          <a:prstGeom prst="ellipse">
            <a:avLst/>
          </a:prstGeom>
          <a:solidFill>
            <a:srgbClr val="EC706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4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TextBox 39"/>
          <p:cNvSpPr txBox="1">
            <a:spLocks noChangeArrowheads="1"/>
          </p:cNvSpPr>
          <p:nvPr/>
        </p:nvSpPr>
        <p:spPr bwMode="auto">
          <a:xfrm>
            <a:off x="8010001" y="4397756"/>
            <a:ext cx="10320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 .TC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8117022" y="3341240"/>
            <a:ext cx="103202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 .TCN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9" name="直接连接符 43"/>
          <p:cNvCxnSpPr>
            <a:cxnSpLocks noChangeShapeType="1"/>
          </p:cNvCxnSpPr>
          <p:nvPr/>
        </p:nvCxnSpPr>
        <p:spPr bwMode="auto">
          <a:xfrm>
            <a:off x="7987163" y="3674515"/>
            <a:ext cx="1263624" cy="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061247" y="4066798"/>
            <a:ext cx="10337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 .TCA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 rot="18999489">
            <a:off x="6884965" y="2469271"/>
            <a:ext cx="103377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 .TCN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2" name="直接连接符 43"/>
          <p:cNvCxnSpPr>
            <a:cxnSpLocks noChangeShapeType="1"/>
          </p:cNvCxnSpPr>
          <p:nvPr/>
        </p:nvCxnSpPr>
        <p:spPr bwMode="auto">
          <a:xfrm flipV="1">
            <a:off x="7229208" y="2461501"/>
            <a:ext cx="616229" cy="63911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39"/>
          <p:cNvSpPr txBox="1">
            <a:spLocks noChangeArrowheads="1"/>
          </p:cNvSpPr>
          <p:nvPr/>
        </p:nvSpPr>
        <p:spPr bwMode="auto">
          <a:xfrm rot="18556233">
            <a:off x="7417363" y="2933699"/>
            <a:ext cx="95317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4.TC</a:t>
            </a:r>
            <a:endParaRPr lang="zh-CN" altLang="en-US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 flipV="1">
            <a:off x="7475521" y="2708736"/>
            <a:ext cx="576571" cy="6427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连接符 43"/>
          <p:cNvCxnSpPr>
            <a:cxnSpLocks noChangeShapeType="1"/>
          </p:cNvCxnSpPr>
          <p:nvPr/>
        </p:nvCxnSpPr>
        <p:spPr bwMode="auto">
          <a:xfrm flipH="1" flipV="1">
            <a:off x="8022550" y="4036995"/>
            <a:ext cx="1233745" cy="530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43"/>
          <p:cNvCxnSpPr>
            <a:cxnSpLocks noChangeShapeType="1"/>
          </p:cNvCxnSpPr>
          <p:nvPr/>
        </p:nvCxnSpPr>
        <p:spPr bwMode="auto">
          <a:xfrm flipH="1" flipV="1">
            <a:off x="8016160" y="4760809"/>
            <a:ext cx="1233745" cy="530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906143" y="1916330"/>
          <a:ext cx="4553478" cy="151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MAC</a:t>
                      </a:r>
                      <a:endParaRPr lang="zh-CN" altLang="en-US" sz="1400" b="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端口</a:t>
                      </a: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00-05-06-07-08-AA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GE0/0/3</a:t>
                      </a:r>
                      <a:endParaRPr lang="zh-CN" altLang="en-US" sz="1400" dirty="0"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00-05-06-07-08-BB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GE0/0/1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00-05-06-07-08-BB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Arial" pitchFamily="34" charset="0"/>
                          <a:sym typeface="Huawei Sans" panose="020C0503030203020204" pitchFamily="34" charset="0"/>
                        </a:rPr>
                        <a:t>GE0/0/2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Huawei Sans" panose="020C0503030203020204" pitchFamily="34" charset="0"/>
                        <a:ea typeface="方正兰亭黑简体" panose="02000000000000000000" pitchFamily="2" charset="-122"/>
                        <a:cs typeface="Arial" pitchFamily="34" charset="0"/>
                        <a:sym typeface="Huawei Sans" panose="020C0503030203020204" pitchFamily="34" charset="0"/>
                      </a:endParaRPr>
                    </a:p>
                  </a:txBody>
                  <a:tcPr marL="91438" marR="91438" marT="45702" marB="45702" anchor="ctr">
                    <a:lnL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E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extBox 94"/>
          <p:cNvSpPr txBox="1">
            <a:spLocks noChangeArrowheads="1"/>
          </p:cNvSpPr>
          <p:nvPr/>
        </p:nvSpPr>
        <p:spPr bwMode="auto">
          <a:xfrm>
            <a:off x="2583619" y="1454546"/>
            <a:ext cx="1250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4281" y="3949500"/>
            <a:ext cx="4775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TCN BPDU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在网络拓扑变化的时候产生。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报文格式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:  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协议标识、版本号和类型。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拓扑变化：会使用到配置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BPDU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中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Flags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TCA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和</a:t>
            </a:r>
            <a:r>
              <a:rPr lang="en-US" altLang="zh-CN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TC</a:t>
            </a:r>
            <a:r>
              <a:rPr lang="zh-CN" altLang="en-US" sz="20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位。</a:t>
            </a:r>
            <a:endParaRPr lang="en-US" altLang="zh-CN" sz="20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018179" y="3100611"/>
            <a:ext cx="288000" cy="288000"/>
            <a:chOff x="856677" y="2615810"/>
            <a:chExt cx="288000" cy="288000"/>
          </a:xfrm>
        </p:grpSpPr>
        <p:sp>
          <p:nvSpPr>
            <p:cNvPr id="49" name="椭圆 48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51" name="直接连接符 50"/>
              <p:cNvCxnSpPr>
                <a:stCxn id="49" idx="3"/>
                <a:endCxn id="49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9" idx="1"/>
                <a:endCxn id="49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94"/>
          <p:cNvSpPr txBox="1">
            <a:spLocks noChangeArrowheads="1"/>
          </p:cNvSpPr>
          <p:nvPr/>
        </p:nvSpPr>
        <p:spPr bwMode="auto">
          <a:xfrm>
            <a:off x="5645436" y="4901719"/>
            <a:ext cx="797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TextBox 95"/>
          <p:cNvSpPr txBox="1">
            <a:spLocks noChangeArrowheads="1"/>
          </p:cNvSpPr>
          <p:nvPr/>
        </p:nvSpPr>
        <p:spPr bwMode="auto">
          <a:xfrm>
            <a:off x="11029042" y="4919410"/>
            <a:ext cx="7857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主机</a:t>
            </a:r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矩形 51"/>
          <p:cNvSpPr>
            <a:spLocks noChangeArrowheads="1"/>
          </p:cNvSpPr>
          <p:nvPr/>
        </p:nvSpPr>
        <p:spPr bwMode="auto">
          <a:xfrm>
            <a:off x="7004719" y="3928283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矩形 52"/>
          <p:cNvSpPr>
            <a:spLocks noChangeArrowheads="1"/>
          </p:cNvSpPr>
          <p:nvPr/>
        </p:nvSpPr>
        <p:spPr bwMode="auto">
          <a:xfrm>
            <a:off x="7016616" y="3542388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矩形 53"/>
          <p:cNvSpPr>
            <a:spLocks noChangeArrowheads="1"/>
          </p:cNvSpPr>
          <p:nvPr/>
        </p:nvSpPr>
        <p:spPr bwMode="auto">
          <a:xfrm>
            <a:off x="6692772" y="424294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5" name="矩形 54"/>
          <p:cNvSpPr>
            <a:spLocks noChangeArrowheads="1"/>
          </p:cNvSpPr>
          <p:nvPr/>
        </p:nvSpPr>
        <p:spPr bwMode="auto">
          <a:xfrm>
            <a:off x="7671697" y="199661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矩形 55"/>
          <p:cNvSpPr>
            <a:spLocks noChangeArrowheads="1"/>
          </p:cNvSpPr>
          <p:nvPr/>
        </p:nvSpPr>
        <p:spPr bwMode="auto">
          <a:xfrm>
            <a:off x="9027826" y="1977452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7" name="矩形 56"/>
          <p:cNvSpPr>
            <a:spLocks noChangeArrowheads="1"/>
          </p:cNvSpPr>
          <p:nvPr/>
        </p:nvSpPr>
        <p:spPr bwMode="auto">
          <a:xfrm>
            <a:off x="9453912" y="3551970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GE0/0/1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8" name="矩形 57"/>
          <p:cNvSpPr>
            <a:spLocks noChangeArrowheads="1"/>
          </p:cNvSpPr>
          <p:nvPr/>
        </p:nvSpPr>
        <p:spPr bwMode="auto">
          <a:xfrm>
            <a:off x="9487262" y="3911642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GE0/0/2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9" name="TextBox 89"/>
          <p:cNvSpPr txBox="1">
            <a:spLocks noChangeArrowheads="1"/>
          </p:cNvSpPr>
          <p:nvPr/>
        </p:nvSpPr>
        <p:spPr bwMode="auto">
          <a:xfrm>
            <a:off x="5583825" y="5308757"/>
            <a:ext cx="2241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00-05-06-07-08-AA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TextBox 90"/>
          <p:cNvSpPr txBox="1">
            <a:spLocks noChangeArrowheads="1"/>
          </p:cNvSpPr>
          <p:nvPr/>
        </p:nvSpPr>
        <p:spPr bwMode="auto">
          <a:xfrm>
            <a:off x="9584995" y="5298666"/>
            <a:ext cx="2218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00-05-06-07-08-BB</a:t>
            </a:r>
            <a:endParaRPr lang="zh-CN" altLang="en-US" sz="18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1" name="矩形 52"/>
          <p:cNvSpPr>
            <a:spLocks noChangeArrowheads="1"/>
          </p:cNvSpPr>
          <p:nvPr/>
        </p:nvSpPr>
        <p:spPr bwMode="auto">
          <a:xfrm>
            <a:off x="10700535" y="4225898"/>
            <a:ext cx="75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  <a:sym typeface="Huawei Sans" panose="020C0503030203020204" pitchFamily="34" charset="0"/>
              </a:rPr>
              <a:t>GE0/0/3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04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生成树技术概述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的基本概念及工作原理</a:t>
            </a:r>
          </a:p>
          <a:p>
            <a:r>
              <a:rPr lang="en-US" altLang="zh-CN" b="1">
                <a:sym typeface="Huawei Sans" panose="020C0503030203020204" pitchFamily="34" charset="0"/>
              </a:rPr>
              <a:t>STP</a:t>
            </a:r>
            <a:r>
              <a:rPr lang="zh-CN" altLang="en-US" b="1">
                <a:sym typeface="Huawei Sans" panose="020C0503030203020204" pitchFamily="34" charset="0"/>
              </a:rPr>
              <a:t>的基础配置</a:t>
            </a:r>
          </a:p>
        </p:txBody>
      </p:sp>
    </p:spTree>
    <p:extLst>
      <p:ext uri="{BB962C8B-B14F-4D97-AF65-F5344CB8AC3E}">
        <p14:creationId xmlns:p14="http://schemas.microsoft.com/office/powerpoint/2010/main" val="168126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ym typeface="Huawei Sans" panose="020C0503030203020204" pitchFamily="34" charset="0"/>
              </a:rPr>
              <a:t>生成树技术概述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的基本概念及工作原理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STP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Huawei Sans" panose="020C0503030203020204" pitchFamily="34" charset="0"/>
              </a:rPr>
              <a:t>的基础配置</a:t>
            </a:r>
          </a:p>
        </p:txBody>
      </p:sp>
    </p:spTree>
    <p:extLst>
      <p:ext uri="{BB962C8B-B14F-4D97-AF65-F5344CB8AC3E}">
        <p14:creationId xmlns:p14="http://schemas.microsoft.com/office/powerpoint/2010/main" val="3742073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的基础配置命令 </a:t>
            </a:r>
            <a:r>
              <a:rPr lang="en-US" altLang="zh-CN">
                <a:sym typeface="Huawei Sans" panose="020C0503030203020204" pitchFamily="34" charset="0"/>
              </a:rPr>
              <a:t>(1)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1917" y="1797459"/>
            <a:ext cx="10608699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mode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| </a:t>
            </a:r>
            <a:r>
              <a:rPr lang="en-US" altLang="zh-CN" sz="1600" b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rstp | mstp</a:t>
            </a: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}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1365312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配置生成树工作模式</a:t>
            </a:r>
          </a:p>
        </p:txBody>
      </p:sp>
      <p:sp>
        <p:nvSpPr>
          <p:cNvPr id="9" name="矩形 8"/>
          <p:cNvSpPr/>
          <p:nvPr/>
        </p:nvSpPr>
        <p:spPr>
          <a:xfrm>
            <a:off x="1031917" y="2229606"/>
            <a:ext cx="10608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交换机支持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、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RSTP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和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Multiple Spanning Tree Protocol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）三种生成树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工作模式，默认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情况工作在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MSTP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模式。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31917" y="3463232"/>
            <a:ext cx="10608699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root primary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384" y="3031085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 startAt="2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（可选）配置根桥</a:t>
            </a:r>
          </a:p>
        </p:txBody>
      </p:sp>
      <p:sp>
        <p:nvSpPr>
          <p:cNvPr id="16" name="矩形 15"/>
          <p:cNvSpPr/>
          <p:nvPr/>
        </p:nvSpPr>
        <p:spPr>
          <a:xfrm>
            <a:off x="1031917" y="3895379"/>
            <a:ext cx="10608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配置当前设备为根桥。缺省情况下，交换机不作为任何生成树的根桥。配置后该设备优先级数值自动为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0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，并且不能更改设备优先级。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031917" y="5129005"/>
            <a:ext cx="10608699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root secondary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384" y="4696858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 startAt="3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（可选）备份根桥</a:t>
            </a:r>
          </a:p>
        </p:txBody>
      </p:sp>
      <p:sp>
        <p:nvSpPr>
          <p:cNvPr id="19" name="矩形 18"/>
          <p:cNvSpPr/>
          <p:nvPr/>
        </p:nvSpPr>
        <p:spPr>
          <a:xfrm>
            <a:off x="1031917" y="5561150"/>
            <a:ext cx="10608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配置当前交换机为备份根桥。缺省情况下，交换机不作为任何生成树的备份根桥。配置后该设备优先级数值为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4096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，并且不能更改设备优先级。</a:t>
            </a:r>
          </a:p>
        </p:txBody>
      </p:sp>
    </p:spTree>
    <p:extLst>
      <p:ext uri="{BB962C8B-B14F-4D97-AF65-F5344CB8AC3E}">
        <p14:creationId xmlns:p14="http://schemas.microsoft.com/office/powerpoint/2010/main" val="708967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的基础配置命令 </a:t>
            </a:r>
            <a:r>
              <a:rPr lang="en-US" altLang="zh-CN">
                <a:sym typeface="Huawei Sans" panose="020C0503030203020204" pitchFamily="34" charset="0"/>
              </a:rPr>
              <a:t>(2)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1917" y="1797459"/>
            <a:ext cx="9864683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priority </a:t>
            </a:r>
            <a:r>
              <a:rPr lang="en-US" altLang="zh-CN" sz="1600" i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priority</a:t>
            </a:r>
            <a:endParaRPr lang="zh-CN" altLang="en-US" sz="1600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1365312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（可选）配置交换机的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优先级</a:t>
            </a:r>
          </a:p>
        </p:txBody>
      </p:sp>
      <p:sp>
        <p:nvSpPr>
          <p:cNvPr id="9" name="矩形 8"/>
          <p:cNvSpPr/>
          <p:nvPr/>
        </p:nvSpPr>
        <p:spPr>
          <a:xfrm>
            <a:off x="1031917" y="2229606"/>
            <a:ext cx="10608699" cy="377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缺省情况下，交换机的优先级取值是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32768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1031917" y="3463232"/>
            <a:ext cx="9864683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pathcost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-standard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{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dot1d-1998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|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dot1t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|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legacy 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}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384" y="3031085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 startAt="2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（可选）配置接口路径开销</a:t>
            </a:r>
          </a:p>
        </p:txBody>
      </p:sp>
      <p:sp>
        <p:nvSpPr>
          <p:cNvPr id="16" name="矩形 15"/>
          <p:cNvSpPr/>
          <p:nvPr/>
        </p:nvSpPr>
        <p:spPr>
          <a:xfrm>
            <a:off x="1031917" y="3895379"/>
            <a:ext cx="10608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配置接口路径开销计算方法。缺省情况下，路径开销值的计算方法为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IEEE 802.1t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dot1t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）标准方法。</a:t>
            </a:r>
          </a:p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同一网络内所有交换机的接口路径开销应使用相同的计算方法。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031917" y="4682475"/>
            <a:ext cx="9864683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[Huawei-GigabitEthernet0/0/1]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cost </a:t>
            </a:r>
            <a:r>
              <a:rPr lang="en-US" altLang="zh-CN" sz="1600" i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cost</a:t>
            </a:r>
            <a:endParaRPr lang="zh-CN" altLang="en-US" sz="1600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1917" y="5114622"/>
            <a:ext cx="10608699" cy="377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设置当前接口的路径开销值。</a:t>
            </a:r>
          </a:p>
        </p:txBody>
      </p:sp>
    </p:spTree>
    <p:extLst>
      <p:ext uri="{BB962C8B-B14F-4D97-AF65-F5344CB8AC3E}">
        <p14:creationId xmlns:p14="http://schemas.microsoft.com/office/powerpoint/2010/main" val="36496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的基础配置命令 </a:t>
            </a:r>
            <a:r>
              <a:rPr lang="en-US" altLang="zh-CN">
                <a:sym typeface="Huawei Sans" panose="020C0503030203020204" pitchFamily="34" charset="0"/>
              </a:rPr>
              <a:t>(3)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1917" y="1797459"/>
            <a:ext cx="9750383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[Huawei-</a:t>
            </a:r>
            <a:r>
              <a:rPr lang="en-US" altLang="zh-CN" sz="1600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intf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priority </a:t>
            </a:r>
            <a:r>
              <a:rPr lang="en-US" altLang="zh-CN" sz="1600" i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priority</a:t>
            </a:r>
            <a:endParaRPr lang="zh-CN" altLang="en-US" sz="1600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1365312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/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（可选）配置接口优先级</a:t>
            </a:r>
          </a:p>
        </p:txBody>
      </p:sp>
      <p:sp>
        <p:nvSpPr>
          <p:cNvPr id="9" name="矩形 8"/>
          <p:cNvSpPr/>
          <p:nvPr/>
        </p:nvSpPr>
        <p:spPr>
          <a:xfrm>
            <a:off x="1031917" y="2229606"/>
            <a:ext cx="10608699" cy="377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配置接口的优先级。缺省情况下，交换机接口的优先级取值是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128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31917" y="3248881"/>
            <a:ext cx="9750383" cy="338554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[Huawei] </a:t>
            </a:r>
            <a:r>
              <a:rPr lang="en-US" altLang="zh-CN" sz="1600" b="1" dirty="0" err="1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6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enable</a:t>
            </a:r>
            <a:endParaRPr lang="zh-CN" altLang="en-US" sz="1600" i="1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1384" y="2816734"/>
            <a:ext cx="11089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buFont typeface="+mj-lt"/>
              <a:buAutoNum type="arabicPeriod" startAt="2"/>
            </a:pP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启用</a:t>
            </a: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STP/RSTP/MSTP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1917" y="3681028"/>
            <a:ext cx="1060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ts val="2400"/>
              </a:lnSpc>
            </a:pP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使能交换机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的</a:t>
            </a: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STP/RSTP/MSTP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功能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。缺省情况下，设备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的</a:t>
            </a:r>
            <a:r>
              <a:rPr lang="en-US" altLang="zh-CN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STP/RSTP/MSTP</a:t>
            </a:r>
            <a:r>
              <a:rPr lang="zh-CN" alt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功能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处于启用状态。</a:t>
            </a:r>
          </a:p>
        </p:txBody>
      </p:sp>
    </p:spTree>
    <p:extLst>
      <p:ext uri="{BB962C8B-B14F-4D97-AF65-F5344CB8AC3E}">
        <p14:creationId xmlns:p14="http://schemas.microsoft.com/office/powerpoint/2010/main" val="1923264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案例</a:t>
            </a:r>
            <a:r>
              <a:rPr lang="en-US" altLang="zh-CN">
                <a:sym typeface="Huawei Sans" panose="020C0503030203020204" pitchFamily="34" charset="0"/>
              </a:rPr>
              <a:t>1</a:t>
            </a:r>
            <a:r>
              <a:rPr lang="zh-CN" altLang="en-US">
                <a:sym typeface="Huawei Sans" panose="020C0503030203020204" pitchFamily="34" charset="0"/>
              </a:rPr>
              <a:t>：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6301" y="4425539"/>
            <a:ext cx="599564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在上述三台交换机上部署</a:t>
            </a:r>
            <a:r>
              <a:rPr lang="en-US" altLang="zh-CN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，以便消除网络中的二层环路。</a:t>
            </a:r>
            <a:endParaRPr lang="en-US" altLang="zh-CN" sz="18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marL="185738" indent="-185738" algn="just" fontAlgn="auto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通过配置，将</a:t>
            </a:r>
            <a:r>
              <a:rPr lang="en-US" altLang="zh-CN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指定为根桥，并使</a:t>
            </a:r>
            <a:r>
              <a:rPr lang="en-US" altLang="zh-CN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</a:t>
            </a:r>
            <a:r>
              <a:rPr lang="en-US" altLang="zh-CN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GE0/0/22</a:t>
            </a: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</a:t>
            </a:r>
            <a:r>
              <a:rPr lang="en-US" altLang="zh-CN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8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阻塞。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16059" y="1487315"/>
            <a:ext cx="2822452" cy="1015663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mode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enable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[SW1]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priority 0</a:t>
            </a:r>
            <a:endParaRPr lang="zh-CN" altLang="en-US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16059" y="3101496"/>
            <a:ext cx="2822452" cy="1015663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[SW2]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mode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[SW2]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enable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[SW2]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priority 4096</a:t>
            </a:r>
            <a:endParaRPr lang="zh-CN" altLang="en-US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16059" y="4715677"/>
            <a:ext cx="2822452" cy="1015663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[SW3]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mode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endParaRPr lang="en-US" altLang="zh-CN" sz="14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[SW3]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enable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[SW3]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priority 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15506" y="1057654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的配置如下：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15506" y="2671835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的配置如下：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15506" y="427727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的配置如下：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258546" y="1493689"/>
            <a:ext cx="5751156" cy="2625904"/>
            <a:chOff x="579851" y="1427019"/>
            <a:chExt cx="5751156" cy="2625904"/>
          </a:xfrm>
        </p:grpSpPr>
        <p:grpSp>
          <p:nvGrpSpPr>
            <p:cNvPr id="20" name="组合 19"/>
            <p:cNvGrpSpPr/>
            <p:nvPr/>
          </p:nvGrpSpPr>
          <p:grpSpPr>
            <a:xfrm>
              <a:off x="1449523" y="1746565"/>
              <a:ext cx="4043676" cy="2186491"/>
              <a:chOff x="1940758" y="1746565"/>
              <a:chExt cx="3013742" cy="1759759"/>
            </a:xfrm>
          </p:grpSpPr>
          <p:grpSp>
            <p:nvGrpSpPr>
              <p:cNvPr id="4" name="组合 3"/>
              <p:cNvGrpSpPr/>
              <p:nvPr/>
            </p:nvGrpSpPr>
            <p:grpSpPr>
              <a:xfrm flipV="1">
                <a:off x="2074814" y="1807251"/>
                <a:ext cx="2745630" cy="1699073"/>
                <a:chOff x="6600056" y="4353447"/>
                <a:chExt cx="1296144" cy="833967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 flipH="1">
                  <a:off x="6600056" y="4353447"/>
                  <a:ext cx="648072" cy="8339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7248128" y="4353447"/>
                  <a:ext cx="648072" cy="8339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1940758" y="1746565"/>
                <a:ext cx="30137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579851" y="1546198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SW1</a:t>
              </a:r>
              <a:endPara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02309" y="1546198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SW2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732632" y="368167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SW3</a:t>
              </a:r>
              <a:endParaRPr lang="zh-CN" altLang="en-US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70169" y="1427019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GE0/0/24</a:t>
              </a:r>
              <a:endPara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56615" y="1427019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GE0/0/24</a:t>
              </a:r>
              <a:endPara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rot="2968301">
              <a:off x="1333560" y="2213854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GE0/0/23</a:t>
              </a:r>
              <a:endPara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rot="18662468">
              <a:off x="4487111" y="2249121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GE0/0/23</a:t>
              </a:r>
              <a:endPara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2990464">
              <a:off x="2465434" y="2946290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GE0/0/21</a:t>
              </a:r>
              <a:endPara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rot="18631770">
              <a:off x="3450050" y="2940004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GE0/0/22</a:t>
              </a:r>
              <a:endPara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216269" y="1513890"/>
              <a:ext cx="4510185" cy="2539033"/>
              <a:chOff x="1216269" y="1513890"/>
              <a:chExt cx="4510185" cy="2539033"/>
            </a:xfrm>
          </p:grpSpPr>
          <p:pic>
            <p:nvPicPr>
              <p:cNvPr id="31" name="图片 76" descr="接入交换机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6269" y="1513890"/>
                <a:ext cx="540000" cy="441818"/>
              </a:xfrm>
              <a:prstGeom prst="rect">
                <a:avLst/>
              </a:prstGeom>
            </p:spPr>
          </p:pic>
          <p:pic>
            <p:nvPicPr>
              <p:cNvPr id="32" name="图片 76" descr="接入交换机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86454" y="1513890"/>
                <a:ext cx="540000" cy="441818"/>
              </a:xfrm>
              <a:prstGeom prst="rect">
                <a:avLst/>
              </a:prstGeom>
            </p:spPr>
          </p:pic>
          <p:pic>
            <p:nvPicPr>
              <p:cNvPr id="33" name="图片 76" descr="接入交换机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01361" y="3611105"/>
                <a:ext cx="540000" cy="4418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1330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案例</a:t>
            </a:r>
            <a:r>
              <a:rPr lang="en-US" altLang="zh-CN">
                <a:sym typeface="Huawei Sans" panose="020C0503030203020204" pitchFamily="34" charset="0"/>
              </a:rPr>
              <a:t>1</a:t>
            </a:r>
            <a:r>
              <a:rPr lang="zh-CN" altLang="en-US">
                <a:sym typeface="Huawei Sans" panose="020C0503030203020204" pitchFamily="34" charset="0"/>
              </a:rPr>
              <a:t>：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的基础配置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50153" y="2996952"/>
            <a:ext cx="7989148" cy="1323439"/>
          </a:xfrm>
          <a:prstGeom prst="rect">
            <a:avLst/>
          </a:prstGeom>
          <a:solidFill>
            <a:srgbClr val="F4FBFE"/>
          </a:solidFill>
          <a:ln>
            <a:solidFill>
              <a:srgbClr val="99DFF9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&lt;SW3&gt; 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display </a:t>
            </a:r>
            <a:r>
              <a:rPr lang="en-US" altLang="zh-CN" sz="1400" b="1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stp</a:t>
            </a:r>
            <a:r>
              <a:rPr lang="en-US" altLang="zh-CN" sz="14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brief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MSTID	Port                      		Role	STP State    	Protection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0  	GigabitEthernet0/0/21 	ROOT  	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FORWARDING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	NONE</a:t>
            </a: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0  	GigabitEthernet0/0/22  	ALTE  	</a:t>
            </a:r>
            <a:r>
              <a:rPr lang="en-US" altLang="zh-CN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DISCARDING</a:t>
            </a:r>
            <a:r>
              <a:rPr lang="en-US" altLang="zh-CN" sz="14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   </a:t>
            </a:r>
            <a:r>
              <a:rPr lang="en-US" altLang="zh-CN" sz="1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Courier New" panose="02070309020205020404" pitchFamily="49" charset="0"/>
                <a:sym typeface="Huawei Sans" panose="020C0503030203020204" pitchFamily="34" charset="0"/>
              </a:rPr>
              <a:t>	NONE</a:t>
            </a:r>
            <a:endParaRPr lang="zh-CN" altLang="en-US" sz="1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Courier New" panose="02070309020205020404" pitchFamily="49" charset="0"/>
              <a:sym typeface="Huawei Sans" panose="020C0503030203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50152" y="2460937"/>
            <a:ext cx="326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上查看</a:t>
            </a: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STP</a:t>
            </a:r>
            <a:r>
              <a:rPr lang="zh-CN" altLang="en-US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接口状态摘要：</a:t>
            </a:r>
          </a:p>
        </p:txBody>
      </p:sp>
    </p:spTree>
    <p:extLst>
      <p:ext uri="{BB962C8B-B14F-4D97-AF65-F5344CB8AC3E}">
        <p14:creationId xmlns:p14="http://schemas.microsoft.com/office/powerpoint/2010/main" val="1927961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C34B72-3073-4AF7-B67B-680C080A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（单选）以下关于</a:t>
            </a:r>
            <a:r>
              <a:rPr lang="en-US" altLang="zh-CN">
                <a:sym typeface="Huawei Sans" panose="020C0503030203020204" pitchFamily="34" charset="0"/>
              </a:rPr>
              <a:t>STP</a:t>
            </a:r>
            <a:r>
              <a:rPr lang="zh-CN" altLang="en-US">
                <a:sym typeface="Huawei Sans" panose="020C0503030203020204" pitchFamily="34" charset="0"/>
              </a:rPr>
              <a:t>接口状态的说法，错误的是（</a:t>
            </a:r>
            <a:r>
              <a:rPr lang="en-US" altLang="zh-CN">
                <a:sym typeface="Huawei Sans" panose="020C0503030203020204" pitchFamily="34" charset="0"/>
              </a:rPr>
              <a:t>A</a:t>
            </a:r>
            <a:r>
              <a:rPr lang="zh-CN" altLang="en-US">
                <a:sym typeface="Huawei Sans" panose="020C0503030203020204" pitchFamily="34" charset="0"/>
              </a:rPr>
              <a:t>）。</a:t>
            </a:r>
          </a:p>
          <a:p>
            <a:pPr lvl="1">
              <a:buFont typeface="+mj-lt"/>
              <a:buAutoNum type="alphaUcPeriod"/>
            </a:pPr>
            <a:r>
              <a:rPr lang="zh-CN" altLang="en-US">
                <a:sym typeface="Huawei Sans" panose="020C0503030203020204" pitchFamily="34" charset="0"/>
              </a:rPr>
              <a:t>被阻塞的接口不会侦听，也不发送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。</a:t>
            </a:r>
          </a:p>
          <a:p>
            <a:pPr lvl="1">
              <a:buFont typeface="+mj-lt"/>
              <a:buAutoNum type="alphaUcPeriod"/>
            </a:pPr>
            <a:r>
              <a:rPr lang="zh-CN" altLang="en-US">
                <a:sym typeface="Huawei Sans" panose="020C0503030203020204" pitchFamily="34" charset="0"/>
              </a:rPr>
              <a:t>处于</a:t>
            </a:r>
            <a:r>
              <a:rPr lang="en-US" altLang="zh-CN">
                <a:sym typeface="Huawei Sans" panose="020C0503030203020204" pitchFamily="34" charset="0"/>
              </a:rPr>
              <a:t>Learning</a:t>
            </a:r>
            <a:r>
              <a:rPr lang="zh-CN" altLang="en-US">
                <a:sym typeface="Huawei Sans" panose="020C0503030203020204" pitchFamily="34" charset="0"/>
              </a:rPr>
              <a:t>状态的接口会学习</a:t>
            </a:r>
            <a:r>
              <a:rPr lang="en-US" altLang="zh-CN">
                <a:sym typeface="Huawei Sans" panose="020C0503030203020204" pitchFamily="34" charset="0"/>
              </a:rPr>
              <a:t>MAC</a:t>
            </a:r>
            <a:r>
              <a:rPr lang="zh-CN" altLang="en-US">
                <a:sym typeface="Huawei Sans" panose="020C0503030203020204" pitchFamily="34" charset="0"/>
              </a:rPr>
              <a:t>地址，但是不会转发数据。</a:t>
            </a:r>
          </a:p>
          <a:p>
            <a:pPr lvl="1">
              <a:buFont typeface="+mj-lt"/>
              <a:buAutoNum type="alphaUcPeriod"/>
            </a:pPr>
            <a:r>
              <a:rPr lang="zh-CN" altLang="en-US">
                <a:sym typeface="Huawei Sans" panose="020C0503030203020204" pitchFamily="34" charset="0"/>
              </a:rPr>
              <a:t>处于</a:t>
            </a:r>
            <a:r>
              <a:rPr lang="en-US" altLang="zh-CN">
                <a:sym typeface="Huawei Sans" panose="020C0503030203020204" pitchFamily="34" charset="0"/>
              </a:rPr>
              <a:t>Listening</a:t>
            </a:r>
            <a:r>
              <a:rPr lang="zh-CN" altLang="en-US">
                <a:sym typeface="Huawei Sans" panose="020C0503030203020204" pitchFamily="34" charset="0"/>
              </a:rPr>
              <a:t>状态的接口会持续侦听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。</a:t>
            </a:r>
          </a:p>
          <a:p>
            <a:pPr lvl="1">
              <a:buFont typeface="+mj-lt"/>
              <a:buAutoNum type="alphaUcPeriod"/>
            </a:pPr>
            <a:r>
              <a:rPr lang="zh-CN" altLang="en-US">
                <a:sym typeface="Huawei Sans" panose="020C0503030203020204" pitchFamily="34" charset="0"/>
              </a:rPr>
              <a:t>被阻塞的接口如果一定时间内收不到</a:t>
            </a:r>
            <a:r>
              <a:rPr lang="en-US" altLang="zh-CN">
                <a:sym typeface="Huawei Sans" panose="020C0503030203020204" pitchFamily="34" charset="0"/>
              </a:rPr>
              <a:t>BPDU</a:t>
            </a:r>
            <a:r>
              <a:rPr lang="zh-CN" altLang="en-US">
                <a:sym typeface="Huawei Sans" panose="020C0503030203020204" pitchFamily="34" charset="0"/>
              </a:rPr>
              <a:t>，则会自动切换到</a:t>
            </a:r>
            <a:r>
              <a:rPr lang="en-US" altLang="zh-CN">
                <a:sym typeface="Huawei Sans" panose="020C0503030203020204" pitchFamily="34" charset="0"/>
              </a:rPr>
              <a:t>Listening</a:t>
            </a:r>
            <a:r>
              <a:rPr lang="zh-CN" altLang="en-US">
                <a:sym typeface="Huawei Sans" panose="020C0503030203020204" pitchFamily="34" charset="0"/>
              </a:rPr>
              <a:t>状态。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70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E2F9069-842E-4B86-9565-9C833FA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sym typeface="Huawei Sans" panose="020C0503030203020204" pitchFamily="34" charset="0"/>
              </a:rPr>
              <a:t>生成树是一个用于局域网中消除环路的协议。运行该协议的设备通过彼此交互信息而发现网络中的环路，并对某些接口进行阻塞以消除环路。由于局域网规模的不断增长，生成树协议已经成为了当前最重要的局域网协议之一。</a:t>
            </a:r>
          </a:p>
          <a:p>
            <a:r>
              <a:rPr lang="zh-CN" altLang="en-US" sz="2000">
                <a:sym typeface="Huawei Sans" panose="020C0503030203020204" pitchFamily="34" charset="0"/>
              </a:rPr>
              <a:t>在以太网交换网中部署生成树协议后，如果网络中出现环路，生成树协议通过拓扑计算，可实现：</a:t>
            </a:r>
          </a:p>
          <a:p>
            <a:pPr lvl="1"/>
            <a:r>
              <a:rPr lang="zh-CN" altLang="en-US" sz="1800">
                <a:sym typeface="Huawei Sans" panose="020C0503030203020204" pitchFamily="34" charset="0"/>
              </a:rPr>
              <a:t>消除环路：通过阻塞冗余链路消除网络中可能存在的网络通信环路。</a:t>
            </a:r>
          </a:p>
          <a:p>
            <a:pPr lvl="1"/>
            <a:r>
              <a:rPr lang="zh-CN" altLang="en-US" sz="1800">
                <a:sym typeface="Huawei Sans" panose="020C0503030203020204" pitchFamily="34" charset="0"/>
              </a:rPr>
              <a:t>链路备份：当前活动的路径发生故障时，激活冗余备份链路，恢复网络连通性。</a:t>
            </a:r>
            <a:endParaRPr lang="en-US" altLang="zh-CN" sz="180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84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19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技术背景：二层交换机网络的冗余性与环路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" name="圆角矩形 75"/>
          <p:cNvSpPr/>
          <p:nvPr/>
        </p:nvSpPr>
        <p:spPr>
          <a:xfrm>
            <a:off x="6134472" y="1435613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引入冗余性的同时也引入了二层环路</a:t>
            </a:r>
          </a:p>
        </p:txBody>
      </p:sp>
      <p:sp>
        <p:nvSpPr>
          <p:cNvPr id="5" name="圆角矩形 75"/>
          <p:cNvSpPr/>
          <p:nvPr/>
        </p:nvSpPr>
        <p:spPr>
          <a:xfrm>
            <a:off x="6134472" y="1874414"/>
            <a:ext cx="5532980" cy="439890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7" name="圆角矩形 75"/>
          <p:cNvSpPr/>
          <p:nvPr/>
        </p:nvSpPr>
        <p:spPr>
          <a:xfrm>
            <a:off x="524549" y="1435613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一个缺乏冗余性设计的网络</a:t>
            </a:r>
          </a:p>
        </p:txBody>
      </p:sp>
      <p:sp>
        <p:nvSpPr>
          <p:cNvPr id="8" name="圆角矩形 75"/>
          <p:cNvSpPr/>
          <p:nvPr/>
        </p:nvSpPr>
        <p:spPr>
          <a:xfrm>
            <a:off x="524549" y="1874414"/>
            <a:ext cx="5532980" cy="439890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 rot="10800000" flipV="1">
            <a:off x="7215567" y="2161235"/>
            <a:ext cx="3371594" cy="1143009"/>
            <a:chOff x="6600056" y="4353447"/>
            <a:chExt cx="1296144" cy="8339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 flipH="1">
            <a:off x="7472398" y="3238934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flipV="1">
            <a:off x="7215567" y="3243956"/>
            <a:ext cx="3371594" cy="1699073"/>
            <a:chOff x="6600056" y="4353447"/>
            <a:chExt cx="1296144" cy="833967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/>
          <p:nvPr/>
        </p:nvCxnSpPr>
        <p:spPr>
          <a:xfrm flipV="1">
            <a:off x="2153918" y="2397653"/>
            <a:ext cx="0" cy="32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192149" y="4222837"/>
            <a:ext cx="10789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861969" y="3977332"/>
            <a:ext cx="2962218" cy="849400"/>
          </a:xfrm>
          <a:prstGeom prst="roundRect">
            <a:avLst>
              <a:gd name="adj" fmla="val 7486"/>
            </a:avLst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接入层交换机的上行只有单一的链路，并无冗余，如果发生故障，那么下联的</a:t>
            </a:r>
            <a:r>
              <a:rPr lang="en-US" altLang="zh-CN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PC</a:t>
            </a: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将会断网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4996" y="462680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接入层交换机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443607" y="3243958"/>
            <a:ext cx="827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4996" y="3081680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汇聚层交换机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861969" y="2790602"/>
            <a:ext cx="2965900" cy="957411"/>
          </a:xfrm>
          <a:prstGeom prst="roundRect">
            <a:avLst>
              <a:gd name="adj" fmla="val 7486"/>
            </a:avLst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汇聚层交换机只有一台，并无冗余，如果发生故障，则下联的设备将会断网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31230" y="349558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汇聚层交换机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234544" y="349558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汇聚层交换机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07967" y="4626807"/>
            <a:ext cx="14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接入层交换机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912366" y="4705465"/>
            <a:ext cx="0" cy="9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>
            <a:off x="8563288" y="3465626"/>
            <a:ext cx="803528" cy="803528"/>
          </a:xfrm>
          <a:prstGeom prst="arc">
            <a:avLst>
              <a:gd name="adj1" fmla="val 16200000"/>
              <a:gd name="adj2" fmla="val 13604142"/>
            </a:avLst>
          </a:prstGeom>
          <a:ln w="4445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8641886" y="357850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</a:t>
            </a:r>
            <a:endParaRPr lang="en-US" altLang="zh-CN" sz="18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环路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415735" y="4780695"/>
            <a:ext cx="2038672" cy="733684"/>
          </a:xfrm>
          <a:prstGeom prst="roundRect">
            <a:avLst>
              <a:gd name="adj" fmla="val 7486"/>
            </a:avLst>
          </a:prstGeom>
          <a:solidFill>
            <a:srgbClr val="FFFFCC"/>
          </a:solidFill>
          <a:ln w="12700">
            <a:solidFill>
              <a:srgbClr val="FFD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网络的冗余性增强了，但是却出现了二层环路</a:t>
            </a:r>
          </a:p>
        </p:txBody>
      </p:sp>
      <p:pic>
        <p:nvPicPr>
          <p:cNvPr id="30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3918" y="3018025"/>
            <a:ext cx="540000" cy="441818"/>
          </a:xfrm>
          <a:prstGeom prst="rect">
            <a:avLst/>
          </a:prstGeom>
        </p:spPr>
      </p:pic>
      <p:pic>
        <p:nvPicPr>
          <p:cNvPr id="31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3918" y="4559786"/>
            <a:ext cx="540000" cy="441818"/>
          </a:xfrm>
          <a:prstGeom prst="rect">
            <a:avLst/>
          </a:prstGeom>
        </p:spPr>
      </p:pic>
      <p:pic>
        <p:nvPicPr>
          <p:cNvPr id="32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3968" y="3018025"/>
            <a:ext cx="540000" cy="441818"/>
          </a:xfrm>
          <a:prstGeom prst="rect">
            <a:avLst/>
          </a:prstGeom>
        </p:spPr>
      </p:pic>
      <p:pic>
        <p:nvPicPr>
          <p:cNvPr id="33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38233" y="3018025"/>
            <a:ext cx="540000" cy="441818"/>
          </a:xfrm>
          <a:prstGeom prst="rect">
            <a:avLst/>
          </a:prstGeom>
        </p:spPr>
      </p:pic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1649" y="4559786"/>
            <a:ext cx="540000" cy="441818"/>
          </a:xfrm>
          <a:prstGeom prst="rect">
            <a:avLst/>
          </a:prstGeom>
        </p:spPr>
      </p:pic>
      <p:sp>
        <p:nvSpPr>
          <p:cNvPr id="35" name="Freeform 159"/>
          <p:cNvSpPr/>
          <p:nvPr/>
        </p:nvSpPr>
        <p:spPr>
          <a:xfrm flipH="1">
            <a:off x="1699177" y="2076563"/>
            <a:ext cx="909482" cy="47541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Freeform 159"/>
          <p:cNvSpPr/>
          <p:nvPr/>
        </p:nvSpPr>
        <p:spPr>
          <a:xfrm flipH="1">
            <a:off x="8446623" y="2076563"/>
            <a:ext cx="909482" cy="475412"/>
          </a:xfrm>
          <a:custGeom>
            <a:avLst/>
            <a:gdLst>
              <a:gd name="connsiteX0" fmla="*/ 2693983 w 4431601"/>
              <a:gd name="connsiteY0" fmla="*/ 0 h 2316519"/>
              <a:gd name="connsiteX1" fmla="*/ 1918242 w 4431601"/>
              <a:gd name="connsiteY1" fmla="*/ 324162 h 2316519"/>
              <a:gd name="connsiteX2" fmla="*/ 1859647 w 4431601"/>
              <a:gd name="connsiteY2" fmla="*/ 395807 h 2316519"/>
              <a:gd name="connsiteX3" fmla="*/ 1815580 w 4431601"/>
              <a:gd name="connsiteY3" fmla="*/ 362462 h 2316519"/>
              <a:gd name="connsiteX4" fmla="*/ 1347603 w 4431601"/>
              <a:gd name="connsiteY4" fmla="*/ 231362 h 2316519"/>
              <a:gd name="connsiteX5" fmla="*/ 527605 w 4431601"/>
              <a:gd name="connsiteY5" fmla="*/ 844290 h 2316519"/>
              <a:gd name="connsiteX6" fmla="*/ 523639 w 4431601"/>
              <a:gd name="connsiteY6" fmla="*/ 880372 h 2316519"/>
              <a:gd name="connsiteX7" fmla="*/ 444716 w 4431601"/>
              <a:gd name="connsiteY7" fmla="*/ 905088 h 2316519"/>
              <a:gd name="connsiteX8" fmla="*/ 0 w 4431601"/>
              <a:gd name="connsiteY8" fmla="*/ 1581940 h 2316519"/>
              <a:gd name="connsiteX9" fmla="*/ 653694 w 4431601"/>
              <a:gd name="connsiteY9" fmla="*/ 2312727 h 2316519"/>
              <a:gd name="connsiteX10" fmla="*/ 653931 w 4431601"/>
              <a:gd name="connsiteY10" fmla="*/ 2312739 h 2316519"/>
              <a:gd name="connsiteX11" fmla="*/ 653931 w 4431601"/>
              <a:gd name="connsiteY11" fmla="*/ 2316518 h 2316519"/>
              <a:gd name="connsiteX12" fmla="*/ 728123 w 4431601"/>
              <a:gd name="connsiteY12" fmla="*/ 2316518 h 2316519"/>
              <a:gd name="connsiteX13" fmla="*/ 728142 w 4431601"/>
              <a:gd name="connsiteY13" fmla="*/ 2316519 h 2316519"/>
              <a:gd name="connsiteX14" fmla="*/ 728162 w 4431601"/>
              <a:gd name="connsiteY14" fmla="*/ 2316518 h 2316519"/>
              <a:gd name="connsiteX15" fmla="*/ 3745239 w 4431601"/>
              <a:gd name="connsiteY15" fmla="*/ 2316518 h 2316519"/>
              <a:gd name="connsiteX16" fmla="*/ 3745249 w 4431601"/>
              <a:gd name="connsiteY16" fmla="*/ 2316519 h 2316519"/>
              <a:gd name="connsiteX17" fmla="*/ 3745259 w 4431601"/>
              <a:gd name="connsiteY17" fmla="*/ 2316518 h 2316519"/>
              <a:gd name="connsiteX18" fmla="*/ 3788771 w 4431601"/>
              <a:gd name="connsiteY18" fmla="*/ 2316518 h 2316519"/>
              <a:gd name="connsiteX19" fmla="*/ 3788771 w 4431601"/>
              <a:gd name="connsiteY19" fmla="*/ 2312093 h 2316519"/>
              <a:gd name="connsiteX20" fmla="*/ 3883573 w 4431601"/>
              <a:gd name="connsiteY20" fmla="*/ 2302452 h 2316519"/>
              <a:gd name="connsiteX21" fmla="*/ 4431601 w 4431601"/>
              <a:gd name="connsiteY21" fmla="*/ 1624103 h 2316519"/>
              <a:gd name="connsiteX22" fmla="*/ 3883573 w 4431601"/>
              <a:gd name="connsiteY22" fmla="*/ 945754 h 2316519"/>
              <a:gd name="connsiteX23" fmla="*/ 3773844 w 4431601"/>
              <a:gd name="connsiteY23" fmla="*/ 934595 h 2316519"/>
              <a:gd name="connsiteX24" fmla="*/ 3768759 w 4431601"/>
              <a:gd name="connsiteY24" fmla="*/ 883707 h 2316519"/>
              <a:gd name="connsiteX25" fmla="*/ 2693983 w 4431601"/>
              <a:gd name="connsiteY25" fmla="*/ 0 h 231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31601" h="2316519">
                <a:moveTo>
                  <a:pt x="2693983" y="0"/>
                </a:moveTo>
                <a:cubicBezTo>
                  <a:pt x="2391037" y="0"/>
                  <a:pt x="2116771" y="123878"/>
                  <a:pt x="1918242" y="324162"/>
                </a:cubicBezTo>
                <a:lnTo>
                  <a:pt x="1859647" y="395807"/>
                </a:lnTo>
                <a:lnTo>
                  <a:pt x="1815580" y="362462"/>
                </a:lnTo>
                <a:cubicBezTo>
                  <a:pt x="1681993" y="279692"/>
                  <a:pt x="1520952" y="231362"/>
                  <a:pt x="1347603" y="231362"/>
                </a:cubicBezTo>
                <a:cubicBezTo>
                  <a:pt x="943122" y="231362"/>
                  <a:pt x="605652" y="494493"/>
                  <a:pt x="527605" y="844290"/>
                </a:cubicBezTo>
                <a:lnTo>
                  <a:pt x="523639" y="880372"/>
                </a:lnTo>
                <a:lnTo>
                  <a:pt x="444716" y="905088"/>
                </a:lnTo>
                <a:cubicBezTo>
                  <a:pt x="183375" y="1016603"/>
                  <a:pt x="0" y="1277667"/>
                  <a:pt x="0" y="1581940"/>
                </a:cubicBezTo>
                <a:cubicBezTo>
                  <a:pt x="0" y="1962281"/>
                  <a:pt x="286523" y="2275109"/>
                  <a:pt x="653694" y="2312727"/>
                </a:cubicBezTo>
                <a:lnTo>
                  <a:pt x="653931" y="2312739"/>
                </a:lnTo>
                <a:lnTo>
                  <a:pt x="653931" y="2316518"/>
                </a:lnTo>
                <a:lnTo>
                  <a:pt x="728123" y="2316518"/>
                </a:lnTo>
                <a:lnTo>
                  <a:pt x="728142" y="2316519"/>
                </a:lnTo>
                <a:lnTo>
                  <a:pt x="728162" y="2316518"/>
                </a:lnTo>
                <a:lnTo>
                  <a:pt x="3745239" y="2316518"/>
                </a:lnTo>
                <a:lnTo>
                  <a:pt x="3745249" y="2316519"/>
                </a:lnTo>
                <a:lnTo>
                  <a:pt x="3745259" y="2316518"/>
                </a:lnTo>
                <a:lnTo>
                  <a:pt x="3788771" y="2316518"/>
                </a:lnTo>
                <a:lnTo>
                  <a:pt x="3788771" y="2312093"/>
                </a:lnTo>
                <a:lnTo>
                  <a:pt x="3883573" y="2302452"/>
                </a:lnTo>
                <a:cubicBezTo>
                  <a:pt x="4196332" y="2237887"/>
                  <a:pt x="4431601" y="1958713"/>
                  <a:pt x="4431601" y="1624103"/>
                </a:cubicBezTo>
                <a:cubicBezTo>
                  <a:pt x="4431601" y="1289493"/>
                  <a:pt x="4196332" y="1010319"/>
                  <a:pt x="3883573" y="945754"/>
                </a:cubicBezTo>
                <a:lnTo>
                  <a:pt x="3773844" y="934595"/>
                </a:lnTo>
                <a:lnTo>
                  <a:pt x="3768759" y="883707"/>
                </a:lnTo>
                <a:cubicBezTo>
                  <a:pt x="3666462" y="379376"/>
                  <a:pt x="3224139" y="0"/>
                  <a:pt x="269398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37" name="图片 11" descr="开放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4115" y="5562840"/>
            <a:ext cx="539607" cy="415381"/>
          </a:xfrm>
          <a:prstGeom prst="rect">
            <a:avLst/>
          </a:prstGeom>
        </p:spPr>
      </p:pic>
      <p:pic>
        <p:nvPicPr>
          <p:cNvPr id="38" name="图片 11" descr="开放网络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7435" y="5562840"/>
            <a:ext cx="539607" cy="4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flipV="1">
            <a:off x="9048328" y="2564904"/>
            <a:ext cx="0" cy="13841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技术背景：人为错误导致的二层环路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1686473" y="3850656"/>
            <a:ext cx="1318988" cy="256809"/>
          </a:xfrm>
          <a:custGeom>
            <a:avLst/>
            <a:gdLst>
              <a:gd name="connsiteX0" fmla="*/ 0 w 1028700"/>
              <a:gd name="connsiteY0" fmla="*/ 127000 h 370558"/>
              <a:gd name="connsiteX1" fmla="*/ 508000 w 1028700"/>
              <a:gd name="connsiteY1" fmla="*/ 368300 h 370558"/>
              <a:gd name="connsiteX2" fmla="*/ 1028700 w 1028700"/>
              <a:gd name="connsiteY2" fmla="*/ 0 h 370558"/>
              <a:gd name="connsiteX0" fmla="*/ 0 w 1028700"/>
              <a:gd name="connsiteY0" fmla="*/ 161036 h 404594"/>
              <a:gd name="connsiteX1" fmla="*/ 508000 w 1028700"/>
              <a:gd name="connsiteY1" fmla="*/ 402336 h 404594"/>
              <a:gd name="connsiteX2" fmla="*/ 1028700 w 1028700"/>
              <a:gd name="connsiteY2" fmla="*/ 34036 h 404594"/>
              <a:gd name="connsiteX0" fmla="*/ 0 w 1028700"/>
              <a:gd name="connsiteY0" fmla="*/ 163500 h 365068"/>
              <a:gd name="connsiteX1" fmla="*/ 369888 w 1028700"/>
              <a:gd name="connsiteY1" fmla="*/ 361938 h 365068"/>
              <a:gd name="connsiteX2" fmla="*/ 1028700 w 1028700"/>
              <a:gd name="connsiteY2" fmla="*/ 36500 h 365068"/>
              <a:gd name="connsiteX0" fmla="*/ 0 w 1028700"/>
              <a:gd name="connsiteY0" fmla="*/ 127000 h 127000"/>
              <a:gd name="connsiteX1" fmla="*/ 1028700 w 1028700"/>
              <a:gd name="connsiteY1" fmla="*/ 0 h 127000"/>
              <a:gd name="connsiteX0" fmla="*/ 0 w 1028700"/>
              <a:gd name="connsiteY0" fmla="*/ 127000 h 238705"/>
              <a:gd name="connsiteX1" fmla="*/ 1028700 w 1028700"/>
              <a:gd name="connsiteY1" fmla="*/ 0 h 238705"/>
              <a:gd name="connsiteX0" fmla="*/ 0 w 1028700"/>
              <a:gd name="connsiteY0" fmla="*/ 199981 h 272961"/>
              <a:gd name="connsiteX1" fmla="*/ 1028700 w 1028700"/>
              <a:gd name="connsiteY1" fmla="*/ 72981 h 272961"/>
              <a:gd name="connsiteX0" fmla="*/ 0 w 1016793"/>
              <a:gd name="connsiteY0" fmla="*/ 158706 h 235656"/>
              <a:gd name="connsiteX1" fmla="*/ 1016793 w 1016793"/>
              <a:gd name="connsiteY1" fmla="*/ 76950 h 235656"/>
              <a:gd name="connsiteX0" fmla="*/ 0 w 1016793"/>
              <a:gd name="connsiteY0" fmla="*/ 155367 h 247602"/>
              <a:gd name="connsiteX1" fmla="*/ 1016793 w 1016793"/>
              <a:gd name="connsiteY1" fmla="*/ 73611 h 24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6793" h="247602">
                <a:moveTo>
                  <a:pt x="0" y="155367"/>
                </a:moveTo>
                <a:cubicBezTo>
                  <a:pt x="557213" y="491652"/>
                  <a:pt x="378618" y="-222194"/>
                  <a:pt x="1016793" y="73611"/>
                </a:cubicBez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258431" y="2564904"/>
            <a:ext cx="0" cy="138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462175" y="2564903"/>
            <a:ext cx="3592512" cy="1384118"/>
            <a:chOff x="6600056" y="4353447"/>
            <a:chExt cx="1296144" cy="833967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75"/>
          <p:cNvSpPr/>
          <p:nvPr/>
        </p:nvSpPr>
        <p:spPr>
          <a:xfrm>
            <a:off x="6134472" y="1435613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人为错误导致的二层环路 案例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27" name="圆角矩形 75"/>
          <p:cNvSpPr/>
          <p:nvPr/>
        </p:nvSpPr>
        <p:spPr>
          <a:xfrm>
            <a:off x="524549" y="1435613"/>
            <a:ext cx="5532980" cy="39402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人为错误导致的二层环路 案例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pic>
        <p:nvPicPr>
          <p:cNvPr id="46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2977" y="2313029"/>
            <a:ext cx="490909" cy="40165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09206" y="3814446"/>
            <a:ext cx="4098451" cy="401653"/>
            <a:chOff x="1113412" y="4144092"/>
            <a:chExt cx="4098451" cy="401653"/>
          </a:xfrm>
        </p:grpSpPr>
        <p:pic>
          <p:nvPicPr>
            <p:cNvPr id="4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7183" y="4144092"/>
              <a:ext cx="490909" cy="401653"/>
            </a:xfrm>
            <a:prstGeom prst="rect">
              <a:avLst/>
            </a:prstGeom>
          </p:spPr>
        </p:pic>
        <p:pic>
          <p:nvPicPr>
            <p:cNvPr id="48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412" y="4144092"/>
              <a:ext cx="490909" cy="401653"/>
            </a:xfrm>
            <a:prstGeom prst="rect">
              <a:avLst/>
            </a:prstGeom>
          </p:spPr>
        </p:pic>
        <p:pic>
          <p:nvPicPr>
            <p:cNvPr id="49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0954" y="4144092"/>
              <a:ext cx="490909" cy="401653"/>
            </a:xfrm>
            <a:prstGeom prst="rect">
              <a:avLst/>
            </a:prstGeom>
          </p:spPr>
        </p:pic>
      </p:grpSp>
      <p:cxnSp>
        <p:nvCxnSpPr>
          <p:cNvPr id="51" name="直接连接符 50"/>
          <p:cNvCxnSpPr/>
          <p:nvPr/>
        </p:nvCxnSpPr>
        <p:spPr>
          <a:xfrm flipV="1">
            <a:off x="8832304" y="2564904"/>
            <a:ext cx="0" cy="138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7131842" y="2564903"/>
            <a:ext cx="3592512" cy="1384118"/>
            <a:chOff x="6600056" y="4353447"/>
            <a:chExt cx="1296144" cy="833967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图片 76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2644" y="2313029"/>
            <a:ext cx="490909" cy="401653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6878873" y="3814446"/>
            <a:ext cx="4098451" cy="401653"/>
            <a:chOff x="1113412" y="4144092"/>
            <a:chExt cx="4098451" cy="401653"/>
          </a:xfrm>
        </p:grpSpPr>
        <p:pic>
          <p:nvPicPr>
            <p:cNvPr id="5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7183" y="4144092"/>
              <a:ext cx="490909" cy="401653"/>
            </a:xfrm>
            <a:prstGeom prst="rect">
              <a:avLst/>
            </a:prstGeom>
          </p:spPr>
        </p:pic>
        <p:pic>
          <p:nvPicPr>
            <p:cNvPr id="58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412" y="4144092"/>
              <a:ext cx="490909" cy="401653"/>
            </a:xfrm>
            <a:prstGeom prst="rect">
              <a:avLst/>
            </a:prstGeom>
          </p:spPr>
        </p:pic>
        <p:pic>
          <p:nvPicPr>
            <p:cNvPr id="59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0954" y="4144092"/>
              <a:ext cx="490909" cy="401653"/>
            </a:xfrm>
            <a:prstGeom prst="rect">
              <a:avLst/>
            </a:prstGeom>
          </p:spPr>
        </p:pic>
      </p:grpSp>
      <p:sp>
        <p:nvSpPr>
          <p:cNvPr id="61" name="弧形 60"/>
          <p:cNvSpPr/>
          <p:nvPr/>
        </p:nvSpPr>
        <p:spPr>
          <a:xfrm>
            <a:off x="2369036" y="3122866"/>
            <a:ext cx="653564" cy="653564"/>
          </a:xfrm>
          <a:prstGeom prst="arc">
            <a:avLst>
              <a:gd name="adj1" fmla="val 16200000"/>
              <a:gd name="adj2" fmla="val 13604142"/>
            </a:avLst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2" name="TextBox 26"/>
          <p:cNvSpPr txBox="1"/>
          <p:nvPr/>
        </p:nvSpPr>
        <p:spPr>
          <a:xfrm>
            <a:off x="2416196" y="32124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</a:t>
            </a:r>
            <a:endParaRPr lang="en-US" altLang="zh-CN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环路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812268" y="2739443"/>
            <a:ext cx="1175945" cy="591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弧形 64"/>
          <p:cNvSpPr/>
          <p:nvPr/>
        </p:nvSpPr>
        <p:spPr>
          <a:xfrm>
            <a:off x="7120697" y="2238120"/>
            <a:ext cx="653564" cy="653564"/>
          </a:xfrm>
          <a:prstGeom prst="arc">
            <a:avLst>
              <a:gd name="adj1" fmla="val 16200000"/>
              <a:gd name="adj2" fmla="val 13604142"/>
            </a:avLst>
          </a:prstGeom>
          <a:ln w="38100">
            <a:solidFill>
              <a:srgbClr val="EC706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TextBox 26"/>
          <p:cNvSpPr txBox="1"/>
          <p:nvPr/>
        </p:nvSpPr>
        <p:spPr>
          <a:xfrm>
            <a:off x="7163390" y="23130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</a:t>
            </a:r>
            <a:endParaRPr lang="en-US" altLang="zh-CN" sz="1400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环路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73993" y="4811494"/>
            <a:ext cx="52934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在现实中，一些二层环路可能是由于人为的疏忽导致的，例如错误地连接设备之间的互联线缆等。</a:t>
            </a:r>
          </a:p>
        </p:txBody>
      </p:sp>
      <p:sp>
        <p:nvSpPr>
          <p:cNvPr id="33" name="圆角矩形 75"/>
          <p:cNvSpPr/>
          <p:nvPr/>
        </p:nvSpPr>
        <p:spPr>
          <a:xfrm>
            <a:off x="6134472" y="1874414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34" name="圆角矩形 75"/>
          <p:cNvSpPr/>
          <p:nvPr/>
        </p:nvSpPr>
        <p:spPr>
          <a:xfrm>
            <a:off x="524549" y="1874414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96725" y="4811494"/>
            <a:ext cx="526274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另一些二层环路可能是由于人为的配置错误导致的，在本例中，网络管理员未将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之间的链路绑定到一个逻辑链路（聚合链路）上，从而引入了二层环路。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153816" y="235484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153816" y="382517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8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箭头连接符 56"/>
          <p:cNvCxnSpPr/>
          <p:nvPr/>
        </p:nvCxnSpPr>
        <p:spPr>
          <a:xfrm>
            <a:off x="1704440" y="2285154"/>
            <a:ext cx="499591" cy="528694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96392" y="1923819"/>
            <a:ext cx="3625179" cy="1759759"/>
            <a:chOff x="1921265" y="2764442"/>
            <a:chExt cx="3013742" cy="1759759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2055321" y="2825128"/>
              <a:ext cx="2745630" cy="1699073"/>
              <a:chOff x="6600056" y="4353447"/>
              <a:chExt cx="1296144" cy="833967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连接符 27"/>
            <p:cNvCxnSpPr/>
            <p:nvPr/>
          </p:nvCxnSpPr>
          <p:spPr>
            <a:xfrm flipH="1">
              <a:off x="1921265" y="2764442"/>
              <a:ext cx="3013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二层环路带来的问题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337894" y="3863039"/>
            <a:ext cx="0" cy="572195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179676" y="5831394"/>
            <a:ext cx="583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BUM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帧（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Broadcast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Unknown unicast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，</a:t>
            </a:r>
            <a:r>
              <a:rPr lang="en-US" altLang="zh-CN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Multicast</a:t>
            </a:r>
            <a:r>
              <a: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）指定广播、未知单播及组播帧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38750" y="3929722"/>
            <a:ext cx="85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BUM</a:t>
            </a:r>
            <a:r>
              <a: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帧</a:t>
            </a:r>
            <a:endParaRPr lang="en-US" altLang="zh-CN" sz="16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2578203" y="2696389"/>
            <a:ext cx="577900" cy="585536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531516" y="2624381"/>
            <a:ext cx="581902" cy="615649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942195" y="1738921"/>
            <a:ext cx="861042" cy="0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748301" y="2092894"/>
            <a:ext cx="855385" cy="0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>
            <a:off x="3244922" y="4257397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>
          <a:xfrm>
            <a:off x="2991329" y="3105419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椭圆 49"/>
          <p:cNvSpPr>
            <a:spLocks noChangeAspect="1"/>
          </p:cNvSpPr>
          <p:nvPr/>
        </p:nvSpPr>
        <p:spPr>
          <a:xfrm>
            <a:off x="3445669" y="3105419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1852340" y="1622988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4447213" y="1987222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4381828" y="2297396"/>
            <a:ext cx="528425" cy="557336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>
            <a:spLocks noChangeAspect="1"/>
          </p:cNvSpPr>
          <p:nvPr/>
        </p:nvSpPr>
        <p:spPr>
          <a:xfrm>
            <a:off x="4781366" y="2229454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椭圆 55"/>
          <p:cNvSpPr>
            <a:spLocks noChangeAspect="1"/>
          </p:cNvSpPr>
          <p:nvPr/>
        </p:nvSpPr>
        <p:spPr>
          <a:xfrm>
            <a:off x="1590443" y="2191665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圆角矩形 75"/>
          <p:cNvSpPr/>
          <p:nvPr/>
        </p:nvSpPr>
        <p:spPr>
          <a:xfrm>
            <a:off x="6134472" y="996424"/>
            <a:ext cx="5532980" cy="39600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典型问题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地址漂移</a:t>
            </a:r>
          </a:p>
        </p:txBody>
      </p:sp>
      <p:sp>
        <p:nvSpPr>
          <p:cNvPr id="47" name="圆角矩形 75"/>
          <p:cNvSpPr/>
          <p:nvPr/>
        </p:nvSpPr>
        <p:spPr>
          <a:xfrm>
            <a:off x="524549" y="998215"/>
            <a:ext cx="5532980" cy="396000"/>
          </a:xfrm>
          <a:prstGeom prst="roundRect">
            <a:avLst>
              <a:gd name="adj" fmla="val 1060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典型问题</a:t>
            </a:r>
            <a:r>
              <a:rPr lang="en-US" altLang="zh-CN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r>
              <a:rPr lang="zh-CN" altLang="en-US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：广播风暴</a:t>
            </a:r>
          </a:p>
        </p:txBody>
      </p:sp>
      <p:sp>
        <p:nvSpPr>
          <p:cNvPr id="54" name="圆角矩形 75"/>
          <p:cNvSpPr/>
          <p:nvPr/>
        </p:nvSpPr>
        <p:spPr>
          <a:xfrm>
            <a:off x="6134472" y="1437992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sp>
        <p:nvSpPr>
          <p:cNvPr id="58" name="圆角矩形 75"/>
          <p:cNvSpPr/>
          <p:nvPr/>
        </p:nvSpPr>
        <p:spPr>
          <a:xfrm>
            <a:off x="524549" y="1437992"/>
            <a:ext cx="5532980" cy="4218881"/>
          </a:xfrm>
          <a:prstGeom prst="roundRect">
            <a:avLst>
              <a:gd name="adj" fmla="val 874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fontAlgn="ctr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  <a:sym typeface="Huawei Sans" panose="020C05030302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97756" y="1694034"/>
            <a:ext cx="4022450" cy="2131812"/>
            <a:chOff x="1163953" y="2534657"/>
            <a:chExt cx="4022450" cy="2131812"/>
          </a:xfrm>
        </p:grpSpPr>
        <p:pic>
          <p:nvPicPr>
            <p:cNvPr id="59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953" y="2534657"/>
              <a:ext cx="490909" cy="401653"/>
            </a:xfrm>
            <a:prstGeom prst="rect">
              <a:avLst/>
            </a:prstGeom>
          </p:spPr>
        </p:pic>
        <p:pic>
          <p:nvPicPr>
            <p:cNvPr id="6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94" y="2534657"/>
              <a:ext cx="490909" cy="401653"/>
            </a:xfrm>
            <a:prstGeom prst="rect">
              <a:avLst/>
            </a:prstGeom>
          </p:spPr>
        </p:pic>
        <p:pic>
          <p:nvPicPr>
            <p:cNvPr id="68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723" y="4264816"/>
              <a:ext cx="490909" cy="401653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807756" y="4629632"/>
            <a:ext cx="50856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收到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BUM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帧后将其进行泛洪，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及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收到后进一步泛洪，如此反复，最终导致整个网络资源被耗尽，网络瘫痪不可用。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682838" y="170932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13629" y="170932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561907" y="343893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7056497" y="1923819"/>
            <a:ext cx="3625179" cy="1759759"/>
            <a:chOff x="1921265" y="2764442"/>
            <a:chExt cx="3013742" cy="1759759"/>
          </a:xfrm>
        </p:grpSpPr>
        <p:grpSp>
          <p:nvGrpSpPr>
            <p:cNvPr id="74" name="组合 73"/>
            <p:cNvGrpSpPr/>
            <p:nvPr/>
          </p:nvGrpSpPr>
          <p:grpSpPr>
            <a:xfrm flipV="1">
              <a:off x="2055321" y="2825128"/>
              <a:ext cx="2745630" cy="1699073"/>
              <a:chOff x="6600056" y="4353447"/>
              <a:chExt cx="1296144" cy="833967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H="1">
                <a:off x="6600056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248128" y="4353447"/>
                <a:ext cx="648072" cy="8339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连接符 74"/>
            <p:cNvCxnSpPr/>
            <p:nvPr/>
          </p:nvCxnSpPr>
          <p:spPr>
            <a:xfrm flipH="1">
              <a:off x="1921265" y="2764442"/>
              <a:ext cx="3013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箭头连接符 77"/>
          <p:cNvCxnSpPr/>
          <p:nvPr/>
        </p:nvCxnSpPr>
        <p:spPr>
          <a:xfrm flipV="1">
            <a:off x="8897999" y="3863039"/>
            <a:ext cx="0" cy="572195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053178" y="3863039"/>
            <a:ext cx="26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BUM</a:t>
            </a:r>
            <a:r>
              <a:rPr lang="zh-CN" altLang="en-US" sz="16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帧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源</a:t>
            </a: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r>
              <a:rPr lang="en-US" altLang="zh-CN" sz="1600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5489-98EE-788A</a:t>
            </a:r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>
            <a:off x="8805027" y="4257397"/>
            <a:ext cx="211345" cy="211345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6857861" y="1694034"/>
            <a:ext cx="4022450" cy="2131812"/>
            <a:chOff x="1163953" y="2534657"/>
            <a:chExt cx="4022450" cy="2131812"/>
          </a:xfrm>
        </p:grpSpPr>
        <p:pic>
          <p:nvPicPr>
            <p:cNvPr id="101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953" y="2534657"/>
              <a:ext cx="490909" cy="401653"/>
            </a:xfrm>
            <a:prstGeom prst="rect">
              <a:avLst/>
            </a:prstGeom>
          </p:spPr>
        </p:pic>
        <p:pic>
          <p:nvPicPr>
            <p:cNvPr id="102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494" y="2534657"/>
              <a:ext cx="490909" cy="401653"/>
            </a:xfrm>
            <a:prstGeom prst="rect">
              <a:avLst/>
            </a:prstGeom>
          </p:spPr>
        </p:pic>
        <p:pic>
          <p:nvPicPr>
            <p:cNvPr id="103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723" y="4264816"/>
              <a:ext cx="490909" cy="401653"/>
            </a:xfrm>
            <a:prstGeom prst="rect">
              <a:avLst/>
            </a:prstGeom>
          </p:spPr>
        </p:pic>
      </p:grpSp>
      <p:sp>
        <p:nvSpPr>
          <p:cNvPr id="104" name="文本框 103"/>
          <p:cNvSpPr txBox="1"/>
          <p:nvPr/>
        </p:nvSpPr>
        <p:spPr>
          <a:xfrm>
            <a:off x="6217816" y="170932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0913049" y="170932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122012" y="343893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8509199" y="2250882"/>
            <a:ext cx="1303020" cy="670560"/>
          </a:xfrm>
          <a:custGeom>
            <a:avLst/>
            <a:gdLst>
              <a:gd name="connsiteX0" fmla="*/ 746760 w 1303020"/>
              <a:gd name="connsiteY0" fmla="*/ 670560 h 670560"/>
              <a:gd name="connsiteX1" fmla="*/ 1303020 w 1303020"/>
              <a:gd name="connsiteY1" fmla="*/ 0 h 670560"/>
              <a:gd name="connsiteX2" fmla="*/ 0 w 1303020"/>
              <a:gd name="connsiteY2" fmla="*/ 0 h 670560"/>
              <a:gd name="connsiteX3" fmla="*/ 403860 w 1303020"/>
              <a:gd name="connsiteY3" fmla="*/ 525780 h 670560"/>
              <a:gd name="connsiteX0" fmla="*/ 746760 w 1303020"/>
              <a:gd name="connsiteY0" fmla="*/ 670560 h 670560"/>
              <a:gd name="connsiteX1" fmla="*/ 1303020 w 1303020"/>
              <a:gd name="connsiteY1" fmla="*/ 0 h 670560"/>
              <a:gd name="connsiteX2" fmla="*/ 0 w 1303020"/>
              <a:gd name="connsiteY2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670560">
                <a:moveTo>
                  <a:pt x="746760" y="670560"/>
                </a:moveTo>
                <a:lnTo>
                  <a:pt x="130302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 rot="2881122">
            <a:off x="6956583" y="224410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endParaRPr lang="zh-CN" altLang="en-US" sz="14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59549" y="164066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  <a:endParaRPr lang="zh-CN" altLang="en-US" sz="140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144209" y="4629632"/>
            <a:ext cx="55329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以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为例，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5489-98EE-788A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会不断地在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GE0/0/1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与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GE0/0/2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接口之间来回切换，这被称为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MAC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地址漂移现象。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7722058" y="2250882"/>
            <a:ext cx="1023785" cy="1037313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Huawei Sans" panose="020C0503030203020204" pitchFamily="34" charset="0"/>
              </a:rPr>
              <a:t>初识生成树协议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801" y="4603096"/>
            <a:ext cx="10566400" cy="7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在网络中部署生成树后，交换机之间会进行生成树协议报文的交互并进行无环拓扑计算，最终将网络中的某个（或某些）接口进行阻塞（</a:t>
            </a:r>
            <a:r>
              <a:rPr lang="en-US" altLang="zh-CN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Block</a:t>
            </a: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），从而打破环路。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275827" y="2433880"/>
            <a:ext cx="453933" cy="588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 flipV="1">
            <a:off x="2184917" y="2057342"/>
            <a:ext cx="2745630" cy="1699073"/>
            <a:chOff x="6600056" y="4353447"/>
            <a:chExt cx="1296144" cy="833967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 flipH="1">
            <a:off x="2061532" y="1996656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 flipV="1">
            <a:off x="2862790" y="2609163"/>
            <a:ext cx="494145" cy="6012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70491" y="2576081"/>
            <a:ext cx="496323" cy="6326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2614389" y="1807930"/>
            <a:ext cx="8610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729365" y="2147310"/>
            <a:ext cx="855385" cy="0"/>
          </a:xfrm>
          <a:prstGeom prst="straightConnector1">
            <a:avLst/>
          </a:prstGeom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>
            <a:spLocks noChangeAspect="1"/>
          </p:cNvSpPr>
          <p:nvPr/>
        </p:nvSpPr>
        <p:spPr>
          <a:xfrm>
            <a:off x="3226966" y="3070274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3697376" y="3068818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2524534" y="1691997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4428277" y="206717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465117" y="2336430"/>
            <a:ext cx="464948" cy="588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>
            <a:spLocks noChangeAspect="1"/>
          </p:cNvSpPr>
          <p:nvPr/>
        </p:nvSpPr>
        <p:spPr>
          <a:xfrm>
            <a:off x="4787830" y="230229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椭圆 56"/>
          <p:cNvSpPr>
            <a:spLocks noChangeAspect="1"/>
          </p:cNvSpPr>
          <p:nvPr/>
        </p:nvSpPr>
        <p:spPr>
          <a:xfrm>
            <a:off x="2161830" y="2340391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TextBox 18"/>
          <p:cNvSpPr txBox="1"/>
          <p:nvPr/>
        </p:nvSpPr>
        <p:spPr>
          <a:xfrm>
            <a:off x="1170000" y="1417605"/>
            <a:ext cx="1341834" cy="25501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>
                <a:sym typeface="Huawei Sans" panose="020C0503030203020204" pitchFamily="34" charset="0"/>
              </a:rPr>
              <a:t>运行生成树协议</a:t>
            </a:r>
          </a:p>
        </p:txBody>
      </p:sp>
      <p:sp>
        <p:nvSpPr>
          <p:cNvPr id="61" name="TextBox 18"/>
          <p:cNvSpPr txBox="1"/>
          <p:nvPr/>
        </p:nvSpPr>
        <p:spPr>
          <a:xfrm>
            <a:off x="4610150" y="1417605"/>
            <a:ext cx="1341834" cy="25501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>
                <a:sym typeface="Huawei Sans" panose="020C0503030203020204" pitchFamily="34" charset="0"/>
              </a:rPr>
              <a:t>运行生成树协议</a:t>
            </a:r>
          </a:p>
        </p:txBody>
      </p:sp>
      <p:sp>
        <p:nvSpPr>
          <p:cNvPr id="62" name="TextBox 18"/>
          <p:cNvSpPr txBox="1"/>
          <p:nvPr/>
        </p:nvSpPr>
        <p:spPr>
          <a:xfrm>
            <a:off x="3005602" y="4262117"/>
            <a:ext cx="1341834" cy="255015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12700" cap="flat" cmpd="sng" algn="ctr">
            <a:solidFill>
              <a:srgbClr val="1AABE2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kern="0">
                <a:solidFill>
                  <a:srgbClr val="FFFFFF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sz="1400" dirty="0">
                <a:sym typeface="Huawei Sans" panose="020C0503030203020204" pitchFamily="34" charset="0"/>
              </a:rPr>
              <a:t>运行生成树协议</a:t>
            </a:r>
          </a:p>
        </p:txBody>
      </p:sp>
      <p:sp>
        <p:nvSpPr>
          <p:cNvPr id="63" name="椭圆 62"/>
          <p:cNvSpPr>
            <a:spLocks noChangeAspect="1"/>
          </p:cNvSpPr>
          <p:nvPr/>
        </p:nvSpPr>
        <p:spPr>
          <a:xfrm>
            <a:off x="1170000" y="3744274"/>
            <a:ext cx="211345" cy="21134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7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 sz="14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414779" y="3696058"/>
            <a:ext cx="152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生成树协议报文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922435" y="1913817"/>
            <a:ext cx="936104" cy="556234"/>
          </a:xfrm>
          <a:prstGeom prst="roundRect">
            <a:avLst>
              <a:gd name="adj" fmla="val 1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</a:p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（树根）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220717" y="182827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85199" y="182827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247564" y="3944149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28279" y="1913817"/>
            <a:ext cx="936104" cy="556234"/>
          </a:xfrm>
          <a:prstGeom prst="roundRect">
            <a:avLst>
              <a:gd name="adj" fmla="val 1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225357" y="3447601"/>
            <a:ext cx="936104" cy="556234"/>
          </a:xfrm>
          <a:prstGeom prst="roundRect">
            <a:avLst>
              <a:gd name="adj" fmla="val 15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74" name="直接连接符 73"/>
          <p:cNvCxnSpPr>
            <a:stCxn id="72" idx="1"/>
            <a:endCxn id="68" idx="3"/>
          </p:cNvCxnSpPr>
          <p:nvPr/>
        </p:nvCxnSpPr>
        <p:spPr>
          <a:xfrm flipH="1">
            <a:off x="7858539" y="2191934"/>
            <a:ext cx="1669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73" idx="1"/>
            <a:endCxn id="68" idx="2"/>
          </p:cNvCxnSpPr>
          <p:nvPr/>
        </p:nvCxnSpPr>
        <p:spPr>
          <a:xfrm flipH="1" flipV="1">
            <a:off x="7390487" y="2470051"/>
            <a:ext cx="834870" cy="1255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 rot="18440749">
            <a:off x="8934968" y="2943467"/>
            <a:ext cx="152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EC706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二层环路被打破</a:t>
            </a:r>
            <a:endParaRPr lang="en-US" altLang="zh-CN" sz="1400" b="1" dirty="0">
              <a:solidFill>
                <a:srgbClr val="EC706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17594" y="1811112"/>
            <a:ext cx="3480277" cy="2052008"/>
            <a:chOff x="1899738" y="1861522"/>
            <a:chExt cx="3480277" cy="2052008"/>
          </a:xfrm>
        </p:grpSpPr>
        <p:pic>
          <p:nvPicPr>
            <p:cNvPr id="41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738" y="1861522"/>
              <a:ext cx="490909" cy="401653"/>
            </a:xfrm>
            <a:prstGeom prst="rect">
              <a:avLst/>
            </a:prstGeom>
          </p:spPr>
        </p:pic>
        <p:pic>
          <p:nvPicPr>
            <p:cNvPr id="44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106" y="1861522"/>
              <a:ext cx="490909" cy="401653"/>
            </a:xfrm>
            <a:prstGeom prst="rect">
              <a:avLst/>
            </a:prstGeom>
          </p:spPr>
        </p:pic>
        <p:pic>
          <p:nvPicPr>
            <p:cNvPr id="45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4422" y="3511877"/>
              <a:ext cx="490909" cy="401653"/>
            </a:xfrm>
            <a:prstGeom prst="rect">
              <a:avLst/>
            </a:prstGeom>
          </p:spPr>
        </p:pic>
      </p:grpSp>
      <p:sp>
        <p:nvSpPr>
          <p:cNvPr id="59" name="下箭头 63"/>
          <p:cNvSpPr/>
          <p:nvPr/>
        </p:nvSpPr>
        <p:spPr>
          <a:xfrm rot="5400000" flipV="1">
            <a:off x="5651468" y="2596212"/>
            <a:ext cx="974244" cy="866024"/>
          </a:xfrm>
          <a:custGeom>
            <a:avLst/>
            <a:gdLst>
              <a:gd name="connsiteX0" fmla="*/ 0 w 1035535"/>
              <a:gd name="connsiteY0" fmla="*/ 468495 h 794114"/>
              <a:gd name="connsiteX1" fmla="*/ 258884 w 1035535"/>
              <a:gd name="connsiteY1" fmla="*/ 468495 h 794114"/>
              <a:gd name="connsiteX2" fmla="*/ 258884 w 1035535"/>
              <a:gd name="connsiteY2" fmla="*/ 0 h 794114"/>
              <a:gd name="connsiteX3" fmla="*/ 776651 w 1035535"/>
              <a:gd name="connsiteY3" fmla="*/ 0 h 794114"/>
              <a:gd name="connsiteX4" fmla="*/ 776651 w 1035535"/>
              <a:gd name="connsiteY4" fmla="*/ 468495 h 794114"/>
              <a:gd name="connsiteX5" fmla="*/ 1035535 w 1035535"/>
              <a:gd name="connsiteY5" fmla="*/ 468495 h 794114"/>
              <a:gd name="connsiteX6" fmla="*/ 517768 w 1035535"/>
              <a:gd name="connsiteY6" fmla="*/ 794114 h 794114"/>
              <a:gd name="connsiteX7" fmla="*/ 0 w 1035535"/>
              <a:gd name="connsiteY7" fmla="*/ 468495 h 794114"/>
              <a:gd name="connsiteX0" fmla="*/ 258884 w 1035535"/>
              <a:gd name="connsiteY0" fmla="*/ 0 h 794114"/>
              <a:gd name="connsiteX1" fmla="*/ 776651 w 1035535"/>
              <a:gd name="connsiteY1" fmla="*/ 0 h 794114"/>
              <a:gd name="connsiteX2" fmla="*/ 776651 w 1035535"/>
              <a:gd name="connsiteY2" fmla="*/ 468495 h 794114"/>
              <a:gd name="connsiteX3" fmla="*/ 1035535 w 1035535"/>
              <a:gd name="connsiteY3" fmla="*/ 468495 h 794114"/>
              <a:gd name="connsiteX4" fmla="*/ 517768 w 1035535"/>
              <a:gd name="connsiteY4" fmla="*/ 794114 h 794114"/>
              <a:gd name="connsiteX5" fmla="*/ 0 w 1035535"/>
              <a:gd name="connsiteY5" fmla="*/ 468495 h 794114"/>
              <a:gd name="connsiteX6" fmla="*/ 258884 w 1035535"/>
              <a:gd name="connsiteY6" fmla="*/ 468495 h 794114"/>
              <a:gd name="connsiteX7" fmla="*/ 350324 w 1035535"/>
              <a:gd name="connsiteY7" fmla="*/ 91440 h 794114"/>
              <a:gd name="connsiteX0" fmla="*/ 258884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6121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8222 w 1037636"/>
              <a:gd name="connsiteY0" fmla="*/ 0 h 794114"/>
              <a:gd name="connsiteX1" fmla="*/ 778752 w 1037636"/>
              <a:gd name="connsiteY1" fmla="*/ 468495 h 794114"/>
              <a:gd name="connsiteX2" fmla="*/ 1037636 w 1037636"/>
              <a:gd name="connsiteY2" fmla="*/ 468495 h 794114"/>
              <a:gd name="connsiteX3" fmla="*/ 519869 w 1037636"/>
              <a:gd name="connsiteY3" fmla="*/ 794114 h 794114"/>
              <a:gd name="connsiteX4" fmla="*/ 2101 w 1037636"/>
              <a:gd name="connsiteY4" fmla="*/ 468495 h 794114"/>
              <a:gd name="connsiteX5" fmla="*/ 260985 w 1037636"/>
              <a:gd name="connsiteY5" fmla="*/ 468495 h 794114"/>
              <a:gd name="connsiteX6" fmla="*/ 0 w 1037636"/>
              <a:gd name="connsiteY6" fmla="*/ 86678 h 794114"/>
              <a:gd name="connsiteX0" fmla="*/ 1027747 w 1047161"/>
              <a:gd name="connsiteY0" fmla="*/ 0 h 794114"/>
              <a:gd name="connsiteX1" fmla="*/ 788277 w 1047161"/>
              <a:gd name="connsiteY1" fmla="*/ 468495 h 794114"/>
              <a:gd name="connsiteX2" fmla="*/ 1047161 w 1047161"/>
              <a:gd name="connsiteY2" fmla="*/ 468495 h 794114"/>
              <a:gd name="connsiteX3" fmla="*/ 529394 w 1047161"/>
              <a:gd name="connsiteY3" fmla="*/ 794114 h 794114"/>
              <a:gd name="connsiteX4" fmla="*/ 11626 w 1047161"/>
              <a:gd name="connsiteY4" fmla="*/ 468495 h 794114"/>
              <a:gd name="connsiteX5" fmla="*/ 270510 w 1047161"/>
              <a:gd name="connsiteY5" fmla="*/ 468495 h 794114"/>
              <a:gd name="connsiteX6" fmla="*/ 0 w 1047161"/>
              <a:gd name="connsiteY6" fmla="*/ 10478 h 794114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258884 w 1035535"/>
              <a:gd name="connsiteY5" fmla="*/ 481830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44696 w 1044696"/>
              <a:gd name="connsiteY0" fmla="*/ 0 h 832214"/>
              <a:gd name="connsiteX1" fmla="*/ 619488 w 1044696"/>
              <a:gd name="connsiteY1" fmla="*/ 506595 h 832214"/>
              <a:gd name="connsiteX2" fmla="*/ 1035535 w 1044696"/>
              <a:gd name="connsiteY2" fmla="*/ 506595 h 832214"/>
              <a:gd name="connsiteX3" fmla="*/ 517768 w 1044696"/>
              <a:gd name="connsiteY3" fmla="*/ 832214 h 832214"/>
              <a:gd name="connsiteX4" fmla="*/ 0 w 1044696"/>
              <a:gd name="connsiteY4" fmla="*/ 506595 h 832214"/>
              <a:gd name="connsiteX5" fmla="*/ 392234 w 1044696"/>
              <a:gd name="connsiteY5" fmla="*/ 511357 h 832214"/>
              <a:gd name="connsiteX6" fmla="*/ 12187 w 1044696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1023348 w 1032509"/>
              <a:gd name="connsiteY2" fmla="*/ 506595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804276 w 1032509"/>
              <a:gd name="connsiteY2" fmla="*/ 513741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507965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792369 w 1032509"/>
              <a:gd name="connsiteY2" fmla="*/ 515732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0688"/>
              <a:gd name="connsiteX1" fmla="*/ 607301 w 1032509"/>
              <a:gd name="connsiteY1" fmla="*/ 506595 h 720688"/>
              <a:gd name="connsiteX2" fmla="*/ 792369 w 1032509"/>
              <a:gd name="connsiteY2" fmla="*/ 515732 h 720688"/>
              <a:gd name="connsiteX3" fmla="*/ 503202 w 1032509"/>
              <a:gd name="connsiteY3" fmla="*/ 720688 h 720688"/>
              <a:gd name="connsiteX4" fmla="*/ 237844 w 1032509"/>
              <a:gd name="connsiteY4" fmla="*/ 508976 h 720688"/>
              <a:gd name="connsiteX5" fmla="*/ 380047 w 1032509"/>
              <a:gd name="connsiteY5" fmla="*/ 511357 h 720688"/>
              <a:gd name="connsiteX6" fmla="*/ 0 w 1032509"/>
              <a:gd name="connsiteY6" fmla="*/ 24765 h 720688"/>
              <a:gd name="connsiteX0" fmla="*/ 1044414 w 1044414"/>
              <a:gd name="connsiteY0" fmla="*/ 0 h 720688"/>
              <a:gd name="connsiteX1" fmla="*/ 619206 w 1044414"/>
              <a:gd name="connsiteY1" fmla="*/ 506595 h 720688"/>
              <a:gd name="connsiteX2" fmla="*/ 804274 w 1044414"/>
              <a:gd name="connsiteY2" fmla="*/ 515732 h 720688"/>
              <a:gd name="connsiteX3" fmla="*/ 515107 w 1044414"/>
              <a:gd name="connsiteY3" fmla="*/ 720688 h 720688"/>
              <a:gd name="connsiteX4" fmla="*/ 249749 w 1044414"/>
              <a:gd name="connsiteY4" fmla="*/ 508976 h 720688"/>
              <a:gd name="connsiteX5" fmla="*/ 391952 w 1044414"/>
              <a:gd name="connsiteY5" fmla="*/ 511357 h 720688"/>
              <a:gd name="connsiteX6" fmla="*/ 0 w 1044414"/>
              <a:gd name="connsiteY6" fmla="*/ 4852 h 720688"/>
              <a:gd name="connsiteX0" fmla="*/ 1082514 w 1082514"/>
              <a:gd name="connsiteY0" fmla="*/ 0 h 722679"/>
              <a:gd name="connsiteX1" fmla="*/ 619206 w 1082514"/>
              <a:gd name="connsiteY1" fmla="*/ 508586 h 722679"/>
              <a:gd name="connsiteX2" fmla="*/ 804274 w 1082514"/>
              <a:gd name="connsiteY2" fmla="*/ 517723 h 722679"/>
              <a:gd name="connsiteX3" fmla="*/ 515107 w 1082514"/>
              <a:gd name="connsiteY3" fmla="*/ 722679 h 722679"/>
              <a:gd name="connsiteX4" fmla="*/ 249749 w 1082514"/>
              <a:gd name="connsiteY4" fmla="*/ 510967 h 722679"/>
              <a:gd name="connsiteX5" fmla="*/ 391952 w 1082514"/>
              <a:gd name="connsiteY5" fmla="*/ 513348 h 722679"/>
              <a:gd name="connsiteX6" fmla="*/ 0 w 1082514"/>
              <a:gd name="connsiteY6" fmla="*/ 6843 h 722679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91952 w 1082514"/>
              <a:gd name="connsiteY5" fmla="*/ 513348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3080 w 1082514"/>
              <a:gd name="connsiteY4" fmla="*/ 526899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38256 w 1082514"/>
              <a:gd name="connsiteY1" fmla="*/ 534476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4" h="724672">
                <a:moveTo>
                  <a:pt x="1082514" y="0"/>
                </a:moveTo>
                <a:cubicBezTo>
                  <a:pt x="788378" y="227602"/>
                  <a:pt x="727605" y="349736"/>
                  <a:pt x="638256" y="534476"/>
                </a:cubicBezTo>
                <a:lnTo>
                  <a:pt x="768555" y="531664"/>
                </a:lnTo>
                <a:lnTo>
                  <a:pt x="534160" y="724672"/>
                </a:lnTo>
                <a:lnTo>
                  <a:pt x="297373" y="532873"/>
                </a:lnTo>
                <a:lnTo>
                  <a:pt x="434815" y="533263"/>
                </a:lnTo>
                <a:cubicBezTo>
                  <a:pt x="434815" y="377098"/>
                  <a:pt x="0" y="6843"/>
                  <a:pt x="0" y="6843"/>
                </a:cubicBezTo>
              </a:path>
            </a:pathLst>
          </a:custGeom>
          <a:gradFill flip="none" rotWithShape="1">
            <a:gsLst>
              <a:gs pos="15000">
                <a:srgbClr val="FFD17D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100000"/>
                    <a:alpha val="0"/>
                  </a:schemeClr>
                </a:gs>
                <a:gs pos="31000">
                  <a:srgbClr val="FF9933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6" name="组合 28"/>
          <p:cNvGrpSpPr>
            <a:grpSpLocks noChangeAspect="1"/>
          </p:cNvGrpSpPr>
          <p:nvPr/>
        </p:nvGrpSpPr>
        <p:grpSpPr>
          <a:xfrm>
            <a:off x="3652785" y="3326415"/>
            <a:ext cx="288969" cy="288969"/>
            <a:chOff x="5076056" y="3356992"/>
            <a:chExt cx="436268" cy="436268"/>
          </a:xfrm>
        </p:grpSpPr>
        <p:sp>
          <p:nvSpPr>
            <p:cNvPr id="77" name="椭圆 27"/>
            <p:cNvSpPr/>
            <p:nvPr/>
          </p:nvSpPr>
          <p:spPr bwMode="auto">
            <a:xfrm>
              <a:off x="5076056" y="3356992"/>
              <a:ext cx="432048" cy="4320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84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8" name="禁止符 23"/>
            <p:cNvSpPr/>
            <p:nvPr/>
          </p:nvSpPr>
          <p:spPr>
            <a:xfrm>
              <a:off x="5076056" y="3356992"/>
              <a:ext cx="436268" cy="436268"/>
            </a:xfrm>
            <a:prstGeom prst="noSmoking">
              <a:avLst>
                <a:gd name="adj" fmla="val 15475"/>
              </a:avLst>
            </a:prstGeom>
            <a:solidFill>
              <a:srgbClr val="EC7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778251" y="3561878"/>
            <a:ext cx="11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接口被阻塞</a:t>
            </a:r>
            <a:endParaRPr lang="en-US" altLang="zh-CN" sz="1400" dirty="0">
              <a:solidFill>
                <a:srgbClr val="C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8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Huawei Sans" panose="020C0503030203020204" pitchFamily="34" charset="0"/>
              </a:rPr>
              <a:t>生成树能够动态响应网络拓扑变化调整阻塞接口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24" name="TextBox 18"/>
          <p:cNvSpPr txBox="1"/>
          <p:nvPr/>
        </p:nvSpPr>
        <p:spPr>
          <a:xfrm>
            <a:off x="812801" y="4413820"/>
            <a:ext cx="1056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交换机上运行的生成树协议会持续监控网络的拓扑结构，当网络拓扑结构发生变化时，生成树能感知到这些变化，并且自动做出调整。</a:t>
            </a:r>
            <a:endParaRPr lang="en-US" altLang="zh-CN" sz="16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因此，生成树既能解决二层环路问题，也能为网络的冗余性提供一种方案。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778251" y="3091284"/>
            <a:ext cx="11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接口被阻塞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75921" y="2691074"/>
            <a:ext cx="11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链路故障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V="1">
            <a:off x="2093396" y="1805791"/>
            <a:ext cx="2745630" cy="1699073"/>
            <a:chOff x="6600056" y="4353447"/>
            <a:chExt cx="1296144" cy="833967"/>
          </a:xfrm>
        </p:grpSpPr>
        <p:cxnSp>
          <p:nvCxnSpPr>
            <p:cNvPr id="75" name="直接连接符 74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直接连接符 76"/>
          <p:cNvCxnSpPr/>
          <p:nvPr/>
        </p:nvCxnSpPr>
        <p:spPr>
          <a:xfrm flipH="1">
            <a:off x="1959340" y="174510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120729" y="158475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185211" y="158475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56043" y="364525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726073" y="1559561"/>
            <a:ext cx="3480277" cy="2052008"/>
            <a:chOff x="1899738" y="1861522"/>
            <a:chExt cx="3480277" cy="2052008"/>
          </a:xfrm>
        </p:grpSpPr>
        <p:pic>
          <p:nvPicPr>
            <p:cNvPr id="115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738" y="1861522"/>
              <a:ext cx="490909" cy="401653"/>
            </a:xfrm>
            <a:prstGeom prst="rect">
              <a:avLst/>
            </a:prstGeom>
          </p:spPr>
        </p:pic>
        <p:pic>
          <p:nvPicPr>
            <p:cNvPr id="116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106" y="1861522"/>
              <a:ext cx="490909" cy="401653"/>
            </a:xfrm>
            <a:prstGeom prst="rect">
              <a:avLst/>
            </a:prstGeom>
          </p:spPr>
        </p:pic>
        <p:pic>
          <p:nvPicPr>
            <p:cNvPr id="11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4422" y="3511877"/>
              <a:ext cx="490909" cy="401653"/>
            </a:xfrm>
            <a:prstGeom prst="rect">
              <a:avLst/>
            </a:prstGeom>
          </p:spPr>
        </p:pic>
      </p:grpSp>
      <p:grpSp>
        <p:nvGrpSpPr>
          <p:cNvPr id="129" name="组合 128"/>
          <p:cNvGrpSpPr/>
          <p:nvPr/>
        </p:nvGrpSpPr>
        <p:grpSpPr>
          <a:xfrm flipV="1">
            <a:off x="7333824" y="1805791"/>
            <a:ext cx="2745630" cy="1699073"/>
            <a:chOff x="6600056" y="4353447"/>
            <a:chExt cx="1296144" cy="833967"/>
          </a:xfrm>
        </p:grpSpPr>
        <p:cxnSp>
          <p:nvCxnSpPr>
            <p:cNvPr id="130" name="直接连接符 129"/>
            <p:cNvCxnSpPr/>
            <p:nvPr/>
          </p:nvCxnSpPr>
          <p:spPr>
            <a:xfrm flipH="1">
              <a:off x="6600056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248128" y="4353447"/>
              <a:ext cx="648072" cy="8339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接连接符 131"/>
          <p:cNvCxnSpPr/>
          <p:nvPr/>
        </p:nvCxnSpPr>
        <p:spPr>
          <a:xfrm flipH="1">
            <a:off x="7199768" y="1745105"/>
            <a:ext cx="3013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6361157" y="158475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SW1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425639" y="1584755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SW2</a:t>
            </a:r>
            <a:endParaRPr lang="zh-CN" altLang="en-US" sz="1600" b="1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396471" y="364525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SW3</a:t>
            </a:r>
            <a:endParaRPr lang="zh-CN" altLang="en-US" sz="1600" b="1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6966501" y="1559561"/>
            <a:ext cx="3480277" cy="2052008"/>
            <a:chOff x="1899738" y="1861522"/>
            <a:chExt cx="3480277" cy="2052008"/>
          </a:xfrm>
        </p:grpSpPr>
        <p:pic>
          <p:nvPicPr>
            <p:cNvPr id="137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9738" y="1861522"/>
              <a:ext cx="490909" cy="401653"/>
            </a:xfrm>
            <a:prstGeom prst="rect">
              <a:avLst/>
            </a:prstGeom>
          </p:spPr>
        </p:pic>
        <p:pic>
          <p:nvPicPr>
            <p:cNvPr id="138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106" y="1861522"/>
              <a:ext cx="490909" cy="401653"/>
            </a:xfrm>
            <a:prstGeom prst="rect">
              <a:avLst/>
            </a:prstGeom>
          </p:spPr>
        </p:pic>
        <p:pic>
          <p:nvPicPr>
            <p:cNvPr id="139" name="图片 76" descr="接入交换机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4422" y="3511877"/>
              <a:ext cx="490909" cy="401653"/>
            </a:xfrm>
            <a:prstGeom prst="rect">
              <a:avLst/>
            </a:prstGeom>
          </p:spPr>
        </p:pic>
      </p:grpSp>
      <p:sp>
        <p:nvSpPr>
          <p:cNvPr id="146" name="文本框 145"/>
          <p:cNvSpPr txBox="1"/>
          <p:nvPr/>
        </p:nvSpPr>
        <p:spPr>
          <a:xfrm>
            <a:off x="9323617" y="3160075"/>
            <a:ext cx="113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接口被恢复</a:t>
            </a:r>
            <a:endParaRPr lang="en-US" altLang="zh-CN" sz="1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7" name="Oval 4"/>
          <p:cNvSpPr>
            <a:spLocks noChangeAspect="1"/>
          </p:cNvSpPr>
          <p:nvPr/>
        </p:nvSpPr>
        <p:spPr>
          <a:xfrm>
            <a:off x="4078034" y="2844901"/>
            <a:ext cx="211977" cy="21197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8" name="Oval 4"/>
          <p:cNvSpPr>
            <a:spLocks noChangeAspect="1"/>
          </p:cNvSpPr>
          <p:nvPr/>
        </p:nvSpPr>
        <p:spPr>
          <a:xfrm>
            <a:off x="7391633" y="2479097"/>
            <a:ext cx="211977" cy="21197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</a:t>
            </a:r>
            <a:endParaRPr lang="zh-CN" altLang="en-US" sz="1400" b="1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49" name="Oval 4"/>
          <p:cNvSpPr>
            <a:spLocks noChangeAspect="1"/>
          </p:cNvSpPr>
          <p:nvPr/>
        </p:nvSpPr>
        <p:spPr>
          <a:xfrm>
            <a:off x="9387653" y="2885473"/>
            <a:ext cx="211977" cy="211977"/>
          </a:xfrm>
          <a:prstGeom prst="ellipse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0" name="组合 28"/>
          <p:cNvGrpSpPr>
            <a:grpSpLocks noChangeAspect="1"/>
          </p:cNvGrpSpPr>
          <p:nvPr/>
        </p:nvGrpSpPr>
        <p:grpSpPr>
          <a:xfrm>
            <a:off x="3538840" y="3069220"/>
            <a:ext cx="288969" cy="288969"/>
            <a:chOff x="5076056" y="3356992"/>
            <a:chExt cx="436268" cy="436268"/>
          </a:xfrm>
        </p:grpSpPr>
        <p:sp>
          <p:nvSpPr>
            <p:cNvPr id="41" name="椭圆 27"/>
            <p:cNvSpPr/>
            <p:nvPr/>
          </p:nvSpPr>
          <p:spPr bwMode="auto">
            <a:xfrm>
              <a:off x="5076056" y="3356992"/>
              <a:ext cx="432048" cy="4320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84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2" name="禁止符 23"/>
            <p:cNvSpPr/>
            <p:nvPr/>
          </p:nvSpPr>
          <p:spPr>
            <a:xfrm>
              <a:off x="5076056" y="3356992"/>
              <a:ext cx="436268" cy="436268"/>
            </a:xfrm>
            <a:prstGeom prst="noSmoking">
              <a:avLst>
                <a:gd name="adj" fmla="val 15475"/>
              </a:avLst>
            </a:prstGeom>
            <a:solidFill>
              <a:srgbClr val="EC7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050608" y="3179851"/>
            <a:ext cx="288001" cy="288001"/>
            <a:chOff x="10467178" y="5640414"/>
            <a:chExt cx="213540" cy="213540"/>
          </a:xfrm>
        </p:grpSpPr>
        <p:sp>
          <p:nvSpPr>
            <p:cNvPr id="46" name="椭圆 45"/>
            <p:cNvSpPr>
              <a:spLocks noChangeAspect="1"/>
            </p:cNvSpPr>
            <p:nvPr/>
          </p:nvSpPr>
          <p:spPr>
            <a:xfrm>
              <a:off x="10467178" y="5640414"/>
              <a:ext cx="213540" cy="21354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500" b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0506830" y="5719982"/>
              <a:ext cx="138959" cy="73584"/>
            </a:xfrm>
            <a:custGeom>
              <a:avLst/>
              <a:gdLst>
                <a:gd name="connsiteX0" fmla="*/ 0 w 221456"/>
                <a:gd name="connsiteY0" fmla="*/ 47625 h 126206"/>
                <a:gd name="connsiteX1" fmla="*/ 83344 w 221456"/>
                <a:gd name="connsiteY1" fmla="*/ 126206 h 126206"/>
                <a:gd name="connsiteX2" fmla="*/ 221456 w 221456"/>
                <a:gd name="connsiteY2" fmla="*/ 0 h 126206"/>
                <a:gd name="connsiteX0" fmla="*/ 0 w 250659"/>
                <a:gd name="connsiteY0" fmla="*/ 33024 h 126206"/>
                <a:gd name="connsiteX1" fmla="*/ 112547 w 250659"/>
                <a:gd name="connsiteY1" fmla="*/ 126206 h 126206"/>
                <a:gd name="connsiteX2" fmla="*/ 250659 w 250659"/>
                <a:gd name="connsiteY2" fmla="*/ 0 h 126206"/>
                <a:gd name="connsiteX0" fmla="*/ 0 w 259419"/>
                <a:gd name="connsiteY0" fmla="*/ 35944 h 126206"/>
                <a:gd name="connsiteX1" fmla="*/ 121307 w 259419"/>
                <a:gd name="connsiteY1" fmla="*/ 126206 h 126206"/>
                <a:gd name="connsiteX2" fmla="*/ 259419 w 259419"/>
                <a:gd name="connsiteY2" fmla="*/ 0 h 126206"/>
                <a:gd name="connsiteX0" fmla="*/ 0 w 259419"/>
                <a:gd name="connsiteY0" fmla="*/ 35944 h 126206"/>
                <a:gd name="connsiteX1" fmla="*/ 106706 w 259419"/>
                <a:gd name="connsiteY1" fmla="*/ 126206 h 126206"/>
                <a:gd name="connsiteX2" fmla="*/ 259419 w 259419"/>
                <a:gd name="connsiteY2" fmla="*/ 0 h 126206"/>
                <a:gd name="connsiteX0" fmla="*/ 0 w 279861"/>
                <a:gd name="connsiteY0" fmla="*/ 35944 h 126206"/>
                <a:gd name="connsiteX1" fmla="*/ 106706 w 279861"/>
                <a:gd name="connsiteY1" fmla="*/ 126206 h 126206"/>
                <a:gd name="connsiteX2" fmla="*/ 279861 w 279861"/>
                <a:gd name="connsiteY2" fmla="*/ 0 h 126206"/>
                <a:gd name="connsiteX0" fmla="*/ 0 w 276940"/>
                <a:gd name="connsiteY0" fmla="*/ 56386 h 146648"/>
                <a:gd name="connsiteX1" fmla="*/ 106706 w 276940"/>
                <a:gd name="connsiteY1" fmla="*/ 146648 h 146648"/>
                <a:gd name="connsiteX2" fmla="*/ 276940 w 276940"/>
                <a:gd name="connsiteY2" fmla="*/ 0 h 146648"/>
                <a:gd name="connsiteX0" fmla="*/ 0 w 276940"/>
                <a:gd name="connsiteY0" fmla="*/ 56386 h 146648"/>
                <a:gd name="connsiteX1" fmla="*/ 121308 w 276940"/>
                <a:gd name="connsiteY1" fmla="*/ 146648 h 146648"/>
                <a:gd name="connsiteX2" fmla="*/ 276940 w 276940"/>
                <a:gd name="connsiteY2" fmla="*/ 0 h 1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940" h="146648">
                  <a:moveTo>
                    <a:pt x="0" y="56386"/>
                  </a:moveTo>
                  <a:lnTo>
                    <a:pt x="121308" y="146648"/>
                  </a:lnTo>
                  <a:lnTo>
                    <a:pt x="276940" y="0"/>
                  </a:lnTo>
                </a:path>
              </a:pathLst>
            </a:custGeom>
            <a:noFill/>
            <a:ln w="38100" cap="rnd" cmpd="sng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48" name="下箭头 63"/>
          <p:cNvSpPr/>
          <p:nvPr/>
        </p:nvSpPr>
        <p:spPr>
          <a:xfrm rot="5400000" flipV="1">
            <a:off x="5651468" y="2700122"/>
            <a:ext cx="974244" cy="866024"/>
          </a:xfrm>
          <a:custGeom>
            <a:avLst/>
            <a:gdLst>
              <a:gd name="connsiteX0" fmla="*/ 0 w 1035535"/>
              <a:gd name="connsiteY0" fmla="*/ 468495 h 794114"/>
              <a:gd name="connsiteX1" fmla="*/ 258884 w 1035535"/>
              <a:gd name="connsiteY1" fmla="*/ 468495 h 794114"/>
              <a:gd name="connsiteX2" fmla="*/ 258884 w 1035535"/>
              <a:gd name="connsiteY2" fmla="*/ 0 h 794114"/>
              <a:gd name="connsiteX3" fmla="*/ 776651 w 1035535"/>
              <a:gd name="connsiteY3" fmla="*/ 0 h 794114"/>
              <a:gd name="connsiteX4" fmla="*/ 776651 w 1035535"/>
              <a:gd name="connsiteY4" fmla="*/ 468495 h 794114"/>
              <a:gd name="connsiteX5" fmla="*/ 1035535 w 1035535"/>
              <a:gd name="connsiteY5" fmla="*/ 468495 h 794114"/>
              <a:gd name="connsiteX6" fmla="*/ 517768 w 1035535"/>
              <a:gd name="connsiteY6" fmla="*/ 794114 h 794114"/>
              <a:gd name="connsiteX7" fmla="*/ 0 w 1035535"/>
              <a:gd name="connsiteY7" fmla="*/ 468495 h 794114"/>
              <a:gd name="connsiteX0" fmla="*/ 258884 w 1035535"/>
              <a:gd name="connsiteY0" fmla="*/ 0 h 794114"/>
              <a:gd name="connsiteX1" fmla="*/ 776651 w 1035535"/>
              <a:gd name="connsiteY1" fmla="*/ 0 h 794114"/>
              <a:gd name="connsiteX2" fmla="*/ 776651 w 1035535"/>
              <a:gd name="connsiteY2" fmla="*/ 468495 h 794114"/>
              <a:gd name="connsiteX3" fmla="*/ 1035535 w 1035535"/>
              <a:gd name="connsiteY3" fmla="*/ 468495 h 794114"/>
              <a:gd name="connsiteX4" fmla="*/ 517768 w 1035535"/>
              <a:gd name="connsiteY4" fmla="*/ 794114 h 794114"/>
              <a:gd name="connsiteX5" fmla="*/ 0 w 1035535"/>
              <a:gd name="connsiteY5" fmla="*/ 468495 h 794114"/>
              <a:gd name="connsiteX6" fmla="*/ 258884 w 1035535"/>
              <a:gd name="connsiteY6" fmla="*/ 468495 h 794114"/>
              <a:gd name="connsiteX7" fmla="*/ 350324 w 1035535"/>
              <a:gd name="connsiteY7" fmla="*/ 91440 h 794114"/>
              <a:gd name="connsiteX0" fmla="*/ 258884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6121 w 1035535"/>
              <a:gd name="connsiteY0" fmla="*/ 0 h 794114"/>
              <a:gd name="connsiteX1" fmla="*/ 776651 w 1035535"/>
              <a:gd name="connsiteY1" fmla="*/ 468495 h 794114"/>
              <a:gd name="connsiteX2" fmla="*/ 1035535 w 1035535"/>
              <a:gd name="connsiteY2" fmla="*/ 468495 h 794114"/>
              <a:gd name="connsiteX3" fmla="*/ 517768 w 1035535"/>
              <a:gd name="connsiteY3" fmla="*/ 794114 h 794114"/>
              <a:gd name="connsiteX4" fmla="*/ 0 w 1035535"/>
              <a:gd name="connsiteY4" fmla="*/ 468495 h 794114"/>
              <a:gd name="connsiteX5" fmla="*/ 258884 w 1035535"/>
              <a:gd name="connsiteY5" fmla="*/ 468495 h 794114"/>
              <a:gd name="connsiteX6" fmla="*/ 350324 w 1035535"/>
              <a:gd name="connsiteY6" fmla="*/ 91440 h 794114"/>
              <a:gd name="connsiteX0" fmla="*/ 1018222 w 1037636"/>
              <a:gd name="connsiteY0" fmla="*/ 0 h 794114"/>
              <a:gd name="connsiteX1" fmla="*/ 778752 w 1037636"/>
              <a:gd name="connsiteY1" fmla="*/ 468495 h 794114"/>
              <a:gd name="connsiteX2" fmla="*/ 1037636 w 1037636"/>
              <a:gd name="connsiteY2" fmla="*/ 468495 h 794114"/>
              <a:gd name="connsiteX3" fmla="*/ 519869 w 1037636"/>
              <a:gd name="connsiteY3" fmla="*/ 794114 h 794114"/>
              <a:gd name="connsiteX4" fmla="*/ 2101 w 1037636"/>
              <a:gd name="connsiteY4" fmla="*/ 468495 h 794114"/>
              <a:gd name="connsiteX5" fmla="*/ 260985 w 1037636"/>
              <a:gd name="connsiteY5" fmla="*/ 468495 h 794114"/>
              <a:gd name="connsiteX6" fmla="*/ 0 w 1037636"/>
              <a:gd name="connsiteY6" fmla="*/ 86678 h 794114"/>
              <a:gd name="connsiteX0" fmla="*/ 1027747 w 1047161"/>
              <a:gd name="connsiteY0" fmla="*/ 0 h 794114"/>
              <a:gd name="connsiteX1" fmla="*/ 788277 w 1047161"/>
              <a:gd name="connsiteY1" fmla="*/ 468495 h 794114"/>
              <a:gd name="connsiteX2" fmla="*/ 1047161 w 1047161"/>
              <a:gd name="connsiteY2" fmla="*/ 468495 h 794114"/>
              <a:gd name="connsiteX3" fmla="*/ 529394 w 1047161"/>
              <a:gd name="connsiteY3" fmla="*/ 794114 h 794114"/>
              <a:gd name="connsiteX4" fmla="*/ 11626 w 1047161"/>
              <a:gd name="connsiteY4" fmla="*/ 468495 h 794114"/>
              <a:gd name="connsiteX5" fmla="*/ 270510 w 1047161"/>
              <a:gd name="connsiteY5" fmla="*/ 468495 h 794114"/>
              <a:gd name="connsiteX6" fmla="*/ 0 w 1047161"/>
              <a:gd name="connsiteY6" fmla="*/ 10478 h 794114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258884 w 1035535"/>
              <a:gd name="connsiteY5" fmla="*/ 481830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776651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16121 w 1035535"/>
              <a:gd name="connsiteY0" fmla="*/ 13335 h 807449"/>
              <a:gd name="connsiteX1" fmla="*/ 619488 w 1035535"/>
              <a:gd name="connsiteY1" fmla="*/ 481830 h 807449"/>
              <a:gd name="connsiteX2" fmla="*/ 1035535 w 1035535"/>
              <a:gd name="connsiteY2" fmla="*/ 481830 h 807449"/>
              <a:gd name="connsiteX3" fmla="*/ 517768 w 1035535"/>
              <a:gd name="connsiteY3" fmla="*/ 807449 h 807449"/>
              <a:gd name="connsiteX4" fmla="*/ 0 w 1035535"/>
              <a:gd name="connsiteY4" fmla="*/ 481830 h 807449"/>
              <a:gd name="connsiteX5" fmla="*/ 392234 w 1035535"/>
              <a:gd name="connsiteY5" fmla="*/ 486592 h 807449"/>
              <a:gd name="connsiteX6" fmla="*/ 12187 w 1035535"/>
              <a:gd name="connsiteY6" fmla="*/ 0 h 807449"/>
              <a:gd name="connsiteX0" fmla="*/ 1044696 w 1044696"/>
              <a:gd name="connsiteY0" fmla="*/ 0 h 832214"/>
              <a:gd name="connsiteX1" fmla="*/ 619488 w 1044696"/>
              <a:gd name="connsiteY1" fmla="*/ 506595 h 832214"/>
              <a:gd name="connsiteX2" fmla="*/ 1035535 w 1044696"/>
              <a:gd name="connsiteY2" fmla="*/ 506595 h 832214"/>
              <a:gd name="connsiteX3" fmla="*/ 517768 w 1044696"/>
              <a:gd name="connsiteY3" fmla="*/ 832214 h 832214"/>
              <a:gd name="connsiteX4" fmla="*/ 0 w 1044696"/>
              <a:gd name="connsiteY4" fmla="*/ 506595 h 832214"/>
              <a:gd name="connsiteX5" fmla="*/ 392234 w 1044696"/>
              <a:gd name="connsiteY5" fmla="*/ 511357 h 832214"/>
              <a:gd name="connsiteX6" fmla="*/ 12187 w 1044696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1023348 w 1032509"/>
              <a:gd name="connsiteY2" fmla="*/ 506595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832214"/>
              <a:gd name="connsiteX1" fmla="*/ 607301 w 1032509"/>
              <a:gd name="connsiteY1" fmla="*/ 506595 h 832214"/>
              <a:gd name="connsiteX2" fmla="*/ 804276 w 1032509"/>
              <a:gd name="connsiteY2" fmla="*/ 513741 h 832214"/>
              <a:gd name="connsiteX3" fmla="*/ 505581 w 1032509"/>
              <a:gd name="connsiteY3" fmla="*/ 832214 h 832214"/>
              <a:gd name="connsiteX4" fmla="*/ 237844 w 1032509"/>
              <a:gd name="connsiteY4" fmla="*/ 508976 h 832214"/>
              <a:gd name="connsiteX5" fmla="*/ 380047 w 1032509"/>
              <a:gd name="connsiteY5" fmla="*/ 511357 h 832214"/>
              <a:gd name="connsiteX6" fmla="*/ 0 w 1032509"/>
              <a:gd name="connsiteY6" fmla="*/ 24765 h 832214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507965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804276 w 1032509"/>
              <a:gd name="connsiteY2" fmla="*/ 513741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2679"/>
              <a:gd name="connsiteX1" fmla="*/ 607301 w 1032509"/>
              <a:gd name="connsiteY1" fmla="*/ 506595 h 722679"/>
              <a:gd name="connsiteX2" fmla="*/ 792369 w 1032509"/>
              <a:gd name="connsiteY2" fmla="*/ 515732 h 722679"/>
              <a:gd name="connsiteX3" fmla="*/ 498440 w 1032509"/>
              <a:gd name="connsiteY3" fmla="*/ 722679 h 722679"/>
              <a:gd name="connsiteX4" fmla="*/ 237844 w 1032509"/>
              <a:gd name="connsiteY4" fmla="*/ 508976 h 722679"/>
              <a:gd name="connsiteX5" fmla="*/ 380047 w 1032509"/>
              <a:gd name="connsiteY5" fmla="*/ 511357 h 722679"/>
              <a:gd name="connsiteX6" fmla="*/ 0 w 1032509"/>
              <a:gd name="connsiteY6" fmla="*/ 24765 h 722679"/>
              <a:gd name="connsiteX0" fmla="*/ 1032509 w 1032509"/>
              <a:gd name="connsiteY0" fmla="*/ 0 h 720688"/>
              <a:gd name="connsiteX1" fmla="*/ 607301 w 1032509"/>
              <a:gd name="connsiteY1" fmla="*/ 506595 h 720688"/>
              <a:gd name="connsiteX2" fmla="*/ 792369 w 1032509"/>
              <a:gd name="connsiteY2" fmla="*/ 515732 h 720688"/>
              <a:gd name="connsiteX3" fmla="*/ 503202 w 1032509"/>
              <a:gd name="connsiteY3" fmla="*/ 720688 h 720688"/>
              <a:gd name="connsiteX4" fmla="*/ 237844 w 1032509"/>
              <a:gd name="connsiteY4" fmla="*/ 508976 h 720688"/>
              <a:gd name="connsiteX5" fmla="*/ 380047 w 1032509"/>
              <a:gd name="connsiteY5" fmla="*/ 511357 h 720688"/>
              <a:gd name="connsiteX6" fmla="*/ 0 w 1032509"/>
              <a:gd name="connsiteY6" fmla="*/ 24765 h 720688"/>
              <a:gd name="connsiteX0" fmla="*/ 1044414 w 1044414"/>
              <a:gd name="connsiteY0" fmla="*/ 0 h 720688"/>
              <a:gd name="connsiteX1" fmla="*/ 619206 w 1044414"/>
              <a:gd name="connsiteY1" fmla="*/ 506595 h 720688"/>
              <a:gd name="connsiteX2" fmla="*/ 804274 w 1044414"/>
              <a:gd name="connsiteY2" fmla="*/ 515732 h 720688"/>
              <a:gd name="connsiteX3" fmla="*/ 515107 w 1044414"/>
              <a:gd name="connsiteY3" fmla="*/ 720688 h 720688"/>
              <a:gd name="connsiteX4" fmla="*/ 249749 w 1044414"/>
              <a:gd name="connsiteY4" fmla="*/ 508976 h 720688"/>
              <a:gd name="connsiteX5" fmla="*/ 391952 w 1044414"/>
              <a:gd name="connsiteY5" fmla="*/ 511357 h 720688"/>
              <a:gd name="connsiteX6" fmla="*/ 0 w 1044414"/>
              <a:gd name="connsiteY6" fmla="*/ 4852 h 720688"/>
              <a:gd name="connsiteX0" fmla="*/ 1082514 w 1082514"/>
              <a:gd name="connsiteY0" fmla="*/ 0 h 722679"/>
              <a:gd name="connsiteX1" fmla="*/ 619206 w 1082514"/>
              <a:gd name="connsiteY1" fmla="*/ 508586 h 722679"/>
              <a:gd name="connsiteX2" fmla="*/ 804274 w 1082514"/>
              <a:gd name="connsiteY2" fmla="*/ 517723 h 722679"/>
              <a:gd name="connsiteX3" fmla="*/ 515107 w 1082514"/>
              <a:gd name="connsiteY3" fmla="*/ 722679 h 722679"/>
              <a:gd name="connsiteX4" fmla="*/ 249749 w 1082514"/>
              <a:gd name="connsiteY4" fmla="*/ 510967 h 722679"/>
              <a:gd name="connsiteX5" fmla="*/ 391952 w 1082514"/>
              <a:gd name="connsiteY5" fmla="*/ 513348 h 722679"/>
              <a:gd name="connsiteX6" fmla="*/ 0 w 1082514"/>
              <a:gd name="connsiteY6" fmla="*/ 6843 h 722679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91952 w 1082514"/>
              <a:gd name="connsiteY5" fmla="*/ 513348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49749 w 1082514"/>
              <a:gd name="connsiteY4" fmla="*/ 510967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3080 w 1082514"/>
              <a:gd name="connsiteY4" fmla="*/ 526899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19206 w 1082514"/>
              <a:gd name="connsiteY1" fmla="*/ 508586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04274 w 1082514"/>
              <a:gd name="connsiteY2" fmla="*/ 517723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380046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37842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830468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90644 w 1082514"/>
              <a:gd name="connsiteY1" fmla="*/ 532484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  <a:gd name="connsiteX0" fmla="*/ 1082514 w 1082514"/>
              <a:gd name="connsiteY0" fmla="*/ 0 h 724672"/>
              <a:gd name="connsiteX1" fmla="*/ 638256 w 1082514"/>
              <a:gd name="connsiteY1" fmla="*/ 534476 h 724672"/>
              <a:gd name="connsiteX2" fmla="*/ 768555 w 1082514"/>
              <a:gd name="connsiteY2" fmla="*/ 531664 h 724672"/>
              <a:gd name="connsiteX3" fmla="*/ 534160 w 1082514"/>
              <a:gd name="connsiteY3" fmla="*/ 724672 h 724672"/>
              <a:gd name="connsiteX4" fmla="*/ 297373 w 1082514"/>
              <a:gd name="connsiteY4" fmla="*/ 532873 h 724672"/>
              <a:gd name="connsiteX5" fmla="*/ 434815 w 1082514"/>
              <a:gd name="connsiteY5" fmla="*/ 533263 h 724672"/>
              <a:gd name="connsiteX6" fmla="*/ 0 w 1082514"/>
              <a:gd name="connsiteY6" fmla="*/ 6843 h 7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4" h="724672">
                <a:moveTo>
                  <a:pt x="1082514" y="0"/>
                </a:moveTo>
                <a:cubicBezTo>
                  <a:pt x="788378" y="227602"/>
                  <a:pt x="727605" y="349736"/>
                  <a:pt x="638256" y="534476"/>
                </a:cubicBezTo>
                <a:lnTo>
                  <a:pt x="768555" y="531664"/>
                </a:lnTo>
                <a:lnTo>
                  <a:pt x="534160" y="724672"/>
                </a:lnTo>
                <a:lnTo>
                  <a:pt x="297373" y="532873"/>
                </a:lnTo>
                <a:lnTo>
                  <a:pt x="434815" y="533263"/>
                </a:lnTo>
                <a:cubicBezTo>
                  <a:pt x="434815" y="377098"/>
                  <a:pt x="0" y="6843"/>
                  <a:pt x="0" y="6843"/>
                </a:cubicBezTo>
              </a:path>
            </a:pathLst>
          </a:custGeom>
          <a:gradFill flip="none" rotWithShape="1">
            <a:gsLst>
              <a:gs pos="15000">
                <a:srgbClr val="FFD17D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100000"/>
                    <a:alpha val="0"/>
                  </a:schemeClr>
                </a:gs>
                <a:gs pos="31000">
                  <a:srgbClr val="FF9933"/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800417" y="2356985"/>
            <a:ext cx="288000" cy="288000"/>
            <a:chOff x="856677" y="2615810"/>
            <a:chExt cx="288000" cy="288000"/>
          </a:xfrm>
        </p:grpSpPr>
        <p:sp>
          <p:nvSpPr>
            <p:cNvPr id="50" name="椭圆 49"/>
            <p:cNvSpPr/>
            <p:nvPr/>
          </p:nvSpPr>
          <p:spPr>
            <a:xfrm>
              <a:off x="856677" y="2615810"/>
              <a:ext cx="288000" cy="288000"/>
            </a:xfrm>
            <a:prstGeom prst="ellipse">
              <a:avLst/>
            </a:prstGeom>
            <a:solidFill>
              <a:srgbClr val="EC70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923444" y="2692169"/>
              <a:ext cx="144001" cy="144002"/>
              <a:chOff x="898853" y="2657982"/>
              <a:chExt cx="203649" cy="203652"/>
            </a:xfrm>
          </p:grpSpPr>
          <p:cxnSp>
            <p:nvCxnSpPr>
              <p:cNvPr id="52" name="直接连接符 51"/>
              <p:cNvCxnSpPr>
                <a:stCxn id="50" idx="3"/>
                <a:endCxn id="50" idx="7"/>
              </p:cNvCxnSpPr>
              <p:nvPr/>
            </p:nvCxnSpPr>
            <p:spPr>
              <a:xfrm flipV="1"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50" idx="1"/>
                <a:endCxn id="50" idx="5"/>
              </p:cNvCxnSpPr>
              <p:nvPr/>
            </p:nvCxnSpPr>
            <p:spPr>
              <a:xfrm>
                <a:off x="898853" y="2657986"/>
                <a:ext cx="203648" cy="203648"/>
              </a:xfrm>
              <a:prstGeom prst="line">
                <a:avLst/>
              </a:prstGeom>
              <a:solidFill>
                <a:srgbClr val="EC7061"/>
              </a:solidFill>
              <a:ln w="38100" cap="rnd">
                <a:solidFill>
                  <a:schemeClr val="bg1"/>
                </a:solidFill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688724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F3FBFE"/>
      </a:dk2>
      <a:lt2>
        <a:srgbClr val="BAE6F6"/>
      </a:lt2>
      <a:accent1>
        <a:srgbClr val="1AABE2"/>
      </a:accent1>
      <a:accent2>
        <a:srgbClr val="EC7061"/>
      </a:accent2>
      <a:accent3>
        <a:srgbClr val="8BC9A0"/>
      </a:accent3>
      <a:accent4>
        <a:srgbClr val="BAE6F6"/>
      </a:accent4>
      <a:accent5>
        <a:srgbClr val="F3FBFE"/>
      </a:accent5>
      <a:accent6>
        <a:srgbClr val="FFD17D"/>
      </a:accent6>
      <a:hlink>
        <a:srgbClr val="FFF2CC"/>
      </a:hlink>
      <a:folHlink>
        <a:srgbClr val="7F7F7F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5B4B712841F4C8A7AAEE2CD191271" ma:contentTypeVersion="0" ma:contentTypeDescription="Create a new document." ma:contentTypeScope="" ma:versionID="2e6df93c5ac01bc0ba5a39bebe33c6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29B796-0E7E-4882-BE62-9D1354036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7248BF-7562-4058-894C-04E0F5EB13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F62299-7F5E-4A87-9F56-B92996039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8240</Words>
  <Application>Microsoft Office PowerPoint</Application>
  <PresentationFormat>宽屏</PresentationFormat>
  <Paragraphs>913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Huawei Sans</vt:lpstr>
      <vt:lpstr>微软雅黑</vt:lpstr>
      <vt:lpstr>Arial</vt:lpstr>
      <vt:lpstr>Calibri</vt:lpstr>
      <vt:lpstr>Wingdings</vt:lpstr>
      <vt:lpstr>自定义设计方案</vt:lpstr>
      <vt:lpstr>生成树</vt:lpstr>
      <vt:lpstr>PowerPoint 演示文稿</vt:lpstr>
      <vt:lpstr>PowerPoint 演示文稿</vt:lpstr>
      <vt:lpstr>PowerPoint 演示文稿</vt:lpstr>
      <vt:lpstr>技术背景：二层交换机网络的冗余性与环路</vt:lpstr>
      <vt:lpstr>技术背景：人为错误导致的二层环路</vt:lpstr>
      <vt:lpstr>二层环路带来的问题</vt:lpstr>
      <vt:lpstr>初识生成树协议</vt:lpstr>
      <vt:lpstr>生成树能够动态响应网络拓扑变化调整阻塞接口</vt:lpstr>
      <vt:lpstr>问答：二层及三层环路</vt:lpstr>
      <vt:lpstr>生成树协议在园区网络中的应用位置</vt:lpstr>
      <vt:lpstr>STP概述</vt:lpstr>
      <vt:lpstr>PowerPoint 演示文稿</vt:lpstr>
      <vt:lpstr>STP的基本概念：桥ID</vt:lpstr>
      <vt:lpstr>STP的基本概念：根桥</vt:lpstr>
      <vt:lpstr>STP的基本概念：Cost</vt:lpstr>
      <vt:lpstr>STP的基本概念：Cost计算方法</vt:lpstr>
      <vt:lpstr>STP的基本概念：RPC</vt:lpstr>
      <vt:lpstr>STP的基本概念：Port ID</vt:lpstr>
      <vt:lpstr>STP的基本概念：BPDU</vt:lpstr>
      <vt:lpstr>配置BPDU的报文格式</vt:lpstr>
      <vt:lpstr>配置BPDU的比较原则</vt:lpstr>
      <vt:lpstr>配置BPDU的转发过程</vt:lpstr>
      <vt:lpstr>STP的计算过程 (1)</vt:lpstr>
      <vt:lpstr>STP的计算过程 (2)</vt:lpstr>
      <vt:lpstr>STP的计算过程 (3)</vt:lpstr>
      <vt:lpstr>STP的计算过程 (4)</vt:lpstr>
      <vt:lpstr>思考题1：识别以下拓扑中的根桥及各种接口角色</vt:lpstr>
      <vt:lpstr>思考题2：识别以下拓扑中的根桥及各种接口角色</vt:lpstr>
      <vt:lpstr>思考题3：识别以下拓扑中的根桥及各种接口角色</vt:lpstr>
      <vt:lpstr>思考题4：识别以下拓扑中的根桥及各种接口角色</vt:lpstr>
      <vt:lpstr>STP的接口状态</vt:lpstr>
      <vt:lpstr>STP的接口状态迁移</vt:lpstr>
      <vt:lpstr>拓扑变化 - 根桥故障</vt:lpstr>
      <vt:lpstr>拓扑变化 - 直连链路故障</vt:lpstr>
      <vt:lpstr>拓扑变化 – 非直连链路故障</vt:lpstr>
      <vt:lpstr>拓扑改变导致MAC地址表错误</vt:lpstr>
      <vt:lpstr>拓扑改变导致MAC地址表错误</vt:lpstr>
      <vt:lpstr>PowerPoint 演示文稿</vt:lpstr>
      <vt:lpstr>STP的基础配置命令 (1)</vt:lpstr>
      <vt:lpstr>STP的基础配置命令 (2)</vt:lpstr>
      <vt:lpstr>STP的基础配置命令 (3)</vt:lpstr>
      <vt:lpstr>案例1：STP的基础配置</vt:lpstr>
      <vt:lpstr>案例1：STP的基础配置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童 驰阳</cp:lastModifiedBy>
  <cp:revision>243</cp:revision>
  <dcterms:created xsi:type="dcterms:W3CDTF">2018-11-29T10:16:29Z</dcterms:created>
  <dcterms:modified xsi:type="dcterms:W3CDTF">2021-03-17T11:03:16Z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(3)FbZK5fG7K8xEy2twowxUmYowHvEYeEB5tyOprrcsuGqs8RE7E8oWFXFiXN3LfxhYzc0T7xkv
ah7Cw9iWYTVFHVLoLM8JBBwy5fWgN3pdbYN86fcjeDcSsTHpy9G0TVo6wGqMExQcM0OXiilj
yfkUu4pGmIlQgwMXMBeuUouz7FKI2h93zJXPUBCg0E9FwsHauggQn726SQH83UEtFvzH+cOV
7keXr6uvWS0zu2UsFe</vt:lpwstr>
  </property>
  <property fmtid="{D5CDD505-2E9C-101B-9397-08002B2CF9AE}" pid="3" name="_2015_ms_pID_7253431">
    <vt:lpwstr>didxnp5WRkTK4wros7sI/uQjXaF63buc6S3PaAygi93DzJe+8Jcl+R
GESRBxQ0vlJgSCCsvs9SJQ4Inleyp586/BUPVfg5wxDRbSH6OZ1+68wj4Gx/VeEkTXHDUyX8
rqoCaHFXcPexKsOiH/fQqS9AQM3/HdUfZUISP7oRRdk41Nuy8Q9AZ4q9zBiKk8jy6Q675NLk
nAgz30ocdGFC0w1UT3zlMcUEiu3GzcCbMq5O</vt:lpwstr>
  </property>
  <property fmtid="{D5CDD505-2E9C-101B-9397-08002B2CF9AE}" pid="4" name="_2015_ms_pID_7253432">
    <vt:lpwstr>evlZYO5HCoH+fT5Rt3Ivde8=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1582015392</vt:lpwstr>
  </property>
  <property fmtid="{D5CDD505-2E9C-101B-9397-08002B2CF9AE}" pid="9" name="ContentTypeId">
    <vt:lpwstr>0x01010002C5B4B712841F4C8A7AAEE2CD191271</vt:lpwstr>
  </property>
</Properties>
</file>