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25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59" r:id="rId7"/>
    <p:sldId id="260" r:id="rId8"/>
    <p:sldId id="264" r:id="rId9"/>
    <p:sldId id="265" r:id="rId10"/>
    <p:sldId id="280" r:id="rId11"/>
    <p:sldId id="266" r:id="rId12"/>
    <p:sldId id="267" r:id="rId13"/>
    <p:sldId id="268" r:id="rId14"/>
    <p:sldId id="284" r:id="rId15"/>
    <p:sldId id="285" r:id="rId16"/>
    <p:sldId id="272" r:id="rId17"/>
    <p:sldId id="286" r:id="rId18"/>
    <p:sldId id="287" r:id="rId19"/>
    <p:sldId id="288" r:id="rId20"/>
    <p:sldId id="289" r:id="rId21"/>
    <p:sldId id="276" r:id="rId22"/>
    <p:sldId id="277" r:id="rId23"/>
    <p:sldId id="278" r:id="rId24"/>
    <p:sldId id="279" r:id="rId25"/>
  </p:sldIdLst>
  <p:sldSz cx="12192000" cy="6858000"/>
  <p:notesSz cx="6797675" cy="9926638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840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D17D"/>
    <a:srgbClr val="BDE7F6"/>
    <a:srgbClr val="F4FBFE"/>
    <a:srgbClr val="F3FBFE"/>
    <a:srgbClr val="99DFF9"/>
    <a:srgbClr val="FFF2CC"/>
    <a:srgbClr val="EC7061"/>
    <a:srgbClr val="151515"/>
    <a:srgbClr val="C7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76" autoAdjust="0"/>
  </p:normalViewPr>
  <p:slideViewPr>
    <p:cSldViewPr snapToGrid="0" snapToObjects="1">
      <p:cViewPr varScale="1">
        <p:scale>
          <a:sx n="104" d="100"/>
          <a:sy n="104" d="100"/>
        </p:scale>
        <p:origin x="870" y="60"/>
      </p:cViewPr>
      <p:guideLst>
        <p:guide pos="3840"/>
        <p:guide orient="horz"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2184" y="108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437" y="779463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2437" y="4596397"/>
            <a:ext cx="5932800" cy="5108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40000" indent="-180000" algn="l" defTabSz="1219304" rtl="0" eaLnBrk="1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00000" indent="-180000" algn="l" defTabSz="1219304" rtl="0" eaLnBrk="1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886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orient="horz" pos="2591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6" name="备注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在二层交换机上配置</a:t>
            </a:r>
            <a:r>
              <a:rPr lang="en-US" altLang="zh-CN"/>
              <a:t>VLAN</a:t>
            </a:r>
            <a:r>
              <a:rPr lang="zh-CN" altLang="en-US"/>
              <a:t>，每个</a:t>
            </a:r>
            <a:r>
              <a:rPr lang="en-US" altLang="zh-CN"/>
              <a:t>VLAN</a:t>
            </a:r>
            <a:r>
              <a:rPr lang="zh-CN" altLang="en-US"/>
              <a:t>单独使用一个交换机接口与路由器互联。</a:t>
            </a:r>
          </a:p>
          <a:p>
            <a:r>
              <a:rPr lang="zh-CN" altLang="en-US"/>
              <a:t>路由器使用两个物理接口，分别作为</a:t>
            </a:r>
            <a:r>
              <a:rPr lang="en-US" altLang="zh-CN"/>
              <a:t>VLAN 10</a:t>
            </a:r>
            <a:r>
              <a:rPr lang="zh-CN" altLang="en-US"/>
              <a:t>及</a:t>
            </a:r>
            <a:r>
              <a:rPr lang="en-US" altLang="zh-CN"/>
              <a:t>VLAN 20</a:t>
            </a:r>
            <a:r>
              <a:rPr lang="zh-CN" altLang="en-US"/>
              <a:t>内</a:t>
            </a:r>
            <a:r>
              <a:rPr lang="en-US" altLang="zh-CN"/>
              <a:t>PC</a:t>
            </a:r>
            <a:r>
              <a:rPr lang="zh-CN" altLang="en-US"/>
              <a:t>的默认网关，使用路由器的物理接口实现</a:t>
            </a:r>
            <a:r>
              <a:rPr lang="en-US" altLang="zh-CN"/>
              <a:t>VLAN</a:t>
            </a:r>
            <a:r>
              <a:rPr lang="zh-CN" altLang="en-US"/>
              <a:t>之间的通信。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0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R1</a:t>
            </a:r>
            <a:r>
              <a:rPr lang="zh-CN" altLang="en-US"/>
              <a:t>使用一个物理接口（</a:t>
            </a:r>
            <a:r>
              <a:rPr lang="en-US" altLang="zh-CN"/>
              <a:t>GE0/0/1</a:t>
            </a:r>
            <a:r>
              <a:rPr lang="zh-CN" altLang="en-US"/>
              <a:t>）与交换机</a:t>
            </a:r>
            <a:r>
              <a:rPr lang="en-US" altLang="zh-CN"/>
              <a:t>SW1</a:t>
            </a:r>
            <a:r>
              <a:rPr lang="zh-CN" altLang="en-US"/>
              <a:t>对接，并基于该物理接口创建两个子接口：</a:t>
            </a:r>
            <a:r>
              <a:rPr lang="en-US" altLang="zh-CN"/>
              <a:t>GE0/0/1.10</a:t>
            </a:r>
            <a:r>
              <a:rPr lang="zh-CN" altLang="en-US"/>
              <a:t>及</a:t>
            </a:r>
            <a:r>
              <a:rPr lang="en-US" altLang="zh-CN"/>
              <a:t>GE0/0/1.20</a:t>
            </a:r>
            <a:r>
              <a:rPr lang="zh-CN" altLang="en-US"/>
              <a:t>，分别使用这两个子接口作为</a:t>
            </a:r>
            <a:r>
              <a:rPr lang="en-US" altLang="zh-CN"/>
              <a:t>VLAN 10</a:t>
            </a:r>
            <a:r>
              <a:rPr lang="zh-CN" altLang="en-US"/>
              <a:t>及</a:t>
            </a:r>
            <a:r>
              <a:rPr lang="en-US" altLang="zh-CN"/>
              <a:t>VLAN 20</a:t>
            </a:r>
            <a:r>
              <a:rPr lang="zh-CN" altLang="en-US"/>
              <a:t>的默认网关。</a:t>
            </a:r>
          </a:p>
          <a:p>
            <a:r>
              <a:rPr lang="zh-CN" altLang="en-US"/>
              <a:t>由于三层子接口不支持</a:t>
            </a:r>
            <a:r>
              <a:rPr lang="en-US" altLang="zh-CN"/>
              <a:t>VLAN</a:t>
            </a:r>
            <a:r>
              <a:rPr lang="zh-CN" altLang="en-US"/>
              <a:t>报文，当它收到</a:t>
            </a:r>
            <a:r>
              <a:rPr lang="en-US" altLang="zh-CN"/>
              <a:t>VLAN</a:t>
            </a:r>
            <a:r>
              <a:rPr lang="zh-CN" altLang="en-US"/>
              <a:t>报文时，会将</a:t>
            </a:r>
            <a:r>
              <a:rPr lang="en-US" altLang="zh-CN"/>
              <a:t>VLAN</a:t>
            </a:r>
            <a:r>
              <a:rPr lang="zh-CN" altLang="en-US"/>
              <a:t>报文当成是非法报文而丢弃。因此，需要在子接口上将</a:t>
            </a:r>
            <a:r>
              <a:rPr lang="en-US" altLang="zh-CN"/>
              <a:t>VLAN Tag</a:t>
            </a:r>
            <a:r>
              <a:rPr lang="zh-CN" altLang="en-US"/>
              <a:t>剥掉，也就是需要</a:t>
            </a:r>
            <a:r>
              <a:rPr lang="en-US" altLang="zh-CN"/>
              <a:t>VLAN</a:t>
            </a:r>
            <a:r>
              <a:rPr lang="zh-CN" altLang="en-US"/>
              <a:t>终结（</a:t>
            </a:r>
            <a:r>
              <a:rPr lang="en-US" altLang="zh-CN"/>
              <a:t>VLAN Termination</a:t>
            </a:r>
            <a:r>
              <a:rPr lang="zh-CN" altLang="en-US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70206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子接口终结</a:t>
            </a:r>
            <a:r>
              <a:rPr lang="en-US" altLang="zh-CN"/>
              <a:t>VLAN</a:t>
            </a:r>
            <a:r>
              <a:rPr lang="zh-CN" altLang="en-US"/>
              <a:t>的实质包含两个方面：</a:t>
            </a:r>
          </a:p>
          <a:p>
            <a:pPr lvl="1"/>
            <a:r>
              <a:rPr lang="zh-CN" altLang="en-US"/>
              <a:t>对接口接收到报文，剥除</a:t>
            </a:r>
            <a:r>
              <a:rPr lang="en-US" altLang="zh-CN"/>
              <a:t>VLAN</a:t>
            </a:r>
            <a:r>
              <a:rPr lang="zh-CN" altLang="en-US"/>
              <a:t>标签后进行三层转发或其他处理。</a:t>
            </a:r>
          </a:p>
          <a:p>
            <a:pPr lvl="1"/>
            <a:r>
              <a:rPr lang="zh-CN" altLang="en-US"/>
              <a:t>对接口发出的报文，又将相应的</a:t>
            </a:r>
            <a:r>
              <a:rPr lang="en-US" altLang="zh-CN"/>
              <a:t>VLAN</a:t>
            </a:r>
            <a:r>
              <a:rPr lang="zh-CN" altLang="en-US"/>
              <a:t>标签添加到报文中后再发送。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5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 b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interface</a:t>
            </a:r>
            <a:r>
              <a:rPr lang="en-US" altLang="zh-CN" sz="110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</a:t>
            </a:r>
            <a:r>
              <a:rPr lang="en-US" altLang="zh-CN" sz="1100" b="0" i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interface-type</a:t>
            </a:r>
            <a:r>
              <a:rPr kumimoji="0" lang="en-US" altLang="zh-CN" sz="11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 </a:t>
            </a:r>
            <a:r>
              <a:rPr kumimoji="0" lang="en-US" altLang="zh-CN" sz="11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interface-number.sub-interface number</a:t>
            </a:r>
            <a:r>
              <a:rPr kumimoji="0" lang="zh-CN" altLang="en-US" sz="11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命令用来创建子接口。</a:t>
            </a:r>
            <a:r>
              <a:rPr kumimoji="0" lang="en-US" altLang="zh-CN" sz="11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sub-interface number</a:t>
            </a:r>
            <a:r>
              <a:rPr kumimoji="0" lang="zh-CN" altLang="en-US" sz="11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代表物理接口内的逻辑接口通道。一般情况下，为了方便记忆，子接口</a:t>
            </a:r>
            <a:r>
              <a:rPr kumimoji="0" lang="en-US" altLang="zh-CN" sz="11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ID</a:t>
            </a:r>
            <a:r>
              <a:rPr kumimoji="0" lang="zh-CN" altLang="en-US" sz="11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与所要终结的</a:t>
            </a:r>
            <a:r>
              <a:rPr kumimoji="0" lang="en-US" altLang="zh-CN" sz="11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VLAN ID</a:t>
            </a:r>
            <a:r>
              <a:rPr kumimoji="0" lang="zh-CN" altLang="en-US" sz="11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相同。</a:t>
            </a:r>
            <a:endParaRPr kumimoji="0" lang="en-US" altLang="zh-CN" sz="110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marL="171450" marR="0" lvl="0" indent="-171450" defTabSz="914400" fontAlgn="base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 b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dot1q termination </a:t>
            </a:r>
            <a:r>
              <a:rPr lang="en-US" altLang="zh-CN" sz="1100" b="1" i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vid</a:t>
            </a:r>
            <a:r>
              <a:rPr lang="zh-CN" altLang="en-US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命令用来配置子接口</a:t>
            </a:r>
            <a:r>
              <a:rPr lang="en-US" altLang="zh-CN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Dot1q</a:t>
            </a:r>
            <a:r>
              <a:rPr lang="zh-CN" altLang="en-US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终结的单层</a:t>
            </a:r>
            <a:r>
              <a:rPr lang="en-US" altLang="zh-CN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VLAN ID</a:t>
            </a:r>
            <a:r>
              <a:rPr lang="zh-CN" altLang="en-US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。缺省情况，子接口没有配置</a:t>
            </a:r>
            <a:r>
              <a:rPr lang="en-US" altLang="zh-CN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dot1q</a:t>
            </a:r>
            <a:r>
              <a:rPr lang="zh-CN" altLang="en-US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终结的单层</a:t>
            </a:r>
            <a:r>
              <a:rPr lang="en-US" altLang="zh-CN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VLAN ID</a:t>
            </a:r>
            <a:r>
              <a:rPr lang="zh-CN" altLang="en-US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。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arp broadcast enable</a:t>
            </a:r>
            <a:r>
              <a:rPr lang="zh-CN" altLang="en-US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命令用来使能终结子接口的</a:t>
            </a:r>
            <a:r>
              <a:rPr lang="en-US" altLang="zh-CN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ARP</a:t>
            </a:r>
            <a:r>
              <a:rPr lang="zh-CN" altLang="en-US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广播功能。缺省情况下，终结子接口没有使能</a:t>
            </a:r>
            <a:r>
              <a:rPr lang="en-US" altLang="zh-CN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ARP</a:t>
            </a:r>
            <a:r>
              <a:rPr lang="zh-CN" altLang="en-US" sz="1100">
                <a:latin typeface="Huawei Sans" panose="020C0503030203020204" pitchFamily="34" charset="0"/>
                <a:ea typeface="方正兰亭黑简体" panose="02000000000000000000" pitchFamily="2" charset="-122"/>
              </a:rPr>
              <a:t>广播功能。终结子接口不能转发广播报文，在收到广播报文后它们直接把该报文丢弃。为了允许终结子接口能转发广播报文，可以通过在子接口上执行此命令。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5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kumimoji="0" lang="en-US" altLang="zh-CN" sz="11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interface vlanif </a:t>
            </a:r>
            <a:r>
              <a:rPr kumimoji="0" lang="en-US" altLang="zh-CN" sz="1100" b="0" i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vlan-id</a:t>
            </a:r>
            <a:r>
              <a:rPr kumimoji="0" lang="zh-CN" altLang="en-US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命令用来创建</a:t>
            </a:r>
            <a:r>
              <a:rPr kumimoji="0" lang="en-US" altLang="zh-CN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VLANIF</a:t>
            </a:r>
            <a:r>
              <a:rPr kumimoji="0" lang="zh-CN" altLang="en-US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接口并进入到</a:t>
            </a:r>
            <a:r>
              <a:rPr kumimoji="0" lang="en-US" altLang="zh-CN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VLANIF</a:t>
            </a:r>
            <a:r>
              <a:rPr kumimoji="0" lang="zh-CN" altLang="en-US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接口视图。</a:t>
            </a:r>
            <a:r>
              <a:rPr kumimoji="0" lang="en-US" altLang="zh-CN" sz="1100" b="0" i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vlan-id</a:t>
            </a:r>
            <a:r>
              <a:rPr kumimoji="0" lang="zh-CN" altLang="en-US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表示与</a:t>
            </a:r>
            <a:r>
              <a:rPr kumimoji="0" lang="en-US" altLang="zh-CN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VLANIF</a:t>
            </a:r>
            <a:r>
              <a:rPr kumimoji="0" lang="zh-CN" altLang="en-US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接口相关联的</a:t>
            </a:r>
            <a:r>
              <a:rPr kumimoji="0" lang="en-US" altLang="zh-CN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VLAN</a:t>
            </a:r>
            <a:r>
              <a:rPr kumimoji="0" lang="zh-CN" altLang="en-US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编号。</a:t>
            </a:r>
            <a:r>
              <a:rPr kumimoji="0" lang="en-US" altLang="zh-CN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VLANIF</a:t>
            </a:r>
            <a:r>
              <a:rPr kumimoji="0" lang="zh-CN" altLang="en-US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接口的</a:t>
            </a:r>
            <a:r>
              <a:rPr kumimoji="0" lang="en-US" altLang="zh-CN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IP</a:t>
            </a:r>
            <a:r>
              <a:rPr kumimoji="0" lang="zh-CN" altLang="en-US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地址作为主机的网关</a:t>
            </a:r>
            <a:r>
              <a:rPr kumimoji="0" lang="en-US" altLang="zh-CN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IP</a:t>
            </a:r>
            <a:r>
              <a:rPr kumimoji="0" lang="zh-CN" altLang="en-US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地址，和主机的</a:t>
            </a:r>
            <a:r>
              <a:rPr kumimoji="0" lang="en-US" altLang="zh-CN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IP</a:t>
            </a:r>
            <a:r>
              <a:rPr kumimoji="0" lang="zh-CN" altLang="en-US" sz="11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地址必须位于同一网段。</a:t>
            </a:r>
            <a:endParaRPr kumimoji="0" lang="en-US" altLang="zh-CN" sz="1100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4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0828" indent="-220828">
              <a:lnSpc>
                <a:spcPct val="125000"/>
              </a:lnSpc>
              <a:buSzPct val="90000"/>
              <a:buFont typeface="+mj-lt"/>
              <a:buAutoNum type="arabicPeriod"/>
            </a:pPr>
            <a:r>
              <a:rPr lang="zh-CN" altLang="en-US" sz="1100"/>
              <a:t>将接口配置为</a:t>
            </a:r>
            <a:r>
              <a:rPr lang="en-US" altLang="zh-CN" sz="1100"/>
              <a:t>Trunk</a:t>
            </a:r>
            <a:r>
              <a:rPr lang="zh-CN" altLang="en-US" sz="1100"/>
              <a:t>或者</a:t>
            </a:r>
            <a:r>
              <a:rPr lang="en-US" altLang="zh-CN" sz="1100"/>
              <a:t>Hybrid</a:t>
            </a:r>
            <a:r>
              <a:rPr lang="zh-CN" altLang="en-US" sz="1100"/>
              <a:t>，放通终端对应的</a:t>
            </a:r>
            <a:r>
              <a:rPr lang="en-US" altLang="zh-CN" sz="1100"/>
              <a:t>VLAN</a:t>
            </a:r>
            <a:r>
              <a:rPr lang="zh-CN" altLang="en-US" sz="1100"/>
              <a:t>（携带</a:t>
            </a:r>
            <a:r>
              <a:rPr lang="en-US" altLang="zh-CN" sz="1100"/>
              <a:t>VLAN-Tag</a:t>
            </a:r>
            <a:r>
              <a:rPr lang="zh-CN" altLang="en-US" sz="1100"/>
              <a:t>）。</a:t>
            </a:r>
            <a:endParaRPr lang="en-US" altLang="zh-CN" sz="1100"/>
          </a:p>
          <a:p>
            <a:pPr marL="220828" indent="-220828">
              <a:lnSpc>
                <a:spcPct val="125000"/>
              </a:lnSpc>
              <a:buSzPct val="90000"/>
              <a:buFont typeface="+mj-lt"/>
              <a:buAutoNum type="arabicPeriod"/>
            </a:pPr>
            <a:r>
              <a:rPr lang="zh-CN" altLang="en-US" sz="1100"/>
              <a:t>源目</a:t>
            </a:r>
            <a:r>
              <a:rPr lang="en-US" altLang="zh-CN" sz="1100"/>
              <a:t>IP</a:t>
            </a:r>
            <a:r>
              <a:rPr lang="zh-CN" altLang="en-US" sz="1100"/>
              <a:t>在转发过程中保持不变（无</a:t>
            </a:r>
            <a:r>
              <a:rPr lang="en-US" altLang="zh-CN" sz="1100"/>
              <a:t>NAT</a:t>
            </a:r>
            <a:r>
              <a:rPr lang="zh-CN" altLang="en-US" sz="1100"/>
              <a:t>场景），但是源目</a:t>
            </a:r>
            <a:r>
              <a:rPr lang="en-US" altLang="zh-CN" sz="1100"/>
              <a:t>MAC</a:t>
            </a:r>
            <a:r>
              <a:rPr lang="zh-CN" altLang="en-US" sz="1100"/>
              <a:t>会改变，三层转发时每经过一个三层设备进行三层转发，源目</a:t>
            </a:r>
            <a:r>
              <a:rPr lang="en-US" altLang="zh-CN" sz="1100"/>
              <a:t>MAC</a:t>
            </a:r>
            <a:r>
              <a:rPr lang="zh-CN" altLang="en-US" sz="1100"/>
              <a:t>都会发生变化。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0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3518714"/>
              </p:ext>
            </p:extLst>
          </p:nvPr>
        </p:nvGraphicFramePr>
        <p:xfrm>
          <a:off x="1007140" y="1254490"/>
          <a:ext cx="10460715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0704855"/>
              </p:ext>
            </p:extLst>
          </p:nvPr>
        </p:nvGraphicFramePr>
        <p:xfrm>
          <a:off x="1007140" y="2776902"/>
          <a:ext cx="10460714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825692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825692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825692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825692"/>
            <a:ext cx="235107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37386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37386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37386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337858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  <a:endParaRPr lang="zh-CN" altLang="en-US" sz="3499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998" i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</a:t>
            </a:r>
            <a:r>
              <a:rPr lang="zh-CN" altLang="en-US" sz="3998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3877918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3877918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3877918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841914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34597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34597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34597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34597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88603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88603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88603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88603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35408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35408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35408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354082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7087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marL="457017" marR="0" indent="-457017" algn="just" defTabSz="801367" rtl="0" eaLnBrk="1" fontAlgn="auto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sz="1999">
                <a:latin typeface="+mn-lt"/>
                <a:ea typeface="+mn-ea"/>
                <a:cs typeface="Arial" panose="020B0604020202020204" pitchFamily="34" charset="0"/>
              </a:defRPr>
            </a:lvl1pPr>
            <a:lvl2pPr marL="401476" indent="0" algn="just">
              <a:buSzPct val="100000"/>
              <a:buFont typeface="+mj-lt"/>
              <a:buNone/>
              <a:defRPr sz="1799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90" y="424270"/>
            <a:ext cx="495425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1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2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9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89" y="480269"/>
            <a:ext cx="496387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56929"/>
            <a:ext cx="46178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1549" y="0"/>
            <a:ext cx="12188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2380" y="0"/>
            <a:ext cx="12187239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34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148952" y="2637135"/>
            <a:ext cx="3894096" cy="1598831"/>
            <a:chOff x="4302972" y="2345035"/>
            <a:chExt cx="3895617" cy="1598831"/>
          </a:xfrm>
        </p:grpSpPr>
        <p:sp>
          <p:nvSpPr>
            <p:cNvPr id="14" name="矩形 13"/>
            <p:cNvSpPr/>
            <p:nvPr userDrawn="1"/>
          </p:nvSpPr>
          <p:spPr>
            <a:xfrm>
              <a:off x="5357748" y="2345035"/>
              <a:ext cx="1786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398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谢 谢</a:t>
              </a:r>
              <a:endParaRPr lang="en-US" altLang="zh-CN" sz="5398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4302972" y="3297535"/>
              <a:ext cx="389561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599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www.huawei.com</a:t>
              </a:r>
              <a:endParaRPr lang="zh-CN" altLang="en-US" sz="3599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68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36B6-5173-409B-830D-718F5BF1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870" y="1843553"/>
            <a:ext cx="7390130" cy="1929644"/>
          </a:xfrm>
        </p:spPr>
        <p:txBody>
          <a:bodyPr anchor="ctr">
            <a:normAutofit/>
          </a:bodyPr>
          <a:lstStyle>
            <a:lvl1pPr algn="ctr">
              <a:defRPr sz="4400" b="1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D503EA-2CDE-4083-8AED-BE4372ECFC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801870" cy="68465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BD9D3D-A080-4583-B067-CAABE7BC12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58" y="6010237"/>
            <a:ext cx="2438760" cy="764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86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4296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4087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B6CB1C-BC62-4FC6-960A-F525D4AB3A66}"/>
              </a:ext>
            </a:extLst>
          </p:cNvPr>
          <p:cNvSpPr/>
          <p:nvPr userDrawn="1"/>
        </p:nvSpPr>
        <p:spPr>
          <a:xfrm>
            <a:off x="874713" y="0"/>
            <a:ext cx="1778000" cy="6858000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1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62F5DC-16CF-4232-9C5D-E82D9B467F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-231" r="67439" b="231"/>
          <a:stretch>
            <a:fillRect/>
          </a:stretch>
        </p:blipFill>
        <p:spPr>
          <a:xfrm>
            <a:off x="1478259" y="736600"/>
            <a:ext cx="3085506" cy="5333389"/>
          </a:xfrm>
          <a:prstGeom prst="rect">
            <a:avLst/>
          </a:prstGeom>
        </p:spPr>
      </p:pic>
      <p:sp>
        <p:nvSpPr>
          <p:cNvPr id="9" name="任意多边形 8">
            <a:extLst>
              <a:ext uri="{FF2B5EF4-FFF2-40B4-BE49-F238E27FC236}">
                <a16:creationId xmlns:a16="http://schemas.microsoft.com/office/drawing/2014/main" id="{3AB7643F-10C6-44FB-9DA4-80F42844DC2C}"/>
              </a:ext>
            </a:extLst>
          </p:cNvPr>
          <p:cNvSpPr/>
          <p:nvPr userDrawn="1"/>
        </p:nvSpPr>
        <p:spPr>
          <a:xfrm>
            <a:off x="874713" y="1149350"/>
            <a:ext cx="4521200" cy="4559300"/>
          </a:xfrm>
          <a:custGeom>
            <a:avLst/>
            <a:gdLst>
              <a:gd name="connsiteX0" fmla="*/ 0 w 4521200"/>
              <a:gd name="connsiteY0" fmla="*/ 0 h 4559300"/>
              <a:gd name="connsiteX1" fmla="*/ 4521200 w 4521200"/>
              <a:gd name="connsiteY1" fmla="*/ 0 h 4559300"/>
              <a:gd name="connsiteX2" fmla="*/ 4521200 w 4521200"/>
              <a:gd name="connsiteY2" fmla="*/ 549775 h 4559300"/>
              <a:gd name="connsiteX3" fmla="*/ 4447233 w 4521200"/>
              <a:gd name="connsiteY3" fmla="*/ 549775 h 4559300"/>
              <a:gd name="connsiteX4" fmla="*/ 4447233 w 4521200"/>
              <a:gd name="connsiteY4" fmla="*/ 73967 h 4559300"/>
              <a:gd name="connsiteX5" fmla="*/ 73967 w 4521200"/>
              <a:gd name="connsiteY5" fmla="*/ 73967 h 4559300"/>
              <a:gd name="connsiteX6" fmla="*/ 73967 w 4521200"/>
              <a:gd name="connsiteY6" fmla="*/ 4485333 h 4559300"/>
              <a:gd name="connsiteX7" fmla="*/ 4447233 w 4521200"/>
              <a:gd name="connsiteY7" fmla="*/ 4485333 h 4559300"/>
              <a:gd name="connsiteX8" fmla="*/ 4447233 w 4521200"/>
              <a:gd name="connsiteY8" fmla="*/ 1380772 h 4559300"/>
              <a:gd name="connsiteX9" fmla="*/ 4521200 w 4521200"/>
              <a:gd name="connsiteY9" fmla="*/ 1380772 h 4559300"/>
              <a:gd name="connsiteX10" fmla="*/ 4521200 w 4521200"/>
              <a:gd name="connsiteY10" fmla="*/ 4559300 h 4559300"/>
              <a:gd name="connsiteX11" fmla="*/ 0 w 4521200"/>
              <a:gd name="connsiteY11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21200" h="4559300">
                <a:moveTo>
                  <a:pt x="0" y="0"/>
                </a:moveTo>
                <a:lnTo>
                  <a:pt x="4521200" y="0"/>
                </a:lnTo>
                <a:lnTo>
                  <a:pt x="4521200" y="549775"/>
                </a:lnTo>
                <a:lnTo>
                  <a:pt x="4447233" y="549775"/>
                </a:lnTo>
                <a:lnTo>
                  <a:pt x="4447233" y="73967"/>
                </a:lnTo>
                <a:lnTo>
                  <a:pt x="73967" y="73967"/>
                </a:lnTo>
                <a:lnTo>
                  <a:pt x="73967" y="4485333"/>
                </a:lnTo>
                <a:lnTo>
                  <a:pt x="4447233" y="4485333"/>
                </a:lnTo>
                <a:lnTo>
                  <a:pt x="4447233" y="1380772"/>
                </a:lnTo>
                <a:lnTo>
                  <a:pt x="4521200" y="1380772"/>
                </a:lnTo>
                <a:lnTo>
                  <a:pt x="4521200" y="4559300"/>
                </a:lnTo>
                <a:lnTo>
                  <a:pt x="0" y="4559300"/>
                </a:lnTo>
                <a:close/>
              </a:path>
            </a:pathLst>
          </a:cu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3EF47-2C00-4602-B994-DF980EE0BB91}"/>
              </a:ext>
            </a:extLst>
          </p:cNvPr>
          <p:cNvSpPr txBox="1"/>
          <p:nvPr userDrawn="1"/>
        </p:nvSpPr>
        <p:spPr>
          <a:xfrm>
            <a:off x="4142016" y="1688030"/>
            <a:ext cx="25077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" charset="-120"/>
              </a:rPr>
              <a:t>目录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5A0DE2F-9736-4F09-9703-F6A00F6E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296" y="1253331"/>
            <a:ext cx="5212080" cy="4351338"/>
          </a:xfrm>
        </p:spPr>
        <p:txBody>
          <a:bodyPr/>
          <a:lstStyle>
            <a:lvl1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DC5BAD-3D81-48C7-B963-F4E7687F6A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58" y="6010237"/>
            <a:ext cx="2438760" cy="764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2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2"/>
          <a:stretch/>
        </p:blipFill>
        <p:spPr bwMode="auto">
          <a:xfrm>
            <a:off x="0" y="42"/>
            <a:ext cx="12187239" cy="68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0893" y="4957156"/>
            <a:ext cx="10437489" cy="831600"/>
          </a:xfrm>
          <a:ln algn="ctr"/>
        </p:spPr>
        <p:txBody>
          <a:bodyPr lIns="87802" tIns="43901" rIns="87802" bIns="43901"/>
          <a:lstStyle>
            <a:lvl1pPr algn="l" defTabSz="801367" rtl="0" eaLnBrk="0" fontAlgn="auto" hangingPunct="0">
              <a:spcBef>
                <a:spcPct val="0"/>
              </a:spcBef>
              <a:spcAft>
                <a:spcPct val="0"/>
              </a:spcAft>
              <a:defRPr lang="zh-CN" altLang="en-US" sz="4298" b="1" kern="1200" dirty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0892" y="5816120"/>
            <a:ext cx="6909301" cy="493200"/>
          </a:xfrm>
        </p:spPr>
        <p:txBody>
          <a:bodyPr/>
          <a:lstStyle>
            <a:lvl1pPr marL="0" indent="0" algn="l" defTabSz="801367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1999" kern="1200" dirty="0" smtClean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>
                <a:latin typeface="+mn-lt"/>
                <a:ea typeface="+mn-ea"/>
                <a:cs typeface="Arial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26" y="251069"/>
            <a:ext cx="1964832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087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4ED134-95BA-42C5-973D-5CC36C3A725B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9347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5255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293" y="42434"/>
            <a:ext cx="1417936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思考题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4ED134-95BA-42C5-973D-5CC36C3A725B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8239D57-133B-4CA9-BEB0-D9BE7AFE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+mj-lt"/>
              <a:buAutoNum type="alphaUcPeriod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18876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C33635-97AC-4971-A826-814D777EEB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20954"/>
          <a:stretch>
            <a:fillRect/>
          </a:stretch>
        </p:blipFill>
        <p:spPr>
          <a:xfrm flipH="1">
            <a:off x="9081515" y="-25454"/>
            <a:ext cx="3110485" cy="6883454"/>
          </a:xfrm>
          <a:prstGeom prst="rect">
            <a:avLst/>
          </a:prstGeom>
        </p:spPr>
      </p:pic>
      <p:sp>
        <p:nvSpPr>
          <p:cNvPr id="9" name="i$ľiḑè">
            <a:extLst>
              <a:ext uri="{FF2B5EF4-FFF2-40B4-BE49-F238E27FC236}">
                <a16:creationId xmlns:a16="http://schemas.microsoft.com/office/drawing/2014/main" id="{0D740289-38EC-489C-B8C1-985CA1C9FEA4}"/>
              </a:ext>
            </a:extLst>
          </p:cNvPr>
          <p:cNvSpPr/>
          <p:nvPr userDrawn="1"/>
        </p:nvSpPr>
        <p:spPr bwMode="auto">
          <a:xfrm>
            <a:off x="2088672" y="4246046"/>
            <a:ext cx="254516" cy="2427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îśľíḓè">
            <a:extLst>
              <a:ext uri="{FF2B5EF4-FFF2-40B4-BE49-F238E27FC236}">
                <a16:creationId xmlns:a16="http://schemas.microsoft.com/office/drawing/2014/main" id="{CD8CDA15-3987-4232-BA0F-ADCE857916F2}"/>
              </a:ext>
            </a:extLst>
          </p:cNvPr>
          <p:cNvSpPr/>
          <p:nvPr userDrawn="1"/>
        </p:nvSpPr>
        <p:spPr bwMode="auto">
          <a:xfrm>
            <a:off x="4675385" y="4251591"/>
            <a:ext cx="254516" cy="231637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0" h="1750">
                <a:moveTo>
                  <a:pt x="1536" y="0"/>
                </a:moveTo>
                <a:cubicBezTo>
                  <a:pt x="1332" y="0"/>
                  <a:pt x="1165" y="161"/>
                  <a:pt x="1154" y="363"/>
                </a:cubicBezTo>
                <a:lnTo>
                  <a:pt x="766" y="363"/>
                </a:lnTo>
                <a:cubicBezTo>
                  <a:pt x="755" y="161"/>
                  <a:pt x="588" y="0"/>
                  <a:pt x="384" y="0"/>
                </a:cubicBezTo>
                <a:cubicBezTo>
                  <a:pt x="172" y="0"/>
                  <a:pt x="0" y="173"/>
                  <a:pt x="0" y="384"/>
                </a:cubicBezTo>
                <a:cubicBezTo>
                  <a:pt x="0" y="596"/>
                  <a:pt x="172" y="768"/>
                  <a:pt x="384" y="768"/>
                </a:cubicBezTo>
                <a:cubicBezTo>
                  <a:pt x="447" y="768"/>
                  <a:pt x="506" y="751"/>
                  <a:pt x="559" y="724"/>
                </a:cubicBezTo>
                <a:lnTo>
                  <a:pt x="748" y="1046"/>
                </a:lnTo>
                <a:cubicBezTo>
                  <a:pt x="644" y="1115"/>
                  <a:pt x="576" y="1232"/>
                  <a:pt x="576" y="1366"/>
                </a:cubicBezTo>
                <a:cubicBezTo>
                  <a:pt x="576" y="1577"/>
                  <a:pt x="748" y="1750"/>
                  <a:pt x="960" y="1750"/>
                </a:cubicBezTo>
                <a:cubicBezTo>
                  <a:pt x="1172" y="1750"/>
                  <a:pt x="1344" y="1577"/>
                  <a:pt x="1344" y="1366"/>
                </a:cubicBezTo>
                <a:cubicBezTo>
                  <a:pt x="1344" y="1233"/>
                  <a:pt x="1276" y="1115"/>
                  <a:pt x="1173" y="1046"/>
                </a:cubicBezTo>
                <a:lnTo>
                  <a:pt x="1362" y="724"/>
                </a:lnTo>
                <a:cubicBezTo>
                  <a:pt x="1414" y="752"/>
                  <a:pt x="1473" y="768"/>
                  <a:pt x="1536" y="768"/>
                </a:cubicBezTo>
                <a:cubicBezTo>
                  <a:pt x="1748" y="768"/>
                  <a:pt x="1920" y="596"/>
                  <a:pt x="1920" y="384"/>
                </a:cubicBezTo>
                <a:cubicBezTo>
                  <a:pt x="1920" y="173"/>
                  <a:pt x="1748" y="0"/>
                  <a:pt x="1536" y="0"/>
                </a:cubicBezTo>
                <a:close/>
                <a:moveTo>
                  <a:pt x="307" y="623"/>
                </a:moveTo>
                <a:cubicBezTo>
                  <a:pt x="307" y="623"/>
                  <a:pt x="358" y="597"/>
                  <a:pt x="337" y="548"/>
                </a:cubicBezTo>
                <a:cubicBezTo>
                  <a:pt x="327" y="550"/>
                  <a:pt x="301" y="555"/>
                  <a:pt x="280" y="557"/>
                </a:cubicBezTo>
                <a:cubicBezTo>
                  <a:pt x="259" y="560"/>
                  <a:pt x="241" y="548"/>
                  <a:pt x="237" y="537"/>
                </a:cubicBezTo>
                <a:cubicBezTo>
                  <a:pt x="233" y="527"/>
                  <a:pt x="244" y="508"/>
                  <a:pt x="240" y="502"/>
                </a:cubicBezTo>
                <a:cubicBezTo>
                  <a:pt x="235" y="496"/>
                  <a:pt x="219" y="479"/>
                  <a:pt x="225" y="464"/>
                </a:cubicBezTo>
                <a:cubicBezTo>
                  <a:pt x="230" y="449"/>
                  <a:pt x="228" y="442"/>
                  <a:pt x="228" y="442"/>
                </a:cubicBezTo>
                <a:cubicBezTo>
                  <a:pt x="228" y="442"/>
                  <a:pt x="197" y="436"/>
                  <a:pt x="195" y="425"/>
                </a:cubicBezTo>
                <a:cubicBezTo>
                  <a:pt x="192" y="414"/>
                  <a:pt x="236" y="346"/>
                  <a:pt x="236" y="346"/>
                </a:cubicBezTo>
                <a:cubicBezTo>
                  <a:pt x="236" y="346"/>
                  <a:pt x="227" y="330"/>
                  <a:pt x="224" y="321"/>
                </a:cubicBezTo>
                <a:cubicBezTo>
                  <a:pt x="222" y="312"/>
                  <a:pt x="224" y="265"/>
                  <a:pt x="253" y="211"/>
                </a:cubicBezTo>
                <a:cubicBezTo>
                  <a:pt x="281" y="157"/>
                  <a:pt x="347" y="138"/>
                  <a:pt x="434" y="149"/>
                </a:cubicBezTo>
                <a:cubicBezTo>
                  <a:pt x="521" y="160"/>
                  <a:pt x="573" y="248"/>
                  <a:pt x="573" y="301"/>
                </a:cubicBezTo>
                <a:cubicBezTo>
                  <a:pt x="573" y="406"/>
                  <a:pt x="499" y="455"/>
                  <a:pt x="498" y="493"/>
                </a:cubicBezTo>
                <a:cubicBezTo>
                  <a:pt x="496" y="561"/>
                  <a:pt x="573" y="623"/>
                  <a:pt x="573" y="623"/>
                </a:cubicBezTo>
                <a:lnTo>
                  <a:pt x="307" y="623"/>
                </a:lnTo>
                <a:close/>
                <a:moveTo>
                  <a:pt x="883" y="1604"/>
                </a:moveTo>
                <a:cubicBezTo>
                  <a:pt x="883" y="1604"/>
                  <a:pt x="934" y="1579"/>
                  <a:pt x="913" y="1529"/>
                </a:cubicBezTo>
                <a:cubicBezTo>
                  <a:pt x="904" y="1531"/>
                  <a:pt x="877" y="1536"/>
                  <a:pt x="856" y="1539"/>
                </a:cubicBezTo>
                <a:cubicBezTo>
                  <a:pt x="835" y="1541"/>
                  <a:pt x="817" y="1529"/>
                  <a:pt x="813" y="1518"/>
                </a:cubicBezTo>
                <a:cubicBezTo>
                  <a:pt x="809" y="1508"/>
                  <a:pt x="820" y="1489"/>
                  <a:pt x="816" y="1483"/>
                </a:cubicBezTo>
                <a:cubicBezTo>
                  <a:pt x="811" y="1477"/>
                  <a:pt x="795" y="1460"/>
                  <a:pt x="801" y="1445"/>
                </a:cubicBezTo>
                <a:cubicBezTo>
                  <a:pt x="806" y="1430"/>
                  <a:pt x="804" y="1423"/>
                  <a:pt x="804" y="1423"/>
                </a:cubicBezTo>
                <a:cubicBezTo>
                  <a:pt x="804" y="1423"/>
                  <a:pt x="773" y="1417"/>
                  <a:pt x="771" y="1406"/>
                </a:cubicBezTo>
                <a:cubicBezTo>
                  <a:pt x="768" y="1395"/>
                  <a:pt x="812" y="1327"/>
                  <a:pt x="812" y="1327"/>
                </a:cubicBezTo>
                <a:cubicBezTo>
                  <a:pt x="812" y="1327"/>
                  <a:pt x="803" y="1311"/>
                  <a:pt x="800" y="1302"/>
                </a:cubicBezTo>
                <a:cubicBezTo>
                  <a:pt x="798" y="1293"/>
                  <a:pt x="800" y="1246"/>
                  <a:pt x="829" y="1192"/>
                </a:cubicBezTo>
                <a:cubicBezTo>
                  <a:pt x="857" y="1139"/>
                  <a:pt x="923" y="1119"/>
                  <a:pt x="1010" y="1130"/>
                </a:cubicBezTo>
                <a:cubicBezTo>
                  <a:pt x="1097" y="1141"/>
                  <a:pt x="1149" y="1229"/>
                  <a:pt x="1149" y="1282"/>
                </a:cubicBezTo>
                <a:cubicBezTo>
                  <a:pt x="1149" y="1388"/>
                  <a:pt x="1075" y="1436"/>
                  <a:pt x="1074" y="1474"/>
                </a:cubicBezTo>
                <a:cubicBezTo>
                  <a:pt x="1072" y="1542"/>
                  <a:pt x="1149" y="1604"/>
                  <a:pt x="1149" y="1604"/>
                </a:cubicBezTo>
                <a:lnTo>
                  <a:pt x="883" y="1604"/>
                </a:lnTo>
                <a:close/>
                <a:moveTo>
                  <a:pt x="1135" y="1026"/>
                </a:moveTo>
                <a:cubicBezTo>
                  <a:pt x="1082" y="999"/>
                  <a:pt x="1023" y="982"/>
                  <a:pt x="960" y="982"/>
                </a:cubicBezTo>
                <a:cubicBezTo>
                  <a:pt x="897" y="982"/>
                  <a:pt x="838" y="998"/>
                  <a:pt x="785" y="1026"/>
                </a:cubicBezTo>
                <a:lnTo>
                  <a:pt x="596" y="704"/>
                </a:lnTo>
                <a:cubicBezTo>
                  <a:pt x="694" y="639"/>
                  <a:pt x="759" y="530"/>
                  <a:pt x="766" y="406"/>
                </a:cubicBezTo>
                <a:lnTo>
                  <a:pt x="1154" y="406"/>
                </a:lnTo>
                <a:cubicBezTo>
                  <a:pt x="1161" y="530"/>
                  <a:pt x="1226" y="639"/>
                  <a:pt x="1324" y="704"/>
                </a:cubicBezTo>
                <a:lnTo>
                  <a:pt x="1135" y="1026"/>
                </a:lnTo>
                <a:close/>
                <a:moveTo>
                  <a:pt x="1459" y="623"/>
                </a:moveTo>
                <a:cubicBezTo>
                  <a:pt x="1459" y="623"/>
                  <a:pt x="1510" y="597"/>
                  <a:pt x="1489" y="548"/>
                </a:cubicBezTo>
                <a:cubicBezTo>
                  <a:pt x="1479" y="550"/>
                  <a:pt x="1453" y="555"/>
                  <a:pt x="1432" y="557"/>
                </a:cubicBezTo>
                <a:cubicBezTo>
                  <a:pt x="1411" y="560"/>
                  <a:pt x="1393" y="548"/>
                  <a:pt x="1389" y="537"/>
                </a:cubicBezTo>
                <a:cubicBezTo>
                  <a:pt x="1385" y="527"/>
                  <a:pt x="1396" y="508"/>
                  <a:pt x="1392" y="502"/>
                </a:cubicBezTo>
                <a:cubicBezTo>
                  <a:pt x="1387" y="496"/>
                  <a:pt x="1371" y="479"/>
                  <a:pt x="1377" y="464"/>
                </a:cubicBezTo>
                <a:cubicBezTo>
                  <a:pt x="1382" y="449"/>
                  <a:pt x="1380" y="442"/>
                  <a:pt x="1380" y="442"/>
                </a:cubicBezTo>
                <a:cubicBezTo>
                  <a:pt x="1380" y="442"/>
                  <a:pt x="1350" y="436"/>
                  <a:pt x="1347" y="425"/>
                </a:cubicBezTo>
                <a:cubicBezTo>
                  <a:pt x="1344" y="414"/>
                  <a:pt x="1388" y="346"/>
                  <a:pt x="1388" y="346"/>
                </a:cubicBezTo>
                <a:cubicBezTo>
                  <a:pt x="1388" y="346"/>
                  <a:pt x="1379" y="330"/>
                  <a:pt x="1376" y="321"/>
                </a:cubicBezTo>
                <a:cubicBezTo>
                  <a:pt x="1374" y="312"/>
                  <a:pt x="1376" y="265"/>
                  <a:pt x="1405" y="211"/>
                </a:cubicBezTo>
                <a:cubicBezTo>
                  <a:pt x="1433" y="157"/>
                  <a:pt x="1499" y="138"/>
                  <a:pt x="1586" y="149"/>
                </a:cubicBezTo>
                <a:cubicBezTo>
                  <a:pt x="1673" y="160"/>
                  <a:pt x="1725" y="248"/>
                  <a:pt x="1725" y="301"/>
                </a:cubicBezTo>
                <a:cubicBezTo>
                  <a:pt x="1725" y="406"/>
                  <a:pt x="1651" y="455"/>
                  <a:pt x="1650" y="493"/>
                </a:cubicBezTo>
                <a:cubicBezTo>
                  <a:pt x="1648" y="561"/>
                  <a:pt x="1725" y="623"/>
                  <a:pt x="1725" y="623"/>
                </a:cubicBezTo>
                <a:lnTo>
                  <a:pt x="1459" y="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1" name="isḻïḋè">
            <a:extLst>
              <a:ext uri="{FF2B5EF4-FFF2-40B4-BE49-F238E27FC236}">
                <a16:creationId xmlns:a16="http://schemas.microsoft.com/office/drawing/2014/main" id="{BB644BEA-6A26-431E-8311-27E52DB7E6C6}"/>
              </a:ext>
            </a:extLst>
          </p:cNvPr>
          <p:cNvSpPr/>
          <p:nvPr userDrawn="1"/>
        </p:nvSpPr>
        <p:spPr bwMode="auto">
          <a:xfrm>
            <a:off x="7262100" y="4240346"/>
            <a:ext cx="254513" cy="254129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3432F1-D01B-408C-958C-EBC0C3A2FD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3941" y="2734858"/>
            <a:ext cx="4130138" cy="899220"/>
          </a:xfrm>
          <a:prstGeom prst="rect">
            <a:avLst/>
          </a:prstGeom>
        </p:spPr>
      </p:pic>
      <p:pic>
        <p:nvPicPr>
          <p:cNvPr id="13" name="图片 12" descr="logo副本.png">
            <a:extLst>
              <a:ext uri="{FF2B5EF4-FFF2-40B4-BE49-F238E27FC236}">
                <a16:creationId xmlns:a16="http://schemas.microsoft.com/office/drawing/2014/main" id="{258638E0-0B90-47FB-81DA-402E66A42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16" y="4024106"/>
            <a:ext cx="2113298" cy="520498"/>
          </a:xfrm>
          <a:prstGeom prst="rect">
            <a:avLst/>
          </a:prstGeom>
        </p:spPr>
      </p:pic>
      <p:pic>
        <p:nvPicPr>
          <p:cNvPr id="14" name="图片 13" descr="未标题-1.png">
            <a:extLst>
              <a:ext uri="{FF2B5EF4-FFF2-40B4-BE49-F238E27FC236}">
                <a16:creationId xmlns:a16="http://schemas.microsoft.com/office/drawing/2014/main" id="{910DF9EB-5161-4A32-AAD0-05F9690156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43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6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fontAlgn="auto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 fontAlgn="auto"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fontAlgn="auto">
              <a:defRPr>
                <a:latin typeface="+mn-lt"/>
              </a:defRPr>
            </a:lvl4pPr>
            <a:lvl5pPr marL="1802879" indent="-201519" fontAlgn="auto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algn="l"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17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335229" y="498828"/>
            <a:ext cx="627913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目标</a:t>
            </a:r>
            <a:endParaRPr lang="en-US" altLang="zh-CN" sz="3499" b="1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3199" y="440668"/>
            <a:ext cx="533761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fontAlgn="auto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 fontAlgn="auto"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fontAlgn="auto">
              <a:defRPr>
                <a:latin typeface="+mn-lt"/>
              </a:defRPr>
            </a:lvl4pPr>
            <a:lvl5pPr marL="1802879" indent="-201519" fontAlgn="auto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76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7"/>
            <a:ext cx="11274935" cy="4680000"/>
          </a:xfrm>
        </p:spPr>
        <p:txBody>
          <a:bodyPr/>
          <a:lstStyle>
            <a:lvl1pPr marL="457017" marR="0" indent="-457017" algn="just" defTabSz="801367" rtl="0" eaLnBrk="1" fontAlgn="auto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fontAlgn="auto">
              <a:buClrTx/>
              <a:buSzPct val="100000"/>
              <a:buFont typeface="Huawei Sans" panose="020C0503030203020204" pitchFamily="34" charset="0"/>
              <a:buChar char="▫"/>
              <a:defRPr>
                <a:latin typeface="+mn-lt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9" y="515380"/>
            <a:ext cx="35819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6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98258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44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7" y="1233488"/>
            <a:ext cx="11276183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0735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43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2AEB80E-D574-4C1A-9EB9-3369A2BB96C5}"/>
                </a:ext>
              </a:extLst>
            </p:cNvPr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94F5345-F49B-42D0-B35C-CA4FB19A3DA6}"/>
                </a:ext>
              </a:extLst>
            </p:cNvPr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62EB75-581F-4CD2-92A6-87BDFE3BDBC3}"/>
                </a:ext>
              </a:extLst>
            </p:cNvPr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7DE7E3-EC9F-4331-B252-7BCE51B7F0DA}"/>
                </a:ext>
              </a:extLst>
            </p:cNvPr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210CD8-3823-4C2E-B3EA-E42C40CFB29F}"/>
                </a:ext>
              </a:extLst>
            </p:cNvPr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8A406D-0F03-42D8-9159-77B9DE9EB30E}"/>
                </a:ext>
              </a:extLst>
            </p:cNvPr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A3A11A-AB61-497E-B3AE-12E999A6BBBA}"/>
                </a:ext>
              </a:extLst>
            </p:cNvPr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表格表头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F824ACE-31EE-452D-A81D-32E189AFE158}"/>
                </a:ext>
              </a:extLst>
            </p:cNvPr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表格边框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399143C-FDAD-45F1-BC44-030BD92ABA98}"/>
                </a:ext>
              </a:extLst>
            </p:cNvPr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导航灰底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8D80BD-0AC4-4D30-BDF8-F241047905A7}"/>
                </a:ext>
              </a:extLst>
            </p:cNvPr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华为红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CBC549-23CA-4012-B493-FF768D1829F1}"/>
                </a:ext>
              </a:extLst>
            </p:cNvPr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文字底色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A49D1AE-05B4-4A19-9F6F-8B89D09C41DD}"/>
                </a:ext>
              </a:extLst>
            </p:cNvPr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文字边框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221" y="1248074"/>
            <a:ext cx="11279865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2AEB80E-D574-4C1A-9EB9-3369A2BB96C5}"/>
              </a:ext>
            </a:extLst>
          </p:cNvPr>
          <p:cNvSpPr/>
          <p:nvPr userDrawn="1"/>
        </p:nvSpPr>
        <p:spPr>
          <a:xfrm>
            <a:off x="12246898" y="3916624"/>
            <a:ext cx="919908" cy="288726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4F5345-F49B-42D0-B35C-CA4FB19A3DA6}"/>
              </a:ext>
            </a:extLst>
          </p:cNvPr>
          <p:cNvSpPr/>
          <p:nvPr userDrawn="1"/>
        </p:nvSpPr>
        <p:spPr>
          <a:xfrm>
            <a:off x="12246898" y="4205452"/>
            <a:ext cx="919908" cy="288000"/>
          </a:xfrm>
          <a:prstGeom prst="rect">
            <a:avLst/>
          </a:prstGeom>
          <a:solidFill>
            <a:srgbClr val="99DFF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A62EB75-581F-4CD2-92A6-87BDFE3BDBC3}"/>
              </a:ext>
            </a:extLst>
          </p:cNvPr>
          <p:cNvSpPr/>
          <p:nvPr userDrawn="1"/>
        </p:nvSpPr>
        <p:spPr>
          <a:xfrm>
            <a:off x="12246898" y="4493554"/>
            <a:ext cx="919908" cy="288000"/>
          </a:xfrm>
          <a:prstGeom prst="rect">
            <a:avLst/>
          </a:prstGeom>
          <a:solidFill>
            <a:srgbClr val="D9D9D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7DE7E3-EC9F-4331-B252-7BCE51B7F0DA}"/>
              </a:ext>
            </a:extLst>
          </p:cNvPr>
          <p:cNvSpPr/>
          <p:nvPr userDrawn="1"/>
        </p:nvSpPr>
        <p:spPr>
          <a:xfrm>
            <a:off x="12246898" y="4781656"/>
            <a:ext cx="919908" cy="288000"/>
          </a:xfrm>
          <a:prstGeom prst="rect">
            <a:avLst/>
          </a:prstGeom>
          <a:solidFill>
            <a:schemeClr val="accent2">
              <a:lumMod val="100000"/>
            </a:schemeClr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246898" y="5069758"/>
            <a:ext cx="919908" cy="288000"/>
          </a:xfrm>
          <a:prstGeom prst="rect">
            <a:avLst/>
          </a:prstGeom>
          <a:solidFill>
            <a:srgbClr val="F4FBFE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A3A11A-AB61-497E-B3AE-12E999A6BBBA}"/>
              </a:ext>
            </a:extLst>
          </p:cNvPr>
          <p:cNvSpPr txBox="1"/>
          <p:nvPr userDrawn="1"/>
        </p:nvSpPr>
        <p:spPr bwMode="auto">
          <a:xfrm>
            <a:off x="12162529" y="3947408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表格表头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824ACE-31EE-452D-A81D-32E189AFE158}"/>
              </a:ext>
            </a:extLst>
          </p:cNvPr>
          <p:cNvSpPr txBox="1"/>
          <p:nvPr userDrawn="1"/>
        </p:nvSpPr>
        <p:spPr bwMode="auto">
          <a:xfrm>
            <a:off x="12249538" y="4235890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文字边框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399143C-FDAD-45F1-BC44-030BD92ABA98}"/>
              </a:ext>
            </a:extLst>
          </p:cNvPr>
          <p:cNvSpPr txBox="1"/>
          <p:nvPr userDrawn="1"/>
        </p:nvSpPr>
        <p:spPr bwMode="auto">
          <a:xfrm>
            <a:off x="12162526" y="4523977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导航灰底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08D80BD-0AC4-4D30-BDF8-F241047905A7}"/>
              </a:ext>
            </a:extLst>
          </p:cNvPr>
          <p:cNvSpPr txBox="1"/>
          <p:nvPr userDrawn="1"/>
        </p:nvSpPr>
        <p:spPr bwMode="auto">
          <a:xfrm>
            <a:off x="12457445" y="4812094"/>
            <a:ext cx="49881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CBC549-23CA-4012-B493-FF768D1829F1}"/>
              </a:ext>
            </a:extLst>
          </p:cNvPr>
          <p:cNvSpPr txBox="1"/>
          <p:nvPr userDrawn="1"/>
        </p:nvSpPr>
        <p:spPr bwMode="auto">
          <a:xfrm>
            <a:off x="12249538" y="5100196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文字底色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246898" y="5485453"/>
            <a:ext cx="461833" cy="2880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708730" y="5485453"/>
            <a:ext cx="458075" cy="288000"/>
          </a:xfrm>
          <a:prstGeom prst="rect">
            <a:avLst/>
          </a:prstGeom>
          <a:solidFill>
            <a:srgbClr val="FFD17D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9CBC549-23CA-4012-B493-FF768D1829F1}"/>
              </a:ext>
            </a:extLst>
          </p:cNvPr>
          <p:cNvSpPr txBox="1"/>
          <p:nvPr userDrawn="1"/>
        </p:nvSpPr>
        <p:spPr bwMode="auto">
          <a:xfrm>
            <a:off x="12502813" y="5515891"/>
            <a:ext cx="40808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备用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7DE7E3-EC9F-4331-B252-7BCE51B7F0DA}"/>
              </a:ext>
            </a:extLst>
          </p:cNvPr>
          <p:cNvSpPr/>
          <p:nvPr userDrawn="1"/>
        </p:nvSpPr>
        <p:spPr>
          <a:xfrm>
            <a:off x="12246898" y="5773453"/>
            <a:ext cx="919908" cy="288000"/>
          </a:xfrm>
          <a:prstGeom prst="rect">
            <a:avLst/>
          </a:prstGeom>
          <a:solidFill>
            <a:schemeClr val="accent3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8D80BD-0AC4-4D30-BDF8-F241047905A7}"/>
              </a:ext>
            </a:extLst>
          </p:cNvPr>
          <p:cNvSpPr txBox="1"/>
          <p:nvPr userDrawn="1"/>
        </p:nvSpPr>
        <p:spPr bwMode="auto">
          <a:xfrm>
            <a:off x="12560520" y="5813738"/>
            <a:ext cx="29266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绿</a:t>
            </a:r>
          </a:p>
        </p:txBody>
      </p: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</p:sldLayoutIdLst>
  <p:txStyles>
    <p:titleStyle>
      <a:lvl1pPr algn="l" defTabSz="914034" rtl="0" eaLnBrk="1" latinLnBrk="0" hangingPunct="1">
        <a:lnSpc>
          <a:spcPct val="90000"/>
        </a:lnSpc>
        <a:spcBef>
          <a:spcPct val="0"/>
        </a:spcBef>
        <a:buNone/>
        <a:defRPr sz="34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79" indent="-302279" algn="l" defTabSz="914034" rtl="0" eaLnBrk="1" latinLnBrk="0" hangingPunct="1">
        <a:lnSpc>
          <a:spcPct val="140000"/>
        </a:lnSpc>
        <a:spcBef>
          <a:spcPts val="792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54938" indent="-251899" algn="l" defTabSz="914034" rtl="0" eaLnBrk="1" latinLnBrk="0" hangingPunct="1">
        <a:lnSpc>
          <a:spcPct val="140000"/>
        </a:lnSpc>
        <a:spcBef>
          <a:spcPts val="720"/>
        </a:spcBef>
        <a:buClrTx/>
        <a:buFont typeface="Huawei Sans" panose="020C0503030203020204" pitchFamily="34" charset="0"/>
        <a:buChar char="▫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003998" indent="-201519" algn="l" defTabSz="914034" rtl="0" eaLnBrk="1" latinLnBrk="0" hangingPunct="1">
        <a:lnSpc>
          <a:spcPct val="140000"/>
        </a:lnSpc>
        <a:spcBef>
          <a:spcPts val="648"/>
        </a:spcBef>
        <a:buClrTx/>
        <a:buFont typeface="微软雅黑" panose="020B0503020204020204" pitchFamily="34" charset="-122"/>
        <a:buChar char="▪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99840" indent="-197921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1802879" indent="-201519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1" userDrawn="1">
          <p15:clr>
            <a:srgbClr val="F26B43"/>
          </p15:clr>
        </p15:guide>
        <p15:guide id="4" pos="7399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实现</a:t>
            </a:r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间通信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子接口处理流程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567495" y="901031"/>
            <a:ext cx="11276012" cy="1052512"/>
          </a:xfrm>
        </p:spPr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交换机连接路由器的接口类型配置为</a:t>
            </a:r>
            <a:r>
              <a:rPr lang="en-US" altLang="zh-CN">
                <a:sym typeface="Huawei Sans" panose="020C0503030203020204" pitchFamily="34" charset="0"/>
              </a:rPr>
              <a:t>Trunk</a:t>
            </a:r>
            <a:r>
              <a:rPr lang="zh-CN" altLang="en-US">
                <a:sym typeface="Huawei Sans" panose="020C0503030203020204" pitchFamily="34" charset="0"/>
              </a:rPr>
              <a:t>，根据报文的</a:t>
            </a:r>
            <a:r>
              <a:rPr lang="en-US" altLang="zh-CN">
                <a:sym typeface="Huawei Sans" panose="020C0503030203020204" pitchFamily="34" charset="0"/>
              </a:rPr>
              <a:t>VLAN Tag</a:t>
            </a:r>
            <a:r>
              <a:rPr lang="zh-CN" altLang="en-US">
                <a:sym typeface="Huawei Sans" panose="020C0503030203020204" pitchFamily="34" charset="0"/>
              </a:rPr>
              <a:t>不同，路由器将收到的报文交由对应的子接口处理。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98599" y="3450199"/>
            <a:ext cx="235665" cy="1214776"/>
          </a:xfrm>
          <a:prstGeom prst="roundRect">
            <a:avLst>
              <a:gd name="adj" fmla="val 4019"/>
            </a:avLst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3108" y="4496707"/>
            <a:ext cx="334955" cy="228620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38959" y="4209344"/>
            <a:ext cx="936427" cy="587866"/>
          </a:xfrm>
          <a:prstGeom prst="roundRect">
            <a:avLst/>
          </a:prstGeom>
          <a:solidFill>
            <a:srgbClr val="00B0F0">
              <a:alpha val="5000"/>
            </a:srgbClr>
          </a:solidFill>
          <a:ln w="9525" cap="flat" cmpd="sng" algn="ctr">
            <a:solidFill>
              <a:srgbClr val="99DFF9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200" kern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753770" y="4209344"/>
            <a:ext cx="919690" cy="587866"/>
          </a:xfrm>
          <a:prstGeom prst="roundRect">
            <a:avLst/>
          </a:prstGeom>
          <a:solidFill>
            <a:srgbClr val="00B0F0">
              <a:alpha val="5000"/>
            </a:srgbClr>
          </a:solidFill>
          <a:ln w="9525" cap="flat" cmpd="sng" algn="ctr">
            <a:solidFill>
              <a:srgbClr val="99DFF9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200" kern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0764" y="4216968"/>
            <a:ext cx="824264" cy="276999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10</a:t>
            </a:r>
            <a:endParaRPr lang="zh-CN" altLang="en-US" sz="12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8838" y="4230616"/>
            <a:ext cx="824265" cy="276999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20</a:t>
            </a:r>
            <a:endParaRPr lang="zh-CN" altLang="en-US" sz="12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6946" y="4093015"/>
            <a:ext cx="4510585" cy="77582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200" kern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9433" y="4109275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0748" y="4520211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3837" y="4520211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53954" y="4520211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23887" y="4520211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17" name="图片 16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6323" y="5330282"/>
            <a:ext cx="539063" cy="414000"/>
          </a:xfrm>
          <a:prstGeom prst="rect">
            <a:avLst/>
          </a:prstGeom>
        </p:spPr>
      </p:pic>
      <p:pic>
        <p:nvPicPr>
          <p:cNvPr id="18" name="图片 17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3770" y="5330282"/>
            <a:ext cx="539063" cy="414000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7" idx="0"/>
            <a:endCxn id="14" idx="2"/>
          </p:cNvCxnSpPr>
          <p:nvPr/>
        </p:nvCxnSpPr>
        <p:spPr bwMode="auto">
          <a:xfrm flipV="1">
            <a:off x="1605855" y="4736235"/>
            <a:ext cx="0" cy="594047"/>
          </a:xfrm>
          <a:prstGeom prst="line">
            <a:avLst/>
          </a:prstGeom>
          <a:solidFill>
            <a:srgbClr val="FFFFCC"/>
          </a:solidFill>
          <a:ln w="19050">
            <a:solidFill>
              <a:srgbClr val="FFD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连接符 19"/>
          <p:cNvCxnSpPr>
            <a:stCxn id="18" idx="0"/>
            <a:endCxn id="15" idx="2"/>
          </p:cNvCxnSpPr>
          <p:nvPr/>
        </p:nvCxnSpPr>
        <p:spPr bwMode="auto">
          <a:xfrm flipH="1" flipV="1">
            <a:off x="4015972" y="4736235"/>
            <a:ext cx="7330" cy="594047"/>
          </a:xfrm>
          <a:prstGeom prst="line">
            <a:avLst/>
          </a:prstGeom>
          <a:solidFill>
            <a:srgbClr val="5B9BD5">
              <a:lumMod val="40000"/>
              <a:lumOff val="60000"/>
            </a:srgbClr>
          </a:solidFill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1696410" y="2921490"/>
            <a:ext cx="2836028" cy="58802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200" kern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4027" y="3192916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47884" y="3192916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3260" y="3192916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7117" y="3192916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>
            <a:off x="1755775" y="3427556"/>
            <a:ext cx="985235" cy="1224080"/>
          </a:xfrm>
          <a:custGeom>
            <a:avLst/>
            <a:gdLst>
              <a:gd name="connsiteX0" fmla="*/ 0 w 1139588"/>
              <a:gd name="connsiteY0" fmla="*/ 1071350 h 1071350"/>
              <a:gd name="connsiteX1" fmla="*/ 1139588 w 1139588"/>
              <a:gd name="connsiteY1" fmla="*/ 1071350 h 1071350"/>
              <a:gd name="connsiteX2" fmla="*/ 1139588 w 1139588"/>
              <a:gd name="connsiteY2" fmla="*/ 0 h 107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9588" h="1071350">
                <a:moveTo>
                  <a:pt x="0" y="1071350"/>
                </a:moveTo>
                <a:lnTo>
                  <a:pt x="1139588" y="1071350"/>
                </a:lnTo>
                <a:lnTo>
                  <a:pt x="1139588" y="0"/>
                </a:lnTo>
              </a:path>
            </a:pathLst>
          </a:custGeom>
          <a:noFill/>
          <a:ln w="28575" cap="flat" cmpd="sng" algn="ctr">
            <a:solidFill>
              <a:srgbClr val="FFD17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7" name="任意多边形 26"/>
          <p:cNvSpPr/>
          <p:nvPr/>
        </p:nvSpPr>
        <p:spPr bwMode="auto">
          <a:xfrm flipH="1">
            <a:off x="2876448" y="3403919"/>
            <a:ext cx="977506" cy="1247717"/>
          </a:xfrm>
          <a:custGeom>
            <a:avLst/>
            <a:gdLst>
              <a:gd name="connsiteX0" fmla="*/ 0 w 1139588"/>
              <a:gd name="connsiteY0" fmla="*/ 1071350 h 1071350"/>
              <a:gd name="connsiteX1" fmla="*/ 1139588 w 1139588"/>
              <a:gd name="connsiteY1" fmla="*/ 1071350 h 1071350"/>
              <a:gd name="connsiteX2" fmla="*/ 1139588 w 1139588"/>
              <a:gd name="connsiteY2" fmla="*/ 0 h 107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9588" h="1071350">
                <a:moveTo>
                  <a:pt x="0" y="1071350"/>
                </a:moveTo>
                <a:lnTo>
                  <a:pt x="1139588" y="1071350"/>
                </a:lnTo>
                <a:lnTo>
                  <a:pt x="1139588" y="0"/>
                </a:ln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1982992" y="2615512"/>
            <a:ext cx="704850" cy="781050"/>
          </a:xfrm>
          <a:custGeom>
            <a:avLst/>
            <a:gdLst>
              <a:gd name="connsiteX0" fmla="*/ 704850 w 704850"/>
              <a:gd name="connsiteY0" fmla="*/ 781050 h 781050"/>
              <a:gd name="connsiteX1" fmla="*/ 4763 w 704850"/>
              <a:gd name="connsiteY1" fmla="*/ 490538 h 781050"/>
              <a:gd name="connsiteX2" fmla="*/ 0 w 704850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781050">
                <a:moveTo>
                  <a:pt x="704850" y="781050"/>
                </a:moveTo>
                <a:lnTo>
                  <a:pt x="4763" y="490538"/>
                </a:lnTo>
                <a:cubicBezTo>
                  <a:pt x="3175" y="327025"/>
                  <a:pt x="1588" y="163513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D1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90095" y="2943180"/>
            <a:ext cx="1044116" cy="276999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</a:p>
        </p:txBody>
      </p:sp>
      <p:sp>
        <p:nvSpPr>
          <p:cNvPr id="30" name="任意多边形 29"/>
          <p:cNvSpPr/>
          <p:nvPr/>
        </p:nvSpPr>
        <p:spPr bwMode="auto">
          <a:xfrm flipH="1">
            <a:off x="2926291" y="2601225"/>
            <a:ext cx="705600" cy="781050"/>
          </a:xfrm>
          <a:custGeom>
            <a:avLst/>
            <a:gdLst>
              <a:gd name="connsiteX0" fmla="*/ 704850 w 704850"/>
              <a:gd name="connsiteY0" fmla="*/ 781050 h 781050"/>
              <a:gd name="connsiteX1" fmla="*/ 4763 w 704850"/>
              <a:gd name="connsiteY1" fmla="*/ 490538 h 781050"/>
              <a:gd name="connsiteX2" fmla="*/ 0 w 704850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781050">
                <a:moveTo>
                  <a:pt x="704850" y="781050"/>
                </a:moveTo>
                <a:lnTo>
                  <a:pt x="4763" y="490538"/>
                </a:lnTo>
                <a:cubicBezTo>
                  <a:pt x="3175" y="327025"/>
                  <a:pt x="1588" y="163513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 bwMode="auto">
          <a:xfrm>
            <a:off x="8860011" y="4101885"/>
            <a:ext cx="2903390" cy="1503305"/>
          </a:xfrm>
          <a:prstGeom prst="rect">
            <a:avLst/>
          </a:prstGeom>
          <a:solidFill>
            <a:srgbClr val="FFFFCC"/>
          </a:solidFill>
          <a:ln w="12700">
            <a:solidFill>
              <a:srgbClr val="FFD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rgbClr val="C00000"/>
                </a:solidFill>
                <a:latin typeface="+mn-ea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根据报文携带的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ID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，设备将报文交由相应的子接口（如图中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GE0/0/1.10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）处理。</a:t>
            </a:r>
            <a:endParaRPr lang="en-US" altLang="zh-CN" sz="14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通过子接口，设备可以三层转发实现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间通信。</a:t>
            </a:r>
          </a:p>
        </p:txBody>
      </p:sp>
      <p:sp>
        <p:nvSpPr>
          <p:cNvPr id="32" name="矩形 31"/>
          <p:cNvSpPr/>
          <p:nvPr/>
        </p:nvSpPr>
        <p:spPr>
          <a:xfrm>
            <a:off x="2399377" y="4671483"/>
            <a:ext cx="853336" cy="461665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Trunk</a:t>
            </a:r>
          </a:p>
          <a:p>
            <a:pPr algn="ctr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GE0/0/24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41641" y="292149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endParaRPr lang="zh-CN" alt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Oval 8"/>
          <p:cNvSpPr/>
          <p:nvPr/>
        </p:nvSpPr>
        <p:spPr>
          <a:xfrm>
            <a:off x="2695341" y="3343028"/>
            <a:ext cx="84527" cy="84527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5" name="Oval 9"/>
          <p:cNvSpPr/>
          <p:nvPr/>
        </p:nvSpPr>
        <p:spPr>
          <a:xfrm>
            <a:off x="2834184" y="3343029"/>
            <a:ext cx="84527" cy="84527"/>
          </a:xfrm>
          <a:prstGeom prst="ellipse">
            <a:avLst/>
          </a:prstGeom>
          <a:solidFill>
            <a:srgbClr val="5B9BD5">
              <a:lumMod val="40000"/>
              <a:lumOff val="60000"/>
            </a:srgbClr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6" name="Can 59"/>
          <p:cNvSpPr/>
          <p:nvPr/>
        </p:nvSpPr>
        <p:spPr>
          <a:xfrm rot="16200000" flipV="1">
            <a:off x="1562860" y="2016185"/>
            <a:ext cx="215852" cy="1038620"/>
          </a:xfrm>
          <a:prstGeom prst="can">
            <a:avLst>
              <a:gd name="adj" fmla="val 55435"/>
            </a:avLst>
          </a:prstGeom>
          <a:solidFill>
            <a:srgbClr val="FFF2CC"/>
          </a:solidFill>
          <a:ln w="12700">
            <a:solidFill>
              <a:srgbClr val="FFD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Rectangle 60"/>
          <p:cNvSpPr/>
          <p:nvPr/>
        </p:nvSpPr>
        <p:spPr>
          <a:xfrm flipH="1">
            <a:off x="1121207" y="2408426"/>
            <a:ext cx="1043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GE0/0/1.10</a:t>
            </a:r>
          </a:p>
        </p:txBody>
      </p:sp>
      <p:sp>
        <p:nvSpPr>
          <p:cNvPr id="38" name="Can 64"/>
          <p:cNvSpPr/>
          <p:nvPr/>
        </p:nvSpPr>
        <p:spPr>
          <a:xfrm rot="16200000" flipV="1">
            <a:off x="3979416" y="2026218"/>
            <a:ext cx="226803" cy="1042469"/>
          </a:xfrm>
          <a:prstGeom prst="can">
            <a:avLst>
              <a:gd name="adj" fmla="val 55435"/>
            </a:avLst>
          </a:prstGeom>
          <a:solidFill>
            <a:srgbClr val="F4FBFE"/>
          </a:solidFill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Rectangle 65"/>
          <p:cNvSpPr/>
          <p:nvPr/>
        </p:nvSpPr>
        <p:spPr>
          <a:xfrm flipH="1">
            <a:off x="3541202" y="2413937"/>
            <a:ext cx="1047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GE0/0/1.20</a:t>
            </a:r>
          </a:p>
        </p:txBody>
      </p:sp>
      <p:cxnSp>
        <p:nvCxnSpPr>
          <p:cNvPr id="40" name="Straight Connector 50"/>
          <p:cNvCxnSpPr/>
          <p:nvPr/>
        </p:nvCxnSpPr>
        <p:spPr>
          <a:xfrm>
            <a:off x="8720079" y="3315823"/>
            <a:ext cx="36000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ysDot"/>
            <a:miter lim="800000"/>
          </a:ln>
          <a:effectLst/>
        </p:spPr>
      </p:cxnSp>
      <p:sp>
        <p:nvSpPr>
          <p:cNvPr id="41" name="Can 56"/>
          <p:cNvSpPr/>
          <p:nvPr/>
        </p:nvSpPr>
        <p:spPr>
          <a:xfrm rot="16200000" flipV="1">
            <a:off x="9255484" y="2782467"/>
            <a:ext cx="531022" cy="837904"/>
          </a:xfrm>
          <a:prstGeom prst="can">
            <a:avLst>
              <a:gd name="adj" fmla="val 41596"/>
            </a:avLst>
          </a:prstGeom>
          <a:solidFill>
            <a:srgbClr val="F4FBFE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2" name="Rectangle 63"/>
          <p:cNvSpPr/>
          <p:nvPr/>
        </p:nvSpPr>
        <p:spPr>
          <a:xfrm>
            <a:off x="9035368" y="3084886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zh-CN" altLang="en-US" sz="12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Can 59"/>
          <p:cNvSpPr/>
          <p:nvPr/>
        </p:nvSpPr>
        <p:spPr>
          <a:xfrm rot="16200000" flipV="1">
            <a:off x="10201201" y="2646401"/>
            <a:ext cx="180532" cy="919397"/>
          </a:xfrm>
          <a:prstGeom prst="can">
            <a:avLst>
              <a:gd name="adj" fmla="val 55435"/>
            </a:avLst>
          </a:prstGeom>
          <a:solidFill>
            <a:srgbClr val="FFF2CC"/>
          </a:solidFill>
          <a:ln w="12700">
            <a:solidFill>
              <a:srgbClr val="FFD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4" name="Rectangle 60"/>
          <p:cNvSpPr/>
          <p:nvPr/>
        </p:nvSpPr>
        <p:spPr>
          <a:xfrm flipH="1">
            <a:off x="9810990" y="2999823"/>
            <a:ext cx="9401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GE0/0/1.10</a:t>
            </a:r>
          </a:p>
        </p:txBody>
      </p:sp>
      <p:sp>
        <p:nvSpPr>
          <p:cNvPr id="45" name="Can 64"/>
          <p:cNvSpPr/>
          <p:nvPr/>
        </p:nvSpPr>
        <p:spPr>
          <a:xfrm rot="16200000" flipV="1">
            <a:off x="10201201" y="2853954"/>
            <a:ext cx="180532" cy="919397"/>
          </a:xfrm>
          <a:prstGeom prst="can">
            <a:avLst>
              <a:gd name="adj" fmla="val 55435"/>
            </a:avLst>
          </a:prstGeom>
          <a:solidFill>
            <a:srgbClr val="F4FBFE"/>
          </a:solidFill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6" name="Rectangle 65"/>
          <p:cNvSpPr/>
          <p:nvPr/>
        </p:nvSpPr>
        <p:spPr>
          <a:xfrm flipH="1">
            <a:off x="9810990" y="3207376"/>
            <a:ext cx="9401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GE0/0/1.20</a:t>
            </a:r>
          </a:p>
        </p:txBody>
      </p:sp>
      <p:cxnSp>
        <p:nvCxnSpPr>
          <p:cNvPr id="47" name="Straight Connector 48"/>
          <p:cNvCxnSpPr/>
          <p:nvPr/>
        </p:nvCxnSpPr>
        <p:spPr>
          <a:xfrm flipH="1">
            <a:off x="8639738" y="3070623"/>
            <a:ext cx="432000" cy="0"/>
          </a:xfrm>
          <a:prstGeom prst="line">
            <a:avLst/>
          </a:prstGeom>
          <a:noFill/>
          <a:ln w="28575" cap="flat" cmpd="sng" algn="ctr">
            <a:solidFill>
              <a:srgbClr val="FFD17D"/>
            </a:solidFill>
            <a:prstDash val="sysDot"/>
            <a:miter lim="800000"/>
          </a:ln>
          <a:effectLst/>
        </p:spPr>
      </p:cxnSp>
      <p:sp>
        <p:nvSpPr>
          <p:cNvPr id="48" name="圆角矩形 47"/>
          <p:cNvSpPr/>
          <p:nvPr/>
        </p:nvSpPr>
        <p:spPr>
          <a:xfrm rot="16200000">
            <a:off x="7245607" y="2694718"/>
            <a:ext cx="902862" cy="1581583"/>
          </a:xfrm>
          <a:prstGeom prst="roundRect">
            <a:avLst>
              <a:gd name="adj" fmla="val 9599"/>
            </a:avLst>
          </a:prstGeom>
          <a:solidFill>
            <a:srgbClr val="00B0F0">
              <a:alpha val="5000"/>
            </a:srgbClr>
          </a:solidFill>
          <a:ln w="9525" cap="flat" cmpd="sng" algn="ctr">
            <a:solidFill>
              <a:srgbClr val="99DFF9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200" kern="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 rot="16200000">
            <a:off x="7245607" y="4806742"/>
            <a:ext cx="902862" cy="1581583"/>
          </a:xfrm>
          <a:prstGeom prst="roundRect">
            <a:avLst>
              <a:gd name="adj" fmla="val 7243"/>
            </a:avLst>
          </a:prstGeom>
          <a:solidFill>
            <a:srgbClr val="00B0F0">
              <a:alpha val="5000"/>
            </a:srgbClr>
          </a:solidFill>
          <a:ln w="9525" cap="flat" cmpd="sng" algn="ctr">
            <a:solidFill>
              <a:srgbClr val="99DFF9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0" name="圆角矩形 49"/>
          <p:cNvSpPr/>
          <p:nvPr/>
        </p:nvSpPr>
        <p:spPr>
          <a:xfrm rot="16200000">
            <a:off x="7456749" y="5007184"/>
            <a:ext cx="444290" cy="722126"/>
          </a:xfrm>
          <a:prstGeom prst="roundRect">
            <a:avLst>
              <a:gd name="adj" fmla="val 7785"/>
            </a:avLst>
          </a:pr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200" kern="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499740" y="3836253"/>
            <a:ext cx="306410" cy="1385492"/>
          </a:xfrm>
          <a:prstGeom prst="roundRect">
            <a:avLst>
              <a:gd name="adj" fmla="val 4019"/>
            </a:avLst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46610" y="3065735"/>
            <a:ext cx="663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endParaRPr lang="zh-CN" alt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346610" y="5590393"/>
            <a:ext cx="663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83747" y="5217984"/>
            <a:ext cx="8136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Trunk</a:t>
            </a:r>
          </a:p>
          <a:p>
            <a:pPr algn="ctr"/>
            <a:r>
              <a:rPr lang="en-US" altLang="zh-CN" sz="105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GE0/0/24</a:t>
            </a:r>
            <a:endParaRPr lang="zh-CN" altLang="en-US" sz="105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Oval 5"/>
          <p:cNvSpPr/>
          <p:nvPr/>
        </p:nvSpPr>
        <p:spPr>
          <a:xfrm rot="16200000">
            <a:off x="7447192" y="3504273"/>
            <a:ext cx="409619" cy="479850"/>
          </a:xfrm>
          <a:prstGeom prst="ellipse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 rot="16200000">
            <a:off x="6927823" y="4583496"/>
            <a:ext cx="1268977" cy="0"/>
          </a:xfrm>
          <a:prstGeom prst="line">
            <a:avLst/>
          </a:prstGeom>
          <a:solidFill>
            <a:srgbClr val="FFFFCC"/>
          </a:solidFill>
          <a:ln w="28575" cap="flat" cmpd="sng" algn="ctr">
            <a:solidFill>
              <a:srgbClr val="FFD17D"/>
            </a:solidFill>
            <a:prstDash val="solid"/>
            <a:miter lim="800000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 rot="16200000" flipV="1">
            <a:off x="7104761" y="4569410"/>
            <a:ext cx="1283753" cy="13395"/>
          </a:xfrm>
          <a:prstGeom prst="line">
            <a:avLst/>
          </a:prstGeom>
          <a:solidFill>
            <a:srgbClr val="5B9BD5">
              <a:lumMod val="40000"/>
              <a:lumOff val="60000"/>
            </a:srgbClr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58" name="Oval 8"/>
          <p:cNvSpPr/>
          <p:nvPr/>
        </p:nvSpPr>
        <p:spPr>
          <a:xfrm rot="16200000">
            <a:off x="7497709" y="3841475"/>
            <a:ext cx="119022" cy="13942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Oval 9"/>
          <p:cNvSpPr/>
          <p:nvPr/>
        </p:nvSpPr>
        <p:spPr>
          <a:xfrm rot="16200000">
            <a:off x="7672196" y="3840402"/>
            <a:ext cx="119022" cy="139428"/>
          </a:xfrm>
          <a:prstGeom prst="ellipse">
            <a:avLst/>
          </a:prstGeom>
          <a:solidFill>
            <a:srgbClr val="5B9BD5">
              <a:lumMod val="40000"/>
              <a:lumOff val="60000"/>
            </a:srgbClr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rot="16200000">
            <a:off x="7634440" y="4664312"/>
            <a:ext cx="763183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 w="med" len="med"/>
            <a:tailEnd type="none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6947108" y="4640394"/>
            <a:ext cx="741446" cy="0"/>
          </a:xfrm>
          <a:prstGeom prst="straightConnector1">
            <a:avLst/>
          </a:prstGeom>
          <a:ln w="28575">
            <a:solidFill>
              <a:srgbClr val="FFD17D"/>
            </a:solidFill>
            <a:headEnd type="triangle" w="med" len="med"/>
            <a:tailEnd type="none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6295041" y="2490055"/>
            <a:ext cx="433730" cy="0"/>
          </a:xfrm>
          <a:prstGeom prst="straightConnector1">
            <a:avLst/>
          </a:prstGeom>
          <a:ln w="28575">
            <a:solidFill>
              <a:srgbClr val="FFD17D"/>
            </a:solidFill>
            <a:headEnd type="triangle" w="med" len="med"/>
            <a:tailEnd type="none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4"/>
          <p:cNvSpPr txBox="1"/>
          <p:nvPr/>
        </p:nvSpPr>
        <p:spPr>
          <a:xfrm>
            <a:off x="6729112" y="2346260"/>
            <a:ext cx="208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携带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Tag 10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的报文</a:t>
            </a: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6295041" y="2755573"/>
            <a:ext cx="433730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 w="med" len="med"/>
            <a:tailEnd type="none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"/>
          <p:cNvSpPr txBox="1"/>
          <p:nvPr/>
        </p:nvSpPr>
        <p:spPr>
          <a:xfrm>
            <a:off x="6729111" y="2614469"/>
            <a:ext cx="238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携带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Tag 20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的报文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10808669" y="3074796"/>
            <a:ext cx="434340" cy="160020"/>
          </a:xfrm>
          <a:custGeom>
            <a:avLst/>
            <a:gdLst>
              <a:gd name="connsiteX0" fmla="*/ 0 w 434658"/>
              <a:gd name="connsiteY0" fmla="*/ 0 h 297180"/>
              <a:gd name="connsiteX1" fmla="*/ 434340 w 434658"/>
              <a:gd name="connsiteY1" fmla="*/ 160020 h 297180"/>
              <a:gd name="connsiteX2" fmla="*/ 76200 w 434658"/>
              <a:gd name="connsiteY2" fmla="*/ 297180 h 297180"/>
              <a:gd name="connsiteX0" fmla="*/ 0 w 434658"/>
              <a:gd name="connsiteY0" fmla="*/ 0 h 297180"/>
              <a:gd name="connsiteX1" fmla="*/ 434340 w 434658"/>
              <a:gd name="connsiteY1" fmla="*/ 160020 h 297180"/>
              <a:gd name="connsiteX2" fmla="*/ 76200 w 434658"/>
              <a:gd name="connsiteY2" fmla="*/ 297180 h 297180"/>
              <a:gd name="connsiteX0" fmla="*/ 0 w 434340"/>
              <a:gd name="connsiteY0" fmla="*/ 0 h 160020"/>
              <a:gd name="connsiteX1" fmla="*/ 434340 w 434340"/>
              <a:gd name="connsiteY1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340" h="160020">
                <a:moveTo>
                  <a:pt x="0" y="0"/>
                </a:moveTo>
                <a:cubicBezTo>
                  <a:pt x="210820" y="55245"/>
                  <a:pt x="421640" y="110490"/>
                  <a:pt x="434340" y="160020"/>
                </a:cubicBezTo>
              </a:path>
            </a:pathLst>
          </a:custGeom>
          <a:ln w="28575">
            <a:solidFill>
              <a:srgbClr val="FFD17D"/>
            </a:solidFill>
            <a:headEnd type="none" w="med" len="med"/>
            <a:tailEnd type="none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7" name="任意多边形 66"/>
          <p:cNvSpPr/>
          <p:nvPr/>
        </p:nvSpPr>
        <p:spPr>
          <a:xfrm>
            <a:off x="10804521" y="3223501"/>
            <a:ext cx="438488" cy="167783"/>
          </a:xfrm>
          <a:custGeom>
            <a:avLst/>
            <a:gdLst>
              <a:gd name="connsiteX0" fmla="*/ 0 w 434658"/>
              <a:gd name="connsiteY0" fmla="*/ 0 h 297180"/>
              <a:gd name="connsiteX1" fmla="*/ 434340 w 434658"/>
              <a:gd name="connsiteY1" fmla="*/ 160020 h 297180"/>
              <a:gd name="connsiteX2" fmla="*/ 76200 w 434658"/>
              <a:gd name="connsiteY2" fmla="*/ 297180 h 297180"/>
              <a:gd name="connsiteX0" fmla="*/ 0 w 434658"/>
              <a:gd name="connsiteY0" fmla="*/ 0 h 297180"/>
              <a:gd name="connsiteX1" fmla="*/ 434340 w 434658"/>
              <a:gd name="connsiteY1" fmla="*/ 160020 h 297180"/>
              <a:gd name="connsiteX2" fmla="*/ 76200 w 434658"/>
              <a:gd name="connsiteY2" fmla="*/ 297180 h 297180"/>
              <a:gd name="connsiteX0" fmla="*/ 358140 w 358458"/>
              <a:gd name="connsiteY0" fmla="*/ 0 h 137160"/>
              <a:gd name="connsiteX1" fmla="*/ 0 w 358458"/>
              <a:gd name="connsiteY1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458" h="137160">
                <a:moveTo>
                  <a:pt x="358140" y="0"/>
                </a:moveTo>
                <a:cubicBezTo>
                  <a:pt x="370840" y="49530"/>
                  <a:pt x="0" y="137160"/>
                  <a:pt x="0" y="137160"/>
                </a:cubicBezTo>
              </a:path>
            </a:pathLst>
          </a:cu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10228723" y="3547610"/>
            <a:ext cx="2186" cy="463395"/>
          </a:xfrm>
          <a:prstGeom prst="straightConnector1">
            <a:avLst/>
          </a:prstGeom>
          <a:ln w="28575">
            <a:solidFill>
              <a:srgbClr val="FFD1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02639" y="5735749"/>
            <a:ext cx="1992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01649" eaLnBrk="0" hangingPunct="0"/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192.168.10.2/24</a:t>
            </a:r>
          </a:p>
          <a:p>
            <a:pPr algn="ctr" defTabSz="1001649" eaLnBrk="0" hangingPunct="0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默认网关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: 192.168.10.254</a:t>
            </a:r>
          </a:p>
        </p:txBody>
      </p:sp>
      <p:sp>
        <p:nvSpPr>
          <p:cNvPr id="70" name="矩形 69"/>
          <p:cNvSpPr/>
          <p:nvPr/>
        </p:nvSpPr>
        <p:spPr>
          <a:xfrm>
            <a:off x="3148491" y="5735749"/>
            <a:ext cx="1938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01649" eaLnBrk="0" hangingPunct="0"/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192.168.20.2/24</a:t>
            </a:r>
          </a:p>
          <a:p>
            <a:pPr algn="ctr" defTabSz="1001649" eaLnBrk="0" hangingPunct="0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默认网关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: 192.168.20.254</a:t>
            </a:r>
          </a:p>
        </p:txBody>
      </p:sp>
      <p:sp>
        <p:nvSpPr>
          <p:cNvPr id="71" name="矩形 70"/>
          <p:cNvSpPr/>
          <p:nvPr/>
        </p:nvSpPr>
        <p:spPr>
          <a:xfrm>
            <a:off x="626964" y="4868844"/>
            <a:ext cx="1044116" cy="276999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</a:p>
        </p:txBody>
      </p:sp>
      <p:sp>
        <p:nvSpPr>
          <p:cNvPr id="72" name="矩形 71"/>
          <p:cNvSpPr/>
          <p:nvPr/>
        </p:nvSpPr>
        <p:spPr>
          <a:xfrm>
            <a:off x="3679421" y="4868844"/>
            <a:ext cx="1044116" cy="276999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GE0/0/2</a:t>
            </a:r>
          </a:p>
        </p:txBody>
      </p:sp>
      <p:cxnSp>
        <p:nvCxnSpPr>
          <p:cNvPr id="73" name="Straight Connector 49"/>
          <p:cNvCxnSpPr>
            <a:stCxn id="55" idx="1"/>
          </p:cNvCxnSpPr>
          <p:nvPr/>
        </p:nvCxnSpPr>
        <p:spPr>
          <a:xfrm flipV="1">
            <a:off x="7482349" y="3064836"/>
            <a:ext cx="1174858" cy="824185"/>
          </a:xfrm>
          <a:prstGeom prst="line">
            <a:avLst/>
          </a:prstGeom>
          <a:noFill/>
          <a:ln w="28575" cap="flat" cmpd="sng" algn="ctr">
            <a:solidFill>
              <a:srgbClr val="FFD17D"/>
            </a:solidFill>
            <a:prstDash val="sysDot"/>
            <a:miter lim="800000"/>
          </a:ln>
          <a:effectLst/>
        </p:spPr>
      </p:cxnSp>
      <p:cxnSp>
        <p:nvCxnSpPr>
          <p:cNvPr id="74" name="Straight Connector 49"/>
          <p:cNvCxnSpPr>
            <a:stCxn id="59" idx="3"/>
          </p:cNvCxnSpPr>
          <p:nvPr/>
        </p:nvCxnSpPr>
        <p:spPr>
          <a:xfrm flipV="1">
            <a:off x="7781002" y="3315824"/>
            <a:ext cx="925850" cy="636373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ysDot"/>
            <a:miter lim="800000"/>
          </a:ln>
          <a:effectLst/>
        </p:spPr>
      </p:cxnSp>
      <p:sp>
        <p:nvSpPr>
          <p:cNvPr id="75" name="下箭头 63"/>
          <p:cNvSpPr/>
          <p:nvPr/>
        </p:nvSpPr>
        <p:spPr>
          <a:xfrm rot="5400000" flipV="1">
            <a:off x="5403831" y="3792631"/>
            <a:ext cx="829759" cy="773580"/>
          </a:xfrm>
          <a:custGeom>
            <a:avLst/>
            <a:gdLst>
              <a:gd name="connsiteX0" fmla="*/ 0 w 1035535"/>
              <a:gd name="connsiteY0" fmla="*/ 468495 h 794114"/>
              <a:gd name="connsiteX1" fmla="*/ 258884 w 1035535"/>
              <a:gd name="connsiteY1" fmla="*/ 468495 h 794114"/>
              <a:gd name="connsiteX2" fmla="*/ 258884 w 1035535"/>
              <a:gd name="connsiteY2" fmla="*/ 0 h 794114"/>
              <a:gd name="connsiteX3" fmla="*/ 776651 w 1035535"/>
              <a:gd name="connsiteY3" fmla="*/ 0 h 794114"/>
              <a:gd name="connsiteX4" fmla="*/ 776651 w 1035535"/>
              <a:gd name="connsiteY4" fmla="*/ 468495 h 794114"/>
              <a:gd name="connsiteX5" fmla="*/ 1035535 w 1035535"/>
              <a:gd name="connsiteY5" fmla="*/ 468495 h 794114"/>
              <a:gd name="connsiteX6" fmla="*/ 517768 w 1035535"/>
              <a:gd name="connsiteY6" fmla="*/ 794114 h 794114"/>
              <a:gd name="connsiteX7" fmla="*/ 0 w 1035535"/>
              <a:gd name="connsiteY7" fmla="*/ 468495 h 794114"/>
              <a:gd name="connsiteX0" fmla="*/ 258884 w 1035535"/>
              <a:gd name="connsiteY0" fmla="*/ 0 h 794114"/>
              <a:gd name="connsiteX1" fmla="*/ 776651 w 1035535"/>
              <a:gd name="connsiteY1" fmla="*/ 0 h 794114"/>
              <a:gd name="connsiteX2" fmla="*/ 776651 w 1035535"/>
              <a:gd name="connsiteY2" fmla="*/ 468495 h 794114"/>
              <a:gd name="connsiteX3" fmla="*/ 1035535 w 1035535"/>
              <a:gd name="connsiteY3" fmla="*/ 468495 h 794114"/>
              <a:gd name="connsiteX4" fmla="*/ 517768 w 1035535"/>
              <a:gd name="connsiteY4" fmla="*/ 794114 h 794114"/>
              <a:gd name="connsiteX5" fmla="*/ 0 w 1035535"/>
              <a:gd name="connsiteY5" fmla="*/ 468495 h 794114"/>
              <a:gd name="connsiteX6" fmla="*/ 258884 w 1035535"/>
              <a:gd name="connsiteY6" fmla="*/ 468495 h 794114"/>
              <a:gd name="connsiteX7" fmla="*/ 350324 w 1035535"/>
              <a:gd name="connsiteY7" fmla="*/ 91440 h 794114"/>
              <a:gd name="connsiteX0" fmla="*/ 258884 w 1035535"/>
              <a:gd name="connsiteY0" fmla="*/ 0 h 794114"/>
              <a:gd name="connsiteX1" fmla="*/ 776651 w 1035535"/>
              <a:gd name="connsiteY1" fmla="*/ 468495 h 794114"/>
              <a:gd name="connsiteX2" fmla="*/ 1035535 w 1035535"/>
              <a:gd name="connsiteY2" fmla="*/ 468495 h 794114"/>
              <a:gd name="connsiteX3" fmla="*/ 517768 w 1035535"/>
              <a:gd name="connsiteY3" fmla="*/ 794114 h 794114"/>
              <a:gd name="connsiteX4" fmla="*/ 0 w 1035535"/>
              <a:gd name="connsiteY4" fmla="*/ 468495 h 794114"/>
              <a:gd name="connsiteX5" fmla="*/ 258884 w 1035535"/>
              <a:gd name="connsiteY5" fmla="*/ 468495 h 794114"/>
              <a:gd name="connsiteX6" fmla="*/ 350324 w 1035535"/>
              <a:gd name="connsiteY6" fmla="*/ 91440 h 794114"/>
              <a:gd name="connsiteX0" fmla="*/ 1016121 w 1035535"/>
              <a:gd name="connsiteY0" fmla="*/ 0 h 794114"/>
              <a:gd name="connsiteX1" fmla="*/ 776651 w 1035535"/>
              <a:gd name="connsiteY1" fmla="*/ 468495 h 794114"/>
              <a:gd name="connsiteX2" fmla="*/ 1035535 w 1035535"/>
              <a:gd name="connsiteY2" fmla="*/ 468495 h 794114"/>
              <a:gd name="connsiteX3" fmla="*/ 517768 w 1035535"/>
              <a:gd name="connsiteY3" fmla="*/ 794114 h 794114"/>
              <a:gd name="connsiteX4" fmla="*/ 0 w 1035535"/>
              <a:gd name="connsiteY4" fmla="*/ 468495 h 794114"/>
              <a:gd name="connsiteX5" fmla="*/ 258884 w 1035535"/>
              <a:gd name="connsiteY5" fmla="*/ 468495 h 794114"/>
              <a:gd name="connsiteX6" fmla="*/ 350324 w 1035535"/>
              <a:gd name="connsiteY6" fmla="*/ 91440 h 794114"/>
              <a:gd name="connsiteX0" fmla="*/ 1018222 w 1037636"/>
              <a:gd name="connsiteY0" fmla="*/ 0 h 794114"/>
              <a:gd name="connsiteX1" fmla="*/ 778752 w 1037636"/>
              <a:gd name="connsiteY1" fmla="*/ 468495 h 794114"/>
              <a:gd name="connsiteX2" fmla="*/ 1037636 w 1037636"/>
              <a:gd name="connsiteY2" fmla="*/ 468495 h 794114"/>
              <a:gd name="connsiteX3" fmla="*/ 519869 w 1037636"/>
              <a:gd name="connsiteY3" fmla="*/ 794114 h 794114"/>
              <a:gd name="connsiteX4" fmla="*/ 2101 w 1037636"/>
              <a:gd name="connsiteY4" fmla="*/ 468495 h 794114"/>
              <a:gd name="connsiteX5" fmla="*/ 260985 w 1037636"/>
              <a:gd name="connsiteY5" fmla="*/ 468495 h 794114"/>
              <a:gd name="connsiteX6" fmla="*/ 0 w 1037636"/>
              <a:gd name="connsiteY6" fmla="*/ 86678 h 794114"/>
              <a:gd name="connsiteX0" fmla="*/ 1027747 w 1047161"/>
              <a:gd name="connsiteY0" fmla="*/ 0 h 794114"/>
              <a:gd name="connsiteX1" fmla="*/ 788277 w 1047161"/>
              <a:gd name="connsiteY1" fmla="*/ 468495 h 794114"/>
              <a:gd name="connsiteX2" fmla="*/ 1047161 w 1047161"/>
              <a:gd name="connsiteY2" fmla="*/ 468495 h 794114"/>
              <a:gd name="connsiteX3" fmla="*/ 529394 w 1047161"/>
              <a:gd name="connsiteY3" fmla="*/ 794114 h 794114"/>
              <a:gd name="connsiteX4" fmla="*/ 11626 w 1047161"/>
              <a:gd name="connsiteY4" fmla="*/ 468495 h 794114"/>
              <a:gd name="connsiteX5" fmla="*/ 270510 w 1047161"/>
              <a:gd name="connsiteY5" fmla="*/ 468495 h 794114"/>
              <a:gd name="connsiteX6" fmla="*/ 0 w 1047161"/>
              <a:gd name="connsiteY6" fmla="*/ 10478 h 794114"/>
              <a:gd name="connsiteX0" fmla="*/ 1016121 w 1035535"/>
              <a:gd name="connsiteY0" fmla="*/ 13335 h 807449"/>
              <a:gd name="connsiteX1" fmla="*/ 776651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258884 w 1035535"/>
              <a:gd name="connsiteY5" fmla="*/ 481830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776651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44696 w 1044696"/>
              <a:gd name="connsiteY0" fmla="*/ 0 h 832214"/>
              <a:gd name="connsiteX1" fmla="*/ 619488 w 1044696"/>
              <a:gd name="connsiteY1" fmla="*/ 506595 h 832214"/>
              <a:gd name="connsiteX2" fmla="*/ 1035535 w 1044696"/>
              <a:gd name="connsiteY2" fmla="*/ 506595 h 832214"/>
              <a:gd name="connsiteX3" fmla="*/ 517768 w 1044696"/>
              <a:gd name="connsiteY3" fmla="*/ 832214 h 832214"/>
              <a:gd name="connsiteX4" fmla="*/ 0 w 1044696"/>
              <a:gd name="connsiteY4" fmla="*/ 506595 h 832214"/>
              <a:gd name="connsiteX5" fmla="*/ 392234 w 1044696"/>
              <a:gd name="connsiteY5" fmla="*/ 511357 h 832214"/>
              <a:gd name="connsiteX6" fmla="*/ 12187 w 1044696"/>
              <a:gd name="connsiteY6" fmla="*/ 24765 h 832214"/>
              <a:gd name="connsiteX0" fmla="*/ 1032509 w 1032509"/>
              <a:gd name="connsiteY0" fmla="*/ 0 h 832214"/>
              <a:gd name="connsiteX1" fmla="*/ 607301 w 1032509"/>
              <a:gd name="connsiteY1" fmla="*/ 506595 h 832214"/>
              <a:gd name="connsiteX2" fmla="*/ 1023348 w 1032509"/>
              <a:gd name="connsiteY2" fmla="*/ 506595 h 832214"/>
              <a:gd name="connsiteX3" fmla="*/ 505581 w 1032509"/>
              <a:gd name="connsiteY3" fmla="*/ 832214 h 832214"/>
              <a:gd name="connsiteX4" fmla="*/ 237844 w 1032509"/>
              <a:gd name="connsiteY4" fmla="*/ 508976 h 832214"/>
              <a:gd name="connsiteX5" fmla="*/ 380047 w 1032509"/>
              <a:gd name="connsiteY5" fmla="*/ 511357 h 832214"/>
              <a:gd name="connsiteX6" fmla="*/ 0 w 1032509"/>
              <a:gd name="connsiteY6" fmla="*/ 24765 h 832214"/>
              <a:gd name="connsiteX0" fmla="*/ 1032509 w 1032509"/>
              <a:gd name="connsiteY0" fmla="*/ 0 h 832214"/>
              <a:gd name="connsiteX1" fmla="*/ 607301 w 1032509"/>
              <a:gd name="connsiteY1" fmla="*/ 506595 h 832214"/>
              <a:gd name="connsiteX2" fmla="*/ 804276 w 1032509"/>
              <a:gd name="connsiteY2" fmla="*/ 513741 h 832214"/>
              <a:gd name="connsiteX3" fmla="*/ 505581 w 1032509"/>
              <a:gd name="connsiteY3" fmla="*/ 832214 h 832214"/>
              <a:gd name="connsiteX4" fmla="*/ 237844 w 1032509"/>
              <a:gd name="connsiteY4" fmla="*/ 508976 h 832214"/>
              <a:gd name="connsiteX5" fmla="*/ 380047 w 1032509"/>
              <a:gd name="connsiteY5" fmla="*/ 511357 h 832214"/>
              <a:gd name="connsiteX6" fmla="*/ 0 w 1032509"/>
              <a:gd name="connsiteY6" fmla="*/ 24765 h 832214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804276 w 1032509"/>
              <a:gd name="connsiteY2" fmla="*/ 513741 h 722679"/>
              <a:gd name="connsiteX3" fmla="*/ 507965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804276 w 1032509"/>
              <a:gd name="connsiteY2" fmla="*/ 513741 h 722679"/>
              <a:gd name="connsiteX3" fmla="*/ 498440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792369 w 1032509"/>
              <a:gd name="connsiteY2" fmla="*/ 515732 h 722679"/>
              <a:gd name="connsiteX3" fmla="*/ 498440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0688"/>
              <a:gd name="connsiteX1" fmla="*/ 607301 w 1032509"/>
              <a:gd name="connsiteY1" fmla="*/ 506595 h 720688"/>
              <a:gd name="connsiteX2" fmla="*/ 792369 w 1032509"/>
              <a:gd name="connsiteY2" fmla="*/ 515732 h 720688"/>
              <a:gd name="connsiteX3" fmla="*/ 503202 w 1032509"/>
              <a:gd name="connsiteY3" fmla="*/ 720688 h 720688"/>
              <a:gd name="connsiteX4" fmla="*/ 237844 w 1032509"/>
              <a:gd name="connsiteY4" fmla="*/ 508976 h 720688"/>
              <a:gd name="connsiteX5" fmla="*/ 380047 w 1032509"/>
              <a:gd name="connsiteY5" fmla="*/ 511357 h 720688"/>
              <a:gd name="connsiteX6" fmla="*/ 0 w 1032509"/>
              <a:gd name="connsiteY6" fmla="*/ 24765 h 720688"/>
              <a:gd name="connsiteX0" fmla="*/ 1044414 w 1044414"/>
              <a:gd name="connsiteY0" fmla="*/ 0 h 720688"/>
              <a:gd name="connsiteX1" fmla="*/ 619206 w 1044414"/>
              <a:gd name="connsiteY1" fmla="*/ 506595 h 720688"/>
              <a:gd name="connsiteX2" fmla="*/ 804274 w 1044414"/>
              <a:gd name="connsiteY2" fmla="*/ 515732 h 720688"/>
              <a:gd name="connsiteX3" fmla="*/ 515107 w 1044414"/>
              <a:gd name="connsiteY3" fmla="*/ 720688 h 720688"/>
              <a:gd name="connsiteX4" fmla="*/ 249749 w 1044414"/>
              <a:gd name="connsiteY4" fmla="*/ 508976 h 720688"/>
              <a:gd name="connsiteX5" fmla="*/ 391952 w 1044414"/>
              <a:gd name="connsiteY5" fmla="*/ 511357 h 720688"/>
              <a:gd name="connsiteX6" fmla="*/ 0 w 1044414"/>
              <a:gd name="connsiteY6" fmla="*/ 4852 h 720688"/>
              <a:gd name="connsiteX0" fmla="*/ 1082514 w 1082514"/>
              <a:gd name="connsiteY0" fmla="*/ 0 h 722679"/>
              <a:gd name="connsiteX1" fmla="*/ 619206 w 1082514"/>
              <a:gd name="connsiteY1" fmla="*/ 508586 h 722679"/>
              <a:gd name="connsiteX2" fmla="*/ 804274 w 1082514"/>
              <a:gd name="connsiteY2" fmla="*/ 517723 h 722679"/>
              <a:gd name="connsiteX3" fmla="*/ 515107 w 1082514"/>
              <a:gd name="connsiteY3" fmla="*/ 722679 h 722679"/>
              <a:gd name="connsiteX4" fmla="*/ 249749 w 1082514"/>
              <a:gd name="connsiteY4" fmla="*/ 510967 h 722679"/>
              <a:gd name="connsiteX5" fmla="*/ 391952 w 1082514"/>
              <a:gd name="connsiteY5" fmla="*/ 513348 h 722679"/>
              <a:gd name="connsiteX6" fmla="*/ 0 w 1082514"/>
              <a:gd name="connsiteY6" fmla="*/ 6843 h 722679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91952 w 1082514"/>
              <a:gd name="connsiteY5" fmla="*/ 513348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3080 w 1082514"/>
              <a:gd name="connsiteY4" fmla="*/ 526899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768555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38256 w 1082514"/>
              <a:gd name="connsiteY1" fmla="*/ 534476 h 724672"/>
              <a:gd name="connsiteX2" fmla="*/ 768555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4" h="724672">
                <a:moveTo>
                  <a:pt x="1082514" y="0"/>
                </a:moveTo>
                <a:cubicBezTo>
                  <a:pt x="788378" y="227602"/>
                  <a:pt x="727605" y="349736"/>
                  <a:pt x="638256" y="534476"/>
                </a:cubicBezTo>
                <a:lnTo>
                  <a:pt x="768555" y="531664"/>
                </a:lnTo>
                <a:lnTo>
                  <a:pt x="534160" y="724672"/>
                </a:lnTo>
                <a:lnTo>
                  <a:pt x="297373" y="532873"/>
                </a:lnTo>
                <a:lnTo>
                  <a:pt x="434815" y="533263"/>
                </a:lnTo>
                <a:cubicBezTo>
                  <a:pt x="434815" y="377098"/>
                  <a:pt x="0" y="6843"/>
                  <a:pt x="0" y="6843"/>
                </a:cubicBezTo>
              </a:path>
            </a:pathLst>
          </a:custGeom>
          <a:gradFill flip="none" rotWithShape="1">
            <a:gsLst>
              <a:gs pos="15000">
                <a:srgbClr val="FFF2CC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100000"/>
                    <a:alpha val="0"/>
                  </a:schemeClr>
                </a:gs>
                <a:gs pos="31000">
                  <a:srgbClr val="FFD17D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6" name="燕尾形 75"/>
          <p:cNvSpPr/>
          <p:nvPr/>
        </p:nvSpPr>
        <p:spPr bwMode="auto">
          <a:xfrm>
            <a:off x="8813040" y="126000"/>
            <a:ext cx="1791951" cy="288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使用物理接口实现</a:t>
            </a:r>
          </a:p>
        </p:txBody>
      </p:sp>
      <p:sp>
        <p:nvSpPr>
          <p:cNvPr id="77" name="燕尾形 76"/>
          <p:cNvSpPr/>
          <p:nvPr/>
        </p:nvSpPr>
        <p:spPr bwMode="auto">
          <a:xfrm>
            <a:off x="10482894" y="126000"/>
            <a:ext cx="1554848" cy="28800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使用子接口实现</a:t>
            </a:r>
          </a:p>
        </p:txBody>
      </p:sp>
    </p:spTree>
    <p:extLst>
      <p:ext uri="{BB962C8B-B14F-4D97-AF65-F5344CB8AC3E}">
        <p14:creationId xmlns:p14="http://schemas.microsoft.com/office/powerpoint/2010/main" val="21075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子接口配置示例</a:t>
            </a:r>
            <a:endParaRPr lang="zh-CN" altLang="en-US"/>
          </a:p>
        </p:txBody>
      </p:sp>
      <p:sp>
        <p:nvSpPr>
          <p:cNvPr id="5" name="燕尾形 4"/>
          <p:cNvSpPr/>
          <p:nvPr/>
        </p:nvSpPr>
        <p:spPr bwMode="auto">
          <a:xfrm>
            <a:off x="8803317" y="126000"/>
            <a:ext cx="1791951" cy="288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使用物理接口实现</a:t>
            </a:r>
          </a:p>
        </p:txBody>
      </p:sp>
      <p:sp>
        <p:nvSpPr>
          <p:cNvPr id="6" name="燕尾形 5"/>
          <p:cNvSpPr/>
          <p:nvPr/>
        </p:nvSpPr>
        <p:spPr bwMode="auto">
          <a:xfrm>
            <a:off x="10473171" y="126000"/>
            <a:ext cx="1554848" cy="28800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使用子接口实现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683729" y="953516"/>
            <a:ext cx="5025344" cy="1323439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GigabitEthernet0/0/1.10</a:t>
            </a:r>
            <a:endParaRPr lang="zh-CN" altLang="en-US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[R1-GigabitEthernet0/0/1.10]dot1q termination vid 10</a:t>
            </a:r>
            <a:endParaRPr lang="zh-CN" altLang="en-US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[R1-GigabitEthernet0/0/1.10]</a:t>
            </a:r>
            <a:r>
              <a:rPr lang="en-US" altLang="zh-CN" sz="1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 192.168.10.254 24</a:t>
            </a:r>
            <a:endParaRPr lang="zh-CN" altLang="en-US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[R1-GigabitEthernet0/0/1.10]</a:t>
            </a:r>
            <a:r>
              <a:rPr lang="en-US" altLang="zh-CN" sz="1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arp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broadcast enable</a:t>
            </a:r>
            <a:endParaRPr lang="zh-CN" altLang="en-US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39718" y="4372492"/>
            <a:ext cx="4969355" cy="1323439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[R1]interface GigabitEthernet0/0/1.20</a:t>
            </a:r>
            <a:endParaRPr lang="zh-CN" altLang="en-US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[R1-GigabitEthernet0/0/1.20]dot1q termination vid 20</a:t>
            </a:r>
            <a:endParaRPr lang="zh-CN" altLang="en-US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[R1-GigabitEthernet0/0/1.20]</a:t>
            </a:r>
            <a:r>
              <a:rPr lang="en-US" altLang="zh-CN" sz="1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 192.168.20.254 24</a:t>
            </a:r>
            <a:endParaRPr lang="zh-CN" altLang="en-US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[R1-GigabitEthernet0/0/1.20]</a:t>
            </a:r>
            <a:r>
              <a:rPr lang="en-US" altLang="zh-CN" sz="1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arp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broadcast enable</a:t>
            </a:r>
            <a:endParaRPr lang="zh-CN" altLang="en-US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6853870" y="2606453"/>
            <a:ext cx="4165446" cy="1488146"/>
          </a:xfrm>
          <a:prstGeom prst="rect">
            <a:avLst/>
          </a:prstGeom>
          <a:solidFill>
            <a:srgbClr val="FFFFCC"/>
          </a:solidFill>
          <a:ln w="12700">
            <a:solidFill>
              <a:srgbClr val="FFD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rgbClr val="C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子接口需要配置终结的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ID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路由器根据收到报文的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ID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选择对应的子接口处理（子接口接受携带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Tag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的报文）。</a:t>
            </a:r>
            <a:endParaRPr lang="en-US" altLang="zh-CN" sz="14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子接口发送报文时携带配置的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termination vid 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 rot="16200000">
            <a:off x="2239774" y="1212169"/>
            <a:ext cx="1208614" cy="1807311"/>
          </a:xfrm>
          <a:prstGeom prst="roundRect">
            <a:avLst>
              <a:gd name="adj" fmla="val 9599"/>
            </a:avLst>
          </a:prstGeom>
          <a:solidFill>
            <a:srgbClr val="00B0F0">
              <a:alpha val="5000"/>
            </a:srgbClr>
          </a:solidFill>
          <a:ln w="9525" cap="flat" cmpd="sng" algn="ctr">
            <a:solidFill>
              <a:srgbClr val="99DFF9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200" kern="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3139" y="1938401"/>
            <a:ext cx="888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  <a:endParaRPr lang="zh-CN" altLang="en-US" sz="16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 rot="16200000">
            <a:off x="2239773" y="4031104"/>
            <a:ext cx="1208614" cy="1807311"/>
          </a:xfrm>
          <a:prstGeom prst="roundRect">
            <a:avLst>
              <a:gd name="adj" fmla="val 7243"/>
            </a:avLst>
          </a:prstGeom>
          <a:solidFill>
            <a:srgbClr val="00B0F0">
              <a:alpha val="5000"/>
            </a:srgbClr>
          </a:solidFill>
          <a:ln w="9525" cap="flat" cmpd="sng" algn="ctr">
            <a:solidFill>
              <a:srgbClr val="99DFF9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 rot="16200000">
            <a:off x="2637390" y="4158292"/>
            <a:ext cx="480862" cy="825190"/>
          </a:xfrm>
          <a:prstGeom prst="roundRect">
            <a:avLst>
              <a:gd name="adj" fmla="val 7785"/>
            </a:avLst>
          </a:pr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02392" y="4941166"/>
            <a:ext cx="888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65226" y="4349653"/>
            <a:ext cx="888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Trunk GE0/0/24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682071" y="2541589"/>
            <a:ext cx="350142" cy="1854685"/>
          </a:xfrm>
          <a:prstGeom prst="roundRect">
            <a:avLst>
              <a:gd name="adj" fmla="val 4019"/>
            </a:avLst>
          </a:prstGeom>
          <a:solidFill>
            <a:srgbClr val="00B0F0">
              <a:alpha val="5000"/>
            </a:srgbClr>
          </a:solidFill>
          <a:ln w="9525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zh-CN" altLang="en-US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Oval 5"/>
          <p:cNvSpPr/>
          <p:nvPr/>
        </p:nvSpPr>
        <p:spPr>
          <a:xfrm rot="16200000">
            <a:off x="2581897" y="2144192"/>
            <a:ext cx="548336" cy="548336"/>
          </a:xfrm>
          <a:prstGeom prst="ellipse">
            <a:avLst/>
          </a:prstGeom>
          <a:solidFill>
            <a:srgbClr val="00B0F0">
              <a:alpha val="5000"/>
            </a:srgbClr>
          </a:solidFill>
          <a:ln w="28575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72885" y="2562239"/>
            <a:ext cx="159328" cy="1829000"/>
            <a:chOff x="3116876" y="2906800"/>
            <a:chExt cx="159328" cy="1829000"/>
          </a:xfrm>
        </p:grpSpPr>
        <p:cxnSp>
          <p:nvCxnSpPr>
            <p:cNvPr id="19" name="直接连接符 18"/>
            <p:cNvCxnSpPr/>
            <p:nvPr/>
          </p:nvCxnSpPr>
          <p:spPr bwMode="auto">
            <a:xfrm rot="16200000">
              <a:off x="2353002" y="3886444"/>
              <a:ext cx="1698713" cy="0"/>
            </a:xfrm>
            <a:prstGeom prst="line">
              <a:avLst/>
            </a:prstGeom>
            <a:solidFill>
              <a:srgbClr val="FFFFCC"/>
            </a:solidFill>
            <a:ln w="25400" cap="flat" cmpd="sng" algn="ctr">
              <a:solidFill>
                <a:srgbClr val="FFD17D"/>
              </a:solidFill>
              <a:prstDash val="solid"/>
              <a:miter lim="800000"/>
            </a:ln>
            <a:effectLst/>
          </p:spPr>
        </p:cxnSp>
        <p:sp>
          <p:nvSpPr>
            <p:cNvPr id="20" name="Oval 8"/>
            <p:cNvSpPr/>
            <p:nvPr/>
          </p:nvSpPr>
          <p:spPr>
            <a:xfrm rot="16200000">
              <a:off x="3116876" y="2906800"/>
              <a:ext cx="159328" cy="159328"/>
            </a:xfrm>
            <a:prstGeom prst="ellipse">
              <a:avLst/>
            </a:prstGeom>
            <a:solidFill>
              <a:srgbClr val="FFFFCC"/>
            </a:solidFill>
            <a:ln w="25400" cap="flat" cmpd="sng" algn="ctr">
              <a:solidFill>
                <a:srgbClr val="FFD17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01753" y="2560803"/>
            <a:ext cx="159328" cy="1830437"/>
            <a:chOff x="3348919" y="2905364"/>
            <a:chExt cx="159328" cy="1830437"/>
          </a:xfrm>
        </p:grpSpPr>
        <p:cxnSp>
          <p:nvCxnSpPr>
            <p:cNvPr id="22" name="直接连接符 21"/>
            <p:cNvCxnSpPr/>
            <p:nvPr/>
          </p:nvCxnSpPr>
          <p:spPr bwMode="auto">
            <a:xfrm rot="16200000" flipV="1">
              <a:off x="2553745" y="3868901"/>
              <a:ext cx="1718493" cy="15307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3" name="Oval 9"/>
            <p:cNvSpPr/>
            <p:nvPr/>
          </p:nvSpPr>
          <p:spPr>
            <a:xfrm rot="16200000">
              <a:off x="3348919" y="2905364"/>
              <a:ext cx="159328" cy="159328"/>
            </a:xfrm>
            <a:prstGeom prst="ellipse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cxnSp>
        <p:nvCxnSpPr>
          <p:cNvPr id="24" name="Straight Connector 49"/>
          <p:cNvCxnSpPr>
            <a:stCxn id="20" idx="4"/>
          </p:cNvCxnSpPr>
          <p:nvPr/>
        </p:nvCxnSpPr>
        <p:spPr>
          <a:xfrm>
            <a:off x="3032213" y="2641903"/>
            <a:ext cx="874482" cy="513329"/>
          </a:xfrm>
          <a:prstGeom prst="line">
            <a:avLst/>
          </a:prstGeom>
          <a:noFill/>
          <a:ln w="25400" cap="flat" cmpd="sng" algn="ctr">
            <a:solidFill>
              <a:srgbClr val="FFD17D"/>
            </a:solidFill>
            <a:prstDash val="sysDot"/>
            <a:miter lim="800000"/>
          </a:ln>
          <a:effectLst/>
        </p:spPr>
      </p:cxnSp>
      <p:cxnSp>
        <p:nvCxnSpPr>
          <p:cNvPr id="25" name="Straight Connector 50"/>
          <p:cNvCxnSpPr/>
          <p:nvPr/>
        </p:nvCxnSpPr>
        <p:spPr>
          <a:xfrm>
            <a:off x="4014243" y="3435427"/>
            <a:ext cx="892860" cy="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ot"/>
            <a:miter lim="800000"/>
          </a:ln>
          <a:effectLst/>
        </p:spPr>
      </p:cxnSp>
      <p:sp>
        <p:nvSpPr>
          <p:cNvPr id="26" name="Can 56"/>
          <p:cNvSpPr/>
          <p:nvPr/>
        </p:nvSpPr>
        <p:spPr>
          <a:xfrm rot="16200000" flipV="1">
            <a:off x="4827979" y="2788864"/>
            <a:ext cx="606811" cy="1031663"/>
          </a:xfrm>
          <a:prstGeom prst="can">
            <a:avLst>
              <a:gd name="adj" fmla="val 41596"/>
            </a:avLst>
          </a:prstGeom>
          <a:solidFill>
            <a:srgbClr val="F4FBFE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7" name="Rectangle 63"/>
          <p:cNvSpPr/>
          <p:nvPr/>
        </p:nvSpPr>
        <p:spPr>
          <a:xfrm>
            <a:off x="4579087" y="3127650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zh-CN" altLang="en-US" sz="14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Can 59"/>
          <p:cNvSpPr/>
          <p:nvPr/>
        </p:nvSpPr>
        <p:spPr>
          <a:xfrm rot="16200000" flipV="1">
            <a:off x="5876473" y="2718553"/>
            <a:ext cx="206298" cy="954437"/>
          </a:xfrm>
          <a:prstGeom prst="can">
            <a:avLst>
              <a:gd name="adj" fmla="val 55435"/>
            </a:avLst>
          </a:prstGeom>
          <a:solidFill>
            <a:srgbClr val="FFF2CC"/>
          </a:solidFill>
          <a:ln w="12700">
            <a:solidFill>
              <a:srgbClr val="FFD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Rectangle 60"/>
          <p:cNvSpPr/>
          <p:nvPr/>
        </p:nvSpPr>
        <p:spPr>
          <a:xfrm flipH="1">
            <a:off x="5474588" y="3074327"/>
            <a:ext cx="95902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GE0/0/1.10</a:t>
            </a:r>
          </a:p>
        </p:txBody>
      </p:sp>
      <p:sp>
        <p:nvSpPr>
          <p:cNvPr id="30" name="Can 64"/>
          <p:cNvSpPr/>
          <p:nvPr/>
        </p:nvSpPr>
        <p:spPr>
          <a:xfrm rot="16200000" flipV="1">
            <a:off x="5876473" y="2955729"/>
            <a:ext cx="206298" cy="954437"/>
          </a:xfrm>
          <a:prstGeom prst="can">
            <a:avLst>
              <a:gd name="adj" fmla="val 55435"/>
            </a:avLst>
          </a:prstGeom>
          <a:solidFill>
            <a:srgbClr val="F4FBFE"/>
          </a:solidFill>
          <a:ln w="12700">
            <a:solidFill>
              <a:srgbClr val="99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Rectangle 65"/>
          <p:cNvSpPr/>
          <p:nvPr/>
        </p:nvSpPr>
        <p:spPr>
          <a:xfrm flipH="1">
            <a:off x="5474588" y="3311503"/>
            <a:ext cx="95902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GE0/0/1.20</a:t>
            </a:r>
          </a:p>
        </p:txBody>
      </p:sp>
      <p:cxnSp>
        <p:nvCxnSpPr>
          <p:cNvPr id="32" name="Straight Connector 48"/>
          <p:cNvCxnSpPr/>
          <p:nvPr/>
        </p:nvCxnSpPr>
        <p:spPr>
          <a:xfrm flipH="1">
            <a:off x="3906695" y="3155232"/>
            <a:ext cx="708858" cy="0"/>
          </a:xfrm>
          <a:prstGeom prst="line">
            <a:avLst/>
          </a:prstGeom>
          <a:noFill/>
          <a:ln w="28575" cap="flat" cmpd="sng" algn="ctr">
            <a:solidFill>
              <a:srgbClr val="FFD17D"/>
            </a:solidFill>
            <a:prstDash val="sysDot"/>
            <a:miter lim="800000"/>
          </a:ln>
          <a:effectLst/>
        </p:spPr>
      </p:cxnSp>
      <p:cxnSp>
        <p:nvCxnSpPr>
          <p:cNvPr id="33" name="Straight Connector 49"/>
          <p:cNvCxnSpPr>
            <a:stCxn id="23" idx="2"/>
          </p:cNvCxnSpPr>
          <p:nvPr/>
        </p:nvCxnSpPr>
        <p:spPr>
          <a:xfrm>
            <a:off x="2781417" y="2720131"/>
            <a:ext cx="1256797" cy="71529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ysDot"/>
            <a:miter lim="800000"/>
          </a:ln>
          <a:effectLst/>
        </p:spPr>
      </p:cxnSp>
      <p:cxnSp>
        <p:nvCxnSpPr>
          <p:cNvPr id="34" name="直接箭头连接符 33"/>
          <p:cNvCxnSpPr/>
          <p:nvPr/>
        </p:nvCxnSpPr>
        <p:spPr>
          <a:xfrm flipV="1">
            <a:off x="6433617" y="2276955"/>
            <a:ext cx="0" cy="724335"/>
          </a:xfrm>
          <a:prstGeom prst="straightConnector1">
            <a:avLst/>
          </a:prstGeom>
          <a:ln w="25400">
            <a:solidFill>
              <a:srgbClr val="FFD1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433617" y="3618257"/>
            <a:ext cx="0" cy="73660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885173" y="2361914"/>
            <a:ext cx="0" cy="244539"/>
          </a:xfrm>
          <a:prstGeom prst="straightConnector1">
            <a:avLst/>
          </a:prstGeom>
          <a:ln w="25400">
            <a:solidFill>
              <a:srgbClr val="FFD1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885173" y="4100999"/>
            <a:ext cx="0" cy="223047"/>
          </a:xfrm>
          <a:prstGeom prst="straightConnector1">
            <a:avLst/>
          </a:prstGeom>
          <a:ln w="25400">
            <a:solidFill>
              <a:srgbClr val="FFD1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61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技术背景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使用路由器（物理接口、子接口）实现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VLAN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间通信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r>
              <a:rPr lang="zh-CN" altLang="en-US" b="1">
                <a:sym typeface="Huawei Sans" panose="020C0503030203020204" pitchFamily="34" charset="0"/>
              </a:rPr>
              <a:t>使用</a:t>
            </a:r>
            <a:r>
              <a:rPr lang="en-US" altLang="zh-CN" b="1">
                <a:sym typeface="Huawei Sans" panose="020C0503030203020204" pitchFamily="34" charset="0"/>
              </a:rPr>
              <a:t>VLANIF</a:t>
            </a:r>
            <a:r>
              <a:rPr lang="zh-CN" altLang="en-US" b="1">
                <a:sym typeface="Huawei Sans" panose="020C0503030203020204" pitchFamily="34" charset="0"/>
              </a:rPr>
              <a:t>技术实现</a:t>
            </a:r>
            <a:r>
              <a:rPr lang="en-US" altLang="zh-CN" b="1">
                <a:sym typeface="Huawei Sans" panose="020C0503030203020204" pitchFamily="34" charset="0"/>
              </a:rPr>
              <a:t>VLAN</a:t>
            </a:r>
            <a:r>
              <a:rPr lang="zh-CN" altLang="en-US" b="1">
                <a:sym typeface="Huawei Sans" panose="020C0503030203020204" pitchFamily="34" charset="0"/>
              </a:rPr>
              <a:t>间通信</a:t>
            </a:r>
            <a:endParaRPr lang="en-US" altLang="zh-CN" b="1">
              <a:sym typeface="Huawei Sans" panose="020C0503030203020204" pitchFamily="34" charset="0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三层通信过程解析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endParaRPr lang="en-US" altLang="zh-CN">
              <a:sym typeface="Huawei Sans" panose="020C0503030203020204" pitchFamily="34" charset="0"/>
            </a:endParaRPr>
          </a:p>
          <a:p>
            <a:endParaRPr lang="en-US" altLang="zh-CN">
              <a:sym typeface="Huawei Sans" panose="020C0503030203020204" pitchFamily="34" charset="0"/>
            </a:endParaRPr>
          </a:p>
          <a:p>
            <a:endParaRPr lang="zh-CN" altLang="en-US">
              <a:sym typeface="Huawei Sans" panose="020C0503030203020204" pitchFamily="34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2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三层交换机和</a:t>
            </a:r>
            <a:r>
              <a:rPr lang="en-US" altLang="zh-CN">
                <a:sym typeface="Huawei Sans" panose="020C0503030203020204" pitchFamily="34" charset="0"/>
              </a:rPr>
              <a:t>VLANIF</a:t>
            </a:r>
            <a:r>
              <a:rPr lang="zh-CN" altLang="en-US">
                <a:sym typeface="Huawei Sans" panose="020C0503030203020204" pitchFamily="34" charset="0"/>
              </a:rPr>
              <a:t>接口</a:t>
            </a:r>
            <a:endParaRPr lang="zh-CN" altLang="en-US"/>
          </a:p>
        </p:txBody>
      </p:sp>
      <p:sp>
        <p:nvSpPr>
          <p:cNvPr id="5" name="文本占位符 2"/>
          <p:cNvSpPr txBox="1">
            <a:spLocks/>
          </p:cNvSpPr>
          <p:nvPr/>
        </p:nvSpPr>
        <p:spPr bwMode="auto">
          <a:xfrm>
            <a:off x="5835548" y="977969"/>
            <a:ext cx="5612189" cy="420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2279" indent="-302279" algn="just" defTabSz="914034" rtl="0" eaLnBrk="1" fontAlgn="auto" latinLnBrk="0" hangingPunct="1">
              <a:lnSpc>
                <a:spcPct val="140000"/>
              </a:lnSpc>
              <a:spcBef>
                <a:spcPts val="792"/>
              </a:spcBef>
              <a:buClrTx/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二层交换机（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Layer 2 Switch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）指的是只具备二层交换功能的交换机。</a:t>
            </a:r>
          </a:p>
          <a:p>
            <a:pPr algn="l"/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三层交换机（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Layer 3 Switch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）除了具备二层交换机的功能，还支持通过三层接口（如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接口）实现路由转发功能。</a:t>
            </a:r>
            <a:endParaRPr lang="en-US" altLang="zh-CN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l"/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接口是一种三层的逻辑接口，支持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Tag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的剥离和添加，因此可以通过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接口实现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之间的通信。</a:t>
            </a:r>
            <a:endParaRPr lang="en-US" altLang="zh-CN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l"/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接口编号与所对应的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ID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相同，如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10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对应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 10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lang="en-US" altLang="zh-CN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6" name="图片 5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660" y="4616137"/>
            <a:ext cx="539063" cy="414000"/>
          </a:xfrm>
          <a:prstGeom prst="rect">
            <a:avLst/>
          </a:prstGeom>
        </p:spPr>
      </p:pic>
      <p:pic>
        <p:nvPicPr>
          <p:cNvPr id="7" name="图片 6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9136" y="4616137"/>
            <a:ext cx="539063" cy="414000"/>
          </a:xfrm>
          <a:prstGeom prst="rect">
            <a:avLst/>
          </a:prstGeom>
        </p:spPr>
      </p:pic>
      <p:pic>
        <p:nvPicPr>
          <p:cNvPr id="8" name="图片 7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338" y="4616137"/>
            <a:ext cx="539063" cy="414000"/>
          </a:xfrm>
          <a:prstGeom prst="rect">
            <a:avLst/>
          </a:prstGeom>
        </p:spPr>
      </p:pic>
      <p:pic>
        <p:nvPicPr>
          <p:cNvPr id="9" name="图片 8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9814" y="4616137"/>
            <a:ext cx="539063" cy="414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91975" y="3447450"/>
            <a:ext cx="4510585" cy="77582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046212" y="3563779"/>
            <a:ext cx="1432961" cy="587866"/>
          </a:xfrm>
          <a:prstGeom prst="round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985943" y="3563779"/>
            <a:ext cx="1362934" cy="587866"/>
          </a:xfrm>
          <a:prstGeom prst="roundRect">
            <a:avLst/>
          </a:prstGeom>
          <a:solidFill>
            <a:srgbClr val="FFFF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00">
              <a:lnSpc>
                <a:spcPts val="2200"/>
              </a:lnSpc>
            </a:pPr>
            <a:endParaRPr lang="zh-CN" altLang="en-US" sz="1600" i="1" kern="0">
              <a:solidFill>
                <a:srgbClr val="EC7061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53048" y="3571403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10</a:t>
            </a:r>
            <a:endParaRPr lang="zh-CN" alt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62609" y="3587793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20</a:t>
            </a:r>
            <a:endParaRPr lang="zh-CN" alt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6431" y="3535985"/>
            <a:ext cx="1126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交换模块</a:t>
            </a:r>
          </a:p>
        </p:txBody>
      </p:sp>
      <p:sp>
        <p:nvSpPr>
          <p:cNvPr id="16" name="矩形 15"/>
          <p:cNvSpPr/>
          <p:nvPr/>
        </p:nvSpPr>
        <p:spPr>
          <a:xfrm>
            <a:off x="1225174" y="3874646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96650" y="3874646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5852" y="3874646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17328" y="3874646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1974" y="2176419"/>
            <a:ext cx="4510585" cy="86279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38170" y="2154392"/>
            <a:ext cx="1395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路由模块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220217" y="2474216"/>
            <a:ext cx="1119600" cy="392400"/>
          </a:xfrm>
          <a:prstGeom prst="round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 10</a:t>
            </a:r>
            <a:endParaRPr lang="zh-CN" altLang="en-US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073338" y="2507117"/>
            <a:ext cx="1118965" cy="391981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D1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 20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Line 52"/>
          <p:cNvSpPr>
            <a:spLocks noChangeShapeType="1"/>
          </p:cNvSpPr>
          <p:nvPr/>
        </p:nvSpPr>
        <p:spPr bwMode="auto">
          <a:xfrm>
            <a:off x="2498462" y="2749504"/>
            <a:ext cx="1276447" cy="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450335" y="2470613"/>
            <a:ext cx="1428913" cy="27087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可直接内部通信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26" name="直接连接符 25"/>
          <p:cNvCxnSpPr>
            <a:stCxn id="6" idx="0"/>
            <a:endCxn id="16" idx="2"/>
          </p:cNvCxnSpPr>
          <p:nvPr/>
        </p:nvCxnSpPr>
        <p:spPr bwMode="auto">
          <a:xfrm flipV="1">
            <a:off x="1387192" y="4090670"/>
            <a:ext cx="0" cy="525467"/>
          </a:xfrm>
          <a:prstGeom prst="lin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>
            <a:stCxn id="7" idx="0"/>
            <a:endCxn id="17" idx="2"/>
          </p:cNvCxnSpPr>
          <p:nvPr/>
        </p:nvCxnSpPr>
        <p:spPr bwMode="auto">
          <a:xfrm flipV="1">
            <a:off x="2158668" y="4090670"/>
            <a:ext cx="0" cy="525467"/>
          </a:xfrm>
          <a:prstGeom prst="lin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stCxn id="8" idx="0"/>
            <a:endCxn id="18" idx="2"/>
          </p:cNvCxnSpPr>
          <p:nvPr/>
        </p:nvCxnSpPr>
        <p:spPr bwMode="auto">
          <a:xfrm flipV="1">
            <a:off x="4307870" y="4090670"/>
            <a:ext cx="0" cy="525467"/>
          </a:xfrm>
          <a:prstGeom prst="lin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>
            <a:stCxn id="9" idx="0"/>
            <a:endCxn id="19" idx="2"/>
          </p:cNvCxnSpPr>
          <p:nvPr/>
        </p:nvCxnSpPr>
        <p:spPr bwMode="auto">
          <a:xfrm flipV="1">
            <a:off x="5079346" y="4090670"/>
            <a:ext cx="0" cy="525467"/>
          </a:xfrm>
          <a:prstGeom prst="lin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endCxn id="11" idx="0"/>
          </p:cNvCxnSpPr>
          <p:nvPr/>
        </p:nvCxnSpPr>
        <p:spPr bwMode="auto">
          <a:xfrm>
            <a:off x="1762693" y="2884927"/>
            <a:ext cx="0" cy="678852"/>
          </a:xfrm>
          <a:prstGeom prst="line">
            <a:avLst/>
          </a:prstGeom>
          <a:solidFill>
            <a:srgbClr val="FFFFCC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endCxn id="12" idx="0"/>
          </p:cNvCxnSpPr>
          <p:nvPr/>
        </p:nvCxnSpPr>
        <p:spPr bwMode="auto">
          <a:xfrm flipH="1">
            <a:off x="4667410" y="2884927"/>
            <a:ext cx="1" cy="678852"/>
          </a:xfrm>
          <a:prstGeom prst="line">
            <a:avLst/>
          </a:prstGeom>
          <a:solidFill>
            <a:srgbClr val="FFFFCC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矩形 31"/>
          <p:cNvSpPr/>
          <p:nvPr/>
        </p:nvSpPr>
        <p:spPr>
          <a:xfrm>
            <a:off x="2487979" y="1797843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三层交换机</a:t>
            </a:r>
          </a:p>
        </p:txBody>
      </p:sp>
      <p:sp>
        <p:nvSpPr>
          <p:cNvPr id="33" name="圆角矩形 32"/>
          <p:cNvSpPr/>
          <p:nvPr/>
        </p:nvSpPr>
        <p:spPr>
          <a:xfrm rot="16200000">
            <a:off x="1924050" y="629512"/>
            <a:ext cx="2657478" cy="4848228"/>
          </a:xfrm>
          <a:prstGeom prst="roundRect">
            <a:avLst>
              <a:gd name="adj" fmla="val 4689"/>
            </a:avLst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6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VLANIF</a:t>
            </a:r>
            <a:r>
              <a:rPr lang="zh-CN" altLang="en-US">
                <a:sym typeface="Huawei Sans" panose="020C0503030203020204" pitchFamily="34" charset="0"/>
              </a:rPr>
              <a:t>配置示例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 bwMode="auto">
          <a:xfrm>
            <a:off x="3706389" y="3478540"/>
            <a:ext cx="2163591" cy="1382168"/>
          </a:xfrm>
          <a:prstGeom prst="roundRect">
            <a:avLst>
              <a:gd name="adj" fmla="val 6109"/>
            </a:avLst>
          </a:prstGeom>
          <a:solidFill>
            <a:srgbClr val="FFFFCC"/>
          </a:solidFill>
          <a:ln w="12700">
            <a:solidFill>
              <a:srgbClr val="FFD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770684" y="3478540"/>
            <a:ext cx="2163591" cy="1382168"/>
          </a:xfrm>
          <a:prstGeom prst="roundRect">
            <a:avLst>
              <a:gd name="adj" fmla="val 6109"/>
            </a:avLst>
          </a:prstGeom>
          <a:solidFill>
            <a:srgbClr val="00B0F0">
              <a:alpha val="5000"/>
            </a:srgbClr>
          </a:solidFill>
          <a:ln w="9525" cap="flat" cmpd="sng" algn="ctr">
            <a:solidFill>
              <a:srgbClr val="99DFF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28" name="直接连接符 27"/>
          <p:cNvCxnSpPr>
            <a:stCxn id="30" idx="0"/>
            <a:endCxn id="45" idx="1"/>
          </p:cNvCxnSpPr>
          <p:nvPr/>
        </p:nvCxnSpPr>
        <p:spPr bwMode="auto">
          <a:xfrm flipV="1">
            <a:off x="1852480" y="2788678"/>
            <a:ext cx="1043183" cy="881377"/>
          </a:xfrm>
          <a:prstGeom prst="lin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>
            <a:stCxn id="33" idx="0"/>
            <a:endCxn id="45" idx="3"/>
          </p:cNvCxnSpPr>
          <p:nvPr/>
        </p:nvCxnSpPr>
        <p:spPr bwMode="auto">
          <a:xfrm flipH="1" flipV="1">
            <a:off x="3435663" y="2788678"/>
            <a:ext cx="1243031" cy="881377"/>
          </a:xfrm>
          <a:prstGeom prst="lin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2948" y="3670055"/>
            <a:ext cx="539063" cy="414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76086" y="3633425"/>
            <a:ext cx="824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10</a:t>
            </a:r>
            <a:endParaRPr lang="zh-CN" altLang="en-US" sz="12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TextBox 77"/>
          <p:cNvSpPr txBox="1"/>
          <p:nvPr/>
        </p:nvSpPr>
        <p:spPr bwMode="auto">
          <a:xfrm>
            <a:off x="776086" y="4101556"/>
            <a:ext cx="2194270" cy="74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PC1</a:t>
            </a:r>
          </a:p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192.168.10.2/24</a:t>
            </a:r>
          </a:p>
          <a:p>
            <a:pPr algn="ctr" defTabSz="1001649" eaLnBrk="0" hangingPunct="0"/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默认网关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:192.168.10.254</a:t>
            </a:r>
          </a:p>
        </p:txBody>
      </p:sp>
      <p:pic>
        <p:nvPicPr>
          <p:cNvPr id="33" name="图片 32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9162" y="3670055"/>
            <a:ext cx="539063" cy="414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948894" y="3633425"/>
            <a:ext cx="824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20</a:t>
            </a:r>
            <a:endParaRPr lang="zh-CN" altLang="en-US" sz="12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5" name="TextBox 77"/>
          <p:cNvSpPr txBox="1"/>
          <p:nvPr/>
        </p:nvSpPr>
        <p:spPr bwMode="auto">
          <a:xfrm>
            <a:off x="3653509" y="4101556"/>
            <a:ext cx="2216471" cy="74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PC2</a:t>
            </a:r>
          </a:p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192.168.20.2/24</a:t>
            </a:r>
          </a:p>
          <a:p>
            <a:pPr algn="ctr" defTabSz="1001649" eaLnBrk="0" hangingPunct="0"/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默认网关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:192.168.20.254</a:t>
            </a:r>
          </a:p>
        </p:txBody>
      </p:sp>
      <p:sp>
        <p:nvSpPr>
          <p:cNvPr id="36" name="矩形 35"/>
          <p:cNvSpPr/>
          <p:nvPr/>
        </p:nvSpPr>
        <p:spPr>
          <a:xfrm>
            <a:off x="1926240" y="2618728"/>
            <a:ext cx="104411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73913" y="2610710"/>
            <a:ext cx="104411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GE0/0/2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877763" y="2271309"/>
            <a:ext cx="5757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6567238" y="1470607"/>
            <a:ext cx="4542180" cy="2246769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[SW1]</a:t>
            </a:r>
            <a:r>
              <a:rPr lang="en-US" altLang="zh-CN" sz="1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vlan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batch 10 20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[SW1] interface </a:t>
            </a:r>
            <a:r>
              <a:rPr lang="en-US" altLang="zh-CN" sz="1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GigabitEthernet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0/0/1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[SW1-GigabitEthernet0/0/1] port link-type access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[SW1-GigabitEthernet0/0/1] port default </a:t>
            </a:r>
            <a:r>
              <a:rPr lang="en-US" altLang="zh-CN" sz="1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vlan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10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[SW1] interface </a:t>
            </a:r>
            <a:r>
              <a:rPr lang="en-US" altLang="zh-CN" sz="1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GigabitEthernet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0/0/2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[SW1-GigabitEthernet0/0/2] port link-type access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[SW1-GigabitEthernet0/0/2] port default </a:t>
            </a:r>
            <a:r>
              <a:rPr lang="en-US" altLang="zh-CN" sz="1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vlan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20</a:t>
            </a:r>
          </a:p>
        </p:txBody>
      </p:sp>
      <p:sp>
        <p:nvSpPr>
          <p:cNvPr id="40" name="矩形 39"/>
          <p:cNvSpPr/>
          <p:nvPr/>
        </p:nvSpPr>
        <p:spPr>
          <a:xfrm>
            <a:off x="6567238" y="1124548"/>
            <a:ext cx="1082348" cy="342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基础配置：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567238" y="4428704"/>
            <a:ext cx="4542180" cy="1323439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[SW1]interface Vlanif 10</a:t>
            </a:r>
            <a:endParaRPr lang="zh-CN" altLang="en-US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[SW1-Vlanif10]</a:t>
            </a:r>
            <a:r>
              <a:rPr lang="en-US" altLang="zh-CN" sz="1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 192.168.10.254 24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[SW1]interface Vlanif 20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[SW1-Vlanif20]</a:t>
            </a:r>
            <a:r>
              <a:rPr lang="en-US" altLang="zh-CN" sz="1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address 192.168.20.254 24</a:t>
            </a:r>
          </a:p>
        </p:txBody>
      </p:sp>
      <p:sp>
        <p:nvSpPr>
          <p:cNvPr id="42" name="矩形 41"/>
          <p:cNvSpPr/>
          <p:nvPr/>
        </p:nvSpPr>
        <p:spPr>
          <a:xfrm>
            <a:off x="6567237" y="4082645"/>
            <a:ext cx="1495585" cy="34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 bwMode="auto">
          <a:xfrm>
            <a:off x="1700757" y="1203507"/>
            <a:ext cx="2929811" cy="716417"/>
          </a:xfrm>
          <a:prstGeom prst="rect">
            <a:avLst/>
          </a:prstGeom>
          <a:solidFill>
            <a:srgbClr val="FFFFCC"/>
          </a:solidFill>
          <a:ln w="12700">
            <a:solidFill>
              <a:srgbClr val="FFD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rgbClr val="C00000"/>
                </a:solidFill>
                <a:latin typeface="+mn-ea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VLANIF10 192.168.10.254/24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VLANIF20 192.168.20.254/24</a:t>
            </a:r>
            <a:endParaRPr lang="zh-CN" altLang="en-US" sz="14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4" name="直接箭头连接符 43"/>
          <p:cNvCxnSpPr>
            <a:stCxn id="43" idx="2"/>
            <a:endCxn id="38" idx="0"/>
          </p:cNvCxnSpPr>
          <p:nvPr/>
        </p:nvCxnSpPr>
        <p:spPr>
          <a:xfrm>
            <a:off x="3165663" y="1919924"/>
            <a:ext cx="0" cy="351385"/>
          </a:xfrm>
          <a:prstGeom prst="straightConnector1">
            <a:avLst/>
          </a:prstGeom>
          <a:ln w="25400">
            <a:solidFill>
              <a:srgbClr val="FFD1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 descr="通用交换机.png">
            <a:extLst>
              <a:ext uri="{FF2B5EF4-FFF2-40B4-BE49-F238E27FC236}">
                <a16:creationId xmlns:a16="http://schemas.microsoft.com/office/drawing/2014/main" id="{5583757F-4C12-471A-A130-6DAAF82105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63" y="2567769"/>
            <a:ext cx="540000" cy="441818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446088" y="5068812"/>
            <a:ext cx="5649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2279" lvl="0" indent="-302279" algn="just" defTabSz="914034">
              <a:lnSpc>
                <a:spcPct val="140000"/>
              </a:lnSpc>
              <a:spcBef>
                <a:spcPts val="792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cs typeface="Arial" panose="020B0604020202020204" pitchFamily="34" charset="0"/>
                <a:sym typeface="Huawei Sans" panose="020C0503030203020204" pitchFamily="34" charset="0"/>
              </a:rPr>
              <a:t>配置需求</a:t>
            </a:r>
            <a:r>
              <a:rPr lang="en-US" altLang="zh-CN" sz="1600" dirty="0">
                <a:solidFill>
                  <a:prstClr val="black"/>
                </a:solidFill>
                <a:cs typeface="Arial" panose="020B0604020202020204" pitchFamily="34" charset="0"/>
                <a:sym typeface="Huawei Sans" panose="020C0503030203020204" pitchFamily="34" charset="0"/>
              </a:rPr>
              <a:t>:</a:t>
            </a:r>
          </a:p>
          <a:p>
            <a:pPr marL="313200" lvl="2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/>
                </a:solidFill>
                <a:sym typeface="Huawei Sans" panose="020C0503030203020204" pitchFamily="34" charset="0"/>
              </a:rPr>
              <a:t>两台</a:t>
            </a:r>
            <a:r>
              <a:rPr lang="en-US" altLang="zh-CN" sz="1600" dirty="0">
                <a:solidFill>
                  <a:prstClr val="black"/>
                </a:solidFill>
                <a:sym typeface="Huawei Sans" panose="020C0503030203020204" pitchFamily="34" charset="0"/>
              </a:rPr>
              <a:t>PC</a:t>
            </a:r>
            <a:r>
              <a:rPr lang="zh-CN" altLang="en-US" sz="1600" dirty="0">
                <a:solidFill>
                  <a:prstClr val="black"/>
                </a:solidFill>
                <a:sym typeface="Huawei Sans" panose="020C0503030203020204" pitchFamily="34" charset="0"/>
              </a:rPr>
              <a:t>分别属于</a:t>
            </a:r>
            <a:r>
              <a:rPr lang="en-US" altLang="zh-CN" sz="1600" dirty="0">
                <a:solidFill>
                  <a:prstClr val="black"/>
                </a:solidFill>
                <a:sym typeface="Huawei Sans" panose="020C0503030203020204" pitchFamily="34" charset="0"/>
              </a:rPr>
              <a:t>VLAN 10</a:t>
            </a:r>
            <a:r>
              <a:rPr lang="zh-CN" altLang="en-US" sz="1600" dirty="0">
                <a:solidFill>
                  <a:prstClr val="black"/>
                </a:solidFill>
                <a:sym typeface="Huawei Sans" panose="020C0503030203020204" pitchFamily="34" charset="0"/>
              </a:rPr>
              <a:t>、</a:t>
            </a:r>
            <a:r>
              <a:rPr lang="en-US" altLang="zh-CN" sz="1600" dirty="0">
                <a:solidFill>
                  <a:prstClr val="black"/>
                </a:solidFill>
                <a:sym typeface="Huawei Sans" panose="020C0503030203020204" pitchFamily="34" charset="0"/>
              </a:rPr>
              <a:t>VLAN 20</a:t>
            </a:r>
            <a:r>
              <a:rPr lang="zh-CN" altLang="en-US" sz="1600" dirty="0">
                <a:solidFill>
                  <a:prstClr val="black"/>
                </a:solidFill>
                <a:sym typeface="Huawei Sans" panose="020C0503030203020204" pitchFamily="34" charset="0"/>
              </a:rPr>
              <a:t>。通过三层交换机完成两台</a:t>
            </a:r>
            <a:r>
              <a:rPr lang="en-US" altLang="zh-CN" sz="1600" dirty="0">
                <a:solidFill>
                  <a:prstClr val="black"/>
                </a:solidFill>
                <a:sym typeface="Huawei Sans" panose="020C0503030203020204" pitchFamily="34" charset="0"/>
              </a:rPr>
              <a:t>PC</a:t>
            </a:r>
            <a:r>
              <a:rPr lang="zh-CN" altLang="en-US" sz="1600" dirty="0">
                <a:solidFill>
                  <a:prstClr val="black"/>
                </a:solidFill>
                <a:sym typeface="Huawei Sans" panose="020C0503030203020204" pitchFamily="34" charset="0"/>
              </a:rPr>
              <a:t>之间的相互通信。</a:t>
            </a:r>
          </a:p>
        </p:txBody>
      </p:sp>
    </p:spTree>
    <p:extLst>
      <p:ext uri="{BB962C8B-B14F-4D97-AF65-F5344CB8AC3E}">
        <p14:creationId xmlns:p14="http://schemas.microsoft.com/office/powerpoint/2010/main" val="151218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VLANIF</a:t>
            </a:r>
            <a:r>
              <a:rPr lang="zh-CN" altLang="en-US"/>
              <a:t>转发流程 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3" name="文本占位符 2"/>
          <p:cNvSpPr txBox="1">
            <a:spLocks/>
          </p:cNvSpPr>
          <p:nvPr/>
        </p:nvSpPr>
        <p:spPr bwMode="auto">
          <a:xfrm>
            <a:off x="6595327" y="1393779"/>
            <a:ext cx="4845084" cy="425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ym typeface="Huawei Sans" panose="020C0503030203020204" pitchFamily="34" charset="0"/>
              </a:rPr>
              <a:t>假设</a:t>
            </a:r>
            <a:r>
              <a:rPr lang="en-US" altLang="zh-CN" sz="1800">
                <a:sym typeface="Huawei Sans" panose="020C0503030203020204" pitchFamily="34" charset="0"/>
              </a:rPr>
              <a:t>PC</a:t>
            </a:r>
            <a:r>
              <a:rPr lang="zh-CN" altLang="en-US" sz="1800">
                <a:sym typeface="Huawei Sans" panose="020C0503030203020204" pitchFamily="34" charset="0"/>
              </a:rPr>
              <a:t>、三层交换机上都已存在相应的</a:t>
            </a:r>
            <a:r>
              <a:rPr lang="en-US" altLang="zh-CN" sz="1800">
                <a:sym typeface="Huawei Sans" panose="020C0503030203020204" pitchFamily="34" charset="0"/>
              </a:rPr>
              <a:t>ARP</a:t>
            </a:r>
            <a:r>
              <a:rPr lang="zh-CN" altLang="en-US" sz="1800">
                <a:sym typeface="Huawei Sans" panose="020C0503030203020204" pitchFamily="34" charset="0"/>
              </a:rPr>
              <a:t>或</a:t>
            </a:r>
            <a:r>
              <a:rPr lang="en-US" altLang="zh-CN" sz="1800">
                <a:sym typeface="Huawei Sans" panose="020C0503030203020204" pitchFamily="34" charset="0"/>
              </a:rPr>
              <a:t>MAC</a:t>
            </a:r>
            <a:r>
              <a:rPr lang="zh-CN" altLang="en-US" sz="1800">
                <a:sym typeface="Huawei Sans" panose="020C0503030203020204" pitchFamily="34" charset="0"/>
              </a:rPr>
              <a:t>表项。</a:t>
            </a:r>
            <a:endParaRPr lang="en-US" altLang="zh-CN" sz="1800">
              <a:sym typeface="Huawei Sans" panose="020C0503030203020204" pitchFamily="34" charset="0"/>
            </a:endParaRPr>
          </a:p>
          <a:p>
            <a:r>
              <a:rPr lang="en-US" altLang="zh-CN" sz="1800">
                <a:sym typeface="Huawei Sans" panose="020C0503030203020204" pitchFamily="34" charset="0"/>
              </a:rPr>
              <a:t>PC1</a:t>
            </a:r>
            <a:r>
              <a:rPr lang="zh-CN" altLang="en-US" sz="1800">
                <a:sym typeface="Huawei Sans" panose="020C0503030203020204" pitchFamily="34" charset="0"/>
              </a:rPr>
              <a:t>与</a:t>
            </a:r>
            <a:r>
              <a:rPr lang="en-US" altLang="zh-CN" sz="1800">
                <a:sym typeface="Huawei Sans" panose="020C0503030203020204" pitchFamily="34" charset="0"/>
              </a:rPr>
              <a:t>PC2</a:t>
            </a:r>
            <a:r>
              <a:rPr lang="zh-CN" altLang="en-US" sz="1800">
                <a:sym typeface="Huawei Sans" panose="020C0503030203020204" pitchFamily="34" charset="0"/>
              </a:rPr>
              <a:t>之间通信过程如下：</a:t>
            </a:r>
            <a:endParaRPr lang="en-US" altLang="zh-CN" sz="1800">
              <a:sym typeface="Huawei Sans" panose="020C0503030203020204" pitchFamily="34" charset="0"/>
            </a:endParaRPr>
          </a:p>
          <a:p>
            <a:r>
              <a:rPr lang="en-US" altLang="zh-CN" sz="1800">
                <a:sym typeface="Huawei Sans" panose="020C0503030203020204" pitchFamily="34" charset="0"/>
              </a:rPr>
              <a:t>PC1</a:t>
            </a:r>
            <a:r>
              <a:rPr lang="zh-CN" altLang="en-US" sz="1800">
                <a:sym typeface="Huawei Sans" panose="020C0503030203020204" pitchFamily="34" charset="0"/>
              </a:rPr>
              <a:t>通过本地</a:t>
            </a:r>
            <a:r>
              <a:rPr lang="en-US" altLang="zh-CN" sz="1800">
                <a:sym typeface="Huawei Sans" panose="020C0503030203020204" pitchFamily="34" charset="0"/>
              </a:rPr>
              <a:t>IP</a:t>
            </a:r>
            <a:r>
              <a:rPr lang="zh-CN" altLang="en-US" sz="1800">
                <a:sym typeface="Huawei Sans" panose="020C0503030203020204" pitchFamily="34" charset="0"/>
              </a:rPr>
              <a:t>地址、本地掩码、对端</a:t>
            </a:r>
            <a:r>
              <a:rPr lang="en-US" altLang="zh-CN" sz="1800">
                <a:sym typeface="Huawei Sans" panose="020C0503030203020204" pitchFamily="34" charset="0"/>
              </a:rPr>
              <a:t>IP</a:t>
            </a:r>
            <a:r>
              <a:rPr lang="zh-CN" altLang="en-US" sz="1800">
                <a:sym typeface="Huawei Sans" panose="020C0503030203020204" pitchFamily="34" charset="0"/>
              </a:rPr>
              <a:t>地址进行计算，发现目的设备</a:t>
            </a:r>
            <a:r>
              <a:rPr lang="en-US" altLang="zh-CN" sz="1800">
                <a:sym typeface="Huawei Sans" panose="020C0503030203020204" pitchFamily="34" charset="0"/>
              </a:rPr>
              <a:t>PC2</a:t>
            </a:r>
            <a:r>
              <a:rPr lang="zh-CN" altLang="en-US" sz="1800">
                <a:sym typeface="Huawei Sans" panose="020C0503030203020204" pitchFamily="34" charset="0"/>
              </a:rPr>
              <a:t>与自身不在同一个网段，判断该通信为三层通信，将去往</a:t>
            </a:r>
            <a:r>
              <a:rPr lang="en-US" altLang="zh-CN" sz="1800">
                <a:sym typeface="Huawei Sans" panose="020C0503030203020204" pitchFamily="34" charset="0"/>
              </a:rPr>
              <a:t>PC2</a:t>
            </a:r>
            <a:r>
              <a:rPr lang="zh-CN" altLang="en-US" sz="1800">
                <a:sym typeface="Huawei Sans" panose="020C0503030203020204" pitchFamily="34" charset="0"/>
              </a:rPr>
              <a:t>的流量发给网关。</a:t>
            </a:r>
            <a:r>
              <a:rPr lang="en-US" altLang="zh-CN" sz="1800">
                <a:sym typeface="Huawei Sans" panose="020C0503030203020204" pitchFamily="34" charset="0"/>
              </a:rPr>
              <a:t>PC1</a:t>
            </a:r>
            <a:r>
              <a:rPr lang="zh-CN" altLang="en-US" sz="1800">
                <a:sym typeface="Huawei Sans" panose="020C0503030203020204" pitchFamily="34" charset="0"/>
              </a:rPr>
              <a:t>发送的数据帧：源</a:t>
            </a:r>
            <a:r>
              <a:rPr lang="en-US" altLang="zh-CN" sz="1800">
                <a:sym typeface="Huawei Sans" panose="020C0503030203020204" pitchFamily="34" charset="0"/>
              </a:rPr>
              <a:t>MAC = MAC1</a:t>
            </a:r>
            <a:r>
              <a:rPr lang="zh-CN" altLang="en-US" sz="1800">
                <a:sym typeface="Huawei Sans" panose="020C0503030203020204" pitchFamily="34" charset="0"/>
              </a:rPr>
              <a:t>，目的</a:t>
            </a:r>
            <a:r>
              <a:rPr lang="en-US" altLang="zh-CN" sz="1800">
                <a:sym typeface="Huawei Sans" panose="020C0503030203020204" pitchFamily="34" charset="0"/>
              </a:rPr>
              <a:t>MAC = MAC2</a:t>
            </a:r>
            <a:r>
              <a:rPr lang="zh-CN" altLang="en-US" sz="1800">
                <a:sym typeface="Huawei Sans" panose="020C0503030203020204" pitchFamily="34" charset="0"/>
              </a:rPr>
              <a:t>。</a:t>
            </a:r>
            <a:endParaRPr lang="en-US" altLang="zh-CN" sz="1800" dirty="0">
              <a:sym typeface="Huawei Sans" panose="020C0503030203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 rot="16200000">
            <a:off x="2572293" y="1162359"/>
            <a:ext cx="1807032" cy="4406207"/>
          </a:xfrm>
          <a:prstGeom prst="roundRect">
            <a:avLst>
              <a:gd name="adj" fmla="val 4689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7086" y="3413562"/>
            <a:ext cx="4262464" cy="76771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9006" y="2520316"/>
            <a:ext cx="4280543" cy="49952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7" name="图片 6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3379" y="4704751"/>
            <a:ext cx="539063" cy="414000"/>
          </a:xfrm>
          <a:prstGeom prst="rect">
            <a:avLst/>
          </a:prstGeom>
        </p:spPr>
      </p:pic>
      <p:pic>
        <p:nvPicPr>
          <p:cNvPr id="8" name="图片 7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0336" y="4704751"/>
            <a:ext cx="539063" cy="414000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7" idx="0"/>
            <a:endCxn id="15" idx="2"/>
          </p:cNvCxnSpPr>
          <p:nvPr/>
        </p:nvCxnSpPr>
        <p:spPr bwMode="auto">
          <a:xfrm flipV="1">
            <a:off x="2372911" y="4104243"/>
            <a:ext cx="0" cy="600508"/>
          </a:xfrm>
          <a:prstGeom prst="lin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>
            <a:stCxn id="8" idx="0"/>
            <a:endCxn id="18" idx="2"/>
          </p:cNvCxnSpPr>
          <p:nvPr/>
        </p:nvCxnSpPr>
        <p:spPr bwMode="auto">
          <a:xfrm flipV="1">
            <a:off x="4439868" y="4104243"/>
            <a:ext cx="0" cy="600508"/>
          </a:xfrm>
          <a:prstGeom prst="line">
            <a:avLst/>
          </a:prstGeom>
          <a:solidFill>
            <a:srgbClr val="5B9BD5">
              <a:lumMod val="40000"/>
              <a:lumOff val="60000"/>
            </a:srgb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11" name="TextBox 77"/>
          <p:cNvSpPr txBox="1"/>
          <p:nvPr/>
        </p:nvSpPr>
        <p:spPr bwMode="auto">
          <a:xfrm>
            <a:off x="1272706" y="5129730"/>
            <a:ext cx="2162066" cy="820339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defTabSz="9144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FrutigerNext LT Regular" pitchFamily="34" charset="0"/>
                <a:ea typeface="宋体" pitchFamily="2" charset="-122"/>
              </a:defRPr>
            </a:lvl1pPr>
          </a:lstStyle>
          <a:p>
            <a:pPr algn="ctr" fontAlgn="base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PC1</a:t>
            </a:r>
          </a:p>
          <a:p>
            <a:pPr algn="ctr" fontAlgn="base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IP: 192.168.10.2/24</a:t>
            </a:r>
          </a:p>
          <a:p>
            <a:pPr algn="ctr" fontAlgn="base"/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默认网关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: 192.168.10.254</a:t>
            </a:r>
          </a:p>
          <a:p>
            <a:pPr algn="ctr" fontAlgn="base"/>
            <a:r>
              <a:rPr lang="en-US" altLang="zh-CN" sz="12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MAC: MAC1</a:t>
            </a:r>
          </a:p>
        </p:txBody>
      </p:sp>
      <p:sp>
        <p:nvSpPr>
          <p:cNvPr id="12" name="TextBox 77"/>
          <p:cNvSpPr txBox="1"/>
          <p:nvPr/>
        </p:nvSpPr>
        <p:spPr bwMode="auto">
          <a:xfrm>
            <a:off x="3434772" y="5129730"/>
            <a:ext cx="2001519" cy="820338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9144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0" i="0" u="none" strike="noStrike" cap="none" normalizeH="0" baseline="0">
                <a:ln>
                  <a:noFill/>
                </a:ln>
                <a:effectLst/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fontAlgn="base"/>
            <a:r>
              <a:rPr lang="en-US" altLang="zh-CN" dirty="0">
                <a:sym typeface="Huawei Sans" panose="020C0503030203020204" pitchFamily="34" charset="0"/>
              </a:rPr>
              <a:t>PC2</a:t>
            </a:r>
          </a:p>
          <a:p>
            <a:pPr fontAlgn="base"/>
            <a:r>
              <a:rPr lang="en-US" altLang="zh-CN" dirty="0">
                <a:sym typeface="Huawei Sans" panose="020C0503030203020204" pitchFamily="34" charset="0"/>
              </a:rPr>
              <a:t>IP: 192.168.20.2/24</a:t>
            </a:r>
          </a:p>
          <a:p>
            <a:pPr fontAlgn="base"/>
            <a:r>
              <a:rPr lang="zh-CN" altLang="en-US" dirty="0">
                <a:sym typeface="Huawei Sans" panose="020C0503030203020204" pitchFamily="34" charset="0"/>
              </a:rPr>
              <a:t>默认网关</a:t>
            </a:r>
            <a:r>
              <a:rPr lang="en-US" altLang="zh-CN" dirty="0">
                <a:sym typeface="Huawei Sans" panose="020C0503030203020204" pitchFamily="34" charset="0"/>
              </a:rPr>
              <a:t>: 192.168.20.254</a:t>
            </a:r>
          </a:p>
          <a:p>
            <a:pPr fontAlgn="base"/>
            <a:r>
              <a:rPr lang="en-US" altLang="zh-CN" b="1" dirty="0">
                <a:solidFill>
                  <a:srgbClr val="EC7061"/>
                </a:solidFill>
                <a:sym typeface="Huawei Sans" panose="020C0503030203020204" pitchFamily="34" charset="0"/>
              </a:rPr>
              <a:t>MAC: MAC3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2052814" y="3806290"/>
            <a:ext cx="1160710" cy="295861"/>
          </a:xfrm>
          <a:prstGeom prst="round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99286" y="3806290"/>
            <a:ext cx="1174117" cy="297953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D1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0893" y="3888219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37861" y="3888219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50883" y="3888219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77850" y="3888219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72911" y="352929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10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00323" y="352929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20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2372911" y="2882917"/>
            <a:ext cx="232577" cy="900532"/>
          </a:xfrm>
          <a:custGeom>
            <a:avLst/>
            <a:gdLst>
              <a:gd name="connsiteX0" fmla="*/ 0 w 180975"/>
              <a:gd name="connsiteY0" fmla="*/ 1228725 h 1228725"/>
              <a:gd name="connsiteX1" fmla="*/ 0 w 180975"/>
              <a:gd name="connsiteY1" fmla="*/ 371475 h 1228725"/>
              <a:gd name="connsiteX2" fmla="*/ 180975 w 180975"/>
              <a:gd name="connsiteY2" fmla="*/ 371475 h 1228725"/>
              <a:gd name="connsiteX3" fmla="*/ 180975 w 180975"/>
              <a:gd name="connsiteY3" fmla="*/ 0 h 1228725"/>
              <a:gd name="connsiteX0" fmla="*/ 0 w 180975"/>
              <a:gd name="connsiteY0" fmla="*/ 1388714 h 1388714"/>
              <a:gd name="connsiteX1" fmla="*/ 0 w 180975"/>
              <a:gd name="connsiteY1" fmla="*/ 531464 h 1388714"/>
              <a:gd name="connsiteX2" fmla="*/ 180975 w 180975"/>
              <a:gd name="connsiteY2" fmla="*/ 531464 h 1388714"/>
              <a:gd name="connsiteX3" fmla="*/ 175767 w 180975"/>
              <a:gd name="connsiteY3" fmla="*/ 0 h 138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388714">
                <a:moveTo>
                  <a:pt x="0" y="1388714"/>
                </a:moveTo>
                <a:lnTo>
                  <a:pt x="0" y="531464"/>
                </a:lnTo>
                <a:lnTo>
                  <a:pt x="180975" y="531464"/>
                </a:lnTo>
                <a:lnTo>
                  <a:pt x="175767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9965" y="3436410"/>
            <a:ext cx="938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交换模块</a:t>
            </a:r>
          </a:p>
        </p:txBody>
      </p:sp>
      <p:sp>
        <p:nvSpPr>
          <p:cNvPr id="23" name="矩形 22"/>
          <p:cNvSpPr/>
          <p:nvPr/>
        </p:nvSpPr>
        <p:spPr>
          <a:xfrm>
            <a:off x="4689583" y="2596284"/>
            <a:ext cx="938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路由模块</a:t>
            </a: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2160394" y="4175634"/>
            <a:ext cx="0" cy="4800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椭圆 24"/>
          <p:cNvSpPr/>
          <p:nvPr/>
        </p:nvSpPr>
        <p:spPr bwMode="auto">
          <a:xfrm>
            <a:off x="1837923" y="4338670"/>
            <a:ext cx="180000" cy="180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160394" y="2618905"/>
            <a:ext cx="926229" cy="270840"/>
          </a:xfrm>
          <a:prstGeom prst="round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VLANIF10</a:t>
            </a:r>
            <a:endParaRPr lang="zh-CN" altLang="en-US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599287" y="2608240"/>
            <a:ext cx="1011542" cy="270840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D1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VLANIF20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80957" y="1393779"/>
            <a:ext cx="2288891" cy="683835"/>
          </a:xfrm>
          <a:prstGeom prst="roundRect">
            <a:avLst>
              <a:gd name="adj" fmla="val 9948"/>
            </a:avLst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interface Vlanif10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200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address 192.168.10.254 24</a:t>
            </a:r>
          </a:p>
          <a:p>
            <a:r>
              <a:rPr lang="en-US" altLang="zh-CN" sz="12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(MAC:MAC2)</a:t>
            </a:r>
          </a:p>
        </p:txBody>
      </p:sp>
      <p:cxnSp>
        <p:nvCxnSpPr>
          <p:cNvPr id="29" name="直接箭头连接符 28"/>
          <p:cNvCxnSpPr>
            <a:stCxn id="26" idx="0"/>
            <a:endCxn id="28" idx="2"/>
          </p:cNvCxnSpPr>
          <p:nvPr/>
        </p:nvCxnSpPr>
        <p:spPr>
          <a:xfrm flipH="1" flipV="1">
            <a:off x="1625403" y="2077614"/>
            <a:ext cx="998106" cy="54129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</p:cxnSp>
      <p:sp>
        <p:nvSpPr>
          <p:cNvPr id="30" name="圆角矩形 29"/>
          <p:cNvSpPr/>
          <p:nvPr/>
        </p:nvSpPr>
        <p:spPr>
          <a:xfrm>
            <a:off x="3961790" y="1393779"/>
            <a:ext cx="2288891" cy="683835"/>
          </a:xfrm>
          <a:prstGeom prst="roundRect">
            <a:avLst>
              <a:gd name="adj" fmla="val 9948"/>
            </a:avLst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interface Vlanif20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200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address 192.168.20.254 24</a:t>
            </a:r>
          </a:p>
          <a:p>
            <a:r>
              <a:rPr lang="en-US" altLang="zh-CN" sz="12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(MAC:MAC2)</a:t>
            </a:r>
            <a:endParaRPr lang="zh-CN" altLang="en-US" sz="12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1" name="直接箭头连接符 30"/>
          <p:cNvCxnSpPr>
            <a:stCxn id="27" idx="0"/>
            <a:endCxn id="30" idx="2"/>
          </p:cNvCxnSpPr>
          <p:nvPr/>
        </p:nvCxnSpPr>
        <p:spPr>
          <a:xfrm flipV="1">
            <a:off x="4105058" y="2077614"/>
            <a:ext cx="1001178" cy="530626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</p:cxnSp>
      <p:sp>
        <p:nvSpPr>
          <p:cNvPr id="32" name="矩形 31"/>
          <p:cNvSpPr/>
          <p:nvPr/>
        </p:nvSpPr>
        <p:spPr bwMode="auto">
          <a:xfrm>
            <a:off x="973969" y="4522518"/>
            <a:ext cx="1527887" cy="266307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Access Port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 bwMode="auto">
          <a:xfrm flipH="1">
            <a:off x="4166233" y="2882917"/>
            <a:ext cx="246431" cy="866565"/>
          </a:xfrm>
          <a:custGeom>
            <a:avLst/>
            <a:gdLst>
              <a:gd name="connsiteX0" fmla="*/ 0 w 180975"/>
              <a:gd name="connsiteY0" fmla="*/ 1228725 h 1228725"/>
              <a:gd name="connsiteX1" fmla="*/ 0 w 180975"/>
              <a:gd name="connsiteY1" fmla="*/ 371475 h 1228725"/>
              <a:gd name="connsiteX2" fmla="*/ 180975 w 180975"/>
              <a:gd name="connsiteY2" fmla="*/ 371475 h 1228725"/>
              <a:gd name="connsiteX3" fmla="*/ 180975 w 180975"/>
              <a:gd name="connsiteY3" fmla="*/ 0 h 1228725"/>
              <a:gd name="connsiteX0" fmla="*/ 0 w 180975"/>
              <a:gd name="connsiteY0" fmla="*/ 1388714 h 1388714"/>
              <a:gd name="connsiteX1" fmla="*/ 0 w 180975"/>
              <a:gd name="connsiteY1" fmla="*/ 531464 h 1388714"/>
              <a:gd name="connsiteX2" fmla="*/ 180975 w 180975"/>
              <a:gd name="connsiteY2" fmla="*/ 531464 h 1388714"/>
              <a:gd name="connsiteX3" fmla="*/ 175767 w 180975"/>
              <a:gd name="connsiteY3" fmla="*/ 0 h 138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388714">
                <a:moveTo>
                  <a:pt x="0" y="1388714"/>
                </a:moveTo>
                <a:lnTo>
                  <a:pt x="0" y="531464"/>
                </a:lnTo>
                <a:lnTo>
                  <a:pt x="180975" y="531464"/>
                </a:lnTo>
                <a:lnTo>
                  <a:pt x="175767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5485" y="4547659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50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VLANIF</a:t>
            </a:r>
            <a:r>
              <a:rPr lang="zh-CN" altLang="en-US">
                <a:sym typeface="Huawei Sans" panose="020C0503030203020204" pitchFamily="34" charset="0"/>
              </a:rPr>
              <a:t>转发流程 </a:t>
            </a:r>
            <a:r>
              <a:rPr lang="en-US" altLang="zh-CN">
                <a:sym typeface="Huawei Sans" panose="020C0503030203020204" pitchFamily="34" charset="0"/>
              </a:rPr>
              <a:t>(2)</a:t>
            </a:r>
            <a:endParaRPr lang="zh-CN" altLang="en-US"/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6530369" y="1290472"/>
            <a:ext cx="5214131" cy="42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ym typeface="Huawei Sans" panose="020C0503030203020204" pitchFamily="34" charset="0"/>
              </a:rPr>
              <a:t>交换机收到</a:t>
            </a:r>
            <a:r>
              <a:rPr lang="en-US" altLang="zh-CN" sz="1800">
                <a:sym typeface="Huawei Sans" panose="020C0503030203020204" pitchFamily="34" charset="0"/>
              </a:rPr>
              <a:t>PC1</a:t>
            </a:r>
            <a:r>
              <a:rPr lang="zh-CN" altLang="en-US" sz="1800">
                <a:sym typeface="Huawei Sans" panose="020C0503030203020204" pitchFamily="34" charset="0"/>
              </a:rPr>
              <a:t>发送的去往</a:t>
            </a:r>
            <a:r>
              <a:rPr lang="en-US" altLang="zh-CN" sz="1800">
                <a:sym typeface="Huawei Sans" panose="020C0503030203020204" pitchFamily="34" charset="0"/>
              </a:rPr>
              <a:t>PC2</a:t>
            </a:r>
            <a:r>
              <a:rPr lang="zh-CN" altLang="en-US" sz="1800">
                <a:sym typeface="Huawei Sans" panose="020C0503030203020204" pitchFamily="34" charset="0"/>
              </a:rPr>
              <a:t>的报文，经解封装发现目的</a:t>
            </a:r>
            <a:r>
              <a:rPr lang="en-US" altLang="zh-CN" sz="1800">
                <a:sym typeface="Huawei Sans" panose="020C0503030203020204" pitchFamily="34" charset="0"/>
              </a:rPr>
              <a:t>MAC</a:t>
            </a:r>
            <a:r>
              <a:rPr lang="zh-CN" altLang="en-US" sz="1800">
                <a:sym typeface="Huawei Sans" panose="020C0503030203020204" pitchFamily="34" charset="0"/>
              </a:rPr>
              <a:t>为</a:t>
            </a:r>
            <a:r>
              <a:rPr lang="en-US" altLang="zh-CN" sz="1800">
                <a:sym typeface="Huawei Sans" panose="020C0503030203020204" pitchFamily="34" charset="0"/>
              </a:rPr>
              <a:t>VLANIF10</a:t>
            </a:r>
            <a:r>
              <a:rPr lang="zh-CN" altLang="en-US" sz="1800">
                <a:sym typeface="Huawei Sans" panose="020C0503030203020204" pitchFamily="34" charset="0"/>
              </a:rPr>
              <a:t>接口的</a:t>
            </a:r>
            <a:r>
              <a:rPr lang="en-US" altLang="zh-CN" sz="1800">
                <a:sym typeface="Huawei Sans" panose="020C0503030203020204" pitchFamily="34" charset="0"/>
              </a:rPr>
              <a:t>MAC</a:t>
            </a:r>
            <a:r>
              <a:rPr lang="zh-CN" altLang="en-US" sz="1800">
                <a:sym typeface="Huawei Sans" panose="020C0503030203020204" pitchFamily="34" charset="0"/>
              </a:rPr>
              <a:t>地址，所以将报文交给路由模块继续处理。</a:t>
            </a:r>
            <a:endParaRPr lang="en-US" altLang="zh-CN" sz="1800">
              <a:sym typeface="Huawei Sans" panose="020C0503030203020204" pitchFamily="34" charset="0"/>
            </a:endParaRPr>
          </a:p>
          <a:p>
            <a:r>
              <a:rPr lang="zh-CN" altLang="en-US" sz="1800">
                <a:sym typeface="Huawei Sans" panose="020C0503030203020204" pitchFamily="34" charset="0"/>
              </a:rPr>
              <a:t>路由模块解析发现目的</a:t>
            </a:r>
            <a:r>
              <a:rPr lang="en-US" altLang="zh-CN" sz="1800">
                <a:sym typeface="Huawei Sans" panose="020C0503030203020204" pitchFamily="34" charset="0"/>
              </a:rPr>
              <a:t>IP</a:t>
            </a:r>
            <a:r>
              <a:rPr lang="zh-CN" altLang="en-US" sz="1800">
                <a:sym typeface="Huawei Sans" panose="020C0503030203020204" pitchFamily="34" charset="0"/>
              </a:rPr>
              <a:t>为</a:t>
            </a:r>
            <a:r>
              <a:rPr lang="en-US" altLang="zh-CN" sz="1800">
                <a:sym typeface="Huawei Sans" panose="020C0503030203020204" pitchFamily="34" charset="0"/>
              </a:rPr>
              <a:t>192.168.20.2</a:t>
            </a:r>
            <a:r>
              <a:rPr lang="zh-CN" altLang="en-US" sz="1800">
                <a:sym typeface="Huawei Sans" panose="020C0503030203020204" pitchFamily="34" charset="0"/>
              </a:rPr>
              <a:t>，非本地接口存在的</a:t>
            </a:r>
            <a:r>
              <a:rPr lang="en-US" altLang="zh-CN" sz="1800">
                <a:sym typeface="Huawei Sans" panose="020C0503030203020204" pitchFamily="34" charset="0"/>
              </a:rPr>
              <a:t>IP</a:t>
            </a:r>
            <a:r>
              <a:rPr lang="zh-CN" altLang="en-US" sz="1800">
                <a:sym typeface="Huawei Sans" panose="020C0503030203020204" pitchFamily="34" charset="0"/>
              </a:rPr>
              <a:t>地址，因此需要对该报文三层转发。查找路由表后，匹配中</a:t>
            </a:r>
            <a:r>
              <a:rPr lang="en-US" altLang="zh-CN" sz="1800">
                <a:sym typeface="Huawei Sans" panose="020C0503030203020204" pitchFamily="34" charset="0"/>
              </a:rPr>
              <a:t>VLANIF20</a:t>
            </a:r>
            <a:r>
              <a:rPr lang="zh-CN" altLang="en-US" sz="1800">
                <a:sym typeface="Huawei Sans" panose="020C0503030203020204" pitchFamily="34" charset="0"/>
              </a:rPr>
              <a:t>产生的直连路由。</a:t>
            </a:r>
            <a:endParaRPr lang="en-US" altLang="zh-CN" sz="1800" dirty="0">
              <a:sym typeface="Huawei Sans" panose="020C0503030203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 rot="16200000">
            <a:off x="2553821" y="1051521"/>
            <a:ext cx="1807032" cy="4406207"/>
          </a:xfrm>
          <a:prstGeom prst="roundRect">
            <a:avLst>
              <a:gd name="adj" fmla="val 4689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8614" y="3302724"/>
            <a:ext cx="4262464" cy="76771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0534" y="2409478"/>
            <a:ext cx="4280543" cy="49952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7" name="图片 6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4907" y="4593913"/>
            <a:ext cx="539063" cy="414000"/>
          </a:xfrm>
          <a:prstGeom prst="rect">
            <a:avLst/>
          </a:prstGeom>
        </p:spPr>
      </p:pic>
      <p:pic>
        <p:nvPicPr>
          <p:cNvPr id="8" name="图片 7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1864" y="4593913"/>
            <a:ext cx="539063" cy="414000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7" idx="0"/>
            <a:endCxn id="15" idx="2"/>
          </p:cNvCxnSpPr>
          <p:nvPr/>
        </p:nvCxnSpPr>
        <p:spPr bwMode="auto">
          <a:xfrm flipV="1">
            <a:off x="2354439" y="3993405"/>
            <a:ext cx="0" cy="600508"/>
          </a:xfrm>
          <a:prstGeom prst="lin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>
            <a:stCxn id="8" idx="0"/>
            <a:endCxn id="18" idx="2"/>
          </p:cNvCxnSpPr>
          <p:nvPr/>
        </p:nvCxnSpPr>
        <p:spPr bwMode="auto">
          <a:xfrm flipV="1">
            <a:off x="4421396" y="3993405"/>
            <a:ext cx="0" cy="600508"/>
          </a:xfrm>
          <a:prstGeom prst="line">
            <a:avLst/>
          </a:prstGeom>
          <a:solidFill>
            <a:srgbClr val="5B9BD5">
              <a:lumMod val="40000"/>
              <a:lumOff val="60000"/>
            </a:srgb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11" name="TextBox 77"/>
          <p:cNvSpPr txBox="1"/>
          <p:nvPr/>
        </p:nvSpPr>
        <p:spPr bwMode="auto">
          <a:xfrm>
            <a:off x="1254233" y="5018892"/>
            <a:ext cx="2146107" cy="820339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defTabSz="9144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FrutigerNext LT Regular" pitchFamily="34" charset="0"/>
                <a:ea typeface="宋体" pitchFamily="2" charset="-122"/>
              </a:defRPr>
            </a:lvl1pPr>
          </a:lstStyle>
          <a:p>
            <a:pPr algn="ctr" fontAlgn="base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PC1</a:t>
            </a:r>
          </a:p>
          <a:p>
            <a:pPr algn="ctr" fontAlgn="base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IP: 192.168.10.2/24</a:t>
            </a:r>
          </a:p>
          <a:p>
            <a:pPr algn="ctr" fontAlgn="base"/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默认网关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: 192.168.10.254</a:t>
            </a:r>
          </a:p>
          <a:p>
            <a:pPr algn="ctr" fontAlgn="base"/>
            <a:r>
              <a:rPr lang="en-US" altLang="zh-CN" sz="12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MAC: MAC1</a:t>
            </a:r>
          </a:p>
        </p:txBody>
      </p:sp>
      <p:sp>
        <p:nvSpPr>
          <p:cNvPr id="12" name="TextBox 77"/>
          <p:cNvSpPr txBox="1"/>
          <p:nvPr/>
        </p:nvSpPr>
        <p:spPr bwMode="auto">
          <a:xfrm>
            <a:off x="3400340" y="5018892"/>
            <a:ext cx="2017479" cy="820338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9144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0" i="0" u="none" strike="noStrike" cap="none" normalizeH="0" baseline="0">
                <a:ln>
                  <a:noFill/>
                </a:ln>
                <a:effectLst/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fontAlgn="base"/>
            <a:r>
              <a:rPr lang="en-US" altLang="zh-CN" dirty="0">
                <a:sym typeface="Huawei Sans" panose="020C0503030203020204" pitchFamily="34" charset="0"/>
              </a:rPr>
              <a:t>PC2</a:t>
            </a:r>
          </a:p>
          <a:p>
            <a:pPr fontAlgn="base"/>
            <a:r>
              <a:rPr lang="en-US" altLang="zh-CN" dirty="0">
                <a:sym typeface="Huawei Sans" panose="020C0503030203020204" pitchFamily="34" charset="0"/>
              </a:rPr>
              <a:t>IP: 192.168.20.2/24</a:t>
            </a:r>
          </a:p>
          <a:p>
            <a:pPr fontAlgn="base"/>
            <a:r>
              <a:rPr lang="zh-CN" altLang="en-US" dirty="0">
                <a:sym typeface="Huawei Sans" panose="020C0503030203020204" pitchFamily="34" charset="0"/>
              </a:rPr>
              <a:t>默认网关</a:t>
            </a:r>
            <a:r>
              <a:rPr lang="en-US" altLang="zh-CN" dirty="0">
                <a:sym typeface="Huawei Sans" panose="020C0503030203020204" pitchFamily="34" charset="0"/>
              </a:rPr>
              <a:t>: 192.168.20.254</a:t>
            </a:r>
          </a:p>
          <a:p>
            <a:pPr fontAlgn="base"/>
            <a:r>
              <a:rPr lang="en-US" altLang="zh-CN" b="1" dirty="0">
                <a:solidFill>
                  <a:srgbClr val="EC7061"/>
                </a:solidFill>
                <a:sym typeface="Huawei Sans" panose="020C0503030203020204" pitchFamily="34" charset="0"/>
              </a:rPr>
              <a:t>MAC: MAC3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2034342" y="3695452"/>
            <a:ext cx="1160710" cy="295861"/>
          </a:xfrm>
          <a:prstGeom prst="round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80814" y="3695452"/>
            <a:ext cx="1174117" cy="297953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D1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2421" y="3777381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9389" y="3777381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32411" y="3777381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9378" y="3777381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54439" y="341845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10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81851" y="341845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20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2354439" y="2772079"/>
            <a:ext cx="232577" cy="900532"/>
          </a:xfrm>
          <a:custGeom>
            <a:avLst/>
            <a:gdLst>
              <a:gd name="connsiteX0" fmla="*/ 0 w 180975"/>
              <a:gd name="connsiteY0" fmla="*/ 1228725 h 1228725"/>
              <a:gd name="connsiteX1" fmla="*/ 0 w 180975"/>
              <a:gd name="connsiteY1" fmla="*/ 371475 h 1228725"/>
              <a:gd name="connsiteX2" fmla="*/ 180975 w 180975"/>
              <a:gd name="connsiteY2" fmla="*/ 371475 h 1228725"/>
              <a:gd name="connsiteX3" fmla="*/ 180975 w 180975"/>
              <a:gd name="connsiteY3" fmla="*/ 0 h 1228725"/>
              <a:gd name="connsiteX0" fmla="*/ 0 w 180975"/>
              <a:gd name="connsiteY0" fmla="*/ 1388714 h 1388714"/>
              <a:gd name="connsiteX1" fmla="*/ 0 w 180975"/>
              <a:gd name="connsiteY1" fmla="*/ 531464 h 1388714"/>
              <a:gd name="connsiteX2" fmla="*/ 180975 w 180975"/>
              <a:gd name="connsiteY2" fmla="*/ 531464 h 1388714"/>
              <a:gd name="connsiteX3" fmla="*/ 175767 w 180975"/>
              <a:gd name="connsiteY3" fmla="*/ 0 h 138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388714">
                <a:moveTo>
                  <a:pt x="0" y="1388714"/>
                </a:moveTo>
                <a:lnTo>
                  <a:pt x="0" y="531464"/>
                </a:lnTo>
                <a:lnTo>
                  <a:pt x="180975" y="531464"/>
                </a:lnTo>
                <a:lnTo>
                  <a:pt x="175767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61493" y="3325572"/>
            <a:ext cx="938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交换模块</a:t>
            </a:r>
          </a:p>
        </p:txBody>
      </p:sp>
      <p:sp>
        <p:nvSpPr>
          <p:cNvPr id="23" name="矩形 22"/>
          <p:cNvSpPr/>
          <p:nvPr/>
        </p:nvSpPr>
        <p:spPr>
          <a:xfrm>
            <a:off x="4671111" y="2485446"/>
            <a:ext cx="938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路由模块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141922" y="2508067"/>
            <a:ext cx="926229" cy="270840"/>
          </a:xfrm>
          <a:prstGeom prst="round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VLANIF10</a:t>
            </a:r>
            <a:endParaRPr lang="zh-CN" altLang="en-US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580815" y="2497402"/>
            <a:ext cx="1011542" cy="270840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D1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VLANIF20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62485" y="1282941"/>
            <a:ext cx="2288891" cy="683835"/>
          </a:xfrm>
          <a:prstGeom prst="roundRect">
            <a:avLst>
              <a:gd name="adj" fmla="val 9948"/>
            </a:avLst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interface Vlanif10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200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address 192.168.10.254 24</a:t>
            </a:r>
          </a:p>
          <a:p>
            <a:r>
              <a:rPr lang="en-US" altLang="zh-CN" sz="12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(MAC:MAC2)</a:t>
            </a:r>
          </a:p>
        </p:txBody>
      </p:sp>
      <p:cxnSp>
        <p:nvCxnSpPr>
          <p:cNvPr id="27" name="直接箭头连接符 26"/>
          <p:cNvCxnSpPr>
            <a:stCxn id="24" idx="0"/>
            <a:endCxn id="26" idx="2"/>
          </p:cNvCxnSpPr>
          <p:nvPr/>
        </p:nvCxnSpPr>
        <p:spPr>
          <a:xfrm flipH="1" flipV="1">
            <a:off x="1606931" y="1966776"/>
            <a:ext cx="998106" cy="54129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</p:cxnSp>
      <p:sp>
        <p:nvSpPr>
          <p:cNvPr id="28" name="圆角矩形 27"/>
          <p:cNvSpPr/>
          <p:nvPr/>
        </p:nvSpPr>
        <p:spPr>
          <a:xfrm>
            <a:off x="3943318" y="1282941"/>
            <a:ext cx="2288891" cy="683835"/>
          </a:xfrm>
          <a:prstGeom prst="roundRect">
            <a:avLst>
              <a:gd name="adj" fmla="val 9948"/>
            </a:avLst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interface Vlanif20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200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address 192.168.20.254 24</a:t>
            </a:r>
          </a:p>
          <a:p>
            <a:r>
              <a:rPr lang="en-US" altLang="zh-CN" sz="12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(MAC:MAC2)</a:t>
            </a:r>
            <a:endParaRPr lang="zh-CN" altLang="en-US" sz="12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29" name="直接箭头连接符 28"/>
          <p:cNvCxnSpPr>
            <a:stCxn id="25" idx="0"/>
            <a:endCxn id="28" idx="2"/>
          </p:cNvCxnSpPr>
          <p:nvPr/>
        </p:nvCxnSpPr>
        <p:spPr>
          <a:xfrm flipV="1">
            <a:off x="4086586" y="1966776"/>
            <a:ext cx="1001178" cy="530626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</p:cxnSp>
      <p:sp>
        <p:nvSpPr>
          <p:cNvPr id="30" name="矩形 29"/>
          <p:cNvSpPr/>
          <p:nvPr/>
        </p:nvSpPr>
        <p:spPr bwMode="auto">
          <a:xfrm>
            <a:off x="955497" y="4411680"/>
            <a:ext cx="1527887" cy="266307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Access Port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7013" y="4436821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 bwMode="auto">
          <a:xfrm flipH="1">
            <a:off x="4147761" y="2772079"/>
            <a:ext cx="246431" cy="866565"/>
          </a:xfrm>
          <a:custGeom>
            <a:avLst/>
            <a:gdLst>
              <a:gd name="connsiteX0" fmla="*/ 0 w 180975"/>
              <a:gd name="connsiteY0" fmla="*/ 1228725 h 1228725"/>
              <a:gd name="connsiteX1" fmla="*/ 0 w 180975"/>
              <a:gd name="connsiteY1" fmla="*/ 371475 h 1228725"/>
              <a:gd name="connsiteX2" fmla="*/ 180975 w 180975"/>
              <a:gd name="connsiteY2" fmla="*/ 371475 h 1228725"/>
              <a:gd name="connsiteX3" fmla="*/ 180975 w 180975"/>
              <a:gd name="connsiteY3" fmla="*/ 0 h 1228725"/>
              <a:gd name="connsiteX0" fmla="*/ 0 w 180975"/>
              <a:gd name="connsiteY0" fmla="*/ 1388714 h 1388714"/>
              <a:gd name="connsiteX1" fmla="*/ 0 w 180975"/>
              <a:gd name="connsiteY1" fmla="*/ 531464 h 1388714"/>
              <a:gd name="connsiteX2" fmla="*/ 180975 w 180975"/>
              <a:gd name="connsiteY2" fmla="*/ 531464 h 1388714"/>
              <a:gd name="connsiteX3" fmla="*/ 175767 w 180975"/>
              <a:gd name="connsiteY3" fmla="*/ 0 h 138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388714">
                <a:moveTo>
                  <a:pt x="0" y="1388714"/>
                </a:moveTo>
                <a:lnTo>
                  <a:pt x="0" y="531464"/>
                </a:lnTo>
                <a:lnTo>
                  <a:pt x="180975" y="531464"/>
                </a:lnTo>
                <a:lnTo>
                  <a:pt x="175767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2149944" y="3005736"/>
            <a:ext cx="0" cy="4981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4" name="椭圆 33"/>
          <p:cNvSpPr/>
          <p:nvPr/>
        </p:nvSpPr>
        <p:spPr bwMode="auto">
          <a:xfrm>
            <a:off x="1867432" y="3190882"/>
            <a:ext cx="180000" cy="180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3292622" y="1553218"/>
            <a:ext cx="549464" cy="263792"/>
          </a:xfrm>
          <a:custGeom>
            <a:avLst/>
            <a:gdLst>
              <a:gd name="connsiteX0" fmla="*/ 0 w 1195753"/>
              <a:gd name="connsiteY0" fmla="*/ 281377 h 281377"/>
              <a:gd name="connsiteX1" fmla="*/ 518746 w 1195753"/>
              <a:gd name="connsiteY1" fmla="*/ 23 h 281377"/>
              <a:gd name="connsiteX2" fmla="*/ 1195753 w 1195753"/>
              <a:gd name="connsiteY2" fmla="*/ 263792 h 281377"/>
              <a:gd name="connsiteX0" fmla="*/ 0 w 677007"/>
              <a:gd name="connsiteY0" fmla="*/ 23 h 263792"/>
              <a:gd name="connsiteX1" fmla="*/ 677007 w 677007"/>
              <a:gd name="connsiteY1" fmla="*/ 263792 h 26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7007" h="263792">
                <a:moveTo>
                  <a:pt x="0" y="23"/>
                </a:moveTo>
                <a:cubicBezTo>
                  <a:pt x="199292" y="-2908"/>
                  <a:pt x="677007" y="263792"/>
                  <a:pt x="677007" y="263792"/>
                </a:cubicBezTo>
              </a:path>
            </a:pathLst>
          </a:custGeom>
          <a:noFill/>
          <a:ln w="25400">
            <a:solidFill>
              <a:srgbClr val="EC706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2870127" y="1550705"/>
            <a:ext cx="421018" cy="281354"/>
          </a:xfrm>
          <a:custGeom>
            <a:avLst/>
            <a:gdLst>
              <a:gd name="connsiteX0" fmla="*/ 0 w 1195753"/>
              <a:gd name="connsiteY0" fmla="*/ 281377 h 281377"/>
              <a:gd name="connsiteX1" fmla="*/ 518746 w 1195753"/>
              <a:gd name="connsiteY1" fmla="*/ 23 h 281377"/>
              <a:gd name="connsiteX2" fmla="*/ 1195753 w 1195753"/>
              <a:gd name="connsiteY2" fmla="*/ 263792 h 281377"/>
              <a:gd name="connsiteX0" fmla="*/ 0 w 518746"/>
              <a:gd name="connsiteY0" fmla="*/ 281354 h 281354"/>
              <a:gd name="connsiteX1" fmla="*/ 518746 w 518746"/>
              <a:gd name="connsiteY1" fmla="*/ 0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8746" h="281354">
                <a:moveTo>
                  <a:pt x="0" y="281354"/>
                </a:moveTo>
                <a:cubicBezTo>
                  <a:pt x="159727" y="142142"/>
                  <a:pt x="319454" y="2931"/>
                  <a:pt x="518746" y="0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220340" y="1290472"/>
            <a:ext cx="180000" cy="180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3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VLANIF</a:t>
            </a:r>
            <a:r>
              <a:rPr lang="zh-CN" altLang="en-US">
                <a:sym typeface="Huawei Sans" panose="020C0503030203020204" pitchFamily="34" charset="0"/>
              </a:rPr>
              <a:t>转发流程 </a:t>
            </a:r>
            <a:r>
              <a:rPr lang="en-US" altLang="zh-CN">
                <a:sym typeface="Huawei Sans" panose="020C0503030203020204" pitchFamily="34" charset="0"/>
              </a:rPr>
              <a:t>(3)</a:t>
            </a:r>
            <a:endParaRPr lang="zh-CN" altLang="en-US"/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6461148" y="1292178"/>
            <a:ext cx="5283352" cy="425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ym typeface="Huawei Sans" panose="020C0503030203020204" pitchFamily="34" charset="0"/>
              </a:rPr>
              <a:t>因为匹配的为直连路由，说明已经到达最后一跳，所以交换机在</a:t>
            </a:r>
            <a:r>
              <a:rPr lang="en-US" altLang="zh-CN" sz="1800">
                <a:sym typeface="Huawei Sans" panose="020C0503030203020204" pitchFamily="34" charset="0"/>
              </a:rPr>
              <a:t>ARP</a:t>
            </a:r>
            <a:r>
              <a:rPr lang="zh-CN" altLang="en-US" sz="1800">
                <a:sym typeface="Huawei Sans" panose="020C0503030203020204" pitchFamily="34" charset="0"/>
              </a:rPr>
              <a:t>表中查找</a:t>
            </a:r>
            <a:r>
              <a:rPr lang="en-US" altLang="zh-CN" sz="1800">
                <a:sym typeface="Huawei Sans" panose="020C0503030203020204" pitchFamily="34" charset="0"/>
              </a:rPr>
              <a:t>192.168.20.2</a:t>
            </a:r>
            <a:r>
              <a:rPr lang="zh-CN" altLang="en-US" sz="1800">
                <a:sym typeface="Huawei Sans" panose="020C0503030203020204" pitchFamily="34" charset="0"/>
              </a:rPr>
              <a:t>，获取</a:t>
            </a:r>
            <a:r>
              <a:rPr lang="en-US" altLang="zh-CN" sz="1800">
                <a:sym typeface="Huawei Sans" panose="020C0503030203020204" pitchFamily="34" charset="0"/>
              </a:rPr>
              <a:t>192.168.20.2</a:t>
            </a:r>
            <a:r>
              <a:rPr lang="zh-CN" altLang="en-US" sz="1800">
                <a:sym typeface="Huawei Sans" panose="020C0503030203020204" pitchFamily="34" charset="0"/>
              </a:rPr>
              <a:t>的</a:t>
            </a:r>
            <a:r>
              <a:rPr lang="en-US" altLang="zh-CN" sz="1800">
                <a:sym typeface="Huawei Sans" panose="020C0503030203020204" pitchFamily="34" charset="0"/>
              </a:rPr>
              <a:t>MAC</a:t>
            </a:r>
            <a:r>
              <a:rPr lang="zh-CN" altLang="en-US" sz="1800">
                <a:sym typeface="Huawei Sans" panose="020C0503030203020204" pitchFamily="34" charset="0"/>
              </a:rPr>
              <a:t>地址，交由交换模块重新封装为数据帧。</a:t>
            </a:r>
            <a:endParaRPr lang="en-US" altLang="zh-CN" sz="1800">
              <a:sym typeface="Huawei Sans" panose="020C0503030203020204" pitchFamily="34" charset="0"/>
            </a:endParaRPr>
          </a:p>
          <a:p>
            <a:r>
              <a:rPr lang="zh-CN" altLang="en-US" sz="1800">
                <a:sym typeface="Huawei Sans" panose="020C0503030203020204" pitchFamily="34" charset="0"/>
              </a:rPr>
              <a:t>交换模块查找</a:t>
            </a:r>
            <a:r>
              <a:rPr lang="en-US" altLang="zh-CN" sz="1800">
                <a:sym typeface="Huawei Sans" panose="020C0503030203020204" pitchFamily="34" charset="0"/>
              </a:rPr>
              <a:t>MAC</a:t>
            </a:r>
            <a:r>
              <a:rPr lang="zh-CN" altLang="en-US" sz="1800">
                <a:sym typeface="Huawei Sans" panose="020C0503030203020204" pitchFamily="34" charset="0"/>
              </a:rPr>
              <a:t>地址表以明确报文出接口、是否需要携带</a:t>
            </a:r>
            <a:r>
              <a:rPr lang="en-US" altLang="zh-CN" sz="1800">
                <a:sym typeface="Huawei Sans" panose="020C0503030203020204" pitchFamily="34" charset="0"/>
              </a:rPr>
              <a:t>VLAN Tag</a:t>
            </a:r>
            <a:r>
              <a:rPr lang="zh-CN" altLang="en-US" sz="1800">
                <a:sym typeface="Huawei Sans" panose="020C0503030203020204" pitchFamily="34" charset="0"/>
              </a:rPr>
              <a:t>。最终交换模块发送的数据帧：源</a:t>
            </a:r>
            <a:r>
              <a:rPr lang="en-US" altLang="zh-CN" sz="1800">
                <a:sym typeface="Huawei Sans" panose="020C0503030203020204" pitchFamily="34" charset="0"/>
              </a:rPr>
              <a:t>MAC = MAC2</a:t>
            </a:r>
            <a:r>
              <a:rPr lang="zh-CN" altLang="en-US" sz="1800">
                <a:sym typeface="Huawei Sans" panose="020C0503030203020204" pitchFamily="34" charset="0"/>
              </a:rPr>
              <a:t>，目的</a:t>
            </a:r>
            <a:r>
              <a:rPr lang="en-US" altLang="zh-CN" sz="1800">
                <a:sym typeface="Huawei Sans" panose="020C0503030203020204" pitchFamily="34" charset="0"/>
              </a:rPr>
              <a:t>MAC = MAC3</a:t>
            </a:r>
            <a:r>
              <a:rPr lang="zh-CN" altLang="en-US" sz="1800">
                <a:sym typeface="Huawei Sans" panose="020C0503030203020204" pitchFamily="34" charset="0"/>
              </a:rPr>
              <a:t>，</a:t>
            </a:r>
            <a:r>
              <a:rPr lang="en-US" altLang="zh-CN" sz="1800">
                <a:sym typeface="Huawei Sans" panose="020C0503030203020204" pitchFamily="34" charset="0"/>
              </a:rPr>
              <a:t>VLAN Tag = None</a:t>
            </a:r>
            <a:r>
              <a:rPr lang="zh-CN" altLang="en-US" sz="1800">
                <a:sym typeface="Huawei Sans" panose="020C0503030203020204" pitchFamily="34" charset="0"/>
              </a:rPr>
              <a:t>。</a:t>
            </a:r>
            <a:endParaRPr lang="en-US" altLang="zh-CN" sz="1800" dirty="0">
              <a:sym typeface="Huawei Sans" panose="020C0503030203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 rot="16200000">
            <a:off x="2553821" y="1060758"/>
            <a:ext cx="1807032" cy="4406207"/>
          </a:xfrm>
          <a:prstGeom prst="roundRect">
            <a:avLst>
              <a:gd name="adj" fmla="val 4689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8614" y="3311961"/>
            <a:ext cx="4262464" cy="76771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0534" y="2418715"/>
            <a:ext cx="4280543" cy="49952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7" name="图片 6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4907" y="4603150"/>
            <a:ext cx="539063" cy="414000"/>
          </a:xfrm>
          <a:prstGeom prst="rect">
            <a:avLst/>
          </a:prstGeom>
        </p:spPr>
      </p:pic>
      <p:pic>
        <p:nvPicPr>
          <p:cNvPr id="8" name="图片 7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1864" y="4603150"/>
            <a:ext cx="539063" cy="414000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7" idx="0"/>
            <a:endCxn id="15" idx="2"/>
          </p:cNvCxnSpPr>
          <p:nvPr/>
        </p:nvCxnSpPr>
        <p:spPr bwMode="auto">
          <a:xfrm flipV="1">
            <a:off x="2354439" y="4002642"/>
            <a:ext cx="0" cy="600508"/>
          </a:xfrm>
          <a:prstGeom prst="lin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>
            <a:stCxn id="8" idx="0"/>
            <a:endCxn id="18" idx="2"/>
          </p:cNvCxnSpPr>
          <p:nvPr/>
        </p:nvCxnSpPr>
        <p:spPr bwMode="auto">
          <a:xfrm flipV="1">
            <a:off x="4421396" y="4002642"/>
            <a:ext cx="0" cy="600508"/>
          </a:xfrm>
          <a:prstGeom prst="line">
            <a:avLst/>
          </a:prstGeom>
          <a:solidFill>
            <a:srgbClr val="5B9BD5">
              <a:lumMod val="40000"/>
              <a:lumOff val="60000"/>
            </a:srgb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11" name="TextBox 77"/>
          <p:cNvSpPr txBox="1"/>
          <p:nvPr/>
        </p:nvSpPr>
        <p:spPr bwMode="auto">
          <a:xfrm>
            <a:off x="1254234" y="5028129"/>
            <a:ext cx="2162066" cy="820339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defTabSz="9144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FrutigerNext LT Regular" pitchFamily="34" charset="0"/>
                <a:ea typeface="宋体" pitchFamily="2" charset="-122"/>
              </a:defRPr>
            </a:lvl1pPr>
          </a:lstStyle>
          <a:p>
            <a:pPr algn="ctr" fontAlgn="base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PC1</a:t>
            </a:r>
          </a:p>
          <a:p>
            <a:pPr algn="ctr" fontAlgn="base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IP: 192.168.10.2/24</a:t>
            </a:r>
          </a:p>
          <a:p>
            <a:pPr algn="ctr" fontAlgn="base"/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默认网关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: 192.168.10.254</a:t>
            </a:r>
          </a:p>
          <a:p>
            <a:pPr algn="ctr" fontAlgn="base"/>
            <a:r>
              <a:rPr lang="en-US" altLang="zh-CN" sz="12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MAC: MAC1</a:t>
            </a:r>
          </a:p>
        </p:txBody>
      </p:sp>
      <p:sp>
        <p:nvSpPr>
          <p:cNvPr id="12" name="TextBox 77"/>
          <p:cNvSpPr txBox="1"/>
          <p:nvPr/>
        </p:nvSpPr>
        <p:spPr bwMode="auto">
          <a:xfrm>
            <a:off x="3314700" y="5028129"/>
            <a:ext cx="2285399" cy="820338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91440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0" i="0" u="none" strike="noStrike" cap="none" normalizeH="0" baseline="0">
                <a:ln>
                  <a:noFill/>
                </a:ln>
                <a:effectLst/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fontAlgn="base"/>
            <a:r>
              <a:rPr lang="en-US" altLang="zh-CN" dirty="0">
                <a:sym typeface="Huawei Sans" panose="020C0503030203020204" pitchFamily="34" charset="0"/>
              </a:rPr>
              <a:t>PC2</a:t>
            </a:r>
          </a:p>
          <a:p>
            <a:pPr fontAlgn="base"/>
            <a:r>
              <a:rPr lang="en-US" altLang="zh-CN" dirty="0">
                <a:sym typeface="Huawei Sans" panose="020C0503030203020204" pitchFamily="34" charset="0"/>
              </a:rPr>
              <a:t>IP: 192.168.20.2/24</a:t>
            </a:r>
          </a:p>
          <a:p>
            <a:pPr fontAlgn="base"/>
            <a:r>
              <a:rPr lang="zh-CN" altLang="en-US" dirty="0">
                <a:sym typeface="Huawei Sans" panose="020C0503030203020204" pitchFamily="34" charset="0"/>
              </a:rPr>
              <a:t>默认网关</a:t>
            </a:r>
            <a:r>
              <a:rPr lang="en-US" altLang="zh-CN" dirty="0">
                <a:sym typeface="Huawei Sans" panose="020C0503030203020204" pitchFamily="34" charset="0"/>
              </a:rPr>
              <a:t>: 192.168.20.254</a:t>
            </a:r>
          </a:p>
          <a:p>
            <a:pPr fontAlgn="base"/>
            <a:r>
              <a:rPr lang="en-US" altLang="zh-CN" b="1" dirty="0">
                <a:solidFill>
                  <a:srgbClr val="EC7061"/>
                </a:solidFill>
                <a:sym typeface="Huawei Sans" panose="020C0503030203020204" pitchFamily="34" charset="0"/>
              </a:rPr>
              <a:t>MAC: MAC3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2034342" y="3704689"/>
            <a:ext cx="1160710" cy="295861"/>
          </a:xfrm>
          <a:prstGeom prst="round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80814" y="3704689"/>
            <a:ext cx="1174117" cy="297953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D1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2421" y="3786618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9389" y="3786618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32411" y="3786618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9378" y="3786618"/>
            <a:ext cx="32403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B9CE5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54439" y="342769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10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81851" y="342769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20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2354439" y="2781316"/>
            <a:ext cx="232577" cy="900532"/>
          </a:xfrm>
          <a:custGeom>
            <a:avLst/>
            <a:gdLst>
              <a:gd name="connsiteX0" fmla="*/ 0 w 180975"/>
              <a:gd name="connsiteY0" fmla="*/ 1228725 h 1228725"/>
              <a:gd name="connsiteX1" fmla="*/ 0 w 180975"/>
              <a:gd name="connsiteY1" fmla="*/ 371475 h 1228725"/>
              <a:gd name="connsiteX2" fmla="*/ 180975 w 180975"/>
              <a:gd name="connsiteY2" fmla="*/ 371475 h 1228725"/>
              <a:gd name="connsiteX3" fmla="*/ 180975 w 180975"/>
              <a:gd name="connsiteY3" fmla="*/ 0 h 1228725"/>
              <a:gd name="connsiteX0" fmla="*/ 0 w 180975"/>
              <a:gd name="connsiteY0" fmla="*/ 1388714 h 1388714"/>
              <a:gd name="connsiteX1" fmla="*/ 0 w 180975"/>
              <a:gd name="connsiteY1" fmla="*/ 531464 h 1388714"/>
              <a:gd name="connsiteX2" fmla="*/ 180975 w 180975"/>
              <a:gd name="connsiteY2" fmla="*/ 531464 h 1388714"/>
              <a:gd name="connsiteX3" fmla="*/ 175767 w 180975"/>
              <a:gd name="connsiteY3" fmla="*/ 0 h 138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388714">
                <a:moveTo>
                  <a:pt x="0" y="1388714"/>
                </a:moveTo>
                <a:lnTo>
                  <a:pt x="0" y="531464"/>
                </a:lnTo>
                <a:lnTo>
                  <a:pt x="180975" y="531464"/>
                </a:lnTo>
                <a:lnTo>
                  <a:pt x="175767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61493" y="3334809"/>
            <a:ext cx="938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交换模块</a:t>
            </a:r>
          </a:p>
        </p:txBody>
      </p:sp>
      <p:sp>
        <p:nvSpPr>
          <p:cNvPr id="23" name="矩形 22"/>
          <p:cNvSpPr/>
          <p:nvPr/>
        </p:nvSpPr>
        <p:spPr>
          <a:xfrm>
            <a:off x="4671111" y="2494683"/>
            <a:ext cx="938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路由模块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141922" y="2517304"/>
            <a:ext cx="926229" cy="270840"/>
          </a:xfrm>
          <a:prstGeom prst="round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VLANIF10</a:t>
            </a:r>
            <a:endParaRPr lang="zh-CN" altLang="en-US" sz="12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580815" y="2506639"/>
            <a:ext cx="1011542" cy="270840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FFD1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VLANIF20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62485" y="1292178"/>
            <a:ext cx="2288891" cy="683835"/>
          </a:xfrm>
          <a:prstGeom prst="roundRect">
            <a:avLst>
              <a:gd name="adj" fmla="val 9948"/>
            </a:avLst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interface Vlanif10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200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address 192.168.10.254 24</a:t>
            </a:r>
          </a:p>
          <a:p>
            <a:r>
              <a:rPr lang="en-US" altLang="zh-CN" sz="12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(MAC:MAC2)</a:t>
            </a:r>
          </a:p>
        </p:txBody>
      </p:sp>
      <p:cxnSp>
        <p:nvCxnSpPr>
          <p:cNvPr id="27" name="直接箭头连接符 26"/>
          <p:cNvCxnSpPr>
            <a:stCxn id="24" idx="0"/>
            <a:endCxn id="26" idx="2"/>
          </p:cNvCxnSpPr>
          <p:nvPr/>
        </p:nvCxnSpPr>
        <p:spPr>
          <a:xfrm flipH="1" flipV="1">
            <a:off x="1606931" y="1976013"/>
            <a:ext cx="998106" cy="54129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</p:cxnSp>
      <p:sp>
        <p:nvSpPr>
          <p:cNvPr id="28" name="圆角矩形 27"/>
          <p:cNvSpPr/>
          <p:nvPr/>
        </p:nvSpPr>
        <p:spPr>
          <a:xfrm>
            <a:off x="3943318" y="1292178"/>
            <a:ext cx="2288891" cy="683835"/>
          </a:xfrm>
          <a:prstGeom prst="roundRect">
            <a:avLst>
              <a:gd name="adj" fmla="val 9948"/>
            </a:avLst>
          </a:prstGeom>
          <a:solidFill>
            <a:srgbClr val="00B0F0">
              <a:alpha val="5000"/>
            </a:srgbClr>
          </a:solidFill>
          <a:ln>
            <a:solidFill>
              <a:srgbClr val="99DFF9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interface Vlanif20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200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address 192.168.20.254 24</a:t>
            </a:r>
          </a:p>
          <a:p>
            <a:r>
              <a:rPr lang="en-US" altLang="zh-CN" sz="12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(MAC:MAC2)</a:t>
            </a:r>
            <a:endParaRPr lang="zh-CN" altLang="en-US" sz="12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29" name="直接箭头连接符 28"/>
          <p:cNvCxnSpPr>
            <a:stCxn id="25" idx="0"/>
            <a:endCxn id="28" idx="2"/>
          </p:cNvCxnSpPr>
          <p:nvPr/>
        </p:nvCxnSpPr>
        <p:spPr>
          <a:xfrm flipV="1">
            <a:off x="4086586" y="1976013"/>
            <a:ext cx="1001178" cy="530626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</p:cxnSp>
      <p:sp>
        <p:nvSpPr>
          <p:cNvPr id="30" name="矩形 29"/>
          <p:cNvSpPr/>
          <p:nvPr/>
        </p:nvSpPr>
        <p:spPr bwMode="auto">
          <a:xfrm>
            <a:off x="955497" y="4420917"/>
            <a:ext cx="1527887" cy="266307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Access Port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7013" y="4446058"/>
            <a:ext cx="324036" cy="216024"/>
          </a:xfrm>
          <a:prstGeom prst="rect">
            <a:avLst/>
          </a:prstGeom>
          <a:noFill/>
          <a:ln w="9525" cap="flat" cmpd="sng" algn="ctr">
            <a:solidFill>
              <a:srgbClr val="0B9CE5"/>
            </a:solidFill>
            <a:prstDash val="solid"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 bwMode="auto">
          <a:xfrm flipH="1">
            <a:off x="4147761" y="2781316"/>
            <a:ext cx="246431" cy="866565"/>
          </a:xfrm>
          <a:custGeom>
            <a:avLst/>
            <a:gdLst>
              <a:gd name="connsiteX0" fmla="*/ 0 w 180975"/>
              <a:gd name="connsiteY0" fmla="*/ 1228725 h 1228725"/>
              <a:gd name="connsiteX1" fmla="*/ 0 w 180975"/>
              <a:gd name="connsiteY1" fmla="*/ 371475 h 1228725"/>
              <a:gd name="connsiteX2" fmla="*/ 180975 w 180975"/>
              <a:gd name="connsiteY2" fmla="*/ 371475 h 1228725"/>
              <a:gd name="connsiteX3" fmla="*/ 180975 w 180975"/>
              <a:gd name="connsiteY3" fmla="*/ 0 h 1228725"/>
              <a:gd name="connsiteX0" fmla="*/ 0 w 180975"/>
              <a:gd name="connsiteY0" fmla="*/ 1388714 h 1388714"/>
              <a:gd name="connsiteX1" fmla="*/ 0 w 180975"/>
              <a:gd name="connsiteY1" fmla="*/ 531464 h 1388714"/>
              <a:gd name="connsiteX2" fmla="*/ 180975 w 180975"/>
              <a:gd name="connsiteY2" fmla="*/ 531464 h 1388714"/>
              <a:gd name="connsiteX3" fmla="*/ 175767 w 180975"/>
              <a:gd name="connsiteY3" fmla="*/ 0 h 138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388714">
                <a:moveTo>
                  <a:pt x="0" y="1388714"/>
                </a:moveTo>
                <a:lnTo>
                  <a:pt x="0" y="531464"/>
                </a:lnTo>
                <a:lnTo>
                  <a:pt x="180975" y="531464"/>
                </a:lnTo>
                <a:lnTo>
                  <a:pt x="175767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4690927" y="2941604"/>
            <a:ext cx="0" cy="4981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C706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椭圆 33"/>
          <p:cNvSpPr/>
          <p:nvPr/>
        </p:nvSpPr>
        <p:spPr bwMode="auto">
          <a:xfrm>
            <a:off x="4801632" y="3112828"/>
            <a:ext cx="180000" cy="180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4690927" y="4020647"/>
            <a:ext cx="0" cy="4981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C706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椭圆 35"/>
          <p:cNvSpPr/>
          <p:nvPr/>
        </p:nvSpPr>
        <p:spPr bwMode="auto">
          <a:xfrm>
            <a:off x="4801632" y="4191871"/>
            <a:ext cx="180000" cy="180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5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1E426C-DA70-4957-9180-F2A14B9A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630237" y="1097973"/>
            <a:ext cx="10931525" cy="4351338"/>
          </a:xfrm>
        </p:spPr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通过子接口实现</a:t>
            </a:r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间通信时，交换机连接路由器的接口需要做哪些配置？</a:t>
            </a:r>
            <a:endParaRPr lang="en-US" altLang="zh-CN">
              <a:sym typeface="Huawei Sans" panose="020C0503030203020204" pitchFamily="34" charset="0"/>
            </a:endParaRPr>
          </a:p>
          <a:p>
            <a:pPr lvl="1"/>
            <a:r>
              <a:rPr lang="zh-CN" altLang="en-US" sz="2200"/>
              <a:t>将接口配置为</a:t>
            </a:r>
            <a:r>
              <a:rPr lang="en-US" altLang="zh-CN" sz="2200"/>
              <a:t>Trunk</a:t>
            </a:r>
            <a:r>
              <a:rPr lang="zh-CN" altLang="en-US" sz="2200"/>
              <a:t>或者</a:t>
            </a:r>
            <a:r>
              <a:rPr lang="en-US" altLang="zh-CN" sz="2200"/>
              <a:t>Hybrid</a:t>
            </a:r>
            <a:r>
              <a:rPr lang="zh-CN" altLang="en-US" sz="2200"/>
              <a:t>，放通终端对应的</a:t>
            </a:r>
            <a:r>
              <a:rPr lang="en-US" altLang="zh-CN" sz="2200"/>
              <a:t>VLAN</a:t>
            </a:r>
            <a:r>
              <a:rPr lang="zh-CN" altLang="en-US" sz="2200"/>
              <a:t>（携带</a:t>
            </a:r>
            <a:r>
              <a:rPr lang="en-US" altLang="zh-CN" sz="2200"/>
              <a:t>VLAN-Tag</a:t>
            </a:r>
            <a:r>
              <a:rPr lang="zh-CN" altLang="en-US" sz="2200"/>
              <a:t>）。</a:t>
            </a:r>
            <a:endParaRPr lang="en-US" altLang="zh-CN" sz="2200"/>
          </a:p>
          <a:p>
            <a:endParaRPr lang="en-US" altLang="zh-CN">
              <a:sym typeface="Huawei Sans" panose="020C0503030203020204" pitchFamily="34" charset="0"/>
            </a:endParaRPr>
          </a:p>
          <a:p>
            <a:r>
              <a:rPr lang="zh-CN" altLang="en-US">
                <a:sym typeface="Huawei Sans" panose="020C0503030203020204" pitchFamily="34" charset="0"/>
              </a:rPr>
              <a:t>报文经过三层转发时，报文内容有哪些变化？</a:t>
            </a:r>
            <a:endParaRPr lang="en-US" altLang="zh-CN">
              <a:sym typeface="Huawei Sans" panose="020C0503030203020204" pitchFamily="34" charset="0"/>
            </a:endParaRPr>
          </a:p>
          <a:p>
            <a:pPr lvl="1"/>
            <a:r>
              <a:rPr lang="zh-CN" altLang="en-US" sz="2200"/>
              <a:t>源目</a:t>
            </a:r>
            <a:r>
              <a:rPr lang="en-US" altLang="zh-CN" sz="2200"/>
              <a:t>IP</a:t>
            </a:r>
            <a:r>
              <a:rPr lang="zh-CN" altLang="en-US" sz="2200"/>
              <a:t>在转发过程中保持不变（无</a:t>
            </a:r>
            <a:r>
              <a:rPr lang="en-US" altLang="zh-CN" sz="2200"/>
              <a:t>NAT</a:t>
            </a:r>
            <a:r>
              <a:rPr lang="zh-CN" altLang="en-US" sz="2200"/>
              <a:t>场景），但是源目</a:t>
            </a:r>
            <a:r>
              <a:rPr lang="en-US" altLang="zh-CN" sz="2200"/>
              <a:t>MAC</a:t>
            </a:r>
            <a:r>
              <a:rPr lang="zh-CN" altLang="en-US" sz="2200"/>
              <a:t>会改变，三层转发时每经过一个三层设备进行三层转发，源目</a:t>
            </a:r>
            <a:r>
              <a:rPr lang="en-US" altLang="zh-CN" sz="2200"/>
              <a:t>MAC</a:t>
            </a:r>
            <a:r>
              <a:rPr lang="zh-CN" altLang="en-US" sz="2200"/>
              <a:t>都会发生变化。</a:t>
            </a:r>
          </a:p>
          <a:p>
            <a:endParaRPr lang="en-US" altLang="zh-CN">
              <a:sym typeface="Huawei Sans" panose="020C0503030203020204" pitchFamily="34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1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A8144BA-2236-4393-A45F-52492B20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51933" y="1022927"/>
            <a:ext cx="10931525" cy="4351338"/>
          </a:xfrm>
        </p:spPr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本章介绍了三种实现</a:t>
            </a:r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间通信的方式：通过路由器实现、通过子接口实现、通过</a:t>
            </a:r>
            <a:r>
              <a:rPr lang="en-US" altLang="zh-CN">
                <a:sym typeface="Huawei Sans" panose="020C0503030203020204" pitchFamily="34" charset="0"/>
              </a:rPr>
              <a:t>VLANIF</a:t>
            </a:r>
            <a:r>
              <a:rPr lang="zh-CN" altLang="en-US">
                <a:sym typeface="Huawei Sans" panose="020C0503030203020204" pitchFamily="34" charset="0"/>
              </a:rPr>
              <a:t>实现。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zh-CN" altLang="en-US">
                <a:sym typeface="Huawei Sans" panose="020C0503030203020204" pitchFamily="34" charset="0"/>
              </a:rPr>
              <a:t>本章还详细介绍了三层交换机的通信过程，在通信过程中的设备处理机制、报文头部的变化。</a:t>
            </a:r>
            <a:endParaRPr lang="en-US" altLang="zh-CN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8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01231-E804-46F3-8992-3D5BBD20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传统交换二层组网中，默认所有网络都处于同一个广播域，这带了诸多问题。</a:t>
            </a:r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（</a:t>
            </a:r>
            <a:r>
              <a:rPr lang="en-US" altLang="zh-CN"/>
              <a:t>Virtual Local Area Network</a:t>
            </a:r>
            <a:r>
              <a:rPr lang="zh-CN" altLang="en-US"/>
              <a:t>，虚拟局域网</a:t>
            </a:r>
            <a:r>
              <a:rPr lang="zh-CN" altLang="en-US">
                <a:sym typeface="Huawei Sans" panose="020C0503030203020204" pitchFamily="34" charset="0"/>
              </a:rPr>
              <a:t>）技术的提出，满足了二层组网隔离广播域需求，使得属于不同</a:t>
            </a:r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的网络无法互访，但不同</a:t>
            </a:r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之间又存在着相互访问的需求。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zh-CN" altLang="en-US">
                <a:sym typeface="Huawei Sans" panose="020C0503030203020204" pitchFamily="34" charset="0"/>
              </a:rPr>
              <a:t>本章主要描述如何实现不同</a:t>
            </a:r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之间的相互通信。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87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50FBE-851C-45EF-9367-3115E69E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更多信息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915988" y="864033"/>
            <a:ext cx="11276012" cy="4679950"/>
          </a:xfrm>
        </p:spPr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二、三层接口对比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28033"/>
              </p:ext>
            </p:extLst>
          </p:nvPr>
        </p:nvGraphicFramePr>
        <p:xfrm>
          <a:off x="647700" y="1557201"/>
          <a:ext cx="10896600" cy="4109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034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二层接口（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Layer2 Interface</a:t>
                      </a: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latinLnBrk="0" hangingPunct="1">
                        <a:lnSpc>
                          <a:spcPts val="22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三层接口（</a:t>
                      </a:r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Layer3 Interface</a:t>
                      </a: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二层接口不能配置</a:t>
                      </a: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IP</a:t>
                      </a: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三层接口可以配置</a:t>
                      </a:r>
                      <a:r>
                        <a:rPr lang="en-US" altLang="zh-CN" sz="140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IP</a:t>
                      </a:r>
                      <a:r>
                        <a:rPr lang="zh-CN" altLang="en-US" sz="140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二层接口不具备</a:t>
                      </a: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MAC</a:t>
                      </a: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三层接口具备</a:t>
                      </a:r>
                      <a:r>
                        <a:rPr lang="en-US" altLang="zh-CN" sz="140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MAC</a:t>
                      </a:r>
                      <a:r>
                        <a:rPr lang="zh-CN" altLang="en-US" sz="140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当二层接口收到数据帧时，设备在其</a:t>
                      </a: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MAC</a:t>
                      </a: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地址表中查询该帧的目的</a:t>
                      </a: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MAC</a:t>
                      </a: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地址，找到匹配的</a:t>
                      </a: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MAC</a:t>
                      </a: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地址表项后按照该表项的指示转发帧；如果没有找到匹配的</a:t>
                      </a: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MAC</a:t>
                      </a: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地址表项，则将帧进行泛洪。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三层接口收到数据帧后，如果数据帧的目的</a:t>
                      </a: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MAC</a:t>
                      </a: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地址与设备的本地</a:t>
                      </a: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MAC</a:t>
                      </a: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地址相同，则将数据帧解除封装，然后在路由表中查询数据包的目的</a:t>
                      </a: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IP</a:t>
                      </a: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地址，找到匹配的路由表项后按照该表项的指示转发包；如果没有找到匹配的表项，则将包丢弃。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典型的二层接口如二层交换机（只具备二层交换能力的交换机）的物理接口；大部分三层交换机（同时具备二层及三层交换能力的交换机）的物理接口缺省为二层接口。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典型的三层接口如路由器的三层接口。</a:t>
                      </a:r>
                      <a:endParaRPr lang="en-US" altLang="zh-CN" sz="14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某些三层交换机的物理接口可以切换成三层模式。</a:t>
                      </a:r>
                      <a:endParaRPr lang="en-US" altLang="zh-CN" sz="14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此外除了物理三层接口，还存在逻辑三层接口，例如交换机的</a:t>
                      </a: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VLANIF</a:t>
                      </a: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，或者网络设备上的逻辑子接口，如</a:t>
                      </a: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GE0/0/1.10</a:t>
                      </a: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二层接口并不隔离广播域，当二层接口收到广播帧时，会将数据帧进行泛洪。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zh-CN" altLang="en-US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三层接口隔离广播域，当三层接口收到广播帧时，缺省不会进行泛洪，而是直接终结。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45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78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BE70C-B838-4688-805E-A58B948C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学完本课程后，您将能够：</a:t>
            </a:r>
          </a:p>
          <a:p>
            <a:pPr lvl="1"/>
            <a:r>
              <a:rPr lang="zh-CN" altLang="en-US">
                <a:sym typeface="Huawei Sans" panose="020C0503030203020204" pitchFamily="34" charset="0"/>
              </a:rPr>
              <a:t>了解如何实现</a:t>
            </a:r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间通信</a:t>
            </a:r>
            <a:endParaRPr lang="en-US" altLang="zh-CN">
              <a:sym typeface="Huawei Sans" panose="020C0503030203020204" pitchFamily="34" charset="0"/>
            </a:endParaRPr>
          </a:p>
          <a:p>
            <a:pPr lvl="1"/>
            <a:r>
              <a:rPr lang="zh-CN" altLang="en-US">
                <a:sym typeface="Huawei Sans" panose="020C0503030203020204" pitchFamily="34" charset="0"/>
              </a:rPr>
              <a:t>掌握如何使用路由器（物理接口、子接口）实现</a:t>
            </a:r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间通信</a:t>
            </a:r>
            <a:endParaRPr lang="en-US" altLang="zh-CN">
              <a:sym typeface="Huawei Sans" panose="020C0503030203020204" pitchFamily="34" charset="0"/>
            </a:endParaRPr>
          </a:p>
          <a:p>
            <a:pPr lvl="1"/>
            <a:r>
              <a:rPr lang="zh-CN" altLang="en-US">
                <a:sym typeface="Huawei Sans" panose="020C0503030203020204" pitchFamily="34" charset="0"/>
              </a:rPr>
              <a:t>掌握如何使用三层交换机实现</a:t>
            </a:r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间通信</a:t>
            </a:r>
            <a:endParaRPr lang="en-US" altLang="zh-CN">
              <a:sym typeface="Huawei Sans" panose="020C0503030203020204" pitchFamily="34" charset="0"/>
            </a:endParaRPr>
          </a:p>
          <a:p>
            <a:pPr lvl="1"/>
            <a:r>
              <a:rPr lang="zh-CN" altLang="en-US">
                <a:sym typeface="Huawei Sans" panose="020C0503030203020204" pitchFamily="34" charset="0"/>
              </a:rPr>
              <a:t>掌握报文三层转发过程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0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ym typeface="Huawei Sans" panose="020C0503030203020204" pitchFamily="34" charset="0"/>
              </a:rPr>
              <a:t>技术背景</a:t>
            </a:r>
            <a:endParaRPr lang="en-US" altLang="zh-CN" b="1">
              <a:sym typeface="Huawei Sans" panose="020C0503030203020204" pitchFamily="34" charset="0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使用路由器（物理接口、子接口）实现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VLAN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间通信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使用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VLANIF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技术实现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VLAN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间通信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三层通信过程解析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间通信 </a:t>
            </a:r>
            <a:r>
              <a:rPr lang="en-US" altLang="zh-CN">
                <a:sym typeface="Huawei Sans" panose="020C0503030203020204" pitchFamily="34" charset="0"/>
              </a:rPr>
              <a:t>(1)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30783" y="984754"/>
            <a:ext cx="10337811" cy="1539875"/>
          </a:xfrm>
        </p:spPr>
        <p:txBody>
          <a:bodyPr/>
          <a:lstStyle/>
          <a:p>
            <a:r>
              <a:rPr lang="zh-CN" altLang="en-US" sz="1800">
                <a:sym typeface="Huawei Sans" panose="020C0503030203020204" pitchFamily="34" charset="0"/>
              </a:rPr>
              <a:t>实际网络部署中一般会将不同</a:t>
            </a:r>
            <a:r>
              <a:rPr lang="en-US" altLang="zh-CN" sz="1800">
                <a:sym typeface="Huawei Sans" panose="020C0503030203020204" pitchFamily="34" charset="0"/>
              </a:rPr>
              <a:t>IP</a:t>
            </a:r>
            <a:r>
              <a:rPr lang="zh-CN" altLang="en-US" sz="1800">
                <a:sym typeface="Huawei Sans" panose="020C0503030203020204" pitchFamily="34" charset="0"/>
              </a:rPr>
              <a:t>地址段划分到不同的</a:t>
            </a:r>
            <a:r>
              <a:rPr lang="en-US" altLang="zh-CN" sz="1800">
                <a:sym typeface="Huawei Sans" panose="020C0503030203020204" pitchFamily="34" charset="0"/>
              </a:rPr>
              <a:t>VLAN</a:t>
            </a:r>
            <a:r>
              <a:rPr lang="zh-CN" altLang="en-US" sz="1800">
                <a:sym typeface="Huawei Sans" panose="020C0503030203020204" pitchFamily="34" charset="0"/>
              </a:rPr>
              <a:t>。</a:t>
            </a:r>
            <a:endParaRPr lang="en-US" altLang="zh-CN" sz="1800">
              <a:sym typeface="Huawei Sans" panose="020C0503030203020204" pitchFamily="34" charset="0"/>
            </a:endParaRPr>
          </a:p>
          <a:p>
            <a:r>
              <a:rPr lang="zh-CN" altLang="en-US" sz="1800">
                <a:sym typeface="Huawei Sans" panose="020C0503030203020204" pitchFamily="34" charset="0"/>
              </a:rPr>
              <a:t>同</a:t>
            </a:r>
            <a:r>
              <a:rPr lang="en-US" altLang="zh-CN" sz="1800">
                <a:sym typeface="Huawei Sans" panose="020C0503030203020204" pitchFamily="34" charset="0"/>
              </a:rPr>
              <a:t>VLAN</a:t>
            </a:r>
            <a:r>
              <a:rPr lang="zh-CN" altLang="en-US" sz="1800">
                <a:sym typeface="Huawei Sans" panose="020C0503030203020204" pitchFamily="34" charset="0"/>
              </a:rPr>
              <a:t>且同网段的</a:t>
            </a:r>
            <a:r>
              <a:rPr lang="en-US" altLang="zh-CN" sz="1800">
                <a:sym typeface="Huawei Sans" panose="020C0503030203020204" pitchFamily="34" charset="0"/>
              </a:rPr>
              <a:t>PC</a:t>
            </a:r>
            <a:r>
              <a:rPr lang="zh-CN" altLang="en-US" sz="1800">
                <a:sym typeface="Huawei Sans" panose="020C0503030203020204" pitchFamily="34" charset="0"/>
              </a:rPr>
              <a:t>之间可直接进行通信，无需借助三层转发设备，该通信方式被称为二层通信。</a:t>
            </a:r>
            <a:endParaRPr lang="en-US" altLang="zh-CN" sz="1800">
              <a:sym typeface="Huawei Sans" panose="020C0503030203020204" pitchFamily="34" charset="0"/>
            </a:endParaRPr>
          </a:p>
          <a:p>
            <a:r>
              <a:rPr lang="en-US" altLang="zh-CN" sz="1800">
                <a:sym typeface="Huawei Sans" panose="020C0503030203020204" pitchFamily="34" charset="0"/>
              </a:rPr>
              <a:t>VLAN</a:t>
            </a:r>
            <a:r>
              <a:rPr lang="zh-CN" altLang="en-US" sz="1800">
                <a:sym typeface="Huawei Sans" panose="020C0503030203020204" pitchFamily="34" charset="0"/>
              </a:rPr>
              <a:t>之间需要通过三层通信实现互访，三层通信需借助三层设备。</a:t>
            </a:r>
            <a:endParaRPr lang="en-US" altLang="zh-CN" sz="1800">
              <a:sym typeface="Huawei Sans" panose="020C0503030203020204" pitchFamily="34" charset="0"/>
            </a:endParaRPr>
          </a:p>
          <a:p>
            <a:endParaRPr lang="zh-CN" altLang="en-US" sz="1800"/>
          </a:p>
        </p:txBody>
      </p:sp>
      <p:sp>
        <p:nvSpPr>
          <p:cNvPr id="5" name="圆角矩形 4"/>
          <p:cNvSpPr/>
          <p:nvPr/>
        </p:nvSpPr>
        <p:spPr bwMode="auto">
          <a:xfrm>
            <a:off x="6880995" y="4207932"/>
            <a:ext cx="2942619" cy="1385069"/>
          </a:xfrm>
          <a:prstGeom prst="round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244416" y="4211480"/>
            <a:ext cx="2942619" cy="1381521"/>
          </a:xfrm>
          <a:prstGeom prst="roundRect">
            <a:avLst>
              <a:gd name="adj" fmla="val 7914"/>
            </a:avLst>
          </a:prstGeom>
          <a:solidFill>
            <a:srgbClr val="FFFF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00">
              <a:lnSpc>
                <a:spcPts val="2200"/>
              </a:lnSpc>
            </a:pPr>
            <a:endParaRPr lang="zh-CN" altLang="en-US" sz="1600" i="1" kern="0">
              <a:solidFill>
                <a:srgbClr val="EC7061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cxnSp>
        <p:nvCxnSpPr>
          <p:cNvPr id="7" name="直接连接符 6"/>
          <p:cNvCxnSpPr>
            <a:stCxn id="11" idx="0"/>
          </p:cNvCxnSpPr>
          <p:nvPr/>
        </p:nvCxnSpPr>
        <p:spPr bwMode="auto">
          <a:xfrm flipV="1">
            <a:off x="2720331" y="3268334"/>
            <a:ext cx="2978909" cy="14451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>
            <a:stCxn id="12" idx="3"/>
          </p:cNvCxnSpPr>
          <p:nvPr/>
        </p:nvCxnSpPr>
        <p:spPr bwMode="auto">
          <a:xfrm flipV="1">
            <a:off x="5057770" y="2994428"/>
            <a:ext cx="976244" cy="19756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>
            <a:stCxn id="13" idx="1"/>
          </p:cNvCxnSpPr>
          <p:nvPr/>
        </p:nvCxnSpPr>
        <p:spPr bwMode="auto">
          <a:xfrm flipH="1" flipV="1">
            <a:off x="6034014" y="2994428"/>
            <a:ext cx="988701" cy="19756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4" idx="0"/>
          </p:cNvCxnSpPr>
          <p:nvPr/>
        </p:nvCxnSpPr>
        <p:spPr bwMode="auto">
          <a:xfrm flipH="1" flipV="1">
            <a:off x="6368789" y="3268334"/>
            <a:ext cx="2991367" cy="14451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图片 10" descr="PC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6137" y="4713452"/>
            <a:ext cx="668387" cy="513321"/>
          </a:xfrm>
          <a:prstGeom prst="rect">
            <a:avLst/>
          </a:prstGeom>
        </p:spPr>
      </p:pic>
      <p:pic>
        <p:nvPicPr>
          <p:cNvPr id="12" name="图片 11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9383" y="4713452"/>
            <a:ext cx="668387" cy="513321"/>
          </a:xfrm>
          <a:prstGeom prst="rect">
            <a:avLst/>
          </a:prstGeom>
        </p:spPr>
      </p:pic>
      <p:pic>
        <p:nvPicPr>
          <p:cNvPr id="13" name="图片 12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2716" y="4713452"/>
            <a:ext cx="668387" cy="513321"/>
          </a:xfrm>
          <a:prstGeom prst="rect">
            <a:avLst/>
          </a:prstGeom>
        </p:spPr>
      </p:pic>
      <p:pic>
        <p:nvPicPr>
          <p:cNvPr id="14" name="图片 13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25962" y="4713452"/>
            <a:ext cx="668387" cy="5133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272491" y="5031401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10</a:t>
            </a:r>
            <a:endParaRPr lang="zh-CN" alt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46952" y="5031401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20</a:t>
            </a:r>
            <a:endParaRPr lang="zh-CN" alt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460589" y="5923951"/>
            <a:ext cx="1420406" cy="256660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三层通信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TextBox 77"/>
          <p:cNvSpPr txBox="1"/>
          <p:nvPr/>
        </p:nvSpPr>
        <p:spPr bwMode="auto">
          <a:xfrm>
            <a:off x="2934509" y="5256508"/>
            <a:ext cx="1609233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192.168.10.0/24</a:t>
            </a:r>
            <a:endParaRPr lang="zh-CN" altLang="en-US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19" name="TextBox 77"/>
          <p:cNvSpPr txBox="1"/>
          <p:nvPr/>
        </p:nvSpPr>
        <p:spPr bwMode="auto">
          <a:xfrm>
            <a:off x="7691103" y="5256508"/>
            <a:ext cx="1644967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192.168.20.0/24</a:t>
            </a:r>
            <a:endParaRPr lang="zh-CN" altLang="en-US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3097642" y="4478431"/>
            <a:ext cx="1266957" cy="311788"/>
          </a:xfrm>
          <a:custGeom>
            <a:avLst/>
            <a:gdLst>
              <a:gd name="connsiteX0" fmla="*/ 0 w 1181100"/>
              <a:gd name="connsiteY0" fmla="*/ 276281 h 276281"/>
              <a:gd name="connsiteX1" fmla="*/ 609600 w 1181100"/>
              <a:gd name="connsiteY1" fmla="*/ 56 h 276281"/>
              <a:gd name="connsiteX2" fmla="*/ 1181100 w 1181100"/>
              <a:gd name="connsiteY2" fmla="*/ 257231 h 2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276281">
                <a:moveTo>
                  <a:pt x="0" y="276281"/>
                </a:moveTo>
                <a:cubicBezTo>
                  <a:pt x="206375" y="139756"/>
                  <a:pt x="412750" y="3231"/>
                  <a:pt x="609600" y="56"/>
                </a:cubicBezTo>
                <a:cubicBezTo>
                  <a:pt x="806450" y="-3119"/>
                  <a:pt x="993775" y="127056"/>
                  <a:pt x="1181100" y="257231"/>
                </a:cubicBezTo>
              </a:path>
            </a:pathLst>
          </a:custGeom>
          <a:noFill/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7759005" y="4478431"/>
            <a:ext cx="1266957" cy="311788"/>
          </a:xfrm>
          <a:custGeom>
            <a:avLst/>
            <a:gdLst>
              <a:gd name="connsiteX0" fmla="*/ 0 w 1181100"/>
              <a:gd name="connsiteY0" fmla="*/ 276281 h 276281"/>
              <a:gd name="connsiteX1" fmla="*/ 609600 w 1181100"/>
              <a:gd name="connsiteY1" fmla="*/ 56 h 276281"/>
              <a:gd name="connsiteX2" fmla="*/ 1181100 w 1181100"/>
              <a:gd name="connsiteY2" fmla="*/ 257231 h 2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276281">
                <a:moveTo>
                  <a:pt x="0" y="276281"/>
                </a:moveTo>
                <a:cubicBezTo>
                  <a:pt x="206375" y="139756"/>
                  <a:pt x="412750" y="3231"/>
                  <a:pt x="609600" y="56"/>
                </a:cubicBezTo>
                <a:cubicBezTo>
                  <a:pt x="806450" y="-3119"/>
                  <a:pt x="993775" y="127056"/>
                  <a:pt x="1181100" y="257231"/>
                </a:cubicBezTo>
              </a:path>
            </a:pathLst>
          </a:custGeom>
          <a:noFill/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617822" y="4207932"/>
            <a:ext cx="1175875" cy="190184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二层通信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591252" y="4211479"/>
            <a:ext cx="1175875" cy="266951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二层通信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 flipV="1">
            <a:off x="4767057" y="5256507"/>
            <a:ext cx="2633049" cy="534669"/>
          </a:xfrm>
          <a:custGeom>
            <a:avLst/>
            <a:gdLst>
              <a:gd name="connsiteX0" fmla="*/ 0 w 1181100"/>
              <a:gd name="connsiteY0" fmla="*/ 276281 h 276281"/>
              <a:gd name="connsiteX1" fmla="*/ 609600 w 1181100"/>
              <a:gd name="connsiteY1" fmla="*/ 56 h 276281"/>
              <a:gd name="connsiteX2" fmla="*/ 1181100 w 1181100"/>
              <a:gd name="connsiteY2" fmla="*/ 257231 h 2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276281">
                <a:moveTo>
                  <a:pt x="0" y="276281"/>
                </a:moveTo>
                <a:cubicBezTo>
                  <a:pt x="206375" y="139756"/>
                  <a:pt x="412750" y="3231"/>
                  <a:pt x="609600" y="56"/>
                </a:cubicBezTo>
                <a:cubicBezTo>
                  <a:pt x="806450" y="-3119"/>
                  <a:pt x="993775" y="127056"/>
                  <a:pt x="1181100" y="257231"/>
                </a:cubicBezTo>
              </a:path>
            </a:pathLst>
          </a:custGeom>
          <a:noFill/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545172" y="3078150"/>
            <a:ext cx="1175875" cy="304104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二层交换机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26" name="图片 25" descr="通用交换机.png">
            <a:extLst>
              <a:ext uri="{FF2B5EF4-FFF2-40B4-BE49-F238E27FC236}">
                <a16:creationId xmlns:a16="http://schemas.microsoft.com/office/drawing/2014/main" id="{5583757F-4C12-471A-A130-6DAAF82105FA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8090" y="2940436"/>
            <a:ext cx="668387" cy="5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7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VLAN</a:t>
            </a:r>
            <a:r>
              <a:rPr lang="zh-CN" altLang="en-US">
                <a:sym typeface="Huawei Sans" panose="020C0503030203020204" pitchFamily="34" charset="0"/>
              </a:rPr>
              <a:t>间通信 </a:t>
            </a:r>
            <a:r>
              <a:rPr lang="en-US" altLang="zh-CN">
                <a:sym typeface="Huawei Sans" panose="020C0503030203020204" pitchFamily="34" charset="0"/>
              </a:rPr>
              <a:t>(2)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915988" y="911392"/>
            <a:ext cx="10500949" cy="2027237"/>
          </a:xfrm>
        </p:spPr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常见的三层设备：路由器、三层交换机、防火墙等。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zh-CN" altLang="en-US">
                <a:sym typeface="Huawei Sans" panose="020C0503030203020204" pitchFamily="34" charset="0"/>
              </a:rPr>
              <a:t>将二层交换机与路由器的三层接口互联，由三层设备进行路由转发来实现通信。</a:t>
            </a:r>
            <a:endParaRPr lang="en-US" altLang="zh-CN">
              <a:sym typeface="Huawei Sans" panose="020C0503030203020204" pitchFamily="34" charset="0"/>
            </a:endParaRPr>
          </a:p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 bwMode="auto">
          <a:xfrm>
            <a:off x="7215189" y="4549184"/>
            <a:ext cx="2942619" cy="1385069"/>
          </a:xfrm>
          <a:prstGeom prst="round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578610" y="4552732"/>
            <a:ext cx="2942619" cy="1381521"/>
          </a:xfrm>
          <a:prstGeom prst="roundRect">
            <a:avLst>
              <a:gd name="adj" fmla="val 7914"/>
            </a:avLst>
          </a:prstGeom>
          <a:solidFill>
            <a:srgbClr val="FFFF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00">
              <a:lnSpc>
                <a:spcPts val="2200"/>
              </a:lnSpc>
            </a:pPr>
            <a:endParaRPr lang="zh-CN" altLang="en-US" sz="1600" i="1" kern="0">
              <a:solidFill>
                <a:srgbClr val="EC7061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cxnSp>
        <p:nvCxnSpPr>
          <p:cNvPr id="7" name="直接连接符 6"/>
          <p:cNvCxnSpPr>
            <a:stCxn id="15" idx="3"/>
          </p:cNvCxnSpPr>
          <p:nvPr/>
        </p:nvCxnSpPr>
        <p:spPr bwMode="auto">
          <a:xfrm flipV="1">
            <a:off x="5391964" y="3335680"/>
            <a:ext cx="976244" cy="19756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>
            <a:stCxn id="16" idx="1"/>
          </p:cNvCxnSpPr>
          <p:nvPr/>
        </p:nvCxnSpPr>
        <p:spPr bwMode="auto">
          <a:xfrm flipH="1" flipV="1">
            <a:off x="6368208" y="3335680"/>
            <a:ext cx="988701" cy="19756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4401986" y="2777050"/>
            <a:ext cx="2148031" cy="558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79465" y="2963667"/>
            <a:ext cx="1761927" cy="443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通用交换机.png">
            <a:extLst>
              <a:ext uri="{FF2B5EF4-FFF2-40B4-BE49-F238E27FC236}">
                <a16:creationId xmlns:a16="http://schemas.microsoft.com/office/drawing/2014/main" id="{5583757F-4C12-471A-A130-6DAAF82105F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5687" y="3287782"/>
            <a:ext cx="668387" cy="513321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14" idx="0"/>
          </p:cNvCxnSpPr>
          <p:nvPr/>
        </p:nvCxnSpPr>
        <p:spPr bwMode="auto">
          <a:xfrm flipV="1">
            <a:off x="3054525" y="3609586"/>
            <a:ext cx="2978909" cy="14451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7" idx="0"/>
          </p:cNvCxnSpPr>
          <p:nvPr/>
        </p:nvCxnSpPr>
        <p:spPr bwMode="auto">
          <a:xfrm flipH="1" flipV="1">
            <a:off x="6702983" y="3609586"/>
            <a:ext cx="2991367" cy="14451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图片 13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0331" y="5054704"/>
            <a:ext cx="668387" cy="513321"/>
          </a:xfrm>
          <a:prstGeom prst="rect">
            <a:avLst/>
          </a:prstGeom>
        </p:spPr>
      </p:pic>
      <p:pic>
        <p:nvPicPr>
          <p:cNvPr id="15" name="图片 14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3577" y="5054704"/>
            <a:ext cx="668387" cy="513321"/>
          </a:xfrm>
          <a:prstGeom prst="rect">
            <a:avLst/>
          </a:prstGeom>
        </p:spPr>
      </p:pic>
      <p:pic>
        <p:nvPicPr>
          <p:cNvPr id="16" name="图片 15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6910" y="5054704"/>
            <a:ext cx="668387" cy="513321"/>
          </a:xfrm>
          <a:prstGeom prst="rect">
            <a:avLst/>
          </a:prstGeom>
        </p:spPr>
      </p:pic>
      <p:pic>
        <p:nvPicPr>
          <p:cNvPr id="17" name="图片 16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0156" y="5054704"/>
            <a:ext cx="668387" cy="51332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606685" y="5372653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10</a:t>
            </a:r>
            <a:endParaRPr lang="zh-CN" alt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1146" y="5372653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20</a:t>
            </a:r>
            <a:endParaRPr lang="zh-CN" altLang="en-US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TextBox 77"/>
          <p:cNvSpPr txBox="1"/>
          <p:nvPr/>
        </p:nvSpPr>
        <p:spPr bwMode="auto">
          <a:xfrm>
            <a:off x="3268703" y="5597760"/>
            <a:ext cx="1609233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192.168.10.0/24</a:t>
            </a:r>
            <a:endParaRPr lang="zh-CN" altLang="en-US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21" name="TextBox 77"/>
          <p:cNvSpPr txBox="1"/>
          <p:nvPr/>
        </p:nvSpPr>
        <p:spPr bwMode="auto">
          <a:xfrm>
            <a:off x="8025297" y="5597760"/>
            <a:ext cx="1644967" cy="31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192.168.20.0/24</a:t>
            </a:r>
            <a:endParaRPr lang="zh-CN" altLang="en-US" sz="14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99065" y="30989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路由器</a:t>
            </a:r>
            <a:endParaRPr lang="en-US" altLang="zh-CN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23" name="Picture 12" descr="E:\2016.01\1.12 扁平化图标\蓝色\AR-蓝色最新-40.png">
            <a:extLst>
              <a:ext uri="{FF2B5EF4-FFF2-40B4-BE49-F238E27FC236}">
                <a16:creationId xmlns:a16="http://schemas.microsoft.com/office/drawing/2014/main" id="{1D8E071F-501D-48FF-8ED1-076998A80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4890" y="2649045"/>
            <a:ext cx="540000" cy="441818"/>
          </a:xfrm>
          <a:prstGeom prst="rect">
            <a:avLst/>
          </a:prstGeom>
          <a:noFill/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7DBB15C3-7119-4BF5-AC36-6F6AFF9EB213}"/>
              </a:ext>
            </a:extLst>
          </p:cNvPr>
          <p:cNvSpPr/>
          <p:nvPr/>
        </p:nvSpPr>
        <p:spPr>
          <a:xfrm>
            <a:off x="2095916" y="3018253"/>
            <a:ext cx="215916" cy="215916"/>
          </a:xfrm>
          <a:prstGeom prst="ellipse">
            <a:avLst/>
          </a:prstGeom>
          <a:solidFill>
            <a:srgbClr val="8CCA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3AA826D-E4AC-459E-9C44-0CE0D8799DF1}"/>
              </a:ext>
            </a:extLst>
          </p:cNvPr>
          <p:cNvSpPr/>
          <p:nvPr/>
        </p:nvSpPr>
        <p:spPr>
          <a:xfrm>
            <a:off x="2095916" y="3328527"/>
            <a:ext cx="215916" cy="215916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" name="TextBox 120">
            <a:extLst>
              <a:ext uri="{FF2B5EF4-FFF2-40B4-BE49-F238E27FC236}">
                <a16:creationId xmlns:a16="http://schemas.microsoft.com/office/drawing/2014/main" id="{80742BB8-DAF7-4E24-BB0B-9F7C1C0F7EBA}"/>
              </a:ext>
            </a:extLst>
          </p:cNvPr>
          <p:cNvSpPr txBox="1"/>
          <p:nvPr/>
        </p:nvSpPr>
        <p:spPr>
          <a:xfrm>
            <a:off x="2319892" y="2965944"/>
            <a:ext cx="80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二层接口</a:t>
            </a:r>
          </a:p>
        </p:txBody>
      </p:sp>
      <p:sp>
        <p:nvSpPr>
          <p:cNvPr id="27" name="TextBox 120">
            <a:extLst>
              <a:ext uri="{FF2B5EF4-FFF2-40B4-BE49-F238E27FC236}">
                <a16:creationId xmlns:a16="http://schemas.microsoft.com/office/drawing/2014/main" id="{BA178C7B-FB8C-4D9C-9731-7001BEE1F59D}"/>
              </a:ext>
            </a:extLst>
          </p:cNvPr>
          <p:cNvSpPr txBox="1"/>
          <p:nvPr/>
        </p:nvSpPr>
        <p:spPr>
          <a:xfrm>
            <a:off x="2319891" y="3276218"/>
            <a:ext cx="80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三层接口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3AA826D-E4AC-459E-9C44-0CE0D8799DF1}"/>
              </a:ext>
            </a:extLst>
          </p:cNvPr>
          <p:cNvSpPr/>
          <p:nvPr/>
        </p:nvSpPr>
        <p:spPr>
          <a:xfrm>
            <a:off x="4336932" y="2920099"/>
            <a:ext cx="215916" cy="215916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AA826D-E4AC-459E-9C44-0CE0D8799DF1}"/>
              </a:ext>
            </a:extLst>
          </p:cNvPr>
          <p:cNvSpPr/>
          <p:nvPr/>
        </p:nvSpPr>
        <p:spPr>
          <a:xfrm>
            <a:off x="4336932" y="2669092"/>
            <a:ext cx="215916" cy="215916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BB15C3-7119-4BF5-AC36-6F6AFF9EB213}"/>
              </a:ext>
            </a:extLst>
          </p:cNvPr>
          <p:cNvSpPr/>
          <p:nvPr/>
        </p:nvSpPr>
        <p:spPr>
          <a:xfrm>
            <a:off x="6550017" y="3775110"/>
            <a:ext cx="215916" cy="215916"/>
          </a:xfrm>
          <a:prstGeom prst="ellipse">
            <a:avLst/>
          </a:prstGeom>
          <a:solidFill>
            <a:srgbClr val="8CCA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DBB15C3-7119-4BF5-AC36-6F6AFF9EB213}"/>
              </a:ext>
            </a:extLst>
          </p:cNvPr>
          <p:cNvSpPr/>
          <p:nvPr/>
        </p:nvSpPr>
        <p:spPr>
          <a:xfrm>
            <a:off x="5925476" y="3553217"/>
            <a:ext cx="215916" cy="215916"/>
          </a:xfrm>
          <a:prstGeom prst="ellipse">
            <a:avLst/>
          </a:prstGeom>
          <a:solidFill>
            <a:srgbClr val="8CCA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DBB15C3-7119-4BF5-AC36-6F6AFF9EB213}"/>
              </a:ext>
            </a:extLst>
          </p:cNvPr>
          <p:cNvSpPr/>
          <p:nvPr/>
        </p:nvSpPr>
        <p:spPr>
          <a:xfrm>
            <a:off x="6003352" y="3775110"/>
            <a:ext cx="215916" cy="215916"/>
          </a:xfrm>
          <a:prstGeom prst="ellipse">
            <a:avLst/>
          </a:prstGeom>
          <a:solidFill>
            <a:srgbClr val="8CCA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DBB15C3-7119-4BF5-AC36-6F6AFF9EB213}"/>
              </a:ext>
            </a:extLst>
          </p:cNvPr>
          <p:cNvSpPr/>
          <p:nvPr/>
        </p:nvSpPr>
        <p:spPr>
          <a:xfrm>
            <a:off x="6595025" y="3481839"/>
            <a:ext cx="215916" cy="215916"/>
          </a:xfrm>
          <a:prstGeom prst="ellipse">
            <a:avLst/>
          </a:prstGeom>
          <a:solidFill>
            <a:srgbClr val="8CCA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DBB15C3-7119-4BF5-AC36-6F6AFF9EB213}"/>
              </a:ext>
            </a:extLst>
          </p:cNvPr>
          <p:cNvSpPr/>
          <p:nvPr/>
        </p:nvSpPr>
        <p:spPr>
          <a:xfrm>
            <a:off x="6442059" y="3234169"/>
            <a:ext cx="215916" cy="215916"/>
          </a:xfrm>
          <a:prstGeom prst="ellipse">
            <a:avLst/>
          </a:prstGeom>
          <a:solidFill>
            <a:srgbClr val="8CCA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3238427" y="2745404"/>
            <a:ext cx="4252372" cy="2309300"/>
          </a:xfrm>
          <a:custGeom>
            <a:avLst/>
            <a:gdLst>
              <a:gd name="connsiteX0" fmla="*/ 60335 w 4537085"/>
              <a:gd name="connsiteY0" fmla="*/ 1951265 h 2113190"/>
              <a:gd name="connsiteX1" fmla="*/ 174635 w 4537085"/>
              <a:gd name="connsiteY1" fmla="*/ 1913165 h 2113190"/>
              <a:gd name="connsiteX2" fmla="*/ 2965460 w 4537085"/>
              <a:gd name="connsiteY2" fmla="*/ 598715 h 2113190"/>
              <a:gd name="connsiteX3" fmla="*/ 1489085 w 4537085"/>
              <a:gd name="connsiteY3" fmla="*/ 131990 h 2113190"/>
              <a:gd name="connsiteX4" fmla="*/ 3498860 w 4537085"/>
              <a:gd name="connsiteY4" fmla="*/ 179615 h 2113190"/>
              <a:gd name="connsiteX5" fmla="*/ 4537085 w 4537085"/>
              <a:gd name="connsiteY5" fmla="*/ 2113190 h 2113190"/>
              <a:gd name="connsiteX0" fmla="*/ 0 w 4362450"/>
              <a:gd name="connsiteY0" fmla="*/ 1913165 h 2113190"/>
              <a:gd name="connsiteX1" fmla="*/ 2790825 w 4362450"/>
              <a:gd name="connsiteY1" fmla="*/ 598715 h 2113190"/>
              <a:gd name="connsiteX2" fmla="*/ 1314450 w 4362450"/>
              <a:gd name="connsiteY2" fmla="*/ 131990 h 2113190"/>
              <a:gd name="connsiteX3" fmla="*/ 3324225 w 4362450"/>
              <a:gd name="connsiteY3" fmla="*/ 179615 h 2113190"/>
              <a:gd name="connsiteX4" fmla="*/ 4362450 w 4362450"/>
              <a:gd name="connsiteY4" fmla="*/ 2113190 h 211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450" h="2113190">
                <a:moveTo>
                  <a:pt x="0" y="1913165"/>
                </a:moveTo>
                <a:cubicBezTo>
                  <a:pt x="484188" y="1687740"/>
                  <a:pt x="2571750" y="895577"/>
                  <a:pt x="2790825" y="598715"/>
                </a:cubicBezTo>
                <a:cubicBezTo>
                  <a:pt x="3009900" y="301853"/>
                  <a:pt x="1225550" y="201840"/>
                  <a:pt x="1314450" y="131990"/>
                </a:cubicBezTo>
                <a:cubicBezTo>
                  <a:pt x="1403350" y="62140"/>
                  <a:pt x="2816225" y="-150585"/>
                  <a:pt x="3324225" y="179615"/>
                </a:cubicBezTo>
                <a:cubicBezTo>
                  <a:pt x="3832225" y="509815"/>
                  <a:pt x="4208463" y="1805215"/>
                  <a:pt x="4362450" y="2113190"/>
                </a:cubicBezTo>
              </a:path>
            </a:pathLst>
          </a:custGeom>
          <a:noFill/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0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827477" y="3406774"/>
            <a:ext cx="1175875" cy="190184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</a:t>
            </a:r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交换机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DBB15C3-7119-4BF5-AC36-6F6AFF9EB213}"/>
              </a:ext>
            </a:extLst>
          </p:cNvPr>
          <p:cNvSpPr/>
          <p:nvPr/>
        </p:nvSpPr>
        <p:spPr>
          <a:xfrm>
            <a:off x="5895394" y="3276218"/>
            <a:ext cx="215916" cy="215916"/>
          </a:xfrm>
          <a:prstGeom prst="ellipse">
            <a:avLst/>
          </a:prstGeom>
          <a:solidFill>
            <a:srgbClr val="8CCAA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技术背景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r>
              <a:rPr lang="zh-CN" altLang="en-US" b="1">
                <a:sym typeface="Huawei Sans" panose="020C0503030203020204" pitchFamily="34" charset="0"/>
              </a:rPr>
              <a:t>使用路由器（物理接口、子接口）实现</a:t>
            </a:r>
            <a:r>
              <a:rPr lang="en-US" altLang="zh-CN" b="1">
                <a:sym typeface="Huawei Sans" panose="020C0503030203020204" pitchFamily="34" charset="0"/>
              </a:rPr>
              <a:t>VLAN</a:t>
            </a:r>
            <a:r>
              <a:rPr lang="zh-CN" altLang="en-US" b="1">
                <a:sym typeface="Huawei Sans" panose="020C0503030203020204" pitchFamily="34" charset="0"/>
              </a:rPr>
              <a:t>间通信</a:t>
            </a:r>
            <a:endParaRPr lang="en-US" altLang="zh-CN" b="1">
              <a:sym typeface="Huawei Sans" panose="020C0503030203020204" pitchFamily="34" charset="0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使用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VLANIF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技术实现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VLAN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间通信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三层通信过程解析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0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使用路由器物理接口</a:t>
            </a:r>
            <a:endParaRPr lang="zh-CN" altLang="en-US"/>
          </a:p>
        </p:txBody>
      </p:sp>
      <p:sp>
        <p:nvSpPr>
          <p:cNvPr id="5" name="燕尾形 4"/>
          <p:cNvSpPr/>
          <p:nvPr/>
        </p:nvSpPr>
        <p:spPr bwMode="auto">
          <a:xfrm>
            <a:off x="8803314" y="126000"/>
            <a:ext cx="1791951" cy="28800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使用物理接口实现</a:t>
            </a:r>
          </a:p>
        </p:txBody>
      </p:sp>
      <p:sp>
        <p:nvSpPr>
          <p:cNvPr id="6" name="燕尾形 5"/>
          <p:cNvSpPr/>
          <p:nvPr/>
        </p:nvSpPr>
        <p:spPr bwMode="auto">
          <a:xfrm>
            <a:off x="10473168" y="126000"/>
            <a:ext cx="1554848" cy="288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使用子接口实现</a:t>
            </a:r>
          </a:p>
        </p:txBody>
      </p:sp>
      <p:sp>
        <p:nvSpPr>
          <p:cNvPr id="7" name="文本占位符 2"/>
          <p:cNvSpPr txBox="1">
            <a:spLocks/>
          </p:cNvSpPr>
          <p:nvPr/>
        </p:nvSpPr>
        <p:spPr bwMode="auto">
          <a:xfrm>
            <a:off x="6393643" y="1405152"/>
            <a:ext cx="5074457" cy="446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2279" indent="-302279" algn="just" defTabSz="914034" rtl="0" eaLnBrk="1" fontAlgn="auto" latinLnBrk="0" hangingPunct="1">
              <a:lnSpc>
                <a:spcPct val="140000"/>
              </a:lnSpc>
              <a:spcBef>
                <a:spcPts val="792"/>
              </a:spcBef>
              <a:buClrTx/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路由器三层接口作为网关，转发本网段前往其它网段的流量。</a:t>
            </a:r>
            <a:endParaRPr lang="en-US" altLang="zh-CN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路由器三层接口无法处理携带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Tag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的数据帧，因此交换机上联路由器的接口需配置为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Access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lang="en-US" altLang="zh-CN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路由器的一个物理接口作为一个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的网关，因此存在一个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就需要占用一个路由器物理接口。</a:t>
            </a:r>
            <a:endParaRPr lang="en-US" altLang="zh-CN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路由器作为三层转发设备其接口数量较少，方案的可扩展性太差。</a:t>
            </a:r>
          </a:p>
          <a:p>
            <a:endParaRPr lang="zh-CN" altLang="en-US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indent="0">
              <a:buNone/>
            </a:pPr>
            <a:endParaRPr lang="zh-CN" altLang="en-US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圆角矩形 75"/>
          <p:cNvSpPr/>
          <p:nvPr/>
        </p:nvSpPr>
        <p:spPr>
          <a:xfrm>
            <a:off x="627534" y="1039087"/>
            <a:ext cx="5641434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物理连接图</a:t>
            </a:r>
          </a:p>
        </p:txBody>
      </p:sp>
      <p:sp>
        <p:nvSpPr>
          <p:cNvPr id="9" name="圆角矩形 75"/>
          <p:cNvSpPr/>
          <p:nvPr/>
        </p:nvSpPr>
        <p:spPr>
          <a:xfrm>
            <a:off x="627533" y="1470592"/>
            <a:ext cx="5641435" cy="4616718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t" anchorCtr="0">
            <a:noAutofit/>
          </a:bodyPr>
          <a:lstStyle/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23885" y="1601357"/>
            <a:ext cx="4958766" cy="4402209"/>
            <a:chOff x="947738" y="1828296"/>
            <a:chExt cx="4958766" cy="4402209"/>
          </a:xfrm>
        </p:grpSpPr>
        <p:cxnSp>
          <p:nvCxnSpPr>
            <p:cNvPr id="11" name="直接连接符 10"/>
            <p:cNvCxnSpPr/>
            <p:nvPr/>
          </p:nvCxnSpPr>
          <p:spPr bwMode="auto">
            <a:xfrm flipV="1">
              <a:off x="3147410" y="2512010"/>
              <a:ext cx="0" cy="1491901"/>
            </a:xfrm>
            <a:prstGeom prst="line">
              <a:avLst/>
            </a:prstGeom>
            <a:noFill/>
            <a:ln w="28575" cap="flat" cmpd="sng" algn="ctr">
              <a:solidFill>
                <a:srgbClr val="FFD17D"/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flipV="1">
              <a:off x="3377206" y="2497727"/>
              <a:ext cx="0" cy="1491900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pic>
          <p:nvPicPr>
            <p:cNvPr id="13" name="图片 12" descr="汇聚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4414" y="3938304"/>
              <a:ext cx="540000" cy="441818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464310" y="3243737"/>
              <a:ext cx="17184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D17D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GE0/0/3</a:t>
              </a:r>
            </a:p>
            <a:p>
              <a:pPr algn="ctr"/>
              <a:r>
                <a:rPr lang="en-US" altLang="zh-CN" sz="1400" dirty="0">
                  <a:solidFill>
                    <a:srgbClr val="FFD17D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Access (VLAN 10</a:t>
              </a:r>
              <a:r>
                <a:rPr lang="zh-CN" altLang="en-US" sz="1400" dirty="0">
                  <a:solidFill>
                    <a:srgbClr val="FFD17D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123950" y="4003911"/>
              <a:ext cx="172258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D17D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GE0/0/1</a:t>
              </a:r>
            </a:p>
            <a:p>
              <a:pPr algn="ctr"/>
              <a:r>
                <a:rPr lang="en-US" altLang="zh-CN" sz="1400" dirty="0">
                  <a:solidFill>
                    <a:srgbClr val="FFD17D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Access (VLAN 10</a:t>
              </a:r>
              <a:r>
                <a:rPr lang="zh-CN" altLang="en-US" sz="1400" dirty="0">
                  <a:solidFill>
                    <a:srgbClr val="FFD17D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）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811839" y="4003911"/>
              <a:ext cx="17983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B0F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</a:t>
              </a:r>
            </a:p>
            <a:p>
              <a:pPr algn="ctr"/>
              <a:r>
                <a:rPr lang="en-US" altLang="zh-CN" sz="1400" dirty="0">
                  <a:solidFill>
                    <a:srgbClr val="00B0F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Access (VLAN 20)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395916" y="3243737"/>
              <a:ext cx="15888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B0F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GE0/0/4</a:t>
              </a:r>
            </a:p>
            <a:p>
              <a:pPr algn="ctr"/>
              <a:r>
                <a:rPr lang="en-US" altLang="zh-CN" sz="1400" dirty="0">
                  <a:solidFill>
                    <a:srgbClr val="00B0F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Access (VLAN 20)</a:t>
              </a:r>
            </a:p>
          </p:txBody>
        </p:sp>
        <p:pic>
          <p:nvPicPr>
            <p:cNvPr id="18" name="Picture 2" descr="G:\做的项目\公共\扁平图标切换\更新2015_01_21\oss扁平图标库2015_01_21更新-04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994414" y="2105295"/>
              <a:ext cx="541200" cy="442799"/>
            </a:xfrm>
            <a:prstGeom prst="rect">
              <a:avLst/>
            </a:prstGeom>
            <a:noFill/>
          </p:spPr>
        </p:pic>
        <p:sp>
          <p:nvSpPr>
            <p:cNvPr id="19" name="矩形 18"/>
            <p:cNvSpPr/>
            <p:nvPr/>
          </p:nvSpPr>
          <p:spPr>
            <a:xfrm>
              <a:off x="1244460" y="2370143"/>
              <a:ext cx="17502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dirty="0">
                  <a:solidFill>
                    <a:srgbClr val="FFD17D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GE0/0/1</a:t>
              </a:r>
            </a:p>
            <a:p>
              <a:pPr algn="r"/>
              <a:r>
                <a:rPr lang="en-US" altLang="zh-CN" sz="1400" dirty="0">
                  <a:solidFill>
                    <a:srgbClr val="FFD17D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192.168.10.254</a:t>
              </a:r>
              <a:endParaRPr lang="zh-CN" altLang="en-US" sz="1400" dirty="0">
                <a:solidFill>
                  <a:srgbClr val="FFD17D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545072" y="2361560"/>
              <a:ext cx="15222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</a:t>
              </a:r>
            </a:p>
            <a:p>
              <a:r>
                <a:rPr lang="en-US" altLang="zh-CN" sz="1400" dirty="0">
                  <a:solidFill>
                    <a:srgbClr val="00B0F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192.168.20.254</a:t>
              </a:r>
              <a:endParaRPr lang="zh-CN" altLang="en-US" sz="1400" dirty="0">
                <a:solidFill>
                  <a:srgbClr val="00B0F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3074206" y="1828296"/>
              <a:ext cx="4058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R1</a:t>
              </a:r>
            </a:p>
          </p:txBody>
        </p: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2989811" y="4373242"/>
              <a:ext cx="57579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</a:t>
              </a: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947738" y="4848337"/>
              <a:ext cx="2163591" cy="1382168"/>
            </a:xfrm>
            <a:prstGeom prst="roundRect">
              <a:avLst>
                <a:gd name="adj" fmla="val 6109"/>
              </a:avLst>
            </a:prstGeom>
            <a:solidFill>
              <a:srgbClr val="FFFFCC"/>
            </a:solidFill>
            <a:ln w="12700" cap="flat" cmpd="sng" algn="ctr">
              <a:solidFill>
                <a:srgbClr val="FFD17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>
                <a:lnSpc>
                  <a:spcPts val="2200"/>
                </a:lnSpc>
              </a:pPr>
              <a:endParaRPr lang="zh-CN" altLang="en-US" sz="1600" i="1" kern="0">
                <a:solidFill>
                  <a:srgbClr val="EC7061"/>
                </a:solidFill>
                <a:latin typeface="Huawei Sans"/>
                <a:ea typeface="方正兰亭黑简体"/>
                <a:sym typeface="Huawei Sans" panose="020C0503030203020204" pitchFamily="34" charset="0"/>
              </a:endParaRPr>
            </a:p>
          </p:txBody>
        </p:sp>
        <p:pic>
          <p:nvPicPr>
            <p:cNvPr id="24" name="图片 23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0002" y="5039852"/>
              <a:ext cx="539063" cy="41400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953140" y="5003222"/>
              <a:ext cx="8242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fontAlgn="t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VLAN 10</a:t>
              </a:r>
              <a:endPara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6" name="TextBox 77"/>
            <p:cNvSpPr txBox="1"/>
            <p:nvPr/>
          </p:nvSpPr>
          <p:spPr bwMode="auto">
            <a:xfrm>
              <a:off x="953140" y="5471353"/>
              <a:ext cx="2194270" cy="747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  <a:sym typeface="Huawei Sans" panose="020C0503030203020204" pitchFamily="34" charset="0"/>
                </a:rPr>
                <a:t>PC1</a:t>
              </a:r>
            </a:p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  <a:sym typeface="Huawei Sans" panose="020C0503030203020204" pitchFamily="34" charset="0"/>
                </a:rPr>
                <a:t>192.168.10.2/24</a:t>
              </a:r>
            </a:p>
            <a:p>
              <a:pPr algn="ctr" defTabSz="1001649" eaLnBrk="0" hangingPunct="0"/>
              <a:r>
                <a:rPr lang="zh-CN" altLang="en-US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  <a:sym typeface="Huawei Sans" panose="020C0503030203020204" pitchFamily="34" charset="0"/>
                </a:rPr>
                <a:t>默认网关</a:t>
              </a:r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  <a:sym typeface="Huawei Sans" panose="020C0503030203020204" pitchFamily="34" charset="0"/>
                </a:rPr>
                <a:t>:192.168.10.254</a:t>
              </a: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42913" y="4848337"/>
              <a:ext cx="2163591" cy="1382168"/>
            </a:xfrm>
            <a:prstGeom prst="roundRect">
              <a:avLst>
                <a:gd name="adj" fmla="val 6109"/>
              </a:avLst>
            </a:prstGeom>
            <a:solidFill>
              <a:srgbClr val="F3FBFE"/>
            </a:solidFill>
            <a:ln w="12700" cap="flat" cmpd="sng" algn="ctr">
              <a:solidFill>
                <a:srgbClr val="99DFF9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28" name="图片 27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5686" y="5039852"/>
              <a:ext cx="539063" cy="414000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4985418" y="5003222"/>
              <a:ext cx="8242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fontAlgn="t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VLAN 20</a:t>
              </a:r>
              <a:endParaRPr lang="zh-CN" altLang="en-US" sz="12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0" name="TextBox 77"/>
            <p:cNvSpPr txBox="1"/>
            <p:nvPr/>
          </p:nvSpPr>
          <p:spPr bwMode="auto">
            <a:xfrm>
              <a:off x="3690033" y="5471353"/>
              <a:ext cx="2216471" cy="747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  <a:sym typeface="Huawei Sans" panose="020C0503030203020204" pitchFamily="34" charset="0"/>
                </a:rPr>
                <a:t>PC2</a:t>
              </a:r>
            </a:p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  <a:sym typeface="Huawei Sans" panose="020C0503030203020204" pitchFamily="34" charset="0"/>
                </a:rPr>
                <a:t>192.168.20.2/24</a:t>
              </a:r>
            </a:p>
            <a:p>
              <a:pPr algn="ctr" defTabSz="1001649" eaLnBrk="0" hangingPunct="0"/>
              <a:r>
                <a:rPr lang="zh-CN" altLang="en-US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  <a:sym typeface="Huawei Sans" panose="020C0503030203020204" pitchFamily="34" charset="0"/>
                </a:rPr>
                <a:t>默认网关</a:t>
              </a:r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itchFamily="34" charset="0"/>
                  <a:sym typeface="Huawei Sans" panose="020C0503030203020204" pitchFamily="34" charset="0"/>
                </a:rPr>
                <a:t>:192.168.20.254</a:t>
              </a:r>
            </a:p>
          </p:txBody>
        </p:sp>
        <p:cxnSp>
          <p:nvCxnSpPr>
            <p:cNvPr id="31" name="直接连接符 30"/>
            <p:cNvCxnSpPr>
              <a:stCxn id="24" idx="0"/>
              <a:endCxn id="13" idx="1"/>
            </p:cNvCxnSpPr>
            <p:nvPr/>
          </p:nvCxnSpPr>
          <p:spPr bwMode="auto">
            <a:xfrm flipV="1">
              <a:off x="2029534" y="4159213"/>
              <a:ext cx="964880" cy="880639"/>
            </a:xfrm>
            <a:prstGeom prst="line">
              <a:avLst/>
            </a:prstGeom>
            <a:noFill/>
            <a:ln w="28575" cap="flat" cmpd="sng" algn="ctr">
              <a:solidFill>
                <a:srgbClr val="FFD17D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8" idx="0"/>
              <a:endCxn id="13" idx="3"/>
            </p:cNvCxnSpPr>
            <p:nvPr/>
          </p:nvCxnSpPr>
          <p:spPr bwMode="auto">
            <a:xfrm flipH="1" flipV="1">
              <a:off x="3534414" y="4159213"/>
              <a:ext cx="1180804" cy="880639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8264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使用路由器子接口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226451" y="2241766"/>
            <a:ext cx="312315" cy="1654318"/>
          </a:xfrm>
          <a:prstGeom prst="roundRect">
            <a:avLst>
              <a:gd name="adj" fmla="val 4019"/>
            </a:avLst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 bwMode="auto">
          <a:xfrm>
            <a:off x="6462622" y="1049275"/>
            <a:ext cx="4590389" cy="45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sym typeface="Huawei Sans" panose="020C0503030203020204" pitchFamily="34" charset="0"/>
              </a:rPr>
              <a:t>子接口（</a:t>
            </a:r>
            <a:r>
              <a:rPr lang="en-US" altLang="zh-CN" sz="2000">
                <a:sym typeface="Huawei Sans" panose="020C0503030203020204" pitchFamily="34" charset="0"/>
              </a:rPr>
              <a:t>Sub-Interface</a:t>
            </a:r>
            <a:r>
              <a:rPr lang="zh-CN" altLang="en-US" sz="2000">
                <a:sym typeface="Huawei Sans" panose="020C0503030203020204" pitchFamily="34" charset="0"/>
              </a:rPr>
              <a:t>）是基于路由器以太网接口所创建的逻辑接口，以物理接口</a:t>
            </a:r>
            <a:r>
              <a:rPr lang="en-US" altLang="zh-CN" sz="2000">
                <a:sym typeface="Huawei Sans" panose="020C0503030203020204" pitchFamily="34" charset="0"/>
              </a:rPr>
              <a:t>ID+</a:t>
            </a:r>
            <a:r>
              <a:rPr lang="zh-CN" altLang="en-US" sz="2000">
                <a:sym typeface="Huawei Sans" panose="020C0503030203020204" pitchFamily="34" charset="0"/>
              </a:rPr>
              <a:t>子接口</a:t>
            </a:r>
            <a:r>
              <a:rPr lang="en-US" altLang="zh-CN" sz="2000">
                <a:sym typeface="Huawei Sans" panose="020C0503030203020204" pitchFamily="34" charset="0"/>
              </a:rPr>
              <a:t>ID</a:t>
            </a:r>
            <a:r>
              <a:rPr lang="zh-CN" altLang="en-US" sz="2000">
                <a:sym typeface="Huawei Sans" panose="020C0503030203020204" pitchFamily="34" charset="0"/>
              </a:rPr>
              <a:t>进行标识，子接口同物理接口一样可进行三层转发。</a:t>
            </a:r>
            <a:endParaRPr lang="en-US" altLang="zh-CN" sz="2000">
              <a:sym typeface="Huawei Sans" panose="020C0503030203020204" pitchFamily="34" charset="0"/>
            </a:endParaRPr>
          </a:p>
          <a:p>
            <a:r>
              <a:rPr lang="zh-CN" altLang="en-US" sz="2000">
                <a:sym typeface="Huawei Sans" panose="020C0503030203020204" pitchFamily="34" charset="0"/>
              </a:rPr>
              <a:t>子接口不同于物理接口，可以终结携带</a:t>
            </a:r>
            <a:r>
              <a:rPr lang="en-US" altLang="zh-CN" sz="2000">
                <a:sym typeface="Huawei Sans" panose="020C0503030203020204" pitchFamily="34" charset="0"/>
              </a:rPr>
              <a:t>VLAN Tag</a:t>
            </a:r>
            <a:r>
              <a:rPr lang="zh-CN" altLang="en-US" sz="2000">
                <a:sym typeface="Huawei Sans" panose="020C0503030203020204" pitchFamily="34" charset="0"/>
              </a:rPr>
              <a:t>的数据帧。</a:t>
            </a:r>
          </a:p>
          <a:p>
            <a:r>
              <a:rPr lang="zh-CN" altLang="en-US" sz="2000">
                <a:sym typeface="Huawei Sans" panose="020C0503030203020204" pitchFamily="34" charset="0"/>
              </a:rPr>
              <a:t>基于一个物理接口创建多个子接口，将该物理接口对接到交换机的</a:t>
            </a:r>
            <a:r>
              <a:rPr lang="en-US" altLang="zh-CN" sz="2000">
                <a:sym typeface="Huawei Sans" panose="020C0503030203020204" pitchFamily="34" charset="0"/>
              </a:rPr>
              <a:t>Trunk</a:t>
            </a:r>
            <a:r>
              <a:rPr lang="zh-CN" altLang="en-US" sz="2000">
                <a:sym typeface="Huawei Sans" panose="020C0503030203020204" pitchFamily="34" charset="0"/>
              </a:rPr>
              <a:t>接口，即可实现使用一个物理接口为多个</a:t>
            </a:r>
            <a:r>
              <a:rPr lang="en-US" altLang="zh-CN" sz="2000">
                <a:sym typeface="Huawei Sans" panose="020C0503030203020204" pitchFamily="34" charset="0"/>
              </a:rPr>
              <a:t>VLAN</a:t>
            </a:r>
            <a:r>
              <a:rPr lang="zh-CN" altLang="en-US" sz="2000">
                <a:sym typeface="Huawei Sans" panose="020C0503030203020204" pitchFamily="34" charset="0"/>
              </a:rPr>
              <a:t>提供三层转发服务。</a:t>
            </a:r>
            <a:endParaRPr lang="zh-CN" altLang="en-US" sz="2000" dirty="0">
              <a:sym typeface="Huawei Sans" panose="020C0503030203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V="1">
            <a:off x="3316100" y="2212139"/>
            <a:ext cx="0" cy="1491901"/>
          </a:xfrm>
          <a:prstGeom prst="line">
            <a:avLst/>
          </a:prstGeom>
          <a:noFill/>
          <a:ln w="28575" cap="flat" cmpd="sng" algn="ctr">
            <a:solidFill>
              <a:srgbClr val="FFD17D"/>
            </a:solidFill>
            <a:prstDash val="solid"/>
            <a:miter lim="800000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3449927" y="2212140"/>
            <a:ext cx="0" cy="1491900"/>
          </a:xfrm>
          <a:prstGeom prst="line">
            <a:avLst/>
          </a:prstGeom>
          <a:solidFill>
            <a:srgbClr val="5B9BD5">
              <a:lumMod val="40000"/>
              <a:lumOff val="60000"/>
            </a:srgbClr>
          </a:solidFill>
          <a:ln w="254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pic>
        <p:nvPicPr>
          <p:cNvPr id="9" name="图片 8" descr="汇聚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5763" y="3652717"/>
            <a:ext cx="540000" cy="44181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05525" y="3852779"/>
            <a:ext cx="1867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D17D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</a:p>
          <a:p>
            <a:pPr algn="ctr"/>
            <a:r>
              <a:rPr lang="en-US" altLang="zh-CN" sz="1400" dirty="0">
                <a:solidFill>
                  <a:srgbClr val="FFD17D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Access (VLAN 10</a:t>
            </a:r>
            <a:r>
              <a:rPr lang="zh-CN" altLang="en-US" sz="1400" dirty="0">
                <a:solidFill>
                  <a:srgbClr val="FFD17D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4104619" y="3844761"/>
            <a:ext cx="1970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GE0/0/2</a:t>
            </a:r>
          </a:p>
          <a:p>
            <a:pPr algn="ctr"/>
            <a:r>
              <a:rPr lang="en-US" altLang="zh-CN" sz="1400" dirty="0">
                <a:solidFill>
                  <a:srgbClr val="00B0F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Access (VLAN 20)</a:t>
            </a:r>
          </a:p>
        </p:txBody>
      </p:sp>
      <p:pic>
        <p:nvPicPr>
          <p:cNvPr id="12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124285" y="1888288"/>
            <a:ext cx="541200" cy="442799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217240" y="2265126"/>
            <a:ext cx="18780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rgbClr val="FFD17D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GE0/0/1.10</a:t>
            </a:r>
          </a:p>
          <a:p>
            <a:pPr algn="r"/>
            <a:r>
              <a:rPr lang="en-US" altLang="zh-CN" sz="1400" dirty="0">
                <a:solidFill>
                  <a:srgbClr val="FFD17D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192.168.10.254</a:t>
            </a:r>
            <a:endParaRPr lang="zh-CN" altLang="en-US" sz="1400" dirty="0">
              <a:solidFill>
                <a:srgbClr val="FFD17D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80861" y="2265126"/>
            <a:ext cx="1858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GE0/0/1.20</a:t>
            </a:r>
          </a:p>
          <a:p>
            <a:r>
              <a:rPr lang="en-US" altLang="zh-CN" sz="1400" dirty="0">
                <a:solidFill>
                  <a:srgbClr val="00B0F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192.168.20.254</a:t>
            </a:r>
            <a:endParaRPr lang="zh-CN" altLang="en-US" sz="1400" dirty="0">
              <a:solidFill>
                <a:srgbClr val="00B0F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3185027" y="1571284"/>
            <a:ext cx="40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R1</a:t>
            </a:r>
          </a:p>
        </p:txBody>
      </p:sp>
      <p:sp>
        <p:nvSpPr>
          <p:cNvPr id="16" name="矩形 15"/>
          <p:cNvSpPr/>
          <p:nvPr/>
        </p:nvSpPr>
        <p:spPr>
          <a:xfrm>
            <a:off x="1217240" y="3123012"/>
            <a:ext cx="1997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G0/0/24</a:t>
            </a:r>
          </a:p>
          <a:p>
            <a:pPr algn="r"/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Trunk VLAN 10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圆角矩形 75"/>
          <p:cNvSpPr/>
          <p:nvPr/>
        </p:nvSpPr>
        <p:spPr>
          <a:xfrm>
            <a:off x="612378" y="1005313"/>
            <a:ext cx="5641434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物理连接图</a:t>
            </a:r>
          </a:p>
        </p:txBody>
      </p:sp>
      <p:sp>
        <p:nvSpPr>
          <p:cNvPr id="18" name="圆角矩形 75"/>
          <p:cNvSpPr/>
          <p:nvPr/>
        </p:nvSpPr>
        <p:spPr>
          <a:xfrm>
            <a:off x="612377" y="1436818"/>
            <a:ext cx="5641435" cy="4616718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t" anchorCtr="0">
            <a:noAutofit/>
          </a:bodyPr>
          <a:lstStyle/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Oval 5"/>
          <p:cNvSpPr/>
          <p:nvPr/>
        </p:nvSpPr>
        <p:spPr>
          <a:xfrm flipH="1">
            <a:off x="3211073" y="2090376"/>
            <a:ext cx="327692" cy="327692"/>
          </a:xfrm>
          <a:prstGeom prst="ellipse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Oval 8"/>
          <p:cNvSpPr/>
          <p:nvPr/>
        </p:nvSpPr>
        <p:spPr>
          <a:xfrm>
            <a:off x="3273836" y="2357246"/>
            <a:ext cx="84527" cy="84527"/>
          </a:xfrm>
          <a:prstGeom prst="ellipse">
            <a:avLst/>
          </a:prstGeom>
          <a:solidFill>
            <a:srgbClr val="FFD17D">
              <a:alpha val="40000"/>
            </a:srgbClr>
          </a:solidFill>
          <a:ln w="254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Oval 9"/>
          <p:cNvSpPr/>
          <p:nvPr/>
        </p:nvSpPr>
        <p:spPr>
          <a:xfrm>
            <a:off x="3411975" y="2357246"/>
            <a:ext cx="84527" cy="84527"/>
          </a:xfrm>
          <a:prstGeom prst="ellipse">
            <a:avLst/>
          </a:prstGeom>
          <a:solidFill>
            <a:srgbClr val="5B9BD5">
              <a:lumMod val="40000"/>
              <a:lumOff val="60000"/>
            </a:srgbClr>
          </a:solidFill>
          <a:ln w="254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085591" y="4076871"/>
            <a:ext cx="5757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1105550" y="4599497"/>
            <a:ext cx="2163591" cy="1382168"/>
          </a:xfrm>
          <a:prstGeom prst="roundRect">
            <a:avLst>
              <a:gd name="adj" fmla="val 6109"/>
            </a:avLst>
          </a:prstGeom>
          <a:solidFill>
            <a:srgbClr val="FFFF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00">
              <a:lnSpc>
                <a:spcPts val="2200"/>
              </a:lnSpc>
            </a:pPr>
            <a:endParaRPr lang="zh-CN" altLang="en-US" sz="1600" i="1" kern="0">
              <a:solidFill>
                <a:srgbClr val="EC7061"/>
              </a:solidFill>
              <a:latin typeface="Huawei Sans"/>
              <a:ea typeface="方正兰亭黑简体"/>
              <a:sym typeface="Huawei Sans" panose="020C0503030203020204" pitchFamily="34" charset="0"/>
            </a:endParaRPr>
          </a:p>
        </p:txBody>
      </p:sp>
      <p:pic>
        <p:nvPicPr>
          <p:cNvPr id="24" name="图片 23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7814" y="4791012"/>
            <a:ext cx="539063" cy="41400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110952" y="4754382"/>
            <a:ext cx="824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10</a:t>
            </a:r>
            <a:endParaRPr lang="zh-CN" altLang="en-US" sz="12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" name="TextBox 77"/>
          <p:cNvSpPr txBox="1"/>
          <p:nvPr/>
        </p:nvSpPr>
        <p:spPr bwMode="auto">
          <a:xfrm>
            <a:off x="1110952" y="5222513"/>
            <a:ext cx="2194270" cy="74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PC1</a:t>
            </a:r>
          </a:p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192.168.10.2/24</a:t>
            </a:r>
          </a:p>
          <a:p>
            <a:pPr algn="ctr" defTabSz="1001649" eaLnBrk="0" hangingPunct="0"/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默认网关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:192.168.10.254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3900725" y="4599497"/>
            <a:ext cx="2163591" cy="1382168"/>
          </a:xfrm>
          <a:prstGeom prst="roundRect">
            <a:avLst>
              <a:gd name="adj" fmla="val 6109"/>
            </a:avLst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03498" y="4791012"/>
            <a:ext cx="539063" cy="414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143230" y="4754382"/>
            <a:ext cx="824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VLAN 20</a:t>
            </a:r>
            <a:endParaRPr lang="zh-CN" altLang="en-US" sz="12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TextBox 77"/>
          <p:cNvSpPr txBox="1"/>
          <p:nvPr/>
        </p:nvSpPr>
        <p:spPr bwMode="auto">
          <a:xfrm>
            <a:off x="3847845" y="5222513"/>
            <a:ext cx="2216471" cy="74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PC2</a:t>
            </a:r>
          </a:p>
          <a:p>
            <a:pPr algn="ctr" defTabSz="1001649" eaLnBrk="0" hangingPunct="0"/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192.168.20.2/24</a:t>
            </a:r>
          </a:p>
          <a:p>
            <a:pPr algn="ctr" defTabSz="1001649" eaLnBrk="0" hangingPunct="0"/>
            <a:r>
              <a:rPr lang="zh-CN" altLang="en-US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默认网关</a:t>
            </a:r>
            <a:r>
              <a: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:192.168.20.254</a:t>
            </a:r>
          </a:p>
        </p:txBody>
      </p:sp>
      <p:cxnSp>
        <p:nvCxnSpPr>
          <p:cNvPr id="31" name="直接连接符 30"/>
          <p:cNvCxnSpPr>
            <a:stCxn id="24" idx="0"/>
            <a:endCxn id="9" idx="1"/>
          </p:cNvCxnSpPr>
          <p:nvPr/>
        </p:nvCxnSpPr>
        <p:spPr bwMode="auto">
          <a:xfrm flipV="1">
            <a:off x="2187346" y="3873626"/>
            <a:ext cx="908417" cy="917386"/>
          </a:xfrm>
          <a:prstGeom prst="line">
            <a:avLst/>
          </a:prstGeom>
          <a:noFill/>
          <a:ln w="28575" cap="flat" cmpd="sng" algn="ctr">
            <a:solidFill>
              <a:srgbClr val="FFD17D"/>
            </a:solidFill>
            <a:prstDash val="solid"/>
            <a:miter lim="800000"/>
          </a:ln>
          <a:effectLst/>
        </p:spPr>
      </p:cxnSp>
      <p:cxnSp>
        <p:nvCxnSpPr>
          <p:cNvPr id="32" name="直接连接符 31"/>
          <p:cNvCxnSpPr>
            <a:stCxn id="28" idx="0"/>
            <a:endCxn id="9" idx="3"/>
          </p:cNvCxnSpPr>
          <p:nvPr/>
        </p:nvCxnSpPr>
        <p:spPr bwMode="auto">
          <a:xfrm flipH="1" flipV="1">
            <a:off x="3635763" y="3873626"/>
            <a:ext cx="1237267" cy="917386"/>
          </a:xfrm>
          <a:prstGeom prst="line">
            <a:avLst/>
          </a:prstGeom>
          <a:solidFill>
            <a:srgbClr val="5B9BD5">
              <a:lumMod val="40000"/>
              <a:lumOff val="60000"/>
            </a:srgbClr>
          </a:solidFill>
          <a:ln w="254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33" name="燕尾形 32"/>
          <p:cNvSpPr/>
          <p:nvPr/>
        </p:nvSpPr>
        <p:spPr bwMode="auto">
          <a:xfrm>
            <a:off x="8793589" y="126000"/>
            <a:ext cx="1791951" cy="288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使用物理接口实现</a:t>
            </a:r>
          </a:p>
        </p:txBody>
      </p:sp>
      <p:sp>
        <p:nvSpPr>
          <p:cNvPr id="34" name="燕尾形 33"/>
          <p:cNvSpPr/>
          <p:nvPr/>
        </p:nvSpPr>
        <p:spPr bwMode="auto">
          <a:xfrm>
            <a:off x="10463443" y="126000"/>
            <a:ext cx="1554848" cy="28800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使用子接口实现</a:t>
            </a:r>
          </a:p>
        </p:txBody>
      </p:sp>
    </p:spTree>
    <p:extLst>
      <p:ext uri="{BB962C8B-B14F-4D97-AF65-F5344CB8AC3E}">
        <p14:creationId xmlns:p14="http://schemas.microsoft.com/office/powerpoint/2010/main" val="239612950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F3FBFE"/>
      </a:dk2>
      <a:lt2>
        <a:srgbClr val="BAE6F6"/>
      </a:lt2>
      <a:accent1>
        <a:srgbClr val="1AABE2"/>
      </a:accent1>
      <a:accent2>
        <a:srgbClr val="EC7061"/>
      </a:accent2>
      <a:accent3>
        <a:srgbClr val="8BC9A0"/>
      </a:accent3>
      <a:accent4>
        <a:srgbClr val="BAE6F6"/>
      </a:accent4>
      <a:accent5>
        <a:srgbClr val="F3FBFE"/>
      </a:accent5>
      <a:accent6>
        <a:srgbClr val="FFD17D"/>
      </a:accent6>
      <a:hlink>
        <a:srgbClr val="FFF2CC"/>
      </a:hlink>
      <a:folHlink>
        <a:srgbClr val="7F7F7F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5B4B712841F4C8A7AAEE2CD191271" ma:contentTypeVersion="0" ma:contentTypeDescription="Create a new document." ma:contentTypeScope="" ma:versionID="2e6df93c5ac01bc0ba5a39bebe33c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99463B-5938-4BB4-8AF7-3CAFD8B6E8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CD0A04-A3D6-4357-9815-AD5A56AC18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A45393-9F73-4392-93CB-66B58071E3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2521</Words>
  <Application>Microsoft Office PowerPoint</Application>
  <PresentationFormat>宽屏</PresentationFormat>
  <Paragraphs>324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Huawei Sans</vt:lpstr>
      <vt:lpstr>微软雅黑</vt:lpstr>
      <vt:lpstr>Arial</vt:lpstr>
      <vt:lpstr>Calibri</vt:lpstr>
      <vt:lpstr>Wingdings</vt:lpstr>
      <vt:lpstr>自定义设计方案</vt:lpstr>
      <vt:lpstr>实现VLAN间通信</vt:lpstr>
      <vt:lpstr>PowerPoint 演示文稿</vt:lpstr>
      <vt:lpstr>PowerPoint 演示文稿</vt:lpstr>
      <vt:lpstr>PowerPoint 演示文稿</vt:lpstr>
      <vt:lpstr>VLAN间通信 (1)</vt:lpstr>
      <vt:lpstr>VLAN间通信 (2)</vt:lpstr>
      <vt:lpstr>PowerPoint 演示文稿</vt:lpstr>
      <vt:lpstr>使用路由器物理接口</vt:lpstr>
      <vt:lpstr>使用路由器子接口</vt:lpstr>
      <vt:lpstr>子接口处理流程</vt:lpstr>
      <vt:lpstr>子接口配置示例</vt:lpstr>
      <vt:lpstr>PowerPoint 演示文稿</vt:lpstr>
      <vt:lpstr>三层交换机和VLANIF接口</vt:lpstr>
      <vt:lpstr>VLANIF配置示例</vt:lpstr>
      <vt:lpstr>VLANIF转发流程 (1)</vt:lpstr>
      <vt:lpstr>VLANIF转发流程 (2)</vt:lpstr>
      <vt:lpstr>VLANIF转发流程 (3)</vt:lpstr>
      <vt:lpstr>思考题</vt:lpstr>
      <vt:lpstr>总结</vt:lpstr>
      <vt:lpstr>更多信息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童 驰阳</cp:lastModifiedBy>
  <cp:revision>233</cp:revision>
  <dcterms:created xsi:type="dcterms:W3CDTF">2018-11-29T10:16:29Z</dcterms:created>
  <dcterms:modified xsi:type="dcterms:W3CDTF">2021-03-19T23:02:33Z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(3)FbZK5fG7K8xEy2twowxUmYowHvEYeEB5tyOprrcsuGqs8RE7E8oWFXFiXN3LfxhYzc0T7xkv
ah7Cw9iWYTVFHVLoLM8JBBwy5fWgN3pdbYN86fcjeDcSsTHpy9G0TVo6wGqMExQcM0OXiilj
yfkUu4pGmIlQgwMXMBeuUouz7FKI2h93zJXPUBCg0E9FwsHauggQn726SQH83UEtFvzH+cOV
7keXr6uvWS0zu2UsFe</vt:lpwstr>
  </property>
  <property fmtid="{D5CDD505-2E9C-101B-9397-08002B2CF9AE}" pid="3" name="_2015_ms_pID_7253431">
    <vt:lpwstr>didxnp5WRkTK4wros7sI/uQjXaF63buc6S3PaAygi93DzJe+8Jcl+R
GESRBxQ0vlJgSCCsvs9SJQ4Inleyp586/BUPVfg5wxDRbSH6OZ1+68wj4Gx/VeEkTXHDUyX8
rqoCaHFXcPexKsOiH/fQqS9AQM3/HdUfZUISP7oRRdk41Nuy8Q9AZ4q9zBiKk8jy6Q675NLk
nAgz30ocdGFC0w1UT3zlMcUEiu3GzcCbMq5O</vt:lpwstr>
  </property>
  <property fmtid="{D5CDD505-2E9C-101B-9397-08002B2CF9AE}" pid="4" name="_2015_ms_pID_7253432">
    <vt:lpwstr>evlZYO5HCoH+fT5Rt3Ivde8=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1582015392</vt:lpwstr>
  </property>
  <property fmtid="{D5CDD505-2E9C-101B-9397-08002B2CF9AE}" pid="9" name="ContentTypeId">
    <vt:lpwstr>0x01010002C5B4B712841F4C8A7AAEE2CD191271</vt:lpwstr>
  </property>
</Properties>
</file>