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D17D"/>
    <a:srgbClr val="00B0F0"/>
    <a:srgbClr val="BDE7F6"/>
    <a:srgbClr val="F4FBFE"/>
    <a:srgbClr val="F3FBFE"/>
    <a:srgbClr val="99DFF9"/>
    <a:srgbClr val="EC7061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71" autoAdjust="0"/>
  </p:normalViewPr>
  <p:slideViewPr>
    <p:cSldViewPr snapToGrid="0" snapToObjects="1">
      <p:cViewPr varScale="1">
        <p:scale>
          <a:sx n="98" d="100"/>
          <a:sy n="98" d="100"/>
        </p:scale>
        <p:origin x="1074" y="90"/>
      </p:cViewPr>
      <p:guideLst>
        <p:guide pos="384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430" y="-474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30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6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8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7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6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6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9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4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>
                <a:sym typeface="Huawei Sans" panose="020C0503030203020204" pitchFamily="34" charset="0"/>
              </a:rPr>
              <a:t>NAPT</a:t>
            </a:r>
            <a:r>
              <a:rPr lang="zh-CN" altLang="en-US">
                <a:sym typeface="Huawei Sans" panose="020C0503030203020204" pitchFamily="34" charset="0"/>
              </a:rPr>
              <a:t>借助端口可以实现一个公有地址同时对应多个私有地址。该模式同时对</a:t>
            </a:r>
            <a:r>
              <a:rPr lang="en-US" altLang="zh-CN">
                <a:sym typeface="Huawei Sans" panose="020C0503030203020204" pitchFamily="34" charset="0"/>
              </a:rPr>
              <a:t>IP</a:t>
            </a:r>
            <a:r>
              <a:rPr lang="zh-CN" altLang="en-US">
                <a:sym typeface="Huawei Sans" panose="020C0503030203020204" pitchFamily="34" charset="0"/>
              </a:rPr>
              <a:t>地址和传输层端口进行转换，实现不同私有地址（不同的私有地址，不同的源端口）映射到同一个公有地址（相同的公有地址，不同的源端口）。</a:t>
            </a:r>
            <a:endParaRPr lang="en-US" altLang="zh-CN" dirty="0">
              <a:sym typeface="Huawei Sans" panose="020C0503030203020204" pitchFamily="34" charset="0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7949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17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5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97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>
                <a:sym typeface="Huawei Sans" panose="020C0503030203020204" pitchFamily="34" charset="0"/>
              </a:rPr>
              <a:t>DHCP</a:t>
            </a:r>
            <a:r>
              <a:rPr lang="zh-CN" altLang="en-US">
                <a:sym typeface="Huawei Sans" panose="020C0503030203020204" pitchFamily="34" charset="0"/>
              </a:rPr>
              <a:t>：</a:t>
            </a:r>
            <a:r>
              <a:rPr lang="en-US" altLang="zh-CN"/>
              <a:t>Dynamic Host Configuration Protocol </a:t>
            </a:r>
            <a:r>
              <a:rPr lang="zh-CN" altLang="en-US"/>
              <a:t>，动态主机配置协议</a:t>
            </a:r>
            <a:endParaRPr lang="en-US" altLang="zh-CN"/>
          </a:p>
          <a:p>
            <a:pPr lvl="0"/>
            <a:r>
              <a:rPr lang="en-US" altLang="zh-CN">
                <a:sym typeface="Huawei Sans" panose="020C0503030203020204" pitchFamily="34" charset="0"/>
              </a:rPr>
              <a:t>PPPoE</a:t>
            </a:r>
            <a:r>
              <a:rPr lang="zh-CN" altLang="en-US">
                <a:sym typeface="Huawei Sans" panose="020C0503030203020204" pitchFamily="34" charset="0"/>
              </a:rPr>
              <a:t>：</a:t>
            </a:r>
            <a:r>
              <a:rPr lang="en-US" altLang="zh-CN"/>
              <a:t>Point-to-Point Protocol over Ethernet </a:t>
            </a:r>
            <a:r>
              <a:rPr lang="zh-CN" altLang="en-US"/>
              <a:t>，以太网承载</a:t>
            </a:r>
            <a:r>
              <a:rPr lang="en-US" altLang="zh-CN"/>
              <a:t>PPP</a:t>
            </a:r>
            <a:r>
              <a:rPr lang="zh-CN" altLang="en-US"/>
              <a:t>协议</a:t>
            </a:r>
          </a:p>
          <a:p>
            <a:pPr lvl="0"/>
            <a:endParaRPr lang="zh-CN" altLang="en-US"/>
          </a:p>
          <a:p>
            <a:endParaRPr lang="zh-CN" altLang="en-US" dirty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531609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07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9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52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7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86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/>
              <a:t>静态</a:t>
            </a:r>
            <a:r>
              <a:rPr lang="en-US" altLang="zh-CN" dirty="0"/>
              <a:t>NAT</a:t>
            </a:r>
            <a:r>
              <a:rPr lang="zh-CN" altLang="en-US" dirty="0"/>
              <a:t>、</a:t>
            </a:r>
            <a:r>
              <a:rPr lang="en-US" altLang="zh-CN" dirty="0"/>
              <a:t>NAT server</a:t>
            </a:r>
            <a:r>
              <a:rPr lang="zh-CN" altLang="en-US" dirty="0"/>
              <a:t>都可以。静态</a:t>
            </a:r>
            <a:r>
              <a:rPr lang="en-US" altLang="zh-CN" dirty="0"/>
              <a:t>NAT</a:t>
            </a:r>
            <a:r>
              <a:rPr lang="zh-CN" altLang="en-US" dirty="0"/>
              <a:t>实现了双向互访，所以自然容许外部网络对内网服务器的访问。</a:t>
            </a:r>
            <a:r>
              <a:rPr lang="en-US" altLang="zh-CN" dirty="0"/>
              <a:t>NAT Server</a:t>
            </a:r>
            <a:r>
              <a:rPr lang="zh-CN" altLang="en-US" dirty="0"/>
              <a:t>的场景本身就是让外部网络主动访问内部服务器。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/>
              <a:t>NAPT</a:t>
            </a:r>
            <a:r>
              <a:rPr lang="zh-CN" altLang="en-US" dirty="0"/>
              <a:t>支持多个私有地址转换为一个共同的公有地址，公有地址利用率更高。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344843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5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8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4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3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由于私有地址无法在</a:t>
            </a:r>
            <a:r>
              <a:rPr lang="en-US" altLang="zh-CN" dirty="0"/>
              <a:t>Internet</a:t>
            </a:r>
            <a:r>
              <a:rPr lang="zh-CN" altLang="en-US" dirty="0"/>
              <a:t>上路由转发，访问</a:t>
            </a:r>
            <a:r>
              <a:rPr lang="en-US" altLang="zh-CN" dirty="0"/>
              <a:t>Internet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数据包将缺乏路由无法到达私有网络出口设备。</a:t>
            </a:r>
          </a:p>
          <a:p>
            <a:r>
              <a:rPr lang="zh-CN" altLang="en-US" dirty="0"/>
              <a:t>如果使用了私有地址的私有网络需要访问</a:t>
            </a:r>
            <a:r>
              <a:rPr lang="en-US" altLang="zh-CN" dirty="0"/>
              <a:t>Internet</a:t>
            </a:r>
            <a:r>
              <a:rPr lang="zh-CN" altLang="en-US" dirty="0"/>
              <a:t>，必须在网络出口设备配置</a:t>
            </a:r>
            <a:r>
              <a:rPr lang="en-US" altLang="zh-CN" dirty="0"/>
              <a:t>NAT</a:t>
            </a:r>
            <a:r>
              <a:rPr lang="zh-CN" altLang="en-US" dirty="0"/>
              <a:t>，将访问</a:t>
            </a:r>
            <a:r>
              <a:rPr lang="en-US" altLang="zh-CN" dirty="0"/>
              <a:t>Internet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数据报文中的私有网络源地址转换成公有网络源地址。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53757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9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36B6-5173-409B-830D-718F5BF1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870" y="1843553"/>
            <a:ext cx="7390130" cy="1929644"/>
          </a:xfrm>
        </p:spPr>
        <p:txBody>
          <a:bodyPr anchor="ctr">
            <a:normAutofit/>
          </a:bodyPr>
          <a:lstStyle>
            <a:lvl1pPr algn="ctr">
              <a:defRPr sz="44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D503EA-2CDE-4083-8AED-BE4372ECF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01870" cy="68465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BD9D3D-A080-4583-B067-CAABE7BC1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543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709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320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B6CB1C-BC62-4FC6-960A-F525D4AB3A66}"/>
              </a:ext>
            </a:extLst>
          </p:cNvPr>
          <p:cNvSpPr/>
          <p:nvPr userDrawn="1"/>
        </p:nvSpPr>
        <p:spPr>
          <a:xfrm>
            <a:off x="874713" y="0"/>
            <a:ext cx="1778000" cy="6858000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1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2F5DC-16CF-4232-9C5D-E82D9B467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-231" r="67439" b="231"/>
          <a:stretch>
            <a:fillRect/>
          </a:stretch>
        </p:blipFill>
        <p:spPr>
          <a:xfrm>
            <a:off x="1478259" y="736600"/>
            <a:ext cx="3085506" cy="5333389"/>
          </a:xfrm>
          <a:prstGeom prst="rect">
            <a:avLst/>
          </a:prstGeom>
        </p:spPr>
      </p:pic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AB7643F-10C6-44FB-9DA4-80F42844DC2C}"/>
              </a:ext>
            </a:extLst>
          </p:cNvPr>
          <p:cNvSpPr/>
          <p:nvPr userDrawn="1"/>
        </p:nvSpPr>
        <p:spPr>
          <a:xfrm>
            <a:off x="874713" y="1149350"/>
            <a:ext cx="4521200" cy="4559300"/>
          </a:xfrm>
          <a:custGeom>
            <a:avLst/>
            <a:gdLst>
              <a:gd name="connsiteX0" fmla="*/ 0 w 4521200"/>
              <a:gd name="connsiteY0" fmla="*/ 0 h 4559300"/>
              <a:gd name="connsiteX1" fmla="*/ 4521200 w 4521200"/>
              <a:gd name="connsiteY1" fmla="*/ 0 h 4559300"/>
              <a:gd name="connsiteX2" fmla="*/ 4521200 w 4521200"/>
              <a:gd name="connsiteY2" fmla="*/ 549775 h 4559300"/>
              <a:gd name="connsiteX3" fmla="*/ 4447233 w 4521200"/>
              <a:gd name="connsiteY3" fmla="*/ 549775 h 4559300"/>
              <a:gd name="connsiteX4" fmla="*/ 4447233 w 4521200"/>
              <a:gd name="connsiteY4" fmla="*/ 73967 h 4559300"/>
              <a:gd name="connsiteX5" fmla="*/ 73967 w 4521200"/>
              <a:gd name="connsiteY5" fmla="*/ 73967 h 4559300"/>
              <a:gd name="connsiteX6" fmla="*/ 73967 w 4521200"/>
              <a:gd name="connsiteY6" fmla="*/ 4485333 h 4559300"/>
              <a:gd name="connsiteX7" fmla="*/ 4447233 w 4521200"/>
              <a:gd name="connsiteY7" fmla="*/ 4485333 h 4559300"/>
              <a:gd name="connsiteX8" fmla="*/ 4447233 w 4521200"/>
              <a:gd name="connsiteY8" fmla="*/ 1380772 h 4559300"/>
              <a:gd name="connsiteX9" fmla="*/ 4521200 w 4521200"/>
              <a:gd name="connsiteY9" fmla="*/ 1380772 h 4559300"/>
              <a:gd name="connsiteX10" fmla="*/ 4521200 w 4521200"/>
              <a:gd name="connsiteY10" fmla="*/ 4559300 h 4559300"/>
              <a:gd name="connsiteX11" fmla="*/ 0 w 4521200"/>
              <a:gd name="connsiteY11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0" h="4559300">
                <a:moveTo>
                  <a:pt x="0" y="0"/>
                </a:moveTo>
                <a:lnTo>
                  <a:pt x="4521200" y="0"/>
                </a:lnTo>
                <a:lnTo>
                  <a:pt x="4521200" y="549775"/>
                </a:lnTo>
                <a:lnTo>
                  <a:pt x="4447233" y="549775"/>
                </a:lnTo>
                <a:lnTo>
                  <a:pt x="4447233" y="73967"/>
                </a:lnTo>
                <a:lnTo>
                  <a:pt x="73967" y="73967"/>
                </a:lnTo>
                <a:lnTo>
                  <a:pt x="73967" y="4485333"/>
                </a:lnTo>
                <a:lnTo>
                  <a:pt x="4447233" y="4485333"/>
                </a:lnTo>
                <a:lnTo>
                  <a:pt x="4447233" y="1380772"/>
                </a:lnTo>
                <a:lnTo>
                  <a:pt x="4521200" y="1380772"/>
                </a:lnTo>
                <a:lnTo>
                  <a:pt x="4521200" y="4559300"/>
                </a:lnTo>
                <a:lnTo>
                  <a:pt x="0" y="4559300"/>
                </a:lnTo>
                <a:close/>
              </a:path>
            </a:pathLst>
          </a:cu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3EF47-2C00-4602-B994-DF980EE0BB91}"/>
              </a:ext>
            </a:extLst>
          </p:cNvPr>
          <p:cNvSpPr txBox="1"/>
          <p:nvPr userDrawn="1"/>
        </p:nvSpPr>
        <p:spPr>
          <a:xfrm>
            <a:off x="4142016" y="1688030"/>
            <a:ext cx="25077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" charset="-120"/>
              </a:rPr>
              <a:t>目录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5A0DE2F-9736-4F09-9703-F6A00F6E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96" y="1253331"/>
            <a:ext cx="5212080" cy="4351338"/>
          </a:xfrm>
        </p:spPr>
        <p:txBody>
          <a:bodyPr/>
          <a:lstStyle>
            <a:lvl1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DC5BAD-3D81-48C7-B963-F4E7687F6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9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auto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5195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73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711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293" y="42434"/>
            <a:ext cx="1417936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思考题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239D57-133B-4CA9-BEB0-D9BE7AF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lphaUcPeriod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40796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C33635-97AC-4971-A826-814D777EE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20954"/>
          <a:stretch>
            <a:fillRect/>
          </a:stretch>
        </p:blipFill>
        <p:spPr>
          <a:xfrm flipH="1">
            <a:off x="9081515" y="-25454"/>
            <a:ext cx="3110485" cy="6883454"/>
          </a:xfrm>
          <a:prstGeom prst="rect">
            <a:avLst/>
          </a:prstGeom>
        </p:spPr>
      </p:pic>
      <p:sp>
        <p:nvSpPr>
          <p:cNvPr id="9" name="i$ľiḑè">
            <a:extLst>
              <a:ext uri="{FF2B5EF4-FFF2-40B4-BE49-F238E27FC236}">
                <a16:creationId xmlns:a16="http://schemas.microsoft.com/office/drawing/2014/main" id="{0D740289-38EC-489C-B8C1-985CA1C9FEA4}"/>
              </a:ext>
            </a:extLst>
          </p:cNvPr>
          <p:cNvSpPr/>
          <p:nvPr userDrawn="1"/>
        </p:nvSpPr>
        <p:spPr bwMode="auto">
          <a:xfrm>
            <a:off x="2088672" y="4246046"/>
            <a:ext cx="254516" cy="2427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îśľíḓè">
            <a:extLst>
              <a:ext uri="{FF2B5EF4-FFF2-40B4-BE49-F238E27FC236}">
                <a16:creationId xmlns:a16="http://schemas.microsoft.com/office/drawing/2014/main" id="{CD8CDA15-3987-4232-BA0F-ADCE857916F2}"/>
              </a:ext>
            </a:extLst>
          </p:cNvPr>
          <p:cNvSpPr/>
          <p:nvPr userDrawn="1"/>
        </p:nvSpPr>
        <p:spPr bwMode="auto">
          <a:xfrm>
            <a:off x="4675385" y="4251591"/>
            <a:ext cx="254516" cy="23163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0" h="1750">
                <a:moveTo>
                  <a:pt x="1536" y="0"/>
                </a:moveTo>
                <a:cubicBezTo>
                  <a:pt x="1332" y="0"/>
                  <a:pt x="1165" y="161"/>
                  <a:pt x="1154" y="363"/>
                </a:cubicBezTo>
                <a:lnTo>
                  <a:pt x="766" y="363"/>
                </a:lnTo>
                <a:cubicBezTo>
                  <a:pt x="755" y="161"/>
                  <a:pt x="588" y="0"/>
                  <a:pt x="384" y="0"/>
                </a:cubicBezTo>
                <a:cubicBezTo>
                  <a:pt x="172" y="0"/>
                  <a:pt x="0" y="173"/>
                  <a:pt x="0" y="384"/>
                </a:cubicBezTo>
                <a:cubicBezTo>
                  <a:pt x="0" y="596"/>
                  <a:pt x="172" y="768"/>
                  <a:pt x="384" y="768"/>
                </a:cubicBezTo>
                <a:cubicBezTo>
                  <a:pt x="447" y="768"/>
                  <a:pt x="506" y="751"/>
                  <a:pt x="559" y="724"/>
                </a:cubicBezTo>
                <a:lnTo>
                  <a:pt x="748" y="1046"/>
                </a:lnTo>
                <a:cubicBezTo>
                  <a:pt x="644" y="1115"/>
                  <a:pt x="576" y="1232"/>
                  <a:pt x="576" y="1366"/>
                </a:cubicBezTo>
                <a:cubicBezTo>
                  <a:pt x="576" y="1577"/>
                  <a:pt x="748" y="1750"/>
                  <a:pt x="960" y="1750"/>
                </a:cubicBezTo>
                <a:cubicBezTo>
                  <a:pt x="1172" y="1750"/>
                  <a:pt x="1344" y="1577"/>
                  <a:pt x="1344" y="1366"/>
                </a:cubicBezTo>
                <a:cubicBezTo>
                  <a:pt x="1344" y="1233"/>
                  <a:pt x="1276" y="1115"/>
                  <a:pt x="1173" y="1046"/>
                </a:cubicBezTo>
                <a:lnTo>
                  <a:pt x="1362" y="724"/>
                </a:lnTo>
                <a:cubicBezTo>
                  <a:pt x="1414" y="752"/>
                  <a:pt x="1473" y="768"/>
                  <a:pt x="1536" y="768"/>
                </a:cubicBezTo>
                <a:cubicBezTo>
                  <a:pt x="1748" y="768"/>
                  <a:pt x="1920" y="596"/>
                  <a:pt x="1920" y="384"/>
                </a:cubicBezTo>
                <a:cubicBezTo>
                  <a:pt x="1920" y="173"/>
                  <a:pt x="1748" y="0"/>
                  <a:pt x="1536" y="0"/>
                </a:cubicBezTo>
                <a:close/>
                <a:moveTo>
                  <a:pt x="307" y="623"/>
                </a:moveTo>
                <a:cubicBezTo>
                  <a:pt x="307" y="623"/>
                  <a:pt x="358" y="597"/>
                  <a:pt x="337" y="548"/>
                </a:cubicBezTo>
                <a:cubicBezTo>
                  <a:pt x="327" y="550"/>
                  <a:pt x="301" y="555"/>
                  <a:pt x="280" y="557"/>
                </a:cubicBezTo>
                <a:cubicBezTo>
                  <a:pt x="259" y="560"/>
                  <a:pt x="241" y="548"/>
                  <a:pt x="237" y="537"/>
                </a:cubicBezTo>
                <a:cubicBezTo>
                  <a:pt x="233" y="527"/>
                  <a:pt x="244" y="508"/>
                  <a:pt x="240" y="502"/>
                </a:cubicBezTo>
                <a:cubicBezTo>
                  <a:pt x="235" y="496"/>
                  <a:pt x="219" y="479"/>
                  <a:pt x="225" y="464"/>
                </a:cubicBezTo>
                <a:cubicBezTo>
                  <a:pt x="230" y="449"/>
                  <a:pt x="228" y="442"/>
                  <a:pt x="228" y="442"/>
                </a:cubicBezTo>
                <a:cubicBezTo>
                  <a:pt x="228" y="442"/>
                  <a:pt x="197" y="436"/>
                  <a:pt x="195" y="425"/>
                </a:cubicBezTo>
                <a:cubicBezTo>
                  <a:pt x="192" y="414"/>
                  <a:pt x="236" y="346"/>
                  <a:pt x="236" y="346"/>
                </a:cubicBezTo>
                <a:cubicBezTo>
                  <a:pt x="236" y="346"/>
                  <a:pt x="227" y="330"/>
                  <a:pt x="224" y="321"/>
                </a:cubicBezTo>
                <a:cubicBezTo>
                  <a:pt x="222" y="312"/>
                  <a:pt x="224" y="265"/>
                  <a:pt x="253" y="211"/>
                </a:cubicBezTo>
                <a:cubicBezTo>
                  <a:pt x="281" y="157"/>
                  <a:pt x="347" y="138"/>
                  <a:pt x="434" y="149"/>
                </a:cubicBezTo>
                <a:cubicBezTo>
                  <a:pt x="521" y="160"/>
                  <a:pt x="573" y="248"/>
                  <a:pt x="573" y="301"/>
                </a:cubicBezTo>
                <a:cubicBezTo>
                  <a:pt x="573" y="406"/>
                  <a:pt x="499" y="455"/>
                  <a:pt x="498" y="493"/>
                </a:cubicBezTo>
                <a:cubicBezTo>
                  <a:pt x="496" y="561"/>
                  <a:pt x="573" y="623"/>
                  <a:pt x="573" y="623"/>
                </a:cubicBezTo>
                <a:lnTo>
                  <a:pt x="307" y="623"/>
                </a:lnTo>
                <a:close/>
                <a:moveTo>
                  <a:pt x="883" y="1604"/>
                </a:moveTo>
                <a:cubicBezTo>
                  <a:pt x="883" y="1604"/>
                  <a:pt x="934" y="1579"/>
                  <a:pt x="913" y="1529"/>
                </a:cubicBezTo>
                <a:cubicBezTo>
                  <a:pt x="904" y="1531"/>
                  <a:pt x="877" y="1536"/>
                  <a:pt x="856" y="1539"/>
                </a:cubicBezTo>
                <a:cubicBezTo>
                  <a:pt x="835" y="1541"/>
                  <a:pt x="817" y="1529"/>
                  <a:pt x="813" y="1518"/>
                </a:cubicBezTo>
                <a:cubicBezTo>
                  <a:pt x="809" y="1508"/>
                  <a:pt x="820" y="1489"/>
                  <a:pt x="816" y="1483"/>
                </a:cubicBezTo>
                <a:cubicBezTo>
                  <a:pt x="811" y="1477"/>
                  <a:pt x="795" y="1460"/>
                  <a:pt x="801" y="1445"/>
                </a:cubicBezTo>
                <a:cubicBezTo>
                  <a:pt x="806" y="1430"/>
                  <a:pt x="804" y="1423"/>
                  <a:pt x="804" y="1423"/>
                </a:cubicBezTo>
                <a:cubicBezTo>
                  <a:pt x="804" y="1423"/>
                  <a:pt x="773" y="1417"/>
                  <a:pt x="771" y="1406"/>
                </a:cubicBezTo>
                <a:cubicBezTo>
                  <a:pt x="768" y="1395"/>
                  <a:pt x="812" y="1327"/>
                  <a:pt x="812" y="1327"/>
                </a:cubicBezTo>
                <a:cubicBezTo>
                  <a:pt x="812" y="1327"/>
                  <a:pt x="803" y="1311"/>
                  <a:pt x="800" y="1302"/>
                </a:cubicBezTo>
                <a:cubicBezTo>
                  <a:pt x="798" y="1293"/>
                  <a:pt x="800" y="1246"/>
                  <a:pt x="829" y="1192"/>
                </a:cubicBezTo>
                <a:cubicBezTo>
                  <a:pt x="857" y="1139"/>
                  <a:pt x="923" y="1119"/>
                  <a:pt x="1010" y="1130"/>
                </a:cubicBezTo>
                <a:cubicBezTo>
                  <a:pt x="1097" y="1141"/>
                  <a:pt x="1149" y="1229"/>
                  <a:pt x="1149" y="1282"/>
                </a:cubicBezTo>
                <a:cubicBezTo>
                  <a:pt x="1149" y="1388"/>
                  <a:pt x="1075" y="1436"/>
                  <a:pt x="1074" y="1474"/>
                </a:cubicBezTo>
                <a:cubicBezTo>
                  <a:pt x="1072" y="1542"/>
                  <a:pt x="1149" y="1604"/>
                  <a:pt x="1149" y="1604"/>
                </a:cubicBezTo>
                <a:lnTo>
                  <a:pt x="883" y="1604"/>
                </a:lnTo>
                <a:close/>
                <a:moveTo>
                  <a:pt x="1135" y="1026"/>
                </a:moveTo>
                <a:cubicBezTo>
                  <a:pt x="1082" y="999"/>
                  <a:pt x="1023" y="982"/>
                  <a:pt x="960" y="982"/>
                </a:cubicBezTo>
                <a:cubicBezTo>
                  <a:pt x="897" y="982"/>
                  <a:pt x="838" y="998"/>
                  <a:pt x="785" y="1026"/>
                </a:cubicBezTo>
                <a:lnTo>
                  <a:pt x="596" y="704"/>
                </a:lnTo>
                <a:cubicBezTo>
                  <a:pt x="694" y="639"/>
                  <a:pt x="759" y="530"/>
                  <a:pt x="766" y="406"/>
                </a:cubicBezTo>
                <a:lnTo>
                  <a:pt x="1154" y="406"/>
                </a:lnTo>
                <a:cubicBezTo>
                  <a:pt x="1161" y="530"/>
                  <a:pt x="1226" y="639"/>
                  <a:pt x="1324" y="704"/>
                </a:cubicBezTo>
                <a:lnTo>
                  <a:pt x="1135" y="1026"/>
                </a:lnTo>
                <a:close/>
                <a:moveTo>
                  <a:pt x="1459" y="623"/>
                </a:moveTo>
                <a:cubicBezTo>
                  <a:pt x="1459" y="623"/>
                  <a:pt x="1510" y="597"/>
                  <a:pt x="1489" y="548"/>
                </a:cubicBezTo>
                <a:cubicBezTo>
                  <a:pt x="1479" y="550"/>
                  <a:pt x="1453" y="555"/>
                  <a:pt x="1432" y="557"/>
                </a:cubicBezTo>
                <a:cubicBezTo>
                  <a:pt x="1411" y="560"/>
                  <a:pt x="1393" y="548"/>
                  <a:pt x="1389" y="537"/>
                </a:cubicBezTo>
                <a:cubicBezTo>
                  <a:pt x="1385" y="527"/>
                  <a:pt x="1396" y="508"/>
                  <a:pt x="1392" y="502"/>
                </a:cubicBezTo>
                <a:cubicBezTo>
                  <a:pt x="1387" y="496"/>
                  <a:pt x="1371" y="479"/>
                  <a:pt x="1377" y="464"/>
                </a:cubicBezTo>
                <a:cubicBezTo>
                  <a:pt x="1382" y="449"/>
                  <a:pt x="1380" y="442"/>
                  <a:pt x="1380" y="442"/>
                </a:cubicBezTo>
                <a:cubicBezTo>
                  <a:pt x="1380" y="442"/>
                  <a:pt x="1350" y="436"/>
                  <a:pt x="1347" y="425"/>
                </a:cubicBezTo>
                <a:cubicBezTo>
                  <a:pt x="1344" y="414"/>
                  <a:pt x="1388" y="346"/>
                  <a:pt x="1388" y="346"/>
                </a:cubicBezTo>
                <a:cubicBezTo>
                  <a:pt x="1388" y="346"/>
                  <a:pt x="1379" y="330"/>
                  <a:pt x="1376" y="321"/>
                </a:cubicBezTo>
                <a:cubicBezTo>
                  <a:pt x="1374" y="312"/>
                  <a:pt x="1376" y="265"/>
                  <a:pt x="1405" y="211"/>
                </a:cubicBezTo>
                <a:cubicBezTo>
                  <a:pt x="1433" y="157"/>
                  <a:pt x="1499" y="138"/>
                  <a:pt x="1586" y="149"/>
                </a:cubicBezTo>
                <a:cubicBezTo>
                  <a:pt x="1673" y="160"/>
                  <a:pt x="1725" y="248"/>
                  <a:pt x="1725" y="301"/>
                </a:cubicBezTo>
                <a:cubicBezTo>
                  <a:pt x="1725" y="406"/>
                  <a:pt x="1651" y="455"/>
                  <a:pt x="1650" y="493"/>
                </a:cubicBezTo>
                <a:cubicBezTo>
                  <a:pt x="1648" y="561"/>
                  <a:pt x="1725" y="623"/>
                  <a:pt x="1725" y="623"/>
                </a:cubicBezTo>
                <a:lnTo>
                  <a:pt x="1459" y="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isḻïḋè">
            <a:extLst>
              <a:ext uri="{FF2B5EF4-FFF2-40B4-BE49-F238E27FC236}">
                <a16:creationId xmlns:a16="http://schemas.microsoft.com/office/drawing/2014/main" id="{BB644BEA-6A26-431E-8311-27E52DB7E6C6}"/>
              </a:ext>
            </a:extLst>
          </p:cNvPr>
          <p:cNvSpPr/>
          <p:nvPr userDrawn="1"/>
        </p:nvSpPr>
        <p:spPr bwMode="auto">
          <a:xfrm>
            <a:off x="7262100" y="4240346"/>
            <a:ext cx="254513" cy="25412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432F1-D01B-408C-958C-EBC0C3A2F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941" y="2734858"/>
            <a:ext cx="4130138" cy="899220"/>
          </a:xfrm>
          <a:prstGeom prst="rect">
            <a:avLst/>
          </a:prstGeom>
        </p:spPr>
      </p:pic>
      <p:pic>
        <p:nvPicPr>
          <p:cNvPr id="13" name="图片 12" descr="logo副本.png">
            <a:extLst>
              <a:ext uri="{FF2B5EF4-FFF2-40B4-BE49-F238E27FC236}">
                <a16:creationId xmlns:a16="http://schemas.microsoft.com/office/drawing/2014/main" id="{258638E0-0B90-47FB-81DA-402E66A42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16" y="4024106"/>
            <a:ext cx="2113298" cy="520498"/>
          </a:xfrm>
          <a:prstGeom prst="rect">
            <a:avLst/>
          </a:prstGeom>
        </p:spPr>
      </p:pic>
      <p:pic>
        <p:nvPicPr>
          <p:cNvPr id="14" name="图片 13" descr="未标题-1.png">
            <a:extLst>
              <a:ext uri="{FF2B5EF4-FFF2-40B4-BE49-F238E27FC236}">
                <a16:creationId xmlns:a16="http://schemas.microsoft.com/office/drawing/2014/main" id="{910DF9EB-5161-4A32-AAD0-05F9690156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auto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AEB80E-D574-4C1A-9EB9-3369A2BB96C5}"/>
              </a:ext>
            </a:extLst>
          </p:cNvPr>
          <p:cNvSpPr/>
          <p:nvPr userDrawn="1"/>
        </p:nvSpPr>
        <p:spPr>
          <a:xfrm>
            <a:off x="12246898" y="3916624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F5345-F49B-42D0-B35C-CA4FB19A3DA6}"/>
              </a:ext>
            </a:extLst>
          </p:cNvPr>
          <p:cNvSpPr/>
          <p:nvPr userDrawn="1"/>
        </p:nvSpPr>
        <p:spPr>
          <a:xfrm>
            <a:off x="12246898" y="4205452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62EB75-581F-4CD2-92A6-87BDFE3BDBC3}"/>
              </a:ext>
            </a:extLst>
          </p:cNvPr>
          <p:cNvSpPr/>
          <p:nvPr userDrawn="1"/>
        </p:nvSpPr>
        <p:spPr>
          <a:xfrm>
            <a:off x="12246898" y="4493554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4781656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069758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3947408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235890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4523977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4812094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100196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485453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708730" y="5485453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5515891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5773453"/>
            <a:ext cx="919908" cy="288000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560520" y="5813738"/>
            <a:ext cx="29266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网络地址转换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2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角矩形 88"/>
          <p:cNvSpPr/>
          <p:nvPr/>
        </p:nvSpPr>
        <p:spPr>
          <a:xfrm>
            <a:off x="2654736" y="4100423"/>
            <a:ext cx="5105946" cy="1769145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654736" y="1102383"/>
            <a:ext cx="5105946" cy="1664366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</a:t>
            </a:r>
          </a:p>
        </p:txBody>
      </p:sp>
      <p:sp>
        <p:nvSpPr>
          <p:cNvPr id="99" name="TextBox 77"/>
          <p:cNvSpPr txBox="1"/>
          <p:nvPr/>
        </p:nvSpPr>
        <p:spPr bwMode="auto">
          <a:xfrm>
            <a:off x="8340778" y="1350428"/>
            <a:ext cx="3276710" cy="1162982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defTabSz="9144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1" u="none" strike="noStrike" kern="0" cap="none" spc="0" normalizeH="0" baseline="0">
                <a:ln>
                  <a:noFill/>
                </a:ln>
                <a:solidFill>
                  <a:srgbClr val="EC7061"/>
                </a:solidFill>
                <a:effectLst/>
                <a:uLnTx/>
                <a:uFillTx/>
                <a:latin typeface="Huawei Sans"/>
                <a:ea typeface="方正兰亭黑简体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访问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时，源地址会被转换为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的回包目的地址为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，目的地址会被转换为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</p:txBody>
      </p:sp>
      <p:sp>
        <p:nvSpPr>
          <p:cNvPr id="105" name="TextBox 77"/>
          <p:cNvSpPr txBox="1"/>
          <p:nvPr/>
        </p:nvSpPr>
        <p:spPr bwMode="auto">
          <a:xfrm>
            <a:off x="8302549" y="4765085"/>
            <a:ext cx="3287363" cy="131395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defTabSz="9144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1" u="none" strike="noStrike" kern="0" cap="none" spc="0" normalizeH="0" baseline="0">
                <a:ln>
                  <a:noFill/>
                </a:ln>
                <a:solidFill>
                  <a:srgbClr val="EC7061"/>
                </a:solidFill>
                <a:effectLst/>
                <a:uLnTx/>
                <a:uFillTx/>
                <a:latin typeface="Huawei Sans"/>
                <a:ea typeface="方正兰亭黑简体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上的主机主动访问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，报文的目的地址会被出口设备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的回包源地址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，经过出口设备时会被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123340" y="1801100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0" name="文本框 32"/>
          <p:cNvSpPr txBox="1"/>
          <p:nvPr/>
        </p:nvSpPr>
        <p:spPr>
          <a:xfrm>
            <a:off x="3132095" y="1245392"/>
            <a:ext cx="1764794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782266" y="1257256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627728" y="2650798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1" name="文本框 41"/>
          <p:cNvSpPr txBox="1"/>
          <p:nvPr/>
        </p:nvSpPr>
        <p:spPr>
          <a:xfrm>
            <a:off x="5718144" y="2120605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5390636" y="214067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2946478" y="2650799"/>
            <a:ext cx="1959167" cy="1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50" name="文本框 41"/>
          <p:cNvSpPr txBox="1"/>
          <p:nvPr/>
        </p:nvSpPr>
        <p:spPr>
          <a:xfrm>
            <a:off x="3132095" y="2120605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782266" y="214067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5685863" y="1801100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53" name="文本框 32"/>
          <p:cNvSpPr txBox="1"/>
          <p:nvPr/>
        </p:nvSpPr>
        <p:spPr>
          <a:xfrm>
            <a:off x="5718144" y="1245392"/>
            <a:ext cx="1764794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5390636" y="1257256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5" name="直接连接符 54"/>
          <p:cNvCxnSpPr>
            <a:stCxn id="58" idx="3"/>
          </p:cNvCxnSpPr>
          <p:nvPr/>
        </p:nvCxnSpPr>
        <p:spPr bwMode="auto">
          <a:xfrm>
            <a:off x="1803784" y="3322439"/>
            <a:ext cx="5523475" cy="55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23568" y="3080197"/>
            <a:ext cx="605451" cy="495550"/>
          </a:xfrm>
          <a:prstGeom prst="rect">
            <a:avLst/>
          </a:prstGeom>
          <a:noFill/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0723" y="3090778"/>
            <a:ext cx="603060" cy="463321"/>
          </a:xfrm>
          <a:prstGeom prst="rect">
            <a:avLst/>
          </a:prstGeom>
        </p:spPr>
      </p:pic>
      <p:pic>
        <p:nvPicPr>
          <p:cNvPr id="60" name="图片 5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90" y="2566277"/>
            <a:ext cx="604109" cy="494453"/>
          </a:xfrm>
          <a:prstGeom prst="rect">
            <a:avLst/>
          </a:prstGeom>
        </p:spPr>
      </p:pic>
      <p:sp>
        <p:nvSpPr>
          <p:cNvPr id="62" name="TextBox 77"/>
          <p:cNvSpPr txBox="1"/>
          <p:nvPr/>
        </p:nvSpPr>
        <p:spPr bwMode="auto">
          <a:xfrm>
            <a:off x="738335" y="3537221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7927772" y="3037228"/>
            <a:ext cx="1217353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5187075" y="3060731"/>
            <a:ext cx="1295566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49366" y="3566898"/>
            <a:ext cx="565252" cy="309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0723" y="2102935"/>
            <a:ext cx="603060" cy="463321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0723" y="4078622"/>
            <a:ext cx="603060" cy="463321"/>
          </a:xfrm>
          <a:prstGeom prst="rect">
            <a:avLst/>
          </a:prstGeom>
        </p:spPr>
      </p:pic>
      <p:pic>
        <p:nvPicPr>
          <p:cNvPr id="70" name="图片 6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726" y="3099734"/>
            <a:ext cx="604109" cy="494453"/>
          </a:xfrm>
          <a:prstGeom prst="rect">
            <a:avLst/>
          </a:prstGeom>
        </p:spPr>
      </p:pic>
      <p:cxnSp>
        <p:nvCxnSpPr>
          <p:cNvPr id="71" name="直接连接符 70"/>
          <p:cNvCxnSpPr>
            <a:stCxn id="68" idx="3"/>
            <a:endCxn id="70" idx="0"/>
          </p:cNvCxnSpPr>
          <p:nvPr/>
        </p:nvCxnSpPr>
        <p:spPr bwMode="auto">
          <a:xfrm>
            <a:off x="1803783" y="2334596"/>
            <a:ext cx="1269997" cy="7651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9" idx="3"/>
            <a:endCxn id="70" idx="2"/>
          </p:cNvCxnSpPr>
          <p:nvPr/>
        </p:nvCxnSpPr>
        <p:spPr bwMode="auto">
          <a:xfrm flipV="1">
            <a:off x="1803783" y="3594187"/>
            <a:ext cx="1269997" cy="716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7"/>
          <p:cNvSpPr txBox="1"/>
          <p:nvPr/>
        </p:nvSpPr>
        <p:spPr bwMode="auto">
          <a:xfrm>
            <a:off x="738335" y="2536565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4" name="TextBox 77"/>
          <p:cNvSpPr txBox="1"/>
          <p:nvPr/>
        </p:nvSpPr>
        <p:spPr bwMode="auto">
          <a:xfrm>
            <a:off x="738335" y="4514674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3123339" y="4856015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7" name="文本框 32"/>
          <p:cNvSpPr txBox="1"/>
          <p:nvPr/>
        </p:nvSpPr>
        <p:spPr>
          <a:xfrm>
            <a:off x="3246037" y="4300307"/>
            <a:ext cx="1764793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192.168.1.3</a:t>
            </a:r>
          </a:p>
        </p:txBody>
      </p:sp>
      <p:sp>
        <p:nvSpPr>
          <p:cNvPr id="78" name="椭圆 77"/>
          <p:cNvSpPr/>
          <p:nvPr/>
        </p:nvSpPr>
        <p:spPr bwMode="auto">
          <a:xfrm>
            <a:off x="2782266" y="4312170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2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5685863" y="5762841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3" name="文本框 41"/>
          <p:cNvSpPr txBox="1"/>
          <p:nvPr/>
        </p:nvSpPr>
        <p:spPr>
          <a:xfrm>
            <a:off x="5808561" y="5175520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</p:txBody>
      </p:sp>
      <p:sp>
        <p:nvSpPr>
          <p:cNvPr id="81" name="椭圆 80"/>
          <p:cNvSpPr/>
          <p:nvPr/>
        </p:nvSpPr>
        <p:spPr bwMode="auto">
          <a:xfrm>
            <a:off x="5390636" y="5195586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4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3123339" y="5762841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8" name="文本框 41"/>
          <p:cNvSpPr txBox="1"/>
          <p:nvPr/>
        </p:nvSpPr>
        <p:spPr>
          <a:xfrm>
            <a:off x="3246037" y="5175520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</p:txBody>
      </p:sp>
      <p:sp>
        <p:nvSpPr>
          <p:cNvPr id="86" name="椭圆 85"/>
          <p:cNvSpPr/>
          <p:nvPr/>
        </p:nvSpPr>
        <p:spPr bwMode="auto">
          <a:xfrm>
            <a:off x="2782266" y="5195586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3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>
            <a:off x="5685863" y="4856015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91" name="文本框 32"/>
          <p:cNvSpPr txBox="1"/>
          <p:nvPr/>
        </p:nvSpPr>
        <p:spPr>
          <a:xfrm>
            <a:off x="5808561" y="4300307"/>
            <a:ext cx="1764793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122.1.2.3</a:t>
            </a:r>
          </a:p>
        </p:txBody>
      </p:sp>
      <p:sp>
        <p:nvSpPr>
          <p:cNvPr id="92" name="椭圆 91"/>
          <p:cNvSpPr/>
          <p:nvPr/>
        </p:nvSpPr>
        <p:spPr bwMode="auto">
          <a:xfrm>
            <a:off x="5390636" y="4312170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1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pic>
        <p:nvPicPr>
          <p:cNvPr id="106" name="图片 10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0345" y="3816452"/>
            <a:ext cx="603060" cy="463321"/>
          </a:xfrm>
          <a:prstGeom prst="rect">
            <a:avLst/>
          </a:prstGeom>
        </p:spPr>
      </p:pic>
      <p:cxnSp>
        <p:nvCxnSpPr>
          <p:cNvPr id="107" name="直接连接符 106"/>
          <p:cNvCxnSpPr>
            <a:endCxn id="60" idx="1"/>
          </p:cNvCxnSpPr>
          <p:nvPr/>
        </p:nvCxnSpPr>
        <p:spPr bwMode="auto">
          <a:xfrm flipV="1">
            <a:off x="7327259" y="2813504"/>
            <a:ext cx="865231" cy="5144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endCxn id="106" idx="1"/>
          </p:cNvCxnSpPr>
          <p:nvPr/>
        </p:nvCxnSpPr>
        <p:spPr bwMode="auto">
          <a:xfrm>
            <a:off x="7327259" y="3327972"/>
            <a:ext cx="893086" cy="7201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77"/>
          <p:cNvSpPr txBox="1"/>
          <p:nvPr/>
        </p:nvSpPr>
        <p:spPr bwMode="auto">
          <a:xfrm>
            <a:off x="7927772" y="4271520"/>
            <a:ext cx="1217353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外网主机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202.1.2.3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547539" y="3319171"/>
            <a:ext cx="1346813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9" name="直接箭头连接符 78"/>
          <p:cNvCxnSpPr>
            <a:stCxn id="85" idx="3"/>
            <a:endCxn id="99" idx="1"/>
          </p:cNvCxnSpPr>
          <p:nvPr/>
        </p:nvCxnSpPr>
        <p:spPr>
          <a:xfrm flipV="1">
            <a:off x="7760683" y="1931919"/>
            <a:ext cx="580096" cy="26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105" idx="1"/>
          </p:cNvCxnSpPr>
          <p:nvPr/>
        </p:nvCxnSpPr>
        <p:spPr>
          <a:xfrm>
            <a:off x="7760682" y="5356102"/>
            <a:ext cx="5418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159"/>
          <p:cNvSpPr/>
          <p:nvPr/>
        </p:nvSpPr>
        <p:spPr>
          <a:xfrm flipH="1">
            <a:off x="6782256" y="2916341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TextBox 77"/>
          <p:cNvSpPr txBox="1"/>
          <p:nvPr/>
        </p:nvSpPr>
        <p:spPr bwMode="auto">
          <a:xfrm>
            <a:off x="6599749" y="3163453"/>
            <a:ext cx="1217353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031515" y="1798096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 global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 global-address}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{host-address } </a:t>
            </a:r>
            <a:endParaRPr lang="zh-CN" altLang="en-US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169" y="1366118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方式一：接口视图下配置静态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1515" y="2230074"/>
            <a:ext cx="10604557" cy="70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global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参数用于配置外部公有地址，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参数用于配置内部私有地址。</a:t>
            </a:r>
          </a:p>
          <a:p>
            <a:pPr>
              <a:lnSpc>
                <a:spcPts val="2399"/>
              </a:lnSpc>
            </a:pP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1515" y="3109414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 global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 global-address}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{host-address } </a:t>
            </a:r>
          </a:p>
        </p:txBody>
      </p:sp>
      <p:sp>
        <p:nvSpPr>
          <p:cNvPr id="8" name="矩形 7"/>
          <p:cNvSpPr/>
          <p:nvPr/>
        </p:nvSpPr>
        <p:spPr>
          <a:xfrm>
            <a:off x="551169" y="2677435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2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方式二：系统视图下配置静态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1515" y="3541392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配置命令相同，视图为系统视图，之后在具体的接口下开启静态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31515" y="4034902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enable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1515" y="4466880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在接口下使能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static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功能。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342501" y="1030064"/>
            <a:ext cx="4211559" cy="2584803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90581" y="1057762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</a:p>
        </p:txBody>
      </p:sp>
      <p:cxnSp>
        <p:nvCxnSpPr>
          <p:cNvPr id="55" name="直接连接符 54"/>
          <p:cNvCxnSpPr>
            <a:stCxn id="58" idx="3"/>
            <a:endCxn id="60" idx="1"/>
          </p:cNvCxnSpPr>
          <p:nvPr/>
        </p:nvCxnSpPr>
        <p:spPr bwMode="auto">
          <a:xfrm>
            <a:off x="2492196" y="2233696"/>
            <a:ext cx="6010455" cy="18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2754" y="2017324"/>
            <a:ext cx="540989" cy="442626"/>
          </a:xfrm>
          <a:prstGeom prst="rect">
            <a:avLst/>
          </a:prstGeom>
          <a:noFill/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2026776"/>
            <a:ext cx="538853" cy="413838"/>
          </a:xfrm>
          <a:prstGeom prst="rect">
            <a:avLst/>
          </a:prstGeom>
        </p:spPr>
      </p:pic>
      <p:pic>
        <p:nvPicPr>
          <p:cNvPr id="60" name="图片 5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2651" y="2014689"/>
            <a:ext cx="539789" cy="441645"/>
          </a:xfrm>
          <a:prstGeom prst="rect">
            <a:avLst/>
          </a:prstGeom>
        </p:spPr>
      </p:pic>
      <p:sp>
        <p:nvSpPr>
          <p:cNvPr id="62" name="TextBox 77"/>
          <p:cNvSpPr txBox="1"/>
          <p:nvPr/>
        </p:nvSpPr>
        <p:spPr bwMode="auto">
          <a:xfrm>
            <a:off x="1466278" y="2425538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8169088" y="2469135"/>
            <a:ext cx="1206915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5800523" y="2224902"/>
            <a:ext cx="958259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64275" y="2442773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1144435"/>
            <a:ext cx="538853" cy="413838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2909118"/>
            <a:ext cx="538853" cy="413838"/>
          </a:xfrm>
          <a:prstGeom prst="rect">
            <a:avLst/>
          </a:prstGeom>
        </p:spPr>
      </p:pic>
      <p:pic>
        <p:nvPicPr>
          <p:cNvPr id="70" name="图片 6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0413" y="2034775"/>
            <a:ext cx="539789" cy="441645"/>
          </a:xfrm>
          <a:prstGeom prst="rect">
            <a:avLst/>
          </a:prstGeom>
        </p:spPr>
      </p:pic>
      <p:cxnSp>
        <p:nvCxnSpPr>
          <p:cNvPr id="71" name="直接连接符 70"/>
          <p:cNvCxnSpPr>
            <a:stCxn id="68" idx="3"/>
            <a:endCxn id="70" idx="0"/>
          </p:cNvCxnSpPr>
          <p:nvPr/>
        </p:nvCxnSpPr>
        <p:spPr bwMode="auto">
          <a:xfrm>
            <a:off x="2492196" y="1351354"/>
            <a:ext cx="1068112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9" idx="3"/>
            <a:endCxn id="70" idx="2"/>
          </p:cNvCxnSpPr>
          <p:nvPr/>
        </p:nvCxnSpPr>
        <p:spPr bwMode="auto">
          <a:xfrm flipV="1">
            <a:off x="2492196" y="2476421"/>
            <a:ext cx="1068112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7"/>
          <p:cNvSpPr txBox="1"/>
          <p:nvPr/>
        </p:nvSpPr>
        <p:spPr bwMode="auto">
          <a:xfrm>
            <a:off x="1466278" y="1531753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4" name="TextBox 77"/>
          <p:cNvSpPr txBox="1"/>
          <p:nvPr/>
        </p:nvSpPr>
        <p:spPr bwMode="auto">
          <a:xfrm>
            <a:off x="1466278" y="3298599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955350" y="2229745"/>
            <a:ext cx="135302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29412" y="4236083"/>
            <a:ext cx="7049221" cy="170749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122.1.2.1 24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122.1.2.1 inside 192.168.1.1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122.1.2.2 inside 192.168.1.2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122.1.2.3 inside 192.168.1.3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348214" y="3786586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上配置静态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将内网主机的私有地址一对一映射到公有地址。</a:t>
            </a:r>
          </a:p>
        </p:txBody>
      </p:sp>
      <p:sp>
        <p:nvSpPr>
          <p:cNvPr id="32" name="Freeform 159"/>
          <p:cNvSpPr/>
          <p:nvPr/>
        </p:nvSpPr>
        <p:spPr>
          <a:xfrm flipH="1">
            <a:off x="6975966" y="1838653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TextBox 77"/>
          <p:cNvSpPr txBox="1"/>
          <p:nvPr/>
        </p:nvSpPr>
        <p:spPr bwMode="auto">
          <a:xfrm>
            <a:off x="6741934" y="2061209"/>
            <a:ext cx="1297129" cy="3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4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 bwMode="auto">
          <a:xfrm>
            <a:off x="2565074" y="4557233"/>
            <a:ext cx="6895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159"/>
          <p:cNvSpPr/>
          <p:nvPr/>
        </p:nvSpPr>
        <p:spPr>
          <a:xfrm flipH="1">
            <a:off x="7336835" y="4180236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TextBox 77"/>
          <p:cNvSpPr txBox="1"/>
          <p:nvPr/>
        </p:nvSpPr>
        <p:spPr bwMode="auto">
          <a:xfrm>
            <a:off x="6320487" y="2606871"/>
            <a:ext cx="1834025" cy="1439341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动态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374586" y="815504"/>
            <a:ext cx="11276012" cy="4679950"/>
          </a:xfrm>
        </p:spPr>
        <p:txBody>
          <a:bodyPr/>
          <a:lstStyle/>
          <a:p>
            <a:r>
              <a:rPr lang="zh-CN" altLang="en-US" sz="1600" dirty="0"/>
              <a:t>动态</a:t>
            </a:r>
            <a:r>
              <a:rPr lang="en-US" altLang="zh-CN" sz="1600" dirty="0"/>
              <a:t>NAT</a:t>
            </a:r>
            <a:r>
              <a:rPr lang="zh-CN" altLang="en-US" sz="1600" dirty="0"/>
              <a:t>：静态</a:t>
            </a:r>
            <a:r>
              <a:rPr lang="en-US" altLang="zh-CN" sz="1600" dirty="0"/>
              <a:t>NAT</a:t>
            </a:r>
            <a:r>
              <a:rPr lang="zh-CN" altLang="en-US" sz="1600" dirty="0"/>
              <a:t>严格地一对一进行地址映射，这就导致即便内网主机长时间离线或者不发送数据时，与之对应的公有地址也处于使用状态。为了避免地址浪费，动态</a:t>
            </a:r>
            <a:r>
              <a:rPr lang="en-US" altLang="zh-CN" sz="1600" dirty="0"/>
              <a:t>NAT</a:t>
            </a:r>
            <a:r>
              <a:rPr lang="zh-CN" altLang="en-US" sz="1600" dirty="0"/>
              <a:t>提出了地址池的概念：所有可用的公有地址组成地址池。</a:t>
            </a:r>
          </a:p>
          <a:p>
            <a:r>
              <a:rPr lang="zh-CN" altLang="en-US" sz="1600" dirty="0"/>
              <a:t>当内部主机访问外部网络时临时分配一个地址池中未使用的地址，并将该地址标记为“</a:t>
            </a:r>
            <a:r>
              <a:rPr lang="en-US" altLang="zh-CN" sz="1600" dirty="0"/>
              <a:t>In Use”</a:t>
            </a:r>
            <a:r>
              <a:rPr lang="zh-CN" altLang="en-US" sz="1600" dirty="0"/>
              <a:t>。当该主机不再访问外部网络时回收分配的地址，重新标记为“</a:t>
            </a:r>
            <a:r>
              <a:rPr lang="en-US" altLang="zh-CN" sz="1600" dirty="0"/>
              <a:t>Not Use”</a:t>
            </a:r>
            <a:r>
              <a:rPr lang="zh-CN" altLang="en-US" sz="1600" dirty="0"/>
              <a:t>。</a:t>
            </a:r>
          </a:p>
          <a:p>
            <a:endParaRPr lang="zh-CN" altLang="en-US" sz="1600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77926"/>
              </p:ext>
            </p:extLst>
          </p:nvPr>
        </p:nvGraphicFramePr>
        <p:xfrm>
          <a:off x="6527655" y="3234713"/>
          <a:ext cx="1567964" cy="768948"/>
        </p:xfrm>
        <a:graphic>
          <a:graphicData uri="http://schemas.openxmlformats.org/drawingml/2006/table">
            <a:tbl>
              <a:tblPr firstRow="1" bandRow="1"/>
              <a:tblGrid>
                <a:gridCol w="78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</a:t>
                      </a:r>
                      <a:r>
                        <a:rPr lang="en-US" altLang="zh-CN" sz="1200" b="0" kern="1200" baseline="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Use</a:t>
                      </a:r>
                      <a:endParaRPr lang="en-US" altLang="zh-CN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圆角矩形 35"/>
          <p:cNvSpPr/>
          <p:nvPr/>
        </p:nvSpPr>
        <p:spPr>
          <a:xfrm>
            <a:off x="1365161" y="3091966"/>
            <a:ext cx="4424169" cy="3049895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4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25409" y="4309356"/>
            <a:ext cx="605927" cy="495757"/>
          </a:xfrm>
          <a:prstGeom prst="rect">
            <a:avLst/>
          </a:prstGeom>
          <a:noFill/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4319942"/>
            <a:ext cx="603534" cy="463514"/>
          </a:xfrm>
          <a:prstGeom prst="rect">
            <a:avLst/>
          </a:prstGeom>
        </p:spPr>
      </p:pic>
      <p:pic>
        <p:nvPicPr>
          <p:cNvPr id="43" name="图片 4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7817" y="4309904"/>
            <a:ext cx="604584" cy="494659"/>
          </a:xfrm>
          <a:prstGeom prst="rect">
            <a:avLst/>
          </a:prstGeom>
        </p:spPr>
      </p:pic>
      <p:sp>
        <p:nvSpPr>
          <p:cNvPr id="44" name="TextBox 77"/>
          <p:cNvSpPr txBox="1"/>
          <p:nvPr/>
        </p:nvSpPr>
        <p:spPr bwMode="auto">
          <a:xfrm>
            <a:off x="1737181" y="4778473"/>
            <a:ext cx="151053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8850954" y="4766571"/>
            <a:ext cx="1218310" cy="52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1" name="TextBox 77"/>
          <p:cNvSpPr txBox="1"/>
          <p:nvPr/>
        </p:nvSpPr>
        <p:spPr bwMode="auto">
          <a:xfrm>
            <a:off x="5877967" y="4262428"/>
            <a:ext cx="121831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7599" y="4803049"/>
            <a:ext cx="565696" cy="31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4" name="图片 5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3331687"/>
            <a:ext cx="603534" cy="463514"/>
          </a:xfrm>
          <a:prstGeom prst="rect">
            <a:avLst/>
          </a:prstGeom>
        </p:spPr>
      </p:pic>
      <p:pic>
        <p:nvPicPr>
          <p:cNvPr id="55" name="图片 5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5308198"/>
            <a:ext cx="603534" cy="463514"/>
          </a:xfrm>
          <a:prstGeom prst="rect">
            <a:avLst/>
          </a:prstGeom>
        </p:spPr>
      </p:pic>
      <p:pic>
        <p:nvPicPr>
          <p:cNvPr id="56" name="图片 55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7680" y="4328900"/>
            <a:ext cx="604584" cy="494659"/>
          </a:xfrm>
          <a:prstGeom prst="rect">
            <a:avLst/>
          </a:prstGeom>
        </p:spPr>
      </p:pic>
      <p:cxnSp>
        <p:nvCxnSpPr>
          <p:cNvPr id="57" name="直接连接符 56"/>
          <p:cNvCxnSpPr>
            <a:stCxn id="54" idx="3"/>
            <a:endCxn id="56" idx="0"/>
          </p:cNvCxnSpPr>
          <p:nvPr/>
        </p:nvCxnSpPr>
        <p:spPr bwMode="auto">
          <a:xfrm>
            <a:off x="2771965" y="3563444"/>
            <a:ext cx="1098007" cy="765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5" idx="3"/>
            <a:endCxn id="56" idx="2"/>
          </p:cNvCxnSpPr>
          <p:nvPr/>
        </p:nvCxnSpPr>
        <p:spPr bwMode="auto">
          <a:xfrm flipV="1">
            <a:off x="2771965" y="4823560"/>
            <a:ext cx="1098007" cy="716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77"/>
          <p:cNvSpPr txBox="1"/>
          <p:nvPr/>
        </p:nvSpPr>
        <p:spPr bwMode="auto">
          <a:xfrm>
            <a:off x="1729203" y="3777400"/>
            <a:ext cx="1581245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1737181" y="5756333"/>
            <a:ext cx="1510529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2" name="TextBox 77"/>
          <p:cNvSpPr txBox="1"/>
          <p:nvPr/>
        </p:nvSpPr>
        <p:spPr bwMode="auto">
          <a:xfrm>
            <a:off x="4254840" y="4575196"/>
            <a:ext cx="1357297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5" name="TextBox 77"/>
          <p:cNvSpPr txBox="1"/>
          <p:nvPr/>
        </p:nvSpPr>
        <p:spPr bwMode="auto">
          <a:xfrm>
            <a:off x="7150637" y="4387771"/>
            <a:ext cx="1218310" cy="31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98520" y="3091967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67" name="Right Arrow 157"/>
          <p:cNvSpPr/>
          <p:nvPr/>
        </p:nvSpPr>
        <p:spPr>
          <a:xfrm rot="19288221">
            <a:off x="5815279" y="3827427"/>
            <a:ext cx="538526" cy="331878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rgbClr val="1AABE2">
                  <a:lumMod val="5000"/>
                  <a:lumOff val="95000"/>
                  <a:alpha val="0"/>
                </a:srgbClr>
              </a:gs>
              <a:gs pos="81000">
                <a:srgbClr val="99DFF9"/>
              </a:gs>
            </a:gsLst>
            <a:lin ang="0" scaled="1"/>
            <a:tileRect/>
          </a:gradFill>
          <a:ln w="15875" cap="flat" cmpd="sng" algn="ctr">
            <a:gradFill flip="none" rotWithShape="1">
              <a:gsLst>
                <a:gs pos="0">
                  <a:srgbClr val="1AABE2">
                    <a:lumMod val="5000"/>
                    <a:lumOff val="9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9491" y="2662112"/>
            <a:ext cx="1834024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地址池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95076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4027638" y="3037308"/>
            <a:ext cx="2215499" cy="224613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Select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314877" y="3903974"/>
            <a:ext cx="7223258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Freeform 159"/>
          <p:cNvSpPr/>
          <p:nvPr/>
        </p:nvSpPr>
        <p:spPr>
          <a:xfrm flipH="1">
            <a:off x="7308194" y="3541460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(1)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3687603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3697054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3688092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311886" y="4095817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26074" y="4118315"/>
            <a:ext cx="1281340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99759" y="4118865"/>
            <a:ext cx="657253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2814713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4579397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762" y="3705053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314877" y="3021632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314877" y="4146699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311886" y="3202031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311886" y="4968878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758074" y="2765693"/>
          <a:ext cx="1559037" cy="764556"/>
        </p:xfrm>
        <a:graphic>
          <a:graphicData uri="http://schemas.openxmlformats.org/drawingml/2006/table">
            <a:tbl>
              <a:tblPr firstRow="1" bandRow="1"/>
              <a:tblGrid>
                <a:gridCol w="77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EC706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EC706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EC706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In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</a:t>
                      </a:r>
                      <a:r>
                        <a:rPr lang="en-US" altLang="zh-CN" sz="1200" b="0" kern="1200" baseline="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Use</a:t>
                      </a:r>
                      <a:endParaRPr lang="en-US" altLang="zh-CN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2385140" y="2632151"/>
            <a:ext cx="1908958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7" name="文本框 32"/>
          <p:cNvSpPr txBox="1"/>
          <p:nvPr/>
        </p:nvSpPr>
        <p:spPr>
          <a:xfrm>
            <a:off x="2385140" y="2015233"/>
            <a:ext cx="1799297" cy="526234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029675" y="201523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8435577" y="3360851"/>
            <a:ext cx="184740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41" name="文本框 32"/>
          <p:cNvSpPr txBox="1"/>
          <p:nvPr/>
        </p:nvSpPr>
        <p:spPr>
          <a:xfrm>
            <a:off x="8435576" y="2788445"/>
            <a:ext cx="1686529" cy="46991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080112" y="278844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455204" y="1399817"/>
            <a:ext cx="2770870" cy="1140688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1</a:t>
            </a:r>
          </a:p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选择一个地址池中未使用的地址作为转换后的地址，同时将该地址的标记变为“</a:t>
            </a:r>
            <a:r>
              <a:rPr lang="en-US" altLang="zh-CN" sz="1399" kern="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 Use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”。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354596" y="3098138"/>
            <a:ext cx="180196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919048" y="5428143"/>
          <a:ext cx="2042601" cy="822852"/>
        </p:xfrm>
        <a:graphic>
          <a:graphicData uri="http://schemas.openxmlformats.org/drawingml/2006/table">
            <a:tbl>
              <a:tblPr firstRow="1" bandRow="1"/>
              <a:tblGrid>
                <a:gridCol w="10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 bwMode="auto">
          <a:xfrm>
            <a:off x="6360216" y="3156056"/>
            <a:ext cx="700282" cy="1812821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003013" y="4156452"/>
            <a:ext cx="2732391" cy="60209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2</a:t>
            </a:r>
          </a:p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生成一个临时的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映射表。</a:t>
            </a:r>
          </a:p>
        </p:txBody>
      </p:sp>
      <p:sp>
        <p:nvSpPr>
          <p:cNvPr id="52" name="TextBox 77"/>
          <p:cNvSpPr txBox="1"/>
          <p:nvPr/>
        </p:nvSpPr>
        <p:spPr bwMode="auto">
          <a:xfrm>
            <a:off x="7090481" y="3753513"/>
            <a:ext cx="128134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8" name="TextBox 77"/>
          <p:cNvSpPr txBox="1"/>
          <p:nvPr/>
        </p:nvSpPr>
        <p:spPr bwMode="auto">
          <a:xfrm>
            <a:off x="4560357" y="2160710"/>
            <a:ext cx="1834025" cy="1439341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90339" y="2165728"/>
            <a:ext cx="1822224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地址池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  <p:sp>
        <p:nvSpPr>
          <p:cNvPr id="60" name="TextBox 77"/>
          <p:cNvSpPr txBox="1"/>
          <p:nvPr/>
        </p:nvSpPr>
        <p:spPr bwMode="auto">
          <a:xfrm>
            <a:off x="6756508" y="4985939"/>
            <a:ext cx="2322889" cy="1334282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3214" y="4978234"/>
            <a:ext cx="2322888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2499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 bwMode="auto">
          <a:xfrm>
            <a:off x="4962149" y="3085994"/>
            <a:ext cx="2701726" cy="224613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9" name="TextBox 77"/>
          <p:cNvSpPr txBox="1"/>
          <p:nvPr/>
        </p:nvSpPr>
        <p:spPr bwMode="auto">
          <a:xfrm>
            <a:off x="4756984" y="2355932"/>
            <a:ext cx="2322889" cy="1334282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322482" y="4036002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(2)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3819631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3829083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3820120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336460" y="4227845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19352" y="4259305"/>
            <a:ext cx="1202528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4260415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2946742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4711425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7367" y="3837082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322482" y="3153661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322482" y="4278728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336460" y="3334059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336460" y="5100906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4962149" y="2799860"/>
          <a:ext cx="2042601" cy="822852"/>
        </p:xfrm>
        <a:graphic>
          <a:graphicData uri="http://schemas.openxmlformats.org/drawingml/2006/table">
            <a:tbl>
              <a:tblPr firstRow="1" bandRow="1"/>
              <a:tblGrid>
                <a:gridCol w="10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直接箭头连接符 64"/>
          <p:cNvCxnSpPr/>
          <p:nvPr/>
        </p:nvCxnSpPr>
        <p:spPr bwMode="auto">
          <a:xfrm>
            <a:off x="7867431" y="3171095"/>
            <a:ext cx="1853797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66" name="文本框 41"/>
          <p:cNvSpPr txBox="1"/>
          <p:nvPr/>
        </p:nvSpPr>
        <p:spPr>
          <a:xfrm>
            <a:off x="8050581" y="2607272"/>
            <a:ext cx="1670647" cy="47683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723944" y="2607272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1567162" y="2673023"/>
            <a:ext cx="1889035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1" name="文本框 41"/>
          <p:cNvSpPr txBox="1"/>
          <p:nvPr/>
        </p:nvSpPr>
        <p:spPr>
          <a:xfrm>
            <a:off x="1693057" y="2144714"/>
            <a:ext cx="1763139" cy="45077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1369866" y="214471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02060" y="1323655"/>
            <a:ext cx="2716989" cy="868645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映射表，根据公有地址查找私有地址，并进行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数据报文目的地址转换。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465746" y="2443865"/>
            <a:ext cx="1472625" cy="685532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947015" y="3701264"/>
            <a:ext cx="1087741" cy="577462"/>
            <a:chOff x="6687693" y="2649174"/>
            <a:chExt cx="1088166" cy="577688"/>
          </a:xfrm>
        </p:grpSpPr>
        <p:sp>
          <p:nvSpPr>
            <p:cNvPr id="37" name="Freeform 159"/>
            <p:cNvSpPr/>
            <p:nvPr/>
          </p:nvSpPr>
          <p:spPr>
            <a:xfrm flipH="1">
              <a:off x="6787926" y="2649174"/>
              <a:ext cx="846244" cy="577688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TextBox 77"/>
            <p:cNvSpPr txBox="1"/>
            <p:nvPr/>
          </p:nvSpPr>
          <p:spPr bwMode="auto">
            <a:xfrm>
              <a:off x="6687693" y="2855341"/>
              <a:ext cx="1088166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Internet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831719" y="2361504"/>
            <a:ext cx="2322888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3888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031515" y="1798096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start-address end-address</a:t>
            </a:r>
            <a:endParaRPr lang="zh-CN" altLang="en-US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169" y="1366118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创建地址池</a:t>
            </a:r>
          </a:p>
        </p:txBody>
      </p:sp>
      <p:sp>
        <p:nvSpPr>
          <p:cNvPr id="6" name="矩形 5"/>
          <p:cNvSpPr/>
          <p:nvPr/>
        </p:nvSpPr>
        <p:spPr>
          <a:xfrm>
            <a:off x="1031515" y="2230074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配置公有地址范围，其中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为地址池编号，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start-address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end-address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分别为地址池起始地址、结束地址。</a:t>
            </a:r>
          </a:p>
        </p:txBody>
      </p:sp>
      <p:sp>
        <p:nvSpPr>
          <p:cNvPr id="7" name="矩形 6"/>
          <p:cNvSpPr/>
          <p:nvPr/>
        </p:nvSpPr>
        <p:spPr>
          <a:xfrm>
            <a:off x="1031515" y="3109414"/>
            <a:ext cx="10604557" cy="584547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number </a:t>
            </a:r>
            <a:endParaRPr lang="en-US" altLang="zh-CN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acl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-basic-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number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]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rule permit source 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source-address source-wildcard </a:t>
            </a:r>
            <a:endParaRPr lang="en-US" altLang="zh-CN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1169" y="2677435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2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配置地址转换的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规则</a:t>
            </a:r>
          </a:p>
        </p:txBody>
      </p:sp>
      <p:sp>
        <p:nvSpPr>
          <p:cNvPr id="13" name="矩形 12"/>
          <p:cNvSpPr/>
          <p:nvPr/>
        </p:nvSpPr>
        <p:spPr>
          <a:xfrm>
            <a:off x="1031515" y="3788776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配置基础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，匹配需要进行动态转换的源地址范围。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31515" y="4713552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outbound </a:t>
            </a:r>
            <a:r>
              <a:rPr lang="en-US" altLang="zh-CN" sz="1599" i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-number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no-pat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]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169" y="4281574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3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接口视图下配置带地址池的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 Outbound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1515" y="5145530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接口下关联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与地址池进行动态地址转换，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no-pat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参数指定不进行端口转换。</a:t>
            </a:r>
          </a:p>
        </p:txBody>
      </p:sp>
    </p:spTree>
    <p:extLst>
      <p:ext uri="{BB962C8B-B14F-4D97-AF65-F5344CB8AC3E}">
        <p14:creationId xmlns:p14="http://schemas.microsoft.com/office/powerpoint/2010/main" val="160962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924295" y="2594496"/>
            <a:ext cx="6613841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reeform 159"/>
          <p:cNvSpPr/>
          <p:nvPr/>
        </p:nvSpPr>
        <p:spPr>
          <a:xfrm flipH="1">
            <a:off x="7451138" y="2174268"/>
            <a:ext cx="1014560" cy="670283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594465" y="1234346"/>
            <a:ext cx="3931625" cy="2745712"/>
          </a:xfrm>
          <a:prstGeom prst="roundRect">
            <a:avLst>
              <a:gd name="adj" fmla="val 7563"/>
            </a:avLst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02531" y="123434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81990" y="4390292"/>
            <a:ext cx="7049221" cy="192285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1 122.1.2.1 122.1.2.3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 address-group 1 no-pat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93405" y="3980058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上配置动态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将内网主机的私有地址动态映射到公有地址。</a:t>
            </a: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78124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2387576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2378614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881990" y="2786338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14831" y="2818793"/>
            <a:ext cx="120671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2818907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1505235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3269918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4713" y="2387576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924294" y="1712154"/>
            <a:ext cx="950314" cy="6754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924294" y="2829222"/>
            <a:ext cx="950314" cy="6476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881990" y="1892552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881990" y="3659399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7173181" y="2450688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TextBox 77"/>
          <p:cNvSpPr txBox="1"/>
          <p:nvPr/>
        </p:nvSpPr>
        <p:spPr bwMode="auto">
          <a:xfrm>
            <a:off x="5735856" y="2590372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5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36353-9870-4E73-8CBB-2EA3AFBE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随着</a:t>
            </a:r>
            <a:r>
              <a:rPr lang="en-US" altLang="zh-CN">
                <a:sym typeface="Huawei Sans" panose="020C0503030203020204" pitchFamily="34" charset="0"/>
              </a:rPr>
              <a:t>Internet</a:t>
            </a:r>
            <a:r>
              <a:rPr lang="zh-CN" altLang="en-US">
                <a:sym typeface="Huawei Sans" panose="020C0503030203020204" pitchFamily="34" charset="0"/>
              </a:rPr>
              <a:t>的发展和网络应用的增多，有限的</a:t>
            </a:r>
            <a:r>
              <a:rPr lang="en-US" altLang="zh-CN">
                <a:sym typeface="Huawei Sans" panose="020C0503030203020204" pitchFamily="34" charset="0"/>
              </a:rPr>
              <a:t>IPv4</a:t>
            </a:r>
            <a:r>
              <a:rPr lang="zh-CN" altLang="en-US">
                <a:sym typeface="Huawei Sans" panose="020C0503030203020204" pitchFamily="34" charset="0"/>
              </a:rPr>
              <a:t>公有地址已经成为制约网络发展的瓶颈。为解决这个问题，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（</a:t>
            </a:r>
            <a:r>
              <a:rPr lang="en-US" altLang="zh-CN">
                <a:sym typeface="Huawei Sans" panose="020C0503030203020204" pitchFamily="34" charset="0"/>
              </a:rPr>
              <a:t>Network Address Translation</a:t>
            </a:r>
            <a:r>
              <a:rPr lang="zh-CN" altLang="en-US">
                <a:sym typeface="Huawei Sans" panose="020C0503030203020204" pitchFamily="34" charset="0"/>
              </a:rPr>
              <a:t>，网络地址转换）技术应需而生。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技术主要用于实现内部网络的主机访问外部网络。一方面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缓解了</a:t>
            </a:r>
            <a:r>
              <a:rPr lang="en-US" altLang="zh-CN">
                <a:sym typeface="Huawei Sans" panose="020C0503030203020204" pitchFamily="34" charset="0"/>
              </a:rPr>
              <a:t>IPv4</a:t>
            </a:r>
            <a:r>
              <a:rPr lang="zh-CN" altLang="en-US">
                <a:sym typeface="Huawei Sans" panose="020C0503030203020204" pitchFamily="34" charset="0"/>
              </a:rPr>
              <a:t>地址短缺的问题，另一方面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技术让外网无法直接与使用私有地址的内网进行通信，提升了内网的安全性。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本章节我们将了解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的技术背景， 学习不同类型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的技术原理、使用场景。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0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5862270" y="4918041"/>
            <a:ext cx="3313836" cy="1454297"/>
            <a:chOff x="4580616" y="2140578"/>
            <a:chExt cx="1834741" cy="1439903"/>
          </a:xfrm>
        </p:grpSpPr>
        <p:sp>
          <p:nvSpPr>
            <p:cNvPr id="56" name="TextBox 77"/>
            <p:cNvSpPr txBox="1"/>
            <p:nvPr/>
          </p:nvSpPr>
          <p:spPr bwMode="auto">
            <a:xfrm>
              <a:off x="4580616" y="2140578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2133" y="2165234"/>
              <a:ext cx="1822935" cy="54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1236372" y="2911622"/>
            <a:ext cx="4300731" cy="2810368"/>
          </a:xfrm>
          <a:prstGeom prst="roundRect">
            <a:avLst>
              <a:gd name="adj" fmla="val 7563"/>
            </a:avLst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00470" y="2967308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601245" y="4340818"/>
            <a:ext cx="6797582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NAPT</a:t>
            </a:r>
            <a:r>
              <a:rPr lang="zh-CN" altLang="en-US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92511" y="781161"/>
            <a:ext cx="11276012" cy="4679950"/>
          </a:xfrm>
        </p:spPr>
        <p:txBody>
          <a:bodyPr/>
          <a:lstStyle/>
          <a:p>
            <a:r>
              <a:rPr lang="zh-CN" altLang="en-US" sz="1600" dirty="0">
                <a:sym typeface="Huawei Sans" panose="020C0503030203020204" pitchFamily="34" charset="0"/>
              </a:rPr>
              <a:t>动态</a:t>
            </a:r>
            <a:r>
              <a:rPr lang="en-US" altLang="zh-CN" sz="1600" dirty="0">
                <a:sym typeface="Huawei Sans" panose="020C0503030203020204" pitchFamily="34" charset="0"/>
              </a:rPr>
              <a:t>NAT</a:t>
            </a:r>
            <a:r>
              <a:rPr lang="zh-CN" altLang="en-US" sz="1600" dirty="0">
                <a:sym typeface="Huawei Sans" panose="020C0503030203020204" pitchFamily="34" charset="0"/>
              </a:rPr>
              <a:t>选择地址池中的地址进行地址转换时不会转换端口号，即</a:t>
            </a:r>
            <a:r>
              <a:rPr lang="en-US" altLang="zh-CN" sz="1600" dirty="0">
                <a:sym typeface="Huawei Sans" panose="020C0503030203020204" pitchFamily="34" charset="0"/>
              </a:rPr>
              <a:t>No-PAT</a:t>
            </a:r>
            <a:r>
              <a:rPr lang="zh-CN" altLang="en-US" sz="1600" dirty="0">
                <a:sym typeface="Huawei Sans" panose="020C0503030203020204" pitchFamily="34" charset="0"/>
              </a:rPr>
              <a:t>（</a:t>
            </a:r>
            <a:r>
              <a:rPr lang="en-US" altLang="zh-CN" sz="1600" dirty="0"/>
              <a:t>No-Port Address Translation</a:t>
            </a:r>
            <a:r>
              <a:rPr lang="zh-CN" altLang="en-US" sz="1600" dirty="0"/>
              <a:t>，非端口地址转换</a:t>
            </a:r>
            <a:r>
              <a:rPr lang="zh-CN" altLang="en-US" sz="1600" dirty="0">
                <a:sym typeface="Huawei Sans" panose="020C0503030203020204" pitchFamily="34" charset="0"/>
              </a:rPr>
              <a:t>），公有地址与私有地址还是</a:t>
            </a:r>
            <a:r>
              <a:rPr lang="en-US" altLang="zh-CN" sz="1600" dirty="0">
                <a:sym typeface="Huawei Sans" panose="020C0503030203020204" pitchFamily="34" charset="0"/>
              </a:rPr>
              <a:t>1:1</a:t>
            </a:r>
            <a:r>
              <a:rPr lang="zh-CN" altLang="en-US" sz="1600" dirty="0">
                <a:sym typeface="Huawei Sans" panose="020C0503030203020204" pitchFamily="34" charset="0"/>
              </a:rPr>
              <a:t>的映射关系，无法提高公有地址利用率。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r>
              <a:rPr lang="en-US" altLang="zh-CN" sz="1600" dirty="0">
                <a:sym typeface="Huawei Sans" panose="020C0503030203020204" pitchFamily="34" charset="0"/>
              </a:rPr>
              <a:t>NAPT</a:t>
            </a:r>
            <a:r>
              <a:rPr lang="zh-CN" altLang="en-US" sz="1600" dirty="0"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sym typeface="Huawei Sans" panose="020C0503030203020204" pitchFamily="34" charset="0"/>
              </a:rPr>
              <a:t>Network Address and Port Translation</a:t>
            </a:r>
            <a:r>
              <a:rPr lang="zh-CN" altLang="en-US" sz="1600" dirty="0">
                <a:sym typeface="Huawei Sans" panose="020C0503030203020204" pitchFamily="34" charset="0"/>
              </a:rPr>
              <a:t>，</a:t>
            </a:r>
            <a:r>
              <a:rPr lang="zh-CN" altLang="en-US" sz="1600" dirty="0"/>
              <a:t>网络地址端口转换</a:t>
            </a:r>
            <a:r>
              <a:rPr lang="zh-CN" altLang="en-US" sz="1600" dirty="0">
                <a:sym typeface="Huawei Sans" panose="020C0503030203020204" pitchFamily="34" charset="0"/>
              </a:rPr>
              <a:t>）：从地址池中选择地址进行地址转换时不仅转换</a:t>
            </a:r>
            <a:r>
              <a:rPr lang="en-US" altLang="zh-CN" sz="1600" dirty="0">
                <a:sym typeface="Huawei Sans" panose="020C0503030203020204" pitchFamily="34" charset="0"/>
              </a:rPr>
              <a:t>IP</a:t>
            </a:r>
            <a:r>
              <a:rPr lang="zh-CN" altLang="en-US" sz="1600" dirty="0">
                <a:sym typeface="Huawei Sans" panose="020C0503030203020204" pitchFamily="34" charset="0"/>
              </a:rPr>
              <a:t>地址，同时也会对端口号进行转换，从而实现公有地址与私有地址的</a:t>
            </a:r>
            <a:r>
              <a:rPr lang="en-US" altLang="zh-CN" sz="1600" dirty="0">
                <a:sym typeface="Huawei Sans" panose="020C0503030203020204" pitchFamily="34" charset="0"/>
              </a:rPr>
              <a:t>1:n</a:t>
            </a:r>
            <a:r>
              <a:rPr lang="zh-CN" altLang="en-US" sz="1600" dirty="0">
                <a:sym typeface="Huawei Sans" panose="020C0503030203020204" pitchFamily="34" charset="0"/>
              </a:rPr>
              <a:t>映射，可以有效提高公有地址利用率。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endParaRPr lang="zh-CN" altLang="en-US" sz="1600" dirty="0"/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4124447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4133899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4124936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578944" y="4532661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066063" y="4542692"/>
            <a:ext cx="1205317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5770514" y="4030889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4565231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3251557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5016241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0008" y="4141898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601245" y="3458477"/>
            <a:ext cx="1108657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601245" y="4583544"/>
            <a:ext cx="1108657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578944" y="3638875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578944" y="5405722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681526" y="3133526"/>
          <a:ext cx="851770" cy="855996"/>
        </p:xfrm>
        <a:graphic>
          <a:graphicData uri="http://schemas.openxmlformats.org/drawingml/2006/table">
            <a:tbl>
              <a:tblPr firstRow="1" bandRow="1"/>
              <a:tblGrid>
                <a:gridCol w="85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994435" y="5425357"/>
          <a:ext cx="3021506" cy="822852"/>
        </p:xfrm>
        <a:graphic>
          <a:graphicData uri="http://schemas.openxmlformats.org/drawingml/2006/table">
            <a:tbl>
              <a:tblPr firstRow="1" bandRow="1"/>
              <a:tblGrid>
                <a:gridCol w="150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任意多边形 32"/>
          <p:cNvSpPr/>
          <p:nvPr/>
        </p:nvSpPr>
        <p:spPr bwMode="auto">
          <a:xfrm>
            <a:off x="5819741" y="4434743"/>
            <a:ext cx="421553" cy="522388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TextBox 77"/>
          <p:cNvSpPr txBox="1"/>
          <p:nvPr/>
        </p:nvSpPr>
        <p:spPr bwMode="auto">
          <a:xfrm>
            <a:off x="4003866" y="4344189"/>
            <a:ext cx="1328307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94153" y="2708550"/>
            <a:ext cx="1302316" cy="1320690"/>
            <a:chOff x="4580326" y="2148755"/>
            <a:chExt cx="1834742" cy="1439903"/>
          </a:xfrm>
        </p:grpSpPr>
        <p:sp>
          <p:nvSpPr>
            <p:cNvPr id="51" name="TextBox 77"/>
            <p:cNvSpPr txBox="1"/>
            <p:nvPr/>
          </p:nvSpPr>
          <p:spPr bwMode="auto">
            <a:xfrm>
              <a:off x="4580326" y="21487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92133" y="2165234"/>
              <a:ext cx="1822935" cy="598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地址池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54" name="Right Arrow 157"/>
          <p:cNvSpPr/>
          <p:nvPr/>
        </p:nvSpPr>
        <p:spPr>
          <a:xfrm rot="19725846">
            <a:off x="5624532" y="3512730"/>
            <a:ext cx="682191" cy="344145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rgbClr val="1AABE2">
                  <a:lumMod val="5000"/>
                  <a:lumOff val="95000"/>
                  <a:alpha val="0"/>
                </a:srgbClr>
              </a:gs>
              <a:gs pos="81000">
                <a:srgbClr val="99DFF9"/>
              </a:gs>
            </a:gsLst>
            <a:lin ang="0" scaled="1"/>
            <a:tileRect/>
          </a:gradFill>
          <a:ln w="15875" cap="flat" cmpd="sng" algn="ctr">
            <a:gradFill flip="none" rotWithShape="1">
              <a:gsLst>
                <a:gs pos="0">
                  <a:srgbClr val="1AABE2">
                    <a:lumMod val="5000"/>
                    <a:lumOff val="9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sp>
        <p:nvSpPr>
          <p:cNvPr id="41" name="Freeform 159"/>
          <p:cNvSpPr/>
          <p:nvPr/>
        </p:nvSpPr>
        <p:spPr>
          <a:xfrm flipH="1">
            <a:off x="7523631" y="401594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7173181" y="4205010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9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123"/>
          <p:cNvSpPr/>
          <p:nvPr/>
        </p:nvSpPr>
        <p:spPr bwMode="auto">
          <a:xfrm>
            <a:off x="3876551" y="2822908"/>
            <a:ext cx="1611636" cy="274354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rgbClr val="FFD17D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Select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084823" y="5032513"/>
            <a:ext cx="3360287" cy="1341497"/>
            <a:chOff x="4580327" y="2165235"/>
            <a:chExt cx="1834741" cy="1479521"/>
          </a:xfrm>
        </p:grpSpPr>
        <p:sp>
          <p:nvSpPr>
            <p:cNvPr id="130" name="TextBox 77"/>
            <p:cNvSpPr txBox="1"/>
            <p:nvPr/>
          </p:nvSpPr>
          <p:spPr bwMode="auto">
            <a:xfrm>
              <a:off x="4580327" y="2204853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92133" y="2165235"/>
              <a:ext cx="1822935" cy="60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(1)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2130667" y="2536425"/>
            <a:ext cx="2068218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67" name="文本框 32"/>
          <p:cNvSpPr txBox="1"/>
          <p:nvPr/>
        </p:nvSpPr>
        <p:spPr>
          <a:xfrm>
            <a:off x="2139689" y="1966862"/>
            <a:ext cx="1936434" cy="467817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192.168.1.1:10321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1843067" y="1966862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8656549" y="2814699"/>
            <a:ext cx="1819789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1" name="文本框 32"/>
          <p:cNvSpPr txBox="1"/>
          <p:nvPr/>
        </p:nvSpPr>
        <p:spPr>
          <a:xfrm>
            <a:off x="8695276" y="2243310"/>
            <a:ext cx="1652666" cy="467817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122.1.2.2:1025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8382461" y="2243310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4709204" y="2585426"/>
          <a:ext cx="778984" cy="764556"/>
        </p:xfrm>
        <a:graphic>
          <a:graphicData uri="http://schemas.openxmlformats.org/drawingml/2006/table">
            <a:tbl>
              <a:tblPr firstRow="1" bandRow="1"/>
              <a:tblGrid>
                <a:gridCol w="77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矩形 120"/>
          <p:cNvSpPr/>
          <p:nvPr/>
        </p:nvSpPr>
        <p:spPr bwMode="auto">
          <a:xfrm>
            <a:off x="5835359" y="1775820"/>
            <a:ext cx="2351099" cy="79116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1</a:t>
            </a:r>
          </a:p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选择一个地址池中的地址，同时转换源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、端口。</a:t>
            </a:r>
          </a:p>
        </p:txBody>
      </p:sp>
      <p:cxnSp>
        <p:nvCxnSpPr>
          <p:cNvPr id="123" name="直接箭头连接符 122"/>
          <p:cNvCxnSpPr>
            <a:stCxn id="120" idx="3"/>
          </p:cNvCxnSpPr>
          <p:nvPr/>
        </p:nvCxnSpPr>
        <p:spPr bwMode="auto">
          <a:xfrm flipV="1">
            <a:off x="5488188" y="2711127"/>
            <a:ext cx="2894273" cy="25657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25" name="任意多边形 124"/>
          <p:cNvSpPr/>
          <p:nvPr/>
        </p:nvSpPr>
        <p:spPr bwMode="auto">
          <a:xfrm>
            <a:off x="5515379" y="3021763"/>
            <a:ext cx="1088664" cy="2046673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835359" y="4055449"/>
            <a:ext cx="3270323" cy="872308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2</a:t>
            </a:r>
          </a:p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同时生成一个临时的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映射表，其中记录：</a:t>
            </a:r>
            <a:endParaRPr lang="en-US" altLang="zh-CN" sz="1200" kern="0" dirty="0">
              <a:latin typeface="Huawei Sans"/>
              <a:ea typeface="方正兰亭黑简体"/>
              <a:sym typeface="Huawei Sans" panose="020C0503030203020204" pitchFamily="34" charset="0"/>
            </a:endParaRPr>
          </a:p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转换前源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转换后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。</a:t>
            </a: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6178963" y="5477268"/>
          <a:ext cx="3077281" cy="822852"/>
        </p:xfrm>
        <a:graphic>
          <a:graphicData uri="http://schemas.openxmlformats.org/drawingml/2006/table">
            <a:tbl>
              <a:tblPr firstRow="1" bandRow="1"/>
              <a:tblGrid>
                <a:gridCol w="153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0" name="直接连接符 99"/>
          <p:cNvCxnSpPr>
            <a:stCxn id="102" idx="3"/>
            <a:endCxn id="103" idx="1"/>
          </p:cNvCxnSpPr>
          <p:nvPr/>
        </p:nvCxnSpPr>
        <p:spPr bwMode="auto">
          <a:xfrm>
            <a:off x="2335450" y="3745635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66368" y="3529263"/>
            <a:ext cx="540989" cy="442626"/>
          </a:xfrm>
          <a:prstGeom prst="rect">
            <a:avLst/>
          </a:prstGeom>
          <a:noFill/>
        </p:spPr>
      </p:pic>
      <p:pic>
        <p:nvPicPr>
          <p:cNvPr id="102" name="图片 10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538715"/>
            <a:ext cx="538853" cy="413838"/>
          </a:xfrm>
          <a:prstGeom prst="rect">
            <a:avLst/>
          </a:prstGeom>
        </p:spPr>
      </p:pic>
      <p:pic>
        <p:nvPicPr>
          <p:cNvPr id="103" name="图片 10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1103" y="3529753"/>
            <a:ext cx="539789" cy="441645"/>
          </a:xfrm>
          <a:prstGeom prst="rect">
            <a:avLst/>
          </a:prstGeom>
        </p:spPr>
      </p:pic>
      <p:sp>
        <p:nvSpPr>
          <p:cNvPr id="104" name="TextBox 77"/>
          <p:cNvSpPr txBox="1"/>
          <p:nvPr/>
        </p:nvSpPr>
        <p:spPr bwMode="auto">
          <a:xfrm>
            <a:off x="1353487" y="3963998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5" name="TextBox 77"/>
          <p:cNvSpPr txBox="1"/>
          <p:nvPr/>
        </p:nvSpPr>
        <p:spPr bwMode="auto">
          <a:xfrm>
            <a:off x="9206816" y="3959976"/>
            <a:ext cx="1269522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50812" y="3970047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07" name="图片 10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2656374"/>
            <a:ext cx="538853" cy="413838"/>
          </a:xfrm>
          <a:prstGeom prst="rect">
            <a:avLst/>
          </a:prstGeom>
        </p:spPr>
      </p:pic>
      <p:pic>
        <p:nvPicPr>
          <p:cNvPr id="108" name="图片 10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4421058"/>
            <a:ext cx="538853" cy="413838"/>
          </a:xfrm>
          <a:prstGeom prst="rect">
            <a:avLst/>
          </a:prstGeom>
        </p:spPr>
      </p:pic>
      <p:pic>
        <p:nvPicPr>
          <p:cNvPr id="109" name="图片 108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335" y="3546714"/>
            <a:ext cx="539789" cy="441645"/>
          </a:xfrm>
          <a:prstGeom prst="rect">
            <a:avLst/>
          </a:prstGeom>
        </p:spPr>
      </p:pic>
      <p:cxnSp>
        <p:nvCxnSpPr>
          <p:cNvPr id="110" name="直接连接符 109"/>
          <p:cNvCxnSpPr>
            <a:stCxn id="107" idx="3"/>
            <a:endCxn id="109" idx="0"/>
          </p:cNvCxnSpPr>
          <p:nvPr/>
        </p:nvCxnSpPr>
        <p:spPr bwMode="auto">
          <a:xfrm>
            <a:off x="2335450" y="2863293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>
            <a:stCxn id="108" idx="3"/>
            <a:endCxn id="109" idx="2"/>
          </p:cNvCxnSpPr>
          <p:nvPr/>
        </p:nvCxnSpPr>
        <p:spPr bwMode="auto">
          <a:xfrm flipV="1">
            <a:off x="2335450" y="3988360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77"/>
          <p:cNvSpPr txBox="1"/>
          <p:nvPr/>
        </p:nvSpPr>
        <p:spPr bwMode="auto">
          <a:xfrm>
            <a:off x="1353487" y="3070212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3" name="TextBox 77"/>
          <p:cNvSpPr txBox="1"/>
          <p:nvPr/>
        </p:nvSpPr>
        <p:spPr bwMode="auto">
          <a:xfrm>
            <a:off x="1353487" y="481053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4584942" y="2044191"/>
            <a:ext cx="1167813" cy="1305575"/>
            <a:chOff x="4580326" y="2148755"/>
            <a:chExt cx="1834742" cy="1439903"/>
          </a:xfrm>
        </p:grpSpPr>
        <p:sp>
          <p:nvSpPr>
            <p:cNvPr id="118" name="TextBox 77"/>
            <p:cNvSpPr txBox="1"/>
            <p:nvPr/>
          </p:nvSpPr>
          <p:spPr bwMode="auto">
            <a:xfrm>
              <a:off x="4580326" y="21487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592133" y="2165235"/>
              <a:ext cx="1822935" cy="604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地址池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40" name="Freeform 159"/>
          <p:cNvSpPr/>
          <p:nvPr/>
        </p:nvSpPr>
        <p:spPr>
          <a:xfrm flipH="1">
            <a:off x="7320404" y="338452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6" name="TextBox 77"/>
          <p:cNvSpPr txBox="1"/>
          <p:nvPr/>
        </p:nvSpPr>
        <p:spPr bwMode="auto">
          <a:xfrm>
            <a:off x="7128040" y="3619636"/>
            <a:ext cx="1254421" cy="3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(2)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34" name="直接连接符 33"/>
          <p:cNvCxnSpPr>
            <a:stCxn id="38" idx="3"/>
            <a:endCxn id="39" idx="1"/>
          </p:cNvCxnSpPr>
          <p:nvPr/>
        </p:nvCxnSpPr>
        <p:spPr bwMode="auto">
          <a:xfrm>
            <a:off x="2335450" y="4145266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66368" y="3928894"/>
            <a:ext cx="540989" cy="442626"/>
          </a:xfrm>
          <a:prstGeom prst="rect">
            <a:avLst/>
          </a:prstGeom>
          <a:noFill/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938346"/>
            <a:ext cx="538853" cy="413838"/>
          </a:xfrm>
          <a:prstGeom prst="rect">
            <a:avLst/>
          </a:prstGeom>
        </p:spPr>
      </p:pic>
      <p:pic>
        <p:nvPicPr>
          <p:cNvPr id="39" name="图片 3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1103" y="3929384"/>
            <a:ext cx="539789" cy="441645"/>
          </a:xfrm>
          <a:prstGeom prst="rect">
            <a:avLst/>
          </a:prstGeom>
        </p:spPr>
      </p:pic>
      <p:sp>
        <p:nvSpPr>
          <p:cNvPr id="40" name="TextBox 77"/>
          <p:cNvSpPr txBox="1"/>
          <p:nvPr/>
        </p:nvSpPr>
        <p:spPr bwMode="auto">
          <a:xfrm>
            <a:off x="1353487" y="436362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1" name="TextBox 77"/>
          <p:cNvSpPr txBox="1"/>
          <p:nvPr/>
        </p:nvSpPr>
        <p:spPr bwMode="auto">
          <a:xfrm>
            <a:off x="9206816" y="4359607"/>
            <a:ext cx="1269522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50812" y="4369678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056005"/>
            <a:ext cx="538853" cy="413838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4820689"/>
            <a:ext cx="538853" cy="413838"/>
          </a:xfrm>
          <a:prstGeom prst="rect">
            <a:avLst/>
          </a:prstGeom>
        </p:spPr>
      </p:pic>
      <p:pic>
        <p:nvPicPr>
          <p:cNvPr id="46" name="图片 45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335" y="3946345"/>
            <a:ext cx="539789" cy="441645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3" idx="3"/>
            <a:endCxn id="46" idx="0"/>
          </p:cNvCxnSpPr>
          <p:nvPr/>
        </p:nvCxnSpPr>
        <p:spPr bwMode="auto">
          <a:xfrm>
            <a:off x="2335450" y="3262924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4" idx="3"/>
            <a:endCxn id="46" idx="2"/>
          </p:cNvCxnSpPr>
          <p:nvPr/>
        </p:nvCxnSpPr>
        <p:spPr bwMode="auto">
          <a:xfrm flipV="1">
            <a:off x="2335450" y="4387991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77"/>
          <p:cNvSpPr txBox="1"/>
          <p:nvPr/>
        </p:nvSpPr>
        <p:spPr bwMode="auto">
          <a:xfrm>
            <a:off x="1353487" y="3469843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5" name="TextBox 77"/>
          <p:cNvSpPr txBox="1"/>
          <p:nvPr/>
        </p:nvSpPr>
        <p:spPr bwMode="auto">
          <a:xfrm>
            <a:off x="1353487" y="521016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94644" y="1569018"/>
            <a:ext cx="3373401" cy="81330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公有地址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信息查找对应的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私有地址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，并进行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数据报文目的地址、端口转换。</a:t>
            </a:r>
          </a:p>
        </p:txBody>
      </p:sp>
      <p:sp>
        <p:nvSpPr>
          <p:cNvPr id="71" name="任意多边形 70"/>
          <p:cNvSpPr/>
          <p:nvPr/>
        </p:nvSpPr>
        <p:spPr bwMode="auto">
          <a:xfrm>
            <a:off x="3450272" y="2495740"/>
            <a:ext cx="959249" cy="685532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8382462" y="3469843"/>
            <a:ext cx="1997199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8" name="文本框 41"/>
          <p:cNvSpPr txBox="1"/>
          <p:nvPr/>
        </p:nvSpPr>
        <p:spPr>
          <a:xfrm>
            <a:off x="8566675" y="2920414"/>
            <a:ext cx="1812986" cy="46448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122.1.2.2:1025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251538" y="2920414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1047967" y="2702192"/>
            <a:ext cx="2278710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87" name="文本框 41"/>
          <p:cNvSpPr txBox="1"/>
          <p:nvPr/>
        </p:nvSpPr>
        <p:spPr>
          <a:xfrm>
            <a:off x="1193910" y="2107062"/>
            <a:ext cx="2127983" cy="45576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192.168.1.1:10321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831909" y="210971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Freeform 159"/>
          <p:cNvSpPr/>
          <p:nvPr/>
        </p:nvSpPr>
        <p:spPr>
          <a:xfrm flipH="1">
            <a:off x="7536533" y="3797649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TextBox 77"/>
          <p:cNvSpPr txBox="1"/>
          <p:nvPr/>
        </p:nvSpPr>
        <p:spPr bwMode="auto">
          <a:xfrm>
            <a:off x="7334104" y="4019267"/>
            <a:ext cx="1254421" cy="3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85396" y="2487075"/>
            <a:ext cx="3501894" cy="1382087"/>
            <a:chOff x="4515649" y="2165234"/>
            <a:chExt cx="1899419" cy="1478924"/>
          </a:xfrm>
        </p:grpSpPr>
        <p:sp>
          <p:nvSpPr>
            <p:cNvPr id="49" name="TextBox 77"/>
            <p:cNvSpPr txBox="1"/>
            <p:nvPr/>
          </p:nvSpPr>
          <p:spPr bwMode="auto">
            <a:xfrm>
              <a:off x="4515649" y="22042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592133" y="2165234"/>
              <a:ext cx="1822935" cy="559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/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/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64" name="圆角矩形 63"/>
          <p:cNvSpPr/>
          <p:nvPr/>
        </p:nvSpPr>
        <p:spPr bwMode="auto">
          <a:xfrm>
            <a:off x="4546547" y="3230536"/>
            <a:ext cx="3663595" cy="249781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47716"/>
              </p:ext>
            </p:extLst>
          </p:nvPr>
        </p:nvGraphicFramePr>
        <p:xfrm>
          <a:off x="4559246" y="2942478"/>
          <a:ext cx="3051978" cy="822852"/>
        </p:xfrm>
        <a:graphic>
          <a:graphicData uri="http://schemas.openxmlformats.org/drawingml/2006/table">
            <a:tbl>
              <a:tblPr firstRow="1" bandRow="1"/>
              <a:tblGrid>
                <a:gridCol w="1524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1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1272492" y="1264597"/>
            <a:ext cx="4247612" cy="2661310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43556" y="1264598"/>
            <a:ext cx="971992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47114" y="4390804"/>
            <a:ext cx="7049221" cy="192285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1 122.1.2.1 122.1.2.1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 address-group 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72492" y="3995711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让内网所有私有地址通过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访问公网。</a:t>
            </a: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710677" y="2553848"/>
            <a:ext cx="6688150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37477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2346929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2337966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699777" y="2745691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081521" y="2780103"/>
            <a:ext cx="117440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2778260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1464588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3229271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9044" y="2354928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710677" y="1671507"/>
            <a:ext cx="948263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710677" y="2796574"/>
            <a:ext cx="948263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699777" y="1851905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692749" y="3609639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TextBox 77"/>
          <p:cNvSpPr txBox="1"/>
          <p:nvPr/>
        </p:nvSpPr>
        <p:spPr bwMode="auto">
          <a:xfrm>
            <a:off x="3928834" y="2558789"/>
            <a:ext cx="14033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7" name="TextBox 77"/>
          <p:cNvSpPr txBox="1"/>
          <p:nvPr/>
        </p:nvSpPr>
        <p:spPr bwMode="auto">
          <a:xfrm>
            <a:off x="5592166" y="2545055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Freeform 159"/>
          <p:cNvSpPr/>
          <p:nvPr/>
        </p:nvSpPr>
        <p:spPr>
          <a:xfrm flipH="1">
            <a:off x="7285072" y="222994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TextBox 77"/>
          <p:cNvSpPr txBox="1"/>
          <p:nvPr/>
        </p:nvSpPr>
        <p:spPr bwMode="auto">
          <a:xfrm>
            <a:off x="6914986" y="243249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384291" y="4975955"/>
            <a:ext cx="3313837" cy="1404642"/>
            <a:chOff x="4586833" y="2108868"/>
            <a:chExt cx="1834741" cy="1390740"/>
          </a:xfrm>
        </p:grpSpPr>
        <p:sp>
          <p:nvSpPr>
            <p:cNvPr id="72" name="TextBox 77"/>
            <p:cNvSpPr txBox="1"/>
            <p:nvPr/>
          </p:nvSpPr>
          <p:spPr bwMode="auto">
            <a:xfrm>
              <a:off x="4586833" y="2108869"/>
              <a:ext cx="1834741" cy="1390739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98639" y="2108868"/>
              <a:ext cx="1822935" cy="54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Easy IP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89601" y="901518"/>
            <a:ext cx="11276012" cy="4679950"/>
          </a:xfrm>
        </p:spPr>
        <p:txBody>
          <a:bodyPr/>
          <a:lstStyle/>
          <a:p>
            <a:r>
              <a:rPr lang="en-US" altLang="zh-CN" sz="1600" dirty="0">
                <a:sym typeface="Huawei Sans" panose="020C0503030203020204" pitchFamily="34" charset="0"/>
              </a:rPr>
              <a:t>Easy IP</a:t>
            </a:r>
            <a:r>
              <a:rPr lang="zh-CN" altLang="en-US" sz="1600" dirty="0">
                <a:sym typeface="Huawei Sans" panose="020C0503030203020204" pitchFamily="34" charset="0"/>
              </a:rPr>
              <a:t>：实现原理和</a:t>
            </a:r>
            <a:r>
              <a:rPr lang="en-US" altLang="zh-CN" sz="1600" dirty="0">
                <a:sym typeface="Huawei Sans" panose="020C0503030203020204" pitchFamily="34" charset="0"/>
              </a:rPr>
              <a:t>NAPT</a:t>
            </a:r>
            <a:r>
              <a:rPr lang="zh-CN" altLang="en-US" sz="1600" dirty="0">
                <a:sym typeface="Huawei Sans" panose="020C0503030203020204" pitchFamily="34" charset="0"/>
              </a:rPr>
              <a:t>相同，同时转换</a:t>
            </a:r>
            <a:r>
              <a:rPr lang="en-US" altLang="zh-CN" sz="1600" dirty="0">
                <a:sym typeface="Huawei Sans" panose="020C0503030203020204" pitchFamily="34" charset="0"/>
              </a:rPr>
              <a:t>IP</a:t>
            </a:r>
            <a:r>
              <a:rPr lang="zh-CN" altLang="en-US" sz="1600" dirty="0">
                <a:sym typeface="Huawei Sans" panose="020C0503030203020204" pitchFamily="34" charset="0"/>
              </a:rPr>
              <a:t>地址、传输层端口，区别在于</a:t>
            </a:r>
            <a:r>
              <a:rPr lang="en-US" altLang="zh-CN" sz="1600" dirty="0">
                <a:sym typeface="Huawei Sans" panose="020C0503030203020204" pitchFamily="34" charset="0"/>
              </a:rPr>
              <a:t>Easy IP</a:t>
            </a:r>
            <a:r>
              <a:rPr lang="zh-CN" altLang="en-US" sz="1600" dirty="0">
                <a:sym typeface="Huawei Sans" panose="020C0503030203020204" pitchFamily="34" charset="0"/>
              </a:rPr>
              <a:t>没有地址池的概念，使用接口地址作为</a:t>
            </a:r>
            <a:r>
              <a:rPr lang="en-US" altLang="zh-CN" sz="1600" dirty="0">
                <a:sym typeface="Huawei Sans" panose="020C0503030203020204" pitchFamily="34" charset="0"/>
              </a:rPr>
              <a:t>NAT</a:t>
            </a:r>
            <a:r>
              <a:rPr lang="zh-CN" altLang="en-US" sz="1600" dirty="0">
                <a:sym typeface="Huawei Sans" panose="020C0503030203020204" pitchFamily="34" charset="0"/>
              </a:rPr>
              <a:t>转换的公有地址。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r>
              <a:rPr lang="en-US" altLang="zh-CN" sz="1600" dirty="0">
                <a:sym typeface="Huawei Sans" panose="020C0503030203020204" pitchFamily="34" charset="0"/>
              </a:rPr>
              <a:t>Easy IP</a:t>
            </a:r>
            <a:r>
              <a:rPr lang="zh-CN" altLang="en-US" sz="1600" dirty="0">
                <a:sym typeface="Huawei Sans" panose="020C0503030203020204" pitchFamily="34" charset="0"/>
              </a:rPr>
              <a:t>适用于不具备固定公网</a:t>
            </a:r>
            <a:r>
              <a:rPr lang="en-US" altLang="zh-CN" sz="1600" dirty="0">
                <a:sym typeface="Huawei Sans" panose="020C0503030203020204" pitchFamily="34" charset="0"/>
              </a:rPr>
              <a:t>IP</a:t>
            </a:r>
            <a:r>
              <a:rPr lang="zh-CN" altLang="en-US" sz="1600" dirty="0">
                <a:sym typeface="Huawei Sans" panose="020C0503030203020204" pitchFamily="34" charset="0"/>
              </a:rPr>
              <a:t>地址的场景：如通过</a:t>
            </a:r>
            <a:r>
              <a:rPr lang="en-US" altLang="zh-CN" sz="1600" dirty="0">
                <a:sym typeface="Huawei Sans" panose="020C0503030203020204" pitchFamily="34" charset="0"/>
              </a:rPr>
              <a:t>DHCP</a:t>
            </a:r>
            <a:r>
              <a:rPr lang="zh-CN" altLang="en-US" sz="1600" dirty="0">
                <a:sym typeface="Huawei Sans" panose="020C0503030203020204" pitchFamily="34" charset="0"/>
              </a:rPr>
              <a:t>、</a:t>
            </a:r>
            <a:r>
              <a:rPr lang="en-US" altLang="zh-CN" sz="1600" dirty="0" err="1">
                <a:sym typeface="Huawei Sans" panose="020C0503030203020204" pitchFamily="34" charset="0"/>
              </a:rPr>
              <a:t>PPPoE</a:t>
            </a:r>
            <a:r>
              <a:rPr lang="zh-CN" altLang="en-US" sz="1600" dirty="0">
                <a:sym typeface="Huawei Sans" panose="020C0503030203020204" pitchFamily="34" charset="0"/>
              </a:rPr>
              <a:t>拨号获取地址的私有网络出口，可以直接使用获取到的动态地址进行转换。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endParaRPr lang="zh-CN" altLang="en-US" sz="1600" dirty="0"/>
          </a:p>
        </p:txBody>
      </p:sp>
      <p:sp>
        <p:nvSpPr>
          <p:cNvPr id="38" name="圆角矩形 37"/>
          <p:cNvSpPr/>
          <p:nvPr/>
        </p:nvSpPr>
        <p:spPr>
          <a:xfrm>
            <a:off x="1204750" y="3001564"/>
            <a:ext cx="4843141" cy="281036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1259" y="3057250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cxnSp>
        <p:nvCxnSpPr>
          <p:cNvPr id="40" name="直接连接符 39"/>
          <p:cNvCxnSpPr>
            <a:stCxn id="42" idx="3"/>
            <a:endCxn id="43" idx="1"/>
          </p:cNvCxnSpPr>
          <p:nvPr/>
        </p:nvCxnSpPr>
        <p:spPr bwMode="auto">
          <a:xfrm>
            <a:off x="3112034" y="4430760"/>
            <a:ext cx="6797582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64188" y="4214389"/>
            <a:ext cx="540989" cy="442626"/>
          </a:xfrm>
          <a:prstGeom prst="rect">
            <a:avLst/>
          </a:prstGeom>
          <a:noFill/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4223841"/>
            <a:ext cx="538853" cy="413838"/>
          </a:xfrm>
          <a:prstGeom prst="rect">
            <a:avLst/>
          </a:prstGeom>
        </p:spPr>
      </p:pic>
      <p:pic>
        <p:nvPicPr>
          <p:cNvPr id="43" name="图片 4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9615" y="4214878"/>
            <a:ext cx="539789" cy="441645"/>
          </a:xfrm>
          <a:prstGeom prst="rect">
            <a:avLst/>
          </a:prstGeom>
        </p:spPr>
      </p:pic>
      <p:sp>
        <p:nvSpPr>
          <p:cNvPr id="44" name="TextBox 77"/>
          <p:cNvSpPr txBox="1"/>
          <p:nvPr/>
        </p:nvSpPr>
        <p:spPr bwMode="auto">
          <a:xfrm>
            <a:off x="2089732" y="4622603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9576851" y="4632633"/>
            <a:ext cx="1205317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0" name="TextBox 77"/>
          <p:cNvSpPr txBox="1"/>
          <p:nvPr/>
        </p:nvSpPr>
        <p:spPr bwMode="auto">
          <a:xfrm>
            <a:off x="6281303" y="4120831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48633" y="4655172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2" name="图片 5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3341499"/>
            <a:ext cx="538853" cy="413838"/>
          </a:xfrm>
          <a:prstGeom prst="rect">
            <a:avLst/>
          </a:prstGeom>
        </p:spPr>
      </p:pic>
      <p:pic>
        <p:nvPicPr>
          <p:cNvPr id="53" name="图片 5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5106183"/>
            <a:ext cx="538853" cy="413838"/>
          </a:xfrm>
          <a:prstGeom prst="rect">
            <a:avLst/>
          </a:prstGeom>
        </p:spPr>
      </p:pic>
      <p:pic>
        <p:nvPicPr>
          <p:cNvPr id="54" name="图片 5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0796" y="4231840"/>
            <a:ext cx="539789" cy="441645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>
            <a:off x="3112034" y="3548418"/>
            <a:ext cx="1108657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3" idx="3"/>
            <a:endCxn id="54" idx="2"/>
          </p:cNvCxnSpPr>
          <p:nvPr/>
        </p:nvCxnSpPr>
        <p:spPr bwMode="auto">
          <a:xfrm flipV="1">
            <a:off x="3112034" y="4673485"/>
            <a:ext cx="1108657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77"/>
          <p:cNvSpPr txBox="1"/>
          <p:nvPr/>
        </p:nvSpPr>
        <p:spPr bwMode="auto">
          <a:xfrm>
            <a:off x="2089732" y="3728817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8" name="TextBox 77"/>
          <p:cNvSpPr txBox="1"/>
          <p:nvPr/>
        </p:nvSpPr>
        <p:spPr bwMode="auto">
          <a:xfrm>
            <a:off x="2089732" y="5495664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6505224" y="5515299"/>
          <a:ext cx="3021506" cy="822852"/>
        </p:xfrm>
        <a:graphic>
          <a:graphicData uri="http://schemas.openxmlformats.org/drawingml/2006/table">
            <a:tbl>
              <a:tblPr firstRow="1" bandRow="1"/>
              <a:tblGrid>
                <a:gridCol w="150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122.1.2.1:1025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任意多边形 61"/>
          <p:cNvSpPr/>
          <p:nvPr/>
        </p:nvSpPr>
        <p:spPr bwMode="auto">
          <a:xfrm>
            <a:off x="6330530" y="4524685"/>
            <a:ext cx="421553" cy="449872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4514655" y="4434131"/>
            <a:ext cx="1328307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Freeform 159"/>
          <p:cNvSpPr/>
          <p:nvPr/>
        </p:nvSpPr>
        <p:spPr>
          <a:xfrm flipH="1">
            <a:off x="8048883" y="4057255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7683969" y="429495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3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>
            <a:stCxn id="39" idx="3"/>
            <a:endCxn id="40" idx="1"/>
          </p:cNvCxnSpPr>
          <p:nvPr/>
        </p:nvCxnSpPr>
        <p:spPr bwMode="auto">
          <a:xfrm>
            <a:off x="2710677" y="2553848"/>
            <a:ext cx="6688150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Freeform 159"/>
          <p:cNvSpPr/>
          <p:nvPr/>
        </p:nvSpPr>
        <p:spPr>
          <a:xfrm flipH="1">
            <a:off x="7263378" y="221261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Easy IP</a:t>
            </a:r>
            <a:r>
              <a:rPr lang="zh-CN" altLang="en-US">
                <a:sym typeface="Huawei Sans" panose="020C0503030203020204" pitchFamily="34" charset="0"/>
              </a:rPr>
              <a:t>配置示例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73775" y="4550026"/>
            <a:ext cx="7049221" cy="159981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72478" y="4114103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让内网所有私有地址通过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访问公网。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72492" y="1264597"/>
            <a:ext cx="4247612" cy="2661310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43556" y="1264598"/>
            <a:ext cx="971992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pic>
        <p:nvPicPr>
          <p:cNvPr id="38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37477"/>
            <a:ext cx="540989" cy="442626"/>
          </a:xfrm>
          <a:prstGeom prst="rect">
            <a:avLst/>
          </a:prstGeom>
          <a:noFill/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2346929"/>
            <a:ext cx="538853" cy="413838"/>
          </a:xfrm>
          <a:prstGeom prst="rect">
            <a:avLst/>
          </a:prstGeom>
        </p:spPr>
      </p:pic>
      <p:pic>
        <p:nvPicPr>
          <p:cNvPr id="40" name="图片 3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2337966"/>
            <a:ext cx="539789" cy="441645"/>
          </a:xfrm>
          <a:prstGeom prst="rect">
            <a:avLst/>
          </a:prstGeom>
        </p:spPr>
      </p:pic>
      <p:sp>
        <p:nvSpPr>
          <p:cNvPr id="41" name="TextBox 77"/>
          <p:cNvSpPr txBox="1"/>
          <p:nvPr/>
        </p:nvSpPr>
        <p:spPr bwMode="auto">
          <a:xfrm>
            <a:off x="1699777" y="2745691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TextBox 77"/>
          <p:cNvSpPr txBox="1"/>
          <p:nvPr/>
        </p:nvSpPr>
        <p:spPr bwMode="auto">
          <a:xfrm>
            <a:off x="9081521" y="2780103"/>
            <a:ext cx="117440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37844" y="2778260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1464588"/>
            <a:ext cx="538853" cy="413838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3229271"/>
            <a:ext cx="538853" cy="413838"/>
          </a:xfrm>
          <a:prstGeom prst="rect">
            <a:avLst/>
          </a:prstGeom>
        </p:spPr>
      </p:pic>
      <p:pic>
        <p:nvPicPr>
          <p:cNvPr id="50" name="图片 4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9044" y="2354928"/>
            <a:ext cx="539789" cy="441645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4" idx="3"/>
            <a:endCxn id="50" idx="0"/>
          </p:cNvCxnSpPr>
          <p:nvPr/>
        </p:nvCxnSpPr>
        <p:spPr bwMode="auto">
          <a:xfrm>
            <a:off x="2710677" y="1671507"/>
            <a:ext cx="948263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50" idx="2"/>
          </p:cNvCxnSpPr>
          <p:nvPr/>
        </p:nvCxnSpPr>
        <p:spPr bwMode="auto">
          <a:xfrm flipV="1">
            <a:off x="2710677" y="2796574"/>
            <a:ext cx="948263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77"/>
          <p:cNvSpPr txBox="1"/>
          <p:nvPr/>
        </p:nvSpPr>
        <p:spPr bwMode="auto">
          <a:xfrm>
            <a:off x="1699777" y="1851905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4" name="TextBox 77"/>
          <p:cNvSpPr txBox="1"/>
          <p:nvPr/>
        </p:nvSpPr>
        <p:spPr bwMode="auto">
          <a:xfrm>
            <a:off x="1692749" y="3609639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5" name="TextBox 77"/>
          <p:cNvSpPr txBox="1"/>
          <p:nvPr/>
        </p:nvSpPr>
        <p:spPr bwMode="auto">
          <a:xfrm>
            <a:off x="3928834" y="2558789"/>
            <a:ext cx="14033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6" name="TextBox 77"/>
          <p:cNvSpPr txBox="1"/>
          <p:nvPr/>
        </p:nvSpPr>
        <p:spPr bwMode="auto">
          <a:xfrm>
            <a:off x="5592166" y="2545055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9" name="TextBox 77"/>
          <p:cNvSpPr txBox="1"/>
          <p:nvPr/>
        </p:nvSpPr>
        <p:spPr bwMode="auto">
          <a:xfrm>
            <a:off x="6914986" y="243249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1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400914" y="2964252"/>
            <a:ext cx="4120521" cy="274223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15816" y="296392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NAT Server</a:t>
            </a:r>
            <a:r>
              <a:rPr lang="zh-CN" altLang="en-US">
                <a:sym typeface="Huawei Sans" panose="020C0503030203020204" pitchFamily="34" charset="0"/>
              </a:rPr>
              <a:t>使用场景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6631" y="931608"/>
            <a:ext cx="11276012" cy="4679950"/>
          </a:xfrm>
        </p:spPr>
        <p:txBody>
          <a:bodyPr/>
          <a:lstStyle/>
          <a:p>
            <a:r>
              <a:rPr lang="en-US" altLang="zh-CN" sz="1800" dirty="0">
                <a:sym typeface="Huawei Sans" panose="020C0503030203020204" pitchFamily="34" charset="0"/>
              </a:rPr>
              <a:t>NAT Server</a:t>
            </a:r>
            <a:r>
              <a:rPr lang="zh-CN" altLang="en-US" sz="1800" dirty="0">
                <a:sym typeface="Huawei Sans" panose="020C0503030203020204" pitchFamily="34" charset="0"/>
              </a:rPr>
              <a:t>：指定</a:t>
            </a:r>
            <a:r>
              <a:rPr lang="en-US" altLang="zh-CN" sz="1800" dirty="0">
                <a:sym typeface="Huawei Sans" panose="020C0503030203020204" pitchFamily="34" charset="0"/>
              </a:rPr>
              <a:t>[</a:t>
            </a:r>
            <a:r>
              <a:rPr lang="zh-CN" altLang="en-US" sz="1800" b="1" dirty="0">
                <a:sym typeface="Huawei Sans" panose="020C0503030203020204" pitchFamily="34" charset="0"/>
              </a:rPr>
              <a:t>公有地址</a:t>
            </a:r>
            <a:r>
              <a:rPr lang="en-US" altLang="zh-CN" sz="1800" b="1" dirty="0">
                <a:sym typeface="Huawei Sans" panose="020C0503030203020204" pitchFamily="34" charset="0"/>
              </a:rPr>
              <a:t>:</a:t>
            </a:r>
            <a:r>
              <a:rPr lang="zh-CN" altLang="en-US" sz="1800" b="1" dirty="0">
                <a:sym typeface="Huawei Sans" panose="020C0503030203020204" pitchFamily="34" charset="0"/>
              </a:rPr>
              <a:t>端口</a:t>
            </a:r>
            <a:r>
              <a:rPr lang="en-US" altLang="zh-CN" sz="1800" dirty="0">
                <a:sym typeface="Huawei Sans" panose="020C0503030203020204" pitchFamily="34" charset="0"/>
              </a:rPr>
              <a:t>]</a:t>
            </a:r>
            <a:r>
              <a:rPr lang="zh-CN" altLang="en-US" sz="1800" dirty="0">
                <a:sym typeface="Huawei Sans" panose="020C0503030203020204" pitchFamily="34" charset="0"/>
              </a:rPr>
              <a:t>与</a:t>
            </a:r>
            <a:r>
              <a:rPr lang="en-US" altLang="zh-CN" sz="1800" dirty="0">
                <a:sym typeface="Huawei Sans" panose="020C0503030203020204" pitchFamily="34" charset="0"/>
              </a:rPr>
              <a:t>[</a:t>
            </a:r>
            <a:r>
              <a:rPr lang="zh-CN" altLang="en-US" sz="1800" b="1" dirty="0">
                <a:sym typeface="Huawei Sans" panose="020C0503030203020204" pitchFamily="34" charset="0"/>
              </a:rPr>
              <a:t>私有地址</a:t>
            </a:r>
            <a:r>
              <a:rPr lang="en-US" altLang="zh-CN" sz="1800" b="1" dirty="0">
                <a:sym typeface="Huawei Sans" panose="020C0503030203020204" pitchFamily="34" charset="0"/>
              </a:rPr>
              <a:t>:</a:t>
            </a:r>
            <a:r>
              <a:rPr lang="zh-CN" altLang="en-US" sz="1800" b="1" dirty="0">
                <a:sym typeface="Huawei Sans" panose="020C0503030203020204" pitchFamily="34" charset="0"/>
              </a:rPr>
              <a:t>端口</a:t>
            </a:r>
            <a:r>
              <a:rPr lang="en-US" altLang="zh-CN" sz="1800" dirty="0">
                <a:sym typeface="Huawei Sans" panose="020C0503030203020204" pitchFamily="34" charset="0"/>
              </a:rPr>
              <a:t>]</a:t>
            </a:r>
            <a:r>
              <a:rPr lang="zh-CN" altLang="en-US" sz="1800" dirty="0">
                <a:sym typeface="Huawei Sans" panose="020C0503030203020204" pitchFamily="34" charset="0"/>
              </a:rPr>
              <a:t>的一对一映射关系，将内网服务器映射到公网，当私有网络中的服务器需要对公网提供服务时使用。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外网主机主动访问</a:t>
            </a:r>
            <a:r>
              <a:rPr lang="en-US" altLang="zh-CN" sz="1800" dirty="0">
                <a:sym typeface="Huawei Sans" panose="020C0503030203020204" pitchFamily="34" charset="0"/>
              </a:rPr>
              <a:t>[</a:t>
            </a:r>
            <a:r>
              <a:rPr lang="zh-CN" altLang="en-US" sz="1800" b="1" dirty="0">
                <a:sym typeface="Huawei Sans" panose="020C0503030203020204" pitchFamily="34" charset="0"/>
              </a:rPr>
              <a:t>公有地址</a:t>
            </a:r>
            <a:r>
              <a:rPr lang="en-US" altLang="zh-CN" sz="1800" b="1" dirty="0">
                <a:sym typeface="Huawei Sans" panose="020C0503030203020204" pitchFamily="34" charset="0"/>
              </a:rPr>
              <a:t>:</a:t>
            </a:r>
            <a:r>
              <a:rPr lang="zh-CN" altLang="en-US" sz="1800" b="1" dirty="0">
                <a:sym typeface="Huawei Sans" panose="020C0503030203020204" pitchFamily="34" charset="0"/>
              </a:rPr>
              <a:t>端口</a:t>
            </a:r>
            <a:r>
              <a:rPr lang="en-US" altLang="zh-CN" sz="1800" dirty="0">
                <a:sym typeface="Huawei Sans" panose="020C0503030203020204" pitchFamily="34" charset="0"/>
              </a:rPr>
              <a:t>]</a:t>
            </a:r>
            <a:r>
              <a:rPr lang="zh-CN" altLang="en-US" sz="1800" dirty="0">
                <a:sym typeface="Huawei Sans" panose="020C0503030203020204" pitchFamily="34" charset="0"/>
              </a:rPr>
              <a:t>实现对内网服务器的访问。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endParaRPr lang="en-US" altLang="zh-CN" sz="1800" dirty="0">
              <a:sym typeface="Huawei Sans" panose="020C0503030203020204" pitchFamily="34" charset="0"/>
            </a:endParaRPr>
          </a:p>
          <a:p>
            <a:endParaRPr lang="zh-CN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549061" y="5440468"/>
          <a:ext cx="2619172" cy="548568"/>
        </p:xfrm>
        <a:graphic>
          <a:graphicData uri="http://schemas.openxmlformats.org/drawingml/2006/table">
            <a:tbl>
              <a:tblPr firstRow="1" bandRow="1"/>
              <a:tblGrid>
                <a:gridCol w="130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192.168.1.10:80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>
            <a:stCxn id="9" idx="3"/>
          </p:cNvCxnSpPr>
          <p:nvPr/>
        </p:nvCxnSpPr>
        <p:spPr bwMode="auto">
          <a:xfrm>
            <a:off x="2353733" y="4310739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99010" y="4055677"/>
            <a:ext cx="623488" cy="510126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>
            <a:off x="9510680" y="4066570"/>
            <a:ext cx="1253620" cy="775842"/>
            <a:chOff x="780661" y="2516840"/>
            <a:chExt cx="1088166" cy="673445"/>
          </a:xfrm>
        </p:grpSpPr>
        <p:pic>
          <p:nvPicPr>
            <p:cNvPr id="8" name="图片 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11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1626" y="4056242"/>
            <a:ext cx="622106" cy="508996"/>
          </a:xfrm>
          <a:prstGeom prst="rect">
            <a:avLst/>
          </a:prstGeom>
        </p:spPr>
      </p:pic>
      <p:sp>
        <p:nvSpPr>
          <p:cNvPr id="12" name="TextBox 77"/>
          <p:cNvSpPr txBox="1"/>
          <p:nvPr/>
        </p:nvSpPr>
        <p:spPr bwMode="auto">
          <a:xfrm>
            <a:off x="1422939" y="4558557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TextBox 77"/>
          <p:cNvSpPr txBox="1"/>
          <p:nvPr/>
        </p:nvSpPr>
        <p:spPr bwMode="auto">
          <a:xfrm>
            <a:off x="3921006" y="4308929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TextBox 77"/>
          <p:cNvSpPr txBox="1"/>
          <p:nvPr/>
        </p:nvSpPr>
        <p:spPr bwMode="auto">
          <a:xfrm>
            <a:off x="5589437" y="4012995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3624" y="4563679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9" name="图片 18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41842" y="4050547"/>
            <a:ext cx="622106" cy="508996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 bwMode="auto">
          <a:xfrm>
            <a:off x="5851717" y="4413293"/>
            <a:ext cx="485840" cy="602052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3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37556" y="4970960"/>
            <a:ext cx="3000020" cy="1131907"/>
            <a:chOff x="4551771" y="2165234"/>
            <a:chExt cx="1863297" cy="1498669"/>
          </a:xfrm>
        </p:grpSpPr>
        <p:sp>
          <p:nvSpPr>
            <p:cNvPr id="32" name="TextBox 77"/>
            <p:cNvSpPr txBox="1"/>
            <p:nvPr/>
          </p:nvSpPr>
          <p:spPr bwMode="auto">
            <a:xfrm>
              <a:off x="4551771" y="2224000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92133" y="2165234"/>
              <a:ext cx="1822935" cy="72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5" name="Freeform 159"/>
          <p:cNvSpPr/>
          <p:nvPr/>
        </p:nvSpPr>
        <p:spPr>
          <a:xfrm flipH="1">
            <a:off x="7591583" y="3953271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TextBox 77"/>
          <p:cNvSpPr txBox="1"/>
          <p:nvPr/>
        </p:nvSpPr>
        <p:spPr bwMode="auto">
          <a:xfrm>
            <a:off x="7375587" y="4216244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5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 bwMode="auto">
          <a:xfrm>
            <a:off x="4245378" y="3082674"/>
            <a:ext cx="3388190" cy="219705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 Server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292022" y="2784281"/>
          <a:ext cx="2619172" cy="548568"/>
        </p:xfrm>
        <a:graphic>
          <a:graphicData uri="http://schemas.openxmlformats.org/drawingml/2006/table">
            <a:tbl>
              <a:tblPr firstRow="1" bandRow="1"/>
              <a:tblGrid>
                <a:gridCol w="130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192.168.1.10:80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6404723" y="5058613"/>
            <a:ext cx="182166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26" name="文本框 41"/>
          <p:cNvSpPr txBox="1"/>
          <p:nvPr/>
        </p:nvSpPr>
        <p:spPr>
          <a:xfrm>
            <a:off x="6404722" y="4424119"/>
            <a:ext cx="1935920" cy="50380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122.1.2.1:80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202.1.2.3:47819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6117792" y="4426857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04763" y="5249249"/>
            <a:ext cx="1970133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5" name="文本框 41"/>
          <p:cNvSpPr txBox="1"/>
          <p:nvPr/>
        </p:nvSpPr>
        <p:spPr>
          <a:xfrm>
            <a:off x="2890172" y="4549205"/>
            <a:ext cx="1928106" cy="50380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192.168.1.10:80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202.1.2.3:47819</a:t>
            </a:r>
          </a:p>
        </p:txBody>
      </p:sp>
      <p:sp>
        <p:nvSpPr>
          <p:cNvPr id="36" name="椭圆 35"/>
          <p:cNvSpPr/>
          <p:nvPr/>
        </p:nvSpPr>
        <p:spPr bwMode="auto">
          <a:xfrm>
            <a:off x="2557291" y="456090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7658741" y="3136945"/>
            <a:ext cx="1768447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5" name="文本框 41"/>
          <p:cNvSpPr txBox="1"/>
          <p:nvPr/>
        </p:nvSpPr>
        <p:spPr>
          <a:xfrm>
            <a:off x="7826064" y="2467330"/>
            <a:ext cx="1731785" cy="56638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200.1.2.3:47819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122.1.2.1:80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507617" y="2473110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340826" y="2467330"/>
            <a:ext cx="2055678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50" name="文本框 41"/>
          <p:cNvSpPr txBox="1"/>
          <p:nvPr/>
        </p:nvSpPr>
        <p:spPr>
          <a:xfrm>
            <a:off x="1512601" y="1814301"/>
            <a:ext cx="1883902" cy="53158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200.1.2.3:47819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192.168.1.10:80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1158089" y="1814301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15027" y="1395183"/>
            <a:ext cx="2802709" cy="782579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映射表，根据公有地址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端口信息查找对应的私有地址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端口，并进行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数据报文目的地址、端口转换。</a:t>
            </a:r>
          </a:p>
        </p:txBody>
      </p:sp>
      <p:sp>
        <p:nvSpPr>
          <p:cNvPr id="54" name="任意多边形 53"/>
          <p:cNvSpPr/>
          <p:nvPr/>
        </p:nvSpPr>
        <p:spPr bwMode="auto">
          <a:xfrm>
            <a:off x="3468195" y="2486064"/>
            <a:ext cx="736636" cy="547646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03744" y="4910854"/>
            <a:ext cx="1465950" cy="652772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根据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映射表反向转换源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、端口。</a:t>
            </a:r>
          </a:p>
        </p:txBody>
      </p:sp>
      <p:cxnSp>
        <p:nvCxnSpPr>
          <p:cNvPr id="46" name="直接连接符 45"/>
          <p:cNvCxnSpPr>
            <a:stCxn id="59" idx="3"/>
          </p:cNvCxnSpPr>
          <p:nvPr/>
        </p:nvCxnSpPr>
        <p:spPr bwMode="auto">
          <a:xfrm>
            <a:off x="2400901" y="3787031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46178" y="3531969"/>
            <a:ext cx="623488" cy="510126"/>
          </a:xfrm>
          <a:prstGeom prst="rect">
            <a:avLst/>
          </a:prstGeom>
          <a:noFill/>
        </p:spPr>
      </p:pic>
      <p:grpSp>
        <p:nvGrpSpPr>
          <p:cNvPr id="55" name="组合 54"/>
          <p:cNvGrpSpPr/>
          <p:nvPr/>
        </p:nvGrpSpPr>
        <p:grpSpPr>
          <a:xfrm>
            <a:off x="9557849" y="3542863"/>
            <a:ext cx="1253620" cy="775842"/>
            <a:chOff x="780661" y="2516840"/>
            <a:chExt cx="1088166" cy="673445"/>
          </a:xfrm>
        </p:grpSpPr>
        <p:pic>
          <p:nvPicPr>
            <p:cNvPr id="57" name="图片 5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58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59" name="图片 5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795" y="3532534"/>
            <a:ext cx="622106" cy="508996"/>
          </a:xfrm>
          <a:prstGeom prst="rect">
            <a:avLst/>
          </a:prstGeom>
        </p:spPr>
      </p:pic>
      <p:sp>
        <p:nvSpPr>
          <p:cNvPr id="60" name="TextBox 77"/>
          <p:cNvSpPr txBox="1"/>
          <p:nvPr/>
        </p:nvSpPr>
        <p:spPr bwMode="auto">
          <a:xfrm>
            <a:off x="1470107" y="4034850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968175" y="3785221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2" name="TextBox 77"/>
          <p:cNvSpPr txBox="1"/>
          <p:nvPr/>
        </p:nvSpPr>
        <p:spPr bwMode="auto">
          <a:xfrm>
            <a:off x="5636606" y="3489288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70793" y="4039972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4" name="图片 6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9011" y="3526839"/>
            <a:ext cx="622106" cy="508996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4204832" y="2263143"/>
            <a:ext cx="2884596" cy="1087522"/>
            <a:chOff x="4565822" y="2162761"/>
            <a:chExt cx="1849246" cy="1439903"/>
          </a:xfrm>
        </p:grpSpPr>
        <p:sp>
          <p:nvSpPr>
            <p:cNvPr id="69" name="TextBox 77"/>
            <p:cNvSpPr txBox="1"/>
            <p:nvPr/>
          </p:nvSpPr>
          <p:spPr bwMode="auto">
            <a:xfrm>
              <a:off x="4565822" y="2162761"/>
              <a:ext cx="1803286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592133" y="2165235"/>
              <a:ext cx="1822935" cy="726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7" name="Freeform 159"/>
          <p:cNvSpPr/>
          <p:nvPr/>
        </p:nvSpPr>
        <p:spPr>
          <a:xfrm flipH="1">
            <a:off x="7655314" y="3463530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TextBox 77"/>
          <p:cNvSpPr txBox="1"/>
          <p:nvPr/>
        </p:nvSpPr>
        <p:spPr bwMode="auto">
          <a:xfrm>
            <a:off x="7422756" y="3692536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666785" y="1493075"/>
            <a:ext cx="4303498" cy="1850794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 Server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13122" y="4184908"/>
            <a:ext cx="9372219" cy="1126022"/>
          </a:xfrm>
          <a:prstGeom prst="rect">
            <a:avLst/>
          </a:prstGeom>
          <a:solidFill>
            <a:srgbClr val="1AABE2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122.1.2.1 24</a:t>
            </a:r>
          </a:p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pt-BR" altLang="zh-CN" sz="15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pt-BR" altLang="zh-CN" sz="15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pt-BR" altLang="zh-CN" sz="15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server protocol tcp global </a:t>
            </a:r>
            <a:r>
              <a:rPr lang="pt-BR" altLang="zh-CN" sz="1599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202.10.10.1 8080  </a:t>
            </a:r>
            <a:r>
              <a:rPr lang="pt-BR" altLang="zh-CN" sz="15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 </a:t>
            </a:r>
            <a:r>
              <a:rPr lang="pt-BR" altLang="zh-CN" sz="1599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192.168.1.1 80</a:t>
            </a:r>
            <a:endParaRPr lang="en-US" altLang="zh-CN" sz="1599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6785" y="3672575"/>
            <a:ext cx="9656506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将内网服务器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192.168.1.10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80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端口映射到公有地址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8080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端口。</a:t>
            </a:r>
          </a:p>
        </p:txBody>
      </p:sp>
      <p:cxnSp>
        <p:nvCxnSpPr>
          <p:cNvPr id="22" name="直接连接符 21"/>
          <p:cNvCxnSpPr>
            <a:stCxn id="27" idx="3"/>
          </p:cNvCxnSpPr>
          <p:nvPr/>
        </p:nvCxnSpPr>
        <p:spPr bwMode="auto">
          <a:xfrm>
            <a:off x="2775505" y="2442026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20782" y="2186964"/>
            <a:ext cx="623488" cy="510126"/>
          </a:xfrm>
          <a:prstGeom prst="rect">
            <a:avLst/>
          </a:prstGeom>
          <a:noFill/>
        </p:spPr>
      </p:pic>
      <p:grpSp>
        <p:nvGrpSpPr>
          <p:cNvPr id="24" name="组合 23"/>
          <p:cNvGrpSpPr/>
          <p:nvPr/>
        </p:nvGrpSpPr>
        <p:grpSpPr>
          <a:xfrm>
            <a:off x="9932453" y="2197857"/>
            <a:ext cx="1253620" cy="775842"/>
            <a:chOff x="780661" y="2516840"/>
            <a:chExt cx="1088166" cy="673445"/>
          </a:xfrm>
        </p:grpSpPr>
        <p:pic>
          <p:nvPicPr>
            <p:cNvPr id="25" name="图片 24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26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27" name="图片 26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3399" y="2187529"/>
            <a:ext cx="622106" cy="508996"/>
          </a:xfrm>
          <a:prstGeom prst="rect">
            <a:avLst/>
          </a:prstGeom>
        </p:spPr>
      </p:pic>
      <p:sp>
        <p:nvSpPr>
          <p:cNvPr id="28" name="TextBox 77"/>
          <p:cNvSpPr txBox="1"/>
          <p:nvPr/>
        </p:nvSpPr>
        <p:spPr bwMode="auto">
          <a:xfrm>
            <a:off x="1844711" y="2689844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TextBox 77"/>
          <p:cNvSpPr txBox="1"/>
          <p:nvPr/>
        </p:nvSpPr>
        <p:spPr bwMode="auto">
          <a:xfrm>
            <a:off x="4342778" y="2440215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1" name="TextBox 77"/>
          <p:cNvSpPr txBox="1"/>
          <p:nvPr/>
        </p:nvSpPr>
        <p:spPr bwMode="auto">
          <a:xfrm>
            <a:off x="6011209" y="2144282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45397" y="2694966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4" name="图片 3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615" y="2181834"/>
            <a:ext cx="622106" cy="50899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3217605" y="1494010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30" name="Freeform 159"/>
          <p:cNvSpPr/>
          <p:nvPr/>
        </p:nvSpPr>
        <p:spPr>
          <a:xfrm flipH="1">
            <a:off x="8024260" y="211962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TextBox 77"/>
          <p:cNvSpPr txBox="1"/>
          <p:nvPr/>
        </p:nvSpPr>
        <p:spPr bwMode="auto">
          <a:xfrm>
            <a:off x="7797360" y="2347531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4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E602B-86C6-41D4-B58D-AB676BCB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学完本课程后，您将能够：</a:t>
            </a: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了解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的技术背景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掌握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的分类和技术原理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掌握不同场景下如何选用不同类型的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3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386F-CC5C-430C-82EC-780C7A8D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7994" y="951386"/>
            <a:ext cx="11276012" cy="4679950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何种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转换可以让外部网络主动访问内网服务器？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/>
              <a:t>静态</a:t>
            </a:r>
            <a:r>
              <a:rPr lang="en-US" altLang="zh-CN"/>
              <a:t>NAT</a:t>
            </a:r>
            <a:r>
              <a:rPr lang="zh-CN" altLang="en-US"/>
              <a:t>、</a:t>
            </a:r>
            <a:r>
              <a:rPr lang="en-US" altLang="zh-CN"/>
              <a:t>NAT server</a:t>
            </a:r>
            <a:r>
              <a:rPr lang="zh-CN" altLang="en-US"/>
              <a:t>都可以。静态</a:t>
            </a:r>
            <a:r>
              <a:rPr lang="en-US" altLang="zh-CN"/>
              <a:t>NAT</a:t>
            </a:r>
            <a:r>
              <a:rPr lang="zh-CN" altLang="en-US"/>
              <a:t>实现了双向互访，所以自然容许外部网络对内网服务器的访问。</a:t>
            </a:r>
            <a:r>
              <a:rPr lang="en-US" altLang="zh-CN"/>
              <a:t>NAT Server</a:t>
            </a:r>
            <a:r>
              <a:rPr lang="zh-CN" altLang="en-US"/>
              <a:t>的场景本身就是让外部网络主动访问内部服务器。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en-US" altLang="zh-CN">
                <a:sym typeface="Huawei Sans" panose="020C0503030203020204" pitchFamily="34" charset="0"/>
              </a:rPr>
              <a:t>NAPT</a:t>
            </a:r>
            <a:r>
              <a:rPr lang="zh-CN" altLang="en-US">
                <a:sym typeface="Huawei Sans" panose="020C0503030203020204" pitchFamily="34" charset="0"/>
              </a:rPr>
              <a:t>相比较于</a:t>
            </a:r>
            <a:r>
              <a:rPr lang="en-US" altLang="zh-CN">
                <a:sym typeface="Huawei Sans" panose="020C0503030203020204" pitchFamily="34" charset="0"/>
              </a:rPr>
              <a:t>No-PAT</a:t>
            </a:r>
            <a:r>
              <a:rPr lang="zh-CN" altLang="en-US">
                <a:sym typeface="Huawei Sans" panose="020C0503030203020204" pitchFamily="34" charset="0"/>
              </a:rPr>
              <a:t>有哪些优点？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en-US" altLang="zh-CN"/>
              <a:t>NAPT</a:t>
            </a:r>
            <a:r>
              <a:rPr lang="zh-CN" altLang="en-US"/>
              <a:t>支持多个私有地址转换为一个共同的公有地址，公有地址利用率更高。</a:t>
            </a:r>
          </a:p>
        </p:txBody>
      </p:sp>
    </p:spTree>
    <p:extLst>
      <p:ext uri="{BB962C8B-B14F-4D97-AF65-F5344CB8AC3E}">
        <p14:creationId xmlns:p14="http://schemas.microsoft.com/office/powerpoint/2010/main" val="61059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DE3F1-43F3-4E55-B026-9F111AAB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quarter" idx="4294967295"/>
          </p:nvPr>
        </p:nvSpPr>
        <p:spPr>
          <a:xfrm>
            <a:off x="457994" y="1009752"/>
            <a:ext cx="11276012" cy="4679950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在私有网络内使用私有地址，并在网络出口使用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技术，可以有效减少网络所需的</a:t>
            </a:r>
            <a:r>
              <a:rPr lang="en-US" altLang="zh-CN">
                <a:sym typeface="Huawei Sans" panose="020C0503030203020204" pitchFamily="34" charset="0"/>
              </a:rPr>
              <a:t>IPv4</a:t>
            </a:r>
            <a:r>
              <a:rPr lang="zh-CN" altLang="en-US">
                <a:sym typeface="Huawei Sans" panose="020C0503030203020204" pitchFamily="34" charset="0"/>
              </a:rPr>
              <a:t>公有地址数目，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技术有效地缓解了</a:t>
            </a:r>
            <a:r>
              <a:rPr lang="en-US" altLang="zh-CN">
                <a:sym typeface="Huawei Sans" panose="020C0503030203020204" pitchFamily="34" charset="0"/>
              </a:rPr>
              <a:t>IPv4</a:t>
            </a:r>
            <a:r>
              <a:rPr lang="zh-CN" altLang="en-US">
                <a:sym typeface="Huawei Sans" panose="020C0503030203020204" pitchFamily="34" charset="0"/>
              </a:rPr>
              <a:t>公有地址短缺的问题。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动态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、</a:t>
            </a:r>
            <a:r>
              <a:rPr lang="en-US" altLang="zh-CN">
                <a:sym typeface="Huawei Sans" panose="020C0503030203020204" pitchFamily="34" charset="0"/>
              </a:rPr>
              <a:t>NAPT</a:t>
            </a:r>
            <a:r>
              <a:rPr lang="zh-CN" altLang="en-US">
                <a:sym typeface="Huawei Sans" panose="020C0503030203020204" pitchFamily="34" charset="0"/>
              </a:rPr>
              <a:t>、</a:t>
            </a:r>
            <a:r>
              <a:rPr lang="en-US" altLang="zh-CN">
                <a:sym typeface="Huawei Sans" panose="020C0503030203020204" pitchFamily="34" charset="0"/>
              </a:rPr>
              <a:t>Easy IP</a:t>
            </a:r>
            <a:r>
              <a:rPr lang="zh-CN" altLang="en-US">
                <a:sym typeface="Huawei Sans" panose="020C0503030203020204" pitchFamily="34" charset="0"/>
              </a:rPr>
              <a:t>为私网主机访问公网提供源地址转换。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en-US" altLang="zh-CN">
                <a:sym typeface="Huawei Sans" panose="020C0503030203020204" pitchFamily="34" charset="0"/>
              </a:rPr>
              <a:t>NAT Server</a:t>
            </a:r>
            <a:r>
              <a:rPr lang="zh-CN" altLang="en-US">
                <a:sym typeface="Huawei Sans" panose="020C0503030203020204" pitchFamily="34" charset="0"/>
              </a:rPr>
              <a:t>实现了内网主机对公网提供服务。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静态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提供了一对一映射，支持双向互访。</a:t>
            </a:r>
            <a:endParaRPr lang="en-US" altLang="zh-CN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4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ym typeface="Huawei Sans" panose="020C0503030203020204" pitchFamily="34" charset="0"/>
              </a:rPr>
              <a:t>NAT</a:t>
            </a:r>
            <a:r>
              <a:rPr lang="zh-CN" altLang="en-US" b="1" dirty="0">
                <a:sym typeface="Huawei Sans" panose="020C0503030203020204" pitchFamily="34" charset="0"/>
              </a:rPr>
              <a:t>概述</a:t>
            </a:r>
            <a:endParaRPr lang="en-US" altLang="zh-CN" b="1" dirty="0"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产生背景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112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4679950"/>
          </a:xfrm>
        </p:spPr>
        <p:txBody>
          <a:bodyPr/>
          <a:lstStyle/>
          <a:p>
            <a:r>
              <a:rPr lang="zh-CN" altLang="en-US" sz="1800" dirty="0">
                <a:sym typeface="Huawei Sans" panose="020C0503030203020204" pitchFamily="34" charset="0"/>
              </a:rPr>
              <a:t>随着互联网用户的增多，</a:t>
            </a:r>
            <a:r>
              <a:rPr lang="en-US" altLang="zh-CN" sz="1800" dirty="0">
                <a:sym typeface="Huawei Sans" panose="020C0503030203020204" pitchFamily="34" charset="0"/>
              </a:rPr>
              <a:t>IPv4</a:t>
            </a:r>
            <a:r>
              <a:rPr lang="zh-CN" altLang="en-US" sz="1800" dirty="0">
                <a:sym typeface="Huawei Sans" panose="020C0503030203020204" pitchFamily="34" charset="0"/>
              </a:rPr>
              <a:t>的公有地址资源显得越发短缺。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同时</a:t>
            </a:r>
            <a:r>
              <a:rPr lang="en-US" altLang="zh-CN" sz="1800" dirty="0">
                <a:sym typeface="Huawei Sans" panose="020C0503030203020204" pitchFamily="34" charset="0"/>
              </a:rPr>
              <a:t>IPv4</a:t>
            </a:r>
            <a:r>
              <a:rPr lang="zh-CN" altLang="en-US" sz="1800" dirty="0">
                <a:sym typeface="Huawei Sans" panose="020C0503030203020204" pitchFamily="34" charset="0"/>
              </a:rPr>
              <a:t>公有地址资源存在地址分配不均的问题，这导致部分地区的</a:t>
            </a:r>
            <a:r>
              <a:rPr lang="en-US" altLang="zh-CN" sz="1800" dirty="0">
                <a:sym typeface="Huawei Sans" panose="020C0503030203020204" pitchFamily="34" charset="0"/>
              </a:rPr>
              <a:t>IPv4</a:t>
            </a:r>
            <a:r>
              <a:rPr lang="zh-CN" altLang="en-US" sz="1800" dirty="0">
                <a:sym typeface="Huawei Sans" panose="020C0503030203020204" pitchFamily="34" charset="0"/>
              </a:rPr>
              <a:t>可用公有地址严重不足。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为解决该问题，使用过渡技术解决</a:t>
            </a:r>
            <a:r>
              <a:rPr lang="en-US" altLang="zh-CN" sz="1800" dirty="0">
                <a:sym typeface="Huawei Sans" panose="020C0503030203020204" pitchFamily="34" charset="0"/>
              </a:rPr>
              <a:t>IPv4</a:t>
            </a:r>
            <a:r>
              <a:rPr lang="zh-CN" altLang="en-US" sz="1800" dirty="0">
                <a:sym typeface="Huawei Sans" panose="020C0503030203020204" pitchFamily="34" charset="0"/>
              </a:rPr>
              <a:t>公有地址短缺就显得尤为必要。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10243" y="3268959"/>
            <a:ext cx="3461225" cy="1969283"/>
            <a:chOff x="1107707" y="3205441"/>
            <a:chExt cx="3461225" cy="1969283"/>
          </a:xfrm>
        </p:grpSpPr>
        <p:sp>
          <p:nvSpPr>
            <p:cNvPr id="14" name="ExtraShape3">
              <a:extLst>
                <a:ext uri="{FF2B5EF4-FFF2-40B4-BE49-F238E27FC236}">
                  <a16:creationId xmlns:a16="http://schemas.microsoft.com/office/drawing/2014/main" id="{152A1966-C37C-4EE9-AEBC-9CAF49A3F57B}"/>
                </a:ext>
              </a:extLst>
            </p:cNvPr>
            <p:cNvSpPr/>
            <p:nvPr/>
          </p:nvSpPr>
          <p:spPr bwMode="auto">
            <a:xfrm>
              <a:off x="2396158" y="3205441"/>
              <a:ext cx="2172774" cy="1091617"/>
            </a:xfrm>
            <a:custGeom>
              <a:avLst/>
              <a:gdLst>
                <a:gd name="T0" fmla="*/ 2285 w 2285"/>
                <a:gd name="T1" fmla="*/ 206 h 1148"/>
                <a:gd name="T2" fmla="*/ 1974 w 2285"/>
                <a:gd name="T3" fmla="*/ 0 h 1148"/>
                <a:gd name="T4" fmla="*/ 2003 w 2285"/>
                <a:gd name="T5" fmla="*/ 104 h 1148"/>
                <a:gd name="T6" fmla="*/ 0 w 2285"/>
                <a:gd name="T7" fmla="*/ 840 h 1148"/>
                <a:gd name="T8" fmla="*/ 0 w 2285"/>
                <a:gd name="T9" fmla="*/ 1148 h 1148"/>
                <a:gd name="T10" fmla="*/ 2098 w 2285"/>
                <a:gd name="T11" fmla="*/ 440 h 1148"/>
                <a:gd name="T12" fmla="*/ 2127 w 2285"/>
                <a:gd name="T13" fmla="*/ 542 h 1148"/>
                <a:gd name="T14" fmla="*/ 2285 w 2285"/>
                <a:gd name="T15" fmla="*/ 20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5" h="1148">
                  <a:moveTo>
                    <a:pt x="2285" y="206"/>
                  </a:moveTo>
                  <a:lnTo>
                    <a:pt x="1974" y="0"/>
                  </a:lnTo>
                  <a:lnTo>
                    <a:pt x="2003" y="104"/>
                  </a:lnTo>
                  <a:lnTo>
                    <a:pt x="0" y="840"/>
                  </a:lnTo>
                  <a:lnTo>
                    <a:pt x="0" y="1148"/>
                  </a:lnTo>
                  <a:lnTo>
                    <a:pt x="2098" y="440"/>
                  </a:lnTo>
                  <a:lnTo>
                    <a:pt x="2127" y="542"/>
                  </a:lnTo>
                  <a:lnTo>
                    <a:pt x="2285" y="206"/>
                  </a:lnTo>
                  <a:close/>
                </a:path>
              </a:pathLst>
            </a:custGeom>
            <a:solidFill>
              <a:srgbClr val="EC706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6="http://schemas.microsoft.com/office/drawing/2014/main" id="{7F1FDB48-1A61-426E-8278-B590BC737578}"/>
                </a:ext>
              </a:extLst>
            </p:cNvPr>
            <p:cNvSpPr/>
            <p:nvPr/>
          </p:nvSpPr>
          <p:spPr bwMode="auto">
            <a:xfrm>
              <a:off x="1107707" y="4004183"/>
              <a:ext cx="2357246" cy="1170541"/>
            </a:xfrm>
            <a:custGeom>
              <a:avLst/>
              <a:gdLst>
                <a:gd name="T0" fmla="*/ 2479 w 2479"/>
                <a:gd name="T1" fmla="*/ 308 h 1231"/>
                <a:gd name="T2" fmla="*/ 0 w 2479"/>
                <a:gd name="T3" fmla="*/ 1231 h 1231"/>
                <a:gd name="T4" fmla="*/ 0 w 2479"/>
                <a:gd name="T5" fmla="*/ 1077 h 1231"/>
                <a:gd name="T6" fmla="*/ 2479 w 2479"/>
                <a:gd name="T7" fmla="*/ 0 h 1231"/>
                <a:gd name="T8" fmla="*/ 2479 w 2479"/>
                <a:gd name="T9" fmla="*/ 30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9" h="1231">
                  <a:moveTo>
                    <a:pt x="2479" y="308"/>
                  </a:moveTo>
                  <a:lnTo>
                    <a:pt x="0" y="1231"/>
                  </a:lnTo>
                  <a:lnTo>
                    <a:pt x="0" y="1077"/>
                  </a:lnTo>
                  <a:lnTo>
                    <a:pt x="2479" y="0"/>
                  </a:lnTo>
                  <a:lnTo>
                    <a:pt x="2479" y="308"/>
                  </a:lnTo>
                  <a:close/>
                </a:path>
              </a:pathLst>
            </a:custGeom>
            <a:solidFill>
              <a:srgbClr val="EC706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6" name="ExtraShape2">
              <a:extLst>
                <a:ext uri="{FF2B5EF4-FFF2-40B4-BE49-F238E27FC236}">
                  <a16:creationId xmlns:a16="http://schemas.microsoft.com/office/drawing/2014/main" id="{1AB98887-8749-41CA-9DBA-D1B7842B499E}"/>
                </a:ext>
              </a:extLst>
            </p:cNvPr>
            <p:cNvSpPr/>
            <p:nvPr/>
          </p:nvSpPr>
          <p:spPr bwMode="auto">
            <a:xfrm>
              <a:off x="2509312" y="4004184"/>
              <a:ext cx="955641" cy="416488"/>
            </a:xfrm>
            <a:custGeom>
              <a:avLst/>
              <a:gdLst>
                <a:gd name="T0" fmla="*/ 0 w 1005"/>
                <a:gd name="T1" fmla="*/ 438 h 438"/>
                <a:gd name="T2" fmla="*/ 659 w 1005"/>
                <a:gd name="T3" fmla="*/ 438 h 438"/>
                <a:gd name="T4" fmla="*/ 1005 w 1005"/>
                <a:gd name="T5" fmla="*/ 308 h 438"/>
                <a:gd name="T6" fmla="*/ 1005 w 1005"/>
                <a:gd name="T7" fmla="*/ 0 h 438"/>
                <a:gd name="T8" fmla="*/ 0 w 1005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438">
                  <a:moveTo>
                    <a:pt x="0" y="438"/>
                  </a:moveTo>
                  <a:lnTo>
                    <a:pt x="659" y="438"/>
                  </a:lnTo>
                  <a:lnTo>
                    <a:pt x="1005" y="308"/>
                  </a:lnTo>
                  <a:lnTo>
                    <a:pt x="1005" y="0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EC7061">
                <a:alpha val="42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7" name="ExtraShape3">
              <a:extLst>
                <a:ext uri="{FF2B5EF4-FFF2-40B4-BE49-F238E27FC236}">
                  <a16:creationId xmlns:a16="http://schemas.microsoft.com/office/drawing/2014/main" id="{0648833B-F7AA-4A6C-A967-B5CE5CBFA43A}"/>
                </a:ext>
              </a:extLst>
            </p:cNvPr>
            <p:cNvSpPr/>
            <p:nvPr/>
          </p:nvSpPr>
          <p:spPr bwMode="auto">
            <a:xfrm>
              <a:off x="2396158" y="4004184"/>
              <a:ext cx="1068796" cy="292873"/>
            </a:xfrm>
            <a:prstGeom prst="rect">
              <a:avLst/>
            </a:pr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8" name="ExtraShape1">
              <a:extLst>
                <a:ext uri="{FF2B5EF4-FFF2-40B4-BE49-F238E27FC236}">
                  <a16:creationId xmlns:a16="http://schemas.microsoft.com/office/drawing/2014/main" id="{E772CECC-24BA-490C-9C10-49F197B46C1F}"/>
                </a:ext>
              </a:extLst>
            </p:cNvPr>
            <p:cNvSpPr/>
            <p:nvPr/>
          </p:nvSpPr>
          <p:spPr bwMode="auto">
            <a:xfrm>
              <a:off x="2037673" y="3743641"/>
              <a:ext cx="43741" cy="10460"/>
            </a:xfrm>
            <a:custGeom>
              <a:avLst/>
              <a:gdLst>
                <a:gd name="T0" fmla="*/ 11 w 25"/>
                <a:gd name="T1" fmla="*/ 6 h 6"/>
                <a:gd name="T2" fmla="*/ 11 w 25"/>
                <a:gd name="T3" fmla="*/ 6 h 6"/>
                <a:gd name="T4" fmla="*/ 11 w 25"/>
                <a:gd name="T5" fmla="*/ 6 h 6"/>
                <a:gd name="T6" fmla="*/ 11 w 25"/>
                <a:gd name="T7" fmla="*/ 6 h 6"/>
                <a:gd name="T8" fmla="*/ 0 w 25"/>
                <a:gd name="T9" fmla="*/ 2 h 6"/>
                <a:gd name="T10" fmla="*/ 0 w 25"/>
                <a:gd name="T11" fmla="*/ 2 h 6"/>
                <a:gd name="T12" fmla="*/ 0 w 25"/>
                <a:gd name="T13" fmla="*/ 2 h 6"/>
                <a:gd name="T14" fmla="*/ 24 w 25"/>
                <a:gd name="T15" fmla="*/ 1 h 6"/>
                <a:gd name="T16" fmla="*/ 12 w 25"/>
                <a:gd name="T17" fmla="*/ 6 h 6"/>
                <a:gd name="T18" fmla="*/ 24 w 25"/>
                <a:gd name="T19" fmla="*/ 1 h 6"/>
                <a:gd name="T20" fmla="*/ 25 w 25"/>
                <a:gd name="T21" fmla="*/ 0 h 6"/>
                <a:gd name="T22" fmla="*/ 24 w 25"/>
                <a:gd name="T23" fmla="*/ 1 h 6"/>
                <a:gd name="T24" fmla="*/ 25 w 25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"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24" y="1"/>
                  </a:moveTo>
                  <a:cubicBezTo>
                    <a:pt x="20" y="5"/>
                    <a:pt x="16" y="6"/>
                    <a:pt x="12" y="6"/>
                  </a:cubicBezTo>
                  <a:cubicBezTo>
                    <a:pt x="16" y="6"/>
                    <a:pt x="20" y="5"/>
                    <a:pt x="24" y="1"/>
                  </a:cubicBezTo>
                  <a:moveTo>
                    <a:pt x="25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</p:grpSp>
      <p:sp>
        <p:nvSpPr>
          <p:cNvPr id="19" name="CustomText">
            <a:extLst>
              <a:ext uri="{FF2B5EF4-FFF2-40B4-BE49-F238E27FC236}">
                <a16:creationId xmlns:a16="http://schemas.microsoft.com/office/drawing/2014/main" id="{0F0101A2-E147-4673-AAE4-6EFE6D4D38E0}"/>
              </a:ext>
            </a:extLst>
          </p:cNvPr>
          <p:cNvSpPr/>
          <p:nvPr/>
        </p:nvSpPr>
        <p:spPr>
          <a:xfrm>
            <a:off x="2263984" y="5519380"/>
            <a:ext cx="1953745" cy="448258"/>
          </a:xfrm>
          <a:prstGeom prst="rect">
            <a:avLst/>
          </a:prstGeom>
          <a:noFill/>
        </p:spPr>
        <p:txBody>
          <a:bodyPr wrap="square" lIns="89965" tIns="46782" rIns="89965" bIns="46782" anchor="ctr">
            <a:normAutofit/>
          </a:bodyPr>
          <a:lstStyle/>
          <a:p>
            <a:pPr defTabSz="914034">
              <a:defRPr/>
            </a:pPr>
            <a:r>
              <a:rPr lang="zh-CN" altLang="en-US" sz="1999" b="1" dirty="0"/>
              <a:t>互联网用户</a:t>
            </a:r>
            <a:endParaRPr lang="en-US" altLang="zh-CN" sz="1999" b="1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986587" y="5539114"/>
            <a:ext cx="37228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728966" y="5319403"/>
            <a:ext cx="332012" cy="3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9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</a:t>
            </a:r>
            <a:endParaRPr lang="zh-CN" altLang="en-US" sz="19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 flipV="1">
            <a:off x="7009866" y="3304524"/>
            <a:ext cx="3461225" cy="2129510"/>
            <a:chOff x="7111202" y="3205353"/>
            <a:chExt cx="3462577" cy="1970053"/>
          </a:xfrm>
          <a:solidFill>
            <a:srgbClr val="00B0F0"/>
          </a:solidFill>
        </p:grpSpPr>
        <p:sp>
          <p:nvSpPr>
            <p:cNvPr id="24" name="ExtraShape3">
              <a:extLst>
                <a:ext uri="{FF2B5EF4-FFF2-40B4-BE49-F238E27FC236}">
                  <a16:creationId xmlns:a16="http://schemas.microsoft.com/office/drawing/2014/main" id="{152A1966-C37C-4EE9-AEBC-9CAF49A3F57B}"/>
                </a:ext>
              </a:extLst>
            </p:cNvPr>
            <p:cNvSpPr/>
            <p:nvPr/>
          </p:nvSpPr>
          <p:spPr bwMode="auto">
            <a:xfrm>
              <a:off x="8400156" y="3205353"/>
              <a:ext cx="2173623" cy="1092043"/>
            </a:xfrm>
            <a:custGeom>
              <a:avLst/>
              <a:gdLst>
                <a:gd name="T0" fmla="*/ 2285 w 2285"/>
                <a:gd name="T1" fmla="*/ 206 h 1148"/>
                <a:gd name="T2" fmla="*/ 1974 w 2285"/>
                <a:gd name="T3" fmla="*/ 0 h 1148"/>
                <a:gd name="T4" fmla="*/ 2003 w 2285"/>
                <a:gd name="T5" fmla="*/ 104 h 1148"/>
                <a:gd name="T6" fmla="*/ 0 w 2285"/>
                <a:gd name="T7" fmla="*/ 840 h 1148"/>
                <a:gd name="T8" fmla="*/ 0 w 2285"/>
                <a:gd name="T9" fmla="*/ 1148 h 1148"/>
                <a:gd name="T10" fmla="*/ 2098 w 2285"/>
                <a:gd name="T11" fmla="*/ 440 h 1148"/>
                <a:gd name="T12" fmla="*/ 2127 w 2285"/>
                <a:gd name="T13" fmla="*/ 542 h 1148"/>
                <a:gd name="T14" fmla="*/ 2285 w 2285"/>
                <a:gd name="T15" fmla="*/ 20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5" h="1148">
                  <a:moveTo>
                    <a:pt x="2285" y="206"/>
                  </a:moveTo>
                  <a:lnTo>
                    <a:pt x="1974" y="0"/>
                  </a:lnTo>
                  <a:lnTo>
                    <a:pt x="2003" y="104"/>
                  </a:lnTo>
                  <a:lnTo>
                    <a:pt x="0" y="840"/>
                  </a:lnTo>
                  <a:lnTo>
                    <a:pt x="0" y="1148"/>
                  </a:lnTo>
                  <a:lnTo>
                    <a:pt x="2098" y="440"/>
                  </a:lnTo>
                  <a:lnTo>
                    <a:pt x="2127" y="542"/>
                  </a:lnTo>
                  <a:lnTo>
                    <a:pt x="2285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25" name="ExtraShape1">
              <a:extLst>
                <a:ext uri="{FF2B5EF4-FFF2-40B4-BE49-F238E27FC236}">
                  <a16:creationId xmlns:a16="http://schemas.microsoft.com/office/drawing/2014/main" id="{7F1FDB48-1A61-426E-8278-B590BC737578}"/>
                </a:ext>
              </a:extLst>
            </p:cNvPr>
            <p:cNvSpPr/>
            <p:nvPr/>
          </p:nvSpPr>
          <p:spPr bwMode="auto">
            <a:xfrm>
              <a:off x="7111202" y="4004408"/>
              <a:ext cx="2358167" cy="1170998"/>
            </a:xfrm>
            <a:custGeom>
              <a:avLst/>
              <a:gdLst>
                <a:gd name="T0" fmla="*/ 2479 w 2479"/>
                <a:gd name="T1" fmla="*/ 308 h 1231"/>
                <a:gd name="T2" fmla="*/ 0 w 2479"/>
                <a:gd name="T3" fmla="*/ 1231 h 1231"/>
                <a:gd name="T4" fmla="*/ 0 w 2479"/>
                <a:gd name="T5" fmla="*/ 1077 h 1231"/>
                <a:gd name="T6" fmla="*/ 2479 w 2479"/>
                <a:gd name="T7" fmla="*/ 0 h 1231"/>
                <a:gd name="T8" fmla="*/ 2479 w 2479"/>
                <a:gd name="T9" fmla="*/ 30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9" h="1231">
                  <a:moveTo>
                    <a:pt x="2479" y="308"/>
                  </a:moveTo>
                  <a:lnTo>
                    <a:pt x="0" y="1231"/>
                  </a:lnTo>
                  <a:lnTo>
                    <a:pt x="0" y="1077"/>
                  </a:lnTo>
                  <a:lnTo>
                    <a:pt x="2479" y="0"/>
                  </a:lnTo>
                  <a:lnTo>
                    <a:pt x="2479" y="30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26" name="ExtraShape3">
              <a:extLst>
                <a:ext uri="{FF2B5EF4-FFF2-40B4-BE49-F238E27FC236}">
                  <a16:creationId xmlns:a16="http://schemas.microsoft.com/office/drawing/2014/main" id="{0648833B-F7AA-4A6C-A967-B5CE5CBFA43A}"/>
                </a:ext>
              </a:extLst>
            </p:cNvPr>
            <p:cNvSpPr/>
            <p:nvPr/>
          </p:nvSpPr>
          <p:spPr bwMode="auto">
            <a:xfrm>
              <a:off x="8400156" y="4004408"/>
              <a:ext cx="1069213" cy="292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</p:grpSp>
      <p:sp>
        <p:nvSpPr>
          <p:cNvPr id="23" name="CustomText">
            <a:extLst>
              <a:ext uri="{FF2B5EF4-FFF2-40B4-BE49-F238E27FC236}">
                <a16:creationId xmlns:a16="http://schemas.microsoft.com/office/drawing/2014/main" id="{0F0101A2-E147-4673-AAE4-6EFE6D4D38E0}"/>
              </a:ext>
            </a:extLst>
          </p:cNvPr>
          <p:cNvSpPr/>
          <p:nvPr/>
        </p:nvSpPr>
        <p:spPr>
          <a:xfrm>
            <a:off x="7763605" y="5519380"/>
            <a:ext cx="1953745" cy="448258"/>
          </a:xfrm>
          <a:prstGeom prst="rect">
            <a:avLst/>
          </a:prstGeom>
          <a:noFill/>
        </p:spPr>
        <p:txBody>
          <a:bodyPr wrap="square" lIns="89965" tIns="46782" rIns="89965" bIns="46782" anchor="ctr">
            <a:normAutofit/>
          </a:bodyPr>
          <a:lstStyle/>
          <a:p>
            <a:pPr defTabSz="914034">
              <a:defRPr/>
            </a:pPr>
            <a:r>
              <a:rPr lang="zh-CN" altLang="en-US" sz="1999" b="1" dirty="0"/>
              <a:t>公有</a:t>
            </a:r>
            <a:r>
              <a:rPr lang="en-US" altLang="zh-CN" sz="1999" b="1" dirty="0"/>
              <a:t>IPv4</a:t>
            </a:r>
            <a:r>
              <a:rPr lang="zh-CN" altLang="en-US" sz="1999" b="1" dirty="0"/>
              <a:t>地址</a:t>
            </a:r>
            <a:endParaRPr lang="en-US" altLang="zh-CN" sz="1999" b="1" dirty="0"/>
          </a:p>
        </p:txBody>
      </p:sp>
    </p:spTree>
    <p:extLst>
      <p:ext uri="{BB962C8B-B14F-4D97-AF65-F5344CB8AC3E}">
        <p14:creationId xmlns:p14="http://schemas.microsoft.com/office/powerpoint/2010/main" val="226753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私网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4679950"/>
          </a:xfrm>
        </p:spPr>
        <p:txBody>
          <a:bodyPr/>
          <a:lstStyle/>
          <a:p>
            <a:r>
              <a:rPr lang="zh-CN" altLang="en-US" sz="1800" dirty="0"/>
              <a:t>公有地址：由专门的机构管理、分配，可以在</a:t>
            </a:r>
            <a:r>
              <a:rPr lang="en-US" altLang="zh-CN" sz="1800" dirty="0"/>
              <a:t>Internet</a:t>
            </a:r>
            <a:r>
              <a:rPr lang="zh-CN" altLang="en-US" sz="1800" dirty="0"/>
              <a:t>上直接通信的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</a:t>
            </a:r>
            <a:endParaRPr lang="en-US" altLang="zh-CN" sz="1800" dirty="0"/>
          </a:p>
          <a:p>
            <a:r>
              <a:rPr lang="zh-CN" altLang="en-US" sz="1800" dirty="0"/>
              <a:t>私有地址：组织和个人可以任意使用，无法在</a:t>
            </a:r>
            <a:r>
              <a:rPr lang="en-US" altLang="zh-CN" sz="1800" dirty="0"/>
              <a:t>Internet</a:t>
            </a:r>
            <a:r>
              <a:rPr lang="zh-CN" altLang="en-US" sz="1800" dirty="0"/>
              <a:t>上直接通信，只能在内网使用的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</a:t>
            </a:r>
            <a:endParaRPr lang="en-US" altLang="zh-CN" sz="1800" dirty="0"/>
          </a:p>
          <a:p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类地址中各预留了一些地址专门作为私有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地址：</a:t>
            </a:r>
            <a:endParaRPr lang="en-US" altLang="zh-CN" sz="1800" dirty="0"/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类：</a:t>
            </a:r>
            <a:r>
              <a:rPr lang="en-US" altLang="zh-CN" sz="1600" dirty="0"/>
              <a:t>10.0.0.0 ~ 10.255.255.255</a:t>
            </a:r>
          </a:p>
          <a:p>
            <a:pPr lvl="1"/>
            <a:r>
              <a:rPr lang="en-US" altLang="zh-CN" sz="1600" dirty="0"/>
              <a:t>B</a:t>
            </a:r>
            <a:r>
              <a:rPr lang="zh-CN" altLang="en-US" sz="1600" dirty="0"/>
              <a:t>类：</a:t>
            </a:r>
            <a:r>
              <a:rPr lang="en-US" altLang="zh-CN" sz="1600" dirty="0"/>
              <a:t>172.16.0.0 ~ 172.31.255.255</a:t>
            </a:r>
          </a:p>
          <a:p>
            <a:pPr lvl="1"/>
            <a:r>
              <a:rPr lang="en-US" altLang="zh-CN" sz="1600" dirty="0"/>
              <a:t>C</a:t>
            </a:r>
            <a:r>
              <a:rPr lang="zh-CN" altLang="en-US" sz="1600" dirty="0"/>
              <a:t>类：</a:t>
            </a:r>
            <a:r>
              <a:rPr lang="en-US" altLang="zh-CN" sz="1600" dirty="0"/>
              <a:t>192.168.0.0 ~ 192.168.255.255</a:t>
            </a:r>
            <a:endParaRPr lang="zh-CN" altLang="en-US" sz="1600" dirty="0"/>
          </a:p>
          <a:p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115730" y="5277646"/>
            <a:ext cx="2394139" cy="864450"/>
            <a:chOff x="6722516" y="2768077"/>
            <a:chExt cx="1088166" cy="392903"/>
          </a:xfrm>
        </p:grpSpPr>
        <p:sp>
          <p:nvSpPr>
            <p:cNvPr id="5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TextBox 77"/>
            <p:cNvSpPr txBox="1"/>
            <p:nvPr/>
          </p:nvSpPr>
          <p:spPr bwMode="auto">
            <a:xfrm>
              <a:off x="6722516" y="2916374"/>
              <a:ext cx="1088166" cy="21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2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Internet</a:t>
              </a:r>
              <a:endParaRPr lang="zh-CN" altLang="en-US" sz="2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26721" y="3978037"/>
            <a:ext cx="2394139" cy="880900"/>
            <a:chOff x="6702418" y="2768077"/>
            <a:chExt cx="1088166" cy="400380"/>
          </a:xfrm>
        </p:grpSpPr>
        <p:sp>
          <p:nvSpPr>
            <p:cNvPr id="8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企业办公园区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172.16.0.0/16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07337" y="3949929"/>
            <a:ext cx="2394139" cy="880900"/>
            <a:chOff x="6702418" y="2768077"/>
            <a:chExt cx="1088166" cy="400380"/>
          </a:xfrm>
        </p:grpSpPr>
        <p:sp>
          <p:nvSpPr>
            <p:cNvPr id="11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校园网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10.0.0.0/8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517" y="5261196"/>
            <a:ext cx="2394139" cy="880900"/>
            <a:chOff x="6702418" y="2768077"/>
            <a:chExt cx="1088166" cy="400380"/>
          </a:xfrm>
        </p:grpSpPr>
        <p:sp>
          <p:nvSpPr>
            <p:cNvPr id="14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家庭网络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98504" y="5285872"/>
            <a:ext cx="2394139" cy="880900"/>
            <a:chOff x="6702418" y="2768077"/>
            <a:chExt cx="1088166" cy="400380"/>
          </a:xfrm>
        </p:grpSpPr>
        <p:sp>
          <p:nvSpPr>
            <p:cNvPr id="17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8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咖啡厅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15730" y="3978037"/>
            <a:ext cx="2394139" cy="880900"/>
            <a:chOff x="6702418" y="2768077"/>
            <a:chExt cx="1088166" cy="400380"/>
          </a:xfrm>
        </p:grpSpPr>
        <p:sp>
          <p:nvSpPr>
            <p:cNvPr id="23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小型厂房园区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4929273" y="5003747"/>
            <a:ext cx="719480" cy="528488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8" name="直接箭头连接符 27"/>
          <p:cNvCxnSpPr>
            <a:stCxn id="24" idx="2"/>
          </p:cNvCxnSpPr>
          <p:nvPr/>
        </p:nvCxnSpPr>
        <p:spPr>
          <a:xfrm>
            <a:off x="6312800" y="4858938"/>
            <a:ext cx="6732" cy="418708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H="1">
            <a:off x="7095441" y="5016089"/>
            <a:ext cx="664047" cy="440309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4" name="直接箭头连接符 33"/>
          <p:cNvCxnSpPr/>
          <p:nvPr/>
        </p:nvCxnSpPr>
        <p:spPr>
          <a:xfrm flipH="1">
            <a:off x="7139661" y="5845516"/>
            <a:ext cx="935635" cy="0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7" name="直接箭头连接符 36"/>
          <p:cNvCxnSpPr/>
          <p:nvPr/>
        </p:nvCxnSpPr>
        <p:spPr>
          <a:xfrm flipH="1">
            <a:off x="4476377" y="5845516"/>
            <a:ext cx="935635" cy="0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97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 bwMode="auto">
          <a:xfrm>
            <a:off x="2500282" y="5139082"/>
            <a:ext cx="74601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159"/>
          <p:cNvSpPr/>
          <p:nvPr/>
        </p:nvSpPr>
        <p:spPr>
          <a:xfrm flipH="1">
            <a:off x="7582419" y="4852051"/>
            <a:ext cx="845913" cy="52664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285373" y="3805816"/>
            <a:ext cx="4497347" cy="2509236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技术原理 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112"/>
          <p:cNvSpPr>
            <a:spLocks noGrp="1"/>
          </p:cNvSpPr>
          <p:nvPr>
            <p:ph type="body" sz="quarter" idx="4294967295"/>
          </p:nvPr>
        </p:nvSpPr>
        <p:spPr>
          <a:xfrm>
            <a:off x="405716" y="833504"/>
            <a:ext cx="11276012" cy="2664653"/>
          </a:xfrm>
        </p:spPr>
        <p:txBody>
          <a:bodyPr/>
          <a:lstStyle/>
          <a:p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：对</a:t>
            </a:r>
            <a:r>
              <a:rPr lang="en-US" altLang="zh-CN" sz="1800" dirty="0">
                <a:sym typeface="Huawei Sans" panose="020C0503030203020204" pitchFamily="34" charset="0"/>
              </a:rPr>
              <a:t>IP</a:t>
            </a:r>
            <a:r>
              <a:rPr lang="zh-CN" altLang="en-US" sz="1800" dirty="0">
                <a:sym typeface="Huawei Sans" panose="020C0503030203020204" pitchFamily="34" charset="0"/>
              </a:rPr>
              <a:t>数据报文中的</a:t>
            </a:r>
            <a:r>
              <a:rPr lang="en-US" altLang="zh-CN" sz="1800" dirty="0">
                <a:sym typeface="Huawei Sans" panose="020C0503030203020204" pitchFamily="34" charset="0"/>
              </a:rPr>
              <a:t>IP</a:t>
            </a:r>
            <a:r>
              <a:rPr lang="zh-CN" altLang="en-US" sz="1800" dirty="0">
                <a:sym typeface="Huawei Sans" panose="020C0503030203020204" pitchFamily="34" charset="0"/>
              </a:rPr>
              <a:t>地址进行转换，是一种在现网中被广泛部署的技术，一般部署在网络出口设备，例如路由器或防火墙上。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的典型应用场景：在私有网络内部（园区、家庭）使用私有地址，出口设备部署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，对于“从内到外”的流量，网络设备通过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将数据包的源地址进行转换（转换成特定的公有地址），而对于“从外到内的”流量，则对数据包的目的地址进行转换。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通过私有地址的使用结合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技术，可以有效节约公网</a:t>
            </a:r>
            <a:r>
              <a:rPr lang="en-US" altLang="zh-CN" sz="1800" dirty="0">
                <a:sym typeface="Huawei Sans" panose="020C0503030203020204" pitchFamily="34" charset="0"/>
              </a:rPr>
              <a:t>IPv4</a:t>
            </a:r>
            <a:r>
              <a:rPr lang="zh-CN" altLang="en-US" sz="1800" dirty="0">
                <a:sym typeface="Huawei Sans" panose="020C0503030203020204" pitchFamily="34" charset="0"/>
              </a:rPr>
              <a:t>地址。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4110" y="4851415"/>
            <a:ext cx="703191" cy="575337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9867" y="4870123"/>
            <a:ext cx="700414" cy="53791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9596" y="4852051"/>
            <a:ext cx="701632" cy="574062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146936" y="5382023"/>
            <a:ext cx="1803578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PC</a:t>
            </a: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53475" y="5382023"/>
            <a:ext cx="1413874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68661" y="380581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6" name="TextBox 77"/>
          <p:cNvSpPr txBox="1"/>
          <p:nvPr/>
        </p:nvSpPr>
        <p:spPr bwMode="auto">
          <a:xfrm>
            <a:off x="5833200" y="5117578"/>
            <a:ext cx="141387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5774" y="5433846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135802" y="4769750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964307" y="4769750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9" name="文本框 32"/>
          <p:cNvSpPr txBox="1"/>
          <p:nvPr/>
        </p:nvSpPr>
        <p:spPr>
          <a:xfrm>
            <a:off x="3353293" y="4144312"/>
            <a:ext cx="1907255" cy="519869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0" name="文本框 34"/>
          <p:cNvSpPr txBox="1"/>
          <p:nvPr/>
        </p:nvSpPr>
        <p:spPr>
          <a:xfrm>
            <a:off x="7181799" y="4144312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algn="l"/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</a:p>
          <a:p>
            <a:pPr algn="l"/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35802" y="6211848"/>
            <a:ext cx="2192195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1" name="文本框 41"/>
          <p:cNvSpPr txBox="1"/>
          <p:nvPr/>
        </p:nvSpPr>
        <p:spPr>
          <a:xfrm>
            <a:off x="3353293" y="5568426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945264" y="6205103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2" name="文本框 43"/>
          <p:cNvSpPr txBox="1"/>
          <p:nvPr/>
        </p:nvSpPr>
        <p:spPr>
          <a:xfrm>
            <a:off x="7181799" y="5564863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102952" y="415738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930866" y="415738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3102952" y="5591027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6930866" y="557685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TextBox 77"/>
          <p:cNvSpPr txBox="1"/>
          <p:nvPr/>
        </p:nvSpPr>
        <p:spPr bwMode="auto">
          <a:xfrm>
            <a:off x="3812676" y="5129698"/>
            <a:ext cx="17966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7" name="TextBox 77"/>
          <p:cNvSpPr txBox="1"/>
          <p:nvPr/>
        </p:nvSpPr>
        <p:spPr bwMode="auto">
          <a:xfrm>
            <a:off x="7298440" y="5010921"/>
            <a:ext cx="1413874" cy="34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0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 bwMode="auto">
          <a:xfrm>
            <a:off x="2586009" y="4302168"/>
            <a:ext cx="6895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Freeform 159"/>
          <p:cNvSpPr/>
          <p:nvPr/>
        </p:nvSpPr>
        <p:spPr>
          <a:xfrm flipH="1">
            <a:off x="7357771" y="387501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594176" y="2978179"/>
            <a:ext cx="4242483" cy="290861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静态</a:t>
            </a:r>
            <a:r>
              <a:rPr lang="en-US" altLang="zh-CN">
                <a:sym typeface="Huawei Sans" panose="020C0503030203020204" pitchFamily="34" charset="0"/>
              </a:rPr>
              <a:t>NAT</a:t>
            </a:r>
            <a:r>
              <a:rPr lang="zh-CN" altLang="en-US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14266" y="872653"/>
            <a:ext cx="11276012" cy="1633537"/>
          </a:xfrm>
        </p:spPr>
        <p:txBody>
          <a:bodyPr/>
          <a:lstStyle/>
          <a:p>
            <a:r>
              <a:rPr lang="zh-CN" altLang="en-US" sz="1800" dirty="0">
                <a:sym typeface="Huawei Sans" panose="020C0503030203020204" pitchFamily="34" charset="0"/>
              </a:rPr>
              <a:t>静态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：每个私有地址都有一个与之对应并且固定的公有地址，即私有地址和公有地址之间的关系是一对一映射。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支持双向互访：私有地址访问</a:t>
            </a:r>
            <a:r>
              <a:rPr lang="en-US" altLang="zh-CN" sz="1800" dirty="0">
                <a:sym typeface="Huawei Sans" panose="020C0503030203020204" pitchFamily="34" charset="0"/>
              </a:rPr>
              <a:t>Internet</a:t>
            </a:r>
            <a:r>
              <a:rPr lang="zh-CN" altLang="en-US" sz="1800" dirty="0">
                <a:sym typeface="Huawei Sans" panose="020C0503030203020204" pitchFamily="34" charset="0"/>
              </a:rPr>
              <a:t>经过出口设备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转换时，会被转换成对应的公有地址。同时，外部网络访问内部网络时，其报文中携带的公有地址（目的地址）也会被</a:t>
            </a:r>
            <a:r>
              <a:rPr lang="en-US" altLang="zh-CN" sz="1800" dirty="0">
                <a:sym typeface="Huawei Sans" panose="020C0503030203020204" pitchFamily="34" charset="0"/>
              </a:rPr>
              <a:t>NAT</a:t>
            </a:r>
            <a:r>
              <a:rPr lang="zh-CN" altLang="en-US" sz="1800" dirty="0">
                <a:sym typeface="Huawei Sans" panose="020C0503030203020204" pitchFamily="34" charset="0"/>
              </a:rPr>
              <a:t>设备转换成对应的私有地址。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sp>
        <p:nvSpPr>
          <p:cNvPr id="53" name="TextBox 77"/>
          <p:cNvSpPr txBox="1"/>
          <p:nvPr/>
        </p:nvSpPr>
        <p:spPr bwMode="auto">
          <a:xfrm>
            <a:off x="6449490" y="4558706"/>
            <a:ext cx="2529078" cy="1819637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35986" algn="l">
              <a:spcBef>
                <a:spcPts val="200"/>
              </a:spcBef>
            </a:pPr>
            <a:endParaRPr lang="en-US" altLang="zh-CN" sz="1399" dirty="0"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3073"/>
              </p:ext>
            </p:extLst>
          </p:nvPr>
        </p:nvGraphicFramePr>
        <p:xfrm>
          <a:off x="6508058" y="5099849"/>
          <a:ext cx="2261225" cy="1150295"/>
        </p:xfrm>
        <a:graphic>
          <a:graphicData uri="http://schemas.openxmlformats.org/drawingml/2006/table">
            <a:tbl>
              <a:tblPr firstRow="1" bandRow="1"/>
              <a:tblGrid>
                <a:gridCol w="117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46345" y="4054291"/>
            <a:ext cx="605927" cy="495757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4090783"/>
            <a:ext cx="603534" cy="463514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78753" y="4054839"/>
            <a:ext cx="604584" cy="494659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758116" y="4549313"/>
            <a:ext cx="151053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8871890" y="4511506"/>
            <a:ext cx="1218310" cy="52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5898903" y="4007364"/>
            <a:ext cx="121831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58534" y="4547985"/>
            <a:ext cx="565696" cy="31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3076623"/>
            <a:ext cx="603534" cy="463514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5053133"/>
            <a:ext cx="603534" cy="463514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8615" y="4073835"/>
            <a:ext cx="604584" cy="494659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792901" y="3308380"/>
            <a:ext cx="1098007" cy="765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792901" y="4568495"/>
            <a:ext cx="1098007" cy="716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750139" y="3522335"/>
            <a:ext cx="1581245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758117" y="5501268"/>
            <a:ext cx="1510529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TextBox 77"/>
          <p:cNvSpPr txBox="1"/>
          <p:nvPr/>
        </p:nvSpPr>
        <p:spPr bwMode="auto">
          <a:xfrm>
            <a:off x="4275775" y="4320131"/>
            <a:ext cx="1357297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TextBox 77"/>
          <p:cNvSpPr txBox="1"/>
          <p:nvPr/>
        </p:nvSpPr>
        <p:spPr bwMode="auto">
          <a:xfrm>
            <a:off x="7171573" y="4132706"/>
            <a:ext cx="1218310" cy="31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14780" y="3038659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4" name="矩形 3"/>
          <p:cNvSpPr/>
          <p:nvPr/>
        </p:nvSpPr>
        <p:spPr>
          <a:xfrm>
            <a:off x="6462608" y="4617950"/>
            <a:ext cx="2515960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-------------------------------</a:t>
            </a:r>
          </a:p>
        </p:txBody>
      </p:sp>
      <p:sp>
        <p:nvSpPr>
          <p:cNvPr id="37" name="梯形 2"/>
          <p:cNvSpPr/>
          <p:nvPr/>
        </p:nvSpPr>
        <p:spPr>
          <a:xfrm rot="18477569">
            <a:off x="5562300" y="4669325"/>
            <a:ext cx="1516304" cy="1490367"/>
          </a:xfrm>
          <a:custGeom>
            <a:avLst/>
            <a:gdLst>
              <a:gd name="connsiteX0" fmla="*/ 0 w 6840000"/>
              <a:gd name="connsiteY0" fmla="*/ 726886 h 726886"/>
              <a:gd name="connsiteX1" fmla="*/ 1804458 w 6840000"/>
              <a:gd name="connsiteY1" fmla="*/ 0 h 726886"/>
              <a:gd name="connsiteX2" fmla="*/ 5035542 w 6840000"/>
              <a:gd name="connsiteY2" fmla="*/ 0 h 726886"/>
              <a:gd name="connsiteX3" fmla="*/ 6840000 w 6840000"/>
              <a:gd name="connsiteY3" fmla="*/ 726886 h 726886"/>
              <a:gd name="connsiteX4" fmla="*/ 0 w 6840000"/>
              <a:gd name="connsiteY4" fmla="*/ 726886 h 726886"/>
              <a:gd name="connsiteX0" fmla="*/ 0 w 6840000"/>
              <a:gd name="connsiteY0" fmla="*/ 734506 h 734506"/>
              <a:gd name="connsiteX1" fmla="*/ 1804458 w 6840000"/>
              <a:gd name="connsiteY1" fmla="*/ 7620 h 734506"/>
              <a:gd name="connsiteX2" fmla="*/ 2901942 w 6840000"/>
              <a:gd name="connsiteY2" fmla="*/ 0 h 734506"/>
              <a:gd name="connsiteX3" fmla="*/ 6840000 w 6840000"/>
              <a:gd name="connsiteY3" fmla="*/ 734506 h 734506"/>
              <a:gd name="connsiteX4" fmla="*/ 0 w 6840000"/>
              <a:gd name="connsiteY4" fmla="*/ 734506 h 734506"/>
              <a:gd name="connsiteX0" fmla="*/ -2 w 8030898"/>
              <a:gd name="connsiteY0" fmla="*/ 1155637 h 1155637"/>
              <a:gd name="connsiteX1" fmla="*/ 2995356 w 8030898"/>
              <a:gd name="connsiteY1" fmla="*/ 7620 h 1155637"/>
              <a:gd name="connsiteX2" fmla="*/ 4092840 w 8030898"/>
              <a:gd name="connsiteY2" fmla="*/ 0 h 1155637"/>
              <a:gd name="connsiteX3" fmla="*/ 8030898 w 8030898"/>
              <a:gd name="connsiteY3" fmla="*/ 734506 h 1155637"/>
              <a:gd name="connsiteX4" fmla="*/ -2 w 8030898"/>
              <a:gd name="connsiteY4" fmla="*/ 1155637 h 1155637"/>
              <a:gd name="connsiteX0" fmla="*/ -2 w 9075144"/>
              <a:gd name="connsiteY0" fmla="*/ 1155637 h 1155637"/>
              <a:gd name="connsiteX1" fmla="*/ 2995356 w 9075144"/>
              <a:gd name="connsiteY1" fmla="*/ 7620 h 1155637"/>
              <a:gd name="connsiteX2" fmla="*/ 4092840 w 9075144"/>
              <a:gd name="connsiteY2" fmla="*/ 0 h 1155637"/>
              <a:gd name="connsiteX3" fmla="*/ 9075144 w 9075144"/>
              <a:gd name="connsiteY3" fmla="*/ 175609 h 1155637"/>
              <a:gd name="connsiteX4" fmla="*/ -2 w 9075144"/>
              <a:gd name="connsiteY4" fmla="*/ 1155637 h 1155637"/>
              <a:gd name="connsiteX0" fmla="*/ 2 w 6226769"/>
              <a:gd name="connsiteY0" fmla="*/ 1115988 h 1115988"/>
              <a:gd name="connsiteX1" fmla="*/ 146981 w 6226769"/>
              <a:gd name="connsiteY1" fmla="*/ 7620 h 1115988"/>
              <a:gd name="connsiteX2" fmla="*/ 1244465 w 6226769"/>
              <a:gd name="connsiteY2" fmla="*/ 0 h 1115988"/>
              <a:gd name="connsiteX3" fmla="*/ 6226769 w 6226769"/>
              <a:gd name="connsiteY3" fmla="*/ 175609 h 1115988"/>
              <a:gd name="connsiteX4" fmla="*/ 2 w 6226769"/>
              <a:gd name="connsiteY4" fmla="*/ 1115988 h 1115988"/>
              <a:gd name="connsiteX0" fmla="*/ 2 w 6226769"/>
              <a:gd name="connsiteY0" fmla="*/ 1116578 h 1116578"/>
              <a:gd name="connsiteX1" fmla="*/ 146981 w 6226769"/>
              <a:gd name="connsiteY1" fmla="*/ 8210 h 1116578"/>
              <a:gd name="connsiteX2" fmla="*/ 3168446 w 6226769"/>
              <a:gd name="connsiteY2" fmla="*/ 0 h 1116578"/>
              <a:gd name="connsiteX3" fmla="*/ 6226769 w 6226769"/>
              <a:gd name="connsiteY3" fmla="*/ 176199 h 1116578"/>
              <a:gd name="connsiteX4" fmla="*/ 2 w 6226769"/>
              <a:gd name="connsiteY4" fmla="*/ 1116578 h 1116578"/>
              <a:gd name="connsiteX0" fmla="*/ 2 w 6226769"/>
              <a:gd name="connsiteY0" fmla="*/ 1116578 h 1116578"/>
              <a:gd name="connsiteX1" fmla="*/ 1559940 w 6226769"/>
              <a:gd name="connsiteY1" fmla="*/ 70657 h 1116578"/>
              <a:gd name="connsiteX2" fmla="*/ 3168446 w 6226769"/>
              <a:gd name="connsiteY2" fmla="*/ 0 h 1116578"/>
              <a:gd name="connsiteX3" fmla="*/ 6226769 w 6226769"/>
              <a:gd name="connsiteY3" fmla="*/ 176199 h 1116578"/>
              <a:gd name="connsiteX4" fmla="*/ 2 w 6226769"/>
              <a:gd name="connsiteY4" fmla="*/ 1116578 h 1116578"/>
              <a:gd name="connsiteX0" fmla="*/ 2 w 6226769"/>
              <a:gd name="connsiteY0" fmla="*/ 1135733 h 1135733"/>
              <a:gd name="connsiteX1" fmla="*/ 2240039 w 6226769"/>
              <a:gd name="connsiteY1" fmla="*/ 0 h 1135733"/>
              <a:gd name="connsiteX2" fmla="*/ 3168446 w 6226769"/>
              <a:gd name="connsiteY2" fmla="*/ 19155 h 1135733"/>
              <a:gd name="connsiteX3" fmla="*/ 6226769 w 6226769"/>
              <a:gd name="connsiteY3" fmla="*/ 195354 h 1135733"/>
              <a:gd name="connsiteX4" fmla="*/ 2 w 6226769"/>
              <a:gd name="connsiteY4" fmla="*/ 1135733 h 1135733"/>
              <a:gd name="connsiteX0" fmla="*/ 2 w 6226769"/>
              <a:gd name="connsiteY0" fmla="*/ 1172368 h 1172368"/>
              <a:gd name="connsiteX1" fmla="*/ 2240039 w 6226769"/>
              <a:gd name="connsiteY1" fmla="*/ 36635 h 1172368"/>
              <a:gd name="connsiteX2" fmla="*/ 3972579 w 6226769"/>
              <a:gd name="connsiteY2" fmla="*/ 0 h 1172368"/>
              <a:gd name="connsiteX3" fmla="*/ 6226769 w 6226769"/>
              <a:gd name="connsiteY3" fmla="*/ 231989 h 1172368"/>
              <a:gd name="connsiteX4" fmla="*/ 2 w 6226769"/>
              <a:gd name="connsiteY4" fmla="*/ 1172368 h 1172368"/>
              <a:gd name="connsiteX0" fmla="*/ 2 w 6226769"/>
              <a:gd name="connsiteY0" fmla="*/ 1172368 h 1172368"/>
              <a:gd name="connsiteX1" fmla="*/ 3923506 w 6226769"/>
              <a:gd name="connsiteY1" fmla="*/ 2583 h 1172368"/>
              <a:gd name="connsiteX2" fmla="*/ 3972579 w 6226769"/>
              <a:gd name="connsiteY2" fmla="*/ 0 h 1172368"/>
              <a:gd name="connsiteX3" fmla="*/ 6226769 w 6226769"/>
              <a:gd name="connsiteY3" fmla="*/ 231989 h 1172368"/>
              <a:gd name="connsiteX4" fmla="*/ 2 w 6226769"/>
              <a:gd name="connsiteY4" fmla="*/ 1172368 h 1172368"/>
              <a:gd name="connsiteX0" fmla="*/ 2 w 6581616"/>
              <a:gd name="connsiteY0" fmla="*/ 1172368 h 1172368"/>
              <a:gd name="connsiteX1" fmla="*/ 3923506 w 6581616"/>
              <a:gd name="connsiteY1" fmla="*/ 2583 h 1172368"/>
              <a:gd name="connsiteX2" fmla="*/ 3972579 w 6581616"/>
              <a:gd name="connsiteY2" fmla="*/ 0 h 1172368"/>
              <a:gd name="connsiteX3" fmla="*/ 6581618 w 6581616"/>
              <a:gd name="connsiteY3" fmla="*/ 299501 h 1172368"/>
              <a:gd name="connsiteX4" fmla="*/ 2 w 6581616"/>
              <a:gd name="connsiteY4" fmla="*/ 1172368 h 1172368"/>
              <a:gd name="connsiteX0" fmla="*/ 1 w 7088555"/>
              <a:gd name="connsiteY0" fmla="*/ 1075920 h 1075920"/>
              <a:gd name="connsiteX1" fmla="*/ 4430445 w 7088555"/>
              <a:gd name="connsiteY1" fmla="*/ 2583 h 1075920"/>
              <a:gd name="connsiteX2" fmla="*/ 4479518 w 7088555"/>
              <a:gd name="connsiteY2" fmla="*/ 0 h 1075920"/>
              <a:gd name="connsiteX3" fmla="*/ 7088557 w 7088555"/>
              <a:gd name="connsiteY3" fmla="*/ 299501 h 1075920"/>
              <a:gd name="connsiteX4" fmla="*/ 1 w 7088555"/>
              <a:gd name="connsiteY4" fmla="*/ 1075920 h 1075920"/>
              <a:gd name="connsiteX0" fmla="*/ 1 w 6987163"/>
              <a:gd name="connsiteY0" fmla="*/ 1075920 h 1075920"/>
              <a:gd name="connsiteX1" fmla="*/ 4430445 w 6987163"/>
              <a:gd name="connsiteY1" fmla="*/ 2583 h 1075920"/>
              <a:gd name="connsiteX2" fmla="*/ 4479518 w 6987163"/>
              <a:gd name="connsiteY2" fmla="*/ 0 h 1075920"/>
              <a:gd name="connsiteX3" fmla="*/ 6987162 w 6987163"/>
              <a:gd name="connsiteY3" fmla="*/ 280212 h 1075920"/>
              <a:gd name="connsiteX4" fmla="*/ 1 w 6987163"/>
              <a:gd name="connsiteY4" fmla="*/ 1075920 h 1075920"/>
              <a:gd name="connsiteX0" fmla="*/ 1 w 6936471"/>
              <a:gd name="connsiteY0" fmla="*/ 1085565 h 1085565"/>
              <a:gd name="connsiteX1" fmla="*/ 4379753 w 6936471"/>
              <a:gd name="connsiteY1" fmla="*/ 2583 h 1085565"/>
              <a:gd name="connsiteX2" fmla="*/ 4428826 w 6936471"/>
              <a:gd name="connsiteY2" fmla="*/ 0 h 1085565"/>
              <a:gd name="connsiteX3" fmla="*/ 6936470 w 6936471"/>
              <a:gd name="connsiteY3" fmla="*/ 280212 h 1085565"/>
              <a:gd name="connsiteX4" fmla="*/ 1 w 6936471"/>
              <a:gd name="connsiteY4" fmla="*/ 1085565 h 1085565"/>
              <a:gd name="connsiteX0" fmla="*/ 1 w 6936471"/>
              <a:gd name="connsiteY0" fmla="*/ 1085565 h 1085565"/>
              <a:gd name="connsiteX1" fmla="*/ 3819557 w 6936471"/>
              <a:gd name="connsiteY1" fmla="*/ 102238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936471"/>
              <a:gd name="connsiteY0" fmla="*/ 1085565 h 1085565"/>
              <a:gd name="connsiteX1" fmla="*/ 2670662 w 6936471"/>
              <a:gd name="connsiteY1" fmla="*/ 142186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936471"/>
              <a:gd name="connsiteY0" fmla="*/ 1085565 h 1085565"/>
              <a:gd name="connsiteX1" fmla="*/ 2808459 w 6936471"/>
              <a:gd name="connsiteY1" fmla="*/ 188290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171008"/>
              <a:gd name="connsiteY0" fmla="*/ 1085565 h 1085565"/>
              <a:gd name="connsiteX1" fmla="*/ 2808459 w 6171008"/>
              <a:gd name="connsiteY1" fmla="*/ 188290 h 1085565"/>
              <a:gd name="connsiteX2" fmla="*/ 4379753 w 6171008"/>
              <a:gd name="connsiteY2" fmla="*/ 2583 h 1085565"/>
              <a:gd name="connsiteX3" fmla="*/ 4428826 w 6171008"/>
              <a:gd name="connsiteY3" fmla="*/ 0 h 1085565"/>
              <a:gd name="connsiteX4" fmla="*/ 6171004 w 6171008"/>
              <a:gd name="connsiteY4" fmla="*/ 353335 h 1085565"/>
              <a:gd name="connsiteX5" fmla="*/ 1 w 6171008"/>
              <a:gd name="connsiteY5" fmla="*/ 1085565 h 1085565"/>
              <a:gd name="connsiteX0" fmla="*/ 1 w 6171001"/>
              <a:gd name="connsiteY0" fmla="*/ 1085565 h 1085565"/>
              <a:gd name="connsiteX1" fmla="*/ 3342591 w 6171001"/>
              <a:gd name="connsiteY1" fmla="*/ 110927 h 1085565"/>
              <a:gd name="connsiteX2" fmla="*/ 4379753 w 6171001"/>
              <a:gd name="connsiteY2" fmla="*/ 2583 h 1085565"/>
              <a:gd name="connsiteX3" fmla="*/ 4428826 w 6171001"/>
              <a:gd name="connsiteY3" fmla="*/ 0 h 1085565"/>
              <a:gd name="connsiteX4" fmla="*/ 6171004 w 6171001"/>
              <a:gd name="connsiteY4" fmla="*/ 353335 h 1085565"/>
              <a:gd name="connsiteX5" fmla="*/ 1 w 6171001"/>
              <a:gd name="connsiteY5" fmla="*/ 1085565 h 1085565"/>
              <a:gd name="connsiteX0" fmla="*/ 0 w 10820956"/>
              <a:gd name="connsiteY0" fmla="*/ 1592980 h 1592980"/>
              <a:gd name="connsiteX1" fmla="*/ 7992546 w 10820956"/>
              <a:gd name="connsiteY1" fmla="*/ 110927 h 1592980"/>
              <a:gd name="connsiteX2" fmla="*/ 9029708 w 10820956"/>
              <a:gd name="connsiteY2" fmla="*/ 2583 h 1592980"/>
              <a:gd name="connsiteX3" fmla="*/ 9078781 w 10820956"/>
              <a:gd name="connsiteY3" fmla="*/ 0 h 1592980"/>
              <a:gd name="connsiteX4" fmla="*/ 10820959 w 10820956"/>
              <a:gd name="connsiteY4" fmla="*/ 353335 h 1592980"/>
              <a:gd name="connsiteX5" fmla="*/ 0 w 10820956"/>
              <a:gd name="connsiteY5" fmla="*/ 1592980 h 1592980"/>
              <a:gd name="connsiteX0" fmla="*/ 3 w 11210835"/>
              <a:gd name="connsiteY0" fmla="*/ 1638126 h 1638126"/>
              <a:gd name="connsiteX1" fmla="*/ 8382425 w 11210835"/>
              <a:gd name="connsiteY1" fmla="*/ 110927 h 1638126"/>
              <a:gd name="connsiteX2" fmla="*/ 9419587 w 11210835"/>
              <a:gd name="connsiteY2" fmla="*/ 2583 h 1638126"/>
              <a:gd name="connsiteX3" fmla="*/ 9468660 w 11210835"/>
              <a:gd name="connsiteY3" fmla="*/ 0 h 1638126"/>
              <a:gd name="connsiteX4" fmla="*/ 11210838 w 11210835"/>
              <a:gd name="connsiteY4" fmla="*/ 353335 h 1638126"/>
              <a:gd name="connsiteX5" fmla="*/ 3 w 11210835"/>
              <a:gd name="connsiteY5" fmla="*/ 1638126 h 1638126"/>
              <a:gd name="connsiteX0" fmla="*/ 3 w 11210835"/>
              <a:gd name="connsiteY0" fmla="*/ 1638126 h 1638126"/>
              <a:gd name="connsiteX1" fmla="*/ 7848316 w 11210835"/>
              <a:gd name="connsiteY1" fmla="*/ 188292 h 1638126"/>
              <a:gd name="connsiteX2" fmla="*/ 9419587 w 11210835"/>
              <a:gd name="connsiteY2" fmla="*/ 2583 h 1638126"/>
              <a:gd name="connsiteX3" fmla="*/ 9468660 w 11210835"/>
              <a:gd name="connsiteY3" fmla="*/ 0 h 1638126"/>
              <a:gd name="connsiteX4" fmla="*/ 11210838 w 11210835"/>
              <a:gd name="connsiteY4" fmla="*/ 353335 h 1638126"/>
              <a:gd name="connsiteX5" fmla="*/ 3 w 11210835"/>
              <a:gd name="connsiteY5" fmla="*/ 1638126 h 1638126"/>
              <a:gd name="connsiteX0" fmla="*/ 3 w 11210835"/>
              <a:gd name="connsiteY0" fmla="*/ 1635543 h 1635543"/>
              <a:gd name="connsiteX1" fmla="*/ 7848316 w 11210835"/>
              <a:gd name="connsiteY1" fmla="*/ 185709 h 1635543"/>
              <a:gd name="connsiteX2" fmla="*/ 9419587 w 11210835"/>
              <a:gd name="connsiteY2" fmla="*/ 0 h 1635543"/>
              <a:gd name="connsiteX3" fmla="*/ 9288012 w 11210835"/>
              <a:gd name="connsiteY3" fmla="*/ 2821 h 1635543"/>
              <a:gd name="connsiteX4" fmla="*/ 11210838 w 11210835"/>
              <a:gd name="connsiteY4" fmla="*/ 350752 h 1635543"/>
              <a:gd name="connsiteX5" fmla="*/ 3 w 11210835"/>
              <a:gd name="connsiteY5" fmla="*/ 1635543 h 1635543"/>
              <a:gd name="connsiteX0" fmla="*/ 3 w 11210835"/>
              <a:gd name="connsiteY0" fmla="*/ 1635543 h 1635543"/>
              <a:gd name="connsiteX1" fmla="*/ 9212885 w 11210835"/>
              <a:gd name="connsiteY1" fmla="*/ 27697 h 1635543"/>
              <a:gd name="connsiteX2" fmla="*/ 9419587 w 11210835"/>
              <a:gd name="connsiteY2" fmla="*/ 0 h 1635543"/>
              <a:gd name="connsiteX3" fmla="*/ 9288012 w 11210835"/>
              <a:gd name="connsiteY3" fmla="*/ 2821 h 1635543"/>
              <a:gd name="connsiteX4" fmla="*/ 11210838 w 11210835"/>
              <a:gd name="connsiteY4" fmla="*/ 350752 h 1635543"/>
              <a:gd name="connsiteX5" fmla="*/ 3 w 11210835"/>
              <a:gd name="connsiteY5" fmla="*/ 1635543 h 16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0835" h="1635543">
                <a:moveTo>
                  <a:pt x="3" y="1635543"/>
                </a:moveTo>
                <a:lnTo>
                  <a:pt x="9212885" y="27697"/>
                </a:lnTo>
                <a:lnTo>
                  <a:pt x="9419587" y="0"/>
                </a:lnTo>
                <a:lnTo>
                  <a:pt x="9288012" y="2821"/>
                </a:lnTo>
                <a:lnTo>
                  <a:pt x="11210838" y="350752"/>
                </a:lnTo>
                <a:lnTo>
                  <a:pt x="3" y="1635543"/>
                </a:lnTo>
                <a:close/>
              </a:path>
            </a:pathLst>
          </a:custGeom>
          <a:gradFill>
            <a:gsLst>
              <a:gs pos="100000">
                <a:srgbClr val="F4FBFE"/>
              </a:gs>
              <a:gs pos="0">
                <a:srgbClr val="99DF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39" name="直接连接符 38"/>
          <p:cNvCxnSpPr>
            <a:stCxn id="35" idx="3"/>
            <a:endCxn id="5" idx="1"/>
          </p:cNvCxnSpPr>
          <p:nvPr/>
        </p:nvCxnSpPr>
        <p:spPr bwMode="auto">
          <a:xfrm flipV="1">
            <a:off x="4193199" y="4302170"/>
            <a:ext cx="1353146" cy="189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7" idx="3"/>
            <a:endCxn id="35" idx="1"/>
          </p:cNvCxnSpPr>
          <p:nvPr/>
        </p:nvCxnSpPr>
        <p:spPr bwMode="auto">
          <a:xfrm flipV="1">
            <a:off x="2792900" y="4321165"/>
            <a:ext cx="795715" cy="1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90785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CC9EBF-3686-4464-A619-34F5E905A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E81FD9-1826-4094-8CCF-AE8A29C527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F373B3-2F01-4FE7-A212-A012E708A0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2694</Words>
  <Application>Microsoft Office PowerPoint</Application>
  <PresentationFormat>宽屏</PresentationFormat>
  <Paragraphs>500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Huawei Sans</vt:lpstr>
      <vt:lpstr>微软雅黑</vt:lpstr>
      <vt:lpstr>Arial</vt:lpstr>
      <vt:lpstr>Calibri</vt:lpstr>
      <vt:lpstr>Wingdings</vt:lpstr>
      <vt:lpstr>自定义设计方案</vt:lpstr>
      <vt:lpstr>网络地址转换</vt:lpstr>
      <vt:lpstr>PowerPoint 演示文稿</vt:lpstr>
      <vt:lpstr>PowerPoint 演示文稿</vt:lpstr>
      <vt:lpstr>PowerPoint 演示文稿</vt:lpstr>
      <vt:lpstr>NAT产生背景</vt:lpstr>
      <vt:lpstr>私网IP地址 </vt:lpstr>
      <vt:lpstr>NAT技术原理 </vt:lpstr>
      <vt:lpstr>PowerPoint 演示文稿</vt:lpstr>
      <vt:lpstr>静态NAT原理</vt:lpstr>
      <vt:lpstr>静态NAT转换示例</vt:lpstr>
      <vt:lpstr>静态NAT配置介绍</vt:lpstr>
      <vt:lpstr>静态NAT配置示例</vt:lpstr>
      <vt:lpstr>PowerPoint 演示文稿</vt:lpstr>
      <vt:lpstr>动态NAT原理</vt:lpstr>
      <vt:lpstr>动态NAT转换示例 (1)</vt:lpstr>
      <vt:lpstr>动态NAT转换示例 (2)</vt:lpstr>
      <vt:lpstr>动态NAT配置介绍</vt:lpstr>
      <vt:lpstr>动态NAT配置示例</vt:lpstr>
      <vt:lpstr>PowerPoint 演示文稿</vt:lpstr>
      <vt:lpstr>NAPT原理</vt:lpstr>
      <vt:lpstr>NAPT转换示例 (1)</vt:lpstr>
      <vt:lpstr>NAPT转换示例 (2)</vt:lpstr>
      <vt:lpstr>NAPT配置示例</vt:lpstr>
      <vt:lpstr>Easy IP</vt:lpstr>
      <vt:lpstr>Easy IP配置示例</vt:lpstr>
      <vt:lpstr>PowerPoint 演示文稿</vt:lpstr>
      <vt:lpstr>NAT Server使用场景</vt:lpstr>
      <vt:lpstr>NAT Server转换示例 </vt:lpstr>
      <vt:lpstr>NAT Server配置示例</vt:lpstr>
      <vt:lpstr>思考题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童 驰阳</cp:lastModifiedBy>
  <cp:revision>255</cp:revision>
  <dcterms:created xsi:type="dcterms:W3CDTF">2018-11-29T10:16:29Z</dcterms:created>
  <dcterms:modified xsi:type="dcterms:W3CDTF">2021-03-20T00:11:43Z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(3)/GwomqaknkuEFEusErGF/j4ZRcZeeXl6nfDhFv776uKXwo7bQ0ZaCDVl/jUKJqfI0wwNq/7v
wf5qzXjuuR6lmOxEq3KLiruvyM71h8Qo+aAtcPOebVifxhPVXKk7l23F3V8jyU84+7B6FdUA
tislebu+fpx7owEDIpNsAngkpe88QYMCbEe+pIsDPlcWGD3MGmep0F8ZEAnDXvagyzWIJfFK
k6r4QqaBdtMwZk+Dbl</vt:lpwstr>
  </property>
  <property fmtid="{D5CDD505-2E9C-101B-9397-08002B2CF9AE}" pid="3" name="_2015_ms_pID_7253431">
    <vt:lpwstr>RgZkddZybUIJsO3PchNJ+EgcOOrZ+WKbeqopMhpZTkOwp1GH4UKqtM
m/gyqnjFrXiS0tg70T4qAq+a+wNOGuyU2kuu6ytOUR9HnZ6sYjt3TuqtlNkYhoYNXVARygdP
DiUNqs9ZVXkWmeW6FHMDC3X6BqTD5kGl0+U+wsOMSj2mrmrUjGYg6xzM/N0kDUTl3fHAba8s
FymwFFxBCFjzMvBAXIAdcswnGYdP94c39UXG</vt:lpwstr>
  </property>
  <property fmtid="{D5CDD505-2E9C-101B-9397-08002B2CF9AE}" pid="4" name="_2015_ms_pID_7253432">
    <vt:lpwstr>HQ==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1586745816</vt:lpwstr>
  </property>
  <property fmtid="{D5CDD505-2E9C-101B-9397-08002B2CF9AE}" pid="9" name="ContentTypeId">
    <vt:lpwstr>0x01010002C5B4B712841F4C8A7AAEE2CD191271</vt:lpwstr>
  </property>
</Properties>
</file>