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46"/>
  </p:notesMasterIdLst>
  <p:handoutMasterIdLst>
    <p:handoutMasterId r:id="rId47"/>
  </p:handoutMasterIdLst>
  <p:sldIdLst>
    <p:sldId id="257" r:id="rId5"/>
    <p:sldId id="258" r:id="rId6"/>
    <p:sldId id="259" r:id="rId7"/>
    <p:sldId id="260" r:id="rId8"/>
    <p:sldId id="261" r:id="rId9"/>
    <p:sldId id="262" r:id="rId10"/>
    <p:sldId id="263" r:id="rId11"/>
    <p:sldId id="264" r:id="rId12"/>
    <p:sldId id="265" r:id="rId13"/>
    <p:sldId id="266" r:id="rId14"/>
    <p:sldId id="26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00B0F0"/>
    <a:srgbClr val="BDE7F6"/>
    <a:srgbClr val="F4FBFE"/>
    <a:srgbClr val="F3FBFE"/>
    <a:srgbClr val="99DFF9"/>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529" autoAdjust="0"/>
  </p:normalViewPr>
  <p:slideViewPr>
    <p:cSldViewPr snapToGrid="0" snapToObjects="1">
      <p:cViewPr varScale="1">
        <p:scale>
          <a:sx n="109" d="100"/>
          <a:sy n="109" d="100"/>
        </p:scale>
        <p:origin x="540" y="96"/>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1668" y="-201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3/22/2021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1314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VRP</a:t>
            </a:r>
            <a:r>
              <a:rPr lang="zh-CN" altLang="en-US" dirty="0"/>
              <a:t>（</a:t>
            </a:r>
            <a:r>
              <a:rPr lang="en-US" altLang="zh-CN" dirty="0"/>
              <a:t>Versatile Routing Platform </a:t>
            </a:r>
            <a:r>
              <a:rPr lang="zh-CN" altLang="en-US" dirty="0"/>
              <a:t>，通用路由平台）</a:t>
            </a:r>
          </a:p>
          <a:p>
            <a:pPr lvl="1"/>
            <a:r>
              <a:rPr lang="en-US" altLang="zh-CN" dirty="0" err="1"/>
              <a:t>ascii</a:t>
            </a:r>
            <a:r>
              <a:rPr lang="en-US" altLang="zh-CN" dirty="0"/>
              <a:t>       Set the file transfer type to ASCII, and it is the default type </a:t>
            </a:r>
            <a:r>
              <a:rPr lang="zh-CN" altLang="en-US" dirty="0"/>
              <a:t>：切换到</a:t>
            </a:r>
            <a:r>
              <a:rPr lang="en-US" altLang="zh-CN" dirty="0"/>
              <a:t>ASCII</a:t>
            </a:r>
            <a:r>
              <a:rPr lang="zh-CN" altLang="en-US" dirty="0"/>
              <a:t>传输模式。</a:t>
            </a:r>
          </a:p>
          <a:p>
            <a:pPr lvl="1"/>
            <a:r>
              <a:rPr lang="en-US" altLang="zh-CN" dirty="0"/>
              <a:t>binary    Set the file transfer type to support the binary image</a:t>
            </a:r>
            <a:r>
              <a:rPr lang="zh-CN" altLang="en-US" dirty="0"/>
              <a:t>：切换到</a:t>
            </a:r>
            <a:r>
              <a:rPr lang="en-US" altLang="zh-CN" dirty="0"/>
              <a:t>Binary</a:t>
            </a:r>
            <a:r>
              <a:rPr lang="zh-CN" altLang="en-US" dirty="0"/>
              <a:t>传输模式。</a:t>
            </a:r>
          </a:p>
          <a:p>
            <a:pPr lvl="1"/>
            <a:r>
              <a:rPr lang="en-US" altLang="zh-CN" dirty="0"/>
              <a:t>ls           List the contents of the current or remote directory</a:t>
            </a:r>
            <a:r>
              <a:rPr lang="zh-CN" altLang="en-US" dirty="0"/>
              <a:t>：查看</a:t>
            </a:r>
            <a:r>
              <a:rPr lang="en-US" altLang="zh-CN" dirty="0"/>
              <a:t>FTP</a:t>
            </a:r>
            <a:r>
              <a:rPr lang="zh-CN" altLang="en-US" dirty="0"/>
              <a:t>服务器端上的文件列表，也可以使用</a:t>
            </a:r>
            <a:r>
              <a:rPr lang="en-US" altLang="zh-CN" dirty="0" err="1"/>
              <a:t>dir</a:t>
            </a:r>
            <a:r>
              <a:rPr lang="en-US" altLang="zh-CN" dirty="0"/>
              <a:t> </a:t>
            </a:r>
            <a:r>
              <a:rPr lang="zh-CN" altLang="en-US" dirty="0"/>
              <a:t>。</a:t>
            </a:r>
            <a:endParaRPr lang="en-US" altLang="zh-CN" dirty="0"/>
          </a:p>
          <a:p>
            <a:pPr lvl="1"/>
            <a:r>
              <a:rPr lang="en-US" altLang="zh-CN" dirty="0"/>
              <a:t>passive   Set the toggle passive mode, the default is on</a:t>
            </a:r>
            <a:r>
              <a:rPr lang="zh-CN" altLang="en-US" dirty="0"/>
              <a:t>：使用被动模式，</a:t>
            </a:r>
            <a:r>
              <a:rPr lang="en-US" altLang="zh-CN" dirty="0"/>
              <a:t>undo passive</a:t>
            </a:r>
            <a:r>
              <a:rPr lang="zh-CN" altLang="en-US" dirty="0"/>
              <a:t>使用主动模式。</a:t>
            </a:r>
          </a:p>
          <a:p>
            <a:pPr lvl="1"/>
            <a:r>
              <a:rPr lang="en-US" altLang="zh-CN" dirty="0"/>
              <a:t>get        Download the remote file to the local host</a:t>
            </a:r>
            <a:r>
              <a:rPr lang="zh-CN" altLang="en-US" dirty="0"/>
              <a:t>：下载</a:t>
            </a:r>
            <a:r>
              <a:rPr lang="en-US" altLang="zh-CN" dirty="0"/>
              <a:t>FTP</a:t>
            </a:r>
            <a:r>
              <a:rPr lang="zh-CN" altLang="en-US" dirty="0"/>
              <a:t>服务器端的文件到本地。</a:t>
            </a:r>
          </a:p>
          <a:p>
            <a:pPr lvl="1"/>
            <a:r>
              <a:rPr lang="en-US" altLang="zh-CN" dirty="0"/>
              <a:t>put        Upload a local file to the remote host</a:t>
            </a:r>
            <a:r>
              <a:rPr lang="zh-CN" altLang="en-US" dirty="0"/>
              <a:t>：上传本地文件到</a:t>
            </a:r>
            <a:r>
              <a:rPr lang="en-US" altLang="zh-CN" dirty="0"/>
              <a:t>FTP</a:t>
            </a:r>
            <a:r>
              <a:rPr lang="zh-CN" altLang="en-US" dirty="0"/>
              <a:t>服务器端 。</a:t>
            </a:r>
          </a:p>
          <a:p>
            <a:endParaRPr lang="zh-CN" altLang="en-US" dirty="0"/>
          </a:p>
        </p:txBody>
      </p:sp>
    </p:spTree>
    <p:extLst>
      <p:ext uri="{BB962C8B-B14F-4D97-AF65-F5344CB8AC3E}">
        <p14:creationId xmlns:p14="http://schemas.microsoft.com/office/powerpoint/2010/main" val="17342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43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16274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目前主流的网络设备，如：</a:t>
            </a:r>
            <a:r>
              <a:rPr lang="en-US" altLang="zh-CN" dirty="0"/>
              <a:t>AC</a:t>
            </a:r>
            <a:r>
              <a:rPr lang="zh-CN" altLang="en-US" dirty="0"/>
              <a:t>（</a:t>
            </a:r>
            <a:r>
              <a:rPr lang="en-US" altLang="zh-CN" dirty="0"/>
              <a:t>Access Controller</a:t>
            </a:r>
            <a:r>
              <a:rPr lang="zh-CN" altLang="en-US" dirty="0"/>
              <a:t>，无线控制器）、</a:t>
            </a:r>
            <a:r>
              <a:rPr lang="en-US" altLang="zh-CN" dirty="0"/>
              <a:t>AP</a:t>
            </a:r>
            <a:r>
              <a:rPr lang="zh-CN" altLang="en-US" dirty="0"/>
              <a:t>（</a:t>
            </a:r>
            <a:r>
              <a:rPr lang="en-US" altLang="zh-CN" dirty="0"/>
              <a:t>Access Point</a:t>
            </a:r>
            <a:r>
              <a:rPr lang="zh-CN" altLang="en-US" dirty="0"/>
              <a:t>，接入点）、</a:t>
            </a:r>
            <a:r>
              <a:rPr lang="en-US" altLang="zh-CN" dirty="0"/>
              <a:t>Firewall</a:t>
            </a:r>
            <a:r>
              <a:rPr lang="zh-CN" altLang="en-US" dirty="0"/>
              <a:t>、</a:t>
            </a:r>
            <a:r>
              <a:rPr lang="en-US" altLang="zh-CN" dirty="0"/>
              <a:t>Router</a:t>
            </a:r>
            <a:r>
              <a:rPr lang="zh-CN" altLang="en-US" dirty="0"/>
              <a:t>、</a:t>
            </a:r>
            <a:r>
              <a:rPr lang="en-US" altLang="zh-CN" dirty="0"/>
              <a:t>Switch</a:t>
            </a:r>
            <a:r>
              <a:rPr lang="zh-CN" altLang="en-US" dirty="0"/>
              <a:t>、</a:t>
            </a:r>
            <a:r>
              <a:rPr lang="en-US" altLang="zh-CN" dirty="0"/>
              <a:t>Server</a:t>
            </a:r>
            <a:r>
              <a:rPr lang="zh-CN" altLang="en-US" dirty="0"/>
              <a:t>等都支持作为</a:t>
            </a:r>
            <a:r>
              <a:rPr lang="en-US" altLang="zh-CN" dirty="0"/>
              <a:t>Telnet</a:t>
            </a:r>
            <a:r>
              <a:rPr lang="zh-CN" altLang="en-US" dirty="0"/>
              <a:t>服务器端，同时也基本都支持作为</a:t>
            </a:r>
            <a:r>
              <a:rPr lang="en-US" altLang="zh-CN" dirty="0"/>
              <a:t>Telnet</a:t>
            </a:r>
            <a:r>
              <a:rPr lang="zh-CN" altLang="en-US" dirty="0"/>
              <a:t>客户端。</a:t>
            </a:r>
          </a:p>
          <a:p>
            <a:endParaRPr lang="zh-CN" altLang="en-US" dirty="0"/>
          </a:p>
        </p:txBody>
      </p:sp>
    </p:spTree>
    <p:extLst>
      <p:ext uri="{BB962C8B-B14F-4D97-AF65-F5344CB8AC3E}">
        <p14:creationId xmlns:p14="http://schemas.microsoft.com/office/powerpoint/2010/main" val="4163763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49037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694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42580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5577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01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571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422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0954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3480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194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对于已分配的</a:t>
            </a:r>
            <a:r>
              <a:rPr lang="en-US" altLang="zh-CN" dirty="0"/>
              <a:t>IP</a:t>
            </a:r>
            <a:r>
              <a:rPr lang="zh-CN" altLang="en-US" dirty="0"/>
              <a:t>地址，若终端超过租期仍未续租，服务器端判断该终端不再需要使用该</a:t>
            </a:r>
            <a:r>
              <a:rPr lang="en-US" altLang="zh-CN" dirty="0"/>
              <a:t>IP</a:t>
            </a:r>
            <a:r>
              <a:rPr lang="zh-CN" altLang="en-US" dirty="0"/>
              <a:t>地址，将</a:t>
            </a:r>
            <a:r>
              <a:rPr lang="en-US" altLang="zh-CN" dirty="0"/>
              <a:t>IP</a:t>
            </a:r>
            <a:r>
              <a:rPr lang="zh-CN" altLang="en-US" dirty="0"/>
              <a:t>地址回收，可继续分配给其他终端。</a:t>
            </a:r>
          </a:p>
          <a:p>
            <a:endParaRPr lang="zh-CN" altLang="en-US" dirty="0"/>
          </a:p>
        </p:txBody>
      </p:sp>
    </p:spTree>
    <p:extLst>
      <p:ext uri="{BB962C8B-B14F-4D97-AF65-F5344CB8AC3E}">
        <p14:creationId xmlns:p14="http://schemas.microsoft.com/office/powerpoint/2010/main" val="4099845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广播的</a:t>
            </a:r>
            <a:r>
              <a:rPr lang="en-US" altLang="zh-CN" dirty="0"/>
              <a:t>Request</a:t>
            </a:r>
            <a:r>
              <a:rPr lang="zh-CN" altLang="en-US" dirty="0"/>
              <a:t>报文让网络中其他</a:t>
            </a:r>
            <a:r>
              <a:rPr lang="en-US" altLang="zh-CN" dirty="0"/>
              <a:t>DHCP</a:t>
            </a:r>
            <a:r>
              <a:rPr lang="zh-CN" altLang="en-US" dirty="0"/>
              <a:t>服务器端得知客户端已选择了某个服务器端分配的</a:t>
            </a:r>
            <a:r>
              <a:rPr lang="en-US" altLang="zh-CN" dirty="0"/>
              <a:t>IP</a:t>
            </a:r>
            <a:r>
              <a:rPr lang="zh-CN" altLang="en-US" dirty="0"/>
              <a:t>地址，保证其他服务器端可以释放通过单播</a:t>
            </a:r>
            <a:r>
              <a:rPr lang="en-US" altLang="zh-CN" dirty="0"/>
              <a:t>Offer</a:t>
            </a:r>
            <a:r>
              <a:rPr lang="zh-CN" altLang="en-US" dirty="0"/>
              <a:t>分配给该客户端的</a:t>
            </a:r>
            <a:r>
              <a:rPr lang="en-US" altLang="zh-CN" dirty="0"/>
              <a:t>IP</a:t>
            </a:r>
            <a:r>
              <a:rPr lang="zh-CN" altLang="en-US" dirty="0"/>
              <a:t>地址。</a:t>
            </a:r>
          </a:p>
          <a:p>
            <a:endParaRPr lang="zh-CN" altLang="en-US" dirty="0"/>
          </a:p>
        </p:txBody>
      </p:sp>
    </p:spTree>
    <p:extLst>
      <p:ext uri="{BB962C8B-B14F-4D97-AF65-F5344CB8AC3E}">
        <p14:creationId xmlns:p14="http://schemas.microsoft.com/office/powerpoint/2010/main" val="379656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325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602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46924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0918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73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4335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2611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Internet</a:t>
            </a:r>
            <a:r>
              <a:rPr lang="zh-CN" altLang="en-US"/>
              <a:t>的前身</a:t>
            </a:r>
            <a:r>
              <a:rPr lang="en-US" altLang="zh-CN"/>
              <a:t>ARPAnet</a:t>
            </a:r>
            <a:r>
              <a:rPr lang="zh-CN" altLang="en-US"/>
              <a:t>时就已经存在主机名称和</a:t>
            </a:r>
            <a:r>
              <a:rPr lang="en-US" altLang="zh-CN"/>
              <a:t>IP</a:t>
            </a:r>
            <a:r>
              <a:rPr lang="zh-CN" altLang="en-US"/>
              <a:t>地址的对应关系，只是当时主机数目很少，只需要一个</a:t>
            </a:r>
            <a:r>
              <a:rPr lang="en-US" altLang="zh-CN"/>
              <a:t>HOSTS.txt</a:t>
            </a:r>
            <a:r>
              <a:rPr lang="zh-CN" altLang="en-US"/>
              <a:t>文件就可以维护对应关系，</a:t>
            </a:r>
            <a:r>
              <a:rPr lang="en-US" altLang="zh-CN"/>
              <a:t>HOSTS.txt</a:t>
            </a:r>
            <a:r>
              <a:rPr lang="zh-CN" altLang="en-US"/>
              <a:t>由</a:t>
            </a:r>
            <a:r>
              <a:rPr lang="en-US" altLang="zh-CN"/>
              <a:t>NIC</a:t>
            </a:r>
            <a:r>
              <a:rPr lang="zh-CN" altLang="en-US"/>
              <a:t>（</a:t>
            </a:r>
            <a:r>
              <a:rPr lang="en-US" altLang="zh-CN"/>
              <a:t>network information center</a:t>
            </a:r>
            <a:r>
              <a:rPr lang="zh-CN" altLang="en-US"/>
              <a:t>）维护，改动自己主机名的使用者通过电子邮件将自身改动发送给</a:t>
            </a:r>
            <a:r>
              <a:rPr lang="en-US" altLang="zh-CN"/>
              <a:t>NIC</a:t>
            </a:r>
            <a:r>
              <a:rPr lang="zh-CN" altLang="en-US"/>
              <a:t>，</a:t>
            </a:r>
            <a:r>
              <a:rPr lang="en-US" altLang="zh-CN"/>
              <a:t>NIC</a:t>
            </a:r>
            <a:r>
              <a:rPr lang="zh-CN" altLang="en-US"/>
              <a:t>定期更新</a:t>
            </a:r>
            <a:r>
              <a:rPr lang="en-US" altLang="zh-CN"/>
              <a:t>HOSTS.txt</a:t>
            </a:r>
            <a:r>
              <a:rPr lang="zh-CN" altLang="en-US"/>
              <a:t>，这一切在主机数目很少时都没有什么问题。但当</a:t>
            </a:r>
            <a:r>
              <a:rPr lang="en-US" altLang="zh-CN"/>
              <a:t>ARPAnet</a:t>
            </a:r>
            <a:r>
              <a:rPr lang="zh-CN" altLang="en-US"/>
              <a:t>使用</a:t>
            </a:r>
            <a:r>
              <a:rPr lang="en-US" altLang="zh-CN"/>
              <a:t>TCP/IP</a:t>
            </a:r>
            <a:r>
              <a:rPr lang="zh-CN" altLang="en-US"/>
              <a:t>协议之后，网络用户数量出现了激增，手动维护</a:t>
            </a:r>
            <a:r>
              <a:rPr lang="en-US" altLang="zh-CN"/>
              <a:t>HOSTS.txt</a:t>
            </a:r>
            <a:r>
              <a:rPr lang="zh-CN" altLang="en-US"/>
              <a:t>似乎变得困难起来：</a:t>
            </a:r>
          </a:p>
          <a:p>
            <a:pPr lvl="1"/>
            <a:r>
              <a:rPr lang="zh-CN" altLang="en-US"/>
              <a:t>名称冲突：</a:t>
            </a:r>
            <a:r>
              <a:rPr lang="en-US" altLang="zh-CN"/>
              <a:t>NIC</a:t>
            </a:r>
            <a:r>
              <a:rPr lang="zh-CN" altLang="en-US"/>
              <a:t>虽然可以保证管理的主机名称一致性，但很难保证主机不会随机修改名称和别人正在使用的一致。</a:t>
            </a:r>
          </a:p>
          <a:p>
            <a:pPr lvl="1"/>
            <a:r>
              <a:rPr lang="zh-CN" altLang="en-US"/>
              <a:t>一致性：随着网络规模扩大，用户的</a:t>
            </a:r>
            <a:r>
              <a:rPr lang="en-US" altLang="zh-CN"/>
              <a:t>HOSTS.txt</a:t>
            </a:r>
            <a:r>
              <a:rPr lang="zh-CN" altLang="en-US"/>
              <a:t>很难保持一致性，很可能主机的</a:t>
            </a:r>
            <a:r>
              <a:rPr lang="en-US" altLang="zh-CN"/>
              <a:t>HOSTS.txt</a:t>
            </a:r>
            <a:r>
              <a:rPr lang="zh-CN" altLang="en-US"/>
              <a:t>文件还未更新，其余主机的名称已经变动了数次。</a:t>
            </a:r>
          </a:p>
          <a:p>
            <a:r>
              <a:rPr lang="zh-CN" altLang="en-US"/>
              <a:t>于是接替者</a:t>
            </a:r>
            <a:r>
              <a:rPr lang="en-US" altLang="zh-CN"/>
              <a:t>DNS</a:t>
            </a:r>
            <a:r>
              <a:rPr lang="zh-CN" altLang="en-US"/>
              <a:t>由此诞生。</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71445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域名系统是一个分布式的结构，每个服务器上的数据库只保存了部分域名与</a:t>
            </a:r>
            <a:r>
              <a:rPr lang="en-US" altLang="zh-CN" dirty="0"/>
              <a:t>IP</a:t>
            </a:r>
            <a:r>
              <a:rPr lang="zh-CN" altLang="en-US" dirty="0"/>
              <a:t>的对应关系。</a:t>
            </a:r>
          </a:p>
          <a:p>
            <a:endParaRPr lang="zh-CN" altLang="en-US" dirty="0"/>
          </a:p>
        </p:txBody>
      </p:sp>
    </p:spTree>
    <p:extLst>
      <p:ext uri="{BB962C8B-B14F-4D97-AF65-F5344CB8AC3E}">
        <p14:creationId xmlns:p14="http://schemas.microsoft.com/office/powerpoint/2010/main" val="1822723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8782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迭代查询不同于递归查询，</a:t>
            </a:r>
            <a:r>
              <a:rPr lang="en-US" altLang="zh-CN" dirty="0"/>
              <a:t>DNS</a:t>
            </a:r>
            <a:r>
              <a:rPr lang="zh-CN" altLang="en-US" dirty="0"/>
              <a:t>服务器</a:t>
            </a:r>
            <a:r>
              <a:rPr lang="en-US" altLang="zh-CN" dirty="0"/>
              <a:t>1</a:t>
            </a:r>
            <a:r>
              <a:rPr lang="zh-CN" altLang="en-US" dirty="0"/>
              <a:t>返回的</a:t>
            </a:r>
            <a:r>
              <a:rPr lang="en-US" altLang="zh-CN" dirty="0"/>
              <a:t>DNS</a:t>
            </a:r>
            <a:r>
              <a:rPr lang="zh-CN" altLang="en-US" dirty="0"/>
              <a:t>响应里的内容是另外一个</a:t>
            </a:r>
            <a:r>
              <a:rPr lang="en-US" altLang="zh-CN" dirty="0"/>
              <a:t>DNS</a:t>
            </a:r>
            <a:r>
              <a:rPr lang="zh-CN" altLang="en-US" dirty="0"/>
              <a:t>服务器地址。</a:t>
            </a:r>
          </a:p>
          <a:p>
            <a:endParaRPr lang="zh-CN" altLang="en-US" dirty="0"/>
          </a:p>
        </p:txBody>
      </p:sp>
    </p:spTree>
    <p:extLst>
      <p:ext uri="{BB962C8B-B14F-4D97-AF65-F5344CB8AC3E}">
        <p14:creationId xmlns:p14="http://schemas.microsoft.com/office/powerpoint/2010/main" val="339839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6526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5927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目前主流的网络设备，如：</a:t>
            </a:r>
            <a:r>
              <a:rPr lang="en-US" altLang="zh-CN" dirty="0"/>
              <a:t>AC</a:t>
            </a:r>
            <a:r>
              <a:rPr lang="zh-CN" altLang="en-US" dirty="0"/>
              <a:t>（</a:t>
            </a:r>
            <a:r>
              <a:rPr lang="en-US" altLang="zh-CN" dirty="0"/>
              <a:t>Access Controller</a:t>
            </a:r>
            <a:r>
              <a:rPr lang="zh-CN" altLang="en-US" dirty="0"/>
              <a:t>，无线控制器）、</a:t>
            </a:r>
            <a:r>
              <a:rPr lang="en-US" altLang="zh-CN" dirty="0"/>
              <a:t>AP</a:t>
            </a:r>
            <a:r>
              <a:rPr lang="zh-CN" altLang="en-US" dirty="0"/>
              <a:t>（</a:t>
            </a:r>
            <a:r>
              <a:rPr lang="en-US" altLang="zh-CN" dirty="0"/>
              <a:t>Access Point</a:t>
            </a:r>
            <a:r>
              <a:rPr lang="zh-CN" altLang="en-US" dirty="0"/>
              <a:t>，接入点）、</a:t>
            </a:r>
            <a:r>
              <a:rPr lang="en-US" altLang="zh-CN" dirty="0"/>
              <a:t>Firewall</a:t>
            </a:r>
            <a:r>
              <a:rPr lang="zh-CN" altLang="en-US" dirty="0"/>
              <a:t>、</a:t>
            </a:r>
            <a:r>
              <a:rPr lang="en-US" altLang="zh-CN" dirty="0"/>
              <a:t>Router</a:t>
            </a:r>
            <a:r>
              <a:rPr lang="zh-CN" altLang="en-US" dirty="0"/>
              <a:t>、</a:t>
            </a:r>
            <a:r>
              <a:rPr lang="en-US" altLang="zh-CN" dirty="0"/>
              <a:t>Switch</a:t>
            </a:r>
            <a:r>
              <a:rPr lang="zh-CN" altLang="en-US" dirty="0"/>
              <a:t>、</a:t>
            </a:r>
            <a:r>
              <a:rPr lang="en-US" altLang="zh-CN" dirty="0"/>
              <a:t>Server</a:t>
            </a:r>
            <a:r>
              <a:rPr lang="zh-CN" altLang="en-US" dirty="0"/>
              <a:t>等基本都作为</a:t>
            </a:r>
            <a:r>
              <a:rPr lang="en-US" altLang="zh-CN" dirty="0"/>
              <a:t>NTP</a:t>
            </a:r>
            <a:r>
              <a:rPr lang="zh-CN" altLang="en-US" dirty="0"/>
              <a:t>的客户端，同时其中部分还可以作为</a:t>
            </a:r>
            <a:r>
              <a:rPr lang="en-US" altLang="zh-CN" dirty="0"/>
              <a:t>NTP</a:t>
            </a:r>
            <a:r>
              <a:rPr lang="zh-CN" altLang="en-US" dirty="0"/>
              <a:t>服务器端。</a:t>
            </a:r>
          </a:p>
          <a:p>
            <a:endParaRPr lang="zh-CN" altLang="en-US" dirty="0"/>
          </a:p>
        </p:txBody>
      </p:sp>
    </p:spTree>
    <p:extLst>
      <p:ext uri="{BB962C8B-B14F-4D97-AF65-F5344CB8AC3E}">
        <p14:creationId xmlns:p14="http://schemas.microsoft.com/office/powerpoint/2010/main" val="4145319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3781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28600" indent="-228600">
              <a:buFont typeface="+mj-lt"/>
              <a:buAutoNum type="arabicPeriod"/>
            </a:pPr>
            <a:r>
              <a:rPr lang="en-US" altLang="zh-CN"/>
              <a:t>ASCII</a:t>
            </a:r>
            <a:r>
              <a:rPr lang="zh-CN" altLang="en-US"/>
              <a:t>模式；</a:t>
            </a:r>
            <a:r>
              <a:rPr lang="en-US" altLang="zh-CN"/>
              <a:t>Binary</a:t>
            </a:r>
            <a:r>
              <a:rPr lang="zh-CN" altLang="en-US"/>
              <a:t>模式更加适用于传输无法进行编码转换的非文本文件，如：</a:t>
            </a:r>
            <a:r>
              <a:rPr lang="en-US" altLang="zh-CN"/>
              <a:t>EXE</a:t>
            </a:r>
            <a:r>
              <a:rPr lang="zh-CN" altLang="en-US"/>
              <a:t>、</a:t>
            </a:r>
            <a:r>
              <a:rPr lang="en-US" altLang="zh-CN"/>
              <a:t>BIN</a:t>
            </a:r>
            <a:r>
              <a:rPr lang="zh-CN" altLang="en-US"/>
              <a:t>、</a:t>
            </a:r>
            <a:r>
              <a:rPr lang="en-US" altLang="zh-CN"/>
              <a:t>cc</a:t>
            </a:r>
            <a:r>
              <a:rPr lang="zh-CN" altLang="en-US"/>
              <a:t>（</a:t>
            </a:r>
            <a:r>
              <a:rPr lang="en-US" altLang="zh-CN"/>
              <a:t>VRP</a:t>
            </a:r>
            <a:r>
              <a:rPr lang="zh-CN" altLang="en-US"/>
              <a:t>版本文件）等。</a:t>
            </a:r>
          </a:p>
          <a:p>
            <a:pPr marL="228600" indent="-228600">
              <a:buFont typeface="+mj-lt"/>
              <a:buAutoNum type="arabicPeriod"/>
            </a:pPr>
            <a:r>
              <a:rPr lang="zh-CN" altLang="en-US"/>
              <a:t>广播的</a:t>
            </a:r>
            <a:r>
              <a:rPr lang="en-US" altLang="zh-CN"/>
              <a:t>Request</a:t>
            </a:r>
            <a:r>
              <a:rPr lang="zh-CN" altLang="en-US"/>
              <a:t>报文让网络中其他</a:t>
            </a:r>
            <a:r>
              <a:rPr lang="en-US" altLang="zh-CN"/>
              <a:t>DHCP</a:t>
            </a:r>
            <a:r>
              <a:rPr lang="zh-CN" altLang="en-US"/>
              <a:t>服务器端得知客户端已选择了某个服务器端分配的</a:t>
            </a:r>
            <a:r>
              <a:rPr lang="en-US" altLang="zh-CN"/>
              <a:t>IP</a:t>
            </a:r>
            <a:r>
              <a:rPr lang="zh-CN" altLang="en-US"/>
              <a:t>地址，保证其他服务器端可以释放通过单播</a:t>
            </a:r>
            <a:r>
              <a:rPr lang="en-US" altLang="zh-CN"/>
              <a:t>Offer</a:t>
            </a:r>
            <a:r>
              <a:rPr lang="zh-CN" altLang="en-US"/>
              <a:t>分配给该客户端的</a:t>
            </a:r>
            <a:r>
              <a:rPr lang="en-US" altLang="zh-CN"/>
              <a:t>IP</a:t>
            </a:r>
            <a:r>
              <a:rPr lang="zh-CN" altLang="en-US"/>
              <a:t>地址。</a:t>
            </a:r>
          </a:p>
          <a:p>
            <a:pPr marL="228600" indent="-228600">
              <a:buFont typeface="+mj-lt"/>
              <a:buAutoNum type="arabicPeriod"/>
            </a:pPr>
            <a:r>
              <a:rPr lang="en-US" altLang="zh-CN"/>
              <a:t>HTML</a:t>
            </a:r>
            <a:r>
              <a:rPr lang="zh-CN" altLang="en-US"/>
              <a:t>用于显示页面内容，</a:t>
            </a:r>
            <a:r>
              <a:rPr lang="en-US" altLang="zh-CN"/>
              <a:t>URL</a:t>
            </a:r>
            <a:r>
              <a:rPr lang="zh-CN" altLang="en-US"/>
              <a:t>用于定位文档文件的网络位置，</a:t>
            </a:r>
            <a:r>
              <a:rPr lang="en-US" altLang="zh-CN"/>
              <a:t>HTTP</a:t>
            </a:r>
            <a:r>
              <a:rPr lang="zh-CN" altLang="en-US"/>
              <a:t>用于请求、传输文档。</a:t>
            </a:r>
          </a:p>
          <a:p>
            <a:endParaRPr lang="zh-CN" altLang="en-US"/>
          </a:p>
        </p:txBody>
      </p:sp>
    </p:spTree>
    <p:extLst>
      <p:ext uri="{BB962C8B-B14F-4D97-AF65-F5344CB8AC3E}">
        <p14:creationId xmlns:p14="http://schemas.microsoft.com/office/powerpoint/2010/main" val="284369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16943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1235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5573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5795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FTP</a:t>
            </a:r>
            <a:r>
              <a:rPr lang="zh-CN" altLang="en-US" dirty="0"/>
              <a:t>传输数据时支持两种传输模式：</a:t>
            </a:r>
            <a:r>
              <a:rPr lang="en-US" altLang="zh-CN" dirty="0"/>
              <a:t>ASCII</a:t>
            </a:r>
            <a:r>
              <a:rPr lang="zh-CN" altLang="en-US" dirty="0"/>
              <a:t>模式和</a:t>
            </a:r>
            <a:r>
              <a:rPr lang="en-US" altLang="zh-CN" dirty="0"/>
              <a:t>Binary</a:t>
            </a:r>
            <a:r>
              <a:rPr lang="zh-CN" altLang="en-US" dirty="0"/>
              <a:t>模式。</a:t>
            </a:r>
          </a:p>
          <a:p>
            <a:r>
              <a:rPr lang="en-US" altLang="zh-CN" dirty="0"/>
              <a:t>ASCII</a:t>
            </a:r>
            <a:r>
              <a:rPr lang="zh-CN" altLang="en-US" dirty="0"/>
              <a:t>模式用于传输文本文件。发送端的字符在发送前被转换成</a:t>
            </a:r>
            <a:r>
              <a:rPr lang="en-US" altLang="zh-CN" dirty="0"/>
              <a:t>ASCII</a:t>
            </a:r>
            <a:r>
              <a:rPr lang="zh-CN" altLang="en-US" dirty="0"/>
              <a:t>码格式之后进行传输，接收端收到之后再将其转换成字符。二进制模式常用于发送图片文件和程序文件，发送端在发送这些文件时无需转换格式即可传输。</a:t>
            </a:r>
          </a:p>
          <a:p>
            <a:r>
              <a:rPr lang="en-US" altLang="zh-CN" dirty="0"/>
              <a:t>cc</a:t>
            </a:r>
            <a:r>
              <a:rPr lang="zh-CN" altLang="en-US" dirty="0"/>
              <a:t>：</a:t>
            </a:r>
            <a:r>
              <a:rPr lang="en-US" altLang="zh-CN" dirty="0"/>
              <a:t>VRP</a:t>
            </a:r>
            <a:r>
              <a:rPr lang="zh-CN" altLang="en-US" dirty="0"/>
              <a:t>版本文件。</a:t>
            </a:r>
          </a:p>
          <a:p>
            <a:endParaRPr lang="zh-CN" altLang="en-US" dirty="0"/>
          </a:p>
        </p:txBody>
      </p:sp>
    </p:spTree>
    <p:extLst>
      <p:ext uri="{BB962C8B-B14F-4D97-AF65-F5344CB8AC3E}">
        <p14:creationId xmlns:p14="http://schemas.microsoft.com/office/powerpoint/2010/main" val="298383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使用主动模式时，</a:t>
            </a:r>
            <a:r>
              <a:rPr lang="en-US" altLang="zh-CN" dirty="0"/>
              <a:t>FTP</a:t>
            </a:r>
            <a:r>
              <a:rPr lang="zh-CN" altLang="en-US" dirty="0"/>
              <a:t>客户端使用一个随机端口（一般大于</a:t>
            </a:r>
            <a:r>
              <a:rPr lang="en-US" altLang="zh-CN" dirty="0"/>
              <a:t>1024</a:t>
            </a:r>
            <a:r>
              <a:rPr lang="zh-CN" altLang="en-US" dirty="0"/>
              <a:t>）向</a:t>
            </a:r>
            <a:r>
              <a:rPr lang="en-US" altLang="zh-CN" dirty="0"/>
              <a:t>FTP</a:t>
            </a:r>
            <a:r>
              <a:rPr lang="zh-CN" altLang="en-US" dirty="0"/>
              <a:t>服务器端的端口</a:t>
            </a:r>
            <a:r>
              <a:rPr lang="en-US" altLang="zh-CN" dirty="0"/>
              <a:t>21</a:t>
            </a:r>
            <a:r>
              <a:rPr lang="zh-CN" altLang="en-US" dirty="0"/>
              <a:t>发送连接请求；</a:t>
            </a:r>
            <a:r>
              <a:rPr lang="en-US" altLang="zh-CN" dirty="0"/>
              <a:t>FTP</a:t>
            </a:r>
            <a:r>
              <a:rPr lang="zh-CN" altLang="en-US" dirty="0"/>
              <a:t>服务器端接受请求，建立一条控制连接来传输控制消息。同时</a:t>
            </a:r>
            <a:r>
              <a:rPr lang="en-US" altLang="zh-CN" dirty="0"/>
              <a:t>FTP</a:t>
            </a:r>
            <a:r>
              <a:rPr lang="zh-CN" altLang="en-US" dirty="0"/>
              <a:t>客户端开始监听另一随机端口</a:t>
            </a:r>
            <a:r>
              <a:rPr lang="en-US" altLang="zh-CN" dirty="0"/>
              <a:t>P</a:t>
            </a:r>
            <a:r>
              <a:rPr lang="zh-CN" altLang="en-US" dirty="0"/>
              <a:t>（一般大于</a:t>
            </a:r>
            <a:r>
              <a:rPr lang="en-US" altLang="zh-CN" dirty="0"/>
              <a:t>1024</a:t>
            </a:r>
            <a:r>
              <a:rPr lang="zh-CN" altLang="en-US" dirty="0"/>
              <a:t>），并使用</a:t>
            </a:r>
            <a:r>
              <a:rPr lang="en-US" altLang="zh-CN" dirty="0"/>
              <a:t>PORT</a:t>
            </a:r>
            <a:r>
              <a:rPr lang="zh-CN" altLang="en-US" dirty="0"/>
              <a:t>命令通知</a:t>
            </a:r>
            <a:r>
              <a:rPr lang="en-US" altLang="zh-CN" dirty="0"/>
              <a:t>FTP</a:t>
            </a:r>
            <a:r>
              <a:rPr lang="zh-CN" altLang="en-US" dirty="0"/>
              <a:t>服务器端。当需要传输数据时，</a:t>
            </a:r>
            <a:r>
              <a:rPr lang="en-US" altLang="zh-CN" dirty="0"/>
              <a:t>FTP</a:t>
            </a:r>
            <a:r>
              <a:rPr lang="zh-CN" altLang="en-US" dirty="0"/>
              <a:t>服务器端从端口</a:t>
            </a:r>
            <a:r>
              <a:rPr lang="en-US" altLang="zh-CN" dirty="0"/>
              <a:t>20</a:t>
            </a:r>
            <a:r>
              <a:rPr lang="zh-CN" altLang="en-US" dirty="0"/>
              <a:t>向</a:t>
            </a:r>
            <a:r>
              <a:rPr lang="en-US" altLang="zh-CN" dirty="0"/>
              <a:t>FTP</a:t>
            </a:r>
            <a:r>
              <a:rPr lang="zh-CN" altLang="en-US" dirty="0"/>
              <a:t>客户端的端口</a:t>
            </a:r>
            <a:r>
              <a:rPr lang="en-US" altLang="zh-CN" dirty="0"/>
              <a:t>P</a:t>
            </a:r>
            <a:r>
              <a:rPr lang="zh-CN" altLang="en-US" dirty="0"/>
              <a:t>发送连接请求，建立一条传输连接来传输数据。</a:t>
            </a:r>
          </a:p>
          <a:p>
            <a:endParaRPr lang="zh-CN" altLang="en-US" dirty="0"/>
          </a:p>
        </p:txBody>
      </p:sp>
    </p:spTree>
    <p:extLst>
      <p:ext uri="{BB962C8B-B14F-4D97-AF65-F5344CB8AC3E}">
        <p14:creationId xmlns:p14="http://schemas.microsoft.com/office/powerpoint/2010/main" val="376432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当使用被动模式时，</a:t>
            </a:r>
            <a:r>
              <a:rPr lang="en-US" altLang="zh-CN" dirty="0"/>
              <a:t>FTP</a:t>
            </a:r>
            <a:r>
              <a:rPr lang="zh-CN" altLang="en-US" dirty="0"/>
              <a:t>客户端使用一个随机端口（一般大于</a:t>
            </a:r>
            <a:r>
              <a:rPr lang="en-US" altLang="zh-CN" dirty="0"/>
              <a:t>1024</a:t>
            </a:r>
            <a:r>
              <a:rPr lang="zh-CN" altLang="en-US" dirty="0"/>
              <a:t>）向</a:t>
            </a:r>
            <a:r>
              <a:rPr lang="en-US" altLang="zh-CN" dirty="0"/>
              <a:t>FTP</a:t>
            </a:r>
            <a:r>
              <a:rPr lang="zh-CN" altLang="en-US" dirty="0"/>
              <a:t>服务器端的端口</a:t>
            </a:r>
            <a:r>
              <a:rPr lang="en-US" altLang="zh-CN" dirty="0"/>
              <a:t>21</a:t>
            </a:r>
            <a:r>
              <a:rPr lang="zh-CN" altLang="en-US" dirty="0"/>
              <a:t>发送连接请求，</a:t>
            </a:r>
            <a:r>
              <a:rPr lang="en-US" altLang="zh-CN" dirty="0"/>
              <a:t>FTP</a:t>
            </a:r>
            <a:r>
              <a:rPr lang="zh-CN" altLang="en-US" dirty="0"/>
              <a:t>服务器端接受请求，建立一条控制连接来传输控制消息。同时</a:t>
            </a:r>
            <a:r>
              <a:rPr lang="en-US" altLang="zh-CN" dirty="0"/>
              <a:t>FTP</a:t>
            </a:r>
            <a:r>
              <a:rPr lang="zh-CN" altLang="en-US" dirty="0"/>
              <a:t>客户端开始监听另一随机端口</a:t>
            </a:r>
            <a:r>
              <a:rPr lang="en-US" altLang="zh-CN" dirty="0"/>
              <a:t>P</a:t>
            </a:r>
            <a:r>
              <a:rPr lang="zh-CN" altLang="en-US" dirty="0"/>
              <a:t>（一般大于</a:t>
            </a:r>
            <a:r>
              <a:rPr lang="en-US" altLang="zh-CN" dirty="0"/>
              <a:t>1024</a:t>
            </a:r>
            <a:r>
              <a:rPr lang="zh-CN" altLang="en-US" dirty="0"/>
              <a:t>），并使用</a:t>
            </a:r>
            <a:r>
              <a:rPr lang="en-US" altLang="zh-CN" dirty="0"/>
              <a:t>PASV</a:t>
            </a:r>
            <a:r>
              <a:rPr lang="zh-CN" altLang="en-US" dirty="0"/>
              <a:t>命令通知</a:t>
            </a:r>
            <a:r>
              <a:rPr lang="en-US" altLang="zh-CN" dirty="0"/>
              <a:t>FTP</a:t>
            </a:r>
            <a:r>
              <a:rPr lang="zh-CN" altLang="en-US" dirty="0"/>
              <a:t>服务器端，</a:t>
            </a:r>
            <a:r>
              <a:rPr lang="en-US" altLang="zh-CN" dirty="0"/>
              <a:t>FTP</a:t>
            </a:r>
            <a:r>
              <a:rPr lang="zh-CN" altLang="en-US" dirty="0"/>
              <a:t>服务器端接到</a:t>
            </a:r>
            <a:r>
              <a:rPr lang="en-US" altLang="zh-CN" dirty="0"/>
              <a:t>PASV </a:t>
            </a:r>
            <a:r>
              <a:rPr lang="zh-CN" altLang="en-US" dirty="0"/>
              <a:t>命令后，开启一个随机端口</a:t>
            </a:r>
            <a:r>
              <a:rPr lang="en-US" altLang="zh-CN" dirty="0"/>
              <a:t>N</a:t>
            </a:r>
            <a:r>
              <a:rPr lang="zh-CN" altLang="en-US" dirty="0"/>
              <a:t>（一般大于</a:t>
            </a:r>
            <a:r>
              <a:rPr lang="en-US" altLang="zh-CN" dirty="0"/>
              <a:t>1024</a:t>
            </a:r>
            <a:r>
              <a:rPr lang="zh-CN" altLang="en-US" dirty="0"/>
              <a:t>），并使用</a:t>
            </a:r>
            <a:r>
              <a:rPr lang="en-US" altLang="zh-CN" dirty="0"/>
              <a:t>Enter PASV</a:t>
            </a:r>
            <a:r>
              <a:rPr lang="zh-CN" altLang="en-US" dirty="0"/>
              <a:t>命令告知客户端自身开放端口号。当需要传输数据时，</a:t>
            </a:r>
            <a:r>
              <a:rPr lang="en-US" altLang="zh-CN" dirty="0"/>
              <a:t>FTP</a:t>
            </a:r>
            <a:r>
              <a:rPr lang="zh-CN" altLang="en-US" dirty="0"/>
              <a:t>客户端从端口</a:t>
            </a:r>
            <a:r>
              <a:rPr lang="en-US" altLang="zh-CN" dirty="0"/>
              <a:t>P</a:t>
            </a:r>
            <a:r>
              <a:rPr lang="zh-CN" altLang="en-US" dirty="0"/>
              <a:t>向</a:t>
            </a:r>
            <a:r>
              <a:rPr lang="en-US" altLang="zh-CN" dirty="0"/>
              <a:t>FTP</a:t>
            </a:r>
            <a:r>
              <a:rPr lang="zh-CN" altLang="en-US" dirty="0"/>
              <a:t>服务器端</a:t>
            </a:r>
            <a:r>
              <a:rPr lang="en-US" altLang="zh-CN" dirty="0"/>
              <a:t>N</a:t>
            </a:r>
            <a:r>
              <a:rPr lang="zh-CN" altLang="en-US" dirty="0"/>
              <a:t>端口发送连接请求，建立一条传输连接来传输数据。</a:t>
            </a:r>
          </a:p>
          <a:p>
            <a:r>
              <a:rPr lang="zh-CN" altLang="en-US" dirty="0"/>
              <a:t>主动模式和被动模式建立数据连接方式完全不同，在实际使用中各有利弊：</a:t>
            </a:r>
          </a:p>
          <a:p>
            <a:pPr lvl="1"/>
            <a:r>
              <a:rPr lang="zh-CN" altLang="en-US" dirty="0"/>
              <a:t>使用主动模式传输数据时，如果</a:t>
            </a:r>
            <a:r>
              <a:rPr lang="en-US" altLang="zh-CN" dirty="0"/>
              <a:t>FTP</a:t>
            </a:r>
            <a:r>
              <a:rPr lang="zh-CN" altLang="en-US" dirty="0"/>
              <a:t>客户端在私有网络中并且</a:t>
            </a:r>
            <a:r>
              <a:rPr lang="en-US" altLang="zh-CN" dirty="0"/>
              <a:t>FTP</a:t>
            </a:r>
            <a:r>
              <a:rPr lang="zh-CN" altLang="en-US" dirty="0"/>
              <a:t>客户端和</a:t>
            </a:r>
            <a:r>
              <a:rPr lang="en-US" altLang="zh-CN" dirty="0"/>
              <a:t>FTP</a:t>
            </a:r>
            <a:r>
              <a:rPr lang="zh-CN" altLang="en-US" dirty="0"/>
              <a:t>服务器端之间存在</a:t>
            </a:r>
            <a:r>
              <a:rPr lang="en-US" altLang="zh-CN" dirty="0"/>
              <a:t>NAT</a:t>
            </a:r>
            <a:r>
              <a:rPr lang="zh-CN" altLang="en-US" dirty="0"/>
              <a:t>设备，那么</a:t>
            </a:r>
            <a:r>
              <a:rPr lang="en-US" altLang="zh-CN" dirty="0"/>
              <a:t>FTP</a:t>
            </a:r>
            <a:r>
              <a:rPr lang="zh-CN" altLang="en-US" dirty="0"/>
              <a:t>服务器端收到的</a:t>
            </a:r>
            <a:r>
              <a:rPr lang="en-US" altLang="zh-CN" dirty="0"/>
              <a:t>PORT</a:t>
            </a:r>
            <a:r>
              <a:rPr lang="zh-CN" altLang="en-US" dirty="0"/>
              <a:t>报文中携带的端口号、</a:t>
            </a:r>
            <a:r>
              <a:rPr lang="en-US" altLang="zh-CN" dirty="0"/>
              <a:t>IP</a:t>
            </a:r>
            <a:r>
              <a:rPr lang="zh-CN" altLang="en-US" dirty="0"/>
              <a:t>地址并不是</a:t>
            </a:r>
            <a:r>
              <a:rPr lang="en-US" altLang="zh-CN" dirty="0"/>
              <a:t>FTP</a:t>
            </a:r>
            <a:r>
              <a:rPr lang="zh-CN" altLang="en-US" dirty="0"/>
              <a:t>客户端经过</a:t>
            </a:r>
            <a:r>
              <a:rPr lang="en-US" altLang="zh-CN" dirty="0"/>
              <a:t>NAT</a:t>
            </a:r>
            <a:r>
              <a:rPr lang="zh-CN" altLang="en-US" dirty="0"/>
              <a:t>转换之后的地址、端口号，因此服务器端无法向</a:t>
            </a:r>
            <a:r>
              <a:rPr lang="en-US" altLang="zh-CN" dirty="0"/>
              <a:t>PORT</a:t>
            </a:r>
            <a:r>
              <a:rPr lang="zh-CN" altLang="en-US" dirty="0"/>
              <a:t>报文中携带的私网地址发起</a:t>
            </a:r>
            <a:r>
              <a:rPr lang="en-US" altLang="zh-CN" dirty="0"/>
              <a:t>TCP</a:t>
            </a:r>
            <a:r>
              <a:rPr lang="zh-CN" altLang="en-US" dirty="0"/>
              <a:t>连接（此时，客户端的私网地址在公有网络中路由不可达）。</a:t>
            </a:r>
          </a:p>
          <a:p>
            <a:pPr lvl="1"/>
            <a:r>
              <a:rPr lang="zh-CN" altLang="en-US" dirty="0"/>
              <a:t>使用被动模式传输数据时，</a:t>
            </a:r>
            <a:r>
              <a:rPr lang="en-US" altLang="zh-CN" dirty="0"/>
              <a:t>FTP</a:t>
            </a:r>
            <a:r>
              <a:rPr lang="zh-CN" altLang="en-US" dirty="0"/>
              <a:t>客户端主动向服务器端的一个开放端口发起连接，如果</a:t>
            </a:r>
            <a:r>
              <a:rPr lang="en-US" altLang="zh-CN" dirty="0"/>
              <a:t>FTP</a:t>
            </a:r>
            <a:r>
              <a:rPr lang="zh-CN" altLang="en-US" dirty="0"/>
              <a:t>服务器端在防火墙内部区域中，并且没有放通客户端所在区域到服务器端所在区域的主动访问，那么这个连接将无法建立成功，从而导致</a:t>
            </a:r>
            <a:r>
              <a:rPr lang="en-US" altLang="zh-CN" dirty="0"/>
              <a:t>FTP</a:t>
            </a:r>
            <a:r>
              <a:rPr lang="zh-CN" altLang="en-US" dirty="0"/>
              <a:t>无法正常传输。</a:t>
            </a:r>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6159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5724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200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74573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65322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5248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21429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10598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35274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789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159928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23.png"/><Relationship Id="rId10"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9.png"/></Relationships>
</file>

<file path=ppt/slides/_rels/slide3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Huawei Sans" panose="020C0503030203020204" pitchFamily="34" charset="0"/>
              </a:rPr>
              <a:t>网络服务与应用</a:t>
            </a:r>
            <a:endParaRPr lang="zh-CN" altLang="en-US" dirty="0"/>
          </a:p>
        </p:txBody>
      </p:sp>
    </p:spTree>
    <p:extLst>
      <p:ext uri="{BB962C8B-B14F-4D97-AF65-F5344CB8AC3E}">
        <p14:creationId xmlns:p14="http://schemas.microsoft.com/office/powerpoint/2010/main" val="75782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设备</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作为客户端</a:t>
            </a:r>
            <a:endParaRPr lang="zh-CN" altLang="en-US" dirty="0"/>
          </a:p>
        </p:txBody>
      </p:sp>
      <p:sp>
        <p:nvSpPr>
          <p:cNvPr id="5" name="矩形 4"/>
          <p:cNvSpPr/>
          <p:nvPr/>
        </p:nvSpPr>
        <p:spPr>
          <a:xfrm>
            <a:off x="1033896" y="1451090"/>
            <a:ext cx="10209150" cy="2307423"/>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&lt;FTP Client&gt;ftp 10.1.1.1</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Trying 10.1.1.1 ...</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Press CTRL+K to abort</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Connected to 10.1.1.1.</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220 FTP service ready.</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User(10.1.1.1:(none)):ftp</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331 Password required for ftp.</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Enter password:</a:t>
            </a:r>
          </a:p>
          <a:p>
            <a:pPr fontAlgn="base"/>
            <a:r>
              <a:rPr lang="en-US" altLang="zh-CN"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230 User logged in.</a:t>
            </a:r>
          </a:p>
        </p:txBody>
      </p:sp>
      <p:sp>
        <p:nvSpPr>
          <p:cNvPr id="6" name="矩形 5"/>
          <p:cNvSpPr/>
          <p:nvPr/>
        </p:nvSpPr>
        <p:spPr>
          <a:xfrm>
            <a:off x="553549" y="1085760"/>
            <a:ext cx="11084902" cy="338422"/>
          </a:xfrm>
          <a:prstGeom prst="rect">
            <a:avLst/>
          </a:prstGeom>
        </p:spPr>
        <p:txBody>
          <a:bodyPr wrap="square">
            <a:spAutoFit/>
          </a:bodyPr>
          <a:lstStyle/>
          <a:p>
            <a:pPr marL="342763" indent="-342763">
              <a:buFont typeface="+mj-lt"/>
              <a:buAutoNum type="arabicPeriod"/>
            </a:pP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VRP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作为</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客户端访问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a:t>
            </a:r>
          </a:p>
        </p:txBody>
      </p:sp>
      <p:sp>
        <p:nvSpPr>
          <p:cNvPr id="7" name="矩形 6"/>
          <p:cNvSpPr/>
          <p:nvPr/>
        </p:nvSpPr>
        <p:spPr>
          <a:xfrm>
            <a:off x="553549" y="3938504"/>
            <a:ext cx="11084902" cy="338422"/>
          </a:xfrm>
          <a:prstGeom prst="rect">
            <a:avLst/>
          </a:prstGeom>
        </p:spPr>
        <p:txBody>
          <a:bodyPr wrap="square">
            <a:spAutoFit/>
          </a:bodyPr>
          <a:lstStyle/>
          <a:p>
            <a:pPr marL="342763" indent="-342763">
              <a:buFont typeface="+mj-lt"/>
              <a:buAutoNum type="arabicPeriod" startAt="2"/>
            </a:pP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VRP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作为</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客户端的常用命令</a:t>
            </a:r>
          </a:p>
        </p:txBody>
      </p:sp>
      <p:sp>
        <p:nvSpPr>
          <p:cNvPr id="8" name="矩形 7"/>
          <p:cNvSpPr/>
          <p:nvPr/>
        </p:nvSpPr>
        <p:spPr>
          <a:xfrm>
            <a:off x="1033896" y="4276855"/>
            <a:ext cx="10209150" cy="1569047"/>
          </a:xfrm>
          <a:prstGeom prst="rect">
            <a:avLst/>
          </a:prstGeom>
          <a:solidFill>
            <a:srgbClr val="F4FBFE"/>
          </a:solidFill>
          <a:ln>
            <a:solidFill>
              <a:srgbClr val="99DFF9"/>
            </a:solidFill>
          </a:ln>
        </p:spPr>
        <p:txBody>
          <a:bodyPr wrap="square">
            <a:spAutoFit/>
          </a:bodyPr>
          <a:lstStyle/>
          <a:p>
            <a:pPr fontAlgn="base"/>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ascii</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Set the file transfer type to ASCII, and it is the default type</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binary    Set the file transfer type to support the binary image</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ls           List the contents of the current or remote directory</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passive   Set the toggle passive mode, the default is on</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get        Download the remote file to the local host</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put</a:t>
            </a:r>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Upload a local file to the remote host</a:t>
            </a:r>
          </a:p>
        </p:txBody>
      </p:sp>
    </p:spTree>
    <p:extLst>
      <p:ext uri="{BB962C8B-B14F-4D97-AF65-F5344CB8AC3E}">
        <p14:creationId xmlns:p14="http://schemas.microsoft.com/office/powerpoint/2010/main" val="364656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配置示例</a:t>
            </a:r>
            <a:endParaRPr lang="zh-CN" altLang="en-US" dirty="0"/>
          </a:p>
        </p:txBody>
      </p:sp>
      <p:grpSp>
        <p:nvGrpSpPr>
          <p:cNvPr id="5" name="组合 4"/>
          <p:cNvGrpSpPr/>
          <p:nvPr/>
        </p:nvGrpSpPr>
        <p:grpSpPr>
          <a:xfrm>
            <a:off x="1063565" y="2426855"/>
            <a:ext cx="4281302" cy="932269"/>
            <a:chOff x="1063980" y="2781709"/>
            <a:chExt cx="4282974" cy="932633"/>
          </a:xfrm>
        </p:grpSpPr>
        <p:sp>
          <p:nvSpPr>
            <p:cNvPr id="6" name="TextBox 4"/>
            <p:cNvSpPr txBox="1"/>
            <p:nvPr/>
          </p:nvSpPr>
          <p:spPr>
            <a:xfrm>
              <a:off x="4163034" y="3252677"/>
              <a:ext cx="1183920" cy="461665"/>
            </a:xfrm>
            <a:prstGeom prst="rect">
              <a:avLst/>
            </a:prstGeom>
            <a:noFill/>
          </p:spPr>
          <p:txBody>
            <a:bodyPr wrap="square" rtlCol="0">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10.1.1.1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7677" y="2781709"/>
              <a:ext cx="614634" cy="504000"/>
            </a:xfrm>
            <a:prstGeom prst="rect">
              <a:avLst/>
            </a:prstGeom>
          </p:spPr>
        </p:pic>
        <p:cxnSp>
          <p:nvCxnSpPr>
            <p:cNvPr id="8" name="直接连接符 7"/>
            <p:cNvCxnSpPr>
              <a:endCxn id="7" idx="1"/>
            </p:cNvCxnSpPr>
            <p:nvPr/>
          </p:nvCxnSpPr>
          <p:spPr>
            <a:xfrm>
              <a:off x="1897732" y="3033709"/>
              <a:ext cx="2549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4"/>
            <p:cNvSpPr txBox="1"/>
            <p:nvPr/>
          </p:nvSpPr>
          <p:spPr>
            <a:xfrm>
              <a:off x="1063980" y="3252677"/>
              <a:ext cx="1011252" cy="461665"/>
            </a:xfrm>
            <a:prstGeom prst="rect">
              <a:avLst/>
            </a:prstGeom>
            <a:noFill/>
          </p:spPr>
          <p:txBody>
            <a:bodyPr wrap="square" rtlCol="0">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10.1.1.2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098" y="2781709"/>
              <a:ext cx="614634" cy="504000"/>
            </a:xfrm>
            <a:prstGeom prst="rect">
              <a:avLst/>
            </a:prstGeom>
          </p:spPr>
        </p:pic>
      </p:grpSp>
      <p:sp>
        <p:nvSpPr>
          <p:cNvPr id="11" name="文本框 10"/>
          <p:cNvSpPr txBox="1"/>
          <p:nvPr/>
        </p:nvSpPr>
        <p:spPr>
          <a:xfrm>
            <a:off x="5987301" y="1249634"/>
            <a:ext cx="5754026" cy="2861204"/>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system-view</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sysname</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t>
            </a:r>
            <a:endPar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ftp server enable</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endPar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admin1234 password irreversible-cipher Helloworld@6789</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admin1234 privilege level 15</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admin1234 service-type ftp</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FTP_Server-aaa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admin1234 ftp-directory flash:</a:t>
            </a:r>
          </a:p>
        </p:txBody>
      </p:sp>
      <p:sp>
        <p:nvSpPr>
          <p:cNvPr id="12" name="文本框 11"/>
          <p:cNvSpPr txBox="1"/>
          <p:nvPr/>
        </p:nvSpPr>
        <p:spPr>
          <a:xfrm>
            <a:off x="5879391" y="883065"/>
            <a:ext cx="2402284"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服务器端配置如下：</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5987301" y="4595103"/>
            <a:ext cx="5754026" cy="1046031"/>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&lt;FTP Client&gt;ftp 10.1.1.1</a:t>
            </a:r>
          </a:p>
          <a:p>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 Client-ftp]get sslvpn.zip</a:t>
            </a:r>
            <a:endParaRPr lang="zh-CN" alt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200 Port command okay.</a:t>
            </a:r>
            <a:endParaRPr lang="zh-CN" alt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 828482 byte(s) received in 2.990 second(s) 277.08Kbyte(s)/sec.</a:t>
            </a:r>
            <a:endParaRPr lang="zh-CN" alt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4" name="文本框 13"/>
          <p:cNvSpPr txBox="1"/>
          <p:nvPr/>
        </p:nvSpPr>
        <p:spPr>
          <a:xfrm>
            <a:off x="5879392" y="4206393"/>
            <a:ext cx="2195577"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客户端操作示例：</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445914" y="4431357"/>
            <a:ext cx="5433478" cy="1399836"/>
          </a:xfrm>
          <a:prstGeom prst="rect">
            <a:avLst/>
          </a:prstGeom>
          <a:noFill/>
        </p:spPr>
        <p:txBody>
          <a:bodyPr wrap="square" rtlCol="0">
            <a:spAutoFit/>
          </a:bodyPr>
          <a:lstStyle/>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上述两台路由器，一台作为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服务器端，一台作为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首先通过配置，在</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服务器端上开启</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服务，创建一个账号作为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登录使用账号。然后</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客户端登录</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服务器端并使用</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命令下载一个文件。</a:t>
            </a:r>
          </a:p>
        </p:txBody>
      </p:sp>
    </p:spTree>
    <p:extLst>
      <p:ext uri="{BB962C8B-B14F-4D97-AF65-F5344CB8AC3E}">
        <p14:creationId xmlns:p14="http://schemas.microsoft.com/office/powerpoint/2010/main" val="387267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6289296" y="791692"/>
            <a:ext cx="5212080" cy="5014304"/>
          </a:xfrm>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文件传输</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Telnet</a:t>
            </a:r>
          </a:p>
          <a:p>
            <a:pPr>
              <a:buClr>
                <a:schemeClr val="bg1">
                  <a:lumMod val="50000"/>
                </a:schemeClr>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p>
          <a:p>
            <a:pPr>
              <a:buClr>
                <a:schemeClr val="bg1">
                  <a:lumMod val="50000"/>
                </a:schemeClr>
              </a:buClr>
            </a:pPr>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NTP</a:t>
            </a:r>
          </a:p>
          <a:p>
            <a:endParaRPr lang="zh-CN" altLang="en-US" dirty="0"/>
          </a:p>
        </p:txBody>
      </p:sp>
    </p:spTree>
    <p:extLst>
      <p:ext uri="{BB962C8B-B14F-4D97-AF65-F5344CB8AC3E}">
        <p14:creationId xmlns:p14="http://schemas.microsoft.com/office/powerpoint/2010/main" val="286787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Huawei Sans" panose="020C0503030203020204" pitchFamily="34" charset="0"/>
              </a:rPr>
              <a:t>Telnet</a:t>
            </a:r>
            <a:r>
              <a:rPr lang="zh-CN" altLang="en-US" dirty="0">
                <a:sym typeface="Huawei Sans" panose="020C0503030203020204" pitchFamily="34" charset="0"/>
              </a:rPr>
              <a:t>应用场景</a:t>
            </a:r>
            <a:endParaRPr lang="zh-CN" altLang="en-US" dirty="0"/>
          </a:p>
        </p:txBody>
      </p:sp>
      <p:sp>
        <p:nvSpPr>
          <p:cNvPr id="4" name="文本占位符 3"/>
          <p:cNvSpPr>
            <a:spLocks noGrp="1"/>
          </p:cNvSpPr>
          <p:nvPr>
            <p:ph type="body" sz="quarter" idx="4294967295"/>
          </p:nvPr>
        </p:nvSpPr>
        <p:spPr>
          <a:xfrm>
            <a:off x="457994" y="855929"/>
            <a:ext cx="11276012" cy="4679950"/>
          </a:xfrm>
        </p:spPr>
        <p:txBody>
          <a:bodyPr/>
          <a:lstStyle/>
          <a:p>
            <a:r>
              <a:rPr lang="zh-CN" altLang="en-US" sz="1800" dirty="0">
                <a:sym typeface="Huawei Sans" panose="020C0503030203020204" pitchFamily="34" charset="0"/>
              </a:rPr>
              <a:t>为方便通过命令行管理设备，可以使用</a:t>
            </a:r>
            <a:r>
              <a:rPr lang="en-US" altLang="zh-CN" sz="1800" dirty="0">
                <a:sym typeface="Huawei Sans" panose="020C0503030203020204" pitchFamily="34" charset="0"/>
              </a:rPr>
              <a:t>Telnet</a:t>
            </a:r>
            <a:r>
              <a:rPr lang="zh-CN" altLang="en-US" sz="1800" dirty="0">
                <a:sym typeface="Huawei Sans" panose="020C0503030203020204" pitchFamily="34" charset="0"/>
              </a:rPr>
              <a:t>协议对设备进行管理。</a:t>
            </a:r>
            <a:endParaRPr lang="en-US" altLang="zh-CN" sz="1800" dirty="0">
              <a:sym typeface="Huawei Sans" panose="020C0503030203020204" pitchFamily="34" charset="0"/>
            </a:endParaRPr>
          </a:p>
          <a:p>
            <a:r>
              <a:rPr lang="en-US" altLang="zh-CN" sz="1800" dirty="0">
                <a:sym typeface="Huawei Sans" panose="020C0503030203020204" pitchFamily="34" charset="0"/>
              </a:rPr>
              <a:t>Telnet</a:t>
            </a:r>
            <a:r>
              <a:rPr lang="zh-CN" altLang="en-US" sz="1800" dirty="0">
                <a:sym typeface="Huawei Sans" panose="020C0503030203020204" pitchFamily="34" charset="0"/>
              </a:rPr>
              <a:t>协议与使用</a:t>
            </a:r>
            <a:r>
              <a:rPr lang="en-US" altLang="zh-CN" sz="1800" dirty="0">
                <a:sym typeface="Huawei Sans" panose="020C0503030203020204" pitchFamily="34" charset="0"/>
              </a:rPr>
              <a:t>Console</a:t>
            </a:r>
            <a:r>
              <a:rPr lang="zh-CN" altLang="en-US" sz="1800" dirty="0">
                <a:sym typeface="Huawei Sans" panose="020C0503030203020204" pitchFamily="34" charset="0"/>
              </a:rPr>
              <a:t>接口管理设备不同，无需专用线缆直连设备的</a:t>
            </a:r>
            <a:r>
              <a:rPr lang="en-US" altLang="zh-CN" sz="1800" dirty="0">
                <a:sym typeface="Huawei Sans" panose="020C0503030203020204" pitchFamily="34" charset="0"/>
              </a:rPr>
              <a:t>Console</a:t>
            </a:r>
            <a:r>
              <a:rPr lang="zh-CN" altLang="en-US" sz="1800" dirty="0">
                <a:sym typeface="Huawei Sans" panose="020C0503030203020204" pitchFamily="34" charset="0"/>
              </a:rPr>
              <a:t>接口，只要</a:t>
            </a:r>
            <a:r>
              <a:rPr lang="en-US" altLang="zh-CN" sz="1800" dirty="0">
                <a:sym typeface="Huawei Sans" panose="020C0503030203020204" pitchFamily="34" charset="0"/>
              </a:rPr>
              <a:t>IP</a:t>
            </a:r>
            <a:r>
              <a:rPr lang="zh-CN" altLang="en-US" sz="1800" dirty="0">
                <a:sym typeface="Huawei Sans" panose="020C0503030203020204" pitchFamily="34" charset="0"/>
              </a:rPr>
              <a:t>地址可达、能够和设备的</a:t>
            </a:r>
            <a:r>
              <a:rPr lang="en-US" altLang="zh-CN" sz="1800" dirty="0">
                <a:sym typeface="Huawei Sans" panose="020C0503030203020204" pitchFamily="34" charset="0"/>
              </a:rPr>
              <a:t>TCP 23</a:t>
            </a:r>
            <a:r>
              <a:rPr lang="zh-CN" altLang="en-US" sz="1800" dirty="0">
                <a:sym typeface="Huawei Sans" panose="020C0503030203020204" pitchFamily="34" charset="0"/>
              </a:rPr>
              <a:t>端口通信即可。</a:t>
            </a:r>
            <a:endParaRPr lang="en-US" altLang="zh-CN" sz="1800" dirty="0">
              <a:sym typeface="Huawei Sans" panose="020C0503030203020204" pitchFamily="34" charset="0"/>
            </a:endParaRPr>
          </a:p>
          <a:p>
            <a:r>
              <a:rPr lang="zh-CN" altLang="en-US" sz="1800" dirty="0">
                <a:sym typeface="Huawei Sans" panose="020C0503030203020204" pitchFamily="34" charset="0"/>
              </a:rPr>
              <a:t>支持通过</a:t>
            </a:r>
            <a:r>
              <a:rPr lang="en-US" altLang="zh-CN" sz="1800" dirty="0">
                <a:sym typeface="Huawei Sans" panose="020C0503030203020204" pitchFamily="34" charset="0"/>
              </a:rPr>
              <a:t>Telnet</a:t>
            </a:r>
            <a:r>
              <a:rPr lang="zh-CN" altLang="en-US" sz="1800" dirty="0">
                <a:sym typeface="Huawei Sans" panose="020C0503030203020204" pitchFamily="34" charset="0"/>
              </a:rPr>
              <a:t>协议进行管理的设备被称为</a:t>
            </a:r>
            <a:r>
              <a:rPr lang="en-US" altLang="zh-CN" sz="1800" dirty="0">
                <a:sym typeface="Huawei Sans" panose="020C0503030203020204" pitchFamily="34" charset="0"/>
              </a:rPr>
              <a:t>Telnet</a:t>
            </a:r>
            <a:r>
              <a:rPr lang="zh-CN" altLang="en-US" sz="1800" dirty="0">
                <a:sym typeface="Huawei Sans" panose="020C0503030203020204" pitchFamily="34" charset="0"/>
              </a:rPr>
              <a:t>服务器端，而对应的终端则被称为</a:t>
            </a:r>
            <a:r>
              <a:rPr lang="en-US" altLang="zh-CN" sz="1800" dirty="0">
                <a:sym typeface="Huawei Sans" panose="020C0503030203020204" pitchFamily="34" charset="0"/>
              </a:rPr>
              <a:t>Telnet</a:t>
            </a:r>
            <a:r>
              <a:rPr lang="zh-CN" altLang="en-US" sz="1800" dirty="0">
                <a:sym typeface="Huawei Sans" panose="020C0503030203020204" pitchFamily="34" charset="0"/>
              </a:rPr>
              <a:t>客户端。很多网络设备同时支持作为</a:t>
            </a:r>
            <a:r>
              <a:rPr lang="en-US" altLang="zh-CN" sz="1800" dirty="0">
                <a:sym typeface="Huawei Sans" panose="020C0503030203020204" pitchFamily="34" charset="0"/>
              </a:rPr>
              <a:t>Telnet</a:t>
            </a:r>
            <a:r>
              <a:rPr lang="zh-CN" altLang="en-US" sz="1800" dirty="0">
                <a:sym typeface="Huawei Sans" panose="020C0503030203020204" pitchFamily="34" charset="0"/>
              </a:rPr>
              <a:t>服务器端、</a:t>
            </a:r>
            <a:r>
              <a:rPr lang="en-US" altLang="zh-CN" sz="1800" dirty="0">
                <a:sym typeface="Huawei Sans" panose="020C0503030203020204" pitchFamily="34" charset="0"/>
              </a:rPr>
              <a:t>Telnet</a:t>
            </a:r>
            <a:r>
              <a:rPr lang="zh-CN" altLang="en-US" sz="1800" dirty="0">
                <a:sym typeface="Huawei Sans" panose="020C0503030203020204" pitchFamily="34" charset="0"/>
              </a:rPr>
              <a:t>客户端。</a:t>
            </a:r>
            <a:endParaRPr lang="en-US" altLang="zh-CN" sz="1800" dirty="0">
              <a:sym typeface="Huawei Sans" panose="020C0503030203020204" pitchFamily="34" charset="0"/>
            </a:endParaRPr>
          </a:p>
          <a:p>
            <a:endParaRPr lang="zh-CN" altLang="en-US" sz="1800" dirty="0"/>
          </a:p>
        </p:txBody>
      </p:sp>
      <p:cxnSp>
        <p:nvCxnSpPr>
          <p:cNvPr id="5" name="直接连接符 4"/>
          <p:cNvCxnSpPr>
            <a:stCxn id="8" idx="3"/>
            <a:endCxn id="6" idx="1"/>
          </p:cNvCxnSpPr>
          <p:nvPr/>
        </p:nvCxnSpPr>
        <p:spPr bwMode="auto">
          <a:xfrm flipV="1">
            <a:off x="2995373" y="4748976"/>
            <a:ext cx="404948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圆角矩形 5"/>
          <p:cNvSpPr/>
          <p:nvPr/>
        </p:nvSpPr>
        <p:spPr>
          <a:xfrm>
            <a:off x="7044859" y="3467431"/>
            <a:ext cx="1890544" cy="2563089"/>
          </a:xfrm>
          <a:prstGeom prst="roundRect">
            <a:avLst>
              <a:gd name="adj" fmla="val 347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49">
            <a:extLst>
              <a:ext uri="{FF2B5EF4-FFF2-40B4-BE49-F238E27FC236}">
                <a16:creationId xmlns:a16="http://schemas.microsoft.com/office/drawing/2014/main" id="{ABAACD8C-1084-4AF5-901D-7860F3B040BF}"/>
              </a:ext>
            </a:extLst>
          </p:cNvPr>
          <p:cNvSpPr txBox="1"/>
          <p:nvPr/>
        </p:nvSpPr>
        <p:spPr>
          <a:xfrm>
            <a:off x="2078528" y="5043228"/>
            <a:ext cx="1232549"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8" name="图片 7" descr="PC.png">
            <a:extLst>
              <a:ext uri="{FF2B5EF4-FFF2-40B4-BE49-F238E27FC236}">
                <a16:creationId xmlns:a16="http://schemas.microsoft.com/office/drawing/2014/main" id="{FC705F83-EC9E-439D-A0C4-2779B52A9BBB}"/>
              </a:ext>
            </a:extLst>
          </p:cNvPr>
          <p:cNvPicPr>
            <a:picLocks noChangeAspect="1"/>
          </p:cNvPicPr>
          <p:nvPr/>
        </p:nvPicPr>
        <p:blipFill>
          <a:blip r:embed="rId3" cstate="print"/>
          <a:stretch>
            <a:fillRect/>
          </a:stretch>
        </p:blipFill>
        <p:spPr>
          <a:xfrm>
            <a:off x="2394234" y="4522758"/>
            <a:ext cx="601140" cy="461675"/>
          </a:xfrm>
          <a:prstGeom prst="rect">
            <a:avLst/>
          </a:prstGeom>
        </p:spPr>
      </p:pic>
      <p:grpSp>
        <p:nvGrpSpPr>
          <p:cNvPr id="9" name="组合 8"/>
          <p:cNvGrpSpPr/>
          <p:nvPr/>
        </p:nvGrpSpPr>
        <p:grpSpPr>
          <a:xfrm>
            <a:off x="4641019" y="4483704"/>
            <a:ext cx="1099550" cy="553277"/>
            <a:chOff x="8125041" y="1699504"/>
            <a:chExt cx="780832" cy="392903"/>
          </a:xfrm>
        </p:grpSpPr>
        <p:sp>
          <p:nvSpPr>
            <p:cNvPr id="1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8125041" y="1871807"/>
              <a:ext cx="780832" cy="218479"/>
            </a:xfrm>
            <a:prstGeom prst="rect">
              <a:avLst/>
            </a:prstGeom>
          </p:spPr>
          <p:txBody>
            <a:bodyPr wrap="none">
              <a:spAutoFit/>
            </a:bodyPr>
            <a:lstStyle/>
            <a:p>
              <a:pPr algn="ctr"/>
              <a:r>
                <a:rPr lang="en-US" sz="1399" dirty="0">
                  <a:latin typeface="Huawei Sans" panose="020C0503030203020204" pitchFamily="34" charset="0"/>
                  <a:ea typeface="方正兰亭黑简体" panose="02000000000000000000" pitchFamily="2" charset="-122"/>
                  <a:sym typeface="Huawei Sans" panose="020C0503030203020204" pitchFamily="34" charset="0"/>
                </a:rPr>
                <a:t>IP Network</a:t>
              </a:r>
            </a:p>
          </p:txBody>
        </p:sp>
      </p:grpSp>
      <p:pic>
        <p:nvPicPr>
          <p:cNvPr id="12" name="图片 11" descr="通用交换机.png">
            <a:extLst>
              <a:ext uri="{FF2B5EF4-FFF2-40B4-BE49-F238E27FC236}">
                <a16:creationId xmlns:a16="http://schemas.microsoft.com/office/drawing/2014/main" id="{5583757F-4C12-471A-A130-6DAAF82105FA}"/>
              </a:ext>
            </a:extLst>
          </p:cNvPr>
          <p:cNvPicPr>
            <a:picLocks noChangeAspect="1"/>
          </p:cNvPicPr>
          <p:nvPr/>
        </p:nvPicPr>
        <p:blipFill>
          <a:blip r:embed="rId4" cstate="print"/>
          <a:stretch>
            <a:fillRect/>
          </a:stretch>
        </p:blipFill>
        <p:spPr>
          <a:xfrm>
            <a:off x="7207822" y="4461063"/>
            <a:ext cx="602185" cy="492697"/>
          </a:xfrm>
          <a:prstGeom prst="rect">
            <a:avLst/>
          </a:prstGeom>
        </p:spPr>
      </p:pic>
      <p:pic>
        <p:nvPicPr>
          <p:cNvPr id="13" name="图片 12" descr="AP.png">
            <a:extLst>
              <a:ext uri="{FF2B5EF4-FFF2-40B4-BE49-F238E27FC236}">
                <a16:creationId xmlns:a16="http://schemas.microsoft.com/office/drawing/2014/main" id="{9A3BB0B1-B8AE-4570-9CED-F22BF327FAF8}"/>
              </a:ext>
            </a:extLst>
          </p:cNvPr>
          <p:cNvPicPr>
            <a:picLocks noChangeAspect="1"/>
          </p:cNvPicPr>
          <p:nvPr/>
        </p:nvPicPr>
        <p:blipFill>
          <a:blip r:embed="rId5" cstate="print"/>
          <a:stretch>
            <a:fillRect/>
          </a:stretch>
        </p:blipFill>
        <p:spPr>
          <a:xfrm>
            <a:off x="7207822" y="3624698"/>
            <a:ext cx="602185" cy="492697"/>
          </a:xfrm>
          <a:prstGeom prst="rect">
            <a:avLst/>
          </a:prstGeom>
        </p:spPr>
      </p:pic>
      <p:pic>
        <p:nvPicPr>
          <p:cNvPr id="14" name="图片 13" descr="防火墙.png">
            <a:extLst>
              <a:ext uri="{FF2B5EF4-FFF2-40B4-BE49-F238E27FC236}">
                <a16:creationId xmlns:a16="http://schemas.microsoft.com/office/drawing/2014/main" id="{1BAED0DC-2A44-4E09-B04B-DB8AC9C4E233}"/>
              </a:ext>
            </a:extLst>
          </p:cNvPr>
          <p:cNvPicPr>
            <a:picLocks noChangeAspect="1"/>
          </p:cNvPicPr>
          <p:nvPr/>
        </p:nvPicPr>
        <p:blipFill>
          <a:blip r:embed="rId6" cstate="print"/>
          <a:stretch>
            <a:fillRect/>
          </a:stretch>
        </p:blipFill>
        <p:spPr>
          <a:xfrm>
            <a:off x="8116617" y="4461063"/>
            <a:ext cx="602185" cy="492697"/>
          </a:xfrm>
          <a:prstGeom prst="rect">
            <a:avLst/>
          </a:prstGeom>
        </p:spPr>
      </p:pic>
      <p:pic>
        <p:nvPicPr>
          <p:cNvPr id="15"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7" cstate="print"/>
          <a:srcRect/>
          <a:stretch>
            <a:fillRect/>
          </a:stretch>
        </p:blipFill>
        <p:spPr bwMode="auto">
          <a:xfrm>
            <a:off x="8116617" y="3624698"/>
            <a:ext cx="602185" cy="492697"/>
          </a:xfrm>
          <a:prstGeom prst="rect">
            <a:avLst/>
          </a:prstGeom>
          <a:noFill/>
        </p:spPr>
      </p:pic>
      <p:sp>
        <p:nvSpPr>
          <p:cNvPr id="16" name="TextBox 108">
            <a:extLst>
              <a:ext uri="{FF2B5EF4-FFF2-40B4-BE49-F238E27FC236}">
                <a16:creationId xmlns:a16="http://schemas.microsoft.com/office/drawing/2014/main" id="{C5E50204-22B4-4246-9BF7-42B69535645F}"/>
              </a:ext>
            </a:extLst>
          </p:cNvPr>
          <p:cNvSpPr txBox="1"/>
          <p:nvPr/>
        </p:nvSpPr>
        <p:spPr>
          <a:xfrm>
            <a:off x="7038722" y="4151941"/>
            <a:ext cx="979991" cy="246125"/>
          </a:xfrm>
          <a:prstGeom prst="rect">
            <a:avLst/>
          </a:prstGeom>
          <a:no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08">
            <a:extLst>
              <a:ext uri="{FF2B5EF4-FFF2-40B4-BE49-F238E27FC236}">
                <a16:creationId xmlns:a16="http://schemas.microsoft.com/office/drawing/2014/main" id="{C5E50204-22B4-4246-9BF7-42B69535645F}"/>
              </a:ext>
            </a:extLst>
          </p:cNvPr>
          <p:cNvSpPr txBox="1"/>
          <p:nvPr/>
        </p:nvSpPr>
        <p:spPr>
          <a:xfrm>
            <a:off x="7936523" y="4151941"/>
            <a:ext cx="979991" cy="246125"/>
          </a:xfrm>
          <a:prstGeom prst="rect">
            <a:avLst/>
          </a:prstGeom>
          <a:no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108">
            <a:extLst>
              <a:ext uri="{FF2B5EF4-FFF2-40B4-BE49-F238E27FC236}">
                <a16:creationId xmlns:a16="http://schemas.microsoft.com/office/drawing/2014/main" id="{C5E50204-22B4-4246-9BF7-42B69535645F}"/>
              </a:ext>
            </a:extLst>
          </p:cNvPr>
          <p:cNvSpPr txBox="1"/>
          <p:nvPr/>
        </p:nvSpPr>
        <p:spPr>
          <a:xfrm>
            <a:off x="7038722" y="4953943"/>
            <a:ext cx="979991" cy="246125"/>
          </a:xfrm>
          <a:prstGeom prst="rect">
            <a:avLst/>
          </a:prstGeom>
          <a:no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TextBox 108">
            <a:extLst>
              <a:ext uri="{FF2B5EF4-FFF2-40B4-BE49-F238E27FC236}">
                <a16:creationId xmlns:a16="http://schemas.microsoft.com/office/drawing/2014/main" id="{C5E50204-22B4-4246-9BF7-42B69535645F}"/>
              </a:ext>
            </a:extLst>
          </p:cNvPr>
          <p:cNvSpPr txBox="1"/>
          <p:nvPr/>
        </p:nvSpPr>
        <p:spPr>
          <a:xfrm>
            <a:off x="7918904" y="4953943"/>
            <a:ext cx="979991" cy="246125"/>
          </a:xfrm>
          <a:prstGeom prst="rect">
            <a:avLst/>
          </a:prstGeom>
          <a:no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descr="通用服务器-蓝.png">
            <a:extLst>
              <a:ext uri="{FF2B5EF4-FFF2-40B4-BE49-F238E27FC236}">
                <a16:creationId xmlns:a16="http://schemas.microsoft.com/office/drawing/2014/main" id="{B2C40AE6-2029-4F3E-954D-5911E6D94FB2}"/>
              </a:ext>
            </a:extLst>
          </p:cNvPr>
          <p:cNvPicPr>
            <a:picLocks noChangeAspect="1"/>
          </p:cNvPicPr>
          <p:nvPr/>
        </p:nvPicPr>
        <p:blipFill>
          <a:blip r:embed="rId8" cstate="print"/>
          <a:stretch>
            <a:fillRect/>
          </a:stretch>
        </p:blipFill>
        <p:spPr>
          <a:xfrm>
            <a:off x="7207822" y="5263249"/>
            <a:ext cx="602185" cy="492697"/>
          </a:xfrm>
          <a:prstGeom prst="rect">
            <a:avLst/>
          </a:prstGeom>
        </p:spPr>
      </p:pic>
      <p:sp>
        <p:nvSpPr>
          <p:cNvPr id="21" name="TextBox 108">
            <a:extLst>
              <a:ext uri="{FF2B5EF4-FFF2-40B4-BE49-F238E27FC236}">
                <a16:creationId xmlns:a16="http://schemas.microsoft.com/office/drawing/2014/main" id="{C5E50204-22B4-4246-9BF7-42B69535645F}"/>
              </a:ext>
            </a:extLst>
          </p:cNvPr>
          <p:cNvSpPr txBox="1"/>
          <p:nvPr/>
        </p:nvSpPr>
        <p:spPr>
          <a:xfrm>
            <a:off x="7038722" y="5755946"/>
            <a:ext cx="979991" cy="246125"/>
          </a:xfrm>
          <a:prstGeom prst="rect">
            <a:avLst/>
          </a:prstGeom>
          <a:no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108">
            <a:extLst>
              <a:ext uri="{FF2B5EF4-FFF2-40B4-BE49-F238E27FC236}">
                <a16:creationId xmlns:a16="http://schemas.microsoft.com/office/drawing/2014/main" id="{C5E50204-22B4-4246-9BF7-42B69535645F}"/>
              </a:ext>
            </a:extLst>
          </p:cNvPr>
          <p:cNvSpPr txBox="1"/>
          <p:nvPr/>
        </p:nvSpPr>
        <p:spPr>
          <a:xfrm>
            <a:off x="7918904" y="5313505"/>
            <a:ext cx="979991" cy="338422"/>
          </a:xfrm>
          <a:prstGeom prst="rect">
            <a:avLst/>
          </a:prstGeom>
          <a:noFill/>
        </p:spPr>
        <p:txBody>
          <a:bodyPr wrap="square" rtlCol="0">
            <a:spAutoFit/>
          </a:bodyPr>
          <a:lstStyle/>
          <a:p>
            <a:pPr algn="ct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7336725" y="3149054"/>
            <a:ext cx="1727581" cy="307657"/>
          </a:xfrm>
          <a:prstGeom prst="rect">
            <a:avLst/>
          </a:prstGeom>
          <a:noFill/>
          <a:effectLst>
            <a:outerShdw blurRad="152400" dist="38100" dir="5400000" sx="120000" sy="120000" algn="t" rotWithShape="0">
              <a:prstClr val="black">
                <a:alpha val="12000"/>
              </a:prstClr>
            </a:outerShdw>
          </a:effectLst>
        </p:spPr>
        <p:txBody>
          <a:bodyPr wrap="square" rtlCol="0">
            <a:spAutoFit/>
          </a:bodyPr>
          <a:lstStyle/>
          <a:p>
            <a:r>
              <a:rPr lang="en-US" altLang="zh-CN" sz="1399"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24" name="TextBox 149">
            <a:extLst>
              <a:ext uri="{FF2B5EF4-FFF2-40B4-BE49-F238E27FC236}">
                <a16:creationId xmlns:a16="http://schemas.microsoft.com/office/drawing/2014/main" id="{ABAACD8C-1084-4AF5-901D-7860F3B040BF}"/>
              </a:ext>
            </a:extLst>
          </p:cNvPr>
          <p:cNvSpPr txBox="1"/>
          <p:nvPr/>
        </p:nvSpPr>
        <p:spPr>
          <a:xfrm>
            <a:off x="4781503" y="4049706"/>
            <a:ext cx="761451" cy="276891"/>
          </a:xfrm>
          <a:prstGeom prst="rect">
            <a:avLst/>
          </a:prstGeom>
          <a:noFill/>
        </p:spPr>
        <p:txBody>
          <a:bodyPr wrap="none" rtlCol="0">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cxnSp>
        <p:nvCxnSpPr>
          <p:cNvPr id="25" name="直接箭头连接符 24">
            <a:extLst>
              <a:ext uri="{FF2B5EF4-FFF2-40B4-BE49-F238E27FC236}">
                <a16:creationId xmlns:a16="http://schemas.microsoft.com/office/drawing/2014/main" id="{FC940677-F915-4522-BB5D-950A0690E721}"/>
              </a:ext>
            </a:extLst>
          </p:cNvPr>
          <p:cNvCxnSpPr>
            <a:cxnSpLocks/>
          </p:cNvCxnSpPr>
          <p:nvPr/>
        </p:nvCxnSpPr>
        <p:spPr>
          <a:xfrm>
            <a:off x="3121049" y="4412956"/>
            <a:ext cx="3941302" cy="0"/>
          </a:xfrm>
          <a:prstGeom prst="straightConnector1">
            <a:avLst/>
          </a:prstGeom>
          <a:ln w="19050">
            <a:solidFill>
              <a:srgbClr val="00B0F0"/>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73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虚拟用户界面</a:t>
            </a:r>
            <a:endParaRPr lang="zh-CN" altLang="en-US" dirty="0"/>
          </a:p>
        </p:txBody>
      </p:sp>
      <p:sp>
        <p:nvSpPr>
          <p:cNvPr id="4" name="文本占位符 3"/>
          <p:cNvSpPr>
            <a:spLocks noGrp="1"/>
          </p:cNvSpPr>
          <p:nvPr>
            <p:ph type="body" sz="quarter" idx="4294967295"/>
          </p:nvPr>
        </p:nvSpPr>
        <p:spPr>
          <a:xfrm>
            <a:off x="457994" y="896136"/>
            <a:ext cx="11276012" cy="4679950"/>
          </a:xfrm>
        </p:spPr>
        <p:txBody>
          <a:bodyPr/>
          <a:lstStyle/>
          <a:p>
            <a:r>
              <a:rPr lang="zh-CN" altLang="en-US" sz="1800" dirty="0">
                <a:sym typeface="Huawei Sans" panose="020C0503030203020204" pitchFamily="34" charset="0"/>
              </a:rPr>
              <a:t>当用户使用</a:t>
            </a:r>
            <a:r>
              <a:rPr lang="en-US" altLang="zh-CN" sz="1800" dirty="0">
                <a:sym typeface="Huawei Sans" panose="020C0503030203020204" pitchFamily="34" charset="0"/>
              </a:rPr>
              <a:t>Console</a:t>
            </a:r>
            <a:r>
              <a:rPr lang="zh-CN" altLang="en-US" sz="1800" dirty="0">
                <a:sym typeface="Huawei Sans" panose="020C0503030203020204" pitchFamily="34" charset="0"/>
              </a:rPr>
              <a:t>接口、</a:t>
            </a:r>
            <a:r>
              <a:rPr lang="en-US" altLang="zh-CN" sz="1800" dirty="0">
                <a:sym typeface="Huawei Sans" panose="020C0503030203020204" pitchFamily="34" charset="0"/>
              </a:rPr>
              <a:t>Telnet</a:t>
            </a:r>
            <a:r>
              <a:rPr lang="zh-CN" altLang="en-US" sz="1800" dirty="0">
                <a:sym typeface="Huawei Sans" panose="020C0503030203020204" pitchFamily="34" charset="0"/>
              </a:rPr>
              <a:t>等方式登录设备的时候，系统会分配一个用户界面（</a:t>
            </a:r>
            <a:r>
              <a:rPr lang="en-US" altLang="zh-CN" sz="1800" dirty="0">
                <a:sym typeface="Huawei Sans" panose="020C0503030203020204" pitchFamily="34" charset="0"/>
              </a:rPr>
              <a:t>user-interface</a:t>
            </a:r>
            <a:r>
              <a:rPr lang="zh-CN" altLang="en-US" sz="1800" dirty="0">
                <a:sym typeface="Huawei Sans" panose="020C0503030203020204" pitchFamily="34" charset="0"/>
              </a:rPr>
              <a:t>）来管理、监控设备与用户间的当前会话，每个用户界面视图可以配置一系列参数用于指定用户的认证方式、登录后的权限级别，当用户登录设备后将会受这些参数限制。</a:t>
            </a:r>
            <a:endParaRPr lang="en-US" altLang="zh-CN" sz="1800" dirty="0">
              <a:sym typeface="Huawei Sans" panose="020C0503030203020204" pitchFamily="34" charset="0"/>
            </a:endParaRPr>
          </a:p>
          <a:p>
            <a:r>
              <a:rPr lang="en-US" altLang="zh-CN" sz="1800" dirty="0">
                <a:sym typeface="Huawei Sans" panose="020C0503030203020204" pitchFamily="34" charset="0"/>
              </a:rPr>
              <a:t>Telnet</a:t>
            </a:r>
            <a:r>
              <a:rPr lang="zh-CN" altLang="en-US" sz="1800" dirty="0">
                <a:sym typeface="Huawei Sans" panose="020C0503030203020204" pitchFamily="34" charset="0"/>
              </a:rPr>
              <a:t>所对应的用户界面类型为</a:t>
            </a:r>
            <a:r>
              <a:rPr lang="en-US" altLang="zh-CN" sz="1800" dirty="0">
                <a:sym typeface="Huawei Sans" panose="020C0503030203020204" pitchFamily="34" charset="0"/>
              </a:rPr>
              <a:t>VTY</a:t>
            </a:r>
            <a:r>
              <a:rPr lang="zh-CN" altLang="en-US" sz="1800" dirty="0">
                <a:sym typeface="Huawei Sans" panose="020C0503030203020204" pitchFamily="34" charset="0"/>
              </a:rPr>
              <a:t>（</a:t>
            </a:r>
            <a:r>
              <a:rPr lang="en-US" altLang="zh-CN" sz="1800" dirty="0">
                <a:sym typeface="Huawei Sans" panose="020C0503030203020204" pitchFamily="34" charset="0"/>
              </a:rPr>
              <a:t>Virtual Type Terminal</a:t>
            </a:r>
            <a:r>
              <a:rPr lang="zh-CN" altLang="en-US" sz="1800" dirty="0">
                <a:sym typeface="Huawei Sans" panose="020C0503030203020204" pitchFamily="34" charset="0"/>
              </a:rPr>
              <a:t>，虚拟类型终端）。</a:t>
            </a:r>
          </a:p>
          <a:p>
            <a:endParaRPr lang="zh-CN" altLang="en-US" sz="1800" dirty="0"/>
          </a:p>
        </p:txBody>
      </p:sp>
      <p:cxnSp>
        <p:nvCxnSpPr>
          <p:cNvPr id="5" name="直接连接符 4"/>
          <p:cNvCxnSpPr>
            <a:stCxn id="8" idx="3"/>
            <a:endCxn id="13" idx="1"/>
          </p:cNvCxnSpPr>
          <p:nvPr/>
        </p:nvCxnSpPr>
        <p:spPr bwMode="auto">
          <a:xfrm>
            <a:off x="2167022" y="4447213"/>
            <a:ext cx="4219059" cy="189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圆角矩形 5"/>
          <p:cNvSpPr/>
          <p:nvPr/>
        </p:nvSpPr>
        <p:spPr>
          <a:xfrm>
            <a:off x="7457806" y="3548794"/>
            <a:ext cx="1021067" cy="1044469"/>
          </a:xfrm>
          <a:prstGeom prst="roundRect">
            <a:avLst>
              <a:gd name="adj" fmla="val 3470"/>
            </a:avLst>
          </a:prstGeom>
          <a:solidFill>
            <a:srgbClr val="F4FBFE"/>
          </a:solidFill>
          <a:ln w="1905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49">
            <a:extLst>
              <a:ext uri="{FF2B5EF4-FFF2-40B4-BE49-F238E27FC236}">
                <a16:creationId xmlns:a16="http://schemas.microsoft.com/office/drawing/2014/main" id="{ABAACD8C-1084-4AF5-901D-7860F3B040BF}"/>
              </a:ext>
            </a:extLst>
          </p:cNvPr>
          <p:cNvSpPr txBox="1"/>
          <p:nvPr/>
        </p:nvSpPr>
        <p:spPr>
          <a:xfrm>
            <a:off x="1255738" y="4774355"/>
            <a:ext cx="1232549"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8" name="图片 7" descr="PC.png">
            <a:extLst>
              <a:ext uri="{FF2B5EF4-FFF2-40B4-BE49-F238E27FC236}">
                <a16:creationId xmlns:a16="http://schemas.microsoft.com/office/drawing/2014/main" id="{FC705F83-EC9E-439D-A0C4-2779B52A9BBB}"/>
              </a:ext>
            </a:extLst>
          </p:cNvPr>
          <p:cNvPicPr>
            <a:picLocks noChangeAspect="1"/>
          </p:cNvPicPr>
          <p:nvPr/>
        </p:nvPicPr>
        <p:blipFill>
          <a:blip r:embed="rId3" cstate="print"/>
          <a:stretch>
            <a:fillRect/>
          </a:stretch>
        </p:blipFill>
        <p:spPr>
          <a:xfrm>
            <a:off x="1565882" y="4216375"/>
            <a:ext cx="601140" cy="461675"/>
          </a:xfrm>
          <a:prstGeom prst="rect">
            <a:avLst/>
          </a:prstGeom>
        </p:spPr>
      </p:pic>
      <p:sp>
        <p:nvSpPr>
          <p:cNvPr id="9" name="TextBox 149">
            <a:extLst>
              <a:ext uri="{FF2B5EF4-FFF2-40B4-BE49-F238E27FC236}">
                <a16:creationId xmlns:a16="http://schemas.microsoft.com/office/drawing/2014/main" id="{ABAACD8C-1084-4AF5-901D-7860F3B040BF}"/>
              </a:ext>
            </a:extLst>
          </p:cNvPr>
          <p:cNvSpPr txBox="1"/>
          <p:nvPr/>
        </p:nvSpPr>
        <p:spPr>
          <a:xfrm>
            <a:off x="3897593" y="3731331"/>
            <a:ext cx="929699" cy="276891"/>
          </a:xfrm>
          <a:prstGeom prst="rect">
            <a:avLst/>
          </a:prstGeom>
          <a:noFill/>
        </p:spPr>
        <p:txBody>
          <a:bodyPr wrap="none" rtlCol="0">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grpSp>
        <p:nvGrpSpPr>
          <p:cNvPr id="10" name="组合 9"/>
          <p:cNvGrpSpPr/>
          <p:nvPr/>
        </p:nvGrpSpPr>
        <p:grpSpPr>
          <a:xfrm>
            <a:off x="3812667" y="4177321"/>
            <a:ext cx="1099550" cy="553277"/>
            <a:chOff x="8125041" y="1699504"/>
            <a:chExt cx="780832" cy="392903"/>
          </a:xfrm>
        </p:grpSpPr>
        <p:sp>
          <p:nvSpPr>
            <p:cNvPr id="11"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8125041" y="1871807"/>
              <a:ext cx="780832" cy="218479"/>
            </a:xfrm>
            <a:prstGeom prst="rect">
              <a:avLst/>
            </a:prstGeom>
          </p:spPr>
          <p:txBody>
            <a:bodyPr wrap="none">
              <a:spAutoFit/>
            </a:bodyPr>
            <a:lstStyle/>
            <a:p>
              <a:pPr algn="ctr"/>
              <a:r>
                <a:rPr lang="en-US" sz="1399" dirty="0">
                  <a:latin typeface="Huawei Sans" panose="020C0503030203020204" pitchFamily="34" charset="0"/>
                  <a:ea typeface="方正兰亭黑简体" panose="02000000000000000000" pitchFamily="2" charset="-122"/>
                  <a:sym typeface="Huawei Sans" panose="020C0503030203020204" pitchFamily="34" charset="0"/>
                </a:rPr>
                <a:t>IP Network</a:t>
              </a:r>
            </a:p>
          </p:txBody>
        </p:sp>
      </p:grpSp>
      <p:pic>
        <p:nvPicPr>
          <p:cNvPr id="13"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6386081" y="4202763"/>
            <a:ext cx="602185" cy="492697"/>
          </a:xfrm>
          <a:prstGeom prst="rect">
            <a:avLst/>
          </a:prstGeom>
          <a:noFill/>
        </p:spPr>
      </p:pic>
      <p:sp>
        <p:nvSpPr>
          <p:cNvPr id="14" name="文本框 13"/>
          <p:cNvSpPr txBox="1"/>
          <p:nvPr/>
        </p:nvSpPr>
        <p:spPr>
          <a:xfrm>
            <a:off x="7327549" y="3173675"/>
            <a:ext cx="1555806" cy="307657"/>
          </a:xfrm>
          <a:prstGeom prst="rect">
            <a:avLst/>
          </a:prstGeom>
          <a:noFill/>
          <a:effectLst>
            <a:outerShdw blurRad="152400" dist="38100" dir="5400000" sx="120000" sy="120000" algn="t" rotWithShape="0">
              <a:prstClr val="black">
                <a:alpha val="12000"/>
              </a:prstClr>
            </a:outerShdw>
          </a:effectLst>
        </p:spPr>
        <p:txBody>
          <a:bodyPr wrap="square" rtlCol="0">
            <a:spAutoFit/>
          </a:bodyPr>
          <a:lstStyle/>
          <a:p>
            <a:r>
              <a:rPr lang="en-US" altLang="zh-CN" sz="1399"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user-interface</a:t>
            </a:r>
            <a:endParaRPr lang="zh-CN" altLang="en-US" sz="1399"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箭头连接符 14">
            <a:extLst>
              <a:ext uri="{FF2B5EF4-FFF2-40B4-BE49-F238E27FC236}">
                <a16:creationId xmlns:a16="http://schemas.microsoft.com/office/drawing/2014/main" id="{FC940677-F915-4522-BB5D-950A0690E721}"/>
              </a:ext>
            </a:extLst>
          </p:cNvPr>
          <p:cNvCxnSpPr>
            <a:cxnSpLocks/>
          </p:cNvCxnSpPr>
          <p:nvPr/>
        </p:nvCxnSpPr>
        <p:spPr>
          <a:xfrm>
            <a:off x="2379854" y="4094581"/>
            <a:ext cx="3941302" cy="0"/>
          </a:xfrm>
          <a:prstGeom prst="straightConnector1">
            <a:avLst/>
          </a:prstGeom>
          <a:ln w="19050">
            <a:solidFill>
              <a:srgbClr val="00B0F0"/>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16" name="TextBox 149">
            <a:extLst>
              <a:ext uri="{FF2B5EF4-FFF2-40B4-BE49-F238E27FC236}">
                <a16:creationId xmlns:a16="http://schemas.microsoft.com/office/drawing/2014/main" id="{ABAACD8C-1084-4AF5-901D-7860F3B040BF}"/>
              </a:ext>
            </a:extLst>
          </p:cNvPr>
          <p:cNvSpPr txBox="1"/>
          <p:nvPr/>
        </p:nvSpPr>
        <p:spPr>
          <a:xfrm>
            <a:off x="6067634" y="4746901"/>
            <a:ext cx="1412014"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17" name="圆角矩形 16"/>
          <p:cNvSpPr/>
          <p:nvPr/>
        </p:nvSpPr>
        <p:spPr>
          <a:xfrm>
            <a:off x="7538128" y="3581042"/>
            <a:ext cx="879941" cy="218643"/>
          </a:xfrm>
          <a:prstGeom prst="round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 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7538128" y="3834016"/>
            <a:ext cx="879941" cy="218643"/>
          </a:xfrm>
          <a:prstGeom prst="round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 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a:xfrm>
            <a:off x="7538128" y="4086990"/>
            <a:ext cx="879941" cy="218643"/>
          </a:xfrm>
          <a:prstGeom prst="round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 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7538128" y="4339964"/>
            <a:ext cx="879941" cy="218643"/>
          </a:xfrm>
          <a:prstGeom prst="round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 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9142346" y="3349426"/>
            <a:ext cx="1873043" cy="593347"/>
          </a:xfrm>
          <a:prstGeom prst="roundRect">
            <a:avLst>
              <a:gd name="adj" fmla="val 4373"/>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认证方式</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本地</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用户权限：</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Level 15</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149">
            <a:extLst>
              <a:ext uri="{FF2B5EF4-FFF2-40B4-BE49-F238E27FC236}">
                <a16:creationId xmlns:a16="http://schemas.microsoft.com/office/drawing/2014/main" id="{ABAACD8C-1084-4AF5-901D-7860F3B040BF}"/>
              </a:ext>
            </a:extLst>
          </p:cNvPr>
          <p:cNvSpPr txBox="1"/>
          <p:nvPr/>
        </p:nvSpPr>
        <p:spPr>
          <a:xfrm>
            <a:off x="7699045" y="4771349"/>
            <a:ext cx="1680198" cy="461485"/>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中分配一个空闲、编号最小的用户界面。</a:t>
            </a:r>
          </a:p>
        </p:txBody>
      </p:sp>
      <p:sp>
        <p:nvSpPr>
          <p:cNvPr id="23" name="TextBox 149">
            <a:extLst>
              <a:ext uri="{FF2B5EF4-FFF2-40B4-BE49-F238E27FC236}">
                <a16:creationId xmlns:a16="http://schemas.microsoft.com/office/drawing/2014/main" id="{ABAACD8C-1084-4AF5-901D-7860F3B040BF}"/>
              </a:ext>
            </a:extLst>
          </p:cNvPr>
          <p:cNvSpPr txBox="1"/>
          <p:nvPr/>
        </p:nvSpPr>
        <p:spPr>
          <a:xfrm>
            <a:off x="9334190" y="4051019"/>
            <a:ext cx="1763229" cy="461485"/>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使用该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下的配置对该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连接进行认证。</a:t>
            </a:r>
          </a:p>
        </p:txBody>
      </p:sp>
      <p:sp>
        <p:nvSpPr>
          <p:cNvPr id="24" name="Oval 4"/>
          <p:cNvSpPr>
            <a:spLocks noChangeAspect="1"/>
          </p:cNvSpPr>
          <p:nvPr/>
        </p:nvSpPr>
        <p:spPr>
          <a:xfrm>
            <a:off x="3638810" y="3756319"/>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Oval 4"/>
          <p:cNvSpPr>
            <a:spLocks noChangeAspect="1"/>
          </p:cNvSpPr>
          <p:nvPr/>
        </p:nvSpPr>
        <p:spPr>
          <a:xfrm>
            <a:off x="7457806" y="4810422"/>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Oval 4"/>
          <p:cNvSpPr>
            <a:spLocks noChangeAspect="1"/>
          </p:cNvSpPr>
          <p:nvPr/>
        </p:nvSpPr>
        <p:spPr>
          <a:xfrm>
            <a:off x="9127341" y="4070361"/>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3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梯形 2"/>
          <p:cNvSpPr/>
          <p:nvPr/>
        </p:nvSpPr>
        <p:spPr>
          <a:xfrm rot="16200000">
            <a:off x="6610519" y="3822286"/>
            <a:ext cx="1220139" cy="471988"/>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2 w 5341192"/>
              <a:gd name="connsiteY0" fmla="*/ 751732 h 751731"/>
              <a:gd name="connsiteX1" fmla="*/ 305650 w 5341192"/>
              <a:gd name="connsiteY1" fmla="*/ 7620 h 751731"/>
              <a:gd name="connsiteX2" fmla="*/ 1403134 w 5341192"/>
              <a:gd name="connsiteY2" fmla="*/ 0 h 751731"/>
              <a:gd name="connsiteX3" fmla="*/ 5341192 w 5341192"/>
              <a:gd name="connsiteY3" fmla="*/ 734506 h 751731"/>
              <a:gd name="connsiteX4" fmla="*/ 2 w 5341192"/>
              <a:gd name="connsiteY4" fmla="*/ 751732 h 751731"/>
              <a:gd name="connsiteX0" fmla="*/ 2 w 5076708"/>
              <a:gd name="connsiteY0" fmla="*/ 751737 h 751736"/>
              <a:gd name="connsiteX1" fmla="*/ 41166 w 5076708"/>
              <a:gd name="connsiteY1" fmla="*/ 7620 h 751736"/>
              <a:gd name="connsiteX2" fmla="*/ 1138650 w 5076708"/>
              <a:gd name="connsiteY2" fmla="*/ 0 h 751736"/>
              <a:gd name="connsiteX3" fmla="*/ 5076708 w 5076708"/>
              <a:gd name="connsiteY3" fmla="*/ 734506 h 751736"/>
              <a:gd name="connsiteX4" fmla="*/ 2 w 5076708"/>
              <a:gd name="connsiteY4" fmla="*/ 751737 h 751736"/>
              <a:gd name="connsiteX0" fmla="*/ 531918 w 5608624"/>
              <a:gd name="connsiteY0" fmla="*/ 761332 h 761333"/>
              <a:gd name="connsiteX1" fmla="*/ 2 w 5608624"/>
              <a:gd name="connsiteY1" fmla="*/ -1 h 761333"/>
              <a:gd name="connsiteX2" fmla="*/ 1670566 w 5608624"/>
              <a:gd name="connsiteY2" fmla="*/ 9595 h 761333"/>
              <a:gd name="connsiteX3" fmla="*/ 5608624 w 5608624"/>
              <a:gd name="connsiteY3" fmla="*/ 744101 h 761333"/>
              <a:gd name="connsiteX4" fmla="*/ 531918 w 5608624"/>
              <a:gd name="connsiteY4" fmla="*/ 761332 h 761333"/>
              <a:gd name="connsiteX0" fmla="*/ 0 w 5649787"/>
              <a:gd name="connsiteY0" fmla="*/ 812998 h 812998"/>
              <a:gd name="connsiteX1" fmla="*/ 41165 w 5649787"/>
              <a:gd name="connsiteY1" fmla="*/ 1 h 812998"/>
              <a:gd name="connsiteX2" fmla="*/ 1711729 w 5649787"/>
              <a:gd name="connsiteY2" fmla="*/ 9597 h 812998"/>
              <a:gd name="connsiteX3" fmla="*/ 5649787 w 5649787"/>
              <a:gd name="connsiteY3" fmla="*/ 744103 h 812998"/>
              <a:gd name="connsiteX4" fmla="*/ 0 w 5649787"/>
              <a:gd name="connsiteY4" fmla="*/ 812998 h 812998"/>
              <a:gd name="connsiteX0" fmla="*/ 2 w 5649801"/>
              <a:gd name="connsiteY0" fmla="*/ 830222 h 830221"/>
              <a:gd name="connsiteX1" fmla="*/ 41179 w 5649801"/>
              <a:gd name="connsiteY1" fmla="*/ -1 h 830221"/>
              <a:gd name="connsiteX2" fmla="*/ 1711743 w 5649801"/>
              <a:gd name="connsiteY2" fmla="*/ 9595 h 830221"/>
              <a:gd name="connsiteX3" fmla="*/ 5649801 w 5649801"/>
              <a:gd name="connsiteY3" fmla="*/ 744101 h 830221"/>
              <a:gd name="connsiteX4" fmla="*/ 2 w 5649801"/>
              <a:gd name="connsiteY4" fmla="*/ 830222 h 830221"/>
              <a:gd name="connsiteX0" fmla="*/ 2 w 5693884"/>
              <a:gd name="connsiteY0" fmla="*/ 830224 h 830225"/>
              <a:gd name="connsiteX1" fmla="*/ 41179 w 5693884"/>
              <a:gd name="connsiteY1" fmla="*/ 1 h 830225"/>
              <a:gd name="connsiteX2" fmla="*/ 1711743 w 5693884"/>
              <a:gd name="connsiteY2" fmla="*/ 9597 h 830225"/>
              <a:gd name="connsiteX3" fmla="*/ 5693884 w 5693884"/>
              <a:gd name="connsiteY3" fmla="*/ 830210 h 830225"/>
              <a:gd name="connsiteX4" fmla="*/ 2 w 5693884"/>
              <a:gd name="connsiteY4" fmla="*/ 830224 h 830225"/>
              <a:gd name="connsiteX0" fmla="*/ 2 w 5693898"/>
              <a:gd name="connsiteY0" fmla="*/ 830226 h 830227"/>
              <a:gd name="connsiteX1" fmla="*/ 41193 w 5693898"/>
              <a:gd name="connsiteY1" fmla="*/ -1 h 830227"/>
              <a:gd name="connsiteX2" fmla="*/ 1711757 w 5693898"/>
              <a:gd name="connsiteY2" fmla="*/ 9595 h 830227"/>
              <a:gd name="connsiteX3" fmla="*/ 5693898 w 5693898"/>
              <a:gd name="connsiteY3" fmla="*/ 830208 h 830227"/>
              <a:gd name="connsiteX4" fmla="*/ 2 w 5693898"/>
              <a:gd name="connsiteY4" fmla="*/ 830226 h 830227"/>
              <a:gd name="connsiteX0" fmla="*/ 91042 w 5652703"/>
              <a:gd name="connsiteY0" fmla="*/ 830232 h 830232"/>
              <a:gd name="connsiteX1" fmla="*/ -2 w 5652703"/>
              <a:gd name="connsiteY1" fmla="*/ 1 h 830232"/>
              <a:gd name="connsiteX2" fmla="*/ 1670562 w 5652703"/>
              <a:gd name="connsiteY2" fmla="*/ 9597 h 830232"/>
              <a:gd name="connsiteX3" fmla="*/ 5652703 w 5652703"/>
              <a:gd name="connsiteY3" fmla="*/ 830210 h 830232"/>
              <a:gd name="connsiteX4" fmla="*/ 91042 w 5652703"/>
              <a:gd name="connsiteY4" fmla="*/ 830232 h 830232"/>
              <a:gd name="connsiteX0" fmla="*/ 2876 w 5564537"/>
              <a:gd name="connsiteY0" fmla="*/ 899113 h 899113"/>
              <a:gd name="connsiteX1" fmla="*/ -2 w 5564537"/>
              <a:gd name="connsiteY1" fmla="*/ 1 h 899113"/>
              <a:gd name="connsiteX2" fmla="*/ 1582396 w 5564537"/>
              <a:gd name="connsiteY2" fmla="*/ 78478 h 899113"/>
              <a:gd name="connsiteX3" fmla="*/ 5564537 w 5564537"/>
              <a:gd name="connsiteY3" fmla="*/ 899091 h 899113"/>
              <a:gd name="connsiteX4" fmla="*/ 2876 w 5564537"/>
              <a:gd name="connsiteY4" fmla="*/ 899113 h 899113"/>
              <a:gd name="connsiteX0" fmla="*/ 87515 w 5649176"/>
              <a:gd name="connsiteY0" fmla="*/ 841247 h 841247"/>
              <a:gd name="connsiteX1" fmla="*/ 0 w 5649176"/>
              <a:gd name="connsiteY1" fmla="*/ 0 h 841247"/>
              <a:gd name="connsiteX2" fmla="*/ 1667035 w 5649176"/>
              <a:gd name="connsiteY2" fmla="*/ 20612 h 841247"/>
              <a:gd name="connsiteX3" fmla="*/ 5649176 w 5649176"/>
              <a:gd name="connsiteY3" fmla="*/ 841225 h 841247"/>
              <a:gd name="connsiteX4" fmla="*/ 87515 w 5649176"/>
              <a:gd name="connsiteY4" fmla="*/ 841247 h 841247"/>
              <a:gd name="connsiteX0" fmla="*/ 87515 w 5649176"/>
              <a:gd name="connsiteY0" fmla="*/ 841247 h 841247"/>
              <a:gd name="connsiteX1" fmla="*/ 0 w 5649176"/>
              <a:gd name="connsiteY1" fmla="*/ 0 h 841247"/>
              <a:gd name="connsiteX2" fmla="*/ 1667035 w 5649176"/>
              <a:gd name="connsiteY2" fmla="*/ 20612 h 841247"/>
              <a:gd name="connsiteX3" fmla="*/ 5649176 w 5649176"/>
              <a:gd name="connsiteY3" fmla="*/ 841225 h 841247"/>
              <a:gd name="connsiteX4" fmla="*/ 87515 w 5649176"/>
              <a:gd name="connsiteY4" fmla="*/ 841247 h 841247"/>
              <a:gd name="connsiteX0" fmla="*/ 2863 w 5649176"/>
              <a:gd name="connsiteY0" fmla="*/ 841252 h 841252"/>
              <a:gd name="connsiteX1" fmla="*/ 0 w 5649176"/>
              <a:gd name="connsiteY1" fmla="*/ 0 h 841252"/>
              <a:gd name="connsiteX2" fmla="*/ 1667035 w 5649176"/>
              <a:gd name="connsiteY2" fmla="*/ 20612 h 841252"/>
              <a:gd name="connsiteX3" fmla="*/ 5649176 w 5649176"/>
              <a:gd name="connsiteY3" fmla="*/ 841225 h 841252"/>
              <a:gd name="connsiteX4" fmla="*/ 2863 w 5649176"/>
              <a:gd name="connsiteY4" fmla="*/ 841252 h 841252"/>
              <a:gd name="connsiteX0" fmla="*/ 2863 w 5649176"/>
              <a:gd name="connsiteY0" fmla="*/ 853706 h 853706"/>
              <a:gd name="connsiteX1" fmla="*/ 0 w 5649176"/>
              <a:gd name="connsiteY1" fmla="*/ 12454 h 853706"/>
              <a:gd name="connsiteX2" fmla="*/ 1751675 w 5649176"/>
              <a:gd name="connsiteY2" fmla="*/ 0 h 853706"/>
              <a:gd name="connsiteX3" fmla="*/ 5649176 w 5649176"/>
              <a:gd name="connsiteY3" fmla="*/ 853679 h 853706"/>
              <a:gd name="connsiteX4" fmla="*/ 2863 w 5649176"/>
              <a:gd name="connsiteY4" fmla="*/ 853706 h 853706"/>
              <a:gd name="connsiteX0" fmla="*/ 2863 w 5649176"/>
              <a:gd name="connsiteY0" fmla="*/ 853706 h 853706"/>
              <a:gd name="connsiteX1" fmla="*/ 0 w 5649176"/>
              <a:gd name="connsiteY1" fmla="*/ 12454 h 853706"/>
              <a:gd name="connsiteX2" fmla="*/ 1751675 w 5649176"/>
              <a:gd name="connsiteY2" fmla="*/ 0 h 853706"/>
              <a:gd name="connsiteX3" fmla="*/ 5649176 w 5649176"/>
              <a:gd name="connsiteY3" fmla="*/ 853679 h 853706"/>
              <a:gd name="connsiteX4" fmla="*/ 2863 w 5649176"/>
              <a:gd name="connsiteY4" fmla="*/ 853706 h 853706"/>
              <a:gd name="connsiteX0" fmla="*/ 2863 w 5649176"/>
              <a:gd name="connsiteY0" fmla="*/ 853706 h 853706"/>
              <a:gd name="connsiteX1" fmla="*/ 0 w 5649176"/>
              <a:gd name="connsiteY1" fmla="*/ 12454 h 853706"/>
              <a:gd name="connsiteX2" fmla="*/ 2028137 w 5649176"/>
              <a:gd name="connsiteY2" fmla="*/ 0 h 853706"/>
              <a:gd name="connsiteX3" fmla="*/ 5649176 w 5649176"/>
              <a:gd name="connsiteY3" fmla="*/ 853679 h 853706"/>
              <a:gd name="connsiteX4" fmla="*/ 2863 w 5649176"/>
              <a:gd name="connsiteY4" fmla="*/ 853706 h 853706"/>
              <a:gd name="connsiteX0" fmla="*/ 45397 w 5649176"/>
              <a:gd name="connsiteY0" fmla="*/ 853706 h 853706"/>
              <a:gd name="connsiteX1" fmla="*/ 0 w 5649176"/>
              <a:gd name="connsiteY1" fmla="*/ 12454 h 853706"/>
              <a:gd name="connsiteX2" fmla="*/ 2028137 w 5649176"/>
              <a:gd name="connsiteY2" fmla="*/ 0 h 853706"/>
              <a:gd name="connsiteX3" fmla="*/ 5649176 w 5649176"/>
              <a:gd name="connsiteY3" fmla="*/ 853679 h 853706"/>
              <a:gd name="connsiteX4" fmla="*/ 45397 w 5649176"/>
              <a:gd name="connsiteY4" fmla="*/ 853706 h 85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176" h="853706">
                <a:moveTo>
                  <a:pt x="45397" y="853706"/>
                </a:moveTo>
                <a:cubicBezTo>
                  <a:pt x="44438" y="554002"/>
                  <a:pt x="43266" y="361761"/>
                  <a:pt x="0" y="12454"/>
                </a:cubicBezTo>
                <a:lnTo>
                  <a:pt x="2028137" y="0"/>
                </a:lnTo>
                <a:lnTo>
                  <a:pt x="5649176" y="853679"/>
                </a:lnTo>
                <a:lnTo>
                  <a:pt x="45397" y="8537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8" name="Right Arrow 157"/>
          <p:cNvSpPr/>
          <p:nvPr/>
        </p:nvSpPr>
        <p:spPr>
          <a:xfrm>
            <a:off x="8559195" y="3541398"/>
            <a:ext cx="525135" cy="288989"/>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384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配置命令介绍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p>
        </p:txBody>
      </p:sp>
      <p:sp>
        <p:nvSpPr>
          <p:cNvPr id="5" name="矩形 4"/>
          <p:cNvSpPr/>
          <p:nvPr/>
        </p:nvSpPr>
        <p:spPr>
          <a:xfrm>
            <a:off x="1031515" y="1798096"/>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 server enable</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551169" y="1366118"/>
            <a:ext cx="11084902" cy="338422"/>
          </a:xfrm>
          <a:prstGeom prst="rect">
            <a:avLst/>
          </a:prstGeom>
        </p:spPr>
        <p:txBody>
          <a:bodyPr wrap="square">
            <a:spAutoFit/>
          </a:bodyPr>
          <a:lstStyle/>
          <a:p>
            <a:pPr marL="342763" indent="-342763">
              <a:buFont typeface="+mj-lt"/>
              <a:buAutoNum type="arabicPeriod"/>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开启</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a:t>
            </a:r>
          </a:p>
        </p:txBody>
      </p:sp>
      <p:sp>
        <p:nvSpPr>
          <p:cNvPr id="7" name="矩形 6"/>
          <p:cNvSpPr/>
          <p:nvPr/>
        </p:nvSpPr>
        <p:spPr>
          <a:xfrm>
            <a:off x="1031515" y="2230074"/>
            <a:ext cx="10604557" cy="707610"/>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使能设备的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服务器端功能。缺省情况下，设备的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服务器端功能处于去使能状态，</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undo telnet server enable</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即可重新关闭</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8" name="矩形 7"/>
          <p:cNvSpPr/>
          <p:nvPr/>
        </p:nvSpPr>
        <p:spPr>
          <a:xfrm>
            <a:off x="1031515" y="3385646"/>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user-interface </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first-</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ui</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 [ last-</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ui</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 ]</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551169" y="2953668"/>
            <a:ext cx="11084902" cy="338422"/>
          </a:xfrm>
          <a:prstGeom prst="rect">
            <a:avLst/>
          </a:prstGeom>
        </p:spPr>
        <p:txBody>
          <a:bodyPr wrap="square">
            <a:spAutoFit/>
          </a:bodyPr>
          <a:lstStyle/>
          <a:p>
            <a:pPr marL="342763" indent="-342763">
              <a:buFont typeface="+mj-lt"/>
              <a:buAutoNum type="arabicPeriod" startAt="2"/>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进入用户视图</a:t>
            </a:r>
          </a:p>
        </p:txBody>
      </p:sp>
      <p:sp>
        <p:nvSpPr>
          <p:cNvPr id="10" name="矩形 9"/>
          <p:cNvSpPr/>
          <p:nvPr/>
        </p:nvSpPr>
        <p:spPr>
          <a:xfrm>
            <a:off x="1031515" y="3817624"/>
            <a:ext cx="10604557" cy="399954"/>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进入</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用户界面视图。 不同设备型号的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接口可能并不一致。</a:t>
            </a:r>
          </a:p>
        </p:txBody>
      </p:sp>
      <p:sp>
        <p:nvSpPr>
          <p:cNvPr id="11" name="矩形 10"/>
          <p:cNvSpPr/>
          <p:nvPr/>
        </p:nvSpPr>
        <p:spPr>
          <a:xfrm>
            <a:off x="1031515" y="4708146"/>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protocol inbound </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all</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12" name="矩形 11"/>
          <p:cNvSpPr/>
          <p:nvPr/>
        </p:nvSpPr>
        <p:spPr>
          <a:xfrm>
            <a:off x="551169" y="4276168"/>
            <a:ext cx="11084902" cy="338422"/>
          </a:xfrm>
          <a:prstGeom prst="rect">
            <a:avLst/>
          </a:prstGeom>
        </p:spPr>
        <p:txBody>
          <a:bodyPr wrap="square">
            <a:spAutoFit/>
          </a:bodyPr>
          <a:lstStyle/>
          <a:p>
            <a:pPr marL="342763" indent="-342763">
              <a:buFont typeface="+mj-lt"/>
              <a:buAutoNum type="arabicPeriod" startAt="3"/>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用户界面支持的协议</a:t>
            </a:r>
          </a:p>
        </p:txBody>
      </p:sp>
      <p:sp>
        <p:nvSpPr>
          <p:cNvPr id="13" name="矩形 12"/>
          <p:cNvSpPr/>
          <p:nvPr/>
        </p:nvSpPr>
        <p:spPr>
          <a:xfrm>
            <a:off x="1031515" y="5125355"/>
            <a:ext cx="10604557" cy="399954"/>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缺省情况下，</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用户界面支持的协议是</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SSH</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dirty="0"/>
              <a:t>Secure Shell Protocol </a:t>
            </a:r>
            <a:r>
              <a:rPr lang="zh-CN" altLang="en-US" sz="1599" dirty="0"/>
              <a:t>，安全外壳协议</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）和</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Telnet</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Tree>
    <p:extLst>
      <p:ext uri="{BB962C8B-B14F-4D97-AF65-F5344CB8AC3E}">
        <p14:creationId xmlns:p14="http://schemas.microsoft.com/office/powerpoint/2010/main" val="105941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配置命令介绍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p>
        </p:txBody>
      </p:sp>
      <p:sp>
        <p:nvSpPr>
          <p:cNvPr id="5" name="矩形 4"/>
          <p:cNvSpPr/>
          <p:nvPr/>
        </p:nvSpPr>
        <p:spPr>
          <a:xfrm>
            <a:off x="1031515" y="1798096"/>
            <a:ext cx="10211532" cy="584547"/>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-ui-vty0-4]</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none</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set authentication password cipher</a:t>
            </a:r>
          </a:p>
        </p:txBody>
      </p:sp>
      <p:sp>
        <p:nvSpPr>
          <p:cNvPr id="6" name="矩形 5"/>
          <p:cNvSpPr/>
          <p:nvPr/>
        </p:nvSpPr>
        <p:spPr>
          <a:xfrm>
            <a:off x="551169" y="1366118"/>
            <a:ext cx="11084902" cy="338422"/>
          </a:xfrm>
          <a:prstGeom prst="rect">
            <a:avLst/>
          </a:prstGeom>
        </p:spPr>
        <p:txBody>
          <a:bodyPr wrap="square">
            <a:spAutoFit/>
          </a:bodyPr>
          <a:lstStyle/>
          <a:p>
            <a:pPr marL="342763" indent="-342763">
              <a:buFont typeface="+mj-lt"/>
              <a:buAutoNum type="arabicPeriod" startAt="4"/>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配置认证方式以及密码认证方式下的认证密码</a:t>
            </a:r>
          </a:p>
        </p:txBody>
      </p:sp>
      <p:sp>
        <p:nvSpPr>
          <p:cNvPr id="7" name="矩形 6"/>
          <p:cNvSpPr/>
          <p:nvPr/>
        </p:nvSpPr>
        <p:spPr>
          <a:xfrm>
            <a:off x="1031515" y="2476200"/>
            <a:ext cx="10390424" cy="1015266"/>
          </a:xfrm>
          <a:prstGeom prst="rect">
            <a:avLst/>
          </a:prstGeom>
        </p:spPr>
        <p:txBody>
          <a:bodyPr wrap="square">
            <a:spAutoFit/>
          </a:bodyPr>
          <a:lstStyle/>
          <a:p>
            <a:pPr>
              <a:lnSpc>
                <a:spcPts val="2399"/>
              </a:lnSpc>
              <a:spcAft>
                <a:spcPts val="600"/>
              </a:spcAft>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缺省情况下，无默认认证方式，需要进行手动配置。</a:t>
            </a:r>
            <a:b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b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不同</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版本执行</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set authentication password cipher</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命令有差异：某些版本需要回车后输入密码，某些版本可直接在命令后输入密码。</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131769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p>
        </p:txBody>
      </p:sp>
      <p:cxnSp>
        <p:nvCxnSpPr>
          <p:cNvPr id="5" name="直接连接符 4"/>
          <p:cNvCxnSpPr>
            <a:stCxn id="7" idx="3"/>
            <a:endCxn id="12" idx="1"/>
          </p:cNvCxnSpPr>
          <p:nvPr/>
        </p:nvCxnSpPr>
        <p:spPr bwMode="auto">
          <a:xfrm>
            <a:off x="1701667" y="2753545"/>
            <a:ext cx="2853781" cy="189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extBox 149">
            <a:extLst>
              <a:ext uri="{FF2B5EF4-FFF2-40B4-BE49-F238E27FC236}">
                <a16:creationId xmlns:a16="http://schemas.microsoft.com/office/drawing/2014/main" id="{ABAACD8C-1084-4AF5-901D-7860F3B040BF}"/>
              </a:ext>
            </a:extLst>
          </p:cNvPr>
          <p:cNvSpPr txBox="1"/>
          <p:nvPr/>
        </p:nvSpPr>
        <p:spPr>
          <a:xfrm>
            <a:off x="790383" y="3020867"/>
            <a:ext cx="1232549" cy="523016"/>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10.1.1.1</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descr="PC.png">
            <a:extLst>
              <a:ext uri="{FF2B5EF4-FFF2-40B4-BE49-F238E27FC236}">
                <a16:creationId xmlns:a16="http://schemas.microsoft.com/office/drawing/2014/main" id="{FC705F83-EC9E-439D-A0C4-2779B52A9BBB}"/>
              </a:ext>
            </a:extLst>
          </p:cNvPr>
          <p:cNvPicPr>
            <a:picLocks noChangeAspect="1"/>
          </p:cNvPicPr>
          <p:nvPr/>
        </p:nvPicPr>
        <p:blipFill>
          <a:blip r:embed="rId3" cstate="print"/>
          <a:stretch>
            <a:fillRect/>
          </a:stretch>
        </p:blipFill>
        <p:spPr>
          <a:xfrm>
            <a:off x="1100527" y="2522707"/>
            <a:ext cx="601140" cy="461675"/>
          </a:xfrm>
          <a:prstGeom prst="rect">
            <a:avLst/>
          </a:prstGeom>
        </p:spPr>
      </p:pic>
      <p:sp>
        <p:nvSpPr>
          <p:cNvPr id="8" name="TextBox 149">
            <a:extLst>
              <a:ext uri="{FF2B5EF4-FFF2-40B4-BE49-F238E27FC236}">
                <a16:creationId xmlns:a16="http://schemas.microsoft.com/office/drawing/2014/main" id="{ABAACD8C-1084-4AF5-901D-7860F3B040BF}"/>
              </a:ext>
            </a:extLst>
          </p:cNvPr>
          <p:cNvSpPr txBox="1"/>
          <p:nvPr/>
        </p:nvSpPr>
        <p:spPr>
          <a:xfrm>
            <a:off x="2595436" y="2104031"/>
            <a:ext cx="1053083"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grpSp>
        <p:nvGrpSpPr>
          <p:cNvPr id="9" name="组合 8"/>
          <p:cNvGrpSpPr/>
          <p:nvPr/>
        </p:nvGrpSpPr>
        <p:grpSpPr>
          <a:xfrm>
            <a:off x="2578782" y="2483653"/>
            <a:ext cx="1099550" cy="553277"/>
            <a:chOff x="8125041" y="1699504"/>
            <a:chExt cx="780832" cy="392903"/>
          </a:xfrm>
        </p:grpSpPr>
        <p:sp>
          <p:nvSpPr>
            <p:cNvPr id="1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8125041" y="1871807"/>
              <a:ext cx="780832" cy="218479"/>
            </a:xfrm>
            <a:prstGeom prst="rect">
              <a:avLst/>
            </a:prstGeom>
          </p:spPr>
          <p:txBody>
            <a:bodyPr wrap="none">
              <a:spAutoFit/>
            </a:bodyPr>
            <a:lstStyle/>
            <a:p>
              <a:pPr algn="ctr"/>
              <a:r>
                <a:rPr lang="en-US" sz="1399" dirty="0">
                  <a:latin typeface="Huawei Sans" panose="020C0503030203020204" pitchFamily="34" charset="0"/>
                  <a:ea typeface="方正兰亭黑简体" panose="02000000000000000000" pitchFamily="2" charset="-122"/>
                  <a:sym typeface="Huawei Sans" panose="020C0503030203020204" pitchFamily="34" charset="0"/>
                </a:rPr>
                <a:t>IP Network</a:t>
              </a:r>
            </a:p>
          </p:txBody>
        </p:sp>
      </p:grpSp>
      <p:pic>
        <p:nvPicPr>
          <p:cNvPr id="12"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4555448" y="2509095"/>
            <a:ext cx="602185" cy="492697"/>
          </a:xfrm>
          <a:prstGeom prst="rect">
            <a:avLst/>
          </a:prstGeom>
          <a:noFill/>
        </p:spPr>
      </p:pic>
      <p:cxnSp>
        <p:nvCxnSpPr>
          <p:cNvPr id="13" name="直接箭头连接符 12">
            <a:extLst>
              <a:ext uri="{FF2B5EF4-FFF2-40B4-BE49-F238E27FC236}">
                <a16:creationId xmlns:a16="http://schemas.microsoft.com/office/drawing/2014/main" id="{FC940677-F915-4522-BB5D-950A0690E721}"/>
              </a:ext>
            </a:extLst>
          </p:cNvPr>
          <p:cNvCxnSpPr>
            <a:cxnSpLocks/>
          </p:cNvCxnSpPr>
          <p:nvPr/>
        </p:nvCxnSpPr>
        <p:spPr>
          <a:xfrm>
            <a:off x="1914498" y="2411687"/>
            <a:ext cx="2412236" cy="0"/>
          </a:xfrm>
          <a:prstGeom prst="straightConnector1">
            <a:avLst/>
          </a:prstGeom>
          <a:ln w="19050">
            <a:solidFill>
              <a:srgbClr val="00B0F0"/>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14" name="TextBox 149">
            <a:extLst>
              <a:ext uri="{FF2B5EF4-FFF2-40B4-BE49-F238E27FC236}">
                <a16:creationId xmlns:a16="http://schemas.microsoft.com/office/drawing/2014/main" id="{ABAACD8C-1084-4AF5-901D-7860F3B040BF}"/>
              </a:ext>
            </a:extLst>
          </p:cNvPr>
          <p:cNvSpPr txBox="1"/>
          <p:nvPr/>
        </p:nvSpPr>
        <p:spPr>
          <a:xfrm>
            <a:off x="4150533" y="3020867"/>
            <a:ext cx="1412014" cy="523016"/>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10.1.1.2</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564687" y="4153571"/>
            <a:ext cx="5530520" cy="1092180"/>
          </a:xfrm>
          <a:prstGeom prst="rect">
            <a:avLst/>
          </a:prstGeom>
          <a:noFill/>
        </p:spPr>
        <p:txBody>
          <a:bodyPr wrap="square" rtlCol="0">
            <a:spAutoFit/>
          </a:bodyPr>
          <a:lstStyle/>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10.1.1.2</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服务器端，认证方式为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本地认证。在本地创建名为</a:t>
            </a:r>
            <a:r>
              <a:rPr lang="en-US" altLang="zh-CN" sz="1399"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huawei</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的账号，密码为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Huawei@123</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，权限为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15</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级。</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用户通过</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客户端软件登录并管理</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6093620" y="1916667"/>
            <a:ext cx="5141492" cy="3168861"/>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system-view</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telnet server enable</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endPar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irreversible-cipher Huawei@123</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privilege level 15</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local-user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service-type telnet</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quit</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user-interface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0 4</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 authentication-mode </a:t>
            </a: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17" name="文本框 16"/>
          <p:cNvSpPr txBox="1"/>
          <p:nvPr/>
        </p:nvSpPr>
        <p:spPr>
          <a:xfrm>
            <a:off x="6093620" y="1552802"/>
            <a:ext cx="2676291"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服务器端配置如下：</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2321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p>
        </p:txBody>
      </p:sp>
      <p:cxnSp>
        <p:nvCxnSpPr>
          <p:cNvPr id="5" name="直接连接符 4"/>
          <p:cNvCxnSpPr>
            <a:stCxn id="7" idx="3"/>
            <a:endCxn id="11" idx="1"/>
          </p:cNvCxnSpPr>
          <p:nvPr/>
        </p:nvCxnSpPr>
        <p:spPr bwMode="auto">
          <a:xfrm>
            <a:off x="1701667" y="2753545"/>
            <a:ext cx="2853781" cy="189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extBox 149">
            <a:extLst>
              <a:ext uri="{FF2B5EF4-FFF2-40B4-BE49-F238E27FC236}">
                <a16:creationId xmlns:a16="http://schemas.microsoft.com/office/drawing/2014/main" id="{ABAACD8C-1084-4AF5-901D-7860F3B040BF}"/>
              </a:ext>
            </a:extLst>
          </p:cNvPr>
          <p:cNvSpPr txBox="1"/>
          <p:nvPr/>
        </p:nvSpPr>
        <p:spPr>
          <a:xfrm>
            <a:off x="790383" y="3020867"/>
            <a:ext cx="1232549" cy="523016"/>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10.1.1.1</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descr="PC.png">
            <a:extLst>
              <a:ext uri="{FF2B5EF4-FFF2-40B4-BE49-F238E27FC236}">
                <a16:creationId xmlns:a16="http://schemas.microsoft.com/office/drawing/2014/main" id="{FC705F83-EC9E-439D-A0C4-2779B52A9BBB}"/>
              </a:ext>
            </a:extLst>
          </p:cNvPr>
          <p:cNvPicPr>
            <a:picLocks noChangeAspect="1"/>
          </p:cNvPicPr>
          <p:nvPr/>
        </p:nvPicPr>
        <p:blipFill>
          <a:blip r:embed="rId3" cstate="print"/>
          <a:stretch>
            <a:fillRect/>
          </a:stretch>
        </p:blipFill>
        <p:spPr>
          <a:xfrm>
            <a:off x="1100527" y="2522707"/>
            <a:ext cx="601140" cy="461675"/>
          </a:xfrm>
          <a:prstGeom prst="rect">
            <a:avLst/>
          </a:prstGeom>
        </p:spPr>
      </p:pic>
      <p:grpSp>
        <p:nvGrpSpPr>
          <p:cNvPr id="8" name="组合 7"/>
          <p:cNvGrpSpPr/>
          <p:nvPr/>
        </p:nvGrpSpPr>
        <p:grpSpPr>
          <a:xfrm>
            <a:off x="2578782" y="2483653"/>
            <a:ext cx="1099550" cy="553277"/>
            <a:chOff x="8125041" y="1699504"/>
            <a:chExt cx="780832" cy="392903"/>
          </a:xfrm>
        </p:grpSpPr>
        <p:sp>
          <p:nvSpPr>
            <p:cNvPr id="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8125041" y="1871807"/>
              <a:ext cx="780832" cy="218479"/>
            </a:xfrm>
            <a:prstGeom prst="rect">
              <a:avLst/>
            </a:prstGeom>
          </p:spPr>
          <p:txBody>
            <a:bodyPr wrap="none">
              <a:spAutoFit/>
            </a:bodyPr>
            <a:lstStyle/>
            <a:p>
              <a:pPr algn="ctr"/>
              <a:r>
                <a:rPr lang="en-US" sz="1399" dirty="0">
                  <a:latin typeface="Huawei Sans" panose="020C0503030203020204" pitchFamily="34" charset="0"/>
                  <a:ea typeface="方正兰亭黑简体" panose="02000000000000000000" pitchFamily="2" charset="-122"/>
                  <a:sym typeface="Huawei Sans" panose="020C0503030203020204" pitchFamily="34" charset="0"/>
                </a:rPr>
                <a:t>IP Network</a:t>
              </a:r>
            </a:p>
          </p:txBody>
        </p:sp>
      </p:grpSp>
      <p:pic>
        <p:nvPicPr>
          <p:cNvPr id="11"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4555448" y="2509095"/>
            <a:ext cx="602185" cy="492697"/>
          </a:xfrm>
          <a:prstGeom prst="rect">
            <a:avLst/>
          </a:prstGeom>
          <a:noFill/>
        </p:spPr>
      </p:pic>
      <p:sp>
        <p:nvSpPr>
          <p:cNvPr id="12" name="TextBox 149">
            <a:extLst>
              <a:ext uri="{FF2B5EF4-FFF2-40B4-BE49-F238E27FC236}">
                <a16:creationId xmlns:a16="http://schemas.microsoft.com/office/drawing/2014/main" id="{ABAACD8C-1084-4AF5-901D-7860F3B040BF}"/>
              </a:ext>
            </a:extLst>
          </p:cNvPr>
          <p:cNvSpPr txBox="1"/>
          <p:nvPr/>
        </p:nvSpPr>
        <p:spPr>
          <a:xfrm>
            <a:off x="4150533" y="3020867"/>
            <a:ext cx="1412014" cy="523016"/>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10.1.1.2</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6106504" y="1904102"/>
            <a:ext cx="4955640" cy="2861204"/>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&lt;Host&gt;telnet 10.1.1.2</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Login authentication</a:t>
            </a:r>
          </a:p>
          <a:p>
            <a:pPr>
              <a:lnSpc>
                <a:spcPts val="2399"/>
              </a:lnSpc>
            </a:pPr>
            <a:endPar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Username:huawei</a:t>
            </a:r>
            <a:endPar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Info: The max number of VTY users is 5, and the number</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of current VTY users on line is 1.</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The current login time is 2020-01-08 15:37:25.</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p>
        </p:txBody>
      </p:sp>
      <p:sp>
        <p:nvSpPr>
          <p:cNvPr id="14" name="文本框 13"/>
          <p:cNvSpPr txBox="1"/>
          <p:nvPr/>
        </p:nvSpPr>
        <p:spPr>
          <a:xfrm>
            <a:off x="6102401" y="1565680"/>
            <a:ext cx="2120265"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 </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客户端操作：</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9">
            <a:extLst>
              <a:ext uri="{FF2B5EF4-FFF2-40B4-BE49-F238E27FC236}">
                <a16:creationId xmlns:a16="http://schemas.microsoft.com/office/drawing/2014/main" id="{ABAACD8C-1084-4AF5-901D-7860F3B040BF}"/>
              </a:ext>
            </a:extLst>
          </p:cNvPr>
          <p:cNvSpPr txBox="1"/>
          <p:nvPr/>
        </p:nvSpPr>
        <p:spPr>
          <a:xfrm>
            <a:off x="2595436" y="2104031"/>
            <a:ext cx="1053083"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cxnSp>
        <p:nvCxnSpPr>
          <p:cNvPr id="16" name="直接箭头连接符 15">
            <a:extLst>
              <a:ext uri="{FF2B5EF4-FFF2-40B4-BE49-F238E27FC236}">
                <a16:creationId xmlns:a16="http://schemas.microsoft.com/office/drawing/2014/main" id="{FC940677-F915-4522-BB5D-950A0690E721}"/>
              </a:ext>
            </a:extLst>
          </p:cNvPr>
          <p:cNvCxnSpPr>
            <a:cxnSpLocks/>
          </p:cNvCxnSpPr>
          <p:nvPr/>
        </p:nvCxnSpPr>
        <p:spPr>
          <a:xfrm>
            <a:off x="1914498" y="2411687"/>
            <a:ext cx="2412236" cy="0"/>
          </a:xfrm>
          <a:prstGeom prst="straightConnector1">
            <a:avLst/>
          </a:prstGeom>
          <a:ln w="19050">
            <a:solidFill>
              <a:srgbClr val="00B0F0"/>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64687" y="4153571"/>
            <a:ext cx="5530520" cy="1092180"/>
          </a:xfrm>
          <a:prstGeom prst="rect">
            <a:avLst/>
          </a:prstGeom>
          <a:noFill/>
        </p:spPr>
        <p:txBody>
          <a:bodyPr wrap="square" rtlCol="0">
            <a:spAutoFit/>
          </a:bodyPr>
          <a:lstStyle/>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10.1.1.2</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服务器端，认证方式为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本地认证。在本地创建名为</a:t>
            </a:r>
            <a:r>
              <a:rPr lang="en-US" altLang="zh-CN" sz="1399"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huawei</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的账号，密码为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Huawei@123</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，权限为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15</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级。</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用户通过</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客户端软件登录并管理</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0155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6289296" y="1075775"/>
            <a:ext cx="5212080" cy="5200735"/>
          </a:xfrm>
        </p:spPr>
        <p:txBody>
          <a:bodyPr/>
          <a:lstStyle/>
          <a:p>
            <a:pPr>
              <a:buClr>
                <a:schemeClr val="bg1">
                  <a:lumMod val="50000"/>
                </a:schemeClr>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FTP</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Telnet</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NTP</a:t>
            </a:r>
          </a:p>
          <a:p>
            <a:pPr marL="0" indent="0">
              <a:buNone/>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p>
        </p:txBody>
      </p:sp>
    </p:spTree>
    <p:extLst>
      <p:ext uri="{BB962C8B-B14F-4D97-AF65-F5344CB8AC3E}">
        <p14:creationId xmlns:p14="http://schemas.microsoft.com/office/powerpoint/2010/main" val="242824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EC8AC-1298-4D47-93D7-C25AF02B695C}"/>
              </a:ext>
            </a:extLst>
          </p:cNvPr>
          <p:cNvSpPr>
            <a:spLocks noGrp="1"/>
          </p:cNvSpPr>
          <p:nvPr>
            <p:ph type="title"/>
          </p:nvPr>
        </p:nvSpPr>
        <p:spPr/>
        <p:txBody>
          <a:bodyPr/>
          <a:lstStyle/>
          <a:p>
            <a:r>
              <a:rPr lang="zh-CN" altLang="en-US"/>
              <a:t>前言</a:t>
            </a:r>
          </a:p>
        </p:txBody>
      </p:sp>
      <p:sp>
        <p:nvSpPr>
          <p:cNvPr id="4" name="文本占位符 3"/>
          <p:cNvSpPr>
            <a:spLocks noGrp="1"/>
          </p:cNvSpPr>
          <p:nvPr>
            <p:ph type="body" sz="quarter" idx="4294967295"/>
          </p:nvPr>
        </p:nvSpPr>
        <p:spPr>
          <a:xfrm>
            <a:off x="458787" y="1089025"/>
            <a:ext cx="11274425" cy="4679950"/>
          </a:xfrm>
        </p:spPr>
        <p:txBody>
          <a:bodyPr/>
          <a:lstStyle/>
          <a:p>
            <a:r>
              <a:rPr lang="zh-CN" altLang="en-US" dirty="0"/>
              <a:t>网络已经成为当今人们生活中的一部分：传输文件、发送邮件、在线视频、浏览网页、联网游戏。因为网络分层模型的存在，普通用户无需关注通信实现原理等技术细节就可以直接使用由应用层提供的各种服务。</a:t>
            </a:r>
          </a:p>
          <a:p>
            <a:r>
              <a:rPr lang="zh-CN" altLang="en-US" dirty="0"/>
              <a:t>之前的课程中我们已经学习了数据链路层、网络层、传输层相关的技术，本章让我们一起了解</a:t>
            </a:r>
            <a:r>
              <a:rPr lang="en-US" altLang="zh-CN" dirty="0"/>
              <a:t>FTP</a:t>
            </a:r>
            <a:r>
              <a:rPr lang="zh-CN" altLang="en-US" dirty="0"/>
              <a:t>、</a:t>
            </a:r>
            <a:r>
              <a:rPr lang="en-US" altLang="zh-CN" dirty="0"/>
              <a:t>DHCP</a:t>
            </a:r>
            <a:r>
              <a:rPr lang="zh-CN" altLang="en-US" dirty="0"/>
              <a:t>、</a:t>
            </a:r>
            <a:r>
              <a:rPr lang="en-US" altLang="zh-CN" dirty="0"/>
              <a:t>HTTP</a:t>
            </a:r>
            <a:r>
              <a:rPr lang="zh-CN" altLang="en-US" dirty="0"/>
              <a:t>等常见的网络服务与应用。</a:t>
            </a:r>
          </a:p>
          <a:p>
            <a:endParaRPr lang="zh-CN" altLang="en-US" dirty="0"/>
          </a:p>
        </p:txBody>
      </p:sp>
    </p:spTree>
    <p:extLst>
      <p:ext uri="{BB962C8B-B14F-4D97-AF65-F5344CB8AC3E}">
        <p14:creationId xmlns:p14="http://schemas.microsoft.com/office/powerpoint/2010/main" val="82154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手动配置网络参数的问题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p>
        </p:txBody>
      </p:sp>
      <p:sp>
        <p:nvSpPr>
          <p:cNvPr id="5" name="圆角矩形 4"/>
          <p:cNvSpPr/>
          <p:nvPr/>
        </p:nvSpPr>
        <p:spPr>
          <a:xfrm>
            <a:off x="462120" y="1266470"/>
            <a:ext cx="5631500" cy="3744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参数多、理解难</a:t>
            </a:r>
          </a:p>
        </p:txBody>
      </p:sp>
      <p:sp>
        <p:nvSpPr>
          <p:cNvPr id="6" name="圆角矩形 5"/>
          <p:cNvSpPr/>
          <p:nvPr/>
        </p:nvSpPr>
        <p:spPr>
          <a:xfrm>
            <a:off x="462120" y="1702929"/>
            <a:ext cx="5611994" cy="456460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972" tIns="71972" rIns="71972" bIns="71972" rtlCol="0" anchor="t" anchorCtr="0"/>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3987623" y="2890020"/>
            <a:ext cx="1527791" cy="1310444"/>
            <a:chOff x="3402790" y="2762217"/>
            <a:chExt cx="1528388" cy="1310956"/>
          </a:xfrm>
        </p:grpSpPr>
        <p:sp>
          <p:nvSpPr>
            <p:cNvPr id="8" name="profile-user-with-earth-symbol_33787"/>
            <p:cNvSpPr>
              <a:spLocks noChangeAspect="1"/>
            </p:cNvSpPr>
            <p:nvPr/>
          </p:nvSpPr>
          <p:spPr bwMode="auto">
            <a:xfrm>
              <a:off x="3947532" y="3478161"/>
              <a:ext cx="609685" cy="595012"/>
            </a:xfrm>
            <a:custGeom>
              <a:avLst/>
              <a:gdLst>
                <a:gd name="T0" fmla="*/ 452 w 1147"/>
                <a:gd name="T1" fmla="*/ 1114 h 1121"/>
                <a:gd name="T2" fmla="*/ 0 w 1147"/>
                <a:gd name="T3" fmla="*/ 1035 h 1121"/>
                <a:gd name="T4" fmla="*/ 176 w 1147"/>
                <a:gd name="T5" fmla="*/ 249 h 1121"/>
                <a:gd name="T6" fmla="*/ 559 w 1147"/>
                <a:gd name="T7" fmla="*/ 458 h 1121"/>
                <a:gd name="T8" fmla="*/ 593 w 1147"/>
                <a:gd name="T9" fmla="*/ 1087 h 1121"/>
                <a:gd name="T10" fmla="*/ 615 w 1147"/>
                <a:gd name="T11" fmla="*/ 1032 h 1121"/>
                <a:gd name="T12" fmla="*/ 823 w 1147"/>
                <a:gd name="T13" fmla="*/ 489 h 1121"/>
                <a:gd name="T14" fmla="*/ 1079 w 1147"/>
                <a:gd name="T15" fmla="*/ 620 h 1121"/>
                <a:gd name="T16" fmla="*/ 1095 w 1147"/>
                <a:gd name="T17" fmla="*/ 830 h 1121"/>
                <a:gd name="T18" fmla="*/ 1037 w 1147"/>
                <a:gd name="T19" fmla="*/ 762 h 1121"/>
                <a:gd name="T20" fmla="*/ 1038 w 1147"/>
                <a:gd name="T21" fmla="*/ 675 h 1121"/>
                <a:gd name="T22" fmla="*/ 1012 w 1147"/>
                <a:gd name="T23" fmla="*/ 619 h 1121"/>
                <a:gd name="T24" fmla="*/ 983 w 1147"/>
                <a:gd name="T25" fmla="*/ 628 h 1121"/>
                <a:gd name="T26" fmla="*/ 949 w 1147"/>
                <a:gd name="T27" fmla="*/ 604 h 1121"/>
                <a:gd name="T28" fmla="*/ 933 w 1147"/>
                <a:gd name="T29" fmla="*/ 577 h 1121"/>
                <a:gd name="T30" fmla="*/ 868 w 1147"/>
                <a:gd name="T31" fmla="*/ 549 h 1121"/>
                <a:gd name="T32" fmla="*/ 813 w 1147"/>
                <a:gd name="T33" fmla="*/ 536 h 1121"/>
                <a:gd name="T34" fmla="*/ 770 w 1147"/>
                <a:gd name="T35" fmla="*/ 554 h 1121"/>
                <a:gd name="T36" fmla="*/ 813 w 1147"/>
                <a:gd name="T37" fmla="*/ 550 h 1121"/>
                <a:gd name="T38" fmla="*/ 756 w 1147"/>
                <a:gd name="T39" fmla="*/ 598 h 1121"/>
                <a:gd name="T40" fmla="*/ 783 w 1147"/>
                <a:gd name="T41" fmla="*/ 610 h 1121"/>
                <a:gd name="T42" fmla="*/ 824 w 1147"/>
                <a:gd name="T43" fmla="*/ 615 h 1121"/>
                <a:gd name="T44" fmla="*/ 864 w 1147"/>
                <a:gd name="T45" fmla="*/ 624 h 1121"/>
                <a:gd name="T46" fmla="*/ 877 w 1147"/>
                <a:gd name="T47" fmla="*/ 635 h 1121"/>
                <a:gd name="T48" fmla="*/ 850 w 1147"/>
                <a:gd name="T49" fmla="*/ 657 h 1121"/>
                <a:gd name="T50" fmla="*/ 836 w 1147"/>
                <a:gd name="T51" fmla="*/ 691 h 1121"/>
                <a:gd name="T52" fmla="*/ 826 w 1147"/>
                <a:gd name="T53" fmla="*/ 793 h 1121"/>
                <a:gd name="T54" fmla="*/ 769 w 1147"/>
                <a:gd name="T55" fmla="*/ 741 h 1121"/>
                <a:gd name="T56" fmla="*/ 697 w 1147"/>
                <a:gd name="T57" fmla="*/ 759 h 1121"/>
                <a:gd name="T58" fmla="*/ 737 w 1147"/>
                <a:gd name="T59" fmla="*/ 785 h 1121"/>
                <a:gd name="T60" fmla="*/ 694 w 1147"/>
                <a:gd name="T61" fmla="*/ 804 h 1121"/>
                <a:gd name="T62" fmla="*/ 722 w 1147"/>
                <a:gd name="T63" fmla="*/ 829 h 1121"/>
                <a:gd name="T64" fmla="*/ 773 w 1147"/>
                <a:gd name="T65" fmla="*/ 823 h 1121"/>
                <a:gd name="T66" fmla="*/ 844 w 1147"/>
                <a:gd name="T67" fmla="*/ 825 h 1121"/>
                <a:gd name="T68" fmla="*/ 839 w 1147"/>
                <a:gd name="T69" fmla="*/ 919 h 1121"/>
                <a:gd name="T70" fmla="*/ 776 w 1147"/>
                <a:gd name="T71" fmla="*/ 1038 h 1121"/>
                <a:gd name="T72" fmla="*/ 747 w 1147"/>
                <a:gd name="T73" fmla="*/ 1037 h 1121"/>
                <a:gd name="T74" fmla="*/ 744 w 1147"/>
                <a:gd name="T75" fmla="*/ 958 h 1121"/>
                <a:gd name="T76" fmla="*/ 720 w 1147"/>
                <a:gd name="T77" fmla="*/ 869 h 1121"/>
                <a:gd name="T78" fmla="*/ 696 w 1147"/>
                <a:gd name="T79" fmla="*/ 842 h 1121"/>
                <a:gd name="T80" fmla="*/ 674 w 1147"/>
                <a:gd name="T81" fmla="*/ 785 h 1121"/>
                <a:gd name="T82" fmla="*/ 639 w 1147"/>
                <a:gd name="T83" fmla="*/ 744 h 1121"/>
                <a:gd name="T84" fmla="*/ 627 w 1147"/>
                <a:gd name="T85" fmla="*/ 784 h 1121"/>
                <a:gd name="T86" fmla="*/ 622 w 1147"/>
                <a:gd name="T87" fmla="*/ 673 h 1121"/>
                <a:gd name="T88" fmla="*/ 895 w 1147"/>
                <a:gd name="T89" fmla="*/ 1064 h 1121"/>
                <a:gd name="T90" fmla="*/ 961 w 1147"/>
                <a:gd name="T91" fmla="*/ 874 h 1121"/>
                <a:gd name="T92" fmla="*/ 1047 w 1147"/>
                <a:gd name="T93" fmla="*/ 87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7" h="1121">
                  <a:moveTo>
                    <a:pt x="593" y="1087"/>
                  </a:moveTo>
                  <a:cubicBezTo>
                    <a:pt x="600" y="1093"/>
                    <a:pt x="606" y="1098"/>
                    <a:pt x="612" y="1103"/>
                  </a:cubicBezTo>
                  <a:cubicBezTo>
                    <a:pt x="566" y="1110"/>
                    <a:pt x="512" y="1114"/>
                    <a:pt x="452" y="1114"/>
                  </a:cubicBezTo>
                  <a:cubicBezTo>
                    <a:pt x="332" y="1114"/>
                    <a:pt x="186" y="1097"/>
                    <a:pt x="18" y="1044"/>
                  </a:cubicBezTo>
                  <a:lnTo>
                    <a:pt x="1" y="1039"/>
                  </a:lnTo>
                  <a:lnTo>
                    <a:pt x="0" y="1035"/>
                  </a:lnTo>
                  <a:lnTo>
                    <a:pt x="0" y="776"/>
                  </a:lnTo>
                  <a:cubicBezTo>
                    <a:pt x="0" y="610"/>
                    <a:pt x="128" y="473"/>
                    <a:pt x="290" y="458"/>
                  </a:cubicBezTo>
                  <a:cubicBezTo>
                    <a:pt x="221" y="414"/>
                    <a:pt x="176" y="337"/>
                    <a:pt x="176" y="249"/>
                  </a:cubicBezTo>
                  <a:cubicBezTo>
                    <a:pt x="176" y="111"/>
                    <a:pt x="287" y="0"/>
                    <a:pt x="425" y="0"/>
                  </a:cubicBezTo>
                  <a:cubicBezTo>
                    <a:pt x="562" y="0"/>
                    <a:pt x="674" y="111"/>
                    <a:pt x="674" y="249"/>
                  </a:cubicBezTo>
                  <a:cubicBezTo>
                    <a:pt x="674" y="337"/>
                    <a:pt x="628" y="414"/>
                    <a:pt x="559" y="458"/>
                  </a:cubicBezTo>
                  <a:cubicBezTo>
                    <a:pt x="593" y="462"/>
                    <a:pt x="625" y="470"/>
                    <a:pt x="656" y="483"/>
                  </a:cubicBezTo>
                  <a:cubicBezTo>
                    <a:pt x="533" y="557"/>
                    <a:pt x="456" y="699"/>
                    <a:pt x="473" y="849"/>
                  </a:cubicBezTo>
                  <a:cubicBezTo>
                    <a:pt x="484" y="944"/>
                    <a:pt x="524" y="1024"/>
                    <a:pt x="593" y="1087"/>
                  </a:cubicBezTo>
                  <a:close/>
                  <a:moveTo>
                    <a:pt x="1042" y="1027"/>
                  </a:moveTo>
                  <a:cubicBezTo>
                    <a:pt x="991" y="1077"/>
                    <a:pt x="929" y="1106"/>
                    <a:pt x="858" y="1113"/>
                  </a:cubicBezTo>
                  <a:cubicBezTo>
                    <a:pt x="765" y="1121"/>
                    <a:pt x="684" y="1094"/>
                    <a:pt x="615" y="1032"/>
                  </a:cubicBezTo>
                  <a:cubicBezTo>
                    <a:pt x="557" y="979"/>
                    <a:pt x="525" y="912"/>
                    <a:pt x="516" y="835"/>
                  </a:cubicBezTo>
                  <a:cubicBezTo>
                    <a:pt x="498" y="672"/>
                    <a:pt x="614" y="519"/>
                    <a:pt x="776" y="494"/>
                  </a:cubicBezTo>
                  <a:cubicBezTo>
                    <a:pt x="792" y="492"/>
                    <a:pt x="808" y="491"/>
                    <a:pt x="823" y="489"/>
                  </a:cubicBezTo>
                  <a:lnTo>
                    <a:pt x="827" y="489"/>
                  </a:lnTo>
                  <a:cubicBezTo>
                    <a:pt x="844" y="491"/>
                    <a:pt x="861" y="491"/>
                    <a:pt x="878" y="494"/>
                  </a:cubicBezTo>
                  <a:cubicBezTo>
                    <a:pt x="962" y="509"/>
                    <a:pt x="1029" y="551"/>
                    <a:pt x="1079" y="620"/>
                  </a:cubicBezTo>
                  <a:cubicBezTo>
                    <a:pt x="1111" y="663"/>
                    <a:pt x="1130" y="711"/>
                    <a:pt x="1136" y="763"/>
                  </a:cubicBezTo>
                  <a:cubicBezTo>
                    <a:pt x="1147" y="866"/>
                    <a:pt x="1116" y="955"/>
                    <a:pt x="1042" y="1027"/>
                  </a:cubicBezTo>
                  <a:close/>
                  <a:moveTo>
                    <a:pt x="1095" y="830"/>
                  </a:moveTo>
                  <a:cubicBezTo>
                    <a:pt x="1091" y="829"/>
                    <a:pt x="1087" y="827"/>
                    <a:pt x="1083" y="825"/>
                  </a:cubicBezTo>
                  <a:cubicBezTo>
                    <a:pt x="1066" y="817"/>
                    <a:pt x="1056" y="803"/>
                    <a:pt x="1055" y="783"/>
                  </a:cubicBezTo>
                  <a:cubicBezTo>
                    <a:pt x="1055" y="769"/>
                    <a:pt x="1052" y="766"/>
                    <a:pt x="1037" y="762"/>
                  </a:cubicBezTo>
                  <a:cubicBezTo>
                    <a:pt x="1022" y="759"/>
                    <a:pt x="1017" y="752"/>
                    <a:pt x="1021" y="737"/>
                  </a:cubicBezTo>
                  <a:cubicBezTo>
                    <a:pt x="1024" y="726"/>
                    <a:pt x="1029" y="717"/>
                    <a:pt x="1033" y="707"/>
                  </a:cubicBezTo>
                  <a:cubicBezTo>
                    <a:pt x="1038" y="697"/>
                    <a:pt x="1041" y="687"/>
                    <a:pt x="1038" y="675"/>
                  </a:cubicBezTo>
                  <a:cubicBezTo>
                    <a:pt x="1036" y="665"/>
                    <a:pt x="1037" y="654"/>
                    <a:pt x="1046" y="645"/>
                  </a:cubicBezTo>
                  <a:cubicBezTo>
                    <a:pt x="1037" y="635"/>
                    <a:pt x="1029" y="625"/>
                    <a:pt x="1020" y="616"/>
                  </a:cubicBezTo>
                  <a:cubicBezTo>
                    <a:pt x="1016" y="612"/>
                    <a:pt x="1013" y="613"/>
                    <a:pt x="1012" y="619"/>
                  </a:cubicBezTo>
                  <a:cubicBezTo>
                    <a:pt x="1011" y="621"/>
                    <a:pt x="1011" y="622"/>
                    <a:pt x="1011" y="624"/>
                  </a:cubicBezTo>
                  <a:cubicBezTo>
                    <a:pt x="1008" y="638"/>
                    <a:pt x="999" y="641"/>
                    <a:pt x="988" y="632"/>
                  </a:cubicBezTo>
                  <a:cubicBezTo>
                    <a:pt x="986" y="631"/>
                    <a:pt x="985" y="629"/>
                    <a:pt x="983" y="628"/>
                  </a:cubicBezTo>
                  <a:cubicBezTo>
                    <a:pt x="979" y="627"/>
                    <a:pt x="975" y="626"/>
                    <a:pt x="972" y="626"/>
                  </a:cubicBezTo>
                  <a:cubicBezTo>
                    <a:pt x="960" y="628"/>
                    <a:pt x="958" y="627"/>
                    <a:pt x="959" y="615"/>
                  </a:cubicBezTo>
                  <a:cubicBezTo>
                    <a:pt x="960" y="607"/>
                    <a:pt x="957" y="604"/>
                    <a:pt x="949" y="604"/>
                  </a:cubicBezTo>
                  <a:cubicBezTo>
                    <a:pt x="946" y="604"/>
                    <a:pt x="943" y="605"/>
                    <a:pt x="941" y="605"/>
                  </a:cubicBezTo>
                  <a:cubicBezTo>
                    <a:pt x="932" y="605"/>
                    <a:pt x="926" y="598"/>
                    <a:pt x="928" y="590"/>
                  </a:cubicBezTo>
                  <a:cubicBezTo>
                    <a:pt x="929" y="585"/>
                    <a:pt x="932" y="581"/>
                    <a:pt x="933" y="577"/>
                  </a:cubicBezTo>
                  <a:cubicBezTo>
                    <a:pt x="934" y="573"/>
                    <a:pt x="935" y="568"/>
                    <a:pt x="933" y="567"/>
                  </a:cubicBezTo>
                  <a:cubicBezTo>
                    <a:pt x="926" y="560"/>
                    <a:pt x="919" y="554"/>
                    <a:pt x="911" y="549"/>
                  </a:cubicBezTo>
                  <a:cubicBezTo>
                    <a:pt x="897" y="539"/>
                    <a:pt x="882" y="546"/>
                    <a:pt x="868" y="549"/>
                  </a:cubicBezTo>
                  <a:cubicBezTo>
                    <a:pt x="866" y="561"/>
                    <a:pt x="865" y="563"/>
                    <a:pt x="854" y="559"/>
                  </a:cubicBezTo>
                  <a:cubicBezTo>
                    <a:pt x="840" y="555"/>
                    <a:pt x="828" y="550"/>
                    <a:pt x="819" y="538"/>
                  </a:cubicBezTo>
                  <a:cubicBezTo>
                    <a:pt x="817" y="537"/>
                    <a:pt x="815" y="536"/>
                    <a:pt x="813" y="536"/>
                  </a:cubicBezTo>
                  <a:cubicBezTo>
                    <a:pt x="799" y="538"/>
                    <a:pt x="786" y="539"/>
                    <a:pt x="772" y="542"/>
                  </a:cubicBezTo>
                  <a:cubicBezTo>
                    <a:pt x="770" y="542"/>
                    <a:pt x="767" y="545"/>
                    <a:pt x="767" y="546"/>
                  </a:cubicBezTo>
                  <a:cubicBezTo>
                    <a:pt x="767" y="549"/>
                    <a:pt x="769" y="553"/>
                    <a:pt x="770" y="554"/>
                  </a:cubicBezTo>
                  <a:cubicBezTo>
                    <a:pt x="775" y="554"/>
                    <a:pt x="780" y="554"/>
                    <a:pt x="784" y="553"/>
                  </a:cubicBezTo>
                  <a:cubicBezTo>
                    <a:pt x="790" y="551"/>
                    <a:pt x="794" y="546"/>
                    <a:pt x="800" y="544"/>
                  </a:cubicBezTo>
                  <a:cubicBezTo>
                    <a:pt x="807" y="540"/>
                    <a:pt x="811" y="543"/>
                    <a:pt x="813" y="550"/>
                  </a:cubicBezTo>
                  <a:cubicBezTo>
                    <a:pt x="815" y="558"/>
                    <a:pt x="812" y="565"/>
                    <a:pt x="806" y="570"/>
                  </a:cubicBezTo>
                  <a:cubicBezTo>
                    <a:pt x="796" y="576"/>
                    <a:pt x="786" y="580"/>
                    <a:pt x="776" y="586"/>
                  </a:cubicBezTo>
                  <a:cubicBezTo>
                    <a:pt x="769" y="590"/>
                    <a:pt x="762" y="594"/>
                    <a:pt x="756" y="598"/>
                  </a:cubicBezTo>
                  <a:cubicBezTo>
                    <a:pt x="751" y="602"/>
                    <a:pt x="748" y="609"/>
                    <a:pt x="752" y="615"/>
                  </a:cubicBezTo>
                  <a:cubicBezTo>
                    <a:pt x="755" y="621"/>
                    <a:pt x="762" y="619"/>
                    <a:pt x="767" y="617"/>
                  </a:cubicBezTo>
                  <a:cubicBezTo>
                    <a:pt x="772" y="615"/>
                    <a:pt x="778" y="613"/>
                    <a:pt x="783" y="610"/>
                  </a:cubicBezTo>
                  <a:cubicBezTo>
                    <a:pt x="786" y="608"/>
                    <a:pt x="788" y="605"/>
                    <a:pt x="791" y="603"/>
                  </a:cubicBezTo>
                  <a:cubicBezTo>
                    <a:pt x="797" y="600"/>
                    <a:pt x="801" y="601"/>
                    <a:pt x="803" y="608"/>
                  </a:cubicBezTo>
                  <a:cubicBezTo>
                    <a:pt x="807" y="619"/>
                    <a:pt x="814" y="621"/>
                    <a:pt x="824" y="615"/>
                  </a:cubicBezTo>
                  <a:cubicBezTo>
                    <a:pt x="828" y="612"/>
                    <a:pt x="832" y="609"/>
                    <a:pt x="837" y="606"/>
                  </a:cubicBezTo>
                  <a:cubicBezTo>
                    <a:pt x="843" y="603"/>
                    <a:pt x="850" y="606"/>
                    <a:pt x="851" y="613"/>
                  </a:cubicBezTo>
                  <a:cubicBezTo>
                    <a:pt x="852" y="623"/>
                    <a:pt x="854" y="625"/>
                    <a:pt x="864" y="624"/>
                  </a:cubicBezTo>
                  <a:cubicBezTo>
                    <a:pt x="870" y="624"/>
                    <a:pt x="876" y="623"/>
                    <a:pt x="882" y="622"/>
                  </a:cubicBezTo>
                  <a:cubicBezTo>
                    <a:pt x="883" y="623"/>
                    <a:pt x="883" y="623"/>
                    <a:pt x="884" y="624"/>
                  </a:cubicBezTo>
                  <a:cubicBezTo>
                    <a:pt x="882" y="628"/>
                    <a:pt x="880" y="632"/>
                    <a:pt x="877" y="635"/>
                  </a:cubicBezTo>
                  <a:cubicBezTo>
                    <a:pt x="872" y="639"/>
                    <a:pt x="867" y="642"/>
                    <a:pt x="861" y="644"/>
                  </a:cubicBezTo>
                  <a:cubicBezTo>
                    <a:pt x="852" y="648"/>
                    <a:pt x="845" y="650"/>
                    <a:pt x="844" y="651"/>
                  </a:cubicBezTo>
                  <a:cubicBezTo>
                    <a:pt x="844" y="651"/>
                    <a:pt x="856" y="655"/>
                    <a:pt x="850" y="657"/>
                  </a:cubicBezTo>
                  <a:cubicBezTo>
                    <a:pt x="840" y="660"/>
                    <a:pt x="824" y="677"/>
                    <a:pt x="846" y="670"/>
                  </a:cubicBezTo>
                  <a:cubicBezTo>
                    <a:pt x="851" y="669"/>
                    <a:pt x="855" y="668"/>
                    <a:pt x="860" y="666"/>
                  </a:cubicBezTo>
                  <a:cubicBezTo>
                    <a:pt x="856" y="680"/>
                    <a:pt x="846" y="686"/>
                    <a:pt x="836" y="691"/>
                  </a:cubicBezTo>
                  <a:cubicBezTo>
                    <a:pt x="806" y="707"/>
                    <a:pt x="805" y="745"/>
                    <a:pt x="820" y="764"/>
                  </a:cubicBezTo>
                  <a:cubicBezTo>
                    <a:pt x="824" y="768"/>
                    <a:pt x="826" y="773"/>
                    <a:pt x="829" y="778"/>
                  </a:cubicBezTo>
                  <a:cubicBezTo>
                    <a:pt x="831" y="783"/>
                    <a:pt x="831" y="790"/>
                    <a:pt x="826" y="793"/>
                  </a:cubicBezTo>
                  <a:cubicBezTo>
                    <a:pt x="822" y="795"/>
                    <a:pt x="815" y="794"/>
                    <a:pt x="812" y="792"/>
                  </a:cubicBezTo>
                  <a:cubicBezTo>
                    <a:pt x="804" y="786"/>
                    <a:pt x="797" y="779"/>
                    <a:pt x="791" y="771"/>
                  </a:cubicBezTo>
                  <a:cubicBezTo>
                    <a:pt x="783" y="761"/>
                    <a:pt x="778" y="750"/>
                    <a:pt x="769" y="741"/>
                  </a:cubicBezTo>
                  <a:cubicBezTo>
                    <a:pt x="743" y="710"/>
                    <a:pt x="713" y="717"/>
                    <a:pt x="687" y="740"/>
                  </a:cubicBezTo>
                  <a:cubicBezTo>
                    <a:pt x="681" y="745"/>
                    <a:pt x="682" y="751"/>
                    <a:pt x="689" y="755"/>
                  </a:cubicBezTo>
                  <a:cubicBezTo>
                    <a:pt x="691" y="757"/>
                    <a:pt x="694" y="758"/>
                    <a:pt x="697" y="759"/>
                  </a:cubicBezTo>
                  <a:cubicBezTo>
                    <a:pt x="708" y="764"/>
                    <a:pt x="720" y="768"/>
                    <a:pt x="731" y="773"/>
                  </a:cubicBezTo>
                  <a:cubicBezTo>
                    <a:pt x="734" y="774"/>
                    <a:pt x="736" y="775"/>
                    <a:pt x="738" y="777"/>
                  </a:cubicBezTo>
                  <a:cubicBezTo>
                    <a:pt x="742" y="780"/>
                    <a:pt x="742" y="783"/>
                    <a:pt x="737" y="785"/>
                  </a:cubicBezTo>
                  <a:cubicBezTo>
                    <a:pt x="733" y="787"/>
                    <a:pt x="729" y="788"/>
                    <a:pt x="725" y="789"/>
                  </a:cubicBezTo>
                  <a:cubicBezTo>
                    <a:pt x="718" y="790"/>
                    <a:pt x="710" y="791"/>
                    <a:pt x="703" y="793"/>
                  </a:cubicBezTo>
                  <a:cubicBezTo>
                    <a:pt x="699" y="795"/>
                    <a:pt x="694" y="800"/>
                    <a:pt x="694" y="804"/>
                  </a:cubicBezTo>
                  <a:cubicBezTo>
                    <a:pt x="693" y="807"/>
                    <a:pt x="698" y="812"/>
                    <a:pt x="701" y="815"/>
                  </a:cubicBezTo>
                  <a:cubicBezTo>
                    <a:pt x="703" y="818"/>
                    <a:pt x="707" y="818"/>
                    <a:pt x="710" y="820"/>
                  </a:cubicBezTo>
                  <a:cubicBezTo>
                    <a:pt x="715" y="823"/>
                    <a:pt x="719" y="825"/>
                    <a:pt x="722" y="829"/>
                  </a:cubicBezTo>
                  <a:cubicBezTo>
                    <a:pt x="728" y="835"/>
                    <a:pt x="732" y="836"/>
                    <a:pt x="739" y="832"/>
                  </a:cubicBezTo>
                  <a:cubicBezTo>
                    <a:pt x="746" y="828"/>
                    <a:pt x="753" y="824"/>
                    <a:pt x="759" y="820"/>
                  </a:cubicBezTo>
                  <a:cubicBezTo>
                    <a:pt x="767" y="815"/>
                    <a:pt x="769" y="815"/>
                    <a:pt x="773" y="823"/>
                  </a:cubicBezTo>
                  <a:cubicBezTo>
                    <a:pt x="779" y="833"/>
                    <a:pt x="787" y="842"/>
                    <a:pt x="799" y="839"/>
                  </a:cubicBezTo>
                  <a:cubicBezTo>
                    <a:pt x="808" y="838"/>
                    <a:pt x="817" y="834"/>
                    <a:pt x="826" y="831"/>
                  </a:cubicBezTo>
                  <a:cubicBezTo>
                    <a:pt x="832" y="829"/>
                    <a:pt x="838" y="826"/>
                    <a:pt x="844" y="825"/>
                  </a:cubicBezTo>
                  <a:cubicBezTo>
                    <a:pt x="857" y="823"/>
                    <a:pt x="866" y="834"/>
                    <a:pt x="867" y="849"/>
                  </a:cubicBezTo>
                  <a:cubicBezTo>
                    <a:pt x="868" y="864"/>
                    <a:pt x="861" y="875"/>
                    <a:pt x="850" y="884"/>
                  </a:cubicBezTo>
                  <a:cubicBezTo>
                    <a:pt x="840" y="894"/>
                    <a:pt x="835" y="905"/>
                    <a:pt x="839" y="919"/>
                  </a:cubicBezTo>
                  <a:cubicBezTo>
                    <a:pt x="844" y="935"/>
                    <a:pt x="839" y="948"/>
                    <a:pt x="827" y="958"/>
                  </a:cubicBezTo>
                  <a:cubicBezTo>
                    <a:pt x="819" y="966"/>
                    <a:pt x="810" y="972"/>
                    <a:pt x="801" y="978"/>
                  </a:cubicBezTo>
                  <a:cubicBezTo>
                    <a:pt x="790" y="985"/>
                    <a:pt x="772" y="1025"/>
                    <a:pt x="776" y="1038"/>
                  </a:cubicBezTo>
                  <a:cubicBezTo>
                    <a:pt x="777" y="1041"/>
                    <a:pt x="777" y="1041"/>
                    <a:pt x="777" y="1044"/>
                  </a:cubicBezTo>
                  <a:cubicBezTo>
                    <a:pt x="776" y="1059"/>
                    <a:pt x="768" y="1056"/>
                    <a:pt x="755" y="1059"/>
                  </a:cubicBezTo>
                  <a:cubicBezTo>
                    <a:pt x="748" y="1060"/>
                    <a:pt x="748" y="1044"/>
                    <a:pt x="747" y="1037"/>
                  </a:cubicBezTo>
                  <a:cubicBezTo>
                    <a:pt x="745" y="1030"/>
                    <a:pt x="745" y="1022"/>
                    <a:pt x="746" y="1015"/>
                  </a:cubicBezTo>
                  <a:cubicBezTo>
                    <a:pt x="747" y="1008"/>
                    <a:pt x="750" y="1002"/>
                    <a:pt x="753" y="995"/>
                  </a:cubicBezTo>
                  <a:cubicBezTo>
                    <a:pt x="758" y="981"/>
                    <a:pt x="754" y="969"/>
                    <a:pt x="744" y="958"/>
                  </a:cubicBezTo>
                  <a:cubicBezTo>
                    <a:pt x="739" y="954"/>
                    <a:pt x="734" y="950"/>
                    <a:pt x="730" y="946"/>
                  </a:cubicBezTo>
                  <a:cubicBezTo>
                    <a:pt x="713" y="930"/>
                    <a:pt x="704" y="910"/>
                    <a:pt x="704" y="887"/>
                  </a:cubicBezTo>
                  <a:cubicBezTo>
                    <a:pt x="703" y="875"/>
                    <a:pt x="709" y="870"/>
                    <a:pt x="720" y="869"/>
                  </a:cubicBezTo>
                  <a:cubicBezTo>
                    <a:pt x="723" y="869"/>
                    <a:pt x="725" y="869"/>
                    <a:pt x="727" y="868"/>
                  </a:cubicBezTo>
                  <a:cubicBezTo>
                    <a:pt x="726" y="859"/>
                    <a:pt x="722" y="855"/>
                    <a:pt x="713" y="855"/>
                  </a:cubicBezTo>
                  <a:cubicBezTo>
                    <a:pt x="704" y="854"/>
                    <a:pt x="699" y="849"/>
                    <a:pt x="696" y="842"/>
                  </a:cubicBezTo>
                  <a:cubicBezTo>
                    <a:pt x="694" y="838"/>
                    <a:pt x="694" y="834"/>
                    <a:pt x="692" y="831"/>
                  </a:cubicBezTo>
                  <a:cubicBezTo>
                    <a:pt x="689" y="822"/>
                    <a:pt x="687" y="813"/>
                    <a:pt x="682" y="806"/>
                  </a:cubicBezTo>
                  <a:cubicBezTo>
                    <a:pt x="678" y="799"/>
                    <a:pt x="674" y="793"/>
                    <a:pt x="674" y="785"/>
                  </a:cubicBezTo>
                  <a:cubicBezTo>
                    <a:pt x="674" y="781"/>
                    <a:pt x="671" y="777"/>
                    <a:pt x="669" y="773"/>
                  </a:cubicBezTo>
                  <a:cubicBezTo>
                    <a:pt x="662" y="766"/>
                    <a:pt x="656" y="759"/>
                    <a:pt x="649" y="752"/>
                  </a:cubicBezTo>
                  <a:cubicBezTo>
                    <a:pt x="646" y="750"/>
                    <a:pt x="643" y="748"/>
                    <a:pt x="639" y="744"/>
                  </a:cubicBezTo>
                  <a:cubicBezTo>
                    <a:pt x="638" y="751"/>
                    <a:pt x="638" y="755"/>
                    <a:pt x="638" y="759"/>
                  </a:cubicBezTo>
                  <a:cubicBezTo>
                    <a:pt x="637" y="765"/>
                    <a:pt x="637" y="772"/>
                    <a:pt x="635" y="777"/>
                  </a:cubicBezTo>
                  <a:cubicBezTo>
                    <a:pt x="634" y="781"/>
                    <a:pt x="629" y="785"/>
                    <a:pt x="627" y="784"/>
                  </a:cubicBezTo>
                  <a:cubicBezTo>
                    <a:pt x="623" y="784"/>
                    <a:pt x="619" y="780"/>
                    <a:pt x="618" y="777"/>
                  </a:cubicBezTo>
                  <a:cubicBezTo>
                    <a:pt x="616" y="771"/>
                    <a:pt x="616" y="764"/>
                    <a:pt x="617" y="758"/>
                  </a:cubicBezTo>
                  <a:cubicBezTo>
                    <a:pt x="623" y="730"/>
                    <a:pt x="625" y="702"/>
                    <a:pt x="622" y="673"/>
                  </a:cubicBezTo>
                  <a:cubicBezTo>
                    <a:pt x="621" y="662"/>
                    <a:pt x="619" y="652"/>
                    <a:pt x="618" y="640"/>
                  </a:cubicBezTo>
                  <a:cubicBezTo>
                    <a:pt x="563" y="705"/>
                    <a:pt x="536" y="823"/>
                    <a:pt x="590" y="927"/>
                  </a:cubicBezTo>
                  <a:cubicBezTo>
                    <a:pt x="649" y="1039"/>
                    <a:pt x="773" y="1095"/>
                    <a:pt x="895" y="1064"/>
                  </a:cubicBezTo>
                  <a:cubicBezTo>
                    <a:pt x="927" y="1056"/>
                    <a:pt x="956" y="1043"/>
                    <a:pt x="981" y="1026"/>
                  </a:cubicBezTo>
                  <a:cubicBezTo>
                    <a:pt x="967" y="1022"/>
                    <a:pt x="947" y="1014"/>
                    <a:pt x="945" y="962"/>
                  </a:cubicBezTo>
                  <a:cubicBezTo>
                    <a:pt x="943" y="890"/>
                    <a:pt x="954" y="874"/>
                    <a:pt x="961" y="874"/>
                  </a:cubicBezTo>
                  <a:cubicBezTo>
                    <a:pt x="967" y="874"/>
                    <a:pt x="971" y="869"/>
                    <a:pt x="992" y="892"/>
                  </a:cubicBezTo>
                  <a:cubicBezTo>
                    <a:pt x="1012" y="915"/>
                    <a:pt x="1023" y="904"/>
                    <a:pt x="1024" y="888"/>
                  </a:cubicBezTo>
                  <a:cubicBezTo>
                    <a:pt x="1025" y="873"/>
                    <a:pt x="1041" y="850"/>
                    <a:pt x="1047" y="874"/>
                  </a:cubicBezTo>
                  <a:cubicBezTo>
                    <a:pt x="1052" y="890"/>
                    <a:pt x="1062" y="909"/>
                    <a:pt x="1070" y="923"/>
                  </a:cubicBezTo>
                  <a:cubicBezTo>
                    <a:pt x="1085" y="893"/>
                    <a:pt x="1093" y="861"/>
                    <a:pt x="1095" y="83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profile-user-with-earth-symbol_33787"/>
            <p:cNvSpPr>
              <a:spLocks noChangeAspect="1"/>
            </p:cNvSpPr>
            <p:nvPr/>
          </p:nvSpPr>
          <p:spPr bwMode="auto">
            <a:xfrm rot="19441419">
              <a:off x="3402790" y="2988440"/>
              <a:ext cx="245557" cy="405864"/>
            </a:xfrm>
            <a:custGeom>
              <a:avLst/>
              <a:gdLst>
                <a:gd name="connsiteX0" fmla="*/ 183540 w 367081"/>
                <a:gd name="connsiteY0" fmla="*/ 532440 h 606722"/>
                <a:gd name="connsiteX1" fmla="*/ 164934 w 367081"/>
                <a:gd name="connsiteY1" fmla="*/ 551011 h 606722"/>
                <a:gd name="connsiteX2" fmla="*/ 183540 w 367081"/>
                <a:gd name="connsiteY2" fmla="*/ 569581 h 606722"/>
                <a:gd name="connsiteX3" fmla="*/ 202146 w 367081"/>
                <a:gd name="connsiteY3" fmla="*/ 551011 h 606722"/>
                <a:gd name="connsiteX4" fmla="*/ 183540 w 367081"/>
                <a:gd name="connsiteY4" fmla="*/ 532440 h 606722"/>
                <a:gd name="connsiteX5" fmla="*/ 183540 w 367081"/>
                <a:gd name="connsiteY5" fmla="*/ 495299 h 606722"/>
                <a:gd name="connsiteX6" fmla="*/ 239357 w 367081"/>
                <a:gd name="connsiteY6" fmla="*/ 551011 h 606722"/>
                <a:gd name="connsiteX7" fmla="*/ 183540 w 367081"/>
                <a:gd name="connsiteY7" fmla="*/ 606722 h 606722"/>
                <a:gd name="connsiteX8" fmla="*/ 127723 w 367081"/>
                <a:gd name="connsiteY8" fmla="*/ 551011 h 606722"/>
                <a:gd name="connsiteX9" fmla="*/ 183540 w 367081"/>
                <a:gd name="connsiteY9" fmla="*/ 495299 h 606722"/>
                <a:gd name="connsiteX10" fmla="*/ 183541 w 367081"/>
                <a:gd name="connsiteY10" fmla="*/ 37147 h 606722"/>
                <a:gd name="connsiteX11" fmla="*/ 38453 w 367081"/>
                <a:gd name="connsiteY11" fmla="*/ 164671 h 606722"/>
                <a:gd name="connsiteX12" fmla="*/ 76015 w 367081"/>
                <a:gd name="connsiteY12" fmla="*/ 164671 h 606722"/>
                <a:gd name="connsiteX13" fmla="*/ 183541 w 367081"/>
                <a:gd name="connsiteY13" fmla="*/ 74293 h 606722"/>
                <a:gd name="connsiteX14" fmla="*/ 292668 w 367081"/>
                <a:gd name="connsiteY14" fmla="*/ 183244 h 606722"/>
                <a:gd name="connsiteX15" fmla="*/ 260713 w 367081"/>
                <a:gd name="connsiteY15" fmla="*/ 260292 h 606722"/>
                <a:gd name="connsiteX16" fmla="*/ 170901 w 367081"/>
                <a:gd name="connsiteY16" fmla="*/ 344983 h 606722"/>
                <a:gd name="connsiteX17" fmla="*/ 164937 w 367081"/>
                <a:gd name="connsiteY17" fmla="*/ 350493 h 606722"/>
                <a:gd name="connsiteX18" fmla="*/ 164937 w 367081"/>
                <a:gd name="connsiteY18" fmla="*/ 420964 h 606722"/>
                <a:gd name="connsiteX19" fmla="*/ 202144 w 367081"/>
                <a:gd name="connsiteY19" fmla="*/ 420964 h 606722"/>
                <a:gd name="connsiteX20" fmla="*/ 202144 w 367081"/>
                <a:gd name="connsiteY20" fmla="*/ 366667 h 606722"/>
                <a:gd name="connsiteX21" fmla="*/ 208108 w 367081"/>
                <a:gd name="connsiteY21" fmla="*/ 361157 h 606722"/>
                <a:gd name="connsiteX22" fmla="*/ 287060 w 367081"/>
                <a:gd name="connsiteY22" fmla="*/ 286508 h 606722"/>
                <a:gd name="connsiteX23" fmla="*/ 329874 w 367081"/>
                <a:gd name="connsiteY23" fmla="*/ 183244 h 606722"/>
                <a:gd name="connsiteX24" fmla="*/ 183541 w 367081"/>
                <a:gd name="connsiteY24" fmla="*/ 37147 h 606722"/>
                <a:gd name="connsiteX25" fmla="*/ 183541 w 367081"/>
                <a:gd name="connsiteY25" fmla="*/ 0 h 606722"/>
                <a:gd name="connsiteX26" fmla="*/ 367081 w 367081"/>
                <a:gd name="connsiteY26" fmla="*/ 183244 h 606722"/>
                <a:gd name="connsiteX27" fmla="*/ 313318 w 367081"/>
                <a:gd name="connsiteY27" fmla="*/ 312813 h 606722"/>
                <a:gd name="connsiteX28" fmla="*/ 239350 w 367081"/>
                <a:gd name="connsiteY28" fmla="*/ 382840 h 606722"/>
                <a:gd name="connsiteX29" fmla="*/ 239350 w 367081"/>
                <a:gd name="connsiteY29" fmla="*/ 458111 h 606722"/>
                <a:gd name="connsiteX30" fmla="*/ 127731 w 367081"/>
                <a:gd name="connsiteY30" fmla="*/ 458111 h 606722"/>
                <a:gd name="connsiteX31" fmla="*/ 127731 w 367081"/>
                <a:gd name="connsiteY31" fmla="*/ 334230 h 606722"/>
                <a:gd name="connsiteX32" fmla="*/ 145622 w 367081"/>
                <a:gd name="connsiteY32" fmla="*/ 317701 h 606722"/>
                <a:gd name="connsiteX33" fmla="*/ 234455 w 367081"/>
                <a:gd name="connsiteY33" fmla="*/ 233988 h 606722"/>
                <a:gd name="connsiteX34" fmla="*/ 255461 w 367081"/>
                <a:gd name="connsiteY34" fmla="*/ 183244 h 606722"/>
                <a:gd name="connsiteX35" fmla="*/ 183541 w 367081"/>
                <a:gd name="connsiteY35" fmla="*/ 111440 h 606722"/>
                <a:gd name="connsiteX36" fmla="*/ 111620 w 367081"/>
                <a:gd name="connsiteY36" fmla="*/ 183244 h 606722"/>
                <a:gd name="connsiteX37" fmla="*/ 111620 w 367081"/>
                <a:gd name="connsiteY37" fmla="*/ 201818 h 606722"/>
                <a:gd name="connsiteX38" fmla="*/ 0 w 367081"/>
                <a:gd name="connsiteY38" fmla="*/ 201818 h 606722"/>
                <a:gd name="connsiteX39" fmla="*/ 0 w 367081"/>
                <a:gd name="connsiteY39" fmla="*/ 183244 h 606722"/>
                <a:gd name="connsiteX40" fmla="*/ 183541 w 367081"/>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7081" h="606722">
                  <a:moveTo>
                    <a:pt x="183540" y="532440"/>
                  </a:moveTo>
                  <a:cubicBezTo>
                    <a:pt x="173302" y="532440"/>
                    <a:pt x="164934" y="540792"/>
                    <a:pt x="164934" y="551011"/>
                  </a:cubicBezTo>
                  <a:cubicBezTo>
                    <a:pt x="164934" y="561229"/>
                    <a:pt x="173302" y="569581"/>
                    <a:pt x="183540" y="569581"/>
                  </a:cubicBezTo>
                  <a:cubicBezTo>
                    <a:pt x="193867" y="569581"/>
                    <a:pt x="202146" y="561229"/>
                    <a:pt x="202146" y="551011"/>
                  </a:cubicBezTo>
                  <a:cubicBezTo>
                    <a:pt x="202146" y="540703"/>
                    <a:pt x="193867" y="532440"/>
                    <a:pt x="183540" y="532440"/>
                  </a:cubicBezTo>
                  <a:close/>
                  <a:moveTo>
                    <a:pt x="183540" y="495299"/>
                  </a:moveTo>
                  <a:cubicBezTo>
                    <a:pt x="214342" y="495299"/>
                    <a:pt x="239357" y="520267"/>
                    <a:pt x="239357" y="551011"/>
                  </a:cubicBezTo>
                  <a:cubicBezTo>
                    <a:pt x="239357" y="581665"/>
                    <a:pt x="214342" y="606722"/>
                    <a:pt x="183540" y="606722"/>
                  </a:cubicBezTo>
                  <a:cubicBezTo>
                    <a:pt x="152827" y="606722"/>
                    <a:pt x="127723" y="581665"/>
                    <a:pt x="127723" y="551011"/>
                  </a:cubicBezTo>
                  <a:cubicBezTo>
                    <a:pt x="127723" y="520267"/>
                    <a:pt x="152827" y="495299"/>
                    <a:pt x="183540" y="495299"/>
                  </a:cubicBezTo>
                  <a:close/>
                  <a:moveTo>
                    <a:pt x="183541" y="37147"/>
                  </a:moveTo>
                  <a:cubicBezTo>
                    <a:pt x="109216" y="37147"/>
                    <a:pt x="47621" y="92866"/>
                    <a:pt x="38453" y="164671"/>
                  </a:cubicBezTo>
                  <a:lnTo>
                    <a:pt x="76015" y="164671"/>
                  </a:lnTo>
                  <a:cubicBezTo>
                    <a:pt x="84916" y="113395"/>
                    <a:pt x="129778" y="74293"/>
                    <a:pt x="183541" y="74293"/>
                  </a:cubicBezTo>
                  <a:cubicBezTo>
                    <a:pt x="243712" y="74293"/>
                    <a:pt x="292668" y="123170"/>
                    <a:pt x="292668" y="183244"/>
                  </a:cubicBezTo>
                  <a:cubicBezTo>
                    <a:pt x="292668" y="212304"/>
                    <a:pt x="281364" y="239675"/>
                    <a:pt x="260713" y="260292"/>
                  </a:cubicBezTo>
                  <a:cubicBezTo>
                    <a:pt x="238282" y="282776"/>
                    <a:pt x="171613" y="344361"/>
                    <a:pt x="170901" y="344983"/>
                  </a:cubicBezTo>
                  <a:lnTo>
                    <a:pt x="164937" y="350493"/>
                  </a:lnTo>
                  <a:lnTo>
                    <a:pt x="164937" y="420964"/>
                  </a:lnTo>
                  <a:lnTo>
                    <a:pt x="202144" y="420964"/>
                  </a:lnTo>
                  <a:lnTo>
                    <a:pt x="202144" y="366667"/>
                  </a:lnTo>
                  <a:lnTo>
                    <a:pt x="208108" y="361157"/>
                  </a:lnTo>
                  <a:cubicBezTo>
                    <a:pt x="225910" y="344627"/>
                    <a:pt x="269258" y="304282"/>
                    <a:pt x="287060" y="286508"/>
                  </a:cubicBezTo>
                  <a:cubicBezTo>
                    <a:pt x="314654" y="258959"/>
                    <a:pt x="329874" y="222257"/>
                    <a:pt x="329874" y="183244"/>
                  </a:cubicBezTo>
                  <a:cubicBezTo>
                    <a:pt x="329874" y="102642"/>
                    <a:pt x="264273" y="37147"/>
                    <a:pt x="183541" y="37147"/>
                  </a:cubicBezTo>
                  <a:close/>
                  <a:moveTo>
                    <a:pt x="183541" y="0"/>
                  </a:moveTo>
                  <a:cubicBezTo>
                    <a:pt x="284746" y="0"/>
                    <a:pt x="367081" y="82202"/>
                    <a:pt x="367081" y="183244"/>
                  </a:cubicBezTo>
                  <a:cubicBezTo>
                    <a:pt x="367081" y="232210"/>
                    <a:pt x="348033" y="278155"/>
                    <a:pt x="313318" y="312813"/>
                  </a:cubicBezTo>
                  <a:cubicBezTo>
                    <a:pt x="297296" y="328809"/>
                    <a:pt x="262315" y="361601"/>
                    <a:pt x="239350" y="382840"/>
                  </a:cubicBezTo>
                  <a:lnTo>
                    <a:pt x="239350" y="458111"/>
                  </a:lnTo>
                  <a:lnTo>
                    <a:pt x="127731" y="458111"/>
                  </a:lnTo>
                  <a:lnTo>
                    <a:pt x="127731" y="334230"/>
                  </a:lnTo>
                  <a:lnTo>
                    <a:pt x="145622" y="317701"/>
                  </a:lnTo>
                  <a:cubicBezTo>
                    <a:pt x="146334" y="317079"/>
                    <a:pt x="212469" y="255938"/>
                    <a:pt x="234455" y="233988"/>
                  </a:cubicBezTo>
                  <a:cubicBezTo>
                    <a:pt x="247984" y="220480"/>
                    <a:pt x="255461" y="202440"/>
                    <a:pt x="255461" y="183244"/>
                  </a:cubicBezTo>
                  <a:cubicBezTo>
                    <a:pt x="255461" y="143610"/>
                    <a:pt x="223239" y="111440"/>
                    <a:pt x="183541" y="111440"/>
                  </a:cubicBezTo>
                  <a:cubicBezTo>
                    <a:pt x="143931" y="111440"/>
                    <a:pt x="111620" y="143610"/>
                    <a:pt x="111620" y="183244"/>
                  </a:cubicBezTo>
                  <a:lnTo>
                    <a:pt x="111620" y="201818"/>
                  </a:lnTo>
                  <a:lnTo>
                    <a:pt x="0" y="201818"/>
                  </a:lnTo>
                  <a:lnTo>
                    <a:pt x="0" y="183244"/>
                  </a:lnTo>
                  <a:cubicBezTo>
                    <a:pt x="0" y="82202"/>
                    <a:pt x="82335" y="0"/>
                    <a:pt x="183541"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profile-user-with-earth-symbol_33787"/>
            <p:cNvSpPr>
              <a:spLocks noChangeAspect="1"/>
            </p:cNvSpPr>
            <p:nvPr/>
          </p:nvSpPr>
          <p:spPr bwMode="auto">
            <a:xfrm>
              <a:off x="4043154" y="2762217"/>
              <a:ext cx="245557" cy="405865"/>
            </a:xfrm>
            <a:custGeom>
              <a:avLst/>
              <a:gdLst>
                <a:gd name="connsiteX0" fmla="*/ 183540 w 367081"/>
                <a:gd name="connsiteY0" fmla="*/ 532440 h 606722"/>
                <a:gd name="connsiteX1" fmla="*/ 164934 w 367081"/>
                <a:gd name="connsiteY1" fmla="*/ 551011 h 606722"/>
                <a:gd name="connsiteX2" fmla="*/ 183540 w 367081"/>
                <a:gd name="connsiteY2" fmla="*/ 569581 h 606722"/>
                <a:gd name="connsiteX3" fmla="*/ 202146 w 367081"/>
                <a:gd name="connsiteY3" fmla="*/ 551011 h 606722"/>
                <a:gd name="connsiteX4" fmla="*/ 183540 w 367081"/>
                <a:gd name="connsiteY4" fmla="*/ 532440 h 606722"/>
                <a:gd name="connsiteX5" fmla="*/ 183540 w 367081"/>
                <a:gd name="connsiteY5" fmla="*/ 495299 h 606722"/>
                <a:gd name="connsiteX6" fmla="*/ 239357 w 367081"/>
                <a:gd name="connsiteY6" fmla="*/ 551011 h 606722"/>
                <a:gd name="connsiteX7" fmla="*/ 183540 w 367081"/>
                <a:gd name="connsiteY7" fmla="*/ 606722 h 606722"/>
                <a:gd name="connsiteX8" fmla="*/ 127723 w 367081"/>
                <a:gd name="connsiteY8" fmla="*/ 551011 h 606722"/>
                <a:gd name="connsiteX9" fmla="*/ 183540 w 367081"/>
                <a:gd name="connsiteY9" fmla="*/ 495299 h 606722"/>
                <a:gd name="connsiteX10" fmla="*/ 183541 w 367081"/>
                <a:gd name="connsiteY10" fmla="*/ 37147 h 606722"/>
                <a:gd name="connsiteX11" fmla="*/ 38453 w 367081"/>
                <a:gd name="connsiteY11" fmla="*/ 164671 h 606722"/>
                <a:gd name="connsiteX12" fmla="*/ 76015 w 367081"/>
                <a:gd name="connsiteY12" fmla="*/ 164671 h 606722"/>
                <a:gd name="connsiteX13" fmla="*/ 183541 w 367081"/>
                <a:gd name="connsiteY13" fmla="*/ 74293 h 606722"/>
                <a:gd name="connsiteX14" fmla="*/ 292668 w 367081"/>
                <a:gd name="connsiteY14" fmla="*/ 183244 h 606722"/>
                <a:gd name="connsiteX15" fmla="*/ 260713 w 367081"/>
                <a:gd name="connsiteY15" fmla="*/ 260292 h 606722"/>
                <a:gd name="connsiteX16" fmla="*/ 170901 w 367081"/>
                <a:gd name="connsiteY16" fmla="*/ 344983 h 606722"/>
                <a:gd name="connsiteX17" fmla="*/ 164937 w 367081"/>
                <a:gd name="connsiteY17" fmla="*/ 350493 h 606722"/>
                <a:gd name="connsiteX18" fmla="*/ 164937 w 367081"/>
                <a:gd name="connsiteY18" fmla="*/ 420964 h 606722"/>
                <a:gd name="connsiteX19" fmla="*/ 202144 w 367081"/>
                <a:gd name="connsiteY19" fmla="*/ 420964 h 606722"/>
                <a:gd name="connsiteX20" fmla="*/ 202144 w 367081"/>
                <a:gd name="connsiteY20" fmla="*/ 366667 h 606722"/>
                <a:gd name="connsiteX21" fmla="*/ 208108 w 367081"/>
                <a:gd name="connsiteY21" fmla="*/ 361157 h 606722"/>
                <a:gd name="connsiteX22" fmla="*/ 287060 w 367081"/>
                <a:gd name="connsiteY22" fmla="*/ 286508 h 606722"/>
                <a:gd name="connsiteX23" fmla="*/ 329874 w 367081"/>
                <a:gd name="connsiteY23" fmla="*/ 183244 h 606722"/>
                <a:gd name="connsiteX24" fmla="*/ 183541 w 367081"/>
                <a:gd name="connsiteY24" fmla="*/ 37147 h 606722"/>
                <a:gd name="connsiteX25" fmla="*/ 183541 w 367081"/>
                <a:gd name="connsiteY25" fmla="*/ 0 h 606722"/>
                <a:gd name="connsiteX26" fmla="*/ 367081 w 367081"/>
                <a:gd name="connsiteY26" fmla="*/ 183244 h 606722"/>
                <a:gd name="connsiteX27" fmla="*/ 313318 w 367081"/>
                <a:gd name="connsiteY27" fmla="*/ 312813 h 606722"/>
                <a:gd name="connsiteX28" fmla="*/ 239350 w 367081"/>
                <a:gd name="connsiteY28" fmla="*/ 382840 h 606722"/>
                <a:gd name="connsiteX29" fmla="*/ 239350 w 367081"/>
                <a:gd name="connsiteY29" fmla="*/ 458111 h 606722"/>
                <a:gd name="connsiteX30" fmla="*/ 127731 w 367081"/>
                <a:gd name="connsiteY30" fmla="*/ 458111 h 606722"/>
                <a:gd name="connsiteX31" fmla="*/ 127731 w 367081"/>
                <a:gd name="connsiteY31" fmla="*/ 334230 h 606722"/>
                <a:gd name="connsiteX32" fmla="*/ 145622 w 367081"/>
                <a:gd name="connsiteY32" fmla="*/ 317701 h 606722"/>
                <a:gd name="connsiteX33" fmla="*/ 234455 w 367081"/>
                <a:gd name="connsiteY33" fmla="*/ 233988 h 606722"/>
                <a:gd name="connsiteX34" fmla="*/ 255461 w 367081"/>
                <a:gd name="connsiteY34" fmla="*/ 183244 h 606722"/>
                <a:gd name="connsiteX35" fmla="*/ 183541 w 367081"/>
                <a:gd name="connsiteY35" fmla="*/ 111440 h 606722"/>
                <a:gd name="connsiteX36" fmla="*/ 111620 w 367081"/>
                <a:gd name="connsiteY36" fmla="*/ 183244 h 606722"/>
                <a:gd name="connsiteX37" fmla="*/ 111620 w 367081"/>
                <a:gd name="connsiteY37" fmla="*/ 201818 h 606722"/>
                <a:gd name="connsiteX38" fmla="*/ 0 w 367081"/>
                <a:gd name="connsiteY38" fmla="*/ 201818 h 606722"/>
                <a:gd name="connsiteX39" fmla="*/ 0 w 367081"/>
                <a:gd name="connsiteY39" fmla="*/ 183244 h 606722"/>
                <a:gd name="connsiteX40" fmla="*/ 183541 w 367081"/>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7081" h="606722">
                  <a:moveTo>
                    <a:pt x="183540" y="532440"/>
                  </a:moveTo>
                  <a:cubicBezTo>
                    <a:pt x="173302" y="532440"/>
                    <a:pt x="164934" y="540792"/>
                    <a:pt x="164934" y="551011"/>
                  </a:cubicBezTo>
                  <a:cubicBezTo>
                    <a:pt x="164934" y="561229"/>
                    <a:pt x="173302" y="569581"/>
                    <a:pt x="183540" y="569581"/>
                  </a:cubicBezTo>
                  <a:cubicBezTo>
                    <a:pt x="193867" y="569581"/>
                    <a:pt x="202146" y="561229"/>
                    <a:pt x="202146" y="551011"/>
                  </a:cubicBezTo>
                  <a:cubicBezTo>
                    <a:pt x="202146" y="540703"/>
                    <a:pt x="193867" y="532440"/>
                    <a:pt x="183540" y="532440"/>
                  </a:cubicBezTo>
                  <a:close/>
                  <a:moveTo>
                    <a:pt x="183540" y="495299"/>
                  </a:moveTo>
                  <a:cubicBezTo>
                    <a:pt x="214342" y="495299"/>
                    <a:pt x="239357" y="520267"/>
                    <a:pt x="239357" y="551011"/>
                  </a:cubicBezTo>
                  <a:cubicBezTo>
                    <a:pt x="239357" y="581665"/>
                    <a:pt x="214342" y="606722"/>
                    <a:pt x="183540" y="606722"/>
                  </a:cubicBezTo>
                  <a:cubicBezTo>
                    <a:pt x="152827" y="606722"/>
                    <a:pt x="127723" y="581665"/>
                    <a:pt x="127723" y="551011"/>
                  </a:cubicBezTo>
                  <a:cubicBezTo>
                    <a:pt x="127723" y="520267"/>
                    <a:pt x="152827" y="495299"/>
                    <a:pt x="183540" y="495299"/>
                  </a:cubicBezTo>
                  <a:close/>
                  <a:moveTo>
                    <a:pt x="183541" y="37147"/>
                  </a:moveTo>
                  <a:cubicBezTo>
                    <a:pt x="109216" y="37147"/>
                    <a:pt x="47621" y="92866"/>
                    <a:pt x="38453" y="164671"/>
                  </a:cubicBezTo>
                  <a:lnTo>
                    <a:pt x="76015" y="164671"/>
                  </a:lnTo>
                  <a:cubicBezTo>
                    <a:pt x="84916" y="113395"/>
                    <a:pt x="129778" y="74293"/>
                    <a:pt x="183541" y="74293"/>
                  </a:cubicBezTo>
                  <a:cubicBezTo>
                    <a:pt x="243712" y="74293"/>
                    <a:pt x="292668" y="123170"/>
                    <a:pt x="292668" y="183244"/>
                  </a:cubicBezTo>
                  <a:cubicBezTo>
                    <a:pt x="292668" y="212304"/>
                    <a:pt x="281364" y="239675"/>
                    <a:pt x="260713" y="260292"/>
                  </a:cubicBezTo>
                  <a:cubicBezTo>
                    <a:pt x="238282" y="282776"/>
                    <a:pt x="171613" y="344361"/>
                    <a:pt x="170901" y="344983"/>
                  </a:cubicBezTo>
                  <a:lnTo>
                    <a:pt x="164937" y="350493"/>
                  </a:lnTo>
                  <a:lnTo>
                    <a:pt x="164937" y="420964"/>
                  </a:lnTo>
                  <a:lnTo>
                    <a:pt x="202144" y="420964"/>
                  </a:lnTo>
                  <a:lnTo>
                    <a:pt x="202144" y="366667"/>
                  </a:lnTo>
                  <a:lnTo>
                    <a:pt x="208108" y="361157"/>
                  </a:lnTo>
                  <a:cubicBezTo>
                    <a:pt x="225910" y="344627"/>
                    <a:pt x="269258" y="304282"/>
                    <a:pt x="287060" y="286508"/>
                  </a:cubicBezTo>
                  <a:cubicBezTo>
                    <a:pt x="314654" y="258959"/>
                    <a:pt x="329874" y="222257"/>
                    <a:pt x="329874" y="183244"/>
                  </a:cubicBezTo>
                  <a:cubicBezTo>
                    <a:pt x="329874" y="102642"/>
                    <a:pt x="264273" y="37147"/>
                    <a:pt x="183541" y="37147"/>
                  </a:cubicBezTo>
                  <a:close/>
                  <a:moveTo>
                    <a:pt x="183541" y="0"/>
                  </a:moveTo>
                  <a:cubicBezTo>
                    <a:pt x="284746" y="0"/>
                    <a:pt x="367081" y="82202"/>
                    <a:pt x="367081" y="183244"/>
                  </a:cubicBezTo>
                  <a:cubicBezTo>
                    <a:pt x="367081" y="232210"/>
                    <a:pt x="348033" y="278155"/>
                    <a:pt x="313318" y="312813"/>
                  </a:cubicBezTo>
                  <a:cubicBezTo>
                    <a:pt x="297296" y="328809"/>
                    <a:pt x="262315" y="361601"/>
                    <a:pt x="239350" y="382840"/>
                  </a:cubicBezTo>
                  <a:lnTo>
                    <a:pt x="239350" y="458111"/>
                  </a:lnTo>
                  <a:lnTo>
                    <a:pt x="127731" y="458111"/>
                  </a:lnTo>
                  <a:lnTo>
                    <a:pt x="127731" y="334230"/>
                  </a:lnTo>
                  <a:lnTo>
                    <a:pt x="145622" y="317701"/>
                  </a:lnTo>
                  <a:cubicBezTo>
                    <a:pt x="146334" y="317079"/>
                    <a:pt x="212469" y="255938"/>
                    <a:pt x="234455" y="233988"/>
                  </a:cubicBezTo>
                  <a:cubicBezTo>
                    <a:pt x="247984" y="220480"/>
                    <a:pt x="255461" y="202440"/>
                    <a:pt x="255461" y="183244"/>
                  </a:cubicBezTo>
                  <a:cubicBezTo>
                    <a:pt x="255461" y="143610"/>
                    <a:pt x="223239" y="111440"/>
                    <a:pt x="183541" y="111440"/>
                  </a:cubicBezTo>
                  <a:cubicBezTo>
                    <a:pt x="143931" y="111440"/>
                    <a:pt x="111620" y="143610"/>
                    <a:pt x="111620" y="183244"/>
                  </a:cubicBezTo>
                  <a:lnTo>
                    <a:pt x="111620" y="201818"/>
                  </a:lnTo>
                  <a:lnTo>
                    <a:pt x="0" y="201818"/>
                  </a:lnTo>
                  <a:lnTo>
                    <a:pt x="0" y="183244"/>
                  </a:lnTo>
                  <a:cubicBezTo>
                    <a:pt x="0" y="82202"/>
                    <a:pt x="82335" y="0"/>
                    <a:pt x="183541"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profile-user-with-earth-symbol_33787"/>
            <p:cNvSpPr>
              <a:spLocks noChangeAspect="1"/>
            </p:cNvSpPr>
            <p:nvPr/>
          </p:nvSpPr>
          <p:spPr bwMode="auto">
            <a:xfrm rot="2647328">
              <a:off x="4685621" y="2942764"/>
              <a:ext cx="245557" cy="405865"/>
            </a:xfrm>
            <a:custGeom>
              <a:avLst/>
              <a:gdLst>
                <a:gd name="connsiteX0" fmla="*/ 183540 w 367081"/>
                <a:gd name="connsiteY0" fmla="*/ 532440 h 606722"/>
                <a:gd name="connsiteX1" fmla="*/ 164934 w 367081"/>
                <a:gd name="connsiteY1" fmla="*/ 551011 h 606722"/>
                <a:gd name="connsiteX2" fmla="*/ 183540 w 367081"/>
                <a:gd name="connsiteY2" fmla="*/ 569581 h 606722"/>
                <a:gd name="connsiteX3" fmla="*/ 202146 w 367081"/>
                <a:gd name="connsiteY3" fmla="*/ 551011 h 606722"/>
                <a:gd name="connsiteX4" fmla="*/ 183540 w 367081"/>
                <a:gd name="connsiteY4" fmla="*/ 532440 h 606722"/>
                <a:gd name="connsiteX5" fmla="*/ 183540 w 367081"/>
                <a:gd name="connsiteY5" fmla="*/ 495299 h 606722"/>
                <a:gd name="connsiteX6" fmla="*/ 239357 w 367081"/>
                <a:gd name="connsiteY6" fmla="*/ 551011 h 606722"/>
                <a:gd name="connsiteX7" fmla="*/ 183540 w 367081"/>
                <a:gd name="connsiteY7" fmla="*/ 606722 h 606722"/>
                <a:gd name="connsiteX8" fmla="*/ 127723 w 367081"/>
                <a:gd name="connsiteY8" fmla="*/ 551011 h 606722"/>
                <a:gd name="connsiteX9" fmla="*/ 183540 w 367081"/>
                <a:gd name="connsiteY9" fmla="*/ 495299 h 606722"/>
                <a:gd name="connsiteX10" fmla="*/ 183541 w 367081"/>
                <a:gd name="connsiteY10" fmla="*/ 37147 h 606722"/>
                <a:gd name="connsiteX11" fmla="*/ 38453 w 367081"/>
                <a:gd name="connsiteY11" fmla="*/ 164671 h 606722"/>
                <a:gd name="connsiteX12" fmla="*/ 76015 w 367081"/>
                <a:gd name="connsiteY12" fmla="*/ 164671 h 606722"/>
                <a:gd name="connsiteX13" fmla="*/ 183541 w 367081"/>
                <a:gd name="connsiteY13" fmla="*/ 74293 h 606722"/>
                <a:gd name="connsiteX14" fmla="*/ 292668 w 367081"/>
                <a:gd name="connsiteY14" fmla="*/ 183244 h 606722"/>
                <a:gd name="connsiteX15" fmla="*/ 260713 w 367081"/>
                <a:gd name="connsiteY15" fmla="*/ 260292 h 606722"/>
                <a:gd name="connsiteX16" fmla="*/ 170901 w 367081"/>
                <a:gd name="connsiteY16" fmla="*/ 344983 h 606722"/>
                <a:gd name="connsiteX17" fmla="*/ 164937 w 367081"/>
                <a:gd name="connsiteY17" fmla="*/ 350493 h 606722"/>
                <a:gd name="connsiteX18" fmla="*/ 164937 w 367081"/>
                <a:gd name="connsiteY18" fmla="*/ 420964 h 606722"/>
                <a:gd name="connsiteX19" fmla="*/ 202144 w 367081"/>
                <a:gd name="connsiteY19" fmla="*/ 420964 h 606722"/>
                <a:gd name="connsiteX20" fmla="*/ 202144 w 367081"/>
                <a:gd name="connsiteY20" fmla="*/ 366667 h 606722"/>
                <a:gd name="connsiteX21" fmla="*/ 208108 w 367081"/>
                <a:gd name="connsiteY21" fmla="*/ 361157 h 606722"/>
                <a:gd name="connsiteX22" fmla="*/ 287060 w 367081"/>
                <a:gd name="connsiteY22" fmla="*/ 286508 h 606722"/>
                <a:gd name="connsiteX23" fmla="*/ 329874 w 367081"/>
                <a:gd name="connsiteY23" fmla="*/ 183244 h 606722"/>
                <a:gd name="connsiteX24" fmla="*/ 183541 w 367081"/>
                <a:gd name="connsiteY24" fmla="*/ 37147 h 606722"/>
                <a:gd name="connsiteX25" fmla="*/ 183541 w 367081"/>
                <a:gd name="connsiteY25" fmla="*/ 0 h 606722"/>
                <a:gd name="connsiteX26" fmla="*/ 367081 w 367081"/>
                <a:gd name="connsiteY26" fmla="*/ 183244 h 606722"/>
                <a:gd name="connsiteX27" fmla="*/ 313318 w 367081"/>
                <a:gd name="connsiteY27" fmla="*/ 312813 h 606722"/>
                <a:gd name="connsiteX28" fmla="*/ 239350 w 367081"/>
                <a:gd name="connsiteY28" fmla="*/ 382840 h 606722"/>
                <a:gd name="connsiteX29" fmla="*/ 239350 w 367081"/>
                <a:gd name="connsiteY29" fmla="*/ 458111 h 606722"/>
                <a:gd name="connsiteX30" fmla="*/ 127731 w 367081"/>
                <a:gd name="connsiteY30" fmla="*/ 458111 h 606722"/>
                <a:gd name="connsiteX31" fmla="*/ 127731 w 367081"/>
                <a:gd name="connsiteY31" fmla="*/ 334230 h 606722"/>
                <a:gd name="connsiteX32" fmla="*/ 145622 w 367081"/>
                <a:gd name="connsiteY32" fmla="*/ 317701 h 606722"/>
                <a:gd name="connsiteX33" fmla="*/ 234455 w 367081"/>
                <a:gd name="connsiteY33" fmla="*/ 233988 h 606722"/>
                <a:gd name="connsiteX34" fmla="*/ 255461 w 367081"/>
                <a:gd name="connsiteY34" fmla="*/ 183244 h 606722"/>
                <a:gd name="connsiteX35" fmla="*/ 183541 w 367081"/>
                <a:gd name="connsiteY35" fmla="*/ 111440 h 606722"/>
                <a:gd name="connsiteX36" fmla="*/ 111620 w 367081"/>
                <a:gd name="connsiteY36" fmla="*/ 183244 h 606722"/>
                <a:gd name="connsiteX37" fmla="*/ 111620 w 367081"/>
                <a:gd name="connsiteY37" fmla="*/ 201818 h 606722"/>
                <a:gd name="connsiteX38" fmla="*/ 0 w 367081"/>
                <a:gd name="connsiteY38" fmla="*/ 201818 h 606722"/>
                <a:gd name="connsiteX39" fmla="*/ 0 w 367081"/>
                <a:gd name="connsiteY39" fmla="*/ 183244 h 606722"/>
                <a:gd name="connsiteX40" fmla="*/ 183541 w 367081"/>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7081" h="606722">
                  <a:moveTo>
                    <a:pt x="183540" y="532440"/>
                  </a:moveTo>
                  <a:cubicBezTo>
                    <a:pt x="173302" y="532440"/>
                    <a:pt x="164934" y="540792"/>
                    <a:pt x="164934" y="551011"/>
                  </a:cubicBezTo>
                  <a:cubicBezTo>
                    <a:pt x="164934" y="561229"/>
                    <a:pt x="173302" y="569581"/>
                    <a:pt x="183540" y="569581"/>
                  </a:cubicBezTo>
                  <a:cubicBezTo>
                    <a:pt x="193867" y="569581"/>
                    <a:pt x="202146" y="561229"/>
                    <a:pt x="202146" y="551011"/>
                  </a:cubicBezTo>
                  <a:cubicBezTo>
                    <a:pt x="202146" y="540703"/>
                    <a:pt x="193867" y="532440"/>
                    <a:pt x="183540" y="532440"/>
                  </a:cubicBezTo>
                  <a:close/>
                  <a:moveTo>
                    <a:pt x="183540" y="495299"/>
                  </a:moveTo>
                  <a:cubicBezTo>
                    <a:pt x="214342" y="495299"/>
                    <a:pt x="239357" y="520267"/>
                    <a:pt x="239357" y="551011"/>
                  </a:cubicBezTo>
                  <a:cubicBezTo>
                    <a:pt x="239357" y="581665"/>
                    <a:pt x="214342" y="606722"/>
                    <a:pt x="183540" y="606722"/>
                  </a:cubicBezTo>
                  <a:cubicBezTo>
                    <a:pt x="152827" y="606722"/>
                    <a:pt x="127723" y="581665"/>
                    <a:pt x="127723" y="551011"/>
                  </a:cubicBezTo>
                  <a:cubicBezTo>
                    <a:pt x="127723" y="520267"/>
                    <a:pt x="152827" y="495299"/>
                    <a:pt x="183540" y="495299"/>
                  </a:cubicBezTo>
                  <a:close/>
                  <a:moveTo>
                    <a:pt x="183541" y="37147"/>
                  </a:moveTo>
                  <a:cubicBezTo>
                    <a:pt x="109216" y="37147"/>
                    <a:pt x="47621" y="92866"/>
                    <a:pt x="38453" y="164671"/>
                  </a:cubicBezTo>
                  <a:lnTo>
                    <a:pt x="76015" y="164671"/>
                  </a:lnTo>
                  <a:cubicBezTo>
                    <a:pt x="84916" y="113395"/>
                    <a:pt x="129778" y="74293"/>
                    <a:pt x="183541" y="74293"/>
                  </a:cubicBezTo>
                  <a:cubicBezTo>
                    <a:pt x="243712" y="74293"/>
                    <a:pt x="292668" y="123170"/>
                    <a:pt x="292668" y="183244"/>
                  </a:cubicBezTo>
                  <a:cubicBezTo>
                    <a:pt x="292668" y="212304"/>
                    <a:pt x="281364" y="239675"/>
                    <a:pt x="260713" y="260292"/>
                  </a:cubicBezTo>
                  <a:cubicBezTo>
                    <a:pt x="238282" y="282776"/>
                    <a:pt x="171613" y="344361"/>
                    <a:pt x="170901" y="344983"/>
                  </a:cubicBezTo>
                  <a:lnTo>
                    <a:pt x="164937" y="350493"/>
                  </a:lnTo>
                  <a:lnTo>
                    <a:pt x="164937" y="420964"/>
                  </a:lnTo>
                  <a:lnTo>
                    <a:pt x="202144" y="420964"/>
                  </a:lnTo>
                  <a:lnTo>
                    <a:pt x="202144" y="366667"/>
                  </a:lnTo>
                  <a:lnTo>
                    <a:pt x="208108" y="361157"/>
                  </a:lnTo>
                  <a:cubicBezTo>
                    <a:pt x="225910" y="344627"/>
                    <a:pt x="269258" y="304282"/>
                    <a:pt x="287060" y="286508"/>
                  </a:cubicBezTo>
                  <a:cubicBezTo>
                    <a:pt x="314654" y="258959"/>
                    <a:pt x="329874" y="222257"/>
                    <a:pt x="329874" y="183244"/>
                  </a:cubicBezTo>
                  <a:cubicBezTo>
                    <a:pt x="329874" y="102642"/>
                    <a:pt x="264273" y="37147"/>
                    <a:pt x="183541" y="37147"/>
                  </a:cubicBezTo>
                  <a:close/>
                  <a:moveTo>
                    <a:pt x="183541" y="0"/>
                  </a:moveTo>
                  <a:cubicBezTo>
                    <a:pt x="284746" y="0"/>
                    <a:pt x="367081" y="82202"/>
                    <a:pt x="367081" y="183244"/>
                  </a:cubicBezTo>
                  <a:cubicBezTo>
                    <a:pt x="367081" y="232210"/>
                    <a:pt x="348033" y="278155"/>
                    <a:pt x="313318" y="312813"/>
                  </a:cubicBezTo>
                  <a:cubicBezTo>
                    <a:pt x="297296" y="328809"/>
                    <a:pt x="262315" y="361601"/>
                    <a:pt x="239350" y="382840"/>
                  </a:cubicBezTo>
                  <a:lnTo>
                    <a:pt x="239350" y="458111"/>
                  </a:lnTo>
                  <a:lnTo>
                    <a:pt x="127731" y="458111"/>
                  </a:lnTo>
                  <a:lnTo>
                    <a:pt x="127731" y="334230"/>
                  </a:lnTo>
                  <a:lnTo>
                    <a:pt x="145622" y="317701"/>
                  </a:lnTo>
                  <a:cubicBezTo>
                    <a:pt x="146334" y="317079"/>
                    <a:pt x="212469" y="255938"/>
                    <a:pt x="234455" y="233988"/>
                  </a:cubicBezTo>
                  <a:cubicBezTo>
                    <a:pt x="247984" y="220480"/>
                    <a:pt x="255461" y="202440"/>
                    <a:pt x="255461" y="183244"/>
                  </a:cubicBezTo>
                  <a:cubicBezTo>
                    <a:pt x="255461" y="143610"/>
                    <a:pt x="223239" y="111440"/>
                    <a:pt x="183541" y="111440"/>
                  </a:cubicBezTo>
                  <a:cubicBezTo>
                    <a:pt x="143931" y="111440"/>
                    <a:pt x="111620" y="143610"/>
                    <a:pt x="111620" y="183244"/>
                  </a:cubicBezTo>
                  <a:lnTo>
                    <a:pt x="111620" y="201818"/>
                  </a:lnTo>
                  <a:lnTo>
                    <a:pt x="0" y="201818"/>
                  </a:lnTo>
                  <a:lnTo>
                    <a:pt x="0" y="183244"/>
                  </a:lnTo>
                  <a:cubicBezTo>
                    <a:pt x="0" y="82202"/>
                    <a:pt x="82335" y="0"/>
                    <a:pt x="183541"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bwMode="auto">
            <a:xfrm>
              <a:off x="3917732" y="3168082"/>
              <a:ext cx="496403" cy="260963"/>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掩码</a:t>
              </a:r>
            </a:p>
          </p:txBody>
        </p:sp>
        <p:sp>
          <p:nvSpPr>
            <p:cNvPr id="13" name="矩形 12"/>
            <p:cNvSpPr/>
            <p:nvPr/>
          </p:nvSpPr>
          <p:spPr bwMode="auto">
            <a:xfrm rot="19385077">
              <a:off x="3528623" y="3319111"/>
              <a:ext cx="496403" cy="317370"/>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a:t>
              </a:r>
            </a:p>
          </p:txBody>
        </p:sp>
        <p:sp>
          <p:nvSpPr>
            <p:cNvPr id="14" name="矩形 13"/>
            <p:cNvSpPr/>
            <p:nvPr/>
          </p:nvSpPr>
          <p:spPr bwMode="auto">
            <a:xfrm rot="2874097">
              <a:off x="4355237" y="3332154"/>
              <a:ext cx="572519" cy="260963"/>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grpSp>
      <p:grpSp>
        <p:nvGrpSpPr>
          <p:cNvPr id="15" name="组合 14"/>
          <p:cNvGrpSpPr/>
          <p:nvPr/>
        </p:nvGrpSpPr>
        <p:grpSpPr>
          <a:xfrm>
            <a:off x="6430242" y="1895525"/>
            <a:ext cx="2648547" cy="2892603"/>
            <a:chOff x="6200302" y="1894925"/>
            <a:chExt cx="2649582" cy="2893733"/>
          </a:xfrm>
        </p:grpSpPr>
        <p:grpSp>
          <p:nvGrpSpPr>
            <p:cNvPr id="16" name="组合 15"/>
            <p:cNvGrpSpPr/>
            <p:nvPr/>
          </p:nvGrpSpPr>
          <p:grpSpPr>
            <a:xfrm>
              <a:off x="6200302" y="1899475"/>
              <a:ext cx="495300" cy="1359613"/>
              <a:chOff x="6200302" y="1899475"/>
              <a:chExt cx="495300" cy="1359613"/>
            </a:xfrm>
          </p:grpSpPr>
          <p:pic>
            <p:nvPicPr>
              <p:cNvPr id="45" name="图片 44"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46" name="图片 45"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47" name="图片 46"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17" name="组合 16"/>
            <p:cNvGrpSpPr/>
            <p:nvPr/>
          </p:nvGrpSpPr>
          <p:grpSpPr>
            <a:xfrm>
              <a:off x="6200302" y="3429045"/>
              <a:ext cx="495300" cy="1359613"/>
              <a:chOff x="6200302" y="1899475"/>
              <a:chExt cx="495300" cy="1359613"/>
            </a:xfrm>
          </p:grpSpPr>
          <p:pic>
            <p:nvPicPr>
              <p:cNvPr id="42" name="图片 41"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43" name="图片 42"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44" name="图片 43"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18" name="组合 17"/>
            <p:cNvGrpSpPr/>
            <p:nvPr/>
          </p:nvGrpSpPr>
          <p:grpSpPr>
            <a:xfrm>
              <a:off x="6918396" y="3429045"/>
              <a:ext cx="495300" cy="1359613"/>
              <a:chOff x="6200302" y="1899475"/>
              <a:chExt cx="495300" cy="1359613"/>
            </a:xfrm>
          </p:grpSpPr>
          <p:pic>
            <p:nvPicPr>
              <p:cNvPr id="39" name="图片 38"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40" name="图片 39"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41" name="图片 40"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19" name="组合 18"/>
            <p:cNvGrpSpPr/>
            <p:nvPr/>
          </p:nvGrpSpPr>
          <p:grpSpPr>
            <a:xfrm>
              <a:off x="6918396" y="1894925"/>
              <a:ext cx="495300" cy="1359613"/>
              <a:chOff x="6200302" y="1899475"/>
              <a:chExt cx="495300" cy="1359613"/>
            </a:xfrm>
          </p:grpSpPr>
          <p:pic>
            <p:nvPicPr>
              <p:cNvPr id="36" name="图片 35"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37" name="图片 36"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38" name="图片 37"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20" name="组合 19"/>
            <p:cNvGrpSpPr/>
            <p:nvPr/>
          </p:nvGrpSpPr>
          <p:grpSpPr>
            <a:xfrm>
              <a:off x="7636490" y="1894925"/>
              <a:ext cx="495300" cy="1359613"/>
              <a:chOff x="6200302" y="1899475"/>
              <a:chExt cx="495300" cy="1359613"/>
            </a:xfrm>
          </p:grpSpPr>
          <p:pic>
            <p:nvPicPr>
              <p:cNvPr id="33" name="图片 32"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34" name="图片 33"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35" name="图片 34"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21" name="组合 20"/>
            <p:cNvGrpSpPr/>
            <p:nvPr/>
          </p:nvGrpSpPr>
          <p:grpSpPr>
            <a:xfrm>
              <a:off x="7636490" y="3429045"/>
              <a:ext cx="495300" cy="1359613"/>
              <a:chOff x="6200302" y="1899475"/>
              <a:chExt cx="495300" cy="1359613"/>
            </a:xfrm>
          </p:grpSpPr>
          <p:pic>
            <p:nvPicPr>
              <p:cNvPr id="30" name="图片 29"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31" name="图片 30"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32" name="图片 31"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22" name="组合 21"/>
            <p:cNvGrpSpPr/>
            <p:nvPr/>
          </p:nvGrpSpPr>
          <p:grpSpPr>
            <a:xfrm>
              <a:off x="8354584" y="1894925"/>
              <a:ext cx="495300" cy="1359613"/>
              <a:chOff x="6200302" y="1899475"/>
              <a:chExt cx="495300" cy="1359613"/>
            </a:xfrm>
          </p:grpSpPr>
          <p:pic>
            <p:nvPicPr>
              <p:cNvPr id="27" name="图片 26"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28" name="图片 27"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29" name="图片 28" descr="PC.png"/>
              <p:cNvPicPr>
                <a:picLocks noChangeAspect="1"/>
              </p:cNvPicPr>
              <p:nvPr/>
            </p:nvPicPr>
            <p:blipFill>
              <a:blip r:embed="rId3" cstate="print"/>
              <a:stretch>
                <a:fillRect/>
              </a:stretch>
            </p:blipFill>
            <p:spPr>
              <a:xfrm>
                <a:off x="6200302" y="2878698"/>
                <a:ext cx="495300" cy="380390"/>
              </a:xfrm>
              <a:prstGeom prst="rect">
                <a:avLst/>
              </a:prstGeom>
            </p:spPr>
          </p:pic>
        </p:grpSp>
        <p:grpSp>
          <p:nvGrpSpPr>
            <p:cNvPr id="23" name="组合 22"/>
            <p:cNvGrpSpPr/>
            <p:nvPr/>
          </p:nvGrpSpPr>
          <p:grpSpPr>
            <a:xfrm>
              <a:off x="8354584" y="3429045"/>
              <a:ext cx="495300" cy="1359613"/>
              <a:chOff x="6200302" y="1899475"/>
              <a:chExt cx="495300" cy="1359613"/>
            </a:xfrm>
          </p:grpSpPr>
          <p:pic>
            <p:nvPicPr>
              <p:cNvPr id="24" name="图片 23" descr="PC.png"/>
              <p:cNvPicPr>
                <a:picLocks noChangeAspect="1"/>
              </p:cNvPicPr>
              <p:nvPr/>
            </p:nvPicPr>
            <p:blipFill>
              <a:blip r:embed="rId3" cstate="print"/>
              <a:stretch>
                <a:fillRect/>
              </a:stretch>
            </p:blipFill>
            <p:spPr>
              <a:xfrm>
                <a:off x="6200302" y="1899475"/>
                <a:ext cx="495300" cy="380390"/>
              </a:xfrm>
              <a:prstGeom prst="rect">
                <a:avLst/>
              </a:prstGeom>
            </p:spPr>
          </p:pic>
          <p:pic>
            <p:nvPicPr>
              <p:cNvPr id="25" name="图片 24" descr="PC.png"/>
              <p:cNvPicPr>
                <a:picLocks noChangeAspect="1"/>
              </p:cNvPicPr>
              <p:nvPr/>
            </p:nvPicPr>
            <p:blipFill>
              <a:blip r:embed="rId3" cstate="print"/>
              <a:stretch>
                <a:fillRect/>
              </a:stretch>
            </p:blipFill>
            <p:spPr>
              <a:xfrm>
                <a:off x="6200302" y="2387683"/>
                <a:ext cx="495300" cy="380390"/>
              </a:xfrm>
              <a:prstGeom prst="rect">
                <a:avLst/>
              </a:prstGeom>
            </p:spPr>
          </p:pic>
          <p:pic>
            <p:nvPicPr>
              <p:cNvPr id="26" name="图片 25" descr="PC.png"/>
              <p:cNvPicPr>
                <a:picLocks noChangeAspect="1"/>
              </p:cNvPicPr>
              <p:nvPr/>
            </p:nvPicPr>
            <p:blipFill>
              <a:blip r:embed="rId3" cstate="print"/>
              <a:stretch>
                <a:fillRect/>
              </a:stretch>
            </p:blipFill>
            <p:spPr>
              <a:xfrm>
                <a:off x="6200302" y="2878698"/>
                <a:ext cx="495300" cy="380390"/>
              </a:xfrm>
              <a:prstGeom prst="rect">
                <a:avLst/>
              </a:prstGeom>
            </p:spPr>
          </p:pic>
        </p:grpSp>
      </p:grpSp>
      <p:grpSp>
        <p:nvGrpSpPr>
          <p:cNvPr id="48" name="组合 47"/>
          <p:cNvGrpSpPr/>
          <p:nvPr/>
        </p:nvGrpSpPr>
        <p:grpSpPr>
          <a:xfrm>
            <a:off x="9371464" y="2902177"/>
            <a:ext cx="2132018" cy="1292165"/>
            <a:chOff x="9142673" y="2901971"/>
            <a:chExt cx="2132851" cy="1292670"/>
          </a:xfrm>
        </p:grpSpPr>
        <p:grpSp>
          <p:nvGrpSpPr>
            <p:cNvPr id="49" name="组合 48"/>
            <p:cNvGrpSpPr/>
            <p:nvPr/>
          </p:nvGrpSpPr>
          <p:grpSpPr>
            <a:xfrm>
              <a:off x="10374633" y="3116965"/>
              <a:ext cx="900891" cy="609685"/>
              <a:chOff x="4993008" y="2945657"/>
              <a:chExt cx="900891" cy="609685"/>
            </a:xfrm>
          </p:grpSpPr>
          <p:sp>
            <p:nvSpPr>
              <p:cNvPr id="69" name="profile-user-with-earth-symbol_33787"/>
              <p:cNvSpPr>
                <a:spLocks noChangeAspect="1"/>
              </p:cNvSpPr>
              <p:nvPr/>
            </p:nvSpPr>
            <p:spPr bwMode="auto">
              <a:xfrm>
                <a:off x="5519821" y="3188364"/>
                <a:ext cx="374078" cy="334589"/>
              </a:xfrm>
              <a:custGeom>
                <a:avLst/>
                <a:gdLst>
                  <a:gd name="T0" fmla="*/ 6116 w 6827"/>
                  <a:gd name="T1" fmla="*/ 4408 h 6115"/>
                  <a:gd name="T2" fmla="*/ 5283 w 6827"/>
                  <a:gd name="T3" fmla="*/ 2702 h 6115"/>
                  <a:gd name="T4" fmla="*/ 3556 w 6827"/>
                  <a:gd name="T5" fmla="*/ 1848 h 6115"/>
                  <a:gd name="T6" fmla="*/ 4409 w 6827"/>
                  <a:gd name="T7" fmla="*/ 1393 h 6115"/>
                  <a:gd name="T8" fmla="*/ 3954 w 6827"/>
                  <a:gd name="T9" fmla="*/ 0 h 6115"/>
                  <a:gd name="T10" fmla="*/ 2418 w 6827"/>
                  <a:gd name="T11" fmla="*/ 455 h 6115"/>
                  <a:gd name="T12" fmla="*/ 2873 w 6827"/>
                  <a:gd name="T13" fmla="*/ 1848 h 6115"/>
                  <a:gd name="T14" fmla="*/ 3271 w 6827"/>
                  <a:gd name="T15" fmla="*/ 2702 h 6115"/>
                  <a:gd name="T16" fmla="*/ 711 w 6827"/>
                  <a:gd name="T17" fmla="*/ 3467 h 6115"/>
                  <a:gd name="T18" fmla="*/ 455 w 6827"/>
                  <a:gd name="T19" fmla="*/ 4408 h 6115"/>
                  <a:gd name="T20" fmla="*/ 0 w 6827"/>
                  <a:gd name="T21" fmla="*/ 5660 h 6115"/>
                  <a:gd name="T22" fmla="*/ 1252 w 6827"/>
                  <a:gd name="T23" fmla="*/ 6115 h 6115"/>
                  <a:gd name="T24" fmla="*/ 1707 w 6827"/>
                  <a:gd name="T25" fmla="*/ 4864 h 6115"/>
                  <a:gd name="T26" fmla="*/ 996 w 6827"/>
                  <a:gd name="T27" fmla="*/ 4408 h 6115"/>
                  <a:gd name="T28" fmla="*/ 1544 w 6827"/>
                  <a:gd name="T29" fmla="*/ 2986 h 6115"/>
                  <a:gd name="T30" fmla="*/ 3271 w 6827"/>
                  <a:gd name="T31" fmla="*/ 4408 h 6115"/>
                  <a:gd name="T32" fmla="*/ 2560 w 6827"/>
                  <a:gd name="T33" fmla="*/ 4864 h 6115"/>
                  <a:gd name="T34" fmla="*/ 3015 w 6827"/>
                  <a:gd name="T35" fmla="*/ 6115 h 6115"/>
                  <a:gd name="T36" fmla="*/ 4267 w 6827"/>
                  <a:gd name="T37" fmla="*/ 5660 h 6115"/>
                  <a:gd name="T38" fmla="*/ 3812 w 6827"/>
                  <a:gd name="T39" fmla="*/ 4408 h 6115"/>
                  <a:gd name="T40" fmla="*/ 3556 w 6827"/>
                  <a:gd name="T41" fmla="*/ 2986 h 6115"/>
                  <a:gd name="T42" fmla="*/ 5831 w 6827"/>
                  <a:gd name="T43" fmla="*/ 3467 h 6115"/>
                  <a:gd name="T44" fmla="*/ 5575 w 6827"/>
                  <a:gd name="T45" fmla="*/ 4408 h 6115"/>
                  <a:gd name="T46" fmla="*/ 5120 w 6827"/>
                  <a:gd name="T47" fmla="*/ 5660 h 6115"/>
                  <a:gd name="T48" fmla="*/ 6372 w 6827"/>
                  <a:gd name="T49" fmla="*/ 6115 h 6115"/>
                  <a:gd name="T50" fmla="*/ 6827 w 6827"/>
                  <a:gd name="T51" fmla="*/ 4864 h 6115"/>
                  <a:gd name="T52" fmla="*/ 1252 w 6827"/>
                  <a:gd name="T53" fmla="*/ 4693 h 6115"/>
                  <a:gd name="T54" fmla="*/ 1422 w 6827"/>
                  <a:gd name="T55" fmla="*/ 5660 h 6115"/>
                  <a:gd name="T56" fmla="*/ 455 w 6827"/>
                  <a:gd name="T57" fmla="*/ 5831 h 6115"/>
                  <a:gd name="T58" fmla="*/ 284 w 6827"/>
                  <a:gd name="T59" fmla="*/ 4864 h 6115"/>
                  <a:gd name="T60" fmla="*/ 1252 w 6827"/>
                  <a:gd name="T61" fmla="*/ 4693 h 6115"/>
                  <a:gd name="T62" fmla="*/ 3982 w 6827"/>
                  <a:gd name="T63" fmla="*/ 4864 h 6115"/>
                  <a:gd name="T64" fmla="*/ 3812 w 6827"/>
                  <a:gd name="T65" fmla="*/ 5831 h 6115"/>
                  <a:gd name="T66" fmla="*/ 2844 w 6827"/>
                  <a:gd name="T67" fmla="*/ 5660 h 6115"/>
                  <a:gd name="T68" fmla="*/ 3015 w 6827"/>
                  <a:gd name="T69" fmla="*/ 4693 h 6115"/>
                  <a:gd name="T70" fmla="*/ 2873 w 6827"/>
                  <a:gd name="T71" fmla="*/ 1564 h 6115"/>
                  <a:gd name="T72" fmla="*/ 2702 w 6827"/>
                  <a:gd name="T73" fmla="*/ 455 h 6115"/>
                  <a:gd name="T74" fmla="*/ 3954 w 6827"/>
                  <a:gd name="T75" fmla="*/ 284 h 6115"/>
                  <a:gd name="T76" fmla="*/ 4124 w 6827"/>
                  <a:gd name="T77" fmla="*/ 1393 h 6115"/>
                  <a:gd name="T78" fmla="*/ 2873 w 6827"/>
                  <a:gd name="T79" fmla="*/ 1564 h 6115"/>
                  <a:gd name="T80" fmla="*/ 6372 w 6827"/>
                  <a:gd name="T81" fmla="*/ 5831 h 6115"/>
                  <a:gd name="T82" fmla="*/ 5404 w 6827"/>
                  <a:gd name="T83" fmla="*/ 5660 h 6115"/>
                  <a:gd name="T84" fmla="*/ 5575 w 6827"/>
                  <a:gd name="T85" fmla="*/ 4693 h 6115"/>
                  <a:gd name="T86" fmla="*/ 6542 w 6827"/>
                  <a:gd name="T87" fmla="*/ 4864 h 6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27" h="6115">
                    <a:moveTo>
                      <a:pt x="6372" y="4408"/>
                    </a:moveTo>
                    <a:lnTo>
                      <a:pt x="6116" y="4408"/>
                    </a:lnTo>
                    <a:lnTo>
                      <a:pt x="6116" y="3467"/>
                    </a:lnTo>
                    <a:cubicBezTo>
                      <a:pt x="6116" y="3059"/>
                      <a:pt x="5726" y="2702"/>
                      <a:pt x="5283" y="2702"/>
                    </a:cubicBezTo>
                    <a:lnTo>
                      <a:pt x="3556" y="2702"/>
                    </a:lnTo>
                    <a:lnTo>
                      <a:pt x="3556" y="1848"/>
                    </a:lnTo>
                    <a:lnTo>
                      <a:pt x="3954" y="1848"/>
                    </a:lnTo>
                    <a:cubicBezTo>
                      <a:pt x="4205" y="1848"/>
                      <a:pt x="4408" y="1644"/>
                      <a:pt x="4409" y="1393"/>
                    </a:cubicBezTo>
                    <a:lnTo>
                      <a:pt x="4409" y="455"/>
                    </a:lnTo>
                    <a:cubicBezTo>
                      <a:pt x="4408" y="204"/>
                      <a:pt x="4205" y="0"/>
                      <a:pt x="3954" y="0"/>
                    </a:cubicBezTo>
                    <a:lnTo>
                      <a:pt x="2873" y="0"/>
                    </a:lnTo>
                    <a:cubicBezTo>
                      <a:pt x="2622" y="0"/>
                      <a:pt x="2418" y="204"/>
                      <a:pt x="2418" y="455"/>
                    </a:cubicBezTo>
                    <a:lnTo>
                      <a:pt x="2418" y="1393"/>
                    </a:lnTo>
                    <a:cubicBezTo>
                      <a:pt x="2418" y="1644"/>
                      <a:pt x="2622" y="1848"/>
                      <a:pt x="2873" y="1848"/>
                    </a:cubicBezTo>
                    <a:lnTo>
                      <a:pt x="3271" y="1848"/>
                    </a:lnTo>
                    <a:lnTo>
                      <a:pt x="3271" y="2702"/>
                    </a:lnTo>
                    <a:lnTo>
                      <a:pt x="1544" y="2702"/>
                    </a:lnTo>
                    <a:cubicBezTo>
                      <a:pt x="1100" y="2702"/>
                      <a:pt x="711" y="3059"/>
                      <a:pt x="711" y="3467"/>
                    </a:cubicBezTo>
                    <a:lnTo>
                      <a:pt x="711" y="4408"/>
                    </a:lnTo>
                    <a:lnTo>
                      <a:pt x="455" y="4408"/>
                    </a:lnTo>
                    <a:cubicBezTo>
                      <a:pt x="204" y="4409"/>
                      <a:pt x="0" y="4612"/>
                      <a:pt x="0" y="4864"/>
                    </a:cubicBezTo>
                    <a:lnTo>
                      <a:pt x="0" y="5660"/>
                    </a:lnTo>
                    <a:cubicBezTo>
                      <a:pt x="0" y="5911"/>
                      <a:pt x="204" y="6115"/>
                      <a:pt x="455" y="6115"/>
                    </a:cubicBezTo>
                    <a:lnTo>
                      <a:pt x="1252" y="6115"/>
                    </a:lnTo>
                    <a:cubicBezTo>
                      <a:pt x="1503" y="6115"/>
                      <a:pt x="1706" y="5911"/>
                      <a:pt x="1707" y="5660"/>
                    </a:cubicBezTo>
                    <a:lnTo>
                      <a:pt x="1707" y="4864"/>
                    </a:lnTo>
                    <a:cubicBezTo>
                      <a:pt x="1706" y="4612"/>
                      <a:pt x="1503" y="4409"/>
                      <a:pt x="1252" y="4408"/>
                    </a:cubicBezTo>
                    <a:lnTo>
                      <a:pt x="996" y="4408"/>
                    </a:lnTo>
                    <a:lnTo>
                      <a:pt x="996" y="3467"/>
                    </a:lnTo>
                    <a:cubicBezTo>
                      <a:pt x="996" y="3192"/>
                      <a:pt x="1285" y="2986"/>
                      <a:pt x="1544" y="2986"/>
                    </a:cubicBezTo>
                    <a:lnTo>
                      <a:pt x="3271" y="2986"/>
                    </a:lnTo>
                    <a:lnTo>
                      <a:pt x="3271" y="4408"/>
                    </a:lnTo>
                    <a:lnTo>
                      <a:pt x="3015" y="4408"/>
                    </a:lnTo>
                    <a:cubicBezTo>
                      <a:pt x="2764" y="4409"/>
                      <a:pt x="2560" y="4612"/>
                      <a:pt x="2560" y="4864"/>
                    </a:cubicBezTo>
                    <a:lnTo>
                      <a:pt x="2560" y="5660"/>
                    </a:lnTo>
                    <a:cubicBezTo>
                      <a:pt x="2560" y="5911"/>
                      <a:pt x="2764" y="6115"/>
                      <a:pt x="3015" y="6115"/>
                    </a:cubicBezTo>
                    <a:lnTo>
                      <a:pt x="3812" y="6115"/>
                    </a:lnTo>
                    <a:cubicBezTo>
                      <a:pt x="4063" y="6115"/>
                      <a:pt x="4266" y="5911"/>
                      <a:pt x="4267" y="5660"/>
                    </a:cubicBezTo>
                    <a:lnTo>
                      <a:pt x="4267" y="4864"/>
                    </a:lnTo>
                    <a:cubicBezTo>
                      <a:pt x="4266" y="4612"/>
                      <a:pt x="4063" y="4409"/>
                      <a:pt x="3812" y="4408"/>
                    </a:cubicBezTo>
                    <a:lnTo>
                      <a:pt x="3556" y="4408"/>
                    </a:lnTo>
                    <a:lnTo>
                      <a:pt x="3556" y="2986"/>
                    </a:lnTo>
                    <a:lnTo>
                      <a:pt x="5283" y="2986"/>
                    </a:lnTo>
                    <a:cubicBezTo>
                      <a:pt x="5542" y="2986"/>
                      <a:pt x="5831" y="3192"/>
                      <a:pt x="5831" y="3467"/>
                    </a:cubicBezTo>
                    <a:lnTo>
                      <a:pt x="5831" y="4408"/>
                    </a:lnTo>
                    <a:lnTo>
                      <a:pt x="5575" y="4408"/>
                    </a:lnTo>
                    <a:cubicBezTo>
                      <a:pt x="5324" y="4409"/>
                      <a:pt x="5120" y="4612"/>
                      <a:pt x="5120" y="4864"/>
                    </a:cubicBezTo>
                    <a:lnTo>
                      <a:pt x="5120" y="5660"/>
                    </a:lnTo>
                    <a:cubicBezTo>
                      <a:pt x="5120" y="5911"/>
                      <a:pt x="5324" y="6115"/>
                      <a:pt x="5575" y="6115"/>
                    </a:cubicBezTo>
                    <a:lnTo>
                      <a:pt x="6372" y="6115"/>
                    </a:lnTo>
                    <a:cubicBezTo>
                      <a:pt x="6623" y="6115"/>
                      <a:pt x="6826" y="5911"/>
                      <a:pt x="6827" y="5660"/>
                    </a:cubicBezTo>
                    <a:lnTo>
                      <a:pt x="6827" y="4864"/>
                    </a:lnTo>
                    <a:cubicBezTo>
                      <a:pt x="6826" y="4612"/>
                      <a:pt x="6623" y="4409"/>
                      <a:pt x="6372" y="4408"/>
                    </a:cubicBezTo>
                    <a:close/>
                    <a:moveTo>
                      <a:pt x="1252" y="4693"/>
                    </a:moveTo>
                    <a:cubicBezTo>
                      <a:pt x="1346" y="4693"/>
                      <a:pt x="1422" y="4769"/>
                      <a:pt x="1422" y="4864"/>
                    </a:cubicBezTo>
                    <a:lnTo>
                      <a:pt x="1422" y="5660"/>
                    </a:lnTo>
                    <a:cubicBezTo>
                      <a:pt x="1422" y="5754"/>
                      <a:pt x="1346" y="5831"/>
                      <a:pt x="1252" y="5831"/>
                    </a:cubicBezTo>
                    <a:lnTo>
                      <a:pt x="455" y="5831"/>
                    </a:lnTo>
                    <a:cubicBezTo>
                      <a:pt x="361" y="5831"/>
                      <a:pt x="284" y="5754"/>
                      <a:pt x="284" y="5660"/>
                    </a:cubicBezTo>
                    <a:lnTo>
                      <a:pt x="284" y="4864"/>
                    </a:lnTo>
                    <a:cubicBezTo>
                      <a:pt x="284" y="4769"/>
                      <a:pt x="361" y="4693"/>
                      <a:pt x="455" y="4693"/>
                    </a:cubicBezTo>
                    <a:lnTo>
                      <a:pt x="1252" y="4693"/>
                    </a:lnTo>
                    <a:close/>
                    <a:moveTo>
                      <a:pt x="3812" y="4693"/>
                    </a:moveTo>
                    <a:cubicBezTo>
                      <a:pt x="3906" y="4693"/>
                      <a:pt x="3982" y="4769"/>
                      <a:pt x="3982" y="4864"/>
                    </a:cubicBezTo>
                    <a:lnTo>
                      <a:pt x="3982" y="5660"/>
                    </a:lnTo>
                    <a:cubicBezTo>
                      <a:pt x="3982" y="5754"/>
                      <a:pt x="3906" y="5831"/>
                      <a:pt x="3812" y="5831"/>
                    </a:cubicBezTo>
                    <a:lnTo>
                      <a:pt x="3015" y="5831"/>
                    </a:lnTo>
                    <a:cubicBezTo>
                      <a:pt x="2921" y="5831"/>
                      <a:pt x="2844" y="5754"/>
                      <a:pt x="2844" y="5660"/>
                    </a:cubicBezTo>
                    <a:lnTo>
                      <a:pt x="2844" y="4864"/>
                    </a:lnTo>
                    <a:cubicBezTo>
                      <a:pt x="2844" y="4769"/>
                      <a:pt x="2921" y="4693"/>
                      <a:pt x="3015" y="4693"/>
                    </a:cubicBezTo>
                    <a:lnTo>
                      <a:pt x="3812" y="4693"/>
                    </a:lnTo>
                    <a:close/>
                    <a:moveTo>
                      <a:pt x="2873" y="1564"/>
                    </a:moveTo>
                    <a:cubicBezTo>
                      <a:pt x="2779" y="1564"/>
                      <a:pt x="2702" y="1488"/>
                      <a:pt x="2702" y="1393"/>
                    </a:cubicBezTo>
                    <a:lnTo>
                      <a:pt x="2702" y="455"/>
                    </a:lnTo>
                    <a:cubicBezTo>
                      <a:pt x="2702" y="360"/>
                      <a:pt x="2779" y="284"/>
                      <a:pt x="2873" y="284"/>
                    </a:cubicBezTo>
                    <a:lnTo>
                      <a:pt x="3954" y="284"/>
                    </a:lnTo>
                    <a:cubicBezTo>
                      <a:pt x="4048" y="284"/>
                      <a:pt x="4124" y="360"/>
                      <a:pt x="4124" y="455"/>
                    </a:cubicBezTo>
                    <a:lnTo>
                      <a:pt x="4124" y="1393"/>
                    </a:lnTo>
                    <a:cubicBezTo>
                      <a:pt x="4124" y="1488"/>
                      <a:pt x="4048" y="1564"/>
                      <a:pt x="3954" y="1564"/>
                    </a:cubicBezTo>
                    <a:lnTo>
                      <a:pt x="2873" y="1564"/>
                    </a:lnTo>
                    <a:close/>
                    <a:moveTo>
                      <a:pt x="6542" y="5660"/>
                    </a:moveTo>
                    <a:cubicBezTo>
                      <a:pt x="6542" y="5754"/>
                      <a:pt x="6466" y="5831"/>
                      <a:pt x="6372" y="5831"/>
                    </a:cubicBezTo>
                    <a:lnTo>
                      <a:pt x="5575" y="5831"/>
                    </a:lnTo>
                    <a:cubicBezTo>
                      <a:pt x="5481" y="5831"/>
                      <a:pt x="5404" y="5754"/>
                      <a:pt x="5404" y="5660"/>
                    </a:cubicBezTo>
                    <a:lnTo>
                      <a:pt x="5404" y="4864"/>
                    </a:lnTo>
                    <a:cubicBezTo>
                      <a:pt x="5404" y="4769"/>
                      <a:pt x="5481" y="4693"/>
                      <a:pt x="5575" y="4693"/>
                    </a:cubicBezTo>
                    <a:lnTo>
                      <a:pt x="6372" y="4693"/>
                    </a:lnTo>
                    <a:cubicBezTo>
                      <a:pt x="6466" y="4693"/>
                      <a:pt x="6542" y="4769"/>
                      <a:pt x="6542" y="4864"/>
                    </a:cubicBezTo>
                    <a:lnTo>
                      <a:pt x="6542" y="5660"/>
                    </a:lnTo>
                    <a:close/>
                  </a:path>
                </a:pathLst>
              </a:custGeom>
              <a:solidFill>
                <a:srgbClr val="00B0F0"/>
              </a:solidFill>
              <a:ln>
                <a:noFill/>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male-user-manager_70850"/>
              <p:cNvSpPr>
                <a:spLocks noChangeAspect="1"/>
              </p:cNvSpPr>
              <p:nvPr/>
            </p:nvSpPr>
            <p:spPr bwMode="auto">
              <a:xfrm>
                <a:off x="4993008" y="2945657"/>
                <a:ext cx="504005" cy="609685"/>
              </a:xfrm>
              <a:custGeom>
                <a:avLst/>
                <a:gdLst>
                  <a:gd name="T0" fmla="*/ 3226 w 4805"/>
                  <a:gd name="T1" fmla="*/ 2963 h 5821"/>
                  <a:gd name="T2" fmla="*/ 3265 w 4805"/>
                  <a:gd name="T3" fmla="*/ 2628 h 5821"/>
                  <a:gd name="T4" fmla="*/ 3556 w 4805"/>
                  <a:gd name="T5" fmla="*/ 2031 h 5821"/>
                  <a:gd name="T6" fmla="*/ 3671 w 4805"/>
                  <a:gd name="T7" fmla="*/ 1553 h 5821"/>
                  <a:gd name="T8" fmla="*/ 3611 w 4805"/>
                  <a:gd name="T9" fmla="*/ 1040 h 5821"/>
                  <a:gd name="T10" fmla="*/ 2234 w 4805"/>
                  <a:gd name="T11" fmla="*/ 0 h 5821"/>
                  <a:gd name="T12" fmla="*/ 1194 w 4805"/>
                  <a:gd name="T13" fmla="*/ 1367 h 5821"/>
                  <a:gd name="T14" fmla="*/ 1134 w 4805"/>
                  <a:gd name="T15" fmla="*/ 1785 h 5821"/>
                  <a:gd name="T16" fmla="*/ 1316 w 4805"/>
                  <a:gd name="T17" fmla="*/ 2208 h 5821"/>
                  <a:gd name="T18" fmla="*/ 1692 w 4805"/>
                  <a:gd name="T19" fmla="*/ 2822 h 5821"/>
                  <a:gd name="T20" fmla="*/ 837 w 4805"/>
                  <a:gd name="T21" fmla="*/ 3187 h 5821"/>
                  <a:gd name="T22" fmla="*/ 2 w 4805"/>
                  <a:gd name="T23" fmla="*/ 5593 h 5821"/>
                  <a:gd name="T24" fmla="*/ 197 w 4805"/>
                  <a:gd name="T25" fmla="*/ 5821 h 5821"/>
                  <a:gd name="T26" fmla="*/ 4805 w 4805"/>
                  <a:gd name="T27" fmla="*/ 5624 h 5821"/>
                  <a:gd name="T28" fmla="*/ 2223 w 4805"/>
                  <a:gd name="T29" fmla="*/ 3365 h 5821"/>
                  <a:gd name="T30" fmla="*/ 2203 w 4805"/>
                  <a:gd name="T31" fmla="*/ 3771 h 5821"/>
                  <a:gd name="T32" fmla="*/ 2137 w 4805"/>
                  <a:gd name="T33" fmla="*/ 3831 h 5821"/>
                  <a:gd name="T34" fmla="*/ 1896 w 4805"/>
                  <a:gd name="T35" fmla="*/ 3556 h 5821"/>
                  <a:gd name="T36" fmla="*/ 1883 w 4805"/>
                  <a:gd name="T37" fmla="*/ 3118 h 5821"/>
                  <a:gd name="T38" fmla="*/ 1981 w 4805"/>
                  <a:gd name="T39" fmla="*/ 3059 h 5821"/>
                  <a:gd name="T40" fmla="*/ 2197 w 4805"/>
                  <a:gd name="T41" fmla="*/ 3182 h 5821"/>
                  <a:gd name="T42" fmla="*/ 2223 w 4805"/>
                  <a:gd name="T43" fmla="*/ 3365 h 5821"/>
                  <a:gd name="T44" fmla="*/ 2582 w 4805"/>
                  <a:gd name="T45" fmla="*/ 3365 h 5821"/>
                  <a:gd name="T46" fmla="*/ 2607 w 4805"/>
                  <a:gd name="T47" fmla="*/ 3182 h 5821"/>
                  <a:gd name="T48" fmla="*/ 2824 w 4805"/>
                  <a:gd name="T49" fmla="*/ 3059 h 5821"/>
                  <a:gd name="T50" fmla="*/ 2922 w 4805"/>
                  <a:gd name="T51" fmla="*/ 3118 h 5821"/>
                  <a:gd name="T52" fmla="*/ 2909 w 4805"/>
                  <a:gd name="T53" fmla="*/ 3556 h 5821"/>
                  <a:gd name="T54" fmla="*/ 2668 w 4805"/>
                  <a:gd name="T55" fmla="*/ 3831 h 5821"/>
                  <a:gd name="T56" fmla="*/ 2602 w 4805"/>
                  <a:gd name="T57" fmla="*/ 3771 h 5821"/>
                  <a:gd name="T58" fmla="*/ 1589 w 4805"/>
                  <a:gd name="T59" fmla="*/ 1869 h 5821"/>
                  <a:gd name="T60" fmla="*/ 1521 w 4805"/>
                  <a:gd name="T61" fmla="*/ 1799 h 5821"/>
                  <a:gd name="T62" fmla="*/ 1491 w 4805"/>
                  <a:gd name="T63" fmla="*/ 1634 h 5821"/>
                  <a:gd name="T64" fmla="*/ 1584 w 4805"/>
                  <a:gd name="T65" fmla="*/ 1567 h 5821"/>
                  <a:gd name="T66" fmla="*/ 1621 w 4805"/>
                  <a:gd name="T67" fmla="*/ 1388 h 5821"/>
                  <a:gd name="T68" fmla="*/ 2455 w 4805"/>
                  <a:gd name="T69" fmla="*/ 1414 h 5821"/>
                  <a:gd name="T70" fmla="*/ 3126 w 4805"/>
                  <a:gd name="T71" fmla="*/ 1540 h 5821"/>
                  <a:gd name="T72" fmla="*/ 3211 w 4805"/>
                  <a:gd name="T73" fmla="*/ 1567 h 5821"/>
                  <a:gd name="T74" fmla="*/ 3314 w 4805"/>
                  <a:gd name="T75" fmla="*/ 1634 h 5821"/>
                  <a:gd name="T76" fmla="*/ 3284 w 4805"/>
                  <a:gd name="T77" fmla="*/ 1799 h 5821"/>
                  <a:gd name="T78" fmla="*/ 3216 w 4805"/>
                  <a:gd name="T79" fmla="*/ 1869 h 5821"/>
                  <a:gd name="T80" fmla="*/ 2582 w 4805"/>
                  <a:gd name="T81" fmla="*/ 2763 h 5821"/>
                  <a:gd name="T82" fmla="*/ 1828 w 4805"/>
                  <a:gd name="T83" fmla="*/ 2421 h 5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05" h="5821">
                    <a:moveTo>
                      <a:pt x="3967" y="3187"/>
                    </a:moveTo>
                    <a:lnTo>
                      <a:pt x="3226" y="2963"/>
                    </a:lnTo>
                    <a:cubicBezTo>
                      <a:pt x="3208" y="2908"/>
                      <a:pt x="3168" y="2861"/>
                      <a:pt x="3113" y="2822"/>
                    </a:cubicBezTo>
                    <a:cubicBezTo>
                      <a:pt x="3174" y="2754"/>
                      <a:pt x="3225" y="2685"/>
                      <a:pt x="3265" y="2628"/>
                    </a:cubicBezTo>
                    <a:cubicBezTo>
                      <a:pt x="3358" y="2493"/>
                      <a:pt x="3435" y="2348"/>
                      <a:pt x="3489" y="2208"/>
                    </a:cubicBezTo>
                    <a:cubicBezTo>
                      <a:pt x="3515" y="2149"/>
                      <a:pt x="3538" y="2089"/>
                      <a:pt x="3556" y="2031"/>
                    </a:cubicBezTo>
                    <a:cubicBezTo>
                      <a:pt x="3628" y="1970"/>
                      <a:pt x="3671" y="1880"/>
                      <a:pt x="3671" y="1785"/>
                    </a:cubicBezTo>
                    <a:lnTo>
                      <a:pt x="3671" y="1553"/>
                    </a:lnTo>
                    <a:cubicBezTo>
                      <a:pt x="3671" y="1486"/>
                      <a:pt x="3650" y="1421"/>
                      <a:pt x="3611" y="1367"/>
                    </a:cubicBezTo>
                    <a:lnTo>
                      <a:pt x="3611" y="1040"/>
                    </a:lnTo>
                    <a:cubicBezTo>
                      <a:pt x="3611" y="467"/>
                      <a:pt x="3144" y="0"/>
                      <a:pt x="2571" y="0"/>
                    </a:cubicBezTo>
                    <a:lnTo>
                      <a:pt x="2234" y="0"/>
                    </a:lnTo>
                    <a:cubicBezTo>
                      <a:pt x="1660" y="0"/>
                      <a:pt x="1194" y="467"/>
                      <a:pt x="1194" y="1040"/>
                    </a:cubicBezTo>
                    <a:lnTo>
                      <a:pt x="1194" y="1367"/>
                    </a:lnTo>
                    <a:cubicBezTo>
                      <a:pt x="1155" y="1421"/>
                      <a:pt x="1134" y="1486"/>
                      <a:pt x="1134" y="1553"/>
                    </a:cubicBezTo>
                    <a:lnTo>
                      <a:pt x="1134" y="1785"/>
                    </a:lnTo>
                    <a:cubicBezTo>
                      <a:pt x="1134" y="1880"/>
                      <a:pt x="1177" y="1970"/>
                      <a:pt x="1249" y="2031"/>
                    </a:cubicBezTo>
                    <a:cubicBezTo>
                      <a:pt x="1267" y="2089"/>
                      <a:pt x="1290" y="2149"/>
                      <a:pt x="1316" y="2208"/>
                    </a:cubicBezTo>
                    <a:cubicBezTo>
                      <a:pt x="1370" y="2348"/>
                      <a:pt x="1447" y="2493"/>
                      <a:pt x="1540" y="2628"/>
                    </a:cubicBezTo>
                    <a:cubicBezTo>
                      <a:pt x="1579" y="2685"/>
                      <a:pt x="1631" y="2754"/>
                      <a:pt x="1692" y="2822"/>
                    </a:cubicBezTo>
                    <a:cubicBezTo>
                      <a:pt x="1637" y="2861"/>
                      <a:pt x="1597" y="2908"/>
                      <a:pt x="1579" y="2963"/>
                    </a:cubicBezTo>
                    <a:lnTo>
                      <a:pt x="837" y="3187"/>
                    </a:lnTo>
                    <a:cubicBezTo>
                      <a:pt x="315" y="3337"/>
                      <a:pt x="2" y="5593"/>
                      <a:pt x="2" y="5593"/>
                    </a:cubicBezTo>
                    <a:lnTo>
                      <a:pt x="2" y="5593"/>
                    </a:lnTo>
                    <a:cubicBezTo>
                      <a:pt x="1" y="5603"/>
                      <a:pt x="0" y="5613"/>
                      <a:pt x="0" y="5624"/>
                    </a:cubicBezTo>
                    <a:cubicBezTo>
                      <a:pt x="0" y="5733"/>
                      <a:pt x="88" y="5821"/>
                      <a:pt x="197" y="5821"/>
                    </a:cubicBezTo>
                    <a:lnTo>
                      <a:pt x="4608" y="5821"/>
                    </a:lnTo>
                    <a:cubicBezTo>
                      <a:pt x="4717" y="5821"/>
                      <a:pt x="4805" y="5733"/>
                      <a:pt x="4805" y="5624"/>
                    </a:cubicBezTo>
                    <a:cubicBezTo>
                      <a:pt x="4805" y="5530"/>
                      <a:pt x="4490" y="3337"/>
                      <a:pt x="3967" y="3187"/>
                    </a:cubicBezTo>
                    <a:close/>
                    <a:moveTo>
                      <a:pt x="2223" y="3365"/>
                    </a:moveTo>
                    <a:cubicBezTo>
                      <a:pt x="2235" y="3379"/>
                      <a:pt x="2241" y="3398"/>
                      <a:pt x="2239" y="3417"/>
                    </a:cubicBezTo>
                    <a:lnTo>
                      <a:pt x="2203" y="3771"/>
                    </a:lnTo>
                    <a:cubicBezTo>
                      <a:pt x="2200" y="3799"/>
                      <a:pt x="2181" y="3821"/>
                      <a:pt x="2154" y="3829"/>
                    </a:cubicBezTo>
                    <a:cubicBezTo>
                      <a:pt x="2148" y="3830"/>
                      <a:pt x="2142" y="3831"/>
                      <a:pt x="2137" y="3831"/>
                    </a:cubicBezTo>
                    <a:cubicBezTo>
                      <a:pt x="2116" y="3831"/>
                      <a:pt x="2096" y="3822"/>
                      <a:pt x="2083" y="3805"/>
                    </a:cubicBezTo>
                    <a:lnTo>
                      <a:pt x="1896" y="3556"/>
                    </a:lnTo>
                    <a:cubicBezTo>
                      <a:pt x="1887" y="3545"/>
                      <a:pt x="1882" y="3530"/>
                      <a:pt x="1883" y="3516"/>
                    </a:cubicBezTo>
                    <a:lnTo>
                      <a:pt x="1883" y="3118"/>
                    </a:lnTo>
                    <a:cubicBezTo>
                      <a:pt x="1883" y="3094"/>
                      <a:pt x="1895" y="3073"/>
                      <a:pt x="1915" y="3060"/>
                    </a:cubicBezTo>
                    <a:cubicBezTo>
                      <a:pt x="1935" y="3048"/>
                      <a:pt x="1960" y="3048"/>
                      <a:pt x="1981" y="3059"/>
                    </a:cubicBezTo>
                    <a:cubicBezTo>
                      <a:pt x="2035" y="3087"/>
                      <a:pt x="2090" y="3107"/>
                      <a:pt x="2142" y="3116"/>
                    </a:cubicBezTo>
                    <a:cubicBezTo>
                      <a:pt x="2174" y="3122"/>
                      <a:pt x="2197" y="3150"/>
                      <a:pt x="2197" y="3182"/>
                    </a:cubicBezTo>
                    <a:lnTo>
                      <a:pt x="2197" y="3348"/>
                    </a:lnTo>
                    <a:cubicBezTo>
                      <a:pt x="2207" y="3352"/>
                      <a:pt x="2216" y="3358"/>
                      <a:pt x="2223" y="3365"/>
                    </a:cubicBezTo>
                    <a:close/>
                    <a:moveTo>
                      <a:pt x="2565" y="3417"/>
                    </a:moveTo>
                    <a:cubicBezTo>
                      <a:pt x="2563" y="3398"/>
                      <a:pt x="2570" y="3379"/>
                      <a:pt x="2582" y="3365"/>
                    </a:cubicBezTo>
                    <a:cubicBezTo>
                      <a:pt x="2589" y="3358"/>
                      <a:pt x="2598" y="3352"/>
                      <a:pt x="2607" y="3348"/>
                    </a:cubicBezTo>
                    <a:lnTo>
                      <a:pt x="2607" y="3182"/>
                    </a:lnTo>
                    <a:cubicBezTo>
                      <a:pt x="2607" y="3150"/>
                      <a:pt x="2631" y="3122"/>
                      <a:pt x="2662" y="3116"/>
                    </a:cubicBezTo>
                    <a:cubicBezTo>
                      <a:pt x="2715" y="3107"/>
                      <a:pt x="2770" y="3087"/>
                      <a:pt x="2824" y="3059"/>
                    </a:cubicBezTo>
                    <a:cubicBezTo>
                      <a:pt x="2845" y="3048"/>
                      <a:pt x="2870" y="3048"/>
                      <a:pt x="2890" y="3061"/>
                    </a:cubicBezTo>
                    <a:cubicBezTo>
                      <a:pt x="2910" y="3073"/>
                      <a:pt x="2922" y="3094"/>
                      <a:pt x="2922" y="3118"/>
                    </a:cubicBezTo>
                    <a:lnTo>
                      <a:pt x="2922" y="3516"/>
                    </a:lnTo>
                    <a:cubicBezTo>
                      <a:pt x="2922" y="3530"/>
                      <a:pt x="2917" y="3545"/>
                      <a:pt x="2909" y="3556"/>
                    </a:cubicBezTo>
                    <a:lnTo>
                      <a:pt x="2721" y="3804"/>
                    </a:lnTo>
                    <a:cubicBezTo>
                      <a:pt x="2709" y="3821"/>
                      <a:pt x="2689" y="3831"/>
                      <a:pt x="2668" y="3831"/>
                    </a:cubicBezTo>
                    <a:cubicBezTo>
                      <a:pt x="2662" y="3831"/>
                      <a:pt x="2656" y="3830"/>
                      <a:pt x="2650" y="3829"/>
                    </a:cubicBezTo>
                    <a:cubicBezTo>
                      <a:pt x="2624" y="3821"/>
                      <a:pt x="2605" y="3798"/>
                      <a:pt x="2602" y="3771"/>
                    </a:cubicBezTo>
                    <a:lnTo>
                      <a:pt x="2565" y="3417"/>
                    </a:lnTo>
                    <a:close/>
                    <a:moveTo>
                      <a:pt x="1589" y="1869"/>
                    </a:moveTo>
                    <a:lnTo>
                      <a:pt x="1586" y="1841"/>
                    </a:lnTo>
                    <a:lnTo>
                      <a:pt x="1521" y="1799"/>
                    </a:lnTo>
                    <a:cubicBezTo>
                      <a:pt x="1502" y="1787"/>
                      <a:pt x="1491" y="1766"/>
                      <a:pt x="1491" y="1743"/>
                    </a:cubicBezTo>
                    <a:lnTo>
                      <a:pt x="1491" y="1634"/>
                    </a:lnTo>
                    <a:cubicBezTo>
                      <a:pt x="1491" y="1597"/>
                      <a:pt x="1520" y="1567"/>
                      <a:pt x="1557" y="1567"/>
                    </a:cubicBezTo>
                    <a:lnTo>
                      <a:pt x="1584" y="1567"/>
                    </a:lnTo>
                    <a:lnTo>
                      <a:pt x="1584" y="1448"/>
                    </a:lnTo>
                    <a:cubicBezTo>
                      <a:pt x="1584" y="1423"/>
                      <a:pt x="1599" y="1400"/>
                      <a:pt x="1621" y="1388"/>
                    </a:cubicBezTo>
                    <a:cubicBezTo>
                      <a:pt x="1713" y="1343"/>
                      <a:pt x="1895" y="1266"/>
                      <a:pt x="2084" y="1266"/>
                    </a:cubicBezTo>
                    <a:cubicBezTo>
                      <a:pt x="2234" y="1266"/>
                      <a:pt x="2359" y="1316"/>
                      <a:pt x="2455" y="1414"/>
                    </a:cubicBezTo>
                    <a:cubicBezTo>
                      <a:pt x="2574" y="1538"/>
                      <a:pt x="2711" y="1600"/>
                      <a:pt x="2863" y="1600"/>
                    </a:cubicBezTo>
                    <a:cubicBezTo>
                      <a:pt x="2949" y="1600"/>
                      <a:pt x="3037" y="1580"/>
                      <a:pt x="3126" y="1540"/>
                    </a:cubicBezTo>
                    <a:cubicBezTo>
                      <a:pt x="3147" y="1530"/>
                      <a:pt x="3171" y="1532"/>
                      <a:pt x="3190" y="1545"/>
                    </a:cubicBezTo>
                    <a:cubicBezTo>
                      <a:pt x="3199" y="1550"/>
                      <a:pt x="3206" y="1558"/>
                      <a:pt x="3211" y="1567"/>
                    </a:cubicBezTo>
                    <a:lnTo>
                      <a:pt x="3248" y="1567"/>
                    </a:lnTo>
                    <a:cubicBezTo>
                      <a:pt x="3284" y="1567"/>
                      <a:pt x="3314" y="1597"/>
                      <a:pt x="3314" y="1634"/>
                    </a:cubicBezTo>
                    <a:lnTo>
                      <a:pt x="3314" y="1743"/>
                    </a:lnTo>
                    <a:cubicBezTo>
                      <a:pt x="3314" y="1766"/>
                      <a:pt x="3303" y="1787"/>
                      <a:pt x="3284" y="1799"/>
                    </a:cubicBezTo>
                    <a:lnTo>
                      <a:pt x="3219" y="1841"/>
                    </a:lnTo>
                    <a:lnTo>
                      <a:pt x="3216" y="1869"/>
                    </a:lnTo>
                    <a:cubicBezTo>
                      <a:pt x="3195" y="2028"/>
                      <a:pt x="3105" y="2235"/>
                      <a:pt x="2976" y="2421"/>
                    </a:cubicBezTo>
                    <a:cubicBezTo>
                      <a:pt x="2813" y="2658"/>
                      <a:pt x="2661" y="2763"/>
                      <a:pt x="2582" y="2763"/>
                    </a:cubicBezTo>
                    <a:lnTo>
                      <a:pt x="2223" y="2763"/>
                    </a:lnTo>
                    <a:cubicBezTo>
                      <a:pt x="2144" y="2763"/>
                      <a:pt x="1991" y="2658"/>
                      <a:pt x="1828" y="2421"/>
                    </a:cubicBezTo>
                    <a:cubicBezTo>
                      <a:pt x="1700" y="2235"/>
                      <a:pt x="1610" y="2028"/>
                      <a:pt x="1589" y="1869"/>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0" name="组合 49"/>
            <p:cNvGrpSpPr/>
            <p:nvPr/>
          </p:nvGrpSpPr>
          <p:grpSpPr>
            <a:xfrm>
              <a:off x="9142673" y="2901971"/>
              <a:ext cx="1025388" cy="1292670"/>
              <a:chOff x="9142673" y="2901971"/>
              <a:chExt cx="1025388" cy="1292670"/>
            </a:xfrm>
          </p:grpSpPr>
          <p:sp>
            <p:nvSpPr>
              <p:cNvPr id="52" name="圆角矩形 51"/>
              <p:cNvSpPr/>
              <p:nvPr/>
            </p:nvSpPr>
            <p:spPr bwMode="auto">
              <a:xfrm>
                <a:off x="9142673" y="2901971"/>
                <a:ext cx="1023044" cy="1292670"/>
              </a:xfrm>
              <a:prstGeom prst="roundRect">
                <a:avLst>
                  <a:gd name="adj" fmla="val 5000"/>
                </a:avLst>
              </a:prstGeom>
              <a:noFill/>
              <a:ln w="19050" cap="flat" cmpd="sng" algn="ctr">
                <a:solidFill>
                  <a:srgbClr val="99DFF9"/>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bwMode="auto">
              <a:xfrm>
                <a:off x="9145017" y="2984984"/>
                <a:ext cx="1023044" cy="15566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1000" b="1" dirty="0">
                    <a:latin typeface="Huawei Sans" panose="020C0503030203020204" pitchFamily="34" charset="0"/>
                    <a:ea typeface="方正兰亭黑简体" panose="02000000000000000000" pitchFamily="2" charset="-122"/>
                    <a:sym typeface="Huawei Sans" panose="020C0503030203020204" pitchFamily="34" charset="0"/>
                  </a:rPr>
                  <a:t>本周工作计划</a:t>
                </a:r>
              </a:p>
            </p:txBody>
          </p:sp>
          <p:sp>
            <p:nvSpPr>
              <p:cNvPr id="54" name="矩形 53"/>
              <p:cNvSpPr/>
              <p:nvPr/>
            </p:nvSpPr>
            <p:spPr bwMode="auto">
              <a:xfrm>
                <a:off x="9452796" y="3245309"/>
                <a:ext cx="626620" cy="15566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800" dirty="0">
                    <a:latin typeface="Huawei Sans" panose="020C0503030203020204" pitchFamily="34" charset="0"/>
                    <a:ea typeface="方正兰亭黑简体" panose="02000000000000000000" pitchFamily="2" charset="-122"/>
                    <a:sym typeface="Huawei Sans" panose="020C0503030203020204" pitchFamily="34" charset="0"/>
                  </a:rPr>
                  <a:t>地址分配</a:t>
                </a:r>
              </a:p>
            </p:txBody>
          </p:sp>
          <p:sp>
            <p:nvSpPr>
              <p:cNvPr id="55" name="矩形 54"/>
              <p:cNvSpPr/>
              <p:nvPr/>
            </p:nvSpPr>
            <p:spPr bwMode="auto">
              <a:xfrm>
                <a:off x="9452796" y="3426609"/>
                <a:ext cx="626620" cy="15566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800" dirty="0">
                    <a:latin typeface="Huawei Sans" panose="020C0503030203020204" pitchFamily="34" charset="0"/>
                    <a:ea typeface="方正兰亭黑简体" panose="02000000000000000000" pitchFamily="2" charset="-122"/>
                    <a:sym typeface="Huawei Sans" panose="020C0503030203020204" pitchFamily="34" charset="0"/>
                  </a:rPr>
                  <a:t>地址分配</a:t>
                </a:r>
              </a:p>
            </p:txBody>
          </p:sp>
          <p:sp>
            <p:nvSpPr>
              <p:cNvPr id="56" name="矩形 55"/>
              <p:cNvSpPr/>
              <p:nvPr/>
            </p:nvSpPr>
            <p:spPr bwMode="auto">
              <a:xfrm>
                <a:off x="9452796" y="3610338"/>
                <a:ext cx="626620" cy="15566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800" dirty="0">
                    <a:latin typeface="Huawei Sans" panose="020C0503030203020204" pitchFamily="34" charset="0"/>
                    <a:ea typeface="方正兰亭黑简体" panose="02000000000000000000" pitchFamily="2" charset="-122"/>
                    <a:sym typeface="Huawei Sans" panose="020C0503030203020204" pitchFamily="34" charset="0"/>
                  </a:rPr>
                  <a:t>地址配置</a:t>
                </a:r>
              </a:p>
            </p:txBody>
          </p:sp>
          <p:sp>
            <p:nvSpPr>
              <p:cNvPr id="57" name="矩形 56"/>
              <p:cNvSpPr/>
              <p:nvPr/>
            </p:nvSpPr>
            <p:spPr bwMode="auto">
              <a:xfrm>
                <a:off x="9452796" y="3791638"/>
                <a:ext cx="626620" cy="15566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800" dirty="0">
                    <a:latin typeface="Huawei Sans" panose="020C0503030203020204" pitchFamily="34" charset="0"/>
                    <a:ea typeface="方正兰亭黑简体" panose="02000000000000000000" pitchFamily="2" charset="-122"/>
                    <a:sym typeface="Huawei Sans" panose="020C0503030203020204" pitchFamily="34" charset="0"/>
                  </a:rPr>
                  <a:t>地址配置</a:t>
                </a:r>
              </a:p>
            </p:txBody>
          </p:sp>
          <p:sp>
            <p:nvSpPr>
              <p:cNvPr id="58" name="矩形 57"/>
              <p:cNvSpPr/>
              <p:nvPr/>
            </p:nvSpPr>
            <p:spPr bwMode="auto">
              <a:xfrm>
                <a:off x="9237092" y="3259092"/>
                <a:ext cx="130489" cy="113841"/>
              </a:xfrm>
              <a:prstGeom prst="rect">
                <a:avLst/>
              </a:prstGeom>
              <a:noFill/>
              <a:ln w="19050" cap="flat" cmpd="sng" algn="ctr">
                <a:solidFill>
                  <a:srgbClr val="99DFF9"/>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bwMode="auto">
              <a:xfrm>
                <a:off x="9237092" y="3440391"/>
                <a:ext cx="130489" cy="113841"/>
              </a:xfrm>
              <a:prstGeom prst="rect">
                <a:avLst/>
              </a:prstGeom>
              <a:noFill/>
              <a:ln w="19050" cap="flat" cmpd="sng" algn="ctr">
                <a:solidFill>
                  <a:srgbClr val="99DFF9"/>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bwMode="auto">
              <a:xfrm>
                <a:off x="9237092" y="3628223"/>
                <a:ext cx="130489" cy="113841"/>
              </a:xfrm>
              <a:prstGeom prst="rect">
                <a:avLst/>
              </a:prstGeom>
              <a:noFill/>
              <a:ln w="19050" cap="flat" cmpd="sng" algn="ctr">
                <a:solidFill>
                  <a:srgbClr val="99DFF9"/>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矩形 60"/>
              <p:cNvSpPr/>
              <p:nvPr/>
            </p:nvSpPr>
            <p:spPr bwMode="auto">
              <a:xfrm>
                <a:off x="9237092" y="3812648"/>
                <a:ext cx="130489" cy="113841"/>
              </a:xfrm>
              <a:prstGeom prst="rect">
                <a:avLst/>
              </a:prstGeom>
              <a:noFill/>
              <a:ln w="19050" cap="flat" cmpd="sng" algn="ctr">
                <a:solidFill>
                  <a:srgbClr val="99DFF9"/>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2" name="直接连接符 61"/>
              <p:cNvCxnSpPr/>
              <p:nvPr/>
            </p:nvCxnSpPr>
            <p:spPr bwMode="auto">
              <a:xfrm>
                <a:off x="9308306" y="4019550"/>
                <a:ext cx="6929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a:off x="9308306" y="4074937"/>
                <a:ext cx="6929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9308306" y="4130323"/>
                <a:ext cx="6929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9555956" y="3372933"/>
                <a:ext cx="445294" cy="0"/>
              </a:xfrm>
              <a:prstGeom prst="line">
                <a:avLst/>
              </a:prstGeom>
              <a:solidFill>
                <a:schemeClr val="accent1"/>
              </a:solidFill>
              <a:ln w="6350" cap="flat" cmpd="sng" algn="ctr">
                <a:solidFill>
                  <a:srgbClr val="00B0F0"/>
                </a:solidFill>
                <a:prstDash val="solid"/>
                <a:round/>
                <a:headEnd type="none" w="med" len="med"/>
                <a:tailEnd type="none" w="med" len="med"/>
              </a:ln>
              <a:effectLst/>
            </p:spPr>
          </p:cxnSp>
          <p:cxnSp>
            <p:nvCxnSpPr>
              <p:cNvPr id="66" name="直接连接符 65"/>
              <p:cNvCxnSpPr/>
              <p:nvPr/>
            </p:nvCxnSpPr>
            <p:spPr bwMode="auto">
              <a:xfrm>
                <a:off x="9555956" y="3555315"/>
                <a:ext cx="445294" cy="0"/>
              </a:xfrm>
              <a:prstGeom prst="line">
                <a:avLst/>
              </a:prstGeom>
              <a:solidFill>
                <a:schemeClr val="accent1"/>
              </a:solidFill>
              <a:ln w="6350" cap="flat" cmpd="sng" algn="ctr">
                <a:solidFill>
                  <a:srgbClr val="00B0F0"/>
                </a:solidFill>
                <a:prstDash val="solid"/>
                <a:round/>
                <a:headEnd type="none" w="med" len="med"/>
                <a:tailEnd type="none" w="med" len="med"/>
              </a:ln>
              <a:effectLst/>
            </p:spPr>
          </p:cxnSp>
          <p:cxnSp>
            <p:nvCxnSpPr>
              <p:cNvPr id="67" name="直接连接符 66"/>
              <p:cNvCxnSpPr/>
              <p:nvPr/>
            </p:nvCxnSpPr>
            <p:spPr bwMode="auto">
              <a:xfrm>
                <a:off x="9555956" y="3738665"/>
                <a:ext cx="445294" cy="0"/>
              </a:xfrm>
              <a:prstGeom prst="line">
                <a:avLst/>
              </a:prstGeom>
              <a:solidFill>
                <a:schemeClr val="accent1"/>
              </a:solidFill>
              <a:ln w="6350" cap="flat" cmpd="sng" algn="ctr">
                <a:solidFill>
                  <a:srgbClr val="00B0F0"/>
                </a:solidFill>
                <a:prstDash val="solid"/>
                <a:round/>
                <a:headEnd type="none" w="med" len="med"/>
                <a:tailEnd type="none" w="med" len="med"/>
              </a:ln>
              <a:effectLst/>
            </p:spPr>
          </p:cxnSp>
          <p:cxnSp>
            <p:nvCxnSpPr>
              <p:cNvPr id="68" name="直接连接符 67"/>
              <p:cNvCxnSpPr/>
              <p:nvPr/>
            </p:nvCxnSpPr>
            <p:spPr bwMode="auto">
              <a:xfrm>
                <a:off x="9555956" y="3926489"/>
                <a:ext cx="445294" cy="0"/>
              </a:xfrm>
              <a:prstGeom prst="line">
                <a:avLst/>
              </a:prstGeom>
              <a:solidFill>
                <a:schemeClr val="accent1"/>
              </a:solidFill>
              <a:ln w="6350" cap="flat" cmpd="sng" algn="ctr">
                <a:solidFill>
                  <a:srgbClr val="00B0F0"/>
                </a:solidFill>
                <a:prstDash val="solid"/>
                <a:round/>
                <a:headEnd type="none" w="med" len="med"/>
                <a:tailEnd type="none" w="med" len="med"/>
              </a:ln>
              <a:effectLst/>
            </p:spPr>
          </p:cxnSp>
        </p:grpSp>
        <p:sp>
          <p:nvSpPr>
            <p:cNvPr id="51" name="矩形 50"/>
            <p:cNvSpPr/>
            <p:nvPr/>
          </p:nvSpPr>
          <p:spPr bwMode="auto">
            <a:xfrm>
              <a:off x="10152434" y="3847344"/>
              <a:ext cx="985974" cy="104305"/>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网络管理员</a:t>
              </a:r>
            </a:p>
          </p:txBody>
        </p:sp>
      </p:grpSp>
      <p:sp>
        <p:nvSpPr>
          <p:cNvPr id="71" name="圆角矩形 70"/>
          <p:cNvSpPr/>
          <p:nvPr/>
        </p:nvSpPr>
        <p:spPr>
          <a:xfrm>
            <a:off x="6142803" y="1266470"/>
            <a:ext cx="5631500" cy="3744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工作量大</a:t>
            </a:r>
          </a:p>
        </p:txBody>
      </p:sp>
      <p:sp>
        <p:nvSpPr>
          <p:cNvPr id="72" name="圆角矩形 71"/>
          <p:cNvSpPr/>
          <p:nvPr/>
        </p:nvSpPr>
        <p:spPr>
          <a:xfrm>
            <a:off x="6142803" y="1702929"/>
            <a:ext cx="5611994" cy="456460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972" tIns="71972" rIns="71972" bIns="71972" rtlCol="0" anchor="t" anchorCtr="0"/>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矩形 72"/>
          <p:cNvSpPr/>
          <p:nvPr/>
        </p:nvSpPr>
        <p:spPr>
          <a:xfrm>
            <a:off x="462121" y="5142366"/>
            <a:ext cx="5631500" cy="758886"/>
          </a:xfrm>
          <a:prstGeom prst="rect">
            <a:avLst/>
          </a:prstGeom>
        </p:spPr>
        <p:txBody>
          <a:bodyPr wrap="square">
            <a:spAutoFit/>
          </a:bodyPr>
          <a:lstStyle/>
          <a:p>
            <a:pPr marL="177729" indent="-177729">
              <a:lnSpc>
                <a:spcPts val="2599"/>
              </a:lnSpc>
              <a:spcAft>
                <a:spcPts val="600"/>
              </a:spcAft>
              <a:buFont typeface="Arial" panose="020B0604020202020204" pitchFamily="34" charset="0"/>
              <a:buChar char="•"/>
            </a:pP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普通用户对于网络参数不了解，经常配置错误，导致无法正常访问网络。随意配置</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地址导致地址冲突更是时常发生。</a:t>
            </a:r>
          </a:p>
        </p:txBody>
      </p:sp>
      <p:sp>
        <p:nvSpPr>
          <p:cNvPr id="74" name="矩形 73"/>
          <p:cNvSpPr/>
          <p:nvPr/>
        </p:nvSpPr>
        <p:spPr>
          <a:xfrm>
            <a:off x="6129333" y="5142366"/>
            <a:ext cx="5611994" cy="835800"/>
          </a:xfrm>
          <a:prstGeom prst="rect">
            <a:avLst/>
          </a:prstGeom>
        </p:spPr>
        <p:txBody>
          <a:bodyPr wrap="square">
            <a:spAutoFit/>
          </a:bodyPr>
          <a:lstStyle/>
          <a:p>
            <a:pPr marL="177729" indent="-177729">
              <a:lnSpc>
                <a:spcPts val="2599"/>
              </a:lnSpc>
              <a:spcAft>
                <a:spcPts val="600"/>
              </a:spcAft>
              <a:buFont typeface="Arial" panose="020B0604020202020204" pitchFamily="34" charset="0"/>
              <a:buChar char="•"/>
            </a:pP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交由网络管理员统一配置，工作量巨大，属于重复性劳动。</a:t>
            </a:r>
          </a:p>
          <a:p>
            <a:pPr marL="177729" indent="-177729">
              <a:lnSpc>
                <a:spcPts val="2599"/>
              </a:lnSpc>
              <a:spcAft>
                <a:spcPts val="600"/>
              </a:spcAft>
              <a:buFont typeface="Arial" panose="020B0604020202020204" pitchFamily="34" charset="0"/>
              <a:buChar char="•"/>
            </a:pP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网络管理员需要提前对</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地址进行规划、分配到个人。</a:t>
            </a:r>
          </a:p>
        </p:txBody>
      </p:sp>
      <p:sp>
        <p:nvSpPr>
          <p:cNvPr id="75" name="矩形 74"/>
          <p:cNvSpPr/>
          <p:nvPr/>
        </p:nvSpPr>
        <p:spPr>
          <a:xfrm>
            <a:off x="944328" y="2255109"/>
            <a:ext cx="2673759" cy="2598149"/>
          </a:xfrm>
          <a:prstGeom prst="rect">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a:xfrm>
            <a:off x="1072411" y="3064323"/>
            <a:ext cx="763292" cy="283871"/>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3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3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地址</a:t>
            </a:r>
          </a:p>
        </p:txBody>
      </p:sp>
      <p:sp>
        <p:nvSpPr>
          <p:cNvPr id="77" name="圆角矩形 76"/>
          <p:cNvSpPr/>
          <p:nvPr/>
        </p:nvSpPr>
        <p:spPr>
          <a:xfrm>
            <a:off x="1072411" y="3624175"/>
            <a:ext cx="763292" cy="283871"/>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3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掩码</a:t>
            </a:r>
          </a:p>
        </p:txBody>
      </p:sp>
      <p:sp>
        <p:nvSpPr>
          <p:cNvPr id="78" name="圆角矩形 77"/>
          <p:cNvSpPr/>
          <p:nvPr/>
        </p:nvSpPr>
        <p:spPr>
          <a:xfrm>
            <a:off x="1072411" y="4184026"/>
            <a:ext cx="763292" cy="283871"/>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3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网关</a:t>
            </a:r>
          </a:p>
        </p:txBody>
      </p:sp>
      <p:graphicFrame>
        <p:nvGraphicFramePr>
          <p:cNvPr id="79" name="表格 78"/>
          <p:cNvGraphicFramePr>
            <a:graphicFrameLocks noGrp="1"/>
          </p:cNvGraphicFramePr>
          <p:nvPr/>
        </p:nvGraphicFramePr>
        <p:xfrm>
          <a:off x="1915676" y="3073981"/>
          <a:ext cx="1598756" cy="274284"/>
        </p:xfrm>
        <a:graphic>
          <a:graphicData uri="http://schemas.openxmlformats.org/drawingml/2006/table">
            <a:tbl>
              <a:tblPr firstRow="1" bandRow="1">
                <a:tableStyleId>{72833802-FEF1-4C79-8D5D-14CF1EAF98D9}</a:tableStyleId>
              </a:tblPr>
              <a:tblGrid>
                <a:gridCol w="399689">
                  <a:extLst>
                    <a:ext uri="{9D8B030D-6E8A-4147-A177-3AD203B41FA5}">
                      <a16:colId xmlns:a16="http://schemas.microsoft.com/office/drawing/2014/main" val="20000"/>
                    </a:ext>
                  </a:extLst>
                </a:gridCol>
                <a:gridCol w="399689">
                  <a:extLst>
                    <a:ext uri="{9D8B030D-6E8A-4147-A177-3AD203B41FA5}">
                      <a16:colId xmlns:a16="http://schemas.microsoft.com/office/drawing/2014/main" val="20001"/>
                    </a:ext>
                  </a:extLst>
                </a:gridCol>
                <a:gridCol w="399689">
                  <a:extLst>
                    <a:ext uri="{9D8B030D-6E8A-4147-A177-3AD203B41FA5}">
                      <a16:colId xmlns:a16="http://schemas.microsoft.com/office/drawing/2014/main" val="20002"/>
                    </a:ext>
                  </a:extLst>
                </a:gridCol>
                <a:gridCol w="399689">
                  <a:extLst>
                    <a:ext uri="{9D8B030D-6E8A-4147-A177-3AD203B41FA5}">
                      <a16:colId xmlns:a16="http://schemas.microsoft.com/office/drawing/2014/main" val="20003"/>
                    </a:ext>
                  </a:extLst>
                </a:gridCol>
              </a:tblGrid>
              <a:tr h="274213">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solidFill>
                        <a:srgbClr val="99DFF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78" rtl="0" eaLnBrk="1" latinLnBrk="0" hangingPunct="1"/>
                      <a:endParaRPr lang="zh-CN" altLang="en-US" sz="120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0" name="表格 79"/>
          <p:cNvGraphicFramePr>
            <a:graphicFrameLocks noGrp="1"/>
          </p:cNvGraphicFramePr>
          <p:nvPr/>
        </p:nvGraphicFramePr>
        <p:xfrm>
          <a:off x="1915676" y="3633833"/>
          <a:ext cx="1598756" cy="274284"/>
        </p:xfrm>
        <a:graphic>
          <a:graphicData uri="http://schemas.openxmlformats.org/drawingml/2006/table">
            <a:tbl>
              <a:tblPr firstRow="1" bandRow="1">
                <a:tableStyleId>{72833802-FEF1-4C79-8D5D-14CF1EAF98D9}</a:tableStyleId>
              </a:tblPr>
              <a:tblGrid>
                <a:gridCol w="399689">
                  <a:extLst>
                    <a:ext uri="{9D8B030D-6E8A-4147-A177-3AD203B41FA5}">
                      <a16:colId xmlns:a16="http://schemas.microsoft.com/office/drawing/2014/main" val="20000"/>
                    </a:ext>
                  </a:extLst>
                </a:gridCol>
                <a:gridCol w="399689">
                  <a:extLst>
                    <a:ext uri="{9D8B030D-6E8A-4147-A177-3AD203B41FA5}">
                      <a16:colId xmlns:a16="http://schemas.microsoft.com/office/drawing/2014/main" val="20001"/>
                    </a:ext>
                  </a:extLst>
                </a:gridCol>
                <a:gridCol w="399689">
                  <a:extLst>
                    <a:ext uri="{9D8B030D-6E8A-4147-A177-3AD203B41FA5}">
                      <a16:colId xmlns:a16="http://schemas.microsoft.com/office/drawing/2014/main" val="20002"/>
                    </a:ext>
                  </a:extLst>
                </a:gridCol>
                <a:gridCol w="399689">
                  <a:extLst>
                    <a:ext uri="{9D8B030D-6E8A-4147-A177-3AD203B41FA5}">
                      <a16:colId xmlns:a16="http://schemas.microsoft.com/office/drawing/2014/main" val="20003"/>
                    </a:ext>
                  </a:extLst>
                </a:gridCol>
              </a:tblGrid>
              <a:tr h="274213">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solidFill>
                        <a:srgbClr val="99DFF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78" rtl="0" eaLnBrk="1" latinLnBrk="0" hangingPunct="1"/>
                      <a:endParaRPr lang="zh-CN" altLang="en-US" sz="120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1" name="表格 80"/>
          <p:cNvGraphicFramePr>
            <a:graphicFrameLocks noGrp="1"/>
          </p:cNvGraphicFramePr>
          <p:nvPr/>
        </p:nvGraphicFramePr>
        <p:xfrm>
          <a:off x="1915676" y="4184026"/>
          <a:ext cx="1598756" cy="274284"/>
        </p:xfrm>
        <a:graphic>
          <a:graphicData uri="http://schemas.openxmlformats.org/drawingml/2006/table">
            <a:tbl>
              <a:tblPr firstRow="1" bandRow="1">
                <a:tableStyleId>{72833802-FEF1-4C79-8D5D-14CF1EAF98D9}</a:tableStyleId>
              </a:tblPr>
              <a:tblGrid>
                <a:gridCol w="399689">
                  <a:extLst>
                    <a:ext uri="{9D8B030D-6E8A-4147-A177-3AD203B41FA5}">
                      <a16:colId xmlns:a16="http://schemas.microsoft.com/office/drawing/2014/main" val="20000"/>
                    </a:ext>
                  </a:extLst>
                </a:gridCol>
                <a:gridCol w="399689">
                  <a:extLst>
                    <a:ext uri="{9D8B030D-6E8A-4147-A177-3AD203B41FA5}">
                      <a16:colId xmlns:a16="http://schemas.microsoft.com/office/drawing/2014/main" val="20001"/>
                    </a:ext>
                  </a:extLst>
                </a:gridCol>
                <a:gridCol w="399689">
                  <a:extLst>
                    <a:ext uri="{9D8B030D-6E8A-4147-A177-3AD203B41FA5}">
                      <a16:colId xmlns:a16="http://schemas.microsoft.com/office/drawing/2014/main" val="20002"/>
                    </a:ext>
                  </a:extLst>
                </a:gridCol>
                <a:gridCol w="399689">
                  <a:extLst>
                    <a:ext uri="{9D8B030D-6E8A-4147-A177-3AD203B41FA5}">
                      <a16:colId xmlns:a16="http://schemas.microsoft.com/office/drawing/2014/main" val="20003"/>
                    </a:ext>
                  </a:extLst>
                </a:gridCol>
              </a:tblGrid>
              <a:tr h="274213">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solidFill>
                        <a:srgbClr val="99DFF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78" rtl="0" eaLnBrk="1" latinLnBrk="0" hangingPunct="1"/>
                      <a:r>
                        <a:rPr lang="en-US" altLang="zh-CN" sz="1200" b="0" kern="0" dirty="0">
                          <a:solidFill>
                            <a:srgbClr val="1D1D1A"/>
                          </a:solidFill>
                          <a:latin typeface="Huawei Sans" panose="020C0503030203020204" pitchFamily="34" charset="0"/>
                          <a:ea typeface="方正兰亭黑简体" panose="02000000000000000000" pitchFamily="2" charset="-122"/>
                          <a:cs typeface="+mn-cs"/>
                        </a:rPr>
                        <a:t>.</a:t>
                      </a:r>
                      <a:endParaRPr lang="zh-CN" altLang="en-US" sz="1200" b="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78" rtl="0" eaLnBrk="1" latinLnBrk="0" hangingPunct="1"/>
                      <a:endParaRPr lang="zh-CN" altLang="en-US" sz="1200" kern="0" dirty="0">
                        <a:solidFill>
                          <a:srgbClr val="1D1D1A"/>
                        </a:solidFill>
                        <a:latin typeface="Huawei Sans" panose="020C0503030203020204" pitchFamily="34" charset="0"/>
                        <a:ea typeface="方正兰亭黑简体" panose="02000000000000000000" pitchFamily="2" charset="-122"/>
                        <a:cs typeface="+mn-cs"/>
                      </a:endParaRPr>
                    </a:p>
                  </a:txBody>
                  <a:tcPr marL="91404" marR="91404" marT="45702" marB="45702">
                    <a:lnL w="12700" cap="flat" cmpd="sng" algn="ctr">
                      <a:no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82" name="TextBox 77"/>
          <p:cNvSpPr txBox="1"/>
          <p:nvPr/>
        </p:nvSpPr>
        <p:spPr bwMode="auto">
          <a:xfrm>
            <a:off x="949088" y="2469390"/>
            <a:ext cx="1531206"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IPv4</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地址配置：</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183478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手动配置网络参数的问题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p>
        </p:txBody>
      </p:sp>
      <p:pic>
        <p:nvPicPr>
          <p:cNvPr id="5" name="图片 4" descr="笔记本电脑.png"/>
          <p:cNvPicPr>
            <a:picLocks noChangeAspect="1"/>
          </p:cNvPicPr>
          <p:nvPr/>
        </p:nvPicPr>
        <p:blipFill>
          <a:blip r:embed="rId3" cstate="print"/>
          <a:stretch>
            <a:fillRect/>
          </a:stretch>
        </p:blipFill>
        <p:spPr>
          <a:xfrm>
            <a:off x="7623358" y="3092039"/>
            <a:ext cx="637257" cy="399511"/>
          </a:xfrm>
          <a:prstGeom prst="rect">
            <a:avLst/>
          </a:prstGeom>
        </p:spPr>
      </p:pic>
      <p:pic>
        <p:nvPicPr>
          <p:cNvPr id="6" name="图片 5" descr="业务型无线虚链路-蓝.png"/>
          <p:cNvPicPr>
            <a:picLocks noChangeAspect="1"/>
          </p:cNvPicPr>
          <p:nvPr/>
        </p:nvPicPr>
        <p:blipFill>
          <a:blip r:embed="rId4" cstate="print"/>
          <a:stretch>
            <a:fillRect/>
          </a:stretch>
        </p:blipFill>
        <p:spPr>
          <a:xfrm>
            <a:off x="7231261" y="3889789"/>
            <a:ext cx="539396" cy="399604"/>
          </a:xfrm>
          <a:prstGeom prst="rect">
            <a:avLst/>
          </a:prstGeom>
        </p:spPr>
      </p:pic>
      <p:pic>
        <p:nvPicPr>
          <p:cNvPr id="7" name="图片 6" descr="酒店-蓝.png"/>
          <p:cNvPicPr>
            <a:picLocks noChangeAspect="1"/>
          </p:cNvPicPr>
          <p:nvPr/>
        </p:nvPicPr>
        <p:blipFill>
          <a:blip r:embed="rId5" cstate="print"/>
          <a:stretch>
            <a:fillRect/>
          </a:stretch>
        </p:blipFill>
        <p:spPr>
          <a:xfrm>
            <a:off x="6384206" y="3847749"/>
            <a:ext cx="539396" cy="441644"/>
          </a:xfrm>
          <a:prstGeom prst="rect">
            <a:avLst/>
          </a:prstGeom>
        </p:spPr>
      </p:pic>
      <p:sp>
        <p:nvSpPr>
          <p:cNvPr id="8" name="圆角矩形 7"/>
          <p:cNvSpPr/>
          <p:nvPr/>
        </p:nvSpPr>
        <p:spPr>
          <a:xfrm>
            <a:off x="6322500" y="2666665"/>
            <a:ext cx="2173867" cy="1715132"/>
          </a:xfrm>
          <a:prstGeom prst="roundRect">
            <a:avLst>
              <a:gd name="adj" fmla="val 4967"/>
            </a:avLst>
          </a:prstGeom>
          <a:noFill/>
          <a:ln w="12700" cap="flat" cmpd="sng" algn="ctr">
            <a:solidFill>
              <a:srgbClr val="7D7D7D"/>
            </a:solidFill>
            <a:prstDash val="lgDashDotDot"/>
            <a:miter lim="800000"/>
          </a:ln>
          <a:effectLst/>
        </p:spPr>
        <p:txBody>
          <a:bodyPr rtlCol="0" anchor="ctr"/>
          <a:lstStyle/>
          <a:p>
            <a:pPr algn="ctr" defTabSz="914034">
              <a:defRPr/>
            </a:pPr>
            <a:endParaRPr lang="zh-CN" altLang="en-US" sz="1799"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9478514" y="2666665"/>
            <a:ext cx="2073851" cy="1715132"/>
          </a:xfrm>
          <a:prstGeom prst="roundRect">
            <a:avLst>
              <a:gd name="adj" fmla="val 4967"/>
            </a:avLst>
          </a:prstGeom>
          <a:noFill/>
          <a:ln w="12700" cap="flat" cmpd="sng" algn="ctr">
            <a:solidFill>
              <a:srgbClr val="7D7D7D"/>
            </a:solidFill>
            <a:prstDash val="lgDashDotDot"/>
            <a:miter lim="800000"/>
          </a:ln>
          <a:effectLst/>
        </p:spPr>
        <p:txBody>
          <a:bodyPr rtlCol="0" anchor="ctr"/>
          <a:lstStyle/>
          <a:p>
            <a:pPr algn="ctr" defTabSz="914034">
              <a:defRPr/>
            </a:pPr>
            <a:endParaRPr lang="zh-CN" altLang="en-US" sz="1799"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descr="业务型无线虚链路-蓝.png"/>
          <p:cNvPicPr>
            <a:picLocks noChangeAspect="1"/>
          </p:cNvPicPr>
          <p:nvPr/>
        </p:nvPicPr>
        <p:blipFill>
          <a:blip r:embed="rId4" cstate="print"/>
          <a:stretch>
            <a:fillRect/>
          </a:stretch>
        </p:blipFill>
        <p:spPr>
          <a:xfrm>
            <a:off x="10415960" y="3889789"/>
            <a:ext cx="539396" cy="399604"/>
          </a:xfrm>
          <a:prstGeom prst="rect">
            <a:avLst/>
          </a:prstGeom>
        </p:spPr>
      </p:pic>
      <p:pic>
        <p:nvPicPr>
          <p:cNvPr id="11" name="图片 10" descr="酒店-蓝.png"/>
          <p:cNvPicPr>
            <a:picLocks noChangeAspect="1"/>
          </p:cNvPicPr>
          <p:nvPr/>
        </p:nvPicPr>
        <p:blipFill>
          <a:blip r:embed="rId5" cstate="print"/>
          <a:stretch>
            <a:fillRect/>
          </a:stretch>
        </p:blipFill>
        <p:spPr>
          <a:xfrm>
            <a:off x="9573575" y="3847749"/>
            <a:ext cx="539396" cy="441644"/>
          </a:xfrm>
          <a:prstGeom prst="rect">
            <a:avLst/>
          </a:prstGeom>
        </p:spPr>
      </p:pic>
      <p:pic>
        <p:nvPicPr>
          <p:cNvPr id="12" name="图片 11" descr="笔记本电脑.png"/>
          <p:cNvPicPr>
            <a:picLocks noChangeAspect="1"/>
          </p:cNvPicPr>
          <p:nvPr/>
        </p:nvPicPr>
        <p:blipFill>
          <a:blip r:embed="rId3" cstate="print"/>
          <a:stretch>
            <a:fillRect/>
          </a:stretch>
        </p:blipFill>
        <p:spPr>
          <a:xfrm>
            <a:off x="10112971" y="3092039"/>
            <a:ext cx="637257" cy="399511"/>
          </a:xfrm>
          <a:prstGeom prst="rect">
            <a:avLst/>
          </a:prstGeom>
        </p:spPr>
      </p:pic>
      <p:cxnSp>
        <p:nvCxnSpPr>
          <p:cNvPr id="13" name="直接箭头连接符 12"/>
          <p:cNvCxnSpPr/>
          <p:nvPr/>
        </p:nvCxnSpPr>
        <p:spPr>
          <a:xfrm>
            <a:off x="8302557" y="3275021"/>
            <a:ext cx="138166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8538736" y="2848508"/>
            <a:ext cx="882985" cy="370776"/>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办公室之间移动</a:t>
            </a:r>
          </a:p>
        </p:txBody>
      </p:sp>
      <p:pic>
        <p:nvPicPr>
          <p:cNvPr id="15" name="图片 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5634" y="1949253"/>
            <a:ext cx="539789" cy="442627"/>
          </a:xfrm>
          <a:prstGeom prst="rect">
            <a:avLst/>
          </a:prstGeom>
        </p:spPr>
      </p:pic>
      <p:pic>
        <p:nvPicPr>
          <p:cNvPr id="16" name="图片 1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5634" y="2490869"/>
            <a:ext cx="539789" cy="442627"/>
          </a:xfrm>
          <a:prstGeom prst="rect">
            <a:avLst/>
          </a:prstGeom>
        </p:spPr>
      </p:pic>
      <p:pic>
        <p:nvPicPr>
          <p:cNvPr id="17" name="图片 1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5634" y="4119957"/>
            <a:ext cx="539789" cy="442627"/>
          </a:xfrm>
          <a:prstGeom prst="rect">
            <a:avLst/>
          </a:prstGeom>
        </p:spPr>
      </p:pic>
      <p:pic>
        <p:nvPicPr>
          <p:cNvPr id="18" name="图片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38984" y="3035402"/>
            <a:ext cx="539789" cy="442627"/>
          </a:xfrm>
          <a:prstGeom prst="rect">
            <a:avLst/>
          </a:prstGeom>
        </p:spPr>
      </p:pic>
      <p:pic>
        <p:nvPicPr>
          <p:cNvPr id="19" name="图片 1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38984" y="3578342"/>
            <a:ext cx="539789" cy="442627"/>
          </a:xfrm>
          <a:prstGeom prst="rect">
            <a:avLst/>
          </a:prstGeom>
        </p:spPr>
      </p:pic>
      <p:pic>
        <p:nvPicPr>
          <p:cNvPr id="20" name="图片 1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38984" y="4119957"/>
            <a:ext cx="539789" cy="442627"/>
          </a:xfrm>
          <a:prstGeom prst="rect">
            <a:avLst/>
          </a:prstGeom>
        </p:spPr>
      </p:pic>
      <p:pic>
        <p:nvPicPr>
          <p:cNvPr id="21" name="图片 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38984" y="4664490"/>
            <a:ext cx="539789" cy="442627"/>
          </a:xfrm>
          <a:prstGeom prst="rect">
            <a:avLst/>
          </a:prstGeom>
        </p:spPr>
      </p:pic>
      <p:pic>
        <p:nvPicPr>
          <p:cNvPr id="22" name="图片 2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307457" y="2490869"/>
            <a:ext cx="539789" cy="442627"/>
          </a:xfrm>
          <a:prstGeom prst="rect">
            <a:avLst/>
          </a:prstGeom>
        </p:spPr>
      </p:pic>
      <p:pic>
        <p:nvPicPr>
          <p:cNvPr id="23" name="图片 2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307457" y="3578342"/>
            <a:ext cx="539789" cy="442627"/>
          </a:xfrm>
          <a:prstGeom prst="rect">
            <a:avLst/>
          </a:prstGeom>
        </p:spPr>
      </p:pic>
      <p:pic>
        <p:nvPicPr>
          <p:cNvPr id="24" name="图片 2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75930" y="1949253"/>
            <a:ext cx="539789" cy="442627"/>
          </a:xfrm>
          <a:prstGeom prst="rect">
            <a:avLst/>
          </a:prstGeom>
        </p:spPr>
      </p:pic>
      <p:pic>
        <p:nvPicPr>
          <p:cNvPr id="25" name="图片 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75930" y="3035402"/>
            <a:ext cx="539789" cy="442627"/>
          </a:xfrm>
          <a:prstGeom prst="rect">
            <a:avLst/>
          </a:prstGeom>
        </p:spPr>
      </p:pic>
      <p:pic>
        <p:nvPicPr>
          <p:cNvPr id="26" name="图片 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0507" y="2490869"/>
            <a:ext cx="539789" cy="442627"/>
          </a:xfrm>
          <a:prstGeom prst="rect">
            <a:avLst/>
          </a:prstGeom>
        </p:spPr>
      </p:pic>
      <p:sp>
        <p:nvSpPr>
          <p:cNvPr id="27" name="矩形 26"/>
          <p:cNvSpPr/>
          <p:nvPr/>
        </p:nvSpPr>
        <p:spPr bwMode="auto">
          <a:xfrm>
            <a:off x="1304317" y="2040136"/>
            <a:ext cx="1010241" cy="260861"/>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未在线用户</a:t>
            </a:r>
          </a:p>
        </p:txBody>
      </p:sp>
      <p:sp>
        <p:nvSpPr>
          <p:cNvPr id="28" name="矩形 27"/>
          <p:cNvSpPr/>
          <p:nvPr/>
        </p:nvSpPr>
        <p:spPr bwMode="auto">
          <a:xfrm>
            <a:off x="1304317" y="2587647"/>
            <a:ext cx="1010241" cy="260861"/>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在线用户</a:t>
            </a:r>
          </a:p>
        </p:txBody>
      </p:sp>
      <p:pic>
        <p:nvPicPr>
          <p:cNvPr id="29" name="图片 28"/>
          <p:cNvPicPr>
            <a:picLocks/>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710507" y="1949253"/>
            <a:ext cx="539789" cy="442627"/>
          </a:xfrm>
          <a:prstGeom prst="rect">
            <a:avLst/>
          </a:prstGeom>
        </p:spPr>
      </p:pic>
      <p:pic>
        <p:nvPicPr>
          <p:cNvPr id="30" name="图片 29"/>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307457" y="1949253"/>
            <a:ext cx="539789" cy="442627"/>
          </a:xfrm>
          <a:prstGeom prst="rect">
            <a:avLst/>
          </a:prstGeom>
        </p:spPr>
      </p:pic>
      <p:pic>
        <p:nvPicPr>
          <p:cNvPr id="31" name="图片 30"/>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3636710" y="1949253"/>
            <a:ext cx="539789" cy="442627"/>
          </a:xfrm>
          <a:prstGeom prst="rect">
            <a:avLst/>
          </a:prstGeom>
        </p:spPr>
      </p:pic>
      <p:pic>
        <p:nvPicPr>
          <p:cNvPr id="32" name="图片 31"/>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3636710" y="2486793"/>
            <a:ext cx="539789" cy="442627"/>
          </a:xfrm>
          <a:prstGeom prst="rect">
            <a:avLst/>
          </a:prstGeom>
        </p:spPr>
      </p:pic>
      <p:pic>
        <p:nvPicPr>
          <p:cNvPr id="33" name="图片 32"/>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975844" y="2486793"/>
            <a:ext cx="539789" cy="442627"/>
          </a:xfrm>
          <a:prstGeom prst="rect">
            <a:avLst/>
          </a:prstGeom>
        </p:spPr>
      </p:pic>
      <p:pic>
        <p:nvPicPr>
          <p:cNvPr id="34" name="图片 33"/>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307457" y="3035402"/>
            <a:ext cx="539789" cy="442627"/>
          </a:xfrm>
          <a:prstGeom prst="rect">
            <a:avLst/>
          </a:prstGeom>
        </p:spPr>
      </p:pic>
      <p:pic>
        <p:nvPicPr>
          <p:cNvPr id="35" name="图片 34"/>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975767" y="3035402"/>
            <a:ext cx="539789" cy="442627"/>
          </a:xfrm>
          <a:prstGeom prst="rect">
            <a:avLst/>
          </a:prstGeom>
        </p:spPr>
      </p:pic>
      <p:pic>
        <p:nvPicPr>
          <p:cNvPr id="36" name="图片 35"/>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975767" y="3578342"/>
            <a:ext cx="539789" cy="442627"/>
          </a:xfrm>
          <a:prstGeom prst="rect">
            <a:avLst/>
          </a:prstGeom>
        </p:spPr>
      </p:pic>
      <p:pic>
        <p:nvPicPr>
          <p:cNvPr id="37" name="图片 36"/>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975767" y="4670838"/>
            <a:ext cx="539789" cy="442627"/>
          </a:xfrm>
          <a:prstGeom prst="rect">
            <a:avLst/>
          </a:prstGeom>
        </p:spPr>
      </p:pic>
      <p:pic>
        <p:nvPicPr>
          <p:cNvPr id="38" name="图片 37"/>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302201" y="4670838"/>
            <a:ext cx="539789" cy="442627"/>
          </a:xfrm>
          <a:prstGeom prst="rect">
            <a:avLst/>
          </a:prstGeom>
        </p:spPr>
      </p:pic>
      <p:pic>
        <p:nvPicPr>
          <p:cNvPr id="39" name="图片 38"/>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302201" y="4119957"/>
            <a:ext cx="539789" cy="442627"/>
          </a:xfrm>
          <a:prstGeom prst="rect">
            <a:avLst/>
          </a:prstGeom>
        </p:spPr>
      </p:pic>
      <p:pic>
        <p:nvPicPr>
          <p:cNvPr id="40" name="图片 39"/>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975930" y="4119957"/>
            <a:ext cx="539789" cy="442627"/>
          </a:xfrm>
          <a:prstGeom prst="rect">
            <a:avLst/>
          </a:prstGeom>
        </p:spPr>
      </p:pic>
      <p:pic>
        <p:nvPicPr>
          <p:cNvPr id="41" name="图片 40"/>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975930" y="3572472"/>
            <a:ext cx="539789" cy="442627"/>
          </a:xfrm>
          <a:prstGeom prst="rect">
            <a:avLst/>
          </a:prstGeom>
        </p:spPr>
      </p:pic>
      <p:pic>
        <p:nvPicPr>
          <p:cNvPr id="42" name="图片 41"/>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4975930" y="4664490"/>
            <a:ext cx="539789" cy="442627"/>
          </a:xfrm>
          <a:prstGeom prst="rect">
            <a:avLst/>
          </a:prstGeom>
        </p:spPr>
      </p:pic>
      <p:pic>
        <p:nvPicPr>
          <p:cNvPr id="43" name="图片 42"/>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4664490"/>
            <a:ext cx="539789" cy="442627"/>
          </a:xfrm>
          <a:prstGeom prst="rect">
            <a:avLst/>
          </a:prstGeom>
        </p:spPr>
      </p:pic>
      <p:pic>
        <p:nvPicPr>
          <p:cNvPr id="44" name="图片 43"/>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4124558"/>
            <a:ext cx="539789" cy="442627"/>
          </a:xfrm>
          <a:prstGeom prst="rect">
            <a:avLst/>
          </a:prstGeom>
        </p:spPr>
      </p:pic>
      <p:pic>
        <p:nvPicPr>
          <p:cNvPr id="45" name="图片 44"/>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3578342"/>
            <a:ext cx="539789" cy="442627"/>
          </a:xfrm>
          <a:prstGeom prst="rect">
            <a:avLst/>
          </a:prstGeom>
        </p:spPr>
      </p:pic>
      <p:pic>
        <p:nvPicPr>
          <p:cNvPr id="46" name="图片 45"/>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3035402"/>
            <a:ext cx="539789" cy="442627"/>
          </a:xfrm>
          <a:prstGeom prst="rect">
            <a:avLst/>
          </a:prstGeom>
        </p:spPr>
      </p:pic>
      <p:pic>
        <p:nvPicPr>
          <p:cNvPr id="47" name="图片 46"/>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2482756"/>
            <a:ext cx="539789" cy="442627"/>
          </a:xfrm>
          <a:prstGeom prst="rect">
            <a:avLst/>
          </a:prstGeom>
        </p:spPr>
      </p:pic>
      <p:pic>
        <p:nvPicPr>
          <p:cNvPr id="48" name="图片 47"/>
          <p:cNvPicPr>
            <a:picLocks/>
          </p:cNvPicPr>
          <p:nvPr/>
        </p:nvPicPr>
        <p:blipFill>
          <a:blip r:embed="rId9" cstate="print">
            <a:grayscl/>
            <a:extLst>
              <a:ext uri="{28A0092B-C50C-407E-A947-70E740481C1C}">
                <a14:useLocalDpi xmlns:a14="http://schemas.microsoft.com/office/drawing/2010/main" val="0"/>
              </a:ext>
            </a:extLst>
          </a:blip>
          <a:stretch>
            <a:fillRect/>
          </a:stretch>
        </p:blipFill>
        <p:spPr bwMode="ltGray">
          <a:xfrm>
            <a:off x="2314558" y="1949253"/>
            <a:ext cx="539789" cy="442627"/>
          </a:xfrm>
          <a:prstGeom prst="rect">
            <a:avLst/>
          </a:prstGeom>
        </p:spPr>
      </p:pic>
      <p:sp>
        <p:nvSpPr>
          <p:cNvPr id="49" name="圆角矩形 48"/>
          <p:cNvSpPr/>
          <p:nvPr/>
        </p:nvSpPr>
        <p:spPr>
          <a:xfrm>
            <a:off x="462120" y="1266470"/>
            <a:ext cx="5631500" cy="3744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利用率低</a:t>
            </a:r>
          </a:p>
        </p:txBody>
      </p:sp>
      <p:sp>
        <p:nvSpPr>
          <p:cNvPr id="50" name="圆角矩形 49"/>
          <p:cNvSpPr/>
          <p:nvPr/>
        </p:nvSpPr>
        <p:spPr>
          <a:xfrm>
            <a:off x="462120" y="1702929"/>
            <a:ext cx="5611994" cy="456460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972" tIns="71972" rIns="71972" bIns="71972" rtlCol="0" anchor="t" anchorCtr="0"/>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50"/>
          <p:cNvSpPr/>
          <p:nvPr/>
        </p:nvSpPr>
        <p:spPr>
          <a:xfrm>
            <a:off x="6128135" y="1266470"/>
            <a:ext cx="5631500" cy="3744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灵活性差</a:t>
            </a:r>
          </a:p>
        </p:txBody>
      </p:sp>
      <p:sp>
        <p:nvSpPr>
          <p:cNvPr id="52" name="圆角矩形 51"/>
          <p:cNvSpPr/>
          <p:nvPr/>
        </p:nvSpPr>
        <p:spPr>
          <a:xfrm>
            <a:off x="6128134" y="1702929"/>
            <a:ext cx="5611994" cy="456460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972" tIns="71972" rIns="71972" bIns="71972" rtlCol="0" anchor="t" anchorCtr="0"/>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462119" y="5245072"/>
            <a:ext cx="5631501" cy="758886"/>
          </a:xfrm>
          <a:prstGeom prst="rect">
            <a:avLst/>
          </a:prstGeom>
        </p:spPr>
        <p:txBody>
          <a:bodyPr wrap="square">
            <a:spAutoFit/>
          </a:bodyPr>
          <a:lstStyle/>
          <a:p>
            <a:pPr marL="177729" indent="-177729">
              <a:lnSpc>
                <a:spcPts val="2599"/>
              </a:lnSpc>
              <a:spcAft>
                <a:spcPts val="600"/>
              </a:spcAft>
              <a:buFont typeface="Arial" panose="020B0604020202020204" pitchFamily="34" charset="0"/>
              <a:buChar char="•"/>
            </a:pP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企业网中每个人固定使用一个</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地址利用率低，有些地址可能长期处于未使用状态。</a:t>
            </a:r>
          </a:p>
        </p:txBody>
      </p:sp>
      <p:sp>
        <p:nvSpPr>
          <p:cNvPr id="54" name="矩形 53"/>
          <p:cNvSpPr/>
          <p:nvPr/>
        </p:nvSpPr>
        <p:spPr>
          <a:xfrm>
            <a:off x="6128134" y="5245073"/>
            <a:ext cx="5611994" cy="1092180"/>
          </a:xfrm>
          <a:prstGeom prst="rect">
            <a:avLst/>
          </a:prstGeom>
        </p:spPr>
        <p:txBody>
          <a:bodyPr wrap="square">
            <a:spAutoFit/>
          </a:bodyPr>
          <a:lstStyle/>
          <a:p>
            <a:pPr marL="177729" indent="-177729" fontAlgn="base">
              <a:lnSpc>
                <a:spcPts val="2599"/>
              </a:lnSpc>
              <a:spcAft>
                <a:spcPts val="600"/>
              </a:spcAft>
              <a:buFont typeface="Arial" panose="020B0604020202020204" pitchFamily="34" charset="0"/>
              <a:buChar char="•"/>
            </a:pP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WLAN</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99" dirty="0"/>
              <a:t>Wireless Local Area Network</a:t>
            </a:r>
            <a:r>
              <a:rPr lang="zh-CN" altLang="en-US" sz="1599" dirty="0"/>
              <a:t>，</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无线局域网）的出现使终端位置不再固定，当无线终端移动到另外一个无线覆盖区域时，可能需要再次配置</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a:t>
            </a:r>
          </a:p>
        </p:txBody>
      </p:sp>
      <p:sp>
        <p:nvSpPr>
          <p:cNvPr id="55" name="矩形 54"/>
          <p:cNvSpPr/>
          <p:nvPr/>
        </p:nvSpPr>
        <p:spPr bwMode="auto">
          <a:xfrm>
            <a:off x="7043567" y="4436395"/>
            <a:ext cx="882985" cy="370776"/>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spcBef>
                <a:spcPct val="0"/>
              </a:spcBef>
              <a:spcAft>
                <a:spcPct val="0"/>
              </a:spcAf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办公室</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bwMode="auto">
          <a:xfrm>
            <a:off x="10195439" y="4436395"/>
            <a:ext cx="882985" cy="370776"/>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spcBef>
                <a:spcPct val="0"/>
              </a:spcBef>
              <a:spcAft>
                <a:spcPct val="0"/>
              </a:spcAf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办公室</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7" name="图片 56" descr="SAN网络-蓝.png">
            <a:extLst>
              <a:ext uri="{FF2B5EF4-FFF2-40B4-BE49-F238E27FC236}">
                <a16:creationId xmlns:a16="http://schemas.microsoft.com/office/drawing/2014/main" id="{BB1B5C86-6804-4E24-928C-6ABA61280002}"/>
              </a:ext>
            </a:extLst>
          </p:cNvPr>
          <p:cNvPicPr>
            <a:picLocks noChangeAspect="1"/>
          </p:cNvPicPr>
          <p:nvPr/>
        </p:nvPicPr>
        <p:blipFill>
          <a:blip r:embed="rId10" cstate="print"/>
          <a:stretch>
            <a:fillRect/>
          </a:stretch>
        </p:blipFill>
        <p:spPr>
          <a:xfrm>
            <a:off x="7149757" y="3053060"/>
            <a:ext cx="267436" cy="438140"/>
          </a:xfrm>
          <a:prstGeom prst="rect">
            <a:avLst/>
          </a:prstGeom>
        </p:spPr>
      </p:pic>
      <p:pic>
        <p:nvPicPr>
          <p:cNvPr id="58" name="图片 57" descr="SAN网络-蓝.png">
            <a:extLst>
              <a:ext uri="{FF2B5EF4-FFF2-40B4-BE49-F238E27FC236}">
                <a16:creationId xmlns:a16="http://schemas.microsoft.com/office/drawing/2014/main" id="{BB1B5C86-6804-4E24-928C-6ABA61280002}"/>
              </a:ext>
            </a:extLst>
          </p:cNvPr>
          <p:cNvPicPr>
            <a:picLocks noChangeAspect="1"/>
          </p:cNvPicPr>
          <p:nvPr/>
        </p:nvPicPr>
        <p:blipFill>
          <a:blip r:embed="rId10" cstate="print"/>
          <a:stretch>
            <a:fillRect/>
          </a:stretch>
        </p:blipFill>
        <p:spPr>
          <a:xfrm>
            <a:off x="9749067" y="3053060"/>
            <a:ext cx="267436" cy="438140"/>
          </a:xfrm>
          <a:prstGeom prst="rect">
            <a:avLst/>
          </a:prstGeom>
        </p:spPr>
      </p:pic>
    </p:spTree>
    <p:extLst>
      <p:ext uri="{BB962C8B-B14F-4D97-AF65-F5344CB8AC3E}">
        <p14:creationId xmlns:p14="http://schemas.microsoft.com/office/powerpoint/2010/main" val="172141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基本概念</a:t>
            </a:r>
          </a:p>
        </p:txBody>
      </p:sp>
      <p:sp>
        <p:nvSpPr>
          <p:cNvPr id="5" name="矩形 4">
            <a:extLst>
              <a:ext uri="{FF2B5EF4-FFF2-40B4-BE49-F238E27FC236}">
                <a16:creationId xmlns:a16="http://schemas.microsoft.com/office/drawing/2014/main" id="{63EC1A45-DE44-4732-A300-8A63DEFB1977}"/>
              </a:ext>
            </a:extLst>
          </p:cNvPr>
          <p:cNvSpPr/>
          <p:nvPr/>
        </p:nvSpPr>
        <p:spPr>
          <a:xfrm>
            <a:off x="580798" y="2578376"/>
            <a:ext cx="2546913" cy="2171528"/>
          </a:xfrm>
          <a:prstGeom prst="rect">
            <a:avLst/>
          </a:prstGeom>
          <a:solidFill>
            <a:srgbClr val="F4FBFE"/>
          </a:solidFill>
          <a:ln w="12700">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占位符 2"/>
          <p:cNvSpPr txBox="1">
            <a:spLocks/>
          </p:cNvSpPr>
          <p:nvPr/>
        </p:nvSpPr>
        <p:spPr>
          <a:xfrm>
            <a:off x="6208780" y="2285615"/>
            <a:ext cx="5532546" cy="2286771"/>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为解决传统的静态手工配置方式的不足，</a:t>
            </a:r>
            <a:r>
              <a:rPr lang="en-US" altLang="zh-CN" sz="1599">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99">
                <a:latin typeface="Huawei Sans" panose="020C0503030203020204" pitchFamily="34" charset="0"/>
                <a:ea typeface="方正兰亭黑简体" panose="02000000000000000000" pitchFamily="2" charset="-122"/>
                <a:sym typeface="Huawei Sans" panose="020C0503030203020204" pitchFamily="34" charset="0"/>
              </a:rPr>
              <a:t>Dynamic Host Configuration Protocol</a:t>
            </a:r>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，动态主机配置协议）应运而生，其可以实现网络动态合理地分配</a:t>
            </a:r>
            <a:r>
              <a:rPr lang="en-US" altLang="zh-CN" sz="1599">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地址给主机使用。</a:t>
            </a:r>
            <a:endParaRPr lang="en-US" altLang="zh-CN" sz="1599">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599">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采用</a:t>
            </a:r>
            <a:r>
              <a:rPr lang="en-US" altLang="zh-CN" sz="1599">
                <a:latin typeface="Huawei Sans" panose="020C0503030203020204" pitchFamily="34" charset="0"/>
                <a:ea typeface="方正兰亭黑简体" panose="02000000000000000000" pitchFamily="2" charset="-122"/>
                <a:sym typeface="Huawei Sans" panose="020C0503030203020204" pitchFamily="34" charset="0"/>
              </a:rPr>
              <a:t>C/S</a:t>
            </a:r>
            <a:r>
              <a:rPr lang="zh-CN" altLang="en-US" sz="1599">
                <a:latin typeface="Huawei Sans" panose="020C0503030203020204" pitchFamily="34" charset="0"/>
                <a:ea typeface="方正兰亭黑简体" panose="02000000000000000000" pitchFamily="2" charset="-122"/>
                <a:sym typeface="Huawei Sans" panose="020C0503030203020204" pitchFamily="34" charset="0"/>
              </a:rPr>
              <a:t>构架，主机无需配置，从服务器端获取地址，可实现接入网络后即插即用。</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9"/>
          <p:cNvSpPr txBox="1">
            <a:spLocks noChangeArrowheads="1"/>
          </p:cNvSpPr>
          <p:nvPr/>
        </p:nvSpPr>
        <p:spPr bwMode="auto">
          <a:xfrm>
            <a:off x="4795007" y="3898785"/>
            <a:ext cx="1211718"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cxnSp>
        <p:nvCxnSpPr>
          <p:cNvPr id="8" name="直接箭头连接符 24"/>
          <p:cNvCxnSpPr>
            <a:cxnSpLocks noChangeShapeType="1"/>
          </p:cNvCxnSpPr>
          <p:nvPr/>
        </p:nvCxnSpPr>
        <p:spPr bwMode="auto">
          <a:xfrm flipH="1">
            <a:off x="3475559" y="4275913"/>
            <a:ext cx="108066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9" name="TextBox 29"/>
          <p:cNvSpPr txBox="1">
            <a:spLocks noChangeArrowheads="1"/>
          </p:cNvSpPr>
          <p:nvPr/>
        </p:nvSpPr>
        <p:spPr bwMode="auto">
          <a:xfrm>
            <a:off x="3539955" y="3982993"/>
            <a:ext cx="1001806" cy="276891"/>
          </a:xfrm>
          <a:prstGeom prst="rect">
            <a:avLst/>
          </a:prstGeom>
          <a:noFill/>
          <a:ln w="9525">
            <a:noFill/>
            <a:miter lim="800000"/>
            <a:headEnd/>
            <a:tailEnd/>
          </a:ln>
        </p:spPr>
        <p:txBody>
          <a:bodyPr wrap="none">
            <a:spAutoFit/>
          </a:bodyPr>
          <a:lstStyle/>
          <a:p>
            <a:pPr algn="ctr">
              <a:defRPr/>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分配</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a:t>
            </a:r>
          </a:p>
        </p:txBody>
      </p:sp>
      <p:sp>
        <p:nvSpPr>
          <p:cNvPr id="10" name="TextBox 26"/>
          <p:cNvSpPr txBox="1">
            <a:spLocks noChangeArrowheads="1"/>
          </p:cNvSpPr>
          <p:nvPr/>
        </p:nvSpPr>
        <p:spPr bwMode="auto">
          <a:xfrm>
            <a:off x="3472753" y="2870057"/>
            <a:ext cx="958543"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地址请求</a:t>
            </a:r>
          </a:p>
        </p:txBody>
      </p:sp>
      <p:cxnSp>
        <p:nvCxnSpPr>
          <p:cNvPr id="11" name="直接箭头连接符 31"/>
          <p:cNvCxnSpPr>
            <a:cxnSpLocks noChangeShapeType="1"/>
          </p:cNvCxnSpPr>
          <p:nvPr/>
        </p:nvCxnSpPr>
        <p:spPr bwMode="auto">
          <a:xfrm>
            <a:off x="3441048" y="3160177"/>
            <a:ext cx="107907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2" name="直接箭头连接符 11"/>
          <p:cNvCxnSpPr>
            <a:stCxn id="18" idx="3"/>
            <a:endCxn id="19" idx="1"/>
          </p:cNvCxnSpPr>
          <p:nvPr/>
        </p:nvCxnSpPr>
        <p:spPr bwMode="auto">
          <a:xfrm>
            <a:off x="4154117" y="3644816"/>
            <a:ext cx="976854" cy="0"/>
          </a:xfrm>
          <a:prstGeom prst="straightConnector1">
            <a:avLst/>
          </a:prstGeom>
          <a:solidFill>
            <a:schemeClr val="accent1"/>
          </a:solidFill>
          <a:ln w="19050" cap="rnd" cmpd="sng" algn="ctr">
            <a:solidFill>
              <a:schemeClr val="tx1"/>
            </a:solidFill>
            <a:prstDash val="solid"/>
            <a:round/>
            <a:headEnd type="none" w="med" len="med"/>
            <a:tailEnd type="none" w="med" len="med"/>
          </a:ln>
          <a:effectLst/>
        </p:spPr>
      </p:cxnSp>
      <p:sp>
        <p:nvSpPr>
          <p:cNvPr id="13" name="TextBox 77"/>
          <p:cNvSpPr txBox="1"/>
          <p:nvPr/>
        </p:nvSpPr>
        <p:spPr bwMode="auto">
          <a:xfrm>
            <a:off x="1140284" y="4815231"/>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4" name="图片 13" descr="SAN网络-蓝.png"/>
          <p:cNvPicPr>
            <a:picLocks noChangeAspect="1"/>
          </p:cNvPicPr>
          <p:nvPr/>
        </p:nvPicPr>
        <p:blipFill>
          <a:blip r:embed="rId3" cstate="print"/>
          <a:stretch>
            <a:fillRect/>
          </a:stretch>
        </p:blipFill>
        <p:spPr>
          <a:xfrm>
            <a:off x="872848" y="3708589"/>
            <a:ext cx="267436" cy="438140"/>
          </a:xfrm>
          <a:prstGeom prst="rect">
            <a:avLst/>
          </a:prstGeom>
        </p:spPr>
      </p:pic>
      <p:pic>
        <p:nvPicPr>
          <p:cNvPr id="15" name="图片 14" descr="笔记本电脑.png"/>
          <p:cNvPicPr>
            <a:picLocks noChangeAspect="1"/>
          </p:cNvPicPr>
          <p:nvPr/>
        </p:nvPicPr>
        <p:blipFill>
          <a:blip r:embed="rId4" cstate="print"/>
          <a:stretch>
            <a:fillRect/>
          </a:stretch>
        </p:blipFill>
        <p:spPr>
          <a:xfrm>
            <a:off x="712138" y="3130695"/>
            <a:ext cx="539568" cy="338268"/>
          </a:xfrm>
          <a:prstGeom prst="rect">
            <a:avLst/>
          </a:prstGeom>
        </p:spPr>
      </p:pic>
      <p:pic>
        <p:nvPicPr>
          <p:cNvPr id="16" name="图片 15" descr="打印机.png">
            <a:extLst>
              <a:ext uri="{FF2B5EF4-FFF2-40B4-BE49-F238E27FC236}">
                <a16:creationId xmlns:a16="http://schemas.microsoft.com/office/drawing/2014/main" id="{88974645-F94D-4F0F-A742-AD1AEBE4E831}"/>
              </a:ext>
            </a:extLst>
          </p:cNvPr>
          <p:cNvPicPr>
            <a:picLocks noChangeAspect="1"/>
          </p:cNvPicPr>
          <p:nvPr/>
        </p:nvPicPr>
        <p:blipFill>
          <a:blip r:embed="rId5" cstate="print"/>
          <a:stretch>
            <a:fillRect/>
          </a:stretch>
        </p:blipFill>
        <p:spPr>
          <a:xfrm>
            <a:off x="2008688" y="4174901"/>
            <a:ext cx="537981" cy="428233"/>
          </a:xfrm>
          <a:prstGeom prst="rect">
            <a:avLst/>
          </a:prstGeom>
        </p:spPr>
      </p:pic>
      <p:pic>
        <p:nvPicPr>
          <p:cNvPr id="17" name="图片 16" descr="AP.png">
            <a:extLst>
              <a:ext uri="{FF2B5EF4-FFF2-40B4-BE49-F238E27FC236}">
                <a16:creationId xmlns:a16="http://schemas.microsoft.com/office/drawing/2014/main" id="{9A3BB0B1-B8AE-4570-9CED-F22BF327FAF8}"/>
              </a:ext>
            </a:extLst>
          </p:cNvPr>
          <p:cNvPicPr>
            <a:picLocks noChangeAspect="1"/>
          </p:cNvPicPr>
          <p:nvPr/>
        </p:nvPicPr>
        <p:blipFill>
          <a:blip r:embed="rId6" cstate="print"/>
          <a:stretch>
            <a:fillRect/>
          </a:stretch>
        </p:blipFill>
        <p:spPr>
          <a:xfrm>
            <a:off x="2023122" y="3424354"/>
            <a:ext cx="539789" cy="441645"/>
          </a:xfrm>
          <a:prstGeom prst="rect">
            <a:avLst/>
          </a:prstGeom>
        </p:spPr>
      </p:pic>
      <p:pic>
        <p:nvPicPr>
          <p:cNvPr id="18" name="图片 17" descr="接入交换机.png">
            <a:extLst>
              <a:ext uri="{FF2B5EF4-FFF2-40B4-BE49-F238E27FC236}">
                <a16:creationId xmlns:a16="http://schemas.microsoft.com/office/drawing/2014/main" id="{A4EEA780-3CE8-4340-83D8-A49BC7227950}"/>
              </a:ext>
            </a:extLst>
          </p:cNvPr>
          <p:cNvPicPr>
            <a:picLocks noChangeAspect="1"/>
          </p:cNvPicPr>
          <p:nvPr/>
        </p:nvPicPr>
        <p:blipFill>
          <a:blip r:embed="rId7" cstate="print"/>
          <a:stretch>
            <a:fillRect/>
          </a:stretch>
        </p:blipFill>
        <p:spPr>
          <a:xfrm>
            <a:off x="3614327" y="3423993"/>
            <a:ext cx="539789" cy="441645"/>
          </a:xfrm>
          <a:prstGeom prst="rect">
            <a:avLst/>
          </a:prstGeom>
        </p:spPr>
      </p:pic>
      <p:pic>
        <p:nvPicPr>
          <p:cNvPr id="19" name="图片 18" descr="通用服务器-蓝.png">
            <a:extLst>
              <a:ext uri="{FF2B5EF4-FFF2-40B4-BE49-F238E27FC236}">
                <a16:creationId xmlns:a16="http://schemas.microsoft.com/office/drawing/2014/main" id="{B2C40AE6-2029-4F3E-954D-5911E6D94FB2}"/>
              </a:ext>
            </a:extLst>
          </p:cNvPr>
          <p:cNvPicPr>
            <a:picLocks noChangeAspect="1"/>
          </p:cNvPicPr>
          <p:nvPr/>
        </p:nvPicPr>
        <p:blipFill>
          <a:blip r:embed="rId8" cstate="print"/>
          <a:stretch>
            <a:fillRect/>
          </a:stretch>
        </p:blipFill>
        <p:spPr>
          <a:xfrm>
            <a:off x="5130971" y="3423993"/>
            <a:ext cx="539789" cy="441645"/>
          </a:xfrm>
          <a:prstGeom prst="rect">
            <a:avLst/>
          </a:prstGeom>
        </p:spPr>
      </p:pic>
      <p:pic>
        <p:nvPicPr>
          <p:cNvPr id="20" name="图片 19" descr="PC.png">
            <a:extLst>
              <a:ext uri="{FF2B5EF4-FFF2-40B4-BE49-F238E27FC236}">
                <a16:creationId xmlns:a16="http://schemas.microsoft.com/office/drawing/2014/main" id="{FC705F83-EC9E-439D-A0C4-2779B52A9BBB}"/>
              </a:ext>
            </a:extLst>
          </p:cNvPr>
          <p:cNvPicPr>
            <a:picLocks noChangeAspect="1"/>
          </p:cNvPicPr>
          <p:nvPr/>
        </p:nvPicPr>
        <p:blipFill>
          <a:blip r:embed="rId9" cstate="print"/>
          <a:stretch>
            <a:fillRect/>
          </a:stretch>
        </p:blipFill>
        <p:spPr>
          <a:xfrm>
            <a:off x="2009624" y="2716857"/>
            <a:ext cx="538853" cy="413838"/>
          </a:xfrm>
          <a:prstGeom prst="rect">
            <a:avLst/>
          </a:prstGeom>
        </p:spPr>
      </p:pic>
      <p:cxnSp>
        <p:nvCxnSpPr>
          <p:cNvPr id="21" name="直接箭头连接符 20"/>
          <p:cNvCxnSpPr>
            <a:stCxn id="17" idx="3"/>
            <a:endCxn id="18" idx="1"/>
          </p:cNvCxnSpPr>
          <p:nvPr/>
        </p:nvCxnSpPr>
        <p:spPr bwMode="auto">
          <a:xfrm flipV="1">
            <a:off x="2562912" y="3644816"/>
            <a:ext cx="1051416" cy="361"/>
          </a:xfrm>
          <a:prstGeom prst="straightConnector1">
            <a:avLst/>
          </a:prstGeom>
          <a:solidFill>
            <a:schemeClr val="accent1"/>
          </a:solidFill>
          <a:ln w="19050" cap="sq" cmpd="sng" algn="ctr">
            <a:solidFill>
              <a:schemeClr val="tx1"/>
            </a:solidFill>
            <a:prstDash val="solid"/>
            <a:miter lim="800000"/>
            <a:headEnd type="none" w="med" len="med"/>
            <a:tailEnd type="none" w="med" len="med"/>
          </a:ln>
          <a:effectLst/>
        </p:spPr>
      </p:cxnSp>
      <p:cxnSp>
        <p:nvCxnSpPr>
          <p:cNvPr id="22" name="直接箭头连接符 21"/>
          <p:cNvCxnSpPr/>
          <p:nvPr/>
        </p:nvCxnSpPr>
        <p:spPr bwMode="auto">
          <a:xfrm>
            <a:off x="3017382" y="2921199"/>
            <a:ext cx="0" cy="1498738"/>
          </a:xfrm>
          <a:prstGeom prst="straightConnector1">
            <a:avLst/>
          </a:prstGeom>
          <a:solidFill>
            <a:schemeClr val="accent1"/>
          </a:solidFill>
          <a:ln w="19050" cap="sq" cmpd="sng" algn="ctr">
            <a:solidFill>
              <a:schemeClr val="tx1"/>
            </a:solidFill>
            <a:prstDash val="solid"/>
            <a:miter lim="800000"/>
            <a:headEnd type="none" w="med" len="med"/>
            <a:tailEnd type="none" w="med" len="med"/>
          </a:ln>
          <a:effectLst/>
        </p:spPr>
      </p:cxnSp>
      <p:cxnSp>
        <p:nvCxnSpPr>
          <p:cNvPr id="23" name="直接箭头连接符 22"/>
          <p:cNvCxnSpPr/>
          <p:nvPr/>
        </p:nvCxnSpPr>
        <p:spPr bwMode="auto">
          <a:xfrm>
            <a:off x="2548477" y="2921198"/>
            <a:ext cx="468905" cy="0"/>
          </a:xfrm>
          <a:prstGeom prst="straightConnector1">
            <a:avLst/>
          </a:prstGeom>
          <a:solidFill>
            <a:schemeClr val="accent1"/>
          </a:solidFill>
          <a:ln w="19050" cap="sq" cmpd="sng" algn="ctr">
            <a:solidFill>
              <a:schemeClr val="tx1"/>
            </a:solidFill>
            <a:prstDash val="solid"/>
            <a:miter lim="800000"/>
            <a:headEnd type="none" w="med" len="med"/>
            <a:tailEnd type="none" w="med" len="med"/>
          </a:ln>
          <a:effectLst/>
        </p:spPr>
      </p:cxnSp>
      <p:cxnSp>
        <p:nvCxnSpPr>
          <p:cNvPr id="24" name="直接箭头连接符 23"/>
          <p:cNvCxnSpPr/>
          <p:nvPr/>
        </p:nvCxnSpPr>
        <p:spPr bwMode="auto">
          <a:xfrm>
            <a:off x="2548477" y="4433565"/>
            <a:ext cx="468905" cy="0"/>
          </a:xfrm>
          <a:prstGeom prst="straightConnector1">
            <a:avLst/>
          </a:prstGeom>
          <a:solidFill>
            <a:schemeClr val="accent1"/>
          </a:solidFill>
          <a:ln w="19050" cap="sq" cmpd="sng" algn="ctr">
            <a:solidFill>
              <a:schemeClr val="tx1"/>
            </a:solidFill>
            <a:prstDash val="solid"/>
            <a:miter lim="800000"/>
            <a:headEnd type="none" w="med" len="med"/>
            <a:tailEnd type="none" w="med" len="med"/>
          </a:ln>
          <a:effectLst/>
        </p:spPr>
      </p:cxnSp>
      <p:pic>
        <p:nvPicPr>
          <p:cNvPr id="25" name="图片 24" descr="wifi信号蓝.png">
            <a:extLst>
              <a:ext uri="{FF2B5EF4-FFF2-40B4-BE49-F238E27FC236}">
                <a16:creationId xmlns:a16="http://schemas.microsoft.com/office/drawing/2014/main" id="{8BBEA59B-6C94-4BEF-9560-B1FB0DC45AFF}"/>
              </a:ext>
            </a:extLst>
          </p:cNvPr>
          <p:cNvPicPr>
            <a:picLocks noChangeAspect="1"/>
          </p:cNvPicPr>
          <p:nvPr/>
        </p:nvPicPr>
        <p:blipFill>
          <a:blip r:embed="rId10" cstate="print"/>
          <a:stretch>
            <a:fillRect/>
          </a:stretch>
        </p:blipFill>
        <p:spPr>
          <a:xfrm rot="16474314">
            <a:off x="1430958" y="3433062"/>
            <a:ext cx="505771" cy="423508"/>
          </a:xfrm>
          <a:prstGeom prst="rect">
            <a:avLst/>
          </a:prstGeom>
        </p:spPr>
      </p:pic>
      <p:sp>
        <p:nvSpPr>
          <p:cNvPr id="26" name="圆角矩形 25"/>
          <p:cNvSpPr/>
          <p:nvPr/>
        </p:nvSpPr>
        <p:spPr>
          <a:xfrm>
            <a:off x="462120" y="1266470"/>
            <a:ext cx="5631500" cy="3744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工作示意图</a:t>
            </a:r>
          </a:p>
        </p:txBody>
      </p:sp>
      <p:sp>
        <p:nvSpPr>
          <p:cNvPr id="27" name="圆角矩形 26"/>
          <p:cNvSpPr/>
          <p:nvPr/>
        </p:nvSpPr>
        <p:spPr>
          <a:xfrm>
            <a:off x="462120" y="1702929"/>
            <a:ext cx="5611994" cy="456460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972" tIns="71972" rIns="71972" bIns="71972" rtlCol="0" anchor="t" anchorCtr="0"/>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8735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优点</a:t>
            </a:r>
            <a:endParaRPr lang="zh-CN" altLang="en-US" dirty="0"/>
          </a:p>
        </p:txBody>
      </p:sp>
      <p:sp>
        <p:nvSpPr>
          <p:cNvPr id="5" name="圆角矩形 75"/>
          <p:cNvSpPr/>
          <p:nvPr/>
        </p:nvSpPr>
        <p:spPr>
          <a:xfrm>
            <a:off x="6093620" y="1689752"/>
            <a:ext cx="5545194" cy="46908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20000"/>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descr="PC.png"/>
          <p:cNvPicPr>
            <a:picLocks noChangeAspect="1"/>
          </p:cNvPicPr>
          <p:nvPr/>
        </p:nvPicPr>
        <p:blipFill>
          <a:blip r:embed="rId3" cstate="print"/>
          <a:stretch>
            <a:fillRect/>
          </a:stretch>
        </p:blipFill>
        <p:spPr>
          <a:xfrm>
            <a:off x="1089060" y="2272354"/>
            <a:ext cx="655995" cy="503803"/>
          </a:xfrm>
          <a:prstGeom prst="rect">
            <a:avLst/>
          </a:prstGeom>
        </p:spPr>
      </p:pic>
      <p:pic>
        <p:nvPicPr>
          <p:cNvPr id="7" name="图片 6" descr="PC.png"/>
          <p:cNvPicPr>
            <a:picLocks noChangeAspect="1"/>
          </p:cNvPicPr>
          <p:nvPr/>
        </p:nvPicPr>
        <p:blipFill>
          <a:blip r:embed="rId3" cstate="print"/>
          <a:stretch>
            <a:fillRect/>
          </a:stretch>
        </p:blipFill>
        <p:spPr>
          <a:xfrm>
            <a:off x="1006072" y="3355647"/>
            <a:ext cx="655995" cy="503803"/>
          </a:xfrm>
          <a:prstGeom prst="rect">
            <a:avLst/>
          </a:prstGeom>
        </p:spPr>
      </p:pic>
      <p:cxnSp>
        <p:nvCxnSpPr>
          <p:cNvPr id="8" name="直接连接符 7"/>
          <p:cNvCxnSpPr>
            <a:endCxn id="6" idx="3"/>
          </p:cNvCxnSpPr>
          <p:nvPr/>
        </p:nvCxnSpPr>
        <p:spPr bwMode="auto">
          <a:xfrm flipH="1">
            <a:off x="1745054" y="2524255"/>
            <a:ext cx="157243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 name="TextBox 77"/>
          <p:cNvSpPr txBox="1"/>
          <p:nvPr/>
        </p:nvSpPr>
        <p:spPr bwMode="auto">
          <a:xfrm>
            <a:off x="719674" y="2771405"/>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0" name="图片 9" descr="交换机.png"/>
          <p:cNvPicPr>
            <a:picLocks noChangeAspect="1"/>
          </p:cNvPicPr>
          <p:nvPr/>
        </p:nvPicPr>
        <p:blipFill>
          <a:blip r:embed="rId4" cstate="print"/>
          <a:stretch>
            <a:fillRect/>
          </a:stretch>
        </p:blipFill>
        <p:spPr>
          <a:xfrm>
            <a:off x="4889931" y="2851844"/>
            <a:ext cx="615761" cy="503803"/>
          </a:xfrm>
          <a:prstGeom prst="rect">
            <a:avLst/>
          </a:prstGeom>
        </p:spPr>
      </p:pic>
      <p:cxnSp>
        <p:nvCxnSpPr>
          <p:cNvPr id="11" name="直接连接符 10"/>
          <p:cNvCxnSpPr>
            <a:endCxn id="7" idx="3"/>
          </p:cNvCxnSpPr>
          <p:nvPr/>
        </p:nvCxnSpPr>
        <p:spPr bwMode="auto">
          <a:xfrm flipH="1">
            <a:off x="1662066" y="3607548"/>
            <a:ext cx="16564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3317492" y="2272354"/>
            <a:ext cx="0" cy="157679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TextBox 77"/>
          <p:cNvSpPr txBox="1"/>
          <p:nvPr/>
        </p:nvSpPr>
        <p:spPr bwMode="auto">
          <a:xfrm>
            <a:off x="638696" y="3849153"/>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4" name="直接连接符 13"/>
          <p:cNvCxnSpPr>
            <a:stCxn id="10" idx="1"/>
          </p:cNvCxnSpPr>
          <p:nvPr/>
        </p:nvCxnSpPr>
        <p:spPr bwMode="auto">
          <a:xfrm flipH="1" flipV="1">
            <a:off x="3317493" y="3099477"/>
            <a:ext cx="157243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TextBox 77"/>
          <p:cNvSpPr txBox="1"/>
          <p:nvPr/>
        </p:nvSpPr>
        <p:spPr bwMode="auto">
          <a:xfrm>
            <a:off x="4503024" y="3337029"/>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16" name="组合 15"/>
          <p:cNvGrpSpPr/>
          <p:nvPr/>
        </p:nvGrpSpPr>
        <p:grpSpPr>
          <a:xfrm>
            <a:off x="2541225" y="2622512"/>
            <a:ext cx="1068307" cy="185976"/>
            <a:chOff x="2278026" y="2622196"/>
            <a:chExt cx="1068724" cy="186049"/>
          </a:xfrm>
        </p:grpSpPr>
        <p:cxnSp>
          <p:nvCxnSpPr>
            <p:cNvPr id="17" name="直接箭头连接符 31"/>
            <p:cNvCxnSpPr>
              <a:cxnSpLocks noChangeShapeType="1"/>
            </p:cNvCxnSpPr>
            <p:nvPr/>
          </p:nvCxnSpPr>
          <p:spPr bwMode="auto">
            <a:xfrm>
              <a:off x="2469882" y="2717800"/>
              <a:ext cx="8768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a:spLocks noChangeAspect="1"/>
            </p:cNvSpPr>
            <p:nvPr/>
          </p:nvSpPr>
          <p:spPr>
            <a:xfrm>
              <a:off x="2278026" y="2622196"/>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 name="组合 18"/>
          <p:cNvGrpSpPr/>
          <p:nvPr/>
        </p:nvGrpSpPr>
        <p:grpSpPr>
          <a:xfrm>
            <a:off x="2541225" y="3317916"/>
            <a:ext cx="1068307" cy="185976"/>
            <a:chOff x="2278026" y="3317872"/>
            <a:chExt cx="1068724" cy="186049"/>
          </a:xfrm>
        </p:grpSpPr>
        <p:cxnSp>
          <p:nvCxnSpPr>
            <p:cNvPr id="20" name="直接箭头连接符 31"/>
            <p:cNvCxnSpPr>
              <a:cxnSpLocks noChangeShapeType="1"/>
            </p:cNvCxnSpPr>
            <p:nvPr/>
          </p:nvCxnSpPr>
          <p:spPr bwMode="auto">
            <a:xfrm>
              <a:off x="2469882" y="3413476"/>
              <a:ext cx="8768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a:spLocks noChangeAspect="1"/>
            </p:cNvSpPr>
            <p:nvPr/>
          </p:nvSpPr>
          <p:spPr>
            <a:xfrm>
              <a:off x="2278026" y="3317872"/>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2" name="文本框 21"/>
          <p:cNvSpPr txBox="1"/>
          <p:nvPr/>
        </p:nvSpPr>
        <p:spPr>
          <a:xfrm>
            <a:off x="813516" y="1842608"/>
            <a:ext cx="1225165" cy="276891"/>
          </a:xfrm>
          <a:prstGeom prst="rect">
            <a:avLst/>
          </a:prstGeom>
          <a:noFill/>
          <a:ln>
            <a:solidFill>
              <a:schemeClr val="bg1"/>
            </a:solidFill>
          </a:ln>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地址请求</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椭圆 22"/>
          <p:cNvSpPr>
            <a:spLocks noChangeAspect="1"/>
          </p:cNvSpPr>
          <p:nvPr/>
        </p:nvSpPr>
        <p:spPr>
          <a:xfrm>
            <a:off x="638696" y="1870448"/>
            <a:ext cx="185976" cy="185976"/>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bwMode="auto">
          <a:xfrm>
            <a:off x="2835181" y="4392540"/>
            <a:ext cx="3058588" cy="1011594"/>
          </a:xfrm>
          <a:prstGeom prst="rect">
            <a:avLst/>
          </a:prstGeom>
          <a:solidFill>
            <a:srgbClr val="F4FBFE"/>
          </a:solidFill>
          <a:ln w="9525" algn="ctr">
            <a:solidFill>
              <a:srgbClr val="99DFF9"/>
            </a:solidFill>
            <a:miter lim="800000"/>
            <a:headEnd/>
            <a:tailEnd/>
          </a:ln>
        </p:spPr>
        <p:txBody>
          <a:bodyPr vert="horz" wrap="square" lIns="87768" tIns="43884" rIns="87768" bIns="43884" numCol="1" rtlCol="0" anchor="ctr" anchorCtr="0" compatLnSpc="1">
            <a:prstTxWarp prst="textNoShape">
              <a:avLst/>
            </a:prstTxWarp>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Pool-No  1</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DNS-server</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10.1.1.2</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Gateway   10.1.2.1</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Network  10.1.2.0 </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Mask 255.255.255.0</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Total    Used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252      </a:t>
            </a: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pic>
        <p:nvPicPr>
          <p:cNvPr id="25" name="图片 24" descr="PC.png"/>
          <p:cNvPicPr>
            <a:picLocks noChangeAspect="1"/>
          </p:cNvPicPr>
          <p:nvPr/>
        </p:nvPicPr>
        <p:blipFill>
          <a:blip r:embed="rId3" cstate="print"/>
          <a:stretch>
            <a:fillRect/>
          </a:stretch>
        </p:blipFill>
        <p:spPr>
          <a:xfrm>
            <a:off x="6950474" y="2836710"/>
            <a:ext cx="655995" cy="503803"/>
          </a:xfrm>
          <a:prstGeom prst="rect">
            <a:avLst/>
          </a:prstGeom>
        </p:spPr>
      </p:pic>
      <p:pic>
        <p:nvPicPr>
          <p:cNvPr id="26" name="图片 25" descr="交换机.png"/>
          <p:cNvPicPr>
            <a:picLocks noChangeAspect="1"/>
          </p:cNvPicPr>
          <p:nvPr/>
        </p:nvPicPr>
        <p:blipFill>
          <a:blip r:embed="rId4" cstate="print"/>
          <a:stretch>
            <a:fillRect/>
          </a:stretch>
        </p:blipFill>
        <p:spPr>
          <a:xfrm>
            <a:off x="10340117" y="2836710"/>
            <a:ext cx="615761" cy="503803"/>
          </a:xfrm>
          <a:prstGeom prst="rect">
            <a:avLst/>
          </a:prstGeom>
        </p:spPr>
      </p:pic>
      <p:sp>
        <p:nvSpPr>
          <p:cNvPr id="27" name="TextBox 77"/>
          <p:cNvSpPr txBox="1"/>
          <p:nvPr/>
        </p:nvSpPr>
        <p:spPr bwMode="auto">
          <a:xfrm>
            <a:off x="6586899" y="3392953"/>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8" name="直接连接符 27"/>
          <p:cNvCxnSpPr>
            <a:stCxn id="26" idx="1"/>
            <a:endCxn id="25" idx="3"/>
          </p:cNvCxnSpPr>
          <p:nvPr/>
        </p:nvCxnSpPr>
        <p:spPr bwMode="auto">
          <a:xfrm flipH="1">
            <a:off x="7606469" y="3088612"/>
            <a:ext cx="27336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TextBox 77"/>
          <p:cNvSpPr txBox="1"/>
          <p:nvPr/>
        </p:nvSpPr>
        <p:spPr bwMode="auto">
          <a:xfrm>
            <a:off x="10096109" y="3394865"/>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30" name="组合 29"/>
          <p:cNvGrpSpPr/>
          <p:nvPr/>
        </p:nvGrpSpPr>
        <p:grpSpPr>
          <a:xfrm>
            <a:off x="7671507" y="2680347"/>
            <a:ext cx="1068307" cy="185976"/>
            <a:chOff x="2278026" y="2622196"/>
            <a:chExt cx="1068724" cy="186049"/>
          </a:xfrm>
        </p:grpSpPr>
        <p:cxnSp>
          <p:nvCxnSpPr>
            <p:cNvPr id="31" name="直接箭头连接符 31"/>
            <p:cNvCxnSpPr>
              <a:cxnSpLocks noChangeShapeType="1"/>
            </p:cNvCxnSpPr>
            <p:nvPr/>
          </p:nvCxnSpPr>
          <p:spPr bwMode="auto">
            <a:xfrm>
              <a:off x="2469882" y="2717800"/>
              <a:ext cx="8768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p:cNvSpPr>
              <a:spLocks noChangeAspect="1"/>
            </p:cNvSpPr>
            <p:nvPr/>
          </p:nvSpPr>
          <p:spPr>
            <a:xfrm>
              <a:off x="2278026" y="2622196"/>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3" name="文本框 32"/>
          <p:cNvSpPr txBox="1"/>
          <p:nvPr/>
        </p:nvSpPr>
        <p:spPr>
          <a:xfrm>
            <a:off x="6381303" y="1823526"/>
            <a:ext cx="1225165"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地址请求</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33"/>
          <p:cNvSpPr>
            <a:spLocks noChangeAspect="1"/>
          </p:cNvSpPr>
          <p:nvPr/>
        </p:nvSpPr>
        <p:spPr>
          <a:xfrm>
            <a:off x="6231496" y="1879551"/>
            <a:ext cx="185976" cy="185976"/>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6381303" y="2152856"/>
            <a:ext cx="1225165"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地址应答</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p:cNvSpPr>
            <a:spLocks noChangeAspect="1"/>
          </p:cNvSpPr>
          <p:nvPr/>
        </p:nvSpPr>
        <p:spPr>
          <a:xfrm>
            <a:off x="6231496" y="2189934"/>
            <a:ext cx="185976" cy="185976"/>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7" name="组合 36"/>
          <p:cNvGrpSpPr/>
          <p:nvPr/>
        </p:nvGrpSpPr>
        <p:grpSpPr>
          <a:xfrm>
            <a:off x="8418227" y="3278068"/>
            <a:ext cx="1058488" cy="185976"/>
            <a:chOff x="8345560" y="3306235"/>
            <a:chExt cx="1058901" cy="186049"/>
          </a:xfrm>
        </p:grpSpPr>
        <p:cxnSp>
          <p:nvCxnSpPr>
            <p:cNvPr id="38" name="直接箭头连接符 24"/>
            <p:cNvCxnSpPr>
              <a:cxnSpLocks noChangeShapeType="1"/>
            </p:cNvCxnSpPr>
            <p:nvPr/>
          </p:nvCxnSpPr>
          <p:spPr bwMode="auto">
            <a:xfrm flipH="1">
              <a:off x="8345560" y="3399259"/>
              <a:ext cx="872852" cy="0"/>
            </a:xfrm>
            <a:prstGeom prst="straightConnector1">
              <a:avLst/>
            </a:prstGeom>
            <a:solidFill>
              <a:schemeClr val="bg1"/>
            </a:solidFill>
            <a:ln w="25400">
              <a:solidFill>
                <a:srgbClr val="EC706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9" name="椭圆 38"/>
            <p:cNvSpPr>
              <a:spLocks noChangeAspect="1"/>
            </p:cNvSpPr>
            <p:nvPr/>
          </p:nvSpPr>
          <p:spPr>
            <a:xfrm>
              <a:off x="9218412" y="3306235"/>
              <a:ext cx="186049" cy="186049"/>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0" name="组合 39"/>
          <p:cNvGrpSpPr/>
          <p:nvPr/>
        </p:nvGrpSpPr>
        <p:grpSpPr>
          <a:xfrm>
            <a:off x="8054006" y="4323727"/>
            <a:ext cx="1857884" cy="1011594"/>
            <a:chOff x="7756689" y="4063804"/>
            <a:chExt cx="1858610" cy="1011989"/>
          </a:xfrm>
        </p:grpSpPr>
        <p:sp>
          <p:nvSpPr>
            <p:cNvPr id="41" name="圆角矩形 40"/>
            <p:cNvSpPr/>
            <p:nvPr/>
          </p:nvSpPr>
          <p:spPr bwMode="auto">
            <a:xfrm>
              <a:off x="7756689" y="4429171"/>
              <a:ext cx="1723728" cy="281256"/>
            </a:xfrm>
            <a:prstGeom prst="roundRect">
              <a:avLst>
                <a:gd name="adj" fmla="val 6168"/>
              </a:avLst>
            </a:prstGeom>
            <a:solidFill>
              <a:schemeClr val="bg1">
                <a:lumMod val="75000"/>
              </a:schemeClr>
            </a:solidFill>
            <a:ln w="9525" algn="ctr">
              <a:noFill/>
              <a:miter lim="800000"/>
              <a:headEnd/>
              <a:tailEnd/>
            </a:ln>
          </p:spPr>
          <p:txBody>
            <a:bodyPr vert="horz" wrap="square" lIns="87768" tIns="43884" rIns="87768" bIns="43884" numCol="1" rtlCol="0" anchor="ctr" anchorCtr="0" compatLnSpc="1">
              <a:prstTxWarp prst="textNoShape">
                <a:avLst/>
              </a:prstTxWarp>
              <a:spAutoFit/>
            </a:bodyPr>
            <a:lstStyle/>
            <a:p>
              <a:endParaRPr lang="zh-CN" alt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bwMode="auto">
            <a:xfrm>
              <a:off x="7756689" y="4063804"/>
              <a:ext cx="1858610" cy="1011989"/>
            </a:xfrm>
            <a:prstGeom prst="rect">
              <a:avLst/>
            </a:prstGeom>
            <a:solidFill>
              <a:srgbClr val="F4FBFE"/>
            </a:solidFill>
            <a:ln w="9525" algn="ctr">
              <a:solidFill>
                <a:srgbClr val="99DFF9"/>
              </a:solidFill>
              <a:miter lim="800000"/>
              <a:headEnd/>
              <a:tailEnd/>
            </a:ln>
          </p:spPr>
          <p:txBody>
            <a:bodyPr vert="horz" wrap="square" lIns="87768" tIns="43884" rIns="87768" bIns="43884" numCol="1" rtlCol="0" anchor="ctr" anchorCtr="0" compatLnSpc="1">
              <a:prstTxWarp prst="textNoShape">
                <a:avLst/>
              </a:prstTxWarp>
              <a:spAutoFit/>
            </a:bodyPr>
            <a:lstStyle>
              <a:defPPr>
                <a:defRPr lang="en-US"/>
              </a:defPPr>
              <a:lvl1pPr>
                <a:defRPr sz="1200" b="1">
                  <a:solidFill>
                    <a:schemeClr val="bg1"/>
                  </a:solidFill>
                </a:defRPr>
              </a:lvl1pPr>
            </a:lstStyle>
            <a:p>
              <a:r>
                <a:rPr lang="en-US" altLang="zh-CN"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IP:192.168.1.10</a:t>
              </a:r>
            </a:p>
            <a:p>
              <a:r>
                <a:rPr lang="en-US" altLang="zh-CN"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mask:24</a:t>
              </a:r>
            </a:p>
            <a:p>
              <a:r>
                <a:rPr lang="en-US" altLang="zh-CN"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Gateway:192.168.1.1</a:t>
              </a:r>
            </a:p>
            <a:p>
              <a:r>
                <a:rPr lang="en-US" altLang="zh-CN"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 114.114.114.114</a:t>
              </a:r>
            </a:p>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Lease: 8 hour</a:t>
              </a:r>
            </a:p>
          </p:txBody>
        </p:sp>
      </p:grpSp>
      <p:sp>
        <p:nvSpPr>
          <p:cNvPr id="43" name="圆角矩形 75"/>
          <p:cNvSpPr/>
          <p:nvPr/>
        </p:nvSpPr>
        <p:spPr>
          <a:xfrm>
            <a:off x="445914" y="1689752"/>
            <a:ext cx="5545194" cy="46908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20000"/>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75"/>
          <p:cNvSpPr/>
          <p:nvPr/>
        </p:nvSpPr>
        <p:spPr>
          <a:xfrm>
            <a:off x="445914" y="1258416"/>
            <a:ext cx="5535972"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统一管理</a:t>
            </a:r>
          </a:p>
        </p:txBody>
      </p:sp>
      <p:sp>
        <p:nvSpPr>
          <p:cNvPr id="45" name="圆角矩形 75"/>
          <p:cNvSpPr/>
          <p:nvPr/>
        </p:nvSpPr>
        <p:spPr>
          <a:xfrm>
            <a:off x="6093620" y="1258416"/>
            <a:ext cx="5535972"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地址租期</a:t>
            </a:r>
          </a:p>
        </p:txBody>
      </p:sp>
      <p:sp>
        <p:nvSpPr>
          <p:cNvPr id="46" name="矩形 45"/>
          <p:cNvSpPr/>
          <p:nvPr/>
        </p:nvSpPr>
        <p:spPr>
          <a:xfrm>
            <a:off x="445915" y="5696348"/>
            <a:ext cx="5545194" cy="682997"/>
          </a:xfrm>
          <a:prstGeom prst="rect">
            <a:avLst/>
          </a:prstGeom>
        </p:spPr>
        <p:txBody>
          <a:bodyPr wrap="square">
            <a:spAutoFit/>
          </a:bodyPr>
          <a:lstStyle/>
          <a:p>
            <a:pPr marL="177729" indent="-177729">
              <a:lnSpc>
                <a:spcPct val="120000"/>
              </a:lnSpc>
              <a:spcAft>
                <a:spcPts val="600"/>
              </a:spcAft>
              <a:buFont typeface="Arial" panose="020B0604020202020204" pitchFamily="34" charset="0"/>
              <a:buChar char="•"/>
            </a:pP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地址由从服务器端的地址池中获取，服务器端会记录维护</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地址的使用状态，做到</a:t>
            </a: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地址统一分配、管理。</a:t>
            </a:r>
          </a:p>
        </p:txBody>
      </p:sp>
      <p:sp>
        <p:nvSpPr>
          <p:cNvPr id="47" name="矩形 46"/>
          <p:cNvSpPr/>
          <p:nvPr/>
        </p:nvSpPr>
        <p:spPr>
          <a:xfrm>
            <a:off x="6093620" y="5696348"/>
            <a:ext cx="5535972" cy="387519"/>
          </a:xfrm>
          <a:prstGeom prst="rect">
            <a:avLst/>
          </a:prstGeom>
        </p:spPr>
        <p:txBody>
          <a:bodyPr wrap="square">
            <a:spAutoFit/>
          </a:bodyPr>
          <a:lstStyle/>
          <a:p>
            <a:pPr marL="177729" indent="-177729">
              <a:lnSpc>
                <a:spcPct val="120000"/>
              </a:lnSpc>
              <a:spcAft>
                <a:spcPts val="600"/>
              </a:spcAft>
              <a:buFont typeface="Arial" panose="020B0604020202020204" pitchFamily="34" charset="0"/>
              <a:buChar char="•"/>
            </a:pPr>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提出了租期的概念，可有效提高地址利用率。</a:t>
            </a:r>
          </a:p>
        </p:txBody>
      </p:sp>
      <p:sp>
        <p:nvSpPr>
          <p:cNvPr id="48" name="Right Arrow 157"/>
          <p:cNvSpPr/>
          <p:nvPr/>
        </p:nvSpPr>
        <p:spPr>
          <a:xfrm rot="5400000">
            <a:off x="4900556" y="3728025"/>
            <a:ext cx="481169" cy="480244"/>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Right Arrow 157"/>
          <p:cNvSpPr/>
          <p:nvPr/>
        </p:nvSpPr>
        <p:spPr>
          <a:xfrm rot="5400000">
            <a:off x="8732708" y="3728026"/>
            <a:ext cx="481169" cy="480244"/>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5414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工作原理</a:t>
            </a:r>
            <a:endParaRPr lang="zh-CN" altLang="en-US" dirty="0"/>
          </a:p>
        </p:txBody>
      </p:sp>
      <p:sp>
        <p:nvSpPr>
          <p:cNvPr id="4" name="文本占位符 3"/>
          <p:cNvSpPr>
            <a:spLocks noGrp="1"/>
          </p:cNvSpPr>
          <p:nvPr>
            <p:ph type="body" sz="quarter" idx="4294967295"/>
          </p:nvPr>
        </p:nvSpPr>
        <p:spPr>
          <a:xfrm>
            <a:off x="915988" y="5383890"/>
            <a:ext cx="10678249" cy="50958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思考：为什么</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客户端收到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Offer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之后不直接使用该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地址，还需要发送一个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Request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告知服务器端？</a:t>
            </a:r>
          </a:p>
          <a:p>
            <a:endParaRPr lang="zh-CN" altLang="en-US" sz="1800" dirty="0"/>
          </a:p>
        </p:txBody>
      </p:sp>
      <p:sp>
        <p:nvSpPr>
          <p:cNvPr id="6" name="TextBox 19"/>
          <p:cNvSpPr txBox="1">
            <a:spLocks noChangeArrowheads="1"/>
          </p:cNvSpPr>
          <p:nvPr/>
        </p:nvSpPr>
        <p:spPr bwMode="auto">
          <a:xfrm>
            <a:off x="8679035" y="2163254"/>
            <a:ext cx="1221332"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pic>
        <p:nvPicPr>
          <p:cNvPr id="7" name="图片 6" descr="PC.png"/>
          <p:cNvPicPr>
            <a:picLocks noChangeAspect="1"/>
          </p:cNvPicPr>
          <p:nvPr/>
        </p:nvPicPr>
        <p:blipFill>
          <a:blip r:embed="rId3" cstate="print"/>
          <a:stretch>
            <a:fillRect/>
          </a:stretch>
        </p:blipFill>
        <p:spPr>
          <a:xfrm>
            <a:off x="2622327" y="1613926"/>
            <a:ext cx="711365" cy="546328"/>
          </a:xfrm>
          <a:prstGeom prst="rect">
            <a:avLst/>
          </a:prstGeom>
        </p:spPr>
      </p:pic>
      <p:pic>
        <p:nvPicPr>
          <p:cNvPr id="8" name="图片 7" descr="交换机.png"/>
          <p:cNvPicPr>
            <a:picLocks noChangeAspect="1"/>
          </p:cNvPicPr>
          <p:nvPr/>
        </p:nvPicPr>
        <p:blipFill>
          <a:blip r:embed="rId4" cstate="print"/>
          <a:stretch>
            <a:fillRect/>
          </a:stretch>
        </p:blipFill>
        <p:spPr>
          <a:xfrm>
            <a:off x="8894785" y="1613926"/>
            <a:ext cx="667735" cy="546328"/>
          </a:xfrm>
          <a:prstGeom prst="rect">
            <a:avLst/>
          </a:prstGeom>
        </p:spPr>
      </p:pic>
      <p:sp>
        <p:nvSpPr>
          <p:cNvPr id="9" name="TextBox 77"/>
          <p:cNvSpPr txBox="1"/>
          <p:nvPr/>
        </p:nvSpPr>
        <p:spPr bwMode="auto">
          <a:xfrm>
            <a:off x="2342815" y="2167707"/>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 name="直接连接符 9"/>
          <p:cNvCxnSpPr>
            <a:stCxn id="7" idx="3"/>
            <a:endCxn id="8" idx="1"/>
          </p:cNvCxnSpPr>
          <p:nvPr/>
        </p:nvCxnSpPr>
        <p:spPr bwMode="auto">
          <a:xfrm>
            <a:off x="3333692" y="1887090"/>
            <a:ext cx="556109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文本框 10"/>
          <p:cNvSpPr txBox="1"/>
          <p:nvPr/>
        </p:nvSpPr>
        <p:spPr>
          <a:xfrm>
            <a:off x="1050577" y="2759856"/>
            <a:ext cx="1374973"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客户端发送</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椭圆 11"/>
          <p:cNvSpPr>
            <a:spLocks noChangeAspect="1"/>
          </p:cNvSpPr>
          <p:nvPr/>
        </p:nvSpPr>
        <p:spPr>
          <a:xfrm>
            <a:off x="900770" y="2787318"/>
            <a:ext cx="185976" cy="185976"/>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1050577" y="3446288"/>
            <a:ext cx="1703271"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服务器端发送</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椭圆 13"/>
          <p:cNvSpPr>
            <a:spLocks noChangeAspect="1"/>
          </p:cNvSpPr>
          <p:nvPr/>
        </p:nvSpPr>
        <p:spPr>
          <a:xfrm>
            <a:off x="900770" y="3473749"/>
            <a:ext cx="185976" cy="185976"/>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p:cNvGrpSpPr/>
          <p:nvPr/>
        </p:nvGrpSpPr>
        <p:grpSpPr>
          <a:xfrm>
            <a:off x="4157938" y="2572115"/>
            <a:ext cx="3961958" cy="185976"/>
            <a:chOff x="4159562" y="3060243"/>
            <a:chExt cx="3963506" cy="186049"/>
          </a:xfrm>
        </p:grpSpPr>
        <p:cxnSp>
          <p:nvCxnSpPr>
            <p:cNvPr id="16" name="直接箭头连接符 15"/>
            <p:cNvCxnSpPr/>
            <p:nvPr/>
          </p:nvCxnSpPr>
          <p:spPr>
            <a:xfrm>
              <a:off x="4345611" y="3153269"/>
              <a:ext cx="3777457"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a:spLocks noChangeAspect="1"/>
            </p:cNvSpPr>
            <p:nvPr/>
          </p:nvSpPr>
          <p:spPr>
            <a:xfrm>
              <a:off x="4159562" y="3060243"/>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p:cNvGrpSpPr/>
          <p:nvPr/>
        </p:nvGrpSpPr>
        <p:grpSpPr>
          <a:xfrm>
            <a:off x="4160261" y="3063555"/>
            <a:ext cx="3961958" cy="185976"/>
            <a:chOff x="4159562" y="3341139"/>
            <a:chExt cx="3963506" cy="186049"/>
          </a:xfrm>
        </p:grpSpPr>
        <p:cxnSp>
          <p:nvCxnSpPr>
            <p:cNvPr id="19" name="直接箭头连接符 18"/>
            <p:cNvCxnSpPr/>
            <p:nvPr/>
          </p:nvCxnSpPr>
          <p:spPr>
            <a:xfrm>
              <a:off x="4159562" y="3431158"/>
              <a:ext cx="3777457"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椭圆 19"/>
            <p:cNvSpPr>
              <a:spLocks noChangeAspect="1"/>
            </p:cNvSpPr>
            <p:nvPr/>
          </p:nvSpPr>
          <p:spPr>
            <a:xfrm>
              <a:off x="7937019" y="3341139"/>
              <a:ext cx="186049" cy="186049"/>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p:cNvGrpSpPr/>
          <p:nvPr/>
        </p:nvGrpSpPr>
        <p:grpSpPr>
          <a:xfrm>
            <a:off x="4160261" y="3854219"/>
            <a:ext cx="3961958" cy="185976"/>
            <a:chOff x="4159562" y="3060243"/>
            <a:chExt cx="3963506" cy="186049"/>
          </a:xfrm>
        </p:grpSpPr>
        <p:cxnSp>
          <p:nvCxnSpPr>
            <p:cNvPr id="22" name="直接箭头连接符 21"/>
            <p:cNvCxnSpPr/>
            <p:nvPr/>
          </p:nvCxnSpPr>
          <p:spPr>
            <a:xfrm>
              <a:off x="4345611" y="3153269"/>
              <a:ext cx="3777457"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p:cNvSpPr>
              <a:spLocks noChangeAspect="1"/>
            </p:cNvSpPr>
            <p:nvPr/>
          </p:nvSpPr>
          <p:spPr>
            <a:xfrm>
              <a:off x="4159562" y="3060243"/>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4" name="组合 23"/>
          <p:cNvGrpSpPr/>
          <p:nvPr/>
        </p:nvGrpSpPr>
        <p:grpSpPr>
          <a:xfrm>
            <a:off x="4160261" y="4557905"/>
            <a:ext cx="3961958" cy="185976"/>
            <a:chOff x="4159562" y="3341139"/>
            <a:chExt cx="3963506" cy="186049"/>
          </a:xfrm>
        </p:grpSpPr>
        <p:cxnSp>
          <p:nvCxnSpPr>
            <p:cNvPr id="25" name="直接箭头连接符 24"/>
            <p:cNvCxnSpPr/>
            <p:nvPr/>
          </p:nvCxnSpPr>
          <p:spPr>
            <a:xfrm>
              <a:off x="4159562" y="3431158"/>
              <a:ext cx="3777457"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椭圆 25"/>
            <p:cNvSpPr>
              <a:spLocks noChangeAspect="1"/>
            </p:cNvSpPr>
            <p:nvPr/>
          </p:nvSpPr>
          <p:spPr>
            <a:xfrm>
              <a:off x="7937019" y="3341139"/>
              <a:ext cx="186049" cy="186049"/>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7" name="矩形 26"/>
          <p:cNvSpPr/>
          <p:nvPr/>
        </p:nvSpPr>
        <p:spPr>
          <a:xfrm>
            <a:off x="4325718" y="2222812"/>
            <a:ext cx="3714311" cy="46148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Discover</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（广播）：用于发现当前网络中的</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328041" y="2879649"/>
            <a:ext cx="3714311" cy="276891"/>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Offer</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（单播）：携带分配给客户端的</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a:xfrm>
            <a:off x="4328041" y="3485723"/>
            <a:ext cx="3714311" cy="46148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Request</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（广播）：告知服务器端自己将使用该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4328041" y="4209306"/>
            <a:ext cx="3714311" cy="46148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Ack</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（单播）：最终确认，告知客户端可以使用该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1" name="组合 30"/>
          <p:cNvGrpSpPr/>
          <p:nvPr/>
        </p:nvGrpSpPr>
        <p:grpSpPr>
          <a:xfrm>
            <a:off x="5486957" y="1522053"/>
            <a:ext cx="990545" cy="516547"/>
            <a:chOff x="8133063" y="1699504"/>
            <a:chExt cx="753441" cy="392903"/>
          </a:xfrm>
        </p:grpSpPr>
        <p:sp>
          <p:nvSpPr>
            <p:cNvPr id="32"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8161062" y="1861453"/>
              <a:ext cx="725442" cy="210612"/>
            </a:xfrm>
            <a:prstGeom prst="rect">
              <a:avLst/>
            </a:prstGeom>
          </p:spPr>
          <p:txBody>
            <a:bodyPr wrap="none">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二层广播域</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34" name="表格 33"/>
          <p:cNvGraphicFramePr>
            <a:graphicFrameLocks noGrp="1"/>
          </p:cNvGraphicFramePr>
          <p:nvPr>
            <p:extLst>
              <p:ext uri="{D42A27DB-BD31-4B8C-83A1-F6EECF244321}">
                <p14:modId xmlns:p14="http://schemas.microsoft.com/office/powerpoint/2010/main" val="265634628"/>
              </p:ext>
            </p:extLst>
          </p:nvPr>
        </p:nvGraphicFramePr>
        <p:xfrm>
          <a:off x="8427601" y="2798670"/>
          <a:ext cx="1730507" cy="863664"/>
        </p:xfrm>
        <a:graphic>
          <a:graphicData uri="http://schemas.openxmlformats.org/drawingml/2006/table">
            <a:tbl>
              <a:tblPr/>
              <a:tblGrid>
                <a:gridCol w="1203847">
                  <a:extLst>
                    <a:ext uri="{9D8B030D-6E8A-4147-A177-3AD203B41FA5}">
                      <a16:colId xmlns:a16="http://schemas.microsoft.com/office/drawing/2014/main" val="20000"/>
                    </a:ext>
                  </a:extLst>
                </a:gridCol>
                <a:gridCol w="526660">
                  <a:extLst>
                    <a:ext uri="{9D8B030D-6E8A-4147-A177-3AD203B41FA5}">
                      <a16:colId xmlns:a16="http://schemas.microsoft.com/office/drawing/2014/main" val="20001"/>
                    </a:ext>
                  </a:extLst>
                </a:gridCol>
              </a:tblGrid>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Pool-No</a:t>
                      </a:r>
                      <a:endParaRPr lang="zh-CN" altLang="en-US"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Total Address </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255</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Used Address </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5" name="Right Arrow 157"/>
          <p:cNvSpPr/>
          <p:nvPr/>
        </p:nvSpPr>
        <p:spPr>
          <a:xfrm rot="5400000">
            <a:off x="9092119" y="2417300"/>
            <a:ext cx="323193" cy="32257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7062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租期更新</a:t>
            </a:r>
            <a:endParaRPr lang="zh-CN" altLang="en-US" dirty="0"/>
          </a:p>
        </p:txBody>
      </p:sp>
      <p:sp>
        <p:nvSpPr>
          <p:cNvPr id="4" name="文本占位符 3"/>
          <p:cNvSpPr>
            <a:spLocks noGrp="1"/>
          </p:cNvSpPr>
          <p:nvPr>
            <p:ph type="body" sz="quarter" idx="4294967295"/>
          </p:nvPr>
        </p:nvSpPr>
        <p:spPr>
          <a:xfrm>
            <a:off x="544867" y="5038254"/>
            <a:ext cx="11276012" cy="857250"/>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如果在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50%</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租期时客户端未得到原服务器端的回应，则客户端在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87.5%</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租期时会广播发送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DHCP Request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，任意一台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服务器端都可回应，该过程称为重绑定。</a:t>
            </a:r>
          </a:p>
          <a:p>
            <a:endParaRPr lang="zh-CN" altLang="en-US" sz="1800" dirty="0"/>
          </a:p>
        </p:txBody>
      </p:sp>
      <p:sp>
        <p:nvSpPr>
          <p:cNvPr id="5" name="TextBox 19"/>
          <p:cNvSpPr txBox="1">
            <a:spLocks noChangeArrowheads="1"/>
          </p:cNvSpPr>
          <p:nvPr/>
        </p:nvSpPr>
        <p:spPr bwMode="auto">
          <a:xfrm>
            <a:off x="8679035" y="2101110"/>
            <a:ext cx="1221332"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6" name="TextBox 77"/>
          <p:cNvSpPr txBox="1"/>
          <p:nvPr/>
        </p:nvSpPr>
        <p:spPr bwMode="auto">
          <a:xfrm>
            <a:off x="2342815" y="2105563"/>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7" name="组合 6"/>
          <p:cNvGrpSpPr/>
          <p:nvPr/>
        </p:nvGrpSpPr>
        <p:grpSpPr>
          <a:xfrm>
            <a:off x="4157938" y="2787752"/>
            <a:ext cx="3961958" cy="185976"/>
            <a:chOff x="4159562" y="3060243"/>
            <a:chExt cx="3963506" cy="186049"/>
          </a:xfrm>
        </p:grpSpPr>
        <p:cxnSp>
          <p:nvCxnSpPr>
            <p:cNvPr id="8" name="直接箭头连接符 7"/>
            <p:cNvCxnSpPr/>
            <p:nvPr/>
          </p:nvCxnSpPr>
          <p:spPr>
            <a:xfrm>
              <a:off x="4345611" y="3153269"/>
              <a:ext cx="377745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p:cNvSpPr>
              <a:spLocks noChangeAspect="1"/>
            </p:cNvSpPr>
            <p:nvPr/>
          </p:nvSpPr>
          <p:spPr>
            <a:xfrm>
              <a:off x="4159562" y="3060243"/>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 name="组合 9"/>
          <p:cNvGrpSpPr/>
          <p:nvPr/>
        </p:nvGrpSpPr>
        <p:grpSpPr>
          <a:xfrm>
            <a:off x="4157938" y="3586651"/>
            <a:ext cx="3961958" cy="185976"/>
            <a:chOff x="4159562" y="3341139"/>
            <a:chExt cx="3963506" cy="186049"/>
          </a:xfrm>
        </p:grpSpPr>
        <p:cxnSp>
          <p:nvCxnSpPr>
            <p:cNvPr id="11" name="直接箭头连接符 10"/>
            <p:cNvCxnSpPr/>
            <p:nvPr/>
          </p:nvCxnSpPr>
          <p:spPr>
            <a:xfrm>
              <a:off x="4159562" y="3431158"/>
              <a:ext cx="3777457"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椭圆 11"/>
            <p:cNvSpPr>
              <a:spLocks noChangeAspect="1"/>
            </p:cNvSpPr>
            <p:nvPr/>
          </p:nvSpPr>
          <p:spPr>
            <a:xfrm>
              <a:off x="7937019" y="3341139"/>
              <a:ext cx="186049" cy="186049"/>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325718" y="2419257"/>
            <a:ext cx="3714311" cy="46148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Request</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（单播）：向服务器端请求继续使用该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地址，延长使用期限。</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4325718" y="3238052"/>
            <a:ext cx="3969959" cy="46148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Ack</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（单播）：告知客户端可以继续使用该</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地址，可使用时间刷新到租期时长（</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Lease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3012321" y="2573083"/>
            <a:ext cx="989945" cy="307657"/>
          </a:xfrm>
          <a:prstGeom prst="rect">
            <a:avLst/>
          </a:prstGeom>
        </p:spPr>
        <p:txBody>
          <a:bodyPr wrap="square">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50%</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租期</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 name="图片 15" descr="PC.png"/>
          <p:cNvPicPr>
            <a:picLocks noChangeAspect="1"/>
          </p:cNvPicPr>
          <p:nvPr/>
        </p:nvPicPr>
        <p:blipFill>
          <a:blip r:embed="rId3" cstate="print"/>
          <a:stretch>
            <a:fillRect/>
          </a:stretch>
        </p:blipFill>
        <p:spPr>
          <a:xfrm>
            <a:off x="2622327" y="1551782"/>
            <a:ext cx="711365" cy="546328"/>
          </a:xfrm>
          <a:prstGeom prst="rect">
            <a:avLst/>
          </a:prstGeom>
        </p:spPr>
      </p:pic>
      <p:pic>
        <p:nvPicPr>
          <p:cNvPr id="17" name="图片 16" descr="交换机.png"/>
          <p:cNvPicPr>
            <a:picLocks noChangeAspect="1"/>
          </p:cNvPicPr>
          <p:nvPr/>
        </p:nvPicPr>
        <p:blipFill>
          <a:blip r:embed="rId4" cstate="print"/>
          <a:stretch>
            <a:fillRect/>
          </a:stretch>
        </p:blipFill>
        <p:spPr>
          <a:xfrm>
            <a:off x="8894785" y="1551782"/>
            <a:ext cx="667735" cy="546328"/>
          </a:xfrm>
          <a:prstGeom prst="rect">
            <a:avLst/>
          </a:prstGeom>
        </p:spPr>
      </p:pic>
      <p:cxnSp>
        <p:nvCxnSpPr>
          <p:cNvPr id="18" name="直接连接符 17"/>
          <p:cNvCxnSpPr>
            <a:stCxn id="16" idx="3"/>
            <a:endCxn id="17" idx="1"/>
          </p:cNvCxnSpPr>
          <p:nvPr/>
        </p:nvCxnSpPr>
        <p:spPr bwMode="auto">
          <a:xfrm>
            <a:off x="3333692" y="1824946"/>
            <a:ext cx="556109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9" name="组合 18"/>
          <p:cNvGrpSpPr/>
          <p:nvPr/>
        </p:nvGrpSpPr>
        <p:grpSpPr>
          <a:xfrm>
            <a:off x="5486957" y="1459909"/>
            <a:ext cx="990545" cy="516547"/>
            <a:chOff x="8133063" y="1699504"/>
            <a:chExt cx="753441" cy="392903"/>
          </a:xfrm>
        </p:grpSpPr>
        <p:sp>
          <p:nvSpPr>
            <p:cNvPr id="2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8161062" y="1861453"/>
              <a:ext cx="725442" cy="210612"/>
            </a:xfrm>
            <a:prstGeom prst="rect">
              <a:avLst/>
            </a:prstGeom>
          </p:spPr>
          <p:txBody>
            <a:bodyPr wrap="none">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二层广播域</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22" name="表格 21"/>
          <p:cNvGraphicFramePr>
            <a:graphicFrameLocks noGrp="1"/>
          </p:cNvGraphicFramePr>
          <p:nvPr>
            <p:extLst>
              <p:ext uri="{D42A27DB-BD31-4B8C-83A1-F6EECF244321}">
                <p14:modId xmlns:p14="http://schemas.microsoft.com/office/powerpoint/2010/main" val="3148403728"/>
              </p:ext>
            </p:extLst>
          </p:nvPr>
        </p:nvGraphicFramePr>
        <p:xfrm>
          <a:off x="8481653" y="2763964"/>
          <a:ext cx="1851069" cy="1151552"/>
        </p:xfrm>
        <a:graphic>
          <a:graphicData uri="http://schemas.openxmlformats.org/drawingml/2006/table">
            <a:tbl>
              <a:tblPr/>
              <a:tblGrid>
                <a:gridCol w="1148427">
                  <a:extLst>
                    <a:ext uri="{9D8B030D-6E8A-4147-A177-3AD203B41FA5}">
                      <a16:colId xmlns:a16="http://schemas.microsoft.com/office/drawing/2014/main" val="20000"/>
                    </a:ext>
                  </a:extLst>
                </a:gridCol>
                <a:gridCol w="702642">
                  <a:extLst>
                    <a:ext uri="{9D8B030D-6E8A-4147-A177-3AD203B41FA5}">
                      <a16:colId xmlns:a16="http://schemas.microsoft.com/office/drawing/2014/main" val="20001"/>
                    </a:ext>
                  </a:extLst>
                </a:gridCol>
              </a:tblGrid>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Pool-No</a:t>
                      </a:r>
                      <a:endParaRPr lang="zh-CN" altLang="en-US"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Total Address </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255</a:t>
                      </a:r>
                      <a:endParaRPr lang="zh-CN" alt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7888">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Used Address </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Verdana"/>
                        </a:defRPr>
                      </a:lvl1pPr>
                      <a:lvl2pPr marL="457017" algn="l" defTabSz="914034" rtl="0" eaLnBrk="1" latinLnBrk="0" hangingPunct="1">
                        <a:defRPr sz="1799" kern="1200">
                          <a:solidFill>
                            <a:schemeClr val="tx1"/>
                          </a:solidFill>
                          <a:latin typeface="Verdana"/>
                        </a:defRPr>
                      </a:lvl2pPr>
                      <a:lvl3pPr marL="914034" algn="l" defTabSz="914034" rtl="0" eaLnBrk="1" latinLnBrk="0" hangingPunct="1">
                        <a:defRPr sz="1799" kern="1200">
                          <a:solidFill>
                            <a:schemeClr val="tx1"/>
                          </a:solidFill>
                          <a:latin typeface="Verdana"/>
                        </a:defRPr>
                      </a:lvl3pPr>
                      <a:lvl4pPr marL="1371051" algn="l" defTabSz="914034" rtl="0" eaLnBrk="1" latinLnBrk="0" hangingPunct="1">
                        <a:defRPr sz="1799" kern="1200">
                          <a:solidFill>
                            <a:schemeClr val="tx1"/>
                          </a:solidFill>
                          <a:latin typeface="Verdana"/>
                        </a:defRPr>
                      </a:lvl4pPr>
                      <a:lvl5pPr marL="1828068" algn="l" defTabSz="914034" rtl="0" eaLnBrk="1" latinLnBrk="0" hangingPunct="1">
                        <a:defRPr sz="1799" kern="1200">
                          <a:solidFill>
                            <a:schemeClr val="tx1"/>
                          </a:solidFill>
                          <a:latin typeface="Verdana"/>
                        </a:defRPr>
                      </a:lvl5pPr>
                      <a:lvl6pPr marL="2285086" algn="l" defTabSz="914034" rtl="0" eaLnBrk="1" latinLnBrk="0" hangingPunct="1">
                        <a:defRPr sz="1799" kern="1200">
                          <a:solidFill>
                            <a:schemeClr val="tx1"/>
                          </a:solidFill>
                          <a:latin typeface="Verdana"/>
                        </a:defRPr>
                      </a:lvl6pPr>
                      <a:lvl7pPr marL="2742103" algn="l" defTabSz="914034" rtl="0" eaLnBrk="1" latinLnBrk="0" hangingPunct="1">
                        <a:defRPr sz="1799" kern="1200">
                          <a:solidFill>
                            <a:schemeClr val="tx1"/>
                          </a:solidFill>
                          <a:latin typeface="Verdana"/>
                        </a:defRPr>
                      </a:lvl7pPr>
                      <a:lvl8pPr marL="3199120" algn="l" defTabSz="914034" rtl="0" eaLnBrk="1" latinLnBrk="0" hangingPunct="1">
                        <a:defRPr sz="1799" kern="1200">
                          <a:solidFill>
                            <a:schemeClr val="tx1"/>
                          </a:solidFill>
                          <a:latin typeface="Verdana"/>
                        </a:defRPr>
                      </a:lvl8pPr>
                      <a:lvl9pPr marL="3656137" algn="l" defTabSz="914034" rtl="0" eaLnBrk="1" latinLnBrk="0" hangingPunct="1">
                        <a:defRPr sz="1799" kern="1200">
                          <a:solidFill>
                            <a:schemeClr val="tx1"/>
                          </a:solidFill>
                          <a:latin typeface="Verdana"/>
                        </a:defRPr>
                      </a:lvl9pPr>
                    </a:lstStyle>
                    <a:p>
                      <a:pPr algn="ctr"/>
                      <a:r>
                        <a:rPr lang="en-US" altLang="zh-CN" sz="1200" dirty="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7888">
                <a:tc>
                  <a:txBody>
                    <a:bodyPr/>
                    <a:lstStyle/>
                    <a:p>
                      <a:pPr algn="ctr"/>
                      <a:r>
                        <a:rPr lang="en-US" sz="1200" dirty="0">
                          <a:effectLst/>
                          <a:latin typeface="Huawei Sans" panose="020C0503030203020204" pitchFamily="34" charset="0"/>
                          <a:ea typeface="方正兰亭黑简体" panose="02000000000000000000" pitchFamily="2" charset="-122"/>
                          <a:sym typeface="Huawei Sans" panose="020C0503030203020204" pitchFamily="34" charset="0"/>
                        </a:rPr>
                        <a:t>Lease</a:t>
                      </a:r>
                      <a:r>
                        <a:rPr lang="en-US" sz="1200" baseline="0" dirty="0">
                          <a:effectLst/>
                          <a:latin typeface="Huawei Sans" panose="020C0503030203020204" pitchFamily="34" charset="0"/>
                          <a:ea typeface="方正兰亭黑简体" panose="02000000000000000000" pitchFamily="2" charset="-122"/>
                          <a:sym typeface="Huawei Sans" panose="020C0503030203020204" pitchFamily="34" charset="0"/>
                        </a:rPr>
                        <a:t> </a:t>
                      </a:r>
                      <a:endParaRPr lang="en-US" sz="12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effectLst/>
                          <a:latin typeface="Huawei Sans" panose="020C0503030203020204" pitchFamily="34" charset="0"/>
                          <a:ea typeface="方正兰亭黑简体" panose="02000000000000000000" pitchFamily="2" charset="-122"/>
                          <a:sym typeface="Huawei Sans" panose="020C0503030203020204" pitchFamily="34" charset="0"/>
                        </a:rPr>
                        <a:t>8 Hours</a:t>
                      </a:r>
                    </a:p>
                  </a:txBody>
                  <a:tcPr marL="71972" marR="71972" marT="35986" marB="35986"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3" name="Right Arrow 157"/>
          <p:cNvSpPr/>
          <p:nvPr/>
        </p:nvSpPr>
        <p:spPr>
          <a:xfrm rot="5400000">
            <a:off x="9160313" y="2381313"/>
            <a:ext cx="323193" cy="32257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050577" y="2697712"/>
            <a:ext cx="1374973"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客户端发送</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椭圆 24"/>
          <p:cNvSpPr>
            <a:spLocks noChangeAspect="1"/>
          </p:cNvSpPr>
          <p:nvPr/>
        </p:nvSpPr>
        <p:spPr>
          <a:xfrm>
            <a:off x="900770" y="2725174"/>
            <a:ext cx="185976" cy="185976"/>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1050577" y="3384144"/>
            <a:ext cx="1703271" cy="276891"/>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服务器端发送</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椭圆 26"/>
          <p:cNvSpPr>
            <a:spLocks noChangeAspect="1"/>
          </p:cNvSpPr>
          <p:nvPr/>
        </p:nvSpPr>
        <p:spPr>
          <a:xfrm>
            <a:off x="900770" y="3411605"/>
            <a:ext cx="185976" cy="185976"/>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833039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配置命令介绍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p>
        </p:txBody>
      </p:sp>
      <p:sp>
        <p:nvSpPr>
          <p:cNvPr id="5" name="矩形 4"/>
          <p:cNvSpPr/>
          <p:nvPr/>
        </p:nvSpPr>
        <p:spPr>
          <a:xfrm>
            <a:off x="1031515" y="1798096"/>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 enable</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551169" y="1366118"/>
            <a:ext cx="11084902" cy="338422"/>
          </a:xfrm>
          <a:prstGeom prst="rect">
            <a:avLst/>
          </a:prstGeom>
        </p:spPr>
        <p:txBody>
          <a:bodyPr wrap="square">
            <a:spAutoFit/>
          </a:bodyPr>
          <a:lstStyle/>
          <a:p>
            <a:pPr marL="342763" indent="-342763">
              <a:buFont typeface="+mj-lt"/>
              <a:buAutoNum type="arabicPeriod"/>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开启</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功能</a:t>
            </a:r>
          </a:p>
        </p:txBody>
      </p:sp>
      <p:sp>
        <p:nvSpPr>
          <p:cNvPr id="7" name="矩形 6"/>
          <p:cNvSpPr/>
          <p:nvPr/>
        </p:nvSpPr>
        <p:spPr>
          <a:xfrm>
            <a:off x="1031515" y="2652463"/>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Gigabitthernet0/0/0]</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dhcp select interface</a:t>
            </a:r>
            <a:endParaRPr lang="zh-CN" alt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8" name="矩形 7"/>
          <p:cNvSpPr/>
          <p:nvPr/>
        </p:nvSpPr>
        <p:spPr>
          <a:xfrm>
            <a:off x="551169" y="2220485"/>
            <a:ext cx="11084902" cy="338422"/>
          </a:xfrm>
          <a:prstGeom prst="rect">
            <a:avLst/>
          </a:prstGeom>
        </p:spPr>
        <p:txBody>
          <a:bodyPr wrap="square">
            <a:spAutoFit/>
          </a:bodyPr>
          <a:lstStyle/>
          <a:p>
            <a:pPr marL="342763" indent="-342763">
              <a:buFont typeface="+mj-lt"/>
              <a:buAutoNum type="arabicPeriod" startAt="2"/>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开启接口采用接口地址池的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a:t>
            </a:r>
          </a:p>
        </p:txBody>
      </p:sp>
      <p:sp>
        <p:nvSpPr>
          <p:cNvPr id="9" name="矩形 8"/>
          <p:cNvSpPr/>
          <p:nvPr/>
        </p:nvSpPr>
        <p:spPr>
          <a:xfrm>
            <a:off x="1031515" y="3515767"/>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Gigabitthernet0/0/0]</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dhcp server </a:t>
            </a:r>
            <a:r>
              <a:rPr lang="en-US" altLang="zh-CN" sz="1599" b="1" dirty="0" err="1">
                <a:latin typeface="Huawei Sans" panose="020C0503030203020204" pitchFamily="34" charset="0"/>
                <a:ea typeface="方正兰亭黑简体" panose="02000000000000000000" pitchFamily="2" charset="-122"/>
                <a:sym typeface="Huawei Sans" panose="020C0503030203020204" pitchFamily="34" charset="0"/>
              </a:rPr>
              <a:t>dns</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-list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551169" y="3083789"/>
            <a:ext cx="11084902" cy="338422"/>
          </a:xfrm>
          <a:prstGeom prst="rect">
            <a:avLst/>
          </a:prstGeom>
        </p:spPr>
        <p:txBody>
          <a:bodyPr wrap="square">
            <a:spAutoFit/>
          </a:bodyPr>
          <a:lstStyle/>
          <a:p>
            <a:pPr marL="342763" indent="-342763">
              <a:buFont typeface="+mj-lt"/>
              <a:buAutoNum type="arabicPeriod" startAt="3"/>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指定接口地址池下的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DNS</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服务器地址</a:t>
            </a:r>
          </a:p>
        </p:txBody>
      </p:sp>
      <p:sp>
        <p:nvSpPr>
          <p:cNvPr id="11" name="矩形 10"/>
          <p:cNvSpPr/>
          <p:nvPr/>
        </p:nvSpPr>
        <p:spPr>
          <a:xfrm>
            <a:off x="1031515" y="4366281"/>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Gigabitthernet0/0/0]</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dhcp server excluded-</a:t>
            </a:r>
            <a:r>
              <a:rPr lang="en-US" altLang="zh-CN" sz="1599" b="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-address </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start-</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-address [ end-</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-address ] </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169" y="3934303"/>
            <a:ext cx="11084902" cy="338422"/>
          </a:xfrm>
          <a:prstGeom prst="rect">
            <a:avLst/>
          </a:prstGeom>
        </p:spPr>
        <p:txBody>
          <a:bodyPr wrap="square">
            <a:spAutoFit/>
          </a:bodyPr>
          <a:lstStyle/>
          <a:p>
            <a:pPr marL="342763" indent="-342763">
              <a:buFont typeface="+mj-lt"/>
              <a:buAutoNum type="arabicPeriod" startAt="4"/>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配置接口地址池中不参与自动分配的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地址范围</a:t>
            </a:r>
          </a:p>
        </p:txBody>
      </p:sp>
      <p:sp>
        <p:nvSpPr>
          <p:cNvPr id="13" name="矩形 12"/>
          <p:cNvSpPr/>
          <p:nvPr/>
        </p:nvSpPr>
        <p:spPr>
          <a:xfrm>
            <a:off x="1031515" y="5226167"/>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Gigabitthernet0/0/0]</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dhcp server lease </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b="1"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day</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err="1">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day</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599" b="1"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hour</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err="1">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hour</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599" b="1"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minute</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err="1">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minute</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 ] | </a:t>
            </a:r>
            <a:r>
              <a:rPr lang="en-US" altLang="zh-CN" sz="1599" b="1"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unlimited</a:t>
            </a:r>
            <a:r>
              <a:rPr lang="en-US" altLang="zh-CN" sz="1599"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4" name="矩形 13"/>
          <p:cNvSpPr/>
          <p:nvPr/>
        </p:nvSpPr>
        <p:spPr>
          <a:xfrm>
            <a:off x="551169" y="4794189"/>
            <a:ext cx="11084902" cy="338422"/>
          </a:xfrm>
          <a:prstGeom prst="rect">
            <a:avLst/>
          </a:prstGeom>
        </p:spPr>
        <p:txBody>
          <a:bodyPr wrap="square">
            <a:spAutoFit/>
          </a:bodyPr>
          <a:lstStyle/>
          <a:p>
            <a:pPr marL="342763" indent="-342763">
              <a:buFont typeface="+mj-lt"/>
              <a:buAutoNum type="arabicPeriod" startAt="5"/>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服务器接口地址池中</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地址的租用有效期限功能</a:t>
            </a:r>
          </a:p>
        </p:txBody>
      </p:sp>
      <p:sp>
        <p:nvSpPr>
          <p:cNvPr id="15" name="矩形 14"/>
          <p:cNvSpPr/>
          <p:nvPr/>
        </p:nvSpPr>
        <p:spPr>
          <a:xfrm>
            <a:off x="1031515" y="5567278"/>
            <a:ext cx="10604557" cy="399954"/>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缺省情况下，</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地址的租期为</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天。</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298483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配置命令介绍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0" dirty="0"/>
          </a:p>
        </p:txBody>
      </p:sp>
      <p:sp>
        <p:nvSpPr>
          <p:cNvPr id="5" name="矩形 4"/>
          <p:cNvSpPr/>
          <p:nvPr/>
        </p:nvSpPr>
        <p:spPr>
          <a:xfrm>
            <a:off x="1031515" y="1363089"/>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pool </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-pool-name</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551169" y="931111"/>
            <a:ext cx="11084902" cy="338422"/>
          </a:xfrm>
          <a:prstGeom prst="rect">
            <a:avLst/>
          </a:prstGeom>
        </p:spPr>
        <p:txBody>
          <a:bodyPr wrap="square">
            <a:spAutoFit/>
          </a:bodyPr>
          <a:lstStyle/>
          <a:p>
            <a:pPr marL="342763" indent="-342763">
              <a:buFont typeface="+mj-lt"/>
              <a:buAutoNum type="arabicPeriod" startAt="6"/>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创建全局地址池</a:t>
            </a:r>
          </a:p>
        </p:txBody>
      </p:sp>
      <p:sp>
        <p:nvSpPr>
          <p:cNvPr id="7" name="矩形 6"/>
          <p:cNvSpPr/>
          <p:nvPr/>
        </p:nvSpPr>
        <p:spPr>
          <a:xfrm>
            <a:off x="1031515" y="2217456"/>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[Huawei-ip-pool-2]</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network </a:t>
            </a:r>
            <a:r>
              <a:rPr lang="en-US" altLang="zh-CN" sz="1599" b="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-address [ mask { </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mask </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mask-length </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8" name="矩形 7"/>
          <p:cNvSpPr/>
          <p:nvPr/>
        </p:nvSpPr>
        <p:spPr>
          <a:xfrm>
            <a:off x="551169" y="1808915"/>
            <a:ext cx="11084902" cy="338422"/>
          </a:xfrm>
          <a:prstGeom prst="rect">
            <a:avLst/>
          </a:prstGeom>
        </p:spPr>
        <p:txBody>
          <a:bodyPr wrap="square">
            <a:spAutoFit/>
          </a:bodyPr>
          <a:lstStyle/>
          <a:p>
            <a:pPr marL="342763" indent="-342763">
              <a:buFont typeface="+mj-lt"/>
              <a:buAutoNum type="arabicPeriod" startAt="7"/>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配置全局地址池可动态分配的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地址范围</a:t>
            </a:r>
          </a:p>
        </p:txBody>
      </p:sp>
      <p:sp>
        <p:nvSpPr>
          <p:cNvPr id="9" name="矩形 8"/>
          <p:cNvSpPr/>
          <p:nvPr/>
        </p:nvSpPr>
        <p:spPr>
          <a:xfrm>
            <a:off x="1031515" y="3080760"/>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[Huawei-ip-pool-2]</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gateway-list</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sz="1599"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551169" y="2672219"/>
            <a:ext cx="11084902" cy="338422"/>
          </a:xfrm>
          <a:prstGeom prst="rect">
            <a:avLst/>
          </a:prstGeom>
        </p:spPr>
        <p:txBody>
          <a:bodyPr wrap="square">
            <a:spAutoFit/>
          </a:bodyPr>
          <a:lstStyle/>
          <a:p>
            <a:pPr marL="342763" indent="-342763">
              <a:buFont typeface="+mj-lt"/>
              <a:buAutoNum type="arabicPeriod" startAt="8"/>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客户端的网关地址</a:t>
            </a:r>
          </a:p>
        </p:txBody>
      </p:sp>
      <p:sp>
        <p:nvSpPr>
          <p:cNvPr id="11" name="矩形 10"/>
          <p:cNvSpPr/>
          <p:nvPr/>
        </p:nvSpPr>
        <p:spPr>
          <a:xfrm>
            <a:off x="1031515" y="3931274"/>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[Huawei-ip-pool-2]</a:t>
            </a:r>
            <a:r>
              <a:rPr lang="en-US" altLang="zh-CN" sz="1599" b="1" dirty="0" err="1">
                <a:latin typeface="Huawei Sans" panose="020C0503030203020204" pitchFamily="34" charset="0"/>
                <a:ea typeface="方正兰亭黑简体" panose="02000000000000000000" pitchFamily="2" charset="-122"/>
                <a:sym typeface="Huawei Sans" panose="020C0503030203020204" pitchFamily="34" charset="0"/>
              </a:rPr>
              <a:t>dns</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-list</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599" i="1" dirty="0">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169" y="3534451"/>
            <a:ext cx="11084902" cy="338422"/>
          </a:xfrm>
          <a:prstGeom prst="rect">
            <a:avLst/>
          </a:prstGeom>
        </p:spPr>
        <p:txBody>
          <a:bodyPr wrap="square">
            <a:spAutoFit/>
          </a:bodyPr>
          <a:lstStyle/>
          <a:p>
            <a:pPr marL="342763" indent="-342763">
              <a:buFont typeface="+mj-lt"/>
              <a:buAutoNum type="arabicPeriod" startAt="9"/>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客户端使用的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DNS</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a:t>
            </a:r>
          </a:p>
        </p:txBody>
      </p:sp>
      <p:sp>
        <p:nvSpPr>
          <p:cNvPr id="13" name="矩形 12"/>
          <p:cNvSpPr/>
          <p:nvPr/>
        </p:nvSpPr>
        <p:spPr>
          <a:xfrm>
            <a:off x="1031515" y="4791160"/>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[Huawei-ip-pool-2]</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lease { day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day</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 hour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hour</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 minute </a:t>
            </a:r>
            <a:r>
              <a:rPr lang="en-US" altLang="zh-CN" sz="1599" i="1" dirty="0" err="1">
                <a:latin typeface="Huawei Sans" panose="020C0503030203020204" pitchFamily="34" charset="0"/>
                <a:ea typeface="方正兰亭黑简体" panose="02000000000000000000" pitchFamily="2" charset="-122"/>
                <a:sym typeface="Huawei Sans" panose="020C0503030203020204" pitchFamily="34" charset="0"/>
              </a:rPr>
              <a:t>minute</a:t>
            </a:r>
            <a:r>
              <a:rPr lang="en-US" altLang="zh-CN" sz="1599" b="1" dirty="0">
                <a:latin typeface="Huawei Sans" panose="020C0503030203020204" pitchFamily="34" charset="0"/>
                <a:ea typeface="方正兰亭黑简体" panose="02000000000000000000" pitchFamily="2" charset="-122"/>
                <a:sym typeface="Huawei Sans" panose="020C0503030203020204" pitchFamily="34" charset="0"/>
              </a:rPr>
              <a:t> ] ] | unlimited }</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4" name="矩形 13"/>
          <p:cNvSpPr/>
          <p:nvPr/>
        </p:nvSpPr>
        <p:spPr>
          <a:xfrm>
            <a:off x="551169" y="4370900"/>
            <a:ext cx="11084902" cy="338422"/>
          </a:xfrm>
          <a:prstGeom prst="rect">
            <a:avLst/>
          </a:prstGeom>
        </p:spPr>
        <p:txBody>
          <a:bodyPr wrap="square">
            <a:spAutoFit/>
          </a:bodyPr>
          <a:lstStyle/>
          <a:p>
            <a:pPr marL="342763" indent="-342763">
              <a:buFont typeface="+mj-lt"/>
              <a:buAutoNum type="arabicPeriod" startAt="10"/>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地址租期</a:t>
            </a:r>
          </a:p>
        </p:txBody>
      </p:sp>
      <p:sp>
        <p:nvSpPr>
          <p:cNvPr id="15" name="矩形 14"/>
          <p:cNvSpPr/>
          <p:nvPr/>
        </p:nvSpPr>
        <p:spPr>
          <a:xfrm>
            <a:off x="1031515" y="5545339"/>
            <a:ext cx="10211532"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Gigabitthernet0/0/0]</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 select global</a:t>
            </a:r>
            <a:endParaRPr lang="zh-CN" altLang="en-US" sz="1599"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551169" y="5160235"/>
            <a:ext cx="11084902" cy="338422"/>
          </a:xfrm>
          <a:prstGeom prst="rect">
            <a:avLst/>
          </a:prstGeom>
        </p:spPr>
        <p:txBody>
          <a:bodyPr wrap="square">
            <a:spAutoFit/>
          </a:bodyPr>
          <a:lstStyle/>
          <a:p>
            <a:pPr marL="342763" indent="-342763">
              <a:buFont typeface="+mj-lt"/>
              <a:buAutoNum type="arabicPeriod" startAt="11"/>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使能接口的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服务器功能</a:t>
            </a:r>
          </a:p>
        </p:txBody>
      </p:sp>
    </p:spTree>
    <p:extLst>
      <p:ext uri="{BB962C8B-B14F-4D97-AF65-F5344CB8AC3E}">
        <p14:creationId xmlns:p14="http://schemas.microsoft.com/office/powerpoint/2010/main" val="1481587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接口地址池配置</a:t>
            </a:r>
            <a:endParaRPr lang="zh-CN" altLang="en-US" dirty="0"/>
          </a:p>
        </p:txBody>
      </p:sp>
      <p:sp>
        <p:nvSpPr>
          <p:cNvPr id="5" name="文本框 4"/>
          <p:cNvSpPr txBox="1"/>
          <p:nvPr/>
        </p:nvSpPr>
        <p:spPr>
          <a:xfrm>
            <a:off x="625231" y="3727494"/>
            <a:ext cx="6905744" cy="1569047"/>
          </a:xfrm>
          <a:prstGeom prst="rect">
            <a:avLst/>
          </a:prstGeom>
          <a:solidFill>
            <a:srgbClr val="F4FBFE"/>
          </a:solidFill>
          <a:ln>
            <a:solidFill>
              <a:srgbClr val="99DFF9"/>
            </a:solidFill>
          </a:ln>
        </p:spPr>
        <p:txBody>
          <a:bodyPr wrap="square" rtlCol="0">
            <a:spAutoFit/>
          </a:bodyPr>
          <a:lstStyle/>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[Huawei]dhcp enable</a:t>
            </a:r>
          </a:p>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[Huawei]interface GigabitEthernet0/0/0</a:t>
            </a:r>
          </a:p>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a:t>
            </a:r>
            <a:r>
              <a:rPr lang="en-US" altLang="zh-CN"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en-US" altLang="zh-CN" sz="15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select interface</a:t>
            </a:r>
          </a:p>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[Huawei-GigabitEthernet0/0/0]dhcp server </a:t>
            </a:r>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dns</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-list 10.1.1.2</a:t>
            </a:r>
          </a:p>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a:t>
            </a:r>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server excluded-</a:t>
            </a:r>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10.1.1.2</a:t>
            </a:r>
          </a:p>
          <a:p>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[Huawei-GigabitEthernet0/0/0]dhcp server lease day 3</a:t>
            </a:r>
          </a:p>
        </p:txBody>
      </p:sp>
      <p:sp>
        <p:nvSpPr>
          <p:cNvPr id="6" name="文本框 5"/>
          <p:cNvSpPr txBox="1"/>
          <p:nvPr/>
        </p:nvSpPr>
        <p:spPr>
          <a:xfrm>
            <a:off x="650979" y="3340669"/>
            <a:ext cx="2608991"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服务器端配置如下：</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7628910" y="3721938"/>
            <a:ext cx="3614136" cy="1574602"/>
          </a:xfrm>
          <a:prstGeom prst="roundRect">
            <a:avLst>
              <a:gd name="adj" fmla="val 2303"/>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399"/>
              </a:lnSpc>
              <a:spcAft>
                <a:spcPts val="600"/>
              </a:spcAft>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全局使能</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服务，进入接口视图下，关联当前接口到</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地址池，在接口视图下配置</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地址、排除地址（将接口自身地址排除在外），同时配置给客户端分配</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地址的租期。</a:t>
            </a:r>
          </a:p>
        </p:txBody>
      </p:sp>
      <p:sp>
        <p:nvSpPr>
          <p:cNvPr id="8" name="文本框 7"/>
          <p:cNvSpPr txBox="1"/>
          <p:nvPr/>
        </p:nvSpPr>
        <p:spPr>
          <a:xfrm>
            <a:off x="6102284" y="1614865"/>
            <a:ext cx="5140763" cy="1399836"/>
          </a:xfrm>
          <a:prstGeom prst="rect">
            <a:avLst/>
          </a:prstGeom>
          <a:noFill/>
        </p:spPr>
        <p:txBody>
          <a:bodyPr wrap="square" rtlCol="0">
            <a:spAutoFit/>
          </a:bodyPr>
          <a:lstStyle/>
          <a:p>
            <a:pPr>
              <a:lnSpc>
                <a:spcPts val="2399"/>
              </a:lnSpc>
              <a:spcAft>
                <a:spcPts val="600"/>
              </a:spcAft>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需求描述：</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配置一台路由器作为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服务器端，使用</a:t>
            </a:r>
            <a:r>
              <a:rPr lang="zh-CN" altLang="en-US"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所属的网段作为</a:t>
            </a:r>
            <a:r>
              <a:rPr lang="en-US" altLang="zh-CN"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客户端的地址池，同时将接口地址设为</a:t>
            </a:r>
            <a:r>
              <a:rPr lang="en-US" altLang="zh-CN"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DNS Server</a:t>
            </a:r>
            <a:r>
              <a:rPr lang="zh-CN" altLang="en-US" sz="13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租期设置为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天。</a:t>
            </a:r>
          </a:p>
        </p:txBody>
      </p:sp>
      <p:sp>
        <p:nvSpPr>
          <p:cNvPr id="9" name="TextBox 19"/>
          <p:cNvSpPr txBox="1">
            <a:spLocks noChangeArrowheads="1"/>
          </p:cNvSpPr>
          <p:nvPr/>
        </p:nvSpPr>
        <p:spPr bwMode="auto">
          <a:xfrm>
            <a:off x="4435441" y="2496986"/>
            <a:ext cx="1211718"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10" name="TextBox 77"/>
          <p:cNvSpPr txBox="1"/>
          <p:nvPr/>
        </p:nvSpPr>
        <p:spPr bwMode="auto">
          <a:xfrm>
            <a:off x="722031" y="2503797"/>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1" name="直接连接符 10"/>
          <p:cNvCxnSpPr>
            <a:stCxn id="14" idx="3"/>
            <a:endCxn id="18" idx="1"/>
          </p:cNvCxnSpPr>
          <p:nvPr/>
        </p:nvCxnSpPr>
        <p:spPr bwMode="auto">
          <a:xfrm flipV="1">
            <a:off x="1708003" y="2211841"/>
            <a:ext cx="3063401" cy="122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TextBox 10"/>
          <p:cNvSpPr txBox="1">
            <a:spLocks noChangeArrowheads="1"/>
          </p:cNvSpPr>
          <p:nvPr/>
        </p:nvSpPr>
        <p:spPr bwMode="auto">
          <a:xfrm>
            <a:off x="4103852" y="1951797"/>
            <a:ext cx="756641" cy="27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1"/>
          <p:cNvSpPr txBox="1">
            <a:spLocks noChangeArrowheads="1"/>
          </p:cNvSpPr>
          <p:nvPr/>
        </p:nvSpPr>
        <p:spPr bwMode="auto">
          <a:xfrm>
            <a:off x="3857725" y="2199428"/>
            <a:ext cx="988988" cy="27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10.1.1.1/24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 name="图片 13" descr="PC.png"/>
          <p:cNvPicPr>
            <a:picLocks noChangeAspect="1"/>
          </p:cNvPicPr>
          <p:nvPr/>
        </p:nvPicPr>
        <p:blipFill>
          <a:blip r:embed="rId3" cstate="print"/>
          <a:stretch>
            <a:fillRect/>
          </a:stretch>
        </p:blipFill>
        <p:spPr>
          <a:xfrm>
            <a:off x="1126806" y="1989881"/>
            <a:ext cx="581198" cy="446360"/>
          </a:xfrm>
          <a:prstGeom prst="rect">
            <a:avLst/>
          </a:prstGeom>
        </p:spPr>
      </p:pic>
      <p:grpSp>
        <p:nvGrpSpPr>
          <p:cNvPr id="15" name="组合 14"/>
          <p:cNvGrpSpPr/>
          <p:nvPr/>
        </p:nvGrpSpPr>
        <p:grpSpPr>
          <a:xfrm>
            <a:off x="2528288" y="1824980"/>
            <a:ext cx="963950" cy="489804"/>
            <a:chOff x="8133063" y="1699504"/>
            <a:chExt cx="773246" cy="392903"/>
          </a:xfrm>
        </p:grpSpPr>
        <p:sp>
          <p:nvSpPr>
            <p:cNvPr id="16"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8141257" y="1861453"/>
              <a:ext cx="765052" cy="222112"/>
            </a:xfrm>
            <a:prstGeom prst="rect">
              <a:avLst/>
            </a:prstGeom>
          </p:spPr>
          <p:txBody>
            <a:bodyPr wrap="none">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二层广播域</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71404" y="1990528"/>
            <a:ext cx="539789" cy="442627"/>
          </a:xfrm>
          <a:prstGeom prst="rect">
            <a:avLst/>
          </a:prstGeom>
        </p:spPr>
      </p:pic>
    </p:spTree>
    <p:extLst>
      <p:ext uri="{BB962C8B-B14F-4D97-AF65-F5344CB8AC3E}">
        <p14:creationId xmlns:p14="http://schemas.microsoft.com/office/powerpoint/2010/main" val="144625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全局地址池配置</a:t>
            </a:r>
            <a:endParaRPr lang="zh-CN" altLang="en-US" dirty="0"/>
          </a:p>
        </p:txBody>
      </p:sp>
      <p:sp>
        <p:nvSpPr>
          <p:cNvPr id="5" name="文本框 4"/>
          <p:cNvSpPr txBox="1"/>
          <p:nvPr/>
        </p:nvSpPr>
        <p:spPr>
          <a:xfrm>
            <a:off x="647568" y="3292488"/>
            <a:ext cx="6905744" cy="2245892"/>
          </a:xfrm>
          <a:prstGeom prst="rect">
            <a:avLst/>
          </a:prstGeom>
          <a:solidFill>
            <a:srgbClr val="F4FBFE"/>
          </a:solidFill>
          <a:ln>
            <a:solidFill>
              <a:srgbClr val="99DFF9"/>
            </a:solidFill>
          </a:ln>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[Huawei]dhcp enable </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pool pool2</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Info: It's successful to create an IP address pool.</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[Huawei-ip-pool-pool2]network 1.1.1.0 mask 24</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[Huawei-ip-pool-pool2]gateway-list 1.1.1.1</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[Huawei-ip-pool-pool2]</a:t>
            </a:r>
            <a:r>
              <a:rPr lang="en-US" altLang="zh-CN"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dns</a:t>
            </a:r>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-list 1.1.1.1</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[Huawei-ip-pool-pool2]lease day 10</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[Huawei-ip-pool-pool2]quit</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[Huawei]interface GigabitEthernet0/0/0</a:t>
            </a:r>
          </a:p>
          <a:p>
            <a:r>
              <a:rPr lang="en-US" altLang="zh-CN"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a:t>
            </a:r>
            <a:r>
              <a:rPr lang="en-US" altLang="zh-CN"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dhcp</a:t>
            </a:r>
            <a:r>
              <a:rPr lang="en-US" altLang="zh-CN"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select global</a:t>
            </a:r>
            <a:endParaRPr lang="zh-CN" alt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文本框 5"/>
          <p:cNvSpPr txBox="1"/>
          <p:nvPr/>
        </p:nvSpPr>
        <p:spPr>
          <a:xfrm>
            <a:off x="570411" y="2887352"/>
            <a:ext cx="2608991"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服务器端配置如下：</a:t>
            </a: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7676272" y="3292488"/>
            <a:ext cx="3566775" cy="2245892"/>
          </a:xfrm>
          <a:prstGeom prst="roundRect">
            <a:avLst>
              <a:gd name="adj" fmla="val 2303"/>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636" indent="-285636">
              <a:lnSpc>
                <a:spcPts val="2399"/>
              </a:lnSpc>
              <a:spcAft>
                <a:spcPts val="600"/>
              </a:spcAft>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全局使能</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服务，配置全局地址池</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pool2</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pool2</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中配置地址池范围、网关地址、</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地址、租期。</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ts val="2399"/>
              </a:lnSpc>
              <a:spcAft>
                <a:spcPts val="600"/>
              </a:spcAft>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最后在具体的接口中配置选择全局地址池。当</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收到</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请求就会从全局地址池中进行</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地址分配。</a:t>
            </a:r>
          </a:p>
        </p:txBody>
      </p:sp>
      <p:sp>
        <p:nvSpPr>
          <p:cNvPr id="8" name="TextBox 19"/>
          <p:cNvSpPr txBox="1">
            <a:spLocks noChangeArrowheads="1"/>
          </p:cNvSpPr>
          <p:nvPr/>
        </p:nvSpPr>
        <p:spPr bwMode="auto">
          <a:xfrm>
            <a:off x="4435441" y="2064864"/>
            <a:ext cx="1211718" cy="276891"/>
          </a:xfrm>
          <a:prstGeom prst="rect">
            <a:avLst/>
          </a:prstGeom>
          <a:noFill/>
          <a:ln w="9525">
            <a:noFill/>
            <a:miter lim="800000"/>
            <a:headEnd/>
            <a:tailEnd/>
          </a:ln>
        </p:spPr>
        <p:txBody>
          <a:bodyPr wrap="none">
            <a:spAutoFit/>
          </a:bodyPr>
          <a:lstStyle/>
          <a:p>
            <a:pPr algn="ctr">
              <a:defRPr/>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9" name="TextBox 77"/>
          <p:cNvSpPr txBox="1"/>
          <p:nvPr/>
        </p:nvSpPr>
        <p:spPr bwMode="auto">
          <a:xfrm>
            <a:off x="722031" y="2080444"/>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DHCP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 name="直接连接符 9"/>
          <p:cNvCxnSpPr>
            <a:stCxn id="13" idx="3"/>
            <a:endCxn id="17" idx="1"/>
          </p:cNvCxnSpPr>
          <p:nvPr/>
        </p:nvCxnSpPr>
        <p:spPr bwMode="auto">
          <a:xfrm flipV="1">
            <a:off x="1708003" y="1776835"/>
            <a:ext cx="3063401" cy="122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TextBox 10"/>
          <p:cNvSpPr txBox="1">
            <a:spLocks noChangeArrowheads="1"/>
          </p:cNvSpPr>
          <p:nvPr/>
        </p:nvSpPr>
        <p:spPr bwMode="auto">
          <a:xfrm>
            <a:off x="4103852" y="1516791"/>
            <a:ext cx="756641" cy="27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11"/>
          <p:cNvSpPr txBox="1">
            <a:spLocks noChangeArrowheads="1"/>
          </p:cNvSpPr>
          <p:nvPr/>
        </p:nvSpPr>
        <p:spPr bwMode="auto">
          <a:xfrm>
            <a:off x="3857725" y="1764422"/>
            <a:ext cx="988988" cy="27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10.1.1.1/24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 name="图片 12" descr="PC.png"/>
          <p:cNvPicPr>
            <a:picLocks noChangeAspect="1"/>
          </p:cNvPicPr>
          <p:nvPr/>
        </p:nvPicPr>
        <p:blipFill>
          <a:blip r:embed="rId3" cstate="print"/>
          <a:stretch>
            <a:fillRect/>
          </a:stretch>
        </p:blipFill>
        <p:spPr>
          <a:xfrm>
            <a:off x="1126806" y="1554875"/>
            <a:ext cx="581198" cy="446360"/>
          </a:xfrm>
          <a:prstGeom prst="rect">
            <a:avLst/>
          </a:prstGeom>
        </p:spPr>
      </p:pic>
      <p:grpSp>
        <p:nvGrpSpPr>
          <p:cNvPr id="14" name="组合 13"/>
          <p:cNvGrpSpPr/>
          <p:nvPr/>
        </p:nvGrpSpPr>
        <p:grpSpPr>
          <a:xfrm>
            <a:off x="2528288" y="1389974"/>
            <a:ext cx="963950" cy="489804"/>
            <a:chOff x="8133063" y="1699504"/>
            <a:chExt cx="773246" cy="392903"/>
          </a:xfrm>
        </p:grpSpPr>
        <p:sp>
          <p:nvSpPr>
            <p:cNvPr id="15"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8141257" y="1861453"/>
              <a:ext cx="765052" cy="222112"/>
            </a:xfrm>
            <a:prstGeom prst="rect">
              <a:avLst/>
            </a:prstGeom>
          </p:spPr>
          <p:txBody>
            <a:bodyPr wrap="none">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二层广播域</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71404" y="1555522"/>
            <a:ext cx="539789" cy="442627"/>
          </a:xfrm>
          <a:prstGeom prst="rect">
            <a:avLst/>
          </a:prstGeom>
        </p:spPr>
      </p:pic>
      <p:sp>
        <p:nvSpPr>
          <p:cNvPr id="18" name="文本框 17"/>
          <p:cNvSpPr txBox="1"/>
          <p:nvPr/>
        </p:nvSpPr>
        <p:spPr>
          <a:xfrm>
            <a:off x="6102284" y="1179859"/>
            <a:ext cx="5140763" cy="1707493"/>
          </a:xfrm>
          <a:prstGeom prst="rect">
            <a:avLst/>
          </a:prstGeom>
          <a:noFill/>
        </p:spPr>
        <p:txBody>
          <a:bodyPr wrap="square" rtlCol="0">
            <a:spAutoFit/>
          </a:bodyPr>
          <a:lstStyle/>
          <a:p>
            <a:pPr>
              <a:lnSpc>
                <a:spcPts val="2399"/>
              </a:lnSpc>
              <a:spcAft>
                <a:spcPts val="600"/>
              </a:spcAft>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需求描述：</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664" indent="-185664">
              <a:lnSpc>
                <a:spcPts val="2399"/>
              </a:lnSpc>
              <a:spcAft>
                <a:spcPts val="600"/>
              </a:spcAft>
              <a:buFont typeface="Arial" panose="020B0604020202020204" pitchFamily="34" charset="0"/>
              <a:buChar cha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配置一台路由器作为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服务器端，配置全局地址池</a:t>
            </a:r>
            <a:r>
              <a:rPr lang="en-US" altLang="zh-CN" sz="1399"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pool 2</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客户端分配</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地址；分配地址为</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1.1.1.0/24</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网段，网关地址</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地址同样也是</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，租期</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天，在</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接口下调用全局地址池。</a:t>
            </a:r>
          </a:p>
        </p:txBody>
      </p:sp>
    </p:spTree>
    <p:extLst>
      <p:ext uri="{BB962C8B-B14F-4D97-AF65-F5344CB8AC3E}">
        <p14:creationId xmlns:p14="http://schemas.microsoft.com/office/powerpoint/2010/main" val="299732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692A8-5329-45A9-9276-F7F0B4C00D5A}"/>
              </a:ext>
            </a:extLst>
          </p:cNvPr>
          <p:cNvSpPr>
            <a:spLocks noGrp="1"/>
          </p:cNvSpPr>
          <p:nvPr>
            <p:ph type="title"/>
          </p:nvPr>
        </p:nvSpPr>
        <p:spPr/>
        <p:txBody>
          <a:bodyPr/>
          <a:lstStyle/>
          <a:p>
            <a:r>
              <a:rPr lang="zh-CN" altLang="en-US"/>
              <a:t>目标</a:t>
            </a:r>
          </a:p>
        </p:txBody>
      </p:sp>
      <p:sp>
        <p:nvSpPr>
          <p:cNvPr id="3" name="文本占位符 2"/>
          <p:cNvSpPr>
            <a:spLocks noGrp="1"/>
          </p:cNvSpPr>
          <p:nvPr>
            <p:ph type="body" sz="quarter" idx="4294967295"/>
          </p:nvPr>
        </p:nvSpPr>
        <p:spPr>
          <a:xfrm>
            <a:off x="917575" y="1233488"/>
            <a:ext cx="10268289" cy="4679950"/>
          </a:xfrm>
        </p:spPr>
        <p:txBody>
          <a:bodyPr/>
          <a:lstStyle/>
          <a:p>
            <a:r>
              <a:rPr lang="zh-CN" altLang="en-US" dirty="0">
                <a:sym typeface="Huawei Sans" panose="020C0503030203020204" pitchFamily="34" charset="0"/>
              </a:rPr>
              <a:t>学完本课程后，您将能够：</a:t>
            </a:r>
          </a:p>
          <a:p>
            <a:pPr lvl="1"/>
            <a:r>
              <a:rPr lang="zh-CN" altLang="en-US" dirty="0">
                <a:sym typeface="Huawei Sans" panose="020C0503030203020204" pitchFamily="34" charset="0"/>
              </a:rPr>
              <a:t>掌握</a:t>
            </a:r>
            <a:r>
              <a:rPr lang="en-US" altLang="zh-CN" dirty="0">
                <a:sym typeface="Huawei Sans" panose="020C0503030203020204" pitchFamily="34" charset="0"/>
              </a:rPr>
              <a:t>FTP</a:t>
            </a:r>
            <a:r>
              <a:rPr lang="zh-CN" altLang="en-US" dirty="0">
                <a:sym typeface="Huawei Sans" panose="020C0503030203020204" pitchFamily="34" charset="0"/>
              </a:rPr>
              <a:t>的工作原理</a:t>
            </a:r>
            <a:endParaRPr lang="en-US" altLang="zh-CN" dirty="0">
              <a:sym typeface="Huawei Sans" panose="020C0503030203020204" pitchFamily="34" charset="0"/>
            </a:endParaRPr>
          </a:p>
          <a:p>
            <a:pPr lvl="1"/>
            <a:r>
              <a:rPr lang="zh-CN" altLang="en-US">
                <a:sym typeface="Huawei Sans" panose="020C0503030203020204" pitchFamily="34" charset="0"/>
              </a:rPr>
              <a:t>掌握</a:t>
            </a:r>
            <a:r>
              <a:rPr lang="en-US" altLang="zh-CN" dirty="0">
                <a:sym typeface="Huawei Sans" panose="020C0503030203020204" pitchFamily="34" charset="0"/>
              </a:rPr>
              <a:t>DHCP</a:t>
            </a:r>
            <a:r>
              <a:rPr lang="zh-CN" altLang="en-US" dirty="0">
                <a:sym typeface="Huawei Sans" panose="020C0503030203020204" pitchFamily="34" charset="0"/>
              </a:rPr>
              <a:t>的工作原理</a:t>
            </a:r>
            <a:endParaRPr lang="en-US" altLang="zh-CN" dirty="0">
              <a:sym typeface="Huawei Sans" panose="020C0503030203020204" pitchFamily="34" charset="0"/>
            </a:endParaRPr>
          </a:p>
          <a:p>
            <a:pPr lvl="1"/>
            <a:r>
              <a:rPr lang="zh-CN" altLang="en-US" dirty="0">
                <a:sym typeface="Huawei Sans" panose="020C0503030203020204" pitchFamily="34" charset="0"/>
              </a:rPr>
              <a:t>掌握</a:t>
            </a:r>
            <a:r>
              <a:rPr lang="en-US" altLang="zh-CN" dirty="0">
                <a:sym typeface="Huawei Sans" panose="020C0503030203020204" pitchFamily="34" charset="0"/>
              </a:rPr>
              <a:t>Telnet</a:t>
            </a:r>
            <a:r>
              <a:rPr lang="zh-CN" altLang="en-US" dirty="0">
                <a:sym typeface="Huawei Sans" panose="020C0503030203020204" pitchFamily="34" charset="0"/>
              </a:rPr>
              <a:t>的工作原理</a:t>
            </a:r>
            <a:endParaRPr lang="en-US" altLang="zh-CN" dirty="0">
              <a:sym typeface="Huawei Sans" panose="020C0503030203020204" pitchFamily="34" charset="0"/>
            </a:endParaRPr>
          </a:p>
          <a:p>
            <a:pPr lvl="1"/>
            <a:r>
              <a:rPr lang="zh-CN" altLang="en-US">
                <a:sym typeface="Huawei Sans" panose="020C0503030203020204" pitchFamily="34" charset="0"/>
              </a:rPr>
              <a:t>掌握</a:t>
            </a:r>
            <a:r>
              <a:rPr lang="en-US" altLang="zh-CN" dirty="0">
                <a:sym typeface="Huawei Sans" panose="020C0503030203020204" pitchFamily="34" charset="0"/>
              </a:rPr>
              <a:t>DNS</a:t>
            </a:r>
            <a:r>
              <a:rPr lang="zh-CN" altLang="en-US" dirty="0">
                <a:sym typeface="Huawei Sans" panose="020C0503030203020204" pitchFamily="34" charset="0"/>
              </a:rPr>
              <a:t>的基本概念</a:t>
            </a:r>
            <a:endParaRPr lang="en-US" altLang="zh-CN" dirty="0">
              <a:sym typeface="Huawei Sans" panose="020C0503030203020204" pitchFamily="34" charset="0"/>
            </a:endParaRPr>
          </a:p>
          <a:p>
            <a:pPr lvl="1"/>
            <a:r>
              <a:rPr lang="zh-CN" altLang="en-US" dirty="0">
                <a:sym typeface="Huawei Sans" panose="020C0503030203020204" pitchFamily="34" charset="0"/>
              </a:rPr>
              <a:t>掌握</a:t>
            </a:r>
            <a:r>
              <a:rPr lang="en-US" altLang="zh-CN" dirty="0">
                <a:sym typeface="Huawei Sans" panose="020C0503030203020204" pitchFamily="34" charset="0"/>
              </a:rPr>
              <a:t>NTP</a:t>
            </a:r>
            <a:r>
              <a:rPr lang="zh-CN" altLang="en-US" dirty="0">
                <a:sym typeface="Huawei Sans" panose="020C0503030203020204" pitchFamily="34" charset="0"/>
              </a:rPr>
              <a:t>的基本概念</a:t>
            </a:r>
            <a:endParaRPr lang="en-US" altLang="zh-CN" dirty="0">
              <a:sym typeface="Huawei Sans" panose="020C0503030203020204" pitchFamily="34" charset="0"/>
            </a:endParaRPr>
          </a:p>
          <a:p>
            <a:endParaRPr lang="zh-CN" altLang="en-US" dirty="0">
              <a:sym typeface="Huawei Sans" panose="020C0503030203020204" pitchFamily="34" charset="0"/>
            </a:endParaRPr>
          </a:p>
          <a:p>
            <a:endParaRPr lang="zh-CN" altLang="en-US" dirty="0"/>
          </a:p>
        </p:txBody>
      </p:sp>
    </p:spTree>
    <p:extLst>
      <p:ext uri="{BB962C8B-B14F-4D97-AF65-F5344CB8AC3E}">
        <p14:creationId xmlns:p14="http://schemas.microsoft.com/office/powerpoint/2010/main" val="1522805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6289296" y="727969"/>
            <a:ext cx="5212080" cy="4876700"/>
          </a:xfrm>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文件传输</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Telnet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p>
          <a:p>
            <a:r>
              <a:rPr lang="en-US" altLang="zh-CN" b="1">
                <a:latin typeface="Huawei Sans" panose="020C0503030203020204" pitchFamily="34" charset="0"/>
                <a:ea typeface="方正兰亭黑简体" panose="02000000000000000000" pitchFamily="2" charset="-122"/>
                <a:sym typeface="Huawei Sans" panose="020C0503030203020204" pitchFamily="34" charset="0"/>
              </a:rPr>
              <a:t>DNS</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NTP</a:t>
            </a:r>
          </a:p>
          <a:p>
            <a:pPr marL="0" indent="0">
              <a:buNone/>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p>
        </p:txBody>
      </p:sp>
    </p:spTree>
    <p:extLst>
      <p:ext uri="{BB962C8B-B14F-4D97-AF65-F5344CB8AC3E}">
        <p14:creationId xmlns:p14="http://schemas.microsoft.com/office/powerpoint/2010/main" val="125316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DNS</a:t>
            </a:r>
            <a:r>
              <a:rPr lang="zh-CN" altLang="en-US" dirty="0"/>
              <a:t>的诞生</a:t>
            </a:r>
          </a:p>
        </p:txBody>
      </p:sp>
      <p:sp>
        <p:nvSpPr>
          <p:cNvPr id="4" name="文本占位符 3"/>
          <p:cNvSpPr>
            <a:spLocks noGrp="1"/>
          </p:cNvSpPr>
          <p:nvPr>
            <p:ph type="body" sz="quarter" idx="4294967295"/>
          </p:nvPr>
        </p:nvSpPr>
        <p:spPr>
          <a:xfrm>
            <a:off x="468403" y="889385"/>
            <a:ext cx="11276012" cy="4679950"/>
          </a:xfrm>
        </p:spPr>
        <p:txBody>
          <a:bodyPr/>
          <a:lstStyle/>
          <a:p>
            <a:r>
              <a:rPr lang="zh-CN" altLang="en-US" sz="1800" dirty="0"/>
              <a:t>当我们在浏览器中输入一个域名访问某个网站时，这个域名最终会被解析为一个</a:t>
            </a:r>
            <a:r>
              <a:rPr lang="en-US" altLang="zh-CN" sz="1800" dirty="0"/>
              <a:t>IP</a:t>
            </a:r>
            <a:r>
              <a:rPr lang="zh-CN" altLang="en-US" sz="1800" dirty="0"/>
              <a:t>地址，我们的浏览器实际是在和这个</a:t>
            </a:r>
            <a:r>
              <a:rPr lang="en-US" altLang="zh-CN" sz="1800" dirty="0"/>
              <a:t>IP</a:t>
            </a:r>
            <a:r>
              <a:rPr lang="zh-CN" altLang="en-US" sz="1800" dirty="0"/>
              <a:t>地址进行通信。</a:t>
            </a:r>
            <a:endParaRPr lang="en-US" altLang="zh-CN" sz="1800" dirty="0"/>
          </a:p>
          <a:p>
            <a:r>
              <a:rPr lang="zh-CN" altLang="en-US" sz="1800" dirty="0"/>
              <a:t>负责将域名解析到</a:t>
            </a:r>
            <a:r>
              <a:rPr lang="en-US" altLang="zh-CN" sz="1800" dirty="0"/>
              <a:t>IP</a:t>
            </a:r>
            <a:r>
              <a:rPr lang="zh-CN" altLang="en-US" sz="1800" dirty="0"/>
              <a:t>地址的协议为</a:t>
            </a:r>
            <a:r>
              <a:rPr lang="en-US" altLang="zh-CN" sz="1800" dirty="0"/>
              <a:t>DNS</a:t>
            </a:r>
            <a:r>
              <a:rPr lang="zh-CN" altLang="en-US" sz="1800" dirty="0"/>
              <a:t>（</a:t>
            </a:r>
            <a:r>
              <a:rPr kumimoji="1" lang="en-US" altLang="zh-CN" sz="1800" dirty="0"/>
              <a:t>Domain</a:t>
            </a:r>
            <a:r>
              <a:rPr kumimoji="1" lang="zh-CN" altLang="en-US" sz="1800" dirty="0"/>
              <a:t> </a:t>
            </a:r>
            <a:r>
              <a:rPr kumimoji="1" lang="en-US" altLang="zh-CN" sz="1800" dirty="0"/>
              <a:t>Name</a:t>
            </a:r>
            <a:r>
              <a:rPr kumimoji="1" lang="zh-CN" altLang="en-US" sz="1800" dirty="0"/>
              <a:t> </a:t>
            </a:r>
            <a:r>
              <a:rPr kumimoji="1" lang="en-US" altLang="zh-CN" sz="1800" dirty="0"/>
              <a:t>System</a:t>
            </a:r>
            <a:r>
              <a:rPr kumimoji="1" lang="zh-CN" altLang="en-US" sz="1800" dirty="0"/>
              <a:t>，域名解析系统</a:t>
            </a:r>
            <a:r>
              <a:rPr lang="zh-CN" altLang="en-US" sz="1800" dirty="0"/>
              <a:t>）。</a:t>
            </a:r>
            <a:endParaRPr lang="en-US" altLang="zh-CN" sz="1800" dirty="0"/>
          </a:p>
          <a:p>
            <a:r>
              <a:rPr lang="zh-CN" altLang="en-US" sz="1800" dirty="0"/>
              <a:t>网络中每个节点都有自己唯一的</a:t>
            </a:r>
            <a:r>
              <a:rPr lang="en-US" altLang="zh-CN" sz="1800" dirty="0"/>
              <a:t>IP</a:t>
            </a:r>
            <a:r>
              <a:rPr lang="zh-CN" altLang="en-US" sz="1800" dirty="0"/>
              <a:t>地址，通过</a:t>
            </a:r>
            <a:r>
              <a:rPr lang="en-US" altLang="zh-CN" sz="1800" dirty="0"/>
              <a:t>IP</a:t>
            </a:r>
            <a:r>
              <a:rPr lang="zh-CN" altLang="en-US" sz="1800" dirty="0"/>
              <a:t>地址可以实现节点之间的相互访问，但是如果和所有的节点进行通信都使用</a:t>
            </a:r>
            <a:r>
              <a:rPr lang="en-US" altLang="zh-CN" sz="1800" dirty="0"/>
              <a:t>IP</a:t>
            </a:r>
            <a:r>
              <a:rPr lang="zh-CN" altLang="en-US" sz="1800" dirty="0"/>
              <a:t>地址的方式，人们很难记住这么多</a:t>
            </a:r>
            <a:r>
              <a:rPr lang="en-US" altLang="zh-CN" sz="1800" dirty="0"/>
              <a:t>IP</a:t>
            </a:r>
            <a:r>
              <a:rPr lang="zh-CN" altLang="en-US" sz="1800" dirty="0"/>
              <a:t>地址，为此提出了</a:t>
            </a:r>
            <a:r>
              <a:rPr lang="en-US" altLang="zh-CN" sz="1800" dirty="0"/>
              <a:t>DNS</a:t>
            </a:r>
            <a:r>
              <a:rPr lang="zh-CN" altLang="en-US" sz="1800" dirty="0"/>
              <a:t>，将难以记忆的</a:t>
            </a:r>
            <a:r>
              <a:rPr lang="en-US" altLang="zh-CN" sz="1800" dirty="0"/>
              <a:t>IP</a:t>
            </a:r>
            <a:r>
              <a:rPr lang="zh-CN" altLang="en-US" sz="1800" dirty="0"/>
              <a:t>地址映射为字符类型的地址。</a:t>
            </a:r>
            <a:endParaRPr lang="en-US" altLang="zh-CN" sz="1800" dirty="0"/>
          </a:p>
          <a:p>
            <a:endParaRPr lang="zh-CN" altLang="en-US" sz="1800" dirty="0"/>
          </a:p>
          <a:p>
            <a:endParaRPr lang="zh-CN" altLang="en-US" sz="1800" dirty="0"/>
          </a:p>
        </p:txBody>
      </p:sp>
      <p:pic>
        <p:nvPicPr>
          <p:cNvPr id="6" name="图片 5" descr="PC.png"/>
          <p:cNvPicPr>
            <a:picLocks noChangeAspect="1"/>
          </p:cNvPicPr>
          <p:nvPr/>
        </p:nvPicPr>
        <p:blipFill>
          <a:blip r:embed="rId3" cstate="print"/>
          <a:stretch>
            <a:fillRect/>
          </a:stretch>
        </p:blipFill>
        <p:spPr>
          <a:xfrm>
            <a:off x="3296959" y="3541001"/>
            <a:ext cx="556708" cy="427551"/>
          </a:xfrm>
          <a:prstGeom prst="rect">
            <a:avLst/>
          </a:prstGeom>
        </p:spPr>
      </p:pic>
      <p:pic>
        <p:nvPicPr>
          <p:cNvPr id="7" name="图片 6" descr="Web服务器-蓝.png"/>
          <p:cNvPicPr>
            <a:picLocks noChangeAspect="1"/>
          </p:cNvPicPr>
          <p:nvPr/>
        </p:nvPicPr>
        <p:blipFill>
          <a:blip r:embed="rId4" cstate="print"/>
          <a:stretch>
            <a:fillRect/>
          </a:stretch>
        </p:blipFill>
        <p:spPr>
          <a:xfrm>
            <a:off x="8500187" y="3541002"/>
            <a:ext cx="539789" cy="441645"/>
          </a:xfrm>
          <a:prstGeom prst="rect">
            <a:avLst/>
          </a:prstGeom>
        </p:spPr>
      </p:pic>
      <p:sp>
        <p:nvSpPr>
          <p:cNvPr id="8" name="TextBox 77"/>
          <p:cNvSpPr txBox="1"/>
          <p:nvPr/>
        </p:nvSpPr>
        <p:spPr bwMode="auto">
          <a:xfrm>
            <a:off x="8032138" y="3997403"/>
            <a:ext cx="1475886" cy="531627"/>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Web</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248" eaLnBrk="0" hangingPunct="0"/>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1.2.3.4</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77"/>
          <p:cNvSpPr txBox="1"/>
          <p:nvPr/>
        </p:nvSpPr>
        <p:spPr bwMode="auto">
          <a:xfrm>
            <a:off x="2948414" y="3989355"/>
            <a:ext cx="1253795" cy="531627"/>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Web</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192.168.1.1</a:t>
            </a:r>
          </a:p>
        </p:txBody>
      </p:sp>
      <p:cxnSp>
        <p:nvCxnSpPr>
          <p:cNvPr id="10" name="直接连接符 9"/>
          <p:cNvCxnSpPr>
            <a:stCxn id="6" idx="3"/>
            <a:endCxn id="7" idx="1"/>
          </p:cNvCxnSpPr>
          <p:nvPr/>
        </p:nvCxnSpPr>
        <p:spPr bwMode="auto">
          <a:xfrm>
            <a:off x="3853666" y="3754777"/>
            <a:ext cx="4646521" cy="704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Freeform 159"/>
          <p:cNvSpPr/>
          <p:nvPr/>
        </p:nvSpPr>
        <p:spPr>
          <a:xfrm flipH="1">
            <a:off x="5585374" y="3493326"/>
            <a:ext cx="909127" cy="47522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bwMode="auto">
          <a:xfrm>
            <a:off x="736811" y="4590848"/>
            <a:ext cx="1990934" cy="29582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r>
              <a:rPr lang="en-US" altLang="zh-CN" sz="1599" kern="0" dirty="0">
                <a:solidFill>
                  <a:srgbClr val="1D1D1A"/>
                </a:solidFill>
                <a:sym typeface="Huawei Sans" panose="020C0503030203020204" pitchFamily="34" charset="0"/>
              </a:rPr>
              <a:t>www.huawei.com</a:t>
            </a:r>
            <a:endParaRPr lang="zh-CN" altLang="en-US" sz="1599" kern="0" dirty="0">
              <a:solidFill>
                <a:srgbClr val="1D1D1A"/>
              </a:solidFill>
              <a:sym typeface="Huawei Sans" panose="020C0503030203020204" pitchFamily="34" charset="0"/>
            </a:endParaRPr>
          </a:p>
        </p:txBody>
      </p:sp>
      <p:sp>
        <p:nvSpPr>
          <p:cNvPr id="13" name="圆角矩形 12"/>
          <p:cNvSpPr/>
          <p:nvPr/>
        </p:nvSpPr>
        <p:spPr bwMode="auto">
          <a:xfrm>
            <a:off x="3613052" y="4590848"/>
            <a:ext cx="1036464" cy="29582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r>
              <a:rPr lang="en-US" altLang="zh-CN" sz="1599" kern="0" dirty="0">
                <a:solidFill>
                  <a:srgbClr val="1D1D1A"/>
                </a:solidFill>
                <a:sym typeface="Huawei Sans" panose="020C0503030203020204" pitchFamily="34" charset="0"/>
              </a:rPr>
              <a:t>1.2.3.4</a:t>
            </a:r>
            <a:endParaRPr lang="zh-CN" altLang="en-US" sz="1599" kern="0" dirty="0">
              <a:solidFill>
                <a:srgbClr val="1D1D1A"/>
              </a:solidFill>
              <a:sym typeface="Huawei Sans" panose="020C0503030203020204" pitchFamily="34" charset="0"/>
            </a:endParaRPr>
          </a:p>
        </p:txBody>
      </p:sp>
      <p:sp>
        <p:nvSpPr>
          <p:cNvPr id="14" name="Right Arrow 157"/>
          <p:cNvSpPr/>
          <p:nvPr/>
        </p:nvSpPr>
        <p:spPr>
          <a:xfrm>
            <a:off x="2824461" y="4560706"/>
            <a:ext cx="647090" cy="356103"/>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algn="ctr" defTabSz="914034">
              <a:defRPr/>
            </a:pPr>
            <a:endParaRPr lang="zh-CN" altLang="en-US" sz="1799" kern="0">
              <a:solidFill>
                <a:prstClr val="white"/>
              </a:solidFill>
              <a:latin typeface="Huawei Sans"/>
              <a:ea typeface="方正兰亭黑简体"/>
              <a:sym typeface="Huawei Sans" panose="020C0503030203020204" pitchFamily="34" charset="0"/>
            </a:endParaRPr>
          </a:p>
        </p:txBody>
      </p:sp>
      <p:sp>
        <p:nvSpPr>
          <p:cNvPr id="15" name="圆角矩形 14"/>
          <p:cNvSpPr/>
          <p:nvPr/>
        </p:nvSpPr>
        <p:spPr bwMode="auto">
          <a:xfrm>
            <a:off x="2152538" y="4886668"/>
            <a:ext cx="1990934" cy="295820"/>
          </a:xfrm>
          <a:prstGeom prst="roundRect">
            <a:avLst/>
          </a:prstGeom>
          <a:noFill/>
          <a:ln w="19050" cap="flat" cmpd="sng" algn="ctr">
            <a:no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bodyPr>
          <a:lstStyle/>
          <a:p>
            <a:pPr algn="ctr" defTabSz="914034" fontAlgn="t">
              <a:spcBef>
                <a:spcPct val="0"/>
              </a:spcBef>
              <a:spcAft>
                <a:spcPct val="0"/>
              </a:spcAft>
            </a:pP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域名解析</a:t>
            </a:r>
          </a:p>
        </p:txBody>
      </p:sp>
      <p:grpSp>
        <p:nvGrpSpPr>
          <p:cNvPr id="16" name="组合 15"/>
          <p:cNvGrpSpPr/>
          <p:nvPr/>
        </p:nvGrpSpPr>
        <p:grpSpPr>
          <a:xfrm>
            <a:off x="4115815" y="5892872"/>
            <a:ext cx="3961958" cy="185976"/>
            <a:chOff x="4159562" y="3060243"/>
            <a:chExt cx="3963506" cy="186049"/>
          </a:xfrm>
        </p:grpSpPr>
        <p:cxnSp>
          <p:nvCxnSpPr>
            <p:cNvPr id="17" name="直接箭头连接符 16"/>
            <p:cNvCxnSpPr/>
            <p:nvPr/>
          </p:nvCxnSpPr>
          <p:spPr>
            <a:xfrm>
              <a:off x="4345611" y="3153269"/>
              <a:ext cx="3777457"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a:spLocks noChangeAspect="1"/>
            </p:cNvSpPr>
            <p:nvPr/>
          </p:nvSpPr>
          <p:spPr>
            <a:xfrm>
              <a:off x="4159562" y="3060243"/>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19" name="表格 18"/>
          <p:cNvGraphicFramePr>
            <a:graphicFrameLocks noGrp="1"/>
          </p:cNvGraphicFramePr>
          <p:nvPr>
            <p:extLst>
              <p:ext uri="{D42A27DB-BD31-4B8C-83A1-F6EECF244321}">
                <p14:modId xmlns:p14="http://schemas.microsoft.com/office/powerpoint/2010/main" val="4288735202"/>
              </p:ext>
            </p:extLst>
          </p:nvPr>
        </p:nvGraphicFramePr>
        <p:xfrm>
          <a:off x="5299590" y="5008166"/>
          <a:ext cx="1613639" cy="822852"/>
        </p:xfrm>
        <a:graphic>
          <a:graphicData uri="http://schemas.openxmlformats.org/drawingml/2006/table">
            <a:tbl>
              <a:tblPr firstRow="1" bandRow="1">
                <a:tableStyleId>{616DA210-FB5B-4158-B5E0-FEB733F419BA}</a:tableStyleId>
              </a:tblPr>
              <a:tblGrid>
                <a:gridCol w="1613639">
                  <a:extLst>
                    <a:ext uri="{9D8B030D-6E8A-4147-A177-3AD203B41FA5}">
                      <a16:colId xmlns:a16="http://schemas.microsoft.com/office/drawing/2014/main" val="20000"/>
                    </a:ext>
                  </a:extLst>
                </a:gridCol>
              </a:tblGrid>
              <a:tr h="274213">
                <a:tc>
                  <a:txBody>
                    <a:bodyPr/>
                    <a:lstStyle/>
                    <a:p>
                      <a:pPr algn="ctr"/>
                      <a:r>
                        <a:rPr lang="en-US" altLang="zh-CN"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HTTP</a:t>
                      </a:r>
                      <a:endPar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274213">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IP:192.168.1.1</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74213">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IP:1.2.3.4</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20" name="Oval 4"/>
          <p:cNvSpPr>
            <a:spLocks noChangeAspect="1"/>
          </p:cNvSpPr>
          <p:nvPr/>
        </p:nvSpPr>
        <p:spPr>
          <a:xfrm>
            <a:off x="2464828" y="4908627"/>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1</a:t>
            </a:r>
            <a:endParaRPr lang="zh-CN" altLang="en-US" sz="1399" b="1" kern="0" dirty="0">
              <a:solidFill>
                <a:prstClr val="white"/>
              </a:solidFill>
              <a:latin typeface="Huawei Sans"/>
              <a:ea typeface="方正兰亭黑简体"/>
              <a:sym typeface="Huawei Sans" panose="020C0503030203020204" pitchFamily="34" charset="0"/>
            </a:endParaRPr>
          </a:p>
        </p:txBody>
      </p:sp>
      <p:sp>
        <p:nvSpPr>
          <p:cNvPr id="21" name="圆角矩形 20"/>
          <p:cNvSpPr/>
          <p:nvPr/>
        </p:nvSpPr>
        <p:spPr bwMode="auto">
          <a:xfrm>
            <a:off x="5201478" y="6075352"/>
            <a:ext cx="1990934" cy="295820"/>
          </a:xfrm>
          <a:prstGeom prst="roundRect">
            <a:avLst/>
          </a:prstGeom>
          <a:noFill/>
          <a:ln w="19050" cap="flat" cmpd="sng" algn="ctr">
            <a:no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bodyPr>
          <a:lstStyle/>
          <a:p>
            <a:pPr algn="ctr" defTabSz="914034" fontAlgn="base">
              <a:spcBef>
                <a:spcPct val="0"/>
              </a:spcBef>
              <a:spcAft>
                <a:spcPct val="0"/>
              </a:spcAft>
            </a:pP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访问请求</a:t>
            </a:r>
          </a:p>
        </p:txBody>
      </p:sp>
      <p:sp>
        <p:nvSpPr>
          <p:cNvPr id="22" name="Oval 4"/>
          <p:cNvSpPr>
            <a:spLocks noChangeAspect="1"/>
          </p:cNvSpPr>
          <p:nvPr/>
        </p:nvSpPr>
        <p:spPr>
          <a:xfrm>
            <a:off x="5333473" y="6097311"/>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2</a:t>
            </a:r>
            <a:endParaRPr lang="zh-CN" altLang="en-US" sz="1399" b="1" kern="0" dirty="0">
              <a:solidFill>
                <a:prstClr val="white"/>
              </a:solidFill>
              <a:latin typeface="Huawei Sans"/>
              <a:ea typeface="方正兰亭黑简体"/>
              <a:sym typeface="Huawei Sans" panose="020C0503030203020204" pitchFamily="34" charset="0"/>
            </a:endParaRPr>
          </a:p>
        </p:txBody>
      </p:sp>
    </p:spTree>
    <p:extLst>
      <p:ext uri="{BB962C8B-B14F-4D97-AF65-F5344CB8AC3E}">
        <p14:creationId xmlns:p14="http://schemas.microsoft.com/office/powerpoint/2010/main" val="2361884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域名系统组成</a:t>
            </a:r>
          </a:p>
        </p:txBody>
      </p:sp>
      <p:sp>
        <p:nvSpPr>
          <p:cNvPr id="4" name="文本占位符 3"/>
          <p:cNvSpPr>
            <a:spLocks noGrp="1"/>
          </p:cNvSpPr>
          <p:nvPr>
            <p:ph type="body" sz="quarter" idx="4294967295"/>
          </p:nvPr>
        </p:nvSpPr>
        <p:spPr>
          <a:xfrm>
            <a:off x="622215" y="944468"/>
            <a:ext cx="11276012" cy="4679950"/>
          </a:xfrm>
        </p:spPr>
        <p:txBody>
          <a:bodyPr/>
          <a:lstStyle/>
          <a:p>
            <a:r>
              <a:rPr lang="zh-CN" altLang="en-US" sz="1800" dirty="0"/>
              <a:t>域名：主机的字符标识方式。大部分情况下，我们访问网站时在浏览器内输入的</a:t>
            </a:r>
            <a:r>
              <a:rPr lang="en-US" altLang="zh-CN" sz="1800" dirty="0"/>
              <a:t>URL</a:t>
            </a:r>
            <a:r>
              <a:rPr lang="zh-CN" altLang="en-US" sz="1800" dirty="0"/>
              <a:t>就是该网站的域名。</a:t>
            </a:r>
            <a:endParaRPr lang="en-US" altLang="zh-CN" sz="1800" dirty="0"/>
          </a:p>
          <a:p>
            <a:r>
              <a:rPr lang="zh-CN" altLang="en-US" sz="1800" dirty="0"/>
              <a:t>域名解析服务器（</a:t>
            </a:r>
            <a:r>
              <a:rPr lang="en-US" altLang="zh-CN" sz="1800" dirty="0"/>
              <a:t>DNS Server</a:t>
            </a:r>
            <a:r>
              <a:rPr lang="zh-CN" altLang="en-US" sz="1800" dirty="0"/>
              <a:t>）：负责维护域名与</a:t>
            </a:r>
            <a:r>
              <a:rPr lang="en-US" altLang="zh-CN" sz="1800" dirty="0"/>
              <a:t>IP</a:t>
            </a:r>
            <a:r>
              <a:rPr lang="zh-CN" altLang="en-US" sz="1800" dirty="0"/>
              <a:t>地址对应关系的数据库，并对解析者的请求进行响应。</a:t>
            </a:r>
          </a:p>
          <a:p>
            <a:endParaRPr lang="zh-CN" altLang="en-US" sz="1800" dirty="0"/>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57650" y="3153727"/>
            <a:ext cx="539789" cy="442627"/>
          </a:xfrm>
          <a:prstGeom prst="rect">
            <a:avLst/>
          </a:prstGeom>
        </p:spPr>
      </p:pic>
      <p:pic>
        <p:nvPicPr>
          <p:cNvPr id="6" name="图片 5" descr="PC.png"/>
          <p:cNvPicPr>
            <a:picLocks noChangeAspect="1"/>
          </p:cNvPicPr>
          <p:nvPr/>
        </p:nvPicPr>
        <p:blipFill>
          <a:blip r:embed="rId4" cstate="print"/>
          <a:stretch>
            <a:fillRect/>
          </a:stretch>
        </p:blipFill>
        <p:spPr>
          <a:xfrm>
            <a:off x="3296959" y="3161265"/>
            <a:ext cx="556708" cy="427551"/>
          </a:xfrm>
          <a:prstGeom prst="rect">
            <a:avLst/>
          </a:prstGeom>
        </p:spPr>
      </p:pic>
      <p:cxnSp>
        <p:nvCxnSpPr>
          <p:cNvPr id="7" name="直接连接符 6"/>
          <p:cNvCxnSpPr>
            <a:stCxn id="6" idx="3"/>
            <a:endCxn id="5" idx="1"/>
          </p:cNvCxnSpPr>
          <p:nvPr/>
        </p:nvCxnSpPr>
        <p:spPr bwMode="auto">
          <a:xfrm>
            <a:off x="3853666" y="3375040"/>
            <a:ext cx="39039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Freeform 159"/>
          <p:cNvSpPr/>
          <p:nvPr/>
        </p:nvSpPr>
        <p:spPr>
          <a:xfrm flipH="1">
            <a:off x="5351094" y="3137427"/>
            <a:ext cx="909127" cy="47522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77"/>
          <p:cNvSpPr txBox="1"/>
          <p:nvPr/>
        </p:nvSpPr>
        <p:spPr bwMode="auto">
          <a:xfrm>
            <a:off x="2948414" y="3596354"/>
            <a:ext cx="125379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 name="TextBox 77"/>
          <p:cNvSpPr txBox="1"/>
          <p:nvPr/>
        </p:nvSpPr>
        <p:spPr bwMode="auto">
          <a:xfrm>
            <a:off x="7415040" y="3567846"/>
            <a:ext cx="125379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1" name="Freeform 6"/>
          <p:cNvSpPr>
            <a:spLocks noChangeAspect="1"/>
          </p:cNvSpPr>
          <p:nvPr/>
        </p:nvSpPr>
        <p:spPr bwMode="auto">
          <a:xfrm>
            <a:off x="9111477" y="2777993"/>
            <a:ext cx="1408998" cy="304544"/>
          </a:xfrm>
          <a:custGeom>
            <a:avLst/>
            <a:gdLst>
              <a:gd name="T0" fmla="*/ 57 w 1793"/>
              <a:gd name="T1" fmla="*/ 8 h 542"/>
              <a:gd name="T2" fmla="*/ 56 w 1793"/>
              <a:gd name="T3" fmla="*/ 6 h 542"/>
              <a:gd name="T4" fmla="*/ 54 w 1793"/>
              <a:gd name="T5" fmla="*/ 5 h 542"/>
              <a:gd name="T6" fmla="*/ 51 w 1793"/>
              <a:gd name="T7" fmla="*/ 3 h 542"/>
              <a:gd name="T8" fmla="*/ 48 w 1793"/>
              <a:gd name="T9" fmla="*/ 2 h 542"/>
              <a:gd name="T10" fmla="*/ 44 w 1793"/>
              <a:gd name="T11" fmla="*/ 2 h 542"/>
              <a:gd name="T12" fmla="*/ 39 w 1793"/>
              <a:gd name="T13" fmla="*/ 1 h 542"/>
              <a:gd name="T14" fmla="*/ 34 w 1793"/>
              <a:gd name="T15" fmla="*/ 1 h 542"/>
              <a:gd name="T16" fmla="*/ 29 w 1793"/>
              <a:gd name="T17" fmla="*/ 0 h 542"/>
              <a:gd name="T18" fmla="*/ 24 w 1793"/>
              <a:gd name="T19" fmla="*/ 1 h 542"/>
              <a:gd name="T20" fmla="*/ 19 w 1793"/>
              <a:gd name="T21" fmla="*/ 1 h 542"/>
              <a:gd name="T22" fmla="*/ 14 w 1793"/>
              <a:gd name="T23" fmla="*/ 1 h 542"/>
              <a:gd name="T24" fmla="*/ 10 w 1793"/>
              <a:gd name="T25" fmla="*/ 2 h 542"/>
              <a:gd name="T26" fmla="*/ 6 w 1793"/>
              <a:gd name="T27" fmla="*/ 3 h 542"/>
              <a:gd name="T28" fmla="*/ 3 w 1793"/>
              <a:gd name="T29" fmla="*/ 5 h 542"/>
              <a:gd name="T30" fmla="*/ 2 w 1793"/>
              <a:gd name="T31" fmla="*/ 6 h 542"/>
              <a:gd name="T32" fmla="*/ 1 w 1793"/>
              <a:gd name="T33" fmla="*/ 8 h 542"/>
              <a:gd name="T34" fmla="*/ 0 w 1793"/>
              <a:gd name="T35" fmla="*/ 9 h 542"/>
              <a:gd name="T36" fmla="*/ 1 w 1793"/>
              <a:gd name="T37" fmla="*/ 11 h 542"/>
              <a:gd name="T38" fmla="*/ 3 w 1793"/>
              <a:gd name="T39" fmla="*/ 12 h 542"/>
              <a:gd name="T40" fmla="*/ 5 w 1793"/>
              <a:gd name="T41" fmla="*/ 14 h 542"/>
              <a:gd name="T42" fmla="*/ 8 w 1793"/>
              <a:gd name="T43" fmla="*/ 15 h 542"/>
              <a:gd name="T44" fmla="*/ 12 w 1793"/>
              <a:gd name="T45" fmla="*/ 16 h 542"/>
              <a:gd name="T46" fmla="*/ 16 w 1793"/>
              <a:gd name="T47" fmla="*/ 16 h 542"/>
              <a:gd name="T48" fmla="*/ 21 w 1793"/>
              <a:gd name="T49" fmla="*/ 17 h 542"/>
              <a:gd name="T50" fmla="*/ 26 w 1793"/>
              <a:gd name="T51" fmla="*/ 17 h 542"/>
              <a:gd name="T52" fmla="*/ 32 w 1793"/>
              <a:gd name="T53" fmla="*/ 17 h 542"/>
              <a:gd name="T54" fmla="*/ 37 w 1793"/>
              <a:gd name="T55" fmla="*/ 17 h 542"/>
              <a:gd name="T56" fmla="*/ 42 w 1793"/>
              <a:gd name="T57" fmla="*/ 16 h 542"/>
              <a:gd name="T58" fmla="*/ 46 w 1793"/>
              <a:gd name="T59" fmla="*/ 16 h 542"/>
              <a:gd name="T60" fmla="*/ 50 w 1793"/>
              <a:gd name="T61" fmla="*/ 14 h 542"/>
              <a:gd name="T62" fmla="*/ 53 w 1793"/>
              <a:gd name="T63" fmla="*/ 14 h 542"/>
              <a:gd name="T64" fmla="*/ 55 w 1793"/>
              <a:gd name="T65" fmla="*/ 12 h 542"/>
              <a:gd name="T66" fmla="*/ 56 w 1793"/>
              <a:gd name="T67" fmla="*/ 10 h 542"/>
              <a:gd name="T68" fmla="*/ 57 w 1793"/>
              <a:gd name="T69" fmla="*/ 8 h 5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3"/>
              <a:gd name="T106" fmla="*/ 0 h 542"/>
              <a:gd name="T107" fmla="*/ 1793 w 1793"/>
              <a:gd name="T108" fmla="*/ 542 h 5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3" h="542">
                <a:moveTo>
                  <a:pt x="1793" y="270"/>
                </a:moveTo>
                <a:lnTo>
                  <a:pt x="1790" y="246"/>
                </a:lnTo>
                <a:lnTo>
                  <a:pt x="1778" y="222"/>
                </a:lnTo>
                <a:lnTo>
                  <a:pt x="1759" y="196"/>
                </a:lnTo>
                <a:lnTo>
                  <a:pt x="1734" y="174"/>
                </a:lnTo>
                <a:lnTo>
                  <a:pt x="1702" y="150"/>
                </a:lnTo>
                <a:lnTo>
                  <a:pt x="1662" y="130"/>
                </a:lnTo>
                <a:lnTo>
                  <a:pt x="1617" y="108"/>
                </a:lnTo>
                <a:lnTo>
                  <a:pt x="1566" y="90"/>
                </a:lnTo>
                <a:lnTo>
                  <a:pt x="1509" y="71"/>
                </a:lnTo>
                <a:lnTo>
                  <a:pt x="1446" y="57"/>
                </a:lnTo>
                <a:lnTo>
                  <a:pt x="1380" y="42"/>
                </a:lnTo>
                <a:lnTo>
                  <a:pt x="1309" y="29"/>
                </a:lnTo>
                <a:lnTo>
                  <a:pt x="1235" y="20"/>
                </a:lnTo>
                <a:lnTo>
                  <a:pt x="1158" y="11"/>
                </a:lnTo>
                <a:lnTo>
                  <a:pt x="1078" y="5"/>
                </a:lnTo>
                <a:lnTo>
                  <a:pt x="998" y="2"/>
                </a:lnTo>
                <a:lnTo>
                  <a:pt x="917" y="0"/>
                </a:lnTo>
                <a:lnTo>
                  <a:pt x="835" y="0"/>
                </a:lnTo>
                <a:lnTo>
                  <a:pt x="753" y="3"/>
                </a:lnTo>
                <a:lnTo>
                  <a:pt x="674" y="7"/>
                </a:lnTo>
                <a:lnTo>
                  <a:pt x="596" y="14"/>
                </a:lnTo>
                <a:lnTo>
                  <a:pt x="520" y="24"/>
                </a:lnTo>
                <a:lnTo>
                  <a:pt x="448" y="35"/>
                </a:lnTo>
                <a:lnTo>
                  <a:pt x="380" y="49"/>
                </a:lnTo>
                <a:lnTo>
                  <a:pt x="315" y="64"/>
                </a:lnTo>
                <a:lnTo>
                  <a:pt x="254" y="81"/>
                </a:lnTo>
                <a:lnTo>
                  <a:pt x="201" y="99"/>
                </a:lnTo>
                <a:lnTo>
                  <a:pt x="152" y="119"/>
                </a:lnTo>
                <a:lnTo>
                  <a:pt x="110" y="139"/>
                </a:lnTo>
                <a:lnTo>
                  <a:pt x="74" y="162"/>
                </a:lnTo>
                <a:lnTo>
                  <a:pt x="46" y="185"/>
                </a:lnTo>
                <a:lnTo>
                  <a:pt x="23" y="209"/>
                </a:lnTo>
                <a:lnTo>
                  <a:pt x="8" y="233"/>
                </a:lnTo>
                <a:lnTo>
                  <a:pt x="0" y="259"/>
                </a:lnTo>
                <a:lnTo>
                  <a:pt x="0" y="283"/>
                </a:lnTo>
                <a:lnTo>
                  <a:pt x="8" y="307"/>
                </a:lnTo>
                <a:lnTo>
                  <a:pt x="23" y="333"/>
                </a:lnTo>
                <a:lnTo>
                  <a:pt x="46" y="356"/>
                </a:lnTo>
                <a:lnTo>
                  <a:pt x="74" y="378"/>
                </a:lnTo>
                <a:lnTo>
                  <a:pt x="110" y="401"/>
                </a:lnTo>
                <a:lnTo>
                  <a:pt x="152" y="423"/>
                </a:lnTo>
                <a:lnTo>
                  <a:pt x="201" y="441"/>
                </a:lnTo>
                <a:lnTo>
                  <a:pt x="254" y="461"/>
                </a:lnTo>
                <a:lnTo>
                  <a:pt x="315" y="478"/>
                </a:lnTo>
                <a:lnTo>
                  <a:pt x="380" y="493"/>
                </a:lnTo>
                <a:lnTo>
                  <a:pt x="448" y="505"/>
                </a:lnTo>
                <a:lnTo>
                  <a:pt x="520" y="516"/>
                </a:lnTo>
                <a:lnTo>
                  <a:pt x="596" y="526"/>
                </a:lnTo>
                <a:lnTo>
                  <a:pt x="674" y="533"/>
                </a:lnTo>
                <a:lnTo>
                  <a:pt x="753" y="538"/>
                </a:lnTo>
                <a:lnTo>
                  <a:pt x="835" y="542"/>
                </a:lnTo>
                <a:lnTo>
                  <a:pt x="917" y="542"/>
                </a:lnTo>
                <a:lnTo>
                  <a:pt x="998" y="540"/>
                </a:lnTo>
                <a:lnTo>
                  <a:pt x="1078" y="537"/>
                </a:lnTo>
                <a:lnTo>
                  <a:pt x="1158" y="531"/>
                </a:lnTo>
                <a:lnTo>
                  <a:pt x="1235" y="522"/>
                </a:lnTo>
                <a:lnTo>
                  <a:pt x="1309" y="511"/>
                </a:lnTo>
                <a:lnTo>
                  <a:pt x="1380" y="500"/>
                </a:lnTo>
                <a:lnTo>
                  <a:pt x="1446" y="485"/>
                </a:lnTo>
                <a:lnTo>
                  <a:pt x="1509" y="469"/>
                </a:lnTo>
                <a:lnTo>
                  <a:pt x="1566" y="452"/>
                </a:lnTo>
                <a:lnTo>
                  <a:pt x="1617" y="432"/>
                </a:lnTo>
                <a:lnTo>
                  <a:pt x="1662" y="412"/>
                </a:lnTo>
                <a:lnTo>
                  <a:pt x="1702" y="390"/>
                </a:lnTo>
                <a:lnTo>
                  <a:pt x="1734" y="367"/>
                </a:lnTo>
                <a:lnTo>
                  <a:pt x="1759" y="344"/>
                </a:lnTo>
                <a:lnTo>
                  <a:pt x="1778" y="320"/>
                </a:lnTo>
                <a:lnTo>
                  <a:pt x="1790" y="296"/>
                </a:lnTo>
                <a:lnTo>
                  <a:pt x="1793" y="27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2" name="Line 7"/>
          <p:cNvSpPr>
            <a:spLocks noChangeAspect="1" noChangeShapeType="1"/>
          </p:cNvSpPr>
          <p:nvPr/>
        </p:nvSpPr>
        <p:spPr bwMode="auto">
          <a:xfrm>
            <a:off x="9114270" y="2930764"/>
            <a:ext cx="0" cy="984527"/>
          </a:xfrm>
          <a:prstGeom prst="lin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3" name="Line 8"/>
          <p:cNvSpPr>
            <a:spLocks noChangeAspect="1" noChangeShapeType="1"/>
          </p:cNvSpPr>
          <p:nvPr/>
        </p:nvSpPr>
        <p:spPr bwMode="auto">
          <a:xfrm>
            <a:off x="10519078" y="2933760"/>
            <a:ext cx="0" cy="981532"/>
          </a:xfrm>
          <a:prstGeom prst="lin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4" name="Freeform 9"/>
          <p:cNvSpPr>
            <a:spLocks noChangeAspect="1"/>
          </p:cNvSpPr>
          <p:nvPr/>
        </p:nvSpPr>
        <p:spPr bwMode="auto">
          <a:xfrm>
            <a:off x="9115667" y="3264266"/>
            <a:ext cx="1404808" cy="123815"/>
          </a:xfrm>
          <a:custGeom>
            <a:avLst/>
            <a:gdLst>
              <a:gd name="T0" fmla="*/ 0 w 1787"/>
              <a:gd name="T1" fmla="*/ 0 h 223"/>
              <a:gd name="T2" fmla="*/ 3 w 1787"/>
              <a:gd name="T3" fmla="*/ 2 h 223"/>
              <a:gd name="T4" fmla="*/ 7 w 1787"/>
              <a:gd name="T5" fmla="*/ 3 h 223"/>
              <a:gd name="T6" fmla="*/ 10 w 1787"/>
              <a:gd name="T7" fmla="*/ 4 h 223"/>
              <a:gd name="T8" fmla="*/ 14 w 1787"/>
              <a:gd name="T9" fmla="*/ 5 h 223"/>
              <a:gd name="T10" fmla="*/ 17 w 1787"/>
              <a:gd name="T11" fmla="*/ 6 h 223"/>
              <a:gd name="T12" fmla="*/ 21 w 1787"/>
              <a:gd name="T13" fmla="*/ 6 h 223"/>
              <a:gd name="T14" fmla="*/ 25 w 1787"/>
              <a:gd name="T15" fmla="*/ 7 h 223"/>
              <a:gd name="T16" fmla="*/ 29 w 1787"/>
              <a:gd name="T17" fmla="*/ 7 h 223"/>
              <a:gd name="T18" fmla="*/ 32 w 1787"/>
              <a:gd name="T19" fmla="*/ 7 h 223"/>
              <a:gd name="T20" fmla="*/ 36 w 1787"/>
              <a:gd name="T21" fmla="*/ 6 h 223"/>
              <a:gd name="T22" fmla="*/ 39 w 1787"/>
              <a:gd name="T23" fmla="*/ 6 h 223"/>
              <a:gd name="T24" fmla="*/ 43 w 1787"/>
              <a:gd name="T25" fmla="*/ 5 h 223"/>
              <a:gd name="T26" fmla="*/ 47 w 1787"/>
              <a:gd name="T27" fmla="*/ 4 h 223"/>
              <a:gd name="T28" fmla="*/ 50 w 1787"/>
              <a:gd name="T29" fmla="*/ 3 h 223"/>
              <a:gd name="T30" fmla="*/ 53 w 1787"/>
              <a:gd name="T31" fmla="*/ 2 h 223"/>
              <a:gd name="T32" fmla="*/ 57 w 1787"/>
              <a:gd name="T33" fmla="*/ 0 h 2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7"/>
              <a:gd name="T52" fmla="*/ 0 h 223"/>
              <a:gd name="T53" fmla="*/ 1787 w 1787"/>
              <a:gd name="T54" fmla="*/ 223 h 2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7" h="223">
                <a:moveTo>
                  <a:pt x="0" y="0"/>
                </a:moveTo>
                <a:lnTo>
                  <a:pt x="104" y="52"/>
                </a:lnTo>
                <a:lnTo>
                  <a:pt x="210" y="96"/>
                </a:lnTo>
                <a:lnTo>
                  <a:pt x="321" y="134"/>
                </a:lnTo>
                <a:lnTo>
                  <a:pt x="432" y="166"/>
                </a:lnTo>
                <a:lnTo>
                  <a:pt x="546" y="189"/>
                </a:lnTo>
                <a:lnTo>
                  <a:pt x="662" y="208"/>
                </a:lnTo>
                <a:lnTo>
                  <a:pt x="778" y="219"/>
                </a:lnTo>
                <a:lnTo>
                  <a:pt x="894" y="223"/>
                </a:lnTo>
                <a:lnTo>
                  <a:pt x="1011" y="219"/>
                </a:lnTo>
                <a:lnTo>
                  <a:pt x="1127" y="208"/>
                </a:lnTo>
                <a:lnTo>
                  <a:pt x="1241" y="189"/>
                </a:lnTo>
                <a:lnTo>
                  <a:pt x="1355" y="166"/>
                </a:lnTo>
                <a:lnTo>
                  <a:pt x="1467" y="134"/>
                </a:lnTo>
                <a:lnTo>
                  <a:pt x="1577" y="96"/>
                </a:lnTo>
                <a:lnTo>
                  <a:pt x="1685" y="52"/>
                </a:lnTo>
                <a:lnTo>
                  <a:pt x="1787" y="0"/>
                </a:lnTo>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5" name="Freeform 10"/>
          <p:cNvSpPr>
            <a:spLocks noChangeAspect="1"/>
          </p:cNvSpPr>
          <p:nvPr/>
        </p:nvSpPr>
        <p:spPr bwMode="auto">
          <a:xfrm>
            <a:off x="9114271" y="3586783"/>
            <a:ext cx="1404808" cy="123815"/>
          </a:xfrm>
          <a:custGeom>
            <a:avLst/>
            <a:gdLst>
              <a:gd name="T0" fmla="*/ 0 w 1787"/>
              <a:gd name="T1" fmla="*/ 0 h 220"/>
              <a:gd name="T2" fmla="*/ 3 w 1787"/>
              <a:gd name="T3" fmla="*/ 2 h 220"/>
              <a:gd name="T4" fmla="*/ 7 w 1787"/>
              <a:gd name="T5" fmla="*/ 3 h 220"/>
              <a:gd name="T6" fmla="*/ 10 w 1787"/>
              <a:gd name="T7" fmla="*/ 5 h 220"/>
              <a:gd name="T8" fmla="*/ 14 w 1787"/>
              <a:gd name="T9" fmla="*/ 5 h 220"/>
              <a:gd name="T10" fmla="*/ 17 w 1787"/>
              <a:gd name="T11" fmla="*/ 6 h 220"/>
              <a:gd name="T12" fmla="*/ 21 w 1787"/>
              <a:gd name="T13" fmla="*/ 7 h 220"/>
              <a:gd name="T14" fmla="*/ 25 w 1787"/>
              <a:gd name="T15" fmla="*/ 7 h 220"/>
              <a:gd name="T16" fmla="*/ 29 w 1787"/>
              <a:gd name="T17" fmla="*/ 7 h 220"/>
              <a:gd name="T18" fmla="*/ 32 w 1787"/>
              <a:gd name="T19" fmla="*/ 7 h 220"/>
              <a:gd name="T20" fmla="*/ 36 w 1787"/>
              <a:gd name="T21" fmla="*/ 7 h 220"/>
              <a:gd name="T22" fmla="*/ 39 w 1787"/>
              <a:gd name="T23" fmla="*/ 6 h 220"/>
              <a:gd name="T24" fmla="*/ 43 w 1787"/>
              <a:gd name="T25" fmla="*/ 5 h 220"/>
              <a:gd name="T26" fmla="*/ 47 w 1787"/>
              <a:gd name="T27" fmla="*/ 5 h 220"/>
              <a:gd name="T28" fmla="*/ 50 w 1787"/>
              <a:gd name="T29" fmla="*/ 3 h 220"/>
              <a:gd name="T30" fmla="*/ 53 w 1787"/>
              <a:gd name="T31" fmla="*/ 2 h 220"/>
              <a:gd name="T32" fmla="*/ 57 w 1787"/>
              <a:gd name="T33" fmla="*/ 0 h 2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7"/>
              <a:gd name="T52" fmla="*/ 0 h 220"/>
              <a:gd name="T53" fmla="*/ 1787 w 1787"/>
              <a:gd name="T54" fmla="*/ 220 h 2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7" h="220">
                <a:moveTo>
                  <a:pt x="0" y="0"/>
                </a:moveTo>
                <a:lnTo>
                  <a:pt x="104" y="51"/>
                </a:lnTo>
                <a:lnTo>
                  <a:pt x="210" y="95"/>
                </a:lnTo>
                <a:lnTo>
                  <a:pt x="321" y="134"/>
                </a:lnTo>
                <a:lnTo>
                  <a:pt x="432" y="165"/>
                </a:lnTo>
                <a:lnTo>
                  <a:pt x="546" y="189"/>
                </a:lnTo>
                <a:lnTo>
                  <a:pt x="662" y="208"/>
                </a:lnTo>
                <a:lnTo>
                  <a:pt x="778" y="217"/>
                </a:lnTo>
                <a:lnTo>
                  <a:pt x="894" y="220"/>
                </a:lnTo>
                <a:lnTo>
                  <a:pt x="1011" y="217"/>
                </a:lnTo>
                <a:lnTo>
                  <a:pt x="1127" y="208"/>
                </a:lnTo>
                <a:lnTo>
                  <a:pt x="1241" y="189"/>
                </a:lnTo>
                <a:lnTo>
                  <a:pt x="1355" y="165"/>
                </a:lnTo>
                <a:lnTo>
                  <a:pt x="1467" y="134"/>
                </a:lnTo>
                <a:lnTo>
                  <a:pt x="1577" y="95"/>
                </a:lnTo>
                <a:lnTo>
                  <a:pt x="1685" y="51"/>
                </a:lnTo>
                <a:lnTo>
                  <a:pt x="1787" y="0"/>
                </a:lnTo>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6" name="Freeform 12"/>
          <p:cNvSpPr>
            <a:spLocks noChangeAspect="1"/>
          </p:cNvSpPr>
          <p:nvPr/>
        </p:nvSpPr>
        <p:spPr bwMode="auto">
          <a:xfrm>
            <a:off x="9114270" y="3922280"/>
            <a:ext cx="1406205" cy="122816"/>
          </a:xfrm>
          <a:custGeom>
            <a:avLst/>
            <a:gdLst>
              <a:gd name="T0" fmla="*/ 0 w 1789"/>
              <a:gd name="T1" fmla="*/ 0 h 221"/>
              <a:gd name="T2" fmla="*/ 3 w 1789"/>
              <a:gd name="T3" fmla="*/ 2 h 221"/>
              <a:gd name="T4" fmla="*/ 7 w 1789"/>
              <a:gd name="T5" fmla="*/ 3 h 221"/>
              <a:gd name="T6" fmla="*/ 10 w 1789"/>
              <a:gd name="T7" fmla="*/ 4 h 221"/>
              <a:gd name="T8" fmla="*/ 14 w 1789"/>
              <a:gd name="T9" fmla="*/ 5 h 221"/>
              <a:gd name="T10" fmla="*/ 17 w 1789"/>
              <a:gd name="T11" fmla="*/ 6 h 221"/>
              <a:gd name="T12" fmla="*/ 21 w 1789"/>
              <a:gd name="T13" fmla="*/ 6 h 221"/>
              <a:gd name="T14" fmla="*/ 25 w 1789"/>
              <a:gd name="T15" fmla="*/ 7 h 221"/>
              <a:gd name="T16" fmla="*/ 28 w 1789"/>
              <a:gd name="T17" fmla="*/ 7 h 221"/>
              <a:gd name="T18" fmla="*/ 32 w 1789"/>
              <a:gd name="T19" fmla="*/ 7 h 221"/>
              <a:gd name="T20" fmla="*/ 36 w 1789"/>
              <a:gd name="T21" fmla="*/ 6 h 221"/>
              <a:gd name="T22" fmla="*/ 39 w 1789"/>
              <a:gd name="T23" fmla="*/ 6 h 221"/>
              <a:gd name="T24" fmla="*/ 43 w 1789"/>
              <a:gd name="T25" fmla="*/ 5 h 221"/>
              <a:gd name="T26" fmla="*/ 47 w 1789"/>
              <a:gd name="T27" fmla="*/ 4 h 221"/>
              <a:gd name="T28" fmla="*/ 50 w 1789"/>
              <a:gd name="T29" fmla="*/ 3 h 221"/>
              <a:gd name="T30" fmla="*/ 53 w 1789"/>
              <a:gd name="T31" fmla="*/ 2 h 221"/>
              <a:gd name="T32" fmla="*/ 57 w 1789"/>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9"/>
              <a:gd name="T52" fmla="*/ 0 h 221"/>
              <a:gd name="T53" fmla="*/ 1789 w 1789"/>
              <a:gd name="T54" fmla="*/ 221 h 2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9" h="221">
                <a:moveTo>
                  <a:pt x="0" y="0"/>
                </a:moveTo>
                <a:lnTo>
                  <a:pt x="104" y="52"/>
                </a:lnTo>
                <a:lnTo>
                  <a:pt x="210" y="96"/>
                </a:lnTo>
                <a:lnTo>
                  <a:pt x="321" y="135"/>
                </a:lnTo>
                <a:lnTo>
                  <a:pt x="432" y="166"/>
                </a:lnTo>
                <a:lnTo>
                  <a:pt x="546" y="190"/>
                </a:lnTo>
                <a:lnTo>
                  <a:pt x="662" y="208"/>
                </a:lnTo>
                <a:lnTo>
                  <a:pt x="778" y="217"/>
                </a:lnTo>
                <a:lnTo>
                  <a:pt x="894" y="221"/>
                </a:lnTo>
                <a:lnTo>
                  <a:pt x="1011" y="217"/>
                </a:lnTo>
                <a:lnTo>
                  <a:pt x="1127" y="208"/>
                </a:lnTo>
                <a:lnTo>
                  <a:pt x="1243" y="190"/>
                </a:lnTo>
                <a:lnTo>
                  <a:pt x="1357" y="166"/>
                </a:lnTo>
                <a:lnTo>
                  <a:pt x="1469" y="135"/>
                </a:lnTo>
                <a:lnTo>
                  <a:pt x="1577" y="96"/>
                </a:lnTo>
                <a:lnTo>
                  <a:pt x="1685" y="52"/>
                </a:lnTo>
                <a:lnTo>
                  <a:pt x="1789" y="0"/>
                </a:lnTo>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endParaRPr lang="zh-CN" altLang="en-US" sz="1599" kern="0">
              <a:solidFill>
                <a:srgbClr val="1D1D1A"/>
              </a:solidFill>
            </a:endParaRPr>
          </a:p>
        </p:txBody>
      </p:sp>
      <p:sp>
        <p:nvSpPr>
          <p:cNvPr id="17" name="Text Box 13"/>
          <p:cNvSpPr txBox="1">
            <a:spLocks noChangeAspect="1" noChangeArrowheads="1"/>
          </p:cNvSpPr>
          <p:nvPr/>
        </p:nvSpPr>
        <p:spPr bwMode="auto">
          <a:xfrm>
            <a:off x="9418326" y="2812007"/>
            <a:ext cx="796698" cy="225033"/>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solidFill>
                  <a:srgbClr val="1D1D1A"/>
                </a:solidFill>
                <a:effectLst/>
                <a:uLnTx/>
                <a:uFillTx/>
              </a:defRPr>
            </a:lvl1pPr>
          </a:lstStyle>
          <a:p>
            <a:r>
              <a:rPr lang="zh-CN" altLang="en-US" sz="1399" dirty="0"/>
              <a:t>域名信息</a:t>
            </a:r>
            <a:endParaRPr lang="en-US" altLang="zh-CN" sz="1399" dirty="0"/>
          </a:p>
        </p:txBody>
      </p:sp>
      <p:sp>
        <p:nvSpPr>
          <p:cNvPr id="18" name="任意多边形 17"/>
          <p:cNvSpPr/>
          <p:nvPr/>
        </p:nvSpPr>
        <p:spPr>
          <a:xfrm>
            <a:off x="8390481" y="2967693"/>
            <a:ext cx="609362" cy="976771"/>
          </a:xfrm>
          <a:custGeom>
            <a:avLst/>
            <a:gdLst>
              <a:gd name="connsiteX0" fmla="*/ 609600 w 609600"/>
              <a:gd name="connsiteY0" fmla="*/ 0 h 977153"/>
              <a:gd name="connsiteX1" fmla="*/ 609600 w 609600"/>
              <a:gd name="connsiteY1" fmla="*/ 977153 h 977153"/>
              <a:gd name="connsiteX2" fmla="*/ 0 w 609600"/>
              <a:gd name="connsiteY2" fmla="*/ 600635 h 977153"/>
              <a:gd name="connsiteX3" fmla="*/ 0 w 609600"/>
              <a:gd name="connsiteY3" fmla="*/ 152400 h 977153"/>
              <a:gd name="connsiteX4" fmla="*/ 609600 w 609600"/>
              <a:gd name="connsiteY4" fmla="*/ 0 h 97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977153">
                <a:moveTo>
                  <a:pt x="609600" y="0"/>
                </a:moveTo>
                <a:lnTo>
                  <a:pt x="609600" y="977153"/>
                </a:lnTo>
                <a:lnTo>
                  <a:pt x="0" y="600635"/>
                </a:lnTo>
                <a:lnTo>
                  <a:pt x="0" y="152400"/>
                </a:lnTo>
                <a:lnTo>
                  <a:pt x="609600" y="0"/>
                </a:lnTo>
                <a:close/>
              </a:path>
            </a:pathLst>
          </a:custGeom>
          <a:gradFill flip="none" rotWithShape="1">
            <a:gsLst>
              <a:gs pos="0">
                <a:sysClr val="window" lastClr="FFFFFF"/>
              </a:gs>
              <a:gs pos="100000">
                <a:srgbClr val="00B0F0">
                  <a:alpha val="26000"/>
                </a:srgbClr>
              </a:gs>
            </a:gsLst>
            <a:lin ang="10800000" scaled="1"/>
            <a:tileRect/>
          </a:gradFill>
          <a:ln w="12700" cap="flat" cmpd="sng" algn="ctr">
            <a:gradFill flip="none" rotWithShape="1">
              <a:gsLst>
                <a:gs pos="0">
                  <a:srgbClr val="1AABE2">
                    <a:lumMod val="5000"/>
                    <a:lumOff val="95000"/>
                  </a:srgbClr>
                </a:gs>
                <a:gs pos="100000">
                  <a:srgbClr val="00B0F0"/>
                </a:gs>
              </a:gsLst>
              <a:lin ang="5400000" scaled="1"/>
              <a:tileRect/>
            </a:gradFill>
            <a:prstDash val="solid"/>
            <a:miter lim="800000"/>
          </a:ln>
          <a:effectLst/>
        </p:spPr>
        <p:txBody>
          <a:bodyPr rtlCol="0" anchor="ctr"/>
          <a:lstStyle/>
          <a:p>
            <a:pPr algn="ctr" defTabSz="914034"/>
            <a:endParaRPr lang="zh-CN" altLang="en-US" sz="1799" kern="0">
              <a:solidFill>
                <a:prstClr val="white"/>
              </a:solidFill>
              <a:latin typeface="Huawei Sans"/>
              <a:ea typeface="方正兰亭黑简体"/>
            </a:endParaRPr>
          </a:p>
        </p:txBody>
      </p:sp>
      <p:sp>
        <p:nvSpPr>
          <p:cNvPr id="19" name="Text Box 13"/>
          <p:cNvSpPr txBox="1">
            <a:spLocks noChangeAspect="1" noChangeArrowheads="1"/>
          </p:cNvSpPr>
          <p:nvPr/>
        </p:nvSpPr>
        <p:spPr bwMode="auto">
          <a:xfrm>
            <a:off x="9418326" y="3127361"/>
            <a:ext cx="796698" cy="225033"/>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solidFill>
                  <a:srgbClr val="1D1D1A"/>
                </a:solidFill>
                <a:effectLst/>
                <a:uLnTx/>
                <a:uFillTx/>
              </a:defRPr>
            </a:lvl1pPr>
          </a:lstStyle>
          <a:p>
            <a:r>
              <a:rPr lang="en-US" altLang="zh-CN" sz="1399" dirty="0"/>
              <a:t>Row 1</a:t>
            </a:r>
          </a:p>
        </p:txBody>
      </p:sp>
      <p:sp>
        <p:nvSpPr>
          <p:cNvPr id="20" name="Text Box 13"/>
          <p:cNvSpPr txBox="1">
            <a:spLocks noChangeAspect="1" noChangeArrowheads="1"/>
          </p:cNvSpPr>
          <p:nvPr/>
        </p:nvSpPr>
        <p:spPr bwMode="auto">
          <a:xfrm>
            <a:off x="9418326" y="3445356"/>
            <a:ext cx="796698" cy="225033"/>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solidFill>
                  <a:srgbClr val="1D1D1A"/>
                </a:solidFill>
                <a:effectLst/>
                <a:uLnTx/>
                <a:uFillTx/>
              </a:defRPr>
            </a:lvl1pPr>
          </a:lstStyle>
          <a:p>
            <a:r>
              <a:rPr lang="en-US" altLang="zh-CN" sz="1399" dirty="0"/>
              <a:t>Row 2</a:t>
            </a:r>
          </a:p>
        </p:txBody>
      </p:sp>
      <p:sp>
        <p:nvSpPr>
          <p:cNvPr id="21" name="Text Box 13"/>
          <p:cNvSpPr txBox="1">
            <a:spLocks noChangeAspect="1" noChangeArrowheads="1"/>
          </p:cNvSpPr>
          <p:nvPr/>
        </p:nvSpPr>
        <p:spPr bwMode="auto">
          <a:xfrm>
            <a:off x="9418326" y="3785639"/>
            <a:ext cx="796698" cy="225033"/>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solidFill>
                  <a:srgbClr val="1D1D1A"/>
                </a:solidFill>
                <a:effectLst/>
                <a:uLnTx/>
                <a:uFillTx/>
              </a:defRPr>
            </a:lvl1pPr>
          </a:lstStyle>
          <a:p>
            <a:r>
              <a:rPr lang="en-US" altLang="zh-CN" sz="1399" dirty="0"/>
              <a:t>Row 3</a:t>
            </a:r>
          </a:p>
        </p:txBody>
      </p:sp>
      <p:sp>
        <p:nvSpPr>
          <p:cNvPr id="22" name="文本框 21"/>
          <p:cNvSpPr txBox="1"/>
          <p:nvPr/>
        </p:nvSpPr>
        <p:spPr>
          <a:xfrm>
            <a:off x="1375977" y="3729880"/>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请求</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椭圆 22"/>
          <p:cNvSpPr>
            <a:spLocks noChangeAspect="1"/>
          </p:cNvSpPr>
          <p:nvPr/>
        </p:nvSpPr>
        <p:spPr>
          <a:xfrm>
            <a:off x="1213927" y="3790720"/>
            <a:ext cx="185976" cy="185976"/>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363733" y="4045420"/>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响应</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椭圆 24"/>
          <p:cNvSpPr>
            <a:spLocks noChangeAspect="1"/>
          </p:cNvSpPr>
          <p:nvPr/>
        </p:nvSpPr>
        <p:spPr>
          <a:xfrm>
            <a:off x="1213927" y="4106260"/>
            <a:ext cx="185976" cy="185976"/>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6" name="组合 25"/>
          <p:cNvGrpSpPr/>
          <p:nvPr/>
        </p:nvGrpSpPr>
        <p:grpSpPr>
          <a:xfrm>
            <a:off x="4923635" y="4578010"/>
            <a:ext cx="1805344" cy="185976"/>
            <a:chOff x="4922611" y="4562738"/>
            <a:chExt cx="1806049" cy="186049"/>
          </a:xfrm>
        </p:grpSpPr>
        <p:cxnSp>
          <p:nvCxnSpPr>
            <p:cNvPr id="27" name="直接箭头连接符 26"/>
            <p:cNvCxnSpPr/>
            <p:nvPr/>
          </p:nvCxnSpPr>
          <p:spPr>
            <a:xfrm>
              <a:off x="5108660" y="4655764"/>
              <a:ext cx="16200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a:spLocks noChangeAspect="1"/>
            </p:cNvSpPr>
            <p:nvPr/>
          </p:nvSpPr>
          <p:spPr>
            <a:xfrm>
              <a:off x="4922611" y="4562738"/>
              <a:ext cx="186049" cy="186049"/>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9" name="组合 28"/>
          <p:cNvGrpSpPr/>
          <p:nvPr/>
        </p:nvGrpSpPr>
        <p:grpSpPr>
          <a:xfrm>
            <a:off x="4920690" y="5570912"/>
            <a:ext cx="1811235" cy="185976"/>
            <a:chOff x="4922611" y="5329700"/>
            <a:chExt cx="1811943" cy="186049"/>
          </a:xfrm>
        </p:grpSpPr>
        <p:cxnSp>
          <p:nvCxnSpPr>
            <p:cNvPr id="30" name="直接箭头连接符 29"/>
            <p:cNvCxnSpPr/>
            <p:nvPr/>
          </p:nvCxnSpPr>
          <p:spPr>
            <a:xfrm>
              <a:off x="4922611" y="5422725"/>
              <a:ext cx="162000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椭圆 30"/>
            <p:cNvSpPr>
              <a:spLocks noChangeAspect="1"/>
            </p:cNvSpPr>
            <p:nvPr/>
          </p:nvSpPr>
          <p:spPr>
            <a:xfrm>
              <a:off x="6548505" y="5329700"/>
              <a:ext cx="186049" cy="186049"/>
            </a:xfrm>
            <a:prstGeom prst="ellipse">
              <a:avLst/>
            </a:prstGeom>
            <a:solidFill>
              <a:schemeClr val="bg1"/>
            </a:solidFill>
            <a:ln w="254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599"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32" name="表格 31">
            <a:extLst>
              <a:ext uri="{FF2B5EF4-FFF2-40B4-BE49-F238E27FC236}">
                <a16:creationId xmlns:a16="http://schemas.microsoft.com/office/drawing/2014/main" id="{5DF2E6DD-9D95-44CF-A862-1E423E4FA348}"/>
              </a:ext>
            </a:extLst>
          </p:cNvPr>
          <p:cNvGraphicFramePr>
            <a:graphicFrameLocks noGrp="1"/>
          </p:cNvGraphicFramePr>
          <p:nvPr/>
        </p:nvGraphicFramePr>
        <p:xfrm>
          <a:off x="4618548" y="3880738"/>
          <a:ext cx="2380153" cy="602092"/>
        </p:xfrm>
        <a:graphic>
          <a:graphicData uri="http://schemas.openxmlformats.org/drawingml/2006/table">
            <a:tbl>
              <a:tblPr/>
              <a:tblGrid>
                <a:gridCol w="2380153">
                  <a:extLst>
                    <a:ext uri="{9D8B030D-6E8A-4147-A177-3AD203B41FA5}">
                      <a16:colId xmlns:a16="http://schemas.microsoft.com/office/drawing/2014/main" val="20000"/>
                    </a:ext>
                  </a:extLst>
                </a:gridCol>
              </a:tblGrid>
              <a:tr h="30104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DNS query : </a:t>
                      </a:r>
                      <a:r>
                        <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域名</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a:t>
                      </a:r>
                    </a:p>
                  </a:txBody>
                  <a:tcPr marL="68535" marR="68535" marT="24842" marB="24842"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2874807405"/>
                  </a:ext>
                </a:extLst>
              </a:tr>
              <a:tr h="30104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UDP</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35" marR="68535" marT="24842" marB="24842"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3158806002"/>
                  </a:ext>
                </a:extLst>
              </a:tr>
            </a:tbl>
          </a:graphicData>
        </a:graphic>
      </p:graphicFrame>
      <p:graphicFrame>
        <p:nvGraphicFramePr>
          <p:cNvPr id="33" name="表格 32">
            <a:extLst>
              <a:ext uri="{FF2B5EF4-FFF2-40B4-BE49-F238E27FC236}">
                <a16:creationId xmlns:a16="http://schemas.microsoft.com/office/drawing/2014/main" id="{5DF2E6DD-9D95-44CF-A862-1E423E4FA348}"/>
              </a:ext>
            </a:extLst>
          </p:cNvPr>
          <p:cNvGraphicFramePr>
            <a:graphicFrameLocks noGrp="1"/>
          </p:cNvGraphicFramePr>
          <p:nvPr/>
        </p:nvGraphicFramePr>
        <p:xfrm>
          <a:off x="4618548" y="4889855"/>
          <a:ext cx="2380153" cy="602092"/>
        </p:xfrm>
        <a:graphic>
          <a:graphicData uri="http://schemas.openxmlformats.org/drawingml/2006/table">
            <a:tbl>
              <a:tblPr/>
              <a:tblGrid>
                <a:gridCol w="2380153">
                  <a:extLst>
                    <a:ext uri="{9D8B030D-6E8A-4147-A177-3AD203B41FA5}">
                      <a16:colId xmlns:a16="http://schemas.microsoft.com/office/drawing/2014/main" val="20000"/>
                    </a:ext>
                  </a:extLst>
                </a:gridCol>
              </a:tblGrid>
              <a:tr h="30104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DNS reply : </a:t>
                      </a:r>
                      <a:r>
                        <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域名</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A’IP is 1.1.1.1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35" marR="68535" marT="24842" marB="24842"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2874807405"/>
                  </a:ext>
                </a:extLst>
              </a:tr>
              <a:tr h="30104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UDP</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35" marR="68535" marT="24842" marB="24842"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3158806002"/>
                  </a:ext>
                </a:extLst>
              </a:tr>
            </a:tbl>
          </a:graphicData>
        </a:graphic>
      </p:graphicFrame>
    </p:spTree>
    <p:extLst>
      <p:ext uri="{BB962C8B-B14F-4D97-AF65-F5344CB8AC3E}">
        <p14:creationId xmlns:p14="http://schemas.microsoft.com/office/powerpoint/2010/main" val="3714747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域名的表示方法</a:t>
            </a:r>
          </a:p>
        </p:txBody>
      </p:sp>
      <p:sp>
        <p:nvSpPr>
          <p:cNvPr id="4" name="文本占位符 3"/>
          <p:cNvSpPr>
            <a:spLocks noGrp="1"/>
          </p:cNvSpPr>
          <p:nvPr>
            <p:ph type="body" sz="quarter" idx="4294967295"/>
          </p:nvPr>
        </p:nvSpPr>
        <p:spPr>
          <a:xfrm>
            <a:off x="915988" y="1233488"/>
            <a:ext cx="10136711" cy="4679950"/>
          </a:xfrm>
        </p:spPr>
        <p:txBody>
          <a:bodyPr/>
          <a:lstStyle/>
          <a:p>
            <a:r>
              <a:rPr lang="zh-CN" altLang="en-US" sz="1800" dirty="0"/>
              <a:t>域名的表示方法为：主机名</a:t>
            </a:r>
            <a:r>
              <a:rPr lang="en-US" altLang="zh-CN" sz="1800" dirty="0"/>
              <a:t>.</a:t>
            </a:r>
            <a:r>
              <a:rPr lang="zh-CN" altLang="en-US" sz="1800" dirty="0"/>
              <a:t>次顶级域名</a:t>
            </a:r>
            <a:r>
              <a:rPr lang="en-US" altLang="zh-CN" sz="1800" dirty="0"/>
              <a:t>.</a:t>
            </a:r>
            <a:r>
              <a:rPr lang="zh-CN" altLang="en-US" sz="1800" dirty="0"/>
              <a:t>顶级域名</a:t>
            </a:r>
            <a:r>
              <a:rPr lang="en-US" altLang="zh-CN" sz="1800" dirty="0"/>
              <a:t>.</a:t>
            </a:r>
            <a:r>
              <a:rPr lang="zh-CN" altLang="en-US" sz="1800" dirty="0"/>
              <a:t>根域，根域为“</a:t>
            </a:r>
            <a:r>
              <a:rPr lang="en-US" altLang="zh-CN" sz="1800" dirty="0"/>
              <a:t>.</a:t>
            </a:r>
            <a:r>
              <a:rPr lang="zh-CN" altLang="en-US" sz="1800" dirty="0"/>
              <a:t>”，一般最后的根域不表示。</a:t>
            </a:r>
            <a:endParaRPr lang="en-US" altLang="zh-CN" sz="1800" dirty="0"/>
          </a:p>
          <a:p>
            <a:endParaRPr lang="zh-CN" altLang="en-US" sz="1800" dirty="0"/>
          </a:p>
        </p:txBody>
      </p:sp>
      <p:cxnSp>
        <p:nvCxnSpPr>
          <p:cNvPr id="5" name="直接箭头连接符 4"/>
          <p:cNvCxnSpPr>
            <a:stCxn id="9" idx="2"/>
            <a:endCxn id="16" idx="0"/>
          </p:cNvCxnSpPr>
          <p:nvPr/>
        </p:nvCxnSpPr>
        <p:spPr>
          <a:xfrm flipH="1">
            <a:off x="3215333" y="3464582"/>
            <a:ext cx="1" cy="585184"/>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6" idx="2"/>
            <a:endCxn id="18" idx="0"/>
          </p:cNvCxnSpPr>
          <p:nvPr/>
        </p:nvCxnSpPr>
        <p:spPr>
          <a:xfrm>
            <a:off x="3215333" y="4523079"/>
            <a:ext cx="0" cy="683734"/>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6417317" y="1988048"/>
            <a:ext cx="57721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r>
              <a:rPr lang="en-US" altLang="zh-CN" sz="1399" b="1" kern="0" dirty="0">
                <a:solidFill>
                  <a:srgbClr val="1D1D1A"/>
                </a:solidFill>
                <a:sym typeface="Huawei Sans" panose="020C0503030203020204" pitchFamily="34" charset="0"/>
              </a:rPr>
              <a:t>.</a:t>
            </a:r>
          </a:p>
        </p:txBody>
      </p:sp>
      <p:sp>
        <p:nvSpPr>
          <p:cNvPr id="8" name="文本框 7"/>
          <p:cNvSpPr txBox="1"/>
          <p:nvPr/>
        </p:nvSpPr>
        <p:spPr>
          <a:xfrm>
            <a:off x="4800418" y="2070877"/>
            <a:ext cx="1374973" cy="307657"/>
          </a:xfrm>
          <a:prstGeom prst="rect">
            <a:avLst/>
          </a:prstGeom>
          <a:noFill/>
        </p:spPr>
        <p:txBody>
          <a:bodyPr wrap="squar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根（</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root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）域</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2830401"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.com</a:t>
            </a:r>
          </a:p>
        </p:txBody>
      </p:sp>
      <p:sp>
        <p:nvSpPr>
          <p:cNvPr id="10" name="圆角矩形 9"/>
          <p:cNvSpPr/>
          <p:nvPr/>
        </p:nvSpPr>
        <p:spPr>
          <a:xfrm>
            <a:off x="4162791"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err="1">
                <a:solidFill>
                  <a:srgbClr val="1D1D1A"/>
                </a:solidFill>
                <a:sym typeface="Huawei Sans" panose="020C0503030203020204" pitchFamily="34" charset="0"/>
              </a:rPr>
              <a:t>.net</a:t>
            </a:r>
            <a:endParaRPr lang="en-US" altLang="zh-CN" sz="1599" kern="0" dirty="0">
              <a:solidFill>
                <a:srgbClr val="1D1D1A"/>
              </a:solidFill>
              <a:sym typeface="Huawei Sans" panose="020C0503030203020204" pitchFamily="34" charset="0"/>
            </a:endParaRPr>
          </a:p>
        </p:txBody>
      </p:sp>
      <p:sp>
        <p:nvSpPr>
          <p:cNvPr id="11" name="圆角矩形 10"/>
          <p:cNvSpPr/>
          <p:nvPr/>
        </p:nvSpPr>
        <p:spPr>
          <a:xfrm>
            <a:off x="5487905"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a:t>
            </a:r>
            <a:r>
              <a:rPr lang="en-US" altLang="zh-CN" sz="1599" kern="0" dirty="0" err="1">
                <a:solidFill>
                  <a:srgbClr val="1D1D1A"/>
                </a:solidFill>
                <a:sym typeface="Huawei Sans" panose="020C0503030203020204" pitchFamily="34" charset="0"/>
              </a:rPr>
              <a:t>cn</a:t>
            </a:r>
            <a:endParaRPr lang="en-US" altLang="zh-CN" sz="1599" kern="0" dirty="0">
              <a:solidFill>
                <a:srgbClr val="1D1D1A"/>
              </a:solidFill>
              <a:sym typeface="Huawei Sans" panose="020C0503030203020204" pitchFamily="34" charset="0"/>
            </a:endParaRPr>
          </a:p>
        </p:txBody>
      </p:sp>
      <p:sp>
        <p:nvSpPr>
          <p:cNvPr id="12" name="圆角矩形 11"/>
          <p:cNvSpPr/>
          <p:nvPr/>
        </p:nvSpPr>
        <p:spPr>
          <a:xfrm>
            <a:off x="6813020"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a:t>
            </a:r>
            <a:r>
              <a:rPr lang="en-US" altLang="zh-CN" sz="1599" kern="0" dirty="0" err="1">
                <a:solidFill>
                  <a:srgbClr val="1D1D1A"/>
                </a:solidFill>
                <a:sym typeface="Huawei Sans" panose="020C0503030203020204" pitchFamily="34" charset="0"/>
              </a:rPr>
              <a:t>edu</a:t>
            </a:r>
            <a:endParaRPr lang="en-US" altLang="zh-CN" sz="1599" kern="0" dirty="0">
              <a:solidFill>
                <a:srgbClr val="1D1D1A"/>
              </a:solidFill>
              <a:sym typeface="Huawei Sans" panose="020C0503030203020204" pitchFamily="34" charset="0"/>
            </a:endParaRPr>
          </a:p>
        </p:txBody>
      </p:sp>
      <p:sp>
        <p:nvSpPr>
          <p:cNvPr id="13" name="圆角矩形 12"/>
          <p:cNvSpPr/>
          <p:nvPr/>
        </p:nvSpPr>
        <p:spPr>
          <a:xfrm>
            <a:off x="8138134"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.org</a:t>
            </a:r>
          </a:p>
        </p:txBody>
      </p:sp>
      <p:sp>
        <p:nvSpPr>
          <p:cNvPr id="14" name="圆角矩形 13"/>
          <p:cNvSpPr/>
          <p:nvPr/>
        </p:nvSpPr>
        <p:spPr>
          <a:xfrm>
            <a:off x="9463249" y="2991268"/>
            <a:ext cx="76986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a:t>
            </a:r>
            <a:r>
              <a:rPr lang="en-US" altLang="zh-CN" sz="1599" kern="0" dirty="0" err="1">
                <a:solidFill>
                  <a:srgbClr val="1D1D1A"/>
                </a:solidFill>
                <a:sym typeface="Huawei Sans" panose="020C0503030203020204" pitchFamily="34" charset="0"/>
              </a:rPr>
              <a:t>gov</a:t>
            </a:r>
            <a:endParaRPr lang="en-US" altLang="zh-CN" sz="1599" kern="0" dirty="0">
              <a:solidFill>
                <a:srgbClr val="1D1D1A"/>
              </a:solidFill>
              <a:sym typeface="Huawei Sans" panose="020C0503030203020204" pitchFamily="34" charset="0"/>
            </a:endParaRPr>
          </a:p>
        </p:txBody>
      </p:sp>
      <p:sp>
        <p:nvSpPr>
          <p:cNvPr id="15" name="文本框 14"/>
          <p:cNvSpPr txBox="1"/>
          <p:nvPr/>
        </p:nvSpPr>
        <p:spPr>
          <a:xfrm>
            <a:off x="1122967" y="3074097"/>
            <a:ext cx="1374973" cy="307657"/>
          </a:xfrm>
          <a:prstGeom prst="rect">
            <a:avLst/>
          </a:prstGeom>
          <a:noFill/>
        </p:spPr>
        <p:txBody>
          <a:bodyPr wrap="squar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顶级域名</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2672620" y="4049766"/>
            <a:ext cx="108542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err="1">
                <a:solidFill>
                  <a:srgbClr val="1D1D1A"/>
                </a:solidFill>
                <a:sym typeface="Huawei Sans" panose="020C0503030203020204" pitchFamily="34" charset="0"/>
              </a:rPr>
              <a:t>huawei</a:t>
            </a:r>
            <a:endParaRPr lang="en-US" altLang="zh-CN" sz="1599" kern="0" dirty="0">
              <a:solidFill>
                <a:srgbClr val="1D1D1A"/>
              </a:solidFill>
              <a:sym typeface="Huawei Sans" panose="020C0503030203020204" pitchFamily="34" charset="0"/>
            </a:endParaRPr>
          </a:p>
        </p:txBody>
      </p:sp>
      <p:sp>
        <p:nvSpPr>
          <p:cNvPr id="17" name="文本框 16"/>
          <p:cNvSpPr txBox="1"/>
          <p:nvPr/>
        </p:nvSpPr>
        <p:spPr>
          <a:xfrm>
            <a:off x="1122967" y="4132595"/>
            <a:ext cx="1374973" cy="307657"/>
          </a:xfrm>
          <a:prstGeom prst="rect">
            <a:avLst/>
          </a:prstGeom>
          <a:noFill/>
        </p:spPr>
        <p:txBody>
          <a:bodyPr wrap="squar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次顶级域名</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2672620" y="5206813"/>
            <a:ext cx="1085426" cy="473313"/>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r>
              <a:rPr lang="en-US" altLang="zh-CN" sz="1599" kern="0" dirty="0">
                <a:solidFill>
                  <a:srgbClr val="1D1D1A"/>
                </a:solidFill>
                <a:sym typeface="Huawei Sans" panose="020C0503030203020204" pitchFamily="34" charset="0"/>
              </a:rPr>
              <a:t>www</a:t>
            </a:r>
          </a:p>
        </p:txBody>
      </p:sp>
      <p:sp>
        <p:nvSpPr>
          <p:cNvPr id="19" name="文本框 18"/>
          <p:cNvSpPr txBox="1"/>
          <p:nvPr/>
        </p:nvSpPr>
        <p:spPr>
          <a:xfrm>
            <a:off x="1122967" y="5289643"/>
            <a:ext cx="1374973" cy="307657"/>
          </a:xfrm>
          <a:prstGeom prst="rect">
            <a:avLst/>
          </a:prstGeom>
          <a:noFill/>
        </p:spPr>
        <p:txBody>
          <a:bodyPr wrap="squar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主机名</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a:stCxn id="7" idx="2"/>
            <a:endCxn id="9" idx="0"/>
          </p:cNvCxnSpPr>
          <p:nvPr/>
        </p:nvCxnSpPr>
        <p:spPr>
          <a:xfrm flipH="1">
            <a:off x="3215334" y="2461361"/>
            <a:ext cx="3490591"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0" idx="0"/>
          </p:cNvCxnSpPr>
          <p:nvPr/>
        </p:nvCxnSpPr>
        <p:spPr>
          <a:xfrm flipH="1">
            <a:off x="4547724" y="2461361"/>
            <a:ext cx="2158201"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2"/>
            <a:endCxn id="11" idx="0"/>
          </p:cNvCxnSpPr>
          <p:nvPr/>
        </p:nvCxnSpPr>
        <p:spPr>
          <a:xfrm flipH="1">
            <a:off x="5872838" y="2461361"/>
            <a:ext cx="833087"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2"/>
            <a:endCxn id="12" idx="0"/>
          </p:cNvCxnSpPr>
          <p:nvPr/>
        </p:nvCxnSpPr>
        <p:spPr>
          <a:xfrm>
            <a:off x="6705925" y="2461361"/>
            <a:ext cx="492028"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13" idx="0"/>
          </p:cNvCxnSpPr>
          <p:nvPr/>
        </p:nvCxnSpPr>
        <p:spPr>
          <a:xfrm>
            <a:off x="6705925" y="2461361"/>
            <a:ext cx="1817142"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2"/>
            <a:endCxn id="14" idx="0"/>
          </p:cNvCxnSpPr>
          <p:nvPr/>
        </p:nvCxnSpPr>
        <p:spPr>
          <a:xfrm>
            <a:off x="6705925" y="2461361"/>
            <a:ext cx="3142257" cy="529907"/>
          </a:xfrm>
          <a:prstGeom prst="straightConnector1">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3"/>
            <a:endCxn id="27" idx="1"/>
          </p:cNvCxnSpPr>
          <p:nvPr/>
        </p:nvCxnSpPr>
        <p:spPr>
          <a:xfrm>
            <a:off x="3758046" y="5443470"/>
            <a:ext cx="799949" cy="1"/>
          </a:xfrm>
          <a:prstGeom prst="straightConnector1">
            <a:avLst/>
          </a:prstGeom>
          <a:noFill/>
          <a:ln w="28575" cap="flat" cmpd="sng" algn="ctr">
            <a:solidFill>
              <a:srgbClr val="FFD17D"/>
            </a:solidFill>
            <a:prstDash val="solid"/>
            <a:miter lim="800000"/>
            <a:tailEnd type="triangle"/>
          </a:ln>
          <a:effectLst/>
        </p:spPr>
      </p:cxnSp>
      <p:sp>
        <p:nvSpPr>
          <p:cNvPr id="27" name="圆角矩形 26"/>
          <p:cNvSpPr/>
          <p:nvPr/>
        </p:nvSpPr>
        <p:spPr>
          <a:xfrm>
            <a:off x="4557994" y="5172949"/>
            <a:ext cx="3533283" cy="541042"/>
          </a:xfrm>
          <a:prstGeom prst="roundRect">
            <a:avLst>
              <a:gd name="adj" fmla="val 2303"/>
            </a:avLst>
          </a:prstGeom>
          <a:solidFill>
            <a:srgbClr val="FFF2CC"/>
          </a:solidFill>
          <a:ln w="12700" cap="flat" cmpd="sng" algn="ctr">
            <a:solidFill>
              <a:srgbClr val="FFD17D"/>
            </a:solidFill>
            <a:prstDash val="solid"/>
            <a:miter lim="800000"/>
          </a:ln>
          <a:effectLst/>
        </p:spPr>
        <p:txBody>
          <a:bodyPr rtlCol="0" anchor="ctr"/>
          <a:lstStyle/>
          <a:p>
            <a:pPr defTabSz="914034">
              <a:lnSpc>
                <a:spcPts val="2199"/>
              </a:lnSpc>
              <a:defRPr/>
            </a:pPr>
            <a:r>
              <a:rPr lang="zh-CN" altLang="en-US" sz="1399" kern="0" dirty="0">
                <a:solidFill>
                  <a:srgbClr val="EC7061"/>
                </a:solidFill>
                <a:latin typeface="Huawei Sans"/>
                <a:ea typeface="方正兰亭黑简体"/>
                <a:sym typeface="Huawei Sans" panose="020C0503030203020204" pitchFamily="34" charset="0"/>
              </a:rPr>
              <a:t>该主机的域名为</a:t>
            </a:r>
            <a:r>
              <a:rPr lang="zh-CN" altLang="en-US" sz="1399" kern="0">
                <a:solidFill>
                  <a:srgbClr val="EC7061"/>
                </a:solidFill>
                <a:latin typeface="Huawei Sans"/>
                <a:ea typeface="方正兰亭黑简体"/>
                <a:sym typeface="Huawei Sans" panose="020C0503030203020204" pitchFamily="34" charset="0"/>
              </a:rPr>
              <a:t>：</a:t>
            </a:r>
            <a:r>
              <a:rPr lang="en-US" altLang="zh-CN" sz="1399" kern="0">
                <a:solidFill>
                  <a:srgbClr val="EC7061"/>
                </a:solidFill>
                <a:latin typeface="Huawei Sans"/>
                <a:ea typeface="方正兰亭黑简体"/>
                <a:sym typeface="Huawei Sans" panose="020C0503030203020204" pitchFamily="34" charset="0"/>
              </a:rPr>
              <a:t>www.huawei.com</a:t>
            </a:r>
            <a:endParaRPr lang="zh-CN" altLang="en-US" sz="1399" kern="0" dirty="0">
              <a:solidFill>
                <a:srgbClr val="EC7061"/>
              </a:solidFill>
              <a:latin typeface="Huawei Sans"/>
              <a:ea typeface="方正兰亭黑简体"/>
              <a:sym typeface="Huawei Sans" panose="020C0503030203020204" pitchFamily="34" charset="0"/>
            </a:endParaRPr>
          </a:p>
        </p:txBody>
      </p:sp>
    </p:spTree>
    <p:extLst>
      <p:ext uri="{BB962C8B-B14F-4D97-AF65-F5344CB8AC3E}">
        <p14:creationId xmlns:p14="http://schemas.microsoft.com/office/powerpoint/2010/main" val="364568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DNS</a:t>
            </a:r>
            <a:r>
              <a:rPr lang="zh-CN" altLang="en-US" dirty="0"/>
              <a:t>查询方式</a:t>
            </a:r>
          </a:p>
        </p:txBody>
      </p:sp>
      <p:sp>
        <p:nvSpPr>
          <p:cNvPr id="4" name="文本占位符 3"/>
          <p:cNvSpPr>
            <a:spLocks noGrp="1"/>
          </p:cNvSpPr>
          <p:nvPr>
            <p:ph type="body" sz="quarter" idx="4294967295"/>
          </p:nvPr>
        </p:nvSpPr>
        <p:spPr>
          <a:xfrm>
            <a:off x="455613" y="908180"/>
            <a:ext cx="11276012" cy="4679950"/>
          </a:xfrm>
        </p:spPr>
        <p:txBody>
          <a:bodyPr/>
          <a:lstStyle/>
          <a:p>
            <a:r>
              <a:rPr lang="en-US" altLang="zh-CN" sz="1599" dirty="0"/>
              <a:t>DNS</a:t>
            </a:r>
            <a:r>
              <a:rPr lang="zh-CN" altLang="en-US" sz="1599" dirty="0"/>
              <a:t>是一个分布式系统，绝大多数的</a:t>
            </a:r>
            <a:r>
              <a:rPr lang="en-US" altLang="zh-CN" sz="1599" dirty="0"/>
              <a:t>DNS</a:t>
            </a:r>
            <a:r>
              <a:rPr lang="zh-CN" altLang="en-US" sz="1599" dirty="0"/>
              <a:t>服务器端的数据库不会拥有所有的域名记录，当客户端向一个</a:t>
            </a:r>
            <a:r>
              <a:rPr lang="en-US" altLang="zh-CN" sz="1599" dirty="0"/>
              <a:t>DNS</a:t>
            </a:r>
            <a:r>
              <a:rPr lang="zh-CN" altLang="en-US" sz="1599" dirty="0"/>
              <a:t>服务器端查询域名但该</a:t>
            </a:r>
            <a:r>
              <a:rPr lang="en-US" altLang="zh-CN" sz="1599" dirty="0"/>
              <a:t>DNS</a:t>
            </a:r>
            <a:r>
              <a:rPr lang="zh-CN" altLang="en-US" sz="1599" dirty="0"/>
              <a:t>服务器端上却没有该域名的记录时，此时会有两种继续查询的方式：</a:t>
            </a:r>
            <a:endParaRPr lang="en-US" altLang="zh-CN" sz="1599" dirty="0"/>
          </a:p>
          <a:p>
            <a:pPr lvl="1"/>
            <a:r>
              <a:rPr lang="zh-CN" altLang="en-US" sz="1399" dirty="0"/>
              <a:t>递归查询：由</a:t>
            </a:r>
            <a:r>
              <a:rPr lang="en-US" altLang="zh-CN" sz="1399" dirty="0"/>
              <a:t>DNS</a:t>
            </a:r>
            <a:r>
              <a:rPr lang="zh-CN" altLang="en-US" sz="1399" dirty="0"/>
              <a:t>服务器向其他</a:t>
            </a:r>
            <a:r>
              <a:rPr lang="en-US" altLang="zh-CN" sz="1399" dirty="0"/>
              <a:t>DNS</a:t>
            </a:r>
            <a:r>
              <a:rPr lang="zh-CN" altLang="en-US" sz="1399" dirty="0"/>
              <a:t>服务器进行查询，将最终查询结果返回给</a:t>
            </a:r>
            <a:r>
              <a:rPr lang="en-US" altLang="zh-CN" sz="1399" dirty="0"/>
              <a:t>DNS</a:t>
            </a:r>
            <a:r>
              <a:rPr lang="zh-CN" altLang="en-US" sz="1399" dirty="0"/>
              <a:t>客户端</a:t>
            </a:r>
            <a:endParaRPr lang="en-US" altLang="zh-CN" sz="1399" dirty="0"/>
          </a:p>
          <a:p>
            <a:pPr lvl="1"/>
            <a:r>
              <a:rPr lang="zh-CN" altLang="en-US" sz="1399" dirty="0"/>
              <a:t>迭代查询：</a:t>
            </a:r>
            <a:r>
              <a:rPr lang="en-US" altLang="zh-CN" sz="1399" dirty="0"/>
              <a:t>DNS</a:t>
            </a:r>
            <a:r>
              <a:rPr lang="zh-CN" altLang="en-US" sz="1399" dirty="0"/>
              <a:t>服务器告知</a:t>
            </a:r>
            <a:r>
              <a:rPr lang="en-US" altLang="zh-CN" sz="1399" dirty="0"/>
              <a:t>DNS</a:t>
            </a:r>
            <a:r>
              <a:rPr lang="zh-CN" altLang="en-US" sz="1399" dirty="0"/>
              <a:t>客户端其他</a:t>
            </a:r>
            <a:r>
              <a:rPr lang="en-US" altLang="zh-CN" sz="1399" dirty="0"/>
              <a:t>DNS</a:t>
            </a:r>
            <a:r>
              <a:rPr lang="zh-CN" altLang="en-US" sz="1399" dirty="0"/>
              <a:t>服务器地址，客户端自行向其他</a:t>
            </a:r>
            <a:r>
              <a:rPr lang="en-US" altLang="zh-CN" sz="1399" dirty="0"/>
              <a:t>DNS</a:t>
            </a:r>
            <a:r>
              <a:rPr lang="zh-CN" altLang="en-US" sz="1399" dirty="0"/>
              <a:t>服务器进行查询。</a:t>
            </a:r>
            <a:endParaRPr lang="en-US" altLang="zh-CN" sz="1399" dirty="0"/>
          </a:p>
          <a:p>
            <a:pPr marL="402878" lvl="1" indent="0">
              <a:buNone/>
            </a:pPr>
            <a:endParaRPr lang="zh-CN" altLang="en-US" sz="1599" dirty="0"/>
          </a:p>
          <a:p>
            <a:endParaRPr lang="zh-CN" altLang="en-US" dirty="0"/>
          </a:p>
        </p:txBody>
      </p:sp>
      <p:sp>
        <p:nvSpPr>
          <p:cNvPr id="5" name="圆角矩形 75"/>
          <p:cNvSpPr/>
          <p:nvPr/>
        </p:nvSpPr>
        <p:spPr>
          <a:xfrm>
            <a:off x="625230" y="2891048"/>
            <a:ext cx="5468389" cy="393866"/>
          </a:xfrm>
          <a:prstGeom prst="roundRect">
            <a:avLst>
              <a:gd name="adj" fmla="val 10604"/>
            </a:avLst>
          </a:prstGeom>
          <a:solidFill>
            <a:srgbClr val="00B0F0"/>
          </a:solidFill>
          <a:ln>
            <a:noFill/>
          </a:ln>
        </p:spPr>
        <p:txBody>
          <a:bodyPr wrap="square" rtlCol="0" anchor="ctr" anchorCtr="0">
            <a:noAutofit/>
          </a:bodyPr>
          <a:lstStyle/>
          <a:p>
            <a:pPr algn="ctr" defTabSz="914034">
              <a:defRPr/>
            </a:pPr>
            <a:r>
              <a:rPr lang="zh-CN" altLang="en-US" sz="1799" b="1" kern="0" dirty="0">
                <a:solidFill>
                  <a:prstClr val="white"/>
                </a:solidFill>
              </a:rPr>
              <a:t>递归查询</a:t>
            </a:r>
          </a:p>
        </p:txBody>
      </p:sp>
      <p:sp>
        <p:nvSpPr>
          <p:cNvPr id="6" name="圆角矩形 75"/>
          <p:cNvSpPr/>
          <p:nvPr/>
        </p:nvSpPr>
        <p:spPr>
          <a:xfrm>
            <a:off x="625231" y="3316129"/>
            <a:ext cx="5471563" cy="3012533"/>
          </a:xfrm>
          <a:prstGeom prst="roundRect">
            <a:avLst>
              <a:gd name="adj" fmla="val 874"/>
            </a:avLst>
          </a:prstGeom>
          <a:noFill/>
          <a:ln w="9525" cap="flat" cmpd="sng" algn="ctr">
            <a:solidFill>
              <a:sysClr val="window" lastClr="FFFFFF">
                <a:lumMod val="65000"/>
              </a:sysClr>
            </a:solidFill>
            <a:prstDash val="solid"/>
            <a:miter lim="800000"/>
          </a:ln>
          <a:effectLst/>
        </p:spPr>
        <p:txBody>
          <a:bodyPr wrap="square" lIns="71972" tIns="35986" rIns="71972" bIns="35986" rtlCol="0" anchor="t" anchorCtr="0">
            <a:noAutofit/>
          </a:bodyPr>
          <a:lstStyle/>
          <a:p>
            <a:pPr algn="just" defTabSz="914034">
              <a:lnSpc>
                <a:spcPts val="2599"/>
              </a:lnSpc>
              <a:spcAft>
                <a:spcPts val="600"/>
              </a:spcAft>
              <a:defRPr/>
            </a:pPr>
            <a:endParaRPr lang="en-US" altLang="zh-CN" sz="1599" kern="0" dirty="0">
              <a:solidFill>
                <a:prstClr val="black"/>
              </a:solidFill>
              <a:latin typeface="Huawei Sans"/>
              <a:ea typeface="方正兰亭黑简体"/>
            </a:endParaRPr>
          </a:p>
        </p:txBody>
      </p:sp>
      <p:sp>
        <p:nvSpPr>
          <p:cNvPr id="7" name="圆角矩形 75"/>
          <p:cNvSpPr/>
          <p:nvPr/>
        </p:nvSpPr>
        <p:spPr>
          <a:xfrm>
            <a:off x="6201528" y="2891048"/>
            <a:ext cx="5468389" cy="393866"/>
          </a:xfrm>
          <a:prstGeom prst="roundRect">
            <a:avLst>
              <a:gd name="adj" fmla="val 10604"/>
            </a:avLst>
          </a:prstGeom>
          <a:solidFill>
            <a:srgbClr val="00B0F0"/>
          </a:solidFill>
          <a:ln>
            <a:noFill/>
          </a:ln>
        </p:spPr>
        <p:txBody>
          <a:bodyPr wrap="square" rtlCol="0" anchor="ctr" anchorCtr="0">
            <a:noAutofit/>
          </a:bodyPr>
          <a:lstStyle/>
          <a:p>
            <a:pPr algn="ctr" defTabSz="914034">
              <a:defRPr/>
            </a:pPr>
            <a:r>
              <a:rPr lang="zh-CN" altLang="en-US" sz="1799" b="1" kern="0" dirty="0">
                <a:solidFill>
                  <a:prstClr val="white"/>
                </a:solidFill>
              </a:rPr>
              <a:t>迭代查询</a:t>
            </a:r>
          </a:p>
        </p:txBody>
      </p:sp>
      <p:sp>
        <p:nvSpPr>
          <p:cNvPr id="8" name="圆角矩形 75"/>
          <p:cNvSpPr/>
          <p:nvPr/>
        </p:nvSpPr>
        <p:spPr>
          <a:xfrm>
            <a:off x="6201529" y="3316129"/>
            <a:ext cx="5471563" cy="3012533"/>
          </a:xfrm>
          <a:prstGeom prst="roundRect">
            <a:avLst>
              <a:gd name="adj" fmla="val 874"/>
            </a:avLst>
          </a:prstGeom>
          <a:noFill/>
          <a:ln w="9525" cap="flat" cmpd="sng" algn="ctr">
            <a:solidFill>
              <a:sysClr val="window" lastClr="FFFFFF">
                <a:lumMod val="65000"/>
              </a:sysClr>
            </a:solidFill>
            <a:prstDash val="solid"/>
            <a:miter lim="800000"/>
          </a:ln>
          <a:effectLst/>
        </p:spPr>
        <p:txBody>
          <a:bodyPr wrap="square" lIns="71972" tIns="35986" rIns="71972" bIns="35986" rtlCol="0" anchor="t" anchorCtr="0">
            <a:noAutofit/>
          </a:bodyPr>
          <a:lstStyle/>
          <a:p>
            <a:pPr algn="just" defTabSz="914034">
              <a:lnSpc>
                <a:spcPts val="2599"/>
              </a:lnSpc>
              <a:spcAft>
                <a:spcPts val="600"/>
              </a:spcAft>
              <a:defRPr/>
            </a:pPr>
            <a:endParaRPr lang="en-US" altLang="zh-CN" sz="1599" kern="0" dirty="0">
              <a:solidFill>
                <a:prstClr val="black"/>
              </a:solidFill>
              <a:latin typeface="Huawei Sans"/>
              <a:ea typeface="方正兰亭黑简体"/>
            </a:endParaRPr>
          </a:p>
        </p:txBody>
      </p:sp>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87029" y="3494912"/>
            <a:ext cx="539789" cy="442627"/>
          </a:xfrm>
          <a:prstGeom prst="rect">
            <a:avLst/>
          </a:prstGeom>
        </p:spPr>
      </p:pic>
      <p:pic>
        <p:nvPicPr>
          <p:cNvPr id="10" name="图片 9" descr="PC.png"/>
          <p:cNvPicPr>
            <a:picLocks noChangeAspect="1"/>
          </p:cNvPicPr>
          <p:nvPr/>
        </p:nvPicPr>
        <p:blipFill>
          <a:blip r:embed="rId4" cstate="print"/>
          <a:stretch>
            <a:fillRect/>
          </a:stretch>
        </p:blipFill>
        <p:spPr>
          <a:xfrm>
            <a:off x="1843464" y="4584264"/>
            <a:ext cx="556708" cy="427551"/>
          </a:xfrm>
          <a:prstGeom prst="rect">
            <a:avLst/>
          </a:prstGeom>
        </p:spPr>
      </p:pic>
      <p:sp>
        <p:nvSpPr>
          <p:cNvPr id="11" name="TextBox 77"/>
          <p:cNvSpPr txBox="1"/>
          <p:nvPr/>
        </p:nvSpPr>
        <p:spPr bwMode="auto">
          <a:xfrm>
            <a:off x="1494920" y="5019353"/>
            <a:ext cx="125379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 name="TextBox 77"/>
          <p:cNvSpPr txBox="1"/>
          <p:nvPr/>
        </p:nvSpPr>
        <p:spPr bwMode="auto">
          <a:xfrm>
            <a:off x="4071136" y="3909032"/>
            <a:ext cx="1371574"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 </a:t>
            </a:r>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a:t>
            </a:r>
          </a:p>
        </p:txBody>
      </p:sp>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87029" y="5271453"/>
            <a:ext cx="539789" cy="442627"/>
          </a:xfrm>
          <a:prstGeom prst="rect">
            <a:avLst/>
          </a:prstGeom>
        </p:spPr>
      </p:pic>
      <p:sp>
        <p:nvSpPr>
          <p:cNvPr id="14" name="TextBox 77"/>
          <p:cNvSpPr txBox="1"/>
          <p:nvPr/>
        </p:nvSpPr>
        <p:spPr bwMode="auto">
          <a:xfrm>
            <a:off x="4071136" y="5685573"/>
            <a:ext cx="1371574"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 </a:t>
            </a:r>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2</a:t>
            </a:r>
          </a:p>
        </p:txBody>
      </p:sp>
      <p:sp>
        <p:nvSpPr>
          <p:cNvPr id="15" name="文本框 14"/>
          <p:cNvSpPr txBox="1"/>
          <p:nvPr/>
        </p:nvSpPr>
        <p:spPr>
          <a:xfrm>
            <a:off x="1443725" y="3361207"/>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请求</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1431482" y="3676747"/>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响应</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 name="直接箭头连接符 16"/>
          <p:cNvCxnSpPr/>
          <p:nvPr/>
        </p:nvCxnSpPr>
        <p:spPr>
          <a:xfrm rot="20112318">
            <a:off x="2299221" y="4028009"/>
            <a:ext cx="1619367"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937216" y="4268220"/>
            <a:ext cx="0" cy="791691"/>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566497" y="4268220"/>
            <a:ext cx="0" cy="7916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Oval 4"/>
          <p:cNvSpPr>
            <a:spLocks noChangeAspect="1"/>
          </p:cNvSpPr>
          <p:nvPr/>
        </p:nvSpPr>
        <p:spPr>
          <a:xfrm>
            <a:off x="2724467" y="3768649"/>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1</a:t>
            </a:r>
            <a:endParaRPr lang="zh-CN" altLang="en-US" sz="1399" b="1" kern="0" dirty="0">
              <a:solidFill>
                <a:prstClr val="white"/>
              </a:solidFill>
              <a:latin typeface="Huawei Sans"/>
              <a:ea typeface="方正兰亭黑简体"/>
              <a:sym typeface="Huawei Sans" panose="020C0503030203020204" pitchFamily="34" charset="0"/>
            </a:endParaRPr>
          </a:p>
        </p:txBody>
      </p:sp>
      <p:sp>
        <p:nvSpPr>
          <p:cNvPr id="21" name="Oval 4"/>
          <p:cNvSpPr>
            <a:spLocks noChangeAspect="1"/>
          </p:cNvSpPr>
          <p:nvPr/>
        </p:nvSpPr>
        <p:spPr>
          <a:xfrm>
            <a:off x="4195780" y="4481092"/>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2</a:t>
            </a:r>
            <a:endParaRPr lang="zh-CN" altLang="en-US" sz="1399" b="1" kern="0" dirty="0">
              <a:solidFill>
                <a:prstClr val="white"/>
              </a:solidFill>
              <a:latin typeface="Huawei Sans"/>
              <a:ea typeface="方正兰亭黑简体"/>
              <a:sym typeface="Huawei Sans" panose="020C0503030203020204" pitchFamily="34" charset="0"/>
            </a:endParaRPr>
          </a:p>
        </p:txBody>
      </p:sp>
      <p:sp>
        <p:nvSpPr>
          <p:cNvPr id="22" name="Oval 4"/>
          <p:cNvSpPr>
            <a:spLocks noChangeAspect="1"/>
          </p:cNvSpPr>
          <p:nvPr/>
        </p:nvSpPr>
        <p:spPr>
          <a:xfrm>
            <a:off x="5020336" y="4481092"/>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3</a:t>
            </a:r>
            <a:endParaRPr lang="zh-CN" altLang="en-US" sz="1399" b="1" kern="0" dirty="0">
              <a:solidFill>
                <a:prstClr val="white"/>
              </a:solidFill>
              <a:latin typeface="Huawei Sans"/>
              <a:ea typeface="方正兰亭黑简体"/>
              <a:sym typeface="Huawei Sans" panose="020C0503030203020204" pitchFamily="34" charset="0"/>
            </a:endParaRPr>
          </a:p>
        </p:txBody>
      </p:sp>
      <p:cxnSp>
        <p:nvCxnSpPr>
          <p:cNvPr id="23" name="直接箭头连接符 22"/>
          <p:cNvCxnSpPr/>
          <p:nvPr/>
        </p:nvCxnSpPr>
        <p:spPr>
          <a:xfrm flipV="1">
            <a:off x="2483348" y="3844696"/>
            <a:ext cx="1470090" cy="685729"/>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Oval 4"/>
          <p:cNvSpPr>
            <a:spLocks noChangeAspect="1"/>
          </p:cNvSpPr>
          <p:nvPr/>
        </p:nvSpPr>
        <p:spPr>
          <a:xfrm>
            <a:off x="3306839" y="4229190"/>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4</a:t>
            </a:r>
            <a:endParaRPr lang="zh-CN" altLang="en-US" sz="1399" b="1" kern="0" dirty="0">
              <a:solidFill>
                <a:prstClr val="white"/>
              </a:solidFill>
              <a:latin typeface="Huawei Sans"/>
              <a:ea typeface="方正兰亭黑简体"/>
              <a:sym typeface="Huawei Sans" panose="020C0503030203020204" pitchFamily="34" charset="0"/>
            </a:endParaRPr>
          </a:p>
        </p:txBody>
      </p:sp>
      <p:cxnSp>
        <p:nvCxnSpPr>
          <p:cNvPr id="25" name="直接箭头连接符 24"/>
          <p:cNvCxnSpPr/>
          <p:nvPr/>
        </p:nvCxnSpPr>
        <p:spPr>
          <a:xfrm flipH="1">
            <a:off x="712413" y="3830574"/>
            <a:ext cx="719069"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12413" y="3515034"/>
            <a:ext cx="71971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052273" y="3361207"/>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请求</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040030" y="3676747"/>
            <a:ext cx="1374973" cy="307657"/>
          </a:xfrm>
          <a:prstGeom prst="rect">
            <a:avLst/>
          </a:prstGeom>
          <a:noFill/>
        </p:spPr>
        <p:txBody>
          <a:bodyPr wrap="square" rtlCol="0">
            <a:spAutoFit/>
          </a:bodyPr>
          <a:lstStyle/>
          <a:p>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DNS</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响应</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p:nvPr/>
        </p:nvCxnSpPr>
        <p:spPr>
          <a:xfrm flipH="1">
            <a:off x="6320961" y="3830574"/>
            <a:ext cx="719069"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320961" y="3515034"/>
            <a:ext cx="71971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56098" y="3494912"/>
            <a:ext cx="539789" cy="442627"/>
          </a:xfrm>
          <a:prstGeom prst="rect">
            <a:avLst/>
          </a:prstGeom>
        </p:spPr>
      </p:pic>
      <p:pic>
        <p:nvPicPr>
          <p:cNvPr id="32" name="图片 31" descr="PC.png"/>
          <p:cNvPicPr>
            <a:picLocks noChangeAspect="1"/>
          </p:cNvPicPr>
          <p:nvPr/>
        </p:nvPicPr>
        <p:blipFill>
          <a:blip r:embed="rId4" cstate="print"/>
          <a:stretch>
            <a:fillRect/>
          </a:stretch>
        </p:blipFill>
        <p:spPr>
          <a:xfrm>
            <a:off x="7312534" y="4584264"/>
            <a:ext cx="556708" cy="427551"/>
          </a:xfrm>
          <a:prstGeom prst="rect">
            <a:avLst/>
          </a:prstGeom>
        </p:spPr>
      </p:pic>
      <p:sp>
        <p:nvSpPr>
          <p:cNvPr id="33" name="TextBox 77"/>
          <p:cNvSpPr txBox="1"/>
          <p:nvPr/>
        </p:nvSpPr>
        <p:spPr bwMode="auto">
          <a:xfrm>
            <a:off x="6963990" y="5019353"/>
            <a:ext cx="125379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56098" y="5271453"/>
            <a:ext cx="539789" cy="442627"/>
          </a:xfrm>
          <a:prstGeom prst="rect">
            <a:avLst/>
          </a:prstGeom>
        </p:spPr>
      </p:pic>
      <p:sp>
        <p:nvSpPr>
          <p:cNvPr id="35" name="TextBox 77"/>
          <p:cNvSpPr txBox="1"/>
          <p:nvPr/>
        </p:nvSpPr>
        <p:spPr bwMode="auto">
          <a:xfrm>
            <a:off x="9540206" y="5685573"/>
            <a:ext cx="1371574"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 </a:t>
            </a:r>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2</a:t>
            </a:r>
          </a:p>
        </p:txBody>
      </p:sp>
      <p:sp>
        <p:nvSpPr>
          <p:cNvPr id="36" name="TextBox 77"/>
          <p:cNvSpPr txBox="1"/>
          <p:nvPr/>
        </p:nvSpPr>
        <p:spPr bwMode="auto">
          <a:xfrm>
            <a:off x="9540206" y="3909032"/>
            <a:ext cx="1371574"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DNS</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 </a:t>
            </a:r>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a:t>
            </a:r>
          </a:p>
        </p:txBody>
      </p:sp>
      <p:cxnSp>
        <p:nvCxnSpPr>
          <p:cNvPr id="37" name="直接箭头连接符 36"/>
          <p:cNvCxnSpPr/>
          <p:nvPr/>
        </p:nvCxnSpPr>
        <p:spPr>
          <a:xfrm rot="20112318">
            <a:off x="7944953" y="4028009"/>
            <a:ext cx="1619367"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Oval 4"/>
          <p:cNvSpPr>
            <a:spLocks noChangeAspect="1"/>
          </p:cNvSpPr>
          <p:nvPr/>
        </p:nvSpPr>
        <p:spPr>
          <a:xfrm>
            <a:off x="8370198" y="3768649"/>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1</a:t>
            </a:r>
            <a:endParaRPr lang="zh-CN" altLang="en-US" sz="1399" b="1" kern="0" dirty="0">
              <a:solidFill>
                <a:prstClr val="white"/>
              </a:solidFill>
              <a:latin typeface="Huawei Sans"/>
              <a:ea typeface="方正兰亭黑简体"/>
              <a:sym typeface="Huawei Sans" panose="020C0503030203020204" pitchFamily="34" charset="0"/>
            </a:endParaRPr>
          </a:p>
        </p:txBody>
      </p:sp>
      <p:cxnSp>
        <p:nvCxnSpPr>
          <p:cNvPr id="39" name="直接箭头连接符 38"/>
          <p:cNvCxnSpPr/>
          <p:nvPr/>
        </p:nvCxnSpPr>
        <p:spPr>
          <a:xfrm>
            <a:off x="8175047" y="5298461"/>
            <a:ext cx="1302280" cy="435162"/>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Oval 4"/>
          <p:cNvSpPr>
            <a:spLocks noChangeAspect="1"/>
          </p:cNvSpPr>
          <p:nvPr/>
        </p:nvSpPr>
        <p:spPr>
          <a:xfrm>
            <a:off x="8952571" y="4229190"/>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2</a:t>
            </a:r>
            <a:endParaRPr lang="zh-CN" altLang="en-US" sz="1399" b="1" kern="0" dirty="0">
              <a:solidFill>
                <a:prstClr val="white"/>
              </a:solidFill>
              <a:latin typeface="Huawei Sans"/>
              <a:ea typeface="方正兰亭黑简体"/>
              <a:sym typeface="Huawei Sans" panose="020C0503030203020204" pitchFamily="34" charset="0"/>
            </a:endParaRPr>
          </a:p>
        </p:txBody>
      </p:sp>
      <p:cxnSp>
        <p:nvCxnSpPr>
          <p:cNvPr id="41" name="直接箭头连接符 40"/>
          <p:cNvCxnSpPr/>
          <p:nvPr/>
        </p:nvCxnSpPr>
        <p:spPr>
          <a:xfrm>
            <a:off x="8279781" y="5175947"/>
            <a:ext cx="1277087" cy="42414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8058923" y="3844696"/>
            <a:ext cx="1470090" cy="685729"/>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Oval 4"/>
          <p:cNvSpPr>
            <a:spLocks noChangeAspect="1"/>
          </p:cNvSpPr>
          <p:nvPr/>
        </p:nvSpPr>
        <p:spPr>
          <a:xfrm>
            <a:off x="8370198" y="4859351"/>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3</a:t>
            </a:r>
            <a:endParaRPr lang="zh-CN" altLang="en-US" sz="1399" b="1" kern="0" dirty="0">
              <a:solidFill>
                <a:prstClr val="white"/>
              </a:solidFill>
              <a:latin typeface="Huawei Sans"/>
              <a:ea typeface="方正兰亭黑简体"/>
              <a:sym typeface="Huawei Sans" panose="020C0503030203020204" pitchFamily="34" charset="0"/>
            </a:endParaRPr>
          </a:p>
        </p:txBody>
      </p:sp>
      <p:sp>
        <p:nvSpPr>
          <p:cNvPr id="44" name="Oval 4"/>
          <p:cNvSpPr>
            <a:spLocks noChangeAspect="1"/>
          </p:cNvSpPr>
          <p:nvPr/>
        </p:nvSpPr>
        <p:spPr>
          <a:xfrm>
            <a:off x="8370198" y="5462179"/>
            <a:ext cx="251902" cy="251902"/>
          </a:xfrm>
          <a:prstGeom prst="ellipse">
            <a:avLst/>
          </a:prstGeom>
          <a:solidFill>
            <a:srgbClr val="00B0F0"/>
          </a:solidFill>
          <a:ln w="12700" cap="flat" cmpd="sng" algn="ctr">
            <a:noFill/>
            <a:prstDash val="solid"/>
            <a:miter lim="800000"/>
          </a:ln>
          <a:effectLst/>
        </p:spPr>
        <p:txBody>
          <a:bodyPr wrap="none" lIns="0" tIns="0" rIns="0" bIns="0" rtlCol="0" anchor="ctr"/>
          <a:lstStyle/>
          <a:p>
            <a:pPr algn="ctr" defTabSz="914034">
              <a:defRPr/>
            </a:pPr>
            <a:r>
              <a:rPr lang="en-US" altLang="zh-CN" sz="1399" b="1" kern="0" dirty="0">
                <a:solidFill>
                  <a:prstClr val="white"/>
                </a:solidFill>
                <a:latin typeface="Huawei Sans"/>
                <a:ea typeface="方正兰亭黑简体"/>
                <a:sym typeface="Huawei Sans" panose="020C0503030203020204" pitchFamily="34" charset="0"/>
              </a:rPr>
              <a:t>4</a:t>
            </a:r>
            <a:endParaRPr lang="zh-CN" altLang="en-US" sz="1399" b="1" kern="0" dirty="0">
              <a:solidFill>
                <a:prstClr val="white"/>
              </a:solidFill>
              <a:latin typeface="Huawei Sans"/>
              <a:ea typeface="方正兰亭黑简体"/>
              <a:sym typeface="Huawei Sans" panose="020C0503030203020204" pitchFamily="34" charset="0"/>
            </a:endParaRPr>
          </a:p>
        </p:txBody>
      </p:sp>
    </p:spTree>
    <p:extLst>
      <p:ext uri="{BB962C8B-B14F-4D97-AF65-F5344CB8AC3E}">
        <p14:creationId xmlns:p14="http://schemas.microsoft.com/office/powerpoint/2010/main" val="1729095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6289296" y="719091"/>
            <a:ext cx="5212080" cy="4885578"/>
          </a:xfrm>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文件传输</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Telnet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HTTP</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DNS</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NTP</a:t>
            </a:r>
          </a:p>
          <a:p>
            <a:pPr marL="0" indent="0">
              <a:buNone/>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p>
        </p:txBody>
      </p:sp>
    </p:spTree>
    <p:extLst>
      <p:ext uri="{BB962C8B-B14F-4D97-AF65-F5344CB8AC3E}">
        <p14:creationId xmlns:p14="http://schemas.microsoft.com/office/powerpoint/2010/main" val="5412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时间同步需求</a:t>
            </a:r>
          </a:p>
        </p:txBody>
      </p:sp>
      <p:sp>
        <p:nvSpPr>
          <p:cNvPr id="4" name="文本占位符 3"/>
          <p:cNvSpPr>
            <a:spLocks noGrp="1"/>
          </p:cNvSpPr>
          <p:nvPr>
            <p:ph type="body" sz="quarter" idx="4294967295"/>
          </p:nvPr>
        </p:nvSpPr>
        <p:spPr>
          <a:xfrm>
            <a:off x="915988" y="1233488"/>
            <a:ext cx="9879259" cy="4679950"/>
          </a:xfrm>
        </p:spPr>
        <p:txBody>
          <a:bodyPr/>
          <a:lstStyle/>
          <a:p>
            <a:pPr lvl="0"/>
            <a:r>
              <a:rPr lang="zh-CN" altLang="en-US" sz="1800" dirty="0"/>
              <a:t>当今企业园区网络中很多场景都需要所有设备保持时钟一致：</a:t>
            </a:r>
            <a:endParaRPr lang="en-US" altLang="zh-CN" sz="1800" dirty="0"/>
          </a:p>
          <a:p>
            <a:pPr lvl="1"/>
            <a:r>
              <a:rPr lang="zh-CN" altLang="en-US" sz="1600" dirty="0"/>
              <a:t>网络管理：对从不同路由器采集来的日志信息、调试信息进行分析时，需要以时间作为参照依据。</a:t>
            </a:r>
          </a:p>
          <a:p>
            <a:pPr lvl="1"/>
            <a:r>
              <a:rPr lang="zh-CN" altLang="en-US" sz="1600" dirty="0"/>
              <a:t>计费系统：要求所有设备的时钟保持一致。</a:t>
            </a:r>
          </a:p>
          <a:p>
            <a:pPr lvl="1"/>
            <a:r>
              <a:rPr lang="zh-CN" altLang="en-US" sz="1600" dirty="0"/>
              <a:t>多个系统协同处理同一个复杂事件：为保证正确的执行顺序，多个系统必须参考同一时钟。</a:t>
            </a:r>
          </a:p>
          <a:p>
            <a:pPr lvl="1"/>
            <a:r>
              <a:rPr lang="zh-CN" altLang="en-US" sz="1600" dirty="0"/>
              <a:t>备份服务器和客户机之间进行增量备份：要求备份服务器和所有客户机之间的时钟同步。</a:t>
            </a:r>
          </a:p>
          <a:p>
            <a:pPr lvl="1"/>
            <a:r>
              <a:rPr lang="zh-CN" altLang="en-US" sz="1600" dirty="0"/>
              <a:t>系统时间：某些应用程序需要知道用户登录系统的时间以及文件修改的时间。</a:t>
            </a:r>
          </a:p>
          <a:p>
            <a:endParaRPr lang="zh-CN" altLang="en-US" dirty="0"/>
          </a:p>
        </p:txBody>
      </p:sp>
    </p:spTree>
    <p:extLst>
      <p:ext uri="{BB962C8B-B14F-4D97-AF65-F5344CB8AC3E}">
        <p14:creationId xmlns:p14="http://schemas.microsoft.com/office/powerpoint/2010/main" val="2727751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NTP</a:t>
            </a:r>
            <a:r>
              <a:rPr lang="zh-CN" altLang="en-US" dirty="0"/>
              <a:t>简介</a:t>
            </a:r>
          </a:p>
        </p:txBody>
      </p:sp>
      <p:sp>
        <p:nvSpPr>
          <p:cNvPr id="4" name="文本占位符 3"/>
          <p:cNvSpPr>
            <a:spLocks noGrp="1"/>
          </p:cNvSpPr>
          <p:nvPr>
            <p:ph type="body" sz="quarter" idx="4294967295"/>
          </p:nvPr>
        </p:nvSpPr>
        <p:spPr>
          <a:xfrm>
            <a:off x="519618" y="789929"/>
            <a:ext cx="11276012" cy="4679950"/>
          </a:xfrm>
        </p:spPr>
        <p:txBody>
          <a:bodyPr/>
          <a:lstStyle/>
          <a:p>
            <a:r>
              <a:rPr lang="zh-CN" altLang="en-US" sz="1800" dirty="0"/>
              <a:t>如果采用管理员手工输入命令修改系统时间来进行时间同步，不但工作量巨大，而且也不能保证适中的精确性。为此可以使用</a:t>
            </a:r>
            <a:r>
              <a:rPr lang="en-US" altLang="zh-CN" sz="1800" dirty="0"/>
              <a:t>NTP(Network Time Protocol)</a:t>
            </a:r>
            <a:r>
              <a:rPr lang="zh-CN" altLang="en-US" sz="1800" dirty="0"/>
              <a:t>技术来同步设备的时钟。</a:t>
            </a:r>
          </a:p>
          <a:p>
            <a:r>
              <a:rPr lang="zh-CN" altLang="en-US" sz="1800" dirty="0"/>
              <a:t>网络时间协议</a:t>
            </a:r>
            <a:r>
              <a:rPr lang="en-US" altLang="zh-CN" sz="1800" dirty="0"/>
              <a:t>NTP</a:t>
            </a:r>
            <a:r>
              <a:rPr lang="zh-CN" altLang="en-US" sz="1800" dirty="0"/>
              <a:t>（</a:t>
            </a:r>
            <a:r>
              <a:rPr lang="en-US" altLang="zh-CN" sz="1800" dirty="0"/>
              <a:t>Network Time Protocol</a:t>
            </a:r>
            <a:r>
              <a:rPr lang="zh-CN" altLang="en-US" sz="1800" dirty="0"/>
              <a:t>）是</a:t>
            </a:r>
            <a:r>
              <a:rPr lang="en-US" altLang="zh-CN" sz="1800" dirty="0"/>
              <a:t>TCP/IP</a:t>
            </a:r>
            <a:r>
              <a:rPr lang="zh-CN" altLang="en-US" sz="1800" dirty="0"/>
              <a:t>协议族里面的一个应用层协议。</a:t>
            </a:r>
            <a:r>
              <a:rPr lang="en-US" altLang="zh-CN" sz="1800" dirty="0"/>
              <a:t>NTP</a:t>
            </a:r>
            <a:r>
              <a:rPr lang="zh-CN" altLang="en-US" sz="1800" dirty="0"/>
              <a:t>用于在一系列分布式时间服务器与客户端之间同步时钟。</a:t>
            </a:r>
            <a:r>
              <a:rPr lang="en-US" altLang="zh-CN" sz="1800" dirty="0"/>
              <a:t>NTP</a:t>
            </a:r>
            <a:r>
              <a:rPr lang="zh-CN" altLang="en-US" sz="1800" dirty="0"/>
              <a:t>的实现基于</a:t>
            </a:r>
            <a:r>
              <a:rPr lang="en-US" altLang="zh-CN" sz="1800" dirty="0"/>
              <a:t>IP</a:t>
            </a:r>
            <a:r>
              <a:rPr lang="zh-CN" altLang="en-US" sz="1800" dirty="0"/>
              <a:t>和</a:t>
            </a:r>
            <a:r>
              <a:rPr lang="en-US" altLang="zh-CN" sz="1800" dirty="0"/>
              <a:t>UDP</a:t>
            </a:r>
            <a:r>
              <a:rPr lang="zh-CN" altLang="en-US" sz="1800" dirty="0"/>
              <a:t>。</a:t>
            </a:r>
            <a:r>
              <a:rPr lang="en-US" altLang="zh-CN" sz="1800" dirty="0"/>
              <a:t>NTP</a:t>
            </a:r>
            <a:r>
              <a:rPr lang="zh-CN" altLang="en-US" sz="1800" dirty="0"/>
              <a:t>报文通过</a:t>
            </a:r>
            <a:r>
              <a:rPr lang="en-US" altLang="zh-CN" sz="1800" dirty="0"/>
              <a:t>UDP</a:t>
            </a:r>
            <a:r>
              <a:rPr lang="zh-CN" altLang="en-US" sz="1800" dirty="0"/>
              <a:t>传输，端口号是</a:t>
            </a:r>
            <a:r>
              <a:rPr lang="en-US" altLang="zh-CN" sz="1800" dirty="0"/>
              <a:t>123</a:t>
            </a:r>
            <a:r>
              <a:rPr lang="zh-CN" altLang="en-US" sz="1800" dirty="0"/>
              <a:t>。</a:t>
            </a:r>
          </a:p>
          <a:p>
            <a:endParaRPr lang="zh-CN" altLang="en-US" sz="1800" dirty="0"/>
          </a:p>
        </p:txBody>
      </p:sp>
      <p:sp>
        <p:nvSpPr>
          <p:cNvPr id="5" name="圆角矩形 4"/>
          <p:cNvSpPr/>
          <p:nvPr/>
        </p:nvSpPr>
        <p:spPr>
          <a:xfrm>
            <a:off x="2771046" y="4715661"/>
            <a:ext cx="6213581" cy="1146466"/>
          </a:xfrm>
          <a:prstGeom prst="roundRect">
            <a:avLst>
              <a:gd name="adj" fmla="val 347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149">
            <a:extLst>
              <a:ext uri="{FF2B5EF4-FFF2-40B4-BE49-F238E27FC236}">
                <a16:creationId xmlns:a16="http://schemas.microsoft.com/office/drawing/2014/main" id="{ABAACD8C-1084-4AF5-901D-7860F3B040BF}"/>
              </a:ext>
            </a:extLst>
          </p:cNvPr>
          <p:cNvSpPr txBox="1"/>
          <p:nvPr/>
        </p:nvSpPr>
        <p:spPr>
          <a:xfrm>
            <a:off x="8984627" y="5186688"/>
            <a:ext cx="1080323"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NTP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grpSp>
        <p:nvGrpSpPr>
          <p:cNvPr id="7" name="组合 6"/>
          <p:cNvGrpSpPr/>
          <p:nvPr/>
        </p:nvGrpSpPr>
        <p:grpSpPr>
          <a:xfrm>
            <a:off x="2771046" y="5009993"/>
            <a:ext cx="979991" cy="856487"/>
            <a:chOff x="2772128" y="5419143"/>
            <a:chExt cx="980374" cy="856822"/>
          </a:xfrm>
        </p:grpSpPr>
        <p:pic>
          <p:nvPicPr>
            <p:cNvPr id="8" name="图片 7" descr="AP.png">
              <a:extLst>
                <a:ext uri="{FF2B5EF4-FFF2-40B4-BE49-F238E27FC236}">
                  <a16:creationId xmlns:a16="http://schemas.microsoft.com/office/drawing/2014/main" id="{9A3BB0B1-B8AE-4570-9CED-F22BF327FAF8}"/>
                </a:ext>
              </a:extLst>
            </p:cNvPr>
            <p:cNvPicPr>
              <a:picLocks/>
            </p:cNvPicPr>
            <p:nvPr/>
          </p:nvPicPr>
          <p:blipFill>
            <a:blip r:embed="rId3" cstate="print"/>
            <a:stretch>
              <a:fillRect/>
            </a:stretch>
          </p:blipFill>
          <p:spPr>
            <a:xfrm>
              <a:off x="2961105" y="5419143"/>
              <a:ext cx="602420" cy="492889"/>
            </a:xfrm>
            <a:prstGeom prst="rect">
              <a:avLst/>
            </a:prstGeom>
          </p:spPr>
        </p:pic>
        <p:sp>
          <p:nvSpPr>
            <p:cNvPr id="9" name="TextBox 108">
              <a:extLst>
                <a:ext uri="{FF2B5EF4-FFF2-40B4-BE49-F238E27FC236}">
                  <a16:creationId xmlns:a16="http://schemas.microsoft.com/office/drawing/2014/main" id="{C5E50204-22B4-4246-9BF7-42B69535645F}"/>
                </a:ext>
              </a:extLst>
            </p:cNvPr>
            <p:cNvSpPr txBox="1"/>
            <p:nvPr/>
          </p:nvSpPr>
          <p:spPr>
            <a:xfrm>
              <a:off x="2772128"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 name="组合 9"/>
          <p:cNvGrpSpPr/>
          <p:nvPr/>
        </p:nvGrpSpPr>
        <p:grpSpPr>
          <a:xfrm>
            <a:off x="3736574" y="5009993"/>
            <a:ext cx="979991" cy="856487"/>
            <a:chOff x="3738033" y="5419143"/>
            <a:chExt cx="980374" cy="856822"/>
          </a:xfrm>
        </p:grpSpPr>
        <p:pic>
          <p:nvPicPr>
            <p:cNvPr id="11"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4" cstate="print"/>
            <a:srcRect/>
            <a:stretch>
              <a:fillRect/>
            </a:stretch>
          </p:blipFill>
          <p:spPr bwMode="auto">
            <a:xfrm>
              <a:off x="3927010" y="5419143"/>
              <a:ext cx="602420" cy="492889"/>
            </a:xfrm>
            <a:prstGeom prst="rect">
              <a:avLst/>
            </a:prstGeom>
            <a:noFill/>
          </p:spPr>
        </p:pic>
        <p:sp>
          <p:nvSpPr>
            <p:cNvPr id="12" name="TextBox 108">
              <a:extLst>
                <a:ext uri="{FF2B5EF4-FFF2-40B4-BE49-F238E27FC236}">
                  <a16:creationId xmlns:a16="http://schemas.microsoft.com/office/drawing/2014/main" id="{C5E50204-22B4-4246-9BF7-42B69535645F}"/>
                </a:ext>
              </a:extLst>
            </p:cNvPr>
            <p:cNvSpPr txBox="1"/>
            <p:nvPr/>
          </p:nvSpPr>
          <p:spPr>
            <a:xfrm>
              <a:off x="3738033"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3" name="组合 12"/>
          <p:cNvGrpSpPr/>
          <p:nvPr/>
        </p:nvGrpSpPr>
        <p:grpSpPr>
          <a:xfrm>
            <a:off x="4702102" y="5009993"/>
            <a:ext cx="979991" cy="856487"/>
            <a:chOff x="4703938" y="5419143"/>
            <a:chExt cx="980374" cy="856822"/>
          </a:xfrm>
        </p:grpSpPr>
        <p:pic>
          <p:nvPicPr>
            <p:cNvPr id="14" name="图片 13" descr="通用交换机.png">
              <a:extLst>
                <a:ext uri="{FF2B5EF4-FFF2-40B4-BE49-F238E27FC236}">
                  <a16:creationId xmlns:a16="http://schemas.microsoft.com/office/drawing/2014/main" id="{5583757F-4C12-471A-A130-6DAAF82105FA}"/>
                </a:ext>
              </a:extLst>
            </p:cNvPr>
            <p:cNvPicPr>
              <a:picLocks/>
            </p:cNvPicPr>
            <p:nvPr/>
          </p:nvPicPr>
          <p:blipFill>
            <a:blip r:embed="rId5" cstate="print"/>
            <a:stretch>
              <a:fillRect/>
            </a:stretch>
          </p:blipFill>
          <p:spPr>
            <a:xfrm>
              <a:off x="4892915" y="5419143"/>
              <a:ext cx="602420" cy="492889"/>
            </a:xfrm>
            <a:prstGeom prst="rect">
              <a:avLst/>
            </a:prstGeom>
          </p:spPr>
        </p:pic>
        <p:sp>
          <p:nvSpPr>
            <p:cNvPr id="15" name="TextBox 108">
              <a:extLst>
                <a:ext uri="{FF2B5EF4-FFF2-40B4-BE49-F238E27FC236}">
                  <a16:creationId xmlns:a16="http://schemas.microsoft.com/office/drawing/2014/main" id="{C5E50204-22B4-4246-9BF7-42B69535645F}"/>
                </a:ext>
              </a:extLst>
            </p:cNvPr>
            <p:cNvSpPr txBox="1"/>
            <p:nvPr/>
          </p:nvSpPr>
          <p:spPr>
            <a:xfrm>
              <a:off x="4703938"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6" name="组合 15"/>
          <p:cNvGrpSpPr/>
          <p:nvPr/>
        </p:nvGrpSpPr>
        <p:grpSpPr>
          <a:xfrm>
            <a:off x="5667629" y="5009993"/>
            <a:ext cx="979991" cy="856487"/>
            <a:chOff x="5669843" y="5419143"/>
            <a:chExt cx="980374" cy="856822"/>
          </a:xfrm>
        </p:grpSpPr>
        <p:pic>
          <p:nvPicPr>
            <p:cNvPr id="17" name="图片 16" descr="防火墙.png">
              <a:extLst>
                <a:ext uri="{FF2B5EF4-FFF2-40B4-BE49-F238E27FC236}">
                  <a16:creationId xmlns:a16="http://schemas.microsoft.com/office/drawing/2014/main" id="{1BAED0DC-2A44-4E09-B04B-DB8AC9C4E233}"/>
                </a:ext>
              </a:extLst>
            </p:cNvPr>
            <p:cNvPicPr>
              <a:picLocks noChangeAspect="1"/>
            </p:cNvPicPr>
            <p:nvPr/>
          </p:nvPicPr>
          <p:blipFill>
            <a:blip r:embed="rId6" cstate="print"/>
            <a:stretch>
              <a:fillRect/>
            </a:stretch>
          </p:blipFill>
          <p:spPr>
            <a:xfrm>
              <a:off x="5858820" y="5419143"/>
              <a:ext cx="602420" cy="492889"/>
            </a:xfrm>
            <a:prstGeom prst="rect">
              <a:avLst/>
            </a:prstGeom>
          </p:spPr>
        </p:pic>
        <p:sp>
          <p:nvSpPr>
            <p:cNvPr id="18" name="TextBox 108">
              <a:extLst>
                <a:ext uri="{FF2B5EF4-FFF2-40B4-BE49-F238E27FC236}">
                  <a16:creationId xmlns:a16="http://schemas.microsoft.com/office/drawing/2014/main" id="{C5E50204-22B4-4246-9BF7-42B69535645F}"/>
                </a:ext>
              </a:extLst>
            </p:cNvPr>
            <p:cNvSpPr txBox="1"/>
            <p:nvPr/>
          </p:nvSpPr>
          <p:spPr>
            <a:xfrm>
              <a:off x="5669843"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 name="组合 18"/>
          <p:cNvGrpSpPr/>
          <p:nvPr/>
        </p:nvGrpSpPr>
        <p:grpSpPr>
          <a:xfrm>
            <a:off x="6633157" y="5009993"/>
            <a:ext cx="979991" cy="856487"/>
            <a:chOff x="6635748" y="5419143"/>
            <a:chExt cx="980374" cy="856822"/>
          </a:xfrm>
        </p:grpSpPr>
        <p:pic>
          <p:nvPicPr>
            <p:cNvPr id="20" name="图片 19" descr="通用服务器-蓝.png">
              <a:extLst>
                <a:ext uri="{FF2B5EF4-FFF2-40B4-BE49-F238E27FC236}">
                  <a16:creationId xmlns:a16="http://schemas.microsoft.com/office/drawing/2014/main" id="{B2C40AE6-2029-4F3E-954D-5911E6D94FB2}"/>
                </a:ext>
              </a:extLst>
            </p:cNvPr>
            <p:cNvPicPr>
              <a:picLocks noChangeAspect="1"/>
            </p:cNvPicPr>
            <p:nvPr/>
          </p:nvPicPr>
          <p:blipFill>
            <a:blip r:embed="rId7" cstate="print"/>
            <a:stretch>
              <a:fillRect/>
            </a:stretch>
          </p:blipFill>
          <p:spPr>
            <a:xfrm>
              <a:off x="6824725" y="5419143"/>
              <a:ext cx="602420" cy="492889"/>
            </a:xfrm>
            <a:prstGeom prst="rect">
              <a:avLst/>
            </a:prstGeom>
          </p:spPr>
        </p:pic>
        <p:sp>
          <p:nvSpPr>
            <p:cNvPr id="21" name="TextBox 108">
              <a:extLst>
                <a:ext uri="{FF2B5EF4-FFF2-40B4-BE49-F238E27FC236}">
                  <a16:creationId xmlns:a16="http://schemas.microsoft.com/office/drawing/2014/main" id="{C5E50204-22B4-4246-9BF7-42B69535645F}"/>
                </a:ext>
              </a:extLst>
            </p:cNvPr>
            <p:cNvSpPr txBox="1"/>
            <p:nvPr/>
          </p:nvSpPr>
          <p:spPr>
            <a:xfrm>
              <a:off x="6635748"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2" name="TextBox 108">
            <a:extLst>
              <a:ext uri="{FF2B5EF4-FFF2-40B4-BE49-F238E27FC236}">
                <a16:creationId xmlns:a16="http://schemas.microsoft.com/office/drawing/2014/main" id="{C5E50204-22B4-4246-9BF7-42B69535645F}"/>
              </a:ext>
            </a:extLst>
          </p:cNvPr>
          <p:cNvSpPr txBox="1"/>
          <p:nvPr/>
        </p:nvSpPr>
        <p:spPr>
          <a:xfrm>
            <a:off x="8263125" y="5087130"/>
            <a:ext cx="979991" cy="338422"/>
          </a:xfrm>
          <a:prstGeom prst="rect">
            <a:avLst/>
          </a:prstGeom>
          <a:noFill/>
        </p:spPr>
        <p:txBody>
          <a:bodyPr wrap="square" rtlCol="0">
            <a:spAutoFit/>
          </a:bodyPr>
          <a:lstStyle/>
          <a:p>
            <a:pPr algn="ct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49">
            <a:extLst>
              <a:ext uri="{FF2B5EF4-FFF2-40B4-BE49-F238E27FC236}">
                <a16:creationId xmlns:a16="http://schemas.microsoft.com/office/drawing/2014/main" id="{ABAACD8C-1084-4AF5-901D-7860F3B040BF}"/>
              </a:ext>
            </a:extLst>
          </p:cNvPr>
          <p:cNvSpPr txBox="1"/>
          <p:nvPr/>
        </p:nvSpPr>
        <p:spPr>
          <a:xfrm>
            <a:off x="6058723" y="3646721"/>
            <a:ext cx="902458" cy="307657"/>
          </a:xfrm>
          <a:prstGeom prst="rect">
            <a:avLst/>
          </a:prstGeom>
          <a:noFill/>
        </p:spPr>
        <p:txBody>
          <a:bodyPr wrap="non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时间同步</a:t>
            </a:r>
          </a:p>
        </p:txBody>
      </p:sp>
      <p:cxnSp>
        <p:nvCxnSpPr>
          <p:cNvPr id="24" name="直接箭头连接符 23">
            <a:extLst>
              <a:ext uri="{FF2B5EF4-FFF2-40B4-BE49-F238E27FC236}">
                <a16:creationId xmlns:a16="http://schemas.microsoft.com/office/drawing/2014/main" id="{FC940677-F915-4522-BB5D-950A0690E721}"/>
              </a:ext>
            </a:extLst>
          </p:cNvPr>
          <p:cNvCxnSpPr>
            <a:cxnSpLocks/>
            <a:stCxn id="8" idx="0"/>
            <a:endCxn id="27" idx="2"/>
          </p:cNvCxnSpPr>
          <p:nvPr/>
        </p:nvCxnSpPr>
        <p:spPr>
          <a:xfrm flipV="1">
            <a:off x="3261041" y="3548695"/>
            <a:ext cx="1980059" cy="1461298"/>
          </a:xfrm>
          <a:prstGeom prst="straightConnector1">
            <a:avLst/>
          </a:prstGeom>
          <a:ln w="19050">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25" name="TextBox 149">
            <a:extLst>
              <a:ext uri="{FF2B5EF4-FFF2-40B4-BE49-F238E27FC236}">
                <a16:creationId xmlns:a16="http://schemas.microsoft.com/office/drawing/2014/main" id="{ABAACD8C-1084-4AF5-901D-7860F3B040BF}"/>
              </a:ext>
            </a:extLst>
          </p:cNvPr>
          <p:cNvSpPr txBox="1"/>
          <p:nvPr/>
        </p:nvSpPr>
        <p:spPr>
          <a:xfrm>
            <a:off x="5637302" y="3154024"/>
            <a:ext cx="1259789"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NTP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cxnSp>
        <p:nvCxnSpPr>
          <p:cNvPr id="26" name="直接箭头连接符 25">
            <a:extLst>
              <a:ext uri="{FF2B5EF4-FFF2-40B4-BE49-F238E27FC236}">
                <a16:creationId xmlns:a16="http://schemas.microsoft.com/office/drawing/2014/main" id="{FC940677-F915-4522-BB5D-950A0690E721}"/>
              </a:ext>
            </a:extLst>
          </p:cNvPr>
          <p:cNvCxnSpPr>
            <a:cxnSpLocks/>
            <a:stCxn id="11" idx="0"/>
            <a:endCxn id="27" idx="2"/>
          </p:cNvCxnSpPr>
          <p:nvPr/>
        </p:nvCxnSpPr>
        <p:spPr>
          <a:xfrm flipV="1">
            <a:off x="4226570" y="3548695"/>
            <a:ext cx="1014531" cy="1461298"/>
          </a:xfrm>
          <a:prstGeom prst="straightConnector1">
            <a:avLst/>
          </a:prstGeom>
          <a:ln w="19050">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27" name="图片 26"/>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4940007" y="3055998"/>
            <a:ext cx="602185" cy="492697"/>
          </a:xfrm>
          <a:prstGeom prst="rect">
            <a:avLst/>
          </a:prstGeom>
        </p:spPr>
      </p:pic>
      <p:cxnSp>
        <p:nvCxnSpPr>
          <p:cNvPr id="28" name="直接箭头连接符 27">
            <a:extLst>
              <a:ext uri="{FF2B5EF4-FFF2-40B4-BE49-F238E27FC236}">
                <a16:creationId xmlns:a16="http://schemas.microsoft.com/office/drawing/2014/main" id="{FC940677-F915-4522-BB5D-950A0690E721}"/>
              </a:ext>
            </a:extLst>
          </p:cNvPr>
          <p:cNvCxnSpPr>
            <a:cxnSpLocks/>
            <a:stCxn id="14" idx="0"/>
            <a:endCxn id="27" idx="2"/>
          </p:cNvCxnSpPr>
          <p:nvPr/>
        </p:nvCxnSpPr>
        <p:spPr>
          <a:xfrm flipV="1">
            <a:off x="5192097" y="3548695"/>
            <a:ext cx="49003" cy="1461298"/>
          </a:xfrm>
          <a:prstGeom prst="straightConnector1">
            <a:avLst/>
          </a:prstGeom>
          <a:ln w="19050">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C940677-F915-4522-BB5D-950A0690E721}"/>
              </a:ext>
            </a:extLst>
          </p:cNvPr>
          <p:cNvCxnSpPr>
            <a:cxnSpLocks/>
            <a:stCxn id="17" idx="0"/>
            <a:endCxn id="27" idx="2"/>
          </p:cNvCxnSpPr>
          <p:nvPr/>
        </p:nvCxnSpPr>
        <p:spPr>
          <a:xfrm flipH="1" flipV="1">
            <a:off x="5241100" y="3548695"/>
            <a:ext cx="916525" cy="1461298"/>
          </a:xfrm>
          <a:prstGeom prst="straightConnector1">
            <a:avLst/>
          </a:prstGeom>
          <a:ln w="19050">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C940677-F915-4522-BB5D-950A0690E721}"/>
              </a:ext>
            </a:extLst>
          </p:cNvPr>
          <p:cNvCxnSpPr>
            <a:cxnSpLocks/>
            <a:stCxn id="20" idx="0"/>
            <a:endCxn id="27" idx="2"/>
          </p:cNvCxnSpPr>
          <p:nvPr/>
        </p:nvCxnSpPr>
        <p:spPr>
          <a:xfrm flipH="1" flipV="1">
            <a:off x="5241100" y="3548695"/>
            <a:ext cx="1882053" cy="1461298"/>
          </a:xfrm>
          <a:prstGeom prst="straightConnector1">
            <a:avLst/>
          </a:prstGeom>
          <a:ln w="19050">
            <a:solidFill>
              <a:srgbClr val="00B0F0"/>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2"/>
          </p:cNvCxnSpPr>
          <p:nvPr/>
        </p:nvCxnSpPr>
        <p:spPr>
          <a:xfrm flipH="1">
            <a:off x="6346656" y="3954378"/>
            <a:ext cx="163296" cy="324556"/>
          </a:xfrm>
          <a:prstGeom prst="straightConnector1">
            <a:avLst/>
          </a:prstGeom>
          <a:noFill/>
          <a:ln w="12700" cap="flat" cmpd="sng" algn="ctr">
            <a:solidFill>
              <a:sysClr val="window" lastClr="FFFFFF">
                <a:lumMod val="65000"/>
              </a:sysClr>
            </a:solidFill>
            <a:prstDash val="solid"/>
            <a:miter lim="800000"/>
            <a:tailEnd type="triangle"/>
          </a:ln>
          <a:effectLst/>
        </p:spPr>
      </p:cxnSp>
      <p:cxnSp>
        <p:nvCxnSpPr>
          <p:cNvPr id="32" name="直接箭头连接符 31"/>
          <p:cNvCxnSpPr>
            <a:stCxn id="23" idx="2"/>
          </p:cNvCxnSpPr>
          <p:nvPr/>
        </p:nvCxnSpPr>
        <p:spPr>
          <a:xfrm flipH="1">
            <a:off x="5809504" y="3954378"/>
            <a:ext cx="700448" cy="340078"/>
          </a:xfrm>
          <a:prstGeom prst="straightConnector1">
            <a:avLst/>
          </a:prstGeom>
          <a:noFill/>
          <a:ln w="12700" cap="flat" cmpd="sng" algn="ctr">
            <a:solidFill>
              <a:sysClr val="window" lastClr="FFFFFF">
                <a:lumMod val="65000"/>
              </a:sysClr>
            </a:solidFill>
            <a:prstDash val="solid"/>
            <a:miter lim="800000"/>
            <a:tailEnd type="triangle"/>
          </a:ln>
          <a:effectLst/>
        </p:spPr>
      </p:cxnSp>
      <p:cxnSp>
        <p:nvCxnSpPr>
          <p:cNvPr id="33" name="直接箭头连接符 32"/>
          <p:cNvCxnSpPr>
            <a:stCxn id="23" idx="2"/>
          </p:cNvCxnSpPr>
          <p:nvPr/>
        </p:nvCxnSpPr>
        <p:spPr>
          <a:xfrm flipH="1">
            <a:off x="5268059" y="3954378"/>
            <a:ext cx="1241894" cy="340078"/>
          </a:xfrm>
          <a:prstGeom prst="straightConnector1">
            <a:avLst/>
          </a:prstGeom>
          <a:noFill/>
          <a:ln w="12700" cap="flat" cmpd="sng" algn="ctr">
            <a:solidFill>
              <a:sysClr val="window" lastClr="FFFFFF">
                <a:lumMod val="65000"/>
              </a:sysClr>
            </a:solidFill>
            <a:prstDash val="solid"/>
            <a:miter lim="800000"/>
            <a:tailEnd type="triangle"/>
          </a:ln>
          <a:effectLst/>
        </p:spPr>
      </p:cxnSp>
      <p:cxnSp>
        <p:nvCxnSpPr>
          <p:cNvPr id="34" name="直接箭头连接符 33"/>
          <p:cNvCxnSpPr>
            <a:stCxn id="23" idx="2"/>
          </p:cNvCxnSpPr>
          <p:nvPr/>
        </p:nvCxnSpPr>
        <p:spPr>
          <a:xfrm flipH="1">
            <a:off x="4840988" y="3954378"/>
            <a:ext cx="1668964" cy="340078"/>
          </a:xfrm>
          <a:prstGeom prst="straightConnector1">
            <a:avLst/>
          </a:prstGeom>
          <a:noFill/>
          <a:ln w="12700" cap="flat" cmpd="sng" algn="ctr">
            <a:solidFill>
              <a:sysClr val="window" lastClr="FFFFFF">
                <a:lumMod val="65000"/>
              </a:sysClr>
            </a:solidFill>
            <a:prstDash val="solid"/>
            <a:miter lim="800000"/>
            <a:tailEnd type="triangle"/>
          </a:ln>
          <a:effectLst/>
        </p:spPr>
      </p:cxnSp>
      <p:cxnSp>
        <p:nvCxnSpPr>
          <p:cNvPr id="35" name="直接箭头连接符 34"/>
          <p:cNvCxnSpPr>
            <a:stCxn id="23" idx="2"/>
          </p:cNvCxnSpPr>
          <p:nvPr/>
        </p:nvCxnSpPr>
        <p:spPr>
          <a:xfrm flipH="1">
            <a:off x="4327960" y="3954378"/>
            <a:ext cx="2181992" cy="340078"/>
          </a:xfrm>
          <a:prstGeom prst="straightConnector1">
            <a:avLst/>
          </a:prstGeom>
          <a:noFill/>
          <a:ln w="12700" cap="flat" cmpd="sng" algn="ctr">
            <a:solidFill>
              <a:sysClr val="window" lastClr="FFFFFF">
                <a:lumMod val="65000"/>
              </a:sysClr>
            </a:solidFill>
            <a:prstDash val="solid"/>
            <a:miter lim="800000"/>
            <a:tailEnd type="triangle"/>
          </a:ln>
          <a:effectLst/>
        </p:spPr>
      </p:cxnSp>
      <p:grpSp>
        <p:nvGrpSpPr>
          <p:cNvPr id="36" name="组合 35"/>
          <p:cNvGrpSpPr/>
          <p:nvPr/>
        </p:nvGrpSpPr>
        <p:grpSpPr>
          <a:xfrm>
            <a:off x="7598687" y="5009993"/>
            <a:ext cx="979991" cy="856487"/>
            <a:chOff x="7601655" y="5419143"/>
            <a:chExt cx="980374" cy="856822"/>
          </a:xfrm>
        </p:grpSpPr>
        <p:pic>
          <p:nvPicPr>
            <p:cNvPr id="37" name="图片 36" descr="PC.png"/>
            <p:cNvPicPr>
              <a:picLocks/>
            </p:cNvPicPr>
            <p:nvPr/>
          </p:nvPicPr>
          <p:blipFill>
            <a:blip r:embed="rId9" cstate="print"/>
            <a:stretch>
              <a:fillRect/>
            </a:stretch>
          </p:blipFill>
          <p:spPr>
            <a:xfrm>
              <a:off x="7790632" y="5419143"/>
              <a:ext cx="602420" cy="492889"/>
            </a:xfrm>
            <a:prstGeom prst="rect">
              <a:avLst/>
            </a:prstGeom>
          </p:spPr>
        </p:pic>
        <p:sp>
          <p:nvSpPr>
            <p:cNvPr id="38" name="TextBox 108">
              <a:extLst>
                <a:ext uri="{FF2B5EF4-FFF2-40B4-BE49-F238E27FC236}">
                  <a16:creationId xmlns:a16="http://schemas.microsoft.com/office/drawing/2014/main" id="{C5E50204-22B4-4246-9BF7-42B69535645F}"/>
                </a:ext>
              </a:extLst>
            </p:cNvPr>
            <p:cNvSpPr txBox="1"/>
            <p:nvPr/>
          </p:nvSpPr>
          <p:spPr>
            <a:xfrm>
              <a:off x="7601655" y="5968188"/>
              <a:ext cx="980374" cy="30777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PC</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39" name="直接箭头连接符 38">
            <a:extLst>
              <a:ext uri="{FF2B5EF4-FFF2-40B4-BE49-F238E27FC236}">
                <a16:creationId xmlns:a16="http://schemas.microsoft.com/office/drawing/2014/main" id="{FC940677-F915-4522-BB5D-950A0690E721}"/>
              </a:ext>
            </a:extLst>
          </p:cNvPr>
          <p:cNvCxnSpPr>
            <a:cxnSpLocks/>
            <a:stCxn id="37" idx="0"/>
            <a:endCxn id="27" idx="2"/>
          </p:cNvCxnSpPr>
          <p:nvPr/>
        </p:nvCxnSpPr>
        <p:spPr>
          <a:xfrm flipH="1" flipV="1">
            <a:off x="5241100" y="3548695"/>
            <a:ext cx="2847583" cy="1461298"/>
          </a:xfrm>
          <a:prstGeom prst="straightConnector1">
            <a:avLst/>
          </a:prstGeom>
          <a:ln w="19050">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3" idx="2"/>
          </p:cNvCxnSpPr>
          <p:nvPr/>
        </p:nvCxnSpPr>
        <p:spPr>
          <a:xfrm>
            <a:off x="6509953" y="3954378"/>
            <a:ext cx="189031" cy="307657"/>
          </a:xfrm>
          <a:prstGeom prst="straightConnector1">
            <a:avLst/>
          </a:prstGeom>
          <a:noFill/>
          <a:ln w="12700" cap="flat" cmpd="sng" algn="ctr">
            <a:solidFill>
              <a:sysClr val="window" lastClr="FFFFFF">
                <a:lumMod val="65000"/>
              </a:sysClr>
            </a:solidFill>
            <a:prstDash val="solid"/>
            <a:miter lim="800000"/>
            <a:tailEnd type="triangle"/>
          </a:ln>
          <a:effectLst/>
        </p:spPr>
      </p:cxnSp>
    </p:spTree>
    <p:extLst>
      <p:ext uri="{BB962C8B-B14F-4D97-AF65-F5344CB8AC3E}">
        <p14:creationId xmlns:p14="http://schemas.microsoft.com/office/powerpoint/2010/main" val="268642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NTP</a:t>
            </a:r>
            <a:r>
              <a:rPr lang="zh-CN" altLang="en-US" dirty="0"/>
              <a:t>网络结构</a:t>
            </a:r>
          </a:p>
        </p:txBody>
      </p:sp>
      <p:sp>
        <p:nvSpPr>
          <p:cNvPr id="4" name="文本占位符 3"/>
          <p:cNvSpPr>
            <a:spLocks noGrp="1"/>
          </p:cNvSpPr>
          <p:nvPr>
            <p:ph type="body" sz="quarter" idx="4294967295"/>
          </p:nvPr>
        </p:nvSpPr>
        <p:spPr>
          <a:xfrm>
            <a:off x="457994" y="807306"/>
            <a:ext cx="11276012" cy="4679950"/>
          </a:xfrm>
        </p:spPr>
        <p:txBody>
          <a:bodyPr/>
          <a:lstStyle/>
          <a:p>
            <a:r>
              <a:rPr lang="zh-CN" altLang="en-US" sz="1800" dirty="0"/>
              <a:t>主时间服务器：通过线缆或无线电直接同步到标准参考时钟，标准参考时钟通常是</a:t>
            </a:r>
            <a:r>
              <a:rPr lang="en-US" altLang="zh-CN" sz="1800" dirty="0"/>
              <a:t>Radio Clock</a:t>
            </a:r>
            <a:r>
              <a:rPr lang="zh-CN" altLang="en-US" sz="1800" dirty="0"/>
              <a:t>或卫星定位系统等。</a:t>
            </a:r>
          </a:p>
          <a:p>
            <a:r>
              <a:rPr lang="zh-CN" altLang="en-US" sz="1800" dirty="0"/>
              <a:t>二级时间服务器：通过网络中的主时间服务器或者其他二级服务器取得同步。二级时间服务器通过</a:t>
            </a:r>
            <a:r>
              <a:rPr lang="en-US" altLang="zh-CN" sz="1800" dirty="0"/>
              <a:t>NTP</a:t>
            </a:r>
            <a:r>
              <a:rPr lang="zh-CN" altLang="en-US" sz="1800" dirty="0"/>
              <a:t>将时间信息传送到局域网内部的其它主机。</a:t>
            </a:r>
          </a:p>
          <a:p>
            <a:r>
              <a:rPr lang="zh-CN" altLang="en-US" sz="1800" dirty="0"/>
              <a:t>层数（</a:t>
            </a:r>
            <a:r>
              <a:rPr lang="en-US" altLang="zh-CN" sz="1800" dirty="0"/>
              <a:t>stratum</a:t>
            </a:r>
            <a:r>
              <a:rPr lang="zh-CN" altLang="en-US" sz="1800" dirty="0"/>
              <a:t>）：层数是对时钟同步情况的一个分级标准，代表了一个时钟的精确度，取值范围</a:t>
            </a:r>
            <a:r>
              <a:rPr lang="en-US" altLang="zh-CN" sz="1800" dirty="0"/>
              <a:t>1</a:t>
            </a:r>
            <a:r>
              <a:rPr lang="zh-CN" altLang="en-US" sz="1800" dirty="0"/>
              <a:t>～</a:t>
            </a:r>
            <a:r>
              <a:rPr lang="en-US" altLang="zh-CN" sz="1800" dirty="0"/>
              <a:t>15</a:t>
            </a:r>
            <a:r>
              <a:rPr lang="zh-CN" altLang="en-US" sz="1800" dirty="0"/>
              <a:t>，数值越小，精确度越高。</a:t>
            </a:r>
            <a:r>
              <a:rPr lang="en-US" altLang="zh-CN" sz="1800" dirty="0"/>
              <a:t>1</a:t>
            </a:r>
            <a:r>
              <a:rPr lang="zh-CN" altLang="en-US" sz="1800" dirty="0"/>
              <a:t>表示时钟精确度最高，</a:t>
            </a:r>
            <a:r>
              <a:rPr lang="en-US" altLang="zh-CN" sz="1800" dirty="0"/>
              <a:t>15</a:t>
            </a:r>
            <a:r>
              <a:rPr lang="zh-CN" altLang="en-US" sz="1800" dirty="0"/>
              <a:t>表示未同步。</a:t>
            </a:r>
          </a:p>
          <a:p>
            <a:endParaRPr lang="zh-CN" altLang="en-US" sz="1800" dirty="0"/>
          </a:p>
        </p:txBody>
      </p:sp>
      <p:sp>
        <p:nvSpPr>
          <p:cNvPr id="5" name="矩形 4"/>
          <p:cNvSpPr/>
          <p:nvPr/>
        </p:nvSpPr>
        <p:spPr>
          <a:xfrm>
            <a:off x="3241035" y="4184506"/>
            <a:ext cx="1414367" cy="121711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endParaRPr lang="en-US" altLang="zh-CN" sz="1599" kern="0" dirty="0">
              <a:solidFill>
                <a:srgbClr val="1D1D1A"/>
              </a:solidFill>
              <a:sym typeface="Huawei Sans" panose="020C0503030203020204" pitchFamily="34" charset="0"/>
            </a:endParaRPr>
          </a:p>
        </p:txBody>
      </p:sp>
      <p:sp>
        <p:nvSpPr>
          <p:cNvPr id="6" name="矩形 5"/>
          <p:cNvSpPr/>
          <p:nvPr/>
        </p:nvSpPr>
        <p:spPr>
          <a:xfrm>
            <a:off x="5166622" y="4184506"/>
            <a:ext cx="1414367" cy="121711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endParaRPr lang="en-US" altLang="zh-CN" sz="1599" kern="0" dirty="0">
              <a:solidFill>
                <a:srgbClr val="1D1D1A"/>
              </a:solidFill>
              <a:sym typeface="Huawei Sans" panose="020C0503030203020204" pitchFamily="34" charset="0"/>
            </a:endParaRPr>
          </a:p>
        </p:txBody>
      </p:sp>
      <p:sp>
        <p:nvSpPr>
          <p:cNvPr id="7" name="矩形 6"/>
          <p:cNvSpPr/>
          <p:nvPr/>
        </p:nvSpPr>
        <p:spPr>
          <a:xfrm>
            <a:off x="1288214" y="4184506"/>
            <a:ext cx="1414367" cy="121711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34">
              <a:defRPr/>
            </a:pPr>
            <a:endParaRPr lang="en-US" altLang="zh-CN" sz="1599" kern="0" dirty="0">
              <a:solidFill>
                <a:srgbClr val="1D1D1A"/>
              </a:solidFill>
              <a:sym typeface="Huawei Sans" panose="020C0503030203020204" pitchFamily="34" charset="0"/>
            </a:endParaRPr>
          </a:p>
        </p:txBody>
      </p:sp>
      <p:sp>
        <p:nvSpPr>
          <p:cNvPr id="8" name="圆角矩形 7"/>
          <p:cNvSpPr/>
          <p:nvPr/>
        </p:nvSpPr>
        <p:spPr>
          <a:xfrm>
            <a:off x="8020507" y="3710719"/>
            <a:ext cx="2998851" cy="1988411"/>
          </a:xfrm>
          <a:prstGeom prst="roundRect">
            <a:avLst>
              <a:gd name="adj" fmla="val 347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49">
            <a:extLst>
              <a:ext uri="{FF2B5EF4-FFF2-40B4-BE49-F238E27FC236}">
                <a16:creationId xmlns:a16="http://schemas.microsoft.com/office/drawing/2014/main" id="{ABAACD8C-1084-4AF5-901D-7860F3B040BF}"/>
              </a:ext>
            </a:extLst>
          </p:cNvPr>
          <p:cNvSpPr txBox="1"/>
          <p:nvPr/>
        </p:nvSpPr>
        <p:spPr>
          <a:xfrm>
            <a:off x="8904204" y="5746723"/>
            <a:ext cx="1080323" cy="307657"/>
          </a:xfrm>
          <a:prstGeom prst="rect">
            <a:avLst/>
          </a:prstGeom>
          <a:noFill/>
        </p:spPr>
        <p:txBody>
          <a:bodyPr wrap="non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NTP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10" name="图片 9" descr="AP.png">
            <a:extLst>
              <a:ext uri="{FF2B5EF4-FFF2-40B4-BE49-F238E27FC236}">
                <a16:creationId xmlns:a16="http://schemas.microsoft.com/office/drawing/2014/main" id="{9A3BB0B1-B8AE-4570-9CED-F22BF327FAF8}"/>
              </a:ext>
            </a:extLst>
          </p:cNvPr>
          <p:cNvPicPr>
            <a:picLocks/>
          </p:cNvPicPr>
          <p:nvPr/>
        </p:nvPicPr>
        <p:blipFill>
          <a:blip r:embed="rId3" cstate="print"/>
          <a:stretch>
            <a:fillRect/>
          </a:stretch>
        </p:blipFill>
        <p:spPr>
          <a:xfrm>
            <a:off x="8209412" y="4005051"/>
            <a:ext cx="538853" cy="413838"/>
          </a:xfrm>
          <a:prstGeom prst="rect">
            <a:avLst/>
          </a:prstGeom>
        </p:spPr>
      </p:pic>
      <p:sp>
        <p:nvSpPr>
          <p:cNvPr id="11" name="TextBox 108">
            <a:extLst>
              <a:ext uri="{FF2B5EF4-FFF2-40B4-BE49-F238E27FC236}">
                <a16:creationId xmlns:a16="http://schemas.microsoft.com/office/drawing/2014/main" id="{C5E50204-22B4-4246-9BF7-42B69535645F}"/>
              </a:ext>
            </a:extLst>
          </p:cNvPr>
          <p:cNvSpPr txBox="1"/>
          <p:nvPr/>
        </p:nvSpPr>
        <p:spPr>
          <a:xfrm>
            <a:off x="7982422" y="4401542"/>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 name="Picture 12" descr="E:\2016.01\1.12 扁平化图标\蓝色\AR-蓝色最新-40.png">
            <a:extLst>
              <a:ext uri="{FF2B5EF4-FFF2-40B4-BE49-F238E27FC236}">
                <a16:creationId xmlns:a16="http://schemas.microsoft.com/office/drawing/2014/main" id="{1D8E071F-501D-48FF-8ED1-076998A80BB3}"/>
              </a:ext>
            </a:extLst>
          </p:cNvPr>
          <p:cNvPicPr>
            <a:picLocks noChangeArrowheads="1"/>
          </p:cNvPicPr>
          <p:nvPr/>
        </p:nvPicPr>
        <p:blipFill>
          <a:blip r:embed="rId4" cstate="print"/>
          <a:srcRect/>
          <a:stretch>
            <a:fillRect/>
          </a:stretch>
        </p:blipFill>
        <p:spPr bwMode="auto">
          <a:xfrm>
            <a:off x="9174940" y="4005051"/>
            <a:ext cx="538853" cy="413838"/>
          </a:xfrm>
          <a:prstGeom prst="rect">
            <a:avLst/>
          </a:prstGeom>
          <a:noFill/>
        </p:spPr>
      </p:pic>
      <p:sp>
        <p:nvSpPr>
          <p:cNvPr id="13" name="TextBox 108">
            <a:extLst>
              <a:ext uri="{FF2B5EF4-FFF2-40B4-BE49-F238E27FC236}">
                <a16:creationId xmlns:a16="http://schemas.microsoft.com/office/drawing/2014/main" id="{C5E50204-22B4-4246-9BF7-42B69535645F}"/>
              </a:ext>
            </a:extLst>
          </p:cNvPr>
          <p:cNvSpPr txBox="1"/>
          <p:nvPr/>
        </p:nvSpPr>
        <p:spPr>
          <a:xfrm>
            <a:off x="8947950" y="4401542"/>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 name="图片 13" descr="通用交换机.png">
            <a:extLst>
              <a:ext uri="{FF2B5EF4-FFF2-40B4-BE49-F238E27FC236}">
                <a16:creationId xmlns:a16="http://schemas.microsoft.com/office/drawing/2014/main" id="{5583757F-4C12-471A-A130-6DAAF82105FA}"/>
              </a:ext>
            </a:extLst>
          </p:cNvPr>
          <p:cNvPicPr>
            <a:picLocks/>
          </p:cNvPicPr>
          <p:nvPr/>
        </p:nvPicPr>
        <p:blipFill>
          <a:blip r:embed="rId5" cstate="print"/>
          <a:stretch>
            <a:fillRect/>
          </a:stretch>
        </p:blipFill>
        <p:spPr>
          <a:xfrm>
            <a:off x="10140467" y="4005051"/>
            <a:ext cx="538853" cy="413838"/>
          </a:xfrm>
          <a:prstGeom prst="rect">
            <a:avLst/>
          </a:prstGeom>
        </p:spPr>
      </p:pic>
      <p:sp>
        <p:nvSpPr>
          <p:cNvPr id="15" name="TextBox 108">
            <a:extLst>
              <a:ext uri="{FF2B5EF4-FFF2-40B4-BE49-F238E27FC236}">
                <a16:creationId xmlns:a16="http://schemas.microsoft.com/office/drawing/2014/main" id="{C5E50204-22B4-4246-9BF7-42B69535645F}"/>
              </a:ext>
            </a:extLst>
          </p:cNvPr>
          <p:cNvSpPr txBox="1"/>
          <p:nvPr/>
        </p:nvSpPr>
        <p:spPr>
          <a:xfrm>
            <a:off x="9913478" y="4401542"/>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 name="图片 15" descr="防火墙.png">
            <a:extLst>
              <a:ext uri="{FF2B5EF4-FFF2-40B4-BE49-F238E27FC236}">
                <a16:creationId xmlns:a16="http://schemas.microsoft.com/office/drawing/2014/main" id="{1BAED0DC-2A44-4E09-B04B-DB8AC9C4E233}"/>
              </a:ext>
            </a:extLst>
          </p:cNvPr>
          <p:cNvPicPr>
            <a:picLocks/>
          </p:cNvPicPr>
          <p:nvPr/>
        </p:nvPicPr>
        <p:blipFill>
          <a:blip r:embed="rId6" cstate="print"/>
          <a:stretch>
            <a:fillRect/>
          </a:stretch>
        </p:blipFill>
        <p:spPr>
          <a:xfrm>
            <a:off x="8223672" y="4857185"/>
            <a:ext cx="538853" cy="413838"/>
          </a:xfrm>
          <a:prstGeom prst="rect">
            <a:avLst/>
          </a:prstGeom>
        </p:spPr>
      </p:pic>
      <p:sp>
        <p:nvSpPr>
          <p:cNvPr id="17" name="TextBox 108">
            <a:extLst>
              <a:ext uri="{FF2B5EF4-FFF2-40B4-BE49-F238E27FC236}">
                <a16:creationId xmlns:a16="http://schemas.microsoft.com/office/drawing/2014/main" id="{C5E50204-22B4-4246-9BF7-42B69535645F}"/>
              </a:ext>
            </a:extLst>
          </p:cNvPr>
          <p:cNvSpPr txBox="1"/>
          <p:nvPr/>
        </p:nvSpPr>
        <p:spPr>
          <a:xfrm>
            <a:off x="7996683" y="5253676"/>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8" name="图片 17" descr="通用服务器-蓝.png">
            <a:extLst>
              <a:ext uri="{FF2B5EF4-FFF2-40B4-BE49-F238E27FC236}">
                <a16:creationId xmlns:a16="http://schemas.microsoft.com/office/drawing/2014/main" id="{B2C40AE6-2029-4F3E-954D-5911E6D94FB2}"/>
              </a:ext>
            </a:extLst>
          </p:cNvPr>
          <p:cNvPicPr>
            <a:picLocks/>
          </p:cNvPicPr>
          <p:nvPr/>
        </p:nvPicPr>
        <p:blipFill>
          <a:blip r:embed="rId7" cstate="print"/>
          <a:stretch>
            <a:fillRect/>
          </a:stretch>
        </p:blipFill>
        <p:spPr>
          <a:xfrm>
            <a:off x="9189200" y="4857185"/>
            <a:ext cx="538853" cy="413838"/>
          </a:xfrm>
          <a:prstGeom prst="rect">
            <a:avLst/>
          </a:prstGeom>
        </p:spPr>
      </p:pic>
      <p:sp>
        <p:nvSpPr>
          <p:cNvPr id="19" name="TextBox 108">
            <a:extLst>
              <a:ext uri="{FF2B5EF4-FFF2-40B4-BE49-F238E27FC236}">
                <a16:creationId xmlns:a16="http://schemas.microsoft.com/office/drawing/2014/main" id="{C5E50204-22B4-4246-9BF7-42B69535645F}"/>
              </a:ext>
            </a:extLst>
          </p:cNvPr>
          <p:cNvSpPr txBox="1"/>
          <p:nvPr/>
        </p:nvSpPr>
        <p:spPr>
          <a:xfrm>
            <a:off x="8962210" y="5253676"/>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descr="PC.png"/>
          <p:cNvPicPr>
            <a:picLocks/>
          </p:cNvPicPr>
          <p:nvPr/>
        </p:nvPicPr>
        <p:blipFill>
          <a:blip r:embed="rId8" cstate="print"/>
          <a:stretch>
            <a:fillRect/>
          </a:stretch>
        </p:blipFill>
        <p:spPr>
          <a:xfrm>
            <a:off x="10154730" y="4857185"/>
            <a:ext cx="538853" cy="413838"/>
          </a:xfrm>
          <a:prstGeom prst="rect">
            <a:avLst/>
          </a:prstGeom>
        </p:spPr>
      </p:pic>
      <p:sp>
        <p:nvSpPr>
          <p:cNvPr id="21" name="TextBox 108">
            <a:extLst>
              <a:ext uri="{FF2B5EF4-FFF2-40B4-BE49-F238E27FC236}">
                <a16:creationId xmlns:a16="http://schemas.microsoft.com/office/drawing/2014/main" id="{C5E50204-22B4-4246-9BF7-42B69535645F}"/>
              </a:ext>
            </a:extLst>
          </p:cNvPr>
          <p:cNvSpPr txBox="1"/>
          <p:nvPr/>
        </p:nvSpPr>
        <p:spPr>
          <a:xfrm>
            <a:off x="9927740" y="5253676"/>
            <a:ext cx="979991"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PC</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21"/>
          <p:cNvGrpSpPr/>
          <p:nvPr/>
        </p:nvGrpSpPr>
        <p:grpSpPr>
          <a:xfrm>
            <a:off x="1277561" y="4325372"/>
            <a:ext cx="1365547" cy="775116"/>
            <a:chOff x="1302229" y="4478969"/>
            <a:chExt cx="1366080" cy="775419"/>
          </a:xfrm>
        </p:grpSpPr>
        <p:sp>
          <p:nvSpPr>
            <p:cNvPr id="23" name="TextBox 149">
              <a:extLst>
                <a:ext uri="{FF2B5EF4-FFF2-40B4-BE49-F238E27FC236}">
                  <a16:creationId xmlns:a16="http://schemas.microsoft.com/office/drawing/2014/main" id="{ABAACD8C-1084-4AF5-901D-7860F3B040BF}"/>
                </a:ext>
              </a:extLst>
            </p:cNvPr>
            <p:cNvSpPr txBox="1"/>
            <p:nvPr/>
          </p:nvSpPr>
          <p:spPr>
            <a:xfrm>
              <a:off x="1302229" y="4946611"/>
              <a:ext cx="1366080" cy="307777"/>
            </a:xfrm>
            <a:prstGeom prst="rect">
              <a:avLst/>
            </a:prstGeom>
            <a:noFill/>
          </p:spPr>
          <p:txBody>
            <a:bodyPr wrap="non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主时间服务器</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715269" y="4478969"/>
              <a:ext cx="540000" cy="442800"/>
            </a:xfrm>
            <a:prstGeom prst="rect">
              <a:avLst/>
            </a:prstGeom>
          </p:spPr>
        </p:pic>
      </p:grpSp>
      <p:grpSp>
        <p:nvGrpSpPr>
          <p:cNvPr id="25" name="组合 24"/>
          <p:cNvGrpSpPr/>
          <p:nvPr/>
        </p:nvGrpSpPr>
        <p:grpSpPr>
          <a:xfrm>
            <a:off x="5166622" y="4325955"/>
            <a:ext cx="1440857" cy="773951"/>
            <a:chOff x="4133992" y="3710829"/>
            <a:chExt cx="1441420" cy="774253"/>
          </a:xfrm>
        </p:grpSpPr>
        <p:pic>
          <p:nvPicPr>
            <p:cNvPr id="26" name="图片 25"/>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4584702" y="3710829"/>
              <a:ext cx="540000" cy="442800"/>
            </a:xfrm>
            <a:prstGeom prst="rect">
              <a:avLst/>
            </a:prstGeom>
          </p:spPr>
        </p:pic>
        <p:sp>
          <p:nvSpPr>
            <p:cNvPr id="27" name="TextBox 149">
              <a:extLst>
                <a:ext uri="{FF2B5EF4-FFF2-40B4-BE49-F238E27FC236}">
                  <a16:creationId xmlns:a16="http://schemas.microsoft.com/office/drawing/2014/main" id="{ABAACD8C-1084-4AF5-901D-7860F3B040BF}"/>
                </a:ext>
              </a:extLst>
            </p:cNvPr>
            <p:cNvSpPr txBox="1"/>
            <p:nvPr/>
          </p:nvSpPr>
          <p:spPr>
            <a:xfrm>
              <a:off x="4133992" y="4177305"/>
              <a:ext cx="1441420" cy="307777"/>
            </a:xfrm>
            <a:prstGeom prst="rect">
              <a:avLst/>
            </a:prstGeom>
            <a:noFill/>
          </p:spPr>
          <p:txBody>
            <a:bodyPr wrap="non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二级时间服务器</a:t>
              </a:r>
            </a:p>
          </p:txBody>
        </p:sp>
      </p:grpSp>
      <p:grpSp>
        <p:nvGrpSpPr>
          <p:cNvPr id="28" name="组合 27"/>
          <p:cNvGrpSpPr/>
          <p:nvPr/>
        </p:nvGrpSpPr>
        <p:grpSpPr>
          <a:xfrm>
            <a:off x="3184436" y="4325955"/>
            <a:ext cx="1440857" cy="773951"/>
            <a:chOff x="2492808" y="3710829"/>
            <a:chExt cx="1441420" cy="774253"/>
          </a:xfrm>
        </p:grpSpPr>
        <p:pic>
          <p:nvPicPr>
            <p:cNvPr id="29" name="图片 2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2943518" y="3710829"/>
              <a:ext cx="540000" cy="442800"/>
            </a:xfrm>
            <a:prstGeom prst="rect">
              <a:avLst/>
            </a:prstGeom>
          </p:spPr>
        </p:pic>
        <p:sp>
          <p:nvSpPr>
            <p:cNvPr id="30" name="TextBox 149">
              <a:extLst>
                <a:ext uri="{FF2B5EF4-FFF2-40B4-BE49-F238E27FC236}">
                  <a16:creationId xmlns:a16="http://schemas.microsoft.com/office/drawing/2014/main" id="{ABAACD8C-1084-4AF5-901D-7860F3B040BF}"/>
                </a:ext>
              </a:extLst>
            </p:cNvPr>
            <p:cNvSpPr txBox="1"/>
            <p:nvPr/>
          </p:nvSpPr>
          <p:spPr>
            <a:xfrm>
              <a:off x="2492808" y="4177305"/>
              <a:ext cx="1441420" cy="307777"/>
            </a:xfrm>
            <a:prstGeom prst="rect">
              <a:avLst/>
            </a:prstGeom>
            <a:noFill/>
          </p:spPr>
          <p:txBody>
            <a:bodyPr wrap="none" rtlCol="0">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二级时间服务器</a:t>
              </a:r>
            </a:p>
          </p:txBody>
        </p:sp>
      </p:grpSp>
      <p:cxnSp>
        <p:nvCxnSpPr>
          <p:cNvPr id="31" name="直接箭头连接符 30">
            <a:extLst>
              <a:ext uri="{FF2B5EF4-FFF2-40B4-BE49-F238E27FC236}">
                <a16:creationId xmlns:a16="http://schemas.microsoft.com/office/drawing/2014/main" id="{FC940677-F915-4522-BB5D-950A0690E721}"/>
              </a:ext>
            </a:extLst>
          </p:cNvPr>
          <p:cNvCxnSpPr>
            <a:cxnSpLocks/>
            <a:stCxn id="24" idx="3"/>
            <a:endCxn id="29" idx="1"/>
          </p:cNvCxnSpPr>
          <p:nvPr/>
        </p:nvCxnSpPr>
        <p:spPr>
          <a:xfrm>
            <a:off x="2230229" y="4546686"/>
            <a:ext cx="1404741" cy="583"/>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C940677-F915-4522-BB5D-950A0690E721}"/>
              </a:ext>
            </a:extLst>
          </p:cNvPr>
          <p:cNvCxnSpPr>
            <a:cxnSpLocks/>
            <a:stCxn id="29" idx="3"/>
            <a:endCxn id="26" idx="1"/>
          </p:cNvCxnSpPr>
          <p:nvPr/>
        </p:nvCxnSpPr>
        <p:spPr>
          <a:xfrm>
            <a:off x="4174759" y="4547268"/>
            <a:ext cx="1442397"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33" name="TextBox 149">
            <a:extLst>
              <a:ext uri="{FF2B5EF4-FFF2-40B4-BE49-F238E27FC236}">
                <a16:creationId xmlns:a16="http://schemas.microsoft.com/office/drawing/2014/main" id="{ABAACD8C-1084-4AF5-901D-7860F3B040BF}"/>
              </a:ext>
            </a:extLst>
          </p:cNvPr>
          <p:cNvSpPr txBox="1"/>
          <p:nvPr/>
        </p:nvSpPr>
        <p:spPr>
          <a:xfrm>
            <a:off x="1299066" y="5093961"/>
            <a:ext cx="1396143"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Stratum 1</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149">
            <a:extLst>
              <a:ext uri="{FF2B5EF4-FFF2-40B4-BE49-F238E27FC236}">
                <a16:creationId xmlns:a16="http://schemas.microsoft.com/office/drawing/2014/main" id="{ABAACD8C-1084-4AF5-901D-7860F3B040BF}"/>
              </a:ext>
            </a:extLst>
          </p:cNvPr>
          <p:cNvSpPr txBox="1"/>
          <p:nvPr/>
        </p:nvSpPr>
        <p:spPr>
          <a:xfrm>
            <a:off x="3195578" y="5093961"/>
            <a:ext cx="1396143"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Stratum 2</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149">
            <a:extLst>
              <a:ext uri="{FF2B5EF4-FFF2-40B4-BE49-F238E27FC236}">
                <a16:creationId xmlns:a16="http://schemas.microsoft.com/office/drawing/2014/main" id="{ABAACD8C-1084-4AF5-901D-7860F3B040BF}"/>
              </a:ext>
            </a:extLst>
          </p:cNvPr>
          <p:cNvSpPr txBox="1"/>
          <p:nvPr/>
        </p:nvSpPr>
        <p:spPr>
          <a:xfrm>
            <a:off x="5175266" y="5093961"/>
            <a:ext cx="1396143" cy="307657"/>
          </a:xfrm>
          <a:prstGeom prst="rect">
            <a:avLst/>
          </a:prstGeom>
          <a:noFill/>
        </p:spPr>
        <p:txBody>
          <a:bodyPr wrap="square" rtlCol="0">
            <a:spAutoFit/>
          </a:bodyPr>
          <a:lstStyle/>
          <a:p>
            <a:pPr algn="ct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Stratum 3</a:t>
            </a:r>
            <a:endParaRPr lang="zh-CN" altLang="en-US"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108">
            <a:extLst>
              <a:ext uri="{FF2B5EF4-FFF2-40B4-BE49-F238E27FC236}">
                <a16:creationId xmlns:a16="http://schemas.microsoft.com/office/drawing/2014/main" id="{C5E50204-22B4-4246-9BF7-42B69535645F}"/>
              </a:ext>
            </a:extLst>
          </p:cNvPr>
          <p:cNvSpPr txBox="1"/>
          <p:nvPr/>
        </p:nvSpPr>
        <p:spPr>
          <a:xfrm>
            <a:off x="6892711" y="4377474"/>
            <a:ext cx="489996" cy="338422"/>
          </a:xfrm>
          <a:prstGeom prst="rect">
            <a:avLst/>
          </a:prstGeom>
          <a:noFill/>
        </p:spPr>
        <p:txBody>
          <a:bodyPr wrap="square" rtlCol="0">
            <a:spAutoFit/>
          </a:bodyPr>
          <a:lstStyle/>
          <a:p>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a16="http://schemas.microsoft.com/office/drawing/2014/main" id="{FC940677-F915-4522-BB5D-950A0690E721}"/>
              </a:ext>
            </a:extLst>
          </p:cNvPr>
          <p:cNvCxnSpPr>
            <a:cxnSpLocks/>
            <a:stCxn id="26" idx="3"/>
            <a:endCxn id="36" idx="1"/>
          </p:cNvCxnSpPr>
          <p:nvPr/>
        </p:nvCxnSpPr>
        <p:spPr>
          <a:xfrm flipV="1">
            <a:off x="6156945" y="4546686"/>
            <a:ext cx="735766" cy="583"/>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C940677-F915-4522-BB5D-950A0690E721}"/>
              </a:ext>
            </a:extLst>
          </p:cNvPr>
          <p:cNvCxnSpPr>
            <a:cxnSpLocks/>
          </p:cNvCxnSpPr>
          <p:nvPr/>
        </p:nvCxnSpPr>
        <p:spPr>
          <a:xfrm>
            <a:off x="7480718" y="4547268"/>
            <a:ext cx="539789"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29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B7F8DF2-7852-4A82-AC2B-F2C006A3EDF8}"/>
              </a:ext>
            </a:extLst>
          </p:cNvPr>
          <p:cNvSpPr>
            <a:spLocks noGrp="1"/>
          </p:cNvSpPr>
          <p:nvPr>
            <p:ph type="title"/>
          </p:nvPr>
        </p:nvSpPr>
        <p:spPr/>
        <p:txBody>
          <a:bodyPr/>
          <a:lstStyle/>
          <a:p>
            <a:r>
              <a:rPr lang="zh-CN" altLang="en-US"/>
              <a:t>思考题</a:t>
            </a:r>
          </a:p>
        </p:txBody>
      </p:sp>
      <p:sp>
        <p:nvSpPr>
          <p:cNvPr id="2" name="文本占位符 1"/>
          <p:cNvSpPr>
            <a:spLocks noGrp="1"/>
          </p:cNvSpPr>
          <p:nvPr>
            <p:ph type="body" sz="quarter" idx="4294967295"/>
          </p:nvPr>
        </p:nvSpPr>
        <p:spPr>
          <a:xfrm>
            <a:off x="457994" y="913892"/>
            <a:ext cx="11276012" cy="4679950"/>
          </a:xfrm>
        </p:spPr>
        <p:txBody>
          <a:bodyPr/>
          <a:lstStyle/>
          <a:p>
            <a:r>
              <a:rPr lang="zh-CN" altLang="en-US" dirty="0">
                <a:sym typeface="Huawei Sans" panose="020C0503030203020204" pitchFamily="34" charset="0"/>
              </a:rPr>
              <a:t>传输网络设备上的日志文件、配置文件，推荐使用</a:t>
            </a:r>
            <a:r>
              <a:rPr lang="en-US" altLang="zh-CN" dirty="0">
                <a:sym typeface="Huawei Sans" panose="020C0503030203020204" pitchFamily="34" charset="0"/>
              </a:rPr>
              <a:t>FTP</a:t>
            </a:r>
            <a:r>
              <a:rPr lang="zh-CN" altLang="en-US" dirty="0">
                <a:sym typeface="Huawei Sans" panose="020C0503030203020204" pitchFamily="34" charset="0"/>
              </a:rPr>
              <a:t>的哪种模式？为什么？</a:t>
            </a:r>
            <a:endParaRPr lang="en-US" altLang="zh-CN" dirty="0">
              <a:sym typeface="Huawei Sans" panose="020C0503030203020204" pitchFamily="34" charset="0"/>
            </a:endParaRPr>
          </a:p>
          <a:p>
            <a:r>
              <a:rPr lang="zh-CN" altLang="en-US" dirty="0">
                <a:sym typeface="Huawei Sans" panose="020C0503030203020204" pitchFamily="34" charset="0"/>
              </a:rPr>
              <a:t>为什么</a:t>
            </a:r>
            <a:r>
              <a:rPr lang="en-US" altLang="zh-CN" dirty="0">
                <a:sym typeface="Huawei Sans" panose="020C0503030203020204" pitchFamily="34" charset="0"/>
              </a:rPr>
              <a:t>DHCP</a:t>
            </a:r>
            <a:r>
              <a:rPr lang="zh-CN" altLang="en-US" dirty="0">
                <a:sym typeface="Huawei Sans" panose="020C0503030203020204" pitchFamily="34" charset="0"/>
              </a:rPr>
              <a:t>客户端收到</a:t>
            </a:r>
            <a:r>
              <a:rPr lang="en-US" altLang="zh-CN" dirty="0">
                <a:sym typeface="Huawei Sans" panose="020C0503030203020204" pitchFamily="34" charset="0"/>
              </a:rPr>
              <a:t>Offer</a:t>
            </a:r>
            <a:r>
              <a:rPr lang="zh-CN" altLang="en-US" dirty="0">
                <a:sym typeface="Huawei Sans" panose="020C0503030203020204" pitchFamily="34" charset="0"/>
              </a:rPr>
              <a:t>之后不直接使用该</a:t>
            </a:r>
            <a:r>
              <a:rPr lang="en-US" altLang="zh-CN" dirty="0">
                <a:sym typeface="Huawei Sans" panose="020C0503030203020204" pitchFamily="34" charset="0"/>
              </a:rPr>
              <a:t>IP</a:t>
            </a:r>
            <a:r>
              <a:rPr lang="zh-CN" altLang="en-US" dirty="0">
                <a:sym typeface="Huawei Sans" panose="020C0503030203020204" pitchFamily="34" charset="0"/>
              </a:rPr>
              <a:t>地址，还需要发送一个</a:t>
            </a:r>
            <a:r>
              <a:rPr lang="en-US" altLang="zh-CN" dirty="0">
                <a:sym typeface="Huawei Sans" panose="020C0503030203020204" pitchFamily="34" charset="0"/>
              </a:rPr>
              <a:t>Request</a:t>
            </a:r>
            <a:r>
              <a:rPr lang="zh-CN" altLang="en-US" dirty="0">
                <a:sym typeface="Huawei Sans" panose="020C0503030203020204" pitchFamily="34" charset="0"/>
              </a:rPr>
              <a:t>告知服务器</a:t>
            </a:r>
            <a:r>
              <a:rPr lang="zh-CN" altLang="en-US">
                <a:sym typeface="Huawei Sans" panose="020C0503030203020204" pitchFamily="34" charset="0"/>
              </a:rPr>
              <a:t>端？</a:t>
            </a:r>
            <a:endParaRPr lang="en-US" altLang="zh-CN" dirty="0">
              <a:sym typeface="Huawei Sans" panose="020C0503030203020204" pitchFamily="34" charset="0"/>
            </a:endParaRPr>
          </a:p>
          <a:p>
            <a:endParaRPr lang="zh-CN" altLang="en-US" dirty="0">
              <a:sym typeface="Huawei Sans" panose="020C0503030203020204" pitchFamily="34" charset="0"/>
            </a:endParaRPr>
          </a:p>
          <a:p>
            <a:endParaRPr lang="zh-CN" altLang="en-US" dirty="0"/>
          </a:p>
        </p:txBody>
      </p:sp>
    </p:spTree>
    <p:extLst>
      <p:ext uri="{BB962C8B-B14F-4D97-AF65-F5344CB8AC3E}">
        <p14:creationId xmlns:p14="http://schemas.microsoft.com/office/powerpoint/2010/main" val="204252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a:xfrm>
            <a:off x="6289296" y="392197"/>
            <a:ext cx="5212080" cy="6141768"/>
          </a:xfrm>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文件传输</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FTP</a:t>
            </a:r>
          </a:p>
          <a:p>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Telnet</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p>
          <a:p>
            <a:pPr>
              <a:buClr>
                <a:schemeClr val="bg1">
                  <a:lumMod val="50000"/>
                </a:schemeClr>
              </a:buClr>
            </a:pPr>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NTP</a:t>
            </a:r>
          </a:p>
          <a:p>
            <a:endParaRPr lang="zh-CN" altLang="en-US" dirty="0"/>
          </a:p>
        </p:txBody>
      </p:sp>
    </p:spTree>
    <p:extLst>
      <p:ext uri="{BB962C8B-B14F-4D97-AF65-F5344CB8AC3E}">
        <p14:creationId xmlns:p14="http://schemas.microsoft.com/office/powerpoint/2010/main" val="36011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2055E64-B1AF-4815-A2D2-5D24DCD99311}"/>
              </a:ext>
            </a:extLst>
          </p:cNvPr>
          <p:cNvSpPr>
            <a:spLocks noGrp="1"/>
          </p:cNvSpPr>
          <p:nvPr>
            <p:ph type="title"/>
          </p:nvPr>
        </p:nvSpPr>
        <p:spPr/>
        <p:txBody>
          <a:bodyPr/>
          <a:lstStyle/>
          <a:p>
            <a:r>
              <a:rPr lang="zh-CN" altLang="en-US"/>
              <a:t>本章总结</a:t>
            </a:r>
          </a:p>
        </p:txBody>
      </p:sp>
      <p:sp>
        <p:nvSpPr>
          <p:cNvPr id="2" name="内容占位符 1"/>
          <p:cNvSpPr>
            <a:spLocks noGrp="1"/>
          </p:cNvSpPr>
          <p:nvPr>
            <p:ph sz="quarter" idx="4294967295"/>
          </p:nvPr>
        </p:nvSpPr>
        <p:spPr>
          <a:xfrm>
            <a:off x="457994" y="869504"/>
            <a:ext cx="11276012" cy="4679950"/>
          </a:xfrm>
        </p:spPr>
        <p:txBody>
          <a:bodyPr/>
          <a:lstStyle/>
          <a:p>
            <a:r>
              <a:rPr lang="en-US" altLang="zh-CN" dirty="0">
                <a:sym typeface="Huawei Sans" panose="020C0503030203020204" pitchFamily="34" charset="0"/>
              </a:rPr>
              <a:t>FTP</a:t>
            </a:r>
            <a:r>
              <a:rPr lang="zh-CN" altLang="en-US" dirty="0">
                <a:sym typeface="Huawei Sans" panose="020C0503030203020204" pitchFamily="34" charset="0"/>
              </a:rPr>
              <a:t>用于文件传输，传输不同的文件推荐使用不同的模式；由于其基于</a:t>
            </a:r>
            <a:r>
              <a:rPr lang="en-US" altLang="zh-CN" dirty="0">
                <a:sym typeface="Huawei Sans" panose="020C0503030203020204" pitchFamily="34" charset="0"/>
              </a:rPr>
              <a:t>TCP</a:t>
            </a:r>
            <a:r>
              <a:rPr lang="zh-CN" altLang="en-US" dirty="0">
                <a:sym typeface="Huawei Sans" panose="020C0503030203020204" pitchFamily="34" charset="0"/>
              </a:rPr>
              <a:t>，因此使用</a:t>
            </a:r>
            <a:r>
              <a:rPr lang="en-US" altLang="zh-CN" dirty="0">
                <a:sym typeface="Huawei Sans" panose="020C0503030203020204" pitchFamily="34" charset="0"/>
              </a:rPr>
              <a:t>FTP</a:t>
            </a:r>
            <a:r>
              <a:rPr lang="zh-CN" altLang="en-US" dirty="0">
                <a:sym typeface="Huawei Sans" panose="020C0503030203020204" pitchFamily="34" charset="0"/>
              </a:rPr>
              <a:t>传输文件可以保障传输的可靠性、高效性。</a:t>
            </a:r>
            <a:endParaRPr lang="en-US" altLang="zh-CN" dirty="0">
              <a:sym typeface="Huawei Sans" panose="020C0503030203020204" pitchFamily="34" charset="0"/>
            </a:endParaRPr>
          </a:p>
          <a:p>
            <a:r>
              <a:rPr lang="zh-CN" altLang="en-US" dirty="0">
                <a:sym typeface="Huawei Sans" panose="020C0503030203020204" pitchFamily="34" charset="0"/>
              </a:rPr>
              <a:t>为解决手动分配</a:t>
            </a:r>
            <a:r>
              <a:rPr lang="en-US" altLang="zh-CN" dirty="0">
                <a:sym typeface="Huawei Sans" panose="020C0503030203020204" pitchFamily="34" charset="0"/>
              </a:rPr>
              <a:t>IP</a:t>
            </a:r>
            <a:r>
              <a:rPr lang="zh-CN" altLang="en-US" dirty="0">
                <a:sym typeface="Huawei Sans" panose="020C0503030203020204" pitchFamily="34" charset="0"/>
              </a:rPr>
              <a:t>地址产生的问题，使用</a:t>
            </a:r>
            <a:r>
              <a:rPr lang="en-US" altLang="zh-CN" dirty="0">
                <a:sym typeface="Huawei Sans" panose="020C0503030203020204" pitchFamily="34" charset="0"/>
              </a:rPr>
              <a:t>DHCP</a:t>
            </a:r>
            <a:r>
              <a:rPr lang="zh-CN" altLang="en-US" dirty="0">
                <a:sym typeface="Huawei Sans" panose="020C0503030203020204" pitchFamily="34" charset="0"/>
              </a:rPr>
              <a:t>进行动态</a:t>
            </a:r>
            <a:r>
              <a:rPr lang="en-US" altLang="zh-CN" dirty="0">
                <a:sym typeface="Huawei Sans" panose="020C0503030203020204" pitchFamily="34" charset="0"/>
              </a:rPr>
              <a:t>IP</a:t>
            </a:r>
            <a:r>
              <a:rPr lang="zh-CN" altLang="en-US" dirty="0">
                <a:sym typeface="Huawei Sans" panose="020C0503030203020204" pitchFamily="34" charset="0"/>
              </a:rPr>
              <a:t>地址分配可以有效减少管理员的工作量，避免用户手动配置网络参数造成的</a:t>
            </a:r>
            <a:r>
              <a:rPr lang="en-US" altLang="zh-CN" dirty="0">
                <a:sym typeface="Huawei Sans" panose="020C0503030203020204" pitchFamily="34" charset="0"/>
              </a:rPr>
              <a:t>IP</a:t>
            </a:r>
            <a:r>
              <a:rPr lang="zh-CN" altLang="en-US" dirty="0">
                <a:sym typeface="Huawei Sans" panose="020C0503030203020204" pitchFamily="34" charset="0"/>
              </a:rPr>
              <a:t>地址</a:t>
            </a:r>
            <a:r>
              <a:rPr lang="zh-CN" altLang="en-US">
                <a:sym typeface="Huawei Sans" panose="020C0503030203020204" pitchFamily="34" charset="0"/>
              </a:rPr>
              <a:t>冲突。</a:t>
            </a:r>
            <a:endParaRPr lang="en-US" altLang="zh-CN" dirty="0">
              <a:sym typeface="Huawei Sans" panose="020C0503030203020204" pitchFamily="34" charset="0"/>
            </a:endParaRPr>
          </a:p>
        </p:txBody>
      </p:sp>
    </p:spTree>
    <p:extLst>
      <p:ext uri="{BB962C8B-B14F-4D97-AF65-F5344CB8AC3E}">
        <p14:creationId xmlns:p14="http://schemas.microsoft.com/office/powerpoint/2010/main" val="3711858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0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文件传输协议</a:t>
            </a:r>
          </a:p>
        </p:txBody>
      </p:sp>
      <p:sp>
        <p:nvSpPr>
          <p:cNvPr id="4" name="文本占位符 3"/>
          <p:cNvSpPr>
            <a:spLocks noGrp="1"/>
          </p:cNvSpPr>
          <p:nvPr>
            <p:ph type="body" sz="quarter" idx="4294967295"/>
          </p:nvPr>
        </p:nvSpPr>
        <p:spPr>
          <a:xfrm>
            <a:off x="545919" y="4136681"/>
            <a:ext cx="11276012" cy="1731962"/>
          </a:xfrm>
        </p:spPr>
        <p:txBody>
          <a:bodyPr/>
          <a:lstStyle/>
          <a:p>
            <a:pPr algn="l"/>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主机之间传输文件是</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网络的一个重要功能，如今人们可以方便地使用网页、邮箱进行文件传输。</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algn="l"/>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然而在互联网早期，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t>World Wide Web</a:t>
            </a:r>
            <a:r>
              <a:rPr lang="zh-CN" altLang="en-US" sz="1800" dirty="0"/>
              <a:t>，万维网</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）还未出现，操作系统使用命令行的时代，用户使用命令行工具进行文件传输。其中最通用的方式就是使用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File Transfer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，文件传输协议）以及</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TFTP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Trivial File Transfer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，简单文件传输协议）。</a:t>
            </a:r>
          </a:p>
          <a:p>
            <a:endParaRPr lang="zh-CN" altLang="en-US" sz="1800" dirty="0"/>
          </a:p>
        </p:txBody>
      </p:sp>
      <p:pic>
        <p:nvPicPr>
          <p:cNvPr id="16" name="图片 15" descr="PC.png"/>
          <p:cNvPicPr>
            <a:picLocks noChangeAspect="1"/>
          </p:cNvPicPr>
          <p:nvPr/>
        </p:nvPicPr>
        <p:blipFill>
          <a:blip r:embed="rId3" cstate="print"/>
          <a:stretch>
            <a:fillRect/>
          </a:stretch>
        </p:blipFill>
        <p:spPr>
          <a:xfrm>
            <a:off x="2601684" y="2606332"/>
            <a:ext cx="796565" cy="611761"/>
          </a:xfrm>
          <a:prstGeom prst="rect">
            <a:avLst/>
          </a:prstGeom>
        </p:spPr>
      </p:pic>
      <p:sp>
        <p:nvSpPr>
          <p:cNvPr id="17" name="json-file_136484"/>
          <p:cNvSpPr>
            <a:spLocks noChangeAspect="1"/>
          </p:cNvSpPr>
          <p:nvPr/>
        </p:nvSpPr>
        <p:spPr bwMode="auto">
          <a:xfrm>
            <a:off x="6851681" y="1750847"/>
            <a:ext cx="324037" cy="416805"/>
          </a:xfrm>
          <a:custGeom>
            <a:avLst/>
            <a:gdLst>
              <a:gd name="connsiteX0" fmla="*/ 257535 w 455802"/>
              <a:gd name="connsiteY0" fmla="*/ 456655 h 586292"/>
              <a:gd name="connsiteX1" fmla="*/ 266630 w 455802"/>
              <a:gd name="connsiteY1" fmla="*/ 458173 h 586292"/>
              <a:gd name="connsiteX2" fmla="*/ 274967 w 455802"/>
              <a:gd name="connsiteY2" fmla="*/ 465002 h 586292"/>
              <a:gd name="connsiteX3" fmla="*/ 280273 w 455802"/>
              <a:gd name="connsiteY3" fmla="*/ 477142 h 586292"/>
              <a:gd name="connsiteX4" fmla="*/ 282546 w 455802"/>
              <a:gd name="connsiteY4" fmla="*/ 494594 h 586292"/>
              <a:gd name="connsiteX5" fmla="*/ 280273 w 455802"/>
              <a:gd name="connsiteY5" fmla="*/ 512805 h 586292"/>
              <a:gd name="connsiteX6" fmla="*/ 274209 w 455802"/>
              <a:gd name="connsiteY6" fmla="*/ 524946 h 586292"/>
              <a:gd name="connsiteX7" fmla="*/ 265872 w 455802"/>
              <a:gd name="connsiteY7" fmla="*/ 531016 h 586292"/>
              <a:gd name="connsiteX8" fmla="*/ 256777 w 455802"/>
              <a:gd name="connsiteY8" fmla="*/ 533292 h 586292"/>
              <a:gd name="connsiteX9" fmla="*/ 246924 w 455802"/>
              <a:gd name="connsiteY9" fmla="*/ 531016 h 586292"/>
              <a:gd name="connsiteX10" fmla="*/ 239345 w 455802"/>
              <a:gd name="connsiteY10" fmla="*/ 524187 h 586292"/>
              <a:gd name="connsiteX11" fmla="*/ 233282 w 455802"/>
              <a:gd name="connsiteY11" fmla="*/ 512805 h 586292"/>
              <a:gd name="connsiteX12" fmla="*/ 231008 w 455802"/>
              <a:gd name="connsiteY12" fmla="*/ 494594 h 586292"/>
              <a:gd name="connsiteX13" fmla="*/ 233282 w 455802"/>
              <a:gd name="connsiteY13" fmla="*/ 476384 h 586292"/>
              <a:gd name="connsiteX14" fmla="*/ 239345 w 455802"/>
              <a:gd name="connsiteY14" fmla="*/ 465002 h 586292"/>
              <a:gd name="connsiteX15" fmla="*/ 247682 w 455802"/>
              <a:gd name="connsiteY15" fmla="*/ 458173 h 586292"/>
              <a:gd name="connsiteX16" fmla="*/ 257535 w 455802"/>
              <a:gd name="connsiteY16" fmla="*/ 456655 h 586292"/>
              <a:gd name="connsiteX17" fmla="*/ 322860 w 455802"/>
              <a:gd name="connsiteY17" fmla="*/ 444447 h 586292"/>
              <a:gd name="connsiteX18" fmla="*/ 322860 w 455802"/>
              <a:gd name="connsiteY18" fmla="*/ 546090 h 586292"/>
              <a:gd name="connsiteX19" fmla="*/ 339573 w 455802"/>
              <a:gd name="connsiteY19" fmla="*/ 546090 h 586292"/>
              <a:gd name="connsiteX20" fmla="*/ 339573 w 455802"/>
              <a:gd name="connsiteY20" fmla="*/ 475547 h 586292"/>
              <a:gd name="connsiteX21" fmla="*/ 379835 w 455802"/>
              <a:gd name="connsiteY21" fmla="*/ 546090 h 586292"/>
              <a:gd name="connsiteX22" fmla="*/ 396548 w 455802"/>
              <a:gd name="connsiteY22" fmla="*/ 546090 h 586292"/>
              <a:gd name="connsiteX23" fmla="*/ 396548 w 455802"/>
              <a:gd name="connsiteY23" fmla="*/ 444447 h 586292"/>
              <a:gd name="connsiteX24" fmla="*/ 379835 w 455802"/>
              <a:gd name="connsiteY24" fmla="*/ 444447 h 586292"/>
              <a:gd name="connsiteX25" fmla="*/ 379835 w 455802"/>
              <a:gd name="connsiteY25" fmla="*/ 514232 h 586292"/>
              <a:gd name="connsiteX26" fmla="*/ 339573 w 455802"/>
              <a:gd name="connsiteY26" fmla="*/ 444447 h 586292"/>
              <a:gd name="connsiteX27" fmla="*/ 256769 w 455802"/>
              <a:gd name="connsiteY27" fmla="*/ 442171 h 586292"/>
              <a:gd name="connsiteX28" fmla="*/ 240056 w 455802"/>
              <a:gd name="connsiteY28" fmla="*/ 445964 h 586292"/>
              <a:gd name="connsiteX29" fmla="*/ 226382 w 455802"/>
              <a:gd name="connsiteY29" fmla="*/ 455825 h 586292"/>
              <a:gd name="connsiteX30" fmla="*/ 217266 w 455802"/>
              <a:gd name="connsiteY30" fmla="*/ 471754 h 586292"/>
              <a:gd name="connsiteX31" fmla="*/ 214227 w 455802"/>
              <a:gd name="connsiteY31" fmla="*/ 494510 h 586292"/>
              <a:gd name="connsiteX32" fmla="*/ 217266 w 455802"/>
              <a:gd name="connsiteY32" fmla="*/ 517266 h 586292"/>
              <a:gd name="connsiteX33" fmla="*/ 226382 w 455802"/>
              <a:gd name="connsiteY33" fmla="*/ 533954 h 586292"/>
              <a:gd name="connsiteX34" fmla="*/ 240056 w 455802"/>
              <a:gd name="connsiteY34" fmla="*/ 543815 h 586292"/>
              <a:gd name="connsiteX35" fmla="*/ 256769 w 455802"/>
              <a:gd name="connsiteY35" fmla="*/ 546849 h 586292"/>
              <a:gd name="connsiteX36" fmla="*/ 273481 w 455802"/>
              <a:gd name="connsiteY36" fmla="*/ 543815 h 586292"/>
              <a:gd name="connsiteX37" fmla="*/ 287155 w 455802"/>
              <a:gd name="connsiteY37" fmla="*/ 533954 h 586292"/>
              <a:gd name="connsiteX38" fmla="*/ 296272 w 455802"/>
              <a:gd name="connsiteY38" fmla="*/ 517266 h 586292"/>
              <a:gd name="connsiteX39" fmla="*/ 299310 w 455802"/>
              <a:gd name="connsiteY39" fmla="*/ 494510 h 586292"/>
              <a:gd name="connsiteX40" fmla="*/ 296272 w 455802"/>
              <a:gd name="connsiteY40" fmla="*/ 471754 h 586292"/>
              <a:gd name="connsiteX41" fmla="*/ 287155 w 455802"/>
              <a:gd name="connsiteY41" fmla="*/ 455825 h 586292"/>
              <a:gd name="connsiteX42" fmla="*/ 273481 w 455802"/>
              <a:gd name="connsiteY42" fmla="*/ 445964 h 586292"/>
              <a:gd name="connsiteX43" fmla="*/ 256769 w 455802"/>
              <a:gd name="connsiteY43" fmla="*/ 442171 h 586292"/>
              <a:gd name="connsiteX44" fmla="*/ 171686 w 455802"/>
              <a:gd name="connsiteY44" fmla="*/ 442171 h 586292"/>
              <a:gd name="connsiteX45" fmla="*/ 159531 w 455802"/>
              <a:gd name="connsiteY45" fmla="*/ 444447 h 586292"/>
              <a:gd name="connsiteX46" fmla="*/ 149655 w 455802"/>
              <a:gd name="connsiteY46" fmla="*/ 449757 h 586292"/>
              <a:gd name="connsiteX47" fmla="*/ 142818 w 455802"/>
              <a:gd name="connsiteY47" fmla="*/ 458859 h 586292"/>
              <a:gd name="connsiteX48" fmla="*/ 140539 w 455802"/>
              <a:gd name="connsiteY48" fmla="*/ 470996 h 586292"/>
              <a:gd name="connsiteX49" fmla="*/ 143578 w 455802"/>
              <a:gd name="connsiteY49" fmla="*/ 483132 h 586292"/>
              <a:gd name="connsiteX50" fmla="*/ 151934 w 455802"/>
              <a:gd name="connsiteY50" fmla="*/ 492234 h 586292"/>
              <a:gd name="connsiteX51" fmla="*/ 161810 w 455802"/>
              <a:gd name="connsiteY51" fmla="*/ 498303 h 586292"/>
              <a:gd name="connsiteX52" fmla="*/ 172445 w 455802"/>
              <a:gd name="connsiteY52" fmla="*/ 503612 h 586292"/>
              <a:gd name="connsiteX53" fmla="*/ 180042 w 455802"/>
              <a:gd name="connsiteY53" fmla="*/ 509681 h 586292"/>
              <a:gd name="connsiteX54" fmla="*/ 183840 w 455802"/>
              <a:gd name="connsiteY54" fmla="*/ 518024 h 586292"/>
              <a:gd name="connsiteX55" fmla="*/ 179282 w 455802"/>
              <a:gd name="connsiteY55" fmla="*/ 529402 h 586292"/>
              <a:gd name="connsiteX56" fmla="*/ 166368 w 455802"/>
              <a:gd name="connsiteY56" fmla="*/ 533195 h 586292"/>
              <a:gd name="connsiteX57" fmla="*/ 160291 w 455802"/>
              <a:gd name="connsiteY57" fmla="*/ 533195 h 586292"/>
              <a:gd name="connsiteX58" fmla="*/ 153454 w 455802"/>
              <a:gd name="connsiteY58" fmla="*/ 531678 h 586292"/>
              <a:gd name="connsiteX59" fmla="*/ 147376 w 455802"/>
              <a:gd name="connsiteY59" fmla="*/ 529402 h 586292"/>
              <a:gd name="connsiteX60" fmla="*/ 142818 w 455802"/>
              <a:gd name="connsiteY60" fmla="*/ 527127 h 586292"/>
              <a:gd name="connsiteX61" fmla="*/ 139780 w 455802"/>
              <a:gd name="connsiteY61" fmla="*/ 539263 h 586292"/>
              <a:gd name="connsiteX62" fmla="*/ 145097 w 455802"/>
              <a:gd name="connsiteY62" fmla="*/ 543056 h 586292"/>
              <a:gd name="connsiteX63" fmla="*/ 151934 w 455802"/>
              <a:gd name="connsiteY63" fmla="*/ 545332 h 586292"/>
              <a:gd name="connsiteX64" fmla="*/ 159531 w 455802"/>
              <a:gd name="connsiteY64" fmla="*/ 546090 h 586292"/>
              <a:gd name="connsiteX65" fmla="*/ 166368 w 455802"/>
              <a:gd name="connsiteY65" fmla="*/ 546849 h 586292"/>
              <a:gd name="connsiteX66" fmla="*/ 180042 w 455802"/>
              <a:gd name="connsiteY66" fmla="*/ 544573 h 586292"/>
              <a:gd name="connsiteX67" fmla="*/ 190677 w 455802"/>
              <a:gd name="connsiteY67" fmla="*/ 537746 h 586292"/>
              <a:gd name="connsiteX68" fmla="*/ 196755 w 455802"/>
              <a:gd name="connsiteY68" fmla="*/ 528644 h 586292"/>
              <a:gd name="connsiteX69" fmla="*/ 199034 w 455802"/>
              <a:gd name="connsiteY69" fmla="*/ 518024 h 586292"/>
              <a:gd name="connsiteX70" fmla="*/ 195995 w 455802"/>
              <a:gd name="connsiteY70" fmla="*/ 505129 h 586292"/>
              <a:gd name="connsiteX71" fmla="*/ 187639 w 455802"/>
              <a:gd name="connsiteY71" fmla="*/ 496027 h 586292"/>
              <a:gd name="connsiteX72" fmla="*/ 177763 w 455802"/>
              <a:gd name="connsiteY72" fmla="*/ 489959 h 586292"/>
              <a:gd name="connsiteX73" fmla="*/ 167128 w 455802"/>
              <a:gd name="connsiteY73" fmla="*/ 485408 h 586292"/>
              <a:gd name="connsiteX74" fmla="*/ 159531 w 455802"/>
              <a:gd name="connsiteY74" fmla="*/ 479339 h 586292"/>
              <a:gd name="connsiteX75" fmla="*/ 156492 w 455802"/>
              <a:gd name="connsiteY75" fmla="*/ 470237 h 586292"/>
              <a:gd name="connsiteX76" fmla="*/ 157252 w 455802"/>
              <a:gd name="connsiteY76" fmla="*/ 465686 h 586292"/>
              <a:gd name="connsiteX77" fmla="*/ 160291 w 455802"/>
              <a:gd name="connsiteY77" fmla="*/ 461135 h 586292"/>
              <a:gd name="connsiteX78" fmla="*/ 164849 w 455802"/>
              <a:gd name="connsiteY78" fmla="*/ 458101 h 586292"/>
              <a:gd name="connsiteX79" fmla="*/ 170166 w 455802"/>
              <a:gd name="connsiteY79" fmla="*/ 456583 h 586292"/>
              <a:gd name="connsiteX80" fmla="*/ 178523 w 455802"/>
              <a:gd name="connsiteY80" fmla="*/ 456583 h 586292"/>
              <a:gd name="connsiteX81" fmla="*/ 183081 w 455802"/>
              <a:gd name="connsiteY81" fmla="*/ 457342 h 586292"/>
              <a:gd name="connsiteX82" fmla="*/ 186119 w 455802"/>
              <a:gd name="connsiteY82" fmla="*/ 458859 h 586292"/>
              <a:gd name="connsiteX83" fmla="*/ 188398 w 455802"/>
              <a:gd name="connsiteY83" fmla="*/ 459618 h 586292"/>
              <a:gd name="connsiteX84" fmla="*/ 189158 w 455802"/>
              <a:gd name="connsiteY84" fmla="*/ 458859 h 586292"/>
              <a:gd name="connsiteX85" fmla="*/ 190677 w 455802"/>
              <a:gd name="connsiteY85" fmla="*/ 455825 h 586292"/>
              <a:gd name="connsiteX86" fmla="*/ 192956 w 455802"/>
              <a:gd name="connsiteY86" fmla="*/ 451274 h 586292"/>
              <a:gd name="connsiteX87" fmla="*/ 194476 w 455802"/>
              <a:gd name="connsiteY87" fmla="*/ 447481 h 586292"/>
              <a:gd name="connsiteX88" fmla="*/ 184600 w 455802"/>
              <a:gd name="connsiteY88" fmla="*/ 443688 h 586292"/>
              <a:gd name="connsiteX89" fmla="*/ 171686 w 455802"/>
              <a:gd name="connsiteY89" fmla="*/ 442171 h 586292"/>
              <a:gd name="connsiteX90" fmla="*/ 99517 w 455802"/>
              <a:gd name="connsiteY90" fmla="*/ 442171 h 586292"/>
              <a:gd name="connsiteX91" fmla="*/ 99517 w 455802"/>
              <a:gd name="connsiteY91" fmla="*/ 520300 h 586292"/>
              <a:gd name="connsiteX92" fmla="*/ 94959 w 455802"/>
              <a:gd name="connsiteY92" fmla="*/ 529402 h 586292"/>
              <a:gd name="connsiteX93" fmla="*/ 83564 w 455802"/>
              <a:gd name="connsiteY93" fmla="*/ 532437 h 586292"/>
              <a:gd name="connsiteX94" fmla="*/ 76727 w 455802"/>
              <a:gd name="connsiteY94" fmla="*/ 531678 h 586292"/>
              <a:gd name="connsiteX95" fmla="*/ 70650 w 455802"/>
              <a:gd name="connsiteY95" fmla="*/ 530161 h 586292"/>
              <a:gd name="connsiteX96" fmla="*/ 65332 w 455802"/>
              <a:gd name="connsiteY96" fmla="*/ 528644 h 586292"/>
              <a:gd name="connsiteX97" fmla="*/ 60774 w 455802"/>
              <a:gd name="connsiteY97" fmla="*/ 526368 h 586292"/>
              <a:gd name="connsiteX98" fmla="*/ 53937 w 455802"/>
              <a:gd name="connsiteY98" fmla="*/ 537746 h 586292"/>
              <a:gd name="connsiteX99" fmla="*/ 60774 w 455802"/>
              <a:gd name="connsiteY99" fmla="*/ 541539 h 586292"/>
              <a:gd name="connsiteX100" fmla="*/ 69130 w 455802"/>
              <a:gd name="connsiteY100" fmla="*/ 544573 h 586292"/>
              <a:gd name="connsiteX101" fmla="*/ 77487 w 455802"/>
              <a:gd name="connsiteY101" fmla="*/ 546090 h 586292"/>
              <a:gd name="connsiteX102" fmla="*/ 85083 w 455802"/>
              <a:gd name="connsiteY102" fmla="*/ 546849 h 586292"/>
              <a:gd name="connsiteX103" fmla="*/ 96478 w 455802"/>
              <a:gd name="connsiteY103" fmla="*/ 545332 h 586292"/>
              <a:gd name="connsiteX104" fmla="*/ 107114 w 455802"/>
              <a:gd name="connsiteY104" fmla="*/ 541539 h 586292"/>
              <a:gd name="connsiteX105" fmla="*/ 113951 w 455802"/>
              <a:gd name="connsiteY105" fmla="*/ 533195 h 586292"/>
              <a:gd name="connsiteX106" fmla="*/ 116230 w 455802"/>
              <a:gd name="connsiteY106" fmla="*/ 521817 h 586292"/>
              <a:gd name="connsiteX107" fmla="*/ 116230 w 455802"/>
              <a:gd name="connsiteY107" fmla="*/ 442171 h 586292"/>
              <a:gd name="connsiteX108" fmla="*/ 0 w 455802"/>
              <a:gd name="connsiteY108" fmla="*/ 414864 h 586292"/>
              <a:gd name="connsiteX109" fmla="*/ 455802 w 455802"/>
              <a:gd name="connsiteY109" fmla="*/ 414864 h 586292"/>
              <a:gd name="connsiteX110" fmla="*/ 455802 w 455802"/>
              <a:gd name="connsiteY110" fmla="*/ 566570 h 586292"/>
              <a:gd name="connsiteX111" fmla="*/ 430733 w 455802"/>
              <a:gd name="connsiteY111" fmla="*/ 586292 h 586292"/>
              <a:gd name="connsiteX112" fmla="*/ 25069 w 455802"/>
              <a:gd name="connsiteY112" fmla="*/ 586292 h 586292"/>
              <a:gd name="connsiteX113" fmla="*/ 0 w 455802"/>
              <a:gd name="connsiteY113" fmla="*/ 566570 h 586292"/>
              <a:gd name="connsiteX114" fmla="*/ 222584 w 455802"/>
              <a:gd name="connsiteY114" fmla="*/ 293521 h 586292"/>
              <a:gd name="connsiteX115" fmla="*/ 212708 w 455802"/>
              <a:gd name="connsiteY115" fmla="*/ 303381 h 586292"/>
              <a:gd name="connsiteX116" fmla="*/ 212708 w 455802"/>
              <a:gd name="connsiteY116" fmla="*/ 333719 h 586292"/>
              <a:gd name="connsiteX117" fmla="*/ 222584 w 455802"/>
              <a:gd name="connsiteY117" fmla="*/ 343578 h 586292"/>
              <a:gd name="connsiteX118" fmla="*/ 232459 w 455802"/>
              <a:gd name="connsiteY118" fmla="*/ 333719 h 586292"/>
              <a:gd name="connsiteX119" fmla="*/ 232459 w 455802"/>
              <a:gd name="connsiteY119" fmla="*/ 303381 h 586292"/>
              <a:gd name="connsiteX120" fmla="*/ 222584 w 455802"/>
              <a:gd name="connsiteY120" fmla="*/ 293521 h 586292"/>
              <a:gd name="connsiteX121" fmla="*/ 222584 w 455802"/>
              <a:gd name="connsiteY121" fmla="*/ 222226 h 586292"/>
              <a:gd name="connsiteX122" fmla="*/ 207390 w 455802"/>
              <a:gd name="connsiteY122" fmla="*/ 237395 h 586292"/>
              <a:gd name="connsiteX123" fmla="*/ 222584 w 455802"/>
              <a:gd name="connsiteY123" fmla="*/ 252564 h 586292"/>
              <a:gd name="connsiteX124" fmla="*/ 237777 w 455802"/>
              <a:gd name="connsiteY124" fmla="*/ 237395 h 586292"/>
              <a:gd name="connsiteX125" fmla="*/ 222584 w 455802"/>
              <a:gd name="connsiteY125" fmla="*/ 222226 h 586292"/>
              <a:gd name="connsiteX126" fmla="*/ 293233 w 455802"/>
              <a:gd name="connsiteY126" fmla="*/ 172168 h 586292"/>
              <a:gd name="connsiteX127" fmla="*/ 283357 w 455802"/>
              <a:gd name="connsiteY127" fmla="*/ 182028 h 586292"/>
              <a:gd name="connsiteX128" fmla="*/ 293233 w 455802"/>
              <a:gd name="connsiteY128" fmla="*/ 191888 h 586292"/>
              <a:gd name="connsiteX129" fmla="*/ 303868 w 455802"/>
              <a:gd name="connsiteY129" fmla="*/ 202506 h 586292"/>
              <a:gd name="connsiteX130" fmla="*/ 303868 w 455802"/>
              <a:gd name="connsiteY130" fmla="*/ 242704 h 586292"/>
              <a:gd name="connsiteX131" fmla="*/ 317542 w 455802"/>
              <a:gd name="connsiteY131" fmla="*/ 273042 h 586292"/>
              <a:gd name="connsiteX132" fmla="*/ 303868 w 455802"/>
              <a:gd name="connsiteY132" fmla="*/ 303381 h 586292"/>
              <a:gd name="connsiteX133" fmla="*/ 303868 w 455802"/>
              <a:gd name="connsiteY133" fmla="*/ 343578 h 586292"/>
              <a:gd name="connsiteX134" fmla="*/ 293233 w 455802"/>
              <a:gd name="connsiteY134" fmla="*/ 354197 h 586292"/>
              <a:gd name="connsiteX135" fmla="*/ 283357 w 455802"/>
              <a:gd name="connsiteY135" fmla="*/ 364057 h 586292"/>
              <a:gd name="connsiteX136" fmla="*/ 293233 w 455802"/>
              <a:gd name="connsiteY136" fmla="*/ 373917 h 586292"/>
              <a:gd name="connsiteX137" fmla="*/ 323620 w 455802"/>
              <a:gd name="connsiteY137" fmla="*/ 343578 h 586292"/>
              <a:gd name="connsiteX138" fmla="*/ 323620 w 455802"/>
              <a:gd name="connsiteY138" fmla="*/ 303381 h 586292"/>
              <a:gd name="connsiteX139" fmla="*/ 344131 w 455802"/>
              <a:gd name="connsiteY139" fmla="*/ 282902 h 586292"/>
              <a:gd name="connsiteX140" fmla="*/ 354006 w 455802"/>
              <a:gd name="connsiteY140" fmla="*/ 273042 h 586292"/>
              <a:gd name="connsiteX141" fmla="*/ 344131 w 455802"/>
              <a:gd name="connsiteY141" fmla="*/ 263183 h 586292"/>
              <a:gd name="connsiteX142" fmla="*/ 323620 w 455802"/>
              <a:gd name="connsiteY142" fmla="*/ 242704 h 586292"/>
              <a:gd name="connsiteX143" fmla="*/ 323620 w 455802"/>
              <a:gd name="connsiteY143" fmla="*/ 202506 h 586292"/>
              <a:gd name="connsiteX144" fmla="*/ 293233 w 455802"/>
              <a:gd name="connsiteY144" fmla="*/ 172168 h 586292"/>
              <a:gd name="connsiteX145" fmla="*/ 151934 w 455802"/>
              <a:gd name="connsiteY145" fmla="*/ 172168 h 586292"/>
              <a:gd name="connsiteX146" fmla="*/ 121547 w 455802"/>
              <a:gd name="connsiteY146" fmla="*/ 202506 h 586292"/>
              <a:gd name="connsiteX147" fmla="*/ 121547 w 455802"/>
              <a:gd name="connsiteY147" fmla="*/ 242704 h 586292"/>
              <a:gd name="connsiteX148" fmla="*/ 101036 w 455802"/>
              <a:gd name="connsiteY148" fmla="*/ 263183 h 586292"/>
              <a:gd name="connsiteX149" fmla="*/ 91161 w 455802"/>
              <a:gd name="connsiteY149" fmla="*/ 273042 h 586292"/>
              <a:gd name="connsiteX150" fmla="*/ 101036 w 455802"/>
              <a:gd name="connsiteY150" fmla="*/ 282902 h 586292"/>
              <a:gd name="connsiteX151" fmla="*/ 121547 w 455802"/>
              <a:gd name="connsiteY151" fmla="*/ 303381 h 586292"/>
              <a:gd name="connsiteX152" fmla="*/ 121547 w 455802"/>
              <a:gd name="connsiteY152" fmla="*/ 343578 h 586292"/>
              <a:gd name="connsiteX153" fmla="*/ 151934 w 455802"/>
              <a:gd name="connsiteY153" fmla="*/ 373917 h 586292"/>
              <a:gd name="connsiteX154" fmla="*/ 161810 w 455802"/>
              <a:gd name="connsiteY154" fmla="*/ 364057 h 586292"/>
              <a:gd name="connsiteX155" fmla="*/ 151934 w 455802"/>
              <a:gd name="connsiteY155" fmla="*/ 354197 h 586292"/>
              <a:gd name="connsiteX156" fmla="*/ 141299 w 455802"/>
              <a:gd name="connsiteY156" fmla="*/ 343578 h 586292"/>
              <a:gd name="connsiteX157" fmla="*/ 141299 w 455802"/>
              <a:gd name="connsiteY157" fmla="*/ 303381 h 586292"/>
              <a:gd name="connsiteX158" fmla="*/ 127625 w 455802"/>
              <a:gd name="connsiteY158" fmla="*/ 273042 h 586292"/>
              <a:gd name="connsiteX159" fmla="*/ 141299 w 455802"/>
              <a:gd name="connsiteY159" fmla="*/ 242704 h 586292"/>
              <a:gd name="connsiteX160" fmla="*/ 141299 w 455802"/>
              <a:gd name="connsiteY160" fmla="*/ 202506 h 586292"/>
              <a:gd name="connsiteX161" fmla="*/ 151934 w 455802"/>
              <a:gd name="connsiteY161" fmla="*/ 191888 h 586292"/>
              <a:gd name="connsiteX162" fmla="*/ 161810 w 455802"/>
              <a:gd name="connsiteY162" fmla="*/ 182028 h 586292"/>
              <a:gd name="connsiteX163" fmla="*/ 151934 w 455802"/>
              <a:gd name="connsiteY163" fmla="*/ 172168 h 586292"/>
              <a:gd name="connsiteX164" fmla="*/ 316878 w 455802"/>
              <a:gd name="connsiteY164" fmla="*/ 29390 h 586292"/>
              <a:gd name="connsiteX165" fmla="*/ 313744 w 455802"/>
              <a:gd name="connsiteY165" fmla="*/ 34130 h 586292"/>
              <a:gd name="connsiteX166" fmla="*/ 313744 w 455802"/>
              <a:gd name="connsiteY166" fmla="*/ 141830 h 586292"/>
              <a:gd name="connsiteX167" fmla="*/ 420857 w 455802"/>
              <a:gd name="connsiteY167" fmla="*/ 141830 h 586292"/>
              <a:gd name="connsiteX168" fmla="*/ 424656 w 455802"/>
              <a:gd name="connsiteY168" fmla="*/ 132729 h 586292"/>
              <a:gd name="connsiteX169" fmla="*/ 322860 w 455802"/>
              <a:gd name="connsiteY169" fmla="*/ 30338 h 586292"/>
              <a:gd name="connsiteX170" fmla="*/ 316878 w 455802"/>
              <a:gd name="connsiteY170" fmla="*/ 29390 h 586292"/>
              <a:gd name="connsiteX171" fmla="*/ 25069 w 455802"/>
              <a:gd name="connsiteY171" fmla="*/ 0 h 586292"/>
              <a:gd name="connsiteX172" fmla="*/ 318302 w 455802"/>
              <a:gd name="connsiteY172" fmla="*/ 0 h 586292"/>
              <a:gd name="connsiteX173" fmla="*/ 331976 w 455802"/>
              <a:gd name="connsiteY173" fmla="*/ 5309 h 586292"/>
              <a:gd name="connsiteX174" fmla="*/ 449725 w 455802"/>
              <a:gd name="connsiteY174" fmla="*/ 122869 h 586292"/>
              <a:gd name="connsiteX175" fmla="*/ 455802 w 455802"/>
              <a:gd name="connsiteY175" fmla="*/ 141072 h 586292"/>
              <a:gd name="connsiteX176" fmla="*/ 455802 w 455802"/>
              <a:gd name="connsiteY176" fmla="*/ 394395 h 586292"/>
              <a:gd name="connsiteX177" fmla="*/ 0 w 455802"/>
              <a:gd name="connsiteY177" fmla="*/ 394395 h 586292"/>
              <a:gd name="connsiteX178" fmla="*/ 0 w 455802"/>
              <a:gd name="connsiteY178" fmla="*/ 29579 h 586292"/>
              <a:gd name="connsiteX179" fmla="*/ 25069 w 455802"/>
              <a:gd name="connsiteY179"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55802" h="586292">
                <a:moveTo>
                  <a:pt x="257535" y="456655"/>
                </a:moveTo>
                <a:cubicBezTo>
                  <a:pt x="260567" y="456655"/>
                  <a:pt x="263598" y="456655"/>
                  <a:pt x="266630" y="458173"/>
                </a:cubicBezTo>
                <a:cubicBezTo>
                  <a:pt x="269662" y="459690"/>
                  <a:pt x="272693" y="461967"/>
                  <a:pt x="274967" y="465002"/>
                </a:cubicBezTo>
                <a:cubicBezTo>
                  <a:pt x="277241" y="468037"/>
                  <a:pt x="278757" y="472590"/>
                  <a:pt x="280273" y="477142"/>
                </a:cubicBezTo>
                <a:cubicBezTo>
                  <a:pt x="281788" y="481695"/>
                  <a:pt x="282546" y="487765"/>
                  <a:pt x="282546" y="494594"/>
                </a:cubicBezTo>
                <a:cubicBezTo>
                  <a:pt x="282546" y="502182"/>
                  <a:pt x="281788" y="507494"/>
                  <a:pt x="280273" y="512805"/>
                </a:cubicBezTo>
                <a:cubicBezTo>
                  <a:pt x="278757" y="517358"/>
                  <a:pt x="277241" y="521911"/>
                  <a:pt x="274209" y="524946"/>
                </a:cubicBezTo>
                <a:cubicBezTo>
                  <a:pt x="271935" y="527981"/>
                  <a:pt x="269662" y="530257"/>
                  <a:pt x="265872" y="531016"/>
                </a:cubicBezTo>
                <a:cubicBezTo>
                  <a:pt x="262841" y="532533"/>
                  <a:pt x="259809" y="533292"/>
                  <a:pt x="256777" y="533292"/>
                </a:cubicBezTo>
                <a:cubicBezTo>
                  <a:pt x="252988" y="533292"/>
                  <a:pt x="249956" y="532533"/>
                  <a:pt x="246924" y="531016"/>
                </a:cubicBezTo>
                <a:cubicBezTo>
                  <a:pt x="243893" y="529498"/>
                  <a:pt x="241619" y="527222"/>
                  <a:pt x="239345" y="524187"/>
                </a:cubicBezTo>
                <a:cubicBezTo>
                  <a:pt x="236314" y="521152"/>
                  <a:pt x="234798" y="517358"/>
                  <a:pt x="233282" y="512805"/>
                </a:cubicBezTo>
                <a:cubicBezTo>
                  <a:pt x="231766" y="507494"/>
                  <a:pt x="231766" y="501423"/>
                  <a:pt x="231008" y="494594"/>
                </a:cubicBezTo>
                <a:cubicBezTo>
                  <a:pt x="231766" y="487765"/>
                  <a:pt x="231766" y="481695"/>
                  <a:pt x="233282" y="476384"/>
                </a:cubicBezTo>
                <a:cubicBezTo>
                  <a:pt x="234798" y="471831"/>
                  <a:pt x="237072" y="468037"/>
                  <a:pt x="239345" y="465002"/>
                </a:cubicBezTo>
                <a:cubicBezTo>
                  <a:pt x="241619" y="461967"/>
                  <a:pt x="244651" y="459690"/>
                  <a:pt x="247682" y="458173"/>
                </a:cubicBezTo>
                <a:cubicBezTo>
                  <a:pt x="250714" y="456655"/>
                  <a:pt x="253746" y="456655"/>
                  <a:pt x="257535" y="456655"/>
                </a:cubicBezTo>
                <a:close/>
                <a:moveTo>
                  <a:pt x="322860" y="444447"/>
                </a:moveTo>
                <a:lnTo>
                  <a:pt x="322860" y="546090"/>
                </a:lnTo>
                <a:lnTo>
                  <a:pt x="339573" y="546090"/>
                </a:lnTo>
                <a:lnTo>
                  <a:pt x="339573" y="475547"/>
                </a:lnTo>
                <a:lnTo>
                  <a:pt x="379835" y="546090"/>
                </a:lnTo>
                <a:lnTo>
                  <a:pt x="396548" y="546090"/>
                </a:lnTo>
                <a:lnTo>
                  <a:pt x="396548" y="444447"/>
                </a:lnTo>
                <a:lnTo>
                  <a:pt x="379835" y="444447"/>
                </a:lnTo>
                <a:lnTo>
                  <a:pt x="379835" y="514232"/>
                </a:lnTo>
                <a:lnTo>
                  <a:pt x="339573" y="444447"/>
                </a:lnTo>
                <a:close/>
                <a:moveTo>
                  <a:pt x="256769" y="442171"/>
                </a:moveTo>
                <a:cubicBezTo>
                  <a:pt x="250691" y="442171"/>
                  <a:pt x="245374" y="443688"/>
                  <a:pt x="240056" y="445964"/>
                </a:cubicBezTo>
                <a:cubicBezTo>
                  <a:pt x="234738" y="448240"/>
                  <a:pt x="230180" y="451274"/>
                  <a:pt x="226382" y="455825"/>
                </a:cubicBezTo>
                <a:cubicBezTo>
                  <a:pt x="222584" y="460376"/>
                  <a:pt x="219545" y="465686"/>
                  <a:pt x="217266" y="471754"/>
                </a:cubicBezTo>
                <a:cubicBezTo>
                  <a:pt x="215747" y="478581"/>
                  <a:pt x="214227" y="486166"/>
                  <a:pt x="214227" y="494510"/>
                </a:cubicBezTo>
                <a:cubicBezTo>
                  <a:pt x="214227" y="502854"/>
                  <a:pt x="215747" y="510439"/>
                  <a:pt x="217266" y="517266"/>
                </a:cubicBezTo>
                <a:cubicBezTo>
                  <a:pt x="219545" y="524093"/>
                  <a:pt x="222584" y="529402"/>
                  <a:pt x="226382" y="533954"/>
                </a:cubicBezTo>
                <a:cubicBezTo>
                  <a:pt x="230180" y="537746"/>
                  <a:pt x="234738" y="541539"/>
                  <a:pt x="240056" y="543815"/>
                </a:cubicBezTo>
                <a:cubicBezTo>
                  <a:pt x="245374" y="545332"/>
                  <a:pt x="250691" y="546849"/>
                  <a:pt x="256769" y="546849"/>
                </a:cubicBezTo>
                <a:cubicBezTo>
                  <a:pt x="262846" y="546849"/>
                  <a:pt x="268923" y="545332"/>
                  <a:pt x="273481" y="543815"/>
                </a:cubicBezTo>
                <a:cubicBezTo>
                  <a:pt x="278799" y="541539"/>
                  <a:pt x="283357" y="537746"/>
                  <a:pt x="287155" y="533954"/>
                </a:cubicBezTo>
                <a:cubicBezTo>
                  <a:pt x="290954" y="529402"/>
                  <a:pt x="293993" y="524093"/>
                  <a:pt x="296272" y="517266"/>
                </a:cubicBezTo>
                <a:cubicBezTo>
                  <a:pt x="298551" y="510439"/>
                  <a:pt x="299310" y="502854"/>
                  <a:pt x="299310" y="494510"/>
                </a:cubicBezTo>
                <a:cubicBezTo>
                  <a:pt x="299310" y="486166"/>
                  <a:pt x="298551" y="478581"/>
                  <a:pt x="296272" y="471754"/>
                </a:cubicBezTo>
                <a:cubicBezTo>
                  <a:pt x="293993" y="465686"/>
                  <a:pt x="290954" y="460376"/>
                  <a:pt x="287155" y="455825"/>
                </a:cubicBezTo>
                <a:cubicBezTo>
                  <a:pt x="283357" y="451274"/>
                  <a:pt x="278799" y="448240"/>
                  <a:pt x="273481" y="445964"/>
                </a:cubicBezTo>
                <a:cubicBezTo>
                  <a:pt x="268923" y="443688"/>
                  <a:pt x="262846" y="442171"/>
                  <a:pt x="256769" y="442171"/>
                </a:cubicBezTo>
                <a:close/>
                <a:moveTo>
                  <a:pt x="171686" y="442171"/>
                </a:moveTo>
                <a:cubicBezTo>
                  <a:pt x="167128" y="442171"/>
                  <a:pt x="163329" y="442930"/>
                  <a:pt x="159531" y="444447"/>
                </a:cubicBezTo>
                <a:cubicBezTo>
                  <a:pt x="155733" y="445964"/>
                  <a:pt x="152694" y="447481"/>
                  <a:pt x="149655" y="449757"/>
                </a:cubicBezTo>
                <a:cubicBezTo>
                  <a:pt x="146617" y="452791"/>
                  <a:pt x="144338" y="455825"/>
                  <a:pt x="142818" y="458859"/>
                </a:cubicBezTo>
                <a:cubicBezTo>
                  <a:pt x="141299" y="462652"/>
                  <a:pt x="140539" y="466444"/>
                  <a:pt x="140539" y="470996"/>
                </a:cubicBezTo>
                <a:cubicBezTo>
                  <a:pt x="140539" y="476305"/>
                  <a:pt x="141299" y="480098"/>
                  <a:pt x="143578" y="483132"/>
                </a:cubicBezTo>
                <a:cubicBezTo>
                  <a:pt x="145857" y="486925"/>
                  <a:pt x="148136" y="489959"/>
                  <a:pt x="151934" y="492234"/>
                </a:cubicBezTo>
                <a:cubicBezTo>
                  <a:pt x="154973" y="494510"/>
                  <a:pt x="158771" y="496786"/>
                  <a:pt x="161810" y="498303"/>
                </a:cubicBezTo>
                <a:cubicBezTo>
                  <a:pt x="165608" y="500578"/>
                  <a:pt x="169407" y="502095"/>
                  <a:pt x="172445" y="503612"/>
                </a:cubicBezTo>
                <a:cubicBezTo>
                  <a:pt x="175484" y="505888"/>
                  <a:pt x="178523" y="507405"/>
                  <a:pt x="180042" y="509681"/>
                </a:cubicBezTo>
                <a:cubicBezTo>
                  <a:pt x="182321" y="511956"/>
                  <a:pt x="183840" y="514990"/>
                  <a:pt x="183840" y="518024"/>
                </a:cubicBezTo>
                <a:cubicBezTo>
                  <a:pt x="183840" y="523334"/>
                  <a:pt x="182321" y="527127"/>
                  <a:pt x="179282" y="529402"/>
                </a:cubicBezTo>
                <a:cubicBezTo>
                  <a:pt x="176244" y="532437"/>
                  <a:pt x="171686" y="533195"/>
                  <a:pt x="166368" y="533195"/>
                </a:cubicBezTo>
                <a:cubicBezTo>
                  <a:pt x="164089" y="533195"/>
                  <a:pt x="162570" y="533195"/>
                  <a:pt x="160291" y="533195"/>
                </a:cubicBezTo>
                <a:cubicBezTo>
                  <a:pt x="158012" y="532437"/>
                  <a:pt x="155733" y="532437"/>
                  <a:pt x="153454" y="531678"/>
                </a:cubicBezTo>
                <a:cubicBezTo>
                  <a:pt x="151934" y="530919"/>
                  <a:pt x="149655" y="530161"/>
                  <a:pt x="147376" y="529402"/>
                </a:cubicBezTo>
                <a:cubicBezTo>
                  <a:pt x="145857" y="528644"/>
                  <a:pt x="144338" y="527885"/>
                  <a:pt x="142818" y="527127"/>
                </a:cubicBezTo>
                <a:lnTo>
                  <a:pt x="139780" y="539263"/>
                </a:lnTo>
                <a:cubicBezTo>
                  <a:pt x="141299" y="540780"/>
                  <a:pt x="143578" y="541539"/>
                  <a:pt x="145097" y="543056"/>
                </a:cubicBezTo>
                <a:cubicBezTo>
                  <a:pt x="147376" y="543815"/>
                  <a:pt x="149655" y="544573"/>
                  <a:pt x="151934" y="545332"/>
                </a:cubicBezTo>
                <a:cubicBezTo>
                  <a:pt x="154973" y="545332"/>
                  <a:pt x="157252" y="546090"/>
                  <a:pt x="159531" y="546090"/>
                </a:cubicBezTo>
                <a:cubicBezTo>
                  <a:pt x="161810" y="546849"/>
                  <a:pt x="164089" y="546849"/>
                  <a:pt x="166368" y="546849"/>
                </a:cubicBezTo>
                <a:cubicBezTo>
                  <a:pt x="171686" y="546849"/>
                  <a:pt x="176244" y="546090"/>
                  <a:pt x="180042" y="544573"/>
                </a:cubicBezTo>
                <a:cubicBezTo>
                  <a:pt x="183840" y="543056"/>
                  <a:pt x="187639" y="540780"/>
                  <a:pt x="190677" y="537746"/>
                </a:cubicBezTo>
                <a:cubicBezTo>
                  <a:pt x="192956" y="535471"/>
                  <a:pt x="195235" y="532437"/>
                  <a:pt x="196755" y="528644"/>
                </a:cubicBezTo>
                <a:cubicBezTo>
                  <a:pt x="198274" y="525610"/>
                  <a:pt x="199034" y="521817"/>
                  <a:pt x="199034" y="518024"/>
                </a:cubicBezTo>
                <a:cubicBezTo>
                  <a:pt x="199034" y="512715"/>
                  <a:pt x="198274" y="508164"/>
                  <a:pt x="195995" y="505129"/>
                </a:cubicBezTo>
                <a:cubicBezTo>
                  <a:pt x="193716" y="501337"/>
                  <a:pt x="191437" y="498303"/>
                  <a:pt x="187639" y="496027"/>
                </a:cubicBezTo>
                <a:cubicBezTo>
                  <a:pt x="184600" y="493751"/>
                  <a:pt x="181561" y="492234"/>
                  <a:pt x="177763" y="489959"/>
                </a:cubicBezTo>
                <a:cubicBezTo>
                  <a:pt x="173965" y="488442"/>
                  <a:pt x="170166" y="486925"/>
                  <a:pt x="167128" y="485408"/>
                </a:cubicBezTo>
                <a:cubicBezTo>
                  <a:pt x="164089" y="483891"/>
                  <a:pt x="161810" y="481615"/>
                  <a:pt x="159531" y="479339"/>
                </a:cubicBezTo>
                <a:cubicBezTo>
                  <a:pt x="157252" y="477064"/>
                  <a:pt x="156492" y="474030"/>
                  <a:pt x="156492" y="470237"/>
                </a:cubicBezTo>
                <a:cubicBezTo>
                  <a:pt x="156492" y="468720"/>
                  <a:pt x="156492" y="467203"/>
                  <a:pt x="157252" y="465686"/>
                </a:cubicBezTo>
                <a:cubicBezTo>
                  <a:pt x="158012" y="464169"/>
                  <a:pt x="159531" y="462652"/>
                  <a:pt x="160291" y="461135"/>
                </a:cubicBezTo>
                <a:cubicBezTo>
                  <a:pt x="161810" y="460376"/>
                  <a:pt x="163329" y="458859"/>
                  <a:pt x="164849" y="458101"/>
                </a:cubicBezTo>
                <a:cubicBezTo>
                  <a:pt x="166368" y="457342"/>
                  <a:pt x="168647" y="456583"/>
                  <a:pt x="170166" y="456583"/>
                </a:cubicBezTo>
                <a:cubicBezTo>
                  <a:pt x="173205" y="456583"/>
                  <a:pt x="176244" y="456583"/>
                  <a:pt x="178523" y="456583"/>
                </a:cubicBezTo>
                <a:cubicBezTo>
                  <a:pt x="180802" y="456583"/>
                  <a:pt x="182321" y="457342"/>
                  <a:pt x="183081" y="457342"/>
                </a:cubicBezTo>
                <a:cubicBezTo>
                  <a:pt x="184600" y="458101"/>
                  <a:pt x="185360" y="458101"/>
                  <a:pt x="186119" y="458859"/>
                </a:cubicBezTo>
                <a:cubicBezTo>
                  <a:pt x="186879" y="459618"/>
                  <a:pt x="187639" y="459618"/>
                  <a:pt x="188398" y="459618"/>
                </a:cubicBezTo>
                <a:cubicBezTo>
                  <a:pt x="188398" y="459618"/>
                  <a:pt x="188398" y="459618"/>
                  <a:pt x="189158" y="458859"/>
                </a:cubicBezTo>
                <a:cubicBezTo>
                  <a:pt x="189918" y="458101"/>
                  <a:pt x="189918" y="456583"/>
                  <a:pt x="190677" y="455825"/>
                </a:cubicBezTo>
                <a:cubicBezTo>
                  <a:pt x="191437" y="454308"/>
                  <a:pt x="192197" y="452791"/>
                  <a:pt x="192956" y="451274"/>
                </a:cubicBezTo>
                <a:cubicBezTo>
                  <a:pt x="193716" y="449757"/>
                  <a:pt x="194476" y="448998"/>
                  <a:pt x="194476" y="447481"/>
                </a:cubicBezTo>
                <a:cubicBezTo>
                  <a:pt x="192197" y="445964"/>
                  <a:pt x="188398" y="444447"/>
                  <a:pt x="184600" y="443688"/>
                </a:cubicBezTo>
                <a:cubicBezTo>
                  <a:pt x="180042" y="442930"/>
                  <a:pt x="175484" y="442171"/>
                  <a:pt x="171686" y="442171"/>
                </a:cubicBezTo>
                <a:close/>
                <a:moveTo>
                  <a:pt x="99517" y="442171"/>
                </a:moveTo>
                <a:lnTo>
                  <a:pt x="99517" y="520300"/>
                </a:lnTo>
                <a:cubicBezTo>
                  <a:pt x="99517" y="524851"/>
                  <a:pt x="97998" y="527885"/>
                  <a:pt x="94959" y="529402"/>
                </a:cubicBezTo>
                <a:cubicBezTo>
                  <a:pt x="91920" y="531678"/>
                  <a:pt x="88122" y="532437"/>
                  <a:pt x="83564" y="532437"/>
                </a:cubicBezTo>
                <a:cubicBezTo>
                  <a:pt x="81285" y="532437"/>
                  <a:pt x="79006" y="532437"/>
                  <a:pt x="76727" y="531678"/>
                </a:cubicBezTo>
                <a:cubicBezTo>
                  <a:pt x="74448" y="531678"/>
                  <a:pt x="72929" y="530919"/>
                  <a:pt x="70650" y="530161"/>
                </a:cubicBezTo>
                <a:cubicBezTo>
                  <a:pt x="68371" y="529402"/>
                  <a:pt x="66851" y="528644"/>
                  <a:pt x="65332" y="528644"/>
                </a:cubicBezTo>
                <a:cubicBezTo>
                  <a:pt x="63053" y="527885"/>
                  <a:pt x="62293" y="527127"/>
                  <a:pt x="60774" y="526368"/>
                </a:cubicBezTo>
                <a:lnTo>
                  <a:pt x="53937" y="537746"/>
                </a:lnTo>
                <a:cubicBezTo>
                  <a:pt x="56216" y="539263"/>
                  <a:pt x="57735" y="540022"/>
                  <a:pt x="60774" y="541539"/>
                </a:cubicBezTo>
                <a:cubicBezTo>
                  <a:pt x="63813" y="542297"/>
                  <a:pt x="66092" y="543056"/>
                  <a:pt x="69130" y="544573"/>
                </a:cubicBezTo>
                <a:cubicBezTo>
                  <a:pt x="72169" y="545332"/>
                  <a:pt x="75208" y="546090"/>
                  <a:pt x="77487" y="546090"/>
                </a:cubicBezTo>
                <a:cubicBezTo>
                  <a:pt x="80525" y="546849"/>
                  <a:pt x="82804" y="546849"/>
                  <a:pt x="85083" y="546849"/>
                </a:cubicBezTo>
                <a:cubicBezTo>
                  <a:pt x="88882" y="546849"/>
                  <a:pt x="92680" y="546090"/>
                  <a:pt x="96478" y="545332"/>
                </a:cubicBezTo>
                <a:cubicBezTo>
                  <a:pt x="100277" y="544573"/>
                  <a:pt x="104075" y="543056"/>
                  <a:pt x="107114" y="541539"/>
                </a:cubicBezTo>
                <a:cubicBezTo>
                  <a:pt x="109393" y="539263"/>
                  <a:pt x="112431" y="536988"/>
                  <a:pt x="113951" y="533195"/>
                </a:cubicBezTo>
                <a:cubicBezTo>
                  <a:pt x="115470" y="530161"/>
                  <a:pt x="116230" y="526368"/>
                  <a:pt x="116230" y="521817"/>
                </a:cubicBezTo>
                <a:lnTo>
                  <a:pt x="116230" y="442171"/>
                </a:lnTo>
                <a:close/>
                <a:moveTo>
                  <a:pt x="0" y="414864"/>
                </a:moveTo>
                <a:lnTo>
                  <a:pt x="455802" y="414864"/>
                </a:lnTo>
                <a:lnTo>
                  <a:pt x="455802" y="566570"/>
                </a:lnTo>
                <a:cubicBezTo>
                  <a:pt x="455802" y="576431"/>
                  <a:pt x="442888" y="586292"/>
                  <a:pt x="430733" y="586292"/>
                </a:cubicBezTo>
                <a:lnTo>
                  <a:pt x="25069" y="586292"/>
                </a:lnTo>
                <a:cubicBezTo>
                  <a:pt x="12155" y="586292"/>
                  <a:pt x="0" y="576431"/>
                  <a:pt x="0" y="566570"/>
                </a:cubicBezTo>
                <a:close/>
                <a:moveTo>
                  <a:pt x="222584" y="293521"/>
                </a:moveTo>
                <a:cubicBezTo>
                  <a:pt x="217266" y="293521"/>
                  <a:pt x="212708" y="298071"/>
                  <a:pt x="212708" y="303381"/>
                </a:cubicBezTo>
                <a:lnTo>
                  <a:pt x="212708" y="333719"/>
                </a:lnTo>
                <a:cubicBezTo>
                  <a:pt x="212708" y="339028"/>
                  <a:pt x="217266" y="343578"/>
                  <a:pt x="222584" y="343578"/>
                </a:cubicBezTo>
                <a:cubicBezTo>
                  <a:pt x="227901" y="343578"/>
                  <a:pt x="232459" y="339028"/>
                  <a:pt x="232459" y="333719"/>
                </a:cubicBezTo>
                <a:lnTo>
                  <a:pt x="232459" y="303381"/>
                </a:lnTo>
                <a:cubicBezTo>
                  <a:pt x="232459" y="298071"/>
                  <a:pt x="227901" y="293521"/>
                  <a:pt x="222584" y="293521"/>
                </a:cubicBezTo>
                <a:close/>
                <a:moveTo>
                  <a:pt x="222584" y="222226"/>
                </a:moveTo>
                <a:cubicBezTo>
                  <a:pt x="214227" y="222226"/>
                  <a:pt x="207390" y="229052"/>
                  <a:pt x="207390" y="237395"/>
                </a:cubicBezTo>
                <a:cubicBezTo>
                  <a:pt x="207390" y="245738"/>
                  <a:pt x="214227" y="252564"/>
                  <a:pt x="222584" y="252564"/>
                </a:cubicBezTo>
                <a:cubicBezTo>
                  <a:pt x="230940" y="252564"/>
                  <a:pt x="237777" y="245738"/>
                  <a:pt x="237777" y="237395"/>
                </a:cubicBezTo>
                <a:cubicBezTo>
                  <a:pt x="237777" y="229052"/>
                  <a:pt x="230940" y="222226"/>
                  <a:pt x="222584" y="222226"/>
                </a:cubicBezTo>
                <a:close/>
                <a:moveTo>
                  <a:pt x="293233" y="172168"/>
                </a:moveTo>
                <a:cubicBezTo>
                  <a:pt x="287915" y="172168"/>
                  <a:pt x="283357" y="176719"/>
                  <a:pt x="283357" y="182028"/>
                </a:cubicBezTo>
                <a:cubicBezTo>
                  <a:pt x="283357" y="187337"/>
                  <a:pt x="287915" y="191888"/>
                  <a:pt x="293233" y="191888"/>
                </a:cubicBezTo>
                <a:cubicBezTo>
                  <a:pt x="299310" y="191888"/>
                  <a:pt x="303868" y="196439"/>
                  <a:pt x="303868" y="202506"/>
                </a:cubicBezTo>
                <a:lnTo>
                  <a:pt x="303868" y="242704"/>
                </a:lnTo>
                <a:cubicBezTo>
                  <a:pt x="303868" y="254840"/>
                  <a:pt x="309186" y="265458"/>
                  <a:pt x="317542" y="273042"/>
                </a:cubicBezTo>
                <a:cubicBezTo>
                  <a:pt x="309186" y="280627"/>
                  <a:pt x="303868" y="291245"/>
                  <a:pt x="303868" y="303381"/>
                </a:cubicBezTo>
                <a:lnTo>
                  <a:pt x="303868" y="343578"/>
                </a:lnTo>
                <a:cubicBezTo>
                  <a:pt x="303868" y="349646"/>
                  <a:pt x="299310" y="354197"/>
                  <a:pt x="293233" y="354197"/>
                </a:cubicBezTo>
                <a:cubicBezTo>
                  <a:pt x="287915" y="354197"/>
                  <a:pt x="283357" y="358748"/>
                  <a:pt x="283357" y="364057"/>
                </a:cubicBezTo>
                <a:cubicBezTo>
                  <a:pt x="283357" y="369366"/>
                  <a:pt x="287915" y="373917"/>
                  <a:pt x="293233" y="373917"/>
                </a:cubicBezTo>
                <a:cubicBezTo>
                  <a:pt x="309946" y="373917"/>
                  <a:pt x="323620" y="360264"/>
                  <a:pt x="323620" y="343578"/>
                </a:cubicBezTo>
                <a:lnTo>
                  <a:pt x="323620" y="303381"/>
                </a:lnTo>
                <a:cubicBezTo>
                  <a:pt x="323620" y="292004"/>
                  <a:pt x="332736" y="282902"/>
                  <a:pt x="344131" y="282902"/>
                </a:cubicBezTo>
                <a:cubicBezTo>
                  <a:pt x="349448" y="282902"/>
                  <a:pt x="354006" y="278352"/>
                  <a:pt x="354006" y="273042"/>
                </a:cubicBezTo>
                <a:cubicBezTo>
                  <a:pt x="354006" y="267733"/>
                  <a:pt x="349448" y="263183"/>
                  <a:pt x="344131" y="263183"/>
                </a:cubicBezTo>
                <a:cubicBezTo>
                  <a:pt x="332736" y="263183"/>
                  <a:pt x="323620" y="254081"/>
                  <a:pt x="323620" y="242704"/>
                </a:cubicBezTo>
                <a:lnTo>
                  <a:pt x="323620" y="202506"/>
                </a:lnTo>
                <a:cubicBezTo>
                  <a:pt x="323620" y="185820"/>
                  <a:pt x="309946" y="172168"/>
                  <a:pt x="293233" y="172168"/>
                </a:cubicBezTo>
                <a:close/>
                <a:moveTo>
                  <a:pt x="151934" y="172168"/>
                </a:moveTo>
                <a:cubicBezTo>
                  <a:pt x="135222" y="172168"/>
                  <a:pt x="121547" y="185820"/>
                  <a:pt x="121547" y="202506"/>
                </a:cubicBezTo>
                <a:lnTo>
                  <a:pt x="121547" y="242704"/>
                </a:lnTo>
                <a:cubicBezTo>
                  <a:pt x="121547" y="254081"/>
                  <a:pt x="112431" y="263183"/>
                  <a:pt x="101036" y="263183"/>
                </a:cubicBezTo>
                <a:cubicBezTo>
                  <a:pt x="95719" y="263183"/>
                  <a:pt x="91161" y="267733"/>
                  <a:pt x="91161" y="273042"/>
                </a:cubicBezTo>
                <a:cubicBezTo>
                  <a:pt x="91161" y="278352"/>
                  <a:pt x="95719" y="282902"/>
                  <a:pt x="101036" y="282902"/>
                </a:cubicBezTo>
                <a:cubicBezTo>
                  <a:pt x="112431" y="282902"/>
                  <a:pt x="121547" y="292004"/>
                  <a:pt x="121547" y="303381"/>
                </a:cubicBezTo>
                <a:lnTo>
                  <a:pt x="121547" y="343578"/>
                </a:lnTo>
                <a:cubicBezTo>
                  <a:pt x="121547" y="360264"/>
                  <a:pt x="135222" y="373917"/>
                  <a:pt x="151934" y="373917"/>
                </a:cubicBezTo>
                <a:cubicBezTo>
                  <a:pt x="157252" y="373917"/>
                  <a:pt x="161810" y="369366"/>
                  <a:pt x="161810" y="364057"/>
                </a:cubicBezTo>
                <a:cubicBezTo>
                  <a:pt x="161810" y="358748"/>
                  <a:pt x="157252" y="354197"/>
                  <a:pt x="151934" y="354197"/>
                </a:cubicBezTo>
                <a:cubicBezTo>
                  <a:pt x="145857" y="354197"/>
                  <a:pt x="141299" y="349646"/>
                  <a:pt x="141299" y="343578"/>
                </a:cubicBezTo>
                <a:lnTo>
                  <a:pt x="141299" y="303381"/>
                </a:lnTo>
                <a:cubicBezTo>
                  <a:pt x="141299" y="291245"/>
                  <a:pt x="135981" y="280627"/>
                  <a:pt x="127625" y="273042"/>
                </a:cubicBezTo>
                <a:cubicBezTo>
                  <a:pt x="135981" y="265458"/>
                  <a:pt x="141299" y="254840"/>
                  <a:pt x="141299" y="242704"/>
                </a:cubicBezTo>
                <a:lnTo>
                  <a:pt x="141299" y="202506"/>
                </a:lnTo>
                <a:cubicBezTo>
                  <a:pt x="141299" y="196439"/>
                  <a:pt x="145857" y="191888"/>
                  <a:pt x="151934" y="191888"/>
                </a:cubicBezTo>
                <a:cubicBezTo>
                  <a:pt x="157252" y="191888"/>
                  <a:pt x="161810" y="187337"/>
                  <a:pt x="161810" y="182028"/>
                </a:cubicBezTo>
                <a:cubicBezTo>
                  <a:pt x="161810" y="176719"/>
                  <a:pt x="157252" y="172168"/>
                  <a:pt x="151934" y="172168"/>
                </a:cubicBezTo>
                <a:close/>
                <a:moveTo>
                  <a:pt x="316878" y="29390"/>
                </a:moveTo>
                <a:cubicBezTo>
                  <a:pt x="315073" y="30148"/>
                  <a:pt x="313744" y="31855"/>
                  <a:pt x="313744" y="34130"/>
                </a:cubicBezTo>
                <a:lnTo>
                  <a:pt x="313744" y="141830"/>
                </a:lnTo>
                <a:lnTo>
                  <a:pt x="420857" y="141830"/>
                </a:lnTo>
                <a:cubicBezTo>
                  <a:pt x="426175" y="141830"/>
                  <a:pt x="428454" y="135763"/>
                  <a:pt x="424656" y="132729"/>
                </a:cubicBezTo>
                <a:lnTo>
                  <a:pt x="322860" y="30338"/>
                </a:lnTo>
                <a:cubicBezTo>
                  <a:pt x="320961" y="28821"/>
                  <a:pt x="318682" y="28631"/>
                  <a:pt x="316878" y="29390"/>
                </a:cubicBezTo>
                <a:close/>
                <a:moveTo>
                  <a:pt x="25069" y="0"/>
                </a:moveTo>
                <a:lnTo>
                  <a:pt x="318302" y="0"/>
                </a:lnTo>
                <a:cubicBezTo>
                  <a:pt x="323620" y="0"/>
                  <a:pt x="328937" y="2275"/>
                  <a:pt x="331976" y="5309"/>
                </a:cubicBezTo>
                <a:lnTo>
                  <a:pt x="449725" y="122869"/>
                </a:lnTo>
                <a:cubicBezTo>
                  <a:pt x="454283" y="128178"/>
                  <a:pt x="455802" y="133487"/>
                  <a:pt x="455802" y="141072"/>
                </a:cubicBezTo>
                <a:lnTo>
                  <a:pt x="455802" y="394395"/>
                </a:lnTo>
                <a:lnTo>
                  <a:pt x="0" y="394395"/>
                </a:lnTo>
                <a:lnTo>
                  <a:pt x="0" y="29579"/>
                </a:lnTo>
                <a:cubicBezTo>
                  <a:pt x="0" y="9101"/>
                  <a:pt x="12915" y="0"/>
                  <a:pt x="25069"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mov-file-format_28848"/>
          <p:cNvSpPr>
            <a:spLocks noChangeAspect="1"/>
          </p:cNvSpPr>
          <p:nvPr/>
        </p:nvSpPr>
        <p:spPr bwMode="auto">
          <a:xfrm>
            <a:off x="5814254" y="1569226"/>
            <a:ext cx="369671" cy="416805"/>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91012 w 539049"/>
              <a:gd name="connsiteY4" fmla="*/ 279016 h 607780"/>
              <a:gd name="connsiteX5" fmla="*/ 326930 w 539049"/>
              <a:gd name="connsiteY5" fmla="*/ 328455 h 607780"/>
              <a:gd name="connsiteX6" fmla="*/ 291262 w 539049"/>
              <a:gd name="connsiteY6" fmla="*/ 378725 h 607780"/>
              <a:gd name="connsiteX7" fmla="*/ 255094 w 539049"/>
              <a:gd name="connsiteY7" fmla="*/ 329286 h 607780"/>
              <a:gd name="connsiteX8" fmla="*/ 291012 w 539049"/>
              <a:gd name="connsiteY8" fmla="*/ 279016 h 607780"/>
              <a:gd name="connsiteX9" fmla="*/ 370357 w 539049"/>
              <a:gd name="connsiteY9" fmla="*/ 254800 h 607780"/>
              <a:gd name="connsiteX10" fmla="*/ 417901 w 539049"/>
              <a:gd name="connsiteY10" fmla="*/ 402942 h 607780"/>
              <a:gd name="connsiteX11" fmla="*/ 457034 w 539049"/>
              <a:gd name="connsiteY11" fmla="*/ 402942 h 607780"/>
              <a:gd name="connsiteX12" fmla="*/ 507076 w 539049"/>
              <a:gd name="connsiteY12" fmla="*/ 254800 h 607780"/>
              <a:gd name="connsiteX13" fmla="*/ 471356 w 539049"/>
              <a:gd name="connsiteY13" fmla="*/ 254800 h 607780"/>
              <a:gd name="connsiteX14" fmla="*/ 452455 w 539049"/>
              <a:gd name="connsiteY14" fmla="*/ 318147 h 607780"/>
              <a:gd name="connsiteX15" fmla="*/ 438966 w 539049"/>
              <a:gd name="connsiteY15" fmla="*/ 370437 h 607780"/>
              <a:gd name="connsiteX16" fmla="*/ 438383 w 539049"/>
              <a:gd name="connsiteY16" fmla="*/ 370437 h 607780"/>
              <a:gd name="connsiteX17" fmla="*/ 425144 w 539049"/>
              <a:gd name="connsiteY17" fmla="*/ 317482 h 607780"/>
              <a:gd name="connsiteX18" fmla="*/ 407076 w 539049"/>
              <a:gd name="connsiteY18" fmla="*/ 254800 h 607780"/>
              <a:gd name="connsiteX19" fmla="*/ 46461 w 539049"/>
              <a:gd name="connsiteY19" fmla="*/ 254800 h 607780"/>
              <a:gd name="connsiteX20" fmla="*/ 36969 w 539049"/>
              <a:gd name="connsiteY20" fmla="*/ 402942 h 607780"/>
              <a:gd name="connsiteX21" fmla="*/ 68027 w 539049"/>
              <a:gd name="connsiteY21" fmla="*/ 402942 h 607780"/>
              <a:gd name="connsiteX22" fmla="*/ 70608 w 539049"/>
              <a:gd name="connsiteY22" fmla="*/ 346662 h 607780"/>
              <a:gd name="connsiteX23" fmla="*/ 73272 w 539049"/>
              <a:gd name="connsiteY23" fmla="*/ 285393 h 607780"/>
              <a:gd name="connsiteX24" fmla="*/ 73772 w 539049"/>
              <a:gd name="connsiteY24" fmla="*/ 285393 h 607780"/>
              <a:gd name="connsiteX25" fmla="*/ 87177 w 539049"/>
              <a:gd name="connsiteY25" fmla="*/ 343170 h 607780"/>
              <a:gd name="connsiteX26" fmla="*/ 102997 w 539049"/>
              <a:gd name="connsiteY26" fmla="*/ 400531 h 607780"/>
              <a:gd name="connsiteX27" fmla="*/ 129225 w 539049"/>
              <a:gd name="connsiteY27" fmla="*/ 400531 h 607780"/>
              <a:gd name="connsiteX28" fmla="*/ 147294 w 539049"/>
              <a:gd name="connsiteY28" fmla="*/ 342754 h 607780"/>
              <a:gd name="connsiteX29" fmla="*/ 163780 w 539049"/>
              <a:gd name="connsiteY29" fmla="*/ 285393 h 607780"/>
              <a:gd name="connsiteX30" fmla="*/ 164446 w 539049"/>
              <a:gd name="connsiteY30" fmla="*/ 285393 h 607780"/>
              <a:gd name="connsiteX31" fmla="*/ 165778 w 539049"/>
              <a:gd name="connsiteY31" fmla="*/ 346246 h 607780"/>
              <a:gd name="connsiteX32" fmla="*/ 167943 w 539049"/>
              <a:gd name="connsiteY32" fmla="*/ 402942 h 607780"/>
              <a:gd name="connsiteX33" fmla="*/ 200749 w 539049"/>
              <a:gd name="connsiteY33" fmla="*/ 402942 h 607780"/>
              <a:gd name="connsiteX34" fmla="*/ 192589 w 539049"/>
              <a:gd name="connsiteY34" fmla="*/ 254800 h 607780"/>
              <a:gd name="connsiteX35" fmla="*/ 148792 w 539049"/>
              <a:gd name="connsiteY35" fmla="*/ 254800 h 607780"/>
              <a:gd name="connsiteX36" fmla="*/ 132972 w 539049"/>
              <a:gd name="connsiteY36" fmla="*/ 304098 h 607780"/>
              <a:gd name="connsiteX37" fmla="*/ 118817 w 539049"/>
              <a:gd name="connsiteY37" fmla="*/ 357219 h 607780"/>
              <a:gd name="connsiteX38" fmla="*/ 118235 w 539049"/>
              <a:gd name="connsiteY38" fmla="*/ 357219 h 607780"/>
              <a:gd name="connsiteX39" fmla="*/ 105662 w 539049"/>
              <a:gd name="connsiteY39" fmla="*/ 304264 h 607780"/>
              <a:gd name="connsiteX40" fmla="*/ 91091 w 539049"/>
              <a:gd name="connsiteY40" fmla="*/ 254800 h 607780"/>
              <a:gd name="connsiteX41" fmla="*/ 291923 w 539049"/>
              <a:gd name="connsiteY41" fmla="*/ 252390 h 607780"/>
              <a:gd name="connsiteX42" fmla="*/ 219733 w 539049"/>
              <a:gd name="connsiteY42" fmla="*/ 330035 h 607780"/>
              <a:gd name="connsiteX43" fmla="*/ 289508 w 539049"/>
              <a:gd name="connsiteY43" fmla="*/ 405353 h 607780"/>
              <a:gd name="connsiteX44" fmla="*/ 362364 w 539049"/>
              <a:gd name="connsiteY44" fmla="*/ 327375 h 607780"/>
              <a:gd name="connsiteX45" fmla="*/ 291923 w 539049"/>
              <a:gd name="connsiteY45" fmla="*/ 252390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814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7 w 539049"/>
              <a:gd name="connsiteY57" fmla="*/ 1496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291012" y="279016"/>
                </a:moveTo>
                <a:cubicBezTo>
                  <a:pt x="314180" y="279016"/>
                  <a:pt x="326930" y="301866"/>
                  <a:pt x="326930" y="328455"/>
                </a:cubicBezTo>
                <a:cubicBezTo>
                  <a:pt x="326930" y="357204"/>
                  <a:pt x="314013" y="378725"/>
                  <a:pt x="291262" y="378725"/>
                </a:cubicBezTo>
                <a:cubicBezTo>
                  <a:pt x="268761" y="378725"/>
                  <a:pt x="255094" y="358285"/>
                  <a:pt x="255094" y="329286"/>
                </a:cubicBezTo>
                <a:cubicBezTo>
                  <a:pt x="255094" y="300537"/>
                  <a:pt x="268345" y="279016"/>
                  <a:pt x="291012" y="279016"/>
                </a:cubicBezTo>
                <a:close/>
                <a:moveTo>
                  <a:pt x="370357" y="254800"/>
                </a:moveTo>
                <a:lnTo>
                  <a:pt x="417901" y="402942"/>
                </a:lnTo>
                <a:lnTo>
                  <a:pt x="457034" y="402942"/>
                </a:lnTo>
                <a:lnTo>
                  <a:pt x="507076" y="254800"/>
                </a:lnTo>
                <a:lnTo>
                  <a:pt x="471356" y="254800"/>
                </a:lnTo>
                <a:lnTo>
                  <a:pt x="452455" y="318147"/>
                </a:lnTo>
                <a:cubicBezTo>
                  <a:pt x="447376" y="335023"/>
                  <a:pt x="442713" y="352647"/>
                  <a:pt x="438966" y="370437"/>
                </a:cubicBezTo>
                <a:lnTo>
                  <a:pt x="438383" y="370437"/>
                </a:lnTo>
                <a:cubicBezTo>
                  <a:pt x="434803" y="351982"/>
                  <a:pt x="430224" y="335023"/>
                  <a:pt x="425144" y="317482"/>
                </a:cubicBezTo>
                <a:lnTo>
                  <a:pt x="407076" y="254800"/>
                </a:lnTo>
                <a:close/>
                <a:moveTo>
                  <a:pt x="46461" y="254800"/>
                </a:moveTo>
                <a:lnTo>
                  <a:pt x="36969" y="402942"/>
                </a:lnTo>
                <a:lnTo>
                  <a:pt x="68027" y="402942"/>
                </a:lnTo>
                <a:lnTo>
                  <a:pt x="70608" y="346662"/>
                </a:lnTo>
                <a:cubicBezTo>
                  <a:pt x="71773" y="328206"/>
                  <a:pt x="72440" y="305345"/>
                  <a:pt x="73272" y="285393"/>
                </a:cubicBezTo>
                <a:lnTo>
                  <a:pt x="73772" y="285393"/>
                </a:lnTo>
                <a:cubicBezTo>
                  <a:pt x="77269" y="304680"/>
                  <a:pt x="82348" y="325795"/>
                  <a:pt x="87177" y="343170"/>
                </a:cubicBezTo>
                <a:lnTo>
                  <a:pt x="102997" y="400531"/>
                </a:lnTo>
                <a:lnTo>
                  <a:pt x="129225" y="400531"/>
                </a:lnTo>
                <a:lnTo>
                  <a:pt x="147294" y="342754"/>
                </a:lnTo>
                <a:cubicBezTo>
                  <a:pt x="152955" y="325380"/>
                  <a:pt x="159117" y="304264"/>
                  <a:pt x="163780" y="285393"/>
                </a:cubicBezTo>
                <a:lnTo>
                  <a:pt x="164446" y="285393"/>
                </a:lnTo>
                <a:cubicBezTo>
                  <a:pt x="164446" y="306924"/>
                  <a:pt x="165112" y="328456"/>
                  <a:pt x="165778" y="346246"/>
                </a:cubicBezTo>
                <a:lnTo>
                  <a:pt x="167943" y="402942"/>
                </a:lnTo>
                <a:lnTo>
                  <a:pt x="200749" y="402942"/>
                </a:lnTo>
                <a:lnTo>
                  <a:pt x="192589" y="254800"/>
                </a:lnTo>
                <a:lnTo>
                  <a:pt x="148792" y="254800"/>
                </a:lnTo>
                <a:lnTo>
                  <a:pt x="132972" y="304098"/>
                </a:lnTo>
                <a:cubicBezTo>
                  <a:pt x="128143" y="320558"/>
                  <a:pt x="123064" y="340094"/>
                  <a:pt x="118817" y="357219"/>
                </a:cubicBezTo>
                <a:lnTo>
                  <a:pt x="118235" y="357219"/>
                </a:lnTo>
                <a:cubicBezTo>
                  <a:pt x="114904" y="339928"/>
                  <a:pt x="110241" y="321389"/>
                  <a:pt x="105662" y="304264"/>
                </a:cubicBezTo>
                <a:lnTo>
                  <a:pt x="91091" y="254800"/>
                </a:lnTo>
                <a:close/>
                <a:moveTo>
                  <a:pt x="291923" y="252390"/>
                </a:moveTo>
                <a:cubicBezTo>
                  <a:pt x="248126" y="252390"/>
                  <a:pt x="219733" y="285559"/>
                  <a:pt x="219733" y="330035"/>
                </a:cubicBezTo>
                <a:cubicBezTo>
                  <a:pt x="219733" y="372183"/>
                  <a:pt x="245461" y="405353"/>
                  <a:pt x="289508" y="405353"/>
                </a:cubicBezTo>
                <a:cubicBezTo>
                  <a:pt x="332888" y="405353"/>
                  <a:pt x="362364" y="375924"/>
                  <a:pt x="362364" y="327375"/>
                </a:cubicBezTo>
                <a:cubicBezTo>
                  <a:pt x="362364" y="286474"/>
                  <a:pt x="337468" y="252390"/>
                  <a:pt x="291923" y="252390"/>
                </a:cubicBezTo>
                <a:close/>
                <a:moveTo>
                  <a:pt x="72606" y="23859"/>
                </a:moveTo>
                <a:lnTo>
                  <a:pt x="72606" y="217391"/>
                </a:lnTo>
                <a:lnTo>
                  <a:pt x="466443" y="217391"/>
                </a:lnTo>
                <a:lnTo>
                  <a:pt x="466443" y="157702"/>
                </a:lnTo>
                <a:lnTo>
                  <a:pt x="361031" y="157702"/>
                </a:lnTo>
                <a:cubicBezTo>
                  <a:pt x="354454" y="157702"/>
                  <a:pt x="349125" y="152381"/>
                  <a:pt x="349125" y="145814"/>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7" y="1496"/>
                </a:cubicBezTo>
                <a:cubicBezTo>
                  <a:pt x="367026" y="1663"/>
                  <a:pt x="367276" y="1829"/>
                  <a:pt x="367526" y="1995"/>
                </a:cubicBezTo>
                <a:cubicBezTo>
                  <a:pt x="368442" y="2577"/>
                  <a:pt x="369275"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txt_326819"/>
          <p:cNvSpPr>
            <a:spLocks noChangeAspect="1"/>
          </p:cNvSpPr>
          <p:nvPr/>
        </p:nvSpPr>
        <p:spPr bwMode="auto">
          <a:xfrm>
            <a:off x="7822383" y="2135876"/>
            <a:ext cx="347725" cy="416805"/>
          </a:xfrm>
          <a:custGeom>
            <a:avLst/>
            <a:gdLst>
              <a:gd name="connsiteX0" fmla="*/ 135383 w 506166"/>
              <a:gd name="connsiteY0" fmla="*/ 417648 h 606722"/>
              <a:gd name="connsiteX1" fmla="*/ 148725 w 506166"/>
              <a:gd name="connsiteY1" fmla="*/ 418892 h 606722"/>
              <a:gd name="connsiteX2" fmla="*/ 166781 w 506166"/>
              <a:gd name="connsiteY2" fmla="*/ 440571 h 606722"/>
              <a:gd name="connsiteX3" fmla="*/ 184838 w 506166"/>
              <a:gd name="connsiteY3" fmla="*/ 418892 h 606722"/>
              <a:gd name="connsiteX4" fmla="*/ 198269 w 506166"/>
              <a:gd name="connsiteY4" fmla="*/ 417648 h 606722"/>
              <a:gd name="connsiteX5" fmla="*/ 199425 w 506166"/>
              <a:gd name="connsiteY5" fmla="*/ 431064 h 606722"/>
              <a:gd name="connsiteX6" fmla="*/ 179145 w 506166"/>
              <a:gd name="connsiteY6" fmla="*/ 455408 h 606722"/>
              <a:gd name="connsiteX7" fmla="*/ 199425 w 506166"/>
              <a:gd name="connsiteY7" fmla="*/ 479663 h 606722"/>
              <a:gd name="connsiteX8" fmla="*/ 198269 w 506166"/>
              <a:gd name="connsiteY8" fmla="*/ 493079 h 606722"/>
              <a:gd name="connsiteX9" fmla="*/ 192131 w 506166"/>
              <a:gd name="connsiteY9" fmla="*/ 495300 h 606722"/>
              <a:gd name="connsiteX10" fmla="*/ 184838 w 506166"/>
              <a:gd name="connsiteY10" fmla="*/ 491835 h 606722"/>
              <a:gd name="connsiteX11" fmla="*/ 166781 w 506166"/>
              <a:gd name="connsiteY11" fmla="*/ 470245 h 606722"/>
              <a:gd name="connsiteX12" fmla="*/ 148725 w 506166"/>
              <a:gd name="connsiteY12" fmla="*/ 491835 h 606722"/>
              <a:gd name="connsiteX13" fmla="*/ 141432 w 506166"/>
              <a:gd name="connsiteY13" fmla="*/ 495300 h 606722"/>
              <a:gd name="connsiteX14" fmla="*/ 135383 w 506166"/>
              <a:gd name="connsiteY14" fmla="*/ 493079 h 606722"/>
              <a:gd name="connsiteX15" fmla="*/ 134138 w 506166"/>
              <a:gd name="connsiteY15" fmla="*/ 479663 h 606722"/>
              <a:gd name="connsiteX16" fmla="*/ 154418 w 506166"/>
              <a:gd name="connsiteY16" fmla="*/ 455408 h 606722"/>
              <a:gd name="connsiteX17" fmla="*/ 134138 w 506166"/>
              <a:gd name="connsiteY17" fmla="*/ 431064 h 606722"/>
              <a:gd name="connsiteX18" fmla="*/ 135383 w 506166"/>
              <a:gd name="connsiteY18" fmla="*/ 417648 h 606722"/>
              <a:gd name="connsiteX19" fmla="*/ 222563 w 506166"/>
              <a:gd name="connsiteY19" fmla="*/ 415490 h 606722"/>
              <a:gd name="connsiteX20" fmla="*/ 283462 w 506166"/>
              <a:gd name="connsiteY20" fmla="*/ 415490 h 606722"/>
              <a:gd name="connsiteX21" fmla="*/ 292988 w 506166"/>
              <a:gd name="connsiteY21" fmla="*/ 425000 h 606722"/>
              <a:gd name="connsiteX22" fmla="*/ 283462 w 506166"/>
              <a:gd name="connsiteY22" fmla="*/ 434420 h 606722"/>
              <a:gd name="connsiteX23" fmla="*/ 262539 w 506166"/>
              <a:gd name="connsiteY23" fmla="*/ 434420 h 606722"/>
              <a:gd name="connsiteX24" fmla="*/ 262539 w 506166"/>
              <a:gd name="connsiteY24" fmla="*/ 485790 h 606722"/>
              <a:gd name="connsiteX25" fmla="*/ 253012 w 506166"/>
              <a:gd name="connsiteY25" fmla="*/ 495300 h 606722"/>
              <a:gd name="connsiteX26" fmla="*/ 243486 w 506166"/>
              <a:gd name="connsiteY26" fmla="*/ 485790 h 606722"/>
              <a:gd name="connsiteX27" fmla="*/ 243486 w 506166"/>
              <a:gd name="connsiteY27" fmla="*/ 434420 h 606722"/>
              <a:gd name="connsiteX28" fmla="*/ 222563 w 506166"/>
              <a:gd name="connsiteY28" fmla="*/ 434420 h 606722"/>
              <a:gd name="connsiteX29" fmla="*/ 213037 w 506166"/>
              <a:gd name="connsiteY29" fmla="*/ 425000 h 606722"/>
              <a:gd name="connsiteX30" fmla="*/ 222563 w 506166"/>
              <a:gd name="connsiteY30" fmla="*/ 415490 h 606722"/>
              <a:gd name="connsiteX31" fmla="*/ 50101 w 506166"/>
              <a:gd name="connsiteY31" fmla="*/ 415490 h 606722"/>
              <a:gd name="connsiteX32" fmla="*/ 110999 w 506166"/>
              <a:gd name="connsiteY32" fmla="*/ 415490 h 606722"/>
              <a:gd name="connsiteX33" fmla="*/ 120526 w 506166"/>
              <a:gd name="connsiteY33" fmla="*/ 425000 h 606722"/>
              <a:gd name="connsiteX34" fmla="*/ 110999 w 506166"/>
              <a:gd name="connsiteY34" fmla="*/ 434420 h 606722"/>
              <a:gd name="connsiteX35" fmla="*/ 90077 w 506166"/>
              <a:gd name="connsiteY35" fmla="*/ 434420 h 606722"/>
              <a:gd name="connsiteX36" fmla="*/ 90077 w 506166"/>
              <a:gd name="connsiteY36" fmla="*/ 485790 h 606722"/>
              <a:gd name="connsiteX37" fmla="*/ 80550 w 506166"/>
              <a:gd name="connsiteY37" fmla="*/ 495300 h 606722"/>
              <a:gd name="connsiteX38" fmla="*/ 71024 w 506166"/>
              <a:gd name="connsiteY38" fmla="*/ 485790 h 606722"/>
              <a:gd name="connsiteX39" fmla="*/ 71024 w 506166"/>
              <a:gd name="connsiteY39" fmla="*/ 434420 h 606722"/>
              <a:gd name="connsiteX40" fmla="*/ 50101 w 506166"/>
              <a:gd name="connsiteY40" fmla="*/ 434420 h 606722"/>
              <a:gd name="connsiteX41" fmla="*/ 40575 w 506166"/>
              <a:gd name="connsiteY41" fmla="*/ 425000 h 606722"/>
              <a:gd name="connsiteX42" fmla="*/ 50101 w 506166"/>
              <a:gd name="connsiteY42" fmla="*/ 415490 h 606722"/>
              <a:gd name="connsiteX43" fmla="*/ 29816 w 506166"/>
              <a:gd name="connsiteY43" fmla="*/ 393876 h 606722"/>
              <a:gd name="connsiteX44" fmla="*/ 19047 w 506166"/>
              <a:gd name="connsiteY44" fmla="*/ 404629 h 606722"/>
              <a:gd name="connsiteX45" fmla="*/ 19047 w 506166"/>
              <a:gd name="connsiteY45" fmla="*/ 506031 h 606722"/>
              <a:gd name="connsiteX46" fmla="*/ 29816 w 506166"/>
              <a:gd name="connsiteY46" fmla="*/ 516785 h 606722"/>
              <a:gd name="connsiteX47" fmla="*/ 303771 w 506166"/>
              <a:gd name="connsiteY47" fmla="*/ 516785 h 606722"/>
              <a:gd name="connsiteX48" fmla="*/ 314629 w 506166"/>
              <a:gd name="connsiteY48" fmla="*/ 506031 h 606722"/>
              <a:gd name="connsiteX49" fmla="*/ 314629 w 506166"/>
              <a:gd name="connsiteY49" fmla="*/ 404629 h 606722"/>
              <a:gd name="connsiteX50" fmla="*/ 303771 w 506166"/>
              <a:gd name="connsiteY50" fmla="*/ 393876 h 606722"/>
              <a:gd name="connsiteX51" fmla="*/ 242884 w 506166"/>
              <a:gd name="connsiteY51" fmla="*/ 303926 h 606722"/>
              <a:gd name="connsiteX52" fmla="*/ 395187 w 506166"/>
              <a:gd name="connsiteY52" fmla="*/ 303926 h 606722"/>
              <a:gd name="connsiteX53" fmla="*/ 404622 w 506166"/>
              <a:gd name="connsiteY53" fmla="*/ 313453 h 606722"/>
              <a:gd name="connsiteX54" fmla="*/ 395187 w 506166"/>
              <a:gd name="connsiteY54" fmla="*/ 322979 h 606722"/>
              <a:gd name="connsiteX55" fmla="*/ 242884 w 506166"/>
              <a:gd name="connsiteY55" fmla="*/ 322979 h 606722"/>
              <a:gd name="connsiteX56" fmla="*/ 233360 w 506166"/>
              <a:gd name="connsiteY56" fmla="*/ 313453 h 606722"/>
              <a:gd name="connsiteX57" fmla="*/ 242884 w 506166"/>
              <a:gd name="connsiteY57" fmla="*/ 303926 h 606722"/>
              <a:gd name="connsiteX58" fmla="*/ 190756 w 506166"/>
              <a:gd name="connsiteY58" fmla="*/ 269909 h 606722"/>
              <a:gd name="connsiteX59" fmla="*/ 179897 w 506166"/>
              <a:gd name="connsiteY59" fmla="*/ 295421 h 606722"/>
              <a:gd name="connsiteX60" fmla="*/ 205353 w 506166"/>
              <a:gd name="connsiteY60" fmla="*/ 284487 h 606722"/>
              <a:gd name="connsiteX61" fmla="*/ 283463 w 506166"/>
              <a:gd name="connsiteY61" fmla="*/ 263421 h 606722"/>
              <a:gd name="connsiteX62" fmla="*/ 354519 w 506166"/>
              <a:gd name="connsiteY62" fmla="*/ 263421 h 606722"/>
              <a:gd name="connsiteX63" fmla="*/ 364047 w 506166"/>
              <a:gd name="connsiteY63" fmla="*/ 272947 h 606722"/>
              <a:gd name="connsiteX64" fmla="*/ 354519 w 506166"/>
              <a:gd name="connsiteY64" fmla="*/ 282474 h 606722"/>
              <a:gd name="connsiteX65" fmla="*/ 283463 w 506166"/>
              <a:gd name="connsiteY65" fmla="*/ 282474 h 606722"/>
              <a:gd name="connsiteX66" fmla="*/ 273935 w 506166"/>
              <a:gd name="connsiteY66" fmla="*/ 272947 h 606722"/>
              <a:gd name="connsiteX67" fmla="*/ 283463 w 506166"/>
              <a:gd name="connsiteY67" fmla="*/ 263421 h 606722"/>
              <a:gd name="connsiteX68" fmla="*/ 291244 w 506166"/>
              <a:gd name="connsiteY68" fmla="*/ 168926 h 606722"/>
              <a:gd name="connsiteX69" fmla="*/ 203928 w 506166"/>
              <a:gd name="connsiteY69" fmla="*/ 256130 h 606722"/>
              <a:gd name="connsiteX70" fmla="*/ 219149 w 506166"/>
              <a:gd name="connsiteY70" fmla="*/ 271420 h 606722"/>
              <a:gd name="connsiteX71" fmla="*/ 306464 w 506166"/>
              <a:gd name="connsiteY71" fmla="*/ 184216 h 606722"/>
              <a:gd name="connsiteX72" fmla="*/ 319459 w 506166"/>
              <a:gd name="connsiteY72" fmla="*/ 140747 h 606722"/>
              <a:gd name="connsiteX73" fmla="*/ 304684 w 506166"/>
              <a:gd name="connsiteY73" fmla="*/ 155503 h 606722"/>
              <a:gd name="connsiteX74" fmla="*/ 319904 w 506166"/>
              <a:gd name="connsiteY74" fmla="*/ 170793 h 606722"/>
              <a:gd name="connsiteX75" fmla="*/ 334679 w 506166"/>
              <a:gd name="connsiteY75" fmla="*/ 155947 h 606722"/>
              <a:gd name="connsiteX76" fmla="*/ 334679 w 506166"/>
              <a:gd name="connsiteY76" fmla="*/ 155059 h 606722"/>
              <a:gd name="connsiteX77" fmla="*/ 320349 w 506166"/>
              <a:gd name="connsiteY77" fmla="*/ 140747 h 606722"/>
              <a:gd name="connsiteX78" fmla="*/ 319459 w 506166"/>
              <a:gd name="connsiteY78" fmla="*/ 140747 h 606722"/>
              <a:gd name="connsiteX79" fmla="*/ 319904 w 506166"/>
              <a:gd name="connsiteY79" fmla="*/ 121590 h 606722"/>
              <a:gd name="connsiteX80" fmla="*/ 333789 w 506166"/>
              <a:gd name="connsiteY80" fmla="*/ 127324 h 606722"/>
              <a:gd name="connsiteX81" fmla="*/ 348208 w 506166"/>
              <a:gd name="connsiteY81" fmla="*/ 141636 h 606722"/>
              <a:gd name="connsiteX82" fmla="*/ 348208 w 506166"/>
              <a:gd name="connsiteY82" fmla="*/ 169459 h 606722"/>
              <a:gd name="connsiteX83" fmla="*/ 218703 w 506166"/>
              <a:gd name="connsiteY83" fmla="*/ 298710 h 606722"/>
              <a:gd name="connsiteX84" fmla="*/ 215766 w 506166"/>
              <a:gd name="connsiteY84" fmla="*/ 300755 h 606722"/>
              <a:gd name="connsiteX85" fmla="*/ 165478 w 506166"/>
              <a:gd name="connsiteY85" fmla="*/ 322267 h 606722"/>
              <a:gd name="connsiteX86" fmla="*/ 161740 w 506166"/>
              <a:gd name="connsiteY86" fmla="*/ 322978 h 606722"/>
              <a:gd name="connsiteX87" fmla="*/ 155064 w 506166"/>
              <a:gd name="connsiteY87" fmla="*/ 320222 h 606722"/>
              <a:gd name="connsiteX88" fmla="*/ 153017 w 506166"/>
              <a:gd name="connsiteY88" fmla="*/ 309733 h 606722"/>
              <a:gd name="connsiteX89" fmla="*/ 174556 w 506166"/>
              <a:gd name="connsiteY89" fmla="*/ 259597 h 606722"/>
              <a:gd name="connsiteX90" fmla="*/ 176515 w 506166"/>
              <a:gd name="connsiteY90" fmla="*/ 256575 h 606722"/>
              <a:gd name="connsiteX91" fmla="*/ 306019 w 506166"/>
              <a:gd name="connsiteY91" fmla="*/ 127324 h 606722"/>
              <a:gd name="connsiteX92" fmla="*/ 319904 w 506166"/>
              <a:gd name="connsiteY92" fmla="*/ 121590 h 606722"/>
              <a:gd name="connsiteX93" fmla="*/ 404613 w 506166"/>
              <a:gd name="connsiteY93" fmla="*/ 32438 h 606722"/>
              <a:gd name="connsiteX94" fmla="*/ 404613 w 506166"/>
              <a:gd name="connsiteY94" fmla="*/ 90559 h 606722"/>
              <a:gd name="connsiteX95" fmla="*/ 415471 w 506166"/>
              <a:gd name="connsiteY95" fmla="*/ 101313 h 606722"/>
              <a:gd name="connsiteX96" fmla="*/ 473680 w 506166"/>
              <a:gd name="connsiteY96" fmla="*/ 101313 h 606722"/>
              <a:gd name="connsiteX97" fmla="*/ 90695 w 506166"/>
              <a:gd name="connsiteY97" fmla="*/ 19018 h 606722"/>
              <a:gd name="connsiteX98" fmla="*/ 79926 w 506166"/>
              <a:gd name="connsiteY98" fmla="*/ 29772 h 606722"/>
              <a:gd name="connsiteX99" fmla="*/ 79926 w 506166"/>
              <a:gd name="connsiteY99" fmla="*/ 374947 h 606722"/>
              <a:gd name="connsiteX100" fmla="*/ 303771 w 506166"/>
              <a:gd name="connsiteY100" fmla="*/ 374947 h 606722"/>
              <a:gd name="connsiteX101" fmla="*/ 333587 w 506166"/>
              <a:gd name="connsiteY101" fmla="*/ 404629 h 606722"/>
              <a:gd name="connsiteX102" fmla="*/ 333587 w 506166"/>
              <a:gd name="connsiteY102" fmla="*/ 506031 h 606722"/>
              <a:gd name="connsiteX103" fmla="*/ 303771 w 506166"/>
              <a:gd name="connsiteY103" fmla="*/ 535803 h 606722"/>
              <a:gd name="connsiteX104" fmla="*/ 79926 w 506166"/>
              <a:gd name="connsiteY104" fmla="*/ 535803 h 606722"/>
              <a:gd name="connsiteX105" fmla="*/ 79926 w 506166"/>
              <a:gd name="connsiteY105" fmla="*/ 576950 h 606722"/>
              <a:gd name="connsiteX106" fmla="*/ 90695 w 506166"/>
              <a:gd name="connsiteY106" fmla="*/ 587704 h 606722"/>
              <a:gd name="connsiteX107" fmla="*/ 476350 w 506166"/>
              <a:gd name="connsiteY107" fmla="*/ 587704 h 606722"/>
              <a:gd name="connsiteX108" fmla="*/ 487119 w 506166"/>
              <a:gd name="connsiteY108" fmla="*/ 576950 h 606722"/>
              <a:gd name="connsiteX109" fmla="*/ 487119 w 506166"/>
              <a:gd name="connsiteY109" fmla="*/ 120331 h 606722"/>
              <a:gd name="connsiteX110" fmla="*/ 415471 w 506166"/>
              <a:gd name="connsiteY110" fmla="*/ 120331 h 606722"/>
              <a:gd name="connsiteX111" fmla="*/ 385655 w 506166"/>
              <a:gd name="connsiteY111" fmla="*/ 90559 h 606722"/>
              <a:gd name="connsiteX112" fmla="*/ 385655 w 506166"/>
              <a:gd name="connsiteY112" fmla="*/ 19018 h 606722"/>
              <a:gd name="connsiteX113" fmla="*/ 90695 w 506166"/>
              <a:gd name="connsiteY113" fmla="*/ 0 h 606722"/>
              <a:gd name="connsiteX114" fmla="*/ 395178 w 506166"/>
              <a:gd name="connsiteY114" fmla="*/ 0 h 606722"/>
              <a:gd name="connsiteX115" fmla="*/ 401853 w 506166"/>
              <a:gd name="connsiteY115" fmla="*/ 2755 h 606722"/>
              <a:gd name="connsiteX116" fmla="*/ 503318 w 506166"/>
              <a:gd name="connsiteY116" fmla="*/ 104068 h 606722"/>
              <a:gd name="connsiteX117" fmla="*/ 506166 w 506166"/>
              <a:gd name="connsiteY117" fmla="*/ 110822 h 606722"/>
              <a:gd name="connsiteX118" fmla="*/ 506166 w 506166"/>
              <a:gd name="connsiteY118" fmla="*/ 576950 h 606722"/>
              <a:gd name="connsiteX119" fmla="*/ 476350 w 506166"/>
              <a:gd name="connsiteY119" fmla="*/ 606722 h 606722"/>
              <a:gd name="connsiteX120" fmla="*/ 90695 w 506166"/>
              <a:gd name="connsiteY120" fmla="*/ 606722 h 606722"/>
              <a:gd name="connsiteX121" fmla="*/ 60879 w 506166"/>
              <a:gd name="connsiteY121" fmla="*/ 576950 h 606722"/>
              <a:gd name="connsiteX122" fmla="*/ 60879 w 506166"/>
              <a:gd name="connsiteY122" fmla="*/ 535803 h 606722"/>
              <a:gd name="connsiteX123" fmla="*/ 29816 w 506166"/>
              <a:gd name="connsiteY123" fmla="*/ 535803 h 606722"/>
              <a:gd name="connsiteX124" fmla="*/ 0 w 506166"/>
              <a:gd name="connsiteY124" fmla="*/ 506031 h 606722"/>
              <a:gd name="connsiteX125" fmla="*/ 0 w 506166"/>
              <a:gd name="connsiteY125" fmla="*/ 404629 h 606722"/>
              <a:gd name="connsiteX126" fmla="*/ 29816 w 506166"/>
              <a:gd name="connsiteY126" fmla="*/ 374947 h 606722"/>
              <a:gd name="connsiteX127" fmla="*/ 60879 w 506166"/>
              <a:gd name="connsiteY127" fmla="*/ 374947 h 606722"/>
              <a:gd name="connsiteX128" fmla="*/ 60879 w 506166"/>
              <a:gd name="connsiteY128" fmla="*/ 29772 h 606722"/>
              <a:gd name="connsiteX129" fmla="*/ 90695 w 506166"/>
              <a:gd name="connsiteY12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506166" h="606722">
                <a:moveTo>
                  <a:pt x="135383" y="417648"/>
                </a:moveTo>
                <a:cubicBezTo>
                  <a:pt x="139386" y="414361"/>
                  <a:pt x="145345" y="414894"/>
                  <a:pt x="148725" y="418892"/>
                </a:cubicBezTo>
                <a:lnTo>
                  <a:pt x="166781" y="440571"/>
                </a:lnTo>
                <a:lnTo>
                  <a:pt x="184838" y="418892"/>
                </a:lnTo>
                <a:cubicBezTo>
                  <a:pt x="188218" y="414894"/>
                  <a:pt x="194177" y="414361"/>
                  <a:pt x="198269" y="417648"/>
                </a:cubicBezTo>
                <a:cubicBezTo>
                  <a:pt x="202271" y="421024"/>
                  <a:pt x="202805" y="427066"/>
                  <a:pt x="199425" y="431064"/>
                </a:cubicBezTo>
                <a:lnTo>
                  <a:pt x="179145" y="455408"/>
                </a:lnTo>
                <a:lnTo>
                  <a:pt x="199425" y="479663"/>
                </a:lnTo>
                <a:cubicBezTo>
                  <a:pt x="202805" y="483750"/>
                  <a:pt x="202271" y="489703"/>
                  <a:pt x="198269" y="493079"/>
                </a:cubicBezTo>
                <a:cubicBezTo>
                  <a:pt x="196490" y="494500"/>
                  <a:pt x="194266" y="495300"/>
                  <a:pt x="192131" y="495300"/>
                </a:cubicBezTo>
                <a:cubicBezTo>
                  <a:pt x="189463" y="495300"/>
                  <a:pt x="186705" y="494056"/>
                  <a:pt x="184838" y="491835"/>
                </a:cubicBezTo>
                <a:lnTo>
                  <a:pt x="166781" y="470245"/>
                </a:lnTo>
                <a:lnTo>
                  <a:pt x="148725" y="491835"/>
                </a:lnTo>
                <a:cubicBezTo>
                  <a:pt x="146857" y="494056"/>
                  <a:pt x="144189" y="495300"/>
                  <a:pt x="141432" y="495300"/>
                </a:cubicBezTo>
                <a:cubicBezTo>
                  <a:pt x="139297" y="495300"/>
                  <a:pt x="137162" y="494500"/>
                  <a:pt x="135383" y="493079"/>
                </a:cubicBezTo>
                <a:cubicBezTo>
                  <a:pt x="131292" y="489703"/>
                  <a:pt x="130758" y="483750"/>
                  <a:pt x="134138" y="479663"/>
                </a:cubicBezTo>
                <a:lnTo>
                  <a:pt x="154418" y="455408"/>
                </a:lnTo>
                <a:lnTo>
                  <a:pt x="134138" y="431064"/>
                </a:lnTo>
                <a:cubicBezTo>
                  <a:pt x="130758" y="427066"/>
                  <a:pt x="131292" y="421024"/>
                  <a:pt x="135383" y="417648"/>
                </a:cubicBezTo>
                <a:close/>
                <a:moveTo>
                  <a:pt x="222563" y="415490"/>
                </a:moveTo>
                <a:lnTo>
                  <a:pt x="283462" y="415490"/>
                </a:lnTo>
                <a:cubicBezTo>
                  <a:pt x="288715" y="415490"/>
                  <a:pt x="292988" y="419667"/>
                  <a:pt x="292988" y="425000"/>
                </a:cubicBezTo>
                <a:cubicBezTo>
                  <a:pt x="292988" y="430243"/>
                  <a:pt x="288715" y="434420"/>
                  <a:pt x="283462" y="434420"/>
                </a:cubicBezTo>
                <a:lnTo>
                  <a:pt x="262539" y="434420"/>
                </a:lnTo>
                <a:lnTo>
                  <a:pt x="262539" y="485790"/>
                </a:lnTo>
                <a:cubicBezTo>
                  <a:pt x="262539" y="491034"/>
                  <a:pt x="258265" y="495300"/>
                  <a:pt x="253012" y="495300"/>
                </a:cubicBezTo>
                <a:cubicBezTo>
                  <a:pt x="247759" y="495300"/>
                  <a:pt x="243486" y="491034"/>
                  <a:pt x="243486" y="485790"/>
                </a:cubicBezTo>
                <a:lnTo>
                  <a:pt x="243486" y="434420"/>
                </a:lnTo>
                <a:lnTo>
                  <a:pt x="222563" y="434420"/>
                </a:lnTo>
                <a:cubicBezTo>
                  <a:pt x="217310" y="434420"/>
                  <a:pt x="213037" y="430243"/>
                  <a:pt x="213037" y="425000"/>
                </a:cubicBezTo>
                <a:cubicBezTo>
                  <a:pt x="213037" y="419667"/>
                  <a:pt x="217310" y="415490"/>
                  <a:pt x="222563" y="415490"/>
                </a:cubicBezTo>
                <a:close/>
                <a:moveTo>
                  <a:pt x="50101" y="415490"/>
                </a:moveTo>
                <a:lnTo>
                  <a:pt x="110999" y="415490"/>
                </a:lnTo>
                <a:cubicBezTo>
                  <a:pt x="116252" y="415490"/>
                  <a:pt x="120526" y="419667"/>
                  <a:pt x="120526" y="425000"/>
                </a:cubicBezTo>
                <a:cubicBezTo>
                  <a:pt x="120526" y="430243"/>
                  <a:pt x="116252" y="434420"/>
                  <a:pt x="110999" y="434420"/>
                </a:cubicBezTo>
                <a:lnTo>
                  <a:pt x="90077" y="434420"/>
                </a:lnTo>
                <a:lnTo>
                  <a:pt x="90077" y="485790"/>
                </a:lnTo>
                <a:cubicBezTo>
                  <a:pt x="90077" y="491034"/>
                  <a:pt x="85803" y="495300"/>
                  <a:pt x="80550" y="495300"/>
                </a:cubicBezTo>
                <a:cubicBezTo>
                  <a:pt x="75297" y="495300"/>
                  <a:pt x="71024" y="491034"/>
                  <a:pt x="71024" y="485790"/>
                </a:cubicBezTo>
                <a:lnTo>
                  <a:pt x="71024" y="434420"/>
                </a:lnTo>
                <a:lnTo>
                  <a:pt x="50101" y="434420"/>
                </a:lnTo>
                <a:cubicBezTo>
                  <a:pt x="44848" y="434420"/>
                  <a:pt x="40575" y="430243"/>
                  <a:pt x="40575" y="425000"/>
                </a:cubicBezTo>
                <a:cubicBezTo>
                  <a:pt x="40575" y="419667"/>
                  <a:pt x="44848" y="415490"/>
                  <a:pt x="50101" y="415490"/>
                </a:cubicBezTo>
                <a:close/>
                <a:moveTo>
                  <a:pt x="29816" y="393876"/>
                </a:moveTo>
                <a:cubicBezTo>
                  <a:pt x="23853" y="393876"/>
                  <a:pt x="19047" y="398764"/>
                  <a:pt x="19047" y="404629"/>
                </a:cubicBezTo>
                <a:lnTo>
                  <a:pt x="19047" y="506031"/>
                </a:lnTo>
                <a:cubicBezTo>
                  <a:pt x="19047" y="511897"/>
                  <a:pt x="23853" y="516785"/>
                  <a:pt x="29816" y="516785"/>
                </a:cubicBezTo>
                <a:lnTo>
                  <a:pt x="303771" y="516785"/>
                </a:lnTo>
                <a:cubicBezTo>
                  <a:pt x="309734" y="516785"/>
                  <a:pt x="314629" y="511897"/>
                  <a:pt x="314629" y="506031"/>
                </a:cubicBezTo>
                <a:lnTo>
                  <a:pt x="314629" y="404629"/>
                </a:lnTo>
                <a:cubicBezTo>
                  <a:pt x="314629" y="398764"/>
                  <a:pt x="309734" y="393876"/>
                  <a:pt x="303771" y="393876"/>
                </a:cubicBezTo>
                <a:close/>
                <a:moveTo>
                  <a:pt x="242884" y="303926"/>
                </a:moveTo>
                <a:lnTo>
                  <a:pt x="395187" y="303926"/>
                </a:lnTo>
                <a:cubicBezTo>
                  <a:pt x="400438" y="303926"/>
                  <a:pt x="404622" y="308200"/>
                  <a:pt x="404622" y="313453"/>
                </a:cubicBezTo>
                <a:cubicBezTo>
                  <a:pt x="404622" y="318705"/>
                  <a:pt x="400438" y="322979"/>
                  <a:pt x="395187" y="322979"/>
                </a:cubicBezTo>
                <a:lnTo>
                  <a:pt x="242884" y="322979"/>
                </a:lnTo>
                <a:cubicBezTo>
                  <a:pt x="237633" y="322979"/>
                  <a:pt x="233360" y="318705"/>
                  <a:pt x="233360" y="313453"/>
                </a:cubicBezTo>
                <a:cubicBezTo>
                  <a:pt x="233360" y="308200"/>
                  <a:pt x="237633" y="303926"/>
                  <a:pt x="242884" y="303926"/>
                </a:cubicBezTo>
                <a:close/>
                <a:moveTo>
                  <a:pt x="190756" y="269909"/>
                </a:moveTo>
                <a:lnTo>
                  <a:pt x="179897" y="295421"/>
                </a:lnTo>
                <a:lnTo>
                  <a:pt x="205353" y="284487"/>
                </a:lnTo>
                <a:close/>
                <a:moveTo>
                  <a:pt x="283463" y="263421"/>
                </a:moveTo>
                <a:lnTo>
                  <a:pt x="354519" y="263421"/>
                </a:lnTo>
                <a:cubicBezTo>
                  <a:pt x="359862" y="263421"/>
                  <a:pt x="364047" y="267695"/>
                  <a:pt x="364047" y="272947"/>
                </a:cubicBezTo>
                <a:cubicBezTo>
                  <a:pt x="364047" y="278200"/>
                  <a:pt x="359862" y="282474"/>
                  <a:pt x="354519" y="282474"/>
                </a:cubicBezTo>
                <a:lnTo>
                  <a:pt x="283463" y="282474"/>
                </a:lnTo>
                <a:cubicBezTo>
                  <a:pt x="278209" y="282474"/>
                  <a:pt x="273935" y="278200"/>
                  <a:pt x="273935" y="272947"/>
                </a:cubicBezTo>
                <a:cubicBezTo>
                  <a:pt x="273935" y="267695"/>
                  <a:pt x="278209" y="263421"/>
                  <a:pt x="283463" y="263421"/>
                </a:cubicBezTo>
                <a:close/>
                <a:moveTo>
                  <a:pt x="291244" y="168926"/>
                </a:moveTo>
                <a:lnTo>
                  <a:pt x="203928" y="256130"/>
                </a:lnTo>
                <a:lnTo>
                  <a:pt x="219149" y="271420"/>
                </a:lnTo>
                <a:lnTo>
                  <a:pt x="306464" y="184216"/>
                </a:lnTo>
                <a:close/>
                <a:moveTo>
                  <a:pt x="319459" y="140747"/>
                </a:moveTo>
                <a:lnTo>
                  <a:pt x="304684" y="155503"/>
                </a:lnTo>
                <a:lnTo>
                  <a:pt x="319904" y="170793"/>
                </a:lnTo>
                <a:lnTo>
                  <a:pt x="334679" y="155947"/>
                </a:lnTo>
                <a:cubicBezTo>
                  <a:pt x="334946" y="155770"/>
                  <a:pt x="334946" y="155325"/>
                  <a:pt x="334679" y="155059"/>
                </a:cubicBezTo>
                <a:lnTo>
                  <a:pt x="320349" y="140747"/>
                </a:lnTo>
                <a:cubicBezTo>
                  <a:pt x="320082" y="140480"/>
                  <a:pt x="319726" y="140480"/>
                  <a:pt x="319459" y="140747"/>
                </a:cubicBezTo>
                <a:close/>
                <a:moveTo>
                  <a:pt x="319904" y="121590"/>
                </a:moveTo>
                <a:cubicBezTo>
                  <a:pt x="324932" y="121590"/>
                  <a:pt x="329961" y="123502"/>
                  <a:pt x="333789" y="127324"/>
                </a:cubicBezTo>
                <a:lnTo>
                  <a:pt x="348208" y="141636"/>
                </a:lnTo>
                <a:cubicBezTo>
                  <a:pt x="355862" y="149280"/>
                  <a:pt x="355862" y="161726"/>
                  <a:pt x="348208" y="169459"/>
                </a:cubicBezTo>
                <a:lnTo>
                  <a:pt x="218703" y="298710"/>
                </a:lnTo>
                <a:cubicBezTo>
                  <a:pt x="217813" y="299599"/>
                  <a:pt x="216834" y="300221"/>
                  <a:pt x="215766" y="300755"/>
                </a:cubicBezTo>
                <a:lnTo>
                  <a:pt x="165478" y="322267"/>
                </a:lnTo>
                <a:cubicBezTo>
                  <a:pt x="164321" y="322711"/>
                  <a:pt x="162986" y="322978"/>
                  <a:pt x="161740" y="322978"/>
                </a:cubicBezTo>
                <a:cubicBezTo>
                  <a:pt x="159247" y="322978"/>
                  <a:pt x="156844" y="322000"/>
                  <a:pt x="155064" y="320222"/>
                </a:cubicBezTo>
                <a:cubicBezTo>
                  <a:pt x="152305" y="317467"/>
                  <a:pt x="151504" y="313289"/>
                  <a:pt x="153017" y="309733"/>
                </a:cubicBezTo>
                <a:lnTo>
                  <a:pt x="174556" y="259597"/>
                </a:lnTo>
                <a:cubicBezTo>
                  <a:pt x="175001" y="258441"/>
                  <a:pt x="175714" y="257464"/>
                  <a:pt x="176515" y="256575"/>
                </a:cubicBezTo>
                <a:lnTo>
                  <a:pt x="306019" y="127324"/>
                </a:lnTo>
                <a:cubicBezTo>
                  <a:pt x="309846" y="123502"/>
                  <a:pt x="314875" y="121590"/>
                  <a:pt x="319904" y="121590"/>
                </a:cubicBezTo>
                <a:close/>
                <a:moveTo>
                  <a:pt x="404613" y="32438"/>
                </a:moveTo>
                <a:lnTo>
                  <a:pt x="404613" y="90559"/>
                </a:lnTo>
                <a:cubicBezTo>
                  <a:pt x="404613" y="96514"/>
                  <a:pt x="409508" y="101313"/>
                  <a:pt x="415471" y="101313"/>
                </a:cubicBezTo>
                <a:lnTo>
                  <a:pt x="473680" y="101313"/>
                </a:lnTo>
                <a:close/>
                <a:moveTo>
                  <a:pt x="90695" y="19018"/>
                </a:moveTo>
                <a:cubicBezTo>
                  <a:pt x="84732" y="19018"/>
                  <a:pt x="79926" y="23817"/>
                  <a:pt x="79926" y="29772"/>
                </a:cubicBezTo>
                <a:lnTo>
                  <a:pt x="79926" y="374947"/>
                </a:lnTo>
                <a:lnTo>
                  <a:pt x="303771" y="374947"/>
                </a:lnTo>
                <a:cubicBezTo>
                  <a:pt x="320237" y="374947"/>
                  <a:pt x="333587" y="388277"/>
                  <a:pt x="333587" y="404629"/>
                </a:cubicBezTo>
                <a:lnTo>
                  <a:pt x="333587" y="506031"/>
                </a:lnTo>
                <a:cubicBezTo>
                  <a:pt x="333587" y="522383"/>
                  <a:pt x="320237" y="535803"/>
                  <a:pt x="303771" y="535803"/>
                </a:cubicBezTo>
                <a:lnTo>
                  <a:pt x="79926" y="535803"/>
                </a:lnTo>
                <a:lnTo>
                  <a:pt x="79926" y="576950"/>
                </a:lnTo>
                <a:cubicBezTo>
                  <a:pt x="79926" y="582905"/>
                  <a:pt x="84732" y="587704"/>
                  <a:pt x="90695" y="587704"/>
                </a:cubicBezTo>
                <a:lnTo>
                  <a:pt x="476350" y="587704"/>
                </a:lnTo>
                <a:cubicBezTo>
                  <a:pt x="482224" y="587704"/>
                  <a:pt x="487119" y="582905"/>
                  <a:pt x="487119" y="576950"/>
                </a:cubicBezTo>
                <a:lnTo>
                  <a:pt x="487119" y="120331"/>
                </a:lnTo>
                <a:lnTo>
                  <a:pt x="415471" y="120331"/>
                </a:lnTo>
                <a:cubicBezTo>
                  <a:pt x="399005" y="120331"/>
                  <a:pt x="385655" y="107001"/>
                  <a:pt x="385655" y="90559"/>
                </a:cubicBezTo>
                <a:lnTo>
                  <a:pt x="385655" y="19018"/>
                </a:lnTo>
                <a:close/>
                <a:moveTo>
                  <a:pt x="90695" y="0"/>
                </a:moveTo>
                <a:lnTo>
                  <a:pt x="395178" y="0"/>
                </a:lnTo>
                <a:cubicBezTo>
                  <a:pt x="397670" y="0"/>
                  <a:pt x="400073" y="978"/>
                  <a:pt x="401853" y="2755"/>
                </a:cubicBezTo>
                <a:lnTo>
                  <a:pt x="503318" y="104068"/>
                </a:lnTo>
                <a:cubicBezTo>
                  <a:pt x="505098" y="105934"/>
                  <a:pt x="506166" y="108334"/>
                  <a:pt x="506166" y="110822"/>
                </a:cubicBezTo>
                <a:lnTo>
                  <a:pt x="506166" y="576950"/>
                </a:lnTo>
                <a:cubicBezTo>
                  <a:pt x="506166" y="593303"/>
                  <a:pt x="492727" y="606722"/>
                  <a:pt x="476350" y="606722"/>
                </a:cubicBezTo>
                <a:lnTo>
                  <a:pt x="90695" y="606722"/>
                </a:lnTo>
                <a:cubicBezTo>
                  <a:pt x="74229" y="606722"/>
                  <a:pt x="60879" y="593303"/>
                  <a:pt x="60879" y="576950"/>
                </a:cubicBezTo>
                <a:lnTo>
                  <a:pt x="60879" y="535803"/>
                </a:lnTo>
                <a:lnTo>
                  <a:pt x="29816" y="535803"/>
                </a:lnTo>
                <a:cubicBezTo>
                  <a:pt x="13350" y="535803"/>
                  <a:pt x="0" y="522383"/>
                  <a:pt x="0" y="506031"/>
                </a:cubicBezTo>
                <a:lnTo>
                  <a:pt x="0" y="404629"/>
                </a:lnTo>
                <a:cubicBezTo>
                  <a:pt x="0" y="388277"/>
                  <a:pt x="13350" y="374947"/>
                  <a:pt x="29816" y="374947"/>
                </a:cubicBezTo>
                <a:lnTo>
                  <a:pt x="60879" y="374947"/>
                </a:lnTo>
                <a:lnTo>
                  <a:pt x="60879" y="29772"/>
                </a:lnTo>
                <a:cubicBezTo>
                  <a:pt x="60879" y="13331"/>
                  <a:pt x="74229" y="0"/>
                  <a:pt x="90695"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doc-file-format-symbol_29137"/>
          <p:cNvSpPr>
            <a:spLocks noChangeAspect="1"/>
          </p:cNvSpPr>
          <p:nvPr/>
        </p:nvSpPr>
        <p:spPr bwMode="auto">
          <a:xfrm>
            <a:off x="3646444" y="2135877"/>
            <a:ext cx="401457" cy="416805"/>
          </a:xfrm>
          <a:custGeom>
            <a:avLst/>
            <a:gdLst>
              <a:gd name="connsiteX0" fmla="*/ 58728 w 583294"/>
              <a:gd name="connsiteY0" fmla="*/ 266694 h 605593"/>
              <a:gd name="connsiteX1" fmla="*/ 89675 w 583294"/>
              <a:gd name="connsiteY1" fmla="*/ 300105 h 605593"/>
              <a:gd name="connsiteX2" fmla="*/ 56407 w 583294"/>
              <a:gd name="connsiteY2" fmla="*/ 336911 h 605593"/>
              <a:gd name="connsiteX3" fmla="*/ 48902 w 583294"/>
              <a:gd name="connsiteY3" fmla="*/ 336294 h 605593"/>
              <a:gd name="connsiteX4" fmla="*/ 48902 w 583294"/>
              <a:gd name="connsiteY4" fmla="*/ 267774 h 605593"/>
              <a:gd name="connsiteX5" fmla="*/ 58728 w 583294"/>
              <a:gd name="connsiteY5" fmla="*/ 266694 h 605593"/>
              <a:gd name="connsiteX6" fmla="*/ 175219 w 583294"/>
              <a:gd name="connsiteY6" fmla="*/ 264359 h 605593"/>
              <a:gd name="connsiteX7" fmla="*/ 201747 w 583294"/>
              <a:gd name="connsiteY7" fmla="*/ 301494 h 605593"/>
              <a:gd name="connsiteX8" fmla="*/ 175374 w 583294"/>
              <a:gd name="connsiteY8" fmla="*/ 339323 h 605593"/>
              <a:gd name="connsiteX9" fmla="*/ 149387 w 583294"/>
              <a:gd name="connsiteY9" fmla="*/ 302188 h 605593"/>
              <a:gd name="connsiteX10" fmla="*/ 175219 w 583294"/>
              <a:gd name="connsiteY10" fmla="*/ 264359 h 605593"/>
              <a:gd name="connsiteX11" fmla="*/ 56413 w 583294"/>
              <a:gd name="connsiteY11" fmla="*/ 248472 h 605593"/>
              <a:gd name="connsiteX12" fmla="*/ 27356 w 583294"/>
              <a:gd name="connsiteY12" fmla="*/ 251404 h 605593"/>
              <a:gd name="connsiteX13" fmla="*/ 27356 w 583294"/>
              <a:gd name="connsiteY13" fmla="*/ 353108 h 605593"/>
              <a:gd name="connsiteX14" fmla="*/ 51699 w 583294"/>
              <a:gd name="connsiteY14" fmla="*/ 355269 h 605593"/>
              <a:gd name="connsiteX15" fmla="*/ 97061 w 583294"/>
              <a:gd name="connsiteY15" fmla="*/ 342691 h 605593"/>
              <a:gd name="connsiteX16" fmla="*/ 113908 w 583294"/>
              <a:gd name="connsiteY16" fmla="*/ 299247 h 605593"/>
              <a:gd name="connsiteX17" fmla="*/ 96752 w 583294"/>
              <a:gd name="connsiteY17" fmla="*/ 258890 h 605593"/>
              <a:gd name="connsiteX18" fmla="*/ 56413 w 583294"/>
              <a:gd name="connsiteY18" fmla="*/ 248472 h 605593"/>
              <a:gd name="connsiteX19" fmla="*/ 175807 w 583294"/>
              <a:gd name="connsiteY19" fmla="*/ 244382 h 605593"/>
              <a:gd name="connsiteX20" fmla="*/ 124417 w 583294"/>
              <a:gd name="connsiteY20" fmla="*/ 302642 h 605593"/>
              <a:gd name="connsiteX21" fmla="*/ 174030 w 583294"/>
              <a:gd name="connsiteY21" fmla="*/ 359204 h 605593"/>
              <a:gd name="connsiteX22" fmla="*/ 228434 w 583294"/>
              <a:gd name="connsiteY22" fmla="*/ 300636 h 605593"/>
              <a:gd name="connsiteX23" fmla="*/ 175807 w 583294"/>
              <a:gd name="connsiteY23" fmla="*/ 244382 h 605593"/>
              <a:gd name="connsiteX24" fmla="*/ 304630 w 583294"/>
              <a:gd name="connsiteY24" fmla="*/ 241064 h 605593"/>
              <a:gd name="connsiteX25" fmla="*/ 240180 w 583294"/>
              <a:gd name="connsiteY25" fmla="*/ 303568 h 605593"/>
              <a:gd name="connsiteX26" fmla="*/ 301925 w 583294"/>
              <a:gd name="connsiteY26" fmla="*/ 362445 h 605593"/>
              <a:gd name="connsiteX27" fmla="*/ 333454 w 583294"/>
              <a:gd name="connsiteY27" fmla="*/ 358124 h 605593"/>
              <a:gd name="connsiteX28" fmla="*/ 329204 w 583294"/>
              <a:gd name="connsiteY28" fmla="*/ 337058 h 605593"/>
              <a:gd name="connsiteX29" fmla="*/ 306021 w 583294"/>
              <a:gd name="connsiteY29" fmla="*/ 340530 h 605593"/>
              <a:gd name="connsiteX30" fmla="*/ 267691 w 583294"/>
              <a:gd name="connsiteY30" fmla="*/ 302025 h 605593"/>
              <a:gd name="connsiteX31" fmla="*/ 305866 w 583294"/>
              <a:gd name="connsiteY31" fmla="*/ 263056 h 605593"/>
              <a:gd name="connsiteX32" fmla="*/ 329204 w 583294"/>
              <a:gd name="connsiteY32" fmla="*/ 267069 h 605593"/>
              <a:gd name="connsiteX33" fmla="*/ 334923 w 583294"/>
              <a:gd name="connsiteY33" fmla="*/ 245540 h 605593"/>
              <a:gd name="connsiteX34" fmla="*/ 304630 w 583294"/>
              <a:gd name="connsiteY34" fmla="*/ 241064 h 605593"/>
              <a:gd name="connsiteX35" fmla="*/ 454230 w 583294"/>
              <a:gd name="connsiteY35" fmla="*/ 173732 h 605593"/>
              <a:gd name="connsiteX36" fmla="*/ 465669 w 583294"/>
              <a:gd name="connsiteY36" fmla="*/ 173732 h 605593"/>
              <a:gd name="connsiteX37" fmla="*/ 471311 w 583294"/>
              <a:gd name="connsiteY37" fmla="*/ 200497 h 605593"/>
              <a:gd name="connsiteX38" fmla="*/ 475175 w 583294"/>
              <a:gd name="connsiteY38" fmla="*/ 221014 h 605593"/>
              <a:gd name="connsiteX39" fmla="*/ 475330 w 583294"/>
              <a:gd name="connsiteY39" fmla="*/ 221014 h 605593"/>
              <a:gd name="connsiteX40" fmla="*/ 479581 w 583294"/>
              <a:gd name="connsiteY40" fmla="*/ 200343 h 605593"/>
              <a:gd name="connsiteX41" fmla="*/ 485996 w 583294"/>
              <a:gd name="connsiteY41" fmla="*/ 173732 h 605593"/>
              <a:gd name="connsiteX42" fmla="*/ 497280 w 583294"/>
              <a:gd name="connsiteY42" fmla="*/ 173732 h 605593"/>
              <a:gd name="connsiteX43" fmla="*/ 503154 w 583294"/>
              <a:gd name="connsiteY43" fmla="*/ 200806 h 605593"/>
              <a:gd name="connsiteX44" fmla="*/ 506709 w 583294"/>
              <a:gd name="connsiteY44" fmla="*/ 220706 h 605593"/>
              <a:gd name="connsiteX45" fmla="*/ 506941 w 583294"/>
              <a:gd name="connsiteY45" fmla="*/ 220706 h 605593"/>
              <a:gd name="connsiteX46" fmla="*/ 510960 w 583294"/>
              <a:gd name="connsiteY46" fmla="*/ 200343 h 605593"/>
              <a:gd name="connsiteX47" fmla="*/ 517066 w 583294"/>
              <a:gd name="connsiteY47" fmla="*/ 173732 h 605593"/>
              <a:gd name="connsiteX48" fmla="*/ 528041 w 583294"/>
              <a:gd name="connsiteY48" fmla="*/ 173732 h 605593"/>
              <a:gd name="connsiteX49" fmla="*/ 512197 w 583294"/>
              <a:gd name="connsiteY49" fmla="*/ 232584 h 605593"/>
              <a:gd name="connsiteX50" fmla="*/ 500603 w 583294"/>
              <a:gd name="connsiteY50" fmla="*/ 232584 h 605593"/>
              <a:gd name="connsiteX51" fmla="*/ 494498 w 583294"/>
              <a:gd name="connsiteY51" fmla="*/ 204894 h 605593"/>
              <a:gd name="connsiteX52" fmla="*/ 491251 w 583294"/>
              <a:gd name="connsiteY52" fmla="*/ 186227 h 605593"/>
              <a:gd name="connsiteX53" fmla="*/ 491097 w 583294"/>
              <a:gd name="connsiteY53" fmla="*/ 186227 h 605593"/>
              <a:gd name="connsiteX54" fmla="*/ 487155 w 583294"/>
              <a:gd name="connsiteY54" fmla="*/ 204894 h 605593"/>
              <a:gd name="connsiteX55" fmla="*/ 480276 w 583294"/>
              <a:gd name="connsiteY55" fmla="*/ 232584 h 605593"/>
              <a:gd name="connsiteX56" fmla="*/ 468683 w 583294"/>
              <a:gd name="connsiteY56" fmla="*/ 232584 h 605593"/>
              <a:gd name="connsiteX57" fmla="*/ 360733 w 583294"/>
              <a:gd name="connsiteY57" fmla="*/ 72844 h 605593"/>
              <a:gd name="connsiteX58" fmla="*/ 358338 w 583294"/>
              <a:gd name="connsiteY58" fmla="*/ 73076 h 605593"/>
              <a:gd name="connsiteX59" fmla="*/ 358338 w 583294"/>
              <a:gd name="connsiteY59" fmla="*/ 203176 h 605593"/>
              <a:gd name="connsiteX60" fmla="*/ 435848 w 583294"/>
              <a:gd name="connsiteY60" fmla="*/ 203176 h 605593"/>
              <a:gd name="connsiteX61" fmla="*/ 443266 w 583294"/>
              <a:gd name="connsiteY61" fmla="*/ 210507 h 605593"/>
              <a:gd name="connsiteX62" fmla="*/ 435848 w 583294"/>
              <a:gd name="connsiteY62" fmla="*/ 217838 h 605593"/>
              <a:gd name="connsiteX63" fmla="*/ 358338 w 583294"/>
              <a:gd name="connsiteY63" fmla="*/ 217838 h 605593"/>
              <a:gd name="connsiteX64" fmla="*/ 358338 w 583294"/>
              <a:gd name="connsiteY64" fmla="*/ 262053 h 605593"/>
              <a:gd name="connsiteX65" fmla="*/ 523326 w 583294"/>
              <a:gd name="connsiteY65" fmla="*/ 262053 h 605593"/>
              <a:gd name="connsiteX66" fmla="*/ 530745 w 583294"/>
              <a:gd name="connsiteY66" fmla="*/ 269384 h 605593"/>
              <a:gd name="connsiteX67" fmla="*/ 523326 w 583294"/>
              <a:gd name="connsiteY67" fmla="*/ 276715 h 605593"/>
              <a:gd name="connsiteX68" fmla="*/ 358338 w 583294"/>
              <a:gd name="connsiteY68" fmla="*/ 276715 h 605593"/>
              <a:gd name="connsiteX69" fmla="*/ 358338 w 583294"/>
              <a:gd name="connsiteY69" fmla="*/ 320467 h 605593"/>
              <a:gd name="connsiteX70" fmla="*/ 523326 w 583294"/>
              <a:gd name="connsiteY70" fmla="*/ 320467 h 605593"/>
              <a:gd name="connsiteX71" fmla="*/ 530745 w 583294"/>
              <a:gd name="connsiteY71" fmla="*/ 327875 h 605593"/>
              <a:gd name="connsiteX72" fmla="*/ 523326 w 583294"/>
              <a:gd name="connsiteY72" fmla="*/ 335206 h 605593"/>
              <a:gd name="connsiteX73" fmla="*/ 358338 w 583294"/>
              <a:gd name="connsiteY73" fmla="*/ 335206 h 605593"/>
              <a:gd name="connsiteX74" fmla="*/ 358338 w 583294"/>
              <a:gd name="connsiteY74" fmla="*/ 380348 h 605593"/>
              <a:gd name="connsiteX75" fmla="*/ 523326 w 583294"/>
              <a:gd name="connsiteY75" fmla="*/ 380348 h 605593"/>
              <a:gd name="connsiteX76" fmla="*/ 530745 w 583294"/>
              <a:gd name="connsiteY76" fmla="*/ 387755 h 605593"/>
              <a:gd name="connsiteX77" fmla="*/ 523326 w 583294"/>
              <a:gd name="connsiteY77" fmla="*/ 395086 h 605593"/>
              <a:gd name="connsiteX78" fmla="*/ 358338 w 583294"/>
              <a:gd name="connsiteY78" fmla="*/ 395086 h 605593"/>
              <a:gd name="connsiteX79" fmla="*/ 358338 w 583294"/>
              <a:gd name="connsiteY79" fmla="*/ 530974 h 605593"/>
              <a:gd name="connsiteX80" fmla="*/ 360733 w 583294"/>
              <a:gd name="connsiteY80" fmla="*/ 531206 h 605593"/>
              <a:gd name="connsiteX81" fmla="*/ 544346 w 583294"/>
              <a:gd name="connsiteY81" fmla="*/ 531206 h 605593"/>
              <a:gd name="connsiteX82" fmla="*/ 561038 w 583294"/>
              <a:gd name="connsiteY82" fmla="*/ 514538 h 605593"/>
              <a:gd name="connsiteX83" fmla="*/ 561038 w 583294"/>
              <a:gd name="connsiteY83" fmla="*/ 89512 h 605593"/>
              <a:gd name="connsiteX84" fmla="*/ 544346 w 583294"/>
              <a:gd name="connsiteY84" fmla="*/ 72844 h 605593"/>
              <a:gd name="connsiteX85" fmla="*/ 358338 w 583294"/>
              <a:gd name="connsiteY85" fmla="*/ 0 h 605593"/>
              <a:gd name="connsiteX86" fmla="*/ 358338 w 583294"/>
              <a:gd name="connsiteY86" fmla="*/ 50698 h 605593"/>
              <a:gd name="connsiteX87" fmla="*/ 360733 w 583294"/>
              <a:gd name="connsiteY87" fmla="*/ 50620 h 605593"/>
              <a:gd name="connsiteX88" fmla="*/ 544346 w 583294"/>
              <a:gd name="connsiteY88" fmla="*/ 50620 h 605593"/>
              <a:gd name="connsiteX89" fmla="*/ 583294 w 583294"/>
              <a:gd name="connsiteY89" fmla="*/ 89512 h 605593"/>
              <a:gd name="connsiteX90" fmla="*/ 583294 w 583294"/>
              <a:gd name="connsiteY90" fmla="*/ 514538 h 605593"/>
              <a:gd name="connsiteX91" fmla="*/ 544346 w 583294"/>
              <a:gd name="connsiteY91" fmla="*/ 553429 h 605593"/>
              <a:gd name="connsiteX92" fmla="*/ 360733 w 583294"/>
              <a:gd name="connsiteY92" fmla="*/ 553429 h 605593"/>
              <a:gd name="connsiteX93" fmla="*/ 358338 w 583294"/>
              <a:gd name="connsiteY93" fmla="*/ 553275 h 605593"/>
              <a:gd name="connsiteX94" fmla="*/ 358338 w 583294"/>
              <a:gd name="connsiteY94" fmla="*/ 605593 h 605593"/>
              <a:gd name="connsiteX95" fmla="*/ 0 w 583294"/>
              <a:gd name="connsiteY95" fmla="*/ 556593 h 605593"/>
              <a:gd name="connsiteX96" fmla="*/ 0 w 583294"/>
              <a:gd name="connsiteY96" fmla="*/ 47765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3294" h="605593">
                <a:moveTo>
                  <a:pt x="58728" y="266694"/>
                </a:moveTo>
                <a:cubicBezTo>
                  <a:pt x="77760" y="266385"/>
                  <a:pt x="89830" y="277882"/>
                  <a:pt x="89675" y="300105"/>
                </a:cubicBezTo>
                <a:cubicBezTo>
                  <a:pt x="89675" y="325568"/>
                  <a:pt x="76445" y="337374"/>
                  <a:pt x="56407" y="336911"/>
                </a:cubicBezTo>
                <a:cubicBezTo>
                  <a:pt x="53699" y="336834"/>
                  <a:pt x="50681" y="336757"/>
                  <a:pt x="48902" y="336294"/>
                </a:cubicBezTo>
                <a:lnTo>
                  <a:pt x="48902" y="267774"/>
                </a:lnTo>
                <a:cubicBezTo>
                  <a:pt x="50681" y="267311"/>
                  <a:pt x="53854" y="266771"/>
                  <a:pt x="58728" y="266694"/>
                </a:cubicBezTo>
                <a:close/>
                <a:moveTo>
                  <a:pt x="175219" y="264359"/>
                </a:moveTo>
                <a:cubicBezTo>
                  <a:pt x="192234" y="264127"/>
                  <a:pt x="201747" y="281266"/>
                  <a:pt x="201747" y="301494"/>
                </a:cubicBezTo>
                <a:cubicBezTo>
                  <a:pt x="201747" y="323419"/>
                  <a:pt x="192079" y="339632"/>
                  <a:pt x="175374" y="339323"/>
                </a:cubicBezTo>
                <a:cubicBezTo>
                  <a:pt x="159132" y="339014"/>
                  <a:pt x="149387" y="323651"/>
                  <a:pt x="149387" y="302188"/>
                </a:cubicBezTo>
                <a:cubicBezTo>
                  <a:pt x="149387" y="280803"/>
                  <a:pt x="158823" y="264667"/>
                  <a:pt x="175219" y="264359"/>
                </a:cubicBezTo>
                <a:close/>
                <a:moveTo>
                  <a:pt x="56413" y="248472"/>
                </a:moveTo>
                <a:cubicBezTo>
                  <a:pt x="45439" y="248781"/>
                  <a:pt x="35161" y="249784"/>
                  <a:pt x="27356" y="251404"/>
                </a:cubicBezTo>
                <a:lnTo>
                  <a:pt x="27356" y="353108"/>
                </a:lnTo>
                <a:cubicBezTo>
                  <a:pt x="32689" y="354034"/>
                  <a:pt x="40494" y="355037"/>
                  <a:pt x="51699" y="355269"/>
                </a:cubicBezTo>
                <a:cubicBezTo>
                  <a:pt x="70709" y="355809"/>
                  <a:pt x="86551" y="351796"/>
                  <a:pt x="97061" y="342691"/>
                </a:cubicBezTo>
                <a:cubicBezTo>
                  <a:pt x="106798" y="334048"/>
                  <a:pt x="113908" y="319927"/>
                  <a:pt x="113908" y="299247"/>
                </a:cubicBezTo>
                <a:cubicBezTo>
                  <a:pt x="113908" y="280187"/>
                  <a:pt x="107262" y="266992"/>
                  <a:pt x="96752" y="258890"/>
                </a:cubicBezTo>
                <a:cubicBezTo>
                  <a:pt x="87169" y="251327"/>
                  <a:pt x="74960" y="248009"/>
                  <a:pt x="56413" y="248472"/>
                </a:cubicBezTo>
                <a:close/>
                <a:moveTo>
                  <a:pt x="175807" y="244382"/>
                </a:moveTo>
                <a:cubicBezTo>
                  <a:pt x="144355" y="245231"/>
                  <a:pt x="124417" y="270078"/>
                  <a:pt x="124417" y="302642"/>
                </a:cubicBezTo>
                <a:cubicBezTo>
                  <a:pt x="124417" y="333585"/>
                  <a:pt x="142500" y="358356"/>
                  <a:pt x="174030" y="359204"/>
                </a:cubicBezTo>
                <a:cubicBezTo>
                  <a:pt x="206100" y="360053"/>
                  <a:pt x="228434" y="337984"/>
                  <a:pt x="228434" y="300636"/>
                </a:cubicBezTo>
                <a:cubicBezTo>
                  <a:pt x="228434" y="269230"/>
                  <a:pt x="209578" y="243534"/>
                  <a:pt x="175807" y="244382"/>
                </a:cubicBezTo>
                <a:close/>
                <a:moveTo>
                  <a:pt x="304630" y="241064"/>
                </a:moveTo>
                <a:cubicBezTo>
                  <a:pt x="268386" y="241990"/>
                  <a:pt x="240180" y="264445"/>
                  <a:pt x="240180" y="303568"/>
                </a:cubicBezTo>
                <a:cubicBezTo>
                  <a:pt x="240180" y="336132"/>
                  <a:pt x="260736" y="361365"/>
                  <a:pt x="301925" y="362445"/>
                </a:cubicBezTo>
                <a:cubicBezTo>
                  <a:pt x="316762" y="362831"/>
                  <a:pt x="328277" y="360516"/>
                  <a:pt x="333454" y="358124"/>
                </a:cubicBezTo>
                <a:lnTo>
                  <a:pt x="329204" y="337058"/>
                </a:lnTo>
                <a:cubicBezTo>
                  <a:pt x="323640" y="339064"/>
                  <a:pt x="314367" y="340685"/>
                  <a:pt x="306021" y="340530"/>
                </a:cubicBezTo>
                <a:cubicBezTo>
                  <a:pt x="281755" y="340067"/>
                  <a:pt x="267691" y="325252"/>
                  <a:pt x="267691" y="302025"/>
                </a:cubicBezTo>
                <a:cubicBezTo>
                  <a:pt x="267691" y="276252"/>
                  <a:pt x="284228" y="263365"/>
                  <a:pt x="305866" y="263056"/>
                </a:cubicBezTo>
                <a:cubicBezTo>
                  <a:pt x="315603" y="262902"/>
                  <a:pt x="323485" y="264831"/>
                  <a:pt x="329204" y="267069"/>
                </a:cubicBezTo>
                <a:lnTo>
                  <a:pt x="334923" y="245540"/>
                </a:lnTo>
                <a:cubicBezTo>
                  <a:pt x="329900" y="243225"/>
                  <a:pt x="318926" y="240679"/>
                  <a:pt x="304630" y="241064"/>
                </a:cubicBezTo>
                <a:close/>
                <a:moveTo>
                  <a:pt x="454230" y="173732"/>
                </a:moveTo>
                <a:lnTo>
                  <a:pt x="465669" y="173732"/>
                </a:lnTo>
                <a:lnTo>
                  <a:pt x="471311" y="200497"/>
                </a:lnTo>
                <a:cubicBezTo>
                  <a:pt x="472779" y="207593"/>
                  <a:pt x="474171" y="215152"/>
                  <a:pt x="475175" y="221014"/>
                </a:cubicBezTo>
                <a:lnTo>
                  <a:pt x="475330" y="221014"/>
                </a:lnTo>
                <a:cubicBezTo>
                  <a:pt x="476257" y="214766"/>
                  <a:pt x="477958" y="207825"/>
                  <a:pt x="479581" y="200343"/>
                </a:cubicBezTo>
                <a:lnTo>
                  <a:pt x="485996" y="173732"/>
                </a:lnTo>
                <a:lnTo>
                  <a:pt x="497280" y="173732"/>
                </a:lnTo>
                <a:lnTo>
                  <a:pt x="503154" y="200806"/>
                </a:lnTo>
                <a:cubicBezTo>
                  <a:pt x="504622" y="207825"/>
                  <a:pt x="505859" y="214381"/>
                  <a:pt x="506709" y="220706"/>
                </a:cubicBezTo>
                <a:lnTo>
                  <a:pt x="506941" y="220706"/>
                </a:lnTo>
                <a:cubicBezTo>
                  <a:pt x="507946" y="214227"/>
                  <a:pt x="509337" y="207516"/>
                  <a:pt x="510960" y="200343"/>
                </a:cubicBezTo>
                <a:lnTo>
                  <a:pt x="517066" y="173732"/>
                </a:lnTo>
                <a:lnTo>
                  <a:pt x="528041" y="173732"/>
                </a:lnTo>
                <a:lnTo>
                  <a:pt x="512197" y="232584"/>
                </a:lnTo>
                <a:lnTo>
                  <a:pt x="500603" y="232584"/>
                </a:lnTo>
                <a:lnTo>
                  <a:pt x="494498" y="204894"/>
                </a:lnTo>
                <a:cubicBezTo>
                  <a:pt x="492952" y="198183"/>
                  <a:pt x="491947" y="192552"/>
                  <a:pt x="491251" y="186227"/>
                </a:cubicBezTo>
                <a:lnTo>
                  <a:pt x="491097" y="186227"/>
                </a:lnTo>
                <a:cubicBezTo>
                  <a:pt x="490015" y="192475"/>
                  <a:pt x="488856" y="198183"/>
                  <a:pt x="487155" y="204894"/>
                </a:cubicBezTo>
                <a:lnTo>
                  <a:pt x="480276" y="232584"/>
                </a:lnTo>
                <a:lnTo>
                  <a:pt x="468683" y="232584"/>
                </a:lnTo>
                <a:close/>
                <a:moveTo>
                  <a:pt x="360733" y="72844"/>
                </a:moveTo>
                <a:cubicBezTo>
                  <a:pt x="359961" y="72844"/>
                  <a:pt x="359111" y="72998"/>
                  <a:pt x="358338" y="73076"/>
                </a:cubicBezTo>
                <a:lnTo>
                  <a:pt x="358338" y="203176"/>
                </a:lnTo>
                <a:lnTo>
                  <a:pt x="435848" y="203176"/>
                </a:lnTo>
                <a:cubicBezTo>
                  <a:pt x="439943" y="203176"/>
                  <a:pt x="443266" y="206417"/>
                  <a:pt x="443266" y="210507"/>
                </a:cubicBezTo>
                <a:cubicBezTo>
                  <a:pt x="443266" y="214597"/>
                  <a:pt x="439943" y="217838"/>
                  <a:pt x="435848" y="217838"/>
                </a:cubicBezTo>
                <a:lnTo>
                  <a:pt x="358338" y="217838"/>
                </a:lnTo>
                <a:lnTo>
                  <a:pt x="358338" y="262053"/>
                </a:lnTo>
                <a:lnTo>
                  <a:pt x="523326" y="262053"/>
                </a:lnTo>
                <a:cubicBezTo>
                  <a:pt x="527422" y="262053"/>
                  <a:pt x="530745" y="265294"/>
                  <a:pt x="530745" y="269384"/>
                </a:cubicBezTo>
                <a:cubicBezTo>
                  <a:pt x="530745" y="273474"/>
                  <a:pt x="527422" y="276715"/>
                  <a:pt x="523326" y="276715"/>
                </a:cubicBezTo>
                <a:lnTo>
                  <a:pt x="358338" y="276715"/>
                </a:lnTo>
                <a:lnTo>
                  <a:pt x="358338" y="320467"/>
                </a:lnTo>
                <a:lnTo>
                  <a:pt x="523326" y="320467"/>
                </a:lnTo>
                <a:cubicBezTo>
                  <a:pt x="527422" y="320467"/>
                  <a:pt x="530745" y="323785"/>
                  <a:pt x="530745" y="327875"/>
                </a:cubicBezTo>
                <a:cubicBezTo>
                  <a:pt x="530745" y="331888"/>
                  <a:pt x="527422" y="335206"/>
                  <a:pt x="523326" y="335206"/>
                </a:cubicBezTo>
                <a:lnTo>
                  <a:pt x="358338" y="335206"/>
                </a:lnTo>
                <a:lnTo>
                  <a:pt x="358338" y="380348"/>
                </a:lnTo>
                <a:lnTo>
                  <a:pt x="523326" y="380348"/>
                </a:lnTo>
                <a:cubicBezTo>
                  <a:pt x="527422" y="380348"/>
                  <a:pt x="530745" y="383666"/>
                  <a:pt x="530745" y="387755"/>
                </a:cubicBezTo>
                <a:cubicBezTo>
                  <a:pt x="530745" y="391768"/>
                  <a:pt x="527422" y="395086"/>
                  <a:pt x="523326" y="395086"/>
                </a:cubicBezTo>
                <a:lnTo>
                  <a:pt x="358338" y="395086"/>
                </a:lnTo>
                <a:lnTo>
                  <a:pt x="358338" y="530974"/>
                </a:lnTo>
                <a:cubicBezTo>
                  <a:pt x="359111" y="531051"/>
                  <a:pt x="359961" y="531206"/>
                  <a:pt x="360733" y="531206"/>
                </a:cubicBezTo>
                <a:lnTo>
                  <a:pt x="544346" y="531206"/>
                </a:lnTo>
                <a:cubicBezTo>
                  <a:pt x="553542" y="531206"/>
                  <a:pt x="561038" y="523721"/>
                  <a:pt x="561038" y="514538"/>
                </a:cubicBezTo>
                <a:lnTo>
                  <a:pt x="561038" y="89512"/>
                </a:lnTo>
                <a:cubicBezTo>
                  <a:pt x="561038" y="80329"/>
                  <a:pt x="553542" y="72844"/>
                  <a:pt x="544346" y="72844"/>
                </a:cubicBezTo>
                <a:close/>
                <a:moveTo>
                  <a:pt x="358338" y="0"/>
                </a:moveTo>
                <a:lnTo>
                  <a:pt x="358338" y="50698"/>
                </a:lnTo>
                <a:cubicBezTo>
                  <a:pt x="359111" y="50698"/>
                  <a:pt x="359961" y="50620"/>
                  <a:pt x="360733" y="50620"/>
                </a:cubicBezTo>
                <a:lnTo>
                  <a:pt x="544346" y="50620"/>
                </a:lnTo>
                <a:cubicBezTo>
                  <a:pt x="565829" y="50620"/>
                  <a:pt x="583294" y="68060"/>
                  <a:pt x="583294" y="89512"/>
                </a:cubicBezTo>
                <a:lnTo>
                  <a:pt x="583294" y="514538"/>
                </a:lnTo>
                <a:cubicBezTo>
                  <a:pt x="583294" y="535990"/>
                  <a:pt x="565829" y="553429"/>
                  <a:pt x="544346" y="553429"/>
                </a:cubicBezTo>
                <a:lnTo>
                  <a:pt x="360733" y="553429"/>
                </a:lnTo>
                <a:cubicBezTo>
                  <a:pt x="359961" y="553429"/>
                  <a:pt x="359111" y="553352"/>
                  <a:pt x="358338" y="553275"/>
                </a:cubicBezTo>
                <a:lnTo>
                  <a:pt x="358338" y="605593"/>
                </a:lnTo>
                <a:lnTo>
                  <a:pt x="0" y="556593"/>
                </a:lnTo>
                <a:lnTo>
                  <a:pt x="0" y="47765"/>
                </a:ln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xlsx-file-format-symbol_29135"/>
          <p:cNvSpPr>
            <a:spLocks noChangeAspect="1"/>
          </p:cNvSpPr>
          <p:nvPr/>
        </p:nvSpPr>
        <p:spPr bwMode="auto">
          <a:xfrm>
            <a:off x="4730350" y="1688065"/>
            <a:ext cx="401457" cy="416805"/>
          </a:xfrm>
          <a:custGeom>
            <a:avLst/>
            <a:gdLst>
              <a:gd name="T0" fmla="*/ 4668 w 7548"/>
              <a:gd name="T1" fmla="*/ 7172 h 7848"/>
              <a:gd name="T2" fmla="*/ 7548 w 7548"/>
              <a:gd name="T3" fmla="*/ 6668 h 7848"/>
              <a:gd name="T4" fmla="*/ 7044 w 7548"/>
              <a:gd name="T5" fmla="*/ 656 h 7848"/>
              <a:gd name="T6" fmla="*/ 4637 w 7548"/>
              <a:gd name="T7" fmla="*/ 658 h 7848"/>
              <a:gd name="T8" fmla="*/ 0 w 7548"/>
              <a:gd name="T9" fmla="*/ 619 h 7848"/>
              <a:gd name="T10" fmla="*/ 4637 w 7548"/>
              <a:gd name="T11" fmla="*/ 7848 h 7848"/>
              <a:gd name="T12" fmla="*/ 4668 w 7548"/>
              <a:gd name="T13" fmla="*/ 944 h 7848"/>
              <a:gd name="T14" fmla="*/ 7260 w 7548"/>
              <a:gd name="T15" fmla="*/ 1160 h 7848"/>
              <a:gd name="T16" fmla="*/ 7044 w 7548"/>
              <a:gd name="T17" fmla="*/ 6884 h 7848"/>
              <a:gd name="T18" fmla="*/ 4637 w 7548"/>
              <a:gd name="T19" fmla="*/ 6881 h 7848"/>
              <a:gd name="T20" fmla="*/ 7033 w 7548"/>
              <a:gd name="T21" fmla="*/ 5297 h 7848"/>
              <a:gd name="T22" fmla="*/ 4637 w 7548"/>
              <a:gd name="T23" fmla="*/ 3065 h 7848"/>
              <a:gd name="T24" fmla="*/ 4668 w 7548"/>
              <a:gd name="T25" fmla="*/ 944 h 7848"/>
              <a:gd name="T26" fmla="*/ 5768 w 7548"/>
              <a:gd name="T27" fmla="*/ 5225 h 7848"/>
              <a:gd name="T28" fmla="*/ 4646 w 7548"/>
              <a:gd name="T29" fmla="*/ 4757 h 7848"/>
              <a:gd name="T30" fmla="*/ 4646 w 7548"/>
              <a:gd name="T31" fmla="*/ 4145 h 7848"/>
              <a:gd name="T32" fmla="*/ 5768 w 7548"/>
              <a:gd name="T33" fmla="*/ 3677 h 7848"/>
              <a:gd name="T34" fmla="*/ 4646 w 7548"/>
              <a:gd name="T35" fmla="*/ 4145 h 7848"/>
              <a:gd name="T36" fmla="*/ 6961 w 7548"/>
              <a:gd name="T37" fmla="*/ 4145 h 7848"/>
              <a:gd name="T38" fmla="*/ 5840 w 7548"/>
              <a:gd name="T39" fmla="*/ 3677 h 7848"/>
              <a:gd name="T40" fmla="*/ 5840 w 7548"/>
              <a:gd name="T41" fmla="*/ 3605 h 7848"/>
              <a:gd name="T42" fmla="*/ 6961 w 7548"/>
              <a:gd name="T43" fmla="*/ 3137 h 7848"/>
              <a:gd name="T44" fmla="*/ 5840 w 7548"/>
              <a:gd name="T45" fmla="*/ 3605 h 7848"/>
              <a:gd name="T46" fmla="*/ 6961 w 7548"/>
              <a:gd name="T47" fmla="*/ 5225 h 7848"/>
              <a:gd name="T48" fmla="*/ 5840 w 7548"/>
              <a:gd name="T49" fmla="*/ 4757 h 7848"/>
              <a:gd name="T50" fmla="*/ 886 w 7548"/>
              <a:gd name="T51" fmla="*/ 4522 h 7848"/>
              <a:gd name="T52" fmla="*/ 698 w 7548"/>
              <a:gd name="T53" fmla="*/ 4095 h 7848"/>
              <a:gd name="T54" fmla="*/ 615 w 7548"/>
              <a:gd name="T55" fmla="*/ 4301 h 7848"/>
              <a:gd name="T56" fmla="*/ 272 w 7548"/>
              <a:gd name="T57" fmla="*/ 4496 h 7848"/>
              <a:gd name="T58" fmla="*/ 282 w 7548"/>
              <a:gd name="T59" fmla="*/ 3364 h 7848"/>
              <a:gd name="T60" fmla="*/ 632 w 7548"/>
              <a:gd name="T61" fmla="*/ 3565 h 7848"/>
              <a:gd name="T62" fmla="*/ 713 w 7548"/>
              <a:gd name="T63" fmla="*/ 3757 h 7848"/>
              <a:gd name="T64" fmla="*/ 873 w 7548"/>
              <a:gd name="T65" fmla="*/ 3347 h 7848"/>
              <a:gd name="T66" fmla="*/ 848 w 7548"/>
              <a:gd name="T67" fmla="*/ 3920 h 7848"/>
              <a:gd name="T68" fmla="*/ 886 w 7548"/>
              <a:gd name="T69" fmla="*/ 4522 h 7848"/>
              <a:gd name="T70" fmla="*/ 1302 w 7548"/>
              <a:gd name="T71" fmla="*/ 4540 h 7848"/>
              <a:gd name="T72" fmla="*/ 1559 w 7548"/>
              <a:gd name="T73" fmla="*/ 3328 h 7848"/>
              <a:gd name="T74" fmla="*/ 2027 w 7548"/>
              <a:gd name="T75" fmla="*/ 4332 h 7848"/>
              <a:gd name="T76" fmla="*/ 2497 w 7548"/>
              <a:gd name="T77" fmla="*/ 4609 h 7848"/>
              <a:gd name="T78" fmla="*/ 2199 w 7548"/>
              <a:gd name="T79" fmla="*/ 4282 h 7848"/>
              <a:gd name="T80" fmla="*/ 2718 w 7548"/>
              <a:gd name="T81" fmla="*/ 4236 h 7848"/>
              <a:gd name="T82" fmla="*/ 2159 w 7548"/>
              <a:gd name="T83" fmla="*/ 3672 h 7848"/>
              <a:gd name="T84" fmla="*/ 2971 w 7548"/>
              <a:gd name="T85" fmla="*/ 3334 h 7848"/>
              <a:gd name="T86" fmla="*/ 2630 w 7548"/>
              <a:gd name="T87" fmla="*/ 3518 h 7848"/>
              <a:gd name="T88" fmla="*/ 2682 w 7548"/>
              <a:gd name="T89" fmla="*/ 3826 h 7848"/>
              <a:gd name="T90" fmla="*/ 2497 w 7548"/>
              <a:gd name="T91" fmla="*/ 4609 h 7848"/>
              <a:gd name="T92" fmla="*/ 3854 w 7548"/>
              <a:gd name="T93" fmla="*/ 4397 h 7848"/>
              <a:gd name="T94" fmla="*/ 3720 w 7548"/>
              <a:gd name="T95" fmla="*/ 4146 h 7848"/>
              <a:gd name="T96" fmla="*/ 3490 w 7548"/>
              <a:gd name="T97" fmla="*/ 4632 h 7848"/>
              <a:gd name="T98" fmla="*/ 3534 w 7548"/>
              <a:gd name="T99" fmla="*/ 3945 h 7848"/>
              <a:gd name="T100" fmla="*/ 3507 w 7548"/>
              <a:gd name="T101" fmla="*/ 3274 h 7848"/>
              <a:gd name="T102" fmla="*/ 3741 w 7548"/>
              <a:gd name="T103" fmla="*/ 3747 h 7848"/>
              <a:gd name="T104" fmla="*/ 3845 w 7548"/>
              <a:gd name="T105" fmla="*/ 3517 h 7848"/>
              <a:gd name="T106" fmla="*/ 4361 w 7548"/>
              <a:gd name="T107" fmla="*/ 3250 h 7848"/>
              <a:gd name="T108" fmla="*/ 4384 w 7548"/>
              <a:gd name="T109" fmla="*/ 4669 h 7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48" h="7848">
                <a:moveTo>
                  <a:pt x="4637" y="7170"/>
                </a:moveTo>
                <a:cubicBezTo>
                  <a:pt x="4647" y="7171"/>
                  <a:pt x="4658" y="7172"/>
                  <a:pt x="4668" y="7172"/>
                </a:cubicBezTo>
                <a:lnTo>
                  <a:pt x="7044" y="7172"/>
                </a:lnTo>
                <a:cubicBezTo>
                  <a:pt x="7322" y="7172"/>
                  <a:pt x="7548" y="6946"/>
                  <a:pt x="7548" y="6668"/>
                </a:cubicBezTo>
                <a:lnTo>
                  <a:pt x="7548" y="1160"/>
                </a:lnTo>
                <a:cubicBezTo>
                  <a:pt x="7548" y="882"/>
                  <a:pt x="7322" y="656"/>
                  <a:pt x="7044" y="656"/>
                </a:cubicBezTo>
                <a:lnTo>
                  <a:pt x="4668" y="656"/>
                </a:lnTo>
                <a:cubicBezTo>
                  <a:pt x="4658" y="656"/>
                  <a:pt x="4647" y="657"/>
                  <a:pt x="4637" y="658"/>
                </a:cubicBezTo>
                <a:lnTo>
                  <a:pt x="4637" y="0"/>
                </a:lnTo>
                <a:lnTo>
                  <a:pt x="0" y="619"/>
                </a:lnTo>
                <a:lnTo>
                  <a:pt x="0" y="7213"/>
                </a:lnTo>
                <a:lnTo>
                  <a:pt x="4637" y="7848"/>
                </a:lnTo>
                <a:lnTo>
                  <a:pt x="4637" y="7170"/>
                </a:lnTo>
                <a:close/>
                <a:moveTo>
                  <a:pt x="4668" y="944"/>
                </a:moveTo>
                <a:lnTo>
                  <a:pt x="7044" y="944"/>
                </a:lnTo>
                <a:cubicBezTo>
                  <a:pt x="7163" y="944"/>
                  <a:pt x="7260" y="1041"/>
                  <a:pt x="7260" y="1160"/>
                </a:cubicBezTo>
                <a:lnTo>
                  <a:pt x="7260" y="6668"/>
                </a:lnTo>
                <a:cubicBezTo>
                  <a:pt x="7260" y="6787"/>
                  <a:pt x="7163" y="6884"/>
                  <a:pt x="7044" y="6884"/>
                </a:cubicBezTo>
                <a:lnTo>
                  <a:pt x="4668" y="6884"/>
                </a:lnTo>
                <a:cubicBezTo>
                  <a:pt x="4658" y="6884"/>
                  <a:pt x="4647" y="6883"/>
                  <a:pt x="4637" y="6881"/>
                </a:cubicBezTo>
                <a:lnTo>
                  <a:pt x="4637" y="5297"/>
                </a:lnTo>
                <a:lnTo>
                  <a:pt x="7033" y="5297"/>
                </a:lnTo>
                <a:lnTo>
                  <a:pt x="7033" y="3065"/>
                </a:lnTo>
                <a:lnTo>
                  <a:pt x="4637" y="3065"/>
                </a:lnTo>
                <a:lnTo>
                  <a:pt x="4637" y="947"/>
                </a:lnTo>
                <a:cubicBezTo>
                  <a:pt x="4647" y="946"/>
                  <a:pt x="4658" y="944"/>
                  <a:pt x="4668" y="944"/>
                </a:cubicBezTo>
                <a:close/>
                <a:moveTo>
                  <a:pt x="5768" y="4757"/>
                </a:moveTo>
                <a:lnTo>
                  <a:pt x="5768" y="5225"/>
                </a:lnTo>
                <a:lnTo>
                  <a:pt x="4646" y="5225"/>
                </a:lnTo>
                <a:lnTo>
                  <a:pt x="4646" y="4757"/>
                </a:lnTo>
                <a:lnTo>
                  <a:pt x="5768" y="4757"/>
                </a:lnTo>
                <a:close/>
                <a:moveTo>
                  <a:pt x="4646" y="4145"/>
                </a:moveTo>
                <a:lnTo>
                  <a:pt x="4646" y="3677"/>
                </a:lnTo>
                <a:lnTo>
                  <a:pt x="5768" y="3677"/>
                </a:lnTo>
                <a:lnTo>
                  <a:pt x="5768" y="4145"/>
                </a:lnTo>
                <a:lnTo>
                  <a:pt x="4646" y="4145"/>
                </a:lnTo>
                <a:close/>
                <a:moveTo>
                  <a:pt x="6961" y="3677"/>
                </a:moveTo>
                <a:lnTo>
                  <a:pt x="6961" y="4145"/>
                </a:lnTo>
                <a:lnTo>
                  <a:pt x="5840" y="4145"/>
                </a:lnTo>
                <a:lnTo>
                  <a:pt x="5840" y="3677"/>
                </a:lnTo>
                <a:lnTo>
                  <a:pt x="6961" y="3677"/>
                </a:lnTo>
                <a:close/>
                <a:moveTo>
                  <a:pt x="5840" y="3605"/>
                </a:moveTo>
                <a:lnTo>
                  <a:pt x="5840" y="3137"/>
                </a:lnTo>
                <a:lnTo>
                  <a:pt x="6961" y="3137"/>
                </a:lnTo>
                <a:lnTo>
                  <a:pt x="6961" y="3605"/>
                </a:lnTo>
                <a:lnTo>
                  <a:pt x="5840" y="3605"/>
                </a:lnTo>
                <a:close/>
                <a:moveTo>
                  <a:pt x="6961" y="4757"/>
                </a:moveTo>
                <a:lnTo>
                  <a:pt x="6961" y="5225"/>
                </a:lnTo>
                <a:lnTo>
                  <a:pt x="5840" y="5225"/>
                </a:lnTo>
                <a:lnTo>
                  <a:pt x="5840" y="4757"/>
                </a:lnTo>
                <a:lnTo>
                  <a:pt x="6961" y="4757"/>
                </a:lnTo>
                <a:close/>
                <a:moveTo>
                  <a:pt x="886" y="4522"/>
                </a:moveTo>
                <a:lnTo>
                  <a:pt x="790" y="4307"/>
                </a:lnTo>
                <a:cubicBezTo>
                  <a:pt x="752" y="4224"/>
                  <a:pt x="727" y="4163"/>
                  <a:pt x="698" y="4095"/>
                </a:cubicBezTo>
                <a:lnTo>
                  <a:pt x="694" y="4095"/>
                </a:lnTo>
                <a:cubicBezTo>
                  <a:pt x="673" y="4162"/>
                  <a:pt x="647" y="4222"/>
                  <a:pt x="615" y="4301"/>
                </a:cubicBezTo>
                <a:lnTo>
                  <a:pt x="530" y="4507"/>
                </a:lnTo>
                <a:lnTo>
                  <a:pt x="272" y="4496"/>
                </a:lnTo>
                <a:lnTo>
                  <a:pt x="562" y="3925"/>
                </a:lnTo>
                <a:lnTo>
                  <a:pt x="282" y="3364"/>
                </a:lnTo>
                <a:lnTo>
                  <a:pt x="542" y="3356"/>
                </a:lnTo>
                <a:lnTo>
                  <a:pt x="632" y="3565"/>
                </a:lnTo>
                <a:cubicBezTo>
                  <a:pt x="662" y="3635"/>
                  <a:pt x="685" y="3692"/>
                  <a:pt x="710" y="3757"/>
                </a:cubicBezTo>
                <a:lnTo>
                  <a:pt x="713" y="3757"/>
                </a:lnTo>
                <a:cubicBezTo>
                  <a:pt x="738" y="3683"/>
                  <a:pt x="758" y="3631"/>
                  <a:pt x="784" y="3563"/>
                </a:cubicBezTo>
                <a:lnTo>
                  <a:pt x="873" y="3347"/>
                </a:lnTo>
                <a:lnTo>
                  <a:pt x="1151" y="3339"/>
                </a:lnTo>
                <a:lnTo>
                  <a:pt x="848" y="3920"/>
                </a:lnTo>
                <a:lnTo>
                  <a:pt x="1167" y="4534"/>
                </a:lnTo>
                <a:lnTo>
                  <a:pt x="886" y="4522"/>
                </a:lnTo>
                <a:close/>
                <a:moveTo>
                  <a:pt x="2027" y="4570"/>
                </a:moveTo>
                <a:lnTo>
                  <a:pt x="1302" y="4540"/>
                </a:lnTo>
                <a:lnTo>
                  <a:pt x="1302" y="3335"/>
                </a:lnTo>
                <a:lnTo>
                  <a:pt x="1559" y="3328"/>
                </a:lnTo>
                <a:lnTo>
                  <a:pt x="1559" y="4318"/>
                </a:lnTo>
                <a:lnTo>
                  <a:pt x="2027" y="4332"/>
                </a:lnTo>
                <a:lnTo>
                  <a:pt x="2027" y="4570"/>
                </a:lnTo>
                <a:close/>
                <a:moveTo>
                  <a:pt x="2497" y="4609"/>
                </a:moveTo>
                <a:cubicBezTo>
                  <a:pt x="2352" y="4603"/>
                  <a:pt x="2212" y="4559"/>
                  <a:pt x="2143" y="4517"/>
                </a:cubicBezTo>
                <a:lnTo>
                  <a:pt x="2199" y="4282"/>
                </a:lnTo>
                <a:cubicBezTo>
                  <a:pt x="2274" y="4324"/>
                  <a:pt x="2391" y="4367"/>
                  <a:pt x="2514" y="4371"/>
                </a:cubicBezTo>
                <a:cubicBezTo>
                  <a:pt x="2647" y="4375"/>
                  <a:pt x="2718" y="4321"/>
                  <a:pt x="2718" y="4236"/>
                </a:cubicBezTo>
                <a:cubicBezTo>
                  <a:pt x="2718" y="4155"/>
                  <a:pt x="2657" y="4107"/>
                  <a:pt x="2502" y="4049"/>
                </a:cubicBezTo>
                <a:cubicBezTo>
                  <a:pt x="2293" y="3973"/>
                  <a:pt x="2159" y="3856"/>
                  <a:pt x="2159" y="3672"/>
                </a:cubicBezTo>
                <a:cubicBezTo>
                  <a:pt x="2159" y="3456"/>
                  <a:pt x="2335" y="3286"/>
                  <a:pt x="2636" y="3277"/>
                </a:cubicBezTo>
                <a:cubicBezTo>
                  <a:pt x="2782" y="3273"/>
                  <a:pt x="2892" y="3301"/>
                  <a:pt x="2971" y="3334"/>
                </a:cubicBezTo>
                <a:lnTo>
                  <a:pt x="2904" y="3576"/>
                </a:lnTo>
                <a:cubicBezTo>
                  <a:pt x="2851" y="3551"/>
                  <a:pt x="2757" y="3516"/>
                  <a:pt x="2630" y="3518"/>
                </a:cubicBezTo>
                <a:cubicBezTo>
                  <a:pt x="2504" y="3520"/>
                  <a:pt x="2444" y="3578"/>
                  <a:pt x="2444" y="3645"/>
                </a:cubicBezTo>
                <a:cubicBezTo>
                  <a:pt x="2444" y="3727"/>
                  <a:pt x="2515" y="3763"/>
                  <a:pt x="2682" y="3826"/>
                </a:cubicBezTo>
                <a:cubicBezTo>
                  <a:pt x="2914" y="3912"/>
                  <a:pt x="3025" y="4034"/>
                  <a:pt x="3025" y="4221"/>
                </a:cubicBezTo>
                <a:cubicBezTo>
                  <a:pt x="3025" y="4443"/>
                  <a:pt x="2853" y="4625"/>
                  <a:pt x="2497" y="4609"/>
                </a:cubicBezTo>
                <a:close/>
                <a:moveTo>
                  <a:pt x="3987" y="4653"/>
                </a:moveTo>
                <a:lnTo>
                  <a:pt x="3854" y="4397"/>
                </a:lnTo>
                <a:cubicBezTo>
                  <a:pt x="3800" y="4299"/>
                  <a:pt x="3765" y="4227"/>
                  <a:pt x="3724" y="4146"/>
                </a:cubicBezTo>
                <a:lnTo>
                  <a:pt x="3720" y="4146"/>
                </a:lnTo>
                <a:cubicBezTo>
                  <a:pt x="3690" y="4225"/>
                  <a:pt x="3653" y="4296"/>
                  <a:pt x="3608" y="4390"/>
                </a:cubicBezTo>
                <a:lnTo>
                  <a:pt x="3490" y="4632"/>
                </a:lnTo>
                <a:lnTo>
                  <a:pt x="3132" y="4617"/>
                </a:lnTo>
                <a:lnTo>
                  <a:pt x="3534" y="3945"/>
                </a:lnTo>
                <a:lnTo>
                  <a:pt x="3146" y="3284"/>
                </a:lnTo>
                <a:lnTo>
                  <a:pt x="3507" y="3274"/>
                </a:lnTo>
                <a:lnTo>
                  <a:pt x="3632" y="3520"/>
                </a:lnTo>
                <a:cubicBezTo>
                  <a:pt x="3675" y="3603"/>
                  <a:pt x="3707" y="3670"/>
                  <a:pt x="3741" y="3747"/>
                </a:cubicBezTo>
                <a:lnTo>
                  <a:pt x="3746" y="3747"/>
                </a:lnTo>
                <a:cubicBezTo>
                  <a:pt x="3780" y="3659"/>
                  <a:pt x="3808" y="3597"/>
                  <a:pt x="3845" y="3517"/>
                </a:cubicBezTo>
                <a:lnTo>
                  <a:pt x="3970" y="3261"/>
                </a:lnTo>
                <a:lnTo>
                  <a:pt x="4361" y="3250"/>
                </a:lnTo>
                <a:lnTo>
                  <a:pt x="3935" y="3940"/>
                </a:lnTo>
                <a:lnTo>
                  <a:pt x="4384" y="4669"/>
                </a:lnTo>
                <a:lnTo>
                  <a:pt x="3987" y="4653"/>
                </a:ln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 name="直接箭头连接符 21"/>
          <p:cNvCxnSpPr/>
          <p:nvPr/>
        </p:nvCxnSpPr>
        <p:spPr>
          <a:xfrm>
            <a:off x="6334825" y="3142817"/>
            <a:ext cx="1835283" cy="0"/>
          </a:xfrm>
          <a:prstGeom prst="straightConnector1">
            <a:avLst/>
          </a:prstGeom>
          <a:ln w="25400">
            <a:solidFill>
              <a:srgbClr val="00B0F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01547" y="2771486"/>
            <a:ext cx="183515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25" idx="1"/>
          </p:cNvCxnSpPr>
          <p:nvPr/>
        </p:nvCxnSpPr>
        <p:spPr bwMode="auto">
          <a:xfrm>
            <a:off x="3398249" y="2912212"/>
            <a:ext cx="485848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5" name="图片 24" descr="PC.png"/>
          <p:cNvPicPr>
            <a:picLocks noChangeAspect="1"/>
          </p:cNvPicPr>
          <p:nvPr/>
        </p:nvPicPr>
        <p:blipFill>
          <a:blip r:embed="rId3" cstate="print"/>
          <a:stretch>
            <a:fillRect/>
          </a:stretch>
        </p:blipFill>
        <p:spPr>
          <a:xfrm>
            <a:off x="8256734" y="2606332"/>
            <a:ext cx="796565" cy="611761"/>
          </a:xfrm>
          <a:prstGeom prst="rect">
            <a:avLst/>
          </a:prstGeom>
        </p:spPr>
      </p:pic>
    </p:spTree>
    <p:extLst>
      <p:ext uri="{BB962C8B-B14F-4D97-AF65-F5344CB8AC3E}">
        <p14:creationId xmlns:p14="http://schemas.microsoft.com/office/powerpoint/2010/main" val="67348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FTP</a:t>
            </a:r>
            <a:r>
              <a:rPr lang="zh-CN" altLang="en-US" dirty="0"/>
              <a:t>基本概念</a:t>
            </a:r>
          </a:p>
        </p:txBody>
      </p:sp>
      <p:sp>
        <p:nvSpPr>
          <p:cNvPr id="4" name="文本占位符 3"/>
          <p:cNvSpPr>
            <a:spLocks noGrp="1"/>
          </p:cNvSpPr>
          <p:nvPr>
            <p:ph type="body" sz="quarter" idx="4294967295"/>
          </p:nvPr>
        </p:nvSpPr>
        <p:spPr>
          <a:xfrm>
            <a:off x="457994" y="3438898"/>
            <a:ext cx="11276012" cy="2852737"/>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采用典型的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架构（即服务器端与客户端模型），客户端与服务器端建立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连接之后即可实现文件的上传、下载。</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针对传输的文件类型不同，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可以采用不同的传输模式：</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ASCII</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模式：传输文本文件（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TXT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LOG</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CFG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）时会对文本内容进行编码方式转换，提高传输效率。当传输网络设备的配置文件、日志文件时推荐使用该模式。</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Binary</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（二进制）模式：非文本文件（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cc</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BIN</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EXE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PNG</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），如图片、可执行程序等，以二进制直接传输原始文件内容。当传输网络设备的版本文件时推荐使用该模式。</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p>
        </p:txBody>
      </p:sp>
      <p:pic>
        <p:nvPicPr>
          <p:cNvPr id="5" name="图片 4" descr="PC.png"/>
          <p:cNvPicPr>
            <a:picLocks noChangeAspect="1"/>
          </p:cNvPicPr>
          <p:nvPr/>
        </p:nvPicPr>
        <p:blipFill>
          <a:blip r:embed="rId3" cstate="print"/>
          <a:stretch>
            <a:fillRect/>
          </a:stretch>
        </p:blipFill>
        <p:spPr>
          <a:xfrm>
            <a:off x="2556211" y="2381888"/>
            <a:ext cx="787542" cy="604832"/>
          </a:xfrm>
          <a:prstGeom prst="rect">
            <a:avLst/>
          </a:prstGeom>
        </p:spPr>
      </p:pic>
      <p:pic>
        <p:nvPicPr>
          <p:cNvPr id="6" name="图片 5" descr="PC.png"/>
          <p:cNvPicPr>
            <a:picLocks noChangeAspect="1"/>
          </p:cNvPicPr>
          <p:nvPr/>
        </p:nvPicPr>
        <p:blipFill>
          <a:blip r:embed="rId3" cstate="print"/>
          <a:stretch>
            <a:fillRect/>
          </a:stretch>
        </p:blipFill>
        <p:spPr>
          <a:xfrm>
            <a:off x="8219591" y="2381887"/>
            <a:ext cx="787542" cy="604832"/>
          </a:xfrm>
          <a:prstGeom prst="rect">
            <a:avLst/>
          </a:prstGeom>
        </p:spPr>
      </p:pic>
      <p:cxnSp>
        <p:nvCxnSpPr>
          <p:cNvPr id="7" name="直接箭头连接符 6"/>
          <p:cNvCxnSpPr/>
          <p:nvPr/>
        </p:nvCxnSpPr>
        <p:spPr>
          <a:xfrm>
            <a:off x="3210709" y="1555664"/>
            <a:ext cx="1835283" cy="0"/>
          </a:xfrm>
          <a:prstGeom prst="straightConnector1">
            <a:avLst/>
          </a:prstGeom>
          <a:ln w="25400">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373506" y="2054892"/>
            <a:ext cx="1835158" cy="0"/>
          </a:xfrm>
          <a:prstGeom prst="straightConnector1">
            <a:avLst/>
          </a:prstGeom>
          <a:ln w="25400">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a:endCxn id="6" idx="1"/>
          </p:cNvCxnSpPr>
          <p:nvPr/>
        </p:nvCxnSpPr>
        <p:spPr bwMode="auto">
          <a:xfrm flipV="1">
            <a:off x="3343753" y="2684303"/>
            <a:ext cx="4875837"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TextBox 77"/>
          <p:cNvSpPr txBox="1"/>
          <p:nvPr/>
        </p:nvSpPr>
        <p:spPr bwMode="auto">
          <a:xfrm>
            <a:off x="2321556" y="3028171"/>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1" name="TextBox 77"/>
          <p:cNvSpPr txBox="1"/>
          <p:nvPr/>
        </p:nvSpPr>
        <p:spPr bwMode="auto">
          <a:xfrm>
            <a:off x="7917989" y="3028171"/>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 name="exe-file-format-variant_29482"/>
          <p:cNvSpPr>
            <a:spLocks noChangeAspect="1"/>
          </p:cNvSpPr>
          <p:nvPr/>
        </p:nvSpPr>
        <p:spPr bwMode="auto">
          <a:xfrm>
            <a:off x="6446279" y="1519580"/>
            <a:ext cx="381348" cy="429962"/>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1 h 7344"/>
              <a:gd name="T32" fmla="*/ 5628 w 6504"/>
              <a:gd name="T33" fmla="*/ 1905 h 7344"/>
              <a:gd name="T34" fmla="*/ 876 w 6504"/>
              <a:gd name="T35" fmla="*/ 2627 h 7344"/>
              <a:gd name="T36" fmla="*/ 2271 w 6504"/>
              <a:gd name="T37" fmla="*/ 3042 h 7344"/>
              <a:gd name="T38" fmla="*/ 3018 w 6504"/>
              <a:gd name="T39" fmla="*/ 3434 h 7344"/>
              <a:gd name="T40" fmla="*/ 3187 w 6504"/>
              <a:gd name="T41" fmla="*/ 3792 h 7344"/>
              <a:gd name="T42" fmla="*/ 3515 w 6504"/>
              <a:gd name="T43" fmla="*/ 3042 h 7344"/>
              <a:gd name="T44" fmla="*/ 3464 w 6504"/>
              <a:gd name="T45" fmla="*/ 4092 h 7344"/>
              <a:gd name="T46" fmla="*/ 3541 w 6504"/>
              <a:gd name="T47" fmla="*/ 5192 h 7344"/>
              <a:gd name="T48" fmla="*/ 3155 w 6504"/>
              <a:gd name="T49" fmla="*/ 4417 h 7344"/>
              <a:gd name="T50" fmla="*/ 2983 w 6504"/>
              <a:gd name="T51" fmla="*/ 4803 h 7344"/>
              <a:gd name="T52" fmla="*/ 2249 w 6504"/>
              <a:gd name="T53" fmla="*/ 5192 h 7344"/>
              <a:gd name="T54" fmla="*/ 2271 w 6504"/>
              <a:gd name="T55" fmla="*/ 3042 h 7344"/>
              <a:gd name="T56" fmla="*/ 704 w 6504"/>
              <a:gd name="T57" fmla="*/ 3042 h 7344"/>
              <a:gd name="T58" fmla="*/ 2032 w 6504"/>
              <a:gd name="T59" fmla="*/ 3441 h 7344"/>
              <a:gd name="T60" fmla="*/ 1192 w 6504"/>
              <a:gd name="T61" fmla="*/ 3888 h 7344"/>
              <a:gd name="T62" fmla="*/ 1984 w 6504"/>
              <a:gd name="T63" fmla="*/ 4283 h 7344"/>
              <a:gd name="T64" fmla="*/ 1192 w 6504"/>
              <a:gd name="T65" fmla="*/ 4794 h 7344"/>
              <a:gd name="T66" fmla="*/ 2076 w 6504"/>
              <a:gd name="T67" fmla="*/ 5193 h 7344"/>
              <a:gd name="T68" fmla="*/ 704 w 6504"/>
              <a:gd name="T69" fmla="*/ 5192 h 7344"/>
              <a:gd name="T70" fmla="*/ 876 w 6504"/>
              <a:gd name="T71" fmla="*/ 6978 h 7344"/>
              <a:gd name="T72" fmla="*/ 5628 w 6504"/>
              <a:gd name="T73" fmla="*/ 5591 h 7344"/>
              <a:gd name="T74" fmla="*/ 5736 w 6504"/>
              <a:gd name="T75" fmla="*/ 5192 h 7344"/>
              <a:gd name="T76" fmla="*/ 4364 w 6504"/>
              <a:gd name="T77" fmla="*/ 3042 h 7344"/>
              <a:gd name="T78" fmla="*/ 5692 w 6504"/>
              <a:gd name="T79" fmla="*/ 3441 h 7344"/>
              <a:gd name="T80" fmla="*/ 4852 w 6504"/>
              <a:gd name="T81" fmla="*/ 3888 h 7344"/>
              <a:gd name="T82" fmla="*/ 5644 w 6504"/>
              <a:gd name="T83" fmla="*/ 4283 h 7344"/>
              <a:gd name="T84" fmla="*/ 4852 w 6504"/>
              <a:gd name="T85" fmla="*/ 4794 h 7344"/>
              <a:gd name="T86" fmla="*/ 5736 w 6504"/>
              <a:gd name="T87" fmla="*/ 5192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1"/>
                </a:lnTo>
                <a:cubicBezTo>
                  <a:pt x="4212" y="1841"/>
                  <a:pt x="4276" y="1905"/>
                  <a:pt x="4356" y="1905"/>
                </a:cubicBezTo>
                <a:lnTo>
                  <a:pt x="5628" y="1905"/>
                </a:lnTo>
                <a:lnTo>
                  <a:pt x="5628" y="2627"/>
                </a:lnTo>
                <a:lnTo>
                  <a:pt x="876" y="2627"/>
                </a:lnTo>
                <a:lnTo>
                  <a:pt x="876" y="288"/>
                </a:lnTo>
                <a:close/>
                <a:moveTo>
                  <a:pt x="2271" y="3042"/>
                </a:moveTo>
                <a:lnTo>
                  <a:pt x="2829" y="3042"/>
                </a:lnTo>
                <a:lnTo>
                  <a:pt x="3018" y="3434"/>
                </a:lnTo>
                <a:cubicBezTo>
                  <a:pt x="3082" y="3565"/>
                  <a:pt x="3129" y="3670"/>
                  <a:pt x="3180" y="3792"/>
                </a:cubicBezTo>
                <a:lnTo>
                  <a:pt x="3187" y="3792"/>
                </a:lnTo>
                <a:cubicBezTo>
                  <a:pt x="3238" y="3655"/>
                  <a:pt x="3279" y="3559"/>
                  <a:pt x="3334" y="3434"/>
                </a:cubicBezTo>
                <a:lnTo>
                  <a:pt x="3515" y="3042"/>
                </a:lnTo>
                <a:lnTo>
                  <a:pt x="4071" y="3042"/>
                </a:lnTo>
                <a:lnTo>
                  <a:pt x="3464" y="4092"/>
                </a:lnTo>
                <a:lnTo>
                  <a:pt x="4102" y="5192"/>
                </a:lnTo>
                <a:lnTo>
                  <a:pt x="3541" y="5192"/>
                </a:lnTo>
                <a:lnTo>
                  <a:pt x="3346" y="4803"/>
                </a:lnTo>
                <a:cubicBezTo>
                  <a:pt x="3267" y="4653"/>
                  <a:pt x="3216" y="4542"/>
                  <a:pt x="3155" y="4417"/>
                </a:cubicBezTo>
                <a:lnTo>
                  <a:pt x="3149" y="4417"/>
                </a:lnTo>
                <a:cubicBezTo>
                  <a:pt x="3104" y="4542"/>
                  <a:pt x="3050" y="4653"/>
                  <a:pt x="2983" y="4803"/>
                </a:cubicBezTo>
                <a:lnTo>
                  <a:pt x="2804" y="5192"/>
                </a:lnTo>
                <a:lnTo>
                  <a:pt x="2249" y="5192"/>
                </a:lnTo>
                <a:lnTo>
                  <a:pt x="2871" y="4104"/>
                </a:lnTo>
                <a:lnTo>
                  <a:pt x="2271" y="3042"/>
                </a:lnTo>
                <a:close/>
                <a:moveTo>
                  <a:pt x="704" y="5192"/>
                </a:moveTo>
                <a:lnTo>
                  <a:pt x="704" y="3042"/>
                </a:lnTo>
                <a:lnTo>
                  <a:pt x="2032" y="3042"/>
                </a:lnTo>
                <a:lnTo>
                  <a:pt x="2032" y="3441"/>
                </a:lnTo>
                <a:lnTo>
                  <a:pt x="1192" y="3441"/>
                </a:lnTo>
                <a:lnTo>
                  <a:pt x="1192" y="3888"/>
                </a:lnTo>
                <a:lnTo>
                  <a:pt x="1984" y="3888"/>
                </a:lnTo>
                <a:lnTo>
                  <a:pt x="1984" y="4283"/>
                </a:lnTo>
                <a:lnTo>
                  <a:pt x="1192" y="4283"/>
                </a:lnTo>
                <a:lnTo>
                  <a:pt x="1192" y="4794"/>
                </a:lnTo>
                <a:lnTo>
                  <a:pt x="2076" y="4794"/>
                </a:lnTo>
                <a:lnTo>
                  <a:pt x="2076" y="5193"/>
                </a:lnTo>
                <a:lnTo>
                  <a:pt x="704" y="5193"/>
                </a:lnTo>
                <a:lnTo>
                  <a:pt x="704" y="5192"/>
                </a:lnTo>
                <a:close/>
                <a:moveTo>
                  <a:pt x="5628" y="6978"/>
                </a:moveTo>
                <a:lnTo>
                  <a:pt x="876" y="6978"/>
                </a:lnTo>
                <a:lnTo>
                  <a:pt x="876" y="5591"/>
                </a:lnTo>
                <a:lnTo>
                  <a:pt x="5628" y="5591"/>
                </a:lnTo>
                <a:lnTo>
                  <a:pt x="5628" y="6978"/>
                </a:lnTo>
                <a:close/>
                <a:moveTo>
                  <a:pt x="5736" y="5192"/>
                </a:moveTo>
                <a:lnTo>
                  <a:pt x="4364" y="5192"/>
                </a:lnTo>
                <a:lnTo>
                  <a:pt x="4364" y="3042"/>
                </a:lnTo>
                <a:lnTo>
                  <a:pt x="5692" y="3042"/>
                </a:lnTo>
                <a:lnTo>
                  <a:pt x="5692" y="3441"/>
                </a:lnTo>
                <a:lnTo>
                  <a:pt x="4852" y="3441"/>
                </a:lnTo>
                <a:lnTo>
                  <a:pt x="4852" y="3888"/>
                </a:lnTo>
                <a:lnTo>
                  <a:pt x="5644" y="3888"/>
                </a:lnTo>
                <a:lnTo>
                  <a:pt x="5644" y="4283"/>
                </a:lnTo>
                <a:lnTo>
                  <a:pt x="4852" y="4283"/>
                </a:lnTo>
                <a:lnTo>
                  <a:pt x="4852" y="4794"/>
                </a:lnTo>
                <a:lnTo>
                  <a:pt x="5736" y="4794"/>
                </a:lnTo>
                <a:lnTo>
                  <a:pt x="5736" y="5192"/>
                </a:lnTo>
                <a:lnTo>
                  <a:pt x="5736" y="5192"/>
                </a:ln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log-file-format_28811"/>
          <p:cNvSpPr>
            <a:spLocks noChangeAspect="1"/>
          </p:cNvSpPr>
          <p:nvPr/>
        </p:nvSpPr>
        <p:spPr bwMode="auto">
          <a:xfrm>
            <a:off x="3985659" y="1012487"/>
            <a:ext cx="381339" cy="429962"/>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40317 w 539049"/>
              <a:gd name="connsiteY4" fmla="*/ 283532 h 607780"/>
              <a:gd name="connsiteX5" fmla="*/ 279368 w 539049"/>
              <a:gd name="connsiteY5" fmla="*/ 337481 h 607780"/>
              <a:gd name="connsiteX6" fmla="*/ 240483 w 539049"/>
              <a:gd name="connsiteY6" fmla="*/ 392344 h 607780"/>
              <a:gd name="connsiteX7" fmla="*/ 201182 w 539049"/>
              <a:gd name="connsiteY7" fmla="*/ 338478 h 607780"/>
              <a:gd name="connsiteX8" fmla="*/ 240317 w 539049"/>
              <a:gd name="connsiteY8" fmla="*/ 283532 h 607780"/>
              <a:gd name="connsiteX9" fmla="*/ 56370 w 539049"/>
              <a:gd name="connsiteY9" fmla="*/ 257211 h 607780"/>
              <a:gd name="connsiteX10" fmla="*/ 56370 w 539049"/>
              <a:gd name="connsiteY10" fmla="*/ 418737 h 607780"/>
              <a:gd name="connsiteX11" fmla="*/ 157452 w 539049"/>
              <a:gd name="connsiteY11" fmla="*/ 418737 h 607780"/>
              <a:gd name="connsiteX12" fmla="*/ 157452 w 539049"/>
              <a:gd name="connsiteY12" fmla="*/ 388061 h 607780"/>
              <a:gd name="connsiteX13" fmla="*/ 93089 w 539049"/>
              <a:gd name="connsiteY13" fmla="*/ 388061 h 607780"/>
              <a:gd name="connsiteX14" fmla="*/ 93089 w 539049"/>
              <a:gd name="connsiteY14" fmla="*/ 257211 h 607780"/>
              <a:gd name="connsiteX15" fmla="*/ 427059 w 539049"/>
              <a:gd name="connsiteY15" fmla="*/ 255549 h 607780"/>
              <a:gd name="connsiteX16" fmla="*/ 334637 w 539049"/>
              <a:gd name="connsiteY16" fmla="*/ 339928 h 607780"/>
              <a:gd name="connsiteX17" fmla="*/ 357451 w 539049"/>
              <a:gd name="connsiteY17" fmla="*/ 398619 h 607780"/>
              <a:gd name="connsiteX18" fmla="*/ 423146 w 539049"/>
              <a:gd name="connsiteY18" fmla="*/ 420400 h 607780"/>
              <a:gd name="connsiteX19" fmla="*/ 477184 w 539049"/>
              <a:gd name="connsiteY19" fmla="*/ 411338 h 607780"/>
              <a:gd name="connsiteX20" fmla="*/ 477184 w 539049"/>
              <a:gd name="connsiteY20" fmla="*/ 326294 h 607780"/>
              <a:gd name="connsiteX21" fmla="*/ 416984 w 539049"/>
              <a:gd name="connsiteY21" fmla="*/ 326294 h 607780"/>
              <a:gd name="connsiteX22" fmla="*/ 416984 w 539049"/>
              <a:gd name="connsiteY22" fmla="*/ 354809 h 607780"/>
              <a:gd name="connsiteX23" fmla="*/ 441880 w 539049"/>
              <a:gd name="connsiteY23" fmla="*/ 354809 h 607780"/>
              <a:gd name="connsiteX24" fmla="*/ 441880 w 539049"/>
              <a:gd name="connsiteY24" fmla="*/ 388560 h 607780"/>
              <a:gd name="connsiteX25" fmla="*/ 423895 w 539049"/>
              <a:gd name="connsiteY25" fmla="*/ 390971 h 607780"/>
              <a:gd name="connsiteX26" fmla="*/ 373021 w 539049"/>
              <a:gd name="connsiteY26" fmla="*/ 338016 h 607780"/>
              <a:gd name="connsiteX27" fmla="*/ 426560 w 539049"/>
              <a:gd name="connsiteY27" fmla="*/ 285726 h 607780"/>
              <a:gd name="connsiteX28" fmla="*/ 464195 w 539049"/>
              <a:gd name="connsiteY28" fmla="*/ 292709 h 607780"/>
              <a:gd name="connsiteX29" fmla="*/ 471938 w 539049"/>
              <a:gd name="connsiteY29" fmla="*/ 263446 h 607780"/>
              <a:gd name="connsiteX30" fmla="*/ 427059 w 539049"/>
              <a:gd name="connsiteY30" fmla="*/ 255549 h 607780"/>
              <a:gd name="connsiteX31" fmla="*/ 241215 w 539049"/>
              <a:gd name="connsiteY31" fmla="*/ 254634 h 607780"/>
              <a:gd name="connsiteX32" fmla="*/ 162531 w 539049"/>
              <a:gd name="connsiteY32" fmla="*/ 339180 h 607780"/>
              <a:gd name="connsiteX33" fmla="*/ 238550 w 539049"/>
              <a:gd name="connsiteY33" fmla="*/ 421397 h 607780"/>
              <a:gd name="connsiteX34" fmla="*/ 318067 w 539049"/>
              <a:gd name="connsiteY34" fmla="*/ 336353 h 607780"/>
              <a:gd name="connsiteX35" fmla="*/ 241215 w 539049"/>
              <a:gd name="connsiteY35" fmla="*/ 254634 h 607780"/>
              <a:gd name="connsiteX36" fmla="*/ 72606 w 539049"/>
              <a:gd name="connsiteY36" fmla="*/ 23859 h 607780"/>
              <a:gd name="connsiteX37" fmla="*/ 72606 w 539049"/>
              <a:gd name="connsiteY37" fmla="*/ 217391 h 607780"/>
              <a:gd name="connsiteX38" fmla="*/ 466443 w 539049"/>
              <a:gd name="connsiteY38" fmla="*/ 217391 h 607780"/>
              <a:gd name="connsiteX39" fmla="*/ 466443 w 539049"/>
              <a:gd name="connsiteY39" fmla="*/ 157702 h 607780"/>
              <a:gd name="connsiteX40" fmla="*/ 361031 w 539049"/>
              <a:gd name="connsiteY40" fmla="*/ 157702 h 607780"/>
              <a:gd name="connsiteX41" fmla="*/ 349125 w 539049"/>
              <a:gd name="connsiteY41" fmla="*/ 145731 h 607780"/>
              <a:gd name="connsiteX42" fmla="*/ 349125 w 539049"/>
              <a:gd name="connsiteY42" fmla="*/ 23859 h 607780"/>
              <a:gd name="connsiteX43" fmla="*/ 72606 w 539049"/>
              <a:gd name="connsiteY43" fmla="*/ 0 h 607780"/>
              <a:gd name="connsiteX44" fmla="*/ 361031 w 539049"/>
              <a:gd name="connsiteY44" fmla="*/ 0 h 607780"/>
              <a:gd name="connsiteX45" fmla="*/ 363779 w 539049"/>
              <a:gd name="connsiteY45" fmla="*/ 333 h 607780"/>
              <a:gd name="connsiteX46" fmla="*/ 364445 w 539049"/>
              <a:gd name="connsiteY46" fmla="*/ 582 h 607780"/>
              <a:gd name="connsiteX47" fmla="*/ 366776 w 539049"/>
              <a:gd name="connsiteY47" fmla="*/ 1580 h 607780"/>
              <a:gd name="connsiteX48" fmla="*/ 367526 w 539049"/>
              <a:gd name="connsiteY48" fmla="*/ 1995 h 607780"/>
              <a:gd name="connsiteX49" fmla="*/ 369941 w 539049"/>
              <a:gd name="connsiteY49" fmla="*/ 3990 h 607780"/>
              <a:gd name="connsiteX50" fmla="*/ 370024 w 539049"/>
              <a:gd name="connsiteY50" fmla="*/ 4073 h 607780"/>
              <a:gd name="connsiteX51" fmla="*/ 487426 w 539049"/>
              <a:gd name="connsiteY51" fmla="*/ 137916 h 607780"/>
              <a:gd name="connsiteX52" fmla="*/ 490257 w 539049"/>
              <a:gd name="connsiteY52" fmla="*/ 145648 h 607780"/>
              <a:gd name="connsiteX53" fmla="*/ 490340 w 539049"/>
              <a:gd name="connsiteY53" fmla="*/ 146978 h 607780"/>
              <a:gd name="connsiteX54" fmla="*/ 490340 w 539049"/>
              <a:gd name="connsiteY54" fmla="*/ 217391 h 607780"/>
              <a:gd name="connsiteX55" fmla="*/ 504994 w 539049"/>
              <a:gd name="connsiteY55" fmla="*/ 217391 h 607780"/>
              <a:gd name="connsiteX56" fmla="*/ 539049 w 539049"/>
              <a:gd name="connsiteY56" fmla="*/ 251475 h 607780"/>
              <a:gd name="connsiteX57" fmla="*/ 539049 w 539049"/>
              <a:gd name="connsiteY57" fmla="*/ 428547 h 607780"/>
              <a:gd name="connsiteX58" fmla="*/ 504994 w 539049"/>
              <a:gd name="connsiteY58" fmla="*/ 462631 h 607780"/>
              <a:gd name="connsiteX59" fmla="*/ 490340 w 539049"/>
              <a:gd name="connsiteY59" fmla="*/ 462631 h 607780"/>
              <a:gd name="connsiteX60" fmla="*/ 490340 w 539049"/>
              <a:gd name="connsiteY60" fmla="*/ 583921 h 607780"/>
              <a:gd name="connsiteX61" fmla="*/ 466443 w 539049"/>
              <a:gd name="connsiteY61" fmla="*/ 607780 h 607780"/>
              <a:gd name="connsiteX62" fmla="*/ 72606 w 539049"/>
              <a:gd name="connsiteY62" fmla="*/ 607780 h 607780"/>
              <a:gd name="connsiteX63" fmla="*/ 48709 w 539049"/>
              <a:gd name="connsiteY63" fmla="*/ 583921 h 607780"/>
              <a:gd name="connsiteX64" fmla="*/ 48709 w 539049"/>
              <a:gd name="connsiteY64" fmla="*/ 462631 h 607780"/>
              <a:gd name="connsiteX65" fmla="*/ 34138 w 539049"/>
              <a:gd name="connsiteY65" fmla="*/ 462631 h 607780"/>
              <a:gd name="connsiteX66" fmla="*/ 0 w 539049"/>
              <a:gd name="connsiteY66" fmla="*/ 428547 h 607780"/>
              <a:gd name="connsiteX67" fmla="*/ 0 w 539049"/>
              <a:gd name="connsiteY67" fmla="*/ 251475 h 607780"/>
              <a:gd name="connsiteX68" fmla="*/ 34138 w 539049"/>
              <a:gd name="connsiteY68" fmla="*/ 217391 h 607780"/>
              <a:gd name="connsiteX69" fmla="*/ 48709 w 539049"/>
              <a:gd name="connsiteY69" fmla="*/ 217391 h 607780"/>
              <a:gd name="connsiteX70" fmla="*/ 48709 w 539049"/>
              <a:gd name="connsiteY70" fmla="*/ 23859 h 607780"/>
              <a:gd name="connsiteX71" fmla="*/ 72606 w 539049"/>
              <a:gd name="connsiteY7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9049" h="607780">
                <a:moveTo>
                  <a:pt x="72606" y="462631"/>
                </a:moveTo>
                <a:lnTo>
                  <a:pt x="72606" y="577437"/>
                </a:lnTo>
                <a:lnTo>
                  <a:pt x="466443" y="577437"/>
                </a:lnTo>
                <a:lnTo>
                  <a:pt x="466443" y="462631"/>
                </a:lnTo>
                <a:close/>
                <a:moveTo>
                  <a:pt x="240317" y="283532"/>
                </a:moveTo>
                <a:cubicBezTo>
                  <a:pt x="265463" y="283532"/>
                  <a:pt x="279368" y="308470"/>
                  <a:pt x="279368" y="337481"/>
                </a:cubicBezTo>
                <a:cubicBezTo>
                  <a:pt x="279368" y="368902"/>
                  <a:pt x="265213" y="392344"/>
                  <a:pt x="240483" y="392344"/>
                </a:cubicBezTo>
                <a:cubicBezTo>
                  <a:pt x="216086" y="392344"/>
                  <a:pt x="201182" y="370066"/>
                  <a:pt x="201182" y="338478"/>
                </a:cubicBezTo>
                <a:cubicBezTo>
                  <a:pt x="201182" y="307057"/>
                  <a:pt x="215587" y="283532"/>
                  <a:pt x="240317" y="283532"/>
                </a:cubicBezTo>
                <a:close/>
                <a:moveTo>
                  <a:pt x="56370" y="257211"/>
                </a:moveTo>
                <a:lnTo>
                  <a:pt x="56370" y="418737"/>
                </a:lnTo>
                <a:lnTo>
                  <a:pt x="157452" y="418737"/>
                </a:lnTo>
                <a:lnTo>
                  <a:pt x="157452" y="388061"/>
                </a:lnTo>
                <a:lnTo>
                  <a:pt x="93089" y="388061"/>
                </a:lnTo>
                <a:lnTo>
                  <a:pt x="93089" y="257211"/>
                </a:lnTo>
                <a:close/>
                <a:moveTo>
                  <a:pt x="427059" y="255549"/>
                </a:moveTo>
                <a:cubicBezTo>
                  <a:pt x="374020" y="255549"/>
                  <a:pt x="334886" y="286224"/>
                  <a:pt x="334637" y="339928"/>
                </a:cubicBezTo>
                <a:cubicBezTo>
                  <a:pt x="334387" y="363621"/>
                  <a:pt x="342547" y="384736"/>
                  <a:pt x="357451" y="398619"/>
                </a:cubicBezTo>
                <a:cubicBezTo>
                  <a:pt x="372272" y="413001"/>
                  <a:pt x="393671" y="420400"/>
                  <a:pt x="423146" y="420400"/>
                </a:cubicBezTo>
                <a:cubicBezTo>
                  <a:pt x="444545" y="420400"/>
                  <a:pt x="465943" y="415163"/>
                  <a:pt x="477184" y="411338"/>
                </a:cubicBezTo>
                <a:lnTo>
                  <a:pt x="477184" y="326294"/>
                </a:lnTo>
                <a:lnTo>
                  <a:pt x="416984" y="326294"/>
                </a:lnTo>
                <a:lnTo>
                  <a:pt x="416984" y="354809"/>
                </a:lnTo>
                <a:lnTo>
                  <a:pt x="441880" y="354809"/>
                </a:lnTo>
                <a:lnTo>
                  <a:pt x="441880" y="388560"/>
                </a:lnTo>
                <a:cubicBezTo>
                  <a:pt x="439049" y="389973"/>
                  <a:pt x="432305" y="390971"/>
                  <a:pt x="423895" y="390971"/>
                </a:cubicBezTo>
                <a:cubicBezTo>
                  <a:pt x="393920" y="390971"/>
                  <a:pt x="373021" y="371269"/>
                  <a:pt x="373021" y="338016"/>
                </a:cubicBezTo>
                <a:cubicBezTo>
                  <a:pt x="373021" y="303017"/>
                  <a:pt x="396085" y="285726"/>
                  <a:pt x="426560" y="285726"/>
                </a:cubicBezTo>
                <a:cubicBezTo>
                  <a:pt x="444295" y="285726"/>
                  <a:pt x="455369" y="288885"/>
                  <a:pt x="464195" y="292709"/>
                </a:cubicBezTo>
                <a:lnTo>
                  <a:pt x="471938" y="263446"/>
                </a:lnTo>
                <a:cubicBezTo>
                  <a:pt x="463945" y="259622"/>
                  <a:pt x="447875" y="255549"/>
                  <a:pt x="427059" y="255549"/>
                </a:cubicBezTo>
                <a:close/>
                <a:moveTo>
                  <a:pt x="241215" y="254634"/>
                </a:moveTo>
                <a:cubicBezTo>
                  <a:pt x="193505" y="254634"/>
                  <a:pt x="162531" y="290797"/>
                  <a:pt x="162531" y="339180"/>
                </a:cubicBezTo>
                <a:cubicBezTo>
                  <a:pt x="162531" y="385235"/>
                  <a:pt x="190591" y="421397"/>
                  <a:pt x="238550" y="421397"/>
                </a:cubicBezTo>
                <a:cubicBezTo>
                  <a:pt x="285844" y="421397"/>
                  <a:pt x="318067" y="389308"/>
                  <a:pt x="318067" y="336353"/>
                </a:cubicBezTo>
                <a:cubicBezTo>
                  <a:pt x="318067" y="291794"/>
                  <a:pt x="290923" y="254634"/>
                  <a:pt x="241215" y="254634"/>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6" y="1580"/>
                </a:cubicBezTo>
                <a:cubicBezTo>
                  <a:pt x="367026" y="1663"/>
                  <a:pt x="367276" y="1829"/>
                  <a:pt x="367526" y="1995"/>
                </a:cubicBezTo>
                <a:cubicBezTo>
                  <a:pt x="368442" y="2577"/>
                  <a:pt x="369274"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bin-file-format_28829"/>
          <p:cNvSpPr>
            <a:spLocks noChangeAspect="1"/>
          </p:cNvSpPr>
          <p:nvPr/>
        </p:nvSpPr>
        <p:spPr bwMode="auto">
          <a:xfrm>
            <a:off x="7094445" y="1519580"/>
            <a:ext cx="381339" cy="429962"/>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129629 w 539049"/>
              <a:gd name="connsiteY4" fmla="*/ 343442 h 607780"/>
              <a:gd name="connsiteX5" fmla="*/ 142624 w 539049"/>
              <a:gd name="connsiteY5" fmla="*/ 343442 h 607780"/>
              <a:gd name="connsiteX6" fmla="*/ 176696 w 539049"/>
              <a:gd name="connsiteY6" fmla="*/ 367044 h 607780"/>
              <a:gd name="connsiteX7" fmla="*/ 144291 w 539049"/>
              <a:gd name="connsiteY7" fmla="*/ 391144 h 607780"/>
              <a:gd name="connsiteX8" fmla="*/ 129629 w 539049"/>
              <a:gd name="connsiteY8" fmla="*/ 390645 h 607780"/>
              <a:gd name="connsiteX9" fmla="*/ 145781 w 539049"/>
              <a:gd name="connsiteY9" fmla="*/ 276334 h 607780"/>
              <a:gd name="connsiteX10" fmla="*/ 172674 w 539049"/>
              <a:gd name="connsiteY10" fmla="*/ 295681 h 607780"/>
              <a:gd name="connsiteX11" fmla="*/ 142118 w 539049"/>
              <a:gd name="connsiteY11" fmla="*/ 316274 h 607780"/>
              <a:gd name="connsiteX12" fmla="*/ 129629 w 539049"/>
              <a:gd name="connsiteY12" fmla="*/ 316274 h 607780"/>
              <a:gd name="connsiteX13" fmla="*/ 129629 w 539049"/>
              <a:gd name="connsiteY13" fmla="*/ 277330 h 607780"/>
              <a:gd name="connsiteX14" fmla="*/ 145781 w 539049"/>
              <a:gd name="connsiteY14" fmla="*/ 276334 h 607780"/>
              <a:gd name="connsiteX15" fmla="*/ 313321 w 539049"/>
              <a:gd name="connsiteY15" fmla="*/ 249979 h 607780"/>
              <a:gd name="connsiteX16" fmla="*/ 313321 w 539049"/>
              <a:gd name="connsiteY16" fmla="*/ 417490 h 607780"/>
              <a:gd name="connsiteX17" fmla="*/ 348209 w 539049"/>
              <a:gd name="connsiteY17" fmla="*/ 417490 h 607780"/>
              <a:gd name="connsiteX18" fmla="*/ 348209 w 539049"/>
              <a:gd name="connsiteY18" fmla="*/ 367029 h 607780"/>
              <a:gd name="connsiteX19" fmla="*/ 346710 w 539049"/>
              <a:gd name="connsiteY19" fmla="*/ 293956 h 607780"/>
              <a:gd name="connsiteX20" fmla="*/ 347459 w 539049"/>
              <a:gd name="connsiteY20" fmla="*/ 293706 h 607780"/>
              <a:gd name="connsiteX21" fmla="*/ 376518 w 539049"/>
              <a:gd name="connsiteY21" fmla="*/ 352896 h 607780"/>
              <a:gd name="connsiteX22" fmla="*/ 412405 w 539049"/>
              <a:gd name="connsiteY22" fmla="*/ 417490 h 607780"/>
              <a:gd name="connsiteX23" fmla="*/ 452205 w 539049"/>
              <a:gd name="connsiteY23" fmla="*/ 417490 h 607780"/>
              <a:gd name="connsiteX24" fmla="*/ 452205 w 539049"/>
              <a:gd name="connsiteY24" fmla="*/ 249979 h 607780"/>
              <a:gd name="connsiteX25" fmla="*/ 417401 w 539049"/>
              <a:gd name="connsiteY25" fmla="*/ 249979 h 607780"/>
              <a:gd name="connsiteX26" fmla="*/ 417401 w 539049"/>
              <a:gd name="connsiteY26" fmla="*/ 298944 h 607780"/>
              <a:gd name="connsiteX27" fmla="*/ 420565 w 539049"/>
              <a:gd name="connsiteY27" fmla="*/ 368775 h 607780"/>
              <a:gd name="connsiteX28" fmla="*/ 419899 w 539049"/>
              <a:gd name="connsiteY28" fmla="*/ 368775 h 607780"/>
              <a:gd name="connsiteX29" fmla="*/ 392505 w 539049"/>
              <a:gd name="connsiteY29" fmla="*/ 311413 h 607780"/>
              <a:gd name="connsiteX30" fmla="*/ 357617 w 539049"/>
              <a:gd name="connsiteY30" fmla="*/ 249979 h 607780"/>
              <a:gd name="connsiteX31" fmla="*/ 242381 w 539049"/>
              <a:gd name="connsiteY31" fmla="*/ 249979 h 607780"/>
              <a:gd name="connsiteX32" fmla="*/ 242381 w 539049"/>
              <a:gd name="connsiteY32" fmla="*/ 417490 h 607780"/>
              <a:gd name="connsiteX33" fmla="*/ 280515 w 539049"/>
              <a:gd name="connsiteY33" fmla="*/ 417490 h 607780"/>
              <a:gd name="connsiteX34" fmla="*/ 280515 w 539049"/>
              <a:gd name="connsiteY34" fmla="*/ 249979 h 607780"/>
              <a:gd name="connsiteX35" fmla="*/ 141132 w 539049"/>
              <a:gd name="connsiteY35" fmla="*/ 248732 h 607780"/>
              <a:gd name="connsiteX36" fmla="*/ 92090 w 539049"/>
              <a:gd name="connsiteY36" fmla="*/ 252223 h 607780"/>
              <a:gd name="connsiteX37" fmla="*/ 92090 w 539049"/>
              <a:gd name="connsiteY37" fmla="*/ 416742 h 607780"/>
              <a:gd name="connsiteX38" fmla="*/ 133139 w 539049"/>
              <a:gd name="connsiteY38" fmla="*/ 419236 h 607780"/>
              <a:gd name="connsiteX39" fmla="*/ 199083 w 539049"/>
              <a:gd name="connsiteY39" fmla="*/ 404106 h 607780"/>
              <a:gd name="connsiteX40" fmla="*/ 216486 w 539049"/>
              <a:gd name="connsiteY40" fmla="*/ 368525 h 607780"/>
              <a:gd name="connsiteX41" fmla="*/ 183180 w 539049"/>
              <a:gd name="connsiteY41" fmla="*/ 327292 h 607780"/>
              <a:gd name="connsiteX42" fmla="*/ 183180 w 539049"/>
              <a:gd name="connsiteY42" fmla="*/ 326793 h 607780"/>
              <a:gd name="connsiteX43" fmla="*/ 210824 w 539049"/>
              <a:gd name="connsiteY43" fmla="*/ 290963 h 607780"/>
              <a:gd name="connsiteX44" fmla="*/ 190591 w 539049"/>
              <a:gd name="connsiteY44" fmla="*/ 258209 h 607780"/>
              <a:gd name="connsiteX45" fmla="*/ 141132 w 539049"/>
              <a:gd name="connsiteY45" fmla="*/ 248732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731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6 w 539049"/>
              <a:gd name="connsiteY57" fmla="*/ 1580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129629" y="343442"/>
                </a:moveTo>
                <a:lnTo>
                  <a:pt x="142624" y="343442"/>
                </a:lnTo>
                <a:cubicBezTo>
                  <a:pt x="161535" y="343442"/>
                  <a:pt x="176696" y="350173"/>
                  <a:pt x="176696" y="367044"/>
                </a:cubicBezTo>
                <a:cubicBezTo>
                  <a:pt x="176696" y="384662"/>
                  <a:pt x="161535" y="391144"/>
                  <a:pt x="144291" y="391144"/>
                </a:cubicBezTo>
                <a:cubicBezTo>
                  <a:pt x="137876" y="391144"/>
                  <a:pt x="133378" y="391144"/>
                  <a:pt x="129629" y="390645"/>
                </a:cubicBezTo>
                <a:close/>
                <a:moveTo>
                  <a:pt x="145781" y="276334"/>
                </a:moveTo>
                <a:cubicBezTo>
                  <a:pt x="163016" y="276334"/>
                  <a:pt x="172674" y="283060"/>
                  <a:pt x="172674" y="295681"/>
                </a:cubicBezTo>
                <a:cubicBezTo>
                  <a:pt x="172674" y="308137"/>
                  <a:pt x="162017" y="316274"/>
                  <a:pt x="142118" y="316274"/>
                </a:cubicBezTo>
                <a:lnTo>
                  <a:pt x="129629" y="316274"/>
                </a:lnTo>
                <a:lnTo>
                  <a:pt x="129629" y="277330"/>
                </a:lnTo>
                <a:cubicBezTo>
                  <a:pt x="132876" y="276832"/>
                  <a:pt x="137622" y="276334"/>
                  <a:pt x="145781" y="276334"/>
                </a:cubicBezTo>
                <a:close/>
                <a:moveTo>
                  <a:pt x="313321" y="249979"/>
                </a:moveTo>
                <a:lnTo>
                  <a:pt x="313321" y="417490"/>
                </a:lnTo>
                <a:lnTo>
                  <a:pt x="348209" y="417490"/>
                </a:lnTo>
                <a:lnTo>
                  <a:pt x="348209" y="367029"/>
                </a:lnTo>
                <a:cubicBezTo>
                  <a:pt x="348209" y="339678"/>
                  <a:pt x="347709" y="316069"/>
                  <a:pt x="346710" y="293956"/>
                </a:cubicBezTo>
                <a:lnTo>
                  <a:pt x="347459" y="293706"/>
                </a:lnTo>
                <a:cubicBezTo>
                  <a:pt x="355619" y="313325"/>
                  <a:pt x="366610" y="334940"/>
                  <a:pt x="376518" y="352896"/>
                </a:cubicBezTo>
                <a:lnTo>
                  <a:pt x="412405" y="417490"/>
                </a:lnTo>
                <a:lnTo>
                  <a:pt x="452205" y="417490"/>
                </a:lnTo>
                <a:lnTo>
                  <a:pt x="452205" y="249979"/>
                </a:lnTo>
                <a:lnTo>
                  <a:pt x="417401" y="249979"/>
                </a:lnTo>
                <a:lnTo>
                  <a:pt x="417401" y="298944"/>
                </a:lnTo>
                <a:cubicBezTo>
                  <a:pt x="417401" y="324050"/>
                  <a:pt x="418150" y="346662"/>
                  <a:pt x="420565" y="368775"/>
                </a:cubicBezTo>
                <a:lnTo>
                  <a:pt x="419899" y="368775"/>
                </a:lnTo>
                <a:cubicBezTo>
                  <a:pt x="412405" y="349904"/>
                  <a:pt x="402413" y="329037"/>
                  <a:pt x="392505" y="311413"/>
                </a:cubicBezTo>
                <a:lnTo>
                  <a:pt x="357617" y="249979"/>
                </a:lnTo>
                <a:close/>
                <a:moveTo>
                  <a:pt x="242381" y="249979"/>
                </a:moveTo>
                <a:lnTo>
                  <a:pt x="242381" y="417490"/>
                </a:lnTo>
                <a:lnTo>
                  <a:pt x="280515" y="417490"/>
                </a:lnTo>
                <a:lnTo>
                  <a:pt x="280515" y="249979"/>
                </a:lnTo>
                <a:close/>
                <a:moveTo>
                  <a:pt x="141132" y="248732"/>
                </a:moveTo>
                <a:cubicBezTo>
                  <a:pt x="122148" y="248732"/>
                  <a:pt x="101998" y="250228"/>
                  <a:pt x="92090" y="252223"/>
                </a:cubicBezTo>
                <a:lnTo>
                  <a:pt x="92090" y="416742"/>
                </a:lnTo>
                <a:cubicBezTo>
                  <a:pt x="100499" y="417989"/>
                  <a:pt x="114488" y="419236"/>
                  <a:pt x="133139" y="419236"/>
                </a:cubicBezTo>
                <a:cubicBezTo>
                  <a:pt x="166444" y="419236"/>
                  <a:pt x="186927" y="413749"/>
                  <a:pt x="199083" y="404106"/>
                </a:cubicBezTo>
                <a:cubicBezTo>
                  <a:pt x="209491" y="395626"/>
                  <a:pt x="216486" y="383655"/>
                  <a:pt x="216486" y="368525"/>
                </a:cubicBezTo>
                <a:cubicBezTo>
                  <a:pt x="216486" y="346911"/>
                  <a:pt x="202331" y="332529"/>
                  <a:pt x="183180" y="327292"/>
                </a:cubicBezTo>
                <a:lnTo>
                  <a:pt x="183180" y="326793"/>
                </a:lnTo>
                <a:cubicBezTo>
                  <a:pt x="202081" y="319810"/>
                  <a:pt x="210824" y="305927"/>
                  <a:pt x="210824" y="290963"/>
                </a:cubicBezTo>
                <a:cubicBezTo>
                  <a:pt x="210824" y="275833"/>
                  <a:pt x="202331" y="264444"/>
                  <a:pt x="190591" y="258209"/>
                </a:cubicBezTo>
                <a:cubicBezTo>
                  <a:pt x="178434" y="250976"/>
                  <a:pt x="164279" y="248732"/>
                  <a:pt x="141132" y="248732"/>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194" y="831"/>
                  <a:pt x="366027" y="1164"/>
                  <a:pt x="366776" y="1580"/>
                </a:cubicBezTo>
                <a:cubicBezTo>
                  <a:pt x="367026" y="1663"/>
                  <a:pt x="367276" y="1829"/>
                  <a:pt x="367526" y="1995"/>
                </a:cubicBezTo>
                <a:cubicBezTo>
                  <a:pt x="368442" y="2577"/>
                  <a:pt x="369191"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png-file-extension-interface-symbol_29064"/>
          <p:cNvSpPr>
            <a:spLocks noChangeAspect="1"/>
          </p:cNvSpPr>
          <p:nvPr/>
        </p:nvSpPr>
        <p:spPr bwMode="auto">
          <a:xfrm>
            <a:off x="7745206" y="1519580"/>
            <a:ext cx="312381" cy="429962"/>
          </a:xfrm>
          <a:custGeom>
            <a:avLst/>
            <a:gdLst>
              <a:gd name="connsiteX0" fmla="*/ 84206 w 440751"/>
              <a:gd name="connsiteY0" fmla="*/ 456064 h 606651"/>
              <a:gd name="connsiteX1" fmla="*/ 108248 w 440751"/>
              <a:gd name="connsiteY1" fmla="*/ 476131 h 606651"/>
              <a:gd name="connsiteX2" fmla="*/ 81810 w 440751"/>
              <a:gd name="connsiteY2" fmla="*/ 498262 h 606651"/>
              <a:gd name="connsiteX3" fmla="*/ 71483 w 440751"/>
              <a:gd name="connsiteY3" fmla="*/ 497519 h 606651"/>
              <a:gd name="connsiteX4" fmla="*/ 71483 w 440751"/>
              <a:gd name="connsiteY4" fmla="*/ 457303 h 606651"/>
              <a:gd name="connsiteX5" fmla="*/ 84206 w 440751"/>
              <a:gd name="connsiteY5" fmla="*/ 456064 h 606651"/>
              <a:gd name="connsiteX6" fmla="*/ 158498 w 440751"/>
              <a:gd name="connsiteY6" fmla="*/ 433842 h 606651"/>
              <a:gd name="connsiteX7" fmla="*/ 158498 w 440751"/>
              <a:gd name="connsiteY7" fmla="*/ 569975 h 606651"/>
              <a:gd name="connsiteX8" fmla="*/ 186790 w 440751"/>
              <a:gd name="connsiteY8" fmla="*/ 569975 h 606651"/>
              <a:gd name="connsiteX9" fmla="*/ 186790 w 440751"/>
              <a:gd name="connsiteY9" fmla="*/ 529002 h 606651"/>
              <a:gd name="connsiteX10" fmla="*/ 185549 w 440751"/>
              <a:gd name="connsiteY10" fmla="*/ 469609 h 606651"/>
              <a:gd name="connsiteX11" fmla="*/ 186128 w 440751"/>
              <a:gd name="connsiteY11" fmla="*/ 469444 h 606651"/>
              <a:gd name="connsiteX12" fmla="*/ 209869 w 440751"/>
              <a:gd name="connsiteY12" fmla="*/ 517520 h 606651"/>
              <a:gd name="connsiteX13" fmla="*/ 238988 w 440751"/>
              <a:gd name="connsiteY13" fmla="*/ 569975 h 606651"/>
              <a:gd name="connsiteX14" fmla="*/ 271333 w 440751"/>
              <a:gd name="connsiteY14" fmla="*/ 569975 h 606651"/>
              <a:gd name="connsiteX15" fmla="*/ 271333 w 440751"/>
              <a:gd name="connsiteY15" fmla="*/ 433842 h 606651"/>
              <a:gd name="connsiteX16" fmla="*/ 243042 w 440751"/>
              <a:gd name="connsiteY16" fmla="*/ 433842 h 606651"/>
              <a:gd name="connsiteX17" fmla="*/ 243042 w 440751"/>
              <a:gd name="connsiteY17" fmla="*/ 473657 h 606651"/>
              <a:gd name="connsiteX18" fmla="*/ 245689 w 440751"/>
              <a:gd name="connsiteY18" fmla="*/ 530407 h 606651"/>
              <a:gd name="connsiteX19" fmla="*/ 245027 w 440751"/>
              <a:gd name="connsiteY19" fmla="*/ 530407 h 606651"/>
              <a:gd name="connsiteX20" fmla="*/ 222774 w 440751"/>
              <a:gd name="connsiteY20" fmla="*/ 483735 h 606651"/>
              <a:gd name="connsiteX21" fmla="*/ 194483 w 440751"/>
              <a:gd name="connsiteY21" fmla="*/ 433842 h 606651"/>
              <a:gd name="connsiteX22" fmla="*/ 82641 w 440751"/>
              <a:gd name="connsiteY22" fmla="*/ 432850 h 606651"/>
              <a:gd name="connsiteX23" fmla="*/ 40948 w 440751"/>
              <a:gd name="connsiteY23" fmla="*/ 435659 h 606651"/>
              <a:gd name="connsiteX24" fmla="*/ 40948 w 440751"/>
              <a:gd name="connsiteY24" fmla="*/ 569975 h 606651"/>
              <a:gd name="connsiteX25" fmla="*/ 71473 w 440751"/>
              <a:gd name="connsiteY25" fmla="*/ 569975 h 606651"/>
              <a:gd name="connsiteX26" fmla="*/ 71473 w 440751"/>
              <a:gd name="connsiteY26" fmla="*/ 521320 h 606651"/>
              <a:gd name="connsiteX27" fmla="*/ 81979 w 440751"/>
              <a:gd name="connsiteY27" fmla="*/ 521981 h 606651"/>
              <a:gd name="connsiteX28" fmla="*/ 126319 w 440751"/>
              <a:gd name="connsiteY28" fmla="*/ 507608 h 606651"/>
              <a:gd name="connsiteX29" fmla="*/ 138810 w 440751"/>
              <a:gd name="connsiteY29" fmla="*/ 475309 h 606651"/>
              <a:gd name="connsiteX30" fmla="*/ 124251 w 440751"/>
              <a:gd name="connsiteY30" fmla="*/ 443754 h 606651"/>
              <a:gd name="connsiteX31" fmla="*/ 82641 w 440751"/>
              <a:gd name="connsiteY31" fmla="*/ 432850 h 606651"/>
              <a:gd name="connsiteX32" fmla="*/ 369609 w 440751"/>
              <a:gd name="connsiteY32" fmla="*/ 432437 h 606651"/>
              <a:gd name="connsiteX33" fmla="*/ 291766 w 440751"/>
              <a:gd name="connsiteY33" fmla="*/ 503560 h 606651"/>
              <a:gd name="connsiteX34" fmla="*/ 311041 w 440751"/>
              <a:gd name="connsiteY34" fmla="*/ 553041 h 606651"/>
              <a:gd name="connsiteX35" fmla="*/ 366465 w 440751"/>
              <a:gd name="connsiteY35" fmla="*/ 571461 h 606651"/>
              <a:gd name="connsiteX36" fmla="*/ 411963 w 440751"/>
              <a:gd name="connsiteY36" fmla="*/ 563779 h 606651"/>
              <a:gd name="connsiteX37" fmla="*/ 411963 w 440751"/>
              <a:gd name="connsiteY37" fmla="*/ 492078 h 606651"/>
              <a:gd name="connsiteX38" fmla="*/ 361171 w 440751"/>
              <a:gd name="connsiteY38" fmla="*/ 492078 h 606651"/>
              <a:gd name="connsiteX39" fmla="*/ 361171 w 440751"/>
              <a:gd name="connsiteY39" fmla="*/ 516116 h 606651"/>
              <a:gd name="connsiteX40" fmla="*/ 382183 w 440751"/>
              <a:gd name="connsiteY40" fmla="*/ 516116 h 606651"/>
              <a:gd name="connsiteX41" fmla="*/ 382183 w 440751"/>
              <a:gd name="connsiteY41" fmla="*/ 544532 h 606651"/>
              <a:gd name="connsiteX42" fmla="*/ 367044 w 440751"/>
              <a:gd name="connsiteY42" fmla="*/ 546597 h 606651"/>
              <a:gd name="connsiteX43" fmla="*/ 324111 w 440751"/>
              <a:gd name="connsiteY43" fmla="*/ 501908 h 606651"/>
              <a:gd name="connsiteX44" fmla="*/ 369278 w 440751"/>
              <a:gd name="connsiteY44" fmla="*/ 457880 h 606651"/>
              <a:gd name="connsiteX45" fmla="*/ 401044 w 440751"/>
              <a:gd name="connsiteY45" fmla="*/ 463745 h 606651"/>
              <a:gd name="connsiteX46" fmla="*/ 407496 w 440751"/>
              <a:gd name="connsiteY46" fmla="*/ 439128 h 606651"/>
              <a:gd name="connsiteX47" fmla="*/ 369609 w 440751"/>
              <a:gd name="connsiteY47" fmla="*/ 432437 h 606651"/>
              <a:gd name="connsiteX48" fmla="*/ 306722 w 440751"/>
              <a:gd name="connsiteY48" fmla="*/ 156302 h 606651"/>
              <a:gd name="connsiteX49" fmla="*/ 311684 w 440751"/>
              <a:gd name="connsiteY49" fmla="*/ 157458 h 606651"/>
              <a:gd name="connsiteX50" fmla="*/ 353695 w 440751"/>
              <a:gd name="connsiteY50" fmla="*/ 157458 h 606651"/>
              <a:gd name="connsiteX51" fmla="*/ 353695 w 440751"/>
              <a:gd name="connsiteY51" fmla="*/ 203214 h 606651"/>
              <a:gd name="connsiteX52" fmla="*/ 307218 w 440751"/>
              <a:gd name="connsiteY52" fmla="*/ 203214 h 606651"/>
              <a:gd name="connsiteX53" fmla="*/ 307218 w 440751"/>
              <a:gd name="connsiteY53" fmla="*/ 250126 h 606651"/>
              <a:gd name="connsiteX54" fmla="*/ 353695 w 440751"/>
              <a:gd name="connsiteY54" fmla="*/ 250126 h 606651"/>
              <a:gd name="connsiteX55" fmla="*/ 353695 w 440751"/>
              <a:gd name="connsiteY55" fmla="*/ 297038 h 606651"/>
              <a:gd name="connsiteX56" fmla="*/ 307549 w 440751"/>
              <a:gd name="connsiteY56" fmla="*/ 297038 h 606651"/>
              <a:gd name="connsiteX57" fmla="*/ 307549 w 440751"/>
              <a:gd name="connsiteY57" fmla="*/ 343949 h 606651"/>
              <a:gd name="connsiteX58" fmla="*/ 354026 w 440751"/>
              <a:gd name="connsiteY58" fmla="*/ 343949 h 606651"/>
              <a:gd name="connsiteX59" fmla="*/ 354026 w 440751"/>
              <a:gd name="connsiteY59" fmla="*/ 390861 h 606651"/>
              <a:gd name="connsiteX60" fmla="*/ 307053 w 440751"/>
              <a:gd name="connsiteY60" fmla="*/ 390861 h 606651"/>
              <a:gd name="connsiteX61" fmla="*/ 307053 w 440751"/>
              <a:gd name="connsiteY61" fmla="*/ 343949 h 606651"/>
              <a:gd name="connsiteX62" fmla="*/ 260576 w 440751"/>
              <a:gd name="connsiteY62" fmla="*/ 343949 h 606651"/>
              <a:gd name="connsiteX63" fmla="*/ 260576 w 440751"/>
              <a:gd name="connsiteY63" fmla="*/ 297038 h 606651"/>
              <a:gd name="connsiteX64" fmla="*/ 306722 w 440751"/>
              <a:gd name="connsiteY64" fmla="*/ 297038 h 606651"/>
              <a:gd name="connsiteX65" fmla="*/ 306722 w 440751"/>
              <a:gd name="connsiteY65" fmla="*/ 250126 h 606651"/>
              <a:gd name="connsiteX66" fmla="*/ 260245 w 440751"/>
              <a:gd name="connsiteY66" fmla="*/ 250126 h 606651"/>
              <a:gd name="connsiteX67" fmla="*/ 260245 w 440751"/>
              <a:gd name="connsiteY67" fmla="*/ 203214 h 606651"/>
              <a:gd name="connsiteX68" fmla="*/ 306722 w 440751"/>
              <a:gd name="connsiteY68" fmla="*/ 203214 h 606651"/>
              <a:gd name="connsiteX69" fmla="*/ 260245 w 440751"/>
              <a:gd name="connsiteY69" fmla="*/ 109376 h 606651"/>
              <a:gd name="connsiteX70" fmla="*/ 299798 w 440751"/>
              <a:gd name="connsiteY70" fmla="*/ 109376 h 606651"/>
              <a:gd name="connsiteX71" fmla="*/ 299798 w 440751"/>
              <a:gd name="connsiteY71" fmla="*/ 145562 h 606651"/>
              <a:gd name="connsiteX72" fmla="*/ 306748 w 440751"/>
              <a:gd name="connsiteY72" fmla="*/ 156302 h 606651"/>
              <a:gd name="connsiteX73" fmla="*/ 306747 w 440751"/>
              <a:gd name="connsiteY73" fmla="*/ 156302 h 606651"/>
              <a:gd name="connsiteX74" fmla="*/ 306722 w 440751"/>
              <a:gd name="connsiteY74" fmla="*/ 156302 h 606651"/>
              <a:gd name="connsiteX75" fmla="*/ 260245 w 440751"/>
              <a:gd name="connsiteY75" fmla="*/ 156302 h 606651"/>
              <a:gd name="connsiteX76" fmla="*/ 166464 w 440751"/>
              <a:gd name="connsiteY76" fmla="*/ 109376 h 606651"/>
              <a:gd name="connsiteX77" fmla="*/ 213437 w 440751"/>
              <a:gd name="connsiteY77" fmla="*/ 109376 h 606651"/>
              <a:gd name="connsiteX78" fmla="*/ 213437 w 440751"/>
              <a:gd name="connsiteY78" fmla="*/ 156290 h 606651"/>
              <a:gd name="connsiteX79" fmla="*/ 259914 w 440751"/>
              <a:gd name="connsiteY79" fmla="*/ 156290 h 606651"/>
              <a:gd name="connsiteX80" fmla="*/ 259914 w 440751"/>
              <a:gd name="connsiteY80" fmla="*/ 203204 h 606651"/>
              <a:gd name="connsiteX81" fmla="*/ 213437 w 440751"/>
              <a:gd name="connsiteY81" fmla="*/ 203204 h 606651"/>
              <a:gd name="connsiteX82" fmla="*/ 213437 w 440751"/>
              <a:gd name="connsiteY82" fmla="*/ 250119 h 606651"/>
              <a:gd name="connsiteX83" fmla="*/ 259914 w 440751"/>
              <a:gd name="connsiteY83" fmla="*/ 250119 h 606651"/>
              <a:gd name="connsiteX84" fmla="*/ 259914 w 440751"/>
              <a:gd name="connsiteY84" fmla="*/ 297033 h 606651"/>
              <a:gd name="connsiteX85" fmla="*/ 213768 w 440751"/>
              <a:gd name="connsiteY85" fmla="*/ 297033 h 606651"/>
              <a:gd name="connsiteX86" fmla="*/ 213768 w 440751"/>
              <a:gd name="connsiteY86" fmla="*/ 343947 h 606651"/>
              <a:gd name="connsiteX87" fmla="*/ 260245 w 440751"/>
              <a:gd name="connsiteY87" fmla="*/ 343947 h 606651"/>
              <a:gd name="connsiteX88" fmla="*/ 260245 w 440751"/>
              <a:gd name="connsiteY88" fmla="*/ 390861 h 606651"/>
              <a:gd name="connsiteX89" fmla="*/ 213272 w 440751"/>
              <a:gd name="connsiteY89" fmla="*/ 390861 h 606651"/>
              <a:gd name="connsiteX90" fmla="*/ 213272 w 440751"/>
              <a:gd name="connsiteY90" fmla="*/ 343947 h 606651"/>
              <a:gd name="connsiteX91" fmla="*/ 166795 w 440751"/>
              <a:gd name="connsiteY91" fmla="*/ 343947 h 606651"/>
              <a:gd name="connsiteX92" fmla="*/ 166795 w 440751"/>
              <a:gd name="connsiteY92" fmla="*/ 297033 h 606651"/>
              <a:gd name="connsiteX93" fmla="*/ 212941 w 440751"/>
              <a:gd name="connsiteY93" fmla="*/ 297033 h 606651"/>
              <a:gd name="connsiteX94" fmla="*/ 212941 w 440751"/>
              <a:gd name="connsiteY94" fmla="*/ 250119 h 606651"/>
              <a:gd name="connsiteX95" fmla="*/ 166464 w 440751"/>
              <a:gd name="connsiteY95" fmla="*/ 250119 h 606651"/>
              <a:gd name="connsiteX96" fmla="*/ 166464 w 440751"/>
              <a:gd name="connsiteY96" fmla="*/ 203204 h 606651"/>
              <a:gd name="connsiteX97" fmla="*/ 212941 w 440751"/>
              <a:gd name="connsiteY97" fmla="*/ 203204 h 606651"/>
              <a:gd name="connsiteX98" fmla="*/ 212941 w 440751"/>
              <a:gd name="connsiteY98" fmla="*/ 156290 h 606651"/>
              <a:gd name="connsiteX99" fmla="*/ 166464 w 440751"/>
              <a:gd name="connsiteY99" fmla="*/ 156290 h 606651"/>
              <a:gd name="connsiteX100" fmla="*/ 72612 w 440751"/>
              <a:gd name="connsiteY100" fmla="*/ 109376 h 606651"/>
              <a:gd name="connsiteX101" fmla="*/ 119621 w 440751"/>
              <a:gd name="connsiteY101" fmla="*/ 109376 h 606651"/>
              <a:gd name="connsiteX102" fmla="*/ 119621 w 440751"/>
              <a:gd name="connsiteY102" fmla="*/ 156290 h 606651"/>
              <a:gd name="connsiteX103" fmla="*/ 166133 w 440751"/>
              <a:gd name="connsiteY103" fmla="*/ 156290 h 606651"/>
              <a:gd name="connsiteX104" fmla="*/ 166133 w 440751"/>
              <a:gd name="connsiteY104" fmla="*/ 203204 h 606651"/>
              <a:gd name="connsiteX105" fmla="*/ 119621 w 440751"/>
              <a:gd name="connsiteY105" fmla="*/ 203204 h 606651"/>
              <a:gd name="connsiteX106" fmla="*/ 119621 w 440751"/>
              <a:gd name="connsiteY106" fmla="*/ 250119 h 606651"/>
              <a:gd name="connsiteX107" fmla="*/ 166133 w 440751"/>
              <a:gd name="connsiteY107" fmla="*/ 250119 h 606651"/>
              <a:gd name="connsiteX108" fmla="*/ 166133 w 440751"/>
              <a:gd name="connsiteY108" fmla="*/ 297033 h 606651"/>
              <a:gd name="connsiteX109" fmla="*/ 119952 w 440751"/>
              <a:gd name="connsiteY109" fmla="*/ 297033 h 606651"/>
              <a:gd name="connsiteX110" fmla="*/ 119952 w 440751"/>
              <a:gd name="connsiteY110" fmla="*/ 343947 h 606651"/>
              <a:gd name="connsiteX111" fmla="*/ 166464 w 440751"/>
              <a:gd name="connsiteY111" fmla="*/ 343947 h 606651"/>
              <a:gd name="connsiteX112" fmla="*/ 166464 w 440751"/>
              <a:gd name="connsiteY112" fmla="*/ 390861 h 606651"/>
              <a:gd name="connsiteX113" fmla="*/ 119455 w 440751"/>
              <a:gd name="connsiteY113" fmla="*/ 390861 h 606651"/>
              <a:gd name="connsiteX114" fmla="*/ 119455 w 440751"/>
              <a:gd name="connsiteY114" fmla="*/ 343947 h 606651"/>
              <a:gd name="connsiteX115" fmla="*/ 72943 w 440751"/>
              <a:gd name="connsiteY115" fmla="*/ 343947 h 606651"/>
              <a:gd name="connsiteX116" fmla="*/ 72943 w 440751"/>
              <a:gd name="connsiteY116" fmla="*/ 297033 h 606651"/>
              <a:gd name="connsiteX117" fmla="*/ 119124 w 440751"/>
              <a:gd name="connsiteY117" fmla="*/ 297033 h 606651"/>
              <a:gd name="connsiteX118" fmla="*/ 119124 w 440751"/>
              <a:gd name="connsiteY118" fmla="*/ 250119 h 606651"/>
              <a:gd name="connsiteX119" fmla="*/ 72612 w 440751"/>
              <a:gd name="connsiteY119" fmla="*/ 250119 h 606651"/>
              <a:gd name="connsiteX120" fmla="*/ 72612 w 440751"/>
              <a:gd name="connsiteY120" fmla="*/ 203204 h 606651"/>
              <a:gd name="connsiteX121" fmla="*/ 119124 w 440751"/>
              <a:gd name="connsiteY121" fmla="*/ 203204 h 606651"/>
              <a:gd name="connsiteX122" fmla="*/ 119124 w 440751"/>
              <a:gd name="connsiteY122" fmla="*/ 156290 h 606651"/>
              <a:gd name="connsiteX123" fmla="*/ 72612 w 440751"/>
              <a:gd name="connsiteY123" fmla="*/ 156290 h 606651"/>
              <a:gd name="connsiteX124" fmla="*/ 23824 w 440751"/>
              <a:gd name="connsiteY124" fmla="*/ 23790 h 606651"/>
              <a:gd name="connsiteX125" fmla="*/ 23824 w 440751"/>
              <a:gd name="connsiteY125" fmla="*/ 403939 h 606651"/>
              <a:gd name="connsiteX126" fmla="*/ 416927 w 440751"/>
              <a:gd name="connsiteY126" fmla="*/ 403939 h 606651"/>
              <a:gd name="connsiteX127" fmla="*/ 416927 w 440751"/>
              <a:gd name="connsiteY127" fmla="*/ 157445 h 606651"/>
              <a:gd name="connsiteX128" fmla="*/ 353726 w 440751"/>
              <a:gd name="connsiteY128" fmla="*/ 157445 h 606651"/>
              <a:gd name="connsiteX129" fmla="*/ 353726 w 440751"/>
              <a:gd name="connsiteY129" fmla="*/ 156288 h 606651"/>
              <a:gd name="connsiteX130" fmla="*/ 307235 w 440751"/>
              <a:gd name="connsiteY130" fmla="*/ 156288 h 606651"/>
              <a:gd name="connsiteX131" fmla="*/ 307235 w 440751"/>
              <a:gd name="connsiteY131" fmla="*/ 109369 h 606651"/>
              <a:gd name="connsiteX132" fmla="*/ 299790 w 440751"/>
              <a:gd name="connsiteY132" fmla="*/ 109369 h 606651"/>
              <a:gd name="connsiteX133" fmla="*/ 299790 w 440751"/>
              <a:gd name="connsiteY133" fmla="*/ 23790 h 606651"/>
              <a:gd name="connsiteX134" fmla="*/ 23824 w 440751"/>
              <a:gd name="connsiteY134" fmla="*/ 0 h 606651"/>
              <a:gd name="connsiteX135" fmla="*/ 311702 w 440751"/>
              <a:gd name="connsiteY135" fmla="*/ 0 h 606651"/>
              <a:gd name="connsiteX136" fmla="*/ 314432 w 440751"/>
              <a:gd name="connsiteY136" fmla="*/ 330 h 606651"/>
              <a:gd name="connsiteX137" fmla="*/ 315094 w 440751"/>
              <a:gd name="connsiteY137" fmla="*/ 578 h 606651"/>
              <a:gd name="connsiteX138" fmla="*/ 317410 w 440751"/>
              <a:gd name="connsiteY138" fmla="*/ 1569 h 606651"/>
              <a:gd name="connsiteX139" fmla="*/ 318238 w 440751"/>
              <a:gd name="connsiteY139" fmla="*/ 1982 h 606651"/>
              <a:gd name="connsiteX140" fmla="*/ 320554 w 440751"/>
              <a:gd name="connsiteY140" fmla="*/ 3965 h 606651"/>
              <a:gd name="connsiteX141" fmla="*/ 320637 w 440751"/>
              <a:gd name="connsiteY141" fmla="*/ 4048 h 606651"/>
              <a:gd name="connsiteX142" fmla="*/ 437773 w 440751"/>
              <a:gd name="connsiteY142" fmla="*/ 137702 h 606651"/>
              <a:gd name="connsiteX143" fmla="*/ 440668 w 440751"/>
              <a:gd name="connsiteY143" fmla="*/ 145385 h 606651"/>
              <a:gd name="connsiteX144" fmla="*/ 440751 w 440751"/>
              <a:gd name="connsiteY144" fmla="*/ 146706 h 606651"/>
              <a:gd name="connsiteX145" fmla="*/ 440751 w 440751"/>
              <a:gd name="connsiteY145" fmla="*/ 582861 h 606651"/>
              <a:gd name="connsiteX146" fmla="*/ 416927 w 440751"/>
              <a:gd name="connsiteY146" fmla="*/ 606651 h 606651"/>
              <a:gd name="connsiteX147" fmla="*/ 23824 w 440751"/>
              <a:gd name="connsiteY147" fmla="*/ 606651 h 606651"/>
              <a:gd name="connsiteX148" fmla="*/ 0 w 440751"/>
              <a:gd name="connsiteY148" fmla="*/ 582861 h 606651"/>
              <a:gd name="connsiteX149" fmla="*/ 0 w 440751"/>
              <a:gd name="connsiteY149" fmla="*/ 23790 h 606651"/>
              <a:gd name="connsiteX150" fmla="*/ 23824 w 440751"/>
              <a:gd name="connsiteY150"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0751" h="606651">
                <a:moveTo>
                  <a:pt x="84206" y="456064"/>
                </a:moveTo>
                <a:cubicBezTo>
                  <a:pt x="99573" y="456064"/>
                  <a:pt x="108248" y="463579"/>
                  <a:pt x="108248" y="476131"/>
                </a:cubicBezTo>
                <a:cubicBezTo>
                  <a:pt x="108248" y="490004"/>
                  <a:pt x="98168" y="498262"/>
                  <a:pt x="81810" y="498262"/>
                </a:cubicBezTo>
                <a:cubicBezTo>
                  <a:pt x="77349" y="498262"/>
                  <a:pt x="74127" y="498097"/>
                  <a:pt x="71483" y="497519"/>
                </a:cubicBezTo>
                <a:lnTo>
                  <a:pt x="71483" y="457303"/>
                </a:lnTo>
                <a:cubicBezTo>
                  <a:pt x="73714" y="456725"/>
                  <a:pt x="77927" y="456064"/>
                  <a:pt x="84206" y="456064"/>
                </a:cubicBezTo>
                <a:close/>
                <a:moveTo>
                  <a:pt x="158498" y="433842"/>
                </a:moveTo>
                <a:lnTo>
                  <a:pt x="158498" y="569975"/>
                </a:lnTo>
                <a:lnTo>
                  <a:pt x="186790" y="569975"/>
                </a:lnTo>
                <a:lnTo>
                  <a:pt x="186790" y="529002"/>
                </a:lnTo>
                <a:cubicBezTo>
                  <a:pt x="186790" y="506782"/>
                  <a:pt x="186376" y="487617"/>
                  <a:pt x="185549" y="469609"/>
                </a:cubicBezTo>
                <a:lnTo>
                  <a:pt x="186128" y="469444"/>
                </a:lnTo>
                <a:cubicBezTo>
                  <a:pt x="192828" y="485387"/>
                  <a:pt x="201763" y="502982"/>
                  <a:pt x="209869" y="517520"/>
                </a:cubicBezTo>
                <a:lnTo>
                  <a:pt x="238988" y="569975"/>
                </a:lnTo>
                <a:lnTo>
                  <a:pt x="271333" y="569975"/>
                </a:lnTo>
                <a:lnTo>
                  <a:pt x="271333" y="433842"/>
                </a:lnTo>
                <a:lnTo>
                  <a:pt x="243042" y="433842"/>
                </a:lnTo>
                <a:lnTo>
                  <a:pt x="243042" y="473657"/>
                </a:lnTo>
                <a:cubicBezTo>
                  <a:pt x="243042" y="494061"/>
                  <a:pt x="243621" y="512481"/>
                  <a:pt x="245689" y="530407"/>
                </a:cubicBezTo>
                <a:lnTo>
                  <a:pt x="245027" y="530407"/>
                </a:lnTo>
                <a:cubicBezTo>
                  <a:pt x="238988" y="515042"/>
                  <a:pt x="230881" y="498108"/>
                  <a:pt x="222774" y="483735"/>
                </a:cubicBezTo>
                <a:lnTo>
                  <a:pt x="194483" y="433842"/>
                </a:lnTo>
                <a:close/>
                <a:moveTo>
                  <a:pt x="82641" y="432850"/>
                </a:moveTo>
                <a:cubicBezTo>
                  <a:pt x="63780" y="432850"/>
                  <a:pt x="50461" y="434089"/>
                  <a:pt x="40948" y="435659"/>
                </a:cubicBezTo>
                <a:lnTo>
                  <a:pt x="40948" y="569975"/>
                </a:lnTo>
                <a:lnTo>
                  <a:pt x="71473" y="569975"/>
                </a:lnTo>
                <a:lnTo>
                  <a:pt x="71473" y="521320"/>
                </a:lnTo>
                <a:cubicBezTo>
                  <a:pt x="74286" y="521733"/>
                  <a:pt x="77925" y="521981"/>
                  <a:pt x="81979" y="521981"/>
                </a:cubicBezTo>
                <a:cubicBezTo>
                  <a:pt x="100178" y="521981"/>
                  <a:pt x="115813" y="517520"/>
                  <a:pt x="126319" y="507608"/>
                </a:cubicBezTo>
                <a:cubicBezTo>
                  <a:pt x="134426" y="499926"/>
                  <a:pt x="138810" y="488609"/>
                  <a:pt x="138810" y="475309"/>
                </a:cubicBezTo>
                <a:cubicBezTo>
                  <a:pt x="138810" y="461927"/>
                  <a:pt x="132937" y="450610"/>
                  <a:pt x="124251" y="443754"/>
                </a:cubicBezTo>
                <a:cubicBezTo>
                  <a:pt x="115151" y="436485"/>
                  <a:pt x="101584" y="432850"/>
                  <a:pt x="82641" y="432850"/>
                </a:cubicBezTo>
                <a:close/>
                <a:moveTo>
                  <a:pt x="369609" y="432437"/>
                </a:moveTo>
                <a:cubicBezTo>
                  <a:pt x="324938" y="432437"/>
                  <a:pt x="292014" y="458293"/>
                  <a:pt x="291766" y="503560"/>
                </a:cubicBezTo>
                <a:cubicBezTo>
                  <a:pt x="291601" y="523551"/>
                  <a:pt x="298467" y="541311"/>
                  <a:pt x="311041" y="553041"/>
                </a:cubicBezTo>
                <a:cubicBezTo>
                  <a:pt x="323532" y="565183"/>
                  <a:pt x="341566" y="571461"/>
                  <a:pt x="366465" y="571461"/>
                </a:cubicBezTo>
                <a:cubicBezTo>
                  <a:pt x="384416" y="571461"/>
                  <a:pt x="402450" y="567001"/>
                  <a:pt x="411963" y="563779"/>
                </a:cubicBezTo>
                <a:lnTo>
                  <a:pt x="411963" y="492078"/>
                </a:lnTo>
                <a:lnTo>
                  <a:pt x="361171" y="492078"/>
                </a:lnTo>
                <a:lnTo>
                  <a:pt x="361171" y="516116"/>
                </a:lnTo>
                <a:lnTo>
                  <a:pt x="382183" y="516116"/>
                </a:lnTo>
                <a:lnTo>
                  <a:pt x="382183" y="544532"/>
                </a:lnTo>
                <a:cubicBezTo>
                  <a:pt x="379784" y="545771"/>
                  <a:pt x="374076" y="546597"/>
                  <a:pt x="367044" y="546597"/>
                </a:cubicBezTo>
                <a:cubicBezTo>
                  <a:pt x="341731" y="546597"/>
                  <a:pt x="324111" y="529994"/>
                  <a:pt x="324111" y="501908"/>
                </a:cubicBezTo>
                <a:cubicBezTo>
                  <a:pt x="324111" y="472501"/>
                  <a:pt x="343551" y="457880"/>
                  <a:pt x="369278" y="457880"/>
                </a:cubicBezTo>
                <a:cubicBezTo>
                  <a:pt x="384251" y="457880"/>
                  <a:pt x="393516" y="460523"/>
                  <a:pt x="401044" y="463745"/>
                </a:cubicBezTo>
                <a:lnTo>
                  <a:pt x="407496" y="439128"/>
                </a:lnTo>
                <a:cubicBezTo>
                  <a:pt x="400796" y="435907"/>
                  <a:pt x="387229" y="432437"/>
                  <a:pt x="369609" y="432437"/>
                </a:cubicBezTo>
                <a:close/>
                <a:moveTo>
                  <a:pt x="306722" y="156302"/>
                </a:moveTo>
                <a:cubicBezTo>
                  <a:pt x="308211" y="157045"/>
                  <a:pt x="309947" y="157458"/>
                  <a:pt x="311684" y="157458"/>
                </a:cubicBezTo>
                <a:lnTo>
                  <a:pt x="353695" y="157458"/>
                </a:lnTo>
                <a:lnTo>
                  <a:pt x="353695" y="203214"/>
                </a:lnTo>
                <a:lnTo>
                  <a:pt x="307218" y="203214"/>
                </a:lnTo>
                <a:lnTo>
                  <a:pt x="307218" y="250126"/>
                </a:lnTo>
                <a:lnTo>
                  <a:pt x="353695" y="250126"/>
                </a:lnTo>
                <a:lnTo>
                  <a:pt x="353695" y="297038"/>
                </a:lnTo>
                <a:lnTo>
                  <a:pt x="307549" y="297038"/>
                </a:lnTo>
                <a:lnTo>
                  <a:pt x="307549" y="343949"/>
                </a:lnTo>
                <a:lnTo>
                  <a:pt x="354026" y="343949"/>
                </a:lnTo>
                <a:lnTo>
                  <a:pt x="354026" y="390861"/>
                </a:lnTo>
                <a:lnTo>
                  <a:pt x="307053" y="390861"/>
                </a:lnTo>
                <a:lnTo>
                  <a:pt x="307053" y="343949"/>
                </a:lnTo>
                <a:lnTo>
                  <a:pt x="260576" y="343949"/>
                </a:lnTo>
                <a:lnTo>
                  <a:pt x="260576" y="297038"/>
                </a:lnTo>
                <a:lnTo>
                  <a:pt x="306722" y="297038"/>
                </a:lnTo>
                <a:lnTo>
                  <a:pt x="306722" y="250126"/>
                </a:lnTo>
                <a:lnTo>
                  <a:pt x="260245" y="250126"/>
                </a:lnTo>
                <a:lnTo>
                  <a:pt x="260245" y="203214"/>
                </a:lnTo>
                <a:lnTo>
                  <a:pt x="306722" y="203214"/>
                </a:lnTo>
                <a:close/>
                <a:moveTo>
                  <a:pt x="260245" y="109376"/>
                </a:moveTo>
                <a:lnTo>
                  <a:pt x="299798" y="109376"/>
                </a:lnTo>
                <a:lnTo>
                  <a:pt x="299798" y="145562"/>
                </a:lnTo>
                <a:cubicBezTo>
                  <a:pt x="299798" y="150271"/>
                  <a:pt x="302611" y="154402"/>
                  <a:pt x="306748" y="156302"/>
                </a:cubicBezTo>
                <a:lnTo>
                  <a:pt x="306747" y="156302"/>
                </a:lnTo>
                <a:lnTo>
                  <a:pt x="306722" y="156302"/>
                </a:lnTo>
                <a:lnTo>
                  <a:pt x="260245" y="156302"/>
                </a:lnTo>
                <a:close/>
                <a:moveTo>
                  <a:pt x="166464" y="109376"/>
                </a:moveTo>
                <a:lnTo>
                  <a:pt x="213437" y="109376"/>
                </a:lnTo>
                <a:lnTo>
                  <a:pt x="213437" y="156290"/>
                </a:lnTo>
                <a:lnTo>
                  <a:pt x="259914" y="156290"/>
                </a:lnTo>
                <a:lnTo>
                  <a:pt x="259914" y="203204"/>
                </a:lnTo>
                <a:lnTo>
                  <a:pt x="213437" y="203204"/>
                </a:lnTo>
                <a:lnTo>
                  <a:pt x="213437" y="250119"/>
                </a:lnTo>
                <a:lnTo>
                  <a:pt x="259914" y="250119"/>
                </a:lnTo>
                <a:lnTo>
                  <a:pt x="259914" y="297033"/>
                </a:lnTo>
                <a:lnTo>
                  <a:pt x="213768" y="297033"/>
                </a:lnTo>
                <a:lnTo>
                  <a:pt x="213768" y="343947"/>
                </a:lnTo>
                <a:lnTo>
                  <a:pt x="260245" y="343947"/>
                </a:lnTo>
                <a:lnTo>
                  <a:pt x="260245" y="390861"/>
                </a:lnTo>
                <a:lnTo>
                  <a:pt x="213272" y="390861"/>
                </a:lnTo>
                <a:lnTo>
                  <a:pt x="213272" y="343947"/>
                </a:lnTo>
                <a:lnTo>
                  <a:pt x="166795" y="343947"/>
                </a:lnTo>
                <a:lnTo>
                  <a:pt x="166795" y="297033"/>
                </a:lnTo>
                <a:lnTo>
                  <a:pt x="212941" y="297033"/>
                </a:lnTo>
                <a:lnTo>
                  <a:pt x="212941" y="250119"/>
                </a:lnTo>
                <a:lnTo>
                  <a:pt x="166464" y="250119"/>
                </a:lnTo>
                <a:lnTo>
                  <a:pt x="166464" y="203204"/>
                </a:lnTo>
                <a:lnTo>
                  <a:pt x="212941" y="203204"/>
                </a:lnTo>
                <a:lnTo>
                  <a:pt x="212941" y="156290"/>
                </a:lnTo>
                <a:lnTo>
                  <a:pt x="166464" y="156290"/>
                </a:lnTo>
                <a:close/>
                <a:moveTo>
                  <a:pt x="72612" y="109376"/>
                </a:moveTo>
                <a:lnTo>
                  <a:pt x="119621" y="109376"/>
                </a:lnTo>
                <a:lnTo>
                  <a:pt x="119621" y="156290"/>
                </a:lnTo>
                <a:lnTo>
                  <a:pt x="166133" y="156290"/>
                </a:lnTo>
                <a:lnTo>
                  <a:pt x="166133" y="203204"/>
                </a:lnTo>
                <a:lnTo>
                  <a:pt x="119621" y="203204"/>
                </a:lnTo>
                <a:lnTo>
                  <a:pt x="119621" y="250119"/>
                </a:lnTo>
                <a:lnTo>
                  <a:pt x="166133" y="250119"/>
                </a:lnTo>
                <a:lnTo>
                  <a:pt x="166133" y="297033"/>
                </a:lnTo>
                <a:lnTo>
                  <a:pt x="119952" y="297033"/>
                </a:lnTo>
                <a:lnTo>
                  <a:pt x="119952" y="343947"/>
                </a:lnTo>
                <a:lnTo>
                  <a:pt x="166464" y="343947"/>
                </a:lnTo>
                <a:lnTo>
                  <a:pt x="166464" y="390861"/>
                </a:lnTo>
                <a:lnTo>
                  <a:pt x="119455" y="390861"/>
                </a:lnTo>
                <a:lnTo>
                  <a:pt x="119455" y="343947"/>
                </a:lnTo>
                <a:lnTo>
                  <a:pt x="72943" y="343947"/>
                </a:lnTo>
                <a:lnTo>
                  <a:pt x="72943" y="297033"/>
                </a:lnTo>
                <a:lnTo>
                  <a:pt x="119124" y="297033"/>
                </a:lnTo>
                <a:lnTo>
                  <a:pt x="119124" y="250119"/>
                </a:lnTo>
                <a:lnTo>
                  <a:pt x="72612" y="250119"/>
                </a:lnTo>
                <a:lnTo>
                  <a:pt x="72612" y="203204"/>
                </a:lnTo>
                <a:lnTo>
                  <a:pt x="119124" y="203204"/>
                </a:lnTo>
                <a:lnTo>
                  <a:pt x="119124" y="156290"/>
                </a:lnTo>
                <a:lnTo>
                  <a:pt x="72612" y="156290"/>
                </a:lnTo>
                <a:close/>
                <a:moveTo>
                  <a:pt x="23824" y="23790"/>
                </a:moveTo>
                <a:lnTo>
                  <a:pt x="23824" y="403939"/>
                </a:lnTo>
                <a:lnTo>
                  <a:pt x="416927" y="403939"/>
                </a:lnTo>
                <a:lnTo>
                  <a:pt x="416927" y="157445"/>
                </a:lnTo>
                <a:lnTo>
                  <a:pt x="353726" y="157445"/>
                </a:lnTo>
                <a:lnTo>
                  <a:pt x="353726" y="156288"/>
                </a:lnTo>
                <a:lnTo>
                  <a:pt x="307235" y="156288"/>
                </a:lnTo>
                <a:lnTo>
                  <a:pt x="307235" y="109369"/>
                </a:lnTo>
                <a:lnTo>
                  <a:pt x="299790" y="109369"/>
                </a:lnTo>
                <a:lnTo>
                  <a:pt x="299790" y="23790"/>
                </a:lnTo>
                <a:close/>
                <a:moveTo>
                  <a:pt x="23824" y="0"/>
                </a:moveTo>
                <a:lnTo>
                  <a:pt x="311702" y="0"/>
                </a:lnTo>
                <a:cubicBezTo>
                  <a:pt x="312612" y="0"/>
                  <a:pt x="313522" y="165"/>
                  <a:pt x="314432" y="330"/>
                </a:cubicBezTo>
                <a:cubicBezTo>
                  <a:pt x="314680" y="413"/>
                  <a:pt x="314846" y="496"/>
                  <a:pt x="315094" y="578"/>
                </a:cubicBezTo>
                <a:cubicBezTo>
                  <a:pt x="315921" y="826"/>
                  <a:pt x="316666" y="1156"/>
                  <a:pt x="317410" y="1569"/>
                </a:cubicBezTo>
                <a:cubicBezTo>
                  <a:pt x="317659" y="1652"/>
                  <a:pt x="317989" y="1817"/>
                  <a:pt x="318238" y="1982"/>
                </a:cubicBezTo>
                <a:cubicBezTo>
                  <a:pt x="319065" y="2561"/>
                  <a:pt x="319892" y="3221"/>
                  <a:pt x="320554" y="3965"/>
                </a:cubicBezTo>
                <a:cubicBezTo>
                  <a:pt x="320637" y="4048"/>
                  <a:pt x="320637" y="4048"/>
                  <a:pt x="320637" y="4048"/>
                </a:cubicBezTo>
                <a:lnTo>
                  <a:pt x="437773" y="137702"/>
                </a:lnTo>
                <a:cubicBezTo>
                  <a:pt x="439676" y="139850"/>
                  <a:pt x="440586" y="142576"/>
                  <a:pt x="440668" y="145385"/>
                </a:cubicBezTo>
                <a:cubicBezTo>
                  <a:pt x="440668" y="145798"/>
                  <a:pt x="440751" y="146293"/>
                  <a:pt x="440751" y="146706"/>
                </a:cubicBezTo>
                <a:lnTo>
                  <a:pt x="440751" y="582861"/>
                </a:lnTo>
                <a:cubicBezTo>
                  <a:pt x="440751" y="595995"/>
                  <a:pt x="430080" y="606651"/>
                  <a:pt x="416927" y="606651"/>
                </a:cubicBezTo>
                <a:lnTo>
                  <a:pt x="23824" y="606651"/>
                </a:lnTo>
                <a:cubicBezTo>
                  <a:pt x="10671" y="606651"/>
                  <a:pt x="0" y="595995"/>
                  <a:pt x="0" y="582861"/>
                </a:cubicBezTo>
                <a:lnTo>
                  <a:pt x="0" y="23790"/>
                </a:lnTo>
                <a:cubicBezTo>
                  <a:pt x="0" y="10656"/>
                  <a:pt x="10671" y="0"/>
                  <a:pt x="23824" y="0"/>
                </a:cubicBez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cfg-file-format-symbol_29563"/>
          <p:cNvSpPr>
            <a:spLocks noChangeAspect="1"/>
          </p:cNvSpPr>
          <p:nvPr/>
        </p:nvSpPr>
        <p:spPr bwMode="auto">
          <a:xfrm>
            <a:off x="4507506" y="1012488"/>
            <a:ext cx="381383" cy="430001"/>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687 w 6504"/>
              <a:gd name="T37" fmla="*/ 3897 h 7344"/>
              <a:gd name="T38" fmla="*/ 2960 w 6504"/>
              <a:gd name="T39" fmla="*/ 4269 h 7344"/>
              <a:gd name="T40" fmla="*/ 2501 w 6504"/>
              <a:gd name="T41" fmla="*/ 5083 h 7344"/>
              <a:gd name="T42" fmla="*/ 3738 w 6504"/>
              <a:gd name="T43" fmla="*/ 3059 h 7344"/>
              <a:gd name="T44" fmla="*/ 2960 w 6504"/>
              <a:gd name="T45" fmla="*/ 3435 h 7344"/>
              <a:gd name="T46" fmla="*/ 3687 w 6504"/>
              <a:gd name="T47" fmla="*/ 3897 h 7344"/>
              <a:gd name="T48" fmla="*/ 1726 w 6504"/>
              <a:gd name="T49" fmla="*/ 3026 h 7344"/>
              <a:gd name="T50" fmla="*/ 2132 w 6504"/>
              <a:gd name="T51" fmla="*/ 3480 h 7344"/>
              <a:gd name="T52" fmla="*/ 1102 w 6504"/>
              <a:gd name="T53" fmla="*/ 4074 h 7344"/>
              <a:gd name="T54" fmla="*/ 2132 w 6504"/>
              <a:gd name="T55" fmla="*/ 4669 h 7344"/>
              <a:gd name="T56" fmla="*/ 1681 w 6504"/>
              <a:gd name="T57" fmla="*/ 5113 h 7344"/>
              <a:gd name="T58" fmla="*/ 5628 w 6504"/>
              <a:gd name="T59" fmla="*/ 6978 h 7344"/>
              <a:gd name="T60" fmla="*/ 876 w 6504"/>
              <a:gd name="T61" fmla="*/ 5591 h 7344"/>
              <a:gd name="T62" fmla="*/ 5628 w 6504"/>
              <a:gd name="T63" fmla="*/ 6978 h 7344"/>
              <a:gd name="T64" fmla="*/ 5098 w 6504"/>
              <a:gd name="T65" fmla="*/ 5104 h 7344"/>
              <a:gd name="T66" fmla="*/ 3991 w 6504"/>
              <a:gd name="T67" fmla="*/ 4095 h 7344"/>
              <a:gd name="T68" fmla="*/ 5708 w 6504"/>
              <a:gd name="T69" fmla="*/ 3137 h 7344"/>
              <a:gd name="T70" fmla="*/ 5140 w 6504"/>
              <a:gd name="T71" fmla="*/ 3416 h 7344"/>
              <a:gd name="T72" fmla="*/ 5108 w 6504"/>
              <a:gd name="T73" fmla="*/ 4734 h 7344"/>
              <a:gd name="T74" fmla="*/ 5333 w 6504"/>
              <a:gd name="T75" fmla="*/ 4281 h 7344"/>
              <a:gd name="T76" fmla="*/ 5021 w 6504"/>
              <a:gd name="T77" fmla="*/ 3924 h 7344"/>
              <a:gd name="T78" fmla="*/ 5774 w 6504"/>
              <a:gd name="T79" fmla="*/ 4990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687" y="3897"/>
                </a:moveTo>
                <a:lnTo>
                  <a:pt x="3687" y="4269"/>
                </a:lnTo>
                <a:lnTo>
                  <a:pt x="2960" y="4269"/>
                </a:lnTo>
                <a:lnTo>
                  <a:pt x="2960" y="5083"/>
                </a:lnTo>
                <a:lnTo>
                  <a:pt x="2501" y="5083"/>
                </a:lnTo>
                <a:lnTo>
                  <a:pt x="2501" y="3059"/>
                </a:lnTo>
                <a:lnTo>
                  <a:pt x="3738" y="3059"/>
                </a:lnTo>
                <a:lnTo>
                  <a:pt x="3738" y="3435"/>
                </a:lnTo>
                <a:lnTo>
                  <a:pt x="2960" y="3435"/>
                </a:lnTo>
                <a:lnTo>
                  <a:pt x="2960" y="3897"/>
                </a:lnTo>
                <a:lnTo>
                  <a:pt x="3687" y="3897"/>
                </a:lnTo>
                <a:close/>
                <a:moveTo>
                  <a:pt x="621" y="4101"/>
                </a:moveTo>
                <a:cubicBezTo>
                  <a:pt x="621" y="3410"/>
                  <a:pt x="1114" y="3026"/>
                  <a:pt x="1726" y="3026"/>
                </a:cubicBezTo>
                <a:cubicBezTo>
                  <a:pt x="1964" y="3026"/>
                  <a:pt x="2144" y="3074"/>
                  <a:pt x="2225" y="3116"/>
                </a:cubicBezTo>
                <a:lnTo>
                  <a:pt x="2132" y="3480"/>
                </a:lnTo>
                <a:cubicBezTo>
                  <a:pt x="2039" y="3440"/>
                  <a:pt x="1910" y="3404"/>
                  <a:pt x="1747" y="3404"/>
                </a:cubicBezTo>
                <a:cubicBezTo>
                  <a:pt x="1384" y="3404"/>
                  <a:pt x="1102" y="3624"/>
                  <a:pt x="1102" y="4074"/>
                </a:cubicBezTo>
                <a:cubicBezTo>
                  <a:pt x="1102" y="4479"/>
                  <a:pt x="1342" y="4735"/>
                  <a:pt x="1750" y="4735"/>
                </a:cubicBezTo>
                <a:cubicBezTo>
                  <a:pt x="1888" y="4735"/>
                  <a:pt x="2042" y="4705"/>
                  <a:pt x="2132" y="4669"/>
                </a:cubicBezTo>
                <a:lnTo>
                  <a:pt x="2201" y="5026"/>
                </a:lnTo>
                <a:cubicBezTo>
                  <a:pt x="2117" y="5068"/>
                  <a:pt x="1928" y="5113"/>
                  <a:pt x="1681" y="5113"/>
                </a:cubicBezTo>
                <a:cubicBezTo>
                  <a:pt x="982" y="5113"/>
                  <a:pt x="621" y="4678"/>
                  <a:pt x="621" y="4101"/>
                </a:cubicBezTo>
                <a:close/>
                <a:moveTo>
                  <a:pt x="5628" y="6978"/>
                </a:moveTo>
                <a:lnTo>
                  <a:pt x="876" y="6978"/>
                </a:lnTo>
                <a:lnTo>
                  <a:pt x="876" y="5591"/>
                </a:lnTo>
                <a:lnTo>
                  <a:pt x="5628" y="5591"/>
                </a:lnTo>
                <a:lnTo>
                  <a:pt x="5628" y="6978"/>
                </a:lnTo>
                <a:close/>
                <a:moveTo>
                  <a:pt x="5774" y="4990"/>
                </a:moveTo>
                <a:cubicBezTo>
                  <a:pt x="5633" y="5038"/>
                  <a:pt x="5366" y="5104"/>
                  <a:pt x="5098" y="5104"/>
                </a:cubicBezTo>
                <a:cubicBezTo>
                  <a:pt x="4729" y="5104"/>
                  <a:pt x="4462" y="5011"/>
                  <a:pt x="4276" y="4831"/>
                </a:cubicBezTo>
                <a:cubicBezTo>
                  <a:pt x="4090" y="4656"/>
                  <a:pt x="3988" y="4392"/>
                  <a:pt x="3991" y="4095"/>
                </a:cubicBezTo>
                <a:cubicBezTo>
                  <a:pt x="3994" y="3422"/>
                  <a:pt x="4483" y="3038"/>
                  <a:pt x="5147" y="3038"/>
                </a:cubicBezTo>
                <a:cubicBezTo>
                  <a:pt x="5408" y="3038"/>
                  <a:pt x="5609" y="3089"/>
                  <a:pt x="5708" y="3137"/>
                </a:cubicBezTo>
                <a:lnTo>
                  <a:pt x="5612" y="3503"/>
                </a:lnTo>
                <a:cubicBezTo>
                  <a:pt x="5501" y="3455"/>
                  <a:pt x="5363" y="3416"/>
                  <a:pt x="5140" y="3416"/>
                </a:cubicBezTo>
                <a:cubicBezTo>
                  <a:pt x="4759" y="3416"/>
                  <a:pt x="4471" y="3633"/>
                  <a:pt x="4471" y="4071"/>
                </a:cubicBezTo>
                <a:cubicBezTo>
                  <a:pt x="4471" y="4488"/>
                  <a:pt x="4732" y="4734"/>
                  <a:pt x="5108" y="4734"/>
                </a:cubicBezTo>
                <a:cubicBezTo>
                  <a:pt x="5213" y="4734"/>
                  <a:pt x="5297" y="4723"/>
                  <a:pt x="5333" y="4705"/>
                </a:cubicBezTo>
                <a:lnTo>
                  <a:pt x="5333" y="4281"/>
                </a:lnTo>
                <a:lnTo>
                  <a:pt x="5021" y="4281"/>
                </a:lnTo>
                <a:lnTo>
                  <a:pt x="5021" y="3924"/>
                </a:lnTo>
                <a:lnTo>
                  <a:pt x="5774" y="3924"/>
                </a:lnTo>
                <a:lnTo>
                  <a:pt x="5774" y="4990"/>
                </a:lnTo>
                <a:lnTo>
                  <a:pt x="5774" y="4990"/>
                </a:ln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xt-document-interface-symbol-for-text-files_36152"/>
          <p:cNvSpPr>
            <a:spLocks noChangeAspect="1"/>
          </p:cNvSpPr>
          <p:nvPr/>
        </p:nvSpPr>
        <p:spPr bwMode="auto">
          <a:xfrm>
            <a:off x="3463813" y="1012487"/>
            <a:ext cx="381339" cy="429962"/>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2286 w 6474"/>
              <a:gd name="T37" fmla="*/ 3001 h 7311"/>
              <a:gd name="T38" fmla="*/ 3029 w 6474"/>
              <a:gd name="T39" fmla="*/ 3391 h 7311"/>
              <a:gd name="T40" fmla="*/ 3198 w 6474"/>
              <a:gd name="T41" fmla="*/ 3747 h 7311"/>
              <a:gd name="T42" fmla="*/ 3525 w 6474"/>
              <a:gd name="T43" fmla="*/ 3001 h 7311"/>
              <a:gd name="T44" fmla="*/ 3474 w 6474"/>
              <a:gd name="T45" fmla="*/ 4045 h 7311"/>
              <a:gd name="T46" fmla="*/ 3550 w 6474"/>
              <a:gd name="T47" fmla="*/ 5141 h 7311"/>
              <a:gd name="T48" fmla="*/ 3166 w 6474"/>
              <a:gd name="T49" fmla="*/ 4369 h 7311"/>
              <a:gd name="T50" fmla="*/ 2994 w 6474"/>
              <a:gd name="T51" fmla="*/ 4754 h 7311"/>
              <a:gd name="T52" fmla="*/ 2264 w 6474"/>
              <a:gd name="T53" fmla="*/ 5141 h 7311"/>
              <a:gd name="T54" fmla="*/ 2286 w 6474"/>
              <a:gd name="T55" fmla="*/ 3001 h 7311"/>
              <a:gd name="T56" fmla="*/ 463 w 6474"/>
              <a:gd name="T57" fmla="*/ 3001 h 7311"/>
              <a:gd name="T58" fmla="*/ 2108 w 6474"/>
              <a:gd name="T59" fmla="*/ 3407 h 7311"/>
              <a:gd name="T60" fmla="*/ 1524 w 6474"/>
              <a:gd name="T61" fmla="*/ 5141 h 7311"/>
              <a:gd name="T62" fmla="*/ 1038 w 6474"/>
              <a:gd name="T63" fmla="*/ 3407 h 7311"/>
              <a:gd name="T64" fmla="*/ 5602 w 6474"/>
              <a:gd name="T65" fmla="*/ 6946 h 7311"/>
              <a:gd name="T66" fmla="*/ 872 w 6474"/>
              <a:gd name="T67" fmla="*/ 5565 h 7311"/>
              <a:gd name="T68" fmla="*/ 5602 w 6474"/>
              <a:gd name="T69" fmla="*/ 6946 h 7311"/>
              <a:gd name="T70" fmla="*/ 5288 w 6474"/>
              <a:gd name="T71" fmla="*/ 3407 h 7311"/>
              <a:gd name="T72" fmla="*/ 4802 w 6474"/>
              <a:gd name="T73" fmla="*/ 5141 h 7311"/>
              <a:gd name="T74" fmla="*/ 4227 w 6474"/>
              <a:gd name="T75" fmla="*/ 3407 h 7311"/>
              <a:gd name="T76" fmla="*/ 5872 w 6474"/>
              <a:gd name="T77" fmla="*/ 3001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9"/>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2286" y="3001"/>
                </a:moveTo>
                <a:lnTo>
                  <a:pt x="2842" y="3001"/>
                </a:lnTo>
                <a:lnTo>
                  <a:pt x="3029" y="3391"/>
                </a:lnTo>
                <a:cubicBezTo>
                  <a:pt x="3093" y="3521"/>
                  <a:pt x="3141" y="3626"/>
                  <a:pt x="3191" y="3747"/>
                </a:cubicBezTo>
                <a:lnTo>
                  <a:pt x="3198" y="3747"/>
                </a:lnTo>
                <a:cubicBezTo>
                  <a:pt x="3248" y="3610"/>
                  <a:pt x="3290" y="3515"/>
                  <a:pt x="3344" y="3391"/>
                </a:cubicBezTo>
                <a:lnTo>
                  <a:pt x="3525" y="3001"/>
                </a:lnTo>
                <a:lnTo>
                  <a:pt x="4078" y="3001"/>
                </a:lnTo>
                <a:lnTo>
                  <a:pt x="3474" y="4045"/>
                </a:lnTo>
                <a:lnTo>
                  <a:pt x="4109" y="5141"/>
                </a:lnTo>
                <a:lnTo>
                  <a:pt x="3550" y="5141"/>
                </a:lnTo>
                <a:lnTo>
                  <a:pt x="3357" y="4754"/>
                </a:lnTo>
                <a:cubicBezTo>
                  <a:pt x="3277" y="4604"/>
                  <a:pt x="3226" y="4493"/>
                  <a:pt x="3166" y="4369"/>
                </a:cubicBezTo>
                <a:lnTo>
                  <a:pt x="3160" y="4369"/>
                </a:lnTo>
                <a:cubicBezTo>
                  <a:pt x="3115" y="4493"/>
                  <a:pt x="3061" y="4604"/>
                  <a:pt x="2994" y="4754"/>
                </a:cubicBezTo>
                <a:lnTo>
                  <a:pt x="2817" y="5141"/>
                </a:lnTo>
                <a:lnTo>
                  <a:pt x="2264" y="5141"/>
                </a:lnTo>
                <a:lnTo>
                  <a:pt x="2883" y="4058"/>
                </a:lnTo>
                <a:lnTo>
                  <a:pt x="2286" y="3001"/>
                </a:lnTo>
                <a:close/>
                <a:moveTo>
                  <a:pt x="463" y="3407"/>
                </a:moveTo>
                <a:lnTo>
                  <a:pt x="463" y="3001"/>
                </a:lnTo>
                <a:lnTo>
                  <a:pt x="2108" y="3001"/>
                </a:lnTo>
                <a:lnTo>
                  <a:pt x="2108" y="3407"/>
                </a:lnTo>
                <a:lnTo>
                  <a:pt x="1524" y="3407"/>
                </a:lnTo>
                <a:lnTo>
                  <a:pt x="1524" y="5141"/>
                </a:lnTo>
                <a:lnTo>
                  <a:pt x="1038" y="5141"/>
                </a:lnTo>
                <a:lnTo>
                  <a:pt x="1038" y="3407"/>
                </a:lnTo>
                <a:lnTo>
                  <a:pt x="463" y="3407"/>
                </a:lnTo>
                <a:close/>
                <a:moveTo>
                  <a:pt x="5602" y="6946"/>
                </a:moveTo>
                <a:lnTo>
                  <a:pt x="872" y="6946"/>
                </a:lnTo>
                <a:lnTo>
                  <a:pt x="872" y="5565"/>
                </a:lnTo>
                <a:lnTo>
                  <a:pt x="5602" y="5565"/>
                </a:lnTo>
                <a:lnTo>
                  <a:pt x="5602" y="6946"/>
                </a:lnTo>
                <a:close/>
                <a:moveTo>
                  <a:pt x="5872" y="3407"/>
                </a:moveTo>
                <a:lnTo>
                  <a:pt x="5288" y="3407"/>
                </a:lnTo>
                <a:lnTo>
                  <a:pt x="5288" y="5141"/>
                </a:lnTo>
                <a:lnTo>
                  <a:pt x="4802" y="5141"/>
                </a:lnTo>
                <a:lnTo>
                  <a:pt x="4802" y="3407"/>
                </a:lnTo>
                <a:lnTo>
                  <a:pt x="4227" y="3407"/>
                </a:lnTo>
                <a:lnTo>
                  <a:pt x="4227" y="3001"/>
                </a:lnTo>
                <a:lnTo>
                  <a:pt x="5872" y="3001"/>
                </a:lnTo>
                <a:lnTo>
                  <a:pt x="5872" y="3407"/>
                </a:lnTo>
                <a:close/>
              </a:path>
            </a:pathLst>
          </a:custGeom>
          <a:solidFill>
            <a:srgbClr val="00B0F0"/>
          </a:solidFill>
          <a:ln>
            <a:noFill/>
          </a:ln>
        </p:spPr>
        <p:txBody>
          <a:bodyPr/>
          <a:lstStyle/>
          <a:p>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77"/>
          <p:cNvSpPr txBox="1"/>
          <p:nvPr/>
        </p:nvSpPr>
        <p:spPr bwMode="auto">
          <a:xfrm>
            <a:off x="3487435" y="1624906"/>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ASCII</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模式</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 name="TextBox 77"/>
          <p:cNvSpPr txBox="1"/>
          <p:nvPr/>
        </p:nvSpPr>
        <p:spPr bwMode="auto">
          <a:xfrm>
            <a:off x="6446279" y="2086538"/>
            <a:ext cx="161301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Binary</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模式</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339476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传输过程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主动模式</a:t>
            </a:r>
            <a:endParaRPr lang="zh-CN" altLang="en-US" dirty="0"/>
          </a:p>
        </p:txBody>
      </p:sp>
      <p:sp>
        <p:nvSpPr>
          <p:cNvPr id="4" name="文本占位符 3"/>
          <p:cNvSpPr>
            <a:spLocks noGrp="1"/>
          </p:cNvSpPr>
          <p:nvPr>
            <p:ph type="body" sz="quarter" idx="4294967295"/>
          </p:nvPr>
        </p:nvSpPr>
        <p:spPr>
          <a:xfrm>
            <a:off x="1164237" y="5695950"/>
            <a:ext cx="7905772" cy="457200"/>
          </a:xfrm>
        </p:spPr>
        <p:txBody>
          <a:bodyPr/>
          <a:lstStyle/>
          <a:p>
            <a:r>
              <a:rPr lang="en-US" altLang="zh-CN" sz="1800" dirty="0"/>
              <a:t>FTP</a:t>
            </a:r>
            <a:r>
              <a:rPr lang="zh-CN" altLang="en-US" sz="1800" dirty="0"/>
              <a:t>存在两种工作方式：主动模式（</a:t>
            </a:r>
            <a:r>
              <a:rPr lang="en-US" altLang="zh-CN" sz="1800" dirty="0"/>
              <a:t>PORT</a:t>
            </a:r>
            <a:r>
              <a:rPr lang="zh-CN" altLang="en-US" sz="1800" dirty="0"/>
              <a:t>）和被动模式（</a:t>
            </a:r>
            <a:r>
              <a:rPr lang="en-US" altLang="zh-CN" sz="1800" dirty="0"/>
              <a:t>PASV</a:t>
            </a:r>
            <a:r>
              <a:rPr lang="zh-CN" altLang="en-US" sz="1800" dirty="0"/>
              <a:t>）。</a:t>
            </a:r>
          </a:p>
          <a:p>
            <a:endParaRPr lang="zh-CN" altLang="en-US" sz="1800" dirty="0"/>
          </a:p>
        </p:txBody>
      </p:sp>
      <p:pic>
        <p:nvPicPr>
          <p:cNvPr id="5" name="图片 4" descr="PC.png"/>
          <p:cNvPicPr>
            <a:picLocks noChangeAspect="1"/>
          </p:cNvPicPr>
          <p:nvPr/>
        </p:nvPicPr>
        <p:blipFill>
          <a:blip r:embed="rId3" cstate="print"/>
          <a:stretch>
            <a:fillRect/>
          </a:stretch>
        </p:blipFill>
        <p:spPr>
          <a:xfrm>
            <a:off x="2454536" y="1450903"/>
            <a:ext cx="755871" cy="580508"/>
          </a:xfrm>
          <a:prstGeom prst="rect">
            <a:avLst/>
          </a:prstGeom>
        </p:spPr>
      </p:pic>
      <p:pic>
        <p:nvPicPr>
          <p:cNvPr id="6" name="图片 5" descr="PC.png"/>
          <p:cNvPicPr>
            <a:picLocks noChangeAspect="1"/>
          </p:cNvPicPr>
          <p:nvPr/>
        </p:nvPicPr>
        <p:blipFill>
          <a:blip r:embed="rId3" cstate="print"/>
          <a:stretch>
            <a:fillRect/>
          </a:stretch>
        </p:blipFill>
        <p:spPr>
          <a:xfrm>
            <a:off x="8974536" y="1450902"/>
            <a:ext cx="755871" cy="580508"/>
          </a:xfrm>
          <a:prstGeom prst="rect">
            <a:avLst/>
          </a:prstGeom>
        </p:spPr>
      </p:pic>
      <p:cxnSp>
        <p:nvCxnSpPr>
          <p:cNvPr id="7" name="直接连接符 6"/>
          <p:cNvCxnSpPr>
            <a:stCxn id="5" idx="3"/>
            <a:endCxn id="6" idx="1"/>
          </p:cNvCxnSpPr>
          <p:nvPr/>
        </p:nvCxnSpPr>
        <p:spPr bwMode="auto">
          <a:xfrm flipV="1">
            <a:off x="3210408" y="1741156"/>
            <a:ext cx="576412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TextBox 77"/>
          <p:cNvSpPr txBox="1"/>
          <p:nvPr/>
        </p:nvSpPr>
        <p:spPr bwMode="auto">
          <a:xfrm>
            <a:off x="2130417" y="2022690"/>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 name="TextBox 77"/>
          <p:cNvSpPr txBox="1"/>
          <p:nvPr/>
        </p:nvSpPr>
        <p:spPr bwMode="auto">
          <a:xfrm>
            <a:off x="8670839" y="2022690"/>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 name="直接箭头连接符 9"/>
          <p:cNvCxnSpPr/>
          <p:nvPr/>
        </p:nvCxnSpPr>
        <p:spPr bwMode="auto">
          <a:xfrm>
            <a:off x="4121531" y="2457714"/>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1" name="矩形 20"/>
          <p:cNvSpPr/>
          <p:nvPr/>
        </p:nvSpPr>
        <p:spPr>
          <a:xfrm>
            <a:off x="4121531" y="1934698"/>
            <a:ext cx="3879756" cy="52301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由客户端向服务器端的</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 PORT 21</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发起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三次握手，建立控制连接。</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p:nvPr/>
        </p:nvCxnSpPr>
        <p:spPr bwMode="auto">
          <a:xfrm>
            <a:off x="4121531" y="2952751"/>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3" name="矩形 20"/>
          <p:cNvSpPr/>
          <p:nvPr/>
        </p:nvSpPr>
        <p:spPr>
          <a:xfrm>
            <a:off x="4121531" y="2642318"/>
            <a:ext cx="3879756" cy="307657"/>
          </a:xfrm>
          <a:prstGeom prst="rect">
            <a:avLst/>
          </a:prstGeom>
        </p:spPr>
        <p:txBody>
          <a:bodyPr wrap="square">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用户登录认证</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p:cNvCxnSpPr/>
          <p:nvPr/>
        </p:nvCxnSpPr>
        <p:spPr bwMode="auto">
          <a:xfrm>
            <a:off x="4121531" y="3727067"/>
            <a:ext cx="3879756" cy="0"/>
          </a:xfrm>
          <a:prstGeom prst="straightConnector1">
            <a:avLst/>
          </a:prstGeom>
          <a:solidFill>
            <a:schemeClr val="accent1"/>
          </a:solidFill>
          <a:ln w="19050" cap="flat" cmpd="sng" algn="ctr">
            <a:solidFill>
              <a:srgbClr val="00B0F0"/>
            </a:solidFill>
            <a:prstDash val="solid"/>
            <a:round/>
            <a:headEnd type="none" w="med" len="med"/>
            <a:tailEnd type="arrow" w="med" len="med"/>
          </a:ln>
          <a:effectLst/>
        </p:spPr>
      </p:cxnSp>
      <p:sp>
        <p:nvSpPr>
          <p:cNvPr id="15" name="矩形 20"/>
          <p:cNvSpPr/>
          <p:nvPr/>
        </p:nvSpPr>
        <p:spPr>
          <a:xfrm>
            <a:off x="4121531" y="3193747"/>
            <a:ext cx="3879756" cy="52301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客户端通过</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FTP PORT</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命令，通知服务器端自身开放端口号：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（随机端口，大于</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1024</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箭头连接符 15"/>
          <p:cNvCxnSpPr/>
          <p:nvPr/>
        </p:nvCxnSpPr>
        <p:spPr bwMode="auto">
          <a:xfrm>
            <a:off x="4121531" y="4748084"/>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7" name="矩形 20"/>
          <p:cNvSpPr/>
          <p:nvPr/>
        </p:nvSpPr>
        <p:spPr>
          <a:xfrm>
            <a:off x="4121531" y="3967567"/>
            <a:ext cx="3879756" cy="73837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由服务器端向客户端的</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 PORT 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发起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三次握手，建立传输连接，其中服务器端的源端口为</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20</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 name="直接箭头连接符 17"/>
          <p:cNvCxnSpPr/>
          <p:nvPr/>
        </p:nvCxnSpPr>
        <p:spPr bwMode="auto">
          <a:xfrm>
            <a:off x="4121531" y="5267829"/>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9" name="矩形 20"/>
          <p:cNvSpPr/>
          <p:nvPr/>
        </p:nvSpPr>
        <p:spPr>
          <a:xfrm>
            <a:off x="4121531" y="4928762"/>
            <a:ext cx="3879756" cy="307657"/>
          </a:xfrm>
          <a:prstGeom prst="rect">
            <a:avLst/>
          </a:prstGeom>
        </p:spPr>
        <p:txBody>
          <a:bodyPr wrap="square">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开始文件传输</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4464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传输过程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被动模式</a:t>
            </a:r>
            <a:endParaRPr lang="zh-CN" altLang="en-US" dirty="0"/>
          </a:p>
        </p:txBody>
      </p:sp>
      <p:cxnSp>
        <p:nvCxnSpPr>
          <p:cNvPr id="5" name="直接箭头连接符 4"/>
          <p:cNvCxnSpPr/>
          <p:nvPr/>
        </p:nvCxnSpPr>
        <p:spPr bwMode="auto">
          <a:xfrm>
            <a:off x="4121531" y="4372459"/>
            <a:ext cx="3879756" cy="0"/>
          </a:xfrm>
          <a:prstGeom prst="straightConnector1">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6" name="直接箭头连接符 5"/>
          <p:cNvCxnSpPr/>
          <p:nvPr/>
        </p:nvCxnSpPr>
        <p:spPr bwMode="auto">
          <a:xfrm>
            <a:off x="4121531" y="2501544"/>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7" name="矩形 20"/>
          <p:cNvSpPr/>
          <p:nvPr/>
        </p:nvSpPr>
        <p:spPr>
          <a:xfrm>
            <a:off x="4121531" y="1942792"/>
            <a:ext cx="3879756" cy="52301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由客户端向服务器端的</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 PORT 21</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发起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三次握手，建立控制连接。</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 name="直接箭头连接符 7"/>
          <p:cNvCxnSpPr/>
          <p:nvPr/>
        </p:nvCxnSpPr>
        <p:spPr bwMode="auto">
          <a:xfrm>
            <a:off x="4121531" y="3076537"/>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9" name="矩形 20"/>
          <p:cNvSpPr/>
          <p:nvPr/>
        </p:nvSpPr>
        <p:spPr>
          <a:xfrm>
            <a:off x="4121531" y="2741756"/>
            <a:ext cx="3879756" cy="307657"/>
          </a:xfrm>
          <a:prstGeom prst="rect">
            <a:avLst/>
          </a:prstGeom>
        </p:spPr>
        <p:txBody>
          <a:bodyPr wrap="square">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用户登录认证</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箭头连接符 9"/>
          <p:cNvCxnSpPr/>
          <p:nvPr/>
        </p:nvCxnSpPr>
        <p:spPr bwMode="auto">
          <a:xfrm>
            <a:off x="4121531" y="3609418"/>
            <a:ext cx="3879756" cy="0"/>
          </a:xfrm>
          <a:prstGeom prst="straightConnector1">
            <a:avLst/>
          </a:prstGeom>
          <a:solidFill>
            <a:schemeClr val="accent1"/>
          </a:solidFill>
          <a:ln w="19050" cap="flat" cmpd="sng" algn="ctr">
            <a:solidFill>
              <a:srgbClr val="00B0F0"/>
            </a:solidFill>
            <a:prstDash val="solid"/>
            <a:round/>
            <a:headEnd type="none" w="med" len="med"/>
            <a:tailEnd type="arrow" w="med" len="med"/>
          </a:ln>
          <a:effectLst/>
        </p:spPr>
      </p:cxnSp>
      <p:sp>
        <p:nvSpPr>
          <p:cNvPr id="11" name="矩形 20"/>
          <p:cNvSpPr/>
          <p:nvPr/>
        </p:nvSpPr>
        <p:spPr>
          <a:xfrm>
            <a:off x="5066010" y="3262708"/>
            <a:ext cx="2052923" cy="307657"/>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客户端发送</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PASV</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命令</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p:nvPr/>
        </p:nvCxnSpPr>
        <p:spPr bwMode="auto">
          <a:xfrm>
            <a:off x="4121531" y="5091938"/>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3" name="矩形 20"/>
          <p:cNvSpPr/>
          <p:nvPr/>
        </p:nvSpPr>
        <p:spPr>
          <a:xfrm>
            <a:off x="4121531" y="4572841"/>
            <a:ext cx="3879756" cy="52301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由客户端向服务器端的</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 PORT N</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发起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三次握手，建立传输连接。</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p:cNvCxnSpPr/>
          <p:nvPr/>
        </p:nvCxnSpPr>
        <p:spPr bwMode="auto">
          <a:xfrm>
            <a:off x="4121531" y="5616196"/>
            <a:ext cx="3879756" cy="0"/>
          </a:xfrm>
          <a:prstGeom prst="straightConnector1">
            <a:avLst/>
          </a:prstGeom>
          <a:solidFill>
            <a:schemeClr val="accent1"/>
          </a:solidFill>
          <a:ln w="19050" cap="flat" cmpd="sng" algn="ctr">
            <a:solidFill>
              <a:srgbClr val="00B0F0"/>
            </a:solidFill>
            <a:prstDash val="solid"/>
            <a:round/>
            <a:headEnd type="arrow" w="med" len="med"/>
            <a:tailEnd type="arrow" w="med" len="med"/>
          </a:ln>
          <a:effectLst/>
        </p:spPr>
      </p:cxnSp>
      <p:sp>
        <p:nvSpPr>
          <p:cNvPr id="15" name="矩形 20"/>
          <p:cNvSpPr/>
          <p:nvPr/>
        </p:nvSpPr>
        <p:spPr>
          <a:xfrm>
            <a:off x="4121531" y="5281241"/>
            <a:ext cx="3879756" cy="307657"/>
          </a:xfrm>
          <a:prstGeom prst="rect">
            <a:avLst/>
          </a:prstGeom>
        </p:spPr>
        <p:txBody>
          <a:bodyPr wrap="square">
            <a:spAutoFit/>
          </a:bodyPr>
          <a:lstStyle/>
          <a:p>
            <a:pPr algn="ct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开始文件传输</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20"/>
          <p:cNvSpPr/>
          <p:nvPr/>
        </p:nvSpPr>
        <p:spPr>
          <a:xfrm>
            <a:off x="4079297" y="3847849"/>
            <a:ext cx="3879756" cy="523016"/>
          </a:xfrm>
          <a:prstGeom prst="rect">
            <a:avLst/>
          </a:prstGeom>
        </p:spPr>
        <p:txBody>
          <a:bodyPr wrap="square">
            <a:spAutoFit/>
          </a:bodyPr>
          <a:lstStyle/>
          <a:p>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服务器端通过</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Enter PASV</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命令告知客户端自身开放端口号：</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N</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（随机端口，大于</a:t>
            </a:r>
            <a:r>
              <a:rPr lang="en-US" altLang="zh-CN" sz="1399" dirty="0">
                <a:latin typeface="Huawei Sans" panose="020C0503030203020204" pitchFamily="34" charset="0"/>
                <a:ea typeface="方正兰亭黑简体" panose="02000000000000000000" pitchFamily="2" charset="-122"/>
                <a:sym typeface="Huawei Sans" panose="020C0503030203020204" pitchFamily="34" charset="0"/>
              </a:rPr>
              <a:t>1024</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2454536" y="1371005"/>
            <a:ext cx="755871" cy="580508"/>
          </a:xfrm>
          <a:prstGeom prst="rect">
            <a:avLst/>
          </a:prstGeom>
        </p:spPr>
      </p:pic>
      <p:pic>
        <p:nvPicPr>
          <p:cNvPr id="18" name="图片 17" descr="PC.png"/>
          <p:cNvPicPr>
            <a:picLocks noChangeAspect="1"/>
          </p:cNvPicPr>
          <p:nvPr/>
        </p:nvPicPr>
        <p:blipFill>
          <a:blip r:embed="rId3" cstate="print"/>
          <a:stretch>
            <a:fillRect/>
          </a:stretch>
        </p:blipFill>
        <p:spPr>
          <a:xfrm>
            <a:off x="8974536" y="1371004"/>
            <a:ext cx="755871" cy="580508"/>
          </a:xfrm>
          <a:prstGeom prst="rect">
            <a:avLst/>
          </a:prstGeom>
        </p:spPr>
      </p:pic>
      <p:sp>
        <p:nvSpPr>
          <p:cNvPr id="19" name="TextBox 77"/>
          <p:cNvSpPr txBox="1"/>
          <p:nvPr/>
        </p:nvSpPr>
        <p:spPr bwMode="auto">
          <a:xfrm>
            <a:off x="2130417" y="1942792"/>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 name="TextBox 77"/>
          <p:cNvSpPr txBox="1"/>
          <p:nvPr/>
        </p:nvSpPr>
        <p:spPr bwMode="auto">
          <a:xfrm>
            <a:off x="8670839" y="1942792"/>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FTP</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1" name="直接连接符 20"/>
          <p:cNvCxnSpPr/>
          <p:nvPr/>
        </p:nvCxnSpPr>
        <p:spPr bwMode="auto">
          <a:xfrm flipV="1">
            <a:off x="3210408" y="1661258"/>
            <a:ext cx="576412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84233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Huawei Sans" panose="020C0503030203020204" pitchFamily="34" charset="0"/>
              </a:rPr>
              <a:t>设备</a:t>
            </a:r>
            <a:r>
              <a:rPr lang="zh-CN" altLang="en-US" dirty="0">
                <a:sym typeface="Huawei Sans" panose="020C0503030203020204" pitchFamily="34" charset="0"/>
              </a:rPr>
              <a:t>作为服务器端</a:t>
            </a:r>
            <a:endParaRPr lang="zh-CN" altLang="en-US" dirty="0"/>
          </a:p>
        </p:txBody>
      </p:sp>
      <p:sp>
        <p:nvSpPr>
          <p:cNvPr id="5" name="矩形 4"/>
          <p:cNvSpPr/>
          <p:nvPr/>
        </p:nvSpPr>
        <p:spPr>
          <a:xfrm>
            <a:off x="1033896" y="2163973"/>
            <a:ext cx="10209150"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 </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ipv6 </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server enable</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553549" y="1731995"/>
            <a:ext cx="11084902" cy="338422"/>
          </a:xfrm>
          <a:prstGeom prst="rect">
            <a:avLst/>
          </a:prstGeom>
        </p:spPr>
        <p:txBody>
          <a:bodyPr wrap="square">
            <a:spAutoFit/>
          </a:bodyPr>
          <a:lstStyle/>
          <a:p>
            <a:pPr marL="342763" indent="-342763">
              <a:buFont typeface="+mj-lt"/>
              <a:buAutoNum type="arabicPeriod"/>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开启</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a:t>
            </a:r>
          </a:p>
        </p:txBody>
      </p:sp>
      <p:sp>
        <p:nvSpPr>
          <p:cNvPr id="7" name="矩形 6"/>
          <p:cNvSpPr/>
          <p:nvPr/>
        </p:nvSpPr>
        <p:spPr>
          <a:xfrm>
            <a:off x="1033896" y="2595951"/>
            <a:ext cx="10604557" cy="399954"/>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缺省情况下，设备的</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服务器端功能是关闭的。</a:t>
            </a:r>
          </a:p>
        </p:txBody>
      </p:sp>
      <p:sp>
        <p:nvSpPr>
          <p:cNvPr id="8" name="矩形 7"/>
          <p:cNvSpPr/>
          <p:nvPr/>
        </p:nvSpPr>
        <p:spPr>
          <a:xfrm>
            <a:off x="1033896" y="3496762"/>
            <a:ext cx="10209151" cy="13229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endPar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irreversible-cipher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privilege level </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level</a:t>
            </a:r>
            <a:endPar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service-type ftp</a:t>
            </a:r>
          </a:p>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ftp-directory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directory</a:t>
            </a:r>
          </a:p>
        </p:txBody>
      </p:sp>
      <p:sp>
        <p:nvSpPr>
          <p:cNvPr id="9" name="矩形 8"/>
          <p:cNvSpPr/>
          <p:nvPr/>
        </p:nvSpPr>
        <p:spPr>
          <a:xfrm>
            <a:off x="553549" y="3064783"/>
            <a:ext cx="11084902" cy="338422"/>
          </a:xfrm>
          <a:prstGeom prst="rect">
            <a:avLst/>
          </a:prstGeom>
        </p:spPr>
        <p:txBody>
          <a:bodyPr wrap="square">
            <a:spAutoFit/>
          </a:bodyPr>
          <a:lstStyle/>
          <a:p>
            <a:pPr marL="342763" indent="-342763">
              <a:buFont typeface="+mj-lt"/>
              <a:buAutoNum type="arabicPeriod" startAt="2"/>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本地用户</a:t>
            </a:r>
          </a:p>
        </p:txBody>
      </p:sp>
      <p:sp>
        <p:nvSpPr>
          <p:cNvPr id="10" name="矩形 9"/>
          <p:cNvSpPr/>
          <p:nvPr/>
        </p:nvSpPr>
        <p:spPr>
          <a:xfrm>
            <a:off x="1033896" y="4914950"/>
            <a:ext cx="10604557" cy="399954"/>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必须将用户级别配置在</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级或者</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级以上，否则</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连接将无法成功。</a:t>
            </a:r>
          </a:p>
        </p:txBody>
      </p:sp>
      <p:sp>
        <p:nvSpPr>
          <p:cNvPr id="11" name="矩形 10"/>
          <p:cNvSpPr/>
          <p:nvPr/>
        </p:nvSpPr>
        <p:spPr>
          <a:xfrm>
            <a:off x="476275" y="1301171"/>
            <a:ext cx="11084902" cy="369332"/>
          </a:xfrm>
          <a:prstGeom prst="rect">
            <a:avLst/>
          </a:prstGeom>
        </p:spPr>
        <p:txBody>
          <a:bodyPr wrap="square">
            <a:spAutoFit/>
          </a:bodyPr>
          <a:lstStyle/>
          <a:p>
            <a:r>
              <a:rPr lang="zh-CN" altLang="en-US"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用户通过</a:t>
            </a:r>
            <a:r>
              <a:rPr lang="en-US" altLang="zh-CN"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FTP</a:t>
            </a:r>
            <a:r>
              <a:rPr lang="zh-CN" altLang="en-US"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访问设备</a:t>
            </a:r>
          </a:p>
        </p:txBody>
      </p:sp>
    </p:spTree>
    <p:extLst>
      <p:ext uri="{BB962C8B-B14F-4D97-AF65-F5344CB8AC3E}">
        <p14:creationId xmlns:p14="http://schemas.microsoft.com/office/powerpoint/2010/main" val="838093322"/>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55A564-BB93-4CC5-9F5D-8586D7092DA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20ED283-0459-4587-8192-1CEAC207B015}">
  <ds:schemaRefs>
    <ds:schemaRef ds:uri="http://schemas.microsoft.com/sharepoint/v3/contenttype/forms"/>
  </ds:schemaRefs>
</ds:datastoreItem>
</file>

<file path=customXml/itemProps3.xml><?xml version="1.0" encoding="utf-8"?>
<ds:datastoreItem xmlns:ds="http://schemas.openxmlformats.org/officeDocument/2006/customXml" ds:itemID="{CC76A4D9-0C3B-47CE-B3FB-E6AC1AA551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2049</TotalTime>
  <Words>4915</Words>
  <Application>Microsoft Office PowerPoint</Application>
  <PresentationFormat>宽屏</PresentationFormat>
  <Paragraphs>570</Paragraphs>
  <Slides>41</Slides>
  <Notes>41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Huawei Sans</vt:lpstr>
      <vt:lpstr>微软雅黑</vt:lpstr>
      <vt:lpstr>Arial</vt:lpstr>
      <vt:lpstr>Calibri</vt:lpstr>
      <vt:lpstr>自定义设计方案</vt:lpstr>
      <vt:lpstr>网络服务与应用</vt:lpstr>
      <vt:lpstr>前言</vt:lpstr>
      <vt:lpstr>目标</vt:lpstr>
      <vt:lpstr>PowerPoint 演示文稿</vt:lpstr>
      <vt:lpstr>文件传输协议</vt:lpstr>
      <vt:lpstr>FTP基本概念</vt:lpstr>
      <vt:lpstr>FTP传输过程 - 主动模式</vt:lpstr>
      <vt:lpstr>FTP传输过程 - 被动模式</vt:lpstr>
      <vt:lpstr>设备作为服务器端</vt:lpstr>
      <vt:lpstr>设备作为客户端</vt:lpstr>
      <vt:lpstr>配置示例</vt:lpstr>
      <vt:lpstr>PowerPoint 演示文稿</vt:lpstr>
      <vt:lpstr>Telnet应用场景</vt:lpstr>
      <vt:lpstr>虚拟用户界面</vt:lpstr>
      <vt:lpstr>配置命令介绍 (1)</vt:lpstr>
      <vt:lpstr>配置命令介绍 (2)</vt:lpstr>
      <vt:lpstr>配置示例 (1)</vt:lpstr>
      <vt:lpstr>配置示例 (2)</vt:lpstr>
      <vt:lpstr>PowerPoint 演示文稿</vt:lpstr>
      <vt:lpstr>手动配置网络参数的问题 (1)</vt:lpstr>
      <vt:lpstr>手动配置网络参数的问题 (2)</vt:lpstr>
      <vt:lpstr>DHCP基本概念</vt:lpstr>
      <vt:lpstr>DHCP优点</vt:lpstr>
      <vt:lpstr>DHCP工作原理</vt:lpstr>
      <vt:lpstr>DHCP租期更新</vt:lpstr>
      <vt:lpstr>配置命令介绍 (1)</vt:lpstr>
      <vt:lpstr>配置命令介绍 (2)</vt:lpstr>
      <vt:lpstr>DHCP接口地址池配置</vt:lpstr>
      <vt:lpstr>DHCP全局地址池配置</vt:lpstr>
      <vt:lpstr>PowerPoint 演示文稿</vt:lpstr>
      <vt:lpstr>DNS的诞生</vt:lpstr>
      <vt:lpstr>域名系统组成</vt:lpstr>
      <vt:lpstr>域名的表示方法</vt:lpstr>
      <vt:lpstr>DNS查询方式</vt:lpstr>
      <vt:lpstr>PowerPoint 演示文稿</vt:lpstr>
      <vt:lpstr>时间同步需求</vt:lpstr>
      <vt:lpstr>NTP简介</vt:lpstr>
      <vt:lpstr>NTP网络结构</vt:lpstr>
      <vt:lpstr>思考题</vt:lpstr>
      <vt:lpstr>本章总结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259</cp:revision>
  <dcterms:created xsi:type="dcterms:W3CDTF">2018-11-29T10:16:29Z</dcterms:created>
  <dcterms:modified xsi:type="dcterms:W3CDTF">2021-03-21T17:52:30Z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(3)2R92xVgbGxmlPLO9VbVTRXtmu7J8N0Mm3bGII6lJrA0s59nx7W3QVNbWCoQZp4rV+99GJoqM
JbZ4fOQJF6AFrxabRcYdiiDxyvHMMI6Ri7mgW1aZZEJDdvfzNqlpvCeRQONiRWxRilJJrTgM
kpv1dZprnUs229QQDJOr0Zu5cqQM6/ZMl4+j8xEJlso3VDa27UouGbQCuxvQp34PM/dXSL9j
fkE4Lra9dwnLA9+U8X</vt:lpwstr>
  </property>
  <property fmtid="{D5CDD505-2E9C-101B-9397-08002B2CF9AE}" pid="3" name="_2015_ms_pID_7253431">
    <vt:lpwstr>ao5eJcAVhC/ECmpzFCJlBl/drVA+KBdHA2y/X3ben8E0VWfERpoU61
wRTqJZv9GAJfIXmK3pOMySWlrf4isimnb+BilhR9uEtoA0LjZDqaOLcVawKktveWfWibPsex
KLptFE+ZrAJstNn6PQ1RciYeuHMaT7szyqIvXzv7BtuX/xgDmmmyV9I/is6ImWvu9Wdz/9nX
fdtd6RBFRDecUpcT2lwlKHnj1VnJoYNG6vA6</vt:lpwstr>
  </property>
  <property fmtid="{D5CDD505-2E9C-101B-9397-08002B2CF9AE}" pid="4" name="_2015_ms_pID_7253432">
    <vt:lpwstr>ew==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