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26"/>
  </p:notesMasterIdLst>
  <p:handoutMasterIdLst>
    <p:handoutMasterId r:id="rId27"/>
  </p:handout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inruizjhw (Leroy)" initials="Z(" lastIdx="1" clrIdx="0">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3" autoAdjust="0"/>
  </p:normalViewPr>
  <p:slideViewPr>
    <p:cSldViewPr snapToGrid="0" snapToObjects="1">
      <p:cViewPr varScale="1">
        <p:scale>
          <a:sx n="110" d="100"/>
          <a:sy n="110" d="100"/>
        </p:scale>
        <p:origin x="444" y="7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66" d="100"/>
          <a:sy n="66" d="100"/>
        </p:scale>
        <p:origin x="2406" y="-34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3/22/2021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5877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a:t>AAA</a:t>
            </a:r>
            <a:r>
              <a:rPr lang="zh-CN" altLang="en-US" dirty="0"/>
              <a:t>可以用多种协议来实现，最常用的是</a:t>
            </a:r>
            <a:r>
              <a:rPr lang="en-US" altLang="zh-CN" dirty="0"/>
              <a:t>RADIUS</a:t>
            </a:r>
            <a:r>
              <a:rPr lang="zh-CN" altLang="en-US" dirty="0"/>
              <a:t>协议。</a:t>
            </a:r>
            <a:r>
              <a:rPr lang="en-US" altLang="zh-CN" dirty="0"/>
              <a:t>RADIUS</a:t>
            </a:r>
            <a:r>
              <a:rPr lang="zh-CN" altLang="en-US" dirty="0"/>
              <a:t>是一种分布式的、客户端</a:t>
            </a:r>
            <a:r>
              <a:rPr lang="en-US" altLang="zh-CN" dirty="0"/>
              <a:t>/</a:t>
            </a:r>
            <a:r>
              <a:rPr lang="zh-CN" altLang="en-US" dirty="0"/>
              <a:t>服务器结构的信息交互协议，可以实现对用户的认证、计费和授权功能。</a:t>
            </a:r>
            <a:endParaRPr lang="en-US" altLang="zh-CN" dirty="0"/>
          </a:p>
          <a:p>
            <a:pPr>
              <a:lnSpc>
                <a:spcPct val="100000"/>
              </a:lnSpc>
            </a:pPr>
            <a:r>
              <a:rPr lang="zh-CN" altLang="en-US" dirty="0"/>
              <a:t>通常由</a:t>
            </a:r>
            <a:r>
              <a:rPr lang="en-US" altLang="zh-CN" dirty="0"/>
              <a:t>NAS</a:t>
            </a:r>
            <a:r>
              <a:rPr lang="zh-CN" altLang="en-US" dirty="0"/>
              <a:t>作为</a:t>
            </a:r>
            <a:r>
              <a:rPr lang="en-US" altLang="zh-CN" dirty="0"/>
              <a:t>RADIUS</a:t>
            </a:r>
            <a:r>
              <a:rPr lang="zh-CN" altLang="en-US" dirty="0"/>
              <a:t>客户端，负责传输用户信息到指定的</a:t>
            </a:r>
            <a:r>
              <a:rPr lang="en-US" altLang="zh-CN" dirty="0"/>
              <a:t>RADIUS</a:t>
            </a:r>
            <a:r>
              <a:rPr lang="zh-CN" altLang="en-US" dirty="0"/>
              <a:t>服务器，然后根据从服务器返回的信息进行相应处理（如接受</a:t>
            </a:r>
            <a:r>
              <a:rPr lang="en-US" altLang="zh-CN" dirty="0"/>
              <a:t>/</a:t>
            </a:r>
            <a:r>
              <a:rPr lang="zh-CN" altLang="en-US" dirty="0"/>
              <a:t>拒绝用户接入）。</a:t>
            </a:r>
            <a:endParaRPr lang="en-US" altLang="zh-CN" dirty="0"/>
          </a:p>
          <a:p>
            <a:pPr>
              <a:lnSpc>
                <a:spcPct val="100000"/>
              </a:lnSpc>
            </a:pPr>
            <a:r>
              <a:rPr lang="en-US" altLang="zh-CN" dirty="0"/>
              <a:t>RADIUS</a:t>
            </a:r>
            <a:r>
              <a:rPr lang="zh-CN" altLang="en-US" dirty="0"/>
              <a:t>服务器一般运行在中心计算机或工作站上，维护相关的用户认证和网络服务访问信息，负责接收用户连接请求并认证用户，然后给客户端返回所有需要的信息（如接受</a:t>
            </a:r>
            <a:r>
              <a:rPr lang="en-US" altLang="zh-CN" dirty="0"/>
              <a:t>/</a:t>
            </a:r>
            <a:r>
              <a:rPr lang="zh-CN" altLang="en-US" dirty="0"/>
              <a:t>拒绝认证请求）。</a:t>
            </a:r>
            <a:r>
              <a:rPr lang="en-US" altLang="zh-CN" dirty="0"/>
              <a:t>RADIUS</a:t>
            </a:r>
            <a:r>
              <a:rPr lang="zh-CN" altLang="en-US" dirty="0"/>
              <a:t>使用</a:t>
            </a:r>
            <a:r>
              <a:rPr lang="en-US" altLang="zh-CN" dirty="0"/>
              <a:t>UDP</a:t>
            </a:r>
            <a:r>
              <a:rPr lang="zh-CN" altLang="en-US" dirty="0"/>
              <a:t>（</a:t>
            </a:r>
            <a:r>
              <a:rPr lang="en-US" altLang="zh-CN" dirty="0"/>
              <a:t>User Datagram Protocol</a:t>
            </a:r>
            <a:r>
              <a:rPr lang="zh-CN" altLang="en-US" dirty="0"/>
              <a:t>）作为传输协议，并规定</a:t>
            </a:r>
            <a:r>
              <a:rPr lang="en-US" altLang="zh-CN" dirty="0"/>
              <a:t>UDP</a:t>
            </a:r>
            <a:r>
              <a:rPr lang="zh-CN" altLang="en-US" dirty="0"/>
              <a:t>端口</a:t>
            </a:r>
            <a:r>
              <a:rPr lang="en-US" altLang="zh-CN" dirty="0"/>
              <a:t>1812</a:t>
            </a:r>
            <a:r>
              <a:rPr lang="zh-CN" altLang="en-US" dirty="0"/>
              <a:t>、</a:t>
            </a:r>
            <a:r>
              <a:rPr lang="en-US" altLang="zh-CN" dirty="0"/>
              <a:t>1813</a:t>
            </a:r>
            <a:r>
              <a:rPr lang="zh-CN" altLang="en-US" dirty="0"/>
              <a:t>分别作为认证、计费端口，具有良好的实时性；同时也支持重传机制和备用服务器机制，从而具有较好的可靠性。</a:t>
            </a:r>
            <a:endParaRPr lang="en-US" altLang="zh-CN" dirty="0"/>
          </a:p>
          <a:p>
            <a:pPr>
              <a:lnSpc>
                <a:spcPct val="100000"/>
              </a:lnSpc>
            </a:pPr>
            <a:r>
              <a:rPr lang="en-US" altLang="zh-CN" dirty="0"/>
              <a:t>RADIUS</a:t>
            </a:r>
            <a:r>
              <a:rPr lang="zh-CN" altLang="en-US" dirty="0"/>
              <a:t>客户端与服务器间的消息流程如下：</a:t>
            </a:r>
          </a:p>
          <a:p>
            <a:pPr marL="588600" lvl="1" indent="-228600">
              <a:lnSpc>
                <a:spcPct val="100000"/>
              </a:lnSpc>
              <a:buFont typeface="+mj-lt"/>
              <a:buAutoNum type="arabicPeriod"/>
            </a:pPr>
            <a:r>
              <a:rPr lang="zh-CN" altLang="en-US" dirty="0"/>
              <a:t>当用户接入网络时，用户发起连接请求，向</a:t>
            </a:r>
            <a:r>
              <a:rPr lang="en-US" altLang="zh-CN" dirty="0"/>
              <a:t>RADIUS</a:t>
            </a:r>
            <a:r>
              <a:rPr lang="zh-CN" altLang="en-US" dirty="0"/>
              <a:t>客户端（即</a:t>
            </a:r>
            <a:r>
              <a:rPr lang="en-US" altLang="zh-CN" dirty="0"/>
              <a:t>NAS</a:t>
            </a:r>
            <a:r>
              <a:rPr lang="zh-CN" altLang="en-US" dirty="0"/>
              <a:t>）发送用户名和密码。</a:t>
            </a:r>
            <a:endParaRPr lang="en-US" altLang="zh-CN" dirty="0"/>
          </a:p>
          <a:p>
            <a:pPr marL="588600" lvl="1" indent="-228600">
              <a:lnSpc>
                <a:spcPct val="100000"/>
              </a:lnSpc>
              <a:buFont typeface="+mj-lt"/>
              <a:buAutoNum type="arabicPeriod"/>
            </a:pPr>
            <a:r>
              <a:rPr lang="en-US" altLang="zh-CN" dirty="0"/>
              <a:t>RADIUS</a:t>
            </a:r>
            <a:r>
              <a:rPr lang="zh-CN" altLang="en-US" dirty="0"/>
              <a:t>客户端向</a:t>
            </a:r>
            <a:r>
              <a:rPr lang="en-US" altLang="zh-CN" dirty="0"/>
              <a:t>RADIUS</a:t>
            </a:r>
            <a:r>
              <a:rPr lang="zh-CN" altLang="en-US" dirty="0"/>
              <a:t>服务器发送包含用户名和密码信息的认证请求报文。</a:t>
            </a:r>
            <a:endParaRPr lang="en-US" altLang="zh-CN" dirty="0"/>
          </a:p>
          <a:p>
            <a:pPr marL="588600" lvl="1" indent="-228600">
              <a:lnSpc>
                <a:spcPct val="100000"/>
              </a:lnSpc>
              <a:buFont typeface="+mj-lt"/>
              <a:buAutoNum type="arabicPeriod"/>
            </a:pPr>
            <a:r>
              <a:rPr lang="en-US" altLang="zh-CN" dirty="0"/>
              <a:t>RADIUS</a:t>
            </a:r>
            <a:r>
              <a:rPr lang="zh-CN" altLang="en-US" dirty="0"/>
              <a:t>服务器接收到合法的请求后，完成认证，并把所需的用户授权信息返回给客户端；对于非法的请求，</a:t>
            </a:r>
            <a:r>
              <a:rPr lang="en-US" altLang="zh-CN" dirty="0"/>
              <a:t>RADIUS</a:t>
            </a:r>
            <a:r>
              <a:rPr lang="zh-CN" altLang="en-US" dirty="0"/>
              <a:t>服务器返回认证失败的信息给客户端。</a:t>
            </a:r>
            <a:endParaRPr lang="en-US" altLang="zh-CN" dirty="0"/>
          </a:p>
          <a:p>
            <a:pPr marL="588600" lvl="1" indent="-228600">
              <a:lnSpc>
                <a:spcPct val="100000"/>
              </a:lnSpc>
              <a:buFont typeface="+mj-lt"/>
              <a:buAutoNum type="arabicPeriod"/>
            </a:pPr>
            <a:r>
              <a:rPr lang="en-US" altLang="zh-CN" dirty="0"/>
              <a:t>RADIUS</a:t>
            </a:r>
            <a:r>
              <a:rPr lang="zh-CN" altLang="en-US" dirty="0"/>
              <a:t>客户端通知用户认证是否成功。</a:t>
            </a:r>
            <a:endParaRPr lang="en-US" altLang="zh-CN" dirty="0"/>
          </a:p>
          <a:p>
            <a:pPr marL="588600" lvl="1" indent="-228600">
              <a:lnSpc>
                <a:spcPct val="100000"/>
              </a:lnSpc>
              <a:buFont typeface="+mj-lt"/>
              <a:buAutoNum type="arabicPeriod"/>
            </a:pPr>
            <a:r>
              <a:rPr lang="en-US" altLang="zh-CN" dirty="0"/>
              <a:t>RADIUS</a:t>
            </a:r>
            <a:r>
              <a:rPr lang="zh-CN" altLang="en-US" dirty="0"/>
              <a:t>客户端根据接收到的认证结果接入</a:t>
            </a:r>
            <a:r>
              <a:rPr lang="en-US" altLang="zh-CN" dirty="0"/>
              <a:t>/</a:t>
            </a:r>
            <a:r>
              <a:rPr lang="zh-CN" altLang="en-US" dirty="0"/>
              <a:t>拒绝用户。如果允许用户接入，则</a:t>
            </a:r>
            <a:r>
              <a:rPr lang="en-US" altLang="zh-CN" dirty="0"/>
              <a:t>RADIUS</a:t>
            </a:r>
            <a:r>
              <a:rPr lang="zh-CN" altLang="en-US" dirty="0"/>
              <a:t>客户端向</a:t>
            </a:r>
            <a:r>
              <a:rPr lang="en-US" altLang="zh-CN" dirty="0"/>
              <a:t>RADIUS</a:t>
            </a:r>
            <a:r>
              <a:rPr lang="zh-CN" altLang="en-US" dirty="0"/>
              <a:t>服务器发送计费开始请求报文。</a:t>
            </a:r>
            <a:endParaRPr lang="en-US" altLang="zh-CN" dirty="0"/>
          </a:p>
          <a:p>
            <a:pPr marL="588600" lvl="1" indent="-228600">
              <a:lnSpc>
                <a:spcPct val="100000"/>
              </a:lnSpc>
              <a:buFont typeface="+mj-lt"/>
              <a:buAutoNum type="arabicPeriod"/>
            </a:pPr>
            <a:r>
              <a:rPr lang="en-US" altLang="zh-CN" dirty="0"/>
              <a:t>RADIUS</a:t>
            </a:r>
            <a:r>
              <a:rPr lang="zh-CN" altLang="en-US" dirty="0"/>
              <a:t>服务器返回计费开始响应报文，并开始计费。</a:t>
            </a:r>
            <a:endParaRPr lang="en-US" altLang="zh-CN" dirty="0"/>
          </a:p>
          <a:p>
            <a:pPr marL="588600" lvl="1" indent="-228600">
              <a:lnSpc>
                <a:spcPct val="100000"/>
              </a:lnSpc>
              <a:buFont typeface="+mj-lt"/>
              <a:buAutoNum type="arabicPeriod"/>
            </a:pPr>
            <a:r>
              <a:rPr lang="zh-CN" altLang="en-US" dirty="0"/>
              <a:t>用户开始访问网络资源。</a:t>
            </a:r>
            <a:endParaRPr lang="en-US" altLang="zh-CN" dirty="0"/>
          </a:p>
          <a:p>
            <a:pPr marL="588600" lvl="1" indent="-228600">
              <a:lnSpc>
                <a:spcPct val="100000"/>
              </a:lnSpc>
              <a:buFont typeface="+mj-lt"/>
              <a:buAutoNum type="arabicPeriod"/>
            </a:pPr>
            <a:r>
              <a:rPr lang="zh-CN" altLang="en-US" dirty="0"/>
              <a:t>当用户不再想要访问网络资源时，用户发起下线请求，请求停止访问网络资源。</a:t>
            </a:r>
            <a:endParaRPr lang="en-US" altLang="zh-CN" dirty="0"/>
          </a:p>
          <a:p>
            <a:pPr marL="588600" lvl="1" indent="-228600">
              <a:lnSpc>
                <a:spcPct val="100000"/>
              </a:lnSpc>
              <a:buFont typeface="+mj-lt"/>
              <a:buAutoNum type="arabicPeriod"/>
            </a:pPr>
            <a:r>
              <a:rPr lang="en-US" altLang="zh-CN" dirty="0"/>
              <a:t>RADIUS</a:t>
            </a:r>
            <a:r>
              <a:rPr lang="zh-CN" altLang="en-US" dirty="0"/>
              <a:t>客户端向</a:t>
            </a:r>
            <a:r>
              <a:rPr lang="en-US" altLang="zh-CN" dirty="0"/>
              <a:t>RADIUS</a:t>
            </a:r>
            <a:r>
              <a:rPr lang="zh-CN" altLang="en-US" dirty="0"/>
              <a:t>服务器提交计费结束请求报文。</a:t>
            </a:r>
            <a:endParaRPr lang="en-US" altLang="zh-CN" dirty="0"/>
          </a:p>
          <a:p>
            <a:pPr marL="588600" lvl="1" indent="-228600">
              <a:lnSpc>
                <a:spcPct val="100000"/>
              </a:lnSpc>
              <a:buFont typeface="+mj-lt"/>
              <a:buAutoNum type="arabicPeriod"/>
            </a:pPr>
            <a:r>
              <a:rPr lang="en-US" altLang="zh-CN" dirty="0"/>
              <a:t>RADIUS</a:t>
            </a:r>
            <a:r>
              <a:rPr lang="zh-CN" altLang="en-US" dirty="0"/>
              <a:t>服务器返回计费结束响应报文，并停止计费。</a:t>
            </a:r>
          </a:p>
          <a:p>
            <a:pPr marL="588600" lvl="1" indent="-228600">
              <a:lnSpc>
                <a:spcPct val="100000"/>
              </a:lnSpc>
              <a:buFont typeface="+mj-lt"/>
              <a:buAutoNum type="arabicPeriod"/>
            </a:pPr>
            <a:r>
              <a:rPr lang="en-US" altLang="zh-CN" dirty="0"/>
              <a:t>RADIUS</a:t>
            </a:r>
            <a:r>
              <a:rPr lang="zh-CN" altLang="en-US" dirty="0"/>
              <a:t>客户端通知用户访问结束，用户结束访问网络资源。</a:t>
            </a:r>
          </a:p>
          <a:p>
            <a:pPr>
              <a:lnSpc>
                <a:spcPct val="100000"/>
              </a:lnSpc>
            </a:pPr>
            <a:endParaRPr lang="zh-CN" altLang="en-US" dirty="0"/>
          </a:p>
          <a:p>
            <a:pPr>
              <a:lnSpc>
                <a:spcPct val="100000"/>
              </a:lnSpc>
            </a:pP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3689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1925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3211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altLang="zh-CN" b="1" dirty="0"/>
              <a:t>authorization-scheme</a:t>
            </a:r>
            <a:r>
              <a:rPr lang="en-US" altLang="zh-CN" dirty="0"/>
              <a:t> </a:t>
            </a:r>
            <a:r>
              <a:rPr lang="en-US" altLang="zh-CN" i="1" dirty="0"/>
              <a:t>authorization-scheme-name</a:t>
            </a:r>
            <a:r>
              <a:rPr lang="zh-CN" altLang="en-US" dirty="0"/>
              <a:t>命令用来配置域的授权方案。缺省情况下，域下没有绑定授权方案。</a:t>
            </a:r>
            <a:endParaRPr lang="en-US" altLang="zh-CN" dirty="0"/>
          </a:p>
          <a:p>
            <a:r>
              <a:rPr lang="en-US" altLang="zh-CN" b="1" dirty="0"/>
              <a:t>authentication-mode</a:t>
            </a:r>
            <a:r>
              <a:rPr lang="en-US" altLang="zh-CN" dirty="0"/>
              <a:t> { </a:t>
            </a:r>
            <a:r>
              <a:rPr lang="en-US" altLang="zh-CN" b="1" dirty="0" err="1"/>
              <a:t>hwtacacs</a:t>
            </a:r>
            <a:r>
              <a:rPr lang="en-US" altLang="zh-CN" dirty="0"/>
              <a:t> | </a:t>
            </a:r>
            <a:r>
              <a:rPr lang="en-US" altLang="zh-CN" b="1" dirty="0"/>
              <a:t>local</a:t>
            </a:r>
            <a:r>
              <a:rPr lang="en-US" altLang="zh-CN" dirty="0"/>
              <a:t> | </a:t>
            </a:r>
            <a:r>
              <a:rPr lang="en-US" altLang="zh-CN" b="1" dirty="0"/>
              <a:t>radius</a:t>
            </a:r>
            <a:r>
              <a:rPr lang="en-US" altLang="zh-CN" dirty="0"/>
              <a:t> }</a:t>
            </a:r>
            <a:r>
              <a:rPr lang="zh-CN" altLang="en-US" dirty="0"/>
              <a:t>命令用来配置当前授权方案使用的授权方式。缺省情况下，授权模式为本地授权方式。</a:t>
            </a:r>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2137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7018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643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pPr marL="0" indent="0">
              <a:buNone/>
            </a:pPr>
            <a:endParaRPr lang="zh-CN" altLang="en-US" dirty="0"/>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558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altLang="zh-CN" b="1" dirty="0"/>
              <a:t>display domain</a:t>
            </a:r>
            <a:r>
              <a:rPr lang="en-US" altLang="zh-CN" dirty="0"/>
              <a:t> [ </a:t>
            </a:r>
            <a:r>
              <a:rPr lang="en-US" altLang="zh-CN" b="1" dirty="0"/>
              <a:t>name</a:t>
            </a:r>
            <a:r>
              <a:rPr lang="en-US" altLang="zh-CN" dirty="0"/>
              <a:t> </a:t>
            </a:r>
            <a:r>
              <a:rPr lang="en-US" altLang="zh-CN" i="1" dirty="0"/>
              <a:t>domain-name</a:t>
            </a:r>
            <a:r>
              <a:rPr lang="en-US" altLang="zh-CN" dirty="0"/>
              <a:t> ]</a:t>
            </a:r>
            <a:r>
              <a:rPr lang="zh-CN" altLang="en-US" dirty="0"/>
              <a:t>命令用来查看域的配置信息。</a:t>
            </a:r>
            <a:endParaRPr lang="en-US" altLang="zh-CN" dirty="0"/>
          </a:p>
          <a:p>
            <a:r>
              <a:rPr lang="en-US" altLang="zh-CN" b="1" dirty="0"/>
              <a:t>Domain-state</a:t>
            </a:r>
            <a:r>
              <a:rPr lang="zh-CN" altLang="en-US" dirty="0"/>
              <a:t>为</a:t>
            </a:r>
            <a:r>
              <a:rPr lang="en-US" altLang="zh-CN" dirty="0"/>
              <a:t>Active</a:t>
            </a:r>
            <a:r>
              <a:rPr lang="zh-CN" altLang="en-US" dirty="0"/>
              <a:t>表示激活状态。</a:t>
            </a:r>
            <a:endParaRPr lang="en-US" altLang="zh-CN" dirty="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如果用户名后不带有</a:t>
            </a:r>
            <a:r>
              <a:rPr lang="en-US" altLang="zh-CN" dirty="0"/>
              <a:t>@</a:t>
            </a:r>
            <a:r>
              <a:rPr lang="zh-CN" altLang="en-US" dirty="0"/>
              <a:t>，则用户属于系统缺省域，华为设备支持两种缺省域：</a:t>
            </a:r>
          </a:p>
          <a:p>
            <a:pPr lvl="1"/>
            <a:r>
              <a:rPr lang="en-US" altLang="zh-CN" dirty="0"/>
              <a:t>default</a:t>
            </a:r>
            <a:r>
              <a:rPr lang="zh-CN" altLang="en-US" dirty="0"/>
              <a:t>域为普通用户的缺省域。</a:t>
            </a:r>
          </a:p>
          <a:p>
            <a:pPr lvl="1"/>
            <a:r>
              <a:rPr lang="en-US" altLang="zh-CN" dirty="0" err="1"/>
              <a:t>default_admin</a:t>
            </a:r>
            <a:r>
              <a:rPr lang="zh-CN" altLang="en-US" dirty="0"/>
              <a:t>域为管理用户的缺省域。</a:t>
            </a:r>
          </a:p>
          <a:p>
            <a:endParaRPr lang="zh-CN" altLang="en-US" dirty="0"/>
          </a:p>
          <a:p>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96166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altLang="zh-CN" b="1" dirty="0"/>
              <a:t>display </a:t>
            </a:r>
            <a:r>
              <a:rPr lang="en-US" altLang="zh-CN" b="1" dirty="0" err="1"/>
              <a:t>aaa</a:t>
            </a:r>
            <a:r>
              <a:rPr lang="en-US" altLang="zh-CN" b="1" dirty="0"/>
              <a:t> offline-record</a:t>
            </a:r>
            <a:r>
              <a:rPr lang="zh-CN" altLang="en-US" dirty="0"/>
              <a:t>命令用来查看系统中用户下线的记录。</a:t>
            </a:r>
            <a:br>
              <a:rPr lang="en-US" altLang="zh-CN" dirty="0"/>
            </a:br>
            <a:endParaRPr lang="zh-CN" altLang="en-US" dirty="0"/>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4792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altLang="zh-CN"/>
              <a:t>AAA</a:t>
            </a:r>
            <a:r>
              <a:rPr lang="zh-CN" altLang="en-US" dirty="0"/>
              <a:t>支持的认证方式有：不认证，本地认证，远端认证。</a:t>
            </a:r>
            <a:r>
              <a:rPr lang="en-US" altLang="zh-CN" dirty="0"/>
              <a:t>AAA</a:t>
            </a:r>
            <a:r>
              <a:rPr lang="zh-CN" altLang="en-US" dirty="0"/>
              <a:t>支持的授权方式有：不授权，本地授权，远端授权。</a:t>
            </a:r>
            <a:r>
              <a:rPr lang="en-US" altLang="zh-CN" dirty="0"/>
              <a:t>AAA</a:t>
            </a:r>
            <a:r>
              <a:rPr lang="zh-CN" altLang="en-US" dirty="0"/>
              <a:t>支持的计费方式有：不计费，远端计费。</a:t>
            </a:r>
          </a:p>
          <a:p>
            <a:pPr marL="228600" indent="-228600">
              <a:buFont typeface="+mj-lt"/>
              <a:buAutoNum type="arabicPeriod"/>
            </a:pPr>
            <a:r>
              <a:rPr lang="zh-CN" altLang="zh-CN"/>
              <a:t>如果</a:t>
            </a:r>
            <a:r>
              <a:rPr lang="zh-CN" altLang="zh-CN" dirty="0"/>
              <a:t>创建用户时未指定用户所属的域，用户会自动关联缺省域</a:t>
            </a:r>
            <a:r>
              <a:rPr lang="en-US" altLang="zh-CN" dirty="0"/>
              <a:t>default</a:t>
            </a:r>
            <a:r>
              <a:rPr lang="zh-CN" altLang="en-US" dirty="0"/>
              <a:t>（管理用户关联到</a:t>
            </a:r>
            <a:r>
              <a:rPr lang="en-US" altLang="zh-CN" dirty="0" err="1"/>
              <a:t>default_admin</a:t>
            </a:r>
            <a:r>
              <a:rPr lang="zh-CN" altLang="en-US" dirty="0"/>
              <a:t>域）</a:t>
            </a:r>
            <a:r>
              <a:rPr lang="zh-CN" altLang="zh-CN" dirty="0"/>
              <a:t>。</a:t>
            </a:r>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6868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271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143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642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89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503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认证（</a:t>
            </a:r>
            <a:r>
              <a:rPr lang="en-US" altLang="zh-CN" dirty="0"/>
              <a:t>Authentication</a:t>
            </a:r>
            <a:r>
              <a:rPr lang="zh-CN" altLang="en-US" dirty="0"/>
              <a:t>）：验证用户是否可以获得访问权，确定哪些用户可以访问网络。</a:t>
            </a:r>
          </a:p>
          <a:p>
            <a:r>
              <a:rPr lang="zh-CN" altLang="en-US" dirty="0"/>
              <a:t>授权（</a:t>
            </a:r>
            <a:r>
              <a:rPr lang="en-US" altLang="zh-CN" dirty="0"/>
              <a:t>Authorization</a:t>
            </a:r>
            <a:r>
              <a:rPr lang="zh-CN" altLang="en-US" dirty="0"/>
              <a:t>）：授权用户可以使用哪些服务。</a:t>
            </a:r>
          </a:p>
          <a:p>
            <a:r>
              <a:rPr lang="zh-CN" altLang="en-US" dirty="0"/>
              <a:t>计费（</a:t>
            </a:r>
            <a:r>
              <a:rPr lang="en-US" altLang="zh-CN" dirty="0"/>
              <a:t>Accounting</a:t>
            </a:r>
            <a:r>
              <a:rPr lang="zh-CN" altLang="en-US" dirty="0"/>
              <a:t>）：记录用户使用网络资源的情况。</a:t>
            </a:r>
          </a:p>
          <a:p>
            <a:r>
              <a:rPr lang="zh-CN" altLang="en-US" dirty="0"/>
              <a:t>网络运营商（</a:t>
            </a:r>
            <a:r>
              <a:rPr lang="en-US" altLang="zh-CN" dirty="0"/>
              <a:t>ISP</a:t>
            </a:r>
            <a:r>
              <a:rPr lang="zh-CN" altLang="en-US" dirty="0"/>
              <a:t>）需要验证家庭宽带用户的账号密码之后才允许其上网，并记录用户的上网时长或上网流量等内容，这就是</a:t>
            </a:r>
            <a:r>
              <a:rPr lang="en-US" altLang="zh-CN" dirty="0"/>
              <a:t>AAA</a:t>
            </a:r>
            <a:r>
              <a:rPr lang="zh-CN" altLang="en-US" dirty="0"/>
              <a:t>技术最常见的应用场景。</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7327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NAS</a:t>
            </a:r>
            <a:r>
              <a:rPr lang="zh-CN" altLang="en-US"/>
              <a:t>基于域来对用户进行管理，每个域都可以配置不同的认证、授权和计费方案，用于对该域下的用户进行认证、授权和计费。</a:t>
            </a:r>
            <a:endParaRPr lang="en-US" altLang="zh-CN"/>
          </a:p>
          <a:p>
            <a:r>
              <a:rPr lang="zh-CN" altLang="en-US"/>
              <a:t>每个用户都属于某一个域。用户属于哪个域是由用户名中的域名分隔符</a:t>
            </a:r>
            <a:r>
              <a:rPr lang="en-US" altLang="zh-CN"/>
              <a:t>@</a:t>
            </a:r>
            <a:r>
              <a:rPr lang="zh-CN" altLang="en-US"/>
              <a:t>后的字符串决定。例如，如果用户名是</a:t>
            </a:r>
            <a:r>
              <a:rPr lang="en-US" altLang="zh-CN"/>
              <a:t>user1@domain1</a:t>
            </a:r>
            <a:r>
              <a:rPr lang="zh-CN" altLang="en-US"/>
              <a:t>，则用户属于</a:t>
            </a:r>
            <a:r>
              <a:rPr lang="en-US" altLang="zh-CN"/>
              <a:t>domain1</a:t>
            </a:r>
            <a:r>
              <a:rPr lang="zh-CN" altLang="en-US"/>
              <a:t>域。如果用户名后不带有</a:t>
            </a:r>
            <a:r>
              <a:rPr lang="en-US" altLang="zh-CN"/>
              <a:t>@</a:t>
            </a:r>
            <a:r>
              <a:rPr lang="zh-CN" altLang="en-US"/>
              <a:t>，则用户属于系统缺省域。</a:t>
            </a:r>
            <a:endParaRPr lang="en-US" altLang="zh-CN"/>
          </a:p>
          <a:p>
            <a:endParaRPr lang="en-US" altLang="zh-CN"/>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0833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a:t>AAA</a:t>
            </a:r>
            <a:r>
              <a:rPr lang="zh-CN" altLang="zh-CN"/>
              <a:t>支持三种认证方式</a:t>
            </a:r>
            <a:r>
              <a:rPr lang="en-US" altLang="zh-CN"/>
              <a:t>:</a:t>
            </a:r>
            <a:endParaRPr lang="zh-CN" altLang="zh-CN"/>
          </a:p>
          <a:p>
            <a:pPr lvl="1"/>
            <a:r>
              <a:rPr lang="zh-CN" altLang="zh-CN"/>
              <a:t>不认证：完全信任用户，不</a:t>
            </a:r>
            <a:r>
              <a:rPr lang="zh-CN" altLang="en-US"/>
              <a:t>对用户身份</a:t>
            </a:r>
            <a:r>
              <a:rPr lang="zh-CN" altLang="zh-CN"/>
              <a:t>进行合法性检查。鉴于安全考虑，这种认证方式很少被采用。</a:t>
            </a:r>
          </a:p>
          <a:p>
            <a:pPr lvl="1"/>
            <a:r>
              <a:rPr lang="zh-CN" altLang="zh-CN"/>
              <a:t>本地认证：将本地用户信息（包括用户名、密码和各种属性）配置在</a:t>
            </a:r>
            <a:r>
              <a:rPr lang="en-US" altLang="zh-CN"/>
              <a:t>NAS</a:t>
            </a:r>
            <a:r>
              <a:rPr lang="zh-CN" altLang="zh-CN"/>
              <a:t>上</a:t>
            </a:r>
            <a:r>
              <a:rPr lang="zh-CN" altLang="en-US"/>
              <a:t>，此时</a:t>
            </a:r>
            <a:r>
              <a:rPr lang="en-US" altLang="zh-CN"/>
              <a:t>NAS</a:t>
            </a:r>
            <a:r>
              <a:rPr lang="zh-CN" altLang="en-US"/>
              <a:t>就是</a:t>
            </a:r>
            <a:r>
              <a:rPr lang="en-US" altLang="zh-CN"/>
              <a:t>AAA</a:t>
            </a:r>
            <a:r>
              <a:rPr lang="en-US" altLang="zh-CN" baseline="0"/>
              <a:t> Server</a:t>
            </a:r>
            <a:r>
              <a:rPr lang="zh-CN" altLang="zh-CN"/>
              <a:t>。本地认证的优点是处理速度快、运营成本低；缺点是存储信息量受设备硬件条件限制。</a:t>
            </a:r>
            <a:r>
              <a:rPr lang="zh-CN" altLang="en-US"/>
              <a:t>这种认证方式常用于对用户登录设备进行管理，如</a:t>
            </a:r>
            <a:r>
              <a:rPr lang="en-US" altLang="zh-CN"/>
              <a:t>Telnet</a:t>
            </a:r>
            <a:r>
              <a:rPr lang="zh-CN" altLang="en-US"/>
              <a:t>，</a:t>
            </a:r>
            <a:r>
              <a:rPr lang="en-US" altLang="zh-CN"/>
              <a:t>FTP</a:t>
            </a:r>
            <a:r>
              <a:rPr lang="zh-CN" altLang="en-US"/>
              <a:t>用户等。</a:t>
            </a:r>
            <a:endParaRPr lang="zh-CN" altLang="zh-CN"/>
          </a:p>
          <a:p>
            <a:pPr lvl="1"/>
            <a:r>
              <a:rPr lang="zh-CN" altLang="zh-CN"/>
              <a:t>远端认证：将用户信息（包括用户名、密码和各种属性）配置在认证服务器上。支持通过</a:t>
            </a:r>
            <a:r>
              <a:rPr lang="en-US" altLang="zh-CN"/>
              <a:t>RADIUS</a:t>
            </a:r>
            <a:r>
              <a:rPr lang="zh-CN" altLang="zh-CN"/>
              <a:t>协议或</a:t>
            </a:r>
            <a:r>
              <a:rPr lang="en-US" altLang="zh-CN"/>
              <a:t>HWTACACS</a:t>
            </a:r>
            <a:r>
              <a:rPr lang="zh-CN" altLang="zh-CN"/>
              <a:t>协议进行远端认证。</a:t>
            </a:r>
            <a:r>
              <a:rPr lang="en-US" altLang="zh-CN"/>
              <a:t>NAS</a:t>
            </a:r>
            <a:r>
              <a:rPr lang="zh-CN" altLang="zh-CN"/>
              <a:t>作为客户端，与</a:t>
            </a:r>
            <a:r>
              <a:rPr lang="en-US" altLang="zh-CN"/>
              <a:t>RADIUS</a:t>
            </a:r>
            <a:r>
              <a:rPr lang="zh-CN" altLang="zh-CN"/>
              <a:t>服务器或</a:t>
            </a:r>
            <a:r>
              <a:rPr lang="en-US" altLang="zh-CN"/>
              <a:t>HWTACACS</a:t>
            </a:r>
            <a:r>
              <a:rPr lang="zh-CN" altLang="zh-CN"/>
              <a:t>服务器</a:t>
            </a:r>
            <a:r>
              <a:rPr lang="zh-CN" altLang="en-US"/>
              <a:t>进行</a:t>
            </a:r>
            <a:r>
              <a:rPr lang="zh-CN" altLang="zh-CN"/>
              <a:t>通信。</a:t>
            </a:r>
            <a:endParaRPr lang="en-US" altLang="zh-CN"/>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7072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altLang="zh-CN"/>
              <a:t>AAA</a:t>
            </a:r>
            <a:r>
              <a:rPr lang="zh-CN" altLang="zh-CN"/>
              <a:t>授权功能赋予用户访问</a:t>
            </a:r>
            <a:r>
              <a:rPr lang="zh-CN" altLang="en-US"/>
              <a:t>的</a:t>
            </a:r>
            <a:r>
              <a:rPr lang="zh-CN" altLang="zh-CN"/>
              <a:t>特定网络或设备的权限。</a:t>
            </a:r>
            <a:r>
              <a:rPr lang="en-US" altLang="zh-CN"/>
              <a:t>AAA</a:t>
            </a:r>
            <a:r>
              <a:rPr lang="zh-CN" altLang="zh-CN"/>
              <a:t>支持以下授权方式：</a:t>
            </a:r>
          </a:p>
          <a:p>
            <a:pPr lvl="1"/>
            <a:r>
              <a:rPr lang="zh-CN" altLang="zh-CN"/>
              <a:t>不授权：</a:t>
            </a:r>
            <a:r>
              <a:rPr lang="zh-CN" altLang="en-US"/>
              <a:t>不对用户进行授权处理。</a:t>
            </a:r>
            <a:endParaRPr lang="zh-CN" altLang="zh-CN"/>
          </a:p>
          <a:p>
            <a:pPr lvl="1"/>
            <a:r>
              <a:rPr lang="zh-CN" altLang="zh-CN"/>
              <a:t>本地授权：根据</a:t>
            </a:r>
            <a:r>
              <a:rPr lang="en-US" altLang="zh-CN"/>
              <a:t>NAS</a:t>
            </a:r>
            <a:r>
              <a:rPr lang="zh-CN" altLang="en-US"/>
              <a:t>上对应域下</a:t>
            </a:r>
            <a:r>
              <a:rPr lang="zh-CN" altLang="zh-CN"/>
              <a:t>的</a:t>
            </a:r>
            <a:r>
              <a:rPr lang="zh-CN" altLang="en-US"/>
              <a:t>配置</a:t>
            </a:r>
            <a:r>
              <a:rPr lang="zh-CN" altLang="zh-CN"/>
              <a:t>进行授权。</a:t>
            </a:r>
          </a:p>
          <a:p>
            <a:pPr lvl="1"/>
            <a:r>
              <a:rPr lang="zh-CN" altLang="en-US"/>
              <a:t>远端授权：支持由</a:t>
            </a:r>
            <a:r>
              <a:rPr lang="en-US" altLang="zh-CN"/>
              <a:t>RADIUS</a:t>
            </a:r>
            <a:r>
              <a:rPr lang="zh-CN" altLang="en-US"/>
              <a:t>服务器授权或</a:t>
            </a:r>
            <a:r>
              <a:rPr lang="en-US" altLang="zh-CN"/>
              <a:t>HWTACAS</a:t>
            </a:r>
            <a:r>
              <a:rPr lang="zh-CN" altLang="en-US"/>
              <a:t>服务器授权。</a:t>
            </a:r>
            <a:endParaRPr lang="en-US" altLang="zh-CN"/>
          </a:p>
          <a:p>
            <a:pPr lvl="2"/>
            <a:r>
              <a:rPr lang="en-US" altLang="zh-CN"/>
              <a:t>HWTACACS</a:t>
            </a:r>
            <a:r>
              <a:rPr lang="zh-CN" altLang="zh-CN"/>
              <a:t>授权</a:t>
            </a:r>
            <a:r>
              <a:rPr lang="zh-CN" altLang="en-US"/>
              <a:t>，</a:t>
            </a:r>
            <a:r>
              <a:rPr lang="zh-CN" altLang="zh-CN"/>
              <a:t>使用</a:t>
            </a:r>
            <a:r>
              <a:rPr lang="en-US" altLang="zh-CN"/>
              <a:t>HWTACACS</a:t>
            </a:r>
            <a:r>
              <a:rPr lang="zh-CN" altLang="zh-CN"/>
              <a:t>服务器对</a:t>
            </a:r>
            <a:r>
              <a:rPr lang="zh-CN" altLang="en-US"/>
              <a:t>所有</a:t>
            </a:r>
            <a:r>
              <a:rPr lang="zh-CN" altLang="zh-CN"/>
              <a:t>用户授权。</a:t>
            </a:r>
            <a:endParaRPr lang="en-US" altLang="zh-CN"/>
          </a:p>
          <a:p>
            <a:pPr lvl="2"/>
            <a:r>
              <a:rPr lang="en-US" altLang="zh-CN"/>
              <a:t>RADIUS</a:t>
            </a:r>
            <a:r>
              <a:rPr lang="zh-CN" altLang="zh-CN"/>
              <a:t>授权</a:t>
            </a:r>
            <a:r>
              <a:rPr lang="zh-CN" altLang="en-US"/>
              <a:t>，只支持</a:t>
            </a:r>
            <a:r>
              <a:rPr lang="zh-CN" altLang="zh-CN"/>
              <a:t>对通过</a:t>
            </a:r>
            <a:r>
              <a:rPr lang="en-US" altLang="zh-CN"/>
              <a:t>RADIUS</a:t>
            </a:r>
            <a:r>
              <a:rPr lang="zh-CN" altLang="zh-CN"/>
              <a:t>服务器认证的用户授权。</a:t>
            </a:r>
            <a:r>
              <a:rPr lang="en-US" altLang="zh-CN"/>
              <a:t>RADIUS</a:t>
            </a:r>
            <a:r>
              <a:rPr lang="zh-CN" altLang="zh-CN"/>
              <a:t>协议的认证和授权是绑定在一起的，不能单独使用</a:t>
            </a:r>
            <a:r>
              <a:rPr lang="en-US" altLang="zh-CN"/>
              <a:t>RADIUS</a:t>
            </a:r>
            <a:r>
              <a:rPr lang="zh-CN" altLang="zh-CN"/>
              <a:t>进行授权。</a:t>
            </a:r>
            <a:endParaRPr lang="en-US" altLang="zh-CN"/>
          </a:p>
          <a:p>
            <a:pPr lvl="0"/>
            <a:r>
              <a:rPr lang="zh-CN" altLang="en-US"/>
              <a:t>当采用远端授权时，用户可以同时从授权服务器和</a:t>
            </a:r>
            <a:r>
              <a:rPr lang="en-US" altLang="zh-CN"/>
              <a:t>NAS</a:t>
            </a:r>
            <a:r>
              <a:rPr lang="zh-CN" altLang="en-US"/>
              <a:t>获取授权信息。</a:t>
            </a:r>
            <a:r>
              <a:rPr lang="en-US" altLang="zh-CN"/>
              <a:t>NAS</a:t>
            </a:r>
            <a:r>
              <a:rPr lang="zh-CN" altLang="en-US"/>
              <a:t>配置的授权信息优先级比授权服务器下发的授权信息低。</a:t>
            </a:r>
            <a:endParaRPr lang="zh-CN"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4299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altLang="zh-CN"/>
              <a:t>AAA</a:t>
            </a:r>
            <a:r>
              <a:rPr lang="zh-CN" altLang="zh-CN"/>
              <a:t>支持以下两种计费方式：</a:t>
            </a:r>
          </a:p>
          <a:p>
            <a:pPr lvl="1"/>
            <a:r>
              <a:rPr lang="zh-CN" altLang="zh-CN"/>
              <a:t>不计费：为用户提供免费上网服务，不产生相关活动日志。</a:t>
            </a:r>
          </a:p>
          <a:p>
            <a:pPr lvl="1"/>
            <a:r>
              <a:rPr lang="zh-CN" altLang="zh-CN"/>
              <a:t>远端计费：</a:t>
            </a:r>
            <a:r>
              <a:rPr lang="zh-CN" altLang="en-US"/>
              <a:t>支持</a:t>
            </a:r>
            <a:r>
              <a:rPr lang="zh-CN" altLang="zh-CN"/>
              <a:t>通过</a:t>
            </a:r>
            <a:r>
              <a:rPr lang="en-US" altLang="zh-CN"/>
              <a:t>RADIUS</a:t>
            </a:r>
            <a:r>
              <a:rPr lang="zh-CN" altLang="zh-CN"/>
              <a:t>服务器</a:t>
            </a:r>
            <a:r>
              <a:rPr lang="zh-CN" altLang="en-US"/>
              <a:t>或</a:t>
            </a:r>
            <a:r>
              <a:rPr lang="en-US" altLang="zh-CN"/>
              <a:t>HWTACACS</a:t>
            </a:r>
            <a:r>
              <a:rPr lang="zh-CN" altLang="zh-CN"/>
              <a:t>服务器进行远端计费。</a:t>
            </a:r>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3018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4692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24658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51867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587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81239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18533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77763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04845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417193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原理与配置</a:t>
            </a:r>
            <a:endParaRPr lang="zh-CN" altLang="en-US" dirty="0">
              <a:sym typeface="Huawei Sans" panose="020C0503030203020204" pitchFamily="34" charset="0"/>
            </a:endParaRPr>
          </a:p>
        </p:txBody>
      </p:sp>
    </p:spTree>
    <p:extLst>
      <p:ext uri="{BB962C8B-B14F-4D97-AF65-F5344CB8AC3E}">
        <p14:creationId xmlns:p14="http://schemas.microsoft.com/office/powerpoint/2010/main" val="4046310008"/>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实现协议</a:t>
            </a:r>
            <a:r>
              <a:rPr lang="en-US" altLang="zh-CN">
                <a:sym typeface="Huawei Sans" panose="020C0503030203020204" pitchFamily="34" charset="0"/>
              </a:rPr>
              <a:t> - RADIUS</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915988" y="1233488"/>
            <a:ext cx="11276012" cy="708025"/>
          </a:xfrm>
        </p:spPr>
        <p:txBody>
          <a:bodyPr/>
          <a:lstStyle/>
          <a:p>
            <a:r>
              <a:rPr lang="en-US" altLang="zh-CN" sz="2000">
                <a:sym typeface="Huawei Sans" panose="020C0503030203020204" pitchFamily="34" charset="0"/>
              </a:rPr>
              <a:t>AAA</a:t>
            </a:r>
            <a:r>
              <a:rPr lang="zh-CN" altLang="en-US" sz="2000">
                <a:sym typeface="Huawei Sans" panose="020C0503030203020204" pitchFamily="34" charset="0"/>
              </a:rPr>
              <a:t>可以用多种协议来实现，最常用的是</a:t>
            </a:r>
            <a:r>
              <a:rPr lang="en-US" altLang="zh-CN" sz="2000">
                <a:sym typeface="Huawei Sans" panose="020C0503030203020204" pitchFamily="34" charset="0"/>
              </a:rPr>
              <a:t>RADIUS</a:t>
            </a:r>
            <a:r>
              <a:rPr lang="zh-CN" altLang="en-US" sz="2000">
                <a:sym typeface="Huawei Sans" panose="020C0503030203020204" pitchFamily="34" charset="0"/>
              </a:rPr>
              <a:t>协议。</a:t>
            </a:r>
            <a:endParaRPr lang="zh-CN" altLang="en-US" sz="2000" dirty="0">
              <a:sym typeface="Huawei Sans" panose="020C0503030203020204" pitchFamily="34" charset="0"/>
            </a:endParaRPr>
          </a:p>
        </p:txBody>
      </p:sp>
      <p:cxnSp>
        <p:nvCxnSpPr>
          <p:cNvPr id="27" name="直接连接符 24"/>
          <p:cNvCxnSpPr>
            <a:cxnSpLocks noChangeShapeType="1"/>
          </p:cNvCxnSpPr>
          <p:nvPr/>
        </p:nvCxnSpPr>
        <p:spPr bwMode="auto">
          <a:xfrm>
            <a:off x="6096000" y="3123458"/>
            <a:ext cx="0" cy="2880000"/>
          </a:xfrm>
          <a:prstGeom prst="line">
            <a:avLst/>
          </a:prstGeom>
          <a:noFill/>
          <a:ln w="19050" algn="ctr">
            <a:solidFill>
              <a:schemeClr val="tx1"/>
            </a:solidFill>
            <a:prstDash val="sysDash"/>
            <a:round/>
            <a:headEnd/>
            <a:tailEnd/>
          </a:ln>
        </p:spPr>
      </p:cxnSp>
      <p:cxnSp>
        <p:nvCxnSpPr>
          <p:cNvPr id="4" name="直接连接符 35"/>
          <p:cNvCxnSpPr>
            <a:cxnSpLocks noChangeShapeType="1"/>
          </p:cNvCxnSpPr>
          <p:nvPr/>
        </p:nvCxnSpPr>
        <p:spPr bwMode="auto">
          <a:xfrm>
            <a:off x="6366000" y="2445536"/>
            <a:ext cx="307801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35"/>
          <p:cNvCxnSpPr>
            <a:cxnSpLocks noChangeShapeType="1"/>
          </p:cNvCxnSpPr>
          <p:nvPr/>
        </p:nvCxnSpPr>
        <p:spPr bwMode="auto">
          <a:xfrm flipV="1">
            <a:off x="2688040" y="2456468"/>
            <a:ext cx="3137960" cy="80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箭头连接符 8"/>
          <p:cNvCxnSpPr>
            <a:cxnSpLocks noChangeShapeType="1"/>
          </p:cNvCxnSpPr>
          <p:nvPr/>
        </p:nvCxnSpPr>
        <p:spPr bwMode="auto">
          <a:xfrm>
            <a:off x="2519636" y="3166704"/>
            <a:ext cx="3420000" cy="1588"/>
          </a:xfrm>
          <a:prstGeom prst="straightConnector1">
            <a:avLst/>
          </a:prstGeom>
          <a:noFill/>
          <a:ln w="19050" algn="ctr">
            <a:solidFill>
              <a:srgbClr val="01B0F0"/>
            </a:solidFill>
            <a:round/>
            <a:headEnd/>
            <a:tailEnd type="arrow" w="med" len="med"/>
          </a:ln>
        </p:spPr>
      </p:cxnSp>
      <p:sp>
        <p:nvSpPr>
          <p:cNvPr id="12" name="TextBox 35"/>
          <p:cNvSpPr txBox="1"/>
          <p:nvPr/>
        </p:nvSpPr>
        <p:spPr>
          <a:xfrm>
            <a:off x="3294925" y="2848744"/>
            <a:ext cx="1869422" cy="307777"/>
          </a:xfrm>
          <a:prstGeom prst="rect">
            <a:avLst/>
          </a:prstGeom>
          <a:noFill/>
        </p:spPr>
        <p:txBody>
          <a:bodyPr wrap="none">
            <a:spAutoFit/>
          </a:bodyPr>
          <a:lstStyle/>
          <a:p>
            <a:pPr algn="ctr">
              <a:defRP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用户输入用户名</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密码</a:t>
            </a:r>
          </a:p>
        </p:txBody>
      </p:sp>
      <p:cxnSp>
        <p:nvCxnSpPr>
          <p:cNvPr id="13" name="直接箭头连接符 11"/>
          <p:cNvCxnSpPr>
            <a:cxnSpLocks noChangeShapeType="1"/>
          </p:cNvCxnSpPr>
          <p:nvPr/>
        </p:nvCxnSpPr>
        <p:spPr bwMode="auto">
          <a:xfrm>
            <a:off x="6177313" y="3394526"/>
            <a:ext cx="3420000" cy="1588"/>
          </a:xfrm>
          <a:prstGeom prst="straightConnector1">
            <a:avLst/>
          </a:prstGeom>
          <a:noFill/>
          <a:ln w="19050" algn="ctr">
            <a:solidFill>
              <a:srgbClr val="01B0F0"/>
            </a:solidFill>
            <a:round/>
            <a:headEnd/>
            <a:tailEnd type="arrow" w="med" len="med"/>
          </a:ln>
        </p:spPr>
      </p:cxnSp>
      <p:sp>
        <p:nvSpPr>
          <p:cNvPr id="14" name="TextBox 37"/>
          <p:cNvSpPr txBox="1">
            <a:spLocks noChangeArrowheads="1"/>
          </p:cNvSpPr>
          <p:nvPr/>
        </p:nvSpPr>
        <p:spPr bwMode="auto">
          <a:xfrm>
            <a:off x="7278699" y="3104230"/>
            <a:ext cx="1261885"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认证请求报文</a:t>
            </a:r>
          </a:p>
        </p:txBody>
      </p:sp>
      <p:cxnSp>
        <p:nvCxnSpPr>
          <p:cNvPr id="15" name="直接箭头连接符 18"/>
          <p:cNvCxnSpPr>
            <a:cxnSpLocks noChangeShapeType="1"/>
          </p:cNvCxnSpPr>
          <p:nvPr/>
        </p:nvCxnSpPr>
        <p:spPr bwMode="auto">
          <a:xfrm rot="10800000" flipV="1">
            <a:off x="6177313" y="3722313"/>
            <a:ext cx="3420000" cy="0"/>
          </a:xfrm>
          <a:prstGeom prst="straightConnector1">
            <a:avLst/>
          </a:prstGeom>
          <a:noFill/>
          <a:ln w="19050" algn="ctr">
            <a:solidFill>
              <a:srgbClr val="01B0F0"/>
            </a:solidFill>
            <a:round/>
            <a:headEnd/>
            <a:tailEnd type="arrow" w="med" len="med"/>
          </a:ln>
        </p:spPr>
      </p:cxnSp>
      <p:sp>
        <p:nvSpPr>
          <p:cNvPr id="16" name="TextBox 39"/>
          <p:cNvSpPr txBox="1">
            <a:spLocks noChangeArrowheads="1"/>
          </p:cNvSpPr>
          <p:nvPr/>
        </p:nvSpPr>
        <p:spPr bwMode="auto">
          <a:xfrm>
            <a:off x="6549803" y="3453035"/>
            <a:ext cx="2587568"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认证接受</a:t>
            </a:r>
            <a:r>
              <a:rPr lang="en-US" altLang="zh-CN"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拒绝、权限下发报文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7" name="直接箭头连接符 22"/>
          <p:cNvCxnSpPr>
            <a:cxnSpLocks noChangeShapeType="1"/>
          </p:cNvCxnSpPr>
          <p:nvPr/>
        </p:nvCxnSpPr>
        <p:spPr bwMode="auto">
          <a:xfrm>
            <a:off x="6177313" y="4068405"/>
            <a:ext cx="3420000" cy="1588"/>
          </a:xfrm>
          <a:prstGeom prst="straightConnector1">
            <a:avLst/>
          </a:prstGeom>
          <a:noFill/>
          <a:ln w="19050" algn="ctr">
            <a:solidFill>
              <a:srgbClr val="01B0F0"/>
            </a:solidFill>
            <a:round/>
            <a:headEnd/>
            <a:tailEnd type="arrow" w="med" len="med"/>
          </a:ln>
        </p:spPr>
      </p:cxnSp>
      <p:sp>
        <p:nvSpPr>
          <p:cNvPr id="18" name="TextBox 41"/>
          <p:cNvSpPr txBox="1">
            <a:spLocks noChangeArrowheads="1"/>
          </p:cNvSpPr>
          <p:nvPr/>
        </p:nvSpPr>
        <p:spPr bwMode="auto">
          <a:xfrm>
            <a:off x="7076835" y="3811109"/>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计费开始请求报文</a:t>
            </a:r>
          </a:p>
        </p:txBody>
      </p:sp>
      <p:cxnSp>
        <p:nvCxnSpPr>
          <p:cNvPr id="19" name="直接箭头连接符 24"/>
          <p:cNvCxnSpPr>
            <a:cxnSpLocks noChangeShapeType="1"/>
          </p:cNvCxnSpPr>
          <p:nvPr/>
        </p:nvCxnSpPr>
        <p:spPr bwMode="auto">
          <a:xfrm rot="10800000" flipV="1">
            <a:off x="6177313" y="4315394"/>
            <a:ext cx="3420000" cy="0"/>
          </a:xfrm>
          <a:prstGeom prst="straightConnector1">
            <a:avLst/>
          </a:prstGeom>
          <a:noFill/>
          <a:ln w="19050" algn="ctr">
            <a:solidFill>
              <a:srgbClr val="01B0F0"/>
            </a:solidFill>
            <a:round/>
            <a:headEnd/>
            <a:tailEnd type="arrow" w="med" len="med"/>
          </a:ln>
        </p:spPr>
      </p:cxnSp>
      <p:sp>
        <p:nvSpPr>
          <p:cNvPr id="20" name="TextBox 43"/>
          <p:cNvSpPr txBox="1">
            <a:spLocks noChangeArrowheads="1"/>
          </p:cNvSpPr>
          <p:nvPr/>
        </p:nvSpPr>
        <p:spPr bwMode="auto">
          <a:xfrm>
            <a:off x="7076835" y="4058097"/>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计费开始响应报文</a:t>
            </a:r>
          </a:p>
        </p:txBody>
      </p:sp>
      <p:cxnSp>
        <p:nvCxnSpPr>
          <p:cNvPr id="29" name="直接连接符 25"/>
          <p:cNvCxnSpPr>
            <a:cxnSpLocks noChangeShapeType="1"/>
          </p:cNvCxnSpPr>
          <p:nvPr/>
        </p:nvCxnSpPr>
        <p:spPr bwMode="auto">
          <a:xfrm>
            <a:off x="9714010" y="3146125"/>
            <a:ext cx="0" cy="3240000"/>
          </a:xfrm>
          <a:prstGeom prst="line">
            <a:avLst/>
          </a:prstGeom>
          <a:noFill/>
          <a:ln w="19050" algn="ctr">
            <a:solidFill>
              <a:schemeClr val="tx1"/>
            </a:solidFill>
            <a:prstDash val="sysDash"/>
            <a:round/>
            <a:headEnd/>
            <a:tailEnd/>
          </a:ln>
        </p:spPr>
      </p:cxnSp>
      <p:cxnSp>
        <p:nvCxnSpPr>
          <p:cNvPr id="30" name="直接连接符 26"/>
          <p:cNvCxnSpPr>
            <a:cxnSpLocks noChangeShapeType="1"/>
          </p:cNvCxnSpPr>
          <p:nvPr/>
        </p:nvCxnSpPr>
        <p:spPr bwMode="auto">
          <a:xfrm>
            <a:off x="2431332" y="3088493"/>
            <a:ext cx="0" cy="3240000"/>
          </a:xfrm>
          <a:prstGeom prst="line">
            <a:avLst/>
          </a:prstGeom>
          <a:noFill/>
          <a:ln w="19050" algn="ctr">
            <a:solidFill>
              <a:schemeClr val="tx1"/>
            </a:solidFill>
            <a:prstDash val="sysDash"/>
            <a:round/>
            <a:headEnd/>
            <a:tailEnd/>
          </a:ln>
        </p:spPr>
      </p:cxnSp>
      <p:grpSp>
        <p:nvGrpSpPr>
          <p:cNvPr id="55" name="组合 54"/>
          <p:cNvGrpSpPr/>
          <p:nvPr/>
        </p:nvGrpSpPr>
        <p:grpSpPr>
          <a:xfrm>
            <a:off x="2146639" y="2239339"/>
            <a:ext cx="543739" cy="807499"/>
            <a:chOff x="1953152" y="2586562"/>
            <a:chExt cx="543739" cy="807499"/>
          </a:xfrm>
        </p:grpSpPr>
        <p:sp>
          <p:nvSpPr>
            <p:cNvPr id="6" name="TextBox 29"/>
            <p:cNvSpPr txBox="1">
              <a:spLocks noChangeArrowheads="1"/>
            </p:cNvSpPr>
            <p:nvPr/>
          </p:nvSpPr>
          <p:spPr bwMode="auto">
            <a:xfrm>
              <a:off x="1953152" y="308628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a:t>
              </a:r>
            </a:p>
          </p:txBody>
        </p:sp>
        <p:pic>
          <p:nvPicPr>
            <p:cNvPr id="32" name="图片 31" descr="PC.png"/>
            <p:cNvPicPr>
              <a:picLocks noChangeAspect="1"/>
            </p:cNvPicPr>
            <p:nvPr/>
          </p:nvPicPr>
          <p:blipFill>
            <a:blip r:embed="rId3" cstate="print"/>
            <a:stretch>
              <a:fillRect/>
            </a:stretch>
          </p:blipFill>
          <p:spPr>
            <a:xfrm>
              <a:off x="1955490" y="2586562"/>
              <a:ext cx="539063" cy="414000"/>
            </a:xfrm>
            <a:prstGeom prst="rect">
              <a:avLst/>
            </a:prstGeom>
          </p:spPr>
        </p:pic>
      </p:grpSp>
      <p:grpSp>
        <p:nvGrpSpPr>
          <p:cNvPr id="53" name="组合 52"/>
          <p:cNvGrpSpPr/>
          <p:nvPr/>
        </p:nvGrpSpPr>
        <p:grpSpPr>
          <a:xfrm>
            <a:off x="9034978" y="2246803"/>
            <a:ext cx="1358064" cy="807590"/>
            <a:chOff x="8841491" y="2594026"/>
            <a:chExt cx="1358064" cy="807590"/>
          </a:xfrm>
        </p:grpSpPr>
        <p:sp>
          <p:nvSpPr>
            <p:cNvPr id="36" name="TextBox 29"/>
            <p:cNvSpPr txBox="1">
              <a:spLocks noChangeArrowheads="1"/>
            </p:cNvSpPr>
            <p:nvPr/>
          </p:nvSpPr>
          <p:spPr bwMode="auto">
            <a:xfrm>
              <a:off x="8841491" y="3093839"/>
              <a:ext cx="1358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RADIUS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服务器</a:t>
              </a:r>
            </a:p>
          </p:txBody>
        </p:sp>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250523" y="2594026"/>
              <a:ext cx="540000" cy="442800"/>
            </a:xfrm>
            <a:prstGeom prst="rect">
              <a:avLst/>
            </a:prstGeom>
          </p:spPr>
        </p:pic>
      </p:grpSp>
      <p:grpSp>
        <p:nvGrpSpPr>
          <p:cNvPr id="54" name="组合 53"/>
          <p:cNvGrpSpPr/>
          <p:nvPr/>
        </p:nvGrpSpPr>
        <p:grpSpPr>
          <a:xfrm>
            <a:off x="5826000" y="2224136"/>
            <a:ext cx="540000" cy="811801"/>
            <a:chOff x="5632513" y="2571359"/>
            <a:chExt cx="540000" cy="811801"/>
          </a:xfrm>
        </p:grpSpPr>
        <p:sp>
          <p:nvSpPr>
            <p:cNvPr id="35" name="TextBox 29"/>
            <p:cNvSpPr txBox="1">
              <a:spLocks noChangeArrowheads="1"/>
            </p:cNvSpPr>
            <p:nvPr/>
          </p:nvSpPr>
          <p:spPr bwMode="auto">
            <a:xfrm>
              <a:off x="5634651" y="3075383"/>
              <a:ext cx="5357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NAS</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4" name="图片 3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32513" y="2571359"/>
              <a:ext cx="540000" cy="442800"/>
            </a:xfrm>
            <a:prstGeom prst="rect">
              <a:avLst/>
            </a:prstGeom>
          </p:spPr>
        </p:pic>
      </p:grpSp>
      <p:cxnSp>
        <p:nvCxnSpPr>
          <p:cNvPr id="37" name="直接箭头连接符 18"/>
          <p:cNvCxnSpPr>
            <a:cxnSpLocks noChangeShapeType="1"/>
          </p:cNvCxnSpPr>
          <p:nvPr/>
        </p:nvCxnSpPr>
        <p:spPr bwMode="auto">
          <a:xfrm rot="10800000" flipV="1">
            <a:off x="2519636" y="3868178"/>
            <a:ext cx="3420000" cy="0"/>
          </a:xfrm>
          <a:prstGeom prst="straightConnector1">
            <a:avLst/>
          </a:prstGeom>
          <a:noFill/>
          <a:ln w="19050" algn="ctr">
            <a:solidFill>
              <a:srgbClr val="01B0F0"/>
            </a:solidFill>
            <a:round/>
            <a:headEnd/>
            <a:tailEnd type="arrow" w="med" len="med"/>
          </a:ln>
        </p:spPr>
      </p:cxnSp>
      <p:sp>
        <p:nvSpPr>
          <p:cNvPr id="38" name="TextBox 39"/>
          <p:cNvSpPr txBox="1">
            <a:spLocks noChangeArrowheads="1"/>
          </p:cNvSpPr>
          <p:nvPr/>
        </p:nvSpPr>
        <p:spPr bwMode="auto">
          <a:xfrm>
            <a:off x="3419155" y="3559065"/>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通知用户认证结果</a:t>
            </a:r>
          </a:p>
        </p:txBody>
      </p:sp>
      <p:cxnSp>
        <p:nvCxnSpPr>
          <p:cNvPr id="41" name="直接箭头连接符 8"/>
          <p:cNvCxnSpPr>
            <a:cxnSpLocks noChangeShapeType="1"/>
          </p:cNvCxnSpPr>
          <p:nvPr/>
        </p:nvCxnSpPr>
        <p:spPr bwMode="auto">
          <a:xfrm>
            <a:off x="2519636" y="5326717"/>
            <a:ext cx="3420000" cy="1588"/>
          </a:xfrm>
          <a:prstGeom prst="straightConnector1">
            <a:avLst/>
          </a:prstGeom>
          <a:noFill/>
          <a:ln w="19050" algn="ctr">
            <a:solidFill>
              <a:srgbClr val="01B0F0"/>
            </a:solidFill>
            <a:round/>
            <a:headEnd/>
            <a:tailEnd type="arrow" w="med" len="med"/>
          </a:ln>
        </p:spPr>
      </p:cxnSp>
      <p:sp>
        <p:nvSpPr>
          <p:cNvPr id="42" name="TextBox 35"/>
          <p:cNvSpPr txBox="1"/>
          <p:nvPr/>
        </p:nvSpPr>
        <p:spPr>
          <a:xfrm>
            <a:off x="3419158" y="5057164"/>
            <a:ext cx="1620957" cy="307777"/>
          </a:xfrm>
          <a:prstGeom prst="rect">
            <a:avLst/>
          </a:prstGeom>
          <a:noFill/>
        </p:spPr>
        <p:txBody>
          <a:bodyPr wrap="none">
            <a:spAutoFit/>
          </a:bodyPr>
          <a:lstStyle/>
          <a:p>
            <a:pPr algn="ctr">
              <a:defRP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用户请求断开连接</a:t>
            </a:r>
          </a:p>
        </p:txBody>
      </p:sp>
      <p:cxnSp>
        <p:nvCxnSpPr>
          <p:cNvPr id="44" name="直接箭头连接符 18"/>
          <p:cNvCxnSpPr>
            <a:cxnSpLocks noChangeShapeType="1"/>
          </p:cNvCxnSpPr>
          <p:nvPr/>
        </p:nvCxnSpPr>
        <p:spPr bwMode="auto">
          <a:xfrm rot="10800000" flipV="1">
            <a:off x="6177313" y="5841154"/>
            <a:ext cx="3420000" cy="0"/>
          </a:xfrm>
          <a:prstGeom prst="straightConnector1">
            <a:avLst/>
          </a:prstGeom>
          <a:noFill/>
          <a:ln w="19050" algn="ctr">
            <a:solidFill>
              <a:srgbClr val="01B0F0"/>
            </a:solidFill>
            <a:round/>
            <a:headEnd/>
            <a:tailEnd type="arrow" w="med" len="med"/>
          </a:ln>
        </p:spPr>
      </p:cxnSp>
      <p:sp>
        <p:nvSpPr>
          <p:cNvPr id="45" name="TextBox 39"/>
          <p:cNvSpPr txBox="1">
            <a:spLocks noChangeArrowheads="1"/>
          </p:cNvSpPr>
          <p:nvPr/>
        </p:nvSpPr>
        <p:spPr bwMode="auto">
          <a:xfrm>
            <a:off x="7033109" y="5571876"/>
            <a:ext cx="1620957" cy="307777"/>
          </a:xfrm>
          <a:prstGeom prst="rect">
            <a:avLst/>
          </a:prstGeom>
          <a:noFill/>
          <a:ln w="9525">
            <a:noFill/>
            <a:miter lim="800000"/>
            <a:headEnd/>
            <a:tailEnd/>
          </a:ln>
        </p:spPr>
        <p:txBody>
          <a:bodyPr wrap="none">
            <a:spAutoFit/>
          </a:bodyPr>
          <a:lstStyle/>
          <a:p>
            <a:pPr algn="ctr"/>
            <a:r>
              <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计费结束响应报文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7" name="直接箭头连接符 8"/>
          <p:cNvCxnSpPr>
            <a:cxnSpLocks noChangeShapeType="1"/>
          </p:cNvCxnSpPr>
          <p:nvPr/>
        </p:nvCxnSpPr>
        <p:spPr bwMode="auto">
          <a:xfrm>
            <a:off x="6177313" y="5584073"/>
            <a:ext cx="3420000" cy="1588"/>
          </a:xfrm>
          <a:prstGeom prst="straightConnector1">
            <a:avLst/>
          </a:prstGeom>
          <a:noFill/>
          <a:ln w="19050" algn="ctr">
            <a:solidFill>
              <a:srgbClr val="01B0F0"/>
            </a:solidFill>
            <a:round/>
            <a:headEnd/>
            <a:tailEnd type="arrow" w="med" len="med"/>
          </a:ln>
        </p:spPr>
      </p:cxnSp>
      <p:sp>
        <p:nvSpPr>
          <p:cNvPr id="50" name="TextBox 35"/>
          <p:cNvSpPr txBox="1"/>
          <p:nvPr/>
        </p:nvSpPr>
        <p:spPr>
          <a:xfrm>
            <a:off x="7076836" y="5314520"/>
            <a:ext cx="1620957" cy="307777"/>
          </a:xfrm>
          <a:prstGeom prst="rect">
            <a:avLst/>
          </a:prstGeom>
          <a:noFill/>
        </p:spPr>
        <p:txBody>
          <a:bodyPr wrap="none">
            <a:spAutoFit/>
          </a:bodyPr>
          <a:lstStyle/>
          <a:p>
            <a:pPr algn="ctr">
              <a:defRPr/>
            </a:pPr>
            <a:r>
              <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计费结束请求报文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6" name="直接箭头连接符 18"/>
          <p:cNvCxnSpPr>
            <a:cxnSpLocks noChangeShapeType="1"/>
          </p:cNvCxnSpPr>
          <p:nvPr/>
        </p:nvCxnSpPr>
        <p:spPr bwMode="auto">
          <a:xfrm rot="10800000" flipV="1">
            <a:off x="2519636" y="6098511"/>
            <a:ext cx="3420000" cy="0"/>
          </a:xfrm>
          <a:prstGeom prst="straightConnector1">
            <a:avLst/>
          </a:prstGeom>
          <a:noFill/>
          <a:ln w="19050" algn="ctr">
            <a:solidFill>
              <a:srgbClr val="01B0F0"/>
            </a:solidFill>
            <a:round/>
            <a:headEnd/>
            <a:tailEnd type="arrow" w="med" len="med"/>
          </a:ln>
        </p:spPr>
      </p:cxnSp>
      <p:sp>
        <p:nvSpPr>
          <p:cNvPr id="57" name="TextBox 39"/>
          <p:cNvSpPr txBox="1">
            <a:spLocks noChangeArrowheads="1"/>
          </p:cNvSpPr>
          <p:nvPr/>
        </p:nvSpPr>
        <p:spPr bwMode="auto">
          <a:xfrm>
            <a:off x="3375431" y="5829233"/>
            <a:ext cx="1620957" cy="307777"/>
          </a:xfrm>
          <a:prstGeom prst="rect">
            <a:avLst/>
          </a:prstGeom>
          <a:noFill/>
          <a:ln w="9525">
            <a:noFill/>
            <a:miter lim="800000"/>
            <a:headEnd/>
            <a:tailEnd/>
          </a:ln>
        </p:spPr>
        <p:txBody>
          <a:bodyPr wrap="none">
            <a:spAutoFit/>
          </a:bodyPr>
          <a:lstStyle/>
          <a:p>
            <a:pPr algn="ctr"/>
            <a:r>
              <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通知用户访问结束</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8" name="直接箭头连接符 57"/>
          <p:cNvCxnSpPr/>
          <p:nvPr/>
        </p:nvCxnSpPr>
        <p:spPr>
          <a:xfrm>
            <a:off x="2570042" y="4791815"/>
            <a:ext cx="7020000" cy="0"/>
          </a:xfrm>
          <a:prstGeom prst="straightConnector1">
            <a:avLst/>
          </a:prstGeom>
          <a:ln w="38100">
            <a:solidFill>
              <a:srgbClr val="01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859913" y="4427893"/>
            <a:ext cx="2492990" cy="369332"/>
          </a:xfrm>
          <a:prstGeom prst="rect">
            <a:avLst/>
          </a:prstGeom>
        </p:spPr>
        <p:txBody>
          <a:bodyPr wrap="none">
            <a:spAutoFit/>
          </a:bodyPr>
          <a:lstStyle/>
          <a:p>
            <a:pPr algn="ctr"/>
            <a:r>
              <a:rPr lang="zh-CN" altLang="en-US" dirty="0">
                <a:solidFill>
                  <a:schemeClr val="tx1">
                    <a:lumMod val="95000"/>
                    <a:lumOff val="5000"/>
                  </a:schemeClr>
                </a:solidFill>
              </a:rPr>
              <a:t>用户开始访问网络资源</a:t>
            </a:r>
          </a:p>
        </p:txBody>
      </p:sp>
    </p:spTree>
    <p:extLst>
      <p:ext uri="{BB962C8B-B14F-4D97-AF65-F5344CB8AC3E}">
        <p14:creationId xmlns:p14="http://schemas.microsoft.com/office/powerpoint/2010/main" val="289105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a:stCxn id="43" idx="3"/>
          </p:cNvCxnSpPr>
          <p:nvPr/>
        </p:nvCxnSpPr>
        <p:spPr>
          <a:xfrm flipV="1">
            <a:off x="1594177" y="3105187"/>
            <a:ext cx="3305161" cy="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常见应用场景</a:t>
            </a:r>
            <a:endParaRPr lang="zh-CN" altLang="en-US" dirty="0">
              <a:sym typeface="Huawei Sans" panose="020C0503030203020204" pitchFamily="34" charset="0"/>
            </a:endParaRPr>
          </a:p>
        </p:txBody>
      </p:sp>
      <p:sp>
        <p:nvSpPr>
          <p:cNvPr id="35" name="圆角矩形 75"/>
          <p:cNvSpPr/>
          <p:nvPr/>
        </p:nvSpPr>
        <p:spPr>
          <a:xfrm>
            <a:off x="6134472" y="1432846"/>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对管理用户进行本地认证和授权</a:t>
            </a:r>
          </a:p>
        </p:txBody>
      </p:sp>
      <p:sp>
        <p:nvSpPr>
          <p:cNvPr id="38" name="圆角矩形 75"/>
          <p:cNvSpPr/>
          <p:nvPr/>
        </p:nvSpPr>
        <p:spPr>
          <a:xfrm>
            <a:off x="524549" y="143463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通过</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RADIUS</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提供上网用户的</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AAA</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75"/>
          <p:cNvSpPr/>
          <p:nvPr/>
        </p:nvSpPr>
        <p:spPr>
          <a:xfrm>
            <a:off x="6134472" y="1874414"/>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圆角矩形 75"/>
          <p:cNvSpPr/>
          <p:nvPr/>
        </p:nvSpPr>
        <p:spPr>
          <a:xfrm>
            <a:off x="524549" y="1874414"/>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4177" y="2884279"/>
            <a:ext cx="540000" cy="442800"/>
          </a:xfrm>
          <a:prstGeom prst="rect">
            <a:avLst/>
          </a:prstGeom>
        </p:spPr>
      </p:pic>
      <p:pic>
        <p:nvPicPr>
          <p:cNvPr id="55" name="Picture 12" descr="E:\2016.01\1.12 扁平化图标\蓝色\AR-蓝色最新-40.png"/>
          <p:cNvPicPr>
            <a:picLocks noChangeAspect="1" noChangeArrowheads="1"/>
          </p:cNvPicPr>
          <p:nvPr/>
        </p:nvPicPr>
        <p:blipFill>
          <a:blip r:embed="rId4" cstate="print"/>
          <a:srcRect/>
          <a:stretch>
            <a:fillRect/>
          </a:stretch>
        </p:blipFill>
        <p:spPr bwMode="auto">
          <a:xfrm>
            <a:off x="2841758" y="2885261"/>
            <a:ext cx="540000" cy="441818"/>
          </a:xfrm>
          <a:prstGeom prst="rect">
            <a:avLst/>
          </a:prstGeom>
          <a:noFill/>
        </p:spPr>
      </p:pic>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6408" y="2009875"/>
            <a:ext cx="810701" cy="408398"/>
          </a:xfrm>
          <a:prstGeom prst="rect">
            <a:avLst/>
          </a:prstGeom>
        </p:spPr>
      </p:pic>
      <p:cxnSp>
        <p:nvCxnSpPr>
          <p:cNvPr id="59" name="直接连接符 58"/>
          <p:cNvCxnSpPr>
            <a:stCxn id="57" idx="2"/>
            <a:endCxn id="55" idx="0"/>
          </p:cNvCxnSpPr>
          <p:nvPr/>
        </p:nvCxnSpPr>
        <p:spPr>
          <a:xfrm flipH="1">
            <a:off x="3111758" y="2418273"/>
            <a:ext cx="1" cy="4669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846034" y="3308066"/>
            <a:ext cx="535724"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组合 13"/>
          <p:cNvGrpSpPr/>
          <p:nvPr/>
        </p:nvGrpSpPr>
        <p:grpSpPr>
          <a:xfrm>
            <a:off x="4459092" y="2847667"/>
            <a:ext cx="1358064" cy="731564"/>
            <a:chOff x="4220306" y="2884279"/>
            <a:chExt cx="1358064" cy="731564"/>
          </a:xfrm>
        </p:grpSpPr>
        <p:pic>
          <p:nvPicPr>
            <p:cNvPr id="56" name="图片 55" descr="交换机.png"/>
            <p:cNvPicPr>
              <a:picLocks noChangeAspect="1"/>
            </p:cNvPicPr>
            <p:nvPr/>
          </p:nvPicPr>
          <p:blipFill>
            <a:blip r:embed="rId6" cstate="print"/>
            <a:stretch>
              <a:fillRect/>
            </a:stretch>
          </p:blipFill>
          <p:spPr>
            <a:xfrm>
              <a:off x="4629339" y="2884279"/>
              <a:ext cx="539999" cy="441817"/>
            </a:xfrm>
            <a:prstGeom prst="rect">
              <a:avLst/>
            </a:prstGeom>
          </p:spPr>
        </p:pic>
        <p:sp>
          <p:nvSpPr>
            <p:cNvPr id="61" name="文本框 60"/>
            <p:cNvSpPr txBox="1"/>
            <p:nvPr/>
          </p:nvSpPr>
          <p:spPr>
            <a:xfrm>
              <a:off x="4220306" y="3308066"/>
              <a:ext cx="1358064"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RADIUS</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服务器</a:t>
              </a:r>
            </a:p>
          </p:txBody>
        </p:sp>
      </p:grpSp>
      <p:sp>
        <p:nvSpPr>
          <p:cNvPr id="67" name="文本框 66"/>
          <p:cNvSpPr txBox="1"/>
          <p:nvPr/>
        </p:nvSpPr>
        <p:spPr>
          <a:xfrm>
            <a:off x="861613" y="3327079"/>
            <a:ext cx="902811"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上网用户</a:t>
            </a:r>
          </a:p>
        </p:txBody>
      </p:sp>
      <p:sp>
        <p:nvSpPr>
          <p:cNvPr id="11" name="文本框 10"/>
          <p:cNvSpPr txBox="1"/>
          <p:nvPr/>
        </p:nvSpPr>
        <p:spPr>
          <a:xfrm>
            <a:off x="480267" y="3724254"/>
            <a:ext cx="5532980"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通过在</a:t>
            </a:r>
            <a:r>
              <a:rPr lang="en-US" altLang="zh-CN" sz="1600" dirty="0"/>
              <a:t>NAS</a:t>
            </a:r>
            <a:r>
              <a:rPr lang="zh-CN" altLang="en-US" sz="1600" dirty="0"/>
              <a:t>上配置</a:t>
            </a:r>
            <a:r>
              <a:rPr lang="en-US" altLang="zh-CN" sz="1600" dirty="0"/>
              <a:t>AAA</a:t>
            </a:r>
            <a:r>
              <a:rPr lang="zh-CN" altLang="en-US" sz="1600" dirty="0"/>
              <a:t>方案，实现</a:t>
            </a:r>
            <a:r>
              <a:rPr lang="en-US" altLang="zh-CN" sz="1600" dirty="0"/>
              <a:t>NAS</a:t>
            </a:r>
            <a:r>
              <a:rPr lang="zh-CN" altLang="en-US" sz="1600" dirty="0"/>
              <a:t>与</a:t>
            </a:r>
            <a:r>
              <a:rPr lang="en-US" altLang="zh-CN" sz="1600" dirty="0"/>
              <a:t>RADIUS</a:t>
            </a:r>
            <a:r>
              <a:rPr lang="zh-CN" altLang="en-US" sz="1600" dirty="0"/>
              <a:t>服务器的对接。</a:t>
            </a:r>
            <a:endParaRPr lang="en-US" altLang="zh-CN" sz="1600" dirty="0"/>
          </a:p>
          <a:p>
            <a:pPr marL="285750" indent="-285750">
              <a:buFont typeface="Arial" panose="020B0604020202020204" pitchFamily="34" charset="0"/>
              <a:buChar char="•"/>
            </a:pPr>
            <a:r>
              <a:rPr lang="zh-CN" altLang="en-US" sz="1600" dirty="0"/>
              <a:t>用户在客户端上输入用户名和密码后，</a:t>
            </a:r>
            <a:r>
              <a:rPr lang="en-US" altLang="zh-CN" sz="1600" dirty="0"/>
              <a:t>NAS</a:t>
            </a:r>
            <a:r>
              <a:rPr lang="zh-CN" altLang="en-US" sz="1600" dirty="0"/>
              <a:t>可以将这些信息发送至</a:t>
            </a:r>
            <a:r>
              <a:rPr lang="en-US" altLang="zh-CN" sz="1600" dirty="0"/>
              <a:t>RADIUS</a:t>
            </a:r>
            <a:r>
              <a:rPr lang="zh-CN" altLang="en-US" sz="1600" dirty="0"/>
              <a:t>服务器进行认证。</a:t>
            </a:r>
            <a:endParaRPr lang="en-US" altLang="zh-CN" sz="1600" dirty="0"/>
          </a:p>
          <a:p>
            <a:pPr marL="285750" indent="-285750">
              <a:buFont typeface="Arial" panose="020B0604020202020204" pitchFamily="34" charset="0"/>
              <a:buChar char="•"/>
            </a:pPr>
            <a:r>
              <a:rPr lang="zh-CN" altLang="en-US" sz="1600" dirty="0"/>
              <a:t>如果认证通过，则授予用户访问</a:t>
            </a:r>
            <a:r>
              <a:rPr lang="en-US" altLang="zh-CN" sz="1600" dirty="0"/>
              <a:t>Internet</a:t>
            </a:r>
            <a:r>
              <a:rPr lang="zh-CN" altLang="en-US" sz="1600" dirty="0"/>
              <a:t>的权限。</a:t>
            </a:r>
            <a:endParaRPr lang="en-US" altLang="zh-CN" sz="1600" dirty="0"/>
          </a:p>
          <a:p>
            <a:pPr marL="285750" indent="-285750">
              <a:buFont typeface="Arial" panose="020B0604020202020204" pitchFamily="34" charset="0"/>
              <a:buChar char="•"/>
            </a:pPr>
            <a:r>
              <a:rPr lang="zh-CN" altLang="en-US" sz="1600" dirty="0"/>
              <a:t>在用户访问过程中，</a:t>
            </a:r>
            <a:r>
              <a:rPr lang="en-US" altLang="zh-CN" sz="1600" dirty="0"/>
              <a:t>RADIUS</a:t>
            </a:r>
            <a:r>
              <a:rPr lang="zh-CN" altLang="en-US" sz="1600" dirty="0"/>
              <a:t>服务器还可以记录用户使用网络资源的情况。</a:t>
            </a:r>
          </a:p>
        </p:txBody>
      </p:sp>
      <p:grpSp>
        <p:nvGrpSpPr>
          <p:cNvPr id="12" name="组合 11"/>
          <p:cNvGrpSpPr/>
          <p:nvPr/>
        </p:nvGrpSpPr>
        <p:grpSpPr>
          <a:xfrm>
            <a:off x="7032348" y="2770144"/>
            <a:ext cx="1082348" cy="795163"/>
            <a:chOff x="6852268" y="2885261"/>
            <a:chExt cx="1082348" cy="795163"/>
          </a:xfrm>
        </p:grpSpPr>
        <p:pic>
          <p:nvPicPr>
            <p:cNvPr id="68" name="图片 67" descr="网络管理员-蓝.png"/>
            <p:cNvPicPr>
              <a:picLocks noChangeAspect="1"/>
            </p:cNvPicPr>
            <p:nvPr/>
          </p:nvPicPr>
          <p:blipFill>
            <a:blip r:embed="rId7" cstate="print"/>
            <a:stretch>
              <a:fillRect/>
            </a:stretch>
          </p:blipFill>
          <p:spPr>
            <a:xfrm>
              <a:off x="7123442" y="2885261"/>
              <a:ext cx="540000" cy="441818"/>
            </a:xfrm>
            <a:prstGeom prst="rect">
              <a:avLst/>
            </a:prstGeom>
          </p:spPr>
        </p:pic>
        <p:sp>
          <p:nvSpPr>
            <p:cNvPr id="69" name="文本框 68"/>
            <p:cNvSpPr txBox="1"/>
            <p:nvPr/>
          </p:nvSpPr>
          <p:spPr>
            <a:xfrm>
              <a:off x="6852268" y="3372647"/>
              <a:ext cx="1082348" cy="307777"/>
            </a:xfrm>
            <a:prstGeom prst="rect">
              <a:avLst/>
            </a:prstGeom>
            <a:noFill/>
          </p:spPr>
          <p:txBody>
            <a:bodyPr wrap="none" rtlCol="0">
              <a:spAutoFit/>
            </a:bodyPr>
            <a:lstStyle/>
            <a:p>
              <a:pPr algn="ct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网络管理员</a:t>
              </a:r>
            </a:p>
          </p:txBody>
        </p:sp>
      </p:grpSp>
      <p:grpSp>
        <p:nvGrpSpPr>
          <p:cNvPr id="13" name="组合 12"/>
          <p:cNvGrpSpPr/>
          <p:nvPr/>
        </p:nvGrpSpPr>
        <p:grpSpPr>
          <a:xfrm>
            <a:off x="10032191" y="2770144"/>
            <a:ext cx="894797" cy="946025"/>
            <a:chOff x="9032209" y="2947851"/>
            <a:chExt cx="894797" cy="946025"/>
          </a:xfrm>
        </p:grpSpPr>
        <p:pic>
          <p:nvPicPr>
            <p:cNvPr id="70" name="Picture 12" descr="E:\2016.01\1.12 扁平化图标\蓝色\AR-蓝色最新-40.png"/>
            <p:cNvPicPr>
              <a:picLocks noChangeAspect="1" noChangeArrowheads="1"/>
            </p:cNvPicPr>
            <p:nvPr/>
          </p:nvPicPr>
          <p:blipFill>
            <a:blip r:embed="rId4" cstate="print"/>
            <a:srcRect/>
            <a:stretch>
              <a:fillRect/>
            </a:stretch>
          </p:blipFill>
          <p:spPr bwMode="auto">
            <a:xfrm>
              <a:off x="9209607" y="2947851"/>
              <a:ext cx="540000" cy="441818"/>
            </a:xfrm>
            <a:prstGeom prst="rect">
              <a:avLst/>
            </a:prstGeom>
            <a:noFill/>
          </p:spPr>
        </p:pic>
        <p:sp>
          <p:nvSpPr>
            <p:cNvPr id="71" name="文本框 70"/>
            <p:cNvSpPr txBox="1"/>
            <p:nvPr/>
          </p:nvSpPr>
          <p:spPr>
            <a:xfrm>
              <a:off x="9032209" y="3370656"/>
              <a:ext cx="894797" cy="523220"/>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Router</a:t>
              </a:r>
            </a:p>
            <a:p>
              <a:pPr algn="ct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NAS</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a:t>
              </a:r>
            </a:p>
          </p:txBody>
        </p:sp>
      </p:grpSp>
      <p:cxnSp>
        <p:nvCxnSpPr>
          <p:cNvPr id="16" name="直接连接符 15"/>
          <p:cNvCxnSpPr>
            <a:stCxn id="68" idx="3"/>
          </p:cNvCxnSpPr>
          <p:nvPr/>
        </p:nvCxnSpPr>
        <p:spPr>
          <a:xfrm>
            <a:off x="7843522" y="2991053"/>
            <a:ext cx="236606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090190" y="3714028"/>
            <a:ext cx="5532980"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在</a:t>
            </a:r>
            <a:r>
              <a:rPr lang="en-US" altLang="zh-CN" sz="1600" dirty="0"/>
              <a:t>Router</a:t>
            </a:r>
            <a:r>
              <a:rPr lang="zh-CN" altLang="en-US" sz="1600" dirty="0"/>
              <a:t>上配置本地</a:t>
            </a:r>
            <a:r>
              <a:rPr lang="en-US" altLang="zh-CN" sz="1600" dirty="0"/>
              <a:t>AAA</a:t>
            </a:r>
            <a:r>
              <a:rPr lang="zh-CN" altLang="en-US" sz="1600" dirty="0"/>
              <a:t>方案后，当网络管理员登录</a:t>
            </a:r>
            <a:r>
              <a:rPr lang="en-US" altLang="zh-CN" sz="1600" dirty="0"/>
              <a:t>Router</a:t>
            </a:r>
            <a:r>
              <a:rPr lang="zh-CN" altLang="en-US" sz="1600" dirty="0"/>
              <a:t>时，</a:t>
            </a:r>
            <a:r>
              <a:rPr lang="en-US" altLang="zh-CN" sz="1600" dirty="0"/>
              <a:t>Router</a:t>
            </a:r>
            <a:r>
              <a:rPr lang="zh-CN" altLang="en-US" sz="1600" dirty="0"/>
              <a:t>将网络管理员的的用户名密码等信息，与本地配置的用户名信息进行比对认证。</a:t>
            </a:r>
            <a:endParaRPr lang="en-US" altLang="zh-CN" sz="1600" dirty="0"/>
          </a:p>
          <a:p>
            <a:pPr marL="285750" indent="-285750">
              <a:buFont typeface="Arial" panose="020B0604020202020204" pitchFamily="34" charset="0"/>
              <a:buChar char="•"/>
            </a:pPr>
            <a:r>
              <a:rPr lang="zh-CN" altLang="en-US" sz="1600" dirty="0"/>
              <a:t>认证通过后，</a:t>
            </a:r>
            <a:r>
              <a:rPr lang="en-US" altLang="zh-CN" sz="1600" dirty="0"/>
              <a:t>Router</a:t>
            </a:r>
            <a:r>
              <a:rPr lang="zh-CN" altLang="en-US" sz="1600" dirty="0"/>
              <a:t>将授予网络管理员一定的管理员权限。</a:t>
            </a:r>
          </a:p>
        </p:txBody>
      </p:sp>
      <p:cxnSp>
        <p:nvCxnSpPr>
          <p:cNvPr id="18" name="直接箭头连接符 17"/>
          <p:cNvCxnSpPr/>
          <p:nvPr/>
        </p:nvCxnSpPr>
        <p:spPr>
          <a:xfrm>
            <a:off x="8067807" y="2904983"/>
            <a:ext cx="191749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499809" y="2570688"/>
            <a:ext cx="1053494"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登录</a:t>
            </a:r>
          </a:p>
        </p:txBody>
      </p:sp>
    </p:spTree>
    <p:extLst>
      <p:ext uri="{BB962C8B-B14F-4D97-AF65-F5344CB8AC3E}">
        <p14:creationId xmlns:p14="http://schemas.microsoft.com/office/powerpoint/2010/main" val="372604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en-US" altLang="zh-CN">
                <a:solidFill>
                  <a:schemeClr val="bg1">
                    <a:lumMod val="50000"/>
                  </a:schemeClr>
                </a:solidFill>
                <a:sym typeface="Huawei Sans" panose="020C0503030203020204" pitchFamily="34" charset="0"/>
              </a:rPr>
              <a:t>AAA</a:t>
            </a:r>
            <a:r>
              <a:rPr lang="zh-CN" altLang="en-US">
                <a:solidFill>
                  <a:schemeClr val="bg1">
                    <a:lumMod val="50000"/>
                  </a:schemeClr>
                </a:solidFill>
                <a:sym typeface="Huawei Sans" panose="020C0503030203020204" pitchFamily="34" charset="0"/>
              </a:rPr>
              <a:t>概述</a:t>
            </a:r>
            <a:endParaRPr lang="en-US" altLang="zh-CN">
              <a:solidFill>
                <a:schemeClr val="bg1">
                  <a:lumMod val="50000"/>
                </a:schemeClr>
              </a:solidFill>
              <a:sym typeface="Huawei Sans" panose="020C0503030203020204" pitchFamily="34" charset="0"/>
            </a:endParaRPr>
          </a:p>
          <a:p>
            <a:r>
              <a:rPr lang="en-US" altLang="zh-CN" b="1">
                <a:sym typeface="Huawei Sans" panose="020C0503030203020204" pitchFamily="34" charset="0"/>
              </a:rPr>
              <a:t>AAA</a:t>
            </a:r>
            <a:r>
              <a:rPr lang="zh-CN" altLang="en-US" b="1">
                <a:sym typeface="Huawei Sans" panose="020C0503030203020204" pitchFamily="34" charset="0"/>
              </a:rPr>
              <a:t>配置实现</a:t>
            </a:r>
            <a:endParaRPr lang="en-US" altLang="zh-CN" b="1">
              <a:sym typeface="Huawei Sans" panose="020C0503030203020204" pitchFamily="34" charset="0"/>
            </a:endParaRPr>
          </a:p>
        </p:txBody>
      </p:sp>
    </p:spTree>
    <p:extLst>
      <p:ext uri="{BB962C8B-B14F-4D97-AF65-F5344CB8AC3E}">
        <p14:creationId xmlns:p14="http://schemas.microsoft.com/office/powerpoint/2010/main" val="245877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配置 </a:t>
            </a:r>
            <a:r>
              <a:rPr lang="en-US" altLang="zh-CN">
                <a:sym typeface="Huawei Sans" panose="020C0503030203020204" pitchFamily="34" charset="0"/>
              </a:rPr>
              <a:t>(1)</a:t>
            </a:r>
            <a:endParaRPr lang="en-US" altLang="zh-CN" dirty="0">
              <a:sym typeface="Huawei Sans" panose="020C0503030203020204" pitchFamily="34" charset="0"/>
            </a:endParaRPr>
          </a:p>
        </p:txBody>
      </p:sp>
      <p:sp>
        <p:nvSpPr>
          <p:cNvPr id="16" name="矩形 15"/>
          <p:cNvSpPr/>
          <p:nvPr/>
        </p:nvSpPr>
        <p:spPr>
          <a:xfrm>
            <a:off x="587897" y="2770950"/>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创建认证</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方案</a:t>
            </a:r>
          </a:p>
        </p:txBody>
      </p:sp>
      <p:grpSp>
        <p:nvGrpSpPr>
          <p:cNvPr id="3" name="组合 2"/>
          <p:cNvGrpSpPr/>
          <p:nvPr/>
        </p:nvGrpSpPr>
        <p:grpSpPr>
          <a:xfrm>
            <a:off x="927753" y="3202998"/>
            <a:ext cx="10749375" cy="733091"/>
            <a:chOff x="927753" y="3202998"/>
            <a:chExt cx="10749375" cy="733091"/>
          </a:xfrm>
        </p:grpSpPr>
        <p:sp>
          <p:nvSpPr>
            <p:cNvPr id="17" name="矩形 16"/>
            <p:cNvSpPr/>
            <p:nvPr/>
          </p:nvSpPr>
          <p:spPr>
            <a:xfrm>
              <a:off x="1068429" y="320299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27753" y="353597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创建认证方案并进入相应的认证方案视图</a:t>
              </a:r>
            </a:p>
          </p:txBody>
        </p:sp>
      </p:grpSp>
      <p:grpSp>
        <p:nvGrpSpPr>
          <p:cNvPr id="2" name="组合 1"/>
          <p:cNvGrpSpPr/>
          <p:nvPr/>
        </p:nvGrpSpPr>
        <p:grpSpPr>
          <a:xfrm>
            <a:off x="927753" y="3975858"/>
            <a:ext cx="10749374" cy="771955"/>
            <a:chOff x="927753" y="3975858"/>
            <a:chExt cx="10749374" cy="771955"/>
          </a:xfrm>
        </p:grpSpPr>
        <p:sp>
          <p:nvSpPr>
            <p:cNvPr id="19" name="矩形 18"/>
            <p:cNvSpPr/>
            <p:nvPr/>
          </p:nvSpPr>
          <p:spPr>
            <a:xfrm>
              <a:off x="1068428" y="397585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authentication-mode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hwtacacs</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local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radius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27753" y="4347703"/>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配置认证方式，</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指定认证方式为本地认证。缺省情况下，认证方式为本地认证。</a:t>
              </a:r>
            </a:p>
          </p:txBody>
        </p:sp>
      </p:grpSp>
      <p:grpSp>
        <p:nvGrpSpPr>
          <p:cNvPr id="8" name="组合 7"/>
          <p:cNvGrpSpPr/>
          <p:nvPr/>
        </p:nvGrpSpPr>
        <p:grpSpPr>
          <a:xfrm>
            <a:off x="587897" y="1396765"/>
            <a:ext cx="11089232" cy="1213781"/>
            <a:chOff x="587897" y="1396765"/>
            <a:chExt cx="11089232" cy="1213781"/>
          </a:xfrm>
        </p:grpSpPr>
        <p:sp>
          <p:nvSpPr>
            <p:cNvPr id="21" name="矩形 20"/>
            <p:cNvSpPr/>
            <p:nvPr/>
          </p:nvSpPr>
          <p:spPr>
            <a:xfrm>
              <a:off x="927753" y="221043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从系统视图进入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视图进行配置</a:t>
              </a:r>
            </a:p>
          </p:txBody>
        </p:sp>
        <p:grpSp>
          <p:nvGrpSpPr>
            <p:cNvPr id="7" name="组合 6"/>
            <p:cNvGrpSpPr/>
            <p:nvPr/>
          </p:nvGrpSpPr>
          <p:grpSpPr>
            <a:xfrm>
              <a:off x="587897" y="1396765"/>
              <a:ext cx="11089232" cy="770701"/>
              <a:chOff x="587897" y="1396765"/>
              <a:chExt cx="11089232" cy="770701"/>
            </a:xfrm>
          </p:grpSpPr>
          <p:sp>
            <p:nvSpPr>
              <p:cNvPr id="14" name="矩形 13"/>
              <p:cNvSpPr/>
              <p:nvPr/>
            </p:nvSpPr>
            <p:spPr>
              <a:xfrm>
                <a:off x="1068429" y="182891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p:cNvSpPr/>
              <p:nvPr/>
            </p:nvSpPr>
            <p:spPr>
              <a:xfrm>
                <a:off x="587897" y="1396765"/>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a:t>
                </a:r>
              </a:p>
            </p:txBody>
          </p:sp>
        </p:grpSp>
      </p:grpSp>
    </p:spTree>
    <p:extLst>
      <p:ext uri="{BB962C8B-B14F-4D97-AF65-F5344CB8AC3E}">
        <p14:creationId xmlns:p14="http://schemas.microsoft.com/office/powerpoint/2010/main" val="196852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配置 </a:t>
            </a:r>
            <a:r>
              <a:rPr lang="en-US" altLang="zh-CN">
                <a:sym typeface="Huawei Sans" panose="020C0503030203020204" pitchFamily="34" charset="0"/>
              </a:rPr>
              <a:t>(2)</a:t>
            </a:r>
            <a:endParaRPr lang="en-US" altLang="zh-CN" dirty="0">
              <a:sym typeface="Huawei Sans" panose="020C0503030203020204" pitchFamily="34" charset="0"/>
            </a:endParaRPr>
          </a:p>
        </p:txBody>
      </p:sp>
      <p:grpSp>
        <p:nvGrpSpPr>
          <p:cNvPr id="6" name="组合 5"/>
          <p:cNvGrpSpPr/>
          <p:nvPr/>
        </p:nvGrpSpPr>
        <p:grpSpPr>
          <a:xfrm>
            <a:off x="587894" y="1397235"/>
            <a:ext cx="11089232" cy="1871205"/>
            <a:chOff x="650861" y="4632261"/>
            <a:chExt cx="11089232" cy="1871205"/>
          </a:xfrm>
        </p:grpSpPr>
        <p:sp>
          <p:nvSpPr>
            <p:cNvPr id="12" name="矩形 11"/>
            <p:cNvSpPr/>
            <p:nvPr/>
          </p:nvSpPr>
          <p:spPr>
            <a:xfrm>
              <a:off x="1131393" y="506440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矩形 14"/>
            <p:cNvSpPr/>
            <p:nvPr/>
          </p:nvSpPr>
          <p:spPr>
            <a:xfrm>
              <a:off x="1131392" y="535811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并进入相应的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a:t>
              </a:r>
            </a:p>
          </p:txBody>
        </p:sp>
        <p:sp>
          <p:nvSpPr>
            <p:cNvPr id="25" name="矩形 24"/>
            <p:cNvSpPr/>
            <p:nvPr/>
          </p:nvSpPr>
          <p:spPr>
            <a:xfrm>
              <a:off x="650861" y="4632261"/>
              <a:ext cx="11089232" cy="338554"/>
            </a:xfrm>
            <a:prstGeom prst="rect">
              <a:avLst/>
            </a:prstGeom>
          </p:spPr>
          <p:txBody>
            <a:bodyPr wrap="square">
              <a:spAutoFit/>
            </a:bodyPr>
            <a:lstStyle/>
            <a:p>
              <a:pPr marL="342900" indent="-342900" fontAlgn="auto">
                <a:buFont typeface="+mj-lt"/>
                <a:buAutoNum type="arabicPeriod" startAt="3"/>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并绑定认证方案</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矩形 22"/>
            <p:cNvSpPr/>
            <p:nvPr/>
          </p:nvSpPr>
          <p:spPr>
            <a:xfrm>
              <a:off x="1131392" y="580965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矩形 23"/>
            <p:cNvSpPr/>
            <p:nvPr/>
          </p:nvSpPr>
          <p:spPr>
            <a:xfrm>
              <a:off x="1131391" y="610335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在相应的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视图下绑定认证方案</a:t>
              </a:r>
            </a:p>
          </p:txBody>
        </p:sp>
      </p:grpSp>
      <p:sp>
        <p:nvSpPr>
          <p:cNvPr id="26" name="矩形 25"/>
          <p:cNvSpPr/>
          <p:nvPr/>
        </p:nvSpPr>
        <p:spPr>
          <a:xfrm>
            <a:off x="1078917" y="396654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user-name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password cipher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password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矩形 26"/>
          <p:cNvSpPr/>
          <p:nvPr/>
        </p:nvSpPr>
        <p:spPr>
          <a:xfrm>
            <a:off x="1032423" y="4398695"/>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创建本地用户，并配置本地用户的密码：</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auto">
              <a:lnSpc>
                <a:spcPts val="24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如果用户名中带域名分隔符，如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，则认为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前面的部分是用户名，后面部分是域名</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auto">
              <a:lnSpc>
                <a:spcPts val="24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如果没有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，则整个字符串为用户名，域为默认域</a:t>
            </a:r>
          </a:p>
        </p:txBody>
      </p:sp>
      <p:sp>
        <p:nvSpPr>
          <p:cNvPr id="28" name="矩形 27"/>
          <p:cNvSpPr/>
          <p:nvPr/>
        </p:nvSpPr>
        <p:spPr>
          <a:xfrm>
            <a:off x="587894" y="3534401"/>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创建用户</a:t>
            </a:r>
          </a:p>
        </p:txBody>
      </p:sp>
    </p:spTree>
    <p:extLst>
      <p:ext uri="{BB962C8B-B14F-4D97-AF65-F5344CB8AC3E}">
        <p14:creationId xmlns:p14="http://schemas.microsoft.com/office/powerpoint/2010/main" val="259303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配置 </a:t>
            </a:r>
            <a:r>
              <a:rPr lang="en-US" altLang="zh-CN">
                <a:sym typeface="Huawei Sans" panose="020C0503030203020204" pitchFamily="34" charset="0"/>
              </a:rPr>
              <a:t>(3)</a:t>
            </a:r>
            <a:endParaRPr lang="en-US" altLang="zh-CN" dirty="0">
              <a:sym typeface="Huawei Sans" panose="020C0503030203020204" pitchFamily="34" charset="0"/>
            </a:endParaRPr>
          </a:p>
        </p:txBody>
      </p:sp>
      <p:sp>
        <p:nvSpPr>
          <p:cNvPr id="16" name="矩形 15"/>
          <p:cNvSpPr/>
          <p:nvPr/>
        </p:nvSpPr>
        <p:spPr>
          <a:xfrm>
            <a:off x="597878" y="1400831"/>
            <a:ext cx="11089232" cy="338554"/>
          </a:xfrm>
          <a:prstGeom prst="rect">
            <a:avLst/>
          </a:prstGeom>
        </p:spPr>
        <p:txBody>
          <a:bodyPr wrap="square">
            <a:spAutoFit/>
          </a:bodyPr>
          <a:lstStyle/>
          <a:p>
            <a:pPr marL="342900" indent="-342900" fontAlgn="auto">
              <a:buFont typeface="+mj-lt"/>
              <a:buAutoNum type="arabicPeriod" startAt="5"/>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配置用户接入类型</a:t>
            </a:r>
          </a:p>
        </p:txBody>
      </p:sp>
      <p:sp>
        <p:nvSpPr>
          <p:cNvPr id="17" name="矩形 16"/>
          <p:cNvSpPr/>
          <p:nvPr/>
        </p:nvSpPr>
        <p:spPr>
          <a:xfrm>
            <a:off x="1088901" y="183287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user-name service-type { { terminal | telnet | ftp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ssh</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snmp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http }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ppp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none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48224" y="2315449"/>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设置本地用户的接入类型。缺省情况下，本地用户关闭所有的接入类型。</a:t>
            </a:r>
          </a:p>
        </p:txBody>
      </p:sp>
      <p:sp>
        <p:nvSpPr>
          <p:cNvPr id="19" name="矩形 18"/>
          <p:cNvSpPr/>
          <p:nvPr/>
        </p:nvSpPr>
        <p:spPr>
          <a:xfrm>
            <a:off x="1088901" y="349871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user-name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privilege level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level</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48224" y="393076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指定本地</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用户的权限级别。</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矩形 13"/>
          <p:cNvSpPr/>
          <p:nvPr/>
        </p:nvSpPr>
        <p:spPr>
          <a:xfrm>
            <a:off x="597878" y="3068028"/>
            <a:ext cx="11089232" cy="338554"/>
          </a:xfrm>
          <a:prstGeom prst="rect">
            <a:avLst/>
          </a:prstGeom>
        </p:spPr>
        <p:txBody>
          <a:bodyPr wrap="square">
            <a:spAutoFit/>
          </a:bodyPr>
          <a:lstStyle/>
          <a:p>
            <a:pPr marL="342900" indent="-342900" fontAlgn="auto">
              <a:buFont typeface="+mj-lt"/>
              <a:buAutoNum type="arabicPeriod" startAt="6"/>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配置用户级别</a:t>
            </a:r>
          </a:p>
        </p:txBody>
      </p:sp>
    </p:spTree>
    <p:extLst>
      <p:ext uri="{BB962C8B-B14F-4D97-AF65-F5344CB8AC3E}">
        <p14:creationId xmlns:p14="http://schemas.microsoft.com/office/powerpoint/2010/main" val="342332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配置案例</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382167" y="1105962"/>
            <a:ext cx="11276012" cy="4679950"/>
          </a:xfrm>
        </p:spPr>
        <p:txBody>
          <a:bodyPr/>
          <a:lstStyle/>
          <a:p>
            <a:r>
              <a:rPr lang="zh-CN" altLang="en-US" dirty="0">
                <a:sym typeface="Huawei Sans" panose="020C0503030203020204" pitchFamily="34" charset="0"/>
              </a:rPr>
              <a:t>在设备</a:t>
            </a:r>
            <a:r>
              <a:rPr lang="en-US" altLang="zh-CN" dirty="0">
                <a:sym typeface="Huawei Sans" panose="020C0503030203020204" pitchFamily="34" charset="0"/>
              </a:rPr>
              <a:t>R1</a:t>
            </a:r>
            <a:r>
              <a:rPr lang="zh-CN" altLang="en-US" dirty="0">
                <a:sym typeface="Huawei Sans" panose="020C0503030203020204" pitchFamily="34" charset="0"/>
              </a:rPr>
              <a:t>上配置用户密码和级别，使主机</a:t>
            </a:r>
            <a:r>
              <a:rPr lang="en-US" altLang="zh-CN" dirty="0">
                <a:sym typeface="Huawei Sans" panose="020C0503030203020204" pitchFamily="34" charset="0"/>
              </a:rPr>
              <a:t>A</a:t>
            </a:r>
            <a:r>
              <a:rPr lang="zh-CN" altLang="en-US" dirty="0">
                <a:sym typeface="Huawei Sans" panose="020C0503030203020204" pitchFamily="34" charset="0"/>
              </a:rPr>
              <a:t>可以通过配置的用户名和密码远程登录到设备。</a:t>
            </a:r>
          </a:p>
        </p:txBody>
      </p:sp>
      <p:sp>
        <p:nvSpPr>
          <p:cNvPr id="26628" name="Rectangle 4"/>
          <p:cNvSpPr>
            <a:spLocks noChangeArrowheads="1"/>
          </p:cNvSpPr>
          <p:nvPr/>
        </p:nvSpPr>
        <p:spPr bwMode="auto">
          <a:xfrm>
            <a:off x="3172619" y="3445937"/>
            <a:ext cx="5867577" cy="1938992"/>
          </a:xfrm>
          <a:prstGeom prst="rect">
            <a:avLst/>
          </a:prstGeom>
          <a:solidFill>
            <a:srgbClr val="F4FBFE"/>
          </a:solidFill>
          <a:ln>
            <a:solidFill>
              <a:srgbClr val="99DFF9"/>
            </a:solidFill>
          </a:ln>
        </p:spPr>
        <p:txBody>
          <a:bodyPr wrap="square" rtlCol="0">
            <a:spAutoFit/>
          </a:bodyPr>
          <a:lstStyle/>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password cipher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huawei123</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service-type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telnet </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privilege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level 0</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[R1]user-interface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vty</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0 4</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[R1-ui-vty0-4]authentication-mode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26629" name="直接连接符 35"/>
          <p:cNvCxnSpPr>
            <a:cxnSpLocks noChangeShapeType="1"/>
          </p:cNvCxnSpPr>
          <p:nvPr/>
        </p:nvCxnSpPr>
        <p:spPr bwMode="auto">
          <a:xfrm>
            <a:off x="4544592" y="2684557"/>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632" name="TextBox 33"/>
          <p:cNvSpPr txBox="1">
            <a:spLocks noChangeArrowheads="1"/>
          </p:cNvSpPr>
          <p:nvPr/>
        </p:nvSpPr>
        <p:spPr bwMode="auto">
          <a:xfrm>
            <a:off x="3976012" y="209208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t>
            </a:r>
          </a:p>
        </p:txBody>
      </p:sp>
      <p:sp>
        <p:nvSpPr>
          <p:cNvPr id="26633" name="TextBox 38"/>
          <p:cNvSpPr txBox="1">
            <a:spLocks noChangeArrowheads="1"/>
          </p:cNvSpPr>
          <p:nvPr/>
        </p:nvSpPr>
        <p:spPr bwMode="auto">
          <a:xfrm>
            <a:off x="7601070" y="2099130"/>
            <a:ext cx="3658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4" name="TextBox 36"/>
          <p:cNvSpPr txBox="1">
            <a:spLocks noChangeArrowheads="1"/>
          </p:cNvSpPr>
          <p:nvPr/>
        </p:nvSpPr>
        <p:spPr bwMode="auto">
          <a:xfrm>
            <a:off x="6684505" y="2394045"/>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GE0/0/0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5" name="TextBox 36"/>
          <p:cNvSpPr txBox="1">
            <a:spLocks noChangeArrowheads="1"/>
          </p:cNvSpPr>
          <p:nvPr/>
        </p:nvSpPr>
        <p:spPr bwMode="auto">
          <a:xfrm>
            <a:off x="6432719" y="2682971"/>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10.1.1.1/24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12" name="图片 11" descr="PC.png"/>
          <p:cNvPicPr>
            <a:picLocks noChangeAspect="1"/>
          </p:cNvPicPr>
          <p:nvPr/>
        </p:nvPicPr>
        <p:blipFill>
          <a:blip r:embed="rId3" cstate="print"/>
          <a:stretch>
            <a:fillRect/>
          </a:stretch>
        </p:blipFill>
        <p:spPr>
          <a:xfrm>
            <a:off x="4003197" y="2460224"/>
            <a:ext cx="539063" cy="414000"/>
          </a:xfrm>
          <a:prstGeom prst="rect">
            <a:avLst/>
          </a:prstGeom>
        </p:spPr>
      </p:pic>
      <p:pic>
        <p:nvPicPr>
          <p:cNvPr id="15" name="图片 1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95681" y="2431424"/>
            <a:ext cx="540000" cy="442800"/>
          </a:xfrm>
          <a:prstGeom prst="rect">
            <a:avLst/>
          </a:prstGeom>
        </p:spPr>
      </p:pic>
    </p:spTree>
    <p:extLst>
      <p:ext uri="{BB962C8B-B14F-4D97-AF65-F5344CB8AC3E}">
        <p14:creationId xmlns:p14="http://schemas.microsoft.com/office/powerpoint/2010/main" val="3334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a:sym typeface="Huawei Sans" panose="020C0503030203020204" pitchFamily="34" charset="0"/>
              </a:rPr>
              <a:t>配置验证 </a:t>
            </a:r>
            <a:r>
              <a:rPr lang="en-US" altLang="zh-CN">
                <a:sym typeface="Huawei Sans" panose="020C0503030203020204" pitchFamily="34" charset="0"/>
              </a:rPr>
              <a:t>(1)</a:t>
            </a:r>
            <a:endParaRPr lang="en-US" altLang="zh-CN" dirty="0">
              <a:sym typeface="Huawei Sans" panose="020C0503030203020204" pitchFamily="34" charset="0"/>
            </a:endParaRPr>
          </a:p>
        </p:txBody>
      </p:sp>
      <p:sp>
        <p:nvSpPr>
          <p:cNvPr id="4" name="文本占位符 3"/>
          <p:cNvSpPr>
            <a:spLocks noGrp="1"/>
          </p:cNvSpPr>
          <p:nvPr>
            <p:ph type="body" sz="quarter" idx="4294967295"/>
          </p:nvPr>
        </p:nvSpPr>
        <p:spPr>
          <a:xfrm>
            <a:off x="915988" y="1233488"/>
            <a:ext cx="11276012" cy="660400"/>
          </a:xfrm>
        </p:spPr>
        <p:txBody>
          <a:bodyPr/>
          <a:lstStyle/>
          <a:p>
            <a:r>
              <a:rPr lang="en-US" altLang="zh-CN" dirty="0">
                <a:sym typeface="Huawei Sans" panose="020C0503030203020204" pitchFamily="34" charset="0"/>
              </a:rPr>
              <a:t>AAA</a:t>
            </a:r>
            <a:r>
              <a:rPr lang="zh-CN" altLang="en-US" dirty="0">
                <a:sym typeface="Huawei Sans" panose="020C0503030203020204" pitchFamily="34" charset="0"/>
              </a:rPr>
              <a:t>中，每个域都会与相应的认证授权和计费方案相关联，当前为默认域。</a:t>
            </a:r>
            <a:endParaRPr lang="en-US" altLang="zh-CN" dirty="0">
              <a:sym typeface="Huawei Sans" panose="020C0503030203020204" pitchFamily="34" charset="0"/>
            </a:endParaRPr>
          </a:p>
          <a:p>
            <a:endParaRPr lang="zh-CN" altLang="en-US" dirty="0">
              <a:sym typeface="Huawei Sans" panose="020C0503030203020204" pitchFamily="34" charset="0"/>
            </a:endParaRPr>
          </a:p>
        </p:txBody>
      </p:sp>
      <p:sp>
        <p:nvSpPr>
          <p:cNvPr id="5" name="Rectangle 3"/>
          <p:cNvSpPr/>
          <p:nvPr/>
        </p:nvSpPr>
        <p:spPr>
          <a:xfrm>
            <a:off x="3379388" y="2073729"/>
            <a:ext cx="5029674" cy="3077766"/>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a:cs typeface="Courier New" panose="02070309020205020404" pitchFamily="49" charset="0"/>
              </a:rPr>
              <a:t>[R1]display domain name </a:t>
            </a:r>
            <a:r>
              <a:rPr lang="en-US" altLang="zh-CN" sz="1400" dirty="0" err="1">
                <a:cs typeface="Courier New" panose="02070309020205020404" pitchFamily="49" charset="0"/>
              </a:rPr>
              <a:t>default_admin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Domain-name: 		</a:t>
            </a:r>
            <a:r>
              <a:rPr lang="en-US" altLang="zh-CN" sz="1400" dirty="0" err="1">
                <a:solidFill>
                  <a:srgbClr val="EC7061"/>
                </a:solidFill>
                <a:cs typeface="Courier New" panose="02070309020205020404" pitchFamily="49" charset="0"/>
              </a:rPr>
              <a:t>default_admin</a:t>
            </a:r>
            <a:r>
              <a:rPr lang="en-US" altLang="zh-CN" sz="1400" dirty="0">
                <a:cs typeface="Courier New" panose="02070309020205020404" pitchFamily="49" charset="0"/>
              </a:rPr>
              <a:t>                   </a:t>
            </a:r>
          </a:p>
          <a:p>
            <a:pPr fontAlgn="ctr">
              <a:lnSpc>
                <a:spcPts val="2400"/>
              </a:lnSpc>
            </a:pPr>
            <a:r>
              <a:rPr lang="en-US" altLang="zh-CN" sz="1400" dirty="0">
                <a:cs typeface="Courier New" panose="02070309020205020404" pitchFamily="49" charset="0"/>
              </a:rPr>
              <a:t>  Domain-state: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Active</a:t>
            </a:r>
          </a:p>
          <a:p>
            <a:pPr fontAlgn="ctr">
              <a:lnSpc>
                <a:spcPts val="2400"/>
              </a:lnSpc>
            </a:pPr>
            <a:r>
              <a:rPr lang="en-US" altLang="zh-CN" sz="1400" dirty="0">
                <a:cs typeface="Courier New" panose="02070309020205020404" pitchFamily="49" charset="0"/>
              </a:rPr>
              <a:t>  Authentication-scheme-name: 	default</a:t>
            </a:r>
          </a:p>
          <a:p>
            <a:pPr fontAlgn="ctr">
              <a:lnSpc>
                <a:spcPts val="2400"/>
              </a:lnSpc>
            </a:pPr>
            <a:r>
              <a:rPr lang="en-US" altLang="zh-CN" sz="1400" dirty="0">
                <a:cs typeface="Courier New" panose="02070309020205020404" pitchFamily="49" charset="0"/>
              </a:rPr>
              <a:t>  Accounting-scheme-name: 	default</a:t>
            </a:r>
          </a:p>
          <a:p>
            <a:pPr fontAlgn="ctr">
              <a:lnSpc>
                <a:spcPts val="2400"/>
              </a:lnSpc>
            </a:pPr>
            <a:r>
              <a:rPr lang="en-US" altLang="zh-CN" sz="1400" dirty="0">
                <a:cs typeface="Courier New" panose="02070309020205020404" pitchFamily="49" charset="0"/>
              </a:rPr>
              <a:t>  Authorization-scheme-name: 	-</a:t>
            </a:r>
          </a:p>
          <a:p>
            <a:pPr fontAlgn="ctr">
              <a:lnSpc>
                <a:spcPts val="2400"/>
              </a:lnSpc>
            </a:pPr>
            <a:r>
              <a:rPr lang="en-US" altLang="zh-CN" sz="1400" dirty="0">
                <a:cs typeface="Courier New" panose="02070309020205020404" pitchFamily="49" charset="0"/>
              </a:rPr>
              <a:t>  Service-scheme-name: 	-</a:t>
            </a:r>
          </a:p>
          <a:p>
            <a:pPr fontAlgn="ctr">
              <a:lnSpc>
                <a:spcPts val="2400"/>
              </a:lnSpc>
            </a:pPr>
            <a:r>
              <a:rPr lang="en-US" altLang="zh-CN" sz="1400" dirty="0">
                <a:cs typeface="Courier New" panose="02070309020205020404" pitchFamily="49" charset="0"/>
              </a:rPr>
              <a:t>  RADIUS-server-template: 	-</a:t>
            </a:r>
          </a:p>
          <a:p>
            <a:pPr fontAlgn="ctr">
              <a:lnSpc>
                <a:spcPts val="2400"/>
              </a:lnSpc>
            </a:pPr>
            <a:r>
              <a:rPr lang="en-US" altLang="zh-CN" sz="1400" dirty="0">
                <a:cs typeface="Courier New" panose="02070309020205020404" pitchFamily="49" charset="0"/>
              </a:rPr>
              <a:t>  HWTACACS-server-template: 	-</a:t>
            </a:r>
          </a:p>
          <a:p>
            <a:pPr fontAlgn="ctr">
              <a:lnSpc>
                <a:spcPts val="2400"/>
              </a:lnSpc>
            </a:pPr>
            <a:r>
              <a:rPr lang="en-US" altLang="zh-CN" sz="1400" dirty="0">
                <a:cs typeface="Courier New" panose="02070309020205020404" pitchFamily="49" charset="0"/>
              </a:rPr>
              <a:t>  User-group: 		-</a:t>
            </a:r>
          </a:p>
        </p:txBody>
      </p:sp>
    </p:spTree>
    <p:extLst>
      <p:ext uri="{BB962C8B-B14F-4D97-AF65-F5344CB8AC3E}">
        <p14:creationId xmlns:p14="http://schemas.microsoft.com/office/powerpoint/2010/main" val="229592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a:sym typeface="Huawei Sans" panose="020C0503030203020204" pitchFamily="34" charset="0"/>
              </a:rPr>
              <a:t>配置验证 </a:t>
            </a:r>
            <a:r>
              <a:rPr lang="en-US" altLang="zh-CN">
                <a:sym typeface="Huawei Sans" panose="020C0503030203020204" pitchFamily="34" charset="0"/>
              </a:rPr>
              <a:t>(2)</a:t>
            </a:r>
            <a:endParaRPr lang="en-US" altLang="zh-CN" dirty="0">
              <a:sym typeface="Huawei Sans" panose="020C0503030203020204" pitchFamily="34" charset="0"/>
            </a:endParaRPr>
          </a:p>
        </p:txBody>
      </p:sp>
      <p:sp>
        <p:nvSpPr>
          <p:cNvPr id="4" name="文本占位符 3"/>
          <p:cNvSpPr>
            <a:spLocks noGrp="1"/>
          </p:cNvSpPr>
          <p:nvPr>
            <p:ph type="body" sz="quarter" idx="4294967295"/>
          </p:nvPr>
        </p:nvSpPr>
        <p:spPr>
          <a:xfrm>
            <a:off x="915988" y="1233488"/>
            <a:ext cx="11276012" cy="4679950"/>
          </a:xfrm>
        </p:spPr>
        <p:txBody>
          <a:bodyPr/>
          <a:lstStyle/>
          <a:p>
            <a:r>
              <a:rPr lang="zh-CN" altLang="en-US">
                <a:sym typeface="Huawei Sans" panose="020C0503030203020204" pitchFamily="34" charset="0"/>
              </a:rPr>
              <a:t>用户正常登录并且下线之后可以看到用户的记录信息。</a:t>
            </a:r>
            <a:endParaRPr lang="zh-CN" altLang="en-US" dirty="0">
              <a:sym typeface="Huawei Sans" panose="020C0503030203020204" pitchFamily="34" charset="0"/>
            </a:endParaRPr>
          </a:p>
        </p:txBody>
      </p:sp>
      <p:sp>
        <p:nvSpPr>
          <p:cNvPr id="6" name="Rectangle 3"/>
          <p:cNvSpPr/>
          <p:nvPr/>
        </p:nvSpPr>
        <p:spPr>
          <a:xfrm>
            <a:off x="3392359" y="2067312"/>
            <a:ext cx="5016703" cy="3385542"/>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a:cs typeface="Courier New" panose="02070309020205020404" pitchFamily="49" charset="0"/>
              </a:rPr>
              <a:t>[R1]display </a:t>
            </a:r>
            <a:r>
              <a:rPr lang="en-US" altLang="zh-CN" sz="1400" dirty="0" err="1">
                <a:cs typeface="Courier New" panose="02070309020205020404" pitchFamily="49" charset="0"/>
              </a:rPr>
              <a:t>aaa</a:t>
            </a:r>
            <a:r>
              <a:rPr lang="en-US" altLang="zh-CN" sz="1400" dirty="0">
                <a:cs typeface="Courier New" panose="02070309020205020404" pitchFamily="49" charset="0"/>
              </a:rPr>
              <a:t> offline-record all</a:t>
            </a:r>
          </a:p>
          <a:p>
            <a:pPr fontAlgn="ctr">
              <a:lnSpc>
                <a:spcPts val="2400"/>
              </a:lnSpc>
            </a:pPr>
            <a:r>
              <a:rPr lang="en-US" altLang="zh-CN" sz="1400" dirty="0">
                <a:cs typeface="Courier New" panose="02070309020205020404" pitchFamily="49" charset="0"/>
              </a:rPr>
              <a:t>  -------------------------------------------------------------------</a:t>
            </a:r>
          </a:p>
          <a:p>
            <a:pPr fontAlgn="ctr">
              <a:lnSpc>
                <a:spcPts val="2400"/>
              </a:lnSpc>
            </a:pPr>
            <a:r>
              <a:rPr lang="en-US" altLang="zh-CN" sz="1400" dirty="0">
                <a:cs typeface="Courier New" panose="02070309020205020404" pitchFamily="49" charset="0"/>
              </a:rPr>
              <a:t>  User name: 	</a:t>
            </a:r>
            <a:r>
              <a:rPr lang="en-US" altLang="zh-CN" sz="1400" dirty="0" err="1">
                <a:solidFill>
                  <a:srgbClr val="EC7061"/>
                </a:solidFill>
                <a:cs typeface="Courier New" panose="02070309020205020404" pitchFamily="49" charset="0"/>
              </a:rPr>
              <a:t>huawei</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Domain name: 	</a:t>
            </a:r>
            <a:r>
              <a:rPr lang="en-US" altLang="zh-CN" sz="1400" dirty="0" err="1">
                <a:solidFill>
                  <a:srgbClr val="EC7061"/>
                </a:solidFill>
                <a:cs typeface="Courier New" panose="02070309020205020404" pitchFamily="49" charset="0"/>
              </a:rPr>
              <a:t>default_admin</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User MAC: 	</a:t>
            </a:r>
            <a:r>
              <a:rPr lang="en-US" altLang="zh-CN" sz="1400" dirty="0">
                <a:solidFill>
                  <a:srgbClr val="EC7061"/>
                </a:solidFill>
                <a:cs typeface="Courier New" panose="02070309020205020404" pitchFamily="49" charset="0"/>
              </a:rPr>
              <a:t>00e0-fc12-3456</a:t>
            </a:r>
          </a:p>
          <a:p>
            <a:pPr fontAlgn="ctr">
              <a:lnSpc>
                <a:spcPts val="2400"/>
              </a:lnSpc>
            </a:pPr>
            <a:r>
              <a:rPr lang="en-US" altLang="zh-CN" sz="1400" dirty="0">
                <a:cs typeface="Courier New" panose="02070309020205020404" pitchFamily="49" charset="0"/>
              </a:rPr>
              <a:t>  User access type: 	telnet</a:t>
            </a:r>
          </a:p>
          <a:p>
            <a:pPr fontAlgn="ctr">
              <a:lnSpc>
                <a:spcPts val="2400"/>
              </a:lnSpc>
            </a:pPr>
            <a:r>
              <a:rPr lang="en-US" altLang="zh-CN" sz="1400" dirty="0">
                <a:cs typeface="Courier New" panose="02070309020205020404" pitchFamily="49" charset="0"/>
              </a:rPr>
              <a:t>  User IP address: 	10.1.1.2</a:t>
            </a:r>
          </a:p>
          <a:p>
            <a:pPr fontAlgn="ctr">
              <a:lnSpc>
                <a:spcPts val="2400"/>
              </a:lnSpc>
            </a:pPr>
            <a:r>
              <a:rPr lang="en-US" altLang="zh-CN" sz="1400" dirty="0">
                <a:cs typeface="Courier New" panose="02070309020205020404" pitchFamily="49" charset="0"/>
              </a:rPr>
              <a:t>  User ID: 		1</a:t>
            </a:r>
          </a:p>
          <a:p>
            <a:pPr fontAlgn="ctr">
              <a:lnSpc>
                <a:spcPts val="2400"/>
              </a:lnSpc>
            </a:pPr>
            <a:r>
              <a:rPr lang="en-US" altLang="zh-CN" sz="1400" dirty="0">
                <a:cs typeface="Courier New" panose="02070309020205020404" pitchFamily="49" charset="0"/>
              </a:rPr>
              <a:t>  User login time: 	2019/12/28 17:59:10</a:t>
            </a:r>
          </a:p>
          <a:p>
            <a:pPr fontAlgn="ctr">
              <a:lnSpc>
                <a:spcPts val="2400"/>
              </a:lnSpc>
            </a:pPr>
            <a:r>
              <a:rPr lang="en-US" altLang="zh-CN" sz="1400" dirty="0">
                <a:cs typeface="Courier New" panose="02070309020205020404" pitchFamily="49" charset="0"/>
              </a:rPr>
              <a:t>  User offline time: 	2019/12/28 18:00:04</a:t>
            </a:r>
          </a:p>
          <a:p>
            <a:pPr fontAlgn="ctr">
              <a:lnSpc>
                <a:spcPts val="2400"/>
              </a:lnSpc>
            </a:pPr>
            <a:r>
              <a:rPr lang="en-US" altLang="zh-CN" sz="1400" dirty="0">
                <a:cs typeface="Courier New" panose="02070309020205020404" pitchFamily="49" charset="0"/>
              </a:rPr>
              <a:t>  User offline reason: 	user request to offline</a:t>
            </a:r>
          </a:p>
        </p:txBody>
      </p:sp>
    </p:spTree>
    <p:extLst>
      <p:ext uri="{BB962C8B-B14F-4D97-AF65-F5344CB8AC3E}">
        <p14:creationId xmlns:p14="http://schemas.microsoft.com/office/powerpoint/2010/main" val="34154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8C369-676B-40FB-9D52-3BA45C38EA76}"/>
              </a:ext>
            </a:extLst>
          </p:cNvPr>
          <p:cNvSpPr>
            <a:spLocks noGrp="1"/>
          </p:cNvSpPr>
          <p:nvPr>
            <p:ph type="title"/>
          </p:nvPr>
        </p:nvSpPr>
        <p:spPr/>
        <p:txBody>
          <a:bodyPr/>
          <a:lstStyle/>
          <a:p>
            <a:r>
              <a:rPr lang="zh-CN" altLang="en-US"/>
              <a:t>思考题</a:t>
            </a:r>
          </a:p>
        </p:txBody>
      </p:sp>
      <p:sp>
        <p:nvSpPr>
          <p:cNvPr id="4" name="文本占位符 3"/>
          <p:cNvSpPr>
            <a:spLocks noGrp="1"/>
          </p:cNvSpPr>
          <p:nvPr>
            <p:ph type="body" sz="quarter" idx="4294967295"/>
          </p:nvPr>
        </p:nvSpPr>
        <p:spPr>
          <a:xfrm>
            <a:off x="915988" y="1233488"/>
            <a:ext cx="11276012" cy="4679950"/>
          </a:xfrm>
        </p:spPr>
        <p:txBody>
          <a:bodyPr/>
          <a:lstStyle/>
          <a:p>
            <a:r>
              <a:rPr lang="en-US" altLang="zh-CN"/>
              <a:t>AAA</a:t>
            </a:r>
            <a:r>
              <a:rPr lang="zh-CN" altLang="en-US"/>
              <a:t>支持的认证、授权和计费方式分别有哪几种？</a:t>
            </a:r>
          </a:p>
          <a:p>
            <a:r>
              <a:rPr lang="zh-CN" altLang="en-US"/>
              <a:t>当创建本地认证的普通用户时，没有关联自定义的域，则该用户属于哪个域</a:t>
            </a:r>
            <a:r>
              <a:rPr lang="en-US" altLang="zh-CN"/>
              <a:t>?</a:t>
            </a:r>
          </a:p>
          <a:p>
            <a:endParaRPr lang="zh-CN" altLang="en-US"/>
          </a:p>
        </p:txBody>
      </p:sp>
    </p:spTree>
    <p:extLst>
      <p:ext uri="{BB962C8B-B14F-4D97-AF65-F5344CB8AC3E}">
        <p14:creationId xmlns:p14="http://schemas.microsoft.com/office/powerpoint/2010/main" val="86680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E0863-7907-4FAE-B990-EEC75D2AC2C9}"/>
              </a:ext>
            </a:extLst>
          </p:cNvPr>
          <p:cNvSpPr>
            <a:spLocks noGrp="1"/>
          </p:cNvSpPr>
          <p:nvPr>
            <p:ph type="title"/>
          </p:nvPr>
        </p:nvSpPr>
        <p:spPr/>
        <p:txBody>
          <a:bodyPr/>
          <a:lstStyle/>
          <a:p>
            <a:r>
              <a:rPr lang="zh-CN" altLang="en-US"/>
              <a:t>前言</a:t>
            </a:r>
          </a:p>
        </p:txBody>
      </p:sp>
      <p:sp>
        <p:nvSpPr>
          <p:cNvPr id="10244" name="Rectangle 3"/>
          <p:cNvSpPr>
            <a:spLocks noGrp="1" noChangeArrowheads="1"/>
          </p:cNvSpPr>
          <p:nvPr>
            <p:ph type="body" sz="quarter" idx="4294967295"/>
          </p:nvPr>
        </p:nvSpPr>
        <p:spPr>
          <a:xfrm>
            <a:off x="917575" y="1233488"/>
            <a:ext cx="11274425" cy="4679950"/>
          </a:xfrm>
        </p:spPr>
        <p:txBody>
          <a:bodyPr/>
          <a:lstStyle/>
          <a:p>
            <a:r>
              <a:rPr lang="zh-CN" altLang="en-US">
                <a:sym typeface="Huawei Sans" panose="020C0503030203020204" pitchFamily="34" charset="0"/>
              </a:rPr>
              <a:t>对于任何网络，用户管理都是最基本的安全管理要求之一。</a:t>
            </a:r>
          </a:p>
          <a:p>
            <a:r>
              <a:rPr lang="en-US" altLang="zh-CN">
                <a:sym typeface="Huawei Sans" panose="020C0503030203020204" pitchFamily="34" charset="0"/>
              </a:rPr>
              <a:t>AAA</a:t>
            </a:r>
            <a:r>
              <a:rPr lang="zh-CN" altLang="en-US">
                <a:sym typeface="Huawei Sans" panose="020C0503030203020204" pitchFamily="34" charset="0"/>
              </a:rPr>
              <a:t>（</a:t>
            </a:r>
            <a:r>
              <a:rPr lang="en-US" altLang="zh-CN">
                <a:sym typeface="Huawei Sans" panose="020C0503030203020204" pitchFamily="34" charset="0"/>
              </a:rPr>
              <a:t>Authentication, Authorization, and</a:t>
            </a:r>
            <a:r>
              <a:rPr lang="zh-CN" altLang="en-US">
                <a:sym typeface="Huawei Sans" panose="020C0503030203020204" pitchFamily="34" charset="0"/>
              </a:rPr>
              <a:t> </a:t>
            </a:r>
            <a:r>
              <a:rPr lang="en-US" altLang="zh-CN">
                <a:sym typeface="Huawei Sans" panose="020C0503030203020204" pitchFamily="34" charset="0"/>
              </a:rPr>
              <a:t>Accounting</a:t>
            </a:r>
            <a:r>
              <a:rPr lang="zh-CN" altLang="en-US">
                <a:sym typeface="Huawei Sans" panose="020C0503030203020204" pitchFamily="34" charset="0"/>
              </a:rPr>
              <a:t>）是一种管理框架，它提供了授权部分用户访问指定资源和记录这些用户操作行为的安全机制。因其具有良好的可扩展性，并且容易实现用户信息的集中管理而被广泛使用。</a:t>
            </a:r>
            <a:r>
              <a:rPr lang="en-US" altLang="zh-CN">
                <a:sym typeface="Huawei Sans" panose="020C0503030203020204" pitchFamily="34" charset="0"/>
              </a:rPr>
              <a:t>AAA</a:t>
            </a:r>
            <a:r>
              <a:rPr lang="zh-CN" altLang="en-US">
                <a:sym typeface="Huawei Sans" panose="020C0503030203020204" pitchFamily="34" charset="0"/>
              </a:rPr>
              <a:t>可以通过多种协议来实现，在实际应用中，最常使用</a:t>
            </a:r>
            <a:r>
              <a:rPr lang="en-US" altLang="zh-CN">
                <a:sym typeface="Huawei Sans" panose="020C0503030203020204" pitchFamily="34" charset="0"/>
              </a:rPr>
              <a:t>RADIUS</a:t>
            </a:r>
            <a:r>
              <a:rPr lang="zh-CN" altLang="en-US">
                <a:sym typeface="Huawei Sans" panose="020C0503030203020204" pitchFamily="34" charset="0"/>
              </a:rPr>
              <a:t> （</a:t>
            </a:r>
            <a:r>
              <a:rPr lang="en-US" altLang="zh-CN">
                <a:sym typeface="Huawei Sans" panose="020C0503030203020204" pitchFamily="34" charset="0"/>
              </a:rPr>
              <a:t>Remote Authentication Dial-In User Service</a:t>
            </a:r>
            <a:r>
              <a:rPr lang="zh-CN" altLang="en-US">
                <a:sym typeface="Huawei Sans" panose="020C0503030203020204" pitchFamily="34" charset="0"/>
              </a:rPr>
              <a:t>）协议。</a:t>
            </a:r>
            <a:endParaRPr lang="en-US" altLang="zh-CN">
              <a:sym typeface="Huawei Sans" panose="020C0503030203020204" pitchFamily="34" charset="0"/>
            </a:endParaRPr>
          </a:p>
          <a:p>
            <a:r>
              <a:rPr lang="zh-CN" altLang="en-US">
                <a:sym typeface="Huawei Sans" panose="020C0503030203020204" pitchFamily="34" charset="0"/>
              </a:rPr>
              <a:t>本章将介绍</a:t>
            </a:r>
            <a:r>
              <a:rPr lang="en-US" altLang="zh-CN">
                <a:sym typeface="Huawei Sans" panose="020C0503030203020204" pitchFamily="34" charset="0"/>
              </a:rPr>
              <a:t>AAA</a:t>
            </a:r>
            <a:r>
              <a:rPr lang="zh-CN" altLang="en-US">
                <a:sym typeface="Huawei Sans" panose="020C0503030203020204" pitchFamily="34" charset="0"/>
              </a:rPr>
              <a:t>基本概念、</a:t>
            </a:r>
            <a:r>
              <a:rPr lang="en-US" altLang="zh-CN">
                <a:sym typeface="Huawei Sans" panose="020C0503030203020204" pitchFamily="34" charset="0"/>
              </a:rPr>
              <a:t>AAA</a:t>
            </a:r>
            <a:r>
              <a:rPr lang="zh-CN" altLang="en-US">
                <a:sym typeface="Huawei Sans" panose="020C0503030203020204" pitchFamily="34" charset="0"/>
              </a:rPr>
              <a:t>的实现方式、</a:t>
            </a:r>
            <a:r>
              <a:rPr lang="en-US" altLang="zh-CN">
                <a:sym typeface="Huawei Sans" panose="020C0503030203020204" pitchFamily="34" charset="0"/>
              </a:rPr>
              <a:t>AAA</a:t>
            </a:r>
            <a:r>
              <a:rPr lang="zh-CN" altLang="en-US">
                <a:sym typeface="Huawei Sans" panose="020C0503030203020204" pitchFamily="34" charset="0"/>
              </a:rPr>
              <a:t>的基本配置以及常见</a:t>
            </a:r>
            <a:r>
              <a:rPr lang="en-US" altLang="zh-CN">
                <a:sym typeface="Huawei Sans" panose="020C0503030203020204" pitchFamily="34" charset="0"/>
              </a:rPr>
              <a:t>AAA</a:t>
            </a:r>
            <a:r>
              <a:rPr lang="zh-CN" altLang="en-US">
                <a:sym typeface="Huawei Sans" panose="020C0503030203020204" pitchFamily="34" charset="0"/>
              </a:rPr>
              <a:t>应用场景。</a:t>
            </a:r>
            <a:endParaRPr lang="zh-CN" altLang="en-US" dirty="0">
              <a:sym typeface="Huawei Sans" panose="020C0503030203020204" pitchFamily="34" charset="0"/>
            </a:endParaRPr>
          </a:p>
        </p:txBody>
      </p:sp>
    </p:spTree>
    <p:extLst>
      <p:ext uri="{BB962C8B-B14F-4D97-AF65-F5344CB8AC3E}">
        <p14:creationId xmlns:p14="http://schemas.microsoft.com/office/powerpoint/2010/main" val="41156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2AA41-C159-435D-8AF2-E02558C7E3A9}"/>
              </a:ext>
            </a:extLst>
          </p:cNvPr>
          <p:cNvSpPr>
            <a:spLocks noGrp="1"/>
          </p:cNvSpPr>
          <p:nvPr>
            <p:ph type="title"/>
          </p:nvPr>
        </p:nvSpPr>
        <p:spPr/>
        <p:txBody>
          <a:bodyPr/>
          <a:lstStyle/>
          <a:p>
            <a:r>
              <a:rPr lang="zh-CN" altLang="en-US"/>
              <a:t>本章总结</a:t>
            </a:r>
          </a:p>
        </p:txBody>
      </p:sp>
      <p:sp>
        <p:nvSpPr>
          <p:cNvPr id="3" name="文本占位符 2"/>
          <p:cNvSpPr>
            <a:spLocks noGrp="1"/>
          </p:cNvSpPr>
          <p:nvPr>
            <p:ph sz="quarter" idx="4294967295"/>
          </p:nvPr>
        </p:nvSpPr>
        <p:spPr>
          <a:xfrm>
            <a:off x="457994" y="1089025"/>
            <a:ext cx="11276012" cy="4679950"/>
          </a:xfrm>
        </p:spPr>
        <p:txBody>
          <a:bodyPr/>
          <a:lstStyle/>
          <a:p>
            <a:r>
              <a:rPr lang="en-US" altLang="zh-CN" dirty="0">
                <a:sym typeface="Huawei Sans" panose="020C0503030203020204" pitchFamily="34" charset="0"/>
              </a:rPr>
              <a:t>AAA</a:t>
            </a:r>
            <a:r>
              <a:rPr lang="zh-CN" altLang="en-US" dirty="0">
                <a:sym typeface="Huawei Sans" panose="020C0503030203020204" pitchFamily="34" charset="0"/>
              </a:rPr>
              <a:t>技术为了提高企业网络的安全性，防止非法用户登录，需要对企业内部员工，外部客户等进行身份的认证，可访问资源的授权和上网为行为的监控。</a:t>
            </a:r>
            <a:endParaRPr lang="en-US" altLang="zh-CN" dirty="0">
              <a:sym typeface="Huawei Sans" panose="020C0503030203020204" pitchFamily="34" charset="0"/>
            </a:endParaRPr>
          </a:p>
          <a:p>
            <a:pPr lvl="1"/>
            <a:r>
              <a:rPr lang="zh-CN" altLang="en-US" dirty="0">
                <a:sym typeface="Huawei Sans" panose="020C0503030203020204" pitchFamily="34" charset="0"/>
              </a:rPr>
              <a:t>认证（</a:t>
            </a:r>
            <a:r>
              <a:rPr lang="en-US" altLang="zh-CN" dirty="0">
                <a:sym typeface="Huawei Sans" panose="020C0503030203020204" pitchFamily="34" charset="0"/>
              </a:rPr>
              <a:t>Authentication</a:t>
            </a:r>
            <a:r>
              <a:rPr lang="zh-CN" altLang="en-US" dirty="0">
                <a:sym typeface="Huawei Sans" panose="020C0503030203020204" pitchFamily="34" charset="0"/>
              </a:rPr>
              <a:t>）：验证用户是否可以获得访问权，确定哪些用户可以访问网络。</a:t>
            </a:r>
          </a:p>
          <a:p>
            <a:pPr lvl="1"/>
            <a:r>
              <a:rPr lang="zh-CN" altLang="en-US" dirty="0">
                <a:sym typeface="Huawei Sans" panose="020C0503030203020204" pitchFamily="34" charset="0"/>
              </a:rPr>
              <a:t>授权（</a:t>
            </a:r>
            <a:r>
              <a:rPr lang="en-US" altLang="zh-CN" dirty="0">
                <a:sym typeface="Huawei Sans" panose="020C0503030203020204" pitchFamily="34" charset="0"/>
              </a:rPr>
              <a:t>Authorization</a:t>
            </a:r>
            <a:r>
              <a:rPr lang="zh-CN" altLang="en-US" dirty="0">
                <a:sym typeface="Huawei Sans" panose="020C0503030203020204" pitchFamily="34" charset="0"/>
              </a:rPr>
              <a:t>）：授权用户可以使用哪些服务。</a:t>
            </a:r>
          </a:p>
          <a:p>
            <a:pPr lvl="1"/>
            <a:r>
              <a:rPr lang="zh-CN" altLang="en-US" dirty="0">
                <a:sym typeface="Huawei Sans" panose="020C0503030203020204" pitchFamily="34" charset="0"/>
              </a:rPr>
              <a:t>计费（</a:t>
            </a:r>
            <a:r>
              <a:rPr lang="en-US" altLang="zh-CN" dirty="0">
                <a:sym typeface="Huawei Sans" panose="020C0503030203020204" pitchFamily="34" charset="0"/>
              </a:rPr>
              <a:t>Accounting</a:t>
            </a:r>
            <a:r>
              <a:rPr lang="zh-CN" altLang="en-US" dirty="0">
                <a:sym typeface="Huawei Sans" panose="020C0503030203020204" pitchFamily="34" charset="0"/>
              </a:rPr>
              <a:t>）：记录用户使用网络资源的情况。</a:t>
            </a:r>
            <a:endParaRPr lang="en-US" altLang="zh-CN" dirty="0">
              <a:sym typeface="Huawei Sans" panose="020C0503030203020204" pitchFamily="34" charset="0"/>
            </a:endParaRPr>
          </a:p>
          <a:p>
            <a:r>
              <a:rPr lang="en-US" altLang="zh-CN" dirty="0">
                <a:sym typeface="Huawei Sans" panose="020C0503030203020204" pitchFamily="34" charset="0"/>
              </a:rPr>
              <a:t>AAA</a:t>
            </a:r>
            <a:r>
              <a:rPr lang="zh-CN" altLang="en-US" dirty="0">
                <a:sym typeface="Huawei Sans" panose="020C0503030203020204" pitchFamily="34" charset="0"/>
              </a:rPr>
              <a:t>技术可以本地实现，也可以通过远端服务器实现。</a:t>
            </a:r>
            <a:endParaRPr lang="en-US" altLang="zh-CN" dirty="0">
              <a:sym typeface="Huawei Sans" panose="020C0503030203020204" pitchFamily="34" charset="0"/>
            </a:endParaRPr>
          </a:p>
          <a:p>
            <a:r>
              <a:rPr lang="en-US" altLang="zh-CN" dirty="0">
                <a:sym typeface="Huawei Sans" panose="020C0503030203020204" pitchFamily="34" charset="0"/>
              </a:rPr>
              <a:t>AAA</a:t>
            </a:r>
            <a:r>
              <a:rPr lang="zh-CN" altLang="en-US" dirty="0">
                <a:sym typeface="Huawei Sans" panose="020C0503030203020204" pitchFamily="34" charset="0"/>
              </a:rPr>
              <a:t>可以用多种协议来实现，最常用的是</a:t>
            </a:r>
            <a:r>
              <a:rPr lang="en-US" altLang="zh-CN" dirty="0">
                <a:sym typeface="Huawei Sans" panose="020C0503030203020204" pitchFamily="34" charset="0"/>
              </a:rPr>
              <a:t>RADIUS</a:t>
            </a:r>
            <a:r>
              <a:rPr lang="zh-CN" altLang="en-US" dirty="0">
                <a:sym typeface="Huawei Sans" panose="020C0503030203020204" pitchFamily="34" charset="0"/>
              </a:rPr>
              <a:t>协议。</a:t>
            </a:r>
          </a:p>
          <a:p>
            <a:endParaRPr lang="en-US" altLang="zh-CN" dirty="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30065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727077"/>
      </p:ext>
    </p:extLst>
  </p:cSld>
  <p:clrMapOvr>
    <a:masterClrMapping/>
  </p:clrMapOvr>
  <p:transition advClick="0" advTm="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14BC6-4F30-47CE-9938-02D8702F6754}"/>
              </a:ext>
            </a:extLst>
          </p:cNvPr>
          <p:cNvSpPr>
            <a:spLocks noGrp="1"/>
          </p:cNvSpPr>
          <p:nvPr>
            <p:ph type="title"/>
          </p:nvPr>
        </p:nvSpPr>
        <p:spPr/>
        <p:txBody>
          <a:bodyPr/>
          <a:lstStyle/>
          <a:p>
            <a:r>
              <a:rPr lang="zh-CN" altLang="en-US"/>
              <a:t>目标</a:t>
            </a:r>
          </a:p>
        </p:txBody>
      </p:sp>
      <p:sp>
        <p:nvSpPr>
          <p:cNvPr id="3" name="内容占位符 2"/>
          <p:cNvSpPr>
            <a:spLocks noGrp="1"/>
          </p:cNvSpPr>
          <p:nvPr>
            <p:ph idx="4294967295"/>
          </p:nvPr>
        </p:nvSpPr>
        <p:spPr>
          <a:xfrm>
            <a:off x="917575" y="1233488"/>
            <a:ext cx="11274425" cy="4679950"/>
          </a:xfrm>
        </p:spPr>
        <p:txBody>
          <a:bodyPr/>
          <a:lstStyle/>
          <a:p>
            <a:r>
              <a:rPr lang="zh-CN" altLang="en-US">
                <a:sym typeface="Huawei Sans" panose="020C0503030203020204" pitchFamily="34" charset="0"/>
              </a:rPr>
              <a:t>学完本课程后，您将能够：</a:t>
            </a:r>
          </a:p>
          <a:p>
            <a:pPr lvl="1"/>
            <a:r>
              <a:rPr lang="zh-CN" altLang="en-US">
                <a:sym typeface="Huawei Sans" panose="020C0503030203020204" pitchFamily="34" charset="0"/>
              </a:rPr>
              <a:t>掌握</a:t>
            </a:r>
            <a:r>
              <a:rPr lang="en-US" altLang="zh-CN">
                <a:sym typeface="Huawei Sans" panose="020C0503030203020204" pitchFamily="34" charset="0"/>
              </a:rPr>
              <a:t>AAA</a:t>
            </a:r>
            <a:r>
              <a:rPr lang="zh-CN" altLang="en-US">
                <a:sym typeface="Huawei Sans" panose="020C0503030203020204" pitchFamily="34" charset="0"/>
              </a:rPr>
              <a:t>的基本原理</a:t>
            </a:r>
            <a:endParaRPr lang="en-US" altLang="zh-CN">
              <a:sym typeface="Huawei Sans" panose="020C0503030203020204" pitchFamily="34" charset="0"/>
            </a:endParaRPr>
          </a:p>
          <a:p>
            <a:pPr lvl="1"/>
            <a:r>
              <a:rPr lang="zh-CN" altLang="en-US">
                <a:sym typeface="Huawei Sans" panose="020C0503030203020204" pitchFamily="34" charset="0"/>
              </a:rPr>
              <a:t>描述</a:t>
            </a:r>
            <a:r>
              <a:rPr lang="en-US" altLang="zh-CN">
                <a:sym typeface="Huawei Sans" panose="020C0503030203020204" pitchFamily="34" charset="0"/>
              </a:rPr>
              <a:t>AAA</a:t>
            </a:r>
            <a:r>
              <a:rPr lang="zh-CN" altLang="en-US">
                <a:sym typeface="Huawei Sans" panose="020C0503030203020204" pitchFamily="34" charset="0"/>
              </a:rPr>
              <a:t>的应用场景</a:t>
            </a:r>
            <a:endParaRPr lang="en-US" altLang="zh-CN">
              <a:sym typeface="Huawei Sans" panose="020C0503030203020204" pitchFamily="34" charset="0"/>
            </a:endParaRPr>
          </a:p>
          <a:p>
            <a:pPr lvl="1"/>
            <a:r>
              <a:rPr lang="zh-CN" altLang="en-US">
                <a:sym typeface="Huawei Sans" panose="020C0503030203020204" pitchFamily="34" charset="0"/>
              </a:rPr>
              <a:t>描述</a:t>
            </a:r>
            <a:r>
              <a:rPr lang="en-US" altLang="zh-CN">
                <a:sym typeface="Huawei Sans" panose="020C0503030203020204" pitchFamily="34" charset="0"/>
              </a:rPr>
              <a:t>RADIUS</a:t>
            </a:r>
            <a:r>
              <a:rPr lang="zh-CN" altLang="en-US">
                <a:sym typeface="Huawei Sans" panose="020C0503030203020204" pitchFamily="34" charset="0"/>
              </a:rPr>
              <a:t>的基本原理</a:t>
            </a:r>
          </a:p>
          <a:p>
            <a:pPr lvl="1"/>
            <a:r>
              <a:rPr lang="zh-CN" altLang="en-US">
                <a:sym typeface="Huawei Sans" panose="020C0503030203020204" pitchFamily="34" charset="0"/>
              </a:rPr>
              <a:t>掌握</a:t>
            </a:r>
            <a:r>
              <a:rPr lang="en-US" altLang="zh-CN">
                <a:sym typeface="Huawei Sans" panose="020C0503030203020204" pitchFamily="34" charset="0"/>
              </a:rPr>
              <a:t>AAA</a:t>
            </a:r>
            <a:r>
              <a:rPr lang="zh-CN" altLang="en-US">
                <a:sym typeface="Huawei Sans" panose="020C0503030203020204" pitchFamily="34" charset="0"/>
              </a:rPr>
              <a:t>的基本配置</a:t>
            </a:r>
            <a:endParaRPr lang="en-US" altLang="zh-CN" dirty="0">
              <a:sym typeface="Huawei Sans" panose="020C0503030203020204" pitchFamily="34" charset="0"/>
            </a:endParaRPr>
          </a:p>
        </p:txBody>
      </p:sp>
    </p:spTree>
    <p:extLst>
      <p:ext uri="{BB962C8B-B14F-4D97-AF65-F5344CB8AC3E}">
        <p14:creationId xmlns:p14="http://schemas.microsoft.com/office/powerpoint/2010/main" val="54665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en-US" altLang="zh-CN" b="1">
                <a:sym typeface="Huawei Sans" panose="020C0503030203020204" pitchFamily="34" charset="0"/>
              </a:rPr>
              <a:t>AAA</a:t>
            </a:r>
            <a:r>
              <a:rPr lang="zh-CN" altLang="en-US" b="1">
                <a:sym typeface="Huawei Sans" panose="020C0503030203020204" pitchFamily="34" charset="0"/>
              </a:rPr>
              <a:t>概述</a:t>
            </a:r>
            <a:endParaRPr lang="en-US" altLang="zh-CN" b="1">
              <a:sym typeface="Huawei Sans" panose="020C0503030203020204" pitchFamily="34" charset="0"/>
            </a:endParaRPr>
          </a:p>
          <a:p>
            <a:r>
              <a:rPr lang="en-US" altLang="zh-CN">
                <a:solidFill>
                  <a:schemeClr val="bg1">
                    <a:lumMod val="50000"/>
                  </a:schemeClr>
                </a:solidFill>
                <a:sym typeface="Huawei Sans" panose="020C0503030203020204" pitchFamily="34" charset="0"/>
              </a:rPr>
              <a:t>AAA</a:t>
            </a:r>
            <a:r>
              <a:rPr lang="zh-CN" altLang="en-US">
                <a:solidFill>
                  <a:schemeClr val="bg1">
                    <a:lumMod val="50000"/>
                  </a:schemeClr>
                </a:solidFill>
                <a:sym typeface="Huawei Sans" panose="020C0503030203020204" pitchFamily="34" charset="0"/>
              </a:rPr>
              <a:t>配置实现</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90517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AAA</a:t>
            </a:r>
            <a:r>
              <a:rPr lang="zh-CN" altLang="en-US"/>
              <a:t>基本概念</a:t>
            </a:r>
          </a:p>
        </p:txBody>
      </p:sp>
      <p:sp>
        <p:nvSpPr>
          <p:cNvPr id="4" name="文本占位符 3"/>
          <p:cNvSpPr>
            <a:spLocks noGrp="1"/>
          </p:cNvSpPr>
          <p:nvPr>
            <p:ph type="body" sz="quarter" idx="4294967295"/>
          </p:nvPr>
        </p:nvSpPr>
        <p:spPr>
          <a:xfrm>
            <a:off x="431797" y="1042743"/>
            <a:ext cx="11276012" cy="4679950"/>
          </a:xfrm>
        </p:spPr>
        <p:txBody>
          <a:bodyPr/>
          <a:lstStyle/>
          <a:p>
            <a:r>
              <a:rPr lang="en-US" altLang="zh-CN" sz="2000"/>
              <a:t>AAA</a:t>
            </a:r>
            <a:r>
              <a:rPr lang="zh-CN" altLang="en-US" sz="2000"/>
              <a:t>是</a:t>
            </a:r>
            <a:r>
              <a:rPr lang="en-US" altLang="zh-CN" sz="2000"/>
              <a:t>Authentication</a:t>
            </a:r>
            <a:r>
              <a:rPr lang="zh-CN" altLang="en-US" sz="2000"/>
              <a:t>（认证）、</a:t>
            </a:r>
            <a:r>
              <a:rPr lang="en-US" altLang="zh-CN" sz="2000"/>
              <a:t>Authorization</a:t>
            </a:r>
            <a:r>
              <a:rPr lang="zh-CN" altLang="en-US" sz="2000"/>
              <a:t>（授权）和</a:t>
            </a:r>
            <a:r>
              <a:rPr lang="en-US" altLang="zh-CN" sz="2000"/>
              <a:t>Accounting</a:t>
            </a:r>
            <a:r>
              <a:rPr lang="zh-CN" altLang="en-US" sz="2000"/>
              <a:t>（计费）的简称，是网络安全的一种管理机制，提供了认证、授权、计费三种安全功能。</a:t>
            </a:r>
            <a:endParaRPr lang="en-US" altLang="zh-CN" sz="2000"/>
          </a:p>
          <a:p>
            <a:pPr lvl="1"/>
            <a:endParaRPr lang="zh-CN" altLang="en-US" sz="1800" dirty="0"/>
          </a:p>
        </p:txBody>
      </p:sp>
      <p:grpSp>
        <p:nvGrpSpPr>
          <p:cNvPr id="32" name="组合 31"/>
          <p:cNvGrpSpPr/>
          <p:nvPr/>
        </p:nvGrpSpPr>
        <p:grpSpPr>
          <a:xfrm>
            <a:off x="2307793" y="2652957"/>
            <a:ext cx="7319178" cy="2437529"/>
            <a:chOff x="1406258" y="2315010"/>
            <a:chExt cx="7319178" cy="2437529"/>
          </a:xfrm>
        </p:grpSpPr>
        <p:sp>
          <p:nvSpPr>
            <p:cNvPr id="33" name="圆角矩形 32"/>
            <p:cNvSpPr/>
            <p:nvPr/>
          </p:nvSpPr>
          <p:spPr>
            <a:xfrm>
              <a:off x="1769018" y="2873415"/>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1</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3"/>
            <p:cNvSpPr/>
            <p:nvPr/>
          </p:nvSpPr>
          <p:spPr>
            <a:xfrm>
              <a:off x="3681286" y="2879359"/>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2</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4"/>
            <p:cNvSpPr/>
            <p:nvPr/>
          </p:nvSpPr>
          <p:spPr>
            <a:xfrm>
              <a:off x="5618268" y="2868826"/>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3</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a:xfrm>
              <a:off x="7555250" y="2864771"/>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4</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p:nvPr/>
          </p:nvCxnSpPr>
          <p:spPr>
            <a:xfrm>
              <a:off x="2781286"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18268"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642893"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ïṥḷîḑè"/>
            <p:cNvSpPr/>
            <p:nvPr/>
          </p:nvSpPr>
          <p:spPr bwMode="auto">
            <a:xfrm>
              <a:off x="2039937" y="2433033"/>
              <a:ext cx="470430" cy="271506"/>
            </a:xfrm>
            <a:custGeom>
              <a:avLst/>
              <a:gdLst>
                <a:gd name="T0" fmla="*/ 456 w 911"/>
                <a:gd name="T1" fmla="*/ 498 h 498"/>
                <a:gd name="T2" fmla="*/ 14 w 911"/>
                <a:gd name="T3" fmla="*/ 266 h 498"/>
                <a:gd name="T4" fmla="*/ 0 w 911"/>
                <a:gd name="T5" fmla="*/ 249 h 498"/>
                <a:gd name="T6" fmla="*/ 14 w 911"/>
                <a:gd name="T7" fmla="*/ 233 h 498"/>
                <a:gd name="T8" fmla="*/ 456 w 911"/>
                <a:gd name="T9" fmla="*/ 0 h 498"/>
                <a:gd name="T10" fmla="*/ 897 w 911"/>
                <a:gd name="T11" fmla="*/ 233 h 498"/>
                <a:gd name="T12" fmla="*/ 911 w 911"/>
                <a:gd name="T13" fmla="*/ 249 h 498"/>
                <a:gd name="T14" fmla="*/ 897 w 911"/>
                <a:gd name="T15" fmla="*/ 266 h 498"/>
                <a:gd name="T16" fmla="*/ 456 w 911"/>
                <a:gd name="T17" fmla="*/ 498 h 498"/>
                <a:gd name="T18" fmla="*/ 578 w 911"/>
                <a:gd name="T19" fmla="*/ 85 h 498"/>
                <a:gd name="T20" fmla="*/ 661 w 911"/>
                <a:gd name="T21" fmla="*/ 249 h 498"/>
                <a:gd name="T22" fmla="*/ 578 w 911"/>
                <a:gd name="T23" fmla="*/ 414 h 498"/>
                <a:gd name="T24" fmla="*/ 584 w 911"/>
                <a:gd name="T25" fmla="*/ 424 h 498"/>
                <a:gd name="T26" fmla="*/ 839 w 911"/>
                <a:gd name="T27" fmla="*/ 253 h 498"/>
                <a:gd name="T28" fmla="*/ 844 w 911"/>
                <a:gd name="T29" fmla="*/ 249 h 498"/>
                <a:gd name="T30" fmla="*/ 839 w 911"/>
                <a:gd name="T31" fmla="*/ 245 h 498"/>
                <a:gd name="T32" fmla="*/ 584 w 911"/>
                <a:gd name="T33" fmla="*/ 74 h 498"/>
                <a:gd name="T34" fmla="*/ 578 w 911"/>
                <a:gd name="T35" fmla="*/ 85 h 498"/>
                <a:gd name="T36" fmla="*/ 327 w 911"/>
                <a:gd name="T37" fmla="*/ 74 h 498"/>
                <a:gd name="T38" fmla="*/ 72 w 911"/>
                <a:gd name="T39" fmla="*/ 245 h 498"/>
                <a:gd name="T40" fmla="*/ 68 w 911"/>
                <a:gd name="T41" fmla="*/ 249 h 498"/>
                <a:gd name="T42" fmla="*/ 72 w 911"/>
                <a:gd name="T43" fmla="*/ 253 h 498"/>
                <a:gd name="T44" fmla="*/ 327 w 911"/>
                <a:gd name="T45" fmla="*/ 424 h 498"/>
                <a:gd name="T46" fmla="*/ 333 w 911"/>
                <a:gd name="T47" fmla="*/ 414 h 498"/>
                <a:gd name="T48" fmla="*/ 250 w 911"/>
                <a:gd name="T49" fmla="*/ 249 h 498"/>
                <a:gd name="T50" fmla="*/ 333 w 911"/>
                <a:gd name="T51" fmla="*/ 85 h 498"/>
                <a:gd name="T52" fmla="*/ 327 w 911"/>
                <a:gd name="T53" fmla="*/ 74 h 498"/>
                <a:gd name="T54" fmla="*/ 456 w 911"/>
                <a:gd name="T55" fmla="*/ 119 h 498"/>
                <a:gd name="T56" fmla="*/ 325 w 911"/>
                <a:gd name="T57" fmla="*/ 249 h 498"/>
                <a:gd name="T58" fmla="*/ 456 w 911"/>
                <a:gd name="T59" fmla="*/ 380 h 498"/>
                <a:gd name="T60" fmla="*/ 586 w 911"/>
                <a:gd name="T61" fmla="*/ 249 h 498"/>
                <a:gd name="T62" fmla="*/ 456 w 911"/>
                <a:gd name="T63"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1" h="498">
                  <a:moveTo>
                    <a:pt x="456" y="498"/>
                  </a:moveTo>
                  <a:cubicBezTo>
                    <a:pt x="213" y="498"/>
                    <a:pt x="22" y="275"/>
                    <a:pt x="14" y="266"/>
                  </a:cubicBezTo>
                  <a:cubicBezTo>
                    <a:pt x="0" y="249"/>
                    <a:pt x="0" y="249"/>
                    <a:pt x="0" y="249"/>
                  </a:cubicBezTo>
                  <a:cubicBezTo>
                    <a:pt x="14" y="233"/>
                    <a:pt x="14" y="233"/>
                    <a:pt x="14" y="233"/>
                  </a:cubicBezTo>
                  <a:cubicBezTo>
                    <a:pt x="22" y="223"/>
                    <a:pt x="214" y="0"/>
                    <a:pt x="456" y="0"/>
                  </a:cubicBezTo>
                  <a:cubicBezTo>
                    <a:pt x="698" y="0"/>
                    <a:pt x="889" y="223"/>
                    <a:pt x="897" y="233"/>
                  </a:cubicBezTo>
                  <a:cubicBezTo>
                    <a:pt x="911" y="249"/>
                    <a:pt x="911" y="249"/>
                    <a:pt x="911" y="249"/>
                  </a:cubicBezTo>
                  <a:cubicBezTo>
                    <a:pt x="897" y="266"/>
                    <a:pt x="897" y="266"/>
                    <a:pt x="897" y="266"/>
                  </a:cubicBezTo>
                  <a:cubicBezTo>
                    <a:pt x="889" y="275"/>
                    <a:pt x="698" y="498"/>
                    <a:pt x="456" y="498"/>
                  </a:cubicBezTo>
                  <a:close/>
                  <a:moveTo>
                    <a:pt x="578" y="85"/>
                  </a:moveTo>
                  <a:cubicBezTo>
                    <a:pt x="631" y="124"/>
                    <a:pt x="661" y="184"/>
                    <a:pt x="661" y="249"/>
                  </a:cubicBezTo>
                  <a:cubicBezTo>
                    <a:pt x="661" y="314"/>
                    <a:pt x="631" y="374"/>
                    <a:pt x="578" y="414"/>
                  </a:cubicBezTo>
                  <a:cubicBezTo>
                    <a:pt x="584" y="424"/>
                    <a:pt x="584" y="424"/>
                    <a:pt x="584" y="424"/>
                  </a:cubicBezTo>
                  <a:cubicBezTo>
                    <a:pt x="706" y="382"/>
                    <a:pt x="803" y="291"/>
                    <a:pt x="839" y="253"/>
                  </a:cubicBezTo>
                  <a:cubicBezTo>
                    <a:pt x="844" y="249"/>
                    <a:pt x="844" y="249"/>
                    <a:pt x="844" y="249"/>
                  </a:cubicBezTo>
                  <a:cubicBezTo>
                    <a:pt x="839" y="245"/>
                    <a:pt x="839" y="245"/>
                    <a:pt x="839" y="245"/>
                  </a:cubicBezTo>
                  <a:cubicBezTo>
                    <a:pt x="803" y="208"/>
                    <a:pt x="706" y="117"/>
                    <a:pt x="584" y="74"/>
                  </a:cubicBezTo>
                  <a:lnTo>
                    <a:pt x="578" y="85"/>
                  </a:lnTo>
                  <a:close/>
                  <a:moveTo>
                    <a:pt x="327" y="74"/>
                  </a:moveTo>
                  <a:cubicBezTo>
                    <a:pt x="206" y="117"/>
                    <a:pt x="108" y="208"/>
                    <a:pt x="72" y="245"/>
                  </a:cubicBezTo>
                  <a:cubicBezTo>
                    <a:pt x="68" y="249"/>
                    <a:pt x="68" y="249"/>
                    <a:pt x="68" y="249"/>
                  </a:cubicBezTo>
                  <a:cubicBezTo>
                    <a:pt x="72" y="253"/>
                    <a:pt x="72" y="253"/>
                    <a:pt x="72" y="253"/>
                  </a:cubicBezTo>
                  <a:cubicBezTo>
                    <a:pt x="108" y="291"/>
                    <a:pt x="206" y="382"/>
                    <a:pt x="327" y="424"/>
                  </a:cubicBezTo>
                  <a:cubicBezTo>
                    <a:pt x="333" y="414"/>
                    <a:pt x="333" y="414"/>
                    <a:pt x="333" y="414"/>
                  </a:cubicBezTo>
                  <a:cubicBezTo>
                    <a:pt x="280" y="374"/>
                    <a:pt x="250" y="314"/>
                    <a:pt x="250" y="249"/>
                  </a:cubicBezTo>
                  <a:cubicBezTo>
                    <a:pt x="250" y="184"/>
                    <a:pt x="280" y="124"/>
                    <a:pt x="333" y="85"/>
                  </a:cubicBezTo>
                  <a:lnTo>
                    <a:pt x="327" y="74"/>
                  </a:lnTo>
                  <a:close/>
                  <a:moveTo>
                    <a:pt x="456" y="119"/>
                  </a:moveTo>
                  <a:cubicBezTo>
                    <a:pt x="384" y="119"/>
                    <a:pt x="325" y="177"/>
                    <a:pt x="325" y="249"/>
                  </a:cubicBezTo>
                  <a:cubicBezTo>
                    <a:pt x="325" y="321"/>
                    <a:pt x="384" y="380"/>
                    <a:pt x="456" y="380"/>
                  </a:cubicBezTo>
                  <a:cubicBezTo>
                    <a:pt x="528" y="380"/>
                    <a:pt x="586" y="321"/>
                    <a:pt x="586" y="249"/>
                  </a:cubicBezTo>
                  <a:cubicBezTo>
                    <a:pt x="586" y="177"/>
                    <a:pt x="528" y="119"/>
                    <a:pt x="456" y="119"/>
                  </a:cubicBezTo>
                  <a:close/>
                </a:path>
              </a:pathLst>
            </a:custGeom>
            <a:solidFill>
              <a:srgbClr val="01B0F0"/>
            </a:solidFill>
            <a:ln>
              <a:noFill/>
            </a:ln>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1" name="iSḷidê"/>
            <p:cNvSpPr/>
            <p:nvPr/>
          </p:nvSpPr>
          <p:spPr bwMode="auto">
            <a:xfrm>
              <a:off x="3970164" y="2398020"/>
              <a:ext cx="434511" cy="369941"/>
            </a:xfrm>
            <a:custGeom>
              <a:avLst/>
              <a:gdLst>
                <a:gd name="connsiteX0" fmla="*/ 17107 w 338138"/>
                <a:gd name="connsiteY0" fmla="*/ 212725 h 273051"/>
                <a:gd name="connsiteX1" fmla="*/ 200025 w 338138"/>
                <a:gd name="connsiteY1" fmla="*/ 212725 h 273051"/>
                <a:gd name="connsiteX2" fmla="*/ 200025 w 338138"/>
                <a:gd name="connsiteY2" fmla="*/ 247650 h 273051"/>
                <a:gd name="connsiteX3" fmla="*/ 17107 w 338138"/>
                <a:gd name="connsiteY3" fmla="*/ 247650 h 273051"/>
                <a:gd name="connsiteX4" fmla="*/ 0 w 338138"/>
                <a:gd name="connsiteY4" fmla="*/ 230188 h 273051"/>
                <a:gd name="connsiteX5" fmla="*/ 17107 w 338138"/>
                <a:gd name="connsiteY5" fmla="*/ 212725 h 273051"/>
                <a:gd name="connsiteX6" fmla="*/ 248124 w 338138"/>
                <a:gd name="connsiteY6" fmla="*/ 127000 h 273051"/>
                <a:gd name="connsiteX7" fmla="*/ 242888 w 338138"/>
                <a:gd name="connsiteY7" fmla="*/ 132292 h 273051"/>
                <a:gd name="connsiteX8" fmla="*/ 242888 w 338138"/>
                <a:gd name="connsiteY8" fmla="*/ 232833 h 273051"/>
                <a:gd name="connsiteX9" fmla="*/ 248124 w 338138"/>
                <a:gd name="connsiteY9" fmla="*/ 238125 h 273051"/>
                <a:gd name="connsiteX10" fmla="*/ 312265 w 338138"/>
                <a:gd name="connsiteY10" fmla="*/ 238125 h 273051"/>
                <a:gd name="connsiteX11" fmla="*/ 317501 w 338138"/>
                <a:gd name="connsiteY11" fmla="*/ 232833 h 273051"/>
                <a:gd name="connsiteX12" fmla="*/ 317501 w 338138"/>
                <a:gd name="connsiteY12" fmla="*/ 132292 h 273051"/>
                <a:gd name="connsiteX13" fmla="*/ 312265 w 338138"/>
                <a:gd name="connsiteY13" fmla="*/ 127000 h 273051"/>
                <a:gd name="connsiteX14" fmla="*/ 248124 w 338138"/>
                <a:gd name="connsiteY14" fmla="*/ 127000 h 273051"/>
                <a:gd name="connsiteX15" fmla="*/ 63687 w 338138"/>
                <a:gd name="connsiteY15" fmla="*/ 111125 h 273051"/>
                <a:gd name="connsiteX16" fmla="*/ 95063 w 338138"/>
                <a:gd name="connsiteY16" fmla="*/ 111125 h 273051"/>
                <a:gd name="connsiteX17" fmla="*/ 101600 w 338138"/>
                <a:gd name="connsiteY17" fmla="*/ 116205 h 273051"/>
                <a:gd name="connsiteX18" fmla="*/ 101600 w 338138"/>
                <a:gd name="connsiteY18" fmla="*/ 142875 h 273051"/>
                <a:gd name="connsiteX19" fmla="*/ 95063 w 338138"/>
                <a:gd name="connsiteY19" fmla="*/ 149225 h 273051"/>
                <a:gd name="connsiteX20" fmla="*/ 63687 w 338138"/>
                <a:gd name="connsiteY20" fmla="*/ 149225 h 273051"/>
                <a:gd name="connsiteX21" fmla="*/ 57150 w 338138"/>
                <a:gd name="connsiteY21" fmla="*/ 142875 h 273051"/>
                <a:gd name="connsiteX22" fmla="*/ 57150 w 338138"/>
                <a:gd name="connsiteY22" fmla="*/ 116205 h 273051"/>
                <a:gd name="connsiteX23" fmla="*/ 63687 w 338138"/>
                <a:gd name="connsiteY23" fmla="*/ 111125 h 273051"/>
                <a:gd name="connsiteX24" fmla="*/ 240687 w 338138"/>
                <a:gd name="connsiteY24" fmla="*/ 103188 h 273051"/>
                <a:gd name="connsiteX25" fmla="*/ 319701 w 338138"/>
                <a:gd name="connsiteY25" fmla="*/ 103188 h 273051"/>
                <a:gd name="connsiteX26" fmla="*/ 338138 w 338138"/>
                <a:gd name="connsiteY26" fmla="*/ 120306 h 273051"/>
                <a:gd name="connsiteX27" fmla="*/ 338138 w 338138"/>
                <a:gd name="connsiteY27" fmla="*/ 254616 h 273051"/>
                <a:gd name="connsiteX28" fmla="*/ 319701 w 338138"/>
                <a:gd name="connsiteY28" fmla="*/ 273051 h 273051"/>
                <a:gd name="connsiteX29" fmla="*/ 240687 w 338138"/>
                <a:gd name="connsiteY29" fmla="*/ 273051 h 273051"/>
                <a:gd name="connsiteX30" fmla="*/ 222250 w 338138"/>
                <a:gd name="connsiteY30" fmla="*/ 254616 h 273051"/>
                <a:gd name="connsiteX31" fmla="*/ 222250 w 338138"/>
                <a:gd name="connsiteY31" fmla="*/ 120306 h 273051"/>
                <a:gd name="connsiteX32" fmla="*/ 240687 w 338138"/>
                <a:gd name="connsiteY32" fmla="*/ 103188 h 273051"/>
                <a:gd name="connsiteX33" fmla="*/ 130595 w 338138"/>
                <a:gd name="connsiteY33" fmla="*/ 76200 h 273051"/>
                <a:gd name="connsiteX34" fmla="*/ 163093 w 338138"/>
                <a:gd name="connsiteY34" fmla="*/ 76200 h 273051"/>
                <a:gd name="connsiteX35" fmla="*/ 169863 w 338138"/>
                <a:gd name="connsiteY35" fmla="*/ 82720 h 273051"/>
                <a:gd name="connsiteX36" fmla="*/ 169863 w 338138"/>
                <a:gd name="connsiteY36" fmla="*/ 142705 h 273051"/>
                <a:gd name="connsiteX37" fmla="*/ 163093 w 338138"/>
                <a:gd name="connsiteY37" fmla="*/ 149225 h 273051"/>
                <a:gd name="connsiteX38" fmla="*/ 130595 w 338138"/>
                <a:gd name="connsiteY38" fmla="*/ 149225 h 273051"/>
                <a:gd name="connsiteX39" fmla="*/ 123825 w 338138"/>
                <a:gd name="connsiteY39" fmla="*/ 142705 h 273051"/>
                <a:gd name="connsiteX40" fmla="*/ 123825 w 338138"/>
                <a:gd name="connsiteY40" fmla="*/ 82720 h 273051"/>
                <a:gd name="connsiteX41" fmla="*/ 130595 w 338138"/>
                <a:gd name="connsiteY41" fmla="*/ 76200 h 273051"/>
                <a:gd name="connsiteX42" fmla="*/ 198625 w 338138"/>
                <a:gd name="connsiteY42" fmla="*/ 42863 h 273051"/>
                <a:gd name="connsiteX43" fmla="*/ 230001 w 338138"/>
                <a:gd name="connsiteY43" fmla="*/ 42863 h 273051"/>
                <a:gd name="connsiteX44" fmla="*/ 236538 w 338138"/>
                <a:gd name="connsiteY44" fmla="*/ 49429 h 273051"/>
                <a:gd name="connsiteX45" fmla="*/ 236538 w 338138"/>
                <a:gd name="connsiteY45" fmla="*/ 80944 h 273051"/>
                <a:gd name="connsiteX46" fmla="*/ 201239 w 338138"/>
                <a:gd name="connsiteY46" fmla="*/ 120337 h 273051"/>
                <a:gd name="connsiteX47" fmla="*/ 201239 w 338138"/>
                <a:gd name="connsiteY47" fmla="*/ 149226 h 273051"/>
                <a:gd name="connsiteX48" fmla="*/ 198625 w 338138"/>
                <a:gd name="connsiteY48" fmla="*/ 149226 h 273051"/>
                <a:gd name="connsiteX49" fmla="*/ 192088 w 338138"/>
                <a:gd name="connsiteY49" fmla="*/ 142660 h 273051"/>
                <a:gd name="connsiteX50" fmla="*/ 192088 w 338138"/>
                <a:gd name="connsiteY50" fmla="*/ 49429 h 273051"/>
                <a:gd name="connsiteX51" fmla="*/ 198625 w 338138"/>
                <a:gd name="connsiteY51" fmla="*/ 42863 h 273051"/>
                <a:gd name="connsiteX52" fmla="*/ 25357 w 338138"/>
                <a:gd name="connsiteY52" fmla="*/ 0 h 273051"/>
                <a:gd name="connsiteX53" fmla="*/ 268332 w 338138"/>
                <a:gd name="connsiteY53" fmla="*/ 0 h 273051"/>
                <a:gd name="connsiteX54" fmla="*/ 292101 w 338138"/>
                <a:gd name="connsiteY54" fmla="*/ 23655 h 273051"/>
                <a:gd name="connsiteX55" fmla="*/ 292101 w 338138"/>
                <a:gd name="connsiteY55" fmla="*/ 81478 h 273051"/>
                <a:gd name="connsiteX56" fmla="*/ 269652 w 338138"/>
                <a:gd name="connsiteY56" fmla="*/ 81478 h 273051"/>
                <a:gd name="connsiteX57" fmla="*/ 269652 w 338138"/>
                <a:gd name="connsiteY57" fmla="*/ 23655 h 273051"/>
                <a:gd name="connsiteX58" fmla="*/ 268332 w 338138"/>
                <a:gd name="connsiteY58" fmla="*/ 22341 h 273051"/>
                <a:gd name="connsiteX59" fmla="*/ 25357 w 338138"/>
                <a:gd name="connsiteY59" fmla="*/ 22341 h 273051"/>
                <a:gd name="connsiteX60" fmla="*/ 24037 w 338138"/>
                <a:gd name="connsiteY60" fmla="*/ 23655 h 273051"/>
                <a:gd name="connsiteX61" fmla="*/ 24037 w 338138"/>
                <a:gd name="connsiteY61" fmla="*/ 176097 h 273051"/>
                <a:gd name="connsiteX62" fmla="*/ 25357 w 338138"/>
                <a:gd name="connsiteY62" fmla="*/ 176097 h 273051"/>
                <a:gd name="connsiteX63" fmla="*/ 200985 w 338138"/>
                <a:gd name="connsiteY63" fmla="*/ 176097 h 273051"/>
                <a:gd name="connsiteX64" fmla="*/ 200985 w 338138"/>
                <a:gd name="connsiteY64" fmla="*/ 198438 h 273051"/>
                <a:gd name="connsiteX65" fmla="*/ 25357 w 338138"/>
                <a:gd name="connsiteY65" fmla="*/ 198438 h 273051"/>
                <a:gd name="connsiteX66" fmla="*/ 1588 w 338138"/>
                <a:gd name="connsiteY66" fmla="*/ 176097 h 273051"/>
                <a:gd name="connsiteX67" fmla="*/ 1588 w 338138"/>
                <a:gd name="connsiteY67" fmla="*/ 23655 h 273051"/>
                <a:gd name="connsiteX68" fmla="*/ 25357 w 338138"/>
                <a:gd name="connsiteY68" fmla="*/ 0 h 27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38138" h="273051">
                  <a:moveTo>
                    <a:pt x="17107" y="212725"/>
                  </a:moveTo>
                  <a:cubicBezTo>
                    <a:pt x="17107" y="212725"/>
                    <a:pt x="17107" y="212725"/>
                    <a:pt x="200025" y="212725"/>
                  </a:cubicBezTo>
                  <a:cubicBezTo>
                    <a:pt x="200025" y="212725"/>
                    <a:pt x="200025" y="212725"/>
                    <a:pt x="200025" y="247650"/>
                  </a:cubicBezTo>
                  <a:cubicBezTo>
                    <a:pt x="200025" y="247650"/>
                    <a:pt x="200025" y="247650"/>
                    <a:pt x="17107" y="247650"/>
                  </a:cubicBezTo>
                  <a:cubicBezTo>
                    <a:pt x="7896" y="247650"/>
                    <a:pt x="0" y="239590"/>
                    <a:pt x="0" y="230188"/>
                  </a:cubicBezTo>
                  <a:cubicBezTo>
                    <a:pt x="0" y="220785"/>
                    <a:pt x="7896" y="212725"/>
                    <a:pt x="17107" y="212725"/>
                  </a:cubicBezTo>
                  <a:close/>
                  <a:moveTo>
                    <a:pt x="248124" y="127000"/>
                  </a:moveTo>
                  <a:cubicBezTo>
                    <a:pt x="245506" y="127000"/>
                    <a:pt x="242888" y="129646"/>
                    <a:pt x="242888" y="132292"/>
                  </a:cubicBezTo>
                  <a:cubicBezTo>
                    <a:pt x="242888" y="132292"/>
                    <a:pt x="242888" y="132292"/>
                    <a:pt x="242888" y="232833"/>
                  </a:cubicBezTo>
                  <a:cubicBezTo>
                    <a:pt x="242888" y="235479"/>
                    <a:pt x="245506" y="238125"/>
                    <a:pt x="248124" y="238125"/>
                  </a:cubicBezTo>
                  <a:cubicBezTo>
                    <a:pt x="248124" y="238125"/>
                    <a:pt x="248124" y="238125"/>
                    <a:pt x="312265" y="238125"/>
                  </a:cubicBezTo>
                  <a:cubicBezTo>
                    <a:pt x="314883" y="238125"/>
                    <a:pt x="317501" y="235479"/>
                    <a:pt x="317501" y="232833"/>
                  </a:cubicBezTo>
                  <a:lnTo>
                    <a:pt x="317501" y="132292"/>
                  </a:lnTo>
                  <a:cubicBezTo>
                    <a:pt x="317501" y="129646"/>
                    <a:pt x="314883" y="127000"/>
                    <a:pt x="312265" y="127000"/>
                  </a:cubicBezTo>
                  <a:cubicBezTo>
                    <a:pt x="312265" y="127000"/>
                    <a:pt x="312265" y="127000"/>
                    <a:pt x="248124" y="127000"/>
                  </a:cubicBezTo>
                  <a:close/>
                  <a:moveTo>
                    <a:pt x="63687" y="111125"/>
                  </a:moveTo>
                  <a:lnTo>
                    <a:pt x="95063" y="111125"/>
                  </a:lnTo>
                  <a:cubicBezTo>
                    <a:pt x="98985" y="111125"/>
                    <a:pt x="101600" y="113665"/>
                    <a:pt x="101600" y="116205"/>
                  </a:cubicBezTo>
                  <a:cubicBezTo>
                    <a:pt x="101600" y="116205"/>
                    <a:pt x="101600" y="116205"/>
                    <a:pt x="101600" y="142875"/>
                  </a:cubicBezTo>
                  <a:cubicBezTo>
                    <a:pt x="101600" y="146685"/>
                    <a:pt x="98985" y="149225"/>
                    <a:pt x="95063" y="149225"/>
                  </a:cubicBezTo>
                  <a:cubicBezTo>
                    <a:pt x="95063" y="149225"/>
                    <a:pt x="95063" y="149225"/>
                    <a:pt x="63687" y="149225"/>
                  </a:cubicBezTo>
                  <a:cubicBezTo>
                    <a:pt x="59765" y="149225"/>
                    <a:pt x="57150" y="146685"/>
                    <a:pt x="57150" y="142875"/>
                  </a:cubicBezTo>
                  <a:cubicBezTo>
                    <a:pt x="57150" y="142875"/>
                    <a:pt x="57150" y="142875"/>
                    <a:pt x="57150" y="116205"/>
                  </a:cubicBezTo>
                  <a:cubicBezTo>
                    <a:pt x="57150" y="113665"/>
                    <a:pt x="59765" y="111125"/>
                    <a:pt x="63687" y="111125"/>
                  </a:cubicBezTo>
                  <a:close/>
                  <a:moveTo>
                    <a:pt x="240687" y="103188"/>
                  </a:moveTo>
                  <a:cubicBezTo>
                    <a:pt x="240687" y="103188"/>
                    <a:pt x="240687" y="103188"/>
                    <a:pt x="319701" y="103188"/>
                  </a:cubicBezTo>
                  <a:cubicBezTo>
                    <a:pt x="330237" y="103188"/>
                    <a:pt x="338138" y="111089"/>
                    <a:pt x="338138" y="120306"/>
                  </a:cubicBezTo>
                  <a:cubicBezTo>
                    <a:pt x="338138" y="120306"/>
                    <a:pt x="338138" y="120306"/>
                    <a:pt x="338138" y="254616"/>
                  </a:cubicBezTo>
                  <a:cubicBezTo>
                    <a:pt x="338138" y="265150"/>
                    <a:pt x="330237" y="273051"/>
                    <a:pt x="319701" y="273051"/>
                  </a:cubicBezTo>
                  <a:cubicBezTo>
                    <a:pt x="319701" y="273051"/>
                    <a:pt x="319701" y="273051"/>
                    <a:pt x="240687" y="273051"/>
                  </a:cubicBezTo>
                  <a:cubicBezTo>
                    <a:pt x="231468" y="273051"/>
                    <a:pt x="222250" y="265150"/>
                    <a:pt x="222250" y="254616"/>
                  </a:cubicBezTo>
                  <a:cubicBezTo>
                    <a:pt x="222250" y="254616"/>
                    <a:pt x="222250" y="254616"/>
                    <a:pt x="222250" y="120306"/>
                  </a:cubicBezTo>
                  <a:cubicBezTo>
                    <a:pt x="222250" y="111089"/>
                    <a:pt x="231468" y="103188"/>
                    <a:pt x="240687" y="103188"/>
                  </a:cubicBezTo>
                  <a:close/>
                  <a:moveTo>
                    <a:pt x="130595" y="76200"/>
                  </a:moveTo>
                  <a:lnTo>
                    <a:pt x="163093" y="76200"/>
                  </a:lnTo>
                  <a:cubicBezTo>
                    <a:pt x="167155" y="76200"/>
                    <a:pt x="169863" y="78808"/>
                    <a:pt x="169863" y="82720"/>
                  </a:cubicBezTo>
                  <a:cubicBezTo>
                    <a:pt x="169863" y="82720"/>
                    <a:pt x="169863" y="82720"/>
                    <a:pt x="169863" y="142705"/>
                  </a:cubicBezTo>
                  <a:cubicBezTo>
                    <a:pt x="169863" y="146617"/>
                    <a:pt x="167155" y="149225"/>
                    <a:pt x="163093" y="149225"/>
                  </a:cubicBezTo>
                  <a:cubicBezTo>
                    <a:pt x="163093" y="149225"/>
                    <a:pt x="163093" y="149225"/>
                    <a:pt x="130595" y="149225"/>
                  </a:cubicBezTo>
                  <a:cubicBezTo>
                    <a:pt x="126533" y="149225"/>
                    <a:pt x="123825" y="146617"/>
                    <a:pt x="123825" y="142705"/>
                  </a:cubicBezTo>
                  <a:cubicBezTo>
                    <a:pt x="123825" y="142705"/>
                    <a:pt x="123825" y="142705"/>
                    <a:pt x="123825" y="82720"/>
                  </a:cubicBezTo>
                  <a:cubicBezTo>
                    <a:pt x="123825" y="78808"/>
                    <a:pt x="126533" y="76200"/>
                    <a:pt x="130595" y="76200"/>
                  </a:cubicBezTo>
                  <a:close/>
                  <a:moveTo>
                    <a:pt x="198625" y="42863"/>
                  </a:moveTo>
                  <a:cubicBezTo>
                    <a:pt x="198625" y="42863"/>
                    <a:pt x="198625" y="42863"/>
                    <a:pt x="230001" y="42863"/>
                  </a:cubicBezTo>
                  <a:cubicBezTo>
                    <a:pt x="233923" y="42863"/>
                    <a:pt x="236538" y="45489"/>
                    <a:pt x="236538" y="49429"/>
                  </a:cubicBezTo>
                  <a:lnTo>
                    <a:pt x="236538" y="80944"/>
                  </a:lnTo>
                  <a:cubicBezTo>
                    <a:pt x="216928" y="83570"/>
                    <a:pt x="201239" y="100640"/>
                    <a:pt x="201239" y="120337"/>
                  </a:cubicBezTo>
                  <a:cubicBezTo>
                    <a:pt x="201239" y="120337"/>
                    <a:pt x="201239" y="120337"/>
                    <a:pt x="201239" y="149226"/>
                  </a:cubicBezTo>
                  <a:cubicBezTo>
                    <a:pt x="201239" y="149226"/>
                    <a:pt x="201239" y="149226"/>
                    <a:pt x="198625" y="149226"/>
                  </a:cubicBezTo>
                  <a:cubicBezTo>
                    <a:pt x="194703" y="149226"/>
                    <a:pt x="192088" y="146600"/>
                    <a:pt x="192088" y="142660"/>
                  </a:cubicBezTo>
                  <a:cubicBezTo>
                    <a:pt x="192088" y="142660"/>
                    <a:pt x="192088" y="142660"/>
                    <a:pt x="192088" y="49429"/>
                  </a:cubicBezTo>
                  <a:cubicBezTo>
                    <a:pt x="192088" y="45489"/>
                    <a:pt x="194703" y="42863"/>
                    <a:pt x="198625" y="42863"/>
                  </a:cubicBezTo>
                  <a:close/>
                  <a:moveTo>
                    <a:pt x="25357" y="0"/>
                  </a:moveTo>
                  <a:cubicBezTo>
                    <a:pt x="25357" y="0"/>
                    <a:pt x="25357" y="0"/>
                    <a:pt x="268332" y="0"/>
                  </a:cubicBezTo>
                  <a:cubicBezTo>
                    <a:pt x="281537" y="0"/>
                    <a:pt x="292101" y="10513"/>
                    <a:pt x="292101" y="23655"/>
                  </a:cubicBezTo>
                  <a:cubicBezTo>
                    <a:pt x="292101" y="23655"/>
                    <a:pt x="292101" y="23655"/>
                    <a:pt x="292101" y="81478"/>
                  </a:cubicBezTo>
                  <a:cubicBezTo>
                    <a:pt x="292101" y="81478"/>
                    <a:pt x="292101" y="81478"/>
                    <a:pt x="269652" y="81478"/>
                  </a:cubicBezTo>
                  <a:cubicBezTo>
                    <a:pt x="269652" y="81478"/>
                    <a:pt x="269652" y="81478"/>
                    <a:pt x="269652" y="23655"/>
                  </a:cubicBezTo>
                  <a:cubicBezTo>
                    <a:pt x="269652" y="23655"/>
                    <a:pt x="268332" y="22341"/>
                    <a:pt x="268332" y="22341"/>
                  </a:cubicBezTo>
                  <a:cubicBezTo>
                    <a:pt x="268332" y="22341"/>
                    <a:pt x="268332" y="22341"/>
                    <a:pt x="25357" y="22341"/>
                  </a:cubicBezTo>
                  <a:cubicBezTo>
                    <a:pt x="24037" y="22341"/>
                    <a:pt x="24037" y="23655"/>
                    <a:pt x="24037" y="23655"/>
                  </a:cubicBezTo>
                  <a:cubicBezTo>
                    <a:pt x="24037" y="23655"/>
                    <a:pt x="24037" y="23655"/>
                    <a:pt x="24037" y="176097"/>
                  </a:cubicBezTo>
                  <a:cubicBezTo>
                    <a:pt x="24037" y="176097"/>
                    <a:pt x="24037" y="176097"/>
                    <a:pt x="25357" y="176097"/>
                  </a:cubicBezTo>
                  <a:cubicBezTo>
                    <a:pt x="25357" y="176097"/>
                    <a:pt x="25357" y="176097"/>
                    <a:pt x="200985" y="176097"/>
                  </a:cubicBezTo>
                  <a:cubicBezTo>
                    <a:pt x="200985" y="176097"/>
                    <a:pt x="200985" y="176097"/>
                    <a:pt x="200985" y="198438"/>
                  </a:cubicBezTo>
                  <a:cubicBezTo>
                    <a:pt x="200985" y="198438"/>
                    <a:pt x="200985" y="198438"/>
                    <a:pt x="25357" y="198438"/>
                  </a:cubicBezTo>
                  <a:cubicBezTo>
                    <a:pt x="12152" y="198438"/>
                    <a:pt x="1588" y="187925"/>
                    <a:pt x="1588" y="176097"/>
                  </a:cubicBezTo>
                  <a:cubicBezTo>
                    <a:pt x="1588" y="176097"/>
                    <a:pt x="1588" y="176097"/>
                    <a:pt x="1588" y="23655"/>
                  </a:cubicBezTo>
                  <a:cubicBezTo>
                    <a:pt x="1588" y="10513"/>
                    <a:pt x="12152" y="0"/>
                    <a:pt x="25357" y="0"/>
                  </a:cubicBezTo>
                  <a:close/>
                </a:path>
              </a:pathLst>
            </a:custGeom>
            <a:solidFill>
              <a:srgbClr val="01B0F0"/>
            </a:solidFill>
            <a:ln>
              <a:noFill/>
            </a:ln>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2" name="îšľiďé"/>
            <p:cNvSpPr/>
            <p:nvPr/>
          </p:nvSpPr>
          <p:spPr bwMode="auto">
            <a:xfrm>
              <a:off x="5987056" y="2315010"/>
              <a:ext cx="348833" cy="45812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rgbClr val="01B0F0"/>
            </a:solidFill>
            <a:ln>
              <a:noFill/>
            </a:ln>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3" name="isḻiḑé"/>
            <p:cNvSpPr/>
            <p:nvPr/>
          </p:nvSpPr>
          <p:spPr bwMode="auto">
            <a:xfrm>
              <a:off x="7844128" y="2359305"/>
              <a:ext cx="434511" cy="447369"/>
            </a:xfrm>
            <a:custGeom>
              <a:avLst/>
              <a:gdLst>
                <a:gd name="connsiteX0" fmla="*/ 279401 w 338138"/>
                <a:gd name="connsiteY0" fmla="*/ 293687 h 330200"/>
                <a:gd name="connsiteX1" fmla="*/ 274109 w 338138"/>
                <a:gd name="connsiteY1" fmla="*/ 296374 h 330200"/>
                <a:gd name="connsiteX2" fmla="*/ 271463 w 338138"/>
                <a:gd name="connsiteY2" fmla="*/ 303090 h 330200"/>
                <a:gd name="connsiteX3" fmla="*/ 274109 w 338138"/>
                <a:gd name="connsiteY3" fmla="*/ 308464 h 330200"/>
                <a:gd name="connsiteX4" fmla="*/ 279401 w 338138"/>
                <a:gd name="connsiteY4" fmla="*/ 311150 h 330200"/>
                <a:gd name="connsiteX5" fmla="*/ 286015 w 338138"/>
                <a:gd name="connsiteY5" fmla="*/ 308464 h 330200"/>
                <a:gd name="connsiteX6" fmla="*/ 287338 w 338138"/>
                <a:gd name="connsiteY6" fmla="*/ 303090 h 330200"/>
                <a:gd name="connsiteX7" fmla="*/ 286015 w 338138"/>
                <a:gd name="connsiteY7" fmla="*/ 296374 h 330200"/>
                <a:gd name="connsiteX8" fmla="*/ 279401 w 338138"/>
                <a:gd name="connsiteY8" fmla="*/ 293687 h 330200"/>
                <a:gd name="connsiteX9" fmla="*/ 222250 w 338138"/>
                <a:gd name="connsiteY9" fmla="*/ 282575 h 330200"/>
                <a:gd name="connsiteX10" fmla="*/ 223567 w 338138"/>
                <a:gd name="connsiteY10" fmla="*/ 282575 h 330200"/>
                <a:gd name="connsiteX11" fmla="*/ 338138 w 338138"/>
                <a:gd name="connsiteY11" fmla="*/ 282575 h 330200"/>
                <a:gd name="connsiteX12" fmla="*/ 338138 w 338138"/>
                <a:gd name="connsiteY12" fmla="*/ 298450 h 330200"/>
                <a:gd name="connsiteX13" fmla="*/ 305215 w 338138"/>
                <a:gd name="connsiteY13" fmla="*/ 330200 h 330200"/>
                <a:gd name="connsiteX14" fmla="*/ 255173 w 338138"/>
                <a:gd name="connsiteY14" fmla="*/ 330200 h 330200"/>
                <a:gd name="connsiteX15" fmla="*/ 222250 w 338138"/>
                <a:gd name="connsiteY15" fmla="*/ 298450 h 330200"/>
                <a:gd name="connsiteX16" fmla="*/ 222250 w 338138"/>
                <a:gd name="connsiteY16" fmla="*/ 282575 h 330200"/>
                <a:gd name="connsiteX17" fmla="*/ 55563 w 338138"/>
                <a:gd name="connsiteY17" fmla="*/ 274637 h 330200"/>
                <a:gd name="connsiteX18" fmla="*/ 149226 w 338138"/>
                <a:gd name="connsiteY18" fmla="*/ 274637 h 330200"/>
                <a:gd name="connsiteX19" fmla="*/ 103054 w 338138"/>
                <a:gd name="connsiteY19" fmla="*/ 312737 h 330200"/>
                <a:gd name="connsiteX20" fmla="*/ 55563 w 338138"/>
                <a:gd name="connsiteY20" fmla="*/ 274637 h 330200"/>
                <a:gd name="connsiteX21" fmla="*/ 168911 w 338138"/>
                <a:gd name="connsiteY21" fmla="*/ 244475 h 330200"/>
                <a:gd name="connsiteX22" fmla="*/ 205459 w 338138"/>
                <a:gd name="connsiteY22" fmla="*/ 244475 h 330200"/>
                <a:gd name="connsiteX23" fmla="*/ 215901 w 338138"/>
                <a:gd name="connsiteY23" fmla="*/ 256381 h 330200"/>
                <a:gd name="connsiteX24" fmla="*/ 205459 w 338138"/>
                <a:gd name="connsiteY24" fmla="*/ 268288 h 330200"/>
                <a:gd name="connsiteX25" fmla="*/ 168911 w 338138"/>
                <a:gd name="connsiteY25" fmla="*/ 268288 h 330200"/>
                <a:gd name="connsiteX26" fmla="*/ 157163 w 338138"/>
                <a:gd name="connsiteY26" fmla="*/ 256381 h 330200"/>
                <a:gd name="connsiteX27" fmla="*/ 168911 w 338138"/>
                <a:gd name="connsiteY27" fmla="*/ 244475 h 330200"/>
                <a:gd name="connsiteX28" fmla="*/ 53975 w 338138"/>
                <a:gd name="connsiteY28" fmla="*/ 236537 h 330200"/>
                <a:gd name="connsiteX29" fmla="*/ 150813 w 338138"/>
                <a:gd name="connsiteY29" fmla="*/ 236537 h 330200"/>
                <a:gd name="connsiteX30" fmla="*/ 150813 w 338138"/>
                <a:gd name="connsiteY30" fmla="*/ 258762 h 330200"/>
                <a:gd name="connsiteX31" fmla="*/ 53975 w 338138"/>
                <a:gd name="connsiteY31" fmla="*/ 258762 h 330200"/>
                <a:gd name="connsiteX32" fmla="*/ 255173 w 338138"/>
                <a:gd name="connsiteY32" fmla="*/ 150812 h 330200"/>
                <a:gd name="connsiteX33" fmla="*/ 305215 w 338138"/>
                <a:gd name="connsiteY33" fmla="*/ 150812 h 330200"/>
                <a:gd name="connsiteX34" fmla="*/ 338138 w 338138"/>
                <a:gd name="connsiteY34" fmla="*/ 182063 h 330200"/>
                <a:gd name="connsiteX35" fmla="*/ 338138 w 338138"/>
                <a:gd name="connsiteY35" fmla="*/ 266700 h 330200"/>
                <a:gd name="connsiteX36" fmla="*/ 223567 w 338138"/>
                <a:gd name="connsiteY36" fmla="*/ 266700 h 330200"/>
                <a:gd name="connsiteX37" fmla="*/ 222250 w 338138"/>
                <a:gd name="connsiteY37" fmla="*/ 266700 h 330200"/>
                <a:gd name="connsiteX38" fmla="*/ 222250 w 338138"/>
                <a:gd name="connsiteY38" fmla="*/ 182063 h 330200"/>
                <a:gd name="connsiteX39" fmla="*/ 255173 w 338138"/>
                <a:gd name="connsiteY39" fmla="*/ 150812 h 330200"/>
                <a:gd name="connsiteX40" fmla="*/ 85111 w 338138"/>
                <a:gd name="connsiteY40" fmla="*/ 128587 h 330200"/>
                <a:gd name="connsiteX41" fmla="*/ 97913 w 338138"/>
                <a:gd name="connsiteY41" fmla="*/ 135164 h 330200"/>
                <a:gd name="connsiteX42" fmla="*/ 106875 w 338138"/>
                <a:gd name="connsiteY42" fmla="*/ 135164 h 330200"/>
                <a:gd name="connsiteX43" fmla="*/ 119678 w 338138"/>
                <a:gd name="connsiteY43" fmla="*/ 128587 h 330200"/>
                <a:gd name="connsiteX44" fmla="*/ 122238 w 338138"/>
                <a:gd name="connsiteY44" fmla="*/ 129902 h 330200"/>
                <a:gd name="connsiteX45" fmla="*/ 109435 w 338138"/>
                <a:gd name="connsiteY45" fmla="*/ 220662 h 330200"/>
                <a:gd name="connsiteX46" fmla="*/ 95353 w 338138"/>
                <a:gd name="connsiteY46" fmla="*/ 220662 h 330200"/>
                <a:gd name="connsiteX47" fmla="*/ 82550 w 338138"/>
                <a:gd name="connsiteY47" fmla="*/ 129902 h 330200"/>
                <a:gd name="connsiteX48" fmla="*/ 85111 w 338138"/>
                <a:gd name="connsiteY48" fmla="*/ 128587 h 330200"/>
                <a:gd name="connsiteX49" fmla="*/ 224631 w 338138"/>
                <a:gd name="connsiteY49" fmla="*/ 60325 h 330200"/>
                <a:gd name="connsiteX50" fmla="*/ 280194 w 338138"/>
                <a:gd name="connsiteY50" fmla="*/ 60325 h 330200"/>
                <a:gd name="connsiteX51" fmla="*/ 292100 w 338138"/>
                <a:gd name="connsiteY51" fmla="*/ 70872 h 330200"/>
                <a:gd name="connsiteX52" fmla="*/ 292100 w 338138"/>
                <a:gd name="connsiteY52" fmla="*/ 127565 h 330200"/>
                <a:gd name="connsiteX53" fmla="*/ 280194 w 338138"/>
                <a:gd name="connsiteY53" fmla="*/ 138113 h 330200"/>
                <a:gd name="connsiteX54" fmla="*/ 269610 w 338138"/>
                <a:gd name="connsiteY54" fmla="*/ 127565 h 330200"/>
                <a:gd name="connsiteX55" fmla="*/ 269610 w 338138"/>
                <a:gd name="connsiteY55" fmla="*/ 82738 h 330200"/>
                <a:gd name="connsiteX56" fmla="*/ 224631 w 338138"/>
                <a:gd name="connsiteY56" fmla="*/ 82738 h 330200"/>
                <a:gd name="connsiteX57" fmla="*/ 212725 w 338138"/>
                <a:gd name="connsiteY57" fmla="*/ 70872 h 330200"/>
                <a:gd name="connsiteX58" fmla="*/ 224631 w 338138"/>
                <a:gd name="connsiteY58" fmla="*/ 60325 h 330200"/>
                <a:gd name="connsiteX59" fmla="*/ 103055 w 338138"/>
                <a:gd name="connsiteY59" fmla="*/ 0 h 330200"/>
                <a:gd name="connsiteX60" fmla="*/ 204788 w 338138"/>
                <a:gd name="connsiteY60" fmla="*/ 101137 h 330200"/>
                <a:gd name="connsiteX61" fmla="*/ 161188 w 338138"/>
                <a:gd name="connsiteY61" fmla="*/ 185199 h 330200"/>
                <a:gd name="connsiteX62" fmla="*/ 151940 w 338138"/>
                <a:gd name="connsiteY62" fmla="*/ 220663 h 330200"/>
                <a:gd name="connsiteX63" fmla="*/ 125515 w 338138"/>
                <a:gd name="connsiteY63" fmla="*/ 220663 h 330200"/>
                <a:gd name="connsiteX64" fmla="*/ 137406 w 338138"/>
                <a:gd name="connsiteY64" fmla="*/ 136601 h 330200"/>
                <a:gd name="connsiteX65" fmla="*/ 138727 w 338138"/>
                <a:gd name="connsiteY65" fmla="*/ 136601 h 330200"/>
                <a:gd name="connsiteX66" fmla="*/ 149297 w 338138"/>
                <a:gd name="connsiteY66" fmla="*/ 130033 h 330200"/>
                <a:gd name="connsiteX67" fmla="*/ 144012 w 338138"/>
                <a:gd name="connsiteY67" fmla="*/ 115585 h 330200"/>
                <a:gd name="connsiteX68" fmla="*/ 125515 w 338138"/>
                <a:gd name="connsiteY68" fmla="*/ 106391 h 330200"/>
                <a:gd name="connsiteX69" fmla="*/ 116267 w 338138"/>
                <a:gd name="connsiteY69" fmla="*/ 106391 h 330200"/>
                <a:gd name="connsiteX70" fmla="*/ 103055 w 338138"/>
                <a:gd name="connsiteY70" fmla="*/ 112958 h 330200"/>
                <a:gd name="connsiteX71" fmla="*/ 88521 w 338138"/>
                <a:gd name="connsiteY71" fmla="*/ 106391 h 330200"/>
                <a:gd name="connsiteX72" fmla="*/ 79273 w 338138"/>
                <a:gd name="connsiteY72" fmla="*/ 106391 h 330200"/>
                <a:gd name="connsiteX73" fmla="*/ 60776 w 338138"/>
                <a:gd name="connsiteY73" fmla="*/ 115585 h 330200"/>
                <a:gd name="connsiteX74" fmla="*/ 55491 w 338138"/>
                <a:gd name="connsiteY74" fmla="*/ 130033 h 330200"/>
                <a:gd name="connsiteX75" fmla="*/ 67382 w 338138"/>
                <a:gd name="connsiteY75" fmla="*/ 136601 h 330200"/>
                <a:gd name="connsiteX76" fmla="*/ 79273 w 338138"/>
                <a:gd name="connsiteY76" fmla="*/ 220663 h 330200"/>
                <a:gd name="connsiteX77" fmla="*/ 52848 w 338138"/>
                <a:gd name="connsiteY77" fmla="*/ 220663 h 330200"/>
                <a:gd name="connsiteX78" fmla="*/ 43600 w 338138"/>
                <a:gd name="connsiteY78" fmla="*/ 185199 h 330200"/>
                <a:gd name="connsiteX79" fmla="*/ 0 w 338138"/>
                <a:gd name="connsiteY79" fmla="*/ 101137 h 330200"/>
                <a:gd name="connsiteX80" fmla="*/ 103055 w 338138"/>
                <a:gd name="connsiteY8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8138" h="330200">
                  <a:moveTo>
                    <a:pt x="279401" y="293687"/>
                  </a:moveTo>
                  <a:cubicBezTo>
                    <a:pt x="276755" y="293687"/>
                    <a:pt x="275432" y="295030"/>
                    <a:pt x="274109" y="296374"/>
                  </a:cubicBezTo>
                  <a:cubicBezTo>
                    <a:pt x="271463" y="297717"/>
                    <a:pt x="271463" y="300404"/>
                    <a:pt x="271463" y="303090"/>
                  </a:cubicBezTo>
                  <a:cubicBezTo>
                    <a:pt x="271463" y="304434"/>
                    <a:pt x="271463" y="307120"/>
                    <a:pt x="274109" y="308464"/>
                  </a:cubicBezTo>
                  <a:cubicBezTo>
                    <a:pt x="275432" y="309807"/>
                    <a:pt x="276755" y="311150"/>
                    <a:pt x="279401" y="311150"/>
                  </a:cubicBezTo>
                  <a:cubicBezTo>
                    <a:pt x="282046" y="311150"/>
                    <a:pt x="283369" y="309807"/>
                    <a:pt x="286015" y="308464"/>
                  </a:cubicBezTo>
                  <a:cubicBezTo>
                    <a:pt x="287338" y="307120"/>
                    <a:pt x="287338" y="304434"/>
                    <a:pt x="287338" y="303090"/>
                  </a:cubicBezTo>
                  <a:cubicBezTo>
                    <a:pt x="287338" y="300404"/>
                    <a:pt x="287338" y="297717"/>
                    <a:pt x="286015" y="296374"/>
                  </a:cubicBezTo>
                  <a:cubicBezTo>
                    <a:pt x="283369" y="295030"/>
                    <a:pt x="282046" y="293687"/>
                    <a:pt x="279401" y="293687"/>
                  </a:cubicBezTo>
                  <a:close/>
                  <a:moveTo>
                    <a:pt x="222250" y="282575"/>
                  </a:moveTo>
                  <a:cubicBezTo>
                    <a:pt x="223567" y="282575"/>
                    <a:pt x="223567" y="282575"/>
                    <a:pt x="223567" y="282575"/>
                  </a:cubicBezTo>
                  <a:lnTo>
                    <a:pt x="338138" y="282575"/>
                  </a:lnTo>
                  <a:cubicBezTo>
                    <a:pt x="338138" y="282575"/>
                    <a:pt x="338138" y="282575"/>
                    <a:pt x="338138" y="298450"/>
                  </a:cubicBezTo>
                  <a:cubicBezTo>
                    <a:pt x="338138" y="315648"/>
                    <a:pt x="323652" y="330200"/>
                    <a:pt x="305215" y="330200"/>
                  </a:cubicBezTo>
                  <a:cubicBezTo>
                    <a:pt x="305215" y="330200"/>
                    <a:pt x="305215" y="330200"/>
                    <a:pt x="255173" y="330200"/>
                  </a:cubicBezTo>
                  <a:cubicBezTo>
                    <a:pt x="236736" y="330200"/>
                    <a:pt x="222250" y="315648"/>
                    <a:pt x="222250" y="298450"/>
                  </a:cubicBezTo>
                  <a:cubicBezTo>
                    <a:pt x="222250" y="298450"/>
                    <a:pt x="222250" y="298450"/>
                    <a:pt x="222250" y="282575"/>
                  </a:cubicBezTo>
                  <a:close/>
                  <a:moveTo>
                    <a:pt x="55563" y="274637"/>
                  </a:moveTo>
                  <a:cubicBezTo>
                    <a:pt x="55563" y="274637"/>
                    <a:pt x="55563" y="274637"/>
                    <a:pt x="149226" y="274637"/>
                  </a:cubicBezTo>
                  <a:cubicBezTo>
                    <a:pt x="145268" y="296227"/>
                    <a:pt x="125481" y="312737"/>
                    <a:pt x="103054" y="312737"/>
                  </a:cubicBezTo>
                  <a:cubicBezTo>
                    <a:pt x="79309" y="312737"/>
                    <a:pt x="59521" y="296227"/>
                    <a:pt x="55563" y="274637"/>
                  </a:cubicBezTo>
                  <a:close/>
                  <a:moveTo>
                    <a:pt x="168911" y="244475"/>
                  </a:moveTo>
                  <a:cubicBezTo>
                    <a:pt x="168911" y="244475"/>
                    <a:pt x="168911" y="244475"/>
                    <a:pt x="205459" y="244475"/>
                  </a:cubicBezTo>
                  <a:cubicBezTo>
                    <a:pt x="211985" y="244475"/>
                    <a:pt x="215901" y="249767"/>
                    <a:pt x="215901" y="256381"/>
                  </a:cubicBezTo>
                  <a:cubicBezTo>
                    <a:pt x="215901" y="262996"/>
                    <a:pt x="211985" y="268288"/>
                    <a:pt x="205459" y="268288"/>
                  </a:cubicBezTo>
                  <a:cubicBezTo>
                    <a:pt x="205459" y="268288"/>
                    <a:pt x="205459" y="268288"/>
                    <a:pt x="168911" y="268288"/>
                  </a:cubicBezTo>
                  <a:cubicBezTo>
                    <a:pt x="162384" y="268288"/>
                    <a:pt x="157163" y="262996"/>
                    <a:pt x="157163" y="256381"/>
                  </a:cubicBezTo>
                  <a:cubicBezTo>
                    <a:pt x="157163" y="249767"/>
                    <a:pt x="162384" y="244475"/>
                    <a:pt x="168911" y="244475"/>
                  </a:cubicBezTo>
                  <a:close/>
                  <a:moveTo>
                    <a:pt x="53975" y="236537"/>
                  </a:moveTo>
                  <a:lnTo>
                    <a:pt x="150813" y="236537"/>
                  </a:lnTo>
                  <a:lnTo>
                    <a:pt x="150813" y="258762"/>
                  </a:lnTo>
                  <a:lnTo>
                    <a:pt x="53975" y="258762"/>
                  </a:lnTo>
                  <a:close/>
                  <a:moveTo>
                    <a:pt x="255173" y="150812"/>
                  </a:moveTo>
                  <a:cubicBezTo>
                    <a:pt x="255173" y="150812"/>
                    <a:pt x="255173" y="150812"/>
                    <a:pt x="305215" y="150812"/>
                  </a:cubicBezTo>
                  <a:cubicBezTo>
                    <a:pt x="323652" y="150812"/>
                    <a:pt x="338138" y="165135"/>
                    <a:pt x="338138" y="182063"/>
                  </a:cubicBezTo>
                  <a:cubicBezTo>
                    <a:pt x="338138" y="182063"/>
                    <a:pt x="338138" y="182063"/>
                    <a:pt x="338138" y="266700"/>
                  </a:cubicBezTo>
                  <a:cubicBezTo>
                    <a:pt x="338138" y="266700"/>
                    <a:pt x="338138" y="266700"/>
                    <a:pt x="223567" y="266700"/>
                  </a:cubicBezTo>
                  <a:cubicBezTo>
                    <a:pt x="223567" y="266700"/>
                    <a:pt x="223567" y="266700"/>
                    <a:pt x="222250" y="266700"/>
                  </a:cubicBezTo>
                  <a:cubicBezTo>
                    <a:pt x="222250" y="266700"/>
                    <a:pt x="222250" y="266700"/>
                    <a:pt x="222250" y="182063"/>
                  </a:cubicBezTo>
                  <a:cubicBezTo>
                    <a:pt x="222250" y="165135"/>
                    <a:pt x="236736" y="150812"/>
                    <a:pt x="255173" y="150812"/>
                  </a:cubicBezTo>
                  <a:close/>
                  <a:moveTo>
                    <a:pt x="85111" y="128587"/>
                  </a:moveTo>
                  <a:cubicBezTo>
                    <a:pt x="85111" y="128587"/>
                    <a:pt x="85111" y="128587"/>
                    <a:pt x="97913" y="135164"/>
                  </a:cubicBezTo>
                  <a:cubicBezTo>
                    <a:pt x="100474" y="136479"/>
                    <a:pt x="104314" y="136479"/>
                    <a:pt x="106875" y="135164"/>
                  </a:cubicBezTo>
                  <a:cubicBezTo>
                    <a:pt x="106875" y="135164"/>
                    <a:pt x="106875" y="135164"/>
                    <a:pt x="119678" y="128587"/>
                  </a:cubicBezTo>
                  <a:cubicBezTo>
                    <a:pt x="119678" y="128587"/>
                    <a:pt x="119678" y="128587"/>
                    <a:pt x="122238" y="129902"/>
                  </a:cubicBezTo>
                  <a:lnTo>
                    <a:pt x="109435" y="220662"/>
                  </a:lnTo>
                  <a:cubicBezTo>
                    <a:pt x="109435" y="220662"/>
                    <a:pt x="109435" y="220662"/>
                    <a:pt x="95353" y="220662"/>
                  </a:cubicBezTo>
                  <a:cubicBezTo>
                    <a:pt x="95353" y="220662"/>
                    <a:pt x="95353" y="220662"/>
                    <a:pt x="82550" y="129902"/>
                  </a:cubicBezTo>
                  <a:cubicBezTo>
                    <a:pt x="82550" y="129902"/>
                    <a:pt x="82550" y="129902"/>
                    <a:pt x="85111" y="128587"/>
                  </a:cubicBezTo>
                  <a:close/>
                  <a:moveTo>
                    <a:pt x="224631" y="60325"/>
                  </a:moveTo>
                  <a:cubicBezTo>
                    <a:pt x="224631" y="60325"/>
                    <a:pt x="224631" y="60325"/>
                    <a:pt x="280194" y="60325"/>
                  </a:cubicBezTo>
                  <a:cubicBezTo>
                    <a:pt x="286808" y="60325"/>
                    <a:pt x="292100" y="65599"/>
                    <a:pt x="292100" y="70872"/>
                  </a:cubicBezTo>
                  <a:cubicBezTo>
                    <a:pt x="292100" y="70872"/>
                    <a:pt x="292100" y="70872"/>
                    <a:pt x="292100" y="127565"/>
                  </a:cubicBezTo>
                  <a:cubicBezTo>
                    <a:pt x="292100" y="132839"/>
                    <a:pt x="286808" y="138113"/>
                    <a:pt x="280194" y="138113"/>
                  </a:cubicBezTo>
                  <a:cubicBezTo>
                    <a:pt x="273579" y="138113"/>
                    <a:pt x="269610" y="132839"/>
                    <a:pt x="269610" y="127565"/>
                  </a:cubicBezTo>
                  <a:cubicBezTo>
                    <a:pt x="269610" y="127565"/>
                    <a:pt x="269610" y="127565"/>
                    <a:pt x="269610" y="82738"/>
                  </a:cubicBezTo>
                  <a:cubicBezTo>
                    <a:pt x="269610" y="82738"/>
                    <a:pt x="269610" y="82738"/>
                    <a:pt x="224631" y="82738"/>
                  </a:cubicBezTo>
                  <a:cubicBezTo>
                    <a:pt x="218017" y="82738"/>
                    <a:pt x="212725" y="77465"/>
                    <a:pt x="212725" y="70872"/>
                  </a:cubicBezTo>
                  <a:cubicBezTo>
                    <a:pt x="212725" y="65599"/>
                    <a:pt x="218017" y="60325"/>
                    <a:pt x="224631" y="60325"/>
                  </a:cubicBezTo>
                  <a:close/>
                  <a:moveTo>
                    <a:pt x="103055" y="0"/>
                  </a:moveTo>
                  <a:cubicBezTo>
                    <a:pt x="158546" y="0"/>
                    <a:pt x="204788" y="44658"/>
                    <a:pt x="204788" y="101137"/>
                  </a:cubicBezTo>
                  <a:cubicBezTo>
                    <a:pt x="204788" y="135287"/>
                    <a:pt x="188934" y="165497"/>
                    <a:pt x="161188" y="185199"/>
                  </a:cubicBezTo>
                  <a:cubicBezTo>
                    <a:pt x="161188" y="185199"/>
                    <a:pt x="161188" y="185199"/>
                    <a:pt x="151940" y="220663"/>
                  </a:cubicBezTo>
                  <a:cubicBezTo>
                    <a:pt x="151940" y="220663"/>
                    <a:pt x="151940" y="220663"/>
                    <a:pt x="125515" y="220663"/>
                  </a:cubicBezTo>
                  <a:cubicBezTo>
                    <a:pt x="125515" y="220663"/>
                    <a:pt x="125515" y="220663"/>
                    <a:pt x="137406" y="136601"/>
                  </a:cubicBezTo>
                  <a:cubicBezTo>
                    <a:pt x="137406" y="136601"/>
                    <a:pt x="138727" y="136601"/>
                    <a:pt x="138727" y="136601"/>
                  </a:cubicBezTo>
                  <a:cubicBezTo>
                    <a:pt x="142691" y="136601"/>
                    <a:pt x="146655" y="133974"/>
                    <a:pt x="149297" y="130033"/>
                  </a:cubicBezTo>
                  <a:cubicBezTo>
                    <a:pt x="151940" y="124780"/>
                    <a:pt x="149297" y="118212"/>
                    <a:pt x="144012" y="115585"/>
                  </a:cubicBezTo>
                  <a:cubicBezTo>
                    <a:pt x="144012" y="115585"/>
                    <a:pt x="144012" y="115585"/>
                    <a:pt x="125515" y="106391"/>
                  </a:cubicBezTo>
                  <a:cubicBezTo>
                    <a:pt x="122873" y="105077"/>
                    <a:pt x="118909" y="105077"/>
                    <a:pt x="116267" y="106391"/>
                  </a:cubicBezTo>
                  <a:cubicBezTo>
                    <a:pt x="116267" y="106391"/>
                    <a:pt x="116267" y="106391"/>
                    <a:pt x="103055" y="112958"/>
                  </a:cubicBezTo>
                  <a:cubicBezTo>
                    <a:pt x="103055" y="112958"/>
                    <a:pt x="103055" y="112958"/>
                    <a:pt x="88521" y="106391"/>
                  </a:cubicBezTo>
                  <a:cubicBezTo>
                    <a:pt x="85879" y="105077"/>
                    <a:pt x="81915" y="105077"/>
                    <a:pt x="79273" y="106391"/>
                  </a:cubicBezTo>
                  <a:cubicBezTo>
                    <a:pt x="79273" y="106391"/>
                    <a:pt x="79273" y="106391"/>
                    <a:pt x="60776" y="115585"/>
                  </a:cubicBezTo>
                  <a:cubicBezTo>
                    <a:pt x="55491" y="118212"/>
                    <a:pt x="52848" y="124780"/>
                    <a:pt x="55491" y="130033"/>
                  </a:cubicBezTo>
                  <a:cubicBezTo>
                    <a:pt x="58133" y="135287"/>
                    <a:pt x="63418" y="136601"/>
                    <a:pt x="67382" y="136601"/>
                  </a:cubicBezTo>
                  <a:cubicBezTo>
                    <a:pt x="67382" y="136601"/>
                    <a:pt x="67382" y="136601"/>
                    <a:pt x="79273" y="220663"/>
                  </a:cubicBezTo>
                  <a:cubicBezTo>
                    <a:pt x="79273" y="220663"/>
                    <a:pt x="79273" y="220663"/>
                    <a:pt x="52848" y="220663"/>
                  </a:cubicBezTo>
                  <a:cubicBezTo>
                    <a:pt x="52848" y="220663"/>
                    <a:pt x="52848" y="220663"/>
                    <a:pt x="43600" y="185199"/>
                  </a:cubicBezTo>
                  <a:cubicBezTo>
                    <a:pt x="15854" y="165497"/>
                    <a:pt x="0" y="135287"/>
                    <a:pt x="0" y="101137"/>
                  </a:cubicBezTo>
                  <a:cubicBezTo>
                    <a:pt x="0" y="44658"/>
                    <a:pt x="46242" y="0"/>
                    <a:pt x="103055" y="0"/>
                  </a:cubicBezTo>
                  <a:close/>
                </a:path>
              </a:pathLst>
            </a:custGeom>
            <a:solidFill>
              <a:srgbClr val="01B0F0"/>
            </a:solidFill>
            <a:ln>
              <a:noFill/>
            </a:ln>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4" name="îṥľîḑé">
              <a:extLst>
                <a:ext uri="{FF2B5EF4-FFF2-40B4-BE49-F238E27FC236}">
                  <a16:creationId xmlns:a16="http://schemas.microsoft.com/office/drawing/2014/main" id="{EB6B8083-C1A1-4DD5-9FC2-942CA73CBBF5}"/>
                </a:ext>
              </a:extLst>
            </p:cNvPr>
            <p:cNvSpPr/>
            <p:nvPr/>
          </p:nvSpPr>
          <p:spPr>
            <a:xfrm>
              <a:off x="1769018" y="3399539"/>
              <a:ext cx="998824"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a:latin typeface="Huawei Sans" panose="020C0503030203020204" pitchFamily="34" charset="0"/>
                  <a:ea typeface="方正兰亭黑简体" panose="02000000000000000000" pitchFamily="2" charset="-122"/>
                </a:rPr>
                <a:t>身份标识</a:t>
              </a:r>
            </a:p>
          </p:txBody>
        </p:sp>
        <p:sp>
          <p:nvSpPr>
            <p:cNvPr id="45" name="îsļîďe">
              <a:extLst>
                <a:ext uri="{FF2B5EF4-FFF2-40B4-BE49-F238E27FC236}">
                  <a16:creationId xmlns:a16="http://schemas.microsoft.com/office/drawing/2014/main" id="{C14181FE-9A02-45EF-A253-44653591853D}"/>
                </a:ext>
              </a:extLst>
            </p:cNvPr>
            <p:cNvSpPr txBox="1"/>
            <p:nvPr/>
          </p:nvSpPr>
          <p:spPr>
            <a:xfrm>
              <a:off x="1406258" y="3852539"/>
              <a:ext cx="1724344" cy="900000"/>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通过账号、密码等标识用户身份</a:t>
              </a:r>
            </a:p>
          </p:txBody>
        </p:sp>
        <p:sp>
          <p:nvSpPr>
            <p:cNvPr id="46" name="îšḻiḍé">
              <a:extLst>
                <a:ext uri="{FF2B5EF4-FFF2-40B4-BE49-F238E27FC236}">
                  <a16:creationId xmlns:a16="http://schemas.microsoft.com/office/drawing/2014/main" id="{659B0C95-AB85-4D6B-883A-A3FBAC1F865B}"/>
                </a:ext>
              </a:extLst>
            </p:cNvPr>
            <p:cNvSpPr/>
            <p:nvPr/>
          </p:nvSpPr>
          <p:spPr>
            <a:xfrm>
              <a:off x="3741056" y="3399539"/>
              <a:ext cx="808891"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a:latin typeface="Huawei Sans" panose="020C0503030203020204" pitchFamily="34" charset="0"/>
                  <a:ea typeface="方正兰亭黑简体" panose="02000000000000000000" pitchFamily="2" charset="-122"/>
                </a:rPr>
                <a:t>认证</a:t>
              </a:r>
            </a:p>
          </p:txBody>
        </p:sp>
        <p:sp>
          <p:nvSpPr>
            <p:cNvPr id="47" name="ïṧ1îďê">
              <a:extLst>
                <a:ext uri="{FF2B5EF4-FFF2-40B4-BE49-F238E27FC236}">
                  <a16:creationId xmlns:a16="http://schemas.microsoft.com/office/drawing/2014/main" id="{2BBF0A8E-1624-4F23-A6AA-97737A94AC02}"/>
                </a:ext>
              </a:extLst>
            </p:cNvPr>
            <p:cNvSpPr txBox="1"/>
            <p:nvPr/>
          </p:nvSpPr>
          <p:spPr>
            <a:xfrm>
              <a:off x="3363367" y="3852539"/>
              <a:ext cx="1648104" cy="771136"/>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识别和认证试图访问资源的用户</a:t>
              </a:r>
            </a:p>
          </p:txBody>
        </p:sp>
        <p:sp>
          <p:nvSpPr>
            <p:cNvPr id="48" name="îšḻîḋê">
              <a:extLst>
                <a:ext uri="{FF2B5EF4-FFF2-40B4-BE49-F238E27FC236}">
                  <a16:creationId xmlns:a16="http://schemas.microsoft.com/office/drawing/2014/main" id="{9D3DD27E-CB9A-4006-99DE-A7753178473A}"/>
                </a:ext>
              </a:extLst>
            </p:cNvPr>
            <p:cNvSpPr/>
            <p:nvPr/>
          </p:nvSpPr>
          <p:spPr>
            <a:xfrm>
              <a:off x="5699723" y="3399539"/>
              <a:ext cx="791381"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a:latin typeface="Huawei Sans" panose="020C0503030203020204" pitchFamily="34" charset="0"/>
                  <a:ea typeface="方正兰亭黑简体" panose="02000000000000000000" pitchFamily="2" charset="-122"/>
                </a:rPr>
                <a:t>授权</a:t>
              </a:r>
            </a:p>
          </p:txBody>
        </p:sp>
        <p:sp>
          <p:nvSpPr>
            <p:cNvPr id="49" name="îsļîďe">
              <a:extLst>
                <a:ext uri="{FF2B5EF4-FFF2-40B4-BE49-F238E27FC236}">
                  <a16:creationId xmlns:a16="http://schemas.microsoft.com/office/drawing/2014/main" id="{C14181FE-9A02-45EF-A253-44653591853D}"/>
                </a:ext>
              </a:extLst>
            </p:cNvPr>
            <p:cNvSpPr txBox="1"/>
            <p:nvPr/>
          </p:nvSpPr>
          <p:spPr>
            <a:xfrm>
              <a:off x="5437913" y="3852539"/>
              <a:ext cx="1447118" cy="771136"/>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确定访问是否</a:t>
              </a:r>
              <a:endParaRPr lang="en-US" altLang="zh-CN" sz="1400" dirty="0">
                <a:latin typeface="Huawei Sans" panose="020C0503030203020204" pitchFamily="34" charset="0"/>
                <a:ea typeface="方正兰亭黑简体" panose="02000000000000000000" pitchFamily="2" charset="-122"/>
              </a:endParaRPr>
            </a:p>
            <a:p>
              <a:pPr>
                <a:lnSpc>
                  <a:spcPct val="120000"/>
                </a:lnSpc>
              </a:pPr>
              <a:r>
                <a:rPr lang="zh-CN" altLang="en-US" sz="1400" dirty="0">
                  <a:latin typeface="Huawei Sans" panose="020C0503030203020204" pitchFamily="34" charset="0"/>
                  <a:ea typeface="方正兰亭黑简体" panose="02000000000000000000" pitchFamily="2" charset="-122"/>
                </a:rPr>
                <a:t>获得授权</a:t>
              </a:r>
            </a:p>
          </p:txBody>
        </p:sp>
        <p:sp>
          <p:nvSpPr>
            <p:cNvPr id="50" name="iŝľiḍe">
              <a:extLst>
                <a:ext uri="{FF2B5EF4-FFF2-40B4-BE49-F238E27FC236}">
                  <a16:creationId xmlns:a16="http://schemas.microsoft.com/office/drawing/2014/main" id="{1A3974A6-7796-4BDF-85BD-1A244DE841E1}"/>
                </a:ext>
              </a:extLst>
            </p:cNvPr>
            <p:cNvSpPr/>
            <p:nvPr/>
          </p:nvSpPr>
          <p:spPr>
            <a:xfrm>
              <a:off x="7640880" y="3466415"/>
              <a:ext cx="723390" cy="319247"/>
            </a:xfrm>
            <a:prstGeom prst="rect">
              <a:avLst/>
            </a:prstGeom>
          </p:spPr>
          <p:txBody>
            <a:bodyPr wrap="none" lIns="90000" tIns="46800" rIns="90000" bIns="46800" anchor="ctr" anchorCtr="1">
              <a:normAutofit fontScale="92500" lnSpcReduction="20000"/>
            </a:bodyPr>
            <a:lstStyle/>
            <a:p>
              <a:pPr lvl="0" algn="ctr" defTabSz="914378">
                <a:spcBef>
                  <a:spcPct val="0"/>
                </a:spcBef>
                <a:defRPr/>
              </a:pPr>
              <a:r>
                <a:rPr lang="zh-CN" altLang="en-US" dirty="0">
                  <a:latin typeface="Huawei Sans" panose="020C0503030203020204" pitchFamily="34" charset="0"/>
                  <a:ea typeface="方正兰亭黑简体" panose="02000000000000000000" pitchFamily="2" charset="-122"/>
                </a:rPr>
                <a:t>计费</a:t>
              </a:r>
            </a:p>
          </p:txBody>
        </p:sp>
        <p:sp>
          <p:nvSpPr>
            <p:cNvPr id="51" name="íṣḷíḍe">
              <a:extLst>
                <a:ext uri="{FF2B5EF4-FFF2-40B4-BE49-F238E27FC236}">
                  <a16:creationId xmlns:a16="http://schemas.microsoft.com/office/drawing/2014/main" id="{5EC61688-BFC1-4E2D-B3CB-EB00CD2A0932}"/>
                </a:ext>
              </a:extLst>
            </p:cNvPr>
            <p:cNvSpPr txBox="1"/>
            <p:nvPr/>
          </p:nvSpPr>
          <p:spPr>
            <a:xfrm>
              <a:off x="7397330" y="3870541"/>
              <a:ext cx="1328106" cy="735132"/>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检测和记录访问情况</a:t>
              </a:r>
            </a:p>
          </p:txBody>
        </p:sp>
      </p:grpSp>
    </p:spTree>
    <p:extLst>
      <p:ext uri="{BB962C8B-B14F-4D97-AF65-F5344CB8AC3E}">
        <p14:creationId xmlns:p14="http://schemas.microsoft.com/office/powerpoint/2010/main" val="315175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AAA</a:t>
            </a:r>
            <a:r>
              <a:rPr lang="zh-CN" altLang="en-US">
                <a:sym typeface="Huawei Sans" panose="020C0503030203020204" pitchFamily="34" charset="0"/>
              </a:rPr>
              <a:t>常见架构</a:t>
            </a:r>
            <a:endParaRPr lang="zh-CN" altLang="en-US" dirty="0">
              <a:sym typeface="Huawei Sans" panose="020C0503030203020204" pitchFamily="34" charset="0"/>
            </a:endParaRPr>
          </a:p>
        </p:txBody>
      </p:sp>
      <p:sp>
        <p:nvSpPr>
          <p:cNvPr id="31" name="文本占位符 30"/>
          <p:cNvSpPr>
            <a:spLocks noGrp="1"/>
          </p:cNvSpPr>
          <p:nvPr>
            <p:ph type="body" sz="quarter" idx="4294967295"/>
          </p:nvPr>
        </p:nvSpPr>
        <p:spPr>
          <a:xfrm>
            <a:off x="446088" y="1237616"/>
            <a:ext cx="11276012" cy="4679950"/>
          </a:xfrm>
        </p:spPr>
        <p:txBody>
          <a:bodyPr/>
          <a:lstStyle/>
          <a:p>
            <a:r>
              <a:rPr lang="en-US" altLang="zh-CN" sz="2000">
                <a:sym typeface="Huawei Sans" panose="020C0503030203020204" pitchFamily="34" charset="0"/>
              </a:rPr>
              <a:t>AAA</a:t>
            </a:r>
            <a:r>
              <a:rPr lang="zh-CN" altLang="en-US" sz="2000">
                <a:sym typeface="Huawei Sans" panose="020C0503030203020204" pitchFamily="34" charset="0"/>
              </a:rPr>
              <a:t>常见网络架构中包括用户、</a:t>
            </a:r>
            <a:r>
              <a:rPr lang="en-US" altLang="zh-CN" sz="2000">
                <a:sym typeface="Huawei Sans" panose="020C0503030203020204" pitchFamily="34" charset="0"/>
              </a:rPr>
              <a:t>NAS</a:t>
            </a:r>
            <a:r>
              <a:rPr lang="zh-CN" altLang="en-US" sz="2000">
                <a:sym typeface="Huawei Sans" panose="020C0503030203020204" pitchFamily="34" charset="0"/>
              </a:rPr>
              <a:t>（</a:t>
            </a:r>
            <a:r>
              <a:rPr lang="en-US" altLang="zh-CN" sz="2000">
                <a:sym typeface="Huawei Sans" panose="020C0503030203020204" pitchFamily="34" charset="0"/>
              </a:rPr>
              <a:t>Network Access Server</a:t>
            </a:r>
            <a:r>
              <a:rPr lang="zh-CN" altLang="en-US" sz="2000">
                <a:sym typeface="Huawei Sans" panose="020C0503030203020204" pitchFamily="34" charset="0"/>
              </a:rPr>
              <a:t>）、</a:t>
            </a:r>
            <a:r>
              <a:rPr lang="en-US" altLang="zh-CN" sz="2000">
                <a:sym typeface="Huawei Sans" panose="020C0503030203020204" pitchFamily="34" charset="0"/>
              </a:rPr>
              <a:t>AAA</a:t>
            </a:r>
            <a:r>
              <a:rPr lang="zh-CN" altLang="en-US" sz="2000">
                <a:sym typeface="Huawei Sans" panose="020C0503030203020204" pitchFamily="34" charset="0"/>
              </a:rPr>
              <a:t>服务器（</a:t>
            </a:r>
            <a:r>
              <a:rPr lang="en-US" altLang="zh-CN" sz="2000">
                <a:sym typeface="Huawei Sans" panose="020C0503030203020204" pitchFamily="34" charset="0"/>
              </a:rPr>
              <a:t>AAA Server</a:t>
            </a:r>
            <a:r>
              <a:rPr lang="zh-CN" altLang="en-US" sz="2000">
                <a:sym typeface="Huawei Sans" panose="020C0503030203020204" pitchFamily="34" charset="0"/>
              </a:rPr>
              <a:t>）。</a:t>
            </a:r>
            <a:endParaRPr lang="zh-CN" altLang="en-US" sz="2000" dirty="0">
              <a:sym typeface="Huawei Sans" panose="020C0503030203020204" pitchFamily="34" charset="0"/>
            </a:endParaRPr>
          </a:p>
        </p:txBody>
      </p:sp>
      <p:sp>
        <p:nvSpPr>
          <p:cNvPr id="5" name="AutoShape 10432"/>
          <p:cNvSpPr>
            <a:spLocks noChangeAspect="1" noChangeArrowheads="1" noTextEdit="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Rectangle 10435"/>
          <p:cNvSpPr>
            <a:spLocks noChangeArrowheads="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文本框 43"/>
          <p:cNvSpPr txBox="1"/>
          <p:nvPr/>
        </p:nvSpPr>
        <p:spPr>
          <a:xfrm>
            <a:off x="6831040" y="2838616"/>
            <a:ext cx="4590898" cy="2332946"/>
          </a:xfrm>
          <a:prstGeom prst="rect">
            <a:avLst/>
          </a:prstGeom>
          <a:solidFill>
            <a:srgbClr val="01B0F0">
              <a:alpha val="5000"/>
            </a:srgbClr>
          </a:solidFill>
          <a:ln>
            <a:solidFill>
              <a:srgbClr val="1AABE2">
                <a:alpha val="30000"/>
              </a:srgbClr>
            </a:solidFill>
          </a:ln>
        </p:spPr>
        <p:txBody>
          <a:bodyPr wrap="square" rtlCol="0">
            <a:spAutoFit/>
          </a:bodyPr>
          <a:lstStyle>
            <a:defPPr>
              <a:defRPr lang="en-US"/>
            </a:defPPr>
            <a:lvl1pPr marL="285750" indent="-285750">
              <a:lnSpc>
                <a:spcPct val="130000"/>
              </a:lnSpc>
              <a:buFont typeface="Arial" panose="020B0604020202020204" pitchFamily="34" charset="0"/>
              <a:buChar char="•"/>
              <a:defRPr sz="1400">
                <a:latin typeface="Huawei Sans" panose="020C0503030203020204" pitchFamily="34" charset="0"/>
                <a:ea typeface="方正兰亭黑简体" panose="02000000000000000000" pitchFamily="2" charset="-122"/>
              </a:defRPr>
            </a:lvl1pPr>
          </a:lstStyle>
          <a:p>
            <a:r>
              <a:rPr lang="en-US" altLang="zh-CN" sz="1600" dirty="0">
                <a:sym typeface="Huawei Sans" panose="020C0503030203020204" pitchFamily="34" charset="0"/>
              </a:rPr>
              <a:t>NAS</a:t>
            </a:r>
            <a:r>
              <a:rPr lang="zh-CN" altLang="en-US" sz="1600" dirty="0">
                <a:sym typeface="Huawei Sans" panose="020C0503030203020204" pitchFamily="34" charset="0"/>
              </a:rPr>
              <a:t>负责集中收集和管理用户的访问请求。</a:t>
            </a:r>
            <a:endParaRPr lang="en-US" altLang="zh-CN" sz="1600" dirty="0">
              <a:sym typeface="Huawei Sans" panose="020C0503030203020204" pitchFamily="34" charset="0"/>
            </a:endParaRPr>
          </a:p>
          <a:p>
            <a:r>
              <a:rPr lang="zh-CN" altLang="en-US" sz="1600" dirty="0">
                <a:sym typeface="Huawei Sans" panose="020C0503030203020204" pitchFamily="34" charset="0"/>
              </a:rPr>
              <a:t>在</a:t>
            </a:r>
            <a:r>
              <a:rPr lang="en-US" altLang="zh-CN" sz="1600" dirty="0">
                <a:sym typeface="Huawei Sans" panose="020C0503030203020204" pitchFamily="34" charset="0"/>
              </a:rPr>
              <a:t>NAS</a:t>
            </a:r>
            <a:r>
              <a:rPr lang="zh-CN" altLang="en-US" sz="1600" dirty="0">
                <a:sym typeface="Huawei Sans" panose="020C0503030203020204" pitchFamily="34" charset="0"/>
              </a:rPr>
              <a:t>上会创建多个域来管理用户。不同的域可以关联不同的</a:t>
            </a:r>
            <a:r>
              <a:rPr lang="en-US" altLang="zh-CN" sz="1600" dirty="0">
                <a:sym typeface="Huawei Sans" panose="020C0503030203020204" pitchFamily="34" charset="0"/>
              </a:rPr>
              <a:t>AAA</a:t>
            </a:r>
            <a:r>
              <a:rPr lang="zh-CN" altLang="en-US" sz="1600" dirty="0">
                <a:sym typeface="Huawei Sans" panose="020C0503030203020204" pitchFamily="34" charset="0"/>
              </a:rPr>
              <a:t>方案。</a:t>
            </a:r>
            <a:r>
              <a:rPr lang="en-US" altLang="zh-CN" sz="1600" dirty="0">
                <a:sym typeface="Huawei Sans" panose="020C0503030203020204" pitchFamily="34" charset="0"/>
              </a:rPr>
              <a:t>AAA</a:t>
            </a:r>
            <a:r>
              <a:rPr lang="zh-CN" altLang="en-US" sz="1600" dirty="0">
                <a:sym typeface="Huawei Sans" panose="020C0503030203020204" pitchFamily="34" charset="0"/>
              </a:rPr>
              <a:t>方案包含认证方案，授权方案，计费方案。</a:t>
            </a:r>
            <a:endParaRPr lang="en-US" altLang="zh-CN" sz="1600" dirty="0">
              <a:sym typeface="Huawei Sans" panose="020C0503030203020204" pitchFamily="34" charset="0"/>
            </a:endParaRPr>
          </a:p>
          <a:p>
            <a:r>
              <a:rPr lang="zh-CN" altLang="en-US" sz="1600" dirty="0">
                <a:sym typeface="Huawei Sans" panose="020C0503030203020204" pitchFamily="34" charset="0"/>
              </a:rPr>
              <a:t>当收到用户接入网络的请求时，</a:t>
            </a:r>
            <a:r>
              <a:rPr lang="en-US" altLang="zh-CN" sz="1600" dirty="0">
                <a:sym typeface="Huawei Sans" panose="020C0503030203020204" pitchFamily="34" charset="0"/>
              </a:rPr>
              <a:t>NAS</a:t>
            </a:r>
            <a:r>
              <a:rPr lang="zh-CN" altLang="en-US" sz="1600" dirty="0">
                <a:sym typeface="Huawei Sans" panose="020C0503030203020204" pitchFamily="34" charset="0"/>
              </a:rPr>
              <a:t>会根据用户名来判断用户所在的域，根据该域对应的</a:t>
            </a:r>
            <a:r>
              <a:rPr lang="en-US" altLang="zh-CN" sz="1600" dirty="0">
                <a:sym typeface="Huawei Sans" panose="020C0503030203020204" pitchFamily="34" charset="0"/>
              </a:rPr>
              <a:t>AAA</a:t>
            </a:r>
            <a:r>
              <a:rPr lang="zh-CN" altLang="en-US" sz="1600" dirty="0">
                <a:sym typeface="Huawei Sans" panose="020C0503030203020204" pitchFamily="34" charset="0"/>
              </a:rPr>
              <a:t>方案对用户进行管控。</a:t>
            </a:r>
          </a:p>
        </p:txBody>
      </p:sp>
      <p:sp>
        <p:nvSpPr>
          <p:cNvPr id="45" name="文本框 44"/>
          <p:cNvSpPr txBox="1"/>
          <p:nvPr/>
        </p:nvSpPr>
        <p:spPr>
          <a:xfrm>
            <a:off x="3547923" y="5349679"/>
            <a:ext cx="1853392"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常见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网络架构</a:t>
            </a:r>
          </a:p>
        </p:txBody>
      </p:sp>
      <p:sp>
        <p:nvSpPr>
          <p:cNvPr id="10" name="圆角矩形 9"/>
          <p:cNvSpPr/>
          <p:nvPr/>
        </p:nvSpPr>
        <p:spPr>
          <a:xfrm>
            <a:off x="673187" y="2618228"/>
            <a:ext cx="1807241" cy="3216021"/>
          </a:xfrm>
          <a:prstGeom prst="roundRect">
            <a:avLst/>
          </a:prstGeom>
          <a:solidFill>
            <a:srgbClr val="F4FBFE"/>
          </a:solidFill>
          <a:ln w="12700" cap="flat" cmpd="sng" algn="ctr">
            <a:solidFill>
              <a:srgbClr val="99DFF9"/>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7" name="文本框 6"/>
          <p:cNvSpPr txBox="1"/>
          <p:nvPr/>
        </p:nvSpPr>
        <p:spPr>
          <a:xfrm>
            <a:off x="1296659" y="2272746"/>
            <a:ext cx="595035" cy="338554"/>
          </a:xfrm>
          <a:prstGeom prst="rect">
            <a:avLst/>
          </a:prstGeom>
          <a:noFill/>
          <a:ln>
            <a:noFill/>
          </a:ln>
        </p:spPr>
        <p:txBody>
          <a:bodyPr wrap="none" rtlCol="0">
            <a:spAutoFit/>
          </a:bodyPr>
          <a:lstStyle/>
          <a:p>
            <a:pPr algn="ctr"/>
            <a:r>
              <a:rPr lang="zh-CN" altLang="en-US" sz="1600" dirty="0"/>
              <a:t>用户</a:t>
            </a:r>
          </a:p>
        </p:txBody>
      </p:sp>
      <p:sp>
        <p:nvSpPr>
          <p:cNvPr id="36" name="Freeform 159"/>
          <p:cNvSpPr>
            <a:spLocks noChangeAspect="1"/>
          </p:cNvSpPr>
          <p:nvPr/>
        </p:nvSpPr>
        <p:spPr>
          <a:xfrm flipH="1">
            <a:off x="4543205" y="3589775"/>
            <a:ext cx="1611542" cy="8424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连接符 24"/>
          <p:cNvCxnSpPr>
            <a:stCxn id="24" idx="3"/>
          </p:cNvCxnSpPr>
          <p:nvPr/>
        </p:nvCxnSpPr>
        <p:spPr>
          <a:xfrm>
            <a:off x="1767385" y="2991814"/>
            <a:ext cx="1749157" cy="11160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1" idx="3"/>
          </p:cNvCxnSpPr>
          <p:nvPr/>
        </p:nvCxnSpPr>
        <p:spPr>
          <a:xfrm>
            <a:off x="1767385" y="4212089"/>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descr="PC.png"/>
          <p:cNvPicPr>
            <a:picLocks noChangeAspect="1"/>
          </p:cNvPicPr>
          <p:nvPr/>
        </p:nvPicPr>
        <p:blipFill>
          <a:blip r:embed="rId3" cstate="print"/>
          <a:stretch>
            <a:fillRect/>
          </a:stretch>
        </p:blipFill>
        <p:spPr>
          <a:xfrm>
            <a:off x="1228322" y="4005089"/>
            <a:ext cx="539063" cy="414000"/>
          </a:xfrm>
          <a:prstGeom prst="rect">
            <a:avLst/>
          </a:prstGeom>
        </p:spPr>
      </p:pic>
      <p:sp>
        <p:nvSpPr>
          <p:cNvPr id="23" name="Freeform 159"/>
          <p:cNvSpPr>
            <a:spLocks noChangeAspect="1"/>
          </p:cNvSpPr>
          <p:nvPr/>
        </p:nvSpPr>
        <p:spPr>
          <a:xfrm flipH="1">
            <a:off x="2625816" y="3590510"/>
            <a:ext cx="1608732" cy="8409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descr="PC.png"/>
          <p:cNvPicPr>
            <a:picLocks noChangeAspect="1"/>
          </p:cNvPicPr>
          <p:nvPr/>
        </p:nvPicPr>
        <p:blipFill>
          <a:blip r:embed="rId3" cstate="print"/>
          <a:stretch>
            <a:fillRect/>
          </a:stretch>
        </p:blipFill>
        <p:spPr>
          <a:xfrm>
            <a:off x="1228322" y="2784814"/>
            <a:ext cx="539063" cy="414000"/>
          </a:xfrm>
          <a:prstGeom prst="rect">
            <a:avLst/>
          </a:prstGeom>
        </p:spPr>
      </p:pic>
      <p:sp>
        <p:nvSpPr>
          <p:cNvPr id="29" name="文本框 28"/>
          <p:cNvSpPr txBox="1"/>
          <p:nvPr/>
        </p:nvSpPr>
        <p:spPr>
          <a:xfrm>
            <a:off x="715427" y="3306960"/>
            <a:ext cx="1564852"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715427" y="4472200"/>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715428" y="5518221"/>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Picture 12" descr="E:\2016.01\1.12 扁平化图标\蓝色\AR-蓝色最新-40.png"/>
          <p:cNvPicPr>
            <a:picLocks noChangeAspect="1" noChangeArrowheads="1"/>
          </p:cNvPicPr>
          <p:nvPr/>
        </p:nvPicPr>
        <p:blipFill>
          <a:blip r:embed="rId4" cstate="print"/>
          <a:srcRect/>
          <a:stretch>
            <a:fillRect/>
          </a:stretch>
        </p:blipFill>
        <p:spPr bwMode="auto">
          <a:xfrm>
            <a:off x="4143937" y="4010975"/>
            <a:ext cx="540000" cy="441818"/>
          </a:xfrm>
          <a:prstGeom prst="rect">
            <a:avLst/>
          </a:prstGeom>
          <a:noFill/>
        </p:spPr>
      </p:pic>
      <p:sp>
        <p:nvSpPr>
          <p:cNvPr id="35" name="文本框 34"/>
          <p:cNvSpPr txBox="1"/>
          <p:nvPr/>
        </p:nvSpPr>
        <p:spPr>
          <a:xfrm>
            <a:off x="4121792" y="4413571"/>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626863" y="4455757"/>
            <a:ext cx="1204177"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a:t>
            </a:r>
          </a:p>
        </p:txBody>
      </p:sp>
      <p:pic>
        <p:nvPicPr>
          <p:cNvPr id="39" name="图片 38" descr="internet-蓝.png"/>
          <p:cNvPicPr>
            <a:picLocks noChangeAspect="1"/>
          </p:cNvPicPr>
          <p:nvPr/>
        </p:nvPicPr>
        <p:blipFill>
          <a:blip r:embed="rId5" cstate="print"/>
          <a:stretch>
            <a:fillRect/>
          </a:stretch>
        </p:blipFill>
        <p:spPr>
          <a:xfrm>
            <a:off x="3956382" y="2882065"/>
            <a:ext cx="922030" cy="468000"/>
          </a:xfrm>
          <a:prstGeom prst="rect">
            <a:avLst/>
          </a:prstGeom>
        </p:spPr>
      </p:pic>
      <p:cxnSp>
        <p:nvCxnSpPr>
          <p:cNvPr id="40" name="直接连接符 39"/>
          <p:cNvCxnSpPr>
            <a:stCxn id="39" idx="2"/>
            <a:endCxn id="34" idx="0"/>
          </p:cNvCxnSpPr>
          <p:nvPr/>
        </p:nvCxnSpPr>
        <p:spPr>
          <a:xfrm flipH="1">
            <a:off x="4413937" y="3350065"/>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图片 40" descr="交换机.png"/>
          <p:cNvPicPr>
            <a:picLocks noChangeAspect="1"/>
          </p:cNvPicPr>
          <p:nvPr/>
        </p:nvPicPr>
        <p:blipFill>
          <a:blip r:embed="rId6" cstate="print"/>
          <a:stretch>
            <a:fillRect/>
          </a:stretch>
        </p:blipFill>
        <p:spPr>
          <a:xfrm>
            <a:off x="6055982" y="4007493"/>
            <a:ext cx="540000" cy="441817"/>
          </a:xfrm>
          <a:prstGeom prst="rect">
            <a:avLst/>
          </a:prstGeom>
        </p:spPr>
      </p:pic>
      <p:cxnSp>
        <p:nvCxnSpPr>
          <p:cNvPr id="27" name="直接连接符 26"/>
          <p:cNvCxnSpPr>
            <a:endCxn id="23" idx="20"/>
          </p:cNvCxnSpPr>
          <p:nvPr/>
        </p:nvCxnSpPr>
        <p:spPr>
          <a:xfrm flipV="1">
            <a:off x="1637537" y="4426334"/>
            <a:ext cx="1187221" cy="9368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21" descr="故障链路.png"/>
          <p:cNvPicPr>
            <a:picLocks noChangeAspect="1"/>
          </p:cNvPicPr>
          <p:nvPr/>
        </p:nvPicPr>
        <p:blipFill>
          <a:blip r:embed="rId7" cstate="print"/>
          <a:stretch>
            <a:fillRect/>
          </a:stretch>
        </p:blipFill>
        <p:spPr>
          <a:xfrm>
            <a:off x="1227853" y="5099017"/>
            <a:ext cx="540000" cy="402667"/>
          </a:xfrm>
          <a:prstGeom prst="rect">
            <a:avLst/>
          </a:prstGeom>
        </p:spPr>
      </p:pic>
    </p:spTree>
    <p:extLst>
      <p:ext uri="{BB962C8B-B14F-4D97-AF65-F5344CB8AC3E}">
        <p14:creationId xmlns:p14="http://schemas.microsoft.com/office/powerpoint/2010/main" val="182070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p:txBody>
          <a:bodyPr/>
          <a:lstStyle/>
          <a:p>
            <a:r>
              <a:rPr lang="zh-CN" altLang="en-US">
                <a:sym typeface="Huawei Sans" panose="020C0503030203020204" pitchFamily="34" charset="0"/>
              </a:rPr>
              <a:t>认证（</a:t>
            </a:r>
            <a:r>
              <a:rPr lang="en-US" altLang="zh-CN">
                <a:sym typeface="Huawei Sans" panose="020C0503030203020204" pitchFamily="34" charset="0"/>
              </a:rPr>
              <a:t>Authentication</a:t>
            </a:r>
            <a:r>
              <a:rPr lang="zh-CN" altLang="en-US">
                <a:sym typeface="Huawei Sans" panose="020C0503030203020204" pitchFamily="34" charset="0"/>
              </a:rPr>
              <a:t>）</a:t>
            </a:r>
            <a:endParaRPr lang="en-US" altLang="zh-CN">
              <a:sym typeface="Huawei Sans" panose="020C0503030203020204" pitchFamily="34" charset="0"/>
            </a:endParaRPr>
          </a:p>
        </p:txBody>
      </p:sp>
      <p:sp>
        <p:nvSpPr>
          <p:cNvPr id="12" name="文本占位符 11"/>
          <p:cNvSpPr>
            <a:spLocks noGrp="1"/>
          </p:cNvSpPr>
          <p:nvPr>
            <p:ph type="body" sz="quarter" idx="4294967295"/>
          </p:nvPr>
        </p:nvSpPr>
        <p:spPr>
          <a:xfrm>
            <a:off x="915988" y="1233488"/>
            <a:ext cx="11276012" cy="819150"/>
          </a:xfrm>
        </p:spPr>
        <p:txBody>
          <a:bodyPr/>
          <a:lstStyle/>
          <a:p>
            <a:r>
              <a:rPr lang="en-US" altLang="zh-CN" sz="2000">
                <a:sym typeface="Huawei Sans" panose="020C0503030203020204" pitchFamily="34" charset="0"/>
              </a:rPr>
              <a:t>AAA</a:t>
            </a:r>
            <a:r>
              <a:rPr lang="zh-CN" altLang="en-US" sz="2000">
                <a:sym typeface="Huawei Sans" panose="020C0503030203020204" pitchFamily="34" charset="0"/>
              </a:rPr>
              <a:t>支持的认证方式有：不认证，本地认证，远端认证。</a:t>
            </a:r>
          </a:p>
        </p:txBody>
      </p:sp>
      <p:grpSp>
        <p:nvGrpSpPr>
          <p:cNvPr id="4" name="组合 3"/>
          <p:cNvGrpSpPr/>
          <p:nvPr/>
        </p:nvGrpSpPr>
        <p:grpSpPr>
          <a:xfrm>
            <a:off x="1889268" y="2425733"/>
            <a:ext cx="8172402" cy="3041184"/>
            <a:chOff x="1889268" y="2262443"/>
            <a:chExt cx="8172402" cy="3041184"/>
          </a:xfrm>
        </p:grpSpPr>
        <p:sp>
          <p:nvSpPr>
            <p:cNvPr id="3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p>
          </p:txBody>
        </p:sp>
        <p:cxnSp>
          <p:nvCxnSpPr>
            <p:cNvPr id="34" name="直接连接符 33"/>
            <p:cNvCxnSpPr>
              <a:stCxn id="4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6"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片 35"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37" name="图片 36" descr="故障链路.png"/>
            <p:cNvPicPr>
              <a:picLocks noChangeAspect="1"/>
            </p:cNvPicPr>
            <p:nvPr/>
          </p:nvPicPr>
          <p:blipFill>
            <a:blip r:embed="rId4" cstate="print"/>
            <a:stretch>
              <a:fillRect/>
            </a:stretch>
          </p:blipFill>
          <p:spPr>
            <a:xfrm>
              <a:off x="2401694" y="4576646"/>
              <a:ext cx="540000" cy="402667"/>
            </a:xfrm>
            <a:prstGeom prst="rect">
              <a:avLst/>
            </a:prstGeom>
          </p:spPr>
        </p:pic>
        <p:sp>
          <p:nvSpPr>
            <p:cNvPr id="39"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41" name="文本框 40"/>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1889268" y="394982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箭头连接符 6"/>
            <p:cNvCxnSpPr/>
            <p:nvPr/>
          </p:nvCxnSpPr>
          <p:spPr>
            <a:xfrm flipV="1">
              <a:off x="3214163" y="4110617"/>
              <a:ext cx="1666088" cy="57602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rot="20448344">
              <a:off x="3280031" y="4130338"/>
              <a:ext cx="1261884" cy="307777"/>
            </a:xfrm>
            <a:prstGeom prst="rect">
              <a:avLst/>
            </a:prstGeom>
            <a:noFill/>
          </p:spPr>
          <p:txBody>
            <a:bodyPr wrap="none" rtlCol="0">
              <a:spAutoFit/>
            </a:bodyPr>
            <a:lstStyle/>
            <a:p>
              <a:r>
                <a:rPr lang="zh-CN" altLang="en-US" sz="1400"/>
                <a:t>用户名和密码</a:t>
              </a:r>
            </a:p>
          </p:txBody>
        </p:sp>
        <p:cxnSp>
          <p:nvCxnSpPr>
            <p:cNvPr id="15" name="直接箭头连接符 14"/>
            <p:cNvCxnSpPr/>
            <p:nvPr/>
          </p:nvCxnSpPr>
          <p:spPr>
            <a:xfrm>
              <a:off x="3024553" y="3579003"/>
              <a:ext cx="134327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65247" y="3318173"/>
              <a:ext cx="1261884" cy="307777"/>
            </a:xfrm>
            <a:prstGeom prst="rect">
              <a:avLst/>
            </a:prstGeom>
            <a:noFill/>
          </p:spPr>
          <p:txBody>
            <a:bodyPr wrap="none" rtlCol="0">
              <a:spAutoFit/>
            </a:bodyPr>
            <a:lstStyle/>
            <a:p>
              <a:r>
                <a:rPr lang="zh-CN" altLang="en-US" sz="1400"/>
                <a:t>用户名和密码</a:t>
              </a:r>
            </a:p>
          </p:txBody>
        </p:sp>
        <p:pic>
          <p:nvPicPr>
            <p:cNvPr id="31" name="Picture 12" descr="E:\2016.01\1.12 扁平化图标\蓝色\AR-蓝色最新-40.png"/>
            <p:cNvPicPr>
              <a:picLocks noChangeAspect="1" noChangeArrowheads="1"/>
            </p:cNvPicPr>
            <p:nvPr/>
          </p:nvPicPr>
          <p:blipFill>
            <a:blip r:embed="rId5" cstate="print"/>
            <a:srcRect/>
            <a:stretch>
              <a:fillRect/>
            </a:stretch>
          </p:blipFill>
          <p:spPr bwMode="auto">
            <a:xfrm>
              <a:off x="6283797" y="3515367"/>
              <a:ext cx="540000" cy="441818"/>
            </a:xfrm>
            <a:prstGeom prst="rect">
              <a:avLst/>
            </a:prstGeom>
            <a:noFill/>
          </p:spPr>
        </p:pic>
        <p:pic>
          <p:nvPicPr>
            <p:cNvPr id="33" name="图片 32" descr="交换机.png"/>
            <p:cNvPicPr>
              <a:picLocks noChangeAspect="1"/>
            </p:cNvPicPr>
            <p:nvPr/>
          </p:nvPicPr>
          <p:blipFill>
            <a:blip r:embed="rId6" cstate="print"/>
            <a:stretch>
              <a:fillRect/>
            </a:stretch>
          </p:blipFill>
          <p:spPr>
            <a:xfrm>
              <a:off x="9185735" y="3514109"/>
              <a:ext cx="540000" cy="441817"/>
            </a:xfrm>
            <a:prstGeom prst="rect">
              <a:avLst/>
            </a:prstGeom>
          </p:spPr>
        </p:pic>
        <p:pic>
          <p:nvPicPr>
            <p:cNvPr id="38" name="图片 37" descr="internet-蓝.png"/>
            <p:cNvPicPr>
              <a:picLocks noChangeAspect="1"/>
            </p:cNvPicPr>
            <p:nvPr/>
          </p:nvPicPr>
          <p:blipFill>
            <a:blip r:embed="rId7" cstate="print"/>
            <a:stretch>
              <a:fillRect/>
            </a:stretch>
          </p:blipFill>
          <p:spPr>
            <a:xfrm>
              <a:off x="6072184" y="2388834"/>
              <a:ext cx="922030" cy="468000"/>
            </a:xfrm>
            <a:prstGeom prst="rect">
              <a:avLst/>
            </a:prstGeom>
          </p:spPr>
        </p:pic>
        <p:cxnSp>
          <p:nvCxnSpPr>
            <p:cNvPr id="54" name="直接连接符 53"/>
            <p:cNvCxnSpPr>
              <a:stCxn id="38"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8857493" y="3958387"/>
              <a:ext cx="120417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服务器</a:t>
              </a:r>
            </a:p>
          </p:txBody>
        </p:sp>
        <p:cxnSp>
          <p:nvCxnSpPr>
            <p:cNvPr id="13" name="直接箭头连接符 1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191033" y="3324523"/>
              <a:ext cx="1731564" cy="307777"/>
            </a:xfrm>
            <a:prstGeom prst="rect">
              <a:avLst/>
            </a:prstGeom>
            <a:noFill/>
          </p:spPr>
          <p:txBody>
            <a:bodyPr wrap="none" rtlCol="0">
              <a:spAutoFit/>
            </a:bodyPr>
            <a:lstStyle/>
            <a:p>
              <a:r>
                <a:rPr lang="en-US" altLang="zh-CN" sz="1400"/>
                <a:t>User3</a:t>
              </a:r>
              <a:r>
                <a:rPr lang="zh-CN" altLang="en-US" sz="1400"/>
                <a:t>用户名和密码</a:t>
              </a:r>
            </a:p>
          </p:txBody>
        </p:sp>
        <p:sp>
          <p:nvSpPr>
            <p:cNvPr id="61" name="文本框 60"/>
            <p:cNvSpPr txBox="1"/>
            <p:nvPr/>
          </p:nvSpPr>
          <p:spPr>
            <a:xfrm>
              <a:off x="7472950" y="3659132"/>
              <a:ext cx="1261884" cy="307777"/>
            </a:xfrm>
            <a:prstGeom prst="rect">
              <a:avLst/>
            </a:prstGeom>
            <a:noFill/>
          </p:spPr>
          <p:txBody>
            <a:bodyPr wrap="none" rtlCol="0">
              <a:spAutoFit/>
            </a:bodyPr>
            <a:lstStyle/>
            <a:p>
              <a:r>
                <a:rPr lang="zh-CN" altLang="en-US" sz="1400"/>
                <a:t>返回认证结果</a:t>
              </a:r>
            </a:p>
          </p:txBody>
        </p:sp>
      </p:grpSp>
      <p:graphicFrame>
        <p:nvGraphicFramePr>
          <p:cNvPr id="30" name="表格 29"/>
          <p:cNvGraphicFramePr>
            <a:graphicFrameLocks noGrp="1"/>
          </p:cNvGraphicFramePr>
          <p:nvPr/>
        </p:nvGraphicFramePr>
        <p:xfrm>
          <a:off x="4453193" y="4535618"/>
          <a:ext cx="4387992" cy="1562388"/>
        </p:xfrm>
        <a:graphic>
          <a:graphicData uri="http://schemas.openxmlformats.org/drawingml/2006/table">
            <a:tbl>
              <a:tblPr/>
              <a:tblGrid>
                <a:gridCol w="1763202">
                  <a:extLst>
                    <a:ext uri="{9D8B030D-6E8A-4147-A177-3AD203B41FA5}">
                      <a16:colId xmlns:a16="http://schemas.microsoft.com/office/drawing/2014/main" val="20000"/>
                    </a:ext>
                  </a:extLst>
                </a:gridCol>
                <a:gridCol w="1020082">
                  <a:extLst>
                    <a:ext uri="{9D8B030D-6E8A-4147-A177-3AD203B41FA5}">
                      <a16:colId xmlns:a16="http://schemas.microsoft.com/office/drawing/2014/main" val="20001"/>
                    </a:ext>
                  </a:extLst>
                </a:gridCol>
                <a:gridCol w="1604708">
                  <a:extLst>
                    <a:ext uri="{9D8B030D-6E8A-4147-A177-3AD203B41FA5}">
                      <a16:colId xmlns:a16="http://schemas.microsoft.com/office/drawing/2014/main" val="20002"/>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认证方式</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不认证</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本地认证</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远端认证</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903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p:txBody>
          <a:bodyPr/>
          <a:lstStyle/>
          <a:p>
            <a:r>
              <a:rPr lang="zh-CN" altLang="en-US">
                <a:sym typeface="Huawei Sans" panose="020C0503030203020204" pitchFamily="34" charset="0"/>
              </a:rPr>
              <a:t>授权（</a:t>
            </a:r>
            <a:r>
              <a:rPr lang="en-US" altLang="zh-CN">
                <a:sym typeface="Huawei Sans" panose="020C0503030203020204" pitchFamily="34" charset="0"/>
              </a:rPr>
              <a:t>Authorization</a:t>
            </a:r>
            <a:r>
              <a:rPr lang="zh-CN" altLang="en-US">
                <a:sym typeface="Huawei Sans" panose="020C0503030203020204" pitchFamily="34" charset="0"/>
              </a:rPr>
              <a:t>）</a:t>
            </a:r>
            <a:endParaRPr lang="en-US" altLang="zh-CN">
              <a:sym typeface="Huawei Sans" panose="020C0503030203020204" pitchFamily="34" charset="0"/>
            </a:endParaRPr>
          </a:p>
        </p:txBody>
      </p:sp>
      <p:sp>
        <p:nvSpPr>
          <p:cNvPr id="4" name="文本占位符 3"/>
          <p:cNvSpPr>
            <a:spLocks noGrp="1"/>
          </p:cNvSpPr>
          <p:nvPr>
            <p:ph type="body" sz="quarter" idx="4294967295"/>
          </p:nvPr>
        </p:nvSpPr>
        <p:spPr>
          <a:xfrm>
            <a:off x="915988" y="1233488"/>
            <a:ext cx="11276012" cy="974725"/>
          </a:xfrm>
        </p:spPr>
        <p:txBody>
          <a:bodyPr/>
          <a:lstStyle/>
          <a:p>
            <a:r>
              <a:rPr lang="en-US" altLang="zh-CN" sz="2000">
                <a:sym typeface="Huawei Sans" panose="020C0503030203020204" pitchFamily="34" charset="0"/>
              </a:rPr>
              <a:t>AAA</a:t>
            </a:r>
            <a:r>
              <a:rPr lang="zh-CN" altLang="en-US" sz="2000">
                <a:sym typeface="Huawei Sans" panose="020C0503030203020204" pitchFamily="34" charset="0"/>
              </a:rPr>
              <a:t>支持的授权方式有：不授权，本地授权，远端授权。</a:t>
            </a:r>
            <a:endParaRPr lang="en-US" altLang="zh-CN" sz="2000">
              <a:sym typeface="Huawei Sans" panose="020C0503030203020204" pitchFamily="34" charset="0"/>
            </a:endParaRPr>
          </a:p>
          <a:p>
            <a:r>
              <a:rPr lang="zh-CN" altLang="en-US" sz="2000">
                <a:sym typeface="Huawei Sans" panose="020C0503030203020204" pitchFamily="34" charset="0"/>
              </a:rPr>
              <a:t>授权信息包括：所属用户组、所属</a:t>
            </a:r>
            <a:r>
              <a:rPr lang="en-US" altLang="zh-CN" sz="2000">
                <a:sym typeface="Huawei Sans" panose="020C0503030203020204" pitchFamily="34" charset="0"/>
              </a:rPr>
              <a:t>VLAN</a:t>
            </a:r>
            <a:r>
              <a:rPr lang="zh-CN" altLang="en-US" sz="2000">
                <a:sym typeface="Huawei Sans" panose="020C0503030203020204" pitchFamily="34" charset="0"/>
              </a:rPr>
              <a:t>、</a:t>
            </a:r>
            <a:r>
              <a:rPr lang="en-US" altLang="zh-CN" sz="2000">
                <a:sym typeface="Huawei Sans" panose="020C0503030203020204" pitchFamily="34" charset="0"/>
              </a:rPr>
              <a:t>ACL</a:t>
            </a:r>
            <a:r>
              <a:rPr lang="zh-CN" altLang="en-US" sz="2000">
                <a:sym typeface="Huawei Sans" panose="020C0503030203020204" pitchFamily="34" charset="0"/>
              </a:rPr>
              <a:t>编号等。</a:t>
            </a:r>
          </a:p>
          <a:p>
            <a:endParaRPr lang="zh-CN" altLang="en-US" sz="2000">
              <a:sym typeface="Huawei Sans" panose="020C0503030203020204" pitchFamily="34" charset="0"/>
            </a:endParaRPr>
          </a:p>
          <a:p>
            <a:endParaRPr lang="zh-CN" altLang="en-US" sz="2000" dirty="0">
              <a:sym typeface="Huawei Sans" panose="020C0503030203020204" pitchFamily="34" charset="0"/>
            </a:endParaRPr>
          </a:p>
        </p:txBody>
      </p:sp>
      <p:grpSp>
        <p:nvGrpSpPr>
          <p:cNvPr id="5" name="组合 4"/>
          <p:cNvGrpSpPr/>
          <p:nvPr/>
        </p:nvGrpSpPr>
        <p:grpSpPr>
          <a:xfrm>
            <a:off x="1889268" y="2425733"/>
            <a:ext cx="8172402" cy="3041184"/>
            <a:chOff x="1889268" y="2262443"/>
            <a:chExt cx="8172402" cy="3041184"/>
          </a:xfrm>
        </p:grpSpPr>
        <p:sp>
          <p:nvSpPr>
            <p:cNvPr id="39"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p>
          </p:txBody>
        </p:sp>
        <p:cxnSp>
          <p:nvCxnSpPr>
            <p:cNvPr id="27" name="直接连接符 26"/>
            <p:cNvCxnSpPr>
              <a:stCxn id="5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3"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32"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48" name="图片 47" descr="故障链路.png"/>
            <p:cNvPicPr>
              <a:picLocks noChangeAspect="1"/>
            </p:cNvPicPr>
            <p:nvPr/>
          </p:nvPicPr>
          <p:blipFill>
            <a:blip r:embed="rId4" cstate="print"/>
            <a:stretch>
              <a:fillRect/>
            </a:stretch>
          </p:blipFill>
          <p:spPr>
            <a:xfrm>
              <a:off x="2401694" y="4576646"/>
              <a:ext cx="540000" cy="402667"/>
            </a:xfrm>
            <a:prstGeom prst="rect">
              <a:avLst/>
            </a:prstGeom>
          </p:spPr>
        </p:pic>
        <p:pic>
          <p:nvPicPr>
            <p:cNvPr id="50" name="图片 4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51" name="文本框 50"/>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1889268" y="394982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6" name="直接箭头连接符 65"/>
            <p:cNvCxnSpPr/>
            <p:nvPr/>
          </p:nvCxnSpPr>
          <p:spPr>
            <a:xfrm flipH="1">
              <a:off x="6935407" y="3689718"/>
              <a:ext cx="22010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406641" y="3196253"/>
              <a:ext cx="1372492" cy="523220"/>
            </a:xfrm>
            <a:prstGeom prst="rect">
              <a:avLst/>
            </a:prstGeom>
            <a:noFill/>
          </p:spPr>
          <p:txBody>
            <a:bodyPr wrap="none" rtlCol="0">
              <a:spAutoFit/>
            </a:bodyPr>
            <a:lstStyle/>
            <a:p>
              <a:r>
                <a:rPr lang="zh-CN" altLang="en-US" sz="1400"/>
                <a:t>认证通过后</a:t>
              </a:r>
              <a:endParaRPr lang="en-US" altLang="zh-CN" sz="1400"/>
            </a:p>
            <a:p>
              <a:r>
                <a:rPr lang="zh-CN" altLang="en-US" sz="1400"/>
                <a:t>下发</a:t>
              </a:r>
              <a:r>
                <a:rPr lang="en-US" altLang="zh-CN" sz="1400"/>
                <a:t>User2</a:t>
              </a:r>
              <a:r>
                <a:rPr lang="zh-CN" altLang="en-US" sz="1400"/>
                <a:t>权限</a:t>
              </a:r>
            </a:p>
          </p:txBody>
        </p:sp>
        <p:pic>
          <p:nvPicPr>
            <p:cNvPr id="41" name="图片 40" descr="交换机.png"/>
            <p:cNvPicPr>
              <a:picLocks noChangeAspect="1"/>
            </p:cNvPicPr>
            <p:nvPr/>
          </p:nvPicPr>
          <p:blipFill>
            <a:blip r:embed="rId5" cstate="print"/>
            <a:stretch>
              <a:fillRect/>
            </a:stretch>
          </p:blipFill>
          <p:spPr>
            <a:xfrm>
              <a:off x="9185735" y="3514109"/>
              <a:ext cx="540000" cy="441817"/>
            </a:xfrm>
            <a:prstGeom prst="rect">
              <a:avLst/>
            </a:prstGeom>
          </p:spPr>
        </p:pic>
        <p:pic>
          <p:nvPicPr>
            <p:cNvPr id="42" name="图片 41" descr="internet-蓝.png"/>
            <p:cNvPicPr>
              <a:picLocks noChangeAspect="1"/>
            </p:cNvPicPr>
            <p:nvPr/>
          </p:nvPicPr>
          <p:blipFill>
            <a:blip r:embed="rId6" cstate="print"/>
            <a:stretch>
              <a:fillRect/>
            </a:stretch>
          </p:blipFill>
          <p:spPr>
            <a:xfrm>
              <a:off x="6072184" y="2388834"/>
              <a:ext cx="922030" cy="468000"/>
            </a:xfrm>
            <a:prstGeom prst="rect">
              <a:avLst/>
            </a:prstGeom>
          </p:spPr>
        </p:pic>
        <p:cxnSp>
          <p:nvCxnSpPr>
            <p:cNvPr id="43" name="直接连接符 42"/>
            <p:cNvCxnSpPr>
              <a:stCxn id="42"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857493" y="3958387"/>
              <a:ext cx="120417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62" name="文本框 61"/>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25" name="表格 24"/>
          <p:cNvGraphicFramePr>
            <a:graphicFrameLocks noGrp="1"/>
          </p:cNvGraphicFramePr>
          <p:nvPr/>
        </p:nvGraphicFramePr>
        <p:xfrm>
          <a:off x="3842143" y="4613936"/>
          <a:ext cx="5519835" cy="1562388"/>
        </p:xfrm>
        <a:graphic>
          <a:graphicData uri="http://schemas.openxmlformats.org/drawingml/2006/table">
            <a:tbl>
              <a:tblPr/>
              <a:tblGrid>
                <a:gridCol w="1659103">
                  <a:extLst>
                    <a:ext uri="{9D8B030D-6E8A-4147-A177-3AD203B41FA5}">
                      <a16:colId xmlns:a16="http://schemas.microsoft.com/office/drawing/2014/main" val="20000"/>
                    </a:ext>
                  </a:extLst>
                </a:gridCol>
                <a:gridCol w="949163">
                  <a:extLst>
                    <a:ext uri="{9D8B030D-6E8A-4147-A177-3AD203B41FA5}">
                      <a16:colId xmlns:a16="http://schemas.microsoft.com/office/drawing/2014/main" val="20001"/>
                    </a:ext>
                  </a:extLst>
                </a:gridCol>
                <a:gridCol w="968757">
                  <a:extLst>
                    <a:ext uri="{9D8B030D-6E8A-4147-A177-3AD203B41FA5}">
                      <a16:colId xmlns:a16="http://schemas.microsoft.com/office/drawing/2014/main" val="20002"/>
                    </a:ext>
                  </a:extLst>
                </a:gridCol>
                <a:gridCol w="1942812">
                  <a:extLst>
                    <a:ext uri="{9D8B030D-6E8A-4147-A177-3AD203B41FA5}">
                      <a16:colId xmlns:a16="http://schemas.microsoft.com/office/drawing/2014/main" val="20003"/>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授权方式</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授权内容</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不授权</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无</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本地授权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可以访问</a:t>
                      </a: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远端授权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由远端服务器授权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516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zh-CN" altLang="en-US">
                <a:sym typeface="Huawei Sans" panose="020C0503030203020204" pitchFamily="34" charset="0"/>
              </a:rPr>
              <a:t>计费（</a:t>
            </a:r>
            <a:r>
              <a:rPr lang="en-US" altLang="zh-CN">
                <a:sym typeface="Huawei Sans" panose="020C0503030203020204" pitchFamily="34" charset="0"/>
              </a:rPr>
              <a:t>Accouting</a:t>
            </a:r>
            <a:r>
              <a:rPr lang="zh-CN" altLang="en-US">
                <a:sym typeface="Huawei Sans" panose="020C0503030203020204" pitchFamily="34" charset="0"/>
              </a:rPr>
              <a:t>）</a:t>
            </a:r>
            <a:endParaRPr lang="en-US" altLang="zh-CN" dirty="0">
              <a:sym typeface="Huawei Sans" panose="020C0503030203020204" pitchFamily="34" charset="0"/>
            </a:endParaRPr>
          </a:p>
        </p:txBody>
      </p:sp>
      <p:sp>
        <p:nvSpPr>
          <p:cNvPr id="2" name="文本占位符 1"/>
          <p:cNvSpPr>
            <a:spLocks noGrp="1"/>
          </p:cNvSpPr>
          <p:nvPr>
            <p:ph type="body" sz="quarter" idx="4294967295"/>
          </p:nvPr>
        </p:nvSpPr>
        <p:spPr>
          <a:xfrm>
            <a:off x="915988" y="1233488"/>
            <a:ext cx="11276012" cy="4679950"/>
          </a:xfrm>
        </p:spPr>
        <p:txBody>
          <a:bodyPr/>
          <a:lstStyle/>
          <a:p>
            <a:r>
              <a:rPr lang="zh-CN" altLang="en-US" sz="2000">
                <a:sym typeface="Huawei Sans" panose="020C0503030203020204" pitchFamily="34" charset="0"/>
              </a:rPr>
              <a:t>计费功能用于监控授权用户的网络行为和网络资源的使用情况。</a:t>
            </a:r>
            <a:endParaRPr lang="en-US" altLang="zh-CN" sz="2000">
              <a:sym typeface="Huawei Sans" panose="020C0503030203020204" pitchFamily="34" charset="0"/>
            </a:endParaRPr>
          </a:p>
          <a:p>
            <a:r>
              <a:rPr lang="en-US" altLang="zh-CN" sz="2000">
                <a:sym typeface="Huawei Sans" panose="020C0503030203020204" pitchFamily="34" charset="0"/>
              </a:rPr>
              <a:t>AAA</a:t>
            </a:r>
            <a:r>
              <a:rPr lang="zh-CN" altLang="en-US" sz="2000">
                <a:sym typeface="Huawei Sans" panose="020C0503030203020204" pitchFamily="34" charset="0"/>
              </a:rPr>
              <a:t>支持的计费方式有：不计费，远端计费。</a:t>
            </a:r>
          </a:p>
        </p:txBody>
      </p:sp>
      <p:grpSp>
        <p:nvGrpSpPr>
          <p:cNvPr id="6" name="组合 5"/>
          <p:cNvGrpSpPr/>
          <p:nvPr/>
        </p:nvGrpSpPr>
        <p:grpSpPr>
          <a:xfrm>
            <a:off x="1889268" y="2425733"/>
            <a:ext cx="8172402" cy="3041184"/>
            <a:chOff x="1889268" y="2262443"/>
            <a:chExt cx="8172402" cy="3041184"/>
          </a:xfrm>
        </p:grpSpPr>
        <p:sp>
          <p:nvSpPr>
            <p:cNvPr id="4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p>
          </p:txBody>
        </p:sp>
        <p:pic>
          <p:nvPicPr>
            <p:cNvPr id="44" name="图片 43" descr="交换机.png"/>
            <p:cNvPicPr>
              <a:picLocks noChangeAspect="1"/>
            </p:cNvPicPr>
            <p:nvPr/>
          </p:nvPicPr>
          <p:blipFill>
            <a:blip r:embed="rId3" cstate="print"/>
            <a:stretch>
              <a:fillRect/>
            </a:stretch>
          </p:blipFill>
          <p:spPr>
            <a:xfrm>
              <a:off x="9185735" y="3514109"/>
              <a:ext cx="540000" cy="441817"/>
            </a:xfrm>
            <a:prstGeom prst="rect">
              <a:avLst/>
            </a:prstGeom>
          </p:spPr>
        </p:pic>
        <p:pic>
          <p:nvPicPr>
            <p:cNvPr id="45" name="图片 44" descr="internet-蓝.png"/>
            <p:cNvPicPr>
              <a:picLocks noChangeAspect="1"/>
            </p:cNvPicPr>
            <p:nvPr/>
          </p:nvPicPr>
          <p:blipFill>
            <a:blip r:embed="rId4" cstate="print"/>
            <a:stretch>
              <a:fillRect/>
            </a:stretch>
          </p:blipFill>
          <p:spPr>
            <a:xfrm>
              <a:off x="6072184" y="2388834"/>
              <a:ext cx="922030" cy="468000"/>
            </a:xfrm>
            <a:prstGeom prst="rect">
              <a:avLst/>
            </a:prstGeom>
          </p:spPr>
        </p:pic>
        <p:cxnSp>
          <p:nvCxnSpPr>
            <p:cNvPr id="50" name="直接连接符 49"/>
            <p:cNvCxnSpPr>
              <a:stCxn id="45"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8857493" y="3958387"/>
              <a:ext cx="120417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52" name="文本框 51"/>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连接符 26"/>
            <p:cNvCxnSpPr>
              <a:stCxn id="32"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9"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descr="PC.png"/>
            <p:cNvPicPr>
              <a:picLocks noChangeAspect="1"/>
            </p:cNvPicPr>
            <p:nvPr/>
          </p:nvPicPr>
          <p:blipFill>
            <a:blip r:embed="rId5" cstate="print"/>
            <a:stretch>
              <a:fillRect/>
            </a:stretch>
          </p:blipFill>
          <p:spPr>
            <a:xfrm>
              <a:off x="2402163" y="3482718"/>
              <a:ext cx="539063" cy="414000"/>
            </a:xfrm>
            <a:prstGeom prst="rect">
              <a:avLst/>
            </a:prstGeom>
          </p:spPr>
        </p:pic>
        <p:pic>
          <p:nvPicPr>
            <p:cNvPr id="30" name="图片 29" descr="故障链路.png"/>
            <p:cNvPicPr>
              <a:picLocks noChangeAspect="1"/>
            </p:cNvPicPr>
            <p:nvPr/>
          </p:nvPicPr>
          <p:blipFill>
            <a:blip r:embed="rId6" cstate="print"/>
            <a:stretch>
              <a:fillRect/>
            </a:stretch>
          </p:blipFill>
          <p:spPr>
            <a:xfrm>
              <a:off x="2401694" y="4576646"/>
              <a:ext cx="540000" cy="402667"/>
            </a:xfrm>
            <a:prstGeom prst="rect">
              <a:avLst/>
            </a:prstGeom>
          </p:spPr>
        </p:pic>
        <p:pic>
          <p:nvPicPr>
            <p:cNvPr id="32" name="图片 31" descr="PC.png"/>
            <p:cNvPicPr>
              <a:picLocks noChangeAspect="1"/>
            </p:cNvPicPr>
            <p:nvPr/>
          </p:nvPicPr>
          <p:blipFill>
            <a:blip r:embed="rId5" cstate="print"/>
            <a:stretch>
              <a:fillRect/>
            </a:stretch>
          </p:blipFill>
          <p:spPr>
            <a:xfrm>
              <a:off x="2402163" y="2262443"/>
              <a:ext cx="539063" cy="414000"/>
            </a:xfrm>
            <a:prstGeom prst="rect">
              <a:avLst/>
            </a:prstGeom>
          </p:spPr>
        </p:pic>
        <p:sp>
          <p:nvSpPr>
            <p:cNvPr id="33" name="文本框 32"/>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889268" y="3949829"/>
              <a:ext cx="1564852"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437835" y="3297737"/>
              <a:ext cx="1261884" cy="307777"/>
            </a:xfrm>
            <a:prstGeom prst="rect">
              <a:avLst/>
            </a:prstGeom>
            <a:noFill/>
          </p:spPr>
          <p:txBody>
            <a:bodyPr wrap="none" rtlCol="0">
              <a:spAutoFit/>
            </a:bodyPr>
            <a:lstStyle/>
            <a:p>
              <a:r>
                <a:rPr lang="zh-CN" altLang="en-US" sz="1400"/>
                <a:t>开始计费请求</a:t>
              </a:r>
            </a:p>
          </p:txBody>
        </p:sp>
        <p:sp>
          <p:nvSpPr>
            <p:cNvPr id="56" name="文本框 55"/>
            <p:cNvSpPr txBox="1"/>
            <p:nvPr/>
          </p:nvSpPr>
          <p:spPr>
            <a:xfrm>
              <a:off x="7419144" y="3659132"/>
              <a:ext cx="1261884" cy="307777"/>
            </a:xfrm>
            <a:prstGeom prst="rect">
              <a:avLst/>
            </a:prstGeom>
            <a:noFill/>
          </p:spPr>
          <p:txBody>
            <a:bodyPr wrap="none" rtlCol="0">
              <a:spAutoFit/>
            </a:bodyPr>
            <a:lstStyle/>
            <a:p>
              <a:r>
                <a:rPr lang="zh-CN" altLang="en-US" sz="1400"/>
                <a:t>计费开始响应</a:t>
              </a:r>
            </a:p>
          </p:txBody>
        </p:sp>
        <p:sp>
          <p:nvSpPr>
            <p:cNvPr id="57"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3"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31" name="表格 30"/>
          <p:cNvGraphicFramePr>
            <a:graphicFrameLocks noGrp="1"/>
          </p:cNvGraphicFramePr>
          <p:nvPr/>
        </p:nvGraphicFramePr>
        <p:xfrm>
          <a:off x="4381023" y="4564253"/>
          <a:ext cx="4681482" cy="1562388"/>
        </p:xfrm>
        <a:graphic>
          <a:graphicData uri="http://schemas.openxmlformats.org/drawingml/2006/table">
            <a:tbl>
              <a:tblPr/>
              <a:tblGrid>
                <a:gridCol w="1881133">
                  <a:extLst>
                    <a:ext uri="{9D8B030D-6E8A-4147-A177-3AD203B41FA5}">
                      <a16:colId xmlns:a16="http://schemas.microsoft.com/office/drawing/2014/main" val="20000"/>
                    </a:ext>
                  </a:extLst>
                </a:gridCol>
                <a:gridCol w="1088310">
                  <a:extLst>
                    <a:ext uri="{9D8B030D-6E8A-4147-A177-3AD203B41FA5}">
                      <a16:colId xmlns:a16="http://schemas.microsoft.com/office/drawing/2014/main" val="20001"/>
                    </a:ext>
                  </a:extLst>
                </a:gridCol>
                <a:gridCol w="1712039">
                  <a:extLst>
                    <a:ext uri="{9D8B030D-6E8A-4147-A177-3AD203B41FA5}">
                      <a16:colId xmlns:a16="http://schemas.microsoft.com/office/drawing/2014/main" val="20002"/>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计费方式</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不计费</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不计费</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远端计费</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5129233"/>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04D9B2-4607-4DCA-9650-DB7209051B1F}">
  <ds:schemaRefs>
    <ds:schemaRef ds:uri="http://schemas.microsoft.com/sharepoint/v3/contenttype/forms"/>
  </ds:schemaRefs>
</ds:datastoreItem>
</file>

<file path=customXml/itemProps2.xml><?xml version="1.0" encoding="utf-8"?>
<ds:datastoreItem xmlns:ds="http://schemas.openxmlformats.org/officeDocument/2006/customXml" ds:itemID="{0E3868CD-F3E3-4F5F-9A65-799C9069C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C2AF67-8B84-4EF1-A1DE-B831AC5076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2042</TotalTime>
  <Words>2559</Words>
  <Application>Microsoft Office PowerPoint</Application>
  <PresentationFormat>宽屏</PresentationFormat>
  <Paragraphs>276</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Huawei Sans</vt:lpstr>
      <vt:lpstr>微软雅黑</vt:lpstr>
      <vt:lpstr>Arial</vt:lpstr>
      <vt:lpstr>Calibri</vt:lpstr>
      <vt:lpstr>自定义设计方案</vt:lpstr>
      <vt:lpstr>AAA原理与配置</vt:lpstr>
      <vt:lpstr>前言</vt:lpstr>
      <vt:lpstr>目标</vt:lpstr>
      <vt:lpstr>PowerPoint 演示文稿</vt:lpstr>
      <vt:lpstr>AAA基本概念</vt:lpstr>
      <vt:lpstr>AAA常见架构</vt:lpstr>
      <vt:lpstr>认证（Authentication）</vt:lpstr>
      <vt:lpstr>授权（Authorization）</vt:lpstr>
      <vt:lpstr>计费（Accouting）</vt:lpstr>
      <vt:lpstr>AAA实现协议 - RADIUS</vt:lpstr>
      <vt:lpstr>AAA常见应用场景</vt:lpstr>
      <vt:lpstr>PowerPoint 演示文稿</vt:lpstr>
      <vt:lpstr>AAA配置 (1)</vt:lpstr>
      <vt:lpstr>AAA配置 (2)</vt:lpstr>
      <vt:lpstr>AAA配置 (3)</vt:lpstr>
      <vt:lpstr>AAA配置案例</vt:lpstr>
      <vt:lpstr>配置验证 (1)</vt:lpstr>
      <vt:lpstr>配置验证 (2)</vt:lpstr>
      <vt:lpstr>思考题</vt:lpstr>
      <vt:lpstr>本章总结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245</cp:revision>
  <dcterms:created xsi:type="dcterms:W3CDTF">2018-11-29T10:16:29Z</dcterms:created>
  <dcterms:modified xsi:type="dcterms:W3CDTF">2021-03-22T09:39:09Z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(3)Z3ojpIqRthWnUTfsrajvHdBzTFW4lVovT9/1EiovdAaOKEJG7Xt5t5kzgo72/8s9Xoz8IY2w
m8Og5XYk+VubfrtYWSkE27UYDn8NmilM4f6fjulOioJzlUN6retdIE5Ii1tOkRypPhiNDTGP
1xnBRWqvZv4PzSlTMuWON6zVKq8nGWTeahrw2AkUjyBqWFdycoQGOCbJvOwrnIy2+Dj9wn8B
Qe5WUORnorPe3yNjhA</vt:lpwstr>
  </property>
  <property fmtid="{D5CDD505-2E9C-101B-9397-08002B2CF9AE}" pid="3" name="_2015_ms_pID_7253431">
    <vt:lpwstr>w/qD9GuCfjXyMKk3X0Lh4k2pDQz/9dHP3eqbNKeHcX2alQwxH37Csl
Ni0zLc2H8zSMCK+WB5EDEgOoQO6lsTAKpNw3cCbyRL5pd9fBjcYRabKGxD5sRR6KJxKQ06qe
Ioyc8Ezqye7xVzuLYVOwLCL9GaXT5bcAYp/ESKqXsCbgJDuh3oE5gNDq3ceGBWEfdATK+mT2
zZNDz2bmUTYxNsDngVbxOijheBX3ydEHJr7y</vt:lpwstr>
  </property>
  <property fmtid="{D5CDD505-2E9C-101B-9397-08002B2CF9AE}" pid="4" name="_2015_ms_pID_7253432">
    <vt:lpwstr>9g==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