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35"/>
  </p:notesMasterIdLst>
  <p:handoutMasterIdLst>
    <p:handoutMasterId r:id="rId36"/>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307" r:id="rId32"/>
    <p:sldId id="311" r:id="rId33"/>
    <p:sldId id="310" r:id="rId34"/>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7D"/>
    <a:srgbClr val="FFF2CC"/>
    <a:srgbClr val="00B0F0"/>
    <a:srgbClr val="BDE7F6"/>
    <a:srgbClr val="F4FBFE"/>
    <a:srgbClr val="F3FBFE"/>
    <a:srgbClr val="99DFF9"/>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882" autoAdjust="0"/>
  </p:normalViewPr>
  <p:slideViewPr>
    <p:cSldViewPr snapToGrid="0" snapToObjects="1">
      <p:cViewPr varScale="1">
        <p:scale>
          <a:sx n="100" d="100"/>
          <a:sy n="100" d="100"/>
        </p:scale>
        <p:origin x="990" y="72"/>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108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3/22/2021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4545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350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1560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40770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正常</a:t>
            </a:r>
            <a:r>
              <a:rPr lang="en-US" altLang="zh-CN" dirty="0"/>
              <a:t>PPP</a:t>
            </a:r>
            <a:r>
              <a:rPr lang="zh-CN" altLang="en-US" dirty="0"/>
              <a:t>链路建立需要经历链路建立阶段、认证阶段和网络层协商阶段，详细过程如下：</a:t>
            </a:r>
          </a:p>
          <a:p>
            <a:pPr marL="588600" lvl="1" indent="-228600">
              <a:buFont typeface="+mj-lt"/>
              <a:buAutoNum type="arabicPeriod"/>
            </a:pPr>
            <a:r>
              <a:rPr lang="zh-CN" altLang="en-US" dirty="0"/>
              <a:t>通信双方开始建立</a:t>
            </a:r>
            <a:r>
              <a:rPr lang="en-US" altLang="zh-CN" dirty="0"/>
              <a:t>PPP</a:t>
            </a:r>
            <a:r>
              <a:rPr lang="zh-CN" altLang="en-US" dirty="0"/>
              <a:t>链路时，先进入到</a:t>
            </a:r>
            <a:r>
              <a:rPr lang="en-US" altLang="zh-CN" dirty="0"/>
              <a:t>Establish</a:t>
            </a:r>
            <a:r>
              <a:rPr lang="zh-CN" altLang="en-US" dirty="0"/>
              <a:t>阶段。</a:t>
            </a:r>
          </a:p>
          <a:p>
            <a:pPr marL="588600" lvl="1" indent="-228600">
              <a:buFont typeface="+mj-lt"/>
              <a:buAutoNum type="arabicPeriod"/>
            </a:pPr>
            <a:r>
              <a:rPr lang="zh-CN" altLang="en-US" dirty="0"/>
              <a:t>在</a:t>
            </a:r>
            <a:r>
              <a:rPr lang="en-US" altLang="zh-CN" dirty="0"/>
              <a:t>Establish</a:t>
            </a:r>
            <a:r>
              <a:rPr lang="zh-CN" altLang="en-US" dirty="0"/>
              <a:t>阶段，进行</a:t>
            </a:r>
            <a:r>
              <a:rPr lang="en-US" altLang="zh-CN" dirty="0"/>
              <a:t>LCP</a:t>
            </a:r>
            <a:r>
              <a:rPr lang="zh-CN" altLang="en-US" dirty="0"/>
              <a:t>协商：协商通信双方的</a:t>
            </a:r>
            <a:r>
              <a:rPr lang="en-US" altLang="zh-CN" dirty="0"/>
              <a:t>MRU</a:t>
            </a:r>
            <a:r>
              <a:rPr lang="zh-CN" altLang="en-US" dirty="0"/>
              <a:t>（</a:t>
            </a:r>
            <a:r>
              <a:rPr lang="en-US" altLang="zh-CN" dirty="0"/>
              <a:t>Maximum Receive Unit</a:t>
            </a:r>
            <a:r>
              <a:rPr lang="zh-CN" altLang="en-US" dirty="0"/>
              <a:t>，最大接收单元）、认证方式和魔术字（</a:t>
            </a:r>
            <a:r>
              <a:rPr lang="en-US" altLang="zh-CN" dirty="0"/>
              <a:t>Magic Number</a:t>
            </a:r>
            <a:r>
              <a:rPr lang="zh-CN" altLang="en-US" dirty="0"/>
              <a:t>）等选项。协商成功后进入</a:t>
            </a:r>
            <a:r>
              <a:rPr lang="en-US" altLang="zh-CN" dirty="0"/>
              <a:t>Opened</a:t>
            </a:r>
            <a:r>
              <a:rPr lang="zh-CN" altLang="en-US" dirty="0"/>
              <a:t>状态，表示底层链路已建立。</a:t>
            </a:r>
          </a:p>
          <a:p>
            <a:pPr marL="588600" lvl="1" indent="-228600">
              <a:buFont typeface="+mj-lt"/>
              <a:buAutoNum type="arabicPeriod"/>
            </a:pPr>
            <a:r>
              <a:rPr lang="zh-CN" altLang="en-US" dirty="0"/>
              <a:t>如果配置了认证，将进入</a:t>
            </a:r>
            <a:r>
              <a:rPr lang="en-US" altLang="zh-CN" dirty="0"/>
              <a:t>Authenticate</a:t>
            </a:r>
            <a:r>
              <a:rPr lang="zh-CN" altLang="en-US" dirty="0"/>
              <a:t>阶段。否则直接进入</a:t>
            </a:r>
            <a:r>
              <a:rPr lang="en-US" altLang="zh-CN" dirty="0"/>
              <a:t>Network</a:t>
            </a:r>
            <a:r>
              <a:rPr lang="zh-CN" altLang="en-US" dirty="0"/>
              <a:t>阶段。</a:t>
            </a:r>
          </a:p>
          <a:p>
            <a:pPr marL="588600" lvl="1" indent="-228600">
              <a:buFont typeface="+mj-lt"/>
              <a:buAutoNum type="arabicPeriod"/>
            </a:pPr>
            <a:r>
              <a:rPr lang="zh-CN" altLang="en-US" dirty="0"/>
              <a:t>在</a:t>
            </a:r>
            <a:r>
              <a:rPr lang="en-US" altLang="zh-CN" dirty="0"/>
              <a:t>Authenticate</a:t>
            </a:r>
            <a:r>
              <a:rPr lang="zh-CN" altLang="en-US" dirty="0"/>
              <a:t>阶段，会根据连接建立阶段协商的认证方式进行链路认证。认证方式有两种：</a:t>
            </a:r>
            <a:r>
              <a:rPr lang="en-US" altLang="zh-CN" dirty="0"/>
              <a:t>PAP</a:t>
            </a:r>
            <a:r>
              <a:rPr lang="zh-CN" altLang="en-US" dirty="0"/>
              <a:t>和</a:t>
            </a:r>
            <a:r>
              <a:rPr lang="en-US" altLang="zh-CN" dirty="0"/>
              <a:t>CHAP</a:t>
            </a:r>
            <a:r>
              <a:rPr lang="zh-CN" altLang="en-US" dirty="0"/>
              <a:t>。如果认证成功，进入</a:t>
            </a:r>
            <a:r>
              <a:rPr lang="en-US" altLang="zh-CN" dirty="0"/>
              <a:t>Network</a:t>
            </a:r>
            <a:r>
              <a:rPr lang="zh-CN" altLang="en-US" dirty="0"/>
              <a:t>阶段，否则进入</a:t>
            </a:r>
            <a:r>
              <a:rPr lang="en-US" altLang="zh-CN" dirty="0"/>
              <a:t>Terminate</a:t>
            </a:r>
            <a:r>
              <a:rPr lang="zh-CN" altLang="en-US" dirty="0"/>
              <a:t>阶段，拆除链路，</a:t>
            </a:r>
            <a:r>
              <a:rPr lang="en-US" altLang="zh-CN" dirty="0"/>
              <a:t>LCP</a:t>
            </a:r>
            <a:r>
              <a:rPr lang="zh-CN" altLang="en-US" dirty="0"/>
              <a:t>状态转为</a:t>
            </a:r>
            <a:r>
              <a:rPr lang="en-US" altLang="zh-CN" dirty="0"/>
              <a:t>Down</a:t>
            </a:r>
            <a:r>
              <a:rPr lang="zh-CN" altLang="en-US" dirty="0"/>
              <a:t>。</a:t>
            </a:r>
          </a:p>
          <a:p>
            <a:pPr marL="588600" lvl="1" indent="-228600">
              <a:buFont typeface="+mj-lt"/>
              <a:buAutoNum type="arabicPeriod"/>
            </a:pPr>
            <a:r>
              <a:rPr lang="zh-CN" altLang="en-US" dirty="0"/>
              <a:t>在</a:t>
            </a:r>
            <a:r>
              <a:rPr lang="en-US" altLang="zh-CN" dirty="0"/>
              <a:t>Network</a:t>
            </a:r>
            <a:r>
              <a:rPr lang="zh-CN" altLang="en-US" dirty="0"/>
              <a:t>阶段，</a:t>
            </a:r>
            <a:r>
              <a:rPr lang="en-US" altLang="zh-CN" dirty="0"/>
              <a:t>PPP</a:t>
            </a:r>
            <a:r>
              <a:rPr lang="zh-CN" altLang="en-US" dirty="0"/>
              <a:t>链路进行</a:t>
            </a:r>
            <a:r>
              <a:rPr lang="en-US" altLang="zh-CN" dirty="0"/>
              <a:t>NCP</a:t>
            </a:r>
            <a:r>
              <a:rPr lang="zh-CN" altLang="en-US" dirty="0"/>
              <a:t>协商。通过</a:t>
            </a:r>
            <a:r>
              <a:rPr lang="en-US" altLang="zh-CN" dirty="0"/>
              <a:t>NCP</a:t>
            </a:r>
            <a:r>
              <a:rPr lang="zh-CN" altLang="en-US" dirty="0"/>
              <a:t>协商来选择和配置一个网络层协议并进行网络层参数协商。最常见的</a:t>
            </a:r>
            <a:r>
              <a:rPr lang="en-US" altLang="zh-CN" dirty="0"/>
              <a:t>NCP</a:t>
            </a:r>
            <a:r>
              <a:rPr lang="zh-CN" altLang="en-US" dirty="0"/>
              <a:t>协议是</a:t>
            </a:r>
            <a:r>
              <a:rPr lang="en-US" altLang="zh-CN" dirty="0"/>
              <a:t>IPCP</a:t>
            </a:r>
            <a:r>
              <a:rPr lang="zh-CN" altLang="en-US" dirty="0"/>
              <a:t>，用来协商</a:t>
            </a:r>
            <a:r>
              <a:rPr lang="en-US" altLang="zh-CN" dirty="0"/>
              <a:t>IP</a:t>
            </a:r>
            <a:r>
              <a:rPr lang="zh-CN" altLang="en-US" dirty="0"/>
              <a:t>参数。</a:t>
            </a:r>
          </a:p>
          <a:p>
            <a:pPr marL="588600" lvl="1" indent="-228600">
              <a:buFont typeface="+mj-lt"/>
              <a:buAutoNum type="arabicPeriod"/>
            </a:pPr>
            <a:r>
              <a:rPr lang="zh-CN" altLang="en-US" dirty="0"/>
              <a:t>在</a:t>
            </a:r>
            <a:r>
              <a:rPr lang="en-US" altLang="zh-CN" dirty="0"/>
              <a:t>Terminate</a:t>
            </a:r>
            <a:r>
              <a:rPr lang="zh-CN" altLang="en-US" dirty="0"/>
              <a:t>阶段，如果所有的资源都被释放，通信双方将回到</a:t>
            </a:r>
            <a:r>
              <a:rPr lang="en-US" altLang="zh-CN" dirty="0"/>
              <a:t>Dead</a:t>
            </a:r>
            <a:r>
              <a:rPr lang="zh-CN" altLang="en-US" dirty="0"/>
              <a:t>阶段。</a:t>
            </a:r>
          </a:p>
          <a:p>
            <a:r>
              <a:rPr lang="en-US" altLang="zh-CN" dirty="0"/>
              <a:t>PPP</a:t>
            </a:r>
            <a:r>
              <a:rPr lang="zh-CN" altLang="en-US" dirty="0"/>
              <a:t>运行过程中，可以随时中断连接，物理链路断开、认证失败、超时定时器时间到、管理员通过配置关闭连接等动作都可能导致链路进入</a:t>
            </a:r>
            <a:r>
              <a:rPr lang="en-US" altLang="zh-CN" dirty="0"/>
              <a:t>Terminate</a:t>
            </a:r>
            <a:r>
              <a:rPr lang="zh-CN" altLang="en-US" dirty="0"/>
              <a:t>阶段。</a:t>
            </a:r>
          </a:p>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8034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备注占位符 2"/>
          <p:cNvSpPr>
            <a:spLocks noGrp="1"/>
          </p:cNvSpPr>
          <p:nvPr>
            <p:ph type="body" idx="1"/>
          </p:nvPr>
        </p:nvSpPr>
        <p:spPr/>
        <p:txBody>
          <a:bodyPr/>
          <a:lstStyle/>
          <a:p>
            <a:pPr>
              <a:lnSpc>
                <a:spcPct val="100000"/>
              </a:lnSpc>
            </a:pPr>
            <a:r>
              <a:rPr lang="en-US" altLang="zh-CN" dirty="0"/>
              <a:t>PPP</a:t>
            </a:r>
            <a:r>
              <a:rPr lang="zh-CN" altLang="zh-CN" dirty="0"/>
              <a:t>帧格式</a:t>
            </a:r>
            <a:r>
              <a:rPr lang="zh-CN" altLang="en-US" dirty="0"/>
              <a:t>：</a:t>
            </a:r>
            <a:endParaRPr lang="en-US" altLang="zh-CN" dirty="0"/>
          </a:p>
          <a:p>
            <a:pPr lvl="1">
              <a:lnSpc>
                <a:spcPct val="100000"/>
              </a:lnSpc>
            </a:pPr>
            <a:r>
              <a:rPr lang="en-US" altLang="zh-CN" dirty="0"/>
              <a:t>Flag</a:t>
            </a:r>
            <a:r>
              <a:rPr lang="zh-CN" altLang="en-US" dirty="0"/>
              <a:t>字段</a:t>
            </a:r>
            <a:r>
              <a:rPr lang="zh-CN" altLang="zh-CN" dirty="0"/>
              <a:t>标识一个物理帧的起始和结束，该字节为二进制序列</a:t>
            </a:r>
            <a:r>
              <a:rPr lang="en-US" altLang="zh-CN" dirty="0"/>
              <a:t>01111110</a:t>
            </a:r>
            <a:r>
              <a:rPr lang="zh-CN" altLang="zh-CN" dirty="0"/>
              <a:t>（</a:t>
            </a:r>
            <a:r>
              <a:rPr lang="en-US" altLang="zh-CN" dirty="0"/>
              <a:t>0X7E</a:t>
            </a:r>
            <a:r>
              <a:rPr lang="zh-CN" altLang="zh-CN" dirty="0"/>
              <a:t>）。</a:t>
            </a:r>
            <a:endParaRPr lang="en-US" altLang="zh-CN" dirty="0"/>
          </a:p>
          <a:p>
            <a:pPr lvl="1">
              <a:lnSpc>
                <a:spcPct val="100000"/>
              </a:lnSpc>
            </a:pPr>
            <a:r>
              <a:rPr lang="en-US" altLang="zh-CN" dirty="0"/>
              <a:t>PPP</a:t>
            </a:r>
            <a:r>
              <a:rPr lang="zh-CN" altLang="zh-CN" dirty="0"/>
              <a:t>帧的</a:t>
            </a:r>
            <a:r>
              <a:rPr lang="en-US" altLang="zh-CN" dirty="0"/>
              <a:t>Address</a:t>
            </a:r>
            <a:r>
              <a:rPr lang="zh-CN" altLang="en-US" dirty="0"/>
              <a:t>字段</a:t>
            </a:r>
            <a:r>
              <a:rPr lang="zh-CN" altLang="zh-CN" dirty="0"/>
              <a:t>字节固定为</a:t>
            </a:r>
            <a:r>
              <a:rPr lang="en-US" altLang="zh-CN" dirty="0"/>
              <a:t>11111111 </a:t>
            </a:r>
            <a:r>
              <a:rPr lang="zh-CN" altLang="zh-CN" dirty="0"/>
              <a:t>（</a:t>
            </a:r>
            <a:r>
              <a:rPr lang="en-US" altLang="zh-CN" dirty="0"/>
              <a:t>0XFF</a:t>
            </a:r>
            <a:r>
              <a:rPr lang="zh-CN" altLang="zh-CN" dirty="0"/>
              <a:t>）</a:t>
            </a:r>
            <a:r>
              <a:rPr lang="zh-CN" altLang="en-US" dirty="0"/>
              <a:t>，</a:t>
            </a:r>
            <a:r>
              <a:rPr lang="zh-CN" altLang="zh-CN" dirty="0"/>
              <a:t>是一个广播地址。</a:t>
            </a:r>
            <a:endParaRPr lang="en-US" altLang="zh-CN" dirty="0"/>
          </a:p>
          <a:p>
            <a:pPr lvl="1">
              <a:lnSpc>
                <a:spcPct val="100000"/>
              </a:lnSpc>
            </a:pPr>
            <a:r>
              <a:rPr lang="en-US" altLang="zh-CN" dirty="0"/>
              <a:t>PPP</a:t>
            </a:r>
            <a:r>
              <a:rPr lang="zh-CN" altLang="zh-CN" dirty="0"/>
              <a:t>数据帧的</a:t>
            </a:r>
            <a:r>
              <a:rPr lang="en-US" altLang="zh-CN" dirty="0"/>
              <a:t>Control</a:t>
            </a:r>
            <a:r>
              <a:rPr lang="zh-CN" altLang="en-US" dirty="0"/>
              <a:t>字段</a:t>
            </a:r>
            <a:r>
              <a:rPr lang="zh-CN" altLang="zh-CN" dirty="0"/>
              <a:t>默认为</a:t>
            </a:r>
            <a:r>
              <a:rPr lang="en-US" altLang="zh-CN" dirty="0"/>
              <a:t>00000011</a:t>
            </a:r>
            <a:r>
              <a:rPr lang="zh-CN" altLang="en-US" dirty="0"/>
              <a:t>（</a:t>
            </a:r>
            <a:r>
              <a:rPr lang="en-US" altLang="zh-CN" dirty="0"/>
              <a:t>0X03</a:t>
            </a:r>
            <a:r>
              <a:rPr lang="zh-CN" altLang="en-US" dirty="0"/>
              <a:t>）</a:t>
            </a:r>
            <a:r>
              <a:rPr lang="zh-CN" altLang="zh-CN" dirty="0"/>
              <a:t>，表明为无序号帧。</a:t>
            </a:r>
            <a:endParaRPr lang="en-US" altLang="zh-CN" dirty="0"/>
          </a:p>
          <a:p>
            <a:pPr lvl="1">
              <a:lnSpc>
                <a:spcPct val="100000"/>
              </a:lnSpc>
            </a:pPr>
            <a:r>
              <a:rPr lang="zh-CN" altLang="zh-CN" dirty="0"/>
              <a:t>帧校验序列（</a:t>
            </a:r>
            <a:r>
              <a:rPr lang="en-US" altLang="zh-CN" dirty="0"/>
              <a:t>FCS</a:t>
            </a:r>
            <a:r>
              <a:rPr lang="zh-CN" altLang="zh-CN" dirty="0"/>
              <a:t>）</a:t>
            </a:r>
            <a:r>
              <a:rPr lang="zh-CN" altLang="en-US" dirty="0"/>
              <a:t>字段</a:t>
            </a:r>
            <a:r>
              <a:rPr lang="zh-CN" altLang="zh-CN" dirty="0"/>
              <a:t>是个</a:t>
            </a:r>
            <a:r>
              <a:rPr lang="en-US" altLang="zh-CN" dirty="0"/>
              <a:t>16</a:t>
            </a:r>
            <a:r>
              <a:rPr lang="en-US" altLang="zh-CN" baseline="0" dirty="0"/>
              <a:t> bit</a:t>
            </a:r>
            <a:r>
              <a:rPr lang="zh-CN" altLang="zh-CN" dirty="0"/>
              <a:t>的校验和，用于检查</a:t>
            </a:r>
            <a:r>
              <a:rPr lang="en-US" altLang="zh-CN" dirty="0"/>
              <a:t>PPP</a:t>
            </a:r>
            <a:r>
              <a:rPr lang="zh-CN" altLang="zh-CN" dirty="0"/>
              <a:t>帧的完整性。</a:t>
            </a:r>
            <a:endParaRPr lang="en-US" altLang="zh-CN" dirty="0"/>
          </a:p>
          <a:p>
            <a:pPr lvl="1">
              <a:lnSpc>
                <a:spcPct val="100000"/>
              </a:lnSpc>
            </a:pPr>
            <a:r>
              <a:rPr lang="en-US" altLang="zh-CN" dirty="0"/>
              <a:t>Protocol</a:t>
            </a:r>
            <a:r>
              <a:rPr lang="zh-CN" altLang="zh-CN" dirty="0"/>
              <a:t>字段用来说明</a:t>
            </a:r>
            <a:r>
              <a:rPr lang="en-US" altLang="zh-CN" dirty="0"/>
              <a:t>PPP</a:t>
            </a:r>
            <a:r>
              <a:rPr lang="zh-CN" altLang="zh-CN" dirty="0"/>
              <a:t>所封装的协议报文类型，</a:t>
            </a:r>
            <a:r>
              <a:rPr lang="en-US" altLang="zh-CN" dirty="0"/>
              <a:t>0XC021</a:t>
            </a:r>
            <a:r>
              <a:rPr lang="zh-CN" altLang="zh-CN" dirty="0"/>
              <a:t>代表</a:t>
            </a:r>
            <a:r>
              <a:rPr lang="en-US" altLang="zh-CN" dirty="0"/>
              <a:t>LCP</a:t>
            </a:r>
            <a:r>
              <a:rPr lang="zh-CN" altLang="zh-CN" dirty="0"/>
              <a:t>报文，</a:t>
            </a:r>
            <a:r>
              <a:rPr lang="en-US" altLang="zh-CN" dirty="0"/>
              <a:t>0XC023</a:t>
            </a:r>
            <a:r>
              <a:rPr lang="zh-CN" altLang="zh-CN" dirty="0"/>
              <a:t>代表</a:t>
            </a:r>
            <a:r>
              <a:rPr lang="en-US" altLang="zh-CN" dirty="0"/>
              <a:t>PAP</a:t>
            </a:r>
            <a:r>
              <a:rPr lang="zh-CN" altLang="zh-CN" dirty="0"/>
              <a:t>报文，</a:t>
            </a:r>
            <a:r>
              <a:rPr lang="en-US" altLang="zh-CN" dirty="0"/>
              <a:t>0XC223</a:t>
            </a:r>
            <a:r>
              <a:rPr lang="zh-CN" altLang="zh-CN" dirty="0"/>
              <a:t>代表</a:t>
            </a:r>
            <a:r>
              <a:rPr lang="en-US" altLang="zh-CN" dirty="0"/>
              <a:t>CHAP</a:t>
            </a:r>
            <a:r>
              <a:rPr lang="zh-CN" altLang="zh-CN" dirty="0"/>
              <a:t>报文。</a:t>
            </a:r>
            <a:endParaRPr lang="en-US" altLang="zh-CN" dirty="0"/>
          </a:p>
          <a:p>
            <a:pPr lvl="1">
              <a:lnSpc>
                <a:spcPct val="100000"/>
              </a:lnSpc>
            </a:pPr>
            <a:r>
              <a:rPr lang="en-US" altLang="zh-CN" dirty="0"/>
              <a:t>Information</a:t>
            </a:r>
            <a:r>
              <a:rPr lang="zh-CN" altLang="zh-CN" dirty="0"/>
              <a:t>字段包含</a:t>
            </a:r>
            <a:r>
              <a:rPr lang="en-US" altLang="zh-CN" dirty="0"/>
              <a:t>Protocol</a:t>
            </a:r>
            <a:r>
              <a:rPr lang="zh-CN" altLang="zh-CN" dirty="0"/>
              <a:t>字段中指定协议的</a:t>
            </a:r>
            <a:r>
              <a:rPr lang="zh-CN" altLang="en-US" dirty="0"/>
              <a:t>内容，该字段的最大长度被称为最大接收单元</a:t>
            </a:r>
            <a:r>
              <a:rPr lang="en-US" altLang="zh-CN" dirty="0"/>
              <a:t>MRU</a:t>
            </a:r>
            <a:r>
              <a:rPr lang="zh-CN" altLang="en-US" dirty="0"/>
              <a:t>，缺省值为</a:t>
            </a:r>
            <a:r>
              <a:rPr lang="en-US" altLang="zh-CN" dirty="0"/>
              <a:t>1500</a:t>
            </a:r>
            <a:r>
              <a:rPr lang="zh-CN" altLang="en-US" dirty="0"/>
              <a:t>。</a:t>
            </a:r>
            <a:endParaRPr lang="en-US" altLang="zh-CN" dirty="0"/>
          </a:p>
          <a:p>
            <a:pPr lvl="1">
              <a:lnSpc>
                <a:spcPct val="100000"/>
              </a:lnSpc>
            </a:pPr>
            <a:r>
              <a:rPr lang="zh-CN" altLang="en-US" dirty="0"/>
              <a:t>当</a:t>
            </a:r>
            <a:r>
              <a:rPr lang="en-US" altLang="zh-CN" dirty="0"/>
              <a:t>Protocol</a:t>
            </a:r>
            <a:r>
              <a:rPr lang="zh-CN" altLang="en-US" dirty="0"/>
              <a:t>字段为</a:t>
            </a:r>
            <a:r>
              <a:rPr lang="en-US" altLang="zh-CN" dirty="0"/>
              <a:t>0XC021</a:t>
            </a:r>
            <a:r>
              <a:rPr lang="zh-CN" altLang="en-US" dirty="0"/>
              <a:t>时，</a:t>
            </a:r>
            <a:r>
              <a:rPr lang="en-US" altLang="zh-CN" dirty="0"/>
              <a:t>Information</a:t>
            </a:r>
            <a:r>
              <a:rPr lang="zh-CN" altLang="en-US" dirty="0"/>
              <a:t>结构如下：</a:t>
            </a:r>
            <a:endParaRPr lang="en-US" altLang="zh-CN" dirty="0"/>
          </a:p>
          <a:p>
            <a:pPr lvl="2">
              <a:lnSpc>
                <a:spcPct val="100000"/>
              </a:lnSpc>
            </a:pPr>
            <a:r>
              <a:rPr lang="en-US" altLang="zh-CN" dirty="0"/>
              <a:t>Identifier</a:t>
            </a:r>
            <a:r>
              <a:rPr lang="zh-CN" altLang="en-US" dirty="0"/>
              <a:t>字段为</a:t>
            </a:r>
            <a:r>
              <a:rPr lang="en-US" altLang="zh-CN" dirty="0"/>
              <a:t>1</a:t>
            </a:r>
            <a:r>
              <a:rPr lang="zh-CN" altLang="en-US" dirty="0"/>
              <a:t>个字节，用来匹配请求和响应。</a:t>
            </a:r>
            <a:endParaRPr lang="en-US" altLang="zh-CN" dirty="0"/>
          </a:p>
          <a:p>
            <a:pPr lvl="2">
              <a:lnSpc>
                <a:spcPct val="100000"/>
              </a:lnSpc>
            </a:pPr>
            <a:r>
              <a:rPr lang="en-US" altLang="zh-CN" dirty="0"/>
              <a:t>Length</a:t>
            </a:r>
            <a:r>
              <a:rPr lang="zh-CN" altLang="en-US" dirty="0"/>
              <a:t>域的值就是该</a:t>
            </a:r>
            <a:r>
              <a:rPr lang="en-US" altLang="zh-CN" dirty="0"/>
              <a:t>LCP</a:t>
            </a:r>
            <a:r>
              <a:rPr lang="zh-CN" altLang="en-US" dirty="0"/>
              <a:t>报文的总字节数据。</a:t>
            </a:r>
            <a:endParaRPr lang="en-US" altLang="zh-CN" dirty="0"/>
          </a:p>
          <a:p>
            <a:pPr lvl="2">
              <a:lnSpc>
                <a:spcPct val="100000"/>
              </a:lnSpc>
            </a:pPr>
            <a:r>
              <a:rPr lang="en-US" altLang="zh-CN" dirty="0"/>
              <a:t>Data</a:t>
            </a:r>
            <a:r>
              <a:rPr lang="zh-CN" altLang="zh-CN" dirty="0"/>
              <a:t>字段则承载各种</a:t>
            </a:r>
            <a:r>
              <a:rPr lang="en-US" altLang="zh-CN" dirty="0"/>
              <a:t>TLV</a:t>
            </a:r>
            <a:r>
              <a:rPr lang="zh-CN" altLang="zh-CN" dirty="0"/>
              <a:t>（</a:t>
            </a:r>
            <a:r>
              <a:rPr lang="en-US" altLang="zh-CN" dirty="0"/>
              <a:t>Type/Length/Value</a:t>
            </a:r>
            <a:r>
              <a:rPr lang="zh-CN" altLang="zh-CN" dirty="0"/>
              <a:t>）参数用于协商配置选项，包括最大接收单元，认证协议等等。</a:t>
            </a:r>
            <a:endParaRPr lang="en-US" altLang="zh-CN" dirty="0"/>
          </a:p>
          <a:p>
            <a:pPr>
              <a:lnSpc>
                <a:spcPct val="100000"/>
              </a:lnSpc>
            </a:pPr>
            <a:r>
              <a:rPr lang="en-US" altLang="zh-CN" dirty="0"/>
              <a:t>LCP</a:t>
            </a:r>
            <a:r>
              <a:rPr lang="zh-CN" altLang="zh-CN" dirty="0"/>
              <a:t>报文携带的一些常见的配置</a:t>
            </a:r>
            <a:r>
              <a:rPr lang="zh-CN" altLang="en-US" dirty="0"/>
              <a:t>参数</a:t>
            </a:r>
            <a:r>
              <a:rPr lang="zh-CN" altLang="zh-CN" dirty="0"/>
              <a:t>有</a:t>
            </a:r>
            <a:r>
              <a:rPr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MRU</a:t>
            </a:r>
            <a:r>
              <a:rPr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、认证协议和魔术字</a:t>
            </a:r>
            <a:r>
              <a:rPr lang="zh-CN" altLang="zh-CN" dirty="0"/>
              <a:t>。</a:t>
            </a:r>
            <a:endParaRPr lang="en-US" altLang="zh-CN" dirty="0"/>
          </a:p>
          <a:p>
            <a:pPr lvl="1">
              <a:lnSpc>
                <a:spcPct val="100000"/>
              </a:lnSpc>
            </a:pPr>
            <a:r>
              <a:rPr lang="zh-CN" altLang="en-US" dirty="0"/>
              <a:t>在</a:t>
            </a:r>
            <a:r>
              <a:rPr lang="en-US" altLang="zh-CN" dirty="0"/>
              <a:t>VRP</a:t>
            </a:r>
            <a:r>
              <a:rPr lang="zh-CN" altLang="en-US" dirty="0"/>
              <a:t>（</a:t>
            </a:r>
            <a:r>
              <a:rPr lang="en-US" altLang="zh-CN" dirty="0"/>
              <a:t>Versatile Routing Platform</a:t>
            </a:r>
            <a:r>
              <a:rPr lang="zh-CN" altLang="en-US" dirty="0"/>
              <a:t>，通用路由平台）平台上，</a:t>
            </a:r>
            <a:r>
              <a:rPr lang="en-US" altLang="zh-CN" dirty="0"/>
              <a:t>MRU</a:t>
            </a:r>
            <a:r>
              <a:rPr lang="zh-CN" altLang="en-US" dirty="0"/>
              <a:t>参数使用接口上配置的</a:t>
            </a:r>
            <a:r>
              <a:rPr lang="en-US" altLang="zh-CN" dirty="0"/>
              <a:t>MTU</a:t>
            </a:r>
            <a:r>
              <a:rPr lang="zh-CN" altLang="en-US" dirty="0"/>
              <a:t>（</a:t>
            </a:r>
            <a:r>
              <a:rPr lang="en-US" altLang="zh-CN" dirty="0"/>
              <a:t>Maximum Transmission Unit</a:t>
            </a:r>
            <a:r>
              <a:rPr lang="zh-CN" altLang="en-US" dirty="0"/>
              <a:t>，最大传输单元）值来表示。</a:t>
            </a:r>
          </a:p>
          <a:p>
            <a:pPr lvl="1">
              <a:lnSpc>
                <a:spcPct val="100000"/>
              </a:lnSpc>
            </a:pPr>
            <a:r>
              <a:rPr lang="zh-CN" altLang="en-US" dirty="0"/>
              <a:t>常用的</a:t>
            </a:r>
            <a:r>
              <a:rPr lang="en-US" altLang="zh-CN" dirty="0"/>
              <a:t>PPP</a:t>
            </a:r>
            <a:r>
              <a:rPr lang="zh-CN" altLang="en-US" dirty="0"/>
              <a:t>认证协议有</a:t>
            </a:r>
            <a:r>
              <a:rPr lang="en-US" altLang="zh-CN" dirty="0"/>
              <a:t>PAP</a:t>
            </a:r>
            <a:r>
              <a:rPr lang="zh-CN" altLang="en-US" dirty="0"/>
              <a:t>和</a:t>
            </a:r>
            <a:r>
              <a:rPr lang="en-US" altLang="zh-CN" dirty="0"/>
              <a:t>CHAP</a:t>
            </a:r>
            <a:r>
              <a:rPr lang="zh-CN" altLang="en-US" dirty="0"/>
              <a:t>，一条</a:t>
            </a:r>
            <a:r>
              <a:rPr lang="en-US" altLang="zh-CN" dirty="0"/>
              <a:t>PPP</a:t>
            </a:r>
            <a:r>
              <a:rPr lang="zh-CN" altLang="en-US" dirty="0"/>
              <a:t>链路的两端可以使用不同的认证协议认证对端，但是被认证方必须支持认证方要求使用的认证协议并正确配置用户名和密码等认证信息。</a:t>
            </a:r>
          </a:p>
          <a:p>
            <a:pPr lvl="1">
              <a:lnSpc>
                <a:spcPct val="100000"/>
              </a:lnSpc>
            </a:pPr>
            <a:r>
              <a:rPr lang="en-US" altLang="zh-CN" dirty="0"/>
              <a:t>LCP</a:t>
            </a:r>
            <a:r>
              <a:rPr lang="zh-CN" altLang="en-US" dirty="0"/>
              <a:t>使用魔术字来检测链路环路和其他异常情况。魔术字是随机产生的一个数字，随机机制需要保证两端产生相同魔术字的可能性几乎为</a:t>
            </a:r>
            <a:r>
              <a:rPr lang="en-US" altLang="zh-CN" dirty="0"/>
              <a:t>0</a:t>
            </a:r>
            <a:r>
              <a:rPr lang="zh-CN" altLang="en-US" dirty="0"/>
              <a:t>。</a:t>
            </a:r>
          </a:p>
          <a:p>
            <a:endParaRPr lang="zh-CN" altLang="en-US" dirty="0"/>
          </a:p>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05555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en-US" altLang="zh-CN" dirty="0"/>
              <a:t>R1</a:t>
            </a:r>
            <a:r>
              <a:rPr lang="zh-CN" altLang="en-US" dirty="0"/>
              <a:t>和</a:t>
            </a:r>
            <a:r>
              <a:rPr lang="en-US" altLang="zh-CN" dirty="0"/>
              <a:t>R2</a:t>
            </a:r>
            <a:r>
              <a:rPr lang="zh-CN" altLang="en-US" dirty="0"/>
              <a:t>使用串行链路相连，运行</a:t>
            </a:r>
            <a:r>
              <a:rPr lang="en-US" altLang="zh-CN" dirty="0"/>
              <a:t>PPP</a:t>
            </a:r>
            <a:r>
              <a:rPr lang="zh-CN" altLang="en-US" dirty="0"/>
              <a:t>协议。当物理层链路变为可用状态之后，</a:t>
            </a:r>
            <a:r>
              <a:rPr lang="en-US" altLang="zh-CN" dirty="0"/>
              <a:t>R1</a:t>
            </a:r>
            <a:r>
              <a:rPr lang="zh-CN" altLang="en-US" dirty="0"/>
              <a:t>和</a:t>
            </a:r>
            <a:r>
              <a:rPr lang="en-US" altLang="zh-CN" dirty="0"/>
              <a:t>R2</a:t>
            </a:r>
            <a:r>
              <a:rPr lang="zh-CN" altLang="en-US" dirty="0"/>
              <a:t>使用</a:t>
            </a:r>
            <a:r>
              <a:rPr lang="en-US" altLang="zh-CN" dirty="0"/>
              <a:t>LCP</a:t>
            </a:r>
            <a:r>
              <a:rPr lang="zh-CN" altLang="en-US" dirty="0"/>
              <a:t>协商链路参数。</a:t>
            </a:r>
            <a:endParaRPr lang="en-US" altLang="zh-CN" dirty="0"/>
          </a:p>
          <a:p>
            <a:r>
              <a:rPr lang="zh-CN" altLang="en-US" dirty="0"/>
              <a:t>本例中，</a:t>
            </a:r>
            <a:r>
              <a:rPr lang="en-US" altLang="zh-CN" dirty="0"/>
              <a:t>R1</a:t>
            </a:r>
            <a:r>
              <a:rPr lang="zh-CN" altLang="en-US" dirty="0"/>
              <a:t>首先发送一个</a:t>
            </a:r>
            <a:r>
              <a:rPr lang="en-US" altLang="zh-CN" dirty="0"/>
              <a:t>Configure-Request</a:t>
            </a:r>
            <a:r>
              <a:rPr lang="zh-CN" altLang="en-US" dirty="0"/>
              <a:t>报文，此报文中包含</a:t>
            </a:r>
            <a:r>
              <a:rPr lang="en-US" altLang="zh-CN" dirty="0"/>
              <a:t>R1</a:t>
            </a:r>
            <a:r>
              <a:rPr lang="zh-CN" altLang="en-US" dirty="0"/>
              <a:t>上配置的链路层参数。当</a:t>
            </a:r>
            <a:r>
              <a:rPr lang="en-US" altLang="zh-CN" dirty="0"/>
              <a:t>R2</a:t>
            </a:r>
            <a:r>
              <a:rPr lang="zh-CN" altLang="en-US" dirty="0"/>
              <a:t>收到此</a:t>
            </a:r>
            <a:r>
              <a:rPr lang="en-US" altLang="zh-CN" dirty="0"/>
              <a:t>Configure-Request</a:t>
            </a:r>
            <a:r>
              <a:rPr lang="zh-CN" altLang="en-US" dirty="0"/>
              <a:t>报文之后，如果</a:t>
            </a:r>
            <a:r>
              <a:rPr lang="en-US" altLang="zh-CN" dirty="0"/>
              <a:t>R2</a:t>
            </a:r>
            <a:r>
              <a:rPr lang="zh-CN" altLang="en-US" dirty="0"/>
              <a:t>能识别并接受此报文中的所有参数，则向</a:t>
            </a:r>
            <a:r>
              <a:rPr lang="en-US" altLang="zh-CN" dirty="0"/>
              <a:t>R1</a:t>
            </a:r>
            <a:r>
              <a:rPr lang="zh-CN" altLang="en-US" dirty="0"/>
              <a:t>回应一个</a:t>
            </a:r>
            <a:r>
              <a:rPr lang="en-US" altLang="zh-CN" dirty="0"/>
              <a:t>Configure-Ack</a:t>
            </a:r>
            <a:r>
              <a:rPr lang="zh-CN" altLang="en-US" dirty="0"/>
              <a:t>报文。同样的，</a:t>
            </a:r>
            <a:r>
              <a:rPr lang="en-US" altLang="zh-CN" dirty="0"/>
              <a:t>R2</a:t>
            </a:r>
            <a:r>
              <a:rPr lang="zh-CN" altLang="en-US" dirty="0"/>
              <a:t>也需要向</a:t>
            </a:r>
            <a:r>
              <a:rPr lang="en-US" altLang="zh-CN" dirty="0"/>
              <a:t>R1</a:t>
            </a:r>
            <a:r>
              <a:rPr lang="zh-CN" altLang="en-US" dirty="0"/>
              <a:t>发送</a:t>
            </a:r>
            <a:r>
              <a:rPr lang="en-US" altLang="zh-CN" dirty="0"/>
              <a:t>Configure-Request</a:t>
            </a:r>
            <a:r>
              <a:rPr lang="zh-CN" altLang="en-US" dirty="0"/>
              <a:t>报文，使</a:t>
            </a:r>
            <a:r>
              <a:rPr lang="en-US" altLang="zh-CN" dirty="0"/>
              <a:t>R1</a:t>
            </a:r>
            <a:r>
              <a:rPr lang="zh-CN" altLang="en-US" dirty="0"/>
              <a:t>检测</a:t>
            </a:r>
            <a:r>
              <a:rPr lang="en-US" altLang="zh-CN" dirty="0"/>
              <a:t>R2</a:t>
            </a:r>
            <a:r>
              <a:rPr lang="zh-CN" altLang="en-US" dirty="0"/>
              <a:t>上的参数是不是可接受的。</a:t>
            </a:r>
          </a:p>
          <a:p>
            <a:r>
              <a:rPr lang="en-US" altLang="zh-CN" dirty="0"/>
              <a:t>R1</a:t>
            </a:r>
            <a:r>
              <a:rPr lang="zh-CN" altLang="en-US" dirty="0"/>
              <a:t>在没有收到</a:t>
            </a:r>
            <a:r>
              <a:rPr lang="en-US" altLang="zh-CN" dirty="0"/>
              <a:t>Configure-Ack</a:t>
            </a:r>
            <a:r>
              <a:rPr lang="zh-CN" altLang="en-US" dirty="0"/>
              <a:t>报文的情况下，会每隔</a:t>
            </a:r>
            <a:r>
              <a:rPr lang="en-US" altLang="zh-CN" dirty="0"/>
              <a:t>3</a:t>
            </a:r>
            <a:r>
              <a:rPr lang="zh-CN" altLang="en-US" dirty="0"/>
              <a:t>秒重传一次</a:t>
            </a:r>
            <a:r>
              <a:rPr lang="en-US" altLang="zh-CN" dirty="0"/>
              <a:t>Configure-Request</a:t>
            </a:r>
            <a:r>
              <a:rPr lang="zh-CN" altLang="en-US" dirty="0"/>
              <a:t>报文，如果连续</a:t>
            </a:r>
            <a:r>
              <a:rPr lang="en-US" altLang="zh-CN" dirty="0"/>
              <a:t>10</a:t>
            </a:r>
            <a:r>
              <a:rPr lang="zh-CN" altLang="en-US" dirty="0"/>
              <a:t>次发送</a:t>
            </a:r>
            <a:r>
              <a:rPr lang="en-US" altLang="zh-CN" dirty="0"/>
              <a:t>Configure-Request</a:t>
            </a:r>
            <a:r>
              <a:rPr lang="zh-CN" altLang="en-US" dirty="0"/>
              <a:t>报文仍然没有收到</a:t>
            </a:r>
            <a:r>
              <a:rPr lang="en-US" altLang="zh-CN" dirty="0"/>
              <a:t>Configure-Ack</a:t>
            </a:r>
            <a:r>
              <a:rPr lang="zh-CN" altLang="en-US" dirty="0"/>
              <a:t>报文，则认为对端不可用，停止发送</a:t>
            </a:r>
            <a:r>
              <a:rPr lang="en-US" altLang="zh-CN" dirty="0"/>
              <a:t>Configure-Request</a:t>
            </a:r>
            <a:r>
              <a:rPr lang="zh-CN" altLang="en-US" dirty="0"/>
              <a:t>报文。</a:t>
            </a:r>
          </a:p>
        </p:txBody>
      </p:sp>
      <p:sp>
        <p:nvSpPr>
          <p:cNvPr id="6" name="幻灯片图像占位符 5"/>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25096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zh-CN" altLang="en-US" dirty="0"/>
              <a:t>当</a:t>
            </a:r>
            <a:r>
              <a:rPr lang="en-US" altLang="zh-CN" dirty="0"/>
              <a:t>R2</a:t>
            </a:r>
            <a:r>
              <a:rPr lang="zh-CN" altLang="en-US" dirty="0"/>
              <a:t>收到</a:t>
            </a:r>
            <a:r>
              <a:rPr lang="en-US" altLang="zh-CN" dirty="0"/>
              <a:t>R1</a:t>
            </a:r>
            <a:r>
              <a:rPr lang="zh-CN" altLang="en-US" dirty="0"/>
              <a:t>发送的</a:t>
            </a:r>
            <a:r>
              <a:rPr lang="en-US" altLang="zh-CN" dirty="0"/>
              <a:t>Configure-Request</a:t>
            </a:r>
            <a:r>
              <a:rPr lang="zh-CN" altLang="en-US" dirty="0"/>
              <a:t>报文之后，如果</a:t>
            </a:r>
            <a:r>
              <a:rPr lang="en-US" altLang="zh-CN" dirty="0"/>
              <a:t>R2</a:t>
            </a:r>
            <a:r>
              <a:rPr lang="zh-CN" altLang="en-US" dirty="0"/>
              <a:t>能识别此报文中携带的所有链路层参数，但是认为部分或全部参数的取值不能接受，即参数的取值协商不成功，则</a:t>
            </a:r>
            <a:r>
              <a:rPr lang="en-US" altLang="zh-CN" dirty="0"/>
              <a:t>R2</a:t>
            </a:r>
            <a:r>
              <a:rPr lang="zh-CN" altLang="en-US" dirty="0"/>
              <a:t>需要向</a:t>
            </a:r>
            <a:r>
              <a:rPr lang="en-US" altLang="zh-CN" dirty="0"/>
              <a:t>R1</a:t>
            </a:r>
            <a:r>
              <a:rPr lang="zh-CN" altLang="en-US" dirty="0"/>
              <a:t>回应一个</a:t>
            </a:r>
            <a:r>
              <a:rPr lang="en-US" altLang="zh-CN" dirty="0"/>
              <a:t>Configure-Nak</a:t>
            </a:r>
            <a:r>
              <a:rPr lang="zh-CN" altLang="en-US" dirty="0"/>
              <a:t>报文。</a:t>
            </a:r>
          </a:p>
          <a:p>
            <a:r>
              <a:rPr lang="zh-CN" altLang="en-US" dirty="0"/>
              <a:t>在这个</a:t>
            </a:r>
            <a:r>
              <a:rPr lang="en-US" altLang="zh-CN" dirty="0"/>
              <a:t>Configure-Nak</a:t>
            </a:r>
            <a:r>
              <a:rPr lang="zh-CN" altLang="en-US" dirty="0"/>
              <a:t>报文中，只包含不能接受的链路层参数，并且此报文所包含的链路层参数将被修改为</a:t>
            </a:r>
            <a:r>
              <a:rPr lang="en-US" altLang="zh-CN" dirty="0"/>
              <a:t>R2</a:t>
            </a:r>
            <a:r>
              <a:rPr lang="zh-CN" altLang="en-US" dirty="0"/>
              <a:t>上可以接受的取值（或取值范围）。</a:t>
            </a:r>
          </a:p>
          <a:p>
            <a:r>
              <a:rPr lang="zh-CN" altLang="en-US" dirty="0"/>
              <a:t>在收到</a:t>
            </a:r>
            <a:r>
              <a:rPr lang="en-US" altLang="zh-CN" dirty="0"/>
              <a:t>Configure-Nak</a:t>
            </a:r>
            <a:r>
              <a:rPr lang="zh-CN" altLang="en-US" dirty="0"/>
              <a:t>报文之后，</a:t>
            </a:r>
            <a:r>
              <a:rPr lang="en-US" altLang="zh-CN" dirty="0"/>
              <a:t>R1</a:t>
            </a:r>
            <a:r>
              <a:rPr lang="zh-CN" altLang="en-US" dirty="0"/>
              <a:t>需要根据此报文中的链路层参数重新选择本地配置的其他参数，并重新发送一个</a:t>
            </a:r>
            <a:r>
              <a:rPr lang="en-US" altLang="zh-CN" dirty="0"/>
              <a:t>Configure-Request</a:t>
            </a:r>
            <a:r>
              <a:rPr lang="zh-CN" altLang="en-US" dirty="0"/>
              <a:t>。</a:t>
            </a:r>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690213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zh-CN" altLang="en-US" dirty="0"/>
              <a:t>当</a:t>
            </a:r>
            <a:r>
              <a:rPr lang="en-US" altLang="zh-CN" dirty="0"/>
              <a:t>R2</a:t>
            </a:r>
            <a:r>
              <a:rPr lang="zh-CN" altLang="en-US" dirty="0"/>
              <a:t>收到</a:t>
            </a:r>
            <a:r>
              <a:rPr lang="en-US" altLang="zh-CN" dirty="0"/>
              <a:t>R1</a:t>
            </a:r>
            <a:r>
              <a:rPr lang="zh-CN" altLang="en-US" dirty="0"/>
              <a:t>发送的</a:t>
            </a:r>
            <a:r>
              <a:rPr lang="en-US" altLang="zh-CN" dirty="0"/>
              <a:t>Configure-Request</a:t>
            </a:r>
            <a:r>
              <a:rPr lang="zh-CN" altLang="en-US" dirty="0"/>
              <a:t>报文之后，如果</a:t>
            </a:r>
            <a:r>
              <a:rPr lang="en-US" altLang="zh-CN" dirty="0"/>
              <a:t>R2</a:t>
            </a:r>
            <a:r>
              <a:rPr lang="zh-CN" altLang="en-US" dirty="0"/>
              <a:t>不能识别此报文中携带的部分或全部链路层参数，则</a:t>
            </a:r>
            <a:r>
              <a:rPr lang="en-US" altLang="zh-CN" dirty="0"/>
              <a:t>R2</a:t>
            </a:r>
            <a:r>
              <a:rPr lang="zh-CN" altLang="en-US" dirty="0"/>
              <a:t>需要向</a:t>
            </a:r>
            <a:r>
              <a:rPr lang="en-US" altLang="zh-CN" dirty="0"/>
              <a:t>R1</a:t>
            </a:r>
            <a:r>
              <a:rPr lang="zh-CN" altLang="en-US" dirty="0"/>
              <a:t>回应一个</a:t>
            </a:r>
            <a:r>
              <a:rPr lang="en-US" altLang="zh-CN" dirty="0"/>
              <a:t>Configure-Reject</a:t>
            </a:r>
            <a:r>
              <a:rPr lang="zh-CN" altLang="en-US" dirty="0"/>
              <a:t>报文。在此</a:t>
            </a:r>
            <a:r>
              <a:rPr lang="en-US" altLang="zh-CN" dirty="0"/>
              <a:t>Configure-Reject</a:t>
            </a:r>
            <a:r>
              <a:rPr lang="zh-CN" altLang="en-US" dirty="0"/>
              <a:t>报文中，只包含不能被识别的链路层参数。</a:t>
            </a:r>
          </a:p>
          <a:p>
            <a:r>
              <a:rPr lang="zh-CN" altLang="en-US" dirty="0"/>
              <a:t>在收到</a:t>
            </a:r>
            <a:r>
              <a:rPr lang="en-US" altLang="zh-CN" dirty="0"/>
              <a:t>Configure-Reject</a:t>
            </a:r>
            <a:r>
              <a:rPr lang="zh-CN" altLang="en-US" dirty="0"/>
              <a:t>报文之后，</a:t>
            </a:r>
            <a:r>
              <a:rPr lang="en-US" altLang="zh-CN" dirty="0"/>
              <a:t>R1</a:t>
            </a:r>
            <a:r>
              <a:rPr lang="zh-CN" altLang="en-US" dirty="0"/>
              <a:t>需要向</a:t>
            </a:r>
            <a:r>
              <a:rPr lang="en-US" altLang="zh-CN" dirty="0"/>
              <a:t>R2</a:t>
            </a:r>
            <a:r>
              <a:rPr lang="zh-CN" altLang="en-US" dirty="0"/>
              <a:t>重新发送一个</a:t>
            </a:r>
            <a:r>
              <a:rPr lang="en-US" altLang="zh-CN" dirty="0"/>
              <a:t>Configure-Request</a:t>
            </a:r>
            <a:r>
              <a:rPr lang="zh-CN" altLang="en-US" dirty="0"/>
              <a:t>报文，在新的</a:t>
            </a:r>
            <a:r>
              <a:rPr lang="en-US" altLang="zh-CN" dirty="0"/>
              <a:t>Configure-Request</a:t>
            </a:r>
            <a:r>
              <a:rPr lang="zh-CN" altLang="en-US" dirty="0"/>
              <a:t>报文中，不再包含不被对端（</a:t>
            </a:r>
            <a:r>
              <a:rPr lang="en-US" altLang="zh-CN" dirty="0"/>
              <a:t>R2</a:t>
            </a:r>
            <a:r>
              <a:rPr lang="zh-CN" altLang="en-US" dirty="0"/>
              <a:t>）识别的参数。</a:t>
            </a:r>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78343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备注占位符 2"/>
          <p:cNvSpPr>
            <a:spLocks noGrp="1"/>
          </p:cNvSpPr>
          <p:nvPr>
            <p:ph type="body" idx="1"/>
          </p:nvPr>
        </p:nvSpPr>
        <p:spPr/>
        <p:txBody>
          <a:bodyPr/>
          <a:lstStyle/>
          <a:p>
            <a:pPr lvl="0"/>
            <a:r>
              <a:rPr lang="en-US" altLang="zh-CN" dirty="0"/>
              <a:t>LCP</a:t>
            </a:r>
            <a:r>
              <a:rPr lang="zh-CN" altLang="en-US" dirty="0"/>
              <a:t>协商完成后，认证方要求被认证方使用</a:t>
            </a:r>
            <a:r>
              <a:rPr lang="en-US" altLang="zh-CN" dirty="0"/>
              <a:t>PAP</a:t>
            </a:r>
            <a:r>
              <a:rPr lang="zh-CN" altLang="en-US" dirty="0"/>
              <a:t>进行认证。</a:t>
            </a:r>
          </a:p>
          <a:p>
            <a:r>
              <a:rPr lang="en-US" altLang="zh-CN" dirty="0"/>
              <a:t>PAP</a:t>
            </a:r>
            <a:r>
              <a:rPr lang="zh-CN" altLang="zh-CN" dirty="0"/>
              <a:t>认证协议为两次握手认证协议，密码以明文方式在链路上发送</a:t>
            </a:r>
            <a:r>
              <a:rPr lang="zh-CN" altLang="en-US" dirty="0"/>
              <a:t>，过程如下：</a:t>
            </a:r>
            <a:endParaRPr lang="en-US" altLang="zh-CN" dirty="0"/>
          </a:p>
          <a:p>
            <a:pPr lvl="1"/>
            <a:r>
              <a:rPr lang="zh-CN" altLang="en-US" dirty="0"/>
              <a:t>被认证方将配置的用户名和密码信息使用</a:t>
            </a:r>
            <a:r>
              <a:rPr lang="en-US" altLang="zh-CN" dirty="0"/>
              <a:t>Authenticate-Request</a:t>
            </a:r>
            <a:r>
              <a:rPr lang="zh-CN" altLang="en-US" dirty="0"/>
              <a:t>报文以明文方式发送给认证方。</a:t>
            </a:r>
          </a:p>
          <a:p>
            <a:pPr lvl="1"/>
            <a:r>
              <a:rPr lang="zh-CN" altLang="en-US" dirty="0"/>
              <a:t>认证方收到被认证方发送的用户名和密码信息之后，根据本地配置的用户名和密码数据库检查用户名和密码信息是否匹配；如果匹配，则返回</a:t>
            </a:r>
            <a:r>
              <a:rPr lang="en-US" altLang="zh-CN" dirty="0"/>
              <a:t>Authenticate-Ack</a:t>
            </a:r>
            <a:r>
              <a:rPr lang="zh-CN" altLang="en-US" dirty="0"/>
              <a:t>报文，表示认证成功。否则，返回</a:t>
            </a:r>
            <a:r>
              <a:rPr lang="en-US" altLang="zh-CN" dirty="0"/>
              <a:t>Authenticate-Nak</a:t>
            </a:r>
            <a:r>
              <a:rPr lang="zh-CN" altLang="en-US" dirty="0"/>
              <a:t>报文，表示认证失败。</a:t>
            </a:r>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77533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备注占位符 2"/>
          <p:cNvSpPr>
            <a:spLocks noGrp="1"/>
          </p:cNvSpPr>
          <p:nvPr>
            <p:ph type="body" idx="1"/>
          </p:nvPr>
        </p:nvSpPr>
        <p:spPr/>
        <p:txBody>
          <a:bodyPr/>
          <a:lstStyle/>
          <a:p>
            <a:pPr lvl="0"/>
            <a:r>
              <a:rPr lang="en-US" altLang="zh-CN" dirty="0"/>
              <a:t>LCP</a:t>
            </a:r>
            <a:r>
              <a:rPr lang="zh-CN" altLang="en-US" dirty="0"/>
              <a:t>协商完成后，认证方要求被认证方使用</a:t>
            </a:r>
            <a:r>
              <a:rPr lang="en-US" altLang="zh-CN" dirty="0"/>
              <a:t>CHAP</a:t>
            </a:r>
            <a:r>
              <a:rPr lang="zh-CN" altLang="en-US" dirty="0"/>
              <a:t>进行认证。</a:t>
            </a:r>
          </a:p>
          <a:p>
            <a:pPr lvl="0"/>
            <a:r>
              <a:rPr lang="en-US" altLang="zh-CN" dirty="0"/>
              <a:t>CHAP</a:t>
            </a:r>
            <a:r>
              <a:rPr lang="zh-CN" altLang="en-US" dirty="0"/>
              <a:t>认证过程需要三次报文的交互。过程如下：</a:t>
            </a:r>
            <a:endParaRPr lang="en-US" altLang="zh-CN" dirty="0"/>
          </a:p>
          <a:p>
            <a:pPr lvl="1"/>
            <a:r>
              <a:rPr lang="zh-CN" altLang="en-US" dirty="0"/>
              <a:t>认证方主动发起认证请求，认证方向被认证方发送</a:t>
            </a:r>
            <a:r>
              <a:rPr lang="en-US" altLang="zh-CN" dirty="0"/>
              <a:t>Challenge</a:t>
            </a:r>
            <a:r>
              <a:rPr lang="zh-CN" altLang="en-US" dirty="0"/>
              <a:t>报文，报文内包含随机数（</a:t>
            </a:r>
            <a:r>
              <a:rPr lang="en-US" altLang="zh-CN" dirty="0"/>
              <a:t>Random</a:t>
            </a:r>
            <a:r>
              <a:rPr lang="zh-CN" altLang="en-US" dirty="0"/>
              <a:t>）和</a:t>
            </a:r>
            <a:r>
              <a:rPr lang="en-US" altLang="zh-CN" dirty="0"/>
              <a:t>ID</a:t>
            </a:r>
            <a:r>
              <a:rPr lang="zh-CN" altLang="en-US" dirty="0"/>
              <a:t>。</a:t>
            </a:r>
            <a:endParaRPr lang="en-US" altLang="zh-CN" dirty="0"/>
          </a:p>
          <a:p>
            <a:pPr lvl="1"/>
            <a:r>
              <a:rPr lang="zh-CN" altLang="en-US" dirty="0"/>
              <a:t>被认证方收到此</a:t>
            </a:r>
            <a:r>
              <a:rPr lang="en-US" altLang="zh-CN" dirty="0"/>
              <a:t>Challenge</a:t>
            </a:r>
            <a:r>
              <a:rPr lang="zh-CN" altLang="en-US" dirty="0"/>
              <a:t>报文之后，进行一次加密运算，运算公式为</a:t>
            </a:r>
            <a:r>
              <a:rPr lang="en-US" altLang="zh-CN" dirty="0"/>
              <a:t>MD5{ ID</a:t>
            </a:r>
            <a:r>
              <a:rPr lang="zh-CN" altLang="en-US" dirty="0"/>
              <a:t>＋随机数＋密码</a:t>
            </a:r>
            <a:r>
              <a:rPr lang="en-US" altLang="zh-CN" dirty="0"/>
              <a:t>}</a:t>
            </a:r>
            <a:r>
              <a:rPr lang="zh-CN" altLang="en-US" dirty="0"/>
              <a:t>，意思是将</a:t>
            </a:r>
            <a:r>
              <a:rPr lang="en-US" altLang="zh-CN" dirty="0"/>
              <a:t>Identifier</a:t>
            </a:r>
            <a:r>
              <a:rPr lang="zh-CN" altLang="en-US" dirty="0"/>
              <a:t>、随机数和密码三部分连成一个字符串，然后对此字符串做</a:t>
            </a:r>
            <a:r>
              <a:rPr lang="en-US" altLang="zh-CN" dirty="0"/>
              <a:t>MD5</a:t>
            </a:r>
            <a:r>
              <a:rPr lang="zh-CN" altLang="en-US" dirty="0"/>
              <a:t>运算，得到一个</a:t>
            </a:r>
            <a:r>
              <a:rPr lang="en-US" altLang="zh-CN" dirty="0"/>
              <a:t>16 Byte</a:t>
            </a:r>
            <a:r>
              <a:rPr lang="zh-CN" altLang="en-US" dirty="0"/>
              <a:t>长的摘要信息，然后将此摘要信息和端口上配置的</a:t>
            </a:r>
            <a:r>
              <a:rPr lang="en-US" altLang="zh-CN" dirty="0"/>
              <a:t>CHAP</a:t>
            </a:r>
            <a:r>
              <a:rPr lang="zh-CN" altLang="en-US" dirty="0"/>
              <a:t>用户名一起封装在</a:t>
            </a:r>
            <a:r>
              <a:rPr lang="en-US" altLang="zh-CN" dirty="0"/>
              <a:t>Response</a:t>
            </a:r>
            <a:r>
              <a:rPr lang="zh-CN" altLang="en-US" dirty="0"/>
              <a:t>报文中发回认证方。</a:t>
            </a:r>
          </a:p>
          <a:p>
            <a:pPr lvl="1"/>
            <a:r>
              <a:rPr lang="zh-CN" altLang="en-US" dirty="0"/>
              <a:t>认证方接收到被认证方发送的</a:t>
            </a:r>
            <a:r>
              <a:rPr lang="en-US" altLang="zh-CN" dirty="0"/>
              <a:t>Response</a:t>
            </a:r>
            <a:r>
              <a:rPr lang="zh-CN" altLang="en-US" dirty="0"/>
              <a:t>报文之后，按照其中的用户名在本地查找相应的密码信息，得到密码信息之后，进行一次加密运算，运算方式和被认证方的加密运算方式相同；然后将加密运算得到的摘要信息和</a:t>
            </a:r>
            <a:r>
              <a:rPr lang="en-US" altLang="zh-CN" dirty="0"/>
              <a:t>Response</a:t>
            </a:r>
            <a:r>
              <a:rPr lang="zh-CN" altLang="en-US" dirty="0"/>
              <a:t>报文中封装的摘要信息做比较，相同则认证成功，不相同则认证失败。</a:t>
            </a:r>
          </a:p>
          <a:p>
            <a:r>
              <a:rPr lang="zh-CN" altLang="en-US" dirty="0"/>
              <a:t>使用</a:t>
            </a:r>
            <a:r>
              <a:rPr lang="en-US" altLang="zh-CN" dirty="0"/>
              <a:t>CHAP</a:t>
            </a:r>
            <a:r>
              <a:rPr lang="zh-CN" altLang="en-US" dirty="0"/>
              <a:t>认证方式时，被认证方的密码是被加密后才进行传输的，这样就极大的提高了安全性。</a:t>
            </a:r>
            <a:endParaRPr lang="en-US" altLang="zh-CN" dirty="0"/>
          </a:p>
          <a:p>
            <a:r>
              <a:rPr lang="zh-CN" altLang="en-US" dirty="0"/>
              <a:t>加密算法声明</a:t>
            </a:r>
          </a:p>
          <a:p>
            <a:pPr marL="540000" lvl="1" indent="-180000"/>
            <a:r>
              <a:rPr lang="zh-CN" altLang="en-US" dirty="0"/>
              <a:t>使用加密算法时，</a:t>
            </a:r>
            <a:r>
              <a:rPr lang="en-US" altLang="zh-CN" dirty="0"/>
              <a:t>MD5</a:t>
            </a:r>
            <a:r>
              <a:rPr lang="zh-CN" altLang="en-US" dirty="0"/>
              <a:t>（数字签名场景和口令加密）加密算法安全性低，存在安全风险，在协议支持的加密算法选择范围内，建议使用更安全的加密算法，例如</a:t>
            </a:r>
            <a:r>
              <a:rPr lang="en-US" altLang="zh-CN" dirty="0"/>
              <a:t>AES/RSA</a:t>
            </a:r>
            <a:r>
              <a:rPr lang="zh-CN" altLang="en-US" dirty="0"/>
              <a:t>（</a:t>
            </a:r>
            <a:r>
              <a:rPr lang="en-US" altLang="zh-CN" dirty="0"/>
              <a:t>2048</a:t>
            </a:r>
            <a:r>
              <a:rPr lang="zh-CN" altLang="en-US" dirty="0"/>
              <a:t>位以上）</a:t>
            </a:r>
            <a:r>
              <a:rPr lang="en-US" altLang="zh-CN" dirty="0"/>
              <a:t>/SHA2/HMAC-SHA2</a:t>
            </a:r>
            <a:r>
              <a:rPr lang="zh-CN" altLang="en-US" dirty="0"/>
              <a:t>。</a:t>
            </a:r>
          </a:p>
          <a:p>
            <a:endParaRPr lang="zh-CN" altLang="en-US" dirty="0"/>
          </a:p>
          <a:p>
            <a:endParaRPr lang="zh-CN"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4666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737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备注占位符 2"/>
          <p:cNvSpPr>
            <a:spLocks noGrp="1"/>
          </p:cNvSpPr>
          <p:nvPr>
            <p:ph type="body" idx="1"/>
          </p:nvPr>
        </p:nvSpPr>
        <p:spPr/>
        <p:txBody>
          <a:bodyPr/>
          <a:lstStyle/>
          <a:p>
            <a:r>
              <a:rPr lang="en-US" altLang="zh-CN" dirty="0"/>
              <a:t>NCP</a:t>
            </a:r>
            <a:r>
              <a:rPr lang="zh-CN" altLang="en-US" dirty="0"/>
              <a:t>主要用来建立和配置不同的网络层协议，协商在该数据链路上所传输的数据包的格式与类型。常见的有</a:t>
            </a:r>
            <a:r>
              <a:rPr lang="en-US" altLang="zh-CN" dirty="0"/>
              <a:t>IPCP</a:t>
            </a:r>
            <a:r>
              <a:rPr lang="zh-CN" altLang="en-US" dirty="0"/>
              <a:t>等。</a:t>
            </a:r>
            <a:endParaRPr lang="en-US" altLang="zh-CN" dirty="0"/>
          </a:p>
          <a:p>
            <a:r>
              <a:rPr lang="zh-CN" altLang="en-US" dirty="0"/>
              <a:t>静态</a:t>
            </a:r>
            <a:r>
              <a:rPr lang="en-US" altLang="zh-CN" dirty="0"/>
              <a:t>IP</a:t>
            </a:r>
            <a:r>
              <a:rPr lang="zh-CN" altLang="en-US" dirty="0"/>
              <a:t>地址商过程如下：</a:t>
            </a:r>
          </a:p>
          <a:p>
            <a:pPr lvl="1"/>
            <a:r>
              <a:rPr lang="zh-CN" altLang="en-US" dirty="0"/>
              <a:t> 每一端都要发送</a:t>
            </a:r>
            <a:r>
              <a:rPr lang="en-US" altLang="zh-CN" dirty="0"/>
              <a:t>Configure-Request</a:t>
            </a:r>
            <a:r>
              <a:rPr lang="zh-CN" altLang="en-US" dirty="0"/>
              <a:t>报文，在此报文中包含本地配置的</a:t>
            </a:r>
            <a:r>
              <a:rPr lang="en-US" altLang="zh-CN" dirty="0"/>
              <a:t>IP</a:t>
            </a:r>
            <a:r>
              <a:rPr lang="zh-CN" altLang="en-US" dirty="0"/>
              <a:t>地址；</a:t>
            </a:r>
          </a:p>
          <a:p>
            <a:pPr lvl="1"/>
            <a:r>
              <a:rPr lang="en-US" altLang="zh-CN" dirty="0"/>
              <a:t> </a:t>
            </a:r>
            <a:r>
              <a:rPr lang="zh-CN" altLang="en-US" dirty="0"/>
              <a:t>每一端接收到此</a:t>
            </a:r>
            <a:r>
              <a:rPr lang="en-US" altLang="zh-CN" dirty="0"/>
              <a:t>Configure-Request</a:t>
            </a:r>
            <a:r>
              <a:rPr lang="zh-CN" altLang="en-US" dirty="0"/>
              <a:t>报文之后，检查其中的</a:t>
            </a:r>
            <a:r>
              <a:rPr lang="en-US" altLang="zh-CN" dirty="0"/>
              <a:t>IP</a:t>
            </a:r>
            <a:r>
              <a:rPr lang="zh-CN" altLang="en-US" dirty="0"/>
              <a:t>地址，如果</a:t>
            </a:r>
            <a:r>
              <a:rPr lang="en-US" altLang="zh-CN" dirty="0"/>
              <a:t>IP</a:t>
            </a:r>
            <a:r>
              <a:rPr lang="zh-CN" altLang="en-US" dirty="0"/>
              <a:t>地址是一个合法的单播</a:t>
            </a:r>
            <a:r>
              <a:rPr lang="en-US" altLang="zh-CN" dirty="0"/>
              <a:t>IP</a:t>
            </a:r>
            <a:r>
              <a:rPr lang="zh-CN" altLang="en-US" dirty="0"/>
              <a:t>地址，而且和本地配置的</a:t>
            </a:r>
            <a:r>
              <a:rPr lang="en-US" altLang="zh-CN" dirty="0"/>
              <a:t>IP</a:t>
            </a:r>
            <a:r>
              <a:rPr lang="zh-CN" altLang="en-US" dirty="0"/>
              <a:t>地址不同（没有</a:t>
            </a:r>
            <a:r>
              <a:rPr lang="en-US" altLang="zh-CN" dirty="0"/>
              <a:t>IP</a:t>
            </a:r>
            <a:r>
              <a:rPr lang="zh-CN" altLang="en-US" dirty="0"/>
              <a:t>冲突），则认为对端可以使用该地址，回应一个</a:t>
            </a:r>
            <a:r>
              <a:rPr lang="en-US" altLang="zh-CN" dirty="0"/>
              <a:t>Configure-Ack</a:t>
            </a:r>
            <a:r>
              <a:rPr lang="zh-CN" altLang="en-US" dirty="0"/>
              <a:t>报文。</a:t>
            </a:r>
            <a:endParaRPr lang="en-US" altLang="zh-CN" dirty="0"/>
          </a:p>
          <a:p>
            <a:pPr marL="0" indent="0">
              <a:buNone/>
            </a:pPr>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1528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备注占位符 2"/>
          <p:cNvSpPr>
            <a:spLocks noGrp="1"/>
          </p:cNvSpPr>
          <p:nvPr>
            <p:ph type="body" idx="1"/>
          </p:nvPr>
        </p:nvSpPr>
        <p:spPr/>
        <p:txBody>
          <a:bodyPr/>
          <a:lstStyle/>
          <a:p>
            <a:r>
              <a:rPr lang="zh-CN" altLang="en-US" dirty="0"/>
              <a:t>动态协商</a:t>
            </a:r>
            <a:r>
              <a:rPr lang="en-US" altLang="zh-CN" dirty="0"/>
              <a:t>IP</a:t>
            </a:r>
            <a:r>
              <a:rPr lang="zh-CN" altLang="en-US" dirty="0"/>
              <a:t>地址的过程如下：</a:t>
            </a:r>
          </a:p>
          <a:p>
            <a:pPr lvl="1"/>
            <a:r>
              <a:rPr lang="en-US" altLang="zh-CN" dirty="0"/>
              <a:t>R1</a:t>
            </a:r>
            <a:r>
              <a:rPr lang="zh-CN" altLang="en-US" dirty="0"/>
              <a:t>向</a:t>
            </a:r>
            <a:r>
              <a:rPr lang="en-US" altLang="zh-CN" dirty="0"/>
              <a:t>R2</a:t>
            </a:r>
            <a:r>
              <a:rPr lang="zh-CN" altLang="en-US" dirty="0"/>
              <a:t>发送一个</a:t>
            </a:r>
            <a:r>
              <a:rPr lang="en-US" altLang="zh-CN" dirty="0"/>
              <a:t>Configure-Request</a:t>
            </a:r>
            <a:r>
              <a:rPr lang="zh-CN" altLang="en-US" dirty="0"/>
              <a:t>报文，此报文中会包含一个</a:t>
            </a:r>
            <a:r>
              <a:rPr lang="en-US" altLang="zh-CN" dirty="0"/>
              <a:t>IP</a:t>
            </a:r>
            <a:r>
              <a:rPr lang="zh-CN" altLang="en-US" dirty="0"/>
              <a:t>地址</a:t>
            </a:r>
            <a:r>
              <a:rPr lang="en-US" altLang="zh-CN" dirty="0"/>
              <a:t>0.0.0.0</a:t>
            </a:r>
            <a:r>
              <a:rPr lang="zh-CN" altLang="en-US" dirty="0"/>
              <a:t>，表示向对端请求</a:t>
            </a:r>
            <a:r>
              <a:rPr lang="en-US" altLang="zh-CN" dirty="0"/>
              <a:t>IP</a:t>
            </a:r>
            <a:r>
              <a:rPr lang="zh-CN" altLang="en-US" dirty="0"/>
              <a:t>地址；</a:t>
            </a:r>
          </a:p>
          <a:p>
            <a:pPr lvl="1"/>
            <a:r>
              <a:rPr lang="en-US" altLang="zh-CN" dirty="0"/>
              <a:t>R2</a:t>
            </a:r>
            <a:r>
              <a:rPr lang="zh-CN" altLang="en-US" dirty="0"/>
              <a:t>收到上述</a:t>
            </a:r>
            <a:r>
              <a:rPr lang="en-US" altLang="zh-CN" dirty="0"/>
              <a:t>Configure-Request</a:t>
            </a:r>
            <a:r>
              <a:rPr lang="zh-CN" altLang="en-US" dirty="0"/>
              <a:t>报文后，认为其中包含的地址（</a:t>
            </a:r>
            <a:r>
              <a:rPr lang="en-US" altLang="zh-CN" dirty="0"/>
              <a:t>0.0.0.0</a:t>
            </a:r>
            <a:r>
              <a:rPr lang="zh-CN" altLang="en-US" dirty="0"/>
              <a:t>）不合法，使用</a:t>
            </a:r>
            <a:r>
              <a:rPr lang="en-US" altLang="zh-CN" dirty="0"/>
              <a:t>Configure-Nak</a:t>
            </a:r>
            <a:r>
              <a:rPr lang="zh-CN" altLang="en-US" dirty="0"/>
              <a:t>回应一个新的</a:t>
            </a:r>
            <a:r>
              <a:rPr lang="en-US" altLang="zh-CN" dirty="0"/>
              <a:t>IP</a:t>
            </a:r>
            <a:r>
              <a:rPr lang="zh-CN" altLang="en-US" dirty="0"/>
              <a:t>地址</a:t>
            </a:r>
            <a:r>
              <a:rPr lang="en-US" altLang="zh-CN" dirty="0"/>
              <a:t>10.1.1.1</a:t>
            </a:r>
            <a:r>
              <a:rPr lang="zh-CN" altLang="en-US" dirty="0"/>
              <a:t>；</a:t>
            </a:r>
          </a:p>
          <a:p>
            <a:pPr lvl="1"/>
            <a:r>
              <a:rPr lang="en-US" altLang="zh-CN" dirty="0"/>
              <a:t>R1</a:t>
            </a:r>
            <a:r>
              <a:rPr lang="zh-CN" altLang="en-US" dirty="0"/>
              <a:t>收到此</a:t>
            </a:r>
            <a:r>
              <a:rPr lang="en-US" altLang="zh-CN" dirty="0"/>
              <a:t>Configure-Nak</a:t>
            </a:r>
            <a:r>
              <a:rPr lang="zh-CN" altLang="en-US" dirty="0"/>
              <a:t>报文之后，更新本地</a:t>
            </a:r>
            <a:r>
              <a:rPr lang="en-US" altLang="zh-CN" dirty="0"/>
              <a:t>IP</a:t>
            </a:r>
            <a:r>
              <a:rPr lang="zh-CN" altLang="en-US" dirty="0"/>
              <a:t>地址，并重新发送一个</a:t>
            </a:r>
            <a:r>
              <a:rPr lang="en-US" altLang="zh-CN" dirty="0"/>
              <a:t>Configure-Request</a:t>
            </a:r>
            <a:r>
              <a:rPr lang="zh-CN" altLang="en-US" dirty="0"/>
              <a:t>报文，包含新的</a:t>
            </a:r>
            <a:r>
              <a:rPr lang="en-US" altLang="zh-CN" dirty="0"/>
              <a:t>IP</a:t>
            </a:r>
            <a:r>
              <a:rPr lang="zh-CN" altLang="en-US" dirty="0"/>
              <a:t>地址</a:t>
            </a:r>
            <a:r>
              <a:rPr lang="en-US" altLang="zh-CN" dirty="0"/>
              <a:t>10.1.1.1</a:t>
            </a:r>
            <a:r>
              <a:rPr lang="zh-CN" altLang="en-US" dirty="0"/>
              <a:t>；</a:t>
            </a:r>
          </a:p>
          <a:p>
            <a:pPr lvl="1"/>
            <a:r>
              <a:rPr lang="en-US" altLang="zh-CN" dirty="0"/>
              <a:t>R2</a:t>
            </a:r>
            <a:r>
              <a:rPr lang="zh-CN" altLang="en-US" dirty="0"/>
              <a:t>收到</a:t>
            </a:r>
            <a:r>
              <a:rPr lang="en-US" altLang="zh-CN" dirty="0"/>
              <a:t>Configure-Request</a:t>
            </a:r>
            <a:r>
              <a:rPr lang="zh-CN" altLang="en-US" dirty="0"/>
              <a:t>报文后，认为其中包含的</a:t>
            </a:r>
            <a:r>
              <a:rPr lang="en-US" altLang="zh-CN" dirty="0"/>
              <a:t>IP</a:t>
            </a:r>
            <a:r>
              <a:rPr lang="zh-CN" altLang="en-US" dirty="0"/>
              <a:t>地址为合法地址，回应一个</a:t>
            </a:r>
            <a:r>
              <a:rPr lang="en-US" altLang="zh-CN" dirty="0"/>
              <a:t>Configure-</a:t>
            </a:r>
            <a:r>
              <a:rPr lang="en-US" altLang="zh-CN" dirty="0" err="1"/>
              <a:t>Ack</a:t>
            </a:r>
            <a:r>
              <a:rPr lang="zh-CN" altLang="en-US" dirty="0"/>
              <a:t>报文；</a:t>
            </a:r>
            <a:endParaRPr lang="en-US" altLang="zh-CN" dirty="0"/>
          </a:p>
          <a:p>
            <a:pPr lvl="1"/>
            <a:r>
              <a:rPr lang="zh-CN" altLang="en-US" dirty="0"/>
              <a:t>同时，</a:t>
            </a:r>
            <a:r>
              <a:rPr lang="en-US" altLang="zh-CN" dirty="0"/>
              <a:t>R2</a:t>
            </a:r>
            <a:r>
              <a:rPr lang="zh-CN" altLang="en-US" dirty="0"/>
              <a:t>也要向</a:t>
            </a:r>
            <a:r>
              <a:rPr lang="en-US" altLang="zh-CN" dirty="0"/>
              <a:t>R1</a:t>
            </a:r>
            <a:r>
              <a:rPr lang="zh-CN" altLang="en-US" dirty="0"/>
              <a:t>发送</a:t>
            </a:r>
            <a:r>
              <a:rPr lang="en-US" altLang="zh-CN" dirty="0"/>
              <a:t>Configure-Request</a:t>
            </a:r>
            <a:r>
              <a:rPr lang="zh-CN" altLang="en-US" dirty="0"/>
              <a:t>报文请求使用地址</a:t>
            </a:r>
            <a:r>
              <a:rPr lang="en-US" altLang="zh-CN" dirty="0"/>
              <a:t>10.1.1.2</a:t>
            </a:r>
            <a:r>
              <a:rPr lang="zh-CN" altLang="en-US" dirty="0"/>
              <a:t>，</a:t>
            </a:r>
            <a:r>
              <a:rPr lang="en-US" altLang="zh-CN" dirty="0"/>
              <a:t>R1</a:t>
            </a:r>
            <a:r>
              <a:rPr lang="zh-CN" altLang="en-US" dirty="0"/>
              <a:t>认为此地址合法，回应</a:t>
            </a:r>
            <a:r>
              <a:rPr lang="en-US" altLang="zh-CN" dirty="0"/>
              <a:t>Configure-Ack</a:t>
            </a:r>
            <a:r>
              <a:rPr lang="zh-CN" altLang="en-US" dirty="0"/>
              <a:t>报文。</a:t>
            </a:r>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23299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9287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629433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4933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9439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03921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53251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a:t>ABDE</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828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0007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5435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215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782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49970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广域网与局域网的区别主要体现在以下几个方面：</a:t>
            </a:r>
            <a:endParaRPr lang="en-US" altLang="zh-CN" dirty="0"/>
          </a:p>
          <a:p>
            <a:pPr lvl="1"/>
            <a:r>
              <a:rPr lang="zh-CN" altLang="en-US" dirty="0"/>
              <a:t>局域网带宽高但是传输距离短，无法满足广域网长距离传输；</a:t>
            </a:r>
            <a:endParaRPr lang="en-US" altLang="zh-CN" dirty="0"/>
          </a:p>
          <a:p>
            <a:pPr lvl="1"/>
            <a:r>
              <a:rPr lang="zh-CN" altLang="en-US" dirty="0"/>
              <a:t>局域网设备通常都是交换机，广域网设备大多都是路由器；</a:t>
            </a:r>
            <a:endParaRPr lang="en-US" altLang="zh-CN" dirty="0"/>
          </a:p>
          <a:p>
            <a:pPr lvl="1"/>
            <a:r>
              <a:rPr lang="zh-CN" altLang="en-US" dirty="0"/>
              <a:t>局域网属于某一个单位或者组织，广域网服务大多由</a:t>
            </a:r>
            <a:r>
              <a:rPr lang="en-US" altLang="zh-CN" dirty="0"/>
              <a:t>ISP</a:t>
            </a:r>
            <a:r>
              <a:rPr lang="zh-CN" altLang="en-US" dirty="0"/>
              <a:t>提供；</a:t>
            </a:r>
            <a:endParaRPr lang="en-US" altLang="zh-CN" dirty="0"/>
          </a:p>
          <a:p>
            <a:pPr lvl="1"/>
            <a:r>
              <a:rPr lang="zh-CN" altLang="en-US" dirty="0"/>
              <a:t>广域网与局域网一般仅在物理层和数据链路层采用不同的协议或技术，其他层次基本没有差异；</a:t>
            </a:r>
          </a:p>
          <a:p>
            <a:pPr lvl="1"/>
            <a:r>
              <a:rPr lang="zh-CN" altLang="en-US" dirty="0"/>
              <a:t>银行、政府、军队、大型公司的专用网络也属于广域网，且与</a:t>
            </a:r>
            <a:r>
              <a:rPr lang="en-US" altLang="zh-CN" dirty="0"/>
              <a:t>Internet</a:t>
            </a:r>
            <a:r>
              <a:rPr lang="zh-CN" altLang="en-US" dirty="0"/>
              <a:t>实现物理隔离；</a:t>
            </a:r>
          </a:p>
          <a:p>
            <a:pPr lvl="1"/>
            <a:r>
              <a:rPr lang="en-US" altLang="zh-CN" dirty="0"/>
              <a:t>Internet</a:t>
            </a:r>
            <a:r>
              <a:rPr lang="zh-CN" altLang="en-US" dirty="0"/>
              <a:t>只是广域网的一种，小企业借用</a:t>
            </a:r>
            <a:r>
              <a:rPr lang="en-US" altLang="zh-CN" dirty="0"/>
              <a:t>Internet</a:t>
            </a:r>
            <a:r>
              <a:rPr lang="zh-CN" altLang="en-US" dirty="0"/>
              <a:t>作为广域网连接。</a:t>
            </a:r>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3107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初期广域网常用的物理层标准有</a:t>
            </a:r>
            <a:r>
              <a:rPr lang="en-US" altLang="zh-CN" dirty="0"/>
              <a:t>EIA</a:t>
            </a:r>
            <a:r>
              <a:rPr lang="zh-CN" altLang="en-US" dirty="0"/>
              <a:t>（</a:t>
            </a:r>
            <a:r>
              <a:rPr lang="en-US" altLang="zh-CN" dirty="0"/>
              <a:t>Electronic Industries Alliance</a:t>
            </a:r>
            <a:r>
              <a:rPr lang="zh-CN" altLang="en-US" dirty="0"/>
              <a:t>，电子工业协会）和</a:t>
            </a:r>
            <a:r>
              <a:rPr lang="en-US" altLang="zh-CN" dirty="0"/>
              <a:t>TIA</a:t>
            </a:r>
            <a:r>
              <a:rPr lang="zh-CN" altLang="en-US" dirty="0"/>
              <a:t>（</a:t>
            </a:r>
            <a:r>
              <a:rPr lang="en-US" altLang="zh-CN" dirty="0"/>
              <a:t>Telecommunications Industry Association</a:t>
            </a:r>
            <a:r>
              <a:rPr lang="zh-CN" altLang="en-US" dirty="0"/>
              <a:t>，</a:t>
            </a:r>
            <a:r>
              <a:rPr lang="zh-CN" altLang="en-US" i="0" dirty="0"/>
              <a:t>电信工业协会</a:t>
            </a:r>
            <a:r>
              <a:rPr lang="zh-CN" altLang="en-US" dirty="0"/>
              <a:t>）制定的公共物理层接口标准</a:t>
            </a:r>
            <a:r>
              <a:rPr lang="en-US" altLang="zh-CN" dirty="0"/>
              <a:t>EIA/TIA-232</a:t>
            </a:r>
            <a:r>
              <a:rPr lang="zh-CN" altLang="en-US" dirty="0"/>
              <a:t>（即</a:t>
            </a:r>
            <a:r>
              <a:rPr lang="en-US" altLang="zh-CN" dirty="0"/>
              <a:t>RS-232</a:t>
            </a:r>
            <a:r>
              <a:rPr lang="zh-CN" altLang="en-US" dirty="0"/>
              <a:t>）、 </a:t>
            </a:r>
            <a:r>
              <a:rPr lang="en-US" altLang="zh-CN" dirty="0"/>
              <a:t>ITU</a:t>
            </a:r>
            <a:r>
              <a:rPr lang="zh-CN" altLang="en-US" dirty="0"/>
              <a:t>（</a:t>
            </a:r>
            <a:r>
              <a:rPr lang="en-US" altLang="zh-CN" dirty="0"/>
              <a:t>International Telecommunication Union</a:t>
            </a:r>
            <a:r>
              <a:rPr lang="zh-CN" altLang="en-US" dirty="0"/>
              <a:t>，国际电信联盟）制定的串行线路接口标准</a:t>
            </a:r>
            <a:r>
              <a:rPr lang="en-US" altLang="zh-CN" dirty="0"/>
              <a:t>V.24</a:t>
            </a:r>
            <a:r>
              <a:rPr lang="zh-CN" altLang="en-US" dirty="0"/>
              <a:t>和</a:t>
            </a:r>
            <a:r>
              <a:rPr lang="en-US" altLang="zh-CN" dirty="0"/>
              <a:t>V.35</a:t>
            </a:r>
            <a:r>
              <a:rPr lang="zh-CN" altLang="en-US" dirty="0"/>
              <a:t>，以及有关各种数字接口的物理和电气特性的</a:t>
            </a:r>
            <a:r>
              <a:rPr lang="en-US" altLang="zh-CN" dirty="0"/>
              <a:t>G.703</a:t>
            </a:r>
            <a:r>
              <a:rPr lang="zh-CN" altLang="en-US" dirty="0"/>
              <a:t>标准等。</a:t>
            </a:r>
            <a:endParaRPr lang="en-US" altLang="zh-CN" dirty="0"/>
          </a:p>
          <a:p>
            <a:r>
              <a:rPr lang="zh-CN" altLang="en-US" dirty="0"/>
              <a:t>广域网常见的数据链路层标准有：</a:t>
            </a:r>
            <a:r>
              <a:rPr lang="en-US" altLang="zh-CN" dirty="0"/>
              <a:t>HDLC</a:t>
            </a:r>
            <a:r>
              <a:rPr lang="zh-CN" altLang="en-US" dirty="0"/>
              <a:t>（</a:t>
            </a:r>
            <a:r>
              <a:rPr lang="en-US" altLang="zh-CN" dirty="0"/>
              <a:t>High-level Data Link Control</a:t>
            </a:r>
            <a:r>
              <a:rPr lang="zh-CN" altLang="en-US" dirty="0"/>
              <a:t>，高级数据链路控制）、</a:t>
            </a:r>
            <a:r>
              <a:rPr lang="en-US" altLang="zh-CN" dirty="0"/>
              <a:t>PPP</a:t>
            </a:r>
            <a:r>
              <a:rPr lang="zh-CN" altLang="en-US" dirty="0"/>
              <a:t>（</a:t>
            </a:r>
            <a:r>
              <a:rPr lang="en-US" altLang="zh-CN" dirty="0"/>
              <a:t>Point-to-Point Protocol</a:t>
            </a:r>
            <a:r>
              <a:rPr lang="zh-CN" altLang="en-US" dirty="0"/>
              <a:t>，点到点协议）、</a:t>
            </a:r>
            <a:r>
              <a:rPr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FR</a:t>
            </a:r>
            <a:r>
              <a:rPr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100" dirty="0"/>
              <a:t>Frame Relay</a:t>
            </a:r>
            <a:r>
              <a:rPr lang="zh-CN" altLang="en-US" sz="1100" dirty="0"/>
              <a:t>，</a:t>
            </a:r>
            <a:r>
              <a:rPr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帧中继）</a:t>
            </a:r>
            <a:r>
              <a:rPr lang="zh-CN" altLang="en-US" dirty="0"/>
              <a:t>、</a:t>
            </a:r>
            <a:r>
              <a:rPr lang="en-US" altLang="zh-CN" dirty="0"/>
              <a:t>ATM</a:t>
            </a:r>
            <a:r>
              <a:rPr lang="zh-CN" altLang="en-US" dirty="0"/>
              <a:t>异步传输模式等，其中：</a:t>
            </a:r>
          </a:p>
          <a:p>
            <a:pPr lvl="1"/>
            <a:r>
              <a:rPr lang="en-US" altLang="zh-CN" dirty="0"/>
              <a:t>HDLC</a:t>
            </a:r>
            <a:r>
              <a:rPr lang="zh-CN" altLang="en-US" dirty="0"/>
              <a:t>协议是一种通用的协议，工作在数据链路层。数据报文加上头开销和尾开销后封装成</a:t>
            </a:r>
            <a:r>
              <a:rPr lang="en-US" altLang="zh-CN" dirty="0"/>
              <a:t>HDLC</a:t>
            </a:r>
            <a:r>
              <a:rPr lang="zh-CN" altLang="en-US" dirty="0"/>
              <a:t>帧，只支持在点到点的同步链路上的数据传输，不支持</a:t>
            </a:r>
            <a:r>
              <a:rPr lang="en-US" altLang="zh-CN" dirty="0"/>
              <a:t>IP</a:t>
            </a:r>
            <a:r>
              <a:rPr lang="zh-CN" altLang="en-US" dirty="0"/>
              <a:t>地址协商与认证，过于追求高可靠性，导致数据帧开销较大，传输效率较低。</a:t>
            </a:r>
          </a:p>
          <a:p>
            <a:pPr lvl="1"/>
            <a:r>
              <a:rPr lang="en-US" altLang="zh-CN" dirty="0"/>
              <a:t>PPP</a:t>
            </a:r>
            <a:r>
              <a:rPr lang="zh-CN" altLang="en-US" dirty="0"/>
              <a:t>协议工作在数据链路层，主要用在支持全双工的同、异步链路上，进行点到点之间的数据传输。由于它能够提供用户认证，易于扩充，并且支持同、异步通信，因而获得广泛应用。</a:t>
            </a:r>
          </a:p>
          <a:p>
            <a:pPr lvl="1"/>
            <a:r>
              <a:rPr lang="zh-CN" altLang="en-US" dirty="0"/>
              <a:t>帧中继是一种工业标准的、交换式的数据链路协议，通过使用无差错校验机制，加快了数据转发速度。</a:t>
            </a:r>
            <a:endParaRPr lang="en-US" altLang="zh-CN" dirty="0"/>
          </a:p>
          <a:p>
            <a:pPr lvl="1"/>
            <a:r>
              <a:rPr lang="en-US" altLang="zh-CN" dirty="0"/>
              <a:t>ATM</a:t>
            </a:r>
            <a:r>
              <a:rPr lang="zh-CN" altLang="en-US" dirty="0"/>
              <a:t>是建立在电路交换和分组交换基础上的一种面向连接的交换技术，</a:t>
            </a:r>
            <a:r>
              <a:rPr lang="en-US" altLang="zh-CN" dirty="0"/>
              <a:t>ATM</a:t>
            </a:r>
            <a:r>
              <a:rPr lang="zh-CN" altLang="en-US" dirty="0"/>
              <a:t>传送信息的基本载体是</a:t>
            </a:r>
            <a:r>
              <a:rPr lang="en-US" altLang="zh-CN" dirty="0"/>
              <a:t>53 Byte</a:t>
            </a:r>
            <a:r>
              <a:rPr lang="zh-CN" altLang="en-US" dirty="0"/>
              <a:t>固定长度</a:t>
            </a:r>
            <a:r>
              <a:rPr lang="en-US" altLang="zh-CN" dirty="0"/>
              <a:t>ATM</a:t>
            </a:r>
            <a:r>
              <a:rPr lang="zh-CN" altLang="en-US" dirty="0"/>
              <a:t>信元。</a:t>
            </a:r>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1516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09405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76190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1488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526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4848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2981889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9.png"/><Relationship Id="rId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sym typeface="Huawei Sans" panose="020C0503030203020204" pitchFamily="34" charset="0"/>
              </a:rPr>
              <a:t>广域网技术</a:t>
            </a:r>
            <a:endParaRPr lang="zh-CN" altLang="en-US" dirty="0">
              <a:sym typeface="Huawei Sans" panose="020C0503030203020204" pitchFamily="34" charset="0"/>
            </a:endParaRPr>
          </a:p>
        </p:txBody>
      </p:sp>
    </p:spTree>
    <p:extLst>
      <p:ext uri="{BB962C8B-B14F-4D97-AF65-F5344CB8AC3E}">
        <p14:creationId xmlns:p14="http://schemas.microsoft.com/office/powerpoint/2010/main" val="421704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早期广域网技术概述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协议原理与配置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协议原理</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4432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协议概述</a:t>
            </a:r>
          </a:p>
        </p:txBody>
      </p:sp>
      <p:sp>
        <p:nvSpPr>
          <p:cNvPr id="3" name="文本占位符 2"/>
          <p:cNvSpPr>
            <a:spLocks noGrp="1"/>
          </p:cNvSpPr>
          <p:nvPr>
            <p:ph type="body" sz="quarter" idx="4294967295"/>
          </p:nvPr>
        </p:nvSpPr>
        <p:spPr>
          <a:xfrm>
            <a:off x="482201" y="859151"/>
            <a:ext cx="11276013" cy="3933825"/>
          </a:xfrm>
        </p:spPr>
        <p:txBody>
          <a:bodyPr/>
          <a:lstStyle/>
          <a:p>
            <a:r>
              <a:rPr lang="en-US" altLang="zh-CN" sz="1800" dirty="0"/>
              <a:t>PPP</a:t>
            </a:r>
            <a:r>
              <a:rPr lang="zh-CN" altLang="en-US" sz="1800" dirty="0"/>
              <a:t>（</a:t>
            </a:r>
            <a:r>
              <a:rPr lang="en-US" altLang="zh-CN" sz="1800" dirty="0"/>
              <a:t>Point-to-Point Protocol</a:t>
            </a:r>
            <a:r>
              <a:rPr lang="zh-CN" altLang="en-US" sz="1800" dirty="0"/>
              <a:t>，点到点协议）</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是一种常见的广域网数据链路层协议，主要用于在全双工的链路上进行点到点的数据传输封装。</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提供了安全认证协议族</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Password Authentication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，密码验证协议）和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Challenge Handshake Authentication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，挑战握手认证协议）。</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协议具有良好的扩展性，例如，当需要在以太网链路上承载</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协议时，</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可以扩展为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协议提供</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Link Control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，链路控制协议），用于各种链路层参数的协商，例如最大接收单元，认证模式等。</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协议提供各种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Network Control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，网络控制协议），如</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t>IP Control Protocol </a:t>
            </a:r>
            <a:r>
              <a:rPr lang="zh-CN" altLang="en-US" sz="1800" dirty="0"/>
              <a:t>，</a:t>
            </a:r>
            <a:r>
              <a:rPr lang="en-US" altLang="zh-CN" sz="1800" dirty="0"/>
              <a:t>IP</a:t>
            </a:r>
            <a:r>
              <a:rPr lang="zh-CN" altLang="en-US" sz="1800" dirty="0"/>
              <a:t>控制协议）</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，用于各网络层参数的协商，更好地支持了网络层协议。</a:t>
            </a:r>
          </a:p>
          <a:p>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6" name="组合 35"/>
          <p:cNvGrpSpPr/>
          <p:nvPr/>
        </p:nvGrpSpPr>
        <p:grpSpPr>
          <a:xfrm>
            <a:off x="3603427" y="5189497"/>
            <a:ext cx="5005962" cy="906204"/>
            <a:chOff x="3126561" y="1899288"/>
            <a:chExt cx="5005962" cy="906204"/>
          </a:xfrm>
        </p:grpSpPr>
        <p:sp>
          <p:nvSpPr>
            <p:cNvPr id="38" name="Text Box 11"/>
            <p:cNvSpPr txBox="1">
              <a:spLocks noChangeArrowheads="1"/>
            </p:cNvSpPr>
            <p:nvPr/>
          </p:nvSpPr>
          <p:spPr bwMode="auto">
            <a:xfrm>
              <a:off x="3126561"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9" name="Text Box 12"/>
            <p:cNvSpPr txBox="1">
              <a:spLocks noChangeArrowheads="1"/>
            </p:cNvSpPr>
            <p:nvPr/>
          </p:nvSpPr>
          <p:spPr bwMode="auto">
            <a:xfrm>
              <a:off x="7433359" y="2540748"/>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40" name="Text Box 7"/>
            <p:cNvSpPr txBox="1">
              <a:spLocks noChangeArrowheads="1"/>
            </p:cNvSpPr>
            <p:nvPr/>
          </p:nvSpPr>
          <p:spPr bwMode="auto">
            <a:xfrm>
              <a:off x="5164304" y="1899288"/>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43" name="Text Box 7"/>
            <p:cNvSpPr txBox="1">
              <a:spLocks noChangeArrowheads="1"/>
            </p:cNvSpPr>
            <p:nvPr/>
          </p:nvSpPr>
          <p:spPr bwMode="auto">
            <a:xfrm>
              <a:off x="3533285" y="1946234"/>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4" name="Text Box 7"/>
            <p:cNvSpPr txBox="1">
              <a:spLocks noChangeArrowheads="1"/>
            </p:cNvSpPr>
            <p:nvPr/>
          </p:nvSpPr>
          <p:spPr bwMode="auto">
            <a:xfrm>
              <a:off x="6548160" y="1930066"/>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84465" y="2036243"/>
              <a:ext cx="540000" cy="442800"/>
            </a:xfrm>
            <a:prstGeom prst="rect">
              <a:avLst/>
            </a:prstGeom>
          </p:spPr>
        </p:pic>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12941" y="2036243"/>
              <a:ext cx="540000" cy="442800"/>
            </a:xfrm>
            <a:prstGeom prst="rect">
              <a:avLst/>
            </a:prstGeom>
          </p:spPr>
        </p:pic>
      </p:grpSp>
      <p:sp>
        <p:nvSpPr>
          <p:cNvPr id="68" name="五边形 67"/>
          <p:cNvSpPr/>
          <p:nvPr/>
        </p:nvSpPr>
        <p:spPr bwMode="auto">
          <a:xfrm>
            <a:off x="7102073" y="126000"/>
            <a:ext cx="1055909" cy="243962"/>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69" name="燕尾形 68"/>
          <p:cNvSpPr/>
          <p:nvPr/>
        </p:nvSpPr>
        <p:spPr bwMode="auto">
          <a:xfrm>
            <a:off x="8068857"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71" name="燕尾形 70"/>
          <p:cNvSpPr/>
          <p:nvPr/>
        </p:nvSpPr>
        <p:spPr bwMode="auto">
          <a:xfrm>
            <a:off x="9035641"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72" name="燕尾形 71"/>
          <p:cNvSpPr/>
          <p:nvPr/>
        </p:nvSpPr>
        <p:spPr bwMode="auto">
          <a:xfrm>
            <a:off x="10002425"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73" name="燕尾形 72"/>
          <p:cNvSpPr/>
          <p:nvPr/>
        </p:nvSpPr>
        <p:spPr bwMode="auto">
          <a:xfrm>
            <a:off x="1096920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cxnSp>
        <p:nvCxnSpPr>
          <p:cNvPr id="4" name="直接连接符 3"/>
          <p:cNvCxnSpPr>
            <a:stCxn id="45" idx="3"/>
            <a:endCxn id="46" idx="1"/>
          </p:cNvCxnSpPr>
          <p:nvPr/>
        </p:nvCxnSpPr>
        <p:spPr>
          <a:xfrm>
            <a:off x="4201331" y="5547852"/>
            <a:ext cx="378847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44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左右 2">
            <a:extLst>
              <a:ext uri="{FF2B5EF4-FFF2-40B4-BE49-F238E27FC236}">
                <a16:creationId xmlns:a16="http://schemas.microsoft.com/office/drawing/2014/main" id="{1DD5D190-80A5-44E8-A5F6-AC5FFC413C7D}"/>
              </a:ext>
            </a:extLst>
          </p:cNvPr>
          <p:cNvSpPr/>
          <p:nvPr/>
        </p:nvSpPr>
        <p:spPr bwMode="gray">
          <a:xfrm>
            <a:off x="4000916" y="4736684"/>
            <a:ext cx="4027696" cy="571354"/>
          </a:xfrm>
          <a:prstGeom prst="leftRightArrow">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1">
            <a:extLst>
              <a:ext uri="{FF2B5EF4-FFF2-40B4-BE49-F238E27FC236}">
                <a16:creationId xmlns:a16="http://schemas.microsoft.com/office/drawing/2014/main" id="{ADB295A1-274E-4671-993F-01BB31FD6E0A}"/>
              </a:ext>
            </a:extLst>
          </p:cNvPr>
          <p:cNvSpPr>
            <a:spLocks noGrp="1"/>
          </p:cNvSpPr>
          <p:nvPr>
            <p:ph type="title"/>
          </p:nvPr>
        </p:nvSpPr>
        <p:spPr/>
        <p:txBody>
          <a:bodyPr/>
          <a:lstStyle/>
          <a:p>
            <a:r>
              <a:rPr lang="en-US" altLang="zh-CN" dirty="0"/>
              <a:t>PPP</a:t>
            </a:r>
            <a:r>
              <a:rPr lang="zh-CN" altLang="en-US" dirty="0"/>
              <a:t>链路建立流程</a:t>
            </a:r>
          </a:p>
        </p:txBody>
      </p:sp>
      <p:sp>
        <p:nvSpPr>
          <p:cNvPr id="2" name="文本占位符 1"/>
          <p:cNvSpPr>
            <a:spLocks noGrp="1"/>
          </p:cNvSpPr>
          <p:nvPr>
            <p:ph type="body" sz="quarter" idx="4294967295"/>
          </p:nvPr>
        </p:nvSpPr>
        <p:spPr>
          <a:xfrm>
            <a:off x="799363" y="1160591"/>
            <a:ext cx="10608866" cy="5179249"/>
          </a:xfrm>
        </p:spPr>
        <p:txBody>
          <a:bodyPr/>
          <a:lstStyle/>
          <a:p>
            <a:r>
              <a:rPr lang="en-US" altLang="zh-CN" sz="1800" dirty="0"/>
              <a:t>PPP</a:t>
            </a:r>
            <a:r>
              <a:rPr lang="zh-CN" altLang="en-US" sz="1800" dirty="0"/>
              <a:t>链路的建立有三个阶段的协商过程，链路层协商、认证协商（可选）和网络层协商。</a:t>
            </a:r>
            <a:endParaRPr lang="en-US" altLang="zh-CN" sz="1800" dirty="0"/>
          </a:p>
          <a:p>
            <a:pPr lvl="1"/>
            <a:r>
              <a:rPr lang="zh-CN" altLang="en-US" sz="1800" dirty="0"/>
              <a:t>链路层协商：通过</a:t>
            </a:r>
            <a:r>
              <a:rPr lang="en-US" altLang="zh-CN" sz="1800" dirty="0"/>
              <a:t>LCP</a:t>
            </a:r>
            <a:r>
              <a:rPr lang="zh-CN" altLang="en-US" sz="1800" dirty="0"/>
              <a:t>报文进行链路参数协商，建立链路层连接。</a:t>
            </a:r>
          </a:p>
          <a:p>
            <a:pPr lvl="1"/>
            <a:r>
              <a:rPr lang="zh-CN" altLang="en-US" sz="1800" dirty="0"/>
              <a:t>认证协商（可选）：通过链路建立阶段协商的认证方式进行链路认证。</a:t>
            </a:r>
            <a:endParaRPr lang="en-US" altLang="zh-CN" sz="1800" dirty="0"/>
          </a:p>
          <a:p>
            <a:pPr lvl="1"/>
            <a:r>
              <a:rPr lang="zh-CN" altLang="en-US" sz="1800" dirty="0"/>
              <a:t>网络层协商 ：通过</a:t>
            </a:r>
            <a:r>
              <a:rPr lang="en-US" altLang="zh-CN" sz="1800" dirty="0"/>
              <a:t>NCP</a:t>
            </a:r>
            <a:r>
              <a:rPr lang="zh-CN" altLang="en-US" sz="1800" dirty="0"/>
              <a:t>协商来选择和配置一个网络层协议并进行网络层参数协商。</a:t>
            </a:r>
          </a:p>
          <a:p>
            <a:pPr lvl="1"/>
            <a:endParaRPr lang="en-US" altLang="zh-CN" sz="1800" dirty="0"/>
          </a:p>
        </p:txBody>
      </p:sp>
      <p:grpSp>
        <p:nvGrpSpPr>
          <p:cNvPr id="13" name="组合 12">
            <a:extLst>
              <a:ext uri="{FF2B5EF4-FFF2-40B4-BE49-F238E27FC236}">
                <a16:creationId xmlns:a16="http://schemas.microsoft.com/office/drawing/2014/main" id="{3C2ED066-A8D1-45BE-95FC-66983E22064F}"/>
              </a:ext>
            </a:extLst>
          </p:cNvPr>
          <p:cNvGrpSpPr/>
          <p:nvPr/>
        </p:nvGrpSpPr>
        <p:grpSpPr>
          <a:xfrm>
            <a:off x="3591432" y="5288648"/>
            <a:ext cx="5005962" cy="906204"/>
            <a:chOff x="3126561" y="1899288"/>
            <a:chExt cx="5005962" cy="906204"/>
          </a:xfrm>
        </p:grpSpPr>
        <p:sp>
          <p:nvSpPr>
            <p:cNvPr id="14" name="Text Box 11">
              <a:extLst>
                <a:ext uri="{FF2B5EF4-FFF2-40B4-BE49-F238E27FC236}">
                  <a16:creationId xmlns:a16="http://schemas.microsoft.com/office/drawing/2014/main" id="{BBA0EEDF-C37D-4F23-819B-DBDA410C71BE}"/>
                </a:ext>
              </a:extLst>
            </p:cNvPr>
            <p:cNvSpPr txBox="1">
              <a:spLocks noChangeArrowheads="1"/>
            </p:cNvSpPr>
            <p:nvPr/>
          </p:nvSpPr>
          <p:spPr bwMode="auto">
            <a:xfrm>
              <a:off x="3126561"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5" name="Text Box 12">
              <a:extLst>
                <a:ext uri="{FF2B5EF4-FFF2-40B4-BE49-F238E27FC236}">
                  <a16:creationId xmlns:a16="http://schemas.microsoft.com/office/drawing/2014/main" id="{3315BD52-3667-41A6-B4CE-385E53A69D1B}"/>
                </a:ext>
              </a:extLst>
            </p:cNvPr>
            <p:cNvSpPr txBox="1">
              <a:spLocks noChangeArrowheads="1"/>
            </p:cNvSpPr>
            <p:nvPr/>
          </p:nvSpPr>
          <p:spPr bwMode="auto">
            <a:xfrm>
              <a:off x="7433359" y="2540748"/>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16" name="Text Box 7">
              <a:extLst>
                <a:ext uri="{FF2B5EF4-FFF2-40B4-BE49-F238E27FC236}">
                  <a16:creationId xmlns:a16="http://schemas.microsoft.com/office/drawing/2014/main" id="{44306F7C-3072-40D9-8335-5591DF11BFF2}"/>
                </a:ext>
              </a:extLst>
            </p:cNvPr>
            <p:cNvSpPr txBox="1">
              <a:spLocks noChangeArrowheads="1"/>
            </p:cNvSpPr>
            <p:nvPr/>
          </p:nvSpPr>
          <p:spPr bwMode="auto">
            <a:xfrm>
              <a:off x="5164304" y="1899288"/>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17" name="Text Box 7">
              <a:extLst>
                <a:ext uri="{FF2B5EF4-FFF2-40B4-BE49-F238E27FC236}">
                  <a16:creationId xmlns:a16="http://schemas.microsoft.com/office/drawing/2014/main" id="{9D7E369F-0616-4CB6-812E-4F7DBAEF92DA}"/>
                </a:ext>
              </a:extLst>
            </p:cNvPr>
            <p:cNvSpPr txBox="1">
              <a:spLocks noChangeArrowheads="1"/>
            </p:cNvSpPr>
            <p:nvPr/>
          </p:nvSpPr>
          <p:spPr bwMode="auto">
            <a:xfrm>
              <a:off x="3533285" y="1946234"/>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18" name="Text Box 7">
              <a:extLst>
                <a:ext uri="{FF2B5EF4-FFF2-40B4-BE49-F238E27FC236}">
                  <a16:creationId xmlns:a16="http://schemas.microsoft.com/office/drawing/2014/main" id="{2B504C2F-5B9A-4F84-9DDC-47888FB58BEB}"/>
                </a:ext>
              </a:extLst>
            </p:cNvPr>
            <p:cNvSpPr txBox="1">
              <a:spLocks noChangeArrowheads="1"/>
            </p:cNvSpPr>
            <p:nvPr/>
          </p:nvSpPr>
          <p:spPr bwMode="auto">
            <a:xfrm>
              <a:off x="6548160" y="1930066"/>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19" name="图片 18">
              <a:extLst>
                <a:ext uri="{FF2B5EF4-FFF2-40B4-BE49-F238E27FC236}">
                  <a16:creationId xmlns:a16="http://schemas.microsoft.com/office/drawing/2014/main" id="{AB455BAF-AAAB-4175-9422-8BDFCCDBF89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84465" y="2036243"/>
              <a:ext cx="540000" cy="442800"/>
            </a:xfrm>
            <a:prstGeom prst="rect">
              <a:avLst/>
            </a:prstGeom>
          </p:spPr>
        </p:pic>
        <p:pic>
          <p:nvPicPr>
            <p:cNvPr id="20" name="图片 19">
              <a:extLst>
                <a:ext uri="{FF2B5EF4-FFF2-40B4-BE49-F238E27FC236}">
                  <a16:creationId xmlns:a16="http://schemas.microsoft.com/office/drawing/2014/main" id="{6CFD9406-40BF-4832-A43D-5802BFADA59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12941" y="2036243"/>
              <a:ext cx="540000" cy="442800"/>
            </a:xfrm>
            <a:prstGeom prst="rect">
              <a:avLst/>
            </a:prstGeom>
          </p:spPr>
        </p:pic>
      </p:grpSp>
      <p:cxnSp>
        <p:nvCxnSpPr>
          <p:cNvPr id="21" name="直接连接符 20">
            <a:extLst>
              <a:ext uri="{FF2B5EF4-FFF2-40B4-BE49-F238E27FC236}">
                <a16:creationId xmlns:a16="http://schemas.microsoft.com/office/drawing/2014/main" id="{92FC782B-7370-496F-A371-5A189D583365}"/>
              </a:ext>
            </a:extLst>
          </p:cNvPr>
          <p:cNvCxnSpPr>
            <a:cxnSpLocks/>
          </p:cNvCxnSpPr>
          <p:nvPr/>
        </p:nvCxnSpPr>
        <p:spPr>
          <a:xfrm>
            <a:off x="4202036" y="5647003"/>
            <a:ext cx="378847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57" name="五边形 56"/>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58" name="燕尾形 57"/>
          <p:cNvSpPr/>
          <p:nvPr/>
        </p:nvSpPr>
        <p:spPr bwMode="auto">
          <a:xfrm>
            <a:off x="8078001"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59" name="燕尾形 58"/>
          <p:cNvSpPr/>
          <p:nvPr/>
        </p:nvSpPr>
        <p:spPr bwMode="auto">
          <a:xfrm>
            <a:off x="9044785"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60" name="燕尾形 59"/>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1" name="燕尾形 60"/>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grpSp>
        <p:nvGrpSpPr>
          <p:cNvPr id="4" name="组合 3">
            <a:extLst>
              <a:ext uri="{FF2B5EF4-FFF2-40B4-BE49-F238E27FC236}">
                <a16:creationId xmlns:a16="http://schemas.microsoft.com/office/drawing/2014/main" id="{B86C6D83-5D88-43F0-8BE9-821D6F23118C}"/>
              </a:ext>
            </a:extLst>
          </p:cNvPr>
          <p:cNvGrpSpPr/>
          <p:nvPr/>
        </p:nvGrpSpPr>
        <p:grpSpPr>
          <a:xfrm>
            <a:off x="5269164" y="3414816"/>
            <a:ext cx="1961891" cy="338554"/>
            <a:chOff x="5269164" y="3414816"/>
            <a:chExt cx="1961891" cy="338554"/>
          </a:xfrm>
        </p:grpSpPr>
        <p:sp>
          <p:nvSpPr>
            <p:cNvPr id="26" name="文本框 25">
              <a:extLst>
                <a:ext uri="{FF2B5EF4-FFF2-40B4-BE49-F238E27FC236}">
                  <a16:creationId xmlns:a16="http://schemas.microsoft.com/office/drawing/2014/main" id="{3C3FF089-B9AB-42DE-B035-C48333AFF041}"/>
                </a:ext>
              </a:extLst>
            </p:cNvPr>
            <p:cNvSpPr txBox="1"/>
            <p:nvPr/>
          </p:nvSpPr>
          <p:spPr>
            <a:xfrm>
              <a:off x="5595772" y="3414816"/>
              <a:ext cx="1635283" cy="338554"/>
            </a:xfrm>
            <a:prstGeom prst="rect">
              <a:avLst/>
            </a:prstGeom>
            <a:noFill/>
          </p:spPr>
          <p:txBody>
            <a:bodyPr wrap="square" rtlCol="0">
              <a:spAutoFit/>
            </a:bodyPr>
            <a:lstStyle/>
            <a:p>
              <a:r>
                <a:rPr lang="zh-CN" altLang="en-US" sz="1600"/>
                <a:t>链路层协商</a:t>
              </a:r>
              <a:endParaRPr lang="zh-CN" altLang="en-US" sz="1600" dirty="0"/>
            </a:p>
          </p:txBody>
        </p:sp>
        <p:sp>
          <p:nvSpPr>
            <p:cNvPr id="62" name="Oval 4">
              <a:extLst>
                <a:ext uri="{FF2B5EF4-FFF2-40B4-BE49-F238E27FC236}">
                  <a16:creationId xmlns:a16="http://schemas.microsoft.com/office/drawing/2014/main" id="{326250CA-CF09-4735-979F-1C7560E92239}"/>
                </a:ext>
              </a:extLst>
            </p:cNvPr>
            <p:cNvSpPr>
              <a:spLocks noChangeAspect="1"/>
            </p:cNvSpPr>
            <p:nvPr/>
          </p:nvSpPr>
          <p:spPr>
            <a:xfrm>
              <a:off x="5269164" y="343870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 name="组合 4">
            <a:extLst>
              <a:ext uri="{FF2B5EF4-FFF2-40B4-BE49-F238E27FC236}">
                <a16:creationId xmlns:a16="http://schemas.microsoft.com/office/drawing/2014/main" id="{9BEEBDB9-1EBF-4AB7-B2E0-931A7402743D}"/>
              </a:ext>
            </a:extLst>
          </p:cNvPr>
          <p:cNvGrpSpPr/>
          <p:nvPr/>
        </p:nvGrpSpPr>
        <p:grpSpPr>
          <a:xfrm>
            <a:off x="5269164" y="3991220"/>
            <a:ext cx="2009803" cy="338554"/>
            <a:chOff x="5269164" y="4053274"/>
            <a:chExt cx="2009803" cy="338554"/>
          </a:xfrm>
        </p:grpSpPr>
        <p:sp>
          <p:nvSpPr>
            <p:cNvPr id="27" name="文本框 26">
              <a:extLst>
                <a:ext uri="{FF2B5EF4-FFF2-40B4-BE49-F238E27FC236}">
                  <a16:creationId xmlns:a16="http://schemas.microsoft.com/office/drawing/2014/main" id="{9F8FF9AC-0966-48FF-9B6A-C55F02E0466D}"/>
                </a:ext>
              </a:extLst>
            </p:cNvPr>
            <p:cNvSpPr txBox="1"/>
            <p:nvPr/>
          </p:nvSpPr>
          <p:spPr>
            <a:xfrm>
              <a:off x="5595772" y="4053274"/>
              <a:ext cx="1683195" cy="338554"/>
            </a:xfrm>
            <a:prstGeom prst="rect">
              <a:avLst/>
            </a:prstGeom>
            <a:noFill/>
          </p:spPr>
          <p:txBody>
            <a:bodyPr wrap="square" rtlCol="0">
              <a:spAutoFit/>
            </a:bodyPr>
            <a:lstStyle/>
            <a:p>
              <a:r>
                <a:rPr lang="zh-CN" altLang="en-US" sz="1600" dirty="0"/>
                <a:t>认证协商（可选）</a:t>
              </a:r>
            </a:p>
          </p:txBody>
        </p:sp>
        <p:sp>
          <p:nvSpPr>
            <p:cNvPr id="63" name="Oval 4">
              <a:extLst>
                <a:ext uri="{FF2B5EF4-FFF2-40B4-BE49-F238E27FC236}">
                  <a16:creationId xmlns:a16="http://schemas.microsoft.com/office/drawing/2014/main" id="{AB36BB67-50C4-4E49-B8BF-D809C4603A5F}"/>
                </a:ext>
              </a:extLst>
            </p:cNvPr>
            <p:cNvSpPr>
              <a:spLocks noChangeAspect="1"/>
            </p:cNvSpPr>
            <p:nvPr/>
          </p:nvSpPr>
          <p:spPr>
            <a:xfrm>
              <a:off x="5269164" y="405486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 name="组合 5">
            <a:extLst>
              <a:ext uri="{FF2B5EF4-FFF2-40B4-BE49-F238E27FC236}">
                <a16:creationId xmlns:a16="http://schemas.microsoft.com/office/drawing/2014/main" id="{D1EE8611-47E7-4C95-B9EB-DE65A14963ED}"/>
              </a:ext>
            </a:extLst>
          </p:cNvPr>
          <p:cNvGrpSpPr/>
          <p:nvPr/>
        </p:nvGrpSpPr>
        <p:grpSpPr>
          <a:xfrm>
            <a:off x="5269164" y="4475832"/>
            <a:ext cx="1934275" cy="338554"/>
            <a:chOff x="5269164" y="4691732"/>
            <a:chExt cx="1934275" cy="338554"/>
          </a:xfrm>
        </p:grpSpPr>
        <p:sp>
          <p:nvSpPr>
            <p:cNvPr id="28" name="文本框 27">
              <a:extLst>
                <a:ext uri="{FF2B5EF4-FFF2-40B4-BE49-F238E27FC236}">
                  <a16:creationId xmlns:a16="http://schemas.microsoft.com/office/drawing/2014/main" id="{79F6DA42-39F5-4439-BAD4-D91DC70CB75F}"/>
                </a:ext>
              </a:extLst>
            </p:cNvPr>
            <p:cNvSpPr txBox="1"/>
            <p:nvPr/>
          </p:nvSpPr>
          <p:spPr>
            <a:xfrm>
              <a:off x="5595772" y="4691732"/>
              <a:ext cx="1607667" cy="338554"/>
            </a:xfrm>
            <a:prstGeom prst="rect">
              <a:avLst/>
            </a:prstGeom>
            <a:noFill/>
          </p:spPr>
          <p:txBody>
            <a:bodyPr wrap="square" rtlCol="0">
              <a:spAutoFit/>
            </a:bodyPr>
            <a:lstStyle/>
            <a:p>
              <a:r>
                <a:rPr lang="zh-CN" altLang="en-US" sz="1600"/>
                <a:t>网络层协商</a:t>
              </a:r>
              <a:endParaRPr lang="zh-CN" altLang="en-US" sz="1600" dirty="0"/>
            </a:p>
          </p:txBody>
        </p:sp>
        <p:sp>
          <p:nvSpPr>
            <p:cNvPr id="64" name="Oval 4">
              <a:extLst>
                <a:ext uri="{FF2B5EF4-FFF2-40B4-BE49-F238E27FC236}">
                  <a16:creationId xmlns:a16="http://schemas.microsoft.com/office/drawing/2014/main" id="{0EE1AD7F-68A4-4413-8AFD-75A231DBC65B}"/>
                </a:ext>
              </a:extLst>
            </p:cNvPr>
            <p:cNvSpPr>
              <a:spLocks noChangeAspect="1"/>
            </p:cNvSpPr>
            <p:nvPr/>
          </p:nvSpPr>
          <p:spPr>
            <a:xfrm>
              <a:off x="5269164" y="474423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75171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ADB295A1-274E-4671-993F-01BB31FD6E0A}"/>
              </a:ext>
            </a:extLst>
          </p:cNvPr>
          <p:cNvSpPr>
            <a:spLocks noGrp="1"/>
          </p:cNvSpPr>
          <p:nvPr>
            <p:ph type="title"/>
          </p:nvPr>
        </p:nvSpPr>
        <p:spPr/>
        <p:txBody>
          <a:bodyPr/>
          <a:lstStyle/>
          <a:p>
            <a:r>
              <a:rPr lang="en-US" altLang="zh-CN"/>
              <a:t>PPP</a:t>
            </a:r>
            <a:r>
              <a:rPr lang="zh-CN" altLang="en-US"/>
              <a:t>链路接口状态机</a:t>
            </a:r>
            <a:endParaRPr lang="zh-CN" altLang="en-US" dirty="0"/>
          </a:p>
        </p:txBody>
      </p:sp>
      <p:sp>
        <p:nvSpPr>
          <p:cNvPr id="2" name="文本占位符 1"/>
          <p:cNvSpPr>
            <a:spLocks noGrp="1"/>
          </p:cNvSpPr>
          <p:nvPr>
            <p:ph type="body" sz="quarter" idx="4294967295"/>
          </p:nvPr>
        </p:nvSpPr>
        <p:spPr>
          <a:xfrm>
            <a:off x="915988" y="1040676"/>
            <a:ext cx="9184706" cy="903287"/>
          </a:xfrm>
        </p:spPr>
        <p:txBody>
          <a:bodyPr/>
          <a:lstStyle/>
          <a:p>
            <a:r>
              <a:rPr lang="en-US" altLang="zh-CN" sz="1800"/>
              <a:t>PPP</a:t>
            </a:r>
            <a:r>
              <a:rPr lang="zh-CN" altLang="en-US" sz="1800" dirty="0"/>
              <a:t>协商由链路两端的接口</a:t>
            </a:r>
            <a:r>
              <a:rPr lang="zh-CN" altLang="en-US" sz="1800"/>
              <a:t>完成。接口的状态表示了协议的协商阶段。</a:t>
            </a:r>
            <a:endParaRPr lang="zh-CN" altLang="en-US" sz="1800" dirty="0"/>
          </a:p>
        </p:txBody>
      </p:sp>
      <p:grpSp>
        <p:nvGrpSpPr>
          <p:cNvPr id="80" name="组合 79"/>
          <p:cNvGrpSpPr/>
          <p:nvPr/>
        </p:nvGrpSpPr>
        <p:grpSpPr>
          <a:xfrm>
            <a:off x="4646126" y="1912258"/>
            <a:ext cx="4926308" cy="4286678"/>
            <a:chOff x="4570391" y="1922180"/>
            <a:chExt cx="4926308" cy="4286678"/>
          </a:xfrm>
        </p:grpSpPr>
        <p:sp>
          <p:nvSpPr>
            <p:cNvPr id="29" name="菱形 28">
              <a:extLst>
                <a:ext uri="{FF2B5EF4-FFF2-40B4-BE49-F238E27FC236}">
                  <a16:creationId xmlns:a16="http://schemas.microsoft.com/office/drawing/2014/main" id="{5C361904-111C-4992-918C-08608D19CA25}"/>
                </a:ext>
              </a:extLst>
            </p:cNvPr>
            <p:cNvSpPr>
              <a:spLocks noChangeAspect="1"/>
            </p:cNvSpPr>
            <p:nvPr/>
          </p:nvSpPr>
          <p:spPr>
            <a:xfrm>
              <a:off x="5173793" y="3058859"/>
              <a:ext cx="1841167" cy="432083"/>
            </a:xfrm>
            <a:prstGeom prst="diamond">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成功？</a:t>
              </a:r>
            </a:p>
          </p:txBody>
        </p:sp>
        <p:sp>
          <p:nvSpPr>
            <p:cNvPr id="30" name="圆角矩形 22">
              <a:extLst>
                <a:ext uri="{FF2B5EF4-FFF2-40B4-BE49-F238E27FC236}">
                  <a16:creationId xmlns:a16="http://schemas.microsoft.com/office/drawing/2014/main" id="{8DD77060-3B45-4F6D-AFA5-A255753311B0}"/>
                </a:ext>
              </a:extLst>
            </p:cNvPr>
            <p:cNvSpPr/>
            <p:nvPr/>
          </p:nvSpPr>
          <p:spPr>
            <a:xfrm>
              <a:off x="5155624" y="1922180"/>
              <a:ext cx="1859336" cy="25862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Dead</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圆角矩形 23">
              <a:extLst>
                <a:ext uri="{FF2B5EF4-FFF2-40B4-BE49-F238E27FC236}">
                  <a16:creationId xmlns:a16="http://schemas.microsoft.com/office/drawing/2014/main" id="{344D8102-FDA9-4B37-A715-0F78E73A296E}"/>
                </a:ext>
              </a:extLst>
            </p:cNvPr>
            <p:cNvSpPr/>
            <p:nvPr/>
          </p:nvSpPr>
          <p:spPr>
            <a:xfrm>
              <a:off x="5157582" y="2435677"/>
              <a:ext cx="1857377"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Establish</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圆角矩形 24">
              <a:extLst>
                <a:ext uri="{FF2B5EF4-FFF2-40B4-BE49-F238E27FC236}">
                  <a16:creationId xmlns:a16="http://schemas.microsoft.com/office/drawing/2014/main" id="{B628E53D-1468-4654-A9FB-810CFAA4F2DD}"/>
                </a:ext>
              </a:extLst>
            </p:cNvPr>
            <p:cNvSpPr/>
            <p:nvPr/>
          </p:nvSpPr>
          <p:spPr>
            <a:xfrm>
              <a:off x="5117848" y="4637874"/>
              <a:ext cx="1897112"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Authenticate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任意多边形 29">
              <a:extLst>
                <a:ext uri="{FF2B5EF4-FFF2-40B4-BE49-F238E27FC236}">
                  <a16:creationId xmlns:a16="http://schemas.microsoft.com/office/drawing/2014/main" id="{CEDAF3FF-D080-4530-A533-A9E07917C24D}"/>
                </a:ext>
              </a:extLst>
            </p:cNvPr>
            <p:cNvSpPr/>
            <p:nvPr/>
          </p:nvSpPr>
          <p:spPr bwMode="auto">
            <a:xfrm rot="10800000">
              <a:off x="4620050" y="3998118"/>
              <a:ext cx="535574" cy="2063871"/>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31">
              <a:extLst>
                <a:ext uri="{FF2B5EF4-FFF2-40B4-BE49-F238E27FC236}">
                  <a16:creationId xmlns:a16="http://schemas.microsoft.com/office/drawing/2014/main" id="{90F20625-9379-47C7-81B1-9B50C72B7DE3}"/>
                </a:ext>
              </a:extLst>
            </p:cNvPr>
            <p:cNvSpPr/>
            <p:nvPr/>
          </p:nvSpPr>
          <p:spPr>
            <a:xfrm>
              <a:off x="5122712" y="5898275"/>
              <a:ext cx="1892247"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32">
              <a:extLst>
                <a:ext uri="{FF2B5EF4-FFF2-40B4-BE49-F238E27FC236}">
                  <a16:creationId xmlns:a16="http://schemas.microsoft.com/office/drawing/2014/main" id="{25B1EB34-C8B0-4D13-A303-1E76B1D8B83E}"/>
                </a:ext>
              </a:extLst>
            </p:cNvPr>
            <p:cNvSpPr/>
            <p:nvPr/>
          </p:nvSpPr>
          <p:spPr>
            <a:xfrm>
              <a:off x="7968535" y="4021392"/>
              <a:ext cx="1528164"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Terminate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任意多边形 38">
              <a:extLst>
                <a:ext uri="{FF2B5EF4-FFF2-40B4-BE49-F238E27FC236}">
                  <a16:creationId xmlns:a16="http://schemas.microsoft.com/office/drawing/2014/main" id="{AA43916A-8CE1-49C6-BAFC-8601EBFFF4D6}"/>
                </a:ext>
              </a:extLst>
            </p:cNvPr>
            <p:cNvSpPr/>
            <p:nvPr/>
          </p:nvSpPr>
          <p:spPr bwMode="auto">
            <a:xfrm flipH="1">
              <a:off x="4570391" y="2080492"/>
              <a:ext cx="613109" cy="1210113"/>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菱形 36">
              <a:extLst>
                <a:ext uri="{FF2B5EF4-FFF2-40B4-BE49-F238E27FC236}">
                  <a16:creationId xmlns:a16="http://schemas.microsoft.com/office/drawing/2014/main" id="{770416F1-1DC5-4FB4-B9ED-69C74BFDCC53}"/>
                </a:ext>
              </a:extLst>
            </p:cNvPr>
            <p:cNvSpPr>
              <a:spLocks noChangeAspect="1"/>
            </p:cNvSpPr>
            <p:nvPr/>
          </p:nvSpPr>
          <p:spPr>
            <a:xfrm>
              <a:off x="5235471" y="3792244"/>
              <a:ext cx="1841167" cy="392570"/>
            </a:xfrm>
            <a:prstGeom prst="diamond">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需要认证？</a:t>
              </a:r>
            </a:p>
          </p:txBody>
        </p:sp>
        <p:sp>
          <p:nvSpPr>
            <p:cNvPr id="38" name="菱形 37">
              <a:extLst>
                <a:ext uri="{FF2B5EF4-FFF2-40B4-BE49-F238E27FC236}">
                  <a16:creationId xmlns:a16="http://schemas.microsoft.com/office/drawing/2014/main" id="{3C7C732F-38AF-4256-AD7C-B872901CF267}"/>
                </a:ext>
              </a:extLst>
            </p:cNvPr>
            <p:cNvSpPr/>
            <p:nvPr/>
          </p:nvSpPr>
          <p:spPr>
            <a:xfrm>
              <a:off x="5155625" y="5161391"/>
              <a:ext cx="1859336" cy="432712"/>
            </a:xfrm>
            <a:prstGeom prst="diamond">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通过认证？</a:t>
              </a:r>
            </a:p>
          </p:txBody>
        </p:sp>
        <p:cxnSp>
          <p:nvCxnSpPr>
            <p:cNvPr id="39" name="直接箭头连接符 38">
              <a:extLst>
                <a:ext uri="{FF2B5EF4-FFF2-40B4-BE49-F238E27FC236}">
                  <a16:creationId xmlns:a16="http://schemas.microsoft.com/office/drawing/2014/main" id="{CEA5B235-FEC2-4829-AD37-819A6F848563}"/>
                </a:ext>
              </a:extLst>
            </p:cNvPr>
            <p:cNvCxnSpPr>
              <a:stCxn id="30" idx="2"/>
              <a:endCxn id="31" idx="0"/>
            </p:cNvCxnSpPr>
            <p:nvPr/>
          </p:nvCxnSpPr>
          <p:spPr bwMode="auto">
            <a:xfrm>
              <a:off x="6085292" y="2180803"/>
              <a:ext cx="979" cy="254874"/>
            </a:xfrm>
            <a:prstGeom prst="straightConnector1">
              <a:avLst/>
            </a:prstGeom>
            <a:noFill/>
            <a:ln w="19050" cap="flat" cmpd="sng" algn="ctr">
              <a:solidFill>
                <a:schemeClr val="tx1"/>
              </a:solidFill>
              <a:prstDash val="solid"/>
              <a:round/>
              <a:headEnd type="none" w="med" len="med"/>
              <a:tailEnd type="triangle"/>
            </a:ln>
            <a:effectLst/>
          </p:spPr>
        </p:cxnSp>
        <p:cxnSp>
          <p:nvCxnSpPr>
            <p:cNvPr id="40" name="直接箭头连接符 39">
              <a:extLst>
                <a:ext uri="{FF2B5EF4-FFF2-40B4-BE49-F238E27FC236}">
                  <a16:creationId xmlns:a16="http://schemas.microsoft.com/office/drawing/2014/main" id="{DDC0FDCD-2D69-4344-99AC-991C2F6984B1}"/>
                </a:ext>
              </a:extLst>
            </p:cNvPr>
            <p:cNvCxnSpPr/>
            <p:nvPr/>
          </p:nvCxnSpPr>
          <p:spPr bwMode="auto">
            <a:xfrm>
              <a:off x="6096758" y="3495483"/>
              <a:ext cx="0" cy="306042"/>
            </a:xfrm>
            <a:prstGeom prst="straightConnector1">
              <a:avLst/>
            </a:prstGeom>
            <a:noFill/>
            <a:ln w="19050" cap="flat" cmpd="sng" algn="ctr">
              <a:solidFill>
                <a:schemeClr val="tx1"/>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61B101F8-CB26-408A-A315-759D8B4A9414}"/>
                </a:ext>
              </a:extLst>
            </p:cNvPr>
            <p:cNvCxnSpPr/>
            <p:nvPr/>
          </p:nvCxnSpPr>
          <p:spPr bwMode="auto">
            <a:xfrm flipH="1">
              <a:off x="6094976" y="4194095"/>
              <a:ext cx="0" cy="443779"/>
            </a:xfrm>
            <a:prstGeom prst="straightConnector1">
              <a:avLst/>
            </a:prstGeom>
            <a:noFill/>
            <a:ln w="19050" cap="flat" cmpd="sng" algn="ctr">
              <a:solidFill>
                <a:schemeClr val="tx1"/>
              </a:solidFill>
              <a:prstDash val="solid"/>
              <a:round/>
              <a:headEnd type="none" w="med" len="med"/>
              <a:tailEnd type="triangle"/>
            </a:ln>
            <a:effectLst/>
          </p:spPr>
        </p:cxnSp>
        <p:cxnSp>
          <p:nvCxnSpPr>
            <p:cNvPr id="42" name="直接箭头连接符 41">
              <a:extLst>
                <a:ext uri="{FF2B5EF4-FFF2-40B4-BE49-F238E27FC236}">
                  <a16:creationId xmlns:a16="http://schemas.microsoft.com/office/drawing/2014/main" id="{44BA70F9-7481-483F-9221-A572F5CE45BD}"/>
                </a:ext>
              </a:extLst>
            </p:cNvPr>
            <p:cNvCxnSpPr/>
            <p:nvPr/>
          </p:nvCxnSpPr>
          <p:spPr bwMode="auto">
            <a:xfrm>
              <a:off x="6094817" y="4957245"/>
              <a:ext cx="0" cy="201765"/>
            </a:xfrm>
            <a:prstGeom prst="straightConnector1">
              <a:avLst/>
            </a:prstGeom>
            <a:noFill/>
            <a:ln w="19050" cap="flat" cmpd="sng" algn="ctr">
              <a:solidFill>
                <a:schemeClr val="tx1"/>
              </a:solidFill>
              <a:prstDash val="solid"/>
              <a:round/>
              <a:headEnd type="none" w="med" len="med"/>
              <a:tailEnd type="triangle"/>
            </a:ln>
            <a:effectLst/>
          </p:spPr>
        </p:cxnSp>
        <p:cxnSp>
          <p:nvCxnSpPr>
            <p:cNvPr id="43" name="直接箭头连接符 42">
              <a:extLst>
                <a:ext uri="{FF2B5EF4-FFF2-40B4-BE49-F238E27FC236}">
                  <a16:creationId xmlns:a16="http://schemas.microsoft.com/office/drawing/2014/main" id="{611AF1AA-9FCD-4246-9647-DC93079E86C0}"/>
                </a:ext>
              </a:extLst>
            </p:cNvPr>
            <p:cNvCxnSpPr>
              <a:endCxn id="29" idx="0"/>
            </p:cNvCxnSpPr>
            <p:nvPr/>
          </p:nvCxnSpPr>
          <p:spPr bwMode="auto">
            <a:xfrm flipH="1">
              <a:off x="6094377" y="2747757"/>
              <a:ext cx="1622" cy="311102"/>
            </a:xfrm>
            <a:prstGeom prst="straightConnector1">
              <a:avLst/>
            </a:prstGeom>
            <a:noFill/>
            <a:ln w="19050" cap="flat" cmpd="sng" algn="ctr">
              <a:solidFill>
                <a:schemeClr val="tx1"/>
              </a:solidFill>
              <a:prstDash val="solid"/>
              <a:round/>
              <a:headEnd type="none" w="med" len="med"/>
              <a:tailEnd type="triangle"/>
            </a:ln>
            <a:effectLst/>
          </p:spPr>
        </p:cxnSp>
        <p:cxnSp>
          <p:nvCxnSpPr>
            <p:cNvPr id="44" name="直接箭头连接符 43">
              <a:extLst>
                <a:ext uri="{FF2B5EF4-FFF2-40B4-BE49-F238E27FC236}">
                  <a16:creationId xmlns:a16="http://schemas.microsoft.com/office/drawing/2014/main" id="{173CAB21-AB3C-477F-AD7C-A41F194A2ECC}"/>
                </a:ext>
              </a:extLst>
            </p:cNvPr>
            <p:cNvCxnSpPr/>
            <p:nvPr/>
          </p:nvCxnSpPr>
          <p:spPr bwMode="auto">
            <a:xfrm>
              <a:off x="6096038" y="5591721"/>
              <a:ext cx="1" cy="301791"/>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直接箭头连接符 98">
              <a:extLst>
                <a:ext uri="{FF2B5EF4-FFF2-40B4-BE49-F238E27FC236}">
                  <a16:creationId xmlns:a16="http://schemas.microsoft.com/office/drawing/2014/main" id="{489E6AA4-8D47-4671-98FF-9A8F6FD6895B}"/>
                </a:ext>
              </a:extLst>
            </p:cNvPr>
            <p:cNvCxnSpPr>
              <a:stCxn id="34" idx="3"/>
              <a:endCxn id="35" idx="2"/>
            </p:cNvCxnSpPr>
            <p:nvPr/>
          </p:nvCxnSpPr>
          <p:spPr bwMode="auto">
            <a:xfrm flipV="1">
              <a:off x="7014959" y="4331975"/>
              <a:ext cx="1717658" cy="1721592"/>
            </a:xfrm>
            <a:prstGeom prst="bentConnector2">
              <a:avLst/>
            </a:prstGeom>
            <a:noFill/>
            <a:ln w="19050" cap="flat" cmpd="sng" algn="ctr">
              <a:solidFill>
                <a:schemeClr val="tx1"/>
              </a:solidFill>
              <a:prstDash val="solid"/>
              <a:round/>
              <a:headEnd type="none" w="med" len="med"/>
              <a:tailEnd type="triangle"/>
            </a:ln>
            <a:effectLst/>
          </p:spPr>
        </p:cxnSp>
        <p:cxnSp>
          <p:nvCxnSpPr>
            <p:cNvPr id="46" name="肘形连接符 105">
              <a:extLst>
                <a:ext uri="{FF2B5EF4-FFF2-40B4-BE49-F238E27FC236}">
                  <a16:creationId xmlns:a16="http://schemas.microsoft.com/office/drawing/2014/main" id="{40D9838E-4C95-430C-A97B-B69073C23BA2}"/>
                </a:ext>
              </a:extLst>
            </p:cNvPr>
            <p:cNvCxnSpPr>
              <a:stCxn id="38" idx="3"/>
              <a:endCxn id="35" idx="1"/>
            </p:cNvCxnSpPr>
            <p:nvPr/>
          </p:nvCxnSpPr>
          <p:spPr>
            <a:xfrm flipV="1">
              <a:off x="7014961" y="4176684"/>
              <a:ext cx="953574" cy="1201063"/>
            </a:xfrm>
            <a:prstGeom prst="bentConnector3">
              <a:avLst>
                <a:gd name="adj1" fmla="val 50000"/>
              </a:avLst>
            </a:prstGeom>
            <a:ln w="19050">
              <a:solidFill>
                <a:srgbClr val="151515"/>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107">
              <a:extLst>
                <a:ext uri="{FF2B5EF4-FFF2-40B4-BE49-F238E27FC236}">
                  <a16:creationId xmlns:a16="http://schemas.microsoft.com/office/drawing/2014/main" id="{AF09B51A-0B9B-4306-869D-70E0203A3964}"/>
                </a:ext>
              </a:extLst>
            </p:cNvPr>
            <p:cNvCxnSpPr>
              <a:stCxn id="35" idx="0"/>
              <a:endCxn id="30" idx="3"/>
            </p:cNvCxnSpPr>
            <p:nvPr/>
          </p:nvCxnSpPr>
          <p:spPr>
            <a:xfrm rot="16200000" flipV="1">
              <a:off x="6888839" y="2177613"/>
              <a:ext cx="1969900" cy="1717657"/>
            </a:xfrm>
            <a:prstGeom prst="bentConnector2">
              <a:avLst/>
            </a:prstGeom>
            <a:ln w="19050">
              <a:solidFill>
                <a:srgbClr val="151515"/>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5EB673E-F7AB-4EEE-9F48-D9191C5E51B5}"/>
                </a:ext>
              </a:extLst>
            </p:cNvPr>
            <p:cNvSpPr txBox="1"/>
            <p:nvPr/>
          </p:nvSpPr>
          <p:spPr>
            <a:xfrm>
              <a:off x="6057678" y="3476595"/>
              <a:ext cx="1417376" cy="307777"/>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Yes</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opened</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49" name="文本框 48">
              <a:extLst>
                <a:ext uri="{FF2B5EF4-FFF2-40B4-BE49-F238E27FC236}">
                  <a16:creationId xmlns:a16="http://schemas.microsoft.com/office/drawing/2014/main" id="{9EA7FDAD-D4EB-4269-9AA2-5CD1E511BEAE}"/>
                </a:ext>
              </a:extLst>
            </p:cNvPr>
            <p:cNvSpPr txBox="1"/>
            <p:nvPr/>
          </p:nvSpPr>
          <p:spPr>
            <a:xfrm>
              <a:off x="4642220" y="2998877"/>
              <a:ext cx="441030"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No</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a:extLst>
                <a:ext uri="{FF2B5EF4-FFF2-40B4-BE49-F238E27FC236}">
                  <a16:creationId xmlns:a16="http://schemas.microsoft.com/office/drawing/2014/main" id="{C43FDE10-401F-4405-8C15-AD3FA92C2CCD}"/>
                </a:ext>
              </a:extLst>
            </p:cNvPr>
            <p:cNvSpPr txBox="1"/>
            <p:nvPr/>
          </p:nvSpPr>
          <p:spPr>
            <a:xfrm>
              <a:off x="6086037" y="4252044"/>
              <a:ext cx="470851"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Yes</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文本框 50">
              <a:extLst>
                <a:ext uri="{FF2B5EF4-FFF2-40B4-BE49-F238E27FC236}">
                  <a16:creationId xmlns:a16="http://schemas.microsoft.com/office/drawing/2014/main" id="{A37AA029-49E9-483F-8CD5-71DA80B88E97}"/>
                </a:ext>
              </a:extLst>
            </p:cNvPr>
            <p:cNvSpPr txBox="1"/>
            <p:nvPr/>
          </p:nvSpPr>
          <p:spPr>
            <a:xfrm>
              <a:off x="4652916" y="3992225"/>
              <a:ext cx="441030"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No</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id="{83F89580-97EA-47A9-B89B-8600044ED57F}"/>
                </a:ext>
              </a:extLst>
            </p:cNvPr>
            <p:cNvSpPr txBox="1"/>
            <p:nvPr/>
          </p:nvSpPr>
          <p:spPr>
            <a:xfrm>
              <a:off x="6094292" y="5585735"/>
              <a:ext cx="819837"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Success</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a:extLst>
                <a:ext uri="{FF2B5EF4-FFF2-40B4-BE49-F238E27FC236}">
                  <a16:creationId xmlns:a16="http://schemas.microsoft.com/office/drawing/2014/main" id="{565B61B0-D0A6-4F20-A261-2B2CB242B7B5}"/>
                </a:ext>
              </a:extLst>
            </p:cNvPr>
            <p:cNvSpPr txBox="1"/>
            <p:nvPr/>
          </p:nvSpPr>
          <p:spPr>
            <a:xfrm>
              <a:off x="6998867" y="5082918"/>
              <a:ext cx="490732"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Fail</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a:extLst>
                <a:ext uri="{FF2B5EF4-FFF2-40B4-BE49-F238E27FC236}">
                  <a16:creationId xmlns:a16="http://schemas.microsoft.com/office/drawing/2014/main" id="{CF42032D-B9FA-4DE4-AEB0-D7E8E6C81F96}"/>
                </a:ext>
              </a:extLst>
            </p:cNvPr>
            <p:cNvSpPr txBox="1"/>
            <p:nvPr/>
          </p:nvSpPr>
          <p:spPr>
            <a:xfrm>
              <a:off x="8124917" y="3167226"/>
              <a:ext cx="686229"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Down</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a:extLst>
                <a:ext uri="{FF2B5EF4-FFF2-40B4-BE49-F238E27FC236}">
                  <a16:creationId xmlns:a16="http://schemas.microsoft.com/office/drawing/2014/main" id="{394875D1-7D48-486E-861A-965C3BD53C3E}"/>
                </a:ext>
              </a:extLst>
            </p:cNvPr>
            <p:cNvSpPr txBox="1"/>
            <p:nvPr/>
          </p:nvSpPr>
          <p:spPr>
            <a:xfrm>
              <a:off x="8008943" y="5081383"/>
              <a:ext cx="802203"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Closing</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2" name="文本框 61">
            <a:extLst>
              <a:ext uri="{FF2B5EF4-FFF2-40B4-BE49-F238E27FC236}">
                <a16:creationId xmlns:a16="http://schemas.microsoft.com/office/drawing/2014/main" id="{C8536590-3D73-4904-93E9-53A988D5FD04}"/>
              </a:ext>
            </a:extLst>
          </p:cNvPr>
          <p:cNvSpPr txBox="1"/>
          <p:nvPr/>
        </p:nvSpPr>
        <p:spPr>
          <a:xfrm>
            <a:off x="2387105" y="2574408"/>
            <a:ext cx="1635283" cy="338554"/>
          </a:xfrm>
          <a:prstGeom prst="rect">
            <a:avLst/>
          </a:prstGeom>
          <a:noFill/>
        </p:spPr>
        <p:txBody>
          <a:bodyPr wrap="square" rtlCol="0">
            <a:spAutoFit/>
          </a:bodyPr>
          <a:lstStyle/>
          <a:p>
            <a:r>
              <a:rPr lang="zh-CN" altLang="en-US" sz="1600" dirty="0"/>
              <a:t>链路层协商</a:t>
            </a:r>
          </a:p>
        </p:txBody>
      </p:sp>
      <p:sp>
        <p:nvSpPr>
          <p:cNvPr id="63" name="文本框 62">
            <a:extLst>
              <a:ext uri="{FF2B5EF4-FFF2-40B4-BE49-F238E27FC236}">
                <a16:creationId xmlns:a16="http://schemas.microsoft.com/office/drawing/2014/main" id="{97729AFE-2DDA-4A87-BB9B-6BD4579D6EBE}"/>
              </a:ext>
            </a:extLst>
          </p:cNvPr>
          <p:cNvSpPr txBox="1"/>
          <p:nvPr/>
        </p:nvSpPr>
        <p:spPr>
          <a:xfrm>
            <a:off x="2400883" y="4601657"/>
            <a:ext cx="1683195" cy="338554"/>
          </a:xfrm>
          <a:prstGeom prst="rect">
            <a:avLst/>
          </a:prstGeom>
          <a:noFill/>
        </p:spPr>
        <p:txBody>
          <a:bodyPr wrap="square" rtlCol="0">
            <a:spAutoFit/>
          </a:bodyPr>
          <a:lstStyle/>
          <a:p>
            <a:r>
              <a:rPr lang="zh-CN" altLang="en-US" sz="1600"/>
              <a:t>认证协商</a:t>
            </a:r>
            <a:endParaRPr lang="zh-CN" altLang="en-US" sz="1600" dirty="0"/>
          </a:p>
        </p:txBody>
      </p:sp>
      <p:sp>
        <p:nvSpPr>
          <p:cNvPr id="64" name="文本框 63">
            <a:extLst>
              <a:ext uri="{FF2B5EF4-FFF2-40B4-BE49-F238E27FC236}">
                <a16:creationId xmlns:a16="http://schemas.microsoft.com/office/drawing/2014/main" id="{320C58E2-CF18-4CBB-A13F-CA37E41430F1}"/>
              </a:ext>
            </a:extLst>
          </p:cNvPr>
          <p:cNvSpPr txBox="1"/>
          <p:nvPr/>
        </p:nvSpPr>
        <p:spPr>
          <a:xfrm>
            <a:off x="2400883" y="5793477"/>
            <a:ext cx="1607667" cy="338554"/>
          </a:xfrm>
          <a:prstGeom prst="rect">
            <a:avLst/>
          </a:prstGeom>
          <a:noFill/>
        </p:spPr>
        <p:txBody>
          <a:bodyPr wrap="square" rtlCol="0">
            <a:spAutoFit/>
          </a:bodyPr>
          <a:lstStyle/>
          <a:p>
            <a:r>
              <a:rPr lang="zh-CN" altLang="en-US" sz="1600" dirty="0"/>
              <a:t>网络层协商</a:t>
            </a:r>
          </a:p>
        </p:txBody>
      </p:sp>
      <p:sp>
        <p:nvSpPr>
          <p:cNvPr id="65" name="Oval 4">
            <a:extLst>
              <a:ext uri="{FF2B5EF4-FFF2-40B4-BE49-F238E27FC236}">
                <a16:creationId xmlns:a16="http://schemas.microsoft.com/office/drawing/2014/main" id="{3698410E-C684-4503-BDBA-EBA699A54649}"/>
              </a:ext>
            </a:extLst>
          </p:cNvPr>
          <p:cNvSpPr>
            <a:spLocks noChangeAspect="1"/>
          </p:cNvSpPr>
          <p:nvPr/>
        </p:nvSpPr>
        <p:spPr>
          <a:xfrm>
            <a:off x="2074275" y="259829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Oval 4">
            <a:extLst>
              <a:ext uri="{FF2B5EF4-FFF2-40B4-BE49-F238E27FC236}">
                <a16:creationId xmlns:a16="http://schemas.microsoft.com/office/drawing/2014/main" id="{601FB17F-9A52-48D5-80E5-45CF6C4FCA99}"/>
              </a:ext>
            </a:extLst>
          </p:cNvPr>
          <p:cNvSpPr>
            <a:spLocks noChangeAspect="1"/>
          </p:cNvSpPr>
          <p:nvPr/>
        </p:nvSpPr>
        <p:spPr>
          <a:xfrm>
            <a:off x="2074275" y="460324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Oval 4">
            <a:extLst>
              <a:ext uri="{FF2B5EF4-FFF2-40B4-BE49-F238E27FC236}">
                <a16:creationId xmlns:a16="http://schemas.microsoft.com/office/drawing/2014/main" id="{3BF42686-1ECE-40B2-BBFA-35C8D8FB31DF}"/>
              </a:ext>
            </a:extLst>
          </p:cNvPr>
          <p:cNvSpPr>
            <a:spLocks noChangeAspect="1"/>
          </p:cNvSpPr>
          <p:nvPr/>
        </p:nvSpPr>
        <p:spPr>
          <a:xfrm>
            <a:off x="2074275" y="584598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Right Arrow 157"/>
          <p:cNvSpPr/>
          <p:nvPr/>
        </p:nvSpPr>
        <p:spPr>
          <a:xfrm>
            <a:off x="3664964" y="2504458"/>
            <a:ext cx="1195679" cy="4453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Right Arrow 157"/>
          <p:cNvSpPr/>
          <p:nvPr/>
        </p:nvSpPr>
        <p:spPr>
          <a:xfrm>
            <a:off x="3715482" y="4544612"/>
            <a:ext cx="1195679" cy="4453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Right Arrow 157"/>
          <p:cNvSpPr/>
          <p:nvPr/>
        </p:nvSpPr>
        <p:spPr>
          <a:xfrm>
            <a:off x="3715481" y="5749301"/>
            <a:ext cx="1195679" cy="4453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五边形 80"/>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82" name="燕尾形 81"/>
          <p:cNvSpPr/>
          <p:nvPr/>
        </p:nvSpPr>
        <p:spPr bwMode="auto">
          <a:xfrm>
            <a:off x="8078001"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83" name="燕尾形 82"/>
          <p:cNvSpPr/>
          <p:nvPr/>
        </p:nvSpPr>
        <p:spPr bwMode="auto">
          <a:xfrm>
            <a:off x="9044785"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84" name="燕尾形 83"/>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85" name="燕尾形 84"/>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114088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a:sym typeface="Huawei Sans" panose="020C0503030203020204" pitchFamily="34" charset="0"/>
              </a:rPr>
              <a:t>LCP</a:t>
            </a:r>
            <a:r>
              <a:rPr lang="zh-CN" altLang="en-US">
                <a:sym typeface="Huawei Sans" panose="020C0503030203020204" pitchFamily="34" charset="0"/>
              </a:rPr>
              <a:t>报文格式</a:t>
            </a:r>
            <a:endParaRPr lang="zh-CN" altLang="en-US" dirty="0">
              <a:sym typeface="Huawei Sans" panose="020C0503030203020204" pitchFamily="34" charset="0"/>
            </a:endParaRPr>
          </a:p>
        </p:txBody>
      </p:sp>
      <p:sp>
        <p:nvSpPr>
          <p:cNvPr id="121" name="文本占位符 2">
            <a:extLst>
              <a:ext uri="{FF2B5EF4-FFF2-40B4-BE49-F238E27FC236}">
                <a16:creationId xmlns:a16="http://schemas.microsoft.com/office/drawing/2014/main" id="{938B49E9-267D-444F-AED8-3F656FFBD717}"/>
              </a:ext>
            </a:extLst>
          </p:cNvPr>
          <p:cNvSpPr>
            <a:spLocks noGrp="1"/>
          </p:cNvSpPr>
          <p:nvPr>
            <p:ph type="body" sz="quarter" idx="4294967295"/>
          </p:nvPr>
        </p:nvSpPr>
        <p:spPr>
          <a:xfrm>
            <a:off x="479025" y="969798"/>
            <a:ext cx="11276012" cy="5343916"/>
          </a:xfrm>
        </p:spPr>
        <p:txBody>
          <a:bodyPr/>
          <a:lstStyle/>
          <a:p>
            <a:r>
              <a:rPr lang="en-US" altLang="zh-CN" sz="1800" dirty="0">
                <a:sym typeface="Huawei Sans" panose="020C0503030203020204" pitchFamily="34" charset="0"/>
              </a:rPr>
              <a:t>PPP</a:t>
            </a:r>
            <a:r>
              <a:rPr lang="zh-CN" altLang="en-US" sz="1800" dirty="0">
                <a:sym typeface="Huawei Sans" panose="020C0503030203020204" pitchFamily="34" charset="0"/>
              </a:rPr>
              <a:t>报文可由</a:t>
            </a:r>
            <a:r>
              <a:rPr lang="en-US" altLang="zh-CN" sz="1800" dirty="0">
                <a:sym typeface="Huawei Sans" panose="020C0503030203020204" pitchFamily="34" charset="0"/>
              </a:rPr>
              <a:t>Protocol</a:t>
            </a:r>
            <a:r>
              <a:rPr lang="zh-CN" altLang="en-US" sz="1800" dirty="0">
                <a:sym typeface="Huawei Sans" panose="020C0503030203020204" pitchFamily="34" charset="0"/>
              </a:rPr>
              <a:t>字段标识不同类型的</a:t>
            </a:r>
            <a:r>
              <a:rPr lang="en-US" altLang="zh-CN" sz="1800" dirty="0">
                <a:sym typeface="Huawei Sans" panose="020C0503030203020204" pitchFamily="34" charset="0"/>
              </a:rPr>
              <a:t>PPP</a:t>
            </a:r>
            <a:r>
              <a:rPr lang="zh-CN" altLang="en-US" sz="1800" dirty="0">
                <a:sym typeface="Huawei Sans" panose="020C0503030203020204" pitchFamily="34" charset="0"/>
              </a:rPr>
              <a:t>报文。例如，当</a:t>
            </a:r>
            <a:r>
              <a:rPr lang="en-US" altLang="zh-CN" sz="1800" dirty="0">
                <a:sym typeface="Huawei Sans" panose="020C0503030203020204" pitchFamily="34" charset="0"/>
              </a:rPr>
              <a:t>Protocol</a:t>
            </a:r>
            <a:r>
              <a:rPr lang="zh-CN" altLang="en-US" sz="1800" dirty="0">
                <a:sym typeface="Huawei Sans" panose="020C0503030203020204" pitchFamily="34" charset="0"/>
              </a:rPr>
              <a:t>字段为</a:t>
            </a:r>
            <a:r>
              <a:rPr lang="en-US" altLang="zh-CN" sz="1800" dirty="0">
                <a:sym typeface="Huawei Sans" panose="020C0503030203020204" pitchFamily="34" charset="0"/>
              </a:rPr>
              <a:t>0xC021</a:t>
            </a:r>
            <a:r>
              <a:rPr lang="zh-CN" altLang="en-US" sz="1800" dirty="0">
                <a:sym typeface="Huawei Sans" panose="020C0503030203020204" pitchFamily="34" charset="0"/>
              </a:rPr>
              <a:t>时，代表是</a:t>
            </a:r>
            <a:r>
              <a:rPr lang="en-US" altLang="zh-CN" sz="1800" dirty="0">
                <a:sym typeface="Huawei Sans" panose="020C0503030203020204" pitchFamily="34" charset="0"/>
              </a:rPr>
              <a:t>LCP</a:t>
            </a:r>
            <a:r>
              <a:rPr lang="zh-CN" altLang="en-US" sz="1800" dirty="0">
                <a:sym typeface="Huawei Sans" panose="020C0503030203020204" pitchFamily="34" charset="0"/>
              </a:rPr>
              <a:t>报文。此时又由</a:t>
            </a:r>
            <a:r>
              <a:rPr lang="en-US" altLang="zh-CN" sz="1800" dirty="0">
                <a:sym typeface="Huawei Sans" panose="020C0503030203020204" pitchFamily="34" charset="0"/>
              </a:rPr>
              <a:t>Code</a:t>
            </a:r>
            <a:r>
              <a:rPr lang="zh-CN" altLang="en-US" sz="1800" dirty="0">
                <a:sym typeface="Huawei Sans" panose="020C0503030203020204" pitchFamily="34" charset="0"/>
              </a:rPr>
              <a:t>字段标识不同类型</a:t>
            </a:r>
            <a:r>
              <a:rPr lang="en-US" altLang="zh-CN" sz="1800" dirty="0">
                <a:sym typeface="Huawei Sans" panose="020C0503030203020204" pitchFamily="34" charset="0"/>
              </a:rPr>
              <a:t>LCP</a:t>
            </a:r>
            <a:r>
              <a:rPr lang="zh-CN" altLang="en-US" sz="1800" dirty="0">
                <a:sym typeface="Huawei Sans" panose="020C0503030203020204" pitchFamily="34" charset="0"/>
              </a:rPr>
              <a:t>报文，如下表所示。</a:t>
            </a:r>
          </a:p>
        </p:txBody>
      </p:sp>
      <p:graphicFrame>
        <p:nvGraphicFramePr>
          <p:cNvPr id="11" name="表格 10"/>
          <p:cNvGraphicFramePr>
            <a:graphicFrameLocks noGrp="1"/>
          </p:cNvGraphicFramePr>
          <p:nvPr/>
        </p:nvGraphicFramePr>
        <p:xfrm>
          <a:off x="1432259" y="4578198"/>
          <a:ext cx="3942448" cy="1631970"/>
        </p:xfrm>
        <a:graphic>
          <a:graphicData uri="http://schemas.openxmlformats.org/drawingml/2006/table">
            <a:tbl>
              <a:tblPr/>
              <a:tblGrid>
                <a:gridCol w="671758">
                  <a:extLst>
                    <a:ext uri="{9D8B030D-6E8A-4147-A177-3AD203B41FA5}">
                      <a16:colId xmlns:a16="http://schemas.microsoft.com/office/drawing/2014/main" val="20000"/>
                    </a:ext>
                  </a:extLst>
                </a:gridCol>
                <a:gridCol w="1733860">
                  <a:extLst>
                    <a:ext uri="{9D8B030D-6E8A-4147-A177-3AD203B41FA5}">
                      <a16:colId xmlns:a16="http://schemas.microsoft.com/office/drawing/2014/main" val="20001"/>
                    </a:ext>
                  </a:extLst>
                </a:gridCol>
                <a:gridCol w="1536830">
                  <a:extLst>
                    <a:ext uri="{9D8B030D-6E8A-4147-A177-3AD203B41FA5}">
                      <a16:colId xmlns:a16="http://schemas.microsoft.com/office/drawing/2014/main" val="20002"/>
                    </a:ext>
                  </a:extLst>
                </a:gridCol>
              </a:tblGrid>
              <a:tr h="303380">
                <a:tc>
                  <a:txBody>
                    <a:bodyPr/>
                    <a:lstStyle/>
                    <a:p>
                      <a:pPr algn="ctr" rtl="0" fontAlgn="ctr"/>
                      <a:r>
                        <a:rPr lang="en-US" sz="1400" b="1" i="0" u="none" strike="noStrike"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Code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zh-CN" altLang="en-US" sz="14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名称</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zh-CN" altLang="en-US" sz="14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内容</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36917">
                <a:tc>
                  <a:txBody>
                    <a:bodyPr/>
                    <a:lstStyle/>
                    <a:p>
                      <a:pPr algn="ctr"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0x01</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Configure-Request</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配置请求报文</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334851">
                <a:tc>
                  <a:txBody>
                    <a:bodyPr/>
                    <a:lstStyle/>
                    <a:p>
                      <a:pPr algn="ctr"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0x02</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Configure-Ack</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配置成功报文</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347729">
                <a:tc>
                  <a:txBody>
                    <a:bodyPr/>
                    <a:lstStyle/>
                    <a:p>
                      <a:pPr algn="ctr" rtl="0" fontAlgn="ctr"/>
                      <a:r>
                        <a:rPr lang="en-US" sz="12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Configure-Nak</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配置参数需协商</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r h="309093">
                <a:tc>
                  <a:txBody>
                    <a:bodyPr/>
                    <a:lstStyle/>
                    <a:p>
                      <a:pPr algn="ctr" rtl="0" fontAlgn="ctr"/>
                      <a:r>
                        <a:rPr lang="en-US" sz="12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Configure-Reject</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配置参数不识别</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圆角矩形标注 3"/>
          <p:cNvSpPr/>
          <p:nvPr/>
        </p:nvSpPr>
        <p:spPr>
          <a:xfrm rot="10800000">
            <a:off x="7004806" y="5516869"/>
            <a:ext cx="3754925" cy="659523"/>
          </a:xfrm>
          <a:prstGeom prst="wedgeRoundRectCallout">
            <a:avLst>
              <a:gd name="adj1" fmla="val -23053"/>
              <a:gd name="adj2" fmla="val 100679"/>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文本框 4"/>
          <p:cNvSpPr txBox="1"/>
          <p:nvPr/>
        </p:nvSpPr>
        <p:spPr>
          <a:xfrm>
            <a:off x="7121386" y="5554246"/>
            <a:ext cx="3638345"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TLV</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结构包含</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协商过程中常用的参数，例如</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MRU</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、认证协议和魔术字等。</a:t>
            </a:r>
          </a:p>
        </p:txBody>
      </p:sp>
      <p:grpSp>
        <p:nvGrpSpPr>
          <p:cNvPr id="47" name="组合 46"/>
          <p:cNvGrpSpPr/>
          <p:nvPr/>
        </p:nvGrpSpPr>
        <p:grpSpPr>
          <a:xfrm>
            <a:off x="2435887" y="2531737"/>
            <a:ext cx="7240402" cy="333865"/>
            <a:chOff x="1701800" y="1625901"/>
            <a:chExt cx="7240402" cy="333865"/>
          </a:xfrm>
          <a:solidFill>
            <a:srgbClr val="F3FBFE"/>
          </a:solidFill>
        </p:grpSpPr>
        <p:sp>
          <p:nvSpPr>
            <p:cNvPr id="100" name="矩形 99"/>
            <p:cNvSpPr/>
            <p:nvPr/>
          </p:nvSpPr>
          <p:spPr>
            <a:xfrm>
              <a:off x="1701800" y="1625901"/>
              <a:ext cx="7240402" cy="333865"/>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1" name="直接连接符 100"/>
            <p:cNvCxnSpPr/>
            <p:nvPr/>
          </p:nvCxnSpPr>
          <p:spPr>
            <a:xfrm>
              <a:off x="2489931" y="1625901"/>
              <a:ext cx="0" cy="333865"/>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grpSp>
      <p:sp>
        <p:nvSpPr>
          <p:cNvPr id="48" name="文本框 47"/>
          <p:cNvSpPr txBox="1"/>
          <p:nvPr/>
        </p:nvSpPr>
        <p:spPr>
          <a:xfrm>
            <a:off x="2544578" y="2566499"/>
            <a:ext cx="492443"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Flag</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3254202" y="2566499"/>
            <a:ext cx="732893"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Address</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4296547" y="2566499"/>
            <a:ext cx="723275"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Control</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5368913" y="2566499"/>
            <a:ext cx="801823" cy="276999"/>
          </a:xfrm>
          <a:prstGeom prst="rect">
            <a:avLst/>
          </a:prstGeom>
          <a:noFill/>
        </p:spPr>
        <p:txBody>
          <a:bodyPr wrap="none" rtlCol="0">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Protocol</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p:cNvSpPr txBox="1"/>
          <p:nvPr/>
        </p:nvSpPr>
        <p:spPr>
          <a:xfrm>
            <a:off x="6625396" y="2566499"/>
            <a:ext cx="1072730" cy="276999"/>
          </a:xfrm>
          <a:prstGeom prst="rect">
            <a:avLst/>
          </a:prstGeom>
          <a:noFill/>
        </p:spPr>
        <p:txBody>
          <a:bodyPr wrap="none" rtlCol="0">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Information</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8145066" y="2566499"/>
            <a:ext cx="442750"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FCS</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p:cNvSpPr txBox="1"/>
          <p:nvPr/>
        </p:nvSpPr>
        <p:spPr>
          <a:xfrm>
            <a:off x="8929675" y="2566499"/>
            <a:ext cx="492443"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Flag</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7" name="组合 66"/>
          <p:cNvGrpSpPr/>
          <p:nvPr/>
        </p:nvGrpSpPr>
        <p:grpSpPr>
          <a:xfrm>
            <a:off x="5254173" y="3628638"/>
            <a:ext cx="3889375" cy="349724"/>
            <a:chOff x="4167232" y="3052206"/>
            <a:chExt cx="3889375" cy="349724"/>
          </a:xfrm>
          <a:solidFill>
            <a:srgbClr val="F3FBFE"/>
          </a:solidFill>
        </p:grpSpPr>
        <p:sp>
          <p:nvSpPr>
            <p:cNvPr id="92" name="矩形 91"/>
            <p:cNvSpPr/>
            <p:nvPr/>
          </p:nvSpPr>
          <p:spPr>
            <a:xfrm>
              <a:off x="4167232" y="3052206"/>
              <a:ext cx="3889375" cy="349724"/>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连接符 92"/>
            <p:cNvCxnSpPr/>
            <p:nvPr/>
          </p:nvCxnSpPr>
          <p:spPr>
            <a:xfrm>
              <a:off x="5011921" y="3052206"/>
              <a:ext cx="0" cy="349724"/>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94" name="直接连接符 93"/>
            <p:cNvCxnSpPr>
              <a:endCxn id="92" idx="2"/>
            </p:cNvCxnSpPr>
            <p:nvPr/>
          </p:nvCxnSpPr>
          <p:spPr>
            <a:xfrm>
              <a:off x="6109702" y="3052206"/>
              <a:ext cx="2218" cy="349724"/>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7152240" y="3052206"/>
              <a:ext cx="0" cy="347563"/>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96" name="文本框 95"/>
            <p:cNvSpPr txBox="1"/>
            <p:nvPr/>
          </p:nvSpPr>
          <p:spPr>
            <a:xfrm>
              <a:off x="4347538" y="3120607"/>
              <a:ext cx="551754" cy="276999"/>
            </a:xfrm>
            <a:prstGeom prst="rect">
              <a:avLst/>
            </a:prstGeom>
            <a:grpFill/>
          </p:spPr>
          <p:txBody>
            <a:bodyPr wrap="none" rtlCol="0">
              <a:spAutoFit/>
            </a:bodyPr>
            <a:lstStyle/>
            <a:p>
              <a:r>
                <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Code</a:t>
              </a:r>
              <a:endParaRPr lang="zh-CN" altLang="en-US"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文本框 96"/>
            <p:cNvSpPr txBox="1"/>
            <p:nvPr/>
          </p:nvSpPr>
          <p:spPr>
            <a:xfrm>
              <a:off x="5176283" y="3120607"/>
              <a:ext cx="814647"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Identifier</a:t>
              </a:r>
            </a:p>
          </p:txBody>
        </p:sp>
        <p:sp>
          <p:nvSpPr>
            <p:cNvPr id="98" name="文本框 97"/>
            <p:cNvSpPr txBox="1"/>
            <p:nvPr/>
          </p:nvSpPr>
          <p:spPr>
            <a:xfrm>
              <a:off x="6291628" y="3120607"/>
              <a:ext cx="668773"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Length</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文本框 98"/>
            <p:cNvSpPr txBox="1"/>
            <p:nvPr/>
          </p:nvSpPr>
          <p:spPr>
            <a:xfrm>
              <a:off x="7170466" y="3120607"/>
              <a:ext cx="660758" cy="276999"/>
            </a:xfrm>
            <a:prstGeom prst="rect">
              <a:avLst/>
            </a:prstGeom>
            <a:grpFill/>
          </p:spPr>
          <p:txBody>
            <a:bodyPr wrap="none" rtlCol="0">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8" name="组合 67"/>
          <p:cNvGrpSpPr/>
          <p:nvPr/>
        </p:nvGrpSpPr>
        <p:grpSpPr>
          <a:xfrm>
            <a:off x="5858018" y="4699971"/>
            <a:ext cx="4874180" cy="383947"/>
            <a:chOff x="1158427" y="3853065"/>
            <a:chExt cx="4874180" cy="383947"/>
          </a:xfrm>
          <a:solidFill>
            <a:srgbClr val="F3FBFE"/>
          </a:solidFill>
        </p:grpSpPr>
        <p:grpSp>
          <p:nvGrpSpPr>
            <p:cNvPr id="76" name="组合 75"/>
            <p:cNvGrpSpPr/>
            <p:nvPr/>
          </p:nvGrpSpPr>
          <p:grpSpPr>
            <a:xfrm>
              <a:off x="1158427" y="3853065"/>
              <a:ext cx="2185608" cy="383947"/>
              <a:chOff x="1190412" y="4615065"/>
              <a:chExt cx="2185608" cy="383947"/>
            </a:xfrm>
            <a:grpFill/>
          </p:grpSpPr>
          <p:sp>
            <p:nvSpPr>
              <p:cNvPr id="86" name="矩形 85"/>
              <p:cNvSpPr/>
              <p:nvPr/>
            </p:nvSpPr>
            <p:spPr>
              <a:xfrm>
                <a:off x="1190412" y="4615065"/>
                <a:ext cx="2185608" cy="383947"/>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7" name="直接连接符 86"/>
              <p:cNvCxnSpPr/>
              <p:nvPr/>
            </p:nvCxnSpPr>
            <p:spPr>
              <a:xfrm>
                <a:off x="1793575"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2595102"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89" name="文本框 88"/>
              <p:cNvSpPr txBox="1"/>
              <p:nvPr/>
            </p:nvSpPr>
            <p:spPr>
              <a:xfrm>
                <a:off x="1211689" y="4698210"/>
                <a:ext cx="516488"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Type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文本框 89"/>
              <p:cNvSpPr txBox="1"/>
              <p:nvPr/>
            </p:nvSpPr>
            <p:spPr>
              <a:xfrm>
                <a:off x="1850240" y="4698210"/>
                <a:ext cx="668773"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Length</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文本框 90"/>
              <p:cNvSpPr txBox="1"/>
              <p:nvPr/>
            </p:nvSpPr>
            <p:spPr>
              <a:xfrm>
                <a:off x="2666941" y="4698210"/>
                <a:ext cx="580608"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Value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7" name="组合 76"/>
            <p:cNvGrpSpPr/>
            <p:nvPr/>
          </p:nvGrpSpPr>
          <p:grpSpPr>
            <a:xfrm>
              <a:off x="3342662" y="3853065"/>
              <a:ext cx="2689945" cy="383947"/>
              <a:chOff x="1190411" y="4615065"/>
              <a:chExt cx="2689945" cy="383947"/>
            </a:xfrm>
            <a:grpFill/>
          </p:grpSpPr>
          <p:sp>
            <p:nvSpPr>
              <p:cNvPr id="80" name="矩形 79"/>
              <p:cNvSpPr/>
              <p:nvPr/>
            </p:nvSpPr>
            <p:spPr>
              <a:xfrm>
                <a:off x="1190411" y="4615065"/>
                <a:ext cx="2689945" cy="383947"/>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1" name="直接连接符 80"/>
              <p:cNvCxnSpPr/>
              <p:nvPr/>
            </p:nvCxnSpPr>
            <p:spPr>
              <a:xfrm>
                <a:off x="1793575"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2595102"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83" name="文本框 82"/>
              <p:cNvSpPr txBox="1"/>
              <p:nvPr/>
            </p:nvSpPr>
            <p:spPr>
              <a:xfrm>
                <a:off x="1211689" y="4698210"/>
                <a:ext cx="516488"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Type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文本框 83"/>
              <p:cNvSpPr txBox="1"/>
              <p:nvPr/>
            </p:nvSpPr>
            <p:spPr>
              <a:xfrm>
                <a:off x="1850240" y="4698210"/>
                <a:ext cx="668773"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Length</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文本框 84"/>
              <p:cNvSpPr txBox="1"/>
              <p:nvPr/>
            </p:nvSpPr>
            <p:spPr>
              <a:xfrm>
                <a:off x="2666941" y="4698210"/>
                <a:ext cx="580608" cy="276999"/>
              </a:xfrm>
              <a:prstGeom prst="rect">
                <a:avLst/>
              </a:prstGeom>
              <a:grpFill/>
            </p:spPr>
            <p:txBody>
              <a:bodyPr wrap="none" rtlCol="0">
                <a:spAutoFit/>
              </a:bodyPr>
              <a:lstStyle/>
              <a:p>
                <a:r>
                  <a:rPr lang="en-US" altLang="zh-CN" sz="1200">
                    <a:latin typeface="Huawei Sans" panose="020C0503030203020204" pitchFamily="34" charset="0"/>
                    <a:ea typeface="方正兰亭黑简体" panose="02000000000000000000" pitchFamily="2" charset="-122"/>
                    <a:sym typeface="Huawei Sans" panose="020C0503030203020204" pitchFamily="34" charset="0"/>
                  </a:rPr>
                  <a:t>Value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78" name="直接连接符 77"/>
            <p:cNvCxnSpPr/>
            <p:nvPr/>
          </p:nvCxnSpPr>
          <p:spPr>
            <a:xfrm>
              <a:off x="5477117" y="3853065"/>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79" name="文本框 78"/>
            <p:cNvSpPr txBox="1"/>
            <p:nvPr/>
          </p:nvSpPr>
          <p:spPr>
            <a:xfrm>
              <a:off x="5508641" y="3936210"/>
              <a:ext cx="396262"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69" name="直接连接符 68"/>
          <p:cNvCxnSpPr/>
          <p:nvPr/>
        </p:nvCxnSpPr>
        <p:spPr>
          <a:xfrm>
            <a:off x="4191758" y="2533670"/>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a:off x="5184479" y="2528221"/>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6363513" y="2530282"/>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7963713" y="2528220"/>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a:off x="8893504" y="2530282"/>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sp>
        <p:nvSpPr>
          <p:cNvPr id="75" name="任意多边形 74"/>
          <p:cNvSpPr/>
          <p:nvPr/>
        </p:nvSpPr>
        <p:spPr>
          <a:xfrm>
            <a:off x="5856406" y="3997808"/>
            <a:ext cx="4867275" cy="681990"/>
          </a:xfrm>
          <a:custGeom>
            <a:avLst/>
            <a:gdLst>
              <a:gd name="connsiteX0" fmla="*/ 3467100 w 4867275"/>
              <a:gd name="connsiteY0" fmla="*/ 0 h 628650"/>
              <a:gd name="connsiteX1" fmla="*/ 4381500 w 4867275"/>
              <a:gd name="connsiteY1" fmla="*/ 0 h 628650"/>
              <a:gd name="connsiteX2" fmla="*/ 4867275 w 4867275"/>
              <a:gd name="connsiteY2" fmla="*/ 628650 h 628650"/>
              <a:gd name="connsiteX3" fmla="*/ 0 w 4867275"/>
              <a:gd name="connsiteY3" fmla="*/ 619125 h 628650"/>
              <a:gd name="connsiteX4" fmla="*/ 3467100 w 4867275"/>
              <a:gd name="connsiteY4" fmla="*/ 0 h 628650"/>
              <a:gd name="connsiteX0" fmla="*/ 2377440 w 4867275"/>
              <a:gd name="connsiteY0" fmla="*/ 0 h 689610"/>
              <a:gd name="connsiteX1" fmla="*/ 4381500 w 4867275"/>
              <a:gd name="connsiteY1" fmla="*/ 60960 h 689610"/>
              <a:gd name="connsiteX2" fmla="*/ 4867275 w 4867275"/>
              <a:gd name="connsiteY2" fmla="*/ 689610 h 689610"/>
              <a:gd name="connsiteX3" fmla="*/ 0 w 4867275"/>
              <a:gd name="connsiteY3" fmla="*/ 680085 h 689610"/>
              <a:gd name="connsiteX4" fmla="*/ 2377440 w 4867275"/>
              <a:gd name="connsiteY4" fmla="*/ 0 h 689610"/>
              <a:gd name="connsiteX0" fmla="*/ 2377440 w 4867275"/>
              <a:gd name="connsiteY0" fmla="*/ 0 h 689610"/>
              <a:gd name="connsiteX1" fmla="*/ 3284220 w 4867275"/>
              <a:gd name="connsiteY1" fmla="*/ 7620 h 689610"/>
              <a:gd name="connsiteX2" fmla="*/ 4867275 w 4867275"/>
              <a:gd name="connsiteY2" fmla="*/ 689610 h 689610"/>
              <a:gd name="connsiteX3" fmla="*/ 0 w 4867275"/>
              <a:gd name="connsiteY3" fmla="*/ 680085 h 689610"/>
              <a:gd name="connsiteX4" fmla="*/ 2377440 w 4867275"/>
              <a:gd name="connsiteY4" fmla="*/ 0 h 689610"/>
              <a:gd name="connsiteX0" fmla="*/ 2377440 w 4867275"/>
              <a:gd name="connsiteY0" fmla="*/ 0 h 681990"/>
              <a:gd name="connsiteX1" fmla="*/ 3284220 w 4867275"/>
              <a:gd name="connsiteY1" fmla="*/ 0 h 681990"/>
              <a:gd name="connsiteX2" fmla="*/ 4867275 w 4867275"/>
              <a:gd name="connsiteY2" fmla="*/ 681990 h 681990"/>
              <a:gd name="connsiteX3" fmla="*/ 0 w 4867275"/>
              <a:gd name="connsiteY3" fmla="*/ 672465 h 681990"/>
              <a:gd name="connsiteX4" fmla="*/ 2377440 w 4867275"/>
              <a:gd name="connsiteY4" fmla="*/ 0 h 68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275" h="681990">
                <a:moveTo>
                  <a:pt x="2377440" y="0"/>
                </a:moveTo>
                <a:lnTo>
                  <a:pt x="3284220" y="0"/>
                </a:lnTo>
                <a:lnTo>
                  <a:pt x="4867275" y="681990"/>
                </a:lnTo>
                <a:lnTo>
                  <a:pt x="0" y="672465"/>
                </a:lnTo>
                <a:lnTo>
                  <a:pt x="2377440" y="0"/>
                </a:lnTo>
                <a:close/>
              </a:path>
            </a:pathLst>
          </a:custGeom>
          <a:gradFill>
            <a:gsLst>
              <a:gs pos="0">
                <a:schemeClr val="bg1">
                  <a:lumMod val="95000"/>
                  <a:shade val="30000"/>
                  <a:satMod val="115000"/>
                </a:schemeClr>
              </a:gs>
              <a:gs pos="1000">
                <a:srgbClr val="99DFF9"/>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圆角矩形标注 108"/>
          <p:cNvSpPr/>
          <p:nvPr/>
        </p:nvSpPr>
        <p:spPr>
          <a:xfrm rot="10800000">
            <a:off x="3235283" y="3007664"/>
            <a:ext cx="1516821" cy="1232613"/>
          </a:xfrm>
          <a:prstGeom prst="wedgeRoundRectCallout">
            <a:avLst>
              <a:gd name="adj1" fmla="val -89894"/>
              <a:gd name="adj2" fmla="val 56514"/>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0" name="文本框 109"/>
          <p:cNvSpPr txBox="1"/>
          <p:nvPr/>
        </p:nvSpPr>
        <p:spPr>
          <a:xfrm>
            <a:off x="3287695" y="3000723"/>
            <a:ext cx="1516822" cy="1246495"/>
          </a:xfrm>
          <a:prstGeom prst="rect">
            <a:avLst/>
          </a:prstGeom>
          <a:noFill/>
        </p:spPr>
        <p:txBody>
          <a:bodyPr wrap="square" rtlCol="0">
            <a:spAutoFit/>
          </a:bodyPr>
          <a:lstStyle/>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0x0021:IP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0x8021:IPCP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0xC021:LCP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0xC023:PAP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0xC223:CHAP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2562747" y="2287348"/>
            <a:ext cx="6933940" cy="276999"/>
            <a:chOff x="1828684" y="1704304"/>
            <a:chExt cx="6933940" cy="276999"/>
          </a:xfrm>
        </p:grpSpPr>
        <p:sp>
          <p:nvSpPr>
            <p:cNvPr id="102" name="文本框 101"/>
            <p:cNvSpPr txBox="1"/>
            <p:nvPr/>
          </p:nvSpPr>
          <p:spPr bwMode="auto">
            <a:xfrm>
              <a:off x="1828684" y="1706141"/>
              <a:ext cx="51074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0x7E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文本框 102"/>
            <p:cNvSpPr txBox="1"/>
            <p:nvPr/>
          </p:nvSpPr>
          <p:spPr bwMode="auto">
            <a:xfrm>
              <a:off x="2669420" y="1706141"/>
              <a:ext cx="50272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0xFF</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文本框 103"/>
            <p:cNvSpPr txBox="1"/>
            <p:nvPr/>
          </p:nvSpPr>
          <p:spPr bwMode="auto">
            <a:xfrm>
              <a:off x="3694359" y="1706141"/>
              <a:ext cx="51234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104"/>
            <p:cNvSpPr txBox="1"/>
            <p:nvPr/>
          </p:nvSpPr>
          <p:spPr bwMode="auto">
            <a:xfrm>
              <a:off x="5931887" y="1706141"/>
              <a:ext cx="105576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0~1500 Byte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文本框 105"/>
            <p:cNvSpPr txBox="1"/>
            <p:nvPr/>
          </p:nvSpPr>
          <p:spPr bwMode="auto">
            <a:xfrm>
              <a:off x="8251881" y="1706141"/>
              <a:ext cx="510743" cy="273325"/>
            </a:xfrm>
            <a:prstGeom prst="rect">
              <a:avLst/>
            </a:prstGeom>
            <a:noFill/>
            <a:ln w="9525" algn="ctr">
              <a:noFill/>
              <a:prstDash val="solid"/>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0x7E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文本框 106"/>
            <p:cNvSpPr txBox="1"/>
            <p:nvPr/>
          </p:nvSpPr>
          <p:spPr bwMode="auto">
            <a:xfrm>
              <a:off x="7327368" y="1706141"/>
              <a:ext cx="618145"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4 Byte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4682135" y="1704304"/>
              <a:ext cx="700833" cy="276999"/>
            </a:xfrm>
            <a:prstGeom prst="rect">
              <a:avLst/>
            </a:prstGeom>
          </p:spPr>
          <p:txBody>
            <a:bodyPr wrap="non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0xC021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11" name="AutoShape 90"/>
          <p:cNvSpPr>
            <a:spLocks/>
          </p:cNvSpPr>
          <p:nvPr/>
        </p:nvSpPr>
        <p:spPr bwMode="auto">
          <a:xfrm rot="5400000">
            <a:off x="6855243" y="3502511"/>
            <a:ext cx="187917" cy="2172871"/>
          </a:xfrm>
          <a:prstGeom prst="leftBrace">
            <a:avLst>
              <a:gd name="adj1" fmla="val 189561"/>
              <a:gd name="adj2" fmla="val 50000"/>
            </a:avLst>
          </a:prstGeom>
          <a:noFill/>
          <a:ln w="9525">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AutoShape 90"/>
          <p:cNvSpPr>
            <a:spLocks/>
          </p:cNvSpPr>
          <p:nvPr/>
        </p:nvSpPr>
        <p:spPr bwMode="auto">
          <a:xfrm rot="5400000">
            <a:off x="9032322" y="3532358"/>
            <a:ext cx="187916" cy="2113177"/>
          </a:xfrm>
          <a:prstGeom prst="leftBrace">
            <a:avLst>
              <a:gd name="adj1" fmla="val 189561"/>
              <a:gd name="adj2" fmla="val 50000"/>
            </a:avLst>
          </a:prstGeom>
          <a:noFill/>
          <a:ln w="9525">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a:extLst>
              <a:ext uri="{FF2B5EF4-FFF2-40B4-BE49-F238E27FC236}">
                <a16:creationId xmlns:a16="http://schemas.microsoft.com/office/drawing/2014/main" id="{EB370946-3282-4C33-AEC5-D0B3EBEDCC88}"/>
              </a:ext>
            </a:extLst>
          </p:cNvPr>
          <p:cNvSpPr txBox="1"/>
          <p:nvPr/>
        </p:nvSpPr>
        <p:spPr>
          <a:xfrm>
            <a:off x="969920" y="2510802"/>
            <a:ext cx="1390124" cy="307777"/>
          </a:xfrm>
          <a:prstGeom prst="rect">
            <a:avLst/>
          </a:prstGeom>
          <a:noFill/>
        </p:spPr>
        <p:txBody>
          <a:bodyPr wrap="none" rtlCol="0">
            <a:spAutoFit/>
          </a:bodyPr>
          <a:lstStyle/>
          <a:p>
            <a:r>
              <a:rPr lang="en-US" altLang="zh-CN" sz="1400" dirty="0"/>
              <a:t>PPP</a:t>
            </a:r>
            <a:r>
              <a:rPr lang="zh-CN" altLang="en-US" sz="1400" dirty="0"/>
              <a:t>报文格式：</a:t>
            </a:r>
          </a:p>
        </p:txBody>
      </p:sp>
      <p:sp>
        <p:nvSpPr>
          <p:cNvPr id="114" name="梯形 2"/>
          <p:cNvSpPr/>
          <p:nvPr/>
        </p:nvSpPr>
        <p:spPr>
          <a:xfrm>
            <a:off x="5242559" y="2865139"/>
            <a:ext cx="3914684" cy="752009"/>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840000"/>
              <a:gd name="connsiteY0" fmla="*/ 726886 h 726886"/>
              <a:gd name="connsiteX1" fmla="*/ 1804458 w 6840000"/>
              <a:gd name="connsiteY1" fmla="*/ 0 h 726886"/>
              <a:gd name="connsiteX2" fmla="*/ 3466880 w 6840000"/>
              <a:gd name="connsiteY2" fmla="*/ 23473 h 726886"/>
              <a:gd name="connsiteX3" fmla="*/ 6840000 w 6840000"/>
              <a:gd name="connsiteY3" fmla="*/ 726886 h 726886"/>
              <a:gd name="connsiteX4" fmla="*/ 0 w 6840000"/>
              <a:gd name="connsiteY4" fmla="*/ 726886 h 726886"/>
              <a:gd name="connsiteX0" fmla="*/ 0 w 4745830"/>
              <a:gd name="connsiteY0" fmla="*/ 726886 h 726886"/>
              <a:gd name="connsiteX1" fmla="*/ 1804458 w 4745830"/>
              <a:gd name="connsiteY1" fmla="*/ 0 h 726886"/>
              <a:gd name="connsiteX2" fmla="*/ 3466880 w 4745830"/>
              <a:gd name="connsiteY2" fmla="*/ 23473 h 726886"/>
              <a:gd name="connsiteX3" fmla="*/ 4745830 w 4745830"/>
              <a:gd name="connsiteY3" fmla="*/ 649153 h 726886"/>
              <a:gd name="connsiteX4" fmla="*/ 0 w 4745830"/>
              <a:gd name="connsiteY4" fmla="*/ 726886 h 726886"/>
              <a:gd name="connsiteX0" fmla="*/ 0 w 4083487"/>
              <a:gd name="connsiteY0" fmla="*/ 610287 h 649153"/>
              <a:gd name="connsiteX1" fmla="*/ 1142115 w 4083487"/>
              <a:gd name="connsiteY1" fmla="*/ 0 h 649153"/>
              <a:gd name="connsiteX2" fmla="*/ 2804537 w 4083487"/>
              <a:gd name="connsiteY2" fmla="*/ 23473 h 649153"/>
              <a:gd name="connsiteX3" fmla="*/ 4083487 w 4083487"/>
              <a:gd name="connsiteY3" fmla="*/ 649153 h 649153"/>
              <a:gd name="connsiteX4" fmla="*/ 0 w 4083487"/>
              <a:gd name="connsiteY4" fmla="*/ 610287 h 649153"/>
              <a:gd name="connsiteX0" fmla="*/ 0 w 4064006"/>
              <a:gd name="connsiteY0" fmla="*/ 610287 h 803133"/>
              <a:gd name="connsiteX1" fmla="*/ 1142115 w 4064006"/>
              <a:gd name="connsiteY1" fmla="*/ 0 h 803133"/>
              <a:gd name="connsiteX2" fmla="*/ 2804537 w 4064006"/>
              <a:gd name="connsiteY2" fmla="*/ 23473 h 803133"/>
              <a:gd name="connsiteX3" fmla="*/ 4064006 w 4064006"/>
              <a:gd name="connsiteY3" fmla="*/ 803133 h 803133"/>
              <a:gd name="connsiteX4" fmla="*/ 0 w 4064006"/>
              <a:gd name="connsiteY4" fmla="*/ 610287 h 803133"/>
              <a:gd name="connsiteX0" fmla="*/ 0 w 4064006"/>
              <a:gd name="connsiteY0" fmla="*/ 610287 h 803133"/>
              <a:gd name="connsiteX1" fmla="*/ 1142115 w 4064006"/>
              <a:gd name="connsiteY1" fmla="*/ 0 h 803133"/>
              <a:gd name="connsiteX2" fmla="*/ 2804537 w 4064006"/>
              <a:gd name="connsiteY2" fmla="*/ 23473 h 803133"/>
              <a:gd name="connsiteX3" fmla="*/ 4064006 w 4064006"/>
              <a:gd name="connsiteY3" fmla="*/ 803133 h 803133"/>
              <a:gd name="connsiteX4" fmla="*/ 24099 w 4064006"/>
              <a:gd name="connsiteY4" fmla="*/ 769850 h 803133"/>
              <a:gd name="connsiteX5" fmla="*/ 0 w 4064006"/>
              <a:gd name="connsiteY5" fmla="*/ 610287 h 803133"/>
              <a:gd name="connsiteX0" fmla="*/ 0 w 4064006"/>
              <a:gd name="connsiteY0" fmla="*/ 754002 h 803133"/>
              <a:gd name="connsiteX1" fmla="*/ 1142115 w 4064006"/>
              <a:gd name="connsiteY1" fmla="*/ 0 h 803133"/>
              <a:gd name="connsiteX2" fmla="*/ 2804537 w 4064006"/>
              <a:gd name="connsiteY2" fmla="*/ 23473 h 803133"/>
              <a:gd name="connsiteX3" fmla="*/ 4064006 w 4064006"/>
              <a:gd name="connsiteY3" fmla="*/ 803133 h 803133"/>
              <a:gd name="connsiteX4" fmla="*/ 24099 w 4064006"/>
              <a:gd name="connsiteY4" fmla="*/ 769850 h 803133"/>
              <a:gd name="connsiteX5" fmla="*/ 0 w 4064006"/>
              <a:gd name="connsiteY5" fmla="*/ 754002 h 803133"/>
              <a:gd name="connsiteX0" fmla="*/ 0 w 4067831"/>
              <a:gd name="connsiteY0" fmla="*/ 806410 h 806410"/>
              <a:gd name="connsiteX1" fmla="*/ 1145940 w 4067831"/>
              <a:gd name="connsiteY1" fmla="*/ 0 h 806410"/>
              <a:gd name="connsiteX2" fmla="*/ 2808362 w 4067831"/>
              <a:gd name="connsiteY2" fmla="*/ 23473 h 806410"/>
              <a:gd name="connsiteX3" fmla="*/ 4067831 w 4067831"/>
              <a:gd name="connsiteY3" fmla="*/ 803133 h 806410"/>
              <a:gd name="connsiteX4" fmla="*/ 27924 w 4067831"/>
              <a:gd name="connsiteY4" fmla="*/ 769850 h 806410"/>
              <a:gd name="connsiteX5" fmla="*/ 0 w 4067831"/>
              <a:gd name="connsiteY5" fmla="*/ 806410 h 806410"/>
              <a:gd name="connsiteX0" fmla="*/ 0 w 4067831"/>
              <a:gd name="connsiteY0" fmla="*/ 806410 h 817678"/>
              <a:gd name="connsiteX1" fmla="*/ 1145940 w 4067831"/>
              <a:gd name="connsiteY1" fmla="*/ 0 h 817678"/>
              <a:gd name="connsiteX2" fmla="*/ 2808362 w 4067831"/>
              <a:gd name="connsiteY2" fmla="*/ 23473 h 817678"/>
              <a:gd name="connsiteX3" fmla="*/ 4067831 w 4067831"/>
              <a:gd name="connsiteY3" fmla="*/ 803133 h 817678"/>
              <a:gd name="connsiteX4" fmla="*/ 24099 w 4067831"/>
              <a:gd name="connsiteY4" fmla="*/ 798070 h 817678"/>
              <a:gd name="connsiteX5" fmla="*/ 0 w 4067831"/>
              <a:gd name="connsiteY5" fmla="*/ 806410 h 817678"/>
              <a:gd name="connsiteX0" fmla="*/ 0 w 4044880"/>
              <a:gd name="connsiteY0" fmla="*/ 806410 h 818188"/>
              <a:gd name="connsiteX1" fmla="*/ 1145940 w 4044880"/>
              <a:gd name="connsiteY1" fmla="*/ 0 h 818188"/>
              <a:gd name="connsiteX2" fmla="*/ 2808362 w 4044880"/>
              <a:gd name="connsiteY2" fmla="*/ 23473 h 818188"/>
              <a:gd name="connsiteX3" fmla="*/ 4044880 w 4044880"/>
              <a:gd name="connsiteY3" fmla="*/ 807164 h 818188"/>
              <a:gd name="connsiteX4" fmla="*/ 24099 w 4044880"/>
              <a:gd name="connsiteY4" fmla="*/ 798070 h 818188"/>
              <a:gd name="connsiteX5" fmla="*/ 0 w 4044880"/>
              <a:gd name="connsiteY5" fmla="*/ 806410 h 818188"/>
              <a:gd name="connsiteX0" fmla="*/ 0 w 4044880"/>
              <a:gd name="connsiteY0" fmla="*/ 807124 h 818902"/>
              <a:gd name="connsiteX1" fmla="*/ 1145940 w 4044880"/>
              <a:gd name="connsiteY1" fmla="*/ 714 h 818902"/>
              <a:gd name="connsiteX2" fmla="*/ 2819838 w 4044880"/>
              <a:gd name="connsiteY2" fmla="*/ 0 h 818902"/>
              <a:gd name="connsiteX3" fmla="*/ 4044880 w 4044880"/>
              <a:gd name="connsiteY3" fmla="*/ 807878 h 818902"/>
              <a:gd name="connsiteX4" fmla="*/ 24099 w 4044880"/>
              <a:gd name="connsiteY4" fmla="*/ 798784 h 818902"/>
              <a:gd name="connsiteX5" fmla="*/ 0 w 4044880"/>
              <a:gd name="connsiteY5" fmla="*/ 807124 h 818902"/>
              <a:gd name="connsiteX0" fmla="*/ 0 w 4044880"/>
              <a:gd name="connsiteY0" fmla="*/ 807124 h 818902"/>
              <a:gd name="connsiteX1" fmla="*/ 1149765 w 4044880"/>
              <a:gd name="connsiteY1" fmla="*/ 714 h 818902"/>
              <a:gd name="connsiteX2" fmla="*/ 2819838 w 4044880"/>
              <a:gd name="connsiteY2" fmla="*/ 0 h 818902"/>
              <a:gd name="connsiteX3" fmla="*/ 4044880 w 4044880"/>
              <a:gd name="connsiteY3" fmla="*/ 807878 h 818902"/>
              <a:gd name="connsiteX4" fmla="*/ 24099 w 4044880"/>
              <a:gd name="connsiteY4" fmla="*/ 798784 h 818902"/>
              <a:gd name="connsiteX5" fmla="*/ 0 w 4044880"/>
              <a:gd name="connsiteY5" fmla="*/ 807124 h 81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880" h="818902">
                <a:moveTo>
                  <a:pt x="0" y="807124"/>
                </a:moveTo>
                <a:lnTo>
                  <a:pt x="1149765" y="714"/>
                </a:lnTo>
                <a:lnTo>
                  <a:pt x="2819838" y="0"/>
                </a:lnTo>
                <a:lnTo>
                  <a:pt x="4044880" y="807878"/>
                </a:lnTo>
                <a:cubicBezTo>
                  <a:pt x="2707984" y="742035"/>
                  <a:pt x="1360995" y="864627"/>
                  <a:pt x="24099" y="798784"/>
                </a:cubicBezTo>
                <a:lnTo>
                  <a:pt x="0" y="80712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五边形 112"/>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118" name="燕尾形 117"/>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119" name="燕尾形 118"/>
          <p:cNvSpPr/>
          <p:nvPr/>
        </p:nvSpPr>
        <p:spPr bwMode="auto">
          <a:xfrm>
            <a:off x="9044785"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120" name="燕尾形 119"/>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122" name="燕尾形 121"/>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271616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圆角矩形 50"/>
          <p:cNvSpPr/>
          <p:nvPr/>
        </p:nvSpPr>
        <p:spPr>
          <a:xfrm>
            <a:off x="9427070" y="2347555"/>
            <a:ext cx="1571453" cy="971211"/>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0963" name="标题 1"/>
          <p:cNvSpPr>
            <a:spLocks noGrp="1"/>
          </p:cNvSpPr>
          <p:nvPr>
            <p:ph type="title"/>
          </p:nvPr>
        </p:nvSpPr>
        <p:spPr/>
        <p:txBody>
          <a:bodyPr/>
          <a:lstStyle/>
          <a:p>
            <a:r>
              <a:rPr lang="en-US" altLang="zh-CN" dirty="0">
                <a:sym typeface="Huawei Sans" panose="020C0503030203020204" pitchFamily="34" charset="0"/>
              </a:rPr>
              <a:t>LCP</a:t>
            </a:r>
            <a:r>
              <a:rPr lang="zh-CN" altLang="en-US" dirty="0">
                <a:sym typeface="Huawei Sans" panose="020C0503030203020204" pitchFamily="34" charset="0"/>
              </a:rPr>
              <a:t>协商过程 </a:t>
            </a:r>
            <a:r>
              <a:rPr lang="en-US" altLang="zh-CN" dirty="0">
                <a:sym typeface="Huawei Sans" panose="020C0503030203020204" pitchFamily="34" charset="0"/>
              </a:rPr>
              <a:t>- </a:t>
            </a:r>
            <a:r>
              <a:rPr lang="zh-CN" altLang="en-US" dirty="0">
                <a:sym typeface="Huawei Sans" panose="020C0503030203020204" pitchFamily="34" charset="0"/>
              </a:rPr>
              <a:t>正常协商</a:t>
            </a:r>
          </a:p>
        </p:txBody>
      </p:sp>
      <p:sp>
        <p:nvSpPr>
          <p:cNvPr id="3" name="文本占位符 2"/>
          <p:cNvSpPr>
            <a:spLocks noGrp="1"/>
          </p:cNvSpPr>
          <p:nvPr>
            <p:ph type="body" sz="quarter" idx="4294967295"/>
          </p:nvPr>
        </p:nvSpPr>
        <p:spPr>
          <a:xfrm>
            <a:off x="475509" y="882175"/>
            <a:ext cx="11276012" cy="5405414"/>
          </a:xfrm>
        </p:spPr>
        <p:txBody>
          <a:bodyPr/>
          <a:lstStyle/>
          <a:p>
            <a:r>
              <a:rPr lang="en-US" altLang="zh-CN" sz="1800" dirty="0">
                <a:sym typeface="Huawei Sans" panose="020C0503030203020204" pitchFamily="34" charset="0"/>
              </a:rPr>
              <a:t>LCP</a:t>
            </a:r>
            <a:r>
              <a:rPr lang="zh-CN" altLang="en-US" sz="1800" dirty="0">
                <a:sym typeface="Huawei Sans" panose="020C0503030203020204" pitchFamily="34" charset="0"/>
              </a:rPr>
              <a:t>协商由不同的</a:t>
            </a:r>
            <a:r>
              <a:rPr lang="en-US" altLang="zh-CN" sz="1800" dirty="0">
                <a:sym typeface="Huawei Sans" panose="020C0503030203020204" pitchFamily="34" charset="0"/>
              </a:rPr>
              <a:t>LCP</a:t>
            </a:r>
            <a:r>
              <a:rPr lang="zh-CN" altLang="en-US" sz="1800" dirty="0">
                <a:sym typeface="Huawei Sans" panose="020C0503030203020204" pitchFamily="34" charset="0"/>
              </a:rPr>
              <a:t>报文交互完成。协商由任意一方发送</a:t>
            </a:r>
            <a:r>
              <a:rPr lang="en-US" altLang="zh-CN" sz="1800" dirty="0">
                <a:sym typeface="Huawei Sans" panose="020C0503030203020204" pitchFamily="34" charset="0"/>
              </a:rPr>
              <a:t>Configure-Request</a:t>
            </a:r>
            <a:r>
              <a:rPr lang="zh-CN" altLang="en-US" sz="1800" dirty="0">
                <a:sym typeface="Huawei Sans" panose="020C0503030203020204" pitchFamily="34" charset="0"/>
              </a:rPr>
              <a:t>报文发起。如果对端接收此报文且参数匹配，则通过回复</a:t>
            </a:r>
            <a:r>
              <a:rPr lang="en-US" altLang="zh-CN" sz="1800" dirty="0">
                <a:sym typeface="Huawei Sans" panose="020C0503030203020204" pitchFamily="34" charset="0"/>
              </a:rPr>
              <a:t>Configure-</a:t>
            </a:r>
            <a:r>
              <a:rPr lang="en-US" altLang="zh-CN" sz="1800" dirty="0" err="1">
                <a:sym typeface="Huawei Sans" panose="020C0503030203020204" pitchFamily="34" charset="0"/>
              </a:rPr>
              <a:t>Ack</a:t>
            </a:r>
            <a:r>
              <a:rPr lang="zh-CN" altLang="en-US" sz="1800" dirty="0">
                <a:sym typeface="Huawei Sans" panose="020C0503030203020204" pitchFamily="34" charset="0"/>
              </a:rPr>
              <a:t>响应协商成功。</a:t>
            </a:r>
          </a:p>
        </p:txBody>
      </p:sp>
      <p:grpSp>
        <p:nvGrpSpPr>
          <p:cNvPr id="5" name="组合 4">
            <a:extLst>
              <a:ext uri="{FF2B5EF4-FFF2-40B4-BE49-F238E27FC236}">
                <a16:creationId xmlns:a16="http://schemas.microsoft.com/office/drawing/2014/main" id="{40478878-F1A3-48F1-9800-DA742E4F1C83}"/>
              </a:ext>
            </a:extLst>
          </p:cNvPr>
          <p:cNvGrpSpPr/>
          <p:nvPr/>
        </p:nvGrpSpPr>
        <p:grpSpPr>
          <a:xfrm>
            <a:off x="3735324" y="3414230"/>
            <a:ext cx="4700329" cy="298894"/>
            <a:chOff x="4527571" y="3274633"/>
            <a:chExt cx="3212405" cy="298894"/>
          </a:xfrm>
        </p:grpSpPr>
        <p:sp>
          <p:nvSpPr>
            <p:cNvPr id="40972" name="Text Box 19"/>
            <p:cNvSpPr txBox="1">
              <a:spLocks noChangeArrowheads="1"/>
            </p:cNvSpPr>
            <p:nvPr/>
          </p:nvSpPr>
          <p:spPr bwMode="auto">
            <a:xfrm>
              <a:off x="4527571" y="3274633"/>
              <a:ext cx="32124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21" name="直接箭头连接符 20"/>
            <p:cNvCxnSpPr/>
            <p:nvPr/>
          </p:nvCxnSpPr>
          <p:spPr>
            <a:xfrm flipV="1">
              <a:off x="4640404" y="3557557"/>
              <a:ext cx="2986740" cy="159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FB671A9C-0B32-40D9-A0B7-C6A026EC63BD}"/>
              </a:ext>
            </a:extLst>
          </p:cNvPr>
          <p:cNvGrpSpPr/>
          <p:nvPr/>
        </p:nvGrpSpPr>
        <p:grpSpPr>
          <a:xfrm>
            <a:off x="3730453" y="4118326"/>
            <a:ext cx="4700329" cy="288755"/>
            <a:chOff x="4524242" y="4081766"/>
            <a:chExt cx="3212405" cy="288755"/>
          </a:xfrm>
        </p:grpSpPr>
        <p:sp>
          <p:nvSpPr>
            <p:cNvPr id="40975" name="Text Box 20"/>
            <p:cNvSpPr txBox="1">
              <a:spLocks noChangeArrowheads="1"/>
            </p:cNvSpPr>
            <p:nvPr/>
          </p:nvSpPr>
          <p:spPr bwMode="auto">
            <a:xfrm>
              <a:off x="4524242" y="4081766"/>
              <a:ext cx="3212405"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22" name="直接箭头连接符 21"/>
            <p:cNvCxnSpPr/>
            <p:nvPr/>
          </p:nvCxnSpPr>
          <p:spPr>
            <a:xfrm flipH="1">
              <a:off x="4661223" y="4370521"/>
              <a:ext cx="298341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68BEDC09-2CFF-408D-9E8C-6F5B237CCD68}"/>
              </a:ext>
            </a:extLst>
          </p:cNvPr>
          <p:cNvGrpSpPr/>
          <p:nvPr/>
        </p:nvGrpSpPr>
        <p:grpSpPr>
          <a:xfrm>
            <a:off x="3730453" y="4812283"/>
            <a:ext cx="4700329" cy="344274"/>
            <a:chOff x="4524242" y="4966367"/>
            <a:chExt cx="3212405" cy="344274"/>
          </a:xfrm>
        </p:grpSpPr>
        <p:sp>
          <p:nvSpPr>
            <p:cNvPr id="97" name="Text Box 19"/>
            <p:cNvSpPr txBox="1">
              <a:spLocks noChangeArrowheads="1"/>
            </p:cNvSpPr>
            <p:nvPr/>
          </p:nvSpPr>
          <p:spPr bwMode="auto">
            <a:xfrm>
              <a:off x="4524242" y="4966367"/>
              <a:ext cx="32124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90" name="直接箭头连接符 89"/>
            <p:cNvCxnSpPr/>
            <p:nvPr/>
          </p:nvCxnSpPr>
          <p:spPr>
            <a:xfrm flipH="1">
              <a:off x="4640404" y="5310641"/>
              <a:ext cx="298341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FA98A534-110A-497C-9D80-8E015CF7DE86}"/>
              </a:ext>
            </a:extLst>
          </p:cNvPr>
          <p:cNvGrpSpPr/>
          <p:nvPr/>
        </p:nvGrpSpPr>
        <p:grpSpPr>
          <a:xfrm>
            <a:off x="3725610" y="5561759"/>
            <a:ext cx="4700329" cy="349872"/>
            <a:chOff x="4520932" y="5841262"/>
            <a:chExt cx="3212405" cy="349872"/>
          </a:xfrm>
        </p:grpSpPr>
        <p:cxnSp>
          <p:nvCxnSpPr>
            <p:cNvPr id="93" name="直接箭头连接符 92"/>
            <p:cNvCxnSpPr/>
            <p:nvPr/>
          </p:nvCxnSpPr>
          <p:spPr>
            <a:xfrm flipV="1">
              <a:off x="4654584" y="6175164"/>
              <a:ext cx="2986740" cy="159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8" name="Text Box 20"/>
            <p:cNvSpPr txBox="1">
              <a:spLocks noChangeArrowheads="1"/>
            </p:cNvSpPr>
            <p:nvPr/>
          </p:nvSpPr>
          <p:spPr bwMode="auto">
            <a:xfrm>
              <a:off x="4520932" y="5841262"/>
              <a:ext cx="3212405"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grpSp>
        <p:nvGrpSpPr>
          <p:cNvPr id="15" name="组合 14"/>
          <p:cNvGrpSpPr/>
          <p:nvPr/>
        </p:nvGrpSpPr>
        <p:grpSpPr>
          <a:xfrm>
            <a:off x="2898009" y="2318323"/>
            <a:ext cx="6347553" cy="1017233"/>
            <a:chOff x="2898009" y="2318323"/>
            <a:chExt cx="6347553" cy="1017233"/>
          </a:xfrm>
        </p:grpSpPr>
        <p:grpSp>
          <p:nvGrpSpPr>
            <p:cNvPr id="2" name="组合 1"/>
            <p:cNvGrpSpPr/>
            <p:nvPr/>
          </p:nvGrpSpPr>
          <p:grpSpPr>
            <a:xfrm>
              <a:off x="2898009" y="2318323"/>
              <a:ext cx="6347553" cy="1017233"/>
              <a:chOff x="1170721" y="1759273"/>
              <a:chExt cx="6347553" cy="1017233"/>
            </a:xfrm>
          </p:grpSpPr>
          <p:sp>
            <p:nvSpPr>
              <p:cNvPr id="40965" name="Text Box 11"/>
              <p:cNvSpPr txBox="1">
                <a:spLocks noChangeArrowheads="1"/>
              </p:cNvSpPr>
              <p:nvPr/>
            </p:nvSpPr>
            <p:spPr bwMode="auto">
              <a:xfrm>
                <a:off x="1170721" y="2530285"/>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966" name="Text Box 12"/>
              <p:cNvSpPr txBox="1">
                <a:spLocks noChangeArrowheads="1"/>
              </p:cNvSpPr>
              <p:nvPr/>
            </p:nvSpPr>
            <p:spPr bwMode="auto">
              <a:xfrm>
                <a:off x="6819110" y="2530285"/>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40969" name="Text Box 7"/>
              <p:cNvSpPr txBox="1">
                <a:spLocks noChangeArrowheads="1"/>
              </p:cNvSpPr>
              <p:nvPr/>
            </p:nvSpPr>
            <p:spPr bwMode="auto">
              <a:xfrm>
                <a:off x="3766028" y="1759273"/>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40970" name="Text Box 7"/>
              <p:cNvSpPr txBox="1">
                <a:spLocks noChangeArrowheads="1"/>
              </p:cNvSpPr>
              <p:nvPr/>
            </p:nvSpPr>
            <p:spPr bwMode="auto">
              <a:xfrm>
                <a:off x="1712120" y="2255260"/>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0971" name="Text Box 7"/>
              <p:cNvSpPr txBox="1">
                <a:spLocks noChangeArrowheads="1"/>
              </p:cNvSpPr>
              <p:nvPr/>
            </p:nvSpPr>
            <p:spPr bwMode="auto">
              <a:xfrm>
                <a:off x="5561748" y="2264104"/>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0976" name="Text Box 7"/>
              <p:cNvSpPr txBox="1">
                <a:spLocks noChangeArrowheads="1"/>
              </p:cNvSpPr>
              <p:nvPr/>
            </p:nvSpPr>
            <p:spPr bwMode="auto">
              <a:xfrm>
                <a:off x="1611202" y="1899546"/>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0977" name="Text Box 7"/>
              <p:cNvSpPr txBox="1">
                <a:spLocks noChangeArrowheads="1"/>
              </p:cNvSpPr>
              <p:nvPr/>
            </p:nvSpPr>
            <p:spPr bwMode="auto">
              <a:xfrm>
                <a:off x="5922772" y="1925248"/>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36201" y="2016159"/>
                <a:ext cx="540000" cy="442800"/>
              </a:xfrm>
              <a:prstGeom prst="rect">
                <a:avLst/>
              </a:prstGeom>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1392" y="2029641"/>
                <a:ext cx="540000" cy="442800"/>
              </a:xfrm>
              <a:prstGeom prst="rect">
                <a:avLst/>
              </a:prstGeom>
            </p:spPr>
          </p:pic>
        </p:grpSp>
        <p:cxnSp>
          <p:nvCxnSpPr>
            <p:cNvPr id="38" name="直接连接符 37"/>
            <p:cNvCxnSpPr>
              <a:stCxn id="43" idx="1"/>
              <a:endCxn id="41" idx="3"/>
            </p:cNvCxnSpPr>
            <p:nvPr/>
          </p:nvCxnSpPr>
          <p:spPr>
            <a:xfrm flipH="1" flipV="1">
              <a:off x="3503489" y="2796609"/>
              <a:ext cx="5135191" cy="13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Oval 4">
            <a:extLst>
              <a:ext uri="{FF2B5EF4-FFF2-40B4-BE49-F238E27FC236}">
                <a16:creationId xmlns:a16="http://schemas.microsoft.com/office/drawing/2014/main" id="{B18EF71D-655D-4964-BA79-AEE5A754E296}"/>
              </a:ext>
            </a:extLst>
          </p:cNvPr>
          <p:cNvSpPr>
            <a:spLocks noChangeAspect="1"/>
          </p:cNvSpPr>
          <p:nvPr/>
        </p:nvSpPr>
        <p:spPr>
          <a:xfrm>
            <a:off x="3928637" y="3374287"/>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47" name="Oval 4">
            <a:extLst>
              <a:ext uri="{FF2B5EF4-FFF2-40B4-BE49-F238E27FC236}">
                <a16:creationId xmlns:a16="http://schemas.microsoft.com/office/drawing/2014/main" id="{E3B22FBF-2C56-4276-A84D-BC40306D03EE}"/>
              </a:ext>
            </a:extLst>
          </p:cNvPr>
          <p:cNvSpPr>
            <a:spLocks noChangeAspect="1"/>
          </p:cNvSpPr>
          <p:nvPr/>
        </p:nvSpPr>
        <p:spPr>
          <a:xfrm>
            <a:off x="7891338" y="403283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48" name="Oval 4">
            <a:extLst>
              <a:ext uri="{FF2B5EF4-FFF2-40B4-BE49-F238E27FC236}">
                <a16:creationId xmlns:a16="http://schemas.microsoft.com/office/drawing/2014/main" id="{062ED75B-4CD7-4A3A-9F2B-A951702F4908}"/>
              </a:ext>
            </a:extLst>
          </p:cNvPr>
          <p:cNvSpPr>
            <a:spLocks noChangeAspect="1"/>
          </p:cNvSpPr>
          <p:nvPr/>
        </p:nvSpPr>
        <p:spPr>
          <a:xfrm>
            <a:off x="7891338" y="4769264"/>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49" name="Oval 4">
            <a:extLst>
              <a:ext uri="{FF2B5EF4-FFF2-40B4-BE49-F238E27FC236}">
                <a16:creationId xmlns:a16="http://schemas.microsoft.com/office/drawing/2014/main" id="{F9A9FECF-725E-452F-B668-799026C431C3}"/>
              </a:ext>
            </a:extLst>
          </p:cNvPr>
          <p:cNvSpPr>
            <a:spLocks noChangeAspect="1"/>
          </p:cNvSpPr>
          <p:nvPr/>
        </p:nvSpPr>
        <p:spPr>
          <a:xfrm>
            <a:off x="3935237" y="552171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6" name="文本框 95"/>
          <p:cNvSpPr txBox="1"/>
          <p:nvPr/>
        </p:nvSpPr>
        <p:spPr>
          <a:xfrm>
            <a:off x="9502860" y="2347091"/>
            <a:ext cx="1475084" cy="95410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接口参数：</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圆角矩形 3"/>
          <p:cNvSpPr/>
          <p:nvPr/>
        </p:nvSpPr>
        <p:spPr>
          <a:xfrm>
            <a:off x="1140070" y="2362758"/>
            <a:ext cx="1562775" cy="984472"/>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0" name="文本框 49"/>
          <p:cNvSpPr txBox="1"/>
          <p:nvPr/>
        </p:nvSpPr>
        <p:spPr>
          <a:xfrm>
            <a:off x="1211177" y="2364659"/>
            <a:ext cx="1475084" cy="95410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接口参数：</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id="{D9CC3AF6-3ACD-4568-95AA-B5B937AB8AD9}"/>
              </a:ext>
            </a:extLst>
          </p:cNvPr>
          <p:cNvSpPr txBox="1"/>
          <p:nvPr/>
        </p:nvSpPr>
        <p:spPr>
          <a:xfrm>
            <a:off x="707340" y="3423701"/>
            <a:ext cx="2428233" cy="584775"/>
          </a:xfrm>
          <a:prstGeom prst="rect">
            <a:avLst/>
          </a:prstGeom>
          <a:noFill/>
        </p:spPr>
        <p:txBody>
          <a:bodyPr wrap="square" rtlCol="0">
            <a:spAutoFit/>
          </a:bodyPr>
          <a:lstStyle/>
          <a:p>
            <a:r>
              <a:rPr lang="en-US" altLang="zh-CN" sz="1600" dirty="0"/>
              <a:t>1. </a:t>
            </a:r>
            <a:r>
              <a:rPr lang="zh-CN" altLang="en-US" sz="1600" dirty="0"/>
              <a:t>发起配置请求，携带本端参数。</a:t>
            </a:r>
          </a:p>
        </p:txBody>
      </p:sp>
      <p:sp>
        <p:nvSpPr>
          <p:cNvPr id="53" name="文本框 52">
            <a:extLst>
              <a:ext uri="{FF2B5EF4-FFF2-40B4-BE49-F238E27FC236}">
                <a16:creationId xmlns:a16="http://schemas.microsoft.com/office/drawing/2014/main" id="{2165E72D-5798-40D5-A9C0-E1C12029917C}"/>
              </a:ext>
            </a:extLst>
          </p:cNvPr>
          <p:cNvSpPr txBox="1"/>
          <p:nvPr/>
        </p:nvSpPr>
        <p:spPr>
          <a:xfrm>
            <a:off x="8841971" y="4203285"/>
            <a:ext cx="2258952" cy="338554"/>
          </a:xfrm>
          <a:prstGeom prst="rect">
            <a:avLst/>
          </a:prstGeom>
          <a:noFill/>
        </p:spPr>
        <p:txBody>
          <a:bodyPr wrap="none" rtlCol="0">
            <a:spAutoFit/>
          </a:bodyPr>
          <a:lstStyle/>
          <a:p>
            <a:r>
              <a:rPr lang="en-US" altLang="zh-CN" sz="1600" dirty="0"/>
              <a:t>2. </a:t>
            </a:r>
            <a:r>
              <a:rPr lang="zh-CN" altLang="en-US" sz="1600" dirty="0"/>
              <a:t>确认对端参数合法。</a:t>
            </a:r>
          </a:p>
        </p:txBody>
      </p:sp>
      <p:cxnSp>
        <p:nvCxnSpPr>
          <p:cNvPr id="54" name="直接连接符 53"/>
          <p:cNvCxnSpPr>
            <a:cxnSpLocks/>
          </p:cNvCxnSpPr>
          <p:nvPr/>
        </p:nvCxnSpPr>
        <p:spPr>
          <a:xfrm flipH="1">
            <a:off x="3237632" y="341144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a:cxnSpLocks/>
          </p:cNvCxnSpPr>
          <p:nvPr/>
        </p:nvCxnSpPr>
        <p:spPr>
          <a:xfrm flipH="1">
            <a:off x="8816380" y="341423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56" name="五边形 55"/>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57" name="燕尾形 56"/>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58" name="燕尾形 57"/>
          <p:cNvSpPr/>
          <p:nvPr/>
        </p:nvSpPr>
        <p:spPr bwMode="auto">
          <a:xfrm>
            <a:off x="9044785"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59" name="燕尾形 58"/>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0" name="燕尾形 59"/>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361631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协商过程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参数不匹配</a:t>
            </a:r>
          </a:p>
        </p:txBody>
      </p:sp>
      <p:sp>
        <p:nvSpPr>
          <p:cNvPr id="36" name="文本占位符 2"/>
          <p:cNvSpPr>
            <a:spLocks noGrp="1"/>
          </p:cNvSpPr>
          <p:nvPr>
            <p:ph type="body" sz="quarter" idx="4294967295"/>
          </p:nvPr>
        </p:nvSpPr>
        <p:spPr>
          <a:xfrm>
            <a:off x="651933" y="1007421"/>
            <a:ext cx="11276012" cy="846137"/>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报文交互中出现</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参数不匹配时，接收方回复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Configure-Nak</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响应告知对端修改参数然后重新协商。</a:t>
            </a:r>
          </a:p>
        </p:txBody>
      </p:sp>
      <p:sp>
        <p:nvSpPr>
          <p:cNvPr id="53" name="圆角矩形 52"/>
          <p:cNvSpPr/>
          <p:nvPr/>
        </p:nvSpPr>
        <p:spPr>
          <a:xfrm>
            <a:off x="1258790" y="2316398"/>
            <a:ext cx="1501394"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 name="文本框 2"/>
          <p:cNvSpPr txBox="1"/>
          <p:nvPr/>
        </p:nvSpPr>
        <p:spPr>
          <a:xfrm>
            <a:off x="1285099" y="2359878"/>
            <a:ext cx="1475084" cy="954107"/>
          </a:xfrm>
          <a:prstGeom prst="rect">
            <a:avLst/>
          </a:prstGeom>
          <a:noFill/>
        </p:spPr>
        <p:txBody>
          <a:bodyPr wrap="none" rtlCol="0">
            <a:spAutoFit/>
          </a:bodyPr>
          <a:lstStyle/>
          <a:p>
            <a:r>
              <a:rPr lang="zh-CN" altLang="en-US" sz="1400" dirty="0"/>
              <a:t>接口参数：</a:t>
            </a:r>
            <a:endParaRPr lang="en-US" altLang="zh-CN" sz="1400" dirty="0"/>
          </a:p>
          <a:p>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MRU=2000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圆角矩形 53"/>
          <p:cNvSpPr/>
          <p:nvPr/>
        </p:nvSpPr>
        <p:spPr>
          <a:xfrm>
            <a:off x="9391331" y="2332494"/>
            <a:ext cx="1437347"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5" name="文本框 54"/>
          <p:cNvSpPr txBox="1"/>
          <p:nvPr/>
        </p:nvSpPr>
        <p:spPr>
          <a:xfrm>
            <a:off x="9391331" y="2364142"/>
            <a:ext cx="1475084" cy="954107"/>
          </a:xfrm>
          <a:prstGeom prst="rect">
            <a:avLst/>
          </a:prstGeom>
          <a:noFill/>
        </p:spPr>
        <p:txBody>
          <a:bodyPr wrap="square" rtlCol="0">
            <a:spAutoFit/>
          </a:bodyPr>
          <a:lstStyle/>
          <a:p>
            <a:r>
              <a:rPr lang="zh-CN" altLang="en-US" sz="1400" dirty="0"/>
              <a:t>接口参数：</a:t>
            </a:r>
            <a:endParaRPr lang="en-US" altLang="zh-CN" sz="1400" dirty="0"/>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6" name="组合 75"/>
          <p:cNvGrpSpPr/>
          <p:nvPr/>
        </p:nvGrpSpPr>
        <p:grpSpPr>
          <a:xfrm>
            <a:off x="2898009" y="2318323"/>
            <a:ext cx="6347553" cy="1017233"/>
            <a:chOff x="2898009" y="2318323"/>
            <a:chExt cx="6347553" cy="1017233"/>
          </a:xfrm>
        </p:grpSpPr>
        <p:grpSp>
          <p:nvGrpSpPr>
            <p:cNvPr id="77" name="组合 76"/>
            <p:cNvGrpSpPr/>
            <p:nvPr/>
          </p:nvGrpSpPr>
          <p:grpSpPr>
            <a:xfrm>
              <a:off x="2898009" y="2318323"/>
              <a:ext cx="6347553" cy="1017233"/>
              <a:chOff x="1170721" y="1759273"/>
              <a:chExt cx="6347553" cy="1017233"/>
            </a:xfrm>
          </p:grpSpPr>
          <p:sp>
            <p:nvSpPr>
              <p:cNvPr id="79" name="Text Box 11"/>
              <p:cNvSpPr txBox="1">
                <a:spLocks noChangeArrowheads="1"/>
              </p:cNvSpPr>
              <p:nvPr/>
            </p:nvSpPr>
            <p:spPr bwMode="auto">
              <a:xfrm>
                <a:off x="1170721" y="2530285"/>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0" name="Text Box 12"/>
              <p:cNvSpPr txBox="1">
                <a:spLocks noChangeArrowheads="1"/>
              </p:cNvSpPr>
              <p:nvPr/>
            </p:nvSpPr>
            <p:spPr bwMode="auto">
              <a:xfrm>
                <a:off x="6819110" y="2530285"/>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81" name="Text Box 7"/>
              <p:cNvSpPr txBox="1">
                <a:spLocks noChangeArrowheads="1"/>
              </p:cNvSpPr>
              <p:nvPr/>
            </p:nvSpPr>
            <p:spPr bwMode="auto">
              <a:xfrm>
                <a:off x="3766028" y="1759273"/>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82" name="Text Box 7"/>
              <p:cNvSpPr txBox="1">
                <a:spLocks noChangeArrowheads="1"/>
              </p:cNvSpPr>
              <p:nvPr/>
            </p:nvSpPr>
            <p:spPr bwMode="auto">
              <a:xfrm>
                <a:off x="1712120" y="2255260"/>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83" name="Text Box 7"/>
              <p:cNvSpPr txBox="1">
                <a:spLocks noChangeArrowheads="1"/>
              </p:cNvSpPr>
              <p:nvPr/>
            </p:nvSpPr>
            <p:spPr bwMode="auto">
              <a:xfrm>
                <a:off x="5561748" y="2264104"/>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84" name="Text Box 7"/>
              <p:cNvSpPr txBox="1">
                <a:spLocks noChangeArrowheads="1"/>
              </p:cNvSpPr>
              <p:nvPr/>
            </p:nvSpPr>
            <p:spPr bwMode="auto">
              <a:xfrm>
                <a:off x="1611202" y="1899546"/>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85" name="Text Box 7"/>
              <p:cNvSpPr txBox="1">
                <a:spLocks noChangeArrowheads="1"/>
              </p:cNvSpPr>
              <p:nvPr/>
            </p:nvSpPr>
            <p:spPr bwMode="auto">
              <a:xfrm>
                <a:off x="5922772" y="1925248"/>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86" name="图片 8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36201" y="2016159"/>
                <a:ext cx="540000" cy="442800"/>
              </a:xfrm>
              <a:prstGeom prst="rect">
                <a:avLst/>
              </a:prstGeom>
            </p:spPr>
          </p:pic>
          <p:pic>
            <p:nvPicPr>
              <p:cNvPr id="87" name="图片 8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1392" y="2029641"/>
                <a:ext cx="540000" cy="442800"/>
              </a:xfrm>
              <a:prstGeom prst="rect">
                <a:avLst/>
              </a:prstGeom>
            </p:spPr>
          </p:pic>
        </p:grpSp>
        <p:cxnSp>
          <p:nvCxnSpPr>
            <p:cNvPr id="78" name="直接连接符 77"/>
            <p:cNvCxnSpPr>
              <a:stCxn id="87" idx="1"/>
              <a:endCxn id="86" idx="3"/>
            </p:cNvCxnSpPr>
            <p:nvPr/>
          </p:nvCxnSpPr>
          <p:spPr>
            <a:xfrm flipH="1" flipV="1">
              <a:off x="3503489" y="2796609"/>
              <a:ext cx="5135191" cy="13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Oval 4">
            <a:extLst>
              <a:ext uri="{FF2B5EF4-FFF2-40B4-BE49-F238E27FC236}">
                <a16:creationId xmlns:a16="http://schemas.microsoft.com/office/drawing/2014/main" id="{B18EF71D-655D-4964-BA79-AEE5A754E296}"/>
              </a:ext>
            </a:extLst>
          </p:cNvPr>
          <p:cNvSpPr>
            <a:spLocks noChangeAspect="1"/>
          </p:cNvSpPr>
          <p:nvPr/>
        </p:nvSpPr>
        <p:spPr>
          <a:xfrm>
            <a:off x="3944721" y="336546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9" name="Oval 4">
            <a:extLst>
              <a:ext uri="{FF2B5EF4-FFF2-40B4-BE49-F238E27FC236}">
                <a16:creationId xmlns:a16="http://schemas.microsoft.com/office/drawing/2014/main" id="{B18EF71D-655D-4964-BA79-AEE5A754E296}"/>
              </a:ext>
            </a:extLst>
          </p:cNvPr>
          <p:cNvSpPr>
            <a:spLocks noChangeAspect="1"/>
          </p:cNvSpPr>
          <p:nvPr/>
        </p:nvSpPr>
        <p:spPr>
          <a:xfrm>
            <a:off x="8017812" y="4051323"/>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grpSp>
        <p:nvGrpSpPr>
          <p:cNvPr id="10" name="组合 9"/>
          <p:cNvGrpSpPr/>
          <p:nvPr/>
        </p:nvGrpSpPr>
        <p:grpSpPr>
          <a:xfrm>
            <a:off x="3676861" y="3406183"/>
            <a:ext cx="4951486" cy="2474579"/>
            <a:chOff x="3769679" y="3378372"/>
            <a:chExt cx="3424851" cy="2474579"/>
          </a:xfrm>
        </p:grpSpPr>
        <p:sp>
          <p:nvSpPr>
            <p:cNvPr id="38" name="Text Box 19"/>
            <p:cNvSpPr txBox="1">
              <a:spLocks noChangeArrowheads="1"/>
            </p:cNvSpPr>
            <p:nvPr/>
          </p:nvSpPr>
          <p:spPr bwMode="auto">
            <a:xfrm>
              <a:off x="3769679" y="3378372"/>
              <a:ext cx="34248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9" name="Text Box 20"/>
            <p:cNvSpPr txBox="1">
              <a:spLocks noChangeArrowheads="1"/>
            </p:cNvSpPr>
            <p:nvPr/>
          </p:nvSpPr>
          <p:spPr bwMode="auto">
            <a:xfrm>
              <a:off x="3769679" y="4105582"/>
              <a:ext cx="34248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Configure-Nak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 name="Text Box 28"/>
            <p:cNvSpPr txBox="1">
              <a:spLocks noChangeArrowheads="1"/>
            </p:cNvSpPr>
            <p:nvPr/>
          </p:nvSpPr>
          <p:spPr bwMode="auto">
            <a:xfrm>
              <a:off x="4003605" y="4739951"/>
              <a:ext cx="2976480" cy="328295"/>
            </a:xfrm>
            <a:prstGeom prst="rect">
              <a:avLst/>
            </a:prstGeom>
            <a:noFill/>
            <a:ln w="9525">
              <a:noFill/>
              <a:miter lim="800000"/>
              <a:headEnd/>
              <a:tailEnd/>
            </a:ln>
          </p:spPr>
          <p:txBody>
            <a:bodyPr wrap="square" lIns="0" tIns="0" rIns="0" bIns="0" anchor="ctr" anchorCtr="1">
              <a:spAutoFit/>
            </a:bodyPr>
            <a:lstStyle/>
            <a:p>
              <a:pPr algn="ctr" eaLnBrk="1" hangingPunct="1">
                <a:lnSpc>
                  <a:spcPts val="800"/>
                </a:lnSpc>
                <a:spcBef>
                  <a:spcPct val="50000"/>
                </a:spcBef>
                <a:defRPr/>
              </a:pPr>
              <a:r>
                <a:rPr lang="en-US" altLang="zh-CN" sz="16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Configure-Request  </a:t>
              </a:r>
            </a:p>
            <a:p>
              <a:pPr algn="ctr" eaLnBrk="1" hangingPunct="1">
                <a:lnSpc>
                  <a:spcPts val="800"/>
                </a:lnSpc>
                <a:spcBef>
                  <a:spcPct val="50000"/>
                </a:spcBef>
                <a:defRPr/>
              </a:pPr>
              <a:r>
                <a:rPr lang="zh-CN" altLang="en-US" sz="16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（修改后的配置参数）</a:t>
              </a:r>
            </a:p>
          </p:txBody>
        </p:sp>
        <p:cxnSp>
          <p:nvCxnSpPr>
            <p:cNvPr id="42" name="直接箭头连接符 41"/>
            <p:cNvCxnSpPr/>
            <p:nvPr/>
          </p:nvCxnSpPr>
          <p:spPr>
            <a:xfrm>
              <a:off x="3919913" y="3680958"/>
              <a:ext cx="300937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912804" y="4367957"/>
              <a:ext cx="305458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973541" y="5165949"/>
              <a:ext cx="300654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3886453" y="5852951"/>
              <a:ext cx="305458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Text Box 20"/>
            <p:cNvSpPr txBox="1">
              <a:spLocks noChangeArrowheads="1"/>
            </p:cNvSpPr>
            <p:nvPr/>
          </p:nvSpPr>
          <p:spPr bwMode="auto">
            <a:xfrm>
              <a:off x="3920050" y="5573864"/>
              <a:ext cx="3212405"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sp>
        <p:nvSpPr>
          <p:cNvPr id="91" name="Oval 4">
            <a:extLst>
              <a:ext uri="{FF2B5EF4-FFF2-40B4-BE49-F238E27FC236}">
                <a16:creationId xmlns:a16="http://schemas.microsoft.com/office/drawing/2014/main" id="{B18EF71D-655D-4964-BA79-AEE5A754E296}"/>
              </a:ext>
            </a:extLst>
          </p:cNvPr>
          <p:cNvSpPr>
            <a:spLocks noChangeAspect="1"/>
          </p:cNvSpPr>
          <p:nvPr/>
        </p:nvSpPr>
        <p:spPr>
          <a:xfrm>
            <a:off x="8006873" y="551843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2" name="圆角矩形 91"/>
          <p:cNvSpPr/>
          <p:nvPr/>
        </p:nvSpPr>
        <p:spPr>
          <a:xfrm>
            <a:off x="1258789" y="3975108"/>
            <a:ext cx="1501394"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文本框 4"/>
          <p:cNvSpPr txBox="1"/>
          <p:nvPr/>
        </p:nvSpPr>
        <p:spPr>
          <a:xfrm>
            <a:off x="1285099" y="4015317"/>
            <a:ext cx="1475084" cy="954107"/>
          </a:xfrm>
          <a:prstGeom prst="rect">
            <a:avLst/>
          </a:prstGeom>
          <a:noFill/>
        </p:spPr>
        <p:txBody>
          <a:bodyPr wrap="none" rtlCol="0">
            <a:spAutoFit/>
          </a:bodyPr>
          <a:lstStyle/>
          <a:p>
            <a:r>
              <a:rPr lang="zh-CN" altLang="en-US" sz="1400" dirty="0"/>
              <a:t>接口参数：</a:t>
            </a:r>
            <a:endParaRPr lang="en-US" altLang="zh-CN" sz="1400" dirty="0"/>
          </a:p>
          <a:p>
            <a:r>
              <a:rPr lang="en-US" altLang="zh-CN" sz="1400" dirty="0"/>
              <a:t>MRU=1500</a:t>
            </a:r>
          </a:p>
          <a:p>
            <a:r>
              <a:rPr lang="en-US" altLang="zh-CN" sz="1400" dirty="0"/>
              <a:t>Auth_Type=PAP</a:t>
            </a:r>
          </a:p>
          <a:p>
            <a:r>
              <a:rPr lang="en-US" altLang="zh-CN" sz="1400" dirty="0"/>
              <a:t>Magic_Num=a</a:t>
            </a:r>
          </a:p>
        </p:txBody>
      </p:sp>
      <p:sp>
        <p:nvSpPr>
          <p:cNvPr id="46" name="文本框 45">
            <a:extLst>
              <a:ext uri="{FF2B5EF4-FFF2-40B4-BE49-F238E27FC236}">
                <a16:creationId xmlns:a16="http://schemas.microsoft.com/office/drawing/2014/main" id="{D9CC3AF6-3ACD-4568-95AA-B5B937AB8AD9}"/>
              </a:ext>
            </a:extLst>
          </p:cNvPr>
          <p:cNvSpPr txBox="1"/>
          <p:nvPr/>
        </p:nvSpPr>
        <p:spPr>
          <a:xfrm>
            <a:off x="554957" y="3342363"/>
            <a:ext cx="2692266" cy="584775"/>
          </a:xfrm>
          <a:prstGeom prst="rect">
            <a:avLst/>
          </a:prstGeom>
          <a:noFill/>
        </p:spPr>
        <p:txBody>
          <a:bodyPr wrap="square" rtlCol="0">
            <a:spAutoFit/>
          </a:bodyPr>
          <a:lstStyle/>
          <a:p>
            <a:r>
              <a:rPr lang="en-US" altLang="zh-CN" sz="1600" dirty="0"/>
              <a:t>1. </a:t>
            </a:r>
            <a:r>
              <a:rPr lang="zh-CN" altLang="en-US" sz="1600" dirty="0"/>
              <a:t>发起配置请求，携带本端参数。</a:t>
            </a:r>
          </a:p>
        </p:txBody>
      </p:sp>
      <p:sp>
        <p:nvSpPr>
          <p:cNvPr id="47" name="文本框 46">
            <a:extLst>
              <a:ext uri="{FF2B5EF4-FFF2-40B4-BE49-F238E27FC236}">
                <a16:creationId xmlns:a16="http://schemas.microsoft.com/office/drawing/2014/main" id="{9CE19A53-E045-4653-9798-2A987E440601}"/>
              </a:ext>
            </a:extLst>
          </p:cNvPr>
          <p:cNvSpPr txBox="1"/>
          <p:nvPr/>
        </p:nvSpPr>
        <p:spPr>
          <a:xfrm>
            <a:off x="9034107" y="4103380"/>
            <a:ext cx="2136920" cy="584775"/>
          </a:xfrm>
          <a:prstGeom prst="rect">
            <a:avLst/>
          </a:prstGeom>
          <a:noFill/>
        </p:spPr>
        <p:txBody>
          <a:bodyPr wrap="square" rtlCol="0">
            <a:spAutoFit/>
          </a:bodyPr>
          <a:lstStyle/>
          <a:p>
            <a:r>
              <a:rPr lang="en-US" altLang="zh-CN" sz="1600" dirty="0"/>
              <a:t>2. </a:t>
            </a:r>
            <a:r>
              <a:rPr lang="zh-CN" altLang="en-US" sz="1600" dirty="0"/>
              <a:t>对端参数不合法，进行参数协商。</a:t>
            </a:r>
            <a:endParaRPr lang="en-US" altLang="zh-CN" sz="1600" dirty="0"/>
          </a:p>
        </p:txBody>
      </p:sp>
      <p:sp>
        <p:nvSpPr>
          <p:cNvPr id="48" name="文本框 47">
            <a:extLst>
              <a:ext uri="{FF2B5EF4-FFF2-40B4-BE49-F238E27FC236}">
                <a16:creationId xmlns:a16="http://schemas.microsoft.com/office/drawing/2014/main" id="{D9CC3AF6-3ACD-4568-95AA-B5B937AB8AD9}"/>
              </a:ext>
            </a:extLst>
          </p:cNvPr>
          <p:cNvSpPr txBox="1"/>
          <p:nvPr/>
        </p:nvSpPr>
        <p:spPr>
          <a:xfrm>
            <a:off x="606231" y="5029877"/>
            <a:ext cx="2686845" cy="584775"/>
          </a:xfrm>
          <a:prstGeom prst="rect">
            <a:avLst/>
          </a:prstGeom>
          <a:noFill/>
        </p:spPr>
        <p:txBody>
          <a:bodyPr wrap="square" rtlCol="0">
            <a:spAutoFit/>
          </a:bodyPr>
          <a:lstStyle/>
          <a:p>
            <a:r>
              <a:rPr lang="en-US" altLang="zh-CN" sz="1600" dirty="0"/>
              <a:t>3. </a:t>
            </a:r>
            <a:r>
              <a:rPr lang="zh-CN" altLang="en-US" sz="1600" dirty="0"/>
              <a:t>重新发起配置请求，携带协商后参数。</a:t>
            </a:r>
          </a:p>
        </p:txBody>
      </p:sp>
      <p:sp>
        <p:nvSpPr>
          <p:cNvPr id="49" name="文本框 48">
            <a:extLst>
              <a:ext uri="{FF2B5EF4-FFF2-40B4-BE49-F238E27FC236}">
                <a16:creationId xmlns:a16="http://schemas.microsoft.com/office/drawing/2014/main" id="{2165E72D-5798-40D5-A9C0-E1C12029917C}"/>
              </a:ext>
            </a:extLst>
          </p:cNvPr>
          <p:cNvSpPr txBox="1"/>
          <p:nvPr/>
        </p:nvSpPr>
        <p:spPr>
          <a:xfrm>
            <a:off x="9075683" y="5711485"/>
            <a:ext cx="2258952" cy="338554"/>
          </a:xfrm>
          <a:prstGeom prst="rect">
            <a:avLst/>
          </a:prstGeom>
          <a:noFill/>
        </p:spPr>
        <p:txBody>
          <a:bodyPr wrap="none" rtlCol="0">
            <a:spAutoFit/>
          </a:bodyPr>
          <a:lstStyle/>
          <a:p>
            <a:r>
              <a:rPr lang="en-US" altLang="zh-CN" sz="1600" dirty="0"/>
              <a:t>4. </a:t>
            </a:r>
            <a:r>
              <a:rPr lang="zh-CN" altLang="en-US" sz="1600" dirty="0"/>
              <a:t>确认对端参数合法。</a:t>
            </a:r>
          </a:p>
        </p:txBody>
      </p:sp>
      <p:cxnSp>
        <p:nvCxnSpPr>
          <p:cNvPr id="56" name="直接连接符 55"/>
          <p:cNvCxnSpPr>
            <a:cxnSpLocks/>
          </p:cNvCxnSpPr>
          <p:nvPr/>
        </p:nvCxnSpPr>
        <p:spPr>
          <a:xfrm flipH="1">
            <a:off x="3259023" y="342621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a:cxnSpLocks/>
          </p:cNvCxnSpPr>
          <p:nvPr/>
        </p:nvCxnSpPr>
        <p:spPr>
          <a:xfrm flipH="1">
            <a:off x="8915066" y="342900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58" name="Oval 4">
            <a:extLst>
              <a:ext uri="{FF2B5EF4-FFF2-40B4-BE49-F238E27FC236}">
                <a16:creationId xmlns:a16="http://schemas.microsoft.com/office/drawing/2014/main" id="{B18EF71D-655D-4964-BA79-AEE5A754E296}"/>
              </a:ext>
            </a:extLst>
          </p:cNvPr>
          <p:cNvSpPr>
            <a:spLocks noChangeAspect="1"/>
          </p:cNvSpPr>
          <p:nvPr/>
        </p:nvSpPr>
        <p:spPr>
          <a:xfrm>
            <a:off x="3963274" y="483207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59" name="五边形 58"/>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60" name="燕尾形 59"/>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61" name="燕尾形 60"/>
          <p:cNvSpPr/>
          <p:nvPr/>
        </p:nvSpPr>
        <p:spPr bwMode="auto">
          <a:xfrm>
            <a:off x="9044785"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62" name="燕尾形 61"/>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3" name="燕尾形 62"/>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48396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1"/>
          <p:cNvSpPr>
            <a:spLocks noGrp="1"/>
          </p:cNvSpPr>
          <p:nvPr>
            <p:ph type="title"/>
          </p:nvPr>
        </p:nvSpPr>
        <p:spPr/>
        <p:txBody>
          <a:bodyPr/>
          <a:lstStyle/>
          <a:p>
            <a:r>
              <a:rPr lang="en-US" altLang="zh-CN">
                <a:sym typeface="Huawei Sans" panose="020C0503030203020204" pitchFamily="34" charset="0"/>
              </a:rPr>
              <a:t>LCP</a:t>
            </a:r>
            <a:r>
              <a:rPr lang="zh-CN" altLang="en-US">
                <a:sym typeface="Huawei Sans" panose="020C0503030203020204" pitchFamily="34" charset="0"/>
              </a:rPr>
              <a:t>协商过程 </a:t>
            </a:r>
            <a:r>
              <a:rPr lang="en-US" altLang="zh-CN">
                <a:sym typeface="Huawei Sans" panose="020C0503030203020204" pitchFamily="34" charset="0"/>
              </a:rPr>
              <a:t>- </a:t>
            </a:r>
            <a:r>
              <a:rPr lang="zh-CN" altLang="en-US">
                <a:sym typeface="Huawei Sans" panose="020C0503030203020204" pitchFamily="34" charset="0"/>
              </a:rPr>
              <a:t>参数不识别</a:t>
            </a:r>
            <a:endParaRPr lang="zh-CN" altLang="en-US" dirty="0">
              <a:sym typeface="Huawei Sans" panose="020C0503030203020204" pitchFamily="34" charset="0"/>
            </a:endParaRPr>
          </a:p>
        </p:txBody>
      </p:sp>
      <p:sp>
        <p:nvSpPr>
          <p:cNvPr id="54" name="文本占位符 2"/>
          <p:cNvSpPr>
            <a:spLocks noGrp="1"/>
          </p:cNvSpPr>
          <p:nvPr>
            <p:ph type="body" sz="quarter" idx="4294967295"/>
          </p:nvPr>
        </p:nvSpPr>
        <p:spPr>
          <a:xfrm>
            <a:off x="475121" y="1039513"/>
            <a:ext cx="11276012" cy="4679950"/>
          </a:xfrm>
        </p:spPr>
        <p:txBody>
          <a:bodyPr/>
          <a:lstStyle/>
          <a:p>
            <a:r>
              <a:rPr lang="zh-CN" altLang="en-US" sz="1800">
                <a:sym typeface="Huawei Sans" panose="020C0503030203020204" pitchFamily="34" charset="0"/>
              </a:rPr>
              <a:t>在</a:t>
            </a:r>
            <a:r>
              <a:rPr lang="en-US" altLang="zh-CN" sz="1800">
                <a:sym typeface="Huawei Sans" panose="020C0503030203020204" pitchFamily="34" charset="0"/>
              </a:rPr>
              <a:t>LCP</a:t>
            </a:r>
            <a:r>
              <a:rPr lang="zh-CN" altLang="en-US" sz="1800">
                <a:sym typeface="Huawei Sans" panose="020C0503030203020204" pitchFamily="34" charset="0"/>
              </a:rPr>
              <a:t>报文交互中出现</a:t>
            </a:r>
            <a:r>
              <a:rPr lang="en-US" altLang="zh-CN" sz="1800">
                <a:sym typeface="Huawei Sans" panose="020C0503030203020204" pitchFamily="34" charset="0"/>
              </a:rPr>
              <a:t>LCP</a:t>
            </a:r>
            <a:r>
              <a:rPr lang="zh-CN" altLang="en-US" sz="1800">
                <a:sym typeface="Huawei Sans" panose="020C0503030203020204" pitchFamily="34" charset="0"/>
              </a:rPr>
              <a:t>参数不识别时，接收方回复</a:t>
            </a:r>
            <a:r>
              <a:rPr lang="en-US" altLang="zh-CN" sz="1800">
                <a:sym typeface="Huawei Sans" panose="020C0503030203020204" pitchFamily="34" charset="0"/>
              </a:rPr>
              <a:t>Configure-Reject</a:t>
            </a:r>
            <a:r>
              <a:rPr lang="zh-CN" altLang="en-US" sz="1800">
                <a:sym typeface="Huawei Sans" panose="020C0503030203020204" pitchFamily="34" charset="0"/>
              </a:rPr>
              <a:t>响应告知对端删除不识别的参数然后重新协商。</a:t>
            </a:r>
            <a:endParaRPr lang="zh-CN" altLang="en-US" sz="1800" dirty="0">
              <a:sym typeface="Huawei Sans" panose="020C0503030203020204" pitchFamily="34" charset="0"/>
            </a:endParaRPr>
          </a:p>
        </p:txBody>
      </p:sp>
      <p:sp>
        <p:nvSpPr>
          <p:cNvPr id="38" name="Text Box 19"/>
          <p:cNvSpPr txBox="1">
            <a:spLocks noChangeArrowheads="1"/>
          </p:cNvSpPr>
          <p:nvPr/>
        </p:nvSpPr>
        <p:spPr bwMode="auto">
          <a:xfrm>
            <a:off x="3679858" y="3511775"/>
            <a:ext cx="48665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9" name="Text Box 20"/>
          <p:cNvSpPr txBox="1">
            <a:spLocks noChangeArrowheads="1"/>
          </p:cNvSpPr>
          <p:nvPr/>
        </p:nvSpPr>
        <p:spPr bwMode="auto">
          <a:xfrm>
            <a:off x="3672610" y="4283801"/>
            <a:ext cx="48665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Configure-Reject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 name="Text Box 28"/>
          <p:cNvSpPr txBox="1">
            <a:spLocks noChangeArrowheads="1"/>
          </p:cNvSpPr>
          <p:nvPr/>
        </p:nvSpPr>
        <p:spPr bwMode="auto">
          <a:xfrm>
            <a:off x="4067790" y="4925994"/>
            <a:ext cx="4229426" cy="328295"/>
          </a:xfrm>
          <a:prstGeom prst="rect">
            <a:avLst/>
          </a:prstGeom>
          <a:noFill/>
          <a:ln w="9525">
            <a:noFill/>
            <a:miter lim="800000"/>
            <a:headEnd/>
            <a:tailEnd/>
          </a:ln>
        </p:spPr>
        <p:txBody>
          <a:bodyPr wrap="square" lIns="0" tIns="0" rIns="0" bIns="0" anchor="ctr" anchorCtr="1">
            <a:spAutoFit/>
          </a:bodyPr>
          <a:lstStyle/>
          <a:p>
            <a:pPr algn="ctr" eaLnBrk="1" hangingPunct="1">
              <a:lnSpc>
                <a:spcPts val="800"/>
              </a:lnSpc>
              <a:spcBef>
                <a:spcPct val="50000"/>
              </a:spcBef>
              <a:defRPr/>
            </a:pPr>
            <a:r>
              <a:rPr lang="en-US" altLang="zh-CN" sz="16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Configure-Request  </a:t>
            </a:r>
          </a:p>
          <a:p>
            <a:pPr algn="ctr" eaLnBrk="1" hangingPunct="1">
              <a:lnSpc>
                <a:spcPts val="800"/>
              </a:lnSpc>
              <a:spcBef>
                <a:spcPct val="50000"/>
              </a:spcBef>
              <a:defRPr/>
            </a:pPr>
            <a:r>
              <a:rPr lang="zh-CN" altLang="en-US" sz="16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（删除配置参数）</a:t>
            </a:r>
          </a:p>
        </p:txBody>
      </p:sp>
      <p:cxnSp>
        <p:nvCxnSpPr>
          <p:cNvPr id="42" name="直接箭头连接符 41"/>
          <p:cNvCxnSpPr/>
          <p:nvPr/>
        </p:nvCxnSpPr>
        <p:spPr>
          <a:xfrm>
            <a:off x="3981872" y="3835560"/>
            <a:ext cx="427616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935679" y="4585518"/>
            <a:ext cx="434040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4003937" y="5324469"/>
            <a:ext cx="4272146"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3942926" y="5968079"/>
            <a:ext cx="434040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Text Box 20"/>
          <p:cNvSpPr txBox="1">
            <a:spLocks noChangeArrowheads="1"/>
          </p:cNvSpPr>
          <p:nvPr/>
        </p:nvSpPr>
        <p:spPr bwMode="auto">
          <a:xfrm>
            <a:off x="3900171" y="5666136"/>
            <a:ext cx="4564664"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47" name="组合 46"/>
          <p:cNvGrpSpPr/>
          <p:nvPr/>
        </p:nvGrpSpPr>
        <p:grpSpPr>
          <a:xfrm>
            <a:off x="2898009" y="2318323"/>
            <a:ext cx="6347553" cy="1017233"/>
            <a:chOff x="2898009" y="2318323"/>
            <a:chExt cx="6347553" cy="1017233"/>
          </a:xfrm>
        </p:grpSpPr>
        <p:grpSp>
          <p:nvGrpSpPr>
            <p:cNvPr id="48" name="组合 47"/>
            <p:cNvGrpSpPr/>
            <p:nvPr/>
          </p:nvGrpSpPr>
          <p:grpSpPr>
            <a:xfrm>
              <a:off x="2898009" y="2318323"/>
              <a:ext cx="6347553" cy="1017233"/>
              <a:chOff x="1170721" y="1759273"/>
              <a:chExt cx="6347553" cy="1017233"/>
            </a:xfrm>
          </p:grpSpPr>
          <p:sp>
            <p:nvSpPr>
              <p:cNvPr id="53" name="Text Box 11"/>
              <p:cNvSpPr txBox="1">
                <a:spLocks noChangeArrowheads="1"/>
              </p:cNvSpPr>
              <p:nvPr/>
            </p:nvSpPr>
            <p:spPr bwMode="auto">
              <a:xfrm>
                <a:off x="1170721" y="2530285"/>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9" name="Text Box 12"/>
              <p:cNvSpPr txBox="1">
                <a:spLocks noChangeArrowheads="1"/>
              </p:cNvSpPr>
              <p:nvPr/>
            </p:nvSpPr>
            <p:spPr bwMode="auto">
              <a:xfrm>
                <a:off x="6819110" y="2530285"/>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70" name="Text Box 7"/>
              <p:cNvSpPr txBox="1">
                <a:spLocks noChangeArrowheads="1"/>
              </p:cNvSpPr>
              <p:nvPr/>
            </p:nvSpPr>
            <p:spPr bwMode="auto">
              <a:xfrm>
                <a:off x="3766028" y="1759273"/>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71" name="Text Box 7"/>
              <p:cNvSpPr txBox="1">
                <a:spLocks noChangeArrowheads="1"/>
              </p:cNvSpPr>
              <p:nvPr/>
            </p:nvSpPr>
            <p:spPr bwMode="auto">
              <a:xfrm>
                <a:off x="1712120" y="2255260"/>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72" name="Text Box 7"/>
              <p:cNvSpPr txBox="1">
                <a:spLocks noChangeArrowheads="1"/>
              </p:cNvSpPr>
              <p:nvPr/>
            </p:nvSpPr>
            <p:spPr bwMode="auto">
              <a:xfrm>
                <a:off x="5561748" y="2264104"/>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73" name="Text Box 7"/>
              <p:cNvSpPr txBox="1">
                <a:spLocks noChangeArrowheads="1"/>
              </p:cNvSpPr>
              <p:nvPr/>
            </p:nvSpPr>
            <p:spPr bwMode="auto">
              <a:xfrm>
                <a:off x="1611202" y="1899546"/>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74" name="Text Box 7"/>
              <p:cNvSpPr txBox="1">
                <a:spLocks noChangeArrowheads="1"/>
              </p:cNvSpPr>
              <p:nvPr/>
            </p:nvSpPr>
            <p:spPr bwMode="auto">
              <a:xfrm>
                <a:off x="5922772" y="1925248"/>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75" name="图片 7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36201" y="2016159"/>
                <a:ext cx="540000" cy="442800"/>
              </a:xfrm>
              <a:prstGeom prst="rect">
                <a:avLst/>
              </a:prstGeom>
            </p:spPr>
          </p:pic>
          <p:pic>
            <p:nvPicPr>
              <p:cNvPr id="76" name="图片 7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1392" y="2029641"/>
                <a:ext cx="540000" cy="442800"/>
              </a:xfrm>
              <a:prstGeom prst="rect">
                <a:avLst/>
              </a:prstGeom>
            </p:spPr>
          </p:pic>
        </p:grpSp>
        <p:cxnSp>
          <p:nvCxnSpPr>
            <p:cNvPr id="50" name="直接连接符 49"/>
            <p:cNvCxnSpPr>
              <a:stCxn id="76" idx="1"/>
              <a:endCxn id="75" idx="3"/>
            </p:cNvCxnSpPr>
            <p:nvPr/>
          </p:nvCxnSpPr>
          <p:spPr>
            <a:xfrm flipH="1" flipV="1">
              <a:off x="3503489" y="2796609"/>
              <a:ext cx="5135191" cy="13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圆角矩形 76"/>
          <p:cNvSpPr/>
          <p:nvPr/>
        </p:nvSpPr>
        <p:spPr>
          <a:xfrm>
            <a:off x="1240298" y="2288314"/>
            <a:ext cx="1501394" cy="1155198"/>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8" name="文本框 77"/>
          <p:cNvSpPr txBox="1"/>
          <p:nvPr/>
        </p:nvSpPr>
        <p:spPr>
          <a:xfrm>
            <a:off x="1285477" y="2295469"/>
            <a:ext cx="1475084" cy="1169551"/>
          </a:xfrm>
          <a:prstGeom prst="rect">
            <a:avLst/>
          </a:prstGeom>
          <a:noFill/>
        </p:spPr>
        <p:txBody>
          <a:bodyPr wrap="none" rtlCol="0">
            <a:spAutoFit/>
          </a:bodyPr>
          <a:lstStyle/>
          <a:p>
            <a:r>
              <a:rPr lang="zh-CN" altLang="en-US" sz="1400" dirty="0"/>
              <a:t>接口参数：</a:t>
            </a:r>
            <a:endParaRPr lang="en-US" altLang="zh-CN" sz="1400" dirty="0"/>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Magic_Num=a</a:t>
            </a:r>
          </a:p>
          <a:p>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XXX=xxx</a:t>
            </a:r>
            <a:endPar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圆角矩形 78"/>
          <p:cNvSpPr/>
          <p:nvPr/>
        </p:nvSpPr>
        <p:spPr>
          <a:xfrm>
            <a:off x="9391331" y="2426948"/>
            <a:ext cx="1437347"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0" name="圆角矩形 79"/>
          <p:cNvSpPr/>
          <p:nvPr/>
        </p:nvSpPr>
        <p:spPr>
          <a:xfrm>
            <a:off x="1259167" y="4123534"/>
            <a:ext cx="1501394"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1" name="文本框 80"/>
          <p:cNvSpPr txBox="1"/>
          <p:nvPr/>
        </p:nvSpPr>
        <p:spPr>
          <a:xfrm>
            <a:off x="1285477" y="4163743"/>
            <a:ext cx="1475084" cy="954107"/>
          </a:xfrm>
          <a:prstGeom prst="rect">
            <a:avLst/>
          </a:prstGeom>
          <a:noFill/>
        </p:spPr>
        <p:txBody>
          <a:bodyPr wrap="none" rtlCol="0">
            <a:spAutoFit/>
          </a:bodyPr>
          <a:lstStyle/>
          <a:p>
            <a:r>
              <a:rPr lang="zh-CN" altLang="en-US" sz="1400" dirty="0"/>
              <a:t>接口参数：</a:t>
            </a:r>
            <a:endParaRPr lang="en-US" altLang="zh-CN" sz="1400" dirty="0"/>
          </a:p>
          <a:p>
            <a:r>
              <a:rPr lang="en-US" altLang="zh-CN" sz="1400" dirty="0"/>
              <a:t>MRU=1500</a:t>
            </a:r>
          </a:p>
          <a:p>
            <a:r>
              <a:rPr lang="en-US" altLang="zh-CN" sz="1400" dirty="0"/>
              <a:t>Auth_Type=PAP</a:t>
            </a:r>
          </a:p>
          <a:p>
            <a:r>
              <a:rPr lang="en-US" altLang="zh-CN" sz="1400" dirty="0"/>
              <a:t>Magic_Num=a</a:t>
            </a:r>
          </a:p>
        </p:txBody>
      </p:sp>
      <p:sp>
        <p:nvSpPr>
          <p:cNvPr id="82" name="文本框 81"/>
          <p:cNvSpPr txBox="1"/>
          <p:nvPr/>
        </p:nvSpPr>
        <p:spPr>
          <a:xfrm>
            <a:off x="9391331" y="2458596"/>
            <a:ext cx="1475084" cy="954107"/>
          </a:xfrm>
          <a:prstGeom prst="rect">
            <a:avLst/>
          </a:prstGeom>
          <a:noFill/>
        </p:spPr>
        <p:txBody>
          <a:bodyPr wrap="square" rtlCol="0">
            <a:spAutoFit/>
          </a:bodyPr>
          <a:lstStyle/>
          <a:p>
            <a:r>
              <a:rPr lang="zh-CN" altLang="en-US" sz="1400" dirty="0"/>
              <a:t>接口参数：</a:t>
            </a:r>
            <a:endParaRPr lang="en-US" altLang="zh-CN" sz="1400" dirty="0"/>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Oval 4">
            <a:extLst>
              <a:ext uri="{FF2B5EF4-FFF2-40B4-BE49-F238E27FC236}">
                <a16:creationId xmlns:a16="http://schemas.microsoft.com/office/drawing/2014/main" id="{B18EF71D-655D-4964-BA79-AEE5A754E296}"/>
              </a:ext>
            </a:extLst>
          </p:cNvPr>
          <p:cNvSpPr>
            <a:spLocks noChangeAspect="1"/>
          </p:cNvSpPr>
          <p:nvPr/>
        </p:nvSpPr>
        <p:spPr>
          <a:xfrm>
            <a:off x="3981872" y="3455692"/>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4" name="Oval 4">
            <a:extLst>
              <a:ext uri="{FF2B5EF4-FFF2-40B4-BE49-F238E27FC236}">
                <a16:creationId xmlns:a16="http://schemas.microsoft.com/office/drawing/2014/main" id="{B18EF71D-655D-4964-BA79-AEE5A754E296}"/>
              </a:ext>
            </a:extLst>
          </p:cNvPr>
          <p:cNvSpPr>
            <a:spLocks noChangeAspect="1"/>
          </p:cNvSpPr>
          <p:nvPr/>
        </p:nvSpPr>
        <p:spPr>
          <a:xfrm>
            <a:off x="8042123" y="422920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5" name="Oval 4">
            <a:extLst>
              <a:ext uri="{FF2B5EF4-FFF2-40B4-BE49-F238E27FC236}">
                <a16:creationId xmlns:a16="http://schemas.microsoft.com/office/drawing/2014/main" id="{B18EF71D-655D-4964-BA79-AEE5A754E296}"/>
              </a:ext>
            </a:extLst>
          </p:cNvPr>
          <p:cNvSpPr>
            <a:spLocks noChangeAspect="1"/>
          </p:cNvSpPr>
          <p:nvPr/>
        </p:nvSpPr>
        <p:spPr>
          <a:xfrm>
            <a:off x="4008435" y="4962377"/>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6" name="Oval 4">
            <a:extLst>
              <a:ext uri="{FF2B5EF4-FFF2-40B4-BE49-F238E27FC236}">
                <a16:creationId xmlns:a16="http://schemas.microsoft.com/office/drawing/2014/main" id="{B18EF71D-655D-4964-BA79-AEE5A754E296}"/>
              </a:ext>
            </a:extLst>
          </p:cNvPr>
          <p:cNvSpPr>
            <a:spLocks noChangeAspect="1"/>
          </p:cNvSpPr>
          <p:nvPr/>
        </p:nvSpPr>
        <p:spPr>
          <a:xfrm>
            <a:off x="8042123" y="5619970"/>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46" name="文本框 45">
            <a:extLst>
              <a:ext uri="{FF2B5EF4-FFF2-40B4-BE49-F238E27FC236}">
                <a16:creationId xmlns:a16="http://schemas.microsoft.com/office/drawing/2014/main" id="{D9CC3AF6-3ACD-4568-95AA-B5B937AB8AD9}"/>
              </a:ext>
            </a:extLst>
          </p:cNvPr>
          <p:cNvSpPr txBox="1"/>
          <p:nvPr/>
        </p:nvSpPr>
        <p:spPr>
          <a:xfrm>
            <a:off x="862010" y="3492568"/>
            <a:ext cx="2288077" cy="584775"/>
          </a:xfrm>
          <a:prstGeom prst="rect">
            <a:avLst/>
          </a:prstGeom>
          <a:noFill/>
        </p:spPr>
        <p:txBody>
          <a:bodyPr wrap="square" rtlCol="0">
            <a:spAutoFit/>
          </a:bodyPr>
          <a:lstStyle/>
          <a:p>
            <a:r>
              <a:rPr lang="en-US" altLang="zh-CN" sz="1600" dirty="0"/>
              <a:t>1. </a:t>
            </a:r>
            <a:r>
              <a:rPr lang="zh-CN" altLang="en-US" sz="1600" dirty="0"/>
              <a:t>发起配置请求，携带本端参数。</a:t>
            </a:r>
          </a:p>
        </p:txBody>
      </p:sp>
      <p:sp>
        <p:nvSpPr>
          <p:cNvPr id="49" name="文本框 48">
            <a:extLst>
              <a:ext uri="{FF2B5EF4-FFF2-40B4-BE49-F238E27FC236}">
                <a16:creationId xmlns:a16="http://schemas.microsoft.com/office/drawing/2014/main" id="{9CE19A53-E045-4653-9798-2A987E440601}"/>
              </a:ext>
            </a:extLst>
          </p:cNvPr>
          <p:cNvSpPr txBox="1"/>
          <p:nvPr/>
        </p:nvSpPr>
        <p:spPr>
          <a:xfrm>
            <a:off x="8956862" y="4283801"/>
            <a:ext cx="2094477" cy="584775"/>
          </a:xfrm>
          <a:prstGeom prst="rect">
            <a:avLst/>
          </a:prstGeom>
          <a:noFill/>
        </p:spPr>
        <p:txBody>
          <a:bodyPr wrap="square" rtlCol="0">
            <a:spAutoFit/>
          </a:bodyPr>
          <a:lstStyle/>
          <a:p>
            <a:r>
              <a:rPr lang="en-US" altLang="zh-CN" sz="1600" dirty="0"/>
              <a:t>2. </a:t>
            </a:r>
            <a:r>
              <a:rPr lang="zh-CN" altLang="en-US" sz="1600" dirty="0"/>
              <a:t>对端参数无法识别，进行参数协商。</a:t>
            </a:r>
            <a:endParaRPr lang="en-US" altLang="zh-CN" sz="1600" dirty="0"/>
          </a:p>
        </p:txBody>
      </p:sp>
      <p:sp>
        <p:nvSpPr>
          <p:cNvPr id="55" name="文本框 54">
            <a:extLst>
              <a:ext uri="{FF2B5EF4-FFF2-40B4-BE49-F238E27FC236}">
                <a16:creationId xmlns:a16="http://schemas.microsoft.com/office/drawing/2014/main" id="{D9CC3AF6-3ACD-4568-95AA-B5B937AB8AD9}"/>
              </a:ext>
            </a:extLst>
          </p:cNvPr>
          <p:cNvSpPr txBox="1"/>
          <p:nvPr/>
        </p:nvSpPr>
        <p:spPr>
          <a:xfrm>
            <a:off x="863626" y="5148603"/>
            <a:ext cx="2286461" cy="584775"/>
          </a:xfrm>
          <a:prstGeom prst="rect">
            <a:avLst/>
          </a:prstGeom>
          <a:noFill/>
        </p:spPr>
        <p:txBody>
          <a:bodyPr wrap="square" rtlCol="0">
            <a:spAutoFit/>
          </a:bodyPr>
          <a:lstStyle/>
          <a:p>
            <a:r>
              <a:rPr lang="en-US" altLang="zh-CN" sz="1600" dirty="0"/>
              <a:t>3. </a:t>
            </a:r>
            <a:r>
              <a:rPr lang="zh-CN" altLang="en-US" sz="1600" dirty="0"/>
              <a:t>重新发起配置请求，携带协商后参数。</a:t>
            </a:r>
          </a:p>
        </p:txBody>
      </p:sp>
      <p:sp>
        <p:nvSpPr>
          <p:cNvPr id="56" name="文本框 55">
            <a:extLst>
              <a:ext uri="{FF2B5EF4-FFF2-40B4-BE49-F238E27FC236}">
                <a16:creationId xmlns:a16="http://schemas.microsoft.com/office/drawing/2014/main" id="{2165E72D-5798-40D5-A9C0-E1C12029917C}"/>
              </a:ext>
            </a:extLst>
          </p:cNvPr>
          <p:cNvSpPr txBox="1"/>
          <p:nvPr/>
        </p:nvSpPr>
        <p:spPr>
          <a:xfrm>
            <a:off x="9003348" y="5743081"/>
            <a:ext cx="2258952" cy="338554"/>
          </a:xfrm>
          <a:prstGeom prst="rect">
            <a:avLst/>
          </a:prstGeom>
          <a:noFill/>
        </p:spPr>
        <p:txBody>
          <a:bodyPr wrap="none" rtlCol="0">
            <a:spAutoFit/>
          </a:bodyPr>
          <a:lstStyle/>
          <a:p>
            <a:r>
              <a:rPr lang="en-US" altLang="zh-CN" sz="1600" dirty="0"/>
              <a:t>4. </a:t>
            </a:r>
            <a:r>
              <a:rPr lang="zh-CN" altLang="en-US" sz="1600" dirty="0"/>
              <a:t>确认对端参数合法。</a:t>
            </a:r>
          </a:p>
        </p:txBody>
      </p:sp>
      <p:cxnSp>
        <p:nvCxnSpPr>
          <p:cNvPr id="57" name="直接连接符 56"/>
          <p:cNvCxnSpPr>
            <a:cxnSpLocks/>
          </p:cNvCxnSpPr>
          <p:nvPr/>
        </p:nvCxnSpPr>
        <p:spPr>
          <a:xfrm flipH="1">
            <a:off x="3227418" y="342621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a:cxnSpLocks/>
          </p:cNvCxnSpPr>
          <p:nvPr/>
        </p:nvCxnSpPr>
        <p:spPr>
          <a:xfrm flipH="1">
            <a:off x="8908680" y="342900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60" name="五边形 59"/>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61" name="燕尾形 60"/>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62" name="燕尾形 61"/>
          <p:cNvSpPr/>
          <p:nvPr/>
        </p:nvSpPr>
        <p:spPr bwMode="auto">
          <a:xfrm>
            <a:off x="9044785"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63" name="燕尾形 62"/>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4" name="燕尾形 63"/>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385518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8931814" y="2635767"/>
            <a:ext cx="2146995" cy="568100"/>
          </a:xfrm>
          <a:prstGeom prst="roundRect">
            <a:avLst>
              <a:gd name="adj" fmla="val 9432"/>
            </a:avLst>
          </a:prstGeom>
          <a:solidFill>
            <a:srgbClr val="F3FBFE"/>
          </a:solidFill>
          <a:ln w="12700" cap="flat" cmpd="sng" algn="ctr">
            <a:solidFill>
              <a:srgbClr val="99DFF9"/>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154"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认证模式</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 PAP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占位符 25"/>
          <p:cNvSpPr>
            <a:spLocks noGrp="1"/>
          </p:cNvSpPr>
          <p:nvPr>
            <p:ph type="body" sz="quarter" idx="4294967295"/>
          </p:nvPr>
        </p:nvSpPr>
        <p:spPr>
          <a:xfrm>
            <a:off x="758250" y="1000566"/>
            <a:ext cx="10606436" cy="5313147"/>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链路协商成功后，进行认证协商（此过程可选）。认证协商有两种模式，</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认证双方有两次握手。协商报文以</a:t>
            </a:r>
            <a:r>
              <a:rPr lang="zh-CN" altLang="en-US" sz="1800"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明文</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的形式在链路上传输。</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p:cNvCxnSpPr/>
          <p:nvPr/>
        </p:nvCxnSpPr>
        <p:spPr>
          <a:xfrm>
            <a:off x="3914705" y="5610909"/>
            <a:ext cx="46685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3914705" y="3832341"/>
            <a:ext cx="4643253"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380709" y="2324718"/>
            <a:ext cx="5889929" cy="1101492"/>
            <a:chOff x="1458571" y="1772429"/>
            <a:chExt cx="5889929" cy="1101492"/>
          </a:xfrm>
        </p:grpSpPr>
        <p:sp>
          <p:nvSpPr>
            <p:cNvPr id="24584" name="Text Box 14"/>
            <p:cNvSpPr txBox="1">
              <a:spLocks noChangeArrowheads="1"/>
            </p:cNvSpPr>
            <p:nvPr/>
          </p:nvSpPr>
          <p:spPr bwMode="auto">
            <a:xfrm>
              <a:off x="1458571" y="1772429"/>
              <a:ext cx="1091373"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认证方</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24585" name="Text Box 15"/>
            <p:cNvSpPr txBox="1">
              <a:spLocks noChangeArrowheads="1"/>
            </p:cNvSpPr>
            <p:nvPr/>
          </p:nvSpPr>
          <p:spPr bwMode="auto">
            <a:xfrm>
              <a:off x="5973819" y="1774921"/>
              <a:ext cx="1374681"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被认证方</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3" name="组合 22"/>
            <p:cNvGrpSpPr/>
            <p:nvPr/>
          </p:nvGrpSpPr>
          <p:grpSpPr>
            <a:xfrm>
              <a:off x="1655139" y="1961155"/>
              <a:ext cx="5329198" cy="912766"/>
              <a:chOff x="2790156" y="1892726"/>
              <a:chExt cx="5329198" cy="912766"/>
            </a:xfrm>
          </p:grpSpPr>
          <p:sp>
            <p:nvSpPr>
              <p:cNvPr id="39" name="Text Box 11"/>
              <p:cNvSpPr txBox="1">
                <a:spLocks noChangeArrowheads="1"/>
              </p:cNvSpPr>
              <p:nvPr/>
            </p:nvSpPr>
            <p:spPr bwMode="auto">
              <a:xfrm>
                <a:off x="2790156"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 name="Text Box 12"/>
              <p:cNvSpPr txBox="1">
                <a:spLocks noChangeArrowheads="1"/>
              </p:cNvSpPr>
              <p:nvPr/>
            </p:nvSpPr>
            <p:spPr bwMode="auto">
              <a:xfrm>
                <a:off x="7420190" y="2527016"/>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41" name="Text Box 7"/>
              <p:cNvSpPr txBox="1">
                <a:spLocks noChangeArrowheads="1"/>
              </p:cNvSpPr>
              <p:nvPr/>
            </p:nvSpPr>
            <p:spPr bwMode="auto">
              <a:xfrm>
                <a:off x="5004844" y="1892726"/>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42" name="Text Box 7"/>
              <p:cNvSpPr txBox="1">
                <a:spLocks noChangeArrowheads="1"/>
              </p:cNvSpPr>
              <p:nvPr/>
            </p:nvSpPr>
            <p:spPr bwMode="auto">
              <a:xfrm>
                <a:off x="3265312" y="2249265"/>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3" name="Text Box 7"/>
              <p:cNvSpPr txBox="1">
                <a:spLocks noChangeArrowheads="1"/>
              </p:cNvSpPr>
              <p:nvPr/>
            </p:nvSpPr>
            <p:spPr bwMode="auto">
              <a:xfrm>
                <a:off x="6190463" y="2252548"/>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4" name="Text Box 7"/>
              <p:cNvSpPr txBox="1">
                <a:spLocks noChangeArrowheads="1"/>
              </p:cNvSpPr>
              <p:nvPr/>
            </p:nvSpPr>
            <p:spPr bwMode="auto">
              <a:xfrm>
                <a:off x="3194750" y="1931357"/>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5" name="Text Box 7"/>
              <p:cNvSpPr txBox="1">
                <a:spLocks noChangeArrowheads="1"/>
              </p:cNvSpPr>
              <p:nvPr/>
            </p:nvSpPr>
            <p:spPr bwMode="auto">
              <a:xfrm>
                <a:off x="6622594" y="1970674"/>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8060" y="2028450"/>
                <a:ext cx="540000" cy="442800"/>
              </a:xfrm>
              <a:prstGeom prst="rect">
                <a:avLst/>
              </a:prstGeom>
            </p:spPr>
          </p:pic>
          <p:pic>
            <p:nvPicPr>
              <p:cNvPr id="47" name="图片 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26177" y="2029637"/>
                <a:ext cx="540000" cy="442800"/>
              </a:xfrm>
              <a:prstGeom prst="rect">
                <a:avLst/>
              </a:prstGeom>
            </p:spPr>
          </p:pic>
        </p:grpSp>
      </p:grpSp>
      <p:cxnSp>
        <p:nvCxnSpPr>
          <p:cNvPr id="3" name="直接连接符 2"/>
          <p:cNvCxnSpPr>
            <a:stCxn id="46" idx="3"/>
            <a:endCxn id="47" idx="1"/>
          </p:cNvCxnSpPr>
          <p:nvPr/>
        </p:nvCxnSpPr>
        <p:spPr>
          <a:xfrm>
            <a:off x="4175181" y="2870568"/>
            <a:ext cx="4138117" cy="1187"/>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1363228" y="2698110"/>
          <a:ext cx="1930400" cy="892179"/>
        </p:xfrm>
        <a:graphic>
          <a:graphicData uri="http://schemas.openxmlformats.org/drawingml/2006/table">
            <a:tbl>
              <a:tblPr/>
              <a:tblGrid>
                <a:gridCol w="774700">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tblGrid>
              <a:tr h="312263">
                <a:tc gridSpan="2">
                  <a:txBody>
                    <a:bodyPr/>
                    <a:lstStyle/>
                    <a:p>
                      <a:pPr algn="ctr" rtl="0" fontAlgn="ctr"/>
                      <a:r>
                        <a:rPr lang="zh-CN" altLang="en-US" sz="16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数据库</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0"/>
                  </a:ext>
                </a:extLst>
              </a:tr>
              <a:tr h="289958">
                <a:tc>
                  <a:txBody>
                    <a:bodyPr/>
                    <a:lstStyle/>
                    <a:p>
                      <a:pPr algn="ctr" rtl="0" fontAlgn="ctr"/>
                      <a:r>
                        <a:rPr lang="zh-CN" alt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用户名</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密码</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289958">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hcia</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Huawei123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直接连接符 9"/>
          <p:cNvCxnSpPr>
            <a:cxnSpLocks/>
            <a:stCxn id="39" idx="2"/>
          </p:cNvCxnSpPr>
          <p:nvPr/>
        </p:nvCxnSpPr>
        <p:spPr>
          <a:xfrm flipH="1">
            <a:off x="3880731" y="342621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a:cxnSpLocks/>
          </p:cNvCxnSpPr>
          <p:nvPr/>
        </p:nvCxnSpPr>
        <p:spPr>
          <a:xfrm flipH="1">
            <a:off x="8557958" y="342900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308980" y="3475449"/>
            <a:ext cx="176202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链路协商成功</a:t>
            </a:r>
          </a:p>
        </p:txBody>
      </p:sp>
      <p:sp>
        <p:nvSpPr>
          <p:cNvPr id="14" name="文本框 13"/>
          <p:cNvSpPr txBox="1"/>
          <p:nvPr/>
        </p:nvSpPr>
        <p:spPr>
          <a:xfrm>
            <a:off x="4403323" y="3833823"/>
            <a:ext cx="3425938"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底层链路建立，确定认证方式为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PAP</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8" name="直接箭头连接符 77"/>
          <p:cNvCxnSpPr/>
          <p:nvPr/>
        </p:nvCxnSpPr>
        <p:spPr>
          <a:xfrm flipH="1">
            <a:off x="3880731" y="4743781"/>
            <a:ext cx="46644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917428" y="2634880"/>
            <a:ext cx="2318825" cy="584775"/>
          </a:xfrm>
          <a:prstGeom prst="rect">
            <a:avLst/>
          </a:prstGeom>
          <a:noFill/>
          <a:ln>
            <a:noFill/>
          </a:ln>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S1/0/0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接口上配置用于认证的用户名和密码</a:t>
            </a:r>
          </a:p>
        </p:txBody>
      </p:sp>
      <p:sp>
        <p:nvSpPr>
          <p:cNvPr id="81" name="矩形 80"/>
          <p:cNvSpPr/>
          <p:nvPr/>
        </p:nvSpPr>
        <p:spPr>
          <a:xfrm>
            <a:off x="5801353" y="4458262"/>
            <a:ext cx="2743846" cy="56156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Authenticate-Request</a:t>
            </a:r>
          </a:p>
          <a:p>
            <a:pPr algn="ct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用户名</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=hcia; </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密码</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=Huawei123</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矩形 87"/>
          <p:cNvSpPr/>
          <p:nvPr/>
        </p:nvSpPr>
        <p:spPr>
          <a:xfrm>
            <a:off x="4818392" y="4458263"/>
            <a:ext cx="982961" cy="561568"/>
          </a:xfrm>
          <a:prstGeom prst="rect">
            <a:avLst/>
          </a:prstGeom>
          <a:solidFill>
            <a:srgbClr val="00B0F0"/>
          </a:solidFill>
          <a:ln w="19050">
            <a:no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6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1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Protocol=PAP</a:t>
            </a:r>
            <a:endParaRPr lang="zh-CN" altLang="en-US" sz="11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9" name="矩形 88"/>
          <p:cNvSpPr/>
          <p:nvPr/>
        </p:nvSpPr>
        <p:spPr>
          <a:xfrm>
            <a:off x="4876890" y="5328289"/>
            <a:ext cx="1669332" cy="56156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Authenticate-Ack</a:t>
            </a:r>
          </a:p>
        </p:txBody>
      </p:sp>
      <p:sp>
        <p:nvSpPr>
          <p:cNvPr id="90" name="矩形 89"/>
          <p:cNvSpPr/>
          <p:nvPr/>
        </p:nvSpPr>
        <p:spPr>
          <a:xfrm>
            <a:off x="3893929" y="5328290"/>
            <a:ext cx="982961" cy="561568"/>
          </a:xfrm>
          <a:prstGeom prst="rect">
            <a:avLst/>
          </a:prstGeom>
          <a:solidFill>
            <a:srgbClr val="00B0F0"/>
          </a:solidFill>
          <a:ln w="19050">
            <a:solidFill>
              <a:schemeClr val="bg2">
                <a:lumMod val="90000"/>
              </a:schemeClr>
            </a:solid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6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1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Protocol=PAP</a:t>
            </a:r>
            <a:endParaRPr lang="zh-CN" altLang="en-US" sz="11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3" name="Oval 4">
            <a:extLst>
              <a:ext uri="{FF2B5EF4-FFF2-40B4-BE49-F238E27FC236}">
                <a16:creationId xmlns:a16="http://schemas.microsoft.com/office/drawing/2014/main" id="{B18EF71D-655D-4964-BA79-AEE5A754E296}"/>
              </a:ext>
            </a:extLst>
          </p:cNvPr>
          <p:cNvSpPr>
            <a:spLocks noChangeAspect="1"/>
          </p:cNvSpPr>
          <p:nvPr/>
        </p:nvSpPr>
        <p:spPr>
          <a:xfrm>
            <a:off x="4427078" y="4602710"/>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54" name="Oval 4">
            <a:extLst>
              <a:ext uri="{FF2B5EF4-FFF2-40B4-BE49-F238E27FC236}">
                <a16:creationId xmlns:a16="http://schemas.microsoft.com/office/drawing/2014/main" id="{B18EF71D-655D-4964-BA79-AEE5A754E296}"/>
              </a:ext>
            </a:extLst>
          </p:cNvPr>
          <p:cNvSpPr>
            <a:spLocks noChangeAspect="1"/>
          </p:cNvSpPr>
          <p:nvPr/>
        </p:nvSpPr>
        <p:spPr>
          <a:xfrm>
            <a:off x="6608970" y="548994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2" name="文本框 1">
            <a:extLst>
              <a:ext uri="{FF2B5EF4-FFF2-40B4-BE49-F238E27FC236}">
                <a16:creationId xmlns:a16="http://schemas.microsoft.com/office/drawing/2014/main" id="{175382A7-1141-41F7-AAC9-329D85FBA1F5}"/>
              </a:ext>
            </a:extLst>
          </p:cNvPr>
          <p:cNvSpPr txBox="1"/>
          <p:nvPr/>
        </p:nvSpPr>
        <p:spPr>
          <a:xfrm>
            <a:off x="1780172" y="5461742"/>
            <a:ext cx="2053767" cy="338554"/>
          </a:xfrm>
          <a:prstGeom prst="rect">
            <a:avLst/>
          </a:prstGeom>
          <a:noFill/>
        </p:spPr>
        <p:txBody>
          <a:bodyPr wrap="none" rtlCol="0">
            <a:spAutoFit/>
          </a:bodyPr>
          <a:lstStyle/>
          <a:p>
            <a:r>
              <a:rPr lang="en-US" altLang="zh-CN" sz="1600" dirty="0"/>
              <a:t>2. </a:t>
            </a:r>
            <a:r>
              <a:rPr lang="zh-CN" altLang="en-US" sz="1600" dirty="0"/>
              <a:t>数据库匹配成功。</a:t>
            </a:r>
          </a:p>
        </p:txBody>
      </p:sp>
      <p:sp>
        <p:nvSpPr>
          <p:cNvPr id="55" name="文本框 54">
            <a:extLst>
              <a:ext uri="{FF2B5EF4-FFF2-40B4-BE49-F238E27FC236}">
                <a16:creationId xmlns:a16="http://schemas.microsoft.com/office/drawing/2014/main" id="{4BB7BFAF-EE8F-477F-A45A-5AF5E7FBD07D}"/>
              </a:ext>
            </a:extLst>
          </p:cNvPr>
          <p:cNvSpPr txBox="1"/>
          <p:nvPr/>
        </p:nvSpPr>
        <p:spPr>
          <a:xfrm>
            <a:off x="8705208" y="4546298"/>
            <a:ext cx="2258952" cy="338554"/>
          </a:xfrm>
          <a:prstGeom prst="rect">
            <a:avLst/>
          </a:prstGeom>
          <a:noFill/>
        </p:spPr>
        <p:txBody>
          <a:bodyPr wrap="none" rtlCol="0">
            <a:spAutoFit/>
          </a:bodyPr>
          <a:lstStyle/>
          <a:p>
            <a:r>
              <a:rPr lang="en-US" altLang="zh-CN" sz="1600" dirty="0"/>
              <a:t>1. </a:t>
            </a:r>
            <a:r>
              <a:rPr lang="zh-CN" altLang="en-US" sz="1600" dirty="0"/>
              <a:t>被认证方发起认证。</a:t>
            </a:r>
          </a:p>
        </p:txBody>
      </p:sp>
      <p:sp>
        <p:nvSpPr>
          <p:cNvPr id="56" name="五边形 55"/>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57" name="燕尾形 56"/>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58" name="燕尾形 57"/>
          <p:cNvSpPr/>
          <p:nvPr/>
        </p:nvSpPr>
        <p:spPr bwMode="auto">
          <a:xfrm>
            <a:off x="9044785"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59" name="燕尾形 58"/>
          <p:cNvSpPr/>
          <p:nvPr/>
        </p:nvSpPr>
        <p:spPr bwMode="auto">
          <a:xfrm>
            <a:off x="10011569"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0" name="燕尾形 59"/>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45763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圆角矩形 104"/>
          <p:cNvSpPr/>
          <p:nvPr/>
        </p:nvSpPr>
        <p:spPr>
          <a:xfrm>
            <a:off x="8707511" y="2260618"/>
            <a:ext cx="2146995" cy="568100"/>
          </a:xfrm>
          <a:prstGeom prst="roundRect">
            <a:avLst>
              <a:gd name="adj" fmla="val 9432"/>
            </a:avLst>
          </a:prstGeom>
          <a:solidFill>
            <a:srgbClr val="F3FBFE"/>
          </a:solidFill>
          <a:ln w="12700" cap="flat" cmpd="sng" algn="ctr">
            <a:solidFill>
              <a:srgbClr val="99DFF9"/>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154"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模式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CHAP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文本占位符 25"/>
          <p:cNvSpPr>
            <a:spLocks noGrp="1"/>
          </p:cNvSpPr>
          <p:nvPr>
            <p:ph type="body" sz="quarter" idx="4294967295"/>
          </p:nvPr>
        </p:nvSpPr>
        <p:spPr>
          <a:xfrm>
            <a:off x="679338" y="1015321"/>
            <a:ext cx="10833323" cy="5324162"/>
          </a:xfrm>
        </p:spPr>
        <p:txBody>
          <a:body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认证双方有三次握手。协商报文被加密后再在链路上传输。</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6" name="直接箭头连接符 75"/>
          <p:cNvCxnSpPr/>
          <p:nvPr/>
        </p:nvCxnSpPr>
        <p:spPr>
          <a:xfrm>
            <a:off x="3715742" y="6018000"/>
            <a:ext cx="46685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3181746" y="1824667"/>
            <a:ext cx="5889929" cy="1101492"/>
            <a:chOff x="1458571" y="1772429"/>
            <a:chExt cx="5889929" cy="1101492"/>
          </a:xfrm>
        </p:grpSpPr>
        <p:sp>
          <p:nvSpPr>
            <p:cNvPr id="79" name="Text Box 14"/>
            <p:cNvSpPr txBox="1">
              <a:spLocks noChangeArrowheads="1"/>
            </p:cNvSpPr>
            <p:nvPr/>
          </p:nvSpPr>
          <p:spPr bwMode="auto">
            <a:xfrm>
              <a:off x="1458571" y="1772429"/>
              <a:ext cx="1091373"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认证方</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80" name="Text Box 15"/>
            <p:cNvSpPr txBox="1">
              <a:spLocks noChangeArrowheads="1"/>
            </p:cNvSpPr>
            <p:nvPr/>
          </p:nvSpPr>
          <p:spPr bwMode="auto">
            <a:xfrm>
              <a:off x="5973819" y="1774921"/>
              <a:ext cx="1374681"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被认证方</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1" name="组合 80"/>
            <p:cNvGrpSpPr/>
            <p:nvPr/>
          </p:nvGrpSpPr>
          <p:grpSpPr>
            <a:xfrm>
              <a:off x="1655139" y="1984397"/>
              <a:ext cx="5329198" cy="889524"/>
              <a:chOff x="2790156" y="1915968"/>
              <a:chExt cx="5329198" cy="889524"/>
            </a:xfrm>
          </p:grpSpPr>
          <p:sp>
            <p:nvSpPr>
              <p:cNvPr id="88" name="Text Box 11"/>
              <p:cNvSpPr txBox="1">
                <a:spLocks noChangeArrowheads="1"/>
              </p:cNvSpPr>
              <p:nvPr/>
            </p:nvSpPr>
            <p:spPr bwMode="auto">
              <a:xfrm>
                <a:off x="2790156"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9" name="Text Box 12"/>
              <p:cNvSpPr txBox="1">
                <a:spLocks noChangeArrowheads="1"/>
              </p:cNvSpPr>
              <p:nvPr/>
            </p:nvSpPr>
            <p:spPr bwMode="auto">
              <a:xfrm>
                <a:off x="7420190" y="2527016"/>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90" name="Text Box 7"/>
              <p:cNvSpPr txBox="1">
                <a:spLocks noChangeArrowheads="1"/>
              </p:cNvSpPr>
              <p:nvPr/>
            </p:nvSpPr>
            <p:spPr bwMode="auto">
              <a:xfrm>
                <a:off x="5030359" y="1915968"/>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91" name="Text Box 7"/>
              <p:cNvSpPr txBox="1">
                <a:spLocks noChangeArrowheads="1"/>
              </p:cNvSpPr>
              <p:nvPr/>
            </p:nvSpPr>
            <p:spPr bwMode="auto">
              <a:xfrm>
                <a:off x="3265312" y="2249265"/>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92" name="Text Box 7"/>
              <p:cNvSpPr txBox="1">
                <a:spLocks noChangeArrowheads="1"/>
              </p:cNvSpPr>
              <p:nvPr/>
            </p:nvSpPr>
            <p:spPr bwMode="auto">
              <a:xfrm>
                <a:off x="6161826" y="2238380"/>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93" name="Text Box 7"/>
              <p:cNvSpPr txBox="1">
                <a:spLocks noChangeArrowheads="1"/>
              </p:cNvSpPr>
              <p:nvPr/>
            </p:nvSpPr>
            <p:spPr bwMode="auto">
              <a:xfrm>
                <a:off x="3194750" y="1931357"/>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94" name="Text Box 7"/>
              <p:cNvSpPr txBox="1">
                <a:spLocks noChangeArrowheads="1"/>
              </p:cNvSpPr>
              <p:nvPr/>
            </p:nvSpPr>
            <p:spPr bwMode="auto">
              <a:xfrm>
                <a:off x="6622594" y="1970674"/>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95" name="图片 9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8060" y="2028450"/>
                <a:ext cx="540000" cy="442800"/>
              </a:xfrm>
              <a:prstGeom prst="rect">
                <a:avLst/>
              </a:prstGeom>
            </p:spPr>
          </p:pic>
          <p:pic>
            <p:nvPicPr>
              <p:cNvPr id="96" name="图片 9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26177" y="2029637"/>
                <a:ext cx="540000" cy="442800"/>
              </a:xfrm>
              <a:prstGeom prst="rect">
                <a:avLst/>
              </a:prstGeom>
            </p:spPr>
          </p:pic>
        </p:grpSp>
      </p:grpSp>
      <p:cxnSp>
        <p:nvCxnSpPr>
          <p:cNvPr id="97" name="直接连接符 96"/>
          <p:cNvCxnSpPr>
            <a:stCxn id="95" idx="3"/>
            <a:endCxn id="96" idx="1"/>
          </p:cNvCxnSpPr>
          <p:nvPr/>
        </p:nvCxnSpPr>
        <p:spPr>
          <a:xfrm>
            <a:off x="3976218" y="2370517"/>
            <a:ext cx="4138117" cy="1187"/>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aphicFrame>
        <p:nvGraphicFramePr>
          <p:cNvPr id="98" name="表格 97"/>
          <p:cNvGraphicFramePr>
            <a:graphicFrameLocks noGrp="1"/>
          </p:cNvGraphicFramePr>
          <p:nvPr/>
        </p:nvGraphicFramePr>
        <p:xfrm>
          <a:off x="1322632" y="2251002"/>
          <a:ext cx="1930400" cy="892179"/>
        </p:xfrm>
        <a:graphic>
          <a:graphicData uri="http://schemas.openxmlformats.org/drawingml/2006/table">
            <a:tbl>
              <a:tblPr/>
              <a:tblGrid>
                <a:gridCol w="774700">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tblGrid>
              <a:tr h="312263">
                <a:tc gridSpan="2">
                  <a:txBody>
                    <a:bodyPr/>
                    <a:lstStyle/>
                    <a:p>
                      <a:pPr algn="ctr" rtl="0" fontAlgn="ctr"/>
                      <a:r>
                        <a:rPr lang="zh-CN" altLang="en-US" sz="16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数据库</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0"/>
                  </a:ext>
                </a:extLst>
              </a:tr>
              <a:tr h="289958">
                <a:tc>
                  <a:txBody>
                    <a:bodyPr/>
                    <a:lstStyle/>
                    <a:p>
                      <a:pPr algn="ctr" rtl="0" fontAlgn="ctr"/>
                      <a:r>
                        <a:rPr lang="zh-CN" alt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用户名</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密码</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289958">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hcia</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Huawei123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9" name="直接连接符 98"/>
          <p:cNvCxnSpPr>
            <a:stCxn id="88" idx="2"/>
          </p:cNvCxnSpPr>
          <p:nvPr/>
        </p:nvCxnSpPr>
        <p:spPr>
          <a:xfrm>
            <a:off x="3706218" y="2926159"/>
            <a:ext cx="0" cy="3482647"/>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8384336" y="2899921"/>
            <a:ext cx="1" cy="3479857"/>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3706218" y="5004493"/>
            <a:ext cx="46644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8679674" y="2243943"/>
            <a:ext cx="2318825" cy="584775"/>
          </a:xfrm>
          <a:prstGeom prst="rect">
            <a:avLst/>
          </a:prstGeom>
          <a:noFill/>
          <a:ln>
            <a:noFill/>
          </a:ln>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S1/0/0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接口上配置用于认证的用户名和密码</a:t>
            </a:r>
          </a:p>
        </p:txBody>
      </p:sp>
      <p:cxnSp>
        <p:nvCxnSpPr>
          <p:cNvPr id="110" name="直接箭头连接符 109"/>
          <p:cNvCxnSpPr/>
          <p:nvPr/>
        </p:nvCxnSpPr>
        <p:spPr>
          <a:xfrm flipH="1">
            <a:off x="3715742" y="3165487"/>
            <a:ext cx="4643253"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5110017" y="2808595"/>
            <a:ext cx="176202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链路协商成功</a:t>
            </a:r>
          </a:p>
        </p:txBody>
      </p:sp>
      <p:sp>
        <p:nvSpPr>
          <p:cNvPr id="112" name="文本框 111"/>
          <p:cNvSpPr txBox="1"/>
          <p:nvPr/>
        </p:nvSpPr>
        <p:spPr>
          <a:xfrm>
            <a:off x="4204360" y="3166969"/>
            <a:ext cx="3589444"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底层链路建立，确定认证方式为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CHAP</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3" name="直接箭头连接符 112"/>
          <p:cNvCxnSpPr/>
          <p:nvPr/>
        </p:nvCxnSpPr>
        <p:spPr>
          <a:xfrm>
            <a:off x="3720366" y="4042219"/>
            <a:ext cx="46685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4703327" y="3804737"/>
            <a:ext cx="2362340" cy="4608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Code=1</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Challenge</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Name=“”</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Random</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矩形 114"/>
          <p:cNvSpPr/>
          <p:nvPr/>
        </p:nvSpPr>
        <p:spPr>
          <a:xfrm>
            <a:off x="3720366" y="3804737"/>
            <a:ext cx="982961" cy="460800"/>
          </a:xfrm>
          <a:prstGeom prst="rect">
            <a:avLst/>
          </a:prstGeom>
          <a:solidFill>
            <a:srgbClr val="00B0F0"/>
          </a:solidFill>
          <a:ln w="19050">
            <a:no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Protocol=CHAP</a:t>
            </a:r>
            <a:endParaRPr lang="zh-CN" altLang="en-US"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5" name="矩形 134"/>
          <p:cNvSpPr/>
          <p:nvPr/>
        </p:nvSpPr>
        <p:spPr>
          <a:xfrm>
            <a:off x="5550494" y="4774093"/>
            <a:ext cx="2820315" cy="4608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Code=2</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Response</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Name=“hcia”</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MD5</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结果</a:t>
            </a:r>
          </a:p>
        </p:txBody>
      </p:sp>
      <p:sp>
        <p:nvSpPr>
          <p:cNvPr id="136" name="矩形 135"/>
          <p:cNvSpPr/>
          <p:nvPr/>
        </p:nvSpPr>
        <p:spPr>
          <a:xfrm>
            <a:off x="4577639" y="4774093"/>
            <a:ext cx="982961" cy="460800"/>
          </a:xfrm>
          <a:prstGeom prst="rect">
            <a:avLst/>
          </a:prstGeom>
          <a:solidFill>
            <a:srgbClr val="00B0F0"/>
          </a:solidFill>
          <a:ln w="19050">
            <a:no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Protocol=CHAP</a:t>
            </a:r>
            <a:endParaRPr lang="zh-CN" altLang="en-US"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7" name="矩形 136"/>
          <p:cNvSpPr/>
          <p:nvPr/>
        </p:nvSpPr>
        <p:spPr>
          <a:xfrm>
            <a:off x="4701857" y="5787600"/>
            <a:ext cx="2584112" cy="4608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Code=3</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Success</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Message=“Welcome”</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矩形 137"/>
          <p:cNvSpPr/>
          <p:nvPr/>
        </p:nvSpPr>
        <p:spPr>
          <a:xfrm>
            <a:off x="3718896" y="5787600"/>
            <a:ext cx="982961" cy="460800"/>
          </a:xfrm>
          <a:prstGeom prst="rect">
            <a:avLst/>
          </a:prstGeom>
          <a:solidFill>
            <a:srgbClr val="00B0F0"/>
          </a:solidFill>
          <a:ln w="19050">
            <a:no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Protocol=CHAP</a:t>
            </a:r>
            <a:endParaRPr lang="zh-CN" altLang="en-US"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nvGrpSpPr>
          <p:cNvPr id="6" name="组合 5">
            <a:extLst>
              <a:ext uri="{FF2B5EF4-FFF2-40B4-BE49-F238E27FC236}">
                <a16:creationId xmlns:a16="http://schemas.microsoft.com/office/drawing/2014/main" id="{7CBAFE42-E6CB-4900-B72D-079D2B313C32}"/>
              </a:ext>
            </a:extLst>
          </p:cNvPr>
          <p:cNvGrpSpPr/>
          <p:nvPr/>
        </p:nvGrpSpPr>
        <p:grpSpPr>
          <a:xfrm>
            <a:off x="8793181" y="3325526"/>
            <a:ext cx="2575709" cy="1880021"/>
            <a:chOff x="8807570" y="4340605"/>
            <a:chExt cx="2575709" cy="1880021"/>
          </a:xfrm>
        </p:grpSpPr>
        <p:sp>
          <p:nvSpPr>
            <p:cNvPr id="122" name="矩形 121"/>
            <p:cNvSpPr/>
            <p:nvPr/>
          </p:nvSpPr>
          <p:spPr>
            <a:xfrm>
              <a:off x="8807570" y="4692481"/>
              <a:ext cx="435877" cy="27699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a:t>
              </a:r>
              <a:endPar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a:extLst>
                <a:ext uri="{FF2B5EF4-FFF2-40B4-BE49-F238E27FC236}">
                  <a16:creationId xmlns:a16="http://schemas.microsoft.com/office/drawing/2014/main" id="{5DBA1E99-2680-46E3-948B-2BF973F9904B}"/>
                </a:ext>
              </a:extLst>
            </p:cNvPr>
            <p:cNvGrpSpPr/>
            <p:nvPr/>
          </p:nvGrpSpPr>
          <p:grpSpPr>
            <a:xfrm>
              <a:off x="9068836" y="4340605"/>
              <a:ext cx="2314443" cy="1880021"/>
              <a:chOff x="9068836" y="4340605"/>
              <a:chExt cx="2314443" cy="1880021"/>
            </a:xfrm>
          </p:grpSpPr>
          <p:grpSp>
            <p:nvGrpSpPr>
              <p:cNvPr id="4" name="组合 3">
                <a:extLst>
                  <a:ext uri="{FF2B5EF4-FFF2-40B4-BE49-F238E27FC236}">
                    <a16:creationId xmlns:a16="http://schemas.microsoft.com/office/drawing/2014/main" id="{847D13EF-6EF6-4A91-8183-95F29DF9950B}"/>
                  </a:ext>
                </a:extLst>
              </p:cNvPr>
              <p:cNvGrpSpPr/>
              <p:nvPr/>
            </p:nvGrpSpPr>
            <p:grpSpPr>
              <a:xfrm>
                <a:off x="9068836" y="4684041"/>
                <a:ext cx="2066369" cy="1536585"/>
                <a:chOff x="9068836" y="4684041"/>
                <a:chExt cx="2066369" cy="1536585"/>
              </a:xfrm>
            </p:grpSpPr>
            <p:sp>
              <p:nvSpPr>
                <p:cNvPr id="116" name="流程图: 手动操作 115"/>
                <p:cNvSpPr/>
                <p:nvPr/>
              </p:nvSpPr>
              <p:spPr>
                <a:xfrm>
                  <a:off x="9440354" y="5247072"/>
                  <a:ext cx="771518" cy="360040"/>
                </a:xfrm>
                <a:prstGeom prst="flowChartManualOperation">
                  <a:avLst/>
                </a:prstGeom>
                <a:solidFill>
                  <a:srgbClr val="FFFFCC"/>
                </a:solidFill>
                <a:ln w="22225">
                  <a:solidFill>
                    <a:srgbClr val="FFC000"/>
                  </a:solidFill>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HASH</a:t>
                  </a:r>
                  <a:endParaRPr lang="zh-CN" alt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任意多边形 116"/>
                <p:cNvSpPr/>
                <p:nvPr/>
              </p:nvSpPr>
              <p:spPr>
                <a:xfrm>
                  <a:off x="9068836" y="4969480"/>
                  <a:ext cx="596900" cy="272780"/>
                </a:xfrm>
                <a:custGeom>
                  <a:avLst/>
                  <a:gdLst>
                    <a:gd name="connsiteX0" fmla="*/ 0 w 596900"/>
                    <a:gd name="connsiteY0" fmla="*/ 0 h 317500"/>
                    <a:gd name="connsiteX1" fmla="*/ 0 w 596900"/>
                    <a:gd name="connsiteY1" fmla="*/ 190500 h 317500"/>
                    <a:gd name="connsiteX2" fmla="*/ 596900 w 596900"/>
                    <a:gd name="connsiteY2" fmla="*/ 190500 h 317500"/>
                    <a:gd name="connsiteX3" fmla="*/ 596900 w 5969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596900" h="317500">
                      <a:moveTo>
                        <a:pt x="0" y="0"/>
                      </a:moveTo>
                      <a:lnTo>
                        <a:pt x="0" y="190500"/>
                      </a:lnTo>
                      <a:lnTo>
                        <a:pt x="596900" y="190500"/>
                      </a:lnTo>
                      <a:lnTo>
                        <a:pt x="596900" y="3175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8" name="任意多边形 117"/>
                <p:cNvSpPr/>
                <p:nvPr/>
              </p:nvSpPr>
              <p:spPr>
                <a:xfrm>
                  <a:off x="9830836" y="4954972"/>
                  <a:ext cx="0" cy="292100"/>
                </a:xfrm>
                <a:custGeom>
                  <a:avLst/>
                  <a:gdLst>
                    <a:gd name="connsiteX0" fmla="*/ 0 w 0"/>
                    <a:gd name="connsiteY0" fmla="*/ 0 h 292100"/>
                    <a:gd name="connsiteX1" fmla="*/ 0 w 0"/>
                    <a:gd name="connsiteY1" fmla="*/ 292100 h 292100"/>
                  </a:gdLst>
                  <a:ahLst/>
                  <a:cxnLst>
                    <a:cxn ang="0">
                      <a:pos x="connsiteX0" y="connsiteY0"/>
                    </a:cxn>
                    <a:cxn ang="0">
                      <a:pos x="connsiteX1" y="connsiteY1"/>
                    </a:cxn>
                  </a:cxnLst>
                  <a:rect l="l" t="t" r="r" b="b"/>
                  <a:pathLst>
                    <a:path h="292100">
                      <a:moveTo>
                        <a:pt x="0" y="0"/>
                      </a:moveTo>
                      <a:lnTo>
                        <a:pt x="0" y="2921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任意多边形 118"/>
                <p:cNvSpPr/>
                <p:nvPr/>
              </p:nvSpPr>
              <p:spPr>
                <a:xfrm>
                  <a:off x="9957836" y="4912060"/>
                  <a:ext cx="625554" cy="330200"/>
                </a:xfrm>
                <a:custGeom>
                  <a:avLst/>
                  <a:gdLst>
                    <a:gd name="connsiteX0" fmla="*/ 520700 w 520700"/>
                    <a:gd name="connsiteY0" fmla="*/ 0 h 330200"/>
                    <a:gd name="connsiteX1" fmla="*/ 520700 w 520700"/>
                    <a:gd name="connsiteY1" fmla="*/ 203200 h 330200"/>
                    <a:gd name="connsiteX2" fmla="*/ 0 w 520700"/>
                    <a:gd name="connsiteY2" fmla="*/ 203200 h 330200"/>
                    <a:gd name="connsiteX3" fmla="*/ 0 w 520700"/>
                    <a:gd name="connsiteY3" fmla="*/ 330200 h 330200"/>
                  </a:gdLst>
                  <a:ahLst/>
                  <a:cxnLst>
                    <a:cxn ang="0">
                      <a:pos x="connsiteX0" y="connsiteY0"/>
                    </a:cxn>
                    <a:cxn ang="0">
                      <a:pos x="connsiteX1" y="connsiteY1"/>
                    </a:cxn>
                    <a:cxn ang="0">
                      <a:pos x="connsiteX2" y="connsiteY2"/>
                    </a:cxn>
                    <a:cxn ang="0">
                      <a:pos x="connsiteX3" y="connsiteY3"/>
                    </a:cxn>
                  </a:cxnLst>
                  <a:rect l="l" t="t" r="r" b="b"/>
                  <a:pathLst>
                    <a:path w="520700" h="330200">
                      <a:moveTo>
                        <a:pt x="520700" y="0"/>
                      </a:moveTo>
                      <a:lnTo>
                        <a:pt x="520700" y="203200"/>
                      </a:lnTo>
                      <a:lnTo>
                        <a:pt x="0" y="203200"/>
                      </a:lnTo>
                      <a:lnTo>
                        <a:pt x="0" y="3302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任意多边形 119"/>
                <p:cNvSpPr/>
                <p:nvPr/>
              </p:nvSpPr>
              <p:spPr>
                <a:xfrm>
                  <a:off x="9843536" y="5607112"/>
                  <a:ext cx="0" cy="292100"/>
                </a:xfrm>
                <a:custGeom>
                  <a:avLst/>
                  <a:gdLst>
                    <a:gd name="connsiteX0" fmla="*/ 0 w 0"/>
                    <a:gd name="connsiteY0" fmla="*/ 0 h 292100"/>
                    <a:gd name="connsiteX1" fmla="*/ 0 w 0"/>
                    <a:gd name="connsiteY1" fmla="*/ 292100 h 292100"/>
                  </a:gdLst>
                  <a:ahLst/>
                  <a:cxnLst>
                    <a:cxn ang="0">
                      <a:pos x="connsiteX0" y="connsiteY0"/>
                    </a:cxn>
                    <a:cxn ang="0">
                      <a:pos x="connsiteX1" y="connsiteY1"/>
                    </a:cxn>
                  </a:cxnLst>
                  <a:rect l="l" t="t" r="r" b="b"/>
                  <a:pathLst>
                    <a:path h="292100">
                      <a:moveTo>
                        <a:pt x="0" y="0"/>
                      </a:moveTo>
                      <a:lnTo>
                        <a:pt x="0" y="2921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矩形 120"/>
                <p:cNvSpPr/>
                <p:nvPr/>
              </p:nvSpPr>
              <p:spPr>
                <a:xfrm>
                  <a:off x="9325600" y="5899212"/>
                  <a:ext cx="1050289" cy="32141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MD5</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结果</a:t>
                  </a:r>
                </a:p>
              </p:txBody>
            </p:sp>
            <p:sp>
              <p:nvSpPr>
                <p:cNvPr id="123" name="矩形 122"/>
                <p:cNvSpPr/>
                <p:nvPr/>
              </p:nvSpPr>
              <p:spPr>
                <a:xfrm>
                  <a:off x="9367286" y="4690075"/>
                  <a:ext cx="780739" cy="27699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Random</a:t>
                  </a:r>
                  <a:endPar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矩形 123"/>
                <p:cNvSpPr/>
                <p:nvPr/>
              </p:nvSpPr>
              <p:spPr>
                <a:xfrm>
                  <a:off x="10263381" y="4684041"/>
                  <a:ext cx="871824" cy="27699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Huawei123</a:t>
                  </a:r>
                  <a:endPar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9" name="文本框 138"/>
              <p:cNvSpPr txBox="1"/>
              <p:nvPr/>
            </p:nvSpPr>
            <p:spPr>
              <a:xfrm>
                <a:off x="10035020" y="4340605"/>
                <a:ext cx="1348259" cy="307777"/>
              </a:xfrm>
              <a:prstGeom prst="rect">
                <a:avLst/>
              </a:prstGeom>
              <a:noFill/>
            </p:spPr>
            <p:txBody>
              <a:bodyPr wrap="square" rtlCol="0">
                <a:spAutoFit/>
              </a:bodyPr>
              <a:lstStyle/>
              <a:p>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接口配置密码</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61" name="Oval 4">
            <a:extLst>
              <a:ext uri="{FF2B5EF4-FFF2-40B4-BE49-F238E27FC236}">
                <a16:creationId xmlns:a16="http://schemas.microsoft.com/office/drawing/2014/main" id="{B18EF71D-655D-4964-BA79-AEE5A754E296}"/>
              </a:ext>
            </a:extLst>
          </p:cNvPr>
          <p:cNvSpPr>
            <a:spLocks noChangeAspect="1"/>
          </p:cNvSpPr>
          <p:nvPr/>
        </p:nvSpPr>
        <p:spPr>
          <a:xfrm>
            <a:off x="7144449" y="390034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62" name="Oval 4">
            <a:extLst>
              <a:ext uri="{FF2B5EF4-FFF2-40B4-BE49-F238E27FC236}">
                <a16:creationId xmlns:a16="http://schemas.microsoft.com/office/drawing/2014/main" id="{B18EF71D-655D-4964-BA79-AEE5A754E296}"/>
              </a:ext>
            </a:extLst>
          </p:cNvPr>
          <p:cNvSpPr>
            <a:spLocks noChangeAspect="1"/>
          </p:cNvSpPr>
          <p:nvPr/>
        </p:nvSpPr>
        <p:spPr>
          <a:xfrm>
            <a:off x="4224373" y="4863422"/>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63" name="Oval 4">
            <a:extLst>
              <a:ext uri="{FF2B5EF4-FFF2-40B4-BE49-F238E27FC236}">
                <a16:creationId xmlns:a16="http://schemas.microsoft.com/office/drawing/2014/main" id="{B18EF71D-655D-4964-BA79-AEE5A754E296}"/>
              </a:ext>
            </a:extLst>
          </p:cNvPr>
          <p:cNvSpPr>
            <a:spLocks noChangeAspect="1"/>
          </p:cNvSpPr>
          <p:nvPr/>
        </p:nvSpPr>
        <p:spPr>
          <a:xfrm>
            <a:off x="7346045" y="587692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69" name="文本框 68">
            <a:extLst>
              <a:ext uri="{FF2B5EF4-FFF2-40B4-BE49-F238E27FC236}">
                <a16:creationId xmlns:a16="http://schemas.microsoft.com/office/drawing/2014/main" id="{E0142E4A-3687-420E-9F49-AD9EE621BC33}"/>
              </a:ext>
            </a:extLst>
          </p:cNvPr>
          <p:cNvSpPr txBox="1"/>
          <p:nvPr/>
        </p:nvSpPr>
        <p:spPr>
          <a:xfrm>
            <a:off x="579077" y="3849698"/>
            <a:ext cx="3284874" cy="338554"/>
          </a:xfrm>
          <a:prstGeom prst="rect">
            <a:avLst/>
          </a:prstGeom>
          <a:noFill/>
        </p:spPr>
        <p:txBody>
          <a:bodyPr wrap="none" rtlCol="0">
            <a:spAutoFit/>
          </a:bodyPr>
          <a:lstStyle/>
          <a:p>
            <a:r>
              <a:rPr lang="en-US" altLang="zh-CN" sz="1600" dirty="0"/>
              <a:t>1. </a:t>
            </a:r>
            <a:r>
              <a:rPr lang="zh-CN" altLang="en-US" sz="1600" dirty="0"/>
              <a:t>认证方发起挑战，携带随机数。</a:t>
            </a:r>
          </a:p>
        </p:txBody>
      </p:sp>
      <p:sp>
        <p:nvSpPr>
          <p:cNvPr id="70" name="文本框 69">
            <a:extLst>
              <a:ext uri="{FF2B5EF4-FFF2-40B4-BE49-F238E27FC236}">
                <a16:creationId xmlns:a16="http://schemas.microsoft.com/office/drawing/2014/main" id="{8026135B-C426-43C8-95F7-918B8299B00C}"/>
              </a:ext>
            </a:extLst>
          </p:cNvPr>
          <p:cNvSpPr txBox="1"/>
          <p:nvPr/>
        </p:nvSpPr>
        <p:spPr>
          <a:xfrm>
            <a:off x="8479062" y="5285958"/>
            <a:ext cx="3329758" cy="338554"/>
          </a:xfrm>
          <a:prstGeom prst="rect">
            <a:avLst/>
          </a:prstGeom>
          <a:noFill/>
        </p:spPr>
        <p:txBody>
          <a:bodyPr wrap="none" rtlCol="0">
            <a:spAutoFit/>
          </a:bodyPr>
          <a:lstStyle/>
          <a:p>
            <a:r>
              <a:rPr lang="en-US" altLang="zh-CN" sz="1600" dirty="0"/>
              <a:t>2. </a:t>
            </a:r>
            <a:r>
              <a:rPr lang="zh-CN" altLang="en-US" sz="1600" dirty="0"/>
              <a:t>被认证方本地计算并回复</a:t>
            </a:r>
            <a:r>
              <a:rPr lang="en-US" altLang="zh-CN" sz="1600" dirty="0"/>
              <a:t>MD5</a:t>
            </a:r>
            <a:r>
              <a:rPr lang="zh-CN" altLang="en-US" sz="1600" dirty="0"/>
              <a:t>。</a:t>
            </a:r>
          </a:p>
        </p:txBody>
      </p:sp>
      <p:sp>
        <p:nvSpPr>
          <p:cNvPr id="71" name="文本框 70">
            <a:extLst>
              <a:ext uri="{FF2B5EF4-FFF2-40B4-BE49-F238E27FC236}">
                <a16:creationId xmlns:a16="http://schemas.microsoft.com/office/drawing/2014/main" id="{D287D23E-38A8-41B1-94D8-F550C8271D5D}"/>
              </a:ext>
            </a:extLst>
          </p:cNvPr>
          <p:cNvSpPr txBox="1"/>
          <p:nvPr/>
        </p:nvSpPr>
        <p:spPr>
          <a:xfrm>
            <a:off x="600427" y="5876929"/>
            <a:ext cx="2874505" cy="338554"/>
          </a:xfrm>
          <a:prstGeom prst="rect">
            <a:avLst/>
          </a:prstGeom>
          <a:noFill/>
        </p:spPr>
        <p:txBody>
          <a:bodyPr wrap="none" rtlCol="0">
            <a:spAutoFit/>
          </a:bodyPr>
          <a:lstStyle/>
          <a:p>
            <a:r>
              <a:rPr lang="en-US" altLang="zh-CN" sz="1600" dirty="0"/>
              <a:t>3. </a:t>
            </a:r>
            <a:r>
              <a:rPr lang="zh-CN" altLang="en-US" sz="1600" dirty="0"/>
              <a:t>认证方本地计算，并验证。</a:t>
            </a:r>
          </a:p>
        </p:txBody>
      </p:sp>
      <p:sp>
        <p:nvSpPr>
          <p:cNvPr id="59" name="五边形 58"/>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60" name="燕尾形 59"/>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72" name="燕尾形 71"/>
          <p:cNvSpPr/>
          <p:nvPr/>
        </p:nvSpPr>
        <p:spPr bwMode="auto">
          <a:xfrm>
            <a:off x="9044785"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73" name="燕尾形 72"/>
          <p:cNvSpPr/>
          <p:nvPr/>
        </p:nvSpPr>
        <p:spPr bwMode="auto">
          <a:xfrm>
            <a:off x="10011569"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74" name="燕尾形 73"/>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129492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A0B5B-515B-4FA1-87D8-C1387A5A75AF}"/>
              </a:ext>
            </a:extLst>
          </p:cNvPr>
          <p:cNvSpPr>
            <a:spLocks noGrp="1"/>
          </p:cNvSpPr>
          <p:nvPr>
            <p:ph type="title"/>
          </p:nvPr>
        </p:nvSpPr>
        <p:spPr/>
        <p:txBody>
          <a:bodyPr/>
          <a:lstStyle/>
          <a:p>
            <a:r>
              <a:rPr lang="zh-CN" altLang="en-US"/>
              <a:t>前言</a:t>
            </a:r>
          </a:p>
        </p:txBody>
      </p:sp>
      <p:sp>
        <p:nvSpPr>
          <p:cNvPr id="5" name="文本占位符 4"/>
          <p:cNvSpPr>
            <a:spLocks noGrp="1"/>
          </p:cNvSpPr>
          <p:nvPr>
            <p:ph type="body" sz="quarter" idx="4294967295"/>
          </p:nvPr>
        </p:nvSpPr>
        <p:spPr>
          <a:xfrm>
            <a:off x="458787" y="883072"/>
            <a:ext cx="11274425" cy="5091856"/>
          </a:xfrm>
        </p:spPr>
        <p:txBody>
          <a:bodyPr/>
          <a:lstStyle/>
          <a:p>
            <a:r>
              <a:rPr lang="zh-CN" altLang="en-US" sz="2000" dirty="0">
                <a:sym typeface="Huawei Sans" panose="020C0503030203020204" pitchFamily="34" charset="0"/>
              </a:rPr>
              <a:t>随着经济全球化与数字化变革加速，企业规模不断扩大，越来越多的分支机构出现在不同的地域。每个分支的网络被认为一个</a:t>
            </a:r>
            <a:r>
              <a:rPr lang="en-US" altLang="zh-CN" sz="2000" dirty="0">
                <a:sym typeface="Huawei Sans" panose="020C0503030203020204" pitchFamily="34" charset="0"/>
              </a:rPr>
              <a:t>LAN</a:t>
            </a:r>
            <a:r>
              <a:rPr lang="zh-CN" altLang="en-US" sz="2000" dirty="0">
                <a:sym typeface="Huawei Sans" panose="020C0503030203020204" pitchFamily="34" charset="0"/>
              </a:rPr>
              <a:t>（</a:t>
            </a:r>
            <a:r>
              <a:rPr lang="en-US" altLang="zh-CN" sz="2000" dirty="0">
                <a:sym typeface="Huawei Sans" panose="020C0503030203020204" pitchFamily="34" charset="0"/>
              </a:rPr>
              <a:t>Local Area Network</a:t>
            </a:r>
            <a:r>
              <a:rPr lang="zh-CN" altLang="en-US" sz="2000" dirty="0">
                <a:sym typeface="Huawei Sans" panose="020C0503030203020204" pitchFamily="34" charset="0"/>
              </a:rPr>
              <a:t>，局域网），总部和各分支机构之间通信需要跨越地理位置。因此，企业需要通过</a:t>
            </a:r>
            <a:r>
              <a:rPr lang="en-US" altLang="zh-CN" sz="2000" dirty="0">
                <a:sym typeface="Huawei Sans" panose="020C0503030203020204" pitchFamily="34" charset="0"/>
              </a:rPr>
              <a:t>WAN</a:t>
            </a:r>
            <a:r>
              <a:rPr lang="zh-CN" altLang="en-US" sz="2000" dirty="0">
                <a:sym typeface="Huawei Sans" panose="020C0503030203020204" pitchFamily="34" charset="0"/>
              </a:rPr>
              <a:t>（</a:t>
            </a:r>
            <a:r>
              <a:rPr lang="en-US" altLang="zh-CN" sz="2000" dirty="0">
                <a:sym typeface="Huawei Sans" panose="020C0503030203020204" pitchFamily="34" charset="0"/>
              </a:rPr>
              <a:t>Wide Area Network</a:t>
            </a:r>
            <a:r>
              <a:rPr lang="zh-CN" altLang="en-US" sz="2000" dirty="0">
                <a:sym typeface="Huawei Sans" panose="020C0503030203020204" pitchFamily="34" charset="0"/>
              </a:rPr>
              <a:t>，广域网）将这些分散在不同地理位置的分支机构连接起来，以便更好地开展业务。</a:t>
            </a:r>
            <a:endParaRPr lang="en-US" altLang="zh-CN" sz="2000" dirty="0">
              <a:sym typeface="Huawei Sans" panose="020C0503030203020204" pitchFamily="34" charset="0"/>
            </a:endParaRPr>
          </a:p>
          <a:p>
            <a:r>
              <a:rPr lang="zh-CN" altLang="en-US" sz="2000" dirty="0">
                <a:sym typeface="Huawei Sans" panose="020C0503030203020204" pitchFamily="34" charset="0"/>
              </a:rPr>
              <a:t>广域网技术的发展，伴随着带宽不断的升级：早期出现的</a:t>
            </a:r>
            <a:r>
              <a:rPr lang="en-US" altLang="zh-CN" sz="2000" dirty="0">
                <a:sym typeface="Huawei Sans" panose="020C0503030203020204" pitchFamily="34" charset="0"/>
              </a:rPr>
              <a:t>X.25</a:t>
            </a:r>
            <a:r>
              <a:rPr lang="zh-CN" altLang="en-US" sz="2000" dirty="0">
                <a:sym typeface="Huawei Sans" panose="020C0503030203020204" pitchFamily="34" charset="0"/>
              </a:rPr>
              <a:t>只能提供</a:t>
            </a:r>
            <a:r>
              <a:rPr lang="en-US" altLang="zh-CN" sz="2000" dirty="0">
                <a:sym typeface="Huawei Sans" panose="020C0503030203020204" pitchFamily="34" charset="0"/>
              </a:rPr>
              <a:t>64 </a:t>
            </a:r>
            <a:r>
              <a:rPr lang="en-US" altLang="zh-CN" sz="2000" dirty="0" err="1">
                <a:sym typeface="Huawei Sans" panose="020C0503030203020204" pitchFamily="34" charset="0"/>
              </a:rPr>
              <a:t>kbit</a:t>
            </a:r>
            <a:r>
              <a:rPr lang="en-US" altLang="zh-CN" sz="2000" dirty="0">
                <a:sym typeface="Huawei Sans" panose="020C0503030203020204" pitchFamily="34" charset="0"/>
              </a:rPr>
              <a:t>/s</a:t>
            </a:r>
            <a:r>
              <a:rPr lang="zh-CN" altLang="en-US" sz="2000" dirty="0">
                <a:sym typeface="Huawei Sans" panose="020C0503030203020204" pitchFamily="34" charset="0"/>
              </a:rPr>
              <a:t>的带宽，其后</a:t>
            </a:r>
            <a:r>
              <a:rPr lang="en-US" altLang="zh-CN" sz="2000" dirty="0">
                <a:sym typeface="Huawei Sans" panose="020C0503030203020204" pitchFamily="34" charset="0"/>
              </a:rPr>
              <a:t>DDN</a:t>
            </a:r>
            <a:r>
              <a:rPr lang="zh-CN" altLang="en-US" sz="2000" dirty="0">
                <a:sym typeface="Huawei Sans" panose="020C0503030203020204" pitchFamily="34" charset="0"/>
              </a:rPr>
              <a:t>（</a:t>
            </a:r>
            <a:r>
              <a:rPr lang="en-US" altLang="zh-CN" sz="2000" dirty="0"/>
              <a:t>Digital Data Network</a:t>
            </a:r>
            <a:r>
              <a:rPr lang="zh-CN" altLang="en-US" sz="2000" dirty="0"/>
              <a:t>，</a:t>
            </a:r>
            <a:r>
              <a:rPr lang="zh-CN" altLang="en-US" sz="2000" dirty="0">
                <a:sym typeface="Huawei Sans" panose="020C0503030203020204" pitchFamily="34" charset="0"/>
              </a:rPr>
              <a:t>数字数据网）和</a:t>
            </a:r>
            <a:r>
              <a:rPr lang="en-US" altLang="zh-CN" sz="2000" dirty="0">
                <a:sym typeface="Huawei Sans" panose="020C0503030203020204" pitchFamily="34" charset="0"/>
              </a:rPr>
              <a:t>FR</a:t>
            </a:r>
            <a:r>
              <a:rPr lang="zh-CN" altLang="en-US" sz="2000" dirty="0">
                <a:sym typeface="Huawei Sans" panose="020C0503030203020204" pitchFamily="34" charset="0"/>
              </a:rPr>
              <a:t>（</a:t>
            </a:r>
            <a:r>
              <a:rPr lang="en-US" altLang="zh-CN" sz="2000" dirty="0"/>
              <a:t>Frame Relay</a:t>
            </a:r>
            <a:r>
              <a:rPr lang="zh-CN" altLang="en-US" sz="2000" dirty="0"/>
              <a:t>，</a:t>
            </a:r>
            <a:r>
              <a:rPr lang="zh-CN" altLang="en-US" sz="2000" dirty="0">
                <a:sym typeface="Huawei Sans" panose="020C0503030203020204" pitchFamily="34" charset="0"/>
              </a:rPr>
              <a:t>帧中继）提供的带宽提高到</a:t>
            </a:r>
            <a:r>
              <a:rPr lang="en-US" altLang="zh-CN" sz="2000" dirty="0">
                <a:sym typeface="Huawei Sans" panose="020C0503030203020204" pitchFamily="34" charset="0"/>
              </a:rPr>
              <a:t>2 Mbit/s</a:t>
            </a:r>
            <a:r>
              <a:rPr lang="zh-CN" altLang="en-US" sz="2000" dirty="0">
                <a:sym typeface="Huawei Sans" panose="020C0503030203020204" pitchFamily="34" charset="0"/>
              </a:rPr>
              <a:t>，</a:t>
            </a:r>
            <a:r>
              <a:rPr lang="en-US" altLang="zh-CN" sz="2000" dirty="0">
                <a:sym typeface="Huawei Sans" panose="020C0503030203020204" pitchFamily="34" charset="0"/>
              </a:rPr>
              <a:t>SDH</a:t>
            </a:r>
            <a:r>
              <a:rPr lang="zh-CN" altLang="en-US" sz="2000" dirty="0">
                <a:sym typeface="Huawei Sans" panose="020C0503030203020204" pitchFamily="34" charset="0"/>
              </a:rPr>
              <a:t>（</a:t>
            </a:r>
            <a:r>
              <a:rPr lang="en-US" altLang="zh-CN" sz="2000" dirty="0">
                <a:sym typeface="Huawei Sans" panose="020C0503030203020204" pitchFamily="34" charset="0"/>
              </a:rPr>
              <a:t>Synchronous Digital </a:t>
            </a:r>
            <a:r>
              <a:rPr lang="en-US" altLang="zh-CN" sz="2000" dirty="0" err="1">
                <a:sym typeface="Huawei Sans" panose="020C0503030203020204" pitchFamily="34" charset="0"/>
              </a:rPr>
              <a:t>Hierachy</a:t>
            </a:r>
            <a:r>
              <a:rPr lang="zh-CN" altLang="en-US" sz="2000" dirty="0">
                <a:sym typeface="Huawei Sans" panose="020C0503030203020204" pitchFamily="34" charset="0"/>
              </a:rPr>
              <a:t>，同步数字结构）和</a:t>
            </a:r>
            <a:r>
              <a:rPr lang="en-US" altLang="zh-CN" sz="2000" dirty="0">
                <a:sym typeface="Huawei Sans" panose="020C0503030203020204" pitchFamily="34" charset="0"/>
              </a:rPr>
              <a:t>ATM</a:t>
            </a:r>
            <a:r>
              <a:rPr lang="zh-CN" altLang="en-US" sz="2000" dirty="0">
                <a:sym typeface="Huawei Sans" panose="020C0503030203020204" pitchFamily="34" charset="0"/>
              </a:rPr>
              <a:t>（</a:t>
            </a:r>
            <a:r>
              <a:rPr lang="en-US" altLang="zh-CN" sz="2000" dirty="0">
                <a:sym typeface="Huawei Sans" panose="020C0503030203020204" pitchFamily="34" charset="0"/>
              </a:rPr>
              <a:t>Asynchronous Transfer Mode</a:t>
            </a:r>
            <a:r>
              <a:rPr lang="zh-CN" altLang="en-US" sz="2000" dirty="0">
                <a:sym typeface="Huawei Sans" panose="020C0503030203020204" pitchFamily="34" charset="0"/>
              </a:rPr>
              <a:t>，异步传输模式）进一步把带宽提升到</a:t>
            </a:r>
            <a:r>
              <a:rPr lang="en-US" altLang="zh-CN" sz="2000" dirty="0">
                <a:sym typeface="Huawei Sans" panose="020C0503030203020204" pitchFamily="34" charset="0"/>
              </a:rPr>
              <a:t>10 </a:t>
            </a:r>
            <a:r>
              <a:rPr lang="en-US" altLang="zh-CN" sz="2000" dirty="0" err="1">
                <a:sym typeface="Huawei Sans" panose="020C0503030203020204" pitchFamily="34" charset="0"/>
              </a:rPr>
              <a:t>Gbit</a:t>
            </a:r>
            <a:r>
              <a:rPr lang="en-US" altLang="zh-CN" sz="2000" dirty="0">
                <a:sym typeface="Huawei Sans" panose="020C0503030203020204" pitchFamily="34" charset="0"/>
              </a:rPr>
              <a:t>/s</a:t>
            </a:r>
            <a:r>
              <a:rPr lang="zh-CN" altLang="en-US" sz="2000" dirty="0">
                <a:sym typeface="Huawei Sans" panose="020C0503030203020204" pitchFamily="34" charset="0"/>
              </a:rPr>
              <a:t>，最后发展到当前以</a:t>
            </a:r>
            <a:r>
              <a:rPr lang="en-US" altLang="zh-CN" sz="2000" dirty="0">
                <a:sym typeface="Huawei Sans" panose="020C0503030203020204" pitchFamily="34" charset="0"/>
              </a:rPr>
              <a:t>IP</a:t>
            </a:r>
            <a:r>
              <a:rPr lang="zh-CN" altLang="en-US" sz="2000" dirty="0">
                <a:sym typeface="Huawei Sans" panose="020C0503030203020204" pitchFamily="34" charset="0"/>
              </a:rPr>
              <a:t>为基础的</a:t>
            </a:r>
            <a:r>
              <a:rPr lang="en-US" altLang="zh-CN" sz="2000" dirty="0">
                <a:sym typeface="Huawei Sans" panose="020C0503030203020204" pitchFamily="34" charset="0"/>
              </a:rPr>
              <a:t>10 </a:t>
            </a:r>
            <a:r>
              <a:rPr lang="en-US" altLang="zh-CN" sz="2000" dirty="0" err="1">
                <a:sym typeface="Huawei Sans" panose="020C0503030203020204" pitchFamily="34" charset="0"/>
              </a:rPr>
              <a:t>Gbit</a:t>
            </a:r>
            <a:r>
              <a:rPr lang="en-US" altLang="zh-CN" sz="2000" dirty="0">
                <a:sym typeface="Huawei Sans" panose="020C0503030203020204" pitchFamily="34" charset="0"/>
              </a:rPr>
              <a:t>/s</a:t>
            </a:r>
            <a:r>
              <a:rPr lang="zh-CN" altLang="en-US" sz="2000" dirty="0">
                <a:sym typeface="Huawei Sans" panose="020C0503030203020204" pitchFamily="34" charset="0"/>
              </a:rPr>
              <a:t>甚至更高带宽的广域网络。</a:t>
            </a:r>
            <a:endParaRPr lang="en-US" altLang="zh-CN" sz="2000" dirty="0">
              <a:sym typeface="Huawei Sans" panose="020C0503030203020204" pitchFamily="34" charset="0"/>
            </a:endParaRPr>
          </a:p>
          <a:p>
            <a:r>
              <a:rPr lang="zh-CN" altLang="en-US" sz="2000" dirty="0">
                <a:sym typeface="Huawei Sans" panose="020C0503030203020204" pitchFamily="34" charset="0"/>
              </a:rPr>
              <a:t>本课程主要讲解广域网技术基础概述以及</a:t>
            </a:r>
            <a:r>
              <a:rPr lang="en-US" altLang="zh-CN" sz="2000" dirty="0">
                <a:sym typeface="Huawei Sans" panose="020C0503030203020204" pitchFamily="34" charset="0"/>
              </a:rPr>
              <a:t>PPP</a:t>
            </a:r>
            <a:r>
              <a:rPr lang="zh-CN" altLang="en-US" sz="2000" dirty="0">
                <a:sym typeface="Huawei Sans" panose="020C0503030203020204" pitchFamily="34" charset="0"/>
              </a:rPr>
              <a:t>（</a:t>
            </a:r>
            <a:r>
              <a:rPr lang="en-US" altLang="zh-CN" sz="2000" dirty="0">
                <a:sym typeface="Huawei Sans" panose="020C0503030203020204" pitchFamily="34" charset="0"/>
              </a:rPr>
              <a:t>Point-to-Point Protocol </a:t>
            </a:r>
            <a:r>
              <a:rPr lang="zh-CN" altLang="en-US" sz="2000" dirty="0">
                <a:sym typeface="Huawei Sans" panose="020C0503030203020204" pitchFamily="34" charset="0"/>
              </a:rPr>
              <a:t>，点对点协议）原理与相关应用。</a:t>
            </a:r>
          </a:p>
        </p:txBody>
      </p:sp>
    </p:spTree>
    <p:extLst>
      <p:ext uri="{BB962C8B-B14F-4D97-AF65-F5344CB8AC3E}">
        <p14:creationId xmlns:p14="http://schemas.microsoft.com/office/powerpoint/2010/main" val="114587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协商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静态</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地址协商</a:t>
            </a:r>
          </a:p>
        </p:txBody>
      </p:sp>
      <p:sp>
        <p:nvSpPr>
          <p:cNvPr id="12" name="文本占位符 11"/>
          <p:cNvSpPr>
            <a:spLocks noGrp="1"/>
          </p:cNvSpPr>
          <p:nvPr>
            <p:ph type="body" sz="quarter" idx="4294967295"/>
          </p:nvPr>
        </p:nvSpPr>
        <p:spPr>
          <a:xfrm>
            <a:off x="534638" y="990112"/>
            <a:ext cx="11276012" cy="5436813"/>
          </a:xfrm>
        </p:spPr>
        <p:txBody>
          <a:body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认证协商后，双方进入</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协商阶段，协商在数据链路上所传输的数据包的格式与类型。以常见的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协议为例，它分为静态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地址协商和动态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地址协商。</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静态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地址协商需要手动在链路两端配置</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地址。</a:t>
            </a:r>
          </a:p>
        </p:txBody>
      </p:sp>
      <p:cxnSp>
        <p:nvCxnSpPr>
          <p:cNvPr id="23" name="直接连接符 22"/>
          <p:cNvCxnSpPr/>
          <p:nvPr/>
        </p:nvCxnSpPr>
        <p:spPr bwMode="auto">
          <a:xfrm>
            <a:off x="3760650" y="3684774"/>
            <a:ext cx="0" cy="2559269"/>
          </a:xfrm>
          <a:prstGeom prst="line">
            <a:avLst/>
          </a:prstGeom>
          <a:solidFill>
            <a:schemeClr val="accent1"/>
          </a:solidFill>
          <a:ln w="19050" cap="flat" cmpd="sng" algn="ctr">
            <a:solidFill>
              <a:srgbClr val="EC7061"/>
            </a:solidFill>
            <a:prstDash val="dash"/>
            <a:round/>
            <a:headEnd type="none" w="med" len="med"/>
            <a:tailEnd type="none" w="med" len="med"/>
          </a:ln>
          <a:effectLst/>
        </p:spPr>
      </p:cxnSp>
      <p:cxnSp>
        <p:nvCxnSpPr>
          <p:cNvPr id="61" name="直接连接符 60"/>
          <p:cNvCxnSpPr/>
          <p:nvPr/>
        </p:nvCxnSpPr>
        <p:spPr bwMode="auto">
          <a:xfrm>
            <a:off x="8534748" y="3622424"/>
            <a:ext cx="0" cy="2656102"/>
          </a:xfrm>
          <a:prstGeom prst="line">
            <a:avLst/>
          </a:prstGeom>
          <a:solidFill>
            <a:schemeClr val="accent1"/>
          </a:solidFill>
          <a:ln w="19050" cap="flat" cmpd="sng" algn="ctr">
            <a:solidFill>
              <a:srgbClr val="EC7061"/>
            </a:solidFill>
            <a:prstDash val="dash"/>
            <a:round/>
            <a:headEnd type="none" w="med" len="med"/>
            <a:tailEnd type="none" w="med" len="med"/>
          </a:ln>
          <a:effectLst/>
        </p:spPr>
      </p:cxnSp>
      <p:grpSp>
        <p:nvGrpSpPr>
          <p:cNvPr id="20" name="组合 19"/>
          <p:cNvGrpSpPr/>
          <p:nvPr/>
        </p:nvGrpSpPr>
        <p:grpSpPr>
          <a:xfrm>
            <a:off x="3982607" y="3668209"/>
            <a:ext cx="4324232" cy="1003326"/>
            <a:chOff x="2193183" y="2388353"/>
            <a:chExt cx="2447575" cy="1003326"/>
          </a:xfrm>
        </p:grpSpPr>
        <p:sp>
          <p:nvSpPr>
            <p:cNvPr id="53259" name="Text Box 15"/>
            <p:cNvSpPr txBox="1">
              <a:spLocks noChangeArrowheads="1"/>
            </p:cNvSpPr>
            <p:nvPr/>
          </p:nvSpPr>
          <p:spPr bwMode="auto">
            <a:xfrm>
              <a:off x="2315421" y="2388353"/>
              <a:ext cx="21668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a:t>
              </a:r>
              <a:r>
                <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p:txBody>
        </p:sp>
        <p:sp>
          <p:nvSpPr>
            <p:cNvPr id="53261" name="Text Box 17"/>
            <p:cNvSpPr txBox="1">
              <a:spLocks noChangeArrowheads="1"/>
            </p:cNvSpPr>
            <p:nvPr/>
          </p:nvSpPr>
          <p:spPr bwMode="auto">
            <a:xfrm>
              <a:off x="2471848" y="3122969"/>
              <a:ext cx="1734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26" name="直接箭头连接符 25"/>
            <p:cNvCxnSpPr/>
            <p:nvPr/>
          </p:nvCxnSpPr>
          <p:spPr>
            <a:xfrm>
              <a:off x="2200864" y="2711519"/>
              <a:ext cx="243989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2193183" y="3391679"/>
              <a:ext cx="244757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960414" y="5072932"/>
            <a:ext cx="4372429" cy="958924"/>
            <a:chOff x="2185625" y="3893432"/>
            <a:chExt cx="2474855" cy="958924"/>
          </a:xfrm>
        </p:grpSpPr>
        <p:sp>
          <p:nvSpPr>
            <p:cNvPr id="53263" name="Text Box 19"/>
            <p:cNvSpPr txBox="1">
              <a:spLocks noChangeArrowheads="1"/>
            </p:cNvSpPr>
            <p:nvPr/>
          </p:nvSpPr>
          <p:spPr bwMode="auto">
            <a:xfrm>
              <a:off x="2318208" y="3893432"/>
              <a:ext cx="21668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a:t>
              </a:r>
              <a:r>
                <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p:txBody>
        </p:sp>
        <p:sp>
          <p:nvSpPr>
            <p:cNvPr id="53265" name="Text Box 21"/>
            <p:cNvSpPr txBox="1">
              <a:spLocks noChangeArrowheads="1"/>
            </p:cNvSpPr>
            <p:nvPr/>
          </p:nvSpPr>
          <p:spPr bwMode="auto">
            <a:xfrm>
              <a:off x="2436171" y="4553271"/>
              <a:ext cx="1734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28" name="直接箭头连接符 27"/>
            <p:cNvCxnSpPr/>
            <p:nvPr/>
          </p:nvCxnSpPr>
          <p:spPr>
            <a:xfrm flipH="1">
              <a:off x="2185625" y="4172195"/>
              <a:ext cx="246576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215076" y="4852356"/>
              <a:ext cx="244540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390965" y="2659416"/>
            <a:ext cx="5483096" cy="872851"/>
            <a:chOff x="4238306" y="2659416"/>
            <a:chExt cx="5483096" cy="872851"/>
          </a:xfrm>
        </p:grpSpPr>
        <p:sp>
          <p:nvSpPr>
            <p:cNvPr id="30" name="Text Box 11"/>
            <p:cNvSpPr txBox="1">
              <a:spLocks noChangeArrowheads="1"/>
            </p:cNvSpPr>
            <p:nvPr/>
          </p:nvSpPr>
          <p:spPr bwMode="auto">
            <a:xfrm>
              <a:off x="4238306" y="3286046"/>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1" name="Text Box 12"/>
            <p:cNvSpPr txBox="1">
              <a:spLocks noChangeArrowheads="1"/>
            </p:cNvSpPr>
            <p:nvPr/>
          </p:nvSpPr>
          <p:spPr bwMode="auto">
            <a:xfrm>
              <a:off x="9022238" y="3283802"/>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32" name="Text Box 7"/>
            <p:cNvSpPr txBox="1">
              <a:spLocks noChangeArrowheads="1"/>
            </p:cNvSpPr>
            <p:nvPr/>
          </p:nvSpPr>
          <p:spPr bwMode="auto">
            <a:xfrm>
              <a:off x="6495111" y="2659416"/>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33" name="Text Box 7"/>
            <p:cNvSpPr txBox="1">
              <a:spLocks noChangeArrowheads="1"/>
            </p:cNvSpPr>
            <p:nvPr/>
          </p:nvSpPr>
          <p:spPr bwMode="auto">
            <a:xfrm>
              <a:off x="4686663" y="3028748"/>
              <a:ext cx="1270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5" name="Text Box 7"/>
            <p:cNvSpPr txBox="1">
              <a:spLocks noChangeArrowheads="1"/>
            </p:cNvSpPr>
            <p:nvPr/>
          </p:nvSpPr>
          <p:spPr bwMode="auto">
            <a:xfrm>
              <a:off x="7867421" y="3041226"/>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6" name="Text Box 7"/>
            <p:cNvSpPr txBox="1">
              <a:spLocks noChangeArrowheads="1"/>
            </p:cNvSpPr>
            <p:nvPr/>
          </p:nvSpPr>
          <p:spPr bwMode="auto">
            <a:xfrm>
              <a:off x="4607991" y="2712287"/>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7" name="Text Box 7"/>
            <p:cNvSpPr txBox="1">
              <a:spLocks noChangeArrowheads="1"/>
            </p:cNvSpPr>
            <p:nvPr/>
          </p:nvSpPr>
          <p:spPr bwMode="auto">
            <a:xfrm>
              <a:off x="8202172" y="2699404"/>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8" name="图片 4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96210" y="2787923"/>
              <a:ext cx="540000" cy="442800"/>
            </a:xfrm>
            <a:prstGeom prst="rect">
              <a:avLst/>
            </a:prstGeom>
          </p:spPr>
        </p:pic>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12089" y="2789981"/>
              <a:ext cx="540000" cy="442800"/>
            </a:xfrm>
            <a:prstGeom prst="rect">
              <a:avLst/>
            </a:prstGeom>
          </p:spPr>
        </p:pic>
        <p:cxnSp>
          <p:nvCxnSpPr>
            <p:cNvPr id="5" name="直接连接符 4"/>
            <p:cNvCxnSpPr>
              <a:stCxn id="48" idx="3"/>
              <a:endCxn id="49" idx="1"/>
            </p:cNvCxnSpPr>
            <p:nvPr/>
          </p:nvCxnSpPr>
          <p:spPr>
            <a:xfrm>
              <a:off x="4836210" y="3009323"/>
              <a:ext cx="4275879" cy="205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82" name="Oval 4">
            <a:extLst>
              <a:ext uri="{FF2B5EF4-FFF2-40B4-BE49-F238E27FC236}">
                <a16:creationId xmlns:a16="http://schemas.microsoft.com/office/drawing/2014/main" id="{B18EF71D-655D-4964-BA79-AEE5A754E296}"/>
              </a:ext>
            </a:extLst>
          </p:cNvPr>
          <p:cNvSpPr>
            <a:spLocks noChangeAspect="1"/>
          </p:cNvSpPr>
          <p:nvPr/>
        </p:nvSpPr>
        <p:spPr>
          <a:xfrm>
            <a:off x="4036146" y="366950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3" name="Oval 4">
            <a:extLst>
              <a:ext uri="{FF2B5EF4-FFF2-40B4-BE49-F238E27FC236}">
                <a16:creationId xmlns:a16="http://schemas.microsoft.com/office/drawing/2014/main" id="{B18EF71D-655D-4964-BA79-AEE5A754E296}"/>
              </a:ext>
            </a:extLst>
          </p:cNvPr>
          <p:cNvSpPr>
            <a:spLocks noChangeAspect="1"/>
          </p:cNvSpPr>
          <p:nvPr/>
        </p:nvSpPr>
        <p:spPr>
          <a:xfrm>
            <a:off x="7982606" y="4333217"/>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8" name="Oval 4">
            <a:extLst>
              <a:ext uri="{FF2B5EF4-FFF2-40B4-BE49-F238E27FC236}">
                <a16:creationId xmlns:a16="http://schemas.microsoft.com/office/drawing/2014/main" id="{B18EF71D-655D-4964-BA79-AEE5A754E296}"/>
              </a:ext>
            </a:extLst>
          </p:cNvPr>
          <p:cNvSpPr>
            <a:spLocks noChangeAspect="1"/>
          </p:cNvSpPr>
          <p:nvPr/>
        </p:nvSpPr>
        <p:spPr>
          <a:xfrm>
            <a:off x="7982295" y="5018934"/>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9" name="Oval 4">
            <a:extLst>
              <a:ext uri="{FF2B5EF4-FFF2-40B4-BE49-F238E27FC236}">
                <a16:creationId xmlns:a16="http://schemas.microsoft.com/office/drawing/2014/main" id="{B18EF71D-655D-4964-BA79-AEE5A754E296}"/>
              </a:ext>
            </a:extLst>
          </p:cNvPr>
          <p:cNvSpPr>
            <a:spLocks noChangeAspect="1"/>
          </p:cNvSpPr>
          <p:nvPr/>
        </p:nvSpPr>
        <p:spPr>
          <a:xfrm>
            <a:off x="4102329" y="571335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8" name="文本框 97">
            <a:extLst>
              <a:ext uri="{FF2B5EF4-FFF2-40B4-BE49-F238E27FC236}">
                <a16:creationId xmlns:a16="http://schemas.microsoft.com/office/drawing/2014/main" id="{CD8829C1-85DE-46AF-8C53-0BEA9AE1831C}"/>
              </a:ext>
            </a:extLst>
          </p:cNvPr>
          <p:cNvSpPr txBox="1"/>
          <p:nvPr/>
        </p:nvSpPr>
        <p:spPr>
          <a:xfrm>
            <a:off x="1073454" y="3751955"/>
            <a:ext cx="2813739" cy="584775"/>
          </a:xfrm>
          <a:prstGeom prst="rect">
            <a:avLst/>
          </a:prstGeom>
          <a:noFill/>
        </p:spPr>
        <p:txBody>
          <a:bodyPr wrap="square" rtlCol="0">
            <a:spAutoFit/>
          </a:bodyPr>
          <a:lstStyle/>
          <a:p>
            <a:r>
              <a:rPr lang="en-US" altLang="zh-CN" sz="1600" dirty="0"/>
              <a:t>1. </a:t>
            </a:r>
            <a:r>
              <a:rPr lang="zh-CN" altLang="en-US" sz="1600" dirty="0"/>
              <a:t>发送配置请求，携带本端  配置的</a:t>
            </a:r>
            <a:r>
              <a:rPr lang="en-US" altLang="zh-CN" sz="1600" dirty="0"/>
              <a:t>IP</a:t>
            </a:r>
            <a:r>
              <a:rPr lang="zh-CN" altLang="en-US" sz="1600" dirty="0"/>
              <a:t>地址。</a:t>
            </a:r>
            <a:endParaRPr lang="en-US" altLang="zh-CN" sz="1600" dirty="0"/>
          </a:p>
        </p:txBody>
      </p:sp>
      <p:sp>
        <p:nvSpPr>
          <p:cNvPr id="99" name="文本框 98">
            <a:extLst>
              <a:ext uri="{FF2B5EF4-FFF2-40B4-BE49-F238E27FC236}">
                <a16:creationId xmlns:a16="http://schemas.microsoft.com/office/drawing/2014/main" id="{2D789976-0FB7-4BC4-B903-03C45DA9997F}"/>
              </a:ext>
            </a:extLst>
          </p:cNvPr>
          <p:cNvSpPr txBox="1"/>
          <p:nvPr/>
        </p:nvSpPr>
        <p:spPr>
          <a:xfrm>
            <a:off x="8708631" y="4502258"/>
            <a:ext cx="2258952" cy="338554"/>
          </a:xfrm>
          <a:prstGeom prst="rect">
            <a:avLst/>
          </a:prstGeom>
          <a:noFill/>
        </p:spPr>
        <p:txBody>
          <a:bodyPr wrap="none" rtlCol="0">
            <a:spAutoFit/>
          </a:bodyPr>
          <a:lstStyle/>
          <a:p>
            <a:r>
              <a:rPr lang="en-US" altLang="zh-CN" sz="1600" dirty="0"/>
              <a:t>2. </a:t>
            </a:r>
            <a:r>
              <a:rPr lang="zh-CN" altLang="en-US" sz="1600" dirty="0"/>
              <a:t>确认对端地址合法。</a:t>
            </a:r>
            <a:endParaRPr lang="en-US" altLang="zh-CN" sz="1600" dirty="0"/>
          </a:p>
        </p:txBody>
      </p:sp>
      <p:sp>
        <p:nvSpPr>
          <p:cNvPr id="38" name="五边形 37"/>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39" name="燕尾形 38"/>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40" name="燕尾形 39"/>
          <p:cNvSpPr/>
          <p:nvPr/>
        </p:nvSpPr>
        <p:spPr bwMode="auto">
          <a:xfrm>
            <a:off x="9044785"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41" name="燕尾形 40"/>
          <p:cNvSpPr/>
          <p:nvPr/>
        </p:nvSpPr>
        <p:spPr bwMode="auto">
          <a:xfrm>
            <a:off x="10011569"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42" name="燕尾形 41"/>
          <p:cNvSpPr/>
          <p:nvPr/>
        </p:nvSpPr>
        <p:spPr bwMode="auto">
          <a:xfrm>
            <a:off x="10978353"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3318212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协商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地址协商</a:t>
            </a:r>
          </a:p>
        </p:txBody>
      </p:sp>
      <p:sp>
        <p:nvSpPr>
          <p:cNvPr id="12" name="文本占位符 11"/>
          <p:cNvSpPr>
            <a:spLocks noGrp="1"/>
          </p:cNvSpPr>
          <p:nvPr>
            <p:ph type="body" sz="quarter" idx="4294967295"/>
          </p:nvPr>
        </p:nvSpPr>
        <p:spPr>
          <a:xfrm>
            <a:off x="651933" y="1058371"/>
            <a:ext cx="10965301" cy="5264051"/>
          </a:xfrm>
        </p:spPr>
        <p:txBody>
          <a:bodyPr/>
          <a:lstStyle/>
          <a:p>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动态</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地址协商支持</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链路一端为对端配置</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地址。</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5" name="直接连接符 74"/>
          <p:cNvCxnSpPr>
            <a:stCxn id="83" idx="2"/>
          </p:cNvCxnSpPr>
          <p:nvPr/>
        </p:nvCxnSpPr>
        <p:spPr bwMode="auto">
          <a:xfrm flipH="1">
            <a:off x="3718868" y="2871867"/>
            <a:ext cx="1" cy="3354386"/>
          </a:xfrm>
          <a:prstGeom prst="line">
            <a:avLst/>
          </a:prstGeom>
          <a:solidFill>
            <a:schemeClr val="accent1"/>
          </a:solidFill>
          <a:ln w="19050" cap="flat" cmpd="sng" algn="ctr">
            <a:solidFill>
              <a:srgbClr val="EC7061"/>
            </a:solidFill>
            <a:prstDash val="dash"/>
            <a:round/>
            <a:headEnd type="none" w="med" len="med"/>
            <a:tailEnd type="none" w="med" len="med"/>
          </a:ln>
          <a:effectLst/>
        </p:spPr>
      </p:cxnSp>
      <p:cxnSp>
        <p:nvCxnSpPr>
          <p:cNvPr id="76" name="直接连接符 75"/>
          <p:cNvCxnSpPr/>
          <p:nvPr/>
        </p:nvCxnSpPr>
        <p:spPr bwMode="auto">
          <a:xfrm>
            <a:off x="8539107" y="2871867"/>
            <a:ext cx="0" cy="3314328"/>
          </a:xfrm>
          <a:prstGeom prst="line">
            <a:avLst/>
          </a:prstGeom>
          <a:solidFill>
            <a:schemeClr val="accent1"/>
          </a:solidFill>
          <a:ln w="19050" cap="flat" cmpd="sng" algn="ctr">
            <a:solidFill>
              <a:srgbClr val="EC7061"/>
            </a:solidFill>
            <a:prstDash val="dash"/>
            <a:round/>
            <a:headEnd type="none" w="med" len="med"/>
            <a:tailEnd type="none" w="med" len="med"/>
          </a:ln>
          <a:effectLst/>
        </p:spPr>
      </p:cxnSp>
      <p:sp>
        <p:nvSpPr>
          <p:cNvPr id="63" name="Text Box 15"/>
          <p:cNvSpPr txBox="1">
            <a:spLocks noChangeArrowheads="1"/>
          </p:cNvSpPr>
          <p:nvPr/>
        </p:nvSpPr>
        <p:spPr bwMode="auto">
          <a:xfrm>
            <a:off x="4327834" y="2905819"/>
            <a:ext cx="3735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0.0.0.0</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4" name="Text Box 17"/>
          <p:cNvSpPr txBox="1">
            <a:spLocks noChangeArrowheads="1"/>
          </p:cNvSpPr>
          <p:nvPr/>
        </p:nvSpPr>
        <p:spPr bwMode="auto">
          <a:xfrm>
            <a:off x="4566728" y="3458668"/>
            <a:ext cx="32385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t>
            </a:r>
            <a:r>
              <a:rPr lang="en-US" altLang="zh-CN" sz="1400" dirty="0" err="1">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Nak</a:t>
            </a: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5" name="Text Box 21"/>
          <p:cNvSpPr txBox="1">
            <a:spLocks noChangeArrowheads="1"/>
          </p:cNvSpPr>
          <p:nvPr/>
        </p:nvSpPr>
        <p:spPr bwMode="auto">
          <a:xfrm>
            <a:off x="4607465" y="4604296"/>
            <a:ext cx="29892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6" name="Text Box 22"/>
          <p:cNvSpPr txBox="1">
            <a:spLocks noChangeArrowheads="1"/>
          </p:cNvSpPr>
          <p:nvPr/>
        </p:nvSpPr>
        <p:spPr bwMode="auto">
          <a:xfrm>
            <a:off x="4364871" y="4046828"/>
            <a:ext cx="3735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69" name="直接箭头连接符 68"/>
          <p:cNvCxnSpPr/>
          <p:nvPr/>
        </p:nvCxnSpPr>
        <p:spPr>
          <a:xfrm>
            <a:off x="3952324" y="3176960"/>
            <a:ext cx="430327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3965024" y="4317970"/>
            <a:ext cx="430327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3939624" y="3747465"/>
            <a:ext cx="430327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3952326" y="4888475"/>
            <a:ext cx="43032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7" name="Text Box 19"/>
          <p:cNvSpPr txBox="1">
            <a:spLocks noChangeArrowheads="1"/>
          </p:cNvSpPr>
          <p:nvPr/>
        </p:nvSpPr>
        <p:spPr bwMode="auto">
          <a:xfrm>
            <a:off x="4234493" y="5187838"/>
            <a:ext cx="3735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8" name="Text Box 25"/>
          <p:cNvSpPr txBox="1">
            <a:spLocks noChangeArrowheads="1"/>
          </p:cNvSpPr>
          <p:nvPr/>
        </p:nvSpPr>
        <p:spPr bwMode="auto">
          <a:xfrm>
            <a:off x="4553940" y="5741122"/>
            <a:ext cx="29892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73" name="直接箭头连接符 72"/>
          <p:cNvCxnSpPr/>
          <p:nvPr/>
        </p:nvCxnSpPr>
        <p:spPr>
          <a:xfrm flipH="1">
            <a:off x="3955402" y="5458980"/>
            <a:ext cx="431289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3950983" y="6029484"/>
            <a:ext cx="430962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Oval 4">
            <a:extLst>
              <a:ext uri="{FF2B5EF4-FFF2-40B4-BE49-F238E27FC236}">
                <a16:creationId xmlns:a16="http://schemas.microsoft.com/office/drawing/2014/main" id="{B18EF71D-655D-4964-BA79-AEE5A754E296}"/>
              </a:ext>
            </a:extLst>
          </p:cNvPr>
          <p:cNvSpPr>
            <a:spLocks noChangeAspect="1"/>
          </p:cNvSpPr>
          <p:nvPr/>
        </p:nvSpPr>
        <p:spPr>
          <a:xfrm>
            <a:off x="4052238" y="284802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3" name="Oval 4">
            <a:extLst>
              <a:ext uri="{FF2B5EF4-FFF2-40B4-BE49-F238E27FC236}">
                <a16:creationId xmlns:a16="http://schemas.microsoft.com/office/drawing/2014/main" id="{B18EF71D-655D-4964-BA79-AEE5A754E296}"/>
              </a:ext>
            </a:extLst>
          </p:cNvPr>
          <p:cNvSpPr>
            <a:spLocks noChangeAspect="1"/>
          </p:cNvSpPr>
          <p:nvPr/>
        </p:nvSpPr>
        <p:spPr>
          <a:xfrm>
            <a:off x="7934798" y="340124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4" name="Oval 4">
            <a:extLst>
              <a:ext uri="{FF2B5EF4-FFF2-40B4-BE49-F238E27FC236}">
                <a16:creationId xmlns:a16="http://schemas.microsoft.com/office/drawing/2014/main" id="{B18EF71D-655D-4964-BA79-AEE5A754E296}"/>
              </a:ext>
            </a:extLst>
          </p:cNvPr>
          <p:cNvSpPr>
            <a:spLocks noChangeAspect="1"/>
          </p:cNvSpPr>
          <p:nvPr/>
        </p:nvSpPr>
        <p:spPr>
          <a:xfrm>
            <a:off x="4052238" y="3980130"/>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5" name="Oval 4">
            <a:extLst>
              <a:ext uri="{FF2B5EF4-FFF2-40B4-BE49-F238E27FC236}">
                <a16:creationId xmlns:a16="http://schemas.microsoft.com/office/drawing/2014/main" id="{B18EF71D-655D-4964-BA79-AEE5A754E296}"/>
              </a:ext>
            </a:extLst>
          </p:cNvPr>
          <p:cNvSpPr>
            <a:spLocks noChangeAspect="1"/>
          </p:cNvSpPr>
          <p:nvPr/>
        </p:nvSpPr>
        <p:spPr>
          <a:xfrm>
            <a:off x="7958549" y="453407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6" name="Oval 4">
            <a:extLst>
              <a:ext uri="{FF2B5EF4-FFF2-40B4-BE49-F238E27FC236}">
                <a16:creationId xmlns:a16="http://schemas.microsoft.com/office/drawing/2014/main" id="{B18EF71D-655D-4964-BA79-AEE5A754E296}"/>
              </a:ext>
            </a:extLst>
          </p:cNvPr>
          <p:cNvSpPr>
            <a:spLocks noChangeAspect="1"/>
          </p:cNvSpPr>
          <p:nvPr/>
        </p:nvSpPr>
        <p:spPr>
          <a:xfrm>
            <a:off x="7974683" y="512736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5</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7" name="Oval 4">
            <a:extLst>
              <a:ext uri="{FF2B5EF4-FFF2-40B4-BE49-F238E27FC236}">
                <a16:creationId xmlns:a16="http://schemas.microsoft.com/office/drawing/2014/main" id="{B18EF71D-655D-4964-BA79-AEE5A754E296}"/>
              </a:ext>
            </a:extLst>
          </p:cNvPr>
          <p:cNvSpPr>
            <a:spLocks noChangeAspect="1"/>
          </p:cNvSpPr>
          <p:nvPr/>
        </p:nvSpPr>
        <p:spPr>
          <a:xfrm>
            <a:off x="4056503" y="571270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6</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8" name="文本框 97">
            <a:extLst>
              <a:ext uri="{FF2B5EF4-FFF2-40B4-BE49-F238E27FC236}">
                <a16:creationId xmlns:a16="http://schemas.microsoft.com/office/drawing/2014/main" id="{0AFD08AB-DB71-428C-A3EE-56DF4685DC69}"/>
              </a:ext>
            </a:extLst>
          </p:cNvPr>
          <p:cNvSpPr txBox="1"/>
          <p:nvPr/>
        </p:nvSpPr>
        <p:spPr>
          <a:xfrm>
            <a:off x="610233" y="3072469"/>
            <a:ext cx="3498095" cy="338554"/>
          </a:xfrm>
          <a:prstGeom prst="rect">
            <a:avLst/>
          </a:prstGeom>
          <a:noFill/>
        </p:spPr>
        <p:txBody>
          <a:bodyPr wrap="square" rtlCol="0">
            <a:spAutoFit/>
          </a:bodyPr>
          <a:lstStyle/>
          <a:p>
            <a:r>
              <a:rPr lang="en-US" altLang="zh-CN" sz="1600" dirty="0"/>
              <a:t>1. </a:t>
            </a:r>
            <a:r>
              <a:rPr lang="zh-CN" altLang="en-US" sz="1600" dirty="0"/>
              <a:t>发送配置请求，本地无</a:t>
            </a:r>
            <a:r>
              <a:rPr lang="en-US" altLang="zh-CN" sz="1600" dirty="0"/>
              <a:t>IP</a:t>
            </a:r>
            <a:r>
              <a:rPr lang="zh-CN" altLang="en-US" sz="1600" dirty="0"/>
              <a:t>地址。</a:t>
            </a:r>
            <a:endParaRPr lang="en-US" altLang="zh-CN" sz="1600" dirty="0"/>
          </a:p>
        </p:txBody>
      </p:sp>
      <p:sp>
        <p:nvSpPr>
          <p:cNvPr id="99" name="文本框 98">
            <a:extLst>
              <a:ext uri="{FF2B5EF4-FFF2-40B4-BE49-F238E27FC236}">
                <a16:creationId xmlns:a16="http://schemas.microsoft.com/office/drawing/2014/main" id="{9CE19A53-E045-4653-9798-2A987E440601}"/>
              </a:ext>
            </a:extLst>
          </p:cNvPr>
          <p:cNvSpPr txBox="1"/>
          <p:nvPr/>
        </p:nvSpPr>
        <p:spPr>
          <a:xfrm>
            <a:off x="8542259" y="3566390"/>
            <a:ext cx="3498095" cy="338554"/>
          </a:xfrm>
          <a:prstGeom prst="rect">
            <a:avLst/>
          </a:prstGeom>
          <a:noFill/>
        </p:spPr>
        <p:txBody>
          <a:bodyPr wrap="square" rtlCol="0">
            <a:spAutoFit/>
          </a:bodyPr>
          <a:lstStyle/>
          <a:p>
            <a:r>
              <a:rPr lang="en-US" altLang="zh-CN" sz="1600" dirty="0"/>
              <a:t>2. </a:t>
            </a:r>
            <a:r>
              <a:rPr lang="zh-CN" altLang="en-US" sz="1600" dirty="0"/>
              <a:t>对端地址不合法，协商</a:t>
            </a:r>
            <a:r>
              <a:rPr lang="en-US" altLang="zh-CN" sz="1600" dirty="0"/>
              <a:t>IP</a:t>
            </a:r>
            <a:r>
              <a:rPr lang="zh-CN" altLang="en-US" sz="1600" dirty="0"/>
              <a:t>地址。</a:t>
            </a:r>
            <a:endParaRPr lang="en-US" altLang="zh-CN" sz="1600" dirty="0"/>
          </a:p>
        </p:txBody>
      </p:sp>
      <p:sp>
        <p:nvSpPr>
          <p:cNvPr id="100" name="文本框 99">
            <a:extLst>
              <a:ext uri="{FF2B5EF4-FFF2-40B4-BE49-F238E27FC236}">
                <a16:creationId xmlns:a16="http://schemas.microsoft.com/office/drawing/2014/main" id="{23EF2D28-0FCD-4E63-ABBB-565423AB9262}"/>
              </a:ext>
            </a:extLst>
          </p:cNvPr>
          <p:cNvSpPr txBox="1"/>
          <p:nvPr/>
        </p:nvSpPr>
        <p:spPr>
          <a:xfrm>
            <a:off x="449297" y="4161712"/>
            <a:ext cx="3498095" cy="338554"/>
          </a:xfrm>
          <a:prstGeom prst="rect">
            <a:avLst/>
          </a:prstGeom>
          <a:noFill/>
        </p:spPr>
        <p:txBody>
          <a:bodyPr wrap="square" rtlCol="0">
            <a:spAutoFit/>
          </a:bodyPr>
          <a:lstStyle/>
          <a:p>
            <a:r>
              <a:rPr lang="en-US" altLang="zh-CN" sz="1600" dirty="0"/>
              <a:t>3. </a:t>
            </a:r>
            <a:r>
              <a:rPr lang="zh-CN" altLang="en-US" sz="1600" dirty="0"/>
              <a:t>重新发送配置请求，携带</a:t>
            </a:r>
            <a:r>
              <a:rPr lang="en-US" altLang="zh-CN" sz="1600" dirty="0"/>
              <a:t>IP</a:t>
            </a:r>
            <a:r>
              <a:rPr lang="zh-CN" altLang="en-US" sz="1600" dirty="0"/>
              <a:t>地址。</a:t>
            </a:r>
            <a:endParaRPr lang="en-US" altLang="zh-CN" sz="1600" dirty="0"/>
          </a:p>
        </p:txBody>
      </p:sp>
      <p:sp>
        <p:nvSpPr>
          <p:cNvPr id="101" name="文本框 100">
            <a:extLst>
              <a:ext uri="{FF2B5EF4-FFF2-40B4-BE49-F238E27FC236}">
                <a16:creationId xmlns:a16="http://schemas.microsoft.com/office/drawing/2014/main" id="{C492D866-EA2F-4537-9B2B-D17057A4C6C3}"/>
              </a:ext>
            </a:extLst>
          </p:cNvPr>
          <p:cNvSpPr txBox="1"/>
          <p:nvPr/>
        </p:nvSpPr>
        <p:spPr>
          <a:xfrm>
            <a:off x="8555416" y="4707015"/>
            <a:ext cx="3498095" cy="338554"/>
          </a:xfrm>
          <a:prstGeom prst="rect">
            <a:avLst/>
          </a:prstGeom>
          <a:noFill/>
        </p:spPr>
        <p:txBody>
          <a:bodyPr wrap="square" rtlCol="0">
            <a:spAutoFit/>
          </a:bodyPr>
          <a:lstStyle/>
          <a:p>
            <a:r>
              <a:rPr lang="en-US" altLang="zh-CN" sz="1600" dirty="0"/>
              <a:t>4. </a:t>
            </a:r>
            <a:r>
              <a:rPr lang="zh-CN" altLang="en-US" sz="1600" dirty="0"/>
              <a:t>确认对端地址合法。</a:t>
            </a:r>
            <a:endParaRPr lang="en-US" altLang="zh-CN" sz="1600" dirty="0"/>
          </a:p>
        </p:txBody>
      </p:sp>
      <p:grpSp>
        <p:nvGrpSpPr>
          <p:cNvPr id="82" name="组合 81"/>
          <p:cNvGrpSpPr/>
          <p:nvPr/>
        </p:nvGrpSpPr>
        <p:grpSpPr>
          <a:xfrm>
            <a:off x="3390965" y="1999016"/>
            <a:ext cx="5483096" cy="872851"/>
            <a:chOff x="4238306" y="2659416"/>
            <a:chExt cx="5483096" cy="872851"/>
          </a:xfrm>
        </p:grpSpPr>
        <p:sp>
          <p:nvSpPr>
            <p:cNvPr id="83" name="Text Box 11"/>
            <p:cNvSpPr txBox="1">
              <a:spLocks noChangeArrowheads="1"/>
            </p:cNvSpPr>
            <p:nvPr/>
          </p:nvSpPr>
          <p:spPr bwMode="auto">
            <a:xfrm>
              <a:off x="4238306" y="3286046"/>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4" name="Text Box 12"/>
            <p:cNvSpPr txBox="1">
              <a:spLocks noChangeArrowheads="1"/>
            </p:cNvSpPr>
            <p:nvPr/>
          </p:nvSpPr>
          <p:spPr bwMode="auto">
            <a:xfrm>
              <a:off x="9022238" y="3283802"/>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88" name="Text Box 7"/>
            <p:cNvSpPr txBox="1">
              <a:spLocks noChangeArrowheads="1"/>
            </p:cNvSpPr>
            <p:nvPr/>
          </p:nvSpPr>
          <p:spPr bwMode="auto">
            <a:xfrm>
              <a:off x="6495111" y="2659416"/>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91" name="Text Box 7"/>
            <p:cNvSpPr txBox="1">
              <a:spLocks noChangeArrowheads="1"/>
            </p:cNvSpPr>
            <p:nvPr/>
          </p:nvSpPr>
          <p:spPr bwMode="auto">
            <a:xfrm>
              <a:off x="7867421" y="3041226"/>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92" name="Text Box 7"/>
            <p:cNvSpPr txBox="1">
              <a:spLocks noChangeArrowheads="1"/>
            </p:cNvSpPr>
            <p:nvPr/>
          </p:nvSpPr>
          <p:spPr bwMode="auto">
            <a:xfrm>
              <a:off x="4607991" y="2712287"/>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102" name="Text Box 7"/>
            <p:cNvSpPr txBox="1">
              <a:spLocks noChangeArrowheads="1"/>
            </p:cNvSpPr>
            <p:nvPr/>
          </p:nvSpPr>
          <p:spPr bwMode="auto">
            <a:xfrm>
              <a:off x="8202172" y="2699404"/>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103" name="图片 10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96210" y="2787923"/>
              <a:ext cx="540000" cy="442800"/>
            </a:xfrm>
            <a:prstGeom prst="rect">
              <a:avLst/>
            </a:prstGeom>
          </p:spPr>
        </p:pic>
        <p:pic>
          <p:nvPicPr>
            <p:cNvPr id="104" name="图片 10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12089" y="2789981"/>
              <a:ext cx="540000" cy="442800"/>
            </a:xfrm>
            <a:prstGeom prst="rect">
              <a:avLst/>
            </a:prstGeom>
          </p:spPr>
        </p:pic>
        <p:cxnSp>
          <p:nvCxnSpPr>
            <p:cNvPr id="105" name="直接连接符 104"/>
            <p:cNvCxnSpPr>
              <a:stCxn id="103" idx="3"/>
              <a:endCxn id="104" idx="1"/>
            </p:cNvCxnSpPr>
            <p:nvPr/>
          </p:nvCxnSpPr>
          <p:spPr>
            <a:xfrm>
              <a:off x="4836210" y="3009323"/>
              <a:ext cx="4275879" cy="205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43" name="文本框 42">
            <a:extLst>
              <a:ext uri="{FF2B5EF4-FFF2-40B4-BE49-F238E27FC236}">
                <a16:creationId xmlns:a16="http://schemas.microsoft.com/office/drawing/2014/main" id="{C492D866-EA2F-4537-9B2B-D17057A4C6C3}"/>
              </a:ext>
            </a:extLst>
          </p:cNvPr>
          <p:cNvSpPr txBox="1"/>
          <p:nvPr/>
        </p:nvSpPr>
        <p:spPr>
          <a:xfrm>
            <a:off x="8555416" y="5127365"/>
            <a:ext cx="3190497" cy="584775"/>
          </a:xfrm>
          <a:prstGeom prst="rect">
            <a:avLst/>
          </a:prstGeom>
          <a:noFill/>
        </p:spPr>
        <p:txBody>
          <a:bodyPr wrap="square" rtlCol="0">
            <a:spAutoFit/>
          </a:bodyPr>
          <a:lstStyle/>
          <a:p>
            <a:r>
              <a:rPr lang="en-US" altLang="zh-CN" sz="1600" dirty="0"/>
              <a:t>5. </a:t>
            </a:r>
            <a:r>
              <a:rPr lang="zh-CN" altLang="en-US" sz="1600" dirty="0"/>
              <a:t>发送配置请求，携带本端的</a:t>
            </a:r>
            <a:r>
              <a:rPr lang="en-US" altLang="zh-CN" sz="1600" dirty="0"/>
              <a:t>IP</a:t>
            </a:r>
            <a:r>
              <a:rPr lang="zh-CN" altLang="en-US" sz="1600" dirty="0"/>
              <a:t>地址。</a:t>
            </a:r>
            <a:endParaRPr lang="en-US" altLang="zh-CN" sz="1600" dirty="0"/>
          </a:p>
        </p:txBody>
      </p:sp>
      <p:sp>
        <p:nvSpPr>
          <p:cNvPr id="44" name="文本框 43">
            <a:extLst>
              <a:ext uri="{FF2B5EF4-FFF2-40B4-BE49-F238E27FC236}">
                <a16:creationId xmlns:a16="http://schemas.microsoft.com/office/drawing/2014/main" id="{2D789976-0FB7-4BC4-B903-03C45DA9997F}"/>
              </a:ext>
            </a:extLst>
          </p:cNvPr>
          <p:cNvSpPr txBox="1"/>
          <p:nvPr/>
        </p:nvSpPr>
        <p:spPr>
          <a:xfrm>
            <a:off x="1448161" y="5741122"/>
            <a:ext cx="2258952" cy="338554"/>
          </a:xfrm>
          <a:prstGeom prst="rect">
            <a:avLst/>
          </a:prstGeom>
          <a:noFill/>
        </p:spPr>
        <p:txBody>
          <a:bodyPr wrap="none" rtlCol="0">
            <a:spAutoFit/>
          </a:bodyPr>
          <a:lstStyle/>
          <a:p>
            <a:r>
              <a:rPr lang="en-US" altLang="zh-CN" sz="1600" dirty="0"/>
              <a:t>6. </a:t>
            </a:r>
            <a:r>
              <a:rPr lang="zh-CN" altLang="en-US" sz="1600" dirty="0"/>
              <a:t>确认对端地址合法。</a:t>
            </a:r>
            <a:endParaRPr lang="en-US" altLang="zh-CN" sz="1600" dirty="0"/>
          </a:p>
        </p:txBody>
      </p:sp>
      <p:sp>
        <p:nvSpPr>
          <p:cNvPr id="45" name="五边形 44"/>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46" name="燕尾形 45"/>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47" name="燕尾形 46"/>
          <p:cNvSpPr/>
          <p:nvPr/>
        </p:nvSpPr>
        <p:spPr bwMode="auto">
          <a:xfrm>
            <a:off x="9044785"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48" name="燕尾形 47"/>
          <p:cNvSpPr/>
          <p:nvPr/>
        </p:nvSpPr>
        <p:spPr bwMode="auto">
          <a:xfrm>
            <a:off x="10011569"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49" name="燕尾形 48"/>
          <p:cNvSpPr/>
          <p:nvPr/>
        </p:nvSpPr>
        <p:spPr bwMode="auto">
          <a:xfrm>
            <a:off x="10978353"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1077459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早期广域网技术概述</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协议原理与配置</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协议原理</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协议配置</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200"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sz="22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61831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基础配置命令</a:t>
            </a:r>
          </a:p>
        </p:txBody>
      </p:sp>
      <p:sp>
        <p:nvSpPr>
          <p:cNvPr id="3" name="矩形 2"/>
          <p:cNvSpPr/>
          <p:nvPr/>
        </p:nvSpPr>
        <p:spPr>
          <a:xfrm>
            <a:off x="661815" y="1234001"/>
            <a:ext cx="2523448" cy="338554"/>
          </a:xfrm>
          <a:prstGeom prst="rect">
            <a:avLst/>
          </a:prstGeom>
        </p:spPr>
        <p:txBody>
          <a:bodyPr wrap="none">
            <a:spAutoFit/>
          </a:bodyPr>
          <a:lstStyle/>
          <a:p>
            <a:pPr marL="342900" lvl="0" indent="-342900" fontAlgn="auto">
              <a:buFont typeface="+mj-lt"/>
              <a:buAutoNum type="arabicPeriod"/>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配置接口封装</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协议</a:t>
            </a:r>
          </a:p>
        </p:txBody>
      </p:sp>
      <p:sp>
        <p:nvSpPr>
          <p:cNvPr id="17" name="矩形 16"/>
          <p:cNvSpPr/>
          <p:nvPr/>
        </p:nvSpPr>
        <p:spPr>
          <a:xfrm>
            <a:off x="1008063" y="1668556"/>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link-protocol</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8" name="矩形 17"/>
          <p:cNvSpPr/>
          <p:nvPr/>
        </p:nvSpPr>
        <p:spPr>
          <a:xfrm>
            <a:off x="1008063" y="2018552"/>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在接口视图下，将接口封装协议改为</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，华为串行接口默认封装协议为</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28" name="矩形 27"/>
          <p:cNvSpPr/>
          <p:nvPr/>
        </p:nvSpPr>
        <p:spPr>
          <a:xfrm>
            <a:off x="661815" y="2488004"/>
            <a:ext cx="2582758" cy="338554"/>
          </a:xfrm>
          <a:prstGeom prst="rect">
            <a:avLst/>
          </a:prstGeom>
        </p:spPr>
        <p:txBody>
          <a:bodyPr wrap="none">
            <a:spAutoFit/>
          </a:bodyPr>
          <a:lstStyle/>
          <a:p>
            <a:pPr marL="342900" lvl="0" indent="-342900" fontAlgn="auto">
              <a:buFont typeface="+mj-lt"/>
              <a:buAutoNum type="arabicPeriod" startAt="2"/>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配置协商超时时间间隔</a:t>
            </a:r>
          </a:p>
        </p:txBody>
      </p:sp>
      <p:sp>
        <p:nvSpPr>
          <p:cNvPr id="32" name="矩形 31"/>
          <p:cNvSpPr/>
          <p:nvPr/>
        </p:nvSpPr>
        <p:spPr>
          <a:xfrm>
            <a:off x="1024592" y="2920656"/>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timer negotiate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seconds</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5" name="矩形 34"/>
          <p:cNvSpPr/>
          <p:nvPr/>
        </p:nvSpPr>
        <p:spPr>
          <a:xfrm>
            <a:off x="948175" y="3282992"/>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在</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LCP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协商过程中，本端设备会向对端设备发送</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协商报文，如果在指定协商时间间隔内没有收到对端的应答报文，则重新发送。</a:t>
            </a:r>
          </a:p>
        </p:txBody>
      </p:sp>
    </p:spTree>
    <p:extLst>
      <p:ext uri="{BB962C8B-B14F-4D97-AF65-F5344CB8AC3E}">
        <p14:creationId xmlns:p14="http://schemas.microsoft.com/office/powerpoint/2010/main" val="1443204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认证配置命令</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637337" y="1485755"/>
            <a:ext cx="3370346" cy="338554"/>
          </a:xfrm>
          <a:prstGeom prst="rect">
            <a:avLst/>
          </a:prstGeom>
        </p:spPr>
        <p:txBody>
          <a:bodyPr wrap="none">
            <a:spAutoFit/>
          </a:bodyPr>
          <a:lstStyle/>
          <a:p>
            <a:pPr marL="342900" lvl="0" indent="-342900" fontAlgn="auto">
              <a:buFont typeface="+mj-lt"/>
              <a:buAutoNum type="arabicPeriod"/>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方式认证对端</a:t>
            </a:r>
          </a:p>
        </p:txBody>
      </p:sp>
      <p:sp>
        <p:nvSpPr>
          <p:cNvPr id="5" name="矩形 4"/>
          <p:cNvSpPr/>
          <p:nvPr/>
        </p:nvSpPr>
        <p:spPr>
          <a:xfrm>
            <a:off x="1037300" y="252190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authentication-mode pap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矩形 5"/>
          <p:cNvSpPr/>
          <p:nvPr/>
        </p:nvSpPr>
        <p:spPr>
          <a:xfrm>
            <a:off x="1020696" y="2935271"/>
            <a:ext cx="10725217" cy="400110"/>
          </a:xfrm>
          <a:prstGeom prst="rect">
            <a:avLst/>
          </a:prstGeom>
        </p:spPr>
        <p:txBody>
          <a:bodyPr wrap="square">
            <a:spAutoFit/>
          </a:bodyPr>
          <a:lstStyle/>
          <a:p>
            <a:pPr fontAlgn="auto">
              <a:lnSpc>
                <a:spcPts val="2400"/>
              </a:lnSpc>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方式认证对端，</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首先需要通过</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将被验证方的用户名和密码加入本地用户列表，然后选择认证模式。</a:t>
            </a:r>
          </a:p>
        </p:txBody>
      </p:sp>
      <p:sp>
        <p:nvSpPr>
          <p:cNvPr id="7" name="矩形 6"/>
          <p:cNvSpPr/>
          <p:nvPr/>
        </p:nvSpPr>
        <p:spPr>
          <a:xfrm>
            <a:off x="637337" y="3436480"/>
            <a:ext cx="3772186" cy="338554"/>
          </a:xfrm>
          <a:prstGeom prst="rect">
            <a:avLst/>
          </a:prstGeom>
        </p:spPr>
        <p:txBody>
          <a:bodyPr wrap="none">
            <a:spAutoFit/>
          </a:bodyPr>
          <a:lstStyle/>
          <a:p>
            <a:pPr marL="342900" indent="-342900">
              <a:buFont typeface="+mj-lt"/>
              <a:buAutoNum type="arabicPeriod" startAt="2"/>
            </a:pPr>
            <a:r>
              <a:rPr lang="zh-CN" altLang="en-US"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被验证方以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方式被对端认证</a:t>
            </a:r>
          </a:p>
        </p:txBody>
      </p:sp>
      <p:sp>
        <p:nvSpPr>
          <p:cNvPr id="8" name="矩形 7"/>
          <p:cNvSpPr/>
          <p:nvPr/>
        </p:nvSpPr>
        <p:spPr>
          <a:xfrm>
            <a:off x="1020697" y="3875113"/>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cipher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simple</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1037300" y="4259833"/>
            <a:ext cx="10608699" cy="377732"/>
          </a:xfrm>
          <a:prstGeom prst="rect">
            <a:avLst/>
          </a:prstGeom>
        </p:spPr>
        <p:txBody>
          <a:bodyPr wrap="square">
            <a:spAutoFit/>
          </a:bodyPr>
          <a:lstStyle/>
          <a:p>
            <a:pPr fontAlgn="auto">
              <a:lnSpc>
                <a:spcPts val="2400"/>
              </a:lnSpc>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配置本地被对端以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方式验证时，本地发送</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用户名和口令。</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0" name="矩形 9"/>
          <p:cNvSpPr/>
          <p:nvPr/>
        </p:nvSpPr>
        <p:spPr>
          <a:xfrm>
            <a:off x="1037300" y="1837575"/>
            <a:ext cx="10608699"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[Huawei-aaa]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 cipher | irreversible-cipher }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service-type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3830218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认证配置命令</a:t>
            </a:r>
          </a:p>
        </p:txBody>
      </p:sp>
      <p:sp>
        <p:nvSpPr>
          <p:cNvPr id="4" name="矩形 3"/>
          <p:cNvSpPr/>
          <p:nvPr/>
        </p:nvSpPr>
        <p:spPr>
          <a:xfrm>
            <a:off x="598701" y="1457507"/>
            <a:ext cx="3639138" cy="338554"/>
          </a:xfrm>
          <a:prstGeom prst="rect">
            <a:avLst/>
          </a:prstGeom>
        </p:spPr>
        <p:txBody>
          <a:bodyPr wrap="none">
            <a:spAutoFit/>
          </a:bodyPr>
          <a:lstStyle/>
          <a:p>
            <a:pPr marL="342900" lvl="0" indent="-342900" fontAlgn="auto">
              <a:buFont typeface="+mj-lt"/>
              <a:buAutoNum type="arabicPeriod"/>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方式认证对端</a:t>
            </a:r>
          </a:p>
        </p:txBody>
      </p:sp>
      <p:sp>
        <p:nvSpPr>
          <p:cNvPr id="5" name="矩形 4"/>
          <p:cNvSpPr/>
          <p:nvPr/>
        </p:nvSpPr>
        <p:spPr>
          <a:xfrm>
            <a:off x="1037299" y="2522950"/>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authentication-mode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矩形 6"/>
          <p:cNvSpPr/>
          <p:nvPr/>
        </p:nvSpPr>
        <p:spPr>
          <a:xfrm>
            <a:off x="598701" y="3067597"/>
            <a:ext cx="4068743" cy="338554"/>
          </a:xfrm>
          <a:prstGeom prst="rect">
            <a:avLst/>
          </a:prstGeom>
        </p:spPr>
        <p:txBody>
          <a:bodyPr wrap="none">
            <a:spAutoFit/>
          </a:bodyPr>
          <a:lstStyle/>
          <a:p>
            <a:pPr lvl="0" fontAlgn="auto"/>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   </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配置被验证方以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方式被对端认证</a:t>
            </a:r>
          </a:p>
        </p:txBody>
      </p:sp>
      <p:sp>
        <p:nvSpPr>
          <p:cNvPr id="8" name="矩形 7"/>
          <p:cNvSpPr/>
          <p:nvPr/>
        </p:nvSpPr>
        <p:spPr>
          <a:xfrm>
            <a:off x="1003172" y="357542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chap user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1019529" y="4538008"/>
            <a:ext cx="10608699" cy="400110"/>
          </a:xfrm>
          <a:prstGeom prst="rect">
            <a:avLst/>
          </a:prstGeom>
        </p:spPr>
        <p:txBody>
          <a:bodyPr wrap="square">
            <a:spAutoFit/>
          </a:bodyPr>
          <a:lstStyle/>
          <a:p>
            <a:pPr fontAlgn="auto">
              <a:lnSpc>
                <a:spcPts val="2400"/>
              </a:lnSpc>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配置本地用户名，配置本地被对端以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方式验证时的口令。</a:t>
            </a:r>
          </a:p>
        </p:txBody>
      </p:sp>
      <p:sp>
        <p:nvSpPr>
          <p:cNvPr id="10" name="矩形 9"/>
          <p:cNvSpPr/>
          <p:nvPr/>
        </p:nvSpPr>
        <p:spPr>
          <a:xfrm>
            <a:off x="1037300" y="1837575"/>
            <a:ext cx="10608699"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 cipher | irreversible-cipher }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service-type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1" name="矩形 10"/>
          <p:cNvSpPr/>
          <p:nvPr/>
        </p:nvSpPr>
        <p:spPr>
          <a:xfrm>
            <a:off x="1003172" y="399807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chap password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cipher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simple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t>password</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419066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配置举例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PAP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a:t>
            </a:r>
          </a:p>
        </p:txBody>
      </p:sp>
      <p:sp>
        <p:nvSpPr>
          <p:cNvPr id="57357" name="Rectangle 4"/>
          <p:cNvSpPr>
            <a:spLocks noChangeArrowheads="1"/>
          </p:cNvSpPr>
          <p:nvPr/>
        </p:nvSpPr>
        <p:spPr bwMode="auto">
          <a:xfrm>
            <a:off x="6104591" y="1039541"/>
            <a:ext cx="5649912" cy="2862322"/>
          </a:xfrm>
          <a:prstGeom prst="rect">
            <a:avLst/>
          </a:prstGeom>
          <a:solidFill>
            <a:srgbClr val="F4FBFE"/>
          </a:solidFill>
          <a:ln>
            <a:solidFill>
              <a:srgbClr val="99DFF9"/>
            </a:solidFill>
          </a:ln>
        </p:spPr>
        <p:txBody>
          <a:bodyPr wrap="square" rtlCol="0">
            <a:spAutoFit/>
          </a:bodyPr>
          <a:lstStyle/>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添加待认证用户信息</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huawei password cipher huawei123</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huawei service-type </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指定认证用户业务类型</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[R2]interface Serial 1/0/0  </a:t>
            </a: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[R1-Serial1/0/0]link-protocol ppp</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authentication-mode pap</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指定认证模式为</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10.1.1.1 30</a:t>
            </a:r>
          </a:p>
        </p:txBody>
      </p:sp>
      <p:sp>
        <p:nvSpPr>
          <p:cNvPr id="57358" name="Rectangle 4"/>
          <p:cNvSpPr>
            <a:spLocks noChangeArrowheads="1"/>
          </p:cNvSpPr>
          <p:nvPr/>
        </p:nvSpPr>
        <p:spPr bwMode="auto">
          <a:xfrm>
            <a:off x="6112967" y="4278243"/>
            <a:ext cx="5641536" cy="1631216"/>
          </a:xfrm>
          <a:prstGeom prst="rect">
            <a:avLst/>
          </a:prstGeom>
          <a:solidFill>
            <a:srgbClr val="F4FBFE"/>
          </a:solidFill>
          <a:ln>
            <a:solidFill>
              <a:srgbClr val="99DFF9"/>
            </a:solidFill>
          </a:ln>
        </p:spPr>
        <p:txBody>
          <a:bodyPr wrap="square" rtlCol="0">
            <a:spAutoFit/>
          </a:bodyPr>
          <a:lstStyle/>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[R2]interface Serial 1/0/0  </a:t>
            </a: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[R2-Serial1/0/0]link-protocol ppp</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pap local-user huawei password cipher huawei123 	#</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添加</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认证的用户信息</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10.1.1.2 30</a:t>
            </a:r>
          </a:p>
        </p:txBody>
      </p:sp>
      <p:grpSp>
        <p:nvGrpSpPr>
          <p:cNvPr id="20" name="组合 19"/>
          <p:cNvGrpSpPr/>
          <p:nvPr/>
        </p:nvGrpSpPr>
        <p:grpSpPr>
          <a:xfrm>
            <a:off x="932899" y="1426597"/>
            <a:ext cx="4701991" cy="1088984"/>
            <a:chOff x="1451983" y="1784937"/>
            <a:chExt cx="4701991" cy="1088984"/>
          </a:xfrm>
        </p:grpSpPr>
        <p:sp>
          <p:nvSpPr>
            <p:cNvPr id="21" name="Text Box 14"/>
            <p:cNvSpPr txBox="1">
              <a:spLocks noChangeArrowheads="1"/>
            </p:cNvSpPr>
            <p:nvPr/>
          </p:nvSpPr>
          <p:spPr bwMode="auto">
            <a:xfrm>
              <a:off x="1451983" y="1784937"/>
              <a:ext cx="1091373"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认证方</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33" name="Text Box 15"/>
            <p:cNvSpPr txBox="1">
              <a:spLocks noChangeArrowheads="1"/>
            </p:cNvSpPr>
            <p:nvPr/>
          </p:nvSpPr>
          <p:spPr bwMode="auto">
            <a:xfrm>
              <a:off x="4779293" y="1791012"/>
              <a:ext cx="1374681"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被认证方</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4" name="组合 33"/>
            <p:cNvGrpSpPr/>
            <p:nvPr/>
          </p:nvGrpSpPr>
          <p:grpSpPr>
            <a:xfrm>
              <a:off x="1655139" y="1832998"/>
              <a:ext cx="4100307" cy="1040923"/>
              <a:chOff x="2790156" y="1764569"/>
              <a:chExt cx="4100307" cy="1040923"/>
            </a:xfrm>
          </p:grpSpPr>
          <p:sp>
            <p:nvSpPr>
              <p:cNvPr id="36" name="Text Box 11"/>
              <p:cNvSpPr txBox="1">
                <a:spLocks noChangeArrowheads="1"/>
              </p:cNvSpPr>
              <p:nvPr/>
            </p:nvSpPr>
            <p:spPr bwMode="auto">
              <a:xfrm>
                <a:off x="2790156"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7" name="Text Box 12"/>
              <p:cNvSpPr txBox="1">
                <a:spLocks noChangeArrowheads="1"/>
              </p:cNvSpPr>
              <p:nvPr/>
            </p:nvSpPr>
            <p:spPr bwMode="auto">
              <a:xfrm>
                <a:off x="6191299" y="2527016"/>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38" name="Text Box 7"/>
              <p:cNvSpPr txBox="1">
                <a:spLocks noChangeArrowheads="1"/>
              </p:cNvSpPr>
              <p:nvPr/>
            </p:nvSpPr>
            <p:spPr bwMode="auto">
              <a:xfrm>
                <a:off x="4322961" y="1764569"/>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39" name="Text Box 7"/>
              <p:cNvSpPr txBox="1">
                <a:spLocks noChangeArrowheads="1"/>
              </p:cNvSpPr>
              <p:nvPr/>
            </p:nvSpPr>
            <p:spPr bwMode="auto">
              <a:xfrm>
                <a:off x="3265312" y="2322034"/>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0" name="Text Box 7"/>
              <p:cNvSpPr txBox="1">
                <a:spLocks noChangeArrowheads="1"/>
              </p:cNvSpPr>
              <p:nvPr/>
            </p:nvSpPr>
            <p:spPr bwMode="auto">
              <a:xfrm>
                <a:off x="4995178" y="2312469"/>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1" name="Text Box 7"/>
              <p:cNvSpPr txBox="1">
                <a:spLocks noChangeArrowheads="1"/>
              </p:cNvSpPr>
              <p:nvPr/>
            </p:nvSpPr>
            <p:spPr bwMode="auto">
              <a:xfrm>
                <a:off x="3194750" y="1931357"/>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2" name="Text Box 7"/>
              <p:cNvSpPr txBox="1">
                <a:spLocks noChangeArrowheads="1"/>
              </p:cNvSpPr>
              <p:nvPr/>
            </p:nvSpPr>
            <p:spPr bwMode="auto">
              <a:xfrm>
                <a:off x="5393703" y="1970674"/>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8060" y="2028450"/>
                <a:ext cx="540000" cy="442800"/>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87881" y="2042098"/>
                <a:ext cx="540000" cy="442800"/>
              </a:xfrm>
              <a:prstGeom prst="rect">
                <a:avLst/>
              </a:prstGeom>
            </p:spPr>
          </p:pic>
        </p:grpSp>
      </p:grpSp>
      <p:sp>
        <p:nvSpPr>
          <p:cNvPr id="45" name="文本框 44"/>
          <p:cNvSpPr txBox="1"/>
          <p:nvPr/>
        </p:nvSpPr>
        <p:spPr>
          <a:xfrm>
            <a:off x="6015413" y="729217"/>
            <a:ext cx="1677062" cy="338554"/>
          </a:xfrm>
          <a:prstGeom prst="rect">
            <a:avLst/>
          </a:prstGeom>
          <a:noFill/>
        </p:spPr>
        <p:txBody>
          <a:bodyPr wrap="none" rtlCol="0">
            <a:spAutoFit/>
          </a:bodyPr>
          <a:lstStyle/>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sp>
        <p:nvSpPr>
          <p:cNvPr id="46" name="文本框 45"/>
          <p:cNvSpPr txBox="1"/>
          <p:nvPr/>
        </p:nvSpPr>
        <p:spPr>
          <a:xfrm>
            <a:off x="6029840" y="3919920"/>
            <a:ext cx="1677062" cy="338554"/>
          </a:xfrm>
          <a:prstGeom prst="rect">
            <a:avLst/>
          </a:prstGeom>
          <a:noFill/>
        </p:spPr>
        <p:txBody>
          <a:bodyPr wrap="none" rtlCol="0">
            <a:spAutoFit/>
          </a:bodyPr>
          <a:lstStyle/>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cxnSp>
        <p:nvCxnSpPr>
          <p:cNvPr id="26" name="直接连接符 25"/>
          <p:cNvCxnSpPr>
            <a:stCxn id="43" idx="3"/>
          </p:cNvCxnSpPr>
          <p:nvPr/>
        </p:nvCxnSpPr>
        <p:spPr>
          <a:xfrm>
            <a:off x="1733959" y="1959939"/>
            <a:ext cx="2900052"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22" name="文本占位符 2"/>
          <p:cNvSpPr txBox="1">
            <a:spLocks/>
          </p:cNvSpPr>
          <p:nvPr/>
        </p:nvSpPr>
        <p:spPr bwMode="auto">
          <a:xfrm>
            <a:off x="468318" y="3301683"/>
            <a:ext cx="5578126" cy="25923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实验要求：</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之间的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链路上启用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认证功能；</a:t>
            </a: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配置为认证方；</a:t>
            </a: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配置为被认证方。</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50464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配置举例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CHAP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a:t>
            </a:r>
          </a:p>
        </p:txBody>
      </p:sp>
      <p:sp>
        <p:nvSpPr>
          <p:cNvPr id="61445" name="Rectangle 4"/>
          <p:cNvSpPr>
            <a:spLocks noChangeArrowheads="1"/>
          </p:cNvSpPr>
          <p:nvPr/>
        </p:nvSpPr>
        <p:spPr bwMode="auto">
          <a:xfrm>
            <a:off x="6103984" y="1238969"/>
            <a:ext cx="5603292" cy="2554545"/>
          </a:xfrm>
          <a:prstGeom prst="rect">
            <a:avLst/>
          </a:prstGeom>
          <a:solidFill>
            <a:srgbClr val="F4FBFE"/>
          </a:solidFill>
          <a:ln>
            <a:solidFill>
              <a:srgbClr val="99DFF9"/>
            </a:solidFill>
          </a:ln>
        </p:spPr>
        <p:txBody>
          <a:bodyPr wrap="square" rtlCol="0">
            <a:spAutoFit/>
          </a:bodyPr>
          <a:lstStyle/>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添加待认证用户信息</a:t>
            </a: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huawei password cipher huawei123</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huawei service-type </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指定认证用户业务类型</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Serial 1/0/0  </a:t>
            </a: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[R1-Serial1/0/0]link-protocol ppp</a:t>
            </a: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authentication-mode chap	</a:t>
            </a: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指定认证模式为</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p>
        </p:txBody>
      </p:sp>
      <p:sp>
        <p:nvSpPr>
          <p:cNvPr id="61446" name="Rectangle 4"/>
          <p:cNvSpPr>
            <a:spLocks noChangeArrowheads="1"/>
          </p:cNvSpPr>
          <p:nvPr/>
        </p:nvSpPr>
        <p:spPr bwMode="auto">
          <a:xfrm>
            <a:off x="6103984" y="4262634"/>
            <a:ext cx="5603292" cy="1631216"/>
          </a:xfrm>
          <a:prstGeom prst="rect">
            <a:avLst/>
          </a:prstGeom>
          <a:solidFill>
            <a:srgbClr val="F4FBFE"/>
          </a:solidFill>
          <a:ln>
            <a:solidFill>
              <a:srgbClr val="99DFF9"/>
            </a:solidFill>
          </a:ln>
        </p:spPr>
        <p:txBody>
          <a:bodyPr wrap="square" rtlCol="0">
            <a:spAutoFit/>
          </a:bodyPr>
          <a:lstStyle/>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[R2]interface Serial 1/0/0  </a:t>
            </a: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[R2-Serial1/0/0]link-protocol ppp</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chap user huawei</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chap password cipher huawei123</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添加</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认证的用户信息</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nvGrpSpPr>
          <p:cNvPr id="19" name="组合 18"/>
          <p:cNvGrpSpPr/>
          <p:nvPr/>
        </p:nvGrpSpPr>
        <p:grpSpPr>
          <a:xfrm>
            <a:off x="918502" y="1585774"/>
            <a:ext cx="4671084" cy="1069706"/>
            <a:chOff x="1437355" y="1804215"/>
            <a:chExt cx="4671084" cy="1069706"/>
          </a:xfrm>
        </p:grpSpPr>
        <p:sp>
          <p:nvSpPr>
            <p:cNvPr id="20" name="Text Box 14"/>
            <p:cNvSpPr txBox="1">
              <a:spLocks noChangeArrowheads="1"/>
            </p:cNvSpPr>
            <p:nvPr/>
          </p:nvSpPr>
          <p:spPr bwMode="auto">
            <a:xfrm>
              <a:off x="1437355" y="1809621"/>
              <a:ext cx="1091373"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认证方</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21" name="Text Box 15"/>
            <p:cNvSpPr txBox="1">
              <a:spLocks noChangeArrowheads="1"/>
            </p:cNvSpPr>
            <p:nvPr/>
          </p:nvSpPr>
          <p:spPr bwMode="auto">
            <a:xfrm>
              <a:off x="4733758" y="1804215"/>
              <a:ext cx="1374681"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被认证方</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2" name="组合 21"/>
            <p:cNvGrpSpPr/>
            <p:nvPr/>
          </p:nvGrpSpPr>
          <p:grpSpPr>
            <a:xfrm>
              <a:off x="1655139" y="1832998"/>
              <a:ext cx="4100307" cy="1040923"/>
              <a:chOff x="2790156" y="1764569"/>
              <a:chExt cx="4100307" cy="1040923"/>
            </a:xfrm>
          </p:grpSpPr>
          <p:sp>
            <p:nvSpPr>
              <p:cNvPr id="24" name="Text Box 11"/>
              <p:cNvSpPr txBox="1">
                <a:spLocks noChangeArrowheads="1"/>
              </p:cNvSpPr>
              <p:nvPr/>
            </p:nvSpPr>
            <p:spPr bwMode="auto">
              <a:xfrm>
                <a:off x="2790156"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5" name="Text Box 12"/>
              <p:cNvSpPr txBox="1">
                <a:spLocks noChangeArrowheads="1"/>
              </p:cNvSpPr>
              <p:nvPr/>
            </p:nvSpPr>
            <p:spPr bwMode="auto">
              <a:xfrm>
                <a:off x="6191299" y="2527016"/>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26" name="Text Box 7"/>
              <p:cNvSpPr txBox="1">
                <a:spLocks noChangeArrowheads="1"/>
              </p:cNvSpPr>
              <p:nvPr/>
            </p:nvSpPr>
            <p:spPr bwMode="auto">
              <a:xfrm>
                <a:off x="4322961" y="1764569"/>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27" name="Text Box 7"/>
              <p:cNvSpPr txBox="1">
                <a:spLocks noChangeArrowheads="1"/>
              </p:cNvSpPr>
              <p:nvPr/>
            </p:nvSpPr>
            <p:spPr bwMode="auto">
              <a:xfrm>
                <a:off x="3271451" y="2337872"/>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28" name="Text Box 7"/>
              <p:cNvSpPr txBox="1">
                <a:spLocks noChangeArrowheads="1"/>
              </p:cNvSpPr>
              <p:nvPr/>
            </p:nvSpPr>
            <p:spPr bwMode="auto">
              <a:xfrm>
                <a:off x="4995178" y="2312469"/>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29" name="Text Box 7"/>
              <p:cNvSpPr txBox="1">
                <a:spLocks noChangeArrowheads="1"/>
              </p:cNvSpPr>
              <p:nvPr/>
            </p:nvSpPr>
            <p:spPr bwMode="auto">
              <a:xfrm>
                <a:off x="3194750" y="1931357"/>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30" name="Text Box 7"/>
              <p:cNvSpPr txBox="1">
                <a:spLocks noChangeArrowheads="1"/>
              </p:cNvSpPr>
              <p:nvPr/>
            </p:nvSpPr>
            <p:spPr bwMode="auto">
              <a:xfrm>
                <a:off x="5393703" y="1970674"/>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55587" y="2042098"/>
                <a:ext cx="540000" cy="442800"/>
              </a:xfrm>
              <a:prstGeom prst="rect">
                <a:avLst/>
              </a:prstGeom>
            </p:spPr>
          </p:pic>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87881" y="2042098"/>
                <a:ext cx="540000" cy="442800"/>
              </a:xfrm>
              <a:prstGeom prst="rect">
                <a:avLst/>
              </a:prstGeom>
            </p:spPr>
          </p:pic>
        </p:grpSp>
      </p:grpSp>
      <p:sp>
        <p:nvSpPr>
          <p:cNvPr id="47" name="文本框 46"/>
          <p:cNvSpPr txBox="1"/>
          <p:nvPr/>
        </p:nvSpPr>
        <p:spPr>
          <a:xfrm>
            <a:off x="6022089" y="861630"/>
            <a:ext cx="1677062" cy="338554"/>
          </a:xfrm>
          <a:prstGeom prst="rect">
            <a:avLst/>
          </a:prstGeom>
          <a:noFill/>
        </p:spPr>
        <p:txBody>
          <a:bodyPr wrap="none" rtlCol="0">
            <a:spAutoFit/>
          </a:bodyPr>
          <a:lstStyle/>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sp>
        <p:nvSpPr>
          <p:cNvPr id="48" name="文本框 47"/>
          <p:cNvSpPr txBox="1"/>
          <p:nvPr/>
        </p:nvSpPr>
        <p:spPr>
          <a:xfrm>
            <a:off x="6036516" y="3920619"/>
            <a:ext cx="1677062" cy="338554"/>
          </a:xfrm>
          <a:prstGeom prst="rect">
            <a:avLst/>
          </a:prstGeom>
          <a:noFill/>
        </p:spPr>
        <p:txBody>
          <a:bodyPr wrap="none" rtlCol="0">
            <a:spAutoFit/>
          </a:bodyPr>
          <a:lstStyle/>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cxnSp>
        <p:nvCxnSpPr>
          <p:cNvPr id="3" name="直接连接符 2"/>
          <p:cNvCxnSpPr>
            <a:stCxn id="31" idx="3"/>
            <a:endCxn id="32" idx="1"/>
          </p:cNvCxnSpPr>
          <p:nvPr/>
        </p:nvCxnSpPr>
        <p:spPr>
          <a:xfrm>
            <a:off x="1741717" y="2113486"/>
            <a:ext cx="2892294"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23" name="文本占位符 2"/>
          <p:cNvSpPr txBox="1">
            <a:spLocks/>
          </p:cNvSpPr>
          <p:nvPr/>
        </p:nvSpPr>
        <p:spPr bwMode="auto">
          <a:xfrm>
            <a:off x="468318" y="3449726"/>
            <a:ext cx="5578126" cy="25923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实验要求：</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之间的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链路上启用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认证功能；</a:t>
            </a: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配置为认证方；</a:t>
            </a: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配置为被认证方。</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168096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2BD79-D516-4D40-A77C-68C41801AF1D}"/>
              </a:ext>
            </a:extLst>
          </p:cNvPr>
          <p:cNvSpPr>
            <a:spLocks noGrp="1"/>
          </p:cNvSpPr>
          <p:nvPr>
            <p:ph type="title"/>
          </p:nvPr>
        </p:nvSpPr>
        <p:spPr/>
        <p:txBody>
          <a:bodyPr/>
          <a:lstStyle/>
          <a:p>
            <a:r>
              <a:rPr lang="zh-CN" altLang="en-US"/>
              <a:t>思考题</a:t>
            </a:r>
          </a:p>
        </p:txBody>
      </p:sp>
      <p:sp>
        <p:nvSpPr>
          <p:cNvPr id="4" name="文本占位符 3"/>
          <p:cNvSpPr>
            <a:spLocks noGrp="1"/>
          </p:cNvSpPr>
          <p:nvPr>
            <p:ph type="body" sz="quarter" idx="4294967295"/>
          </p:nvPr>
        </p:nvSpPr>
        <p:spPr>
          <a:xfrm>
            <a:off x="457994" y="1089025"/>
            <a:ext cx="11276012" cy="4679950"/>
          </a:xfrm>
        </p:spPr>
        <p:txBody>
          <a:bodyPr/>
          <a:lstStyle/>
          <a:p>
            <a:r>
              <a:rPr lang="zh-CN" altLang="en-US" sz="1800" dirty="0"/>
              <a:t>（多选）下面关于</a:t>
            </a:r>
            <a:r>
              <a:rPr lang="en-US" altLang="zh-CN" sz="1800" dirty="0"/>
              <a:t>PPP</a:t>
            </a:r>
            <a:r>
              <a:rPr lang="zh-CN" altLang="en-US" sz="1800" dirty="0"/>
              <a:t>描述正确的</a:t>
            </a:r>
            <a:r>
              <a:rPr lang="zh-CN" altLang="en-US" sz="1800"/>
              <a:t>是 </a:t>
            </a:r>
            <a:r>
              <a:rPr lang="en-US" altLang="zh-CN" sz="1800"/>
              <a:t>(ABDE)</a:t>
            </a:r>
            <a:r>
              <a:rPr lang="zh-CN" altLang="en-US" sz="1800" dirty="0"/>
              <a:t>。</a:t>
            </a:r>
            <a:endParaRPr lang="en-US" altLang="zh-CN" sz="1800" dirty="0"/>
          </a:p>
          <a:p>
            <a:pPr lvl="1"/>
            <a:r>
              <a:rPr lang="en-US" altLang="zh-CN" sz="1600" dirty="0"/>
              <a:t>A. PPP</a:t>
            </a:r>
            <a:r>
              <a:rPr lang="zh-CN" altLang="en-US" sz="1600" dirty="0"/>
              <a:t>支持将多条物理链路捆绑为逻辑链路以增大带宽。</a:t>
            </a:r>
          </a:p>
          <a:p>
            <a:pPr lvl="1"/>
            <a:r>
              <a:rPr lang="en-US" altLang="zh-CN" sz="1600" dirty="0"/>
              <a:t>B. PPP</a:t>
            </a:r>
            <a:r>
              <a:rPr lang="zh-CN" altLang="en-US" sz="1600" dirty="0"/>
              <a:t>支持明文和密文认证。</a:t>
            </a:r>
          </a:p>
          <a:p>
            <a:pPr lvl="1"/>
            <a:r>
              <a:rPr lang="en-US" altLang="zh-CN" sz="1600" dirty="0"/>
              <a:t>C. PPP</a:t>
            </a:r>
            <a:r>
              <a:rPr lang="zh-CN" altLang="en-US" sz="1600" dirty="0"/>
              <a:t>扩展性不好，不可以部署在以太网链路上。</a:t>
            </a:r>
          </a:p>
          <a:p>
            <a:pPr lvl="1"/>
            <a:r>
              <a:rPr lang="en-US" altLang="zh-CN" sz="1600" dirty="0"/>
              <a:t>D. </a:t>
            </a:r>
            <a:r>
              <a:rPr lang="zh-CN" altLang="en-US" sz="1600" dirty="0"/>
              <a:t>对物理层而言， </a:t>
            </a:r>
            <a:r>
              <a:rPr lang="en-US" altLang="zh-CN" sz="1600" dirty="0"/>
              <a:t>PPP</a:t>
            </a:r>
            <a:r>
              <a:rPr lang="zh-CN" altLang="en-US" sz="1600" dirty="0"/>
              <a:t>支持异步链路和同步链路。</a:t>
            </a:r>
            <a:endParaRPr lang="en-US" altLang="zh-CN" sz="1600" dirty="0"/>
          </a:p>
          <a:p>
            <a:pPr lvl="1"/>
            <a:r>
              <a:rPr lang="en-US" altLang="zh-CN" sz="1600" dirty="0"/>
              <a:t>E. PPP</a:t>
            </a:r>
            <a:r>
              <a:rPr lang="zh-CN" altLang="en-US" sz="1600" dirty="0"/>
              <a:t>支持多种网络层协议，如</a:t>
            </a:r>
            <a:r>
              <a:rPr lang="en-US" altLang="zh-CN" sz="1600" dirty="0"/>
              <a:t>IPCP</a:t>
            </a:r>
            <a:r>
              <a:rPr lang="zh-CN" altLang="en-US" sz="1600"/>
              <a:t>等。</a:t>
            </a:r>
            <a:endParaRPr lang="zh-CN" altLang="en-US" sz="1600" dirty="0"/>
          </a:p>
          <a:p>
            <a:endParaRPr lang="en-US" altLang="zh-CN" sz="1800" dirty="0"/>
          </a:p>
          <a:p>
            <a:pPr lvl="1"/>
            <a:endParaRPr lang="zh-CN" altLang="en-US" sz="1600" dirty="0"/>
          </a:p>
          <a:p>
            <a:endParaRPr lang="zh-CN" altLang="en-US" sz="1800" dirty="0"/>
          </a:p>
        </p:txBody>
      </p:sp>
    </p:spTree>
    <p:extLst>
      <p:ext uri="{BB962C8B-B14F-4D97-AF65-F5344CB8AC3E}">
        <p14:creationId xmlns:p14="http://schemas.microsoft.com/office/powerpoint/2010/main" val="3931565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96FEBC-E57C-418D-86B8-4EDF415DB38E}"/>
              </a:ext>
            </a:extLst>
          </p:cNvPr>
          <p:cNvSpPr>
            <a:spLocks noGrp="1"/>
          </p:cNvSpPr>
          <p:nvPr>
            <p:ph type="title"/>
          </p:nvPr>
        </p:nvSpPr>
        <p:spPr/>
        <p:txBody>
          <a:bodyPr/>
          <a:lstStyle/>
          <a:p>
            <a:r>
              <a:rPr lang="zh-CN" altLang="en-US"/>
              <a:t>本章总结</a:t>
            </a:r>
          </a:p>
        </p:txBody>
      </p:sp>
      <p:sp>
        <p:nvSpPr>
          <p:cNvPr id="2" name="内容占位符 1"/>
          <p:cNvSpPr>
            <a:spLocks noGrp="1"/>
          </p:cNvSpPr>
          <p:nvPr>
            <p:ph sz="quarter" idx="4294967295"/>
          </p:nvPr>
        </p:nvSpPr>
        <p:spPr>
          <a:xfrm>
            <a:off x="457994" y="1089025"/>
            <a:ext cx="11276012" cy="4679950"/>
          </a:xfrm>
        </p:spPr>
        <p:txBody>
          <a:bodyPr/>
          <a:lstStyle/>
          <a:p>
            <a:r>
              <a:rPr lang="zh-CN" altLang="en-US"/>
              <a:t>通过回顾早期广域网技术的类型和应用，介绍了广域网发展演进的历程，从开始的电路交换网络到后期</a:t>
            </a:r>
            <a:r>
              <a:rPr lang="en-US" altLang="zh-CN"/>
              <a:t>IP</a:t>
            </a:r>
            <a:r>
              <a:rPr lang="zh-CN" altLang="en-US"/>
              <a:t>化网络，再到</a:t>
            </a:r>
            <a:r>
              <a:rPr lang="en-US" altLang="zh-CN"/>
              <a:t>MPLS</a:t>
            </a:r>
            <a:r>
              <a:rPr lang="zh-CN" altLang="en-US"/>
              <a:t>标签交换网，最后引出</a:t>
            </a:r>
            <a:r>
              <a:rPr lang="en-US" altLang="zh-CN"/>
              <a:t>SR</a:t>
            </a:r>
            <a:r>
              <a:rPr lang="zh-CN" altLang="en-US"/>
              <a:t>网络，随着网络技术的不断的发展，网络也变得越来高效智能。</a:t>
            </a:r>
            <a:endParaRPr lang="en-US" altLang="zh-CN"/>
          </a:p>
          <a:p>
            <a:r>
              <a:rPr lang="zh-CN" altLang="en-US"/>
              <a:t>介绍</a:t>
            </a:r>
            <a:r>
              <a:rPr lang="en-US" altLang="zh-CN"/>
              <a:t>PPP</a:t>
            </a:r>
            <a:r>
              <a:rPr lang="zh-CN" altLang="en-US"/>
              <a:t>协议的工作原理，包括</a:t>
            </a:r>
            <a:r>
              <a:rPr lang="en-US" altLang="zh-CN"/>
              <a:t>PPP</a:t>
            </a:r>
            <a:r>
              <a:rPr lang="zh-CN" altLang="en-US"/>
              <a:t>链路建立的参数协商，认证协商以及网络层协商的过程。重点分析了</a:t>
            </a:r>
            <a:r>
              <a:rPr lang="en-US" altLang="zh-CN"/>
              <a:t>PPP</a:t>
            </a:r>
            <a:r>
              <a:rPr lang="zh-CN" altLang="en-US"/>
              <a:t>的两个认证协议</a:t>
            </a:r>
            <a:r>
              <a:rPr lang="en-US" altLang="zh-CN"/>
              <a:t>PAP</a:t>
            </a:r>
            <a:r>
              <a:rPr lang="zh-CN" altLang="en-US"/>
              <a:t>和</a:t>
            </a:r>
            <a:r>
              <a:rPr lang="en-US" altLang="zh-CN"/>
              <a:t>CHAP</a:t>
            </a:r>
            <a:r>
              <a:rPr lang="zh-CN" altLang="en-US"/>
              <a:t>，描述了它们的工作过程以及不同之处。</a:t>
            </a:r>
            <a:endParaRPr lang="en-US" altLang="zh-CN"/>
          </a:p>
          <a:p>
            <a:endParaRPr lang="en-US" altLang="zh-CN"/>
          </a:p>
          <a:p>
            <a:endParaRPr lang="en-US" altLang="zh-CN"/>
          </a:p>
          <a:p>
            <a:endParaRPr lang="en-US" altLang="zh-CN"/>
          </a:p>
          <a:p>
            <a:endParaRPr lang="zh-CN" altLang="en-US" dirty="0"/>
          </a:p>
        </p:txBody>
      </p:sp>
    </p:spTree>
    <p:extLst>
      <p:ext uri="{BB962C8B-B14F-4D97-AF65-F5344CB8AC3E}">
        <p14:creationId xmlns:p14="http://schemas.microsoft.com/office/powerpoint/2010/main" val="106496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2D85E16-EA2E-4350-863C-1BCB92C6A569}"/>
              </a:ext>
            </a:extLst>
          </p:cNvPr>
          <p:cNvSpPr>
            <a:spLocks noGrp="1"/>
          </p:cNvSpPr>
          <p:nvPr>
            <p:ph type="title"/>
          </p:nvPr>
        </p:nvSpPr>
        <p:spPr/>
        <p:txBody>
          <a:bodyPr/>
          <a:lstStyle/>
          <a:p>
            <a:r>
              <a:rPr lang="zh-CN" altLang="en-US"/>
              <a:t>目标</a:t>
            </a:r>
          </a:p>
        </p:txBody>
      </p:sp>
      <p:sp>
        <p:nvSpPr>
          <p:cNvPr id="3" name="内容占位符 2"/>
          <p:cNvSpPr>
            <a:spLocks noGrp="1"/>
          </p:cNvSpPr>
          <p:nvPr>
            <p:ph type="body" sz="quarter" idx="4294967295"/>
          </p:nvPr>
        </p:nvSpPr>
        <p:spPr>
          <a:xfrm>
            <a:off x="752112" y="963523"/>
            <a:ext cx="10569031" cy="4679950"/>
          </a:xfrm>
        </p:spPr>
        <p:txBody>
          <a:bodyPr/>
          <a:lstStyle/>
          <a:p>
            <a:r>
              <a:rPr lang="zh-CN" altLang="en-US">
                <a:sym typeface="Huawei Sans" panose="020C0503030203020204" pitchFamily="34" charset="0"/>
              </a:rPr>
              <a:t>学完本课程后，您将能够：</a:t>
            </a:r>
          </a:p>
          <a:p>
            <a:pPr lvl="1"/>
            <a:r>
              <a:rPr lang="zh-CN" altLang="en-US">
                <a:sym typeface="Huawei Sans" panose="020C0503030203020204" pitchFamily="34" charset="0"/>
              </a:rPr>
              <a:t>了解广域网基本概念和发展历史</a:t>
            </a:r>
          </a:p>
          <a:p>
            <a:pPr lvl="1"/>
            <a:r>
              <a:rPr lang="zh-CN" altLang="en-US">
                <a:sym typeface="Huawei Sans" panose="020C0503030203020204" pitchFamily="34" charset="0"/>
              </a:rPr>
              <a:t>掌握</a:t>
            </a:r>
            <a:r>
              <a:rPr lang="en-US" altLang="zh-CN">
                <a:sym typeface="Huawei Sans" panose="020C0503030203020204" pitchFamily="34" charset="0"/>
              </a:rPr>
              <a:t>PPP</a:t>
            </a:r>
            <a:r>
              <a:rPr lang="zh-CN" altLang="en-US">
                <a:sym typeface="Huawei Sans" panose="020C0503030203020204" pitchFamily="34" charset="0"/>
              </a:rPr>
              <a:t>和</a:t>
            </a:r>
            <a:r>
              <a:rPr lang="en-US" altLang="zh-CN">
                <a:sym typeface="Huawei Sans" panose="020C0503030203020204" pitchFamily="34" charset="0"/>
              </a:rPr>
              <a:t>PPPoE</a:t>
            </a:r>
            <a:r>
              <a:rPr lang="zh-CN" altLang="en-US">
                <a:sym typeface="Huawei Sans" panose="020C0503030203020204" pitchFamily="34" charset="0"/>
              </a:rPr>
              <a:t>的工作原理</a:t>
            </a:r>
          </a:p>
          <a:p>
            <a:pPr lvl="1"/>
            <a:r>
              <a:rPr lang="zh-CN" altLang="en-US">
                <a:sym typeface="Huawei Sans" panose="020C0503030203020204" pitchFamily="34" charset="0"/>
              </a:rPr>
              <a:t>掌握</a:t>
            </a:r>
            <a:r>
              <a:rPr lang="en-US" altLang="zh-CN">
                <a:sym typeface="Huawei Sans" panose="020C0503030203020204" pitchFamily="34" charset="0"/>
              </a:rPr>
              <a:t>PPP</a:t>
            </a:r>
            <a:r>
              <a:rPr lang="zh-CN" altLang="en-US">
                <a:sym typeface="Huawei Sans" panose="020C0503030203020204" pitchFamily="34" charset="0"/>
              </a:rPr>
              <a:t>和</a:t>
            </a:r>
            <a:r>
              <a:rPr lang="en-US" altLang="zh-CN">
                <a:sym typeface="Huawei Sans" panose="020C0503030203020204" pitchFamily="34" charset="0"/>
              </a:rPr>
              <a:t>PPPoE</a:t>
            </a:r>
            <a:r>
              <a:rPr lang="zh-CN" altLang="en-US">
                <a:sym typeface="Huawei Sans" panose="020C0503030203020204" pitchFamily="34" charset="0"/>
              </a:rPr>
              <a:t>的基本配置</a:t>
            </a:r>
            <a:endParaRPr lang="en-US" altLang="zh-CN">
              <a:sym typeface="Huawei Sans" panose="020C0503030203020204" pitchFamily="34" charset="0"/>
            </a:endParaRPr>
          </a:p>
          <a:p>
            <a:pPr lvl="1"/>
            <a:r>
              <a:rPr lang="zh-CN" altLang="en-US">
                <a:sym typeface="Huawei Sans" panose="020C0503030203020204" pitchFamily="34" charset="0"/>
              </a:rPr>
              <a:t>了解</a:t>
            </a:r>
            <a:r>
              <a:rPr lang="en-US" altLang="zh-CN">
                <a:sym typeface="Huawei Sans" panose="020C0503030203020204" pitchFamily="34" charset="0"/>
              </a:rPr>
              <a:t>MPLS/SR</a:t>
            </a:r>
            <a:r>
              <a:rPr lang="zh-CN" altLang="en-US">
                <a:sym typeface="Huawei Sans" panose="020C0503030203020204" pitchFamily="34" charset="0"/>
              </a:rPr>
              <a:t>相关技术的基本概念</a:t>
            </a:r>
            <a:endParaRPr lang="zh-CN" altLang="en-US" dirty="0">
              <a:sym typeface="Huawei Sans" panose="020C0503030203020204" pitchFamily="34" charset="0"/>
            </a:endParaRPr>
          </a:p>
        </p:txBody>
      </p:sp>
    </p:spTree>
    <p:extLst>
      <p:ext uri="{BB962C8B-B14F-4D97-AF65-F5344CB8AC3E}">
        <p14:creationId xmlns:p14="http://schemas.microsoft.com/office/powerpoint/2010/main" val="2682477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94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b="1">
                <a:latin typeface="+mj-ea"/>
                <a:ea typeface="+mj-ea"/>
                <a:sym typeface="Huawei Sans" panose="020C0503030203020204" pitchFamily="34" charset="0"/>
              </a:rPr>
              <a:t>早期广域网技术概述</a:t>
            </a:r>
            <a:endParaRPr lang="en-US" altLang="zh-CN" b="1">
              <a:latin typeface="+mj-ea"/>
              <a:ea typeface="+mj-ea"/>
              <a:sym typeface="Huawei Sans" panose="020C0503030203020204" pitchFamily="34" charset="0"/>
            </a:endParaRPr>
          </a:p>
          <a:p>
            <a:r>
              <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协议原理与配置</a:t>
            </a:r>
            <a:endPar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9957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Huawei Sans" panose="020C0503030203020204" pitchFamily="34" charset="0"/>
              </a:rPr>
              <a:t>什么是广域网</a:t>
            </a:r>
            <a:endParaRPr lang="zh-CN" altLang="en-US" dirty="0">
              <a:sym typeface="Huawei Sans" panose="020C0503030203020204" pitchFamily="34" charset="0"/>
            </a:endParaRPr>
          </a:p>
        </p:txBody>
      </p:sp>
      <p:sp>
        <p:nvSpPr>
          <p:cNvPr id="251" name="文本占位符 3"/>
          <p:cNvSpPr>
            <a:spLocks noGrp="1"/>
          </p:cNvSpPr>
          <p:nvPr>
            <p:ph type="body" sz="quarter" idx="4294967295"/>
          </p:nvPr>
        </p:nvSpPr>
        <p:spPr>
          <a:xfrm>
            <a:off x="422819" y="946561"/>
            <a:ext cx="11276012" cy="4679950"/>
          </a:xfrm>
        </p:spPr>
        <p:txBody>
          <a:bodyPr/>
          <a:lstStyle/>
          <a:p>
            <a:r>
              <a:rPr lang="zh-CN" altLang="en-US" sz="1800" b="1" dirty="0">
                <a:sym typeface="Huawei Sans" panose="020C0503030203020204" pitchFamily="34" charset="0"/>
              </a:rPr>
              <a:t>广域网</a:t>
            </a:r>
            <a:r>
              <a:rPr lang="zh-CN" altLang="en-US" sz="1800" dirty="0">
                <a:sym typeface="Huawei Sans" panose="020C0503030203020204" pitchFamily="34" charset="0"/>
              </a:rPr>
              <a:t>是连接不同地区局域网的网络，通常所覆盖的范围从几十公里到几千公里。它能连接多个地区、城市和国家，或横跨几个洲提供远距离通信，形成国际性的远程网络。</a:t>
            </a:r>
            <a:endParaRPr lang="en-US" altLang="zh-CN" sz="1800" dirty="0">
              <a:sym typeface="Huawei Sans" panose="020C0503030203020204" pitchFamily="34" charset="0"/>
            </a:endParaRPr>
          </a:p>
        </p:txBody>
      </p:sp>
      <p:sp>
        <p:nvSpPr>
          <p:cNvPr id="2" name="云形 1"/>
          <p:cNvSpPr/>
          <p:nvPr/>
        </p:nvSpPr>
        <p:spPr>
          <a:xfrm rot="233957">
            <a:off x="3847078" y="3386286"/>
            <a:ext cx="4392389" cy="2283445"/>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01937" y="3593658"/>
            <a:ext cx="543309" cy="445513"/>
          </a:xfrm>
          <a:prstGeom prst="rect">
            <a:avLst/>
          </a:prstGeom>
        </p:spPr>
      </p:pic>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01937" y="4902394"/>
            <a:ext cx="543309" cy="445513"/>
          </a:xfrm>
          <a:prstGeom prst="rect">
            <a:avLst/>
          </a:prstGeom>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85494" y="3593658"/>
            <a:ext cx="543309" cy="445513"/>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85494" y="4902394"/>
            <a:ext cx="543309" cy="445513"/>
          </a:xfrm>
          <a:prstGeom prst="rect">
            <a:avLst/>
          </a:prstGeom>
        </p:spPr>
      </p:pic>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196136" y="4248025"/>
            <a:ext cx="543309" cy="445513"/>
          </a:xfrm>
          <a:prstGeom prst="rect">
            <a:avLst/>
          </a:prstGeom>
        </p:spPr>
      </p:pic>
      <p:pic>
        <p:nvPicPr>
          <p:cNvPr id="47" name="图片 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04580" y="4267734"/>
            <a:ext cx="543309" cy="445513"/>
          </a:xfrm>
          <a:prstGeom prst="rect">
            <a:avLst/>
          </a:prstGeom>
        </p:spPr>
      </p:pic>
      <p:cxnSp>
        <p:nvCxnSpPr>
          <p:cNvPr id="5" name="直接连接符 4"/>
          <p:cNvCxnSpPr>
            <a:stCxn id="46" idx="0"/>
            <a:endCxn id="34" idx="1"/>
          </p:cNvCxnSpPr>
          <p:nvPr/>
        </p:nvCxnSpPr>
        <p:spPr>
          <a:xfrm flipV="1">
            <a:off x="4467791" y="3816415"/>
            <a:ext cx="534146" cy="431609"/>
          </a:xfrm>
          <a:prstGeom prst="line">
            <a:avLst/>
          </a:prstGeom>
          <a:ln w="19050"/>
        </p:spPr>
        <p:style>
          <a:lnRef idx="3">
            <a:schemeClr val="dk1"/>
          </a:lnRef>
          <a:fillRef idx="0">
            <a:schemeClr val="dk1"/>
          </a:fillRef>
          <a:effectRef idx="2">
            <a:schemeClr val="dk1"/>
          </a:effectRef>
          <a:fontRef idx="minor">
            <a:schemeClr val="tx1"/>
          </a:fontRef>
        </p:style>
      </p:cxnSp>
      <p:cxnSp>
        <p:nvCxnSpPr>
          <p:cNvPr id="58" name="直接连接符 57"/>
          <p:cNvCxnSpPr>
            <a:stCxn id="34" idx="3"/>
            <a:endCxn id="42" idx="1"/>
          </p:cNvCxnSpPr>
          <p:nvPr/>
        </p:nvCxnSpPr>
        <p:spPr>
          <a:xfrm>
            <a:off x="5545246" y="3816415"/>
            <a:ext cx="940248"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59" name="直接连接符 58"/>
          <p:cNvCxnSpPr>
            <a:stCxn id="35" idx="3"/>
            <a:endCxn id="44" idx="1"/>
          </p:cNvCxnSpPr>
          <p:nvPr/>
        </p:nvCxnSpPr>
        <p:spPr>
          <a:xfrm>
            <a:off x="5545246" y="5125150"/>
            <a:ext cx="940248"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60" name="直接连接符 59"/>
          <p:cNvCxnSpPr>
            <a:stCxn id="46" idx="2"/>
            <a:endCxn id="35" idx="1"/>
          </p:cNvCxnSpPr>
          <p:nvPr/>
        </p:nvCxnSpPr>
        <p:spPr>
          <a:xfrm>
            <a:off x="4467791" y="4693537"/>
            <a:ext cx="534146" cy="431613"/>
          </a:xfrm>
          <a:prstGeom prst="line">
            <a:avLst/>
          </a:prstGeom>
          <a:ln w="19050"/>
        </p:spPr>
        <p:style>
          <a:lnRef idx="3">
            <a:schemeClr val="dk1"/>
          </a:lnRef>
          <a:fillRef idx="0">
            <a:schemeClr val="dk1"/>
          </a:fillRef>
          <a:effectRef idx="2">
            <a:schemeClr val="dk1"/>
          </a:effectRef>
          <a:fontRef idx="minor">
            <a:schemeClr val="tx1"/>
          </a:fontRef>
        </p:style>
      </p:cxnSp>
      <p:cxnSp>
        <p:nvCxnSpPr>
          <p:cNvPr id="64" name="直接连接符 63"/>
          <p:cNvCxnSpPr>
            <a:stCxn id="42" idx="3"/>
            <a:endCxn id="47" idx="0"/>
          </p:cNvCxnSpPr>
          <p:nvPr/>
        </p:nvCxnSpPr>
        <p:spPr>
          <a:xfrm>
            <a:off x="7028803" y="3816415"/>
            <a:ext cx="747432" cy="451319"/>
          </a:xfrm>
          <a:prstGeom prst="line">
            <a:avLst/>
          </a:prstGeom>
          <a:ln w="19050"/>
        </p:spPr>
        <p:style>
          <a:lnRef idx="3">
            <a:schemeClr val="dk1"/>
          </a:lnRef>
          <a:fillRef idx="0">
            <a:schemeClr val="dk1"/>
          </a:fillRef>
          <a:effectRef idx="2">
            <a:schemeClr val="dk1"/>
          </a:effectRef>
          <a:fontRef idx="minor">
            <a:schemeClr val="tx1"/>
          </a:fontRef>
        </p:style>
      </p:cxnSp>
      <p:cxnSp>
        <p:nvCxnSpPr>
          <p:cNvPr id="67" name="直接连接符 66"/>
          <p:cNvCxnSpPr>
            <a:stCxn id="44" idx="3"/>
            <a:endCxn id="47" idx="2"/>
          </p:cNvCxnSpPr>
          <p:nvPr/>
        </p:nvCxnSpPr>
        <p:spPr>
          <a:xfrm flipV="1">
            <a:off x="7028803" y="4713247"/>
            <a:ext cx="747432" cy="411904"/>
          </a:xfrm>
          <a:prstGeom prst="line">
            <a:avLst/>
          </a:prstGeom>
          <a:ln w="19050"/>
        </p:spPr>
        <p:style>
          <a:lnRef idx="3">
            <a:schemeClr val="dk1"/>
          </a:lnRef>
          <a:fillRef idx="0">
            <a:schemeClr val="dk1"/>
          </a:fillRef>
          <a:effectRef idx="2">
            <a:schemeClr val="dk1"/>
          </a:effectRef>
          <a:fontRef idx="minor">
            <a:schemeClr val="tx1"/>
          </a:fontRef>
        </p:style>
      </p:cxnSp>
      <p:cxnSp>
        <p:nvCxnSpPr>
          <p:cNvPr id="70" name="直接连接符 69"/>
          <p:cNvCxnSpPr>
            <a:stCxn id="34" idx="2"/>
            <a:endCxn id="35" idx="0"/>
          </p:cNvCxnSpPr>
          <p:nvPr/>
        </p:nvCxnSpPr>
        <p:spPr>
          <a:xfrm>
            <a:off x="5273591" y="4039171"/>
            <a:ext cx="0" cy="863223"/>
          </a:xfrm>
          <a:prstGeom prst="line">
            <a:avLst/>
          </a:prstGeom>
          <a:ln w="19050"/>
        </p:spPr>
        <p:style>
          <a:lnRef idx="3">
            <a:schemeClr val="dk1"/>
          </a:lnRef>
          <a:fillRef idx="0">
            <a:schemeClr val="dk1"/>
          </a:fillRef>
          <a:effectRef idx="2">
            <a:schemeClr val="dk1"/>
          </a:effectRef>
          <a:fontRef idx="minor">
            <a:schemeClr val="tx1"/>
          </a:fontRef>
        </p:style>
      </p:cxnSp>
      <p:cxnSp>
        <p:nvCxnSpPr>
          <p:cNvPr id="71" name="直接连接符 70"/>
          <p:cNvCxnSpPr>
            <a:stCxn id="42" idx="2"/>
            <a:endCxn id="44" idx="0"/>
          </p:cNvCxnSpPr>
          <p:nvPr/>
        </p:nvCxnSpPr>
        <p:spPr>
          <a:xfrm>
            <a:off x="6757148" y="4039171"/>
            <a:ext cx="0" cy="863223"/>
          </a:xfrm>
          <a:prstGeom prst="line">
            <a:avLst/>
          </a:prstGeom>
          <a:ln w="19050"/>
        </p:spPr>
        <p:style>
          <a:lnRef idx="3">
            <a:schemeClr val="dk1"/>
          </a:lnRef>
          <a:fillRef idx="0">
            <a:schemeClr val="dk1"/>
          </a:fillRef>
          <a:effectRef idx="2">
            <a:schemeClr val="dk1"/>
          </a:effectRef>
          <a:fontRef idx="minor">
            <a:schemeClr val="tx1"/>
          </a:fontRef>
        </p:style>
      </p:cxnSp>
      <p:sp>
        <p:nvSpPr>
          <p:cNvPr id="112" name="云形 111"/>
          <p:cNvSpPr/>
          <p:nvPr/>
        </p:nvSpPr>
        <p:spPr>
          <a:xfrm rot="233957">
            <a:off x="1159065" y="2967970"/>
            <a:ext cx="2315620" cy="1203808"/>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7" name="图片 8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068145" y="3663112"/>
            <a:ext cx="540000" cy="442800"/>
          </a:xfrm>
          <a:prstGeom prst="rect">
            <a:avLst/>
          </a:prstGeom>
        </p:spPr>
      </p:pic>
      <p:pic>
        <p:nvPicPr>
          <p:cNvPr id="113" name="图片 112" descr="交换机.png"/>
          <p:cNvPicPr>
            <a:picLocks noChangeAspect="1"/>
          </p:cNvPicPr>
          <p:nvPr/>
        </p:nvPicPr>
        <p:blipFill>
          <a:blip r:embed="rId5" cstate="print"/>
          <a:stretch>
            <a:fillRect/>
          </a:stretch>
        </p:blipFill>
        <p:spPr>
          <a:xfrm>
            <a:off x="1522671" y="3664095"/>
            <a:ext cx="540000" cy="441817"/>
          </a:xfrm>
          <a:prstGeom prst="rect">
            <a:avLst/>
          </a:prstGeom>
        </p:spPr>
      </p:pic>
      <p:pic>
        <p:nvPicPr>
          <p:cNvPr id="116" name="图片 115" descr="存储阵列-蓝.png"/>
          <p:cNvPicPr>
            <a:picLocks noChangeAspect="1"/>
          </p:cNvPicPr>
          <p:nvPr/>
        </p:nvPicPr>
        <p:blipFill>
          <a:blip r:embed="rId6" cstate="print"/>
          <a:stretch>
            <a:fillRect/>
          </a:stretch>
        </p:blipFill>
        <p:spPr>
          <a:xfrm>
            <a:off x="2267778" y="2832502"/>
            <a:ext cx="540000" cy="441818"/>
          </a:xfrm>
          <a:prstGeom prst="rect">
            <a:avLst/>
          </a:prstGeom>
        </p:spPr>
      </p:pic>
      <p:cxnSp>
        <p:nvCxnSpPr>
          <p:cNvPr id="133" name="直接连接符 132"/>
          <p:cNvCxnSpPr>
            <a:stCxn id="113" idx="3"/>
            <a:endCxn id="87" idx="1"/>
          </p:cNvCxnSpPr>
          <p:nvPr/>
        </p:nvCxnSpPr>
        <p:spPr>
          <a:xfrm flipV="1">
            <a:off x="2062671" y="3884512"/>
            <a:ext cx="1005474" cy="492"/>
          </a:xfrm>
          <a:prstGeom prst="line">
            <a:avLst/>
          </a:prstGeom>
          <a:ln w="19050"/>
        </p:spPr>
        <p:style>
          <a:lnRef idx="3">
            <a:schemeClr val="dk1"/>
          </a:lnRef>
          <a:fillRef idx="0">
            <a:schemeClr val="dk1"/>
          </a:fillRef>
          <a:effectRef idx="2">
            <a:schemeClr val="dk1"/>
          </a:effectRef>
          <a:fontRef idx="minor">
            <a:schemeClr val="tx1"/>
          </a:fontRef>
        </p:style>
      </p:cxnSp>
      <p:cxnSp>
        <p:nvCxnSpPr>
          <p:cNvPr id="134" name="直接连接符 133"/>
          <p:cNvCxnSpPr>
            <a:stCxn id="116" idx="3"/>
            <a:endCxn id="87" idx="0"/>
          </p:cNvCxnSpPr>
          <p:nvPr/>
        </p:nvCxnSpPr>
        <p:spPr>
          <a:xfrm>
            <a:off x="2807778" y="3053411"/>
            <a:ext cx="530367" cy="609701"/>
          </a:xfrm>
          <a:prstGeom prst="line">
            <a:avLst/>
          </a:prstGeom>
          <a:ln w="19050"/>
        </p:spPr>
        <p:style>
          <a:lnRef idx="3">
            <a:schemeClr val="dk1"/>
          </a:lnRef>
          <a:fillRef idx="0">
            <a:schemeClr val="dk1"/>
          </a:fillRef>
          <a:effectRef idx="2">
            <a:schemeClr val="dk1"/>
          </a:effectRef>
          <a:fontRef idx="minor">
            <a:schemeClr val="tx1"/>
          </a:fontRef>
        </p:style>
      </p:cxnSp>
      <p:sp>
        <p:nvSpPr>
          <p:cNvPr id="168" name="文本框 167"/>
          <p:cNvSpPr txBox="1"/>
          <p:nvPr/>
        </p:nvSpPr>
        <p:spPr>
          <a:xfrm>
            <a:off x="2313044" y="4151237"/>
            <a:ext cx="1107996" cy="369332"/>
          </a:xfrm>
          <a:prstGeom prst="rect">
            <a:avLst/>
          </a:prstGeom>
          <a:noFill/>
        </p:spPr>
        <p:txBody>
          <a:bodyPr wrap="non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数据中心</a:t>
            </a:r>
          </a:p>
        </p:txBody>
      </p:sp>
      <p:cxnSp>
        <p:nvCxnSpPr>
          <p:cNvPr id="84" name="直接连接符 83"/>
          <p:cNvCxnSpPr>
            <a:stCxn id="87" idx="3"/>
            <a:endCxn id="46" idx="1"/>
          </p:cNvCxnSpPr>
          <p:nvPr/>
        </p:nvCxnSpPr>
        <p:spPr>
          <a:xfrm>
            <a:off x="3608145" y="3884512"/>
            <a:ext cx="587991" cy="586270"/>
          </a:xfrm>
          <a:prstGeom prst="line">
            <a:avLst/>
          </a:prstGeom>
          <a:ln w="19050"/>
        </p:spPr>
        <p:style>
          <a:lnRef idx="3">
            <a:schemeClr val="dk1"/>
          </a:lnRef>
          <a:fillRef idx="0">
            <a:schemeClr val="dk1"/>
          </a:fillRef>
          <a:effectRef idx="2">
            <a:schemeClr val="dk1"/>
          </a:effectRef>
          <a:fontRef idx="minor">
            <a:schemeClr val="tx1"/>
          </a:fontRef>
        </p:style>
      </p:cxnSp>
      <p:cxnSp>
        <p:nvCxnSpPr>
          <p:cNvPr id="88" name="直接连接符 87"/>
          <p:cNvCxnSpPr>
            <a:stCxn id="80" idx="3"/>
            <a:endCxn id="46" idx="1"/>
          </p:cNvCxnSpPr>
          <p:nvPr/>
        </p:nvCxnSpPr>
        <p:spPr>
          <a:xfrm flipV="1">
            <a:off x="3631847" y="4470782"/>
            <a:ext cx="564289" cy="782065"/>
          </a:xfrm>
          <a:prstGeom prst="line">
            <a:avLst/>
          </a:prstGeom>
          <a:ln w="19050"/>
        </p:spPr>
        <p:style>
          <a:lnRef idx="3">
            <a:schemeClr val="dk1"/>
          </a:lnRef>
          <a:fillRef idx="0">
            <a:schemeClr val="dk1"/>
          </a:fillRef>
          <a:effectRef idx="2">
            <a:schemeClr val="dk1"/>
          </a:effectRef>
          <a:fontRef idx="minor">
            <a:schemeClr val="tx1"/>
          </a:fontRef>
        </p:style>
      </p:cxnSp>
      <p:cxnSp>
        <p:nvCxnSpPr>
          <p:cNvPr id="95" name="直接连接符 94"/>
          <p:cNvCxnSpPr>
            <a:stCxn id="47" idx="3"/>
            <a:endCxn id="125" idx="1"/>
          </p:cNvCxnSpPr>
          <p:nvPr/>
        </p:nvCxnSpPr>
        <p:spPr>
          <a:xfrm flipV="1">
            <a:off x="8047889" y="3842737"/>
            <a:ext cx="685104" cy="647754"/>
          </a:xfrm>
          <a:prstGeom prst="line">
            <a:avLst/>
          </a:prstGeom>
          <a:ln w="19050"/>
        </p:spPr>
        <p:style>
          <a:lnRef idx="3">
            <a:schemeClr val="dk1"/>
          </a:lnRef>
          <a:fillRef idx="0">
            <a:schemeClr val="dk1"/>
          </a:fillRef>
          <a:effectRef idx="2">
            <a:schemeClr val="dk1"/>
          </a:effectRef>
          <a:fontRef idx="minor">
            <a:schemeClr val="tx1"/>
          </a:fontRef>
        </p:style>
      </p:cxnSp>
      <p:cxnSp>
        <p:nvCxnSpPr>
          <p:cNvPr id="98" name="直接连接符 97"/>
          <p:cNvCxnSpPr>
            <a:stCxn id="47" idx="3"/>
            <a:endCxn id="184" idx="1"/>
          </p:cNvCxnSpPr>
          <p:nvPr/>
        </p:nvCxnSpPr>
        <p:spPr>
          <a:xfrm>
            <a:off x="8047889" y="4490491"/>
            <a:ext cx="710621" cy="740412"/>
          </a:xfrm>
          <a:prstGeom prst="line">
            <a:avLst/>
          </a:prstGeom>
          <a:ln w="19050"/>
        </p:spPr>
        <p:style>
          <a:lnRef idx="3">
            <a:schemeClr val="dk1"/>
          </a:lnRef>
          <a:fillRef idx="0">
            <a:schemeClr val="dk1"/>
          </a:fillRef>
          <a:effectRef idx="2">
            <a:schemeClr val="dk1"/>
          </a:effectRef>
          <a:fontRef idx="minor">
            <a:schemeClr val="tx1"/>
          </a:fontRef>
        </p:style>
      </p:cxnSp>
      <p:sp>
        <p:nvSpPr>
          <p:cNvPr id="126" name="云形 125"/>
          <p:cNvSpPr/>
          <p:nvPr/>
        </p:nvSpPr>
        <p:spPr>
          <a:xfrm rot="233957">
            <a:off x="8449818" y="2738305"/>
            <a:ext cx="2315620" cy="145149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5" name="图片 124" descr="汇聚交换机.png"/>
          <p:cNvPicPr>
            <a:picLocks noChangeAspect="1"/>
          </p:cNvPicPr>
          <p:nvPr/>
        </p:nvPicPr>
        <p:blipFill>
          <a:blip r:embed="rId7" cstate="print"/>
          <a:stretch>
            <a:fillRect/>
          </a:stretch>
        </p:blipFill>
        <p:spPr>
          <a:xfrm>
            <a:off x="8732993" y="3621828"/>
            <a:ext cx="540000" cy="441818"/>
          </a:xfrm>
          <a:prstGeom prst="rect">
            <a:avLst/>
          </a:prstGeom>
        </p:spPr>
      </p:pic>
      <p:pic>
        <p:nvPicPr>
          <p:cNvPr id="127" name="图片 126" descr="酒店-蓝.png"/>
          <p:cNvPicPr>
            <a:picLocks noChangeAspect="1"/>
          </p:cNvPicPr>
          <p:nvPr/>
        </p:nvPicPr>
        <p:blipFill>
          <a:blip r:embed="rId8" cstate="print"/>
          <a:stretch>
            <a:fillRect/>
          </a:stretch>
        </p:blipFill>
        <p:spPr>
          <a:xfrm>
            <a:off x="8830907" y="2777452"/>
            <a:ext cx="674076" cy="551917"/>
          </a:xfrm>
          <a:prstGeom prst="rect">
            <a:avLst/>
          </a:prstGeom>
        </p:spPr>
      </p:pic>
      <p:pic>
        <p:nvPicPr>
          <p:cNvPr id="129" name="图片 128"/>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9956980" y="3210852"/>
            <a:ext cx="540000" cy="442800"/>
          </a:xfrm>
          <a:prstGeom prst="rect">
            <a:avLst/>
          </a:prstGeom>
        </p:spPr>
      </p:pic>
      <p:cxnSp>
        <p:nvCxnSpPr>
          <p:cNvPr id="176" name="直接连接符 175"/>
          <p:cNvCxnSpPr>
            <a:stCxn id="125" idx="3"/>
            <a:endCxn id="129" idx="1"/>
          </p:cNvCxnSpPr>
          <p:nvPr/>
        </p:nvCxnSpPr>
        <p:spPr>
          <a:xfrm flipV="1">
            <a:off x="9272993" y="3432252"/>
            <a:ext cx="683987" cy="410485"/>
          </a:xfrm>
          <a:prstGeom prst="line">
            <a:avLst/>
          </a:prstGeom>
          <a:ln w="19050"/>
        </p:spPr>
        <p:style>
          <a:lnRef idx="3">
            <a:schemeClr val="dk1"/>
          </a:lnRef>
          <a:fillRef idx="0">
            <a:schemeClr val="dk1"/>
          </a:fillRef>
          <a:effectRef idx="2">
            <a:schemeClr val="dk1"/>
          </a:effectRef>
          <a:fontRef idx="minor">
            <a:schemeClr val="tx1"/>
          </a:fontRef>
        </p:style>
      </p:cxnSp>
      <p:sp>
        <p:nvSpPr>
          <p:cNvPr id="200" name="文本框 199"/>
          <p:cNvSpPr txBox="1"/>
          <p:nvPr/>
        </p:nvSpPr>
        <p:spPr>
          <a:xfrm>
            <a:off x="10091201" y="3988770"/>
            <a:ext cx="1107996" cy="369332"/>
          </a:xfrm>
          <a:prstGeom prst="rect">
            <a:avLst/>
          </a:prstGeom>
          <a:noFill/>
        </p:spPr>
        <p:txBody>
          <a:bodyPr wrap="non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企业分支</a:t>
            </a:r>
          </a:p>
        </p:txBody>
      </p:sp>
      <p:sp>
        <p:nvSpPr>
          <p:cNvPr id="109" name="云形 108"/>
          <p:cNvSpPr/>
          <p:nvPr/>
        </p:nvSpPr>
        <p:spPr>
          <a:xfrm rot="233957">
            <a:off x="1240730" y="4899745"/>
            <a:ext cx="2508392" cy="1278405"/>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0" name="图片 79"/>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3091847" y="5031447"/>
            <a:ext cx="540000" cy="442800"/>
          </a:xfrm>
          <a:prstGeom prst="rect">
            <a:avLst/>
          </a:prstGeom>
        </p:spPr>
      </p:pic>
      <p:pic>
        <p:nvPicPr>
          <p:cNvPr id="103" name="图片 102"/>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114942" y="5291007"/>
            <a:ext cx="540000" cy="442800"/>
          </a:xfrm>
          <a:prstGeom prst="rect">
            <a:avLst/>
          </a:prstGeom>
        </p:spPr>
      </p:pic>
      <p:pic>
        <p:nvPicPr>
          <p:cNvPr id="105" name="图片 104"/>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2151599" y="4808060"/>
            <a:ext cx="540000" cy="613215"/>
          </a:xfrm>
          <a:prstGeom prst="rect">
            <a:avLst/>
          </a:prstGeom>
        </p:spPr>
      </p:pic>
      <p:pic>
        <p:nvPicPr>
          <p:cNvPr id="110" name="图片 109"/>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335575" y="5482475"/>
            <a:ext cx="540000" cy="442800"/>
          </a:xfrm>
          <a:prstGeom prst="rect">
            <a:avLst/>
          </a:prstGeom>
        </p:spPr>
      </p:pic>
      <p:pic>
        <p:nvPicPr>
          <p:cNvPr id="111" name="图片 110"/>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605575" y="5598946"/>
            <a:ext cx="540000" cy="442800"/>
          </a:xfrm>
          <a:prstGeom prst="rect">
            <a:avLst/>
          </a:prstGeom>
        </p:spPr>
      </p:pic>
      <p:cxnSp>
        <p:nvCxnSpPr>
          <p:cNvPr id="131" name="直接连接符 130"/>
          <p:cNvCxnSpPr>
            <a:stCxn id="111" idx="3"/>
            <a:endCxn id="80" idx="1"/>
          </p:cNvCxnSpPr>
          <p:nvPr/>
        </p:nvCxnSpPr>
        <p:spPr>
          <a:xfrm flipV="1">
            <a:off x="2145575" y="5252847"/>
            <a:ext cx="946272" cy="567499"/>
          </a:xfrm>
          <a:prstGeom prst="line">
            <a:avLst/>
          </a:prstGeom>
          <a:ln w="19050"/>
        </p:spPr>
        <p:style>
          <a:lnRef idx="3">
            <a:schemeClr val="dk1"/>
          </a:lnRef>
          <a:fillRef idx="0">
            <a:schemeClr val="dk1"/>
          </a:fillRef>
          <a:effectRef idx="2">
            <a:schemeClr val="dk1"/>
          </a:effectRef>
          <a:fontRef idx="minor">
            <a:schemeClr val="tx1"/>
          </a:fontRef>
        </p:style>
      </p:cxnSp>
      <p:sp>
        <p:nvSpPr>
          <p:cNvPr id="201" name="矩形 200"/>
          <p:cNvSpPr/>
          <p:nvPr/>
        </p:nvSpPr>
        <p:spPr>
          <a:xfrm>
            <a:off x="2293798" y="5626511"/>
            <a:ext cx="1107996" cy="369332"/>
          </a:xfrm>
          <a:prstGeom prst="rect">
            <a:avLst/>
          </a:prstGeom>
        </p:spPr>
        <p:txBody>
          <a:bodyPr wrap="none">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企业总部</a:t>
            </a:r>
          </a:p>
        </p:txBody>
      </p:sp>
      <p:sp>
        <p:nvSpPr>
          <p:cNvPr id="121" name="云形 120"/>
          <p:cNvSpPr/>
          <p:nvPr/>
        </p:nvSpPr>
        <p:spPr>
          <a:xfrm rot="233957">
            <a:off x="8599651" y="4506761"/>
            <a:ext cx="2315620" cy="145149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2" name="图片 101"/>
          <p:cNvPicPr>
            <a:picLocks/>
          </p:cNvPicPr>
          <p:nvPr/>
        </p:nvPicPr>
        <p:blipFill>
          <a:blip r:embed="rId12" cstate="print">
            <a:extLst>
              <a:ext uri="{28A0092B-C50C-407E-A947-70E740481C1C}">
                <a14:useLocalDpi xmlns:a14="http://schemas.microsoft.com/office/drawing/2010/main" val="0"/>
              </a:ext>
            </a:extLst>
          </a:blip>
          <a:stretch>
            <a:fillRect/>
          </a:stretch>
        </p:blipFill>
        <p:spPr>
          <a:xfrm>
            <a:off x="10135527" y="4628929"/>
            <a:ext cx="540000" cy="442800"/>
          </a:xfrm>
          <a:prstGeom prst="rect">
            <a:avLst/>
          </a:prstGeom>
        </p:spPr>
      </p:pic>
      <p:pic>
        <p:nvPicPr>
          <p:cNvPr id="106" name="图片 105"/>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9233434" y="4393543"/>
            <a:ext cx="540000" cy="532998"/>
          </a:xfrm>
          <a:prstGeom prst="rect">
            <a:avLst/>
          </a:prstGeom>
        </p:spPr>
      </p:pic>
      <p:pic>
        <p:nvPicPr>
          <p:cNvPr id="107" name="图片 106"/>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9270324" y="5494808"/>
            <a:ext cx="540000" cy="501035"/>
          </a:xfrm>
          <a:prstGeom prst="rect">
            <a:avLst/>
          </a:prstGeom>
        </p:spPr>
      </p:pic>
      <p:pic>
        <p:nvPicPr>
          <p:cNvPr id="118" name="图片 117"/>
          <p:cNvPicPr>
            <a:picLocks/>
          </p:cNvPicPr>
          <p:nvPr/>
        </p:nvPicPr>
        <p:blipFill>
          <a:blip r:embed="rId12" cstate="print">
            <a:extLst>
              <a:ext uri="{28A0092B-C50C-407E-A947-70E740481C1C}">
                <a14:useLocalDpi xmlns:a14="http://schemas.microsoft.com/office/drawing/2010/main" val="0"/>
              </a:ext>
            </a:extLst>
          </a:blip>
          <a:stretch>
            <a:fillRect/>
          </a:stretch>
        </p:blipFill>
        <p:spPr>
          <a:xfrm>
            <a:off x="10153972" y="5342075"/>
            <a:ext cx="540000" cy="442800"/>
          </a:xfrm>
          <a:prstGeom prst="rect">
            <a:avLst/>
          </a:prstGeom>
        </p:spPr>
      </p:pic>
      <p:pic>
        <p:nvPicPr>
          <p:cNvPr id="184" name="图片 183" descr="DSLAM-蓝.png"/>
          <p:cNvPicPr>
            <a:picLocks noChangeAspect="1"/>
          </p:cNvPicPr>
          <p:nvPr/>
        </p:nvPicPr>
        <p:blipFill>
          <a:blip r:embed="rId15" cstate="print"/>
          <a:stretch>
            <a:fillRect/>
          </a:stretch>
        </p:blipFill>
        <p:spPr>
          <a:xfrm>
            <a:off x="8758510" y="5027755"/>
            <a:ext cx="514483" cy="406296"/>
          </a:xfrm>
          <a:prstGeom prst="rect">
            <a:avLst/>
          </a:prstGeom>
        </p:spPr>
      </p:pic>
      <p:cxnSp>
        <p:nvCxnSpPr>
          <p:cNvPr id="185" name="直接连接符 184"/>
          <p:cNvCxnSpPr>
            <a:stCxn id="184" idx="3"/>
            <a:endCxn id="102" idx="1"/>
          </p:cNvCxnSpPr>
          <p:nvPr/>
        </p:nvCxnSpPr>
        <p:spPr>
          <a:xfrm flipV="1">
            <a:off x="9272993" y="4850329"/>
            <a:ext cx="862534" cy="380574"/>
          </a:xfrm>
          <a:prstGeom prst="line">
            <a:avLst/>
          </a:prstGeom>
          <a:ln w="19050"/>
        </p:spPr>
        <p:style>
          <a:lnRef idx="3">
            <a:schemeClr val="dk1"/>
          </a:lnRef>
          <a:fillRef idx="0">
            <a:schemeClr val="dk1"/>
          </a:fillRef>
          <a:effectRef idx="2">
            <a:schemeClr val="dk1"/>
          </a:effectRef>
          <a:fontRef idx="minor">
            <a:schemeClr val="tx1"/>
          </a:fontRef>
        </p:style>
      </p:cxnSp>
      <p:cxnSp>
        <p:nvCxnSpPr>
          <p:cNvPr id="188" name="直接连接符 187"/>
          <p:cNvCxnSpPr>
            <a:stCxn id="184" idx="3"/>
            <a:endCxn id="118" idx="1"/>
          </p:cNvCxnSpPr>
          <p:nvPr/>
        </p:nvCxnSpPr>
        <p:spPr>
          <a:xfrm>
            <a:off x="9272993" y="5230903"/>
            <a:ext cx="880979" cy="332572"/>
          </a:xfrm>
          <a:prstGeom prst="line">
            <a:avLst/>
          </a:prstGeom>
          <a:ln w="19050"/>
        </p:spPr>
        <p:style>
          <a:lnRef idx="3">
            <a:schemeClr val="dk1"/>
          </a:lnRef>
          <a:fillRef idx="0">
            <a:schemeClr val="dk1"/>
          </a:fillRef>
          <a:effectRef idx="2">
            <a:schemeClr val="dk1"/>
          </a:effectRef>
          <a:fontRef idx="minor">
            <a:schemeClr val="tx1"/>
          </a:fontRef>
        </p:style>
      </p:cxnSp>
      <p:sp>
        <p:nvSpPr>
          <p:cNvPr id="202" name="矩形 201"/>
          <p:cNvSpPr/>
          <p:nvPr/>
        </p:nvSpPr>
        <p:spPr>
          <a:xfrm>
            <a:off x="10038115" y="5833821"/>
            <a:ext cx="1411616" cy="369332"/>
          </a:xfrm>
          <a:prstGeom prst="rect">
            <a:avLst/>
          </a:prstGeom>
        </p:spPr>
        <p:txBody>
          <a:bodyPr wrap="square">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居民小区</a:t>
            </a:r>
          </a:p>
        </p:txBody>
      </p:sp>
      <p:sp>
        <p:nvSpPr>
          <p:cNvPr id="242" name="圆角矩形 241"/>
          <p:cNvSpPr/>
          <p:nvPr/>
        </p:nvSpPr>
        <p:spPr>
          <a:xfrm>
            <a:off x="742270" y="2434891"/>
            <a:ext cx="10602003" cy="3739537"/>
          </a:xfrm>
          <a:prstGeom prst="roundRect">
            <a:avLst>
              <a:gd name="adj" fmla="val 4604"/>
            </a:avLst>
          </a:prstGeom>
          <a:noFill/>
          <a:ln w="127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4" name="直接连接符 243"/>
          <p:cNvCxnSpPr/>
          <p:nvPr/>
        </p:nvCxnSpPr>
        <p:spPr>
          <a:xfrm>
            <a:off x="3774521" y="2463919"/>
            <a:ext cx="0" cy="3710509"/>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8288843" y="2480041"/>
            <a:ext cx="0" cy="3694387"/>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48" name="文本框 247"/>
          <p:cNvSpPr txBox="1"/>
          <p:nvPr/>
        </p:nvSpPr>
        <p:spPr>
          <a:xfrm>
            <a:off x="1816253" y="2418112"/>
            <a:ext cx="651140"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LAN</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9" name="文本框 248"/>
          <p:cNvSpPr txBox="1"/>
          <p:nvPr/>
        </p:nvSpPr>
        <p:spPr>
          <a:xfrm>
            <a:off x="5648933" y="2536498"/>
            <a:ext cx="736099"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WAN</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0" name="文本框 249"/>
          <p:cNvSpPr txBox="1"/>
          <p:nvPr/>
        </p:nvSpPr>
        <p:spPr>
          <a:xfrm>
            <a:off x="9725614" y="2463639"/>
            <a:ext cx="651140"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LAN</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2" name="文本框 251"/>
          <p:cNvSpPr txBox="1"/>
          <p:nvPr/>
        </p:nvSpPr>
        <p:spPr>
          <a:xfrm>
            <a:off x="5808192" y="4316237"/>
            <a:ext cx="505267"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6556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云形 378"/>
          <p:cNvSpPr/>
          <p:nvPr/>
        </p:nvSpPr>
        <p:spPr>
          <a:xfrm rot="875054">
            <a:off x="1386313" y="2671766"/>
            <a:ext cx="2782329" cy="2243480"/>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广域网与局域网区别</a:t>
            </a:r>
          </a:p>
        </p:txBody>
      </p:sp>
      <p:grpSp>
        <p:nvGrpSpPr>
          <p:cNvPr id="260" name="组合 259"/>
          <p:cNvGrpSpPr/>
          <p:nvPr/>
        </p:nvGrpSpPr>
        <p:grpSpPr>
          <a:xfrm>
            <a:off x="995272" y="1775284"/>
            <a:ext cx="4580652" cy="4069973"/>
            <a:chOff x="1279440" y="1235000"/>
            <a:chExt cx="4580652" cy="4069973"/>
          </a:xfrm>
        </p:grpSpPr>
        <p:grpSp>
          <p:nvGrpSpPr>
            <p:cNvPr id="62" name="组合 61"/>
            <p:cNvGrpSpPr/>
            <p:nvPr/>
          </p:nvGrpSpPr>
          <p:grpSpPr>
            <a:xfrm>
              <a:off x="1493590" y="1714155"/>
              <a:ext cx="1765446" cy="3161833"/>
              <a:chOff x="1407893" y="2595688"/>
              <a:chExt cx="1765446" cy="3161833"/>
            </a:xfrm>
          </p:grpSpPr>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10784" y="2595688"/>
                <a:ext cx="540000" cy="442800"/>
              </a:xfrm>
              <a:prstGeom prst="rect">
                <a:avLst/>
              </a:prstGeom>
              <a:ln w="12700">
                <a:noFill/>
              </a:ln>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07893" y="3444540"/>
                <a:ext cx="540000" cy="442800"/>
              </a:xfrm>
              <a:prstGeom prst="rect">
                <a:avLst/>
              </a:prstGeom>
              <a:ln w="12700">
                <a:noFill/>
              </a:ln>
            </p:spPr>
          </p:pic>
          <p:pic>
            <p:nvPicPr>
              <p:cNvPr id="31" name="图片 3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17814" y="3041799"/>
                <a:ext cx="540000" cy="442800"/>
              </a:xfrm>
              <a:prstGeom prst="rect">
                <a:avLst/>
              </a:prstGeom>
              <a:ln w="12700">
                <a:noFill/>
              </a:ln>
            </p:spPr>
          </p:pic>
          <p:cxnSp>
            <p:nvCxnSpPr>
              <p:cNvPr id="33" name="直接连接符 32"/>
              <p:cNvCxnSpPr>
                <a:stCxn id="28" idx="3"/>
                <a:endCxn id="31" idx="1"/>
              </p:cNvCxnSpPr>
              <p:nvPr/>
            </p:nvCxnSpPr>
            <p:spPr>
              <a:xfrm>
                <a:off x="1950784" y="2817088"/>
                <a:ext cx="667030" cy="4461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0" idx="3"/>
                <a:endCxn id="31" idx="1"/>
              </p:cNvCxnSpPr>
              <p:nvPr/>
            </p:nvCxnSpPr>
            <p:spPr>
              <a:xfrm flipV="1">
                <a:off x="1947893" y="3263199"/>
                <a:ext cx="669921" cy="402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6" name="图片 27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10784" y="4457292"/>
                <a:ext cx="540000" cy="442800"/>
              </a:xfrm>
              <a:prstGeom prst="rect">
                <a:avLst/>
              </a:prstGeom>
              <a:ln w="12700">
                <a:noFill/>
              </a:ln>
            </p:spPr>
          </p:pic>
          <p:pic>
            <p:nvPicPr>
              <p:cNvPr id="278" name="图片 27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09715" y="5314721"/>
                <a:ext cx="540000" cy="442800"/>
              </a:xfrm>
              <a:prstGeom prst="rect">
                <a:avLst/>
              </a:prstGeom>
              <a:ln w="12700">
                <a:noFill/>
              </a:ln>
            </p:spPr>
          </p:pic>
          <p:pic>
            <p:nvPicPr>
              <p:cNvPr id="279" name="图片 27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33339" y="4913656"/>
                <a:ext cx="540000" cy="442800"/>
              </a:xfrm>
              <a:prstGeom prst="rect">
                <a:avLst/>
              </a:prstGeom>
              <a:ln w="12700">
                <a:noFill/>
              </a:ln>
            </p:spPr>
          </p:pic>
          <p:cxnSp>
            <p:nvCxnSpPr>
              <p:cNvPr id="280" name="直接连接符 279"/>
              <p:cNvCxnSpPr>
                <a:stCxn id="276" idx="3"/>
                <a:endCxn id="279" idx="1"/>
              </p:cNvCxnSpPr>
              <p:nvPr/>
            </p:nvCxnSpPr>
            <p:spPr>
              <a:xfrm>
                <a:off x="1950784" y="4678692"/>
                <a:ext cx="682555" cy="456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278" idx="3"/>
                <a:endCxn id="279" idx="1"/>
              </p:cNvCxnSpPr>
              <p:nvPr/>
            </p:nvCxnSpPr>
            <p:spPr>
              <a:xfrm flipV="1">
                <a:off x="1949715" y="5135056"/>
                <a:ext cx="683624" cy="4010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5" name="图片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9391" y="1235000"/>
              <a:ext cx="810701" cy="408398"/>
            </a:xfrm>
            <a:prstGeom prst="rect">
              <a:avLst/>
            </a:prstGeom>
            <a:ln w="12700">
              <a:noFill/>
            </a:ln>
          </p:spPr>
        </p:pic>
        <p:cxnSp>
          <p:nvCxnSpPr>
            <p:cNvPr id="82" name="肘形连接符 81"/>
            <p:cNvCxnSpPr>
              <a:endCxn id="75" idx="2"/>
            </p:cNvCxnSpPr>
            <p:nvPr/>
          </p:nvCxnSpPr>
          <p:spPr>
            <a:xfrm flipV="1">
              <a:off x="4725339" y="1643398"/>
              <a:ext cx="729403" cy="161377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279440" y="1437538"/>
              <a:ext cx="0" cy="3846691"/>
            </a:xfrm>
            <a:prstGeom prst="line">
              <a:avLst/>
            </a:prstGeom>
            <a:ln w="19050">
              <a:solidFill>
                <a:srgbClr val="00B0F0"/>
              </a:solidFill>
              <a:prstDash val="dash"/>
            </a:ln>
          </p:spPr>
          <p:style>
            <a:lnRef idx="2">
              <a:schemeClr val="dk1"/>
            </a:lnRef>
            <a:fillRef idx="0">
              <a:schemeClr val="dk1"/>
            </a:fillRef>
            <a:effectRef idx="1">
              <a:schemeClr val="dk1"/>
            </a:effectRef>
            <a:fontRef idx="minor">
              <a:schemeClr val="tx1"/>
            </a:fontRef>
          </p:style>
        </p:cxnSp>
        <p:cxnSp>
          <p:nvCxnSpPr>
            <p:cNvPr id="92" name="直接连接符 91"/>
            <p:cNvCxnSpPr/>
            <p:nvPr/>
          </p:nvCxnSpPr>
          <p:spPr>
            <a:xfrm flipH="1">
              <a:off x="4806731" y="1418964"/>
              <a:ext cx="4394" cy="3886009"/>
            </a:xfrm>
            <a:prstGeom prst="line">
              <a:avLst/>
            </a:prstGeom>
            <a:ln w="19050">
              <a:solidFill>
                <a:srgbClr val="00B0F0"/>
              </a:solidFill>
              <a:prstDash val="dash"/>
            </a:ln>
          </p:spPr>
          <p:style>
            <a:lnRef idx="2">
              <a:schemeClr val="dk1"/>
            </a:lnRef>
            <a:fillRef idx="0">
              <a:schemeClr val="dk1"/>
            </a:fillRef>
            <a:effectRef idx="1">
              <a:schemeClr val="dk1"/>
            </a:effectRef>
            <a:fontRef idx="minor">
              <a:schemeClr val="tx1"/>
            </a:fontRef>
          </p:style>
        </p:cxnSp>
      </p:grpSp>
      <p:pic>
        <p:nvPicPr>
          <p:cNvPr id="97" name="图片 96" descr="通用服务器-蓝.png"/>
          <p:cNvPicPr>
            <a:picLocks noChangeAspect="1"/>
          </p:cNvPicPr>
          <p:nvPr/>
        </p:nvPicPr>
        <p:blipFill>
          <a:blip r:embed="rId6" cstate="print"/>
          <a:stretch>
            <a:fillRect/>
          </a:stretch>
        </p:blipFill>
        <p:spPr>
          <a:xfrm>
            <a:off x="10584038" y="4780387"/>
            <a:ext cx="539607" cy="441817"/>
          </a:xfrm>
          <a:prstGeom prst="rect">
            <a:avLst/>
          </a:prstGeom>
        </p:spPr>
      </p:pic>
      <p:sp>
        <p:nvSpPr>
          <p:cNvPr id="99" name="云形 98"/>
          <p:cNvSpPr/>
          <p:nvPr/>
        </p:nvSpPr>
        <p:spPr>
          <a:xfrm>
            <a:off x="8300470" y="4034895"/>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09" name="组合 208"/>
          <p:cNvGrpSpPr/>
          <p:nvPr/>
        </p:nvGrpSpPr>
        <p:grpSpPr>
          <a:xfrm>
            <a:off x="8577011" y="4081323"/>
            <a:ext cx="595035" cy="755139"/>
            <a:chOff x="8409413" y="3014015"/>
            <a:chExt cx="595035" cy="755139"/>
          </a:xfrm>
        </p:grpSpPr>
        <p:pic>
          <p:nvPicPr>
            <p:cNvPr id="96" name="图片 95" descr="通用服务器-蓝.png"/>
            <p:cNvPicPr>
              <a:picLocks noChangeAspect="1"/>
            </p:cNvPicPr>
            <p:nvPr/>
          </p:nvPicPr>
          <p:blipFill>
            <a:blip r:embed="rId6" cstate="print"/>
            <a:stretch>
              <a:fillRect/>
            </a:stretch>
          </p:blipFill>
          <p:spPr>
            <a:xfrm>
              <a:off x="8426193" y="3014015"/>
              <a:ext cx="539607" cy="441817"/>
            </a:xfrm>
            <a:prstGeom prst="rect">
              <a:avLst/>
            </a:prstGeom>
          </p:spPr>
        </p:pic>
        <p:sp>
          <p:nvSpPr>
            <p:cNvPr id="100" name="文本框 99"/>
            <p:cNvSpPr txBox="1"/>
            <p:nvPr/>
          </p:nvSpPr>
          <p:spPr>
            <a:xfrm>
              <a:off x="8409413" y="3430600"/>
              <a:ext cx="595035"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总部</a:t>
              </a:r>
            </a:p>
          </p:txBody>
        </p:sp>
      </p:grpSp>
      <p:grpSp>
        <p:nvGrpSpPr>
          <p:cNvPr id="211" name="组合 210"/>
          <p:cNvGrpSpPr/>
          <p:nvPr/>
        </p:nvGrpSpPr>
        <p:grpSpPr>
          <a:xfrm>
            <a:off x="6293150" y="4726341"/>
            <a:ext cx="1126249" cy="806555"/>
            <a:chOff x="6547029" y="4078284"/>
            <a:chExt cx="1126249" cy="806555"/>
          </a:xfrm>
        </p:grpSpPr>
        <p:sp>
          <p:nvSpPr>
            <p:cNvPr id="103" name="云形 102"/>
            <p:cNvSpPr/>
            <p:nvPr/>
          </p:nvSpPr>
          <p:spPr>
            <a:xfrm>
              <a:off x="6547029" y="4078284"/>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8" name="图片 97" descr="通用服务器-蓝.png"/>
            <p:cNvPicPr>
              <a:picLocks noChangeAspect="1"/>
            </p:cNvPicPr>
            <p:nvPr/>
          </p:nvPicPr>
          <p:blipFill>
            <a:blip r:embed="rId6" cstate="print"/>
            <a:stretch>
              <a:fillRect/>
            </a:stretch>
          </p:blipFill>
          <p:spPr>
            <a:xfrm>
              <a:off x="6888504" y="4132331"/>
              <a:ext cx="539607" cy="441817"/>
            </a:xfrm>
            <a:prstGeom prst="rect">
              <a:avLst/>
            </a:prstGeom>
          </p:spPr>
        </p:pic>
        <p:sp>
          <p:nvSpPr>
            <p:cNvPr id="101" name="文本框 100"/>
            <p:cNvSpPr txBox="1"/>
            <p:nvPr/>
          </p:nvSpPr>
          <p:spPr>
            <a:xfrm>
              <a:off x="6844174" y="4577062"/>
              <a:ext cx="644728"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分支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2" name="组合 211"/>
          <p:cNvGrpSpPr/>
          <p:nvPr/>
        </p:nvGrpSpPr>
        <p:grpSpPr>
          <a:xfrm>
            <a:off x="10311710" y="4726341"/>
            <a:ext cx="1126249" cy="829152"/>
            <a:chOff x="10107611" y="4074579"/>
            <a:chExt cx="1126249" cy="829152"/>
          </a:xfrm>
        </p:grpSpPr>
        <p:sp>
          <p:nvSpPr>
            <p:cNvPr id="104" name="云形 103"/>
            <p:cNvSpPr/>
            <p:nvPr/>
          </p:nvSpPr>
          <p:spPr>
            <a:xfrm>
              <a:off x="10107611" y="4074579"/>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文本框 101"/>
            <p:cNvSpPr txBox="1"/>
            <p:nvPr/>
          </p:nvSpPr>
          <p:spPr>
            <a:xfrm>
              <a:off x="10344931" y="4595954"/>
              <a:ext cx="644728"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分支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07" name="直接连接符 106"/>
          <p:cNvCxnSpPr>
            <a:stCxn id="96" idx="1"/>
            <a:endCxn id="98" idx="0"/>
          </p:cNvCxnSpPr>
          <p:nvPr/>
        </p:nvCxnSpPr>
        <p:spPr>
          <a:xfrm flipH="1">
            <a:off x="6904429" y="4302232"/>
            <a:ext cx="1689362" cy="478156"/>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6" idx="3"/>
            <a:endCxn id="97" idx="0"/>
          </p:cNvCxnSpPr>
          <p:nvPr/>
        </p:nvCxnSpPr>
        <p:spPr>
          <a:xfrm>
            <a:off x="9133398" y="4302232"/>
            <a:ext cx="1720444" cy="478155"/>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7" idx="1"/>
            <a:endCxn id="98" idx="3"/>
          </p:cNvCxnSpPr>
          <p:nvPr/>
        </p:nvCxnSpPr>
        <p:spPr>
          <a:xfrm flipH="1">
            <a:off x="7174232" y="5001296"/>
            <a:ext cx="3409806" cy="1"/>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8388944" y="5194342"/>
            <a:ext cx="1261884" cy="307777"/>
          </a:xfrm>
          <a:prstGeom prst="rect">
            <a:avLst/>
          </a:prstGeom>
          <a:noFill/>
        </p:spPr>
        <p:txBody>
          <a:bodyPr wrap="none" rtlCol="0">
            <a:spAutoFit/>
          </a:bodyPr>
          <a:lstStyle/>
          <a:p>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自建专用网络</a:t>
            </a:r>
          </a:p>
        </p:txBody>
      </p:sp>
      <p:grpSp>
        <p:nvGrpSpPr>
          <p:cNvPr id="207" name="组合 206"/>
          <p:cNvGrpSpPr/>
          <p:nvPr/>
        </p:nvGrpSpPr>
        <p:grpSpPr>
          <a:xfrm>
            <a:off x="10216050" y="1894548"/>
            <a:ext cx="1126249" cy="838398"/>
            <a:chOff x="9925440" y="1103267"/>
            <a:chExt cx="1126249" cy="838398"/>
          </a:xfrm>
        </p:grpSpPr>
        <p:grpSp>
          <p:nvGrpSpPr>
            <p:cNvPr id="130" name="组合 129"/>
            <p:cNvGrpSpPr/>
            <p:nvPr/>
          </p:nvGrpSpPr>
          <p:grpSpPr>
            <a:xfrm>
              <a:off x="9925440" y="1103267"/>
              <a:ext cx="1126249" cy="549912"/>
              <a:chOff x="7989594" y="1076751"/>
              <a:chExt cx="1126249" cy="549912"/>
            </a:xfrm>
          </p:grpSpPr>
          <p:sp>
            <p:nvSpPr>
              <p:cNvPr id="128" name="云形 127"/>
              <p:cNvSpPr/>
              <p:nvPr/>
            </p:nvSpPr>
            <p:spPr>
              <a:xfrm>
                <a:off x="7989594" y="1076751"/>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5" name="图片 124" descr="AC-蓝.png"/>
              <p:cNvPicPr>
                <a:picLocks noChangeAspect="1"/>
              </p:cNvPicPr>
              <p:nvPr/>
            </p:nvPicPr>
            <p:blipFill>
              <a:blip r:embed="rId7" cstate="print"/>
              <a:stretch>
                <a:fillRect/>
              </a:stretch>
            </p:blipFill>
            <p:spPr>
              <a:xfrm>
                <a:off x="8343257" y="1090454"/>
                <a:ext cx="568257" cy="465277"/>
              </a:xfrm>
              <a:prstGeom prst="rect">
                <a:avLst/>
              </a:prstGeom>
            </p:spPr>
          </p:pic>
        </p:grpSp>
        <p:sp>
          <p:nvSpPr>
            <p:cNvPr id="132" name="文本框 131"/>
            <p:cNvSpPr txBox="1"/>
            <p:nvPr/>
          </p:nvSpPr>
          <p:spPr>
            <a:xfrm>
              <a:off x="10113957" y="1633888"/>
              <a:ext cx="902811"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合作伙伴</a:t>
              </a:r>
            </a:p>
          </p:txBody>
        </p:sp>
      </p:grpSp>
      <p:grpSp>
        <p:nvGrpSpPr>
          <p:cNvPr id="206" name="组合 205"/>
          <p:cNvGrpSpPr/>
          <p:nvPr/>
        </p:nvGrpSpPr>
        <p:grpSpPr>
          <a:xfrm>
            <a:off x="6418753" y="1928360"/>
            <a:ext cx="1126249" cy="840329"/>
            <a:chOff x="6711857" y="1291746"/>
            <a:chExt cx="1126249" cy="840329"/>
          </a:xfrm>
        </p:grpSpPr>
        <p:grpSp>
          <p:nvGrpSpPr>
            <p:cNvPr id="131" name="组合 130"/>
            <p:cNvGrpSpPr/>
            <p:nvPr/>
          </p:nvGrpSpPr>
          <p:grpSpPr>
            <a:xfrm>
              <a:off x="6711857" y="1291746"/>
              <a:ext cx="1126249" cy="568146"/>
              <a:chOff x="5932377" y="1841221"/>
              <a:chExt cx="1126249" cy="568146"/>
            </a:xfrm>
          </p:grpSpPr>
          <p:sp>
            <p:nvSpPr>
              <p:cNvPr id="127" name="云形 126"/>
              <p:cNvSpPr/>
              <p:nvPr/>
            </p:nvSpPr>
            <p:spPr>
              <a:xfrm>
                <a:off x="5932377" y="1859455"/>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6" name="图片 125" descr="大型网管-蓝.png"/>
              <p:cNvPicPr>
                <a:picLocks noChangeAspect="1"/>
              </p:cNvPicPr>
              <p:nvPr/>
            </p:nvPicPr>
            <p:blipFill>
              <a:blip r:embed="rId8" cstate="print"/>
              <a:stretch>
                <a:fillRect/>
              </a:stretch>
            </p:blipFill>
            <p:spPr>
              <a:xfrm>
                <a:off x="6158022" y="1841221"/>
                <a:ext cx="539607" cy="441817"/>
              </a:xfrm>
              <a:prstGeom prst="rect">
                <a:avLst/>
              </a:prstGeom>
            </p:spPr>
          </p:pic>
        </p:grpSp>
        <p:sp>
          <p:nvSpPr>
            <p:cNvPr id="133" name="文本框 132"/>
            <p:cNvSpPr txBox="1"/>
            <p:nvPr/>
          </p:nvSpPr>
          <p:spPr>
            <a:xfrm>
              <a:off x="6883399" y="1824298"/>
              <a:ext cx="543739"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a:t>
              </a:r>
            </a:p>
          </p:txBody>
        </p:sp>
      </p:grpSp>
      <p:sp>
        <p:nvSpPr>
          <p:cNvPr id="144" name="云形 143"/>
          <p:cNvSpPr/>
          <p:nvPr/>
        </p:nvSpPr>
        <p:spPr>
          <a:xfrm>
            <a:off x="7768825" y="3060462"/>
            <a:ext cx="2187186" cy="855558"/>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文本框 144"/>
          <p:cNvSpPr txBox="1"/>
          <p:nvPr/>
        </p:nvSpPr>
        <p:spPr>
          <a:xfrm>
            <a:off x="8399620" y="3345435"/>
            <a:ext cx="1152880" cy="307777"/>
          </a:xfrm>
          <a:prstGeom prst="rect">
            <a:avLst/>
          </a:prstGeom>
          <a:noFill/>
        </p:spPr>
        <p:txBody>
          <a:bodyPr wrap="none" rtlCol="0">
            <a:spAutoFit/>
          </a:bodyPr>
          <a:lstStyle/>
          <a:p>
            <a:r>
              <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租用</a:t>
            </a:r>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ISP</a:t>
            </a:r>
            <a:r>
              <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网络</a:t>
            </a:r>
          </a:p>
        </p:txBody>
      </p:sp>
      <p:cxnSp>
        <p:nvCxnSpPr>
          <p:cNvPr id="150" name="直接连接符 149"/>
          <p:cNvCxnSpPr>
            <a:stCxn id="125" idx="1"/>
            <a:endCxn id="144" idx="3"/>
          </p:cNvCxnSpPr>
          <p:nvPr/>
        </p:nvCxnSpPr>
        <p:spPr>
          <a:xfrm flipH="1">
            <a:off x="8862418" y="2140890"/>
            <a:ext cx="1707295" cy="96848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26" idx="3"/>
            <a:endCxn id="144" idx="3"/>
          </p:cNvCxnSpPr>
          <p:nvPr/>
        </p:nvCxnSpPr>
        <p:spPr>
          <a:xfrm>
            <a:off x="7184005" y="2149269"/>
            <a:ext cx="1678413" cy="96011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96" idx="0"/>
            <a:endCxn id="144" idx="1"/>
          </p:cNvCxnSpPr>
          <p:nvPr/>
        </p:nvCxnSpPr>
        <p:spPr>
          <a:xfrm flipH="1" flipV="1">
            <a:off x="8862418" y="3915109"/>
            <a:ext cx="1177" cy="1662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264" idx="3"/>
            <a:endCxn id="179" idx="1"/>
          </p:cNvCxnSpPr>
          <p:nvPr/>
        </p:nvCxnSpPr>
        <p:spPr>
          <a:xfrm>
            <a:off x="10048540" y="3471956"/>
            <a:ext cx="53530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10" name="组合 209"/>
          <p:cNvGrpSpPr/>
          <p:nvPr/>
        </p:nvGrpSpPr>
        <p:grpSpPr>
          <a:xfrm>
            <a:off x="10449462" y="3250556"/>
            <a:ext cx="902811" cy="780891"/>
            <a:chOff x="7097141" y="3891810"/>
            <a:chExt cx="902811" cy="780891"/>
          </a:xfrm>
        </p:grpSpPr>
        <p:pic>
          <p:nvPicPr>
            <p:cNvPr id="179" name="图片 178"/>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7231520" y="3891810"/>
              <a:ext cx="540000" cy="442800"/>
            </a:xfrm>
            <a:prstGeom prst="rect">
              <a:avLst/>
            </a:prstGeom>
          </p:spPr>
        </p:pic>
        <p:sp>
          <p:nvSpPr>
            <p:cNvPr id="192" name="矩形 191"/>
            <p:cNvSpPr/>
            <p:nvPr/>
          </p:nvSpPr>
          <p:spPr>
            <a:xfrm>
              <a:off x="7097141" y="4364924"/>
              <a:ext cx="902811" cy="307777"/>
            </a:xfrm>
            <a:prstGeom prst="rect">
              <a:avLst/>
            </a:prstGeom>
          </p:spPr>
          <p:txBody>
            <a:bodyPr wrap="non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移动办公</a:t>
              </a:r>
            </a:p>
          </p:txBody>
        </p:sp>
      </p:grpSp>
      <p:grpSp>
        <p:nvGrpSpPr>
          <p:cNvPr id="208" name="组合 207"/>
          <p:cNvGrpSpPr/>
          <p:nvPr/>
        </p:nvGrpSpPr>
        <p:grpSpPr>
          <a:xfrm>
            <a:off x="6487002" y="3249406"/>
            <a:ext cx="902811" cy="729088"/>
            <a:chOff x="6753918" y="2809991"/>
            <a:chExt cx="902811" cy="729088"/>
          </a:xfrm>
        </p:grpSpPr>
        <p:pic>
          <p:nvPicPr>
            <p:cNvPr id="195" name="图片 194"/>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6911117" y="2809991"/>
              <a:ext cx="540000" cy="442800"/>
            </a:xfrm>
            <a:prstGeom prst="rect">
              <a:avLst/>
            </a:prstGeom>
          </p:spPr>
        </p:pic>
        <p:sp>
          <p:nvSpPr>
            <p:cNvPr id="197" name="文本框 196"/>
            <p:cNvSpPr txBox="1"/>
            <p:nvPr/>
          </p:nvSpPr>
          <p:spPr>
            <a:xfrm>
              <a:off x="6753918" y="3231302"/>
              <a:ext cx="902811"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家庭办公</a:t>
              </a:r>
            </a:p>
          </p:txBody>
        </p:sp>
      </p:grpSp>
      <p:cxnSp>
        <p:nvCxnSpPr>
          <p:cNvPr id="215" name="直接连接符 214"/>
          <p:cNvCxnSpPr>
            <a:stCxn id="263" idx="1"/>
            <a:endCxn id="195" idx="3"/>
          </p:cNvCxnSpPr>
          <p:nvPr/>
        </p:nvCxnSpPr>
        <p:spPr>
          <a:xfrm flipH="1" flipV="1">
            <a:off x="7184201" y="3470806"/>
            <a:ext cx="442058" cy="234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61" name="圆角矩形 260"/>
          <p:cNvSpPr/>
          <p:nvPr/>
        </p:nvSpPr>
        <p:spPr>
          <a:xfrm>
            <a:off x="783937" y="1755848"/>
            <a:ext cx="5014244" cy="4625902"/>
          </a:xfrm>
          <a:prstGeom prst="roundRect">
            <a:avLst>
              <a:gd name="adj" fmla="val 2968"/>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2" name="圆角矩形 261"/>
          <p:cNvSpPr/>
          <p:nvPr/>
        </p:nvSpPr>
        <p:spPr>
          <a:xfrm>
            <a:off x="6287430" y="1727862"/>
            <a:ext cx="5152330" cy="4653888"/>
          </a:xfrm>
          <a:prstGeom prst="roundRect">
            <a:avLst>
              <a:gd name="adj" fmla="val 2968"/>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3" name="图片 262"/>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7626259" y="3251755"/>
            <a:ext cx="540000" cy="442800"/>
          </a:xfrm>
          <a:prstGeom prst="rect">
            <a:avLst/>
          </a:prstGeom>
        </p:spPr>
      </p:pic>
      <p:pic>
        <p:nvPicPr>
          <p:cNvPr id="264" name="图片 263"/>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9508540" y="3250556"/>
            <a:ext cx="540000" cy="442800"/>
          </a:xfrm>
          <a:prstGeom prst="rect">
            <a:avLst/>
          </a:prstGeom>
        </p:spPr>
      </p:pic>
      <p:sp>
        <p:nvSpPr>
          <p:cNvPr id="266" name="圆角矩形 75"/>
          <p:cNvSpPr/>
          <p:nvPr/>
        </p:nvSpPr>
        <p:spPr>
          <a:xfrm>
            <a:off x="783937" y="1272367"/>
            <a:ext cx="50142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局域网</a:t>
            </a:r>
          </a:p>
        </p:txBody>
      </p:sp>
      <p:sp>
        <p:nvSpPr>
          <p:cNvPr id="267" name="圆角矩形 75"/>
          <p:cNvSpPr/>
          <p:nvPr/>
        </p:nvSpPr>
        <p:spPr>
          <a:xfrm>
            <a:off x="6269608" y="1274965"/>
            <a:ext cx="51523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广域网</a:t>
            </a:r>
          </a:p>
        </p:txBody>
      </p:sp>
      <p:cxnSp>
        <p:nvCxnSpPr>
          <p:cNvPr id="302" name="肘形连接符 301"/>
          <p:cNvCxnSpPr>
            <a:stCxn id="31" idx="3"/>
          </p:cNvCxnSpPr>
          <p:nvPr/>
        </p:nvCxnSpPr>
        <p:spPr>
          <a:xfrm>
            <a:off x="2959343" y="2921950"/>
            <a:ext cx="941828" cy="875504"/>
          </a:xfrm>
          <a:prstGeom prst="bentConnector3">
            <a:avLst>
              <a:gd name="adj1" fmla="val 50000"/>
            </a:avLst>
          </a:prstGeom>
          <a:ln w="1270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04" name="肘形连接符 303"/>
          <p:cNvCxnSpPr>
            <a:stCxn id="279" idx="3"/>
          </p:cNvCxnSpPr>
          <p:nvPr/>
        </p:nvCxnSpPr>
        <p:spPr>
          <a:xfrm flipV="1">
            <a:off x="2974868" y="3797454"/>
            <a:ext cx="926303" cy="996353"/>
          </a:xfrm>
          <a:prstGeom prst="bentConnector3">
            <a:avLst>
              <a:gd name="adj1" fmla="val 49486"/>
            </a:avLst>
          </a:prstGeom>
          <a:ln w="12700">
            <a:solidFill>
              <a:srgbClr val="151515"/>
            </a:solidFill>
          </a:ln>
        </p:spPr>
        <p:style>
          <a:lnRef idx="1">
            <a:schemeClr val="accent1"/>
          </a:lnRef>
          <a:fillRef idx="0">
            <a:schemeClr val="accent1"/>
          </a:fillRef>
          <a:effectRef idx="0">
            <a:schemeClr val="accent1"/>
          </a:effectRef>
          <a:fontRef idx="minor">
            <a:schemeClr val="tx1"/>
          </a:fontRef>
        </p:style>
      </p:cxnSp>
      <p:pic>
        <p:nvPicPr>
          <p:cNvPr id="93" name="图片 92"/>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3911280" y="3567963"/>
            <a:ext cx="540000" cy="442800"/>
          </a:xfrm>
          <a:prstGeom prst="rect">
            <a:avLst/>
          </a:prstGeom>
        </p:spPr>
      </p:pic>
      <p:pic>
        <p:nvPicPr>
          <p:cNvPr id="105" name="图片 10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584133" y="1911706"/>
            <a:ext cx="540000" cy="442800"/>
          </a:xfrm>
          <a:prstGeom prst="rect">
            <a:avLst/>
          </a:prstGeom>
        </p:spPr>
      </p:pic>
      <p:sp>
        <p:nvSpPr>
          <p:cNvPr id="106" name="文本框 105"/>
          <p:cNvSpPr txBox="1"/>
          <p:nvPr/>
        </p:nvSpPr>
        <p:spPr>
          <a:xfrm>
            <a:off x="8791056" y="2298358"/>
            <a:ext cx="902811"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远程办公</a:t>
            </a:r>
          </a:p>
        </p:txBody>
      </p:sp>
      <p:cxnSp>
        <p:nvCxnSpPr>
          <p:cNvPr id="108" name="直接连接符 107"/>
          <p:cNvCxnSpPr>
            <a:stCxn id="105" idx="2"/>
            <a:endCxn id="144" idx="3"/>
          </p:cNvCxnSpPr>
          <p:nvPr/>
        </p:nvCxnSpPr>
        <p:spPr>
          <a:xfrm>
            <a:off x="8854133" y="2354506"/>
            <a:ext cx="0" cy="75487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318092" y="5808088"/>
            <a:ext cx="5112871" cy="58477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广域网是一种通过租用</a:t>
            </a:r>
            <a:r>
              <a:rPr lang="en-US" altLang="zh-CN" sz="1600" dirty="0"/>
              <a:t>ISP</a:t>
            </a:r>
            <a:r>
              <a:rPr lang="zh-CN" altLang="en-US" sz="1600" dirty="0"/>
              <a:t>网络或者自建专用网络来构建的覆盖地理区域比较广的计算机网络。</a:t>
            </a:r>
          </a:p>
        </p:txBody>
      </p:sp>
      <p:sp>
        <p:nvSpPr>
          <p:cNvPr id="74" name="Oval 4"/>
          <p:cNvSpPr>
            <a:spLocks noChangeAspect="1"/>
          </p:cNvSpPr>
          <p:nvPr/>
        </p:nvSpPr>
        <p:spPr>
          <a:xfrm>
            <a:off x="8198218" y="334783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Oval 4"/>
          <p:cNvSpPr>
            <a:spLocks noChangeAspect="1"/>
          </p:cNvSpPr>
          <p:nvPr/>
        </p:nvSpPr>
        <p:spPr>
          <a:xfrm>
            <a:off x="8187896" y="5208376"/>
            <a:ext cx="252000" cy="252000"/>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文本框 94"/>
          <p:cNvSpPr txBox="1"/>
          <p:nvPr/>
        </p:nvSpPr>
        <p:spPr>
          <a:xfrm>
            <a:off x="2278994" y="5399030"/>
            <a:ext cx="877163" cy="369332"/>
          </a:xfrm>
          <a:prstGeom prst="rect">
            <a:avLst/>
          </a:prstGeom>
          <a:noFill/>
          <a:ln>
            <a:noFill/>
          </a:ln>
        </p:spPr>
        <p:txBody>
          <a:bodyPr wrap="none" rtlCol="0">
            <a:spAutoFit/>
          </a:bodyPr>
          <a:lstStyle/>
          <a:p>
            <a:r>
              <a:rPr lang="zh-CN" altLang="en-US"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局域网</a:t>
            </a:r>
          </a:p>
        </p:txBody>
      </p:sp>
      <p:cxnSp>
        <p:nvCxnSpPr>
          <p:cNvPr id="6" name="直接箭头连接符 5">
            <a:extLst>
              <a:ext uri="{FF2B5EF4-FFF2-40B4-BE49-F238E27FC236}">
                <a16:creationId xmlns:a16="http://schemas.microsoft.com/office/drawing/2014/main" id="{342DF4D9-9CCA-4929-B7FB-5D69C6D62173}"/>
              </a:ext>
            </a:extLst>
          </p:cNvPr>
          <p:cNvCxnSpPr>
            <a:stCxn id="95" idx="3"/>
          </p:cNvCxnSpPr>
          <p:nvPr/>
        </p:nvCxnSpPr>
        <p:spPr>
          <a:xfrm>
            <a:off x="3156157" y="5583696"/>
            <a:ext cx="1297722"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1BC5371E-39C0-4307-8215-1865EDB95C43}"/>
              </a:ext>
            </a:extLst>
          </p:cNvPr>
          <p:cNvCxnSpPr>
            <a:cxnSpLocks/>
            <a:stCxn id="95" idx="1"/>
          </p:cNvCxnSpPr>
          <p:nvPr/>
        </p:nvCxnSpPr>
        <p:spPr>
          <a:xfrm flipH="1" flipV="1">
            <a:off x="1069225" y="5579696"/>
            <a:ext cx="1209769" cy="400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783937" y="5858888"/>
            <a:ext cx="5014244"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局域网是一种覆盖地理区域比较小的计算机网络。</a:t>
            </a:r>
          </a:p>
        </p:txBody>
      </p:sp>
    </p:spTree>
    <p:extLst>
      <p:ext uri="{BB962C8B-B14F-4D97-AF65-F5344CB8AC3E}">
        <p14:creationId xmlns:p14="http://schemas.microsoft.com/office/powerpoint/2010/main" val="204655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早期广域网技术介绍</a:t>
            </a:r>
            <a:endParaRPr lang="zh-CN" altLang="en-US" dirty="0">
              <a:sym typeface="Huawei Sans" panose="020C0503030203020204" pitchFamily="34" charset="0"/>
            </a:endParaRPr>
          </a:p>
        </p:txBody>
      </p:sp>
      <p:sp>
        <p:nvSpPr>
          <p:cNvPr id="4" name="文本占位符 3"/>
          <p:cNvSpPr>
            <a:spLocks noGrp="1"/>
          </p:cNvSpPr>
          <p:nvPr>
            <p:ph type="body" sz="quarter" idx="4294967295"/>
          </p:nvPr>
        </p:nvSpPr>
        <p:spPr>
          <a:xfrm>
            <a:off x="644957" y="1086331"/>
            <a:ext cx="11276012" cy="4679950"/>
          </a:xfrm>
        </p:spPr>
        <p:txBody>
          <a:bodyPr/>
          <a:lstStyle/>
          <a:p>
            <a:r>
              <a:rPr lang="zh-CN" altLang="en-US" sz="2000" dirty="0">
                <a:sym typeface="Huawei Sans" panose="020C0503030203020204" pitchFamily="34" charset="0"/>
              </a:rPr>
              <a:t>早期广域网与局域网的区别在于数据链路层和物理层的差异性，在</a:t>
            </a:r>
            <a:r>
              <a:rPr lang="en-US" altLang="zh-CN" sz="2000" dirty="0">
                <a:sym typeface="Huawei Sans" panose="020C0503030203020204" pitchFamily="34" charset="0"/>
              </a:rPr>
              <a:t>TCP/IP</a:t>
            </a:r>
            <a:r>
              <a:rPr lang="zh-CN" altLang="en-US" sz="2000" dirty="0">
                <a:sym typeface="Huawei Sans" panose="020C0503030203020204" pitchFamily="34" charset="0"/>
              </a:rPr>
              <a:t>参考模型中，其他各层无差异。</a:t>
            </a:r>
          </a:p>
          <a:p>
            <a:endParaRPr lang="zh-CN" altLang="en-US" sz="2000" dirty="0">
              <a:sym typeface="Huawei Sans" panose="020C0503030203020204" pitchFamily="34" charset="0"/>
            </a:endParaRPr>
          </a:p>
        </p:txBody>
      </p:sp>
      <p:sp>
        <p:nvSpPr>
          <p:cNvPr id="135" name="文本框 134"/>
          <p:cNvSpPr txBox="1"/>
          <p:nvPr/>
        </p:nvSpPr>
        <p:spPr>
          <a:xfrm>
            <a:off x="1713890" y="5911298"/>
            <a:ext cx="1834625" cy="369332"/>
          </a:xfrm>
          <a:prstGeom prst="rect">
            <a:avLst/>
          </a:prstGeom>
          <a:noFill/>
        </p:spPr>
        <p:txBody>
          <a:bodyPr wrap="square" rtlCol="0" anchor="ctr">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TCP/IP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参考模型</a:t>
            </a:r>
          </a:p>
        </p:txBody>
      </p:sp>
      <p:grpSp>
        <p:nvGrpSpPr>
          <p:cNvPr id="73" name="组合 72"/>
          <p:cNvGrpSpPr/>
          <p:nvPr/>
        </p:nvGrpSpPr>
        <p:grpSpPr>
          <a:xfrm>
            <a:off x="1589804" y="2351242"/>
            <a:ext cx="2082800" cy="2358753"/>
            <a:chOff x="1955800" y="1747157"/>
            <a:chExt cx="2082800" cy="2352403"/>
          </a:xfrm>
        </p:grpSpPr>
        <p:sp>
          <p:nvSpPr>
            <p:cNvPr id="3" name="矩形 2"/>
            <p:cNvSpPr/>
            <p:nvPr/>
          </p:nvSpPr>
          <p:spPr>
            <a:xfrm>
              <a:off x="1955800" y="1747157"/>
              <a:ext cx="2082800" cy="2352403"/>
            </a:xfrm>
            <a:prstGeom prst="rect">
              <a:avLst/>
            </a:prstGeom>
            <a:solidFill>
              <a:srgbClr val="00B0F0">
                <a:alpha val="5000"/>
              </a:srgbClr>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连接符 92"/>
            <p:cNvCxnSpPr/>
            <p:nvPr/>
          </p:nvCxnSpPr>
          <p:spPr>
            <a:xfrm>
              <a:off x="1955800" y="3129279"/>
              <a:ext cx="2082800"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955800" y="3619862"/>
              <a:ext cx="2082800"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71657" y="2291773"/>
              <a:ext cx="935207" cy="369332"/>
            </a:xfrm>
            <a:prstGeom prst="rect">
              <a:avLst/>
            </a:prstGeom>
            <a:noFill/>
          </p:spPr>
          <p:txBody>
            <a:bodyPr wrap="square" rtlCol="0">
              <a:spAutoFit/>
            </a:bodyPr>
            <a:lstStyle/>
            <a:p>
              <a:r>
                <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应用层</a:t>
              </a:r>
            </a:p>
          </p:txBody>
        </p:sp>
        <p:sp>
          <p:nvSpPr>
            <p:cNvPr id="110" name="文本框 109"/>
            <p:cNvSpPr txBox="1"/>
            <p:nvPr/>
          </p:nvSpPr>
          <p:spPr>
            <a:xfrm>
              <a:off x="2547400" y="3193225"/>
              <a:ext cx="1047224" cy="369332"/>
            </a:xfrm>
            <a:prstGeom prst="rect">
              <a:avLst/>
            </a:prstGeom>
            <a:noFill/>
          </p:spPr>
          <p:txBody>
            <a:bodyPr wrap="square" rtlCol="0">
              <a:spAutoFit/>
            </a:bodyPr>
            <a:lstStyle/>
            <a:p>
              <a:r>
                <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传输层</a:t>
              </a:r>
            </a:p>
          </p:txBody>
        </p:sp>
        <p:sp>
          <p:nvSpPr>
            <p:cNvPr id="112" name="文本框 111"/>
            <p:cNvSpPr txBox="1"/>
            <p:nvPr/>
          </p:nvSpPr>
          <p:spPr>
            <a:xfrm>
              <a:off x="2529596" y="3674100"/>
              <a:ext cx="935207" cy="369332"/>
            </a:xfrm>
            <a:prstGeom prst="rect">
              <a:avLst/>
            </a:prstGeom>
            <a:noFill/>
          </p:spPr>
          <p:txBody>
            <a:bodyPr wrap="square" rtlCol="0">
              <a:spAutoFit/>
            </a:bodyPr>
            <a:lstStyle/>
            <a:p>
              <a:r>
                <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网络层</a:t>
              </a:r>
            </a:p>
          </p:txBody>
        </p:sp>
      </p:grpSp>
      <p:grpSp>
        <p:nvGrpSpPr>
          <p:cNvPr id="74" name="组合 73"/>
          <p:cNvGrpSpPr/>
          <p:nvPr/>
        </p:nvGrpSpPr>
        <p:grpSpPr>
          <a:xfrm>
            <a:off x="1589804" y="4780570"/>
            <a:ext cx="2082800" cy="999037"/>
            <a:chOff x="1955800" y="4106635"/>
            <a:chExt cx="2082800" cy="999037"/>
          </a:xfrm>
        </p:grpSpPr>
        <p:sp>
          <p:nvSpPr>
            <p:cNvPr id="49" name="矩形 48"/>
            <p:cNvSpPr/>
            <p:nvPr/>
          </p:nvSpPr>
          <p:spPr>
            <a:xfrm>
              <a:off x="1955800" y="4106635"/>
              <a:ext cx="2082800" cy="999037"/>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文本框 112"/>
            <p:cNvSpPr txBox="1"/>
            <p:nvPr/>
          </p:nvSpPr>
          <p:spPr>
            <a:xfrm>
              <a:off x="2357994" y="4188003"/>
              <a:ext cx="1362535"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114" name="文本框 113"/>
            <p:cNvSpPr txBox="1"/>
            <p:nvPr/>
          </p:nvSpPr>
          <p:spPr>
            <a:xfrm>
              <a:off x="2529927" y="4696287"/>
              <a:ext cx="1110725"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物理层</a:t>
              </a:r>
            </a:p>
          </p:txBody>
        </p:sp>
        <p:cxnSp>
          <p:nvCxnSpPr>
            <p:cNvPr id="137" name="直接连接符 136"/>
            <p:cNvCxnSpPr/>
            <p:nvPr/>
          </p:nvCxnSpPr>
          <p:spPr>
            <a:xfrm>
              <a:off x="1955800" y="4612403"/>
              <a:ext cx="20828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6406035" y="4781067"/>
            <a:ext cx="4364706" cy="1004890"/>
            <a:chOff x="6772031" y="4100782"/>
            <a:chExt cx="4364706" cy="1004890"/>
          </a:xfrm>
        </p:grpSpPr>
        <p:sp>
          <p:nvSpPr>
            <p:cNvPr id="8" name="矩形 7"/>
            <p:cNvSpPr/>
            <p:nvPr/>
          </p:nvSpPr>
          <p:spPr>
            <a:xfrm>
              <a:off x="6772031" y="4100782"/>
              <a:ext cx="4356100" cy="1004890"/>
            </a:xfrm>
            <a:prstGeom prst="rect">
              <a:avLst/>
            </a:prstGeom>
            <a:solidFill>
              <a:srgbClr val="FFFFCC"/>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 name="直接连接符 9"/>
            <p:cNvCxnSpPr/>
            <p:nvPr/>
          </p:nvCxnSpPr>
          <p:spPr>
            <a:xfrm>
              <a:off x="6780637" y="4612403"/>
              <a:ext cx="43561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772031" y="4188003"/>
              <a:ext cx="431881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	HDLC	Frame Relay	ATM</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9" name="矩形 138"/>
          <p:cNvSpPr/>
          <p:nvPr/>
        </p:nvSpPr>
        <p:spPr>
          <a:xfrm>
            <a:off x="3790423" y="4781067"/>
            <a:ext cx="2497792" cy="1004890"/>
          </a:xfrm>
          <a:prstGeom prst="rect">
            <a:avLst/>
          </a:prstGeom>
          <a:solidFill>
            <a:srgbClr val="FFFFCC"/>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4381543" y="5911298"/>
            <a:ext cx="1090363" cy="369332"/>
          </a:xfrm>
          <a:prstGeom prst="rect">
            <a:avLst/>
          </a:prstGeom>
          <a:noFill/>
        </p:spPr>
        <p:txBody>
          <a:bodyPr wrap="none" rtlCol="0" anchor="ctr">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LAN</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技术</a:t>
            </a:r>
          </a:p>
        </p:txBody>
      </p:sp>
      <p:sp>
        <p:nvSpPr>
          <p:cNvPr id="66" name="文本框 65"/>
          <p:cNvSpPr txBox="1"/>
          <p:nvPr/>
        </p:nvSpPr>
        <p:spPr>
          <a:xfrm>
            <a:off x="7812540" y="5911298"/>
            <a:ext cx="1197764" cy="369332"/>
          </a:xfrm>
          <a:prstGeom prst="rect">
            <a:avLst/>
          </a:prstGeom>
          <a:noFill/>
        </p:spPr>
        <p:txBody>
          <a:bodyPr wrap="none" rtlCol="0" anchor="ctr">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WAN</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技术</a:t>
            </a:r>
          </a:p>
        </p:txBody>
      </p:sp>
      <p:sp>
        <p:nvSpPr>
          <p:cNvPr id="67" name="文本框 66"/>
          <p:cNvSpPr txBox="1"/>
          <p:nvPr/>
        </p:nvSpPr>
        <p:spPr>
          <a:xfrm>
            <a:off x="6802987" y="5348949"/>
            <a:ext cx="3494867"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RS-232	  V.24	 V.35	G.703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文本框 67"/>
          <p:cNvSpPr txBox="1"/>
          <p:nvPr/>
        </p:nvSpPr>
        <p:spPr>
          <a:xfrm>
            <a:off x="4114226" y="5110811"/>
            <a:ext cx="1850186"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IEEE 802.3/4/5/11</a:t>
            </a:r>
          </a:p>
        </p:txBody>
      </p:sp>
      <p:sp>
        <p:nvSpPr>
          <p:cNvPr id="69" name="矩形 68"/>
          <p:cNvSpPr/>
          <p:nvPr/>
        </p:nvSpPr>
        <p:spPr>
          <a:xfrm>
            <a:off x="3790423" y="2351242"/>
            <a:ext cx="6971712" cy="2359775"/>
          </a:xfrm>
          <a:prstGeom prst="rect">
            <a:avLst/>
          </a:prstGeom>
          <a:solidFill>
            <a:srgbClr val="00B0F0">
              <a:alpha val="5000"/>
            </a:srgbClr>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9" name="直接连接符 158"/>
          <p:cNvCxnSpPr/>
          <p:nvPr/>
        </p:nvCxnSpPr>
        <p:spPr>
          <a:xfrm>
            <a:off x="3790423" y="4234805"/>
            <a:ext cx="6971712"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3790423" y="3739361"/>
            <a:ext cx="6971712"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726701" y="4322372"/>
            <a:ext cx="2454518" cy="369332"/>
          </a:xfrm>
          <a:prstGeom prst="rect">
            <a:avLst/>
          </a:prstGeom>
          <a:noFill/>
        </p:spPr>
        <p:txBody>
          <a:bodyPr wrap="none" rtlCol="0">
            <a:spAutoFit/>
          </a:bodyPr>
          <a:lstStyle/>
          <a:p>
            <a:r>
              <a:rPr lang="en-US" altLang="zh-CN">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IP  	ICMP 	ARP</a:t>
            </a:r>
            <a:endPar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9" name="文本框 168"/>
          <p:cNvSpPr txBox="1"/>
          <p:nvPr/>
        </p:nvSpPr>
        <p:spPr>
          <a:xfrm>
            <a:off x="6142061" y="3881151"/>
            <a:ext cx="1574470" cy="369332"/>
          </a:xfrm>
          <a:prstGeom prst="rect">
            <a:avLst/>
          </a:prstGeom>
          <a:noFill/>
        </p:spPr>
        <p:txBody>
          <a:bodyPr wrap="none" rtlCol="0">
            <a:spAutoFit/>
          </a:bodyPr>
          <a:lstStyle/>
          <a:p>
            <a:r>
              <a:rPr lang="en-US" altLang="zh-CN">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TCP	UDP</a:t>
            </a:r>
            <a:endPar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文本框 76"/>
          <p:cNvSpPr txBox="1"/>
          <p:nvPr/>
        </p:nvSpPr>
        <p:spPr>
          <a:xfrm>
            <a:off x="4778038" y="2922661"/>
            <a:ext cx="4523995" cy="369332"/>
          </a:xfrm>
          <a:prstGeom prst="rect">
            <a:avLst/>
          </a:prstGeom>
          <a:noFill/>
        </p:spPr>
        <p:txBody>
          <a:bodyPr wrap="none" rtlCol="0">
            <a:spAutoFit/>
          </a:bodyPr>
          <a:lstStyle/>
          <a:p>
            <a:r>
              <a:rPr lang="en-US" altLang="zh-CN">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HTTP	FTP     Telnet	DNS	SNMP</a:t>
            </a:r>
            <a:endPar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15331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广域网络设备角色介绍</a:t>
            </a:r>
            <a:endParaRPr lang="zh-CN" altLang="en-US" dirty="0"/>
          </a:p>
        </p:txBody>
      </p:sp>
      <p:sp>
        <p:nvSpPr>
          <p:cNvPr id="3" name="文本占位符 2"/>
          <p:cNvSpPr>
            <a:spLocks noGrp="1"/>
          </p:cNvSpPr>
          <p:nvPr>
            <p:ph type="body" sz="quarter" idx="4294967295"/>
          </p:nvPr>
        </p:nvSpPr>
        <p:spPr>
          <a:xfrm>
            <a:off x="469768" y="909639"/>
            <a:ext cx="11276012" cy="4679950"/>
          </a:xfrm>
        </p:spPr>
        <p:txBody>
          <a:bodyPr/>
          <a:lstStyle/>
          <a:p>
            <a:r>
              <a:rPr lang="zh-CN" altLang="en-US" sz="2000" dirty="0"/>
              <a:t>广域网络设备基本角色有三种，</a:t>
            </a:r>
            <a:r>
              <a:rPr lang="en-US" altLang="zh-CN" sz="2000" dirty="0"/>
              <a:t>CE</a:t>
            </a:r>
            <a:r>
              <a:rPr lang="zh-CN" altLang="en-US" sz="2000" dirty="0"/>
              <a:t>（</a:t>
            </a:r>
            <a:r>
              <a:rPr lang="en-US" altLang="zh-CN" sz="2000" dirty="0"/>
              <a:t>Customer Edge</a:t>
            </a:r>
            <a:r>
              <a:rPr lang="zh-CN" altLang="en-US" sz="2000" dirty="0"/>
              <a:t>，用户边缘设备）</a:t>
            </a:r>
            <a:r>
              <a:rPr lang="en-US" altLang="zh-CN" sz="2000" dirty="0"/>
              <a:t> </a:t>
            </a:r>
            <a:r>
              <a:rPr lang="zh-CN" altLang="en-US" sz="2000" dirty="0"/>
              <a:t>、</a:t>
            </a:r>
            <a:r>
              <a:rPr lang="en-US" altLang="zh-CN" sz="2000" dirty="0"/>
              <a:t>PE </a:t>
            </a:r>
            <a:r>
              <a:rPr lang="zh-CN" altLang="en-US" sz="2000" dirty="0"/>
              <a:t>（</a:t>
            </a:r>
            <a:r>
              <a:rPr lang="en-US" altLang="zh-CN" sz="2000" dirty="0"/>
              <a:t>Provider Edge</a:t>
            </a:r>
            <a:r>
              <a:rPr lang="zh-CN" altLang="en-US" sz="2000" dirty="0"/>
              <a:t>，服务提供商边缘设备） 和</a:t>
            </a:r>
            <a:r>
              <a:rPr lang="en-US" altLang="zh-CN" sz="2000" dirty="0"/>
              <a:t>P</a:t>
            </a:r>
            <a:r>
              <a:rPr lang="zh-CN" altLang="en-US" sz="2000" dirty="0"/>
              <a:t>（</a:t>
            </a:r>
            <a:r>
              <a:rPr lang="en-US" altLang="zh-CN" sz="2000" dirty="0"/>
              <a:t>Provider</a:t>
            </a:r>
            <a:r>
              <a:rPr lang="zh-CN" altLang="en-US" sz="2000" dirty="0"/>
              <a:t> ，服务提供商设备）</a:t>
            </a:r>
            <a:r>
              <a:rPr lang="en-US" altLang="zh-CN" sz="2000" dirty="0"/>
              <a:t> </a:t>
            </a:r>
            <a:r>
              <a:rPr lang="zh-CN" altLang="en-US" sz="2000" dirty="0"/>
              <a:t>。具体定义是：</a:t>
            </a:r>
            <a:endParaRPr lang="en-US" altLang="zh-CN" sz="2000" dirty="0"/>
          </a:p>
          <a:p>
            <a:pPr lvl="1"/>
            <a:r>
              <a:rPr lang="en-US" altLang="zh-CN" sz="1800" dirty="0"/>
              <a:t>CE</a:t>
            </a:r>
            <a:r>
              <a:rPr lang="zh-CN" altLang="en-US" sz="1800" dirty="0"/>
              <a:t>：用户端连接服务提供商的边缘设备。</a:t>
            </a:r>
            <a:r>
              <a:rPr lang="en-US" altLang="zh-CN" sz="1800" dirty="0"/>
              <a:t>CE</a:t>
            </a:r>
            <a:r>
              <a:rPr lang="zh-CN" altLang="en-US" sz="1800" dirty="0"/>
              <a:t>连接一个或多个</a:t>
            </a:r>
            <a:r>
              <a:rPr lang="en-US" altLang="zh-CN" sz="1800" dirty="0"/>
              <a:t>PE</a:t>
            </a:r>
            <a:r>
              <a:rPr lang="zh-CN" altLang="en-US" sz="1800" dirty="0"/>
              <a:t>，实现用户接入。</a:t>
            </a:r>
            <a:endParaRPr lang="en-US" altLang="zh-CN" sz="1800" dirty="0"/>
          </a:p>
          <a:p>
            <a:pPr lvl="1"/>
            <a:r>
              <a:rPr lang="en-US" altLang="zh-CN" sz="1800" dirty="0"/>
              <a:t>PE</a:t>
            </a:r>
            <a:r>
              <a:rPr lang="zh-CN" altLang="en-US" sz="1800" dirty="0"/>
              <a:t>：服务提供商连接</a:t>
            </a:r>
            <a:r>
              <a:rPr lang="en-US" altLang="zh-CN" sz="1800" dirty="0"/>
              <a:t>CE</a:t>
            </a:r>
            <a:r>
              <a:rPr lang="zh-CN" altLang="en-US" sz="1800" dirty="0"/>
              <a:t>的边缘设备。</a:t>
            </a:r>
            <a:r>
              <a:rPr lang="en-US" altLang="zh-CN" sz="1800" dirty="0"/>
              <a:t>PE</a:t>
            </a:r>
            <a:r>
              <a:rPr lang="zh-CN" altLang="en-US" sz="1800" dirty="0"/>
              <a:t>同时连接</a:t>
            </a:r>
            <a:r>
              <a:rPr lang="en-US" altLang="zh-CN" sz="1800" dirty="0"/>
              <a:t>CE</a:t>
            </a:r>
            <a:r>
              <a:rPr lang="zh-CN" altLang="en-US" sz="1800" dirty="0"/>
              <a:t>和</a:t>
            </a:r>
            <a:r>
              <a:rPr lang="en-US" altLang="zh-CN" sz="1800" dirty="0"/>
              <a:t>P</a:t>
            </a:r>
            <a:r>
              <a:rPr lang="zh-CN" altLang="en-US" sz="1800" dirty="0"/>
              <a:t>设备，是重要的网络节点。</a:t>
            </a:r>
          </a:p>
          <a:p>
            <a:pPr lvl="1"/>
            <a:r>
              <a:rPr lang="en-US" altLang="zh-CN" sz="1800" dirty="0"/>
              <a:t>P</a:t>
            </a:r>
            <a:r>
              <a:rPr lang="zh-CN" altLang="en-US" sz="1800" dirty="0"/>
              <a:t>：服务提供商不连接任何</a:t>
            </a:r>
            <a:r>
              <a:rPr lang="en-US" altLang="zh-CN" sz="1800" dirty="0"/>
              <a:t>CE</a:t>
            </a:r>
            <a:r>
              <a:rPr lang="zh-CN" altLang="en-US" sz="1800" dirty="0"/>
              <a:t>的设备。</a:t>
            </a:r>
          </a:p>
          <a:p>
            <a:endParaRPr lang="zh-CN" altLang="en-US" sz="2000" dirty="0"/>
          </a:p>
        </p:txBody>
      </p:sp>
      <p:grpSp>
        <p:nvGrpSpPr>
          <p:cNvPr id="4" name="组合 3">
            <a:extLst>
              <a:ext uri="{FF2B5EF4-FFF2-40B4-BE49-F238E27FC236}">
                <a16:creationId xmlns:a16="http://schemas.microsoft.com/office/drawing/2014/main" id="{BE36B279-AC56-4601-9B2B-4311A06D5030}"/>
              </a:ext>
            </a:extLst>
          </p:cNvPr>
          <p:cNvGrpSpPr/>
          <p:nvPr/>
        </p:nvGrpSpPr>
        <p:grpSpPr>
          <a:xfrm>
            <a:off x="1458845" y="3778937"/>
            <a:ext cx="8753578" cy="2460251"/>
            <a:chOff x="1640507" y="1262457"/>
            <a:chExt cx="8753578" cy="2460251"/>
          </a:xfrm>
        </p:grpSpPr>
        <p:sp>
          <p:nvSpPr>
            <p:cNvPr id="59" name="Freeform 159">
              <a:extLst>
                <a:ext uri="{FF2B5EF4-FFF2-40B4-BE49-F238E27FC236}">
                  <a16:creationId xmlns:a16="http://schemas.microsoft.com/office/drawing/2014/main" id="{8A957864-06AE-4FE6-948B-07D62AC50BA3}"/>
                </a:ext>
              </a:extLst>
            </p:cNvPr>
            <p:cNvSpPr/>
            <p:nvPr/>
          </p:nvSpPr>
          <p:spPr>
            <a:xfrm flipH="1">
              <a:off x="4591050" y="1262457"/>
              <a:ext cx="3009900" cy="187314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Freeform 159">
              <a:extLst>
                <a:ext uri="{FF2B5EF4-FFF2-40B4-BE49-F238E27FC236}">
                  <a16:creationId xmlns:a16="http://schemas.microsoft.com/office/drawing/2014/main" id="{2EE933D9-80A1-472A-9BDF-103E1819FD4C}"/>
                </a:ext>
              </a:extLst>
            </p:cNvPr>
            <p:cNvSpPr/>
            <p:nvPr/>
          </p:nvSpPr>
          <p:spPr>
            <a:xfrm flipH="1">
              <a:off x="1640507" y="1475630"/>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Freeform 159">
              <a:extLst>
                <a:ext uri="{FF2B5EF4-FFF2-40B4-BE49-F238E27FC236}">
                  <a16:creationId xmlns:a16="http://schemas.microsoft.com/office/drawing/2014/main" id="{315D766D-8745-4720-A017-56D5FA06209A}"/>
                </a:ext>
              </a:extLst>
            </p:cNvPr>
            <p:cNvSpPr/>
            <p:nvPr/>
          </p:nvSpPr>
          <p:spPr>
            <a:xfrm flipH="1">
              <a:off x="9329164" y="1475630"/>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Freeform 159">
              <a:extLst>
                <a:ext uri="{FF2B5EF4-FFF2-40B4-BE49-F238E27FC236}">
                  <a16:creationId xmlns:a16="http://schemas.microsoft.com/office/drawing/2014/main" id="{9EB57677-C60B-4935-A260-07F9FAB82FAA}"/>
                </a:ext>
              </a:extLst>
            </p:cNvPr>
            <p:cNvSpPr/>
            <p:nvPr/>
          </p:nvSpPr>
          <p:spPr>
            <a:xfrm flipH="1">
              <a:off x="9329164" y="2618158"/>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Freeform 159">
              <a:extLst>
                <a:ext uri="{FF2B5EF4-FFF2-40B4-BE49-F238E27FC236}">
                  <a16:creationId xmlns:a16="http://schemas.microsoft.com/office/drawing/2014/main" id="{5C25DA12-D801-45B6-9BAB-33CCD1CA461A}"/>
                </a:ext>
              </a:extLst>
            </p:cNvPr>
            <p:cNvSpPr/>
            <p:nvPr/>
          </p:nvSpPr>
          <p:spPr>
            <a:xfrm flipH="1">
              <a:off x="1640507" y="2683444"/>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06827" y="1545109"/>
              <a:ext cx="540000" cy="442800"/>
            </a:xfrm>
            <a:prstGeom prst="rect">
              <a:avLst/>
            </a:prstGeom>
          </p:spPr>
        </p:pic>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52126" y="1545109"/>
              <a:ext cx="540000" cy="442800"/>
            </a:xfrm>
            <a:prstGeom prst="rect">
              <a:avLst/>
            </a:prstGeom>
          </p:spPr>
        </p:pic>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52126" y="2740377"/>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06827" y="2740377"/>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3965" y="1545109"/>
              <a:ext cx="540000" cy="442800"/>
            </a:xfrm>
            <a:prstGeom prst="rect">
              <a:avLst/>
            </a:prstGeom>
          </p:spPr>
        </p:pic>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3965" y="2740377"/>
              <a:ext cx="540000" cy="442800"/>
            </a:xfrm>
            <a:prstGeom prst="rect">
              <a:avLst/>
            </a:prstGeom>
          </p:spPr>
        </p:pic>
        <p:cxnSp>
          <p:nvCxnSpPr>
            <p:cNvPr id="32" name="直接连接符 31"/>
            <p:cNvCxnSpPr>
              <a:endCxn id="5" idx="1"/>
            </p:cNvCxnSpPr>
            <p:nvPr/>
          </p:nvCxnSpPr>
          <p:spPr>
            <a:xfrm>
              <a:off x="3288739" y="1761341"/>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16" idx="1"/>
            </p:cNvCxnSpPr>
            <p:nvPr/>
          </p:nvCxnSpPr>
          <p:spPr>
            <a:xfrm>
              <a:off x="3288739" y="2956609"/>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777695" y="1974416"/>
              <a:ext cx="452368" cy="369332"/>
            </a:xfrm>
            <a:prstGeom prst="rect">
              <a:avLst/>
            </a:prstGeom>
            <a:noFill/>
          </p:spPr>
          <p:txBody>
            <a:bodyPr wrap="none" rtlCol="0">
              <a:spAutoFit/>
            </a:bodyPr>
            <a:lstStyle/>
            <a:p>
              <a:r>
                <a:rPr lang="en-US" altLang="zh-CN" dirty="0"/>
                <a:t>CE</a:t>
              </a:r>
              <a:endParaRPr lang="zh-CN" altLang="en-US" dirty="0"/>
            </a:p>
          </p:txBody>
        </p:sp>
        <p:sp>
          <p:nvSpPr>
            <p:cNvPr id="43" name="文本框 42"/>
            <p:cNvSpPr txBox="1"/>
            <p:nvPr/>
          </p:nvSpPr>
          <p:spPr>
            <a:xfrm>
              <a:off x="2777695" y="3158373"/>
              <a:ext cx="452368" cy="369332"/>
            </a:xfrm>
            <a:prstGeom prst="rect">
              <a:avLst/>
            </a:prstGeom>
            <a:noFill/>
          </p:spPr>
          <p:txBody>
            <a:bodyPr wrap="none" rtlCol="0">
              <a:spAutoFit/>
            </a:bodyPr>
            <a:lstStyle/>
            <a:p>
              <a:r>
                <a:rPr lang="en-US" altLang="zh-CN" dirty="0"/>
                <a:t>CE</a:t>
              </a:r>
              <a:endParaRPr lang="zh-CN" altLang="en-US" dirty="0"/>
            </a:p>
          </p:txBody>
        </p:sp>
        <p:sp>
          <p:nvSpPr>
            <p:cNvPr id="46" name="文本框 45"/>
            <p:cNvSpPr txBox="1"/>
            <p:nvPr/>
          </p:nvSpPr>
          <p:spPr>
            <a:xfrm>
              <a:off x="4704076" y="2032295"/>
              <a:ext cx="442750" cy="369332"/>
            </a:xfrm>
            <a:prstGeom prst="rect">
              <a:avLst/>
            </a:prstGeom>
            <a:noFill/>
          </p:spPr>
          <p:txBody>
            <a:bodyPr wrap="none" rtlCol="0">
              <a:spAutoFit/>
            </a:bodyPr>
            <a:lstStyle/>
            <a:p>
              <a:r>
                <a:rPr lang="en-US" altLang="zh-CN" dirty="0"/>
                <a:t>PE</a:t>
              </a:r>
              <a:endParaRPr lang="zh-CN" altLang="en-US" dirty="0"/>
            </a:p>
          </p:txBody>
        </p:sp>
        <p:sp>
          <p:nvSpPr>
            <p:cNvPr id="47" name="文本框 46"/>
            <p:cNvSpPr txBox="1"/>
            <p:nvPr/>
          </p:nvSpPr>
          <p:spPr>
            <a:xfrm>
              <a:off x="4669437" y="3158373"/>
              <a:ext cx="442750" cy="369332"/>
            </a:xfrm>
            <a:prstGeom prst="rect">
              <a:avLst/>
            </a:prstGeom>
            <a:noFill/>
          </p:spPr>
          <p:txBody>
            <a:bodyPr wrap="none" rtlCol="0">
              <a:spAutoFit/>
            </a:bodyPr>
            <a:lstStyle/>
            <a:p>
              <a:r>
                <a:rPr lang="en-US" altLang="zh-CN" dirty="0"/>
                <a:t>PE</a:t>
              </a:r>
              <a:endParaRPr lang="zh-CN" altLang="en-US" dirty="0"/>
            </a:p>
          </p:txBody>
        </p:sp>
        <p:sp>
          <p:nvSpPr>
            <p:cNvPr id="50" name="文本框 49"/>
            <p:cNvSpPr txBox="1"/>
            <p:nvPr/>
          </p:nvSpPr>
          <p:spPr>
            <a:xfrm>
              <a:off x="6864005" y="1974416"/>
              <a:ext cx="442750" cy="369332"/>
            </a:xfrm>
            <a:prstGeom prst="rect">
              <a:avLst/>
            </a:prstGeom>
            <a:noFill/>
          </p:spPr>
          <p:txBody>
            <a:bodyPr wrap="none" rtlCol="0">
              <a:spAutoFit/>
            </a:bodyPr>
            <a:lstStyle/>
            <a:p>
              <a:r>
                <a:rPr lang="en-US" altLang="zh-CN" dirty="0"/>
                <a:t>PE</a:t>
              </a:r>
              <a:endParaRPr lang="zh-CN" altLang="en-US" dirty="0"/>
            </a:p>
          </p:txBody>
        </p:sp>
        <p:sp>
          <p:nvSpPr>
            <p:cNvPr id="51" name="文本框 50"/>
            <p:cNvSpPr txBox="1"/>
            <p:nvPr/>
          </p:nvSpPr>
          <p:spPr>
            <a:xfrm>
              <a:off x="6992616" y="3158373"/>
              <a:ext cx="442750" cy="369332"/>
            </a:xfrm>
            <a:prstGeom prst="rect">
              <a:avLst/>
            </a:prstGeom>
            <a:noFill/>
          </p:spPr>
          <p:txBody>
            <a:bodyPr wrap="none" rtlCol="0">
              <a:spAutoFit/>
            </a:bodyPr>
            <a:lstStyle/>
            <a:p>
              <a:r>
                <a:rPr lang="en-US" altLang="zh-CN" dirty="0"/>
                <a:t>PE</a:t>
              </a:r>
              <a:endParaRPr lang="zh-CN" altLang="en-US" dirty="0"/>
            </a:p>
          </p:txBody>
        </p:sp>
        <p:sp>
          <p:nvSpPr>
            <p:cNvPr id="54" name="文本框 53"/>
            <p:cNvSpPr txBox="1"/>
            <p:nvPr/>
          </p:nvSpPr>
          <p:spPr>
            <a:xfrm>
              <a:off x="1769438" y="1644143"/>
              <a:ext cx="797013" cy="369332"/>
            </a:xfrm>
            <a:prstGeom prst="rect">
              <a:avLst/>
            </a:prstGeom>
            <a:noFill/>
          </p:spPr>
          <p:txBody>
            <a:bodyPr wrap="none" rtlCol="0">
              <a:spAutoFit/>
            </a:bodyPr>
            <a:lstStyle/>
            <a:p>
              <a:r>
                <a:rPr lang="zh-CN" altLang="en-US" dirty="0"/>
                <a:t>企业</a:t>
              </a:r>
              <a:r>
                <a:rPr lang="en-US" altLang="zh-CN" dirty="0"/>
                <a:t>A</a:t>
              </a:r>
              <a:endParaRPr lang="zh-CN" altLang="en-US" dirty="0"/>
            </a:p>
          </p:txBody>
        </p:sp>
        <p:sp>
          <p:nvSpPr>
            <p:cNvPr id="55" name="文本框 54"/>
            <p:cNvSpPr txBox="1"/>
            <p:nvPr/>
          </p:nvSpPr>
          <p:spPr>
            <a:xfrm>
              <a:off x="1784202" y="2847398"/>
              <a:ext cx="785793" cy="369332"/>
            </a:xfrm>
            <a:prstGeom prst="rect">
              <a:avLst/>
            </a:prstGeom>
            <a:noFill/>
          </p:spPr>
          <p:txBody>
            <a:bodyPr wrap="none" rtlCol="0">
              <a:spAutoFit/>
            </a:bodyPr>
            <a:lstStyle/>
            <a:p>
              <a:r>
                <a:rPr lang="zh-CN" altLang="en-US" dirty="0"/>
                <a:t>企业</a:t>
              </a:r>
              <a:r>
                <a:rPr lang="en-US" altLang="zh-CN" dirty="0"/>
                <a:t>B</a:t>
              </a:r>
              <a:endParaRPr lang="zh-CN" altLang="en-US" dirty="0"/>
            </a:p>
          </p:txBody>
        </p:sp>
        <p:sp>
          <p:nvSpPr>
            <p:cNvPr id="58" name="文本框 57"/>
            <p:cNvSpPr txBox="1"/>
            <p:nvPr/>
          </p:nvSpPr>
          <p:spPr>
            <a:xfrm>
              <a:off x="5875074" y="2489943"/>
              <a:ext cx="316112" cy="369332"/>
            </a:xfrm>
            <a:prstGeom prst="rect">
              <a:avLst/>
            </a:prstGeom>
            <a:noFill/>
          </p:spPr>
          <p:txBody>
            <a:bodyPr wrap="none" rtlCol="0">
              <a:spAutoFit/>
            </a:bodyPr>
            <a:lstStyle/>
            <a:p>
              <a:r>
                <a:rPr lang="en-US" altLang="zh-CN" dirty="0"/>
                <a:t>P</a:t>
              </a:r>
              <a:endParaRPr lang="zh-CN" altLang="en-US" dirty="0"/>
            </a:p>
          </p:txBody>
        </p:sp>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0515" y="1545109"/>
              <a:ext cx="540000" cy="442800"/>
            </a:xfrm>
            <a:prstGeom prst="rect">
              <a:avLst/>
            </a:prstGeom>
          </p:spPr>
        </p:pic>
        <p:pic>
          <p:nvPicPr>
            <p:cNvPr id="53" name="图片 5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0515" y="2740377"/>
              <a:ext cx="540000" cy="442800"/>
            </a:xfrm>
            <a:prstGeom prst="rect">
              <a:avLst/>
            </a:prstGeom>
          </p:spPr>
        </p:pic>
        <p:sp>
          <p:nvSpPr>
            <p:cNvPr id="61" name="文本框 60"/>
            <p:cNvSpPr txBox="1"/>
            <p:nvPr/>
          </p:nvSpPr>
          <p:spPr>
            <a:xfrm>
              <a:off x="8776084" y="1984753"/>
              <a:ext cx="452368" cy="369332"/>
            </a:xfrm>
            <a:prstGeom prst="rect">
              <a:avLst/>
            </a:prstGeom>
            <a:noFill/>
          </p:spPr>
          <p:txBody>
            <a:bodyPr wrap="none" rtlCol="0">
              <a:spAutoFit/>
            </a:bodyPr>
            <a:lstStyle/>
            <a:p>
              <a:r>
                <a:rPr lang="en-US" altLang="zh-CN" dirty="0"/>
                <a:t>CE</a:t>
              </a:r>
              <a:endParaRPr lang="zh-CN" altLang="en-US" dirty="0"/>
            </a:p>
          </p:txBody>
        </p:sp>
        <p:sp>
          <p:nvSpPr>
            <p:cNvPr id="62" name="文本框 61"/>
            <p:cNvSpPr txBox="1"/>
            <p:nvPr/>
          </p:nvSpPr>
          <p:spPr>
            <a:xfrm>
              <a:off x="8776084" y="3168710"/>
              <a:ext cx="452368" cy="369332"/>
            </a:xfrm>
            <a:prstGeom prst="rect">
              <a:avLst/>
            </a:prstGeom>
            <a:noFill/>
          </p:spPr>
          <p:txBody>
            <a:bodyPr wrap="none" rtlCol="0">
              <a:spAutoFit/>
            </a:bodyPr>
            <a:lstStyle/>
            <a:p>
              <a:r>
                <a:rPr lang="en-US" altLang="zh-CN" dirty="0"/>
                <a:t>CE</a:t>
              </a:r>
              <a:endParaRPr lang="zh-CN" altLang="en-US" dirty="0"/>
            </a:p>
          </p:txBody>
        </p:sp>
        <p:sp>
          <p:nvSpPr>
            <p:cNvPr id="63" name="文本框 62"/>
            <p:cNvSpPr txBox="1"/>
            <p:nvPr/>
          </p:nvSpPr>
          <p:spPr>
            <a:xfrm>
              <a:off x="9433888" y="1606105"/>
              <a:ext cx="787395" cy="369332"/>
            </a:xfrm>
            <a:prstGeom prst="rect">
              <a:avLst/>
            </a:prstGeom>
            <a:noFill/>
          </p:spPr>
          <p:txBody>
            <a:bodyPr wrap="none" rtlCol="0">
              <a:spAutoFit/>
            </a:bodyPr>
            <a:lstStyle/>
            <a:p>
              <a:r>
                <a:rPr lang="zh-CN" altLang="en-US" dirty="0"/>
                <a:t>企业</a:t>
              </a:r>
              <a:r>
                <a:rPr lang="en-US" altLang="zh-CN" dirty="0"/>
                <a:t>C</a:t>
              </a:r>
              <a:endParaRPr lang="zh-CN" altLang="en-US" dirty="0"/>
            </a:p>
          </p:txBody>
        </p:sp>
        <p:sp>
          <p:nvSpPr>
            <p:cNvPr id="64" name="文本框 63"/>
            <p:cNvSpPr txBox="1"/>
            <p:nvPr/>
          </p:nvSpPr>
          <p:spPr>
            <a:xfrm>
              <a:off x="9462940" y="2809360"/>
              <a:ext cx="813043" cy="369332"/>
            </a:xfrm>
            <a:prstGeom prst="rect">
              <a:avLst/>
            </a:prstGeom>
            <a:noFill/>
          </p:spPr>
          <p:txBody>
            <a:bodyPr wrap="none" rtlCol="0">
              <a:spAutoFit/>
            </a:bodyPr>
            <a:lstStyle/>
            <a:p>
              <a:r>
                <a:rPr lang="zh-CN" altLang="en-US" dirty="0"/>
                <a:t>企业</a:t>
              </a:r>
              <a:r>
                <a:rPr lang="en-US" altLang="zh-CN" dirty="0"/>
                <a:t>D</a:t>
              </a:r>
              <a:endParaRPr lang="zh-CN" altLang="en-US" dirty="0"/>
            </a:p>
          </p:txBody>
        </p:sp>
        <p:cxnSp>
          <p:nvCxnSpPr>
            <p:cNvPr id="65" name="直接连接符 64"/>
            <p:cNvCxnSpPr/>
            <p:nvPr/>
          </p:nvCxnSpPr>
          <p:spPr>
            <a:xfrm>
              <a:off x="7435366" y="1765474"/>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435366" y="2960742"/>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3"/>
            </p:cNvCxnSpPr>
            <p:nvPr/>
          </p:nvCxnSpPr>
          <p:spPr>
            <a:xfrm>
              <a:off x="5146827" y="1766509"/>
              <a:ext cx="872609" cy="539717"/>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6" idx="3"/>
            </p:cNvCxnSpPr>
            <p:nvPr/>
          </p:nvCxnSpPr>
          <p:spPr>
            <a:xfrm flipV="1">
              <a:off x="5146827" y="2306227"/>
              <a:ext cx="872609" cy="65555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7" idx="1"/>
            </p:cNvCxnSpPr>
            <p:nvPr/>
          </p:nvCxnSpPr>
          <p:spPr>
            <a:xfrm flipH="1">
              <a:off x="6019437" y="1766509"/>
              <a:ext cx="894528" cy="53788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6019436" y="2304389"/>
              <a:ext cx="894529" cy="65222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49436" y="2084826"/>
              <a:ext cx="540000" cy="442800"/>
            </a:xfrm>
            <a:prstGeom prst="rect">
              <a:avLst/>
            </a:prstGeom>
          </p:spPr>
        </p:pic>
        <p:sp>
          <p:nvSpPr>
            <p:cNvPr id="40" name="文本框 39">
              <a:extLst>
                <a:ext uri="{FF2B5EF4-FFF2-40B4-BE49-F238E27FC236}">
                  <a16:creationId xmlns:a16="http://schemas.microsoft.com/office/drawing/2014/main" id="{DC618E52-FB0D-4D38-B602-F35C8D5134B9}"/>
                </a:ext>
              </a:extLst>
            </p:cNvPr>
            <p:cNvSpPr txBox="1"/>
            <p:nvPr/>
          </p:nvSpPr>
          <p:spPr>
            <a:xfrm>
              <a:off x="5400308" y="3353376"/>
              <a:ext cx="1338828" cy="369332"/>
            </a:xfrm>
            <a:prstGeom prst="rect">
              <a:avLst/>
            </a:prstGeom>
            <a:noFill/>
          </p:spPr>
          <p:txBody>
            <a:bodyPr wrap="none" rtlCol="0">
              <a:spAutoFit/>
            </a:bodyPr>
            <a:lstStyle/>
            <a:p>
              <a:r>
                <a:rPr lang="zh-CN" altLang="en-US"/>
                <a:t>服务提供商</a:t>
              </a:r>
              <a:endParaRPr lang="zh-CN" altLang="en-US" dirty="0"/>
            </a:p>
          </p:txBody>
        </p:sp>
      </p:grpSp>
    </p:spTree>
    <p:extLst>
      <p:ext uri="{BB962C8B-B14F-4D97-AF65-F5344CB8AC3E}">
        <p14:creationId xmlns:p14="http://schemas.microsoft.com/office/powerpoint/2010/main" val="109407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Huawei Sans" panose="020C0503030203020204" pitchFamily="34" charset="0"/>
              </a:rPr>
              <a:t>早期广域网技术的应用</a:t>
            </a:r>
            <a:endParaRPr lang="zh-CN" altLang="en-US" dirty="0">
              <a:sym typeface="Huawei Sans" panose="020C0503030203020204" pitchFamily="34" charset="0"/>
            </a:endParaRPr>
          </a:p>
        </p:txBody>
      </p:sp>
      <p:sp>
        <p:nvSpPr>
          <p:cNvPr id="2" name="文本占位符 1"/>
          <p:cNvSpPr>
            <a:spLocks noGrp="1"/>
          </p:cNvSpPr>
          <p:nvPr>
            <p:ph type="body" sz="quarter" idx="4294967295"/>
          </p:nvPr>
        </p:nvSpPr>
        <p:spPr>
          <a:xfrm>
            <a:off x="457994" y="978953"/>
            <a:ext cx="11276012" cy="4679950"/>
          </a:xfrm>
        </p:spPr>
        <p:txBody>
          <a:bodyPr/>
          <a:lstStyle/>
          <a:p>
            <a:r>
              <a:rPr lang="zh-CN" altLang="en-US" sz="2000" dirty="0">
                <a:sym typeface="Huawei Sans" panose="020C0503030203020204" pitchFamily="34" charset="0"/>
              </a:rPr>
              <a:t>早期的广域网技术主要是针对不同的物理链路类型，在数据链路层进行不同的二层封装。在</a:t>
            </a:r>
            <a:r>
              <a:rPr lang="en-US" altLang="zh-CN" sz="2000" dirty="0">
                <a:sym typeface="Huawei Sans" panose="020C0503030203020204" pitchFamily="34" charset="0"/>
              </a:rPr>
              <a:t>CE</a:t>
            </a:r>
            <a:r>
              <a:rPr lang="zh-CN" altLang="en-US" sz="2000" dirty="0">
                <a:sym typeface="Huawei Sans" panose="020C0503030203020204" pitchFamily="34" charset="0"/>
              </a:rPr>
              <a:t>与</a:t>
            </a:r>
            <a:r>
              <a:rPr lang="en-US" altLang="zh-CN" sz="2000" dirty="0">
                <a:sym typeface="Huawei Sans" panose="020C0503030203020204" pitchFamily="34" charset="0"/>
              </a:rPr>
              <a:t>PE</a:t>
            </a:r>
            <a:r>
              <a:rPr lang="zh-CN" altLang="en-US" sz="2000" dirty="0">
                <a:sym typeface="Huawei Sans" panose="020C0503030203020204" pitchFamily="34" charset="0"/>
              </a:rPr>
              <a:t>之间常用的广域网封装协议有</a:t>
            </a:r>
            <a:r>
              <a:rPr lang="en-US" altLang="zh-CN" sz="2000" dirty="0">
                <a:sym typeface="Huawei Sans" panose="020C0503030203020204" pitchFamily="34" charset="0"/>
              </a:rPr>
              <a:t>PPP/HDLC/FR</a:t>
            </a:r>
            <a:r>
              <a:rPr lang="zh-CN" altLang="en-US" sz="2000" dirty="0">
                <a:sym typeface="Huawei Sans" panose="020C0503030203020204" pitchFamily="34" charset="0"/>
              </a:rPr>
              <a:t>等，用于解决用户接入广域网的长距离传输问题。在</a:t>
            </a:r>
            <a:r>
              <a:rPr lang="en-US" altLang="zh-CN" sz="2000" dirty="0">
                <a:sym typeface="Huawei Sans" panose="020C0503030203020204" pitchFamily="34" charset="0"/>
              </a:rPr>
              <a:t>ISP</a:t>
            </a:r>
            <a:r>
              <a:rPr lang="zh-CN" altLang="en-US" sz="2000" dirty="0">
                <a:sym typeface="Huawei Sans" panose="020C0503030203020204" pitchFamily="34" charset="0"/>
              </a:rPr>
              <a:t>内部常用的广域网协议主要是</a:t>
            </a:r>
            <a:r>
              <a:rPr lang="en-US" altLang="zh-CN" sz="2000" dirty="0">
                <a:sym typeface="Huawei Sans" panose="020C0503030203020204" pitchFamily="34" charset="0"/>
              </a:rPr>
              <a:t>ATM</a:t>
            </a:r>
            <a:r>
              <a:rPr lang="zh-CN" altLang="en-US" sz="2000" dirty="0">
                <a:sym typeface="Huawei Sans" panose="020C0503030203020204" pitchFamily="34" charset="0"/>
              </a:rPr>
              <a:t>，它用于解决骨干网高速转发的问题。</a:t>
            </a:r>
          </a:p>
          <a:p>
            <a:endParaRPr lang="zh-CN" altLang="en-US" sz="2000" dirty="0">
              <a:sym typeface="Huawei Sans" panose="020C0503030203020204" pitchFamily="34" charset="0"/>
            </a:endParaRPr>
          </a:p>
        </p:txBody>
      </p:sp>
      <p:sp>
        <p:nvSpPr>
          <p:cNvPr id="104" name="Freeform 159">
            <a:extLst>
              <a:ext uri="{FF2B5EF4-FFF2-40B4-BE49-F238E27FC236}">
                <a16:creationId xmlns:a16="http://schemas.microsoft.com/office/drawing/2014/main" id="{8A957864-06AE-4FE6-948B-07D62AC50BA3}"/>
              </a:ext>
            </a:extLst>
          </p:cNvPr>
          <p:cNvSpPr/>
          <p:nvPr/>
        </p:nvSpPr>
        <p:spPr>
          <a:xfrm flipH="1">
            <a:off x="4307365" y="3212720"/>
            <a:ext cx="3264654" cy="158517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Freeform 159">
            <a:extLst>
              <a:ext uri="{FF2B5EF4-FFF2-40B4-BE49-F238E27FC236}">
                <a16:creationId xmlns:a16="http://schemas.microsoft.com/office/drawing/2014/main" id="{2EE933D9-80A1-472A-9BDF-103E1819FD4C}"/>
              </a:ext>
            </a:extLst>
          </p:cNvPr>
          <p:cNvSpPr/>
          <p:nvPr/>
        </p:nvSpPr>
        <p:spPr>
          <a:xfrm flipH="1">
            <a:off x="9702566" y="3272060"/>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Freeform 159">
            <a:extLst>
              <a:ext uri="{FF2B5EF4-FFF2-40B4-BE49-F238E27FC236}">
                <a16:creationId xmlns:a16="http://schemas.microsoft.com/office/drawing/2014/main" id="{2EE933D9-80A1-472A-9BDF-103E1819FD4C}"/>
              </a:ext>
            </a:extLst>
          </p:cNvPr>
          <p:cNvSpPr/>
          <p:nvPr/>
        </p:nvSpPr>
        <p:spPr>
          <a:xfrm flipH="1">
            <a:off x="9702566" y="4656015"/>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Freeform 159">
            <a:extLst>
              <a:ext uri="{FF2B5EF4-FFF2-40B4-BE49-F238E27FC236}">
                <a16:creationId xmlns:a16="http://schemas.microsoft.com/office/drawing/2014/main" id="{2EE933D9-80A1-472A-9BDF-103E1819FD4C}"/>
              </a:ext>
            </a:extLst>
          </p:cNvPr>
          <p:cNvSpPr/>
          <p:nvPr/>
        </p:nvSpPr>
        <p:spPr>
          <a:xfrm flipH="1">
            <a:off x="1268360" y="4644542"/>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Freeform 159">
            <a:extLst>
              <a:ext uri="{FF2B5EF4-FFF2-40B4-BE49-F238E27FC236}">
                <a16:creationId xmlns:a16="http://schemas.microsoft.com/office/drawing/2014/main" id="{2EE933D9-80A1-472A-9BDF-103E1819FD4C}"/>
              </a:ext>
            </a:extLst>
          </p:cNvPr>
          <p:cNvSpPr/>
          <p:nvPr/>
        </p:nvSpPr>
        <p:spPr>
          <a:xfrm flipH="1">
            <a:off x="1263753" y="3259605"/>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36390" y="3328993"/>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86185" y="3328993"/>
            <a:ext cx="540000" cy="442800"/>
          </a:xfrm>
          <a:prstGeom prst="rect">
            <a:avLst/>
          </a:prstGeom>
        </p:spPr>
      </p:pic>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32725" y="4681050"/>
            <a:ext cx="540000" cy="442800"/>
          </a:xfrm>
          <a:prstGeom prst="rect">
            <a:avLst/>
          </a:prstGeom>
        </p:spPr>
      </p:pic>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82520" y="4681050"/>
            <a:ext cx="540000" cy="442800"/>
          </a:xfrm>
          <a:prstGeom prst="rect">
            <a:avLst/>
          </a:prstGeom>
        </p:spPr>
      </p:pic>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09416" y="4681050"/>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16744" y="3328993"/>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93245" y="4681050"/>
            <a:ext cx="540000" cy="442800"/>
          </a:xfrm>
          <a:prstGeom prst="rect">
            <a:avLst/>
          </a:prstGeom>
        </p:spPr>
      </p:pic>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95980" y="3328993"/>
            <a:ext cx="540000" cy="442800"/>
          </a:xfrm>
          <a:prstGeom prst="rect">
            <a:avLst/>
          </a:prstGeom>
        </p:spPr>
      </p:pic>
      <p:cxnSp>
        <p:nvCxnSpPr>
          <p:cNvPr id="3" name="直接连接符 2"/>
          <p:cNvCxnSpPr>
            <a:stCxn id="12" idx="3"/>
          </p:cNvCxnSpPr>
          <p:nvPr/>
        </p:nvCxnSpPr>
        <p:spPr>
          <a:xfrm>
            <a:off x="2656744" y="3550393"/>
            <a:ext cx="16796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3"/>
          </p:cNvCxnSpPr>
          <p:nvPr/>
        </p:nvCxnSpPr>
        <p:spPr>
          <a:xfrm>
            <a:off x="2649416" y="4902450"/>
            <a:ext cx="1683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gray">
          <a:xfrm>
            <a:off x="4876390" y="3550393"/>
            <a:ext cx="220979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3"/>
            <a:endCxn id="10" idx="1"/>
          </p:cNvCxnSpPr>
          <p:nvPr/>
        </p:nvCxnSpPr>
        <p:spPr>
          <a:xfrm>
            <a:off x="4872725" y="4902450"/>
            <a:ext cx="220979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2"/>
            <a:endCxn id="9" idx="0"/>
          </p:cNvCxnSpPr>
          <p:nvPr/>
        </p:nvCxnSpPr>
        <p:spPr bwMode="gray">
          <a:xfrm flipH="1">
            <a:off x="4602725" y="3771793"/>
            <a:ext cx="0" cy="9092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2"/>
            <a:endCxn id="10" idx="0"/>
          </p:cNvCxnSpPr>
          <p:nvPr/>
        </p:nvCxnSpPr>
        <p:spPr bwMode="gray">
          <a:xfrm flipH="1">
            <a:off x="7352520" y="3771793"/>
            <a:ext cx="0" cy="9092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a:endCxn id="14" idx="1"/>
          </p:cNvCxnSpPr>
          <p:nvPr/>
        </p:nvCxnSpPr>
        <p:spPr>
          <a:xfrm>
            <a:off x="7626185" y="3550393"/>
            <a:ext cx="16697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a:endCxn id="13" idx="1"/>
          </p:cNvCxnSpPr>
          <p:nvPr/>
        </p:nvCxnSpPr>
        <p:spPr>
          <a:xfrm>
            <a:off x="7622520" y="4902450"/>
            <a:ext cx="16707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 idx="3"/>
            <a:endCxn id="10" idx="1"/>
          </p:cNvCxnSpPr>
          <p:nvPr/>
        </p:nvCxnSpPr>
        <p:spPr bwMode="gray">
          <a:xfrm>
            <a:off x="4876390" y="3550393"/>
            <a:ext cx="2206130" cy="13520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9" idx="3"/>
            <a:endCxn id="8" idx="1"/>
          </p:cNvCxnSpPr>
          <p:nvPr/>
        </p:nvCxnSpPr>
        <p:spPr bwMode="gray">
          <a:xfrm flipV="1">
            <a:off x="4872725" y="3550393"/>
            <a:ext cx="2213460" cy="13520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2" name="图片 61" descr="大型网管-蓝.png"/>
          <p:cNvPicPr>
            <a:picLocks noChangeAspect="1"/>
          </p:cNvPicPr>
          <p:nvPr/>
        </p:nvPicPr>
        <p:blipFill>
          <a:blip r:embed="rId4" cstate="print"/>
          <a:stretch>
            <a:fillRect/>
          </a:stretch>
        </p:blipFill>
        <p:spPr>
          <a:xfrm>
            <a:off x="801944" y="3374453"/>
            <a:ext cx="539607" cy="441817"/>
          </a:xfrm>
          <a:prstGeom prst="rect">
            <a:avLst/>
          </a:prstGeom>
        </p:spPr>
      </p:pic>
      <p:pic>
        <p:nvPicPr>
          <p:cNvPr id="63" name="图片 62" descr="通用网管-蓝.png"/>
          <p:cNvPicPr>
            <a:picLocks noChangeAspect="1"/>
          </p:cNvPicPr>
          <p:nvPr/>
        </p:nvPicPr>
        <p:blipFill>
          <a:blip r:embed="rId5" cstate="print"/>
          <a:stretch>
            <a:fillRect/>
          </a:stretch>
        </p:blipFill>
        <p:spPr>
          <a:xfrm>
            <a:off x="10743639" y="3332827"/>
            <a:ext cx="559957" cy="458480"/>
          </a:xfrm>
          <a:prstGeom prst="rect">
            <a:avLst/>
          </a:prstGeom>
        </p:spPr>
      </p:pic>
      <p:pic>
        <p:nvPicPr>
          <p:cNvPr id="64" name="图片 63" descr="日志告警服务器-蓝.png"/>
          <p:cNvPicPr>
            <a:picLocks noChangeAspect="1"/>
          </p:cNvPicPr>
          <p:nvPr/>
        </p:nvPicPr>
        <p:blipFill>
          <a:blip r:embed="rId6" cstate="print"/>
          <a:stretch>
            <a:fillRect/>
          </a:stretch>
        </p:blipFill>
        <p:spPr>
          <a:xfrm>
            <a:off x="10743639" y="4743636"/>
            <a:ext cx="539607" cy="441818"/>
          </a:xfrm>
          <a:prstGeom prst="rect">
            <a:avLst/>
          </a:prstGeom>
        </p:spPr>
      </p:pic>
      <p:pic>
        <p:nvPicPr>
          <p:cNvPr id="65" name="图片 64" descr="互联网-蓝.png"/>
          <p:cNvPicPr>
            <a:picLocks noChangeAspect="1"/>
          </p:cNvPicPr>
          <p:nvPr/>
        </p:nvPicPr>
        <p:blipFill>
          <a:blip r:embed="rId7" cstate="print"/>
          <a:stretch>
            <a:fillRect/>
          </a:stretch>
        </p:blipFill>
        <p:spPr>
          <a:xfrm>
            <a:off x="814174" y="4713438"/>
            <a:ext cx="521262" cy="441817"/>
          </a:xfrm>
          <a:prstGeom prst="rect">
            <a:avLst/>
          </a:prstGeom>
        </p:spPr>
      </p:pic>
      <p:grpSp>
        <p:nvGrpSpPr>
          <p:cNvPr id="89" name="组合 88"/>
          <p:cNvGrpSpPr/>
          <p:nvPr/>
        </p:nvGrpSpPr>
        <p:grpSpPr>
          <a:xfrm>
            <a:off x="4919437" y="5039301"/>
            <a:ext cx="2150304" cy="339150"/>
            <a:chOff x="2993490" y="4098826"/>
            <a:chExt cx="2150304" cy="339150"/>
          </a:xfrm>
        </p:grpSpPr>
        <p:cxnSp>
          <p:nvCxnSpPr>
            <p:cNvPr id="90" name="直接连接符 89"/>
            <p:cNvCxnSpPr/>
            <p:nvPr/>
          </p:nvCxnSpPr>
          <p:spPr>
            <a:xfrm>
              <a:off x="5131094" y="4106434"/>
              <a:ext cx="0" cy="3315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997154" y="4098826"/>
              <a:ext cx="0" cy="3315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2993490" y="4197982"/>
              <a:ext cx="2150304" cy="0"/>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4" name="文本框 93"/>
          <p:cNvSpPr txBox="1"/>
          <p:nvPr/>
        </p:nvSpPr>
        <p:spPr>
          <a:xfrm>
            <a:off x="2720136" y="3654946"/>
            <a:ext cx="1460656"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文本框 96"/>
          <p:cNvSpPr txBox="1"/>
          <p:nvPr/>
        </p:nvSpPr>
        <p:spPr>
          <a:xfrm>
            <a:off x="5654592" y="3989480"/>
            <a:ext cx="679994"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ATM</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p:cNvSpPr txBox="1"/>
          <p:nvPr/>
        </p:nvSpPr>
        <p:spPr>
          <a:xfrm>
            <a:off x="2725246" y="5025339"/>
            <a:ext cx="1460656"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文本框 99"/>
          <p:cNvSpPr txBox="1"/>
          <p:nvPr/>
        </p:nvSpPr>
        <p:spPr>
          <a:xfrm>
            <a:off x="5201643" y="5289571"/>
            <a:ext cx="1595309"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ISP Backbone</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2141196" y="3746882"/>
            <a:ext cx="452368" cy="369332"/>
          </a:xfrm>
          <a:prstGeom prst="rect">
            <a:avLst/>
          </a:prstGeom>
          <a:noFill/>
        </p:spPr>
        <p:txBody>
          <a:bodyPr wrap="none" rtlCol="0">
            <a:spAutoFit/>
          </a:bodyPr>
          <a:lstStyle/>
          <a:p>
            <a:r>
              <a:rPr lang="en-US" altLang="zh-CN" dirty="0"/>
              <a:t>CE</a:t>
            </a:r>
            <a:endParaRPr lang="zh-CN" altLang="en-US" dirty="0"/>
          </a:p>
        </p:txBody>
      </p:sp>
      <p:sp>
        <p:nvSpPr>
          <p:cNvPr id="66" name="文本框 65"/>
          <p:cNvSpPr txBox="1"/>
          <p:nvPr/>
        </p:nvSpPr>
        <p:spPr>
          <a:xfrm>
            <a:off x="4385015" y="2974524"/>
            <a:ext cx="442750" cy="369332"/>
          </a:xfrm>
          <a:prstGeom prst="rect">
            <a:avLst/>
          </a:prstGeom>
          <a:noFill/>
        </p:spPr>
        <p:txBody>
          <a:bodyPr wrap="none" rtlCol="0">
            <a:spAutoFit/>
          </a:bodyPr>
          <a:lstStyle/>
          <a:p>
            <a:r>
              <a:rPr lang="en-US" altLang="zh-CN" dirty="0"/>
              <a:t>PE</a:t>
            </a:r>
            <a:endParaRPr lang="zh-CN" altLang="en-US" dirty="0"/>
          </a:p>
        </p:txBody>
      </p:sp>
      <p:sp>
        <p:nvSpPr>
          <p:cNvPr id="68" name="文本框 67"/>
          <p:cNvSpPr txBox="1"/>
          <p:nvPr/>
        </p:nvSpPr>
        <p:spPr>
          <a:xfrm>
            <a:off x="2181471" y="5089743"/>
            <a:ext cx="452368" cy="369332"/>
          </a:xfrm>
          <a:prstGeom prst="rect">
            <a:avLst/>
          </a:prstGeom>
          <a:noFill/>
        </p:spPr>
        <p:txBody>
          <a:bodyPr wrap="none" rtlCol="0">
            <a:spAutoFit/>
          </a:bodyPr>
          <a:lstStyle/>
          <a:p>
            <a:r>
              <a:rPr lang="en-US" altLang="zh-CN" dirty="0"/>
              <a:t>CE</a:t>
            </a:r>
            <a:endParaRPr lang="zh-CN" altLang="en-US" dirty="0"/>
          </a:p>
        </p:txBody>
      </p:sp>
      <p:sp>
        <p:nvSpPr>
          <p:cNvPr id="69" name="文本框 68"/>
          <p:cNvSpPr txBox="1"/>
          <p:nvPr/>
        </p:nvSpPr>
        <p:spPr>
          <a:xfrm>
            <a:off x="4416460" y="5103528"/>
            <a:ext cx="442750" cy="369332"/>
          </a:xfrm>
          <a:prstGeom prst="rect">
            <a:avLst/>
          </a:prstGeom>
          <a:noFill/>
        </p:spPr>
        <p:txBody>
          <a:bodyPr wrap="none" rtlCol="0">
            <a:spAutoFit/>
          </a:bodyPr>
          <a:lstStyle/>
          <a:p>
            <a:r>
              <a:rPr lang="en-US" altLang="zh-CN" dirty="0"/>
              <a:t>PE</a:t>
            </a:r>
            <a:endParaRPr lang="zh-CN" altLang="en-US" dirty="0"/>
          </a:p>
        </p:txBody>
      </p:sp>
      <p:sp>
        <p:nvSpPr>
          <p:cNvPr id="93" name="文本框 92"/>
          <p:cNvSpPr txBox="1"/>
          <p:nvPr/>
        </p:nvSpPr>
        <p:spPr>
          <a:xfrm>
            <a:off x="9336132" y="5107620"/>
            <a:ext cx="452368" cy="369332"/>
          </a:xfrm>
          <a:prstGeom prst="rect">
            <a:avLst/>
          </a:prstGeom>
          <a:noFill/>
        </p:spPr>
        <p:txBody>
          <a:bodyPr wrap="none" rtlCol="0">
            <a:spAutoFit/>
          </a:bodyPr>
          <a:lstStyle/>
          <a:p>
            <a:r>
              <a:rPr lang="en-US" altLang="zh-CN" dirty="0"/>
              <a:t>CE</a:t>
            </a:r>
            <a:endParaRPr lang="zh-CN" altLang="en-US" dirty="0"/>
          </a:p>
        </p:txBody>
      </p:sp>
      <p:sp>
        <p:nvSpPr>
          <p:cNvPr id="95" name="文本框 94"/>
          <p:cNvSpPr txBox="1"/>
          <p:nvPr/>
        </p:nvSpPr>
        <p:spPr>
          <a:xfrm>
            <a:off x="7088935" y="5107620"/>
            <a:ext cx="442750" cy="369332"/>
          </a:xfrm>
          <a:prstGeom prst="rect">
            <a:avLst/>
          </a:prstGeom>
          <a:noFill/>
        </p:spPr>
        <p:txBody>
          <a:bodyPr wrap="none" rtlCol="0">
            <a:spAutoFit/>
          </a:bodyPr>
          <a:lstStyle/>
          <a:p>
            <a:r>
              <a:rPr lang="en-US" altLang="zh-CN" dirty="0"/>
              <a:t>PE</a:t>
            </a:r>
            <a:endParaRPr lang="zh-CN" altLang="en-US" dirty="0"/>
          </a:p>
        </p:txBody>
      </p:sp>
      <p:sp>
        <p:nvSpPr>
          <p:cNvPr id="96" name="文本框 95"/>
          <p:cNvSpPr txBox="1"/>
          <p:nvPr/>
        </p:nvSpPr>
        <p:spPr>
          <a:xfrm>
            <a:off x="9339796" y="3761285"/>
            <a:ext cx="452368" cy="369332"/>
          </a:xfrm>
          <a:prstGeom prst="rect">
            <a:avLst/>
          </a:prstGeom>
          <a:noFill/>
        </p:spPr>
        <p:txBody>
          <a:bodyPr wrap="none" rtlCol="0">
            <a:spAutoFit/>
          </a:bodyPr>
          <a:lstStyle/>
          <a:p>
            <a:r>
              <a:rPr lang="en-US" altLang="zh-CN" dirty="0"/>
              <a:t>CE</a:t>
            </a:r>
            <a:endParaRPr lang="zh-CN" altLang="en-US" dirty="0"/>
          </a:p>
        </p:txBody>
      </p:sp>
      <p:sp>
        <p:nvSpPr>
          <p:cNvPr id="98" name="文本框 97"/>
          <p:cNvSpPr txBox="1"/>
          <p:nvPr/>
        </p:nvSpPr>
        <p:spPr>
          <a:xfrm>
            <a:off x="7135643" y="2967890"/>
            <a:ext cx="442750" cy="369332"/>
          </a:xfrm>
          <a:prstGeom prst="rect">
            <a:avLst/>
          </a:prstGeom>
          <a:noFill/>
        </p:spPr>
        <p:txBody>
          <a:bodyPr wrap="none" rtlCol="0">
            <a:spAutoFit/>
          </a:bodyPr>
          <a:lstStyle/>
          <a:p>
            <a:r>
              <a:rPr lang="en-US" altLang="zh-CN" dirty="0"/>
              <a:t>PE</a:t>
            </a:r>
            <a:endParaRPr lang="zh-CN" altLang="en-US" dirty="0"/>
          </a:p>
        </p:txBody>
      </p:sp>
      <p:sp>
        <p:nvSpPr>
          <p:cNvPr id="103" name="文本框 102">
            <a:extLst>
              <a:ext uri="{FF2B5EF4-FFF2-40B4-BE49-F238E27FC236}">
                <a16:creationId xmlns:a16="http://schemas.microsoft.com/office/drawing/2014/main" id="{045DC3DE-EC97-44BA-80ED-85D43B9D5823}"/>
              </a:ext>
            </a:extLst>
          </p:cNvPr>
          <p:cNvSpPr txBox="1"/>
          <p:nvPr/>
        </p:nvSpPr>
        <p:spPr>
          <a:xfrm>
            <a:off x="7709016" y="3654946"/>
            <a:ext cx="1460656"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104">
            <a:extLst>
              <a:ext uri="{FF2B5EF4-FFF2-40B4-BE49-F238E27FC236}">
                <a16:creationId xmlns:a16="http://schemas.microsoft.com/office/drawing/2014/main" id="{310F81BF-FEFC-42EF-8578-F2A35526E6CC}"/>
              </a:ext>
            </a:extLst>
          </p:cNvPr>
          <p:cNvSpPr txBox="1"/>
          <p:nvPr/>
        </p:nvSpPr>
        <p:spPr>
          <a:xfrm>
            <a:off x="7714126" y="5025339"/>
            <a:ext cx="1460656"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161908305"/>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20EE4A-61F5-4CD6-9671-022306A3274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4CB659-D45F-405D-AC9C-361FA9923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EBFB973-00D7-4A06-9AA5-FB65E02377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2100</TotalTime>
  <Words>5060</Words>
  <Application>Microsoft Office PowerPoint</Application>
  <PresentationFormat>宽屏</PresentationFormat>
  <Paragraphs>640</Paragraphs>
  <Slides>30</Slides>
  <Notes>30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Huawei Sans</vt:lpstr>
      <vt:lpstr>方正兰亭黑简体</vt:lpstr>
      <vt:lpstr>微软雅黑</vt:lpstr>
      <vt:lpstr>Arial</vt:lpstr>
      <vt:lpstr>Calibri</vt:lpstr>
      <vt:lpstr>自定义设计方案</vt:lpstr>
      <vt:lpstr>广域网技术</vt:lpstr>
      <vt:lpstr>前言</vt:lpstr>
      <vt:lpstr>目标</vt:lpstr>
      <vt:lpstr>PowerPoint 演示文稿</vt:lpstr>
      <vt:lpstr>什么是广域网</vt:lpstr>
      <vt:lpstr>广域网与局域网区别</vt:lpstr>
      <vt:lpstr>早期广域网技术介绍</vt:lpstr>
      <vt:lpstr>广域网络设备角色介绍</vt:lpstr>
      <vt:lpstr>早期广域网技术的应用</vt:lpstr>
      <vt:lpstr>PowerPoint 演示文稿</vt:lpstr>
      <vt:lpstr>PPP协议概述</vt:lpstr>
      <vt:lpstr>PPP链路建立流程</vt:lpstr>
      <vt:lpstr>PPP链路接口状态机</vt:lpstr>
      <vt:lpstr>LCP报文格式</vt:lpstr>
      <vt:lpstr>LCP协商过程 - 正常协商</vt:lpstr>
      <vt:lpstr>LCP协商过程 - 参数不匹配</vt:lpstr>
      <vt:lpstr>LCP协商过程 - 参数不识别</vt:lpstr>
      <vt:lpstr>PPP认证模式 - PAP</vt:lpstr>
      <vt:lpstr>PPP认证模式 - CHAP</vt:lpstr>
      <vt:lpstr>NCP协商 - 静态IP地址协商</vt:lpstr>
      <vt:lpstr>NCP协商 - 动态IP地址协商</vt:lpstr>
      <vt:lpstr>PowerPoint 演示文稿</vt:lpstr>
      <vt:lpstr>PPP基础配置命令</vt:lpstr>
      <vt:lpstr>PAP认证配置命令</vt:lpstr>
      <vt:lpstr>CHAP认证配置命令</vt:lpstr>
      <vt:lpstr>配置举例 - PAP认证</vt:lpstr>
      <vt:lpstr>配置举例 - CHAP认证</vt:lpstr>
      <vt:lpstr>思考题</vt:lpstr>
      <vt:lpstr>本章总结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 驰阳</cp:lastModifiedBy>
  <cp:revision>259</cp:revision>
  <dcterms:created xsi:type="dcterms:W3CDTF">2018-11-29T10:16:29Z</dcterms:created>
  <dcterms:modified xsi:type="dcterms:W3CDTF">2021-03-22T09:08:45Z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(3)BxIqK4LkjnXFX9a95scp5cIkiZGOIPgbV1gz6X7cYWn6YqI9BFUq95D3fm7pfLjUfqqfQ2Dp
qLZoj4MLlP1Cra8dYGWjVK9xgxbPgLCKyCNORnPvcB5FWdUgV44yZZkbSCBIexoVhNuTcDYe
1tFQ6vcA0ADn8mGntSQiJXM/zrCFC5rhKpmS+qxmSOGIYaFOyuRH9geGoKxf2ydiyMtW8V7j
Q37mPkqeLiGN9VO/vT</vt:lpwstr>
  </property>
  <property fmtid="{D5CDD505-2E9C-101B-9397-08002B2CF9AE}" pid="3" name="_2015_ms_pID_7253431">
    <vt:lpwstr>T1zXkQWMeC5Rk81tzTQDlOgsYxYxpdLMJKkBWUtJ05OlrtP9XdEtRX
zoQKMYvHbnmQr/T0wwyQi/Ei/GLTJWmjF2gdZj4PjAvCcr4xtwoWEbfAKWtxmPGtR4dELbhQ
ME58KJb0zeso11OgADlyWmb69mRKpfuNd4yVZ0rP8Q1zn4TF+2x/RaCV3lttQhp95cBM4UWP
pd3/XqB9Bj4gqL3RXbwRlCbXMdCaMLgfi9Tw</vt:lpwstr>
  </property>
  <property fmtid="{D5CDD505-2E9C-101B-9397-08002B2CF9AE}" pid="4" name="_2015_ms_pID_7253432">
    <vt:lpwstr>Tg==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1586395331</vt:lpwstr>
  </property>
  <property fmtid="{D5CDD505-2E9C-101B-9397-08002B2CF9AE}" pid="9" name="ContentTypeId">
    <vt:lpwstr>0x01010002C5B4B712841F4C8A7AAEE2CD191271</vt:lpwstr>
  </property>
</Properties>
</file>