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25" r:id="rId4"/>
  </p:sldMasterIdLst>
  <p:notesMasterIdLst>
    <p:notesMasterId r:id="rId25"/>
  </p:notesMasterIdLst>
  <p:handoutMasterIdLst>
    <p:handoutMasterId r:id="rId26"/>
  </p:handoutMasterIdLst>
  <p:sldIdLst>
    <p:sldId id="257" r:id="rId5"/>
    <p:sldId id="258" r:id="rId6"/>
    <p:sldId id="259"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307" r:id="rId21"/>
    <p:sldId id="311" r:id="rId22"/>
    <p:sldId id="309" r:id="rId23"/>
    <p:sldId id="310" r:id="rId24"/>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3840" userDrawn="1">
          <p15:clr>
            <a:srgbClr val="A4A3A4"/>
          </p15:clr>
        </p15:guide>
        <p15:guide id="6" orient="horz" pos="2341"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17D"/>
    <a:srgbClr val="FFF2CC"/>
    <a:srgbClr val="00B0F0"/>
    <a:srgbClr val="BDE7F6"/>
    <a:srgbClr val="F4FBFE"/>
    <a:srgbClr val="F3FBFE"/>
    <a:srgbClr val="99DFF9"/>
    <a:srgbClr val="EC7061"/>
    <a:srgbClr val="151515"/>
    <a:srgbClr val="C7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412" autoAdjust="0"/>
  </p:normalViewPr>
  <p:slideViewPr>
    <p:cSldViewPr snapToGrid="0" snapToObjects="1">
      <p:cViewPr varScale="1">
        <p:scale>
          <a:sx n="109" d="100"/>
          <a:sy n="109" d="100"/>
        </p:scale>
        <p:origin x="540" y="42"/>
      </p:cViewPr>
      <p:guideLst>
        <p:guide pos="3840"/>
        <p:guide orient="horz" pos="234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p:scale>
          <a:sx n="75" d="100"/>
          <a:sy n="75" d="100"/>
        </p:scale>
        <p:origin x="2202" y="-1086"/>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t>3/22/2021</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32437" y="779463"/>
            <a:ext cx="5932800" cy="333774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2437" y="4596397"/>
            <a:ext cx="5932800" cy="51084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1pPr>
    <a:lvl2pPr marL="540000" indent="-180000" algn="l" defTabSz="1219304" rtl="0" eaLnBrk="1" latinLnBrk="0" hangingPunct="1">
      <a:lnSpc>
        <a:spcPct val="125000"/>
      </a:lnSpc>
      <a:spcAft>
        <a:spcPts val="600"/>
      </a:spcAft>
      <a:buClrTx/>
      <a:buFont typeface="Huawei Sans" panose="020C0503030203020204" pitchFamily="34" charset="0"/>
      <a:buChar char="▫"/>
      <a:defRPr sz="1100" kern="1200">
        <a:solidFill>
          <a:schemeClr val="tx1"/>
        </a:solidFill>
        <a:latin typeface="+mn-lt"/>
        <a:ea typeface="+mn-ea"/>
        <a:cs typeface="+mn-cs"/>
      </a:defRPr>
    </a:lvl2pPr>
    <a:lvl3pPr marL="900000" indent="-180000" algn="l" defTabSz="1219304" rtl="0" eaLnBrk="1" latinLnBrk="0" hangingPunct="1">
      <a:lnSpc>
        <a:spcPct val="125000"/>
      </a:lnSpc>
      <a:spcAft>
        <a:spcPts val="600"/>
      </a:spcAft>
      <a:buFont typeface="微软雅黑" panose="020B0503020204020204" pitchFamily="34" charset="-122"/>
      <a:buChar char="▪"/>
      <a:defRPr sz="1100" kern="1200">
        <a:solidFill>
          <a:schemeClr val="tx1"/>
        </a:solidFill>
        <a:latin typeface="+mn-lt"/>
        <a:ea typeface="+mn-ea"/>
        <a:cs typeface="+mn-cs"/>
      </a:defRPr>
    </a:lvl3pPr>
    <a:lvl4pPr marL="126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4pPr>
    <a:lvl5pPr marL="162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44545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备注占位符 2"/>
          <p:cNvSpPr>
            <a:spLocks noGrp="1"/>
          </p:cNvSpPr>
          <p:nvPr>
            <p:ph type="body" idx="1"/>
          </p:nvPr>
        </p:nvSpPr>
        <p:spPr/>
        <p:txBody>
          <a:bodyPr/>
          <a:lstStyle/>
          <a:p>
            <a:r>
              <a:rPr lang="en-US" altLang="zh-CN" dirty="0"/>
              <a:t>PPPoE</a:t>
            </a:r>
            <a:r>
              <a:rPr lang="zh-CN" altLang="en-US" dirty="0"/>
              <a:t>会话阶段可分为两部分：</a:t>
            </a:r>
            <a:r>
              <a:rPr lang="en-US" altLang="zh-CN" dirty="0"/>
              <a:t>PPP</a:t>
            </a:r>
            <a:r>
              <a:rPr lang="zh-CN" altLang="en-US" dirty="0"/>
              <a:t>协商阶段和</a:t>
            </a:r>
            <a:r>
              <a:rPr lang="en-US" altLang="zh-CN" dirty="0"/>
              <a:t>PPP</a:t>
            </a:r>
            <a:r>
              <a:rPr lang="zh-CN" altLang="en-US" dirty="0"/>
              <a:t>报文传输阶段。</a:t>
            </a:r>
            <a:endParaRPr lang="en-US" altLang="zh-CN" dirty="0"/>
          </a:p>
          <a:p>
            <a:r>
              <a:rPr lang="en-US" altLang="zh-CN" dirty="0"/>
              <a:t>PPPoE Session</a:t>
            </a:r>
            <a:r>
              <a:rPr lang="zh-CN" altLang="en-US" dirty="0"/>
              <a:t>上的</a:t>
            </a:r>
            <a:r>
              <a:rPr lang="en-US" altLang="zh-CN" dirty="0"/>
              <a:t>PPP</a:t>
            </a:r>
            <a:r>
              <a:rPr lang="zh-CN" altLang="en-US" dirty="0"/>
              <a:t>协商和普通的</a:t>
            </a:r>
            <a:r>
              <a:rPr lang="en-US" altLang="zh-CN" dirty="0"/>
              <a:t>PPP</a:t>
            </a:r>
            <a:r>
              <a:rPr lang="zh-CN" altLang="en-US" dirty="0"/>
              <a:t>协商方式一致，分为</a:t>
            </a:r>
            <a:r>
              <a:rPr lang="en-US" altLang="zh-CN" dirty="0"/>
              <a:t>LCP</a:t>
            </a:r>
            <a:r>
              <a:rPr lang="zh-CN" altLang="en-US" dirty="0"/>
              <a:t>、认证、</a:t>
            </a:r>
            <a:r>
              <a:rPr lang="en-US" altLang="zh-CN" dirty="0"/>
              <a:t>NCP</a:t>
            </a:r>
            <a:r>
              <a:rPr lang="zh-CN" altLang="en-US" dirty="0"/>
              <a:t>三个阶段。</a:t>
            </a:r>
            <a:endParaRPr lang="en-US" altLang="zh-CN" dirty="0"/>
          </a:p>
          <a:p>
            <a:pPr lvl="1"/>
            <a:r>
              <a:rPr lang="en-US" altLang="zh-CN" dirty="0"/>
              <a:t>LCP</a:t>
            </a:r>
            <a:r>
              <a:rPr lang="zh-CN" altLang="en-US" dirty="0"/>
              <a:t>阶段主要完成建立、配置和检测数据链路连接。</a:t>
            </a:r>
            <a:endParaRPr lang="en-US" altLang="zh-CN" dirty="0"/>
          </a:p>
          <a:p>
            <a:pPr lvl="1"/>
            <a:r>
              <a:rPr lang="en-US" altLang="zh-CN" dirty="0"/>
              <a:t>LCP</a:t>
            </a:r>
            <a:r>
              <a:rPr lang="zh-CN" altLang="en-US" dirty="0"/>
              <a:t>协商成功后，开始进行认证，认证协议类型由</a:t>
            </a:r>
            <a:r>
              <a:rPr lang="en-US" altLang="zh-CN" dirty="0"/>
              <a:t>LCP</a:t>
            </a:r>
            <a:r>
              <a:rPr lang="zh-CN" altLang="en-US" dirty="0"/>
              <a:t>协商结果决定。</a:t>
            </a:r>
            <a:endParaRPr lang="en-US" altLang="zh-CN" dirty="0"/>
          </a:p>
          <a:p>
            <a:pPr lvl="1"/>
            <a:r>
              <a:rPr lang="zh-CN" altLang="en-US" dirty="0"/>
              <a:t>认证成功后，</a:t>
            </a:r>
            <a:r>
              <a:rPr lang="en-US" altLang="zh-CN" dirty="0"/>
              <a:t>PPP</a:t>
            </a:r>
            <a:r>
              <a:rPr lang="zh-CN" altLang="en-US" dirty="0"/>
              <a:t>进入</a:t>
            </a:r>
            <a:r>
              <a:rPr lang="en-US" altLang="zh-CN" dirty="0"/>
              <a:t>NCP</a:t>
            </a:r>
            <a:r>
              <a:rPr lang="zh-CN" altLang="en-US" dirty="0"/>
              <a:t>阶段，</a:t>
            </a:r>
            <a:r>
              <a:rPr lang="en-US" altLang="zh-CN" dirty="0"/>
              <a:t>NCP</a:t>
            </a:r>
            <a:r>
              <a:rPr lang="zh-CN" altLang="en-US" dirty="0"/>
              <a:t>是一个协议族，用于配置不同的网络层协议，常用的是</a:t>
            </a:r>
            <a:r>
              <a:rPr lang="en-US" altLang="zh-CN" dirty="0"/>
              <a:t>IP</a:t>
            </a:r>
            <a:r>
              <a:rPr lang="zh-CN" altLang="en-US" dirty="0"/>
              <a:t>控制协议（</a:t>
            </a:r>
            <a:r>
              <a:rPr lang="en-US" altLang="zh-CN" dirty="0"/>
              <a:t>IPCP</a:t>
            </a:r>
            <a:r>
              <a:rPr lang="zh-CN" altLang="en-US" dirty="0"/>
              <a:t>），它负责配置用户的</a:t>
            </a:r>
            <a:r>
              <a:rPr lang="en-US" altLang="zh-CN" dirty="0"/>
              <a:t>IP</a:t>
            </a:r>
            <a:r>
              <a:rPr lang="zh-CN" altLang="en-US" dirty="0"/>
              <a:t>地址和</a:t>
            </a:r>
            <a:r>
              <a:rPr lang="en-US" altLang="zh-CN" dirty="0"/>
              <a:t>DNS</a:t>
            </a:r>
            <a:r>
              <a:rPr lang="zh-CN" altLang="en-US" dirty="0"/>
              <a:t>服务器地址等。</a:t>
            </a:r>
          </a:p>
          <a:p>
            <a:r>
              <a:rPr lang="en-US" altLang="zh-CN" dirty="0"/>
              <a:t>PPPoE Session</a:t>
            </a:r>
            <a:r>
              <a:rPr lang="zh-CN" altLang="en-US" dirty="0"/>
              <a:t>的</a:t>
            </a:r>
            <a:r>
              <a:rPr lang="en-US" altLang="zh-CN" dirty="0"/>
              <a:t>PPP</a:t>
            </a:r>
            <a:r>
              <a:rPr lang="zh-CN" altLang="en-US" dirty="0"/>
              <a:t>协商成功后，就可以承载</a:t>
            </a:r>
            <a:r>
              <a:rPr lang="en-US" altLang="zh-CN" dirty="0"/>
              <a:t>PPP</a:t>
            </a:r>
            <a:r>
              <a:rPr lang="zh-CN" altLang="en-US" dirty="0"/>
              <a:t>数据报文。在这一阶段传输的数据包中必须包含在发现阶段确定的</a:t>
            </a:r>
            <a:r>
              <a:rPr lang="en-US" altLang="zh-CN" dirty="0"/>
              <a:t>Session ID</a:t>
            </a:r>
            <a:r>
              <a:rPr lang="zh-CN" altLang="en-US" dirty="0"/>
              <a:t>并保持不变。</a:t>
            </a:r>
            <a:endParaRPr lang="en-US" altLang="zh-CN" dirty="0"/>
          </a:p>
        </p:txBody>
      </p:sp>
      <p:sp>
        <p:nvSpPr>
          <p:cNvPr id="3" name="幻灯片图像占位符 2"/>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27298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备注占位符 2"/>
          <p:cNvSpPr>
            <a:spLocks noGrp="1"/>
          </p:cNvSpPr>
          <p:nvPr>
            <p:ph type="body" idx="1"/>
          </p:nvPr>
        </p:nvSpPr>
        <p:spPr/>
        <p:txBody>
          <a:bodyPr/>
          <a:lstStyle/>
          <a:p>
            <a:r>
              <a:rPr lang="zh-CN" altLang="en-US"/>
              <a:t>在</a:t>
            </a:r>
            <a:r>
              <a:rPr lang="en-US" altLang="zh-CN"/>
              <a:t>PADT</a:t>
            </a:r>
            <a:r>
              <a:rPr lang="zh-CN" altLang="en-US"/>
              <a:t>报文中，目的</a:t>
            </a:r>
            <a:r>
              <a:rPr lang="en-US" altLang="zh-CN"/>
              <a:t>MAC</a:t>
            </a:r>
            <a:r>
              <a:rPr lang="zh-CN" altLang="en-US"/>
              <a:t>地址为单播地址，</a:t>
            </a:r>
            <a:r>
              <a:rPr lang="en-US" altLang="zh-CN"/>
              <a:t>Session ID</a:t>
            </a:r>
            <a:r>
              <a:rPr lang="zh-CN" altLang="en-US"/>
              <a:t>为希望关闭的连接的</a:t>
            </a:r>
            <a:r>
              <a:rPr lang="en-US" altLang="zh-CN"/>
              <a:t>Session ID</a:t>
            </a:r>
            <a:r>
              <a:rPr lang="zh-CN" altLang="en-US"/>
              <a:t>。一旦收到一个</a:t>
            </a:r>
            <a:r>
              <a:rPr lang="en-US" altLang="zh-CN"/>
              <a:t>PADT</a:t>
            </a:r>
            <a:r>
              <a:rPr lang="zh-CN" altLang="en-US"/>
              <a:t>报文之后，连接随即关闭。</a:t>
            </a:r>
          </a:p>
          <a:p>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248645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94242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45731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备注占位符 2"/>
          <p:cNvSpPr>
            <a:spLocks noGrp="1"/>
          </p:cNvSpPr>
          <p:nvPr>
            <p:ph type="body" idx="1"/>
          </p:nvPr>
        </p:nvSpPr>
        <p:spPr/>
        <p:txBody>
          <a:bodyPr/>
          <a:lstStyle/>
          <a:p>
            <a:r>
              <a:rPr lang="en-US" altLang="zh-CN" dirty="0"/>
              <a:t>PPPoE</a:t>
            </a:r>
            <a:r>
              <a:rPr lang="zh-CN" altLang="zh-CN" dirty="0"/>
              <a:t>客户端配置包括三</a:t>
            </a:r>
            <a:r>
              <a:rPr lang="zh-CN" altLang="en-US" dirty="0"/>
              <a:t>个</a:t>
            </a:r>
            <a:r>
              <a:rPr lang="zh-CN" altLang="zh-CN" dirty="0"/>
              <a:t>步骤。</a:t>
            </a:r>
            <a:endParaRPr lang="en-US" altLang="zh-CN" dirty="0"/>
          </a:p>
          <a:p>
            <a:r>
              <a:rPr lang="zh-CN" altLang="en-US" dirty="0"/>
              <a:t>第一步</a:t>
            </a:r>
            <a:r>
              <a:rPr lang="zh-CN" altLang="zh-CN" dirty="0"/>
              <a:t>配置一个拨号接口。</a:t>
            </a:r>
            <a:endParaRPr lang="en-US" altLang="zh-CN" dirty="0"/>
          </a:p>
          <a:p>
            <a:pPr lvl="1"/>
            <a:r>
              <a:rPr lang="en-US" altLang="zh-CN" b="1" dirty="0"/>
              <a:t>dialer-rule</a:t>
            </a:r>
            <a:r>
              <a:rPr lang="zh-CN" altLang="zh-CN" dirty="0"/>
              <a:t>命令用于进入</a:t>
            </a:r>
            <a:r>
              <a:rPr lang="en-US" altLang="zh-CN" dirty="0"/>
              <a:t>Dialer-rule</a:t>
            </a:r>
            <a:r>
              <a:rPr lang="zh-CN" altLang="zh-CN" dirty="0"/>
              <a:t>视图，在该视图下，可以通过拨号规则来配置发起</a:t>
            </a:r>
            <a:r>
              <a:rPr lang="en-US" altLang="zh-CN" dirty="0"/>
              <a:t>PPPoE</a:t>
            </a:r>
            <a:r>
              <a:rPr lang="zh-CN" altLang="zh-CN" dirty="0"/>
              <a:t>会话的条件。</a:t>
            </a:r>
            <a:endParaRPr lang="en-US" altLang="zh-CN" dirty="0"/>
          </a:p>
          <a:p>
            <a:pPr lvl="1"/>
            <a:r>
              <a:rPr lang="en-US" altLang="zh-CN" b="1" dirty="0"/>
              <a:t>interface dialer </a:t>
            </a:r>
            <a:r>
              <a:rPr lang="en-US" altLang="zh-CN" i="1" dirty="0"/>
              <a:t>number</a:t>
            </a:r>
            <a:r>
              <a:rPr lang="zh-CN" altLang="en-US" dirty="0"/>
              <a:t>命令用来创建并进入</a:t>
            </a:r>
            <a:r>
              <a:rPr lang="en-US" altLang="zh-CN" dirty="0"/>
              <a:t>Dialer</a:t>
            </a:r>
            <a:r>
              <a:rPr lang="zh-CN" altLang="en-US" dirty="0"/>
              <a:t>接口。</a:t>
            </a:r>
            <a:endParaRPr lang="en-US" altLang="zh-CN" dirty="0"/>
          </a:p>
          <a:p>
            <a:pPr lvl="1"/>
            <a:r>
              <a:rPr lang="en-US" altLang="zh-CN" b="1" dirty="0"/>
              <a:t>dialer user </a:t>
            </a:r>
            <a:r>
              <a:rPr lang="en-US" altLang="zh-CN" i="1" dirty="0"/>
              <a:t>user-name</a:t>
            </a:r>
            <a:r>
              <a:rPr lang="zh-CN" altLang="zh-CN" dirty="0"/>
              <a:t>命令用于配置对端用户名，这个用户名必须与对端服务器上的</a:t>
            </a:r>
            <a:r>
              <a:rPr lang="en-US" altLang="zh-CN" dirty="0"/>
              <a:t>PPP</a:t>
            </a:r>
            <a:r>
              <a:rPr lang="zh-CN" altLang="zh-CN" dirty="0"/>
              <a:t>用户名相同。</a:t>
            </a:r>
            <a:endParaRPr lang="en-US" altLang="zh-CN" dirty="0"/>
          </a:p>
          <a:p>
            <a:pPr lvl="1"/>
            <a:r>
              <a:rPr lang="en-US" altLang="zh-CN" b="1" dirty="0"/>
              <a:t>dialer-group</a:t>
            </a:r>
            <a:r>
              <a:rPr lang="en-US" altLang="zh-CN" dirty="0"/>
              <a:t> </a:t>
            </a:r>
            <a:r>
              <a:rPr lang="en-US" altLang="zh-CN" i="1" dirty="0"/>
              <a:t>group-number</a:t>
            </a:r>
            <a:r>
              <a:rPr lang="zh-CN" altLang="en-US" dirty="0"/>
              <a:t>命令用来将接口置于一个拨号访问组。</a:t>
            </a:r>
            <a:endParaRPr lang="en-US" altLang="zh-CN" dirty="0"/>
          </a:p>
          <a:p>
            <a:pPr lvl="1"/>
            <a:r>
              <a:rPr lang="en-US" altLang="zh-CN" b="1" dirty="0"/>
              <a:t>dialer bundle</a:t>
            </a:r>
            <a:r>
              <a:rPr lang="en-US" altLang="zh-CN" dirty="0"/>
              <a:t> </a:t>
            </a:r>
            <a:r>
              <a:rPr lang="en-US" altLang="zh-CN" i="1" dirty="0"/>
              <a:t>number</a:t>
            </a:r>
            <a:r>
              <a:rPr lang="zh-CN" altLang="en-US" dirty="0"/>
              <a:t>命令用来指定</a:t>
            </a:r>
            <a:r>
              <a:rPr lang="en-US" altLang="zh-CN" dirty="0"/>
              <a:t>Dialer</a:t>
            </a:r>
            <a:r>
              <a:rPr lang="zh-CN" altLang="en-US" dirty="0"/>
              <a:t>接口使用的</a:t>
            </a:r>
            <a:r>
              <a:rPr lang="en-US" altLang="zh-CN" dirty="0"/>
              <a:t>Dialer bundle</a:t>
            </a:r>
            <a:r>
              <a:rPr lang="zh-CN" altLang="en-US" dirty="0"/>
              <a:t>。设备通过</a:t>
            </a:r>
            <a:r>
              <a:rPr lang="en-US" altLang="zh-CN" dirty="0"/>
              <a:t>Dialer bundle</a:t>
            </a:r>
            <a:r>
              <a:rPr lang="zh-CN" altLang="en-US" dirty="0"/>
              <a:t>将物理接口与拨号接口关联起来。</a:t>
            </a:r>
            <a:endParaRPr lang="en-US" altLang="zh-CN" dirty="0"/>
          </a:p>
          <a:p>
            <a:r>
              <a:rPr lang="zh-CN" altLang="zh-CN" dirty="0"/>
              <a:t>第二</a:t>
            </a:r>
            <a:r>
              <a:rPr lang="zh-CN" altLang="en-US" dirty="0"/>
              <a:t>步</a:t>
            </a:r>
            <a:r>
              <a:rPr lang="zh-CN" altLang="zh-CN" dirty="0"/>
              <a:t>是在接口上将</a:t>
            </a:r>
            <a:r>
              <a:rPr lang="en-US" altLang="zh-CN" dirty="0"/>
              <a:t>Dialer Bundle</a:t>
            </a:r>
            <a:r>
              <a:rPr lang="zh-CN" altLang="zh-CN" dirty="0"/>
              <a:t>和接口绑定</a:t>
            </a:r>
            <a:r>
              <a:rPr lang="zh-CN" altLang="en-US" dirty="0"/>
              <a:t>：</a:t>
            </a:r>
            <a:endParaRPr lang="en-US" altLang="zh-CN" dirty="0"/>
          </a:p>
          <a:p>
            <a:pPr lvl="1"/>
            <a:r>
              <a:rPr lang="en-US" altLang="zh-CN" b="1" dirty="0"/>
              <a:t>pppoe-client dial-bundle-number </a:t>
            </a:r>
            <a:r>
              <a:rPr lang="en-US" altLang="zh-CN" i="1" dirty="0"/>
              <a:t>number</a:t>
            </a:r>
            <a:r>
              <a:rPr lang="zh-CN" altLang="zh-CN" dirty="0"/>
              <a:t>命令来实现</a:t>
            </a:r>
            <a:r>
              <a:rPr lang="en-US" altLang="zh-CN" dirty="0"/>
              <a:t>Dialer Bundle</a:t>
            </a:r>
            <a:r>
              <a:rPr lang="zh-CN" altLang="zh-CN" dirty="0"/>
              <a:t>和</a:t>
            </a:r>
            <a:r>
              <a:rPr lang="zh-CN" altLang="en-US" dirty="0"/>
              <a:t>物理</a:t>
            </a:r>
            <a:r>
              <a:rPr lang="zh-CN" altLang="zh-CN" dirty="0"/>
              <a:t>接口</a:t>
            </a:r>
            <a:r>
              <a:rPr lang="zh-CN" altLang="en-US" dirty="0"/>
              <a:t>的</a:t>
            </a:r>
            <a:r>
              <a:rPr lang="zh-CN" altLang="zh-CN" dirty="0"/>
              <a:t>绑定，</a:t>
            </a:r>
            <a:r>
              <a:rPr lang="zh-CN" altLang="en-US" dirty="0"/>
              <a:t>用来指定</a:t>
            </a:r>
            <a:r>
              <a:rPr lang="en-US" altLang="zh-CN" dirty="0"/>
              <a:t>PPPoE</a:t>
            </a:r>
            <a:r>
              <a:rPr lang="zh-CN" altLang="en-US" dirty="0"/>
              <a:t>会话对应的</a:t>
            </a:r>
            <a:r>
              <a:rPr lang="en-US" altLang="zh-CN" dirty="0"/>
              <a:t>Dialer Bundle</a:t>
            </a:r>
            <a:r>
              <a:rPr lang="zh-CN" altLang="en-US" dirty="0"/>
              <a:t>，</a:t>
            </a:r>
            <a:r>
              <a:rPr lang="zh-CN" altLang="zh-CN" dirty="0"/>
              <a:t>其中</a:t>
            </a:r>
            <a:r>
              <a:rPr lang="en-US" altLang="zh-CN" dirty="0"/>
              <a:t>number</a:t>
            </a:r>
            <a:r>
              <a:rPr lang="zh-CN" altLang="zh-CN" dirty="0"/>
              <a:t>是</a:t>
            </a:r>
            <a:r>
              <a:rPr lang="zh-CN" altLang="en-US" dirty="0"/>
              <a:t>与</a:t>
            </a:r>
            <a:r>
              <a:rPr lang="en-US" altLang="zh-CN" dirty="0"/>
              <a:t>PPPoE</a:t>
            </a:r>
            <a:r>
              <a:rPr lang="zh-CN" altLang="en-US" dirty="0"/>
              <a:t>会话相对应的</a:t>
            </a:r>
            <a:r>
              <a:rPr lang="en-US" altLang="zh-CN" dirty="0"/>
              <a:t>Dialer Bundle</a:t>
            </a:r>
            <a:r>
              <a:rPr lang="zh-CN" altLang="en-US" dirty="0"/>
              <a:t>编号。</a:t>
            </a:r>
            <a:endParaRPr lang="en-US" altLang="zh-CN" dirty="0"/>
          </a:p>
          <a:p>
            <a:pPr lvl="0"/>
            <a:r>
              <a:rPr lang="zh-CN" altLang="zh-CN" dirty="0"/>
              <a:t>第</a:t>
            </a:r>
            <a:r>
              <a:rPr lang="zh-CN" altLang="en-US" dirty="0"/>
              <a:t>三</a:t>
            </a:r>
            <a:r>
              <a:rPr lang="zh-CN" altLang="zh-CN" dirty="0"/>
              <a:t>步配置一条缺省静态路由，该路由允许在路由表中没有相应匹配表项的流量都能通过拨号接口发起</a:t>
            </a:r>
            <a:r>
              <a:rPr lang="en-US" altLang="zh-CN" dirty="0"/>
              <a:t>PPPoE</a:t>
            </a:r>
            <a:r>
              <a:rPr lang="zh-CN" altLang="zh-CN" dirty="0"/>
              <a:t>会话。</a:t>
            </a:r>
          </a:p>
          <a:p>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552719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备注占位符 2"/>
          <p:cNvSpPr>
            <a:spLocks noGrp="1"/>
          </p:cNvSpPr>
          <p:nvPr>
            <p:ph type="body" idx="1"/>
          </p:nvPr>
        </p:nvSpPr>
        <p:spPr/>
        <p:txBody>
          <a:bodyPr/>
          <a:lstStyle/>
          <a:p>
            <a:r>
              <a:rPr lang="en-US" altLang="zh-CN" dirty="0" err="1"/>
              <a:t>PPPoE</a:t>
            </a:r>
            <a:r>
              <a:rPr lang="zh-CN" altLang="en-US" dirty="0"/>
              <a:t>服务器端配置</a:t>
            </a:r>
            <a:endParaRPr lang="en-US" altLang="zh-CN" dirty="0"/>
          </a:p>
          <a:p>
            <a:pPr lvl="1"/>
            <a:r>
              <a:rPr lang="en-US" altLang="zh-CN" b="1" dirty="0"/>
              <a:t>interface virtual-template</a:t>
            </a:r>
            <a:r>
              <a:rPr lang="zh-CN" altLang="en-US" dirty="0"/>
              <a:t>命令用来创建虚拟模板接口，或者进入一个已经创建的虚拟模板接口视图。</a:t>
            </a:r>
            <a:endParaRPr lang="en-US" altLang="zh-CN" dirty="0"/>
          </a:p>
          <a:p>
            <a:pPr lvl="1"/>
            <a:r>
              <a:rPr lang="en-US" altLang="zh-CN" b="1" dirty="0"/>
              <a:t>pppoe-server bind</a:t>
            </a:r>
            <a:r>
              <a:rPr lang="zh-CN" altLang="en-US" dirty="0"/>
              <a:t>命令用来配置</a:t>
            </a:r>
            <a:r>
              <a:rPr lang="en-US" altLang="zh-CN" dirty="0"/>
              <a:t>PPPoE</a:t>
            </a:r>
            <a:r>
              <a:rPr lang="zh-CN" altLang="en-US" dirty="0"/>
              <a:t>接入用户上线绑定的虚拟模板接口。</a:t>
            </a:r>
            <a:endParaRPr lang="en-US" altLang="zh-CN" dirty="0"/>
          </a:p>
        </p:txBody>
      </p:sp>
      <p:sp>
        <p:nvSpPr>
          <p:cNvPr id="3" name="幻灯片图像占位符 2"/>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80849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备注占位符 2"/>
          <p:cNvSpPr>
            <a:spLocks noGrp="1"/>
          </p:cNvSpPr>
          <p:nvPr>
            <p:ph type="body" idx="1"/>
          </p:nvPr>
        </p:nvSpPr>
        <p:spPr/>
        <p:txBody>
          <a:bodyPr/>
          <a:lstStyle/>
          <a:p>
            <a:r>
              <a:rPr lang="en-US" altLang="zh-CN" b="1" dirty="0"/>
              <a:t>display interface dialer</a:t>
            </a:r>
            <a:r>
              <a:rPr lang="en-US" altLang="zh-CN" dirty="0"/>
              <a:t>[ </a:t>
            </a:r>
            <a:r>
              <a:rPr lang="en-US" altLang="zh-CN" b="1" dirty="0"/>
              <a:t>number</a:t>
            </a:r>
            <a:r>
              <a:rPr lang="en-US" altLang="zh-CN" dirty="0"/>
              <a:t> ]</a:t>
            </a:r>
            <a:r>
              <a:rPr lang="zh-CN" altLang="zh-CN" dirty="0"/>
              <a:t>命令用于查看拨号接口的配置，便于定位拨号接口的故障。</a:t>
            </a:r>
            <a:endParaRPr lang="en-US" altLang="zh-CN" dirty="0"/>
          </a:p>
          <a:p>
            <a:r>
              <a:rPr lang="en-US" altLang="zh-CN" dirty="0"/>
              <a:t>LCP opened, IPCP opened</a:t>
            </a:r>
            <a:r>
              <a:rPr lang="zh-CN" altLang="en-US" dirty="0"/>
              <a:t>表示链路的状态完全正常。</a:t>
            </a:r>
            <a:endParaRPr lang="en-US" altLang="zh-CN" dirty="0"/>
          </a:p>
          <a:p>
            <a:r>
              <a:rPr lang="en-US" altLang="zh-CN" b="1" dirty="0"/>
              <a:t>display pppoe-client session summary</a:t>
            </a:r>
            <a:r>
              <a:rPr lang="zh-CN" altLang="zh-CN" dirty="0"/>
              <a:t>命令用于查看</a:t>
            </a:r>
            <a:r>
              <a:rPr lang="en-US" altLang="zh-CN" dirty="0"/>
              <a:t>PPPoE</a:t>
            </a:r>
            <a:r>
              <a:rPr lang="zh-CN" altLang="zh-CN" dirty="0"/>
              <a:t>客户端的</a:t>
            </a:r>
            <a:r>
              <a:rPr lang="en-US" altLang="zh-CN" dirty="0"/>
              <a:t>PPPoE</a:t>
            </a:r>
            <a:r>
              <a:rPr lang="zh-CN" altLang="zh-CN" dirty="0"/>
              <a:t>会话状态和统计信息。</a:t>
            </a:r>
            <a:endParaRPr lang="en-US" altLang="zh-CN" dirty="0"/>
          </a:p>
          <a:p>
            <a:pPr lvl="1"/>
            <a:r>
              <a:rPr lang="en-US" altLang="zh-CN" dirty="0"/>
              <a:t>ID</a:t>
            </a:r>
            <a:r>
              <a:rPr lang="zh-CN" altLang="zh-CN" dirty="0"/>
              <a:t>表示</a:t>
            </a:r>
            <a:r>
              <a:rPr lang="en-US" altLang="zh-CN" dirty="0"/>
              <a:t>PPPoE</a:t>
            </a:r>
            <a:r>
              <a:rPr lang="zh-CN" altLang="zh-CN" dirty="0"/>
              <a:t>会话</a:t>
            </a:r>
            <a:r>
              <a:rPr lang="en-US" altLang="zh-CN" dirty="0"/>
              <a:t>ID</a:t>
            </a:r>
            <a:r>
              <a:rPr lang="zh-CN" altLang="zh-CN" dirty="0"/>
              <a:t>，</a:t>
            </a:r>
            <a:r>
              <a:rPr lang="en-US" altLang="zh-CN" dirty="0"/>
              <a:t>Bundle ID</a:t>
            </a:r>
            <a:r>
              <a:rPr lang="zh-CN" altLang="zh-CN" dirty="0"/>
              <a:t>和</a:t>
            </a:r>
            <a:r>
              <a:rPr lang="en-US" altLang="zh-CN" dirty="0"/>
              <a:t>Dialer ID</a:t>
            </a:r>
            <a:r>
              <a:rPr lang="zh-CN" altLang="zh-CN" dirty="0"/>
              <a:t>的值与拨号参数配置有关。</a:t>
            </a:r>
            <a:endParaRPr lang="en-US" altLang="zh-CN" dirty="0"/>
          </a:p>
          <a:p>
            <a:pPr lvl="1"/>
            <a:r>
              <a:rPr lang="en-US" altLang="zh-CN" dirty="0"/>
              <a:t>Intf</a:t>
            </a:r>
            <a:r>
              <a:rPr lang="zh-CN" altLang="zh-CN" dirty="0"/>
              <a:t>表示客户端侧协商</a:t>
            </a:r>
            <a:r>
              <a:rPr lang="zh-CN" altLang="en-US" dirty="0"/>
              <a:t>时</a:t>
            </a:r>
            <a:r>
              <a:rPr lang="zh-CN" altLang="zh-CN" dirty="0"/>
              <a:t>的</a:t>
            </a:r>
            <a:r>
              <a:rPr lang="zh-CN" altLang="en-US" dirty="0"/>
              <a:t>物理</a:t>
            </a:r>
            <a:r>
              <a:rPr lang="zh-CN" altLang="zh-CN" dirty="0"/>
              <a:t>接口。</a:t>
            </a:r>
            <a:endParaRPr lang="en-US" altLang="zh-CN" dirty="0"/>
          </a:p>
          <a:p>
            <a:pPr lvl="1"/>
            <a:r>
              <a:rPr lang="en-US" altLang="zh-CN" dirty="0"/>
              <a:t>State</a:t>
            </a:r>
            <a:r>
              <a:rPr lang="zh-CN" altLang="zh-CN" dirty="0"/>
              <a:t>表示</a:t>
            </a:r>
            <a:r>
              <a:rPr lang="en-US" altLang="zh-CN" dirty="0"/>
              <a:t>PPPoE</a:t>
            </a:r>
            <a:r>
              <a:rPr lang="zh-CN" altLang="zh-CN" dirty="0"/>
              <a:t>会话的状态，包括以下四种：</a:t>
            </a:r>
          </a:p>
          <a:p>
            <a:pPr marL="948600" lvl="2" indent="-228600">
              <a:buFont typeface="+mj-lt"/>
              <a:buAutoNum type="arabicPeriod"/>
            </a:pPr>
            <a:r>
              <a:rPr lang="en-US" altLang="zh-CN" dirty="0"/>
              <a:t>IDLE</a:t>
            </a:r>
            <a:r>
              <a:rPr lang="zh-CN" altLang="zh-CN" dirty="0"/>
              <a:t>表示当前会话</a:t>
            </a:r>
            <a:r>
              <a:rPr lang="zh-CN" altLang="en-US" dirty="0"/>
              <a:t>状态为空闲</a:t>
            </a:r>
            <a:r>
              <a:rPr lang="zh-CN" altLang="zh-CN" dirty="0"/>
              <a:t>。</a:t>
            </a:r>
          </a:p>
          <a:p>
            <a:pPr marL="948600" lvl="2" indent="-228600">
              <a:buFont typeface="+mj-lt"/>
              <a:buAutoNum type="arabicPeriod"/>
            </a:pPr>
            <a:r>
              <a:rPr lang="en-US" altLang="zh-CN" dirty="0"/>
              <a:t>PADI</a:t>
            </a:r>
            <a:r>
              <a:rPr lang="zh-CN" altLang="zh-CN" dirty="0"/>
              <a:t>表示</a:t>
            </a:r>
            <a:r>
              <a:rPr lang="en-US" altLang="zh-CN" dirty="0"/>
              <a:t>PPPoE</a:t>
            </a:r>
            <a:r>
              <a:rPr lang="zh-CN" altLang="zh-CN" dirty="0"/>
              <a:t>会话处于</a:t>
            </a:r>
            <a:r>
              <a:rPr lang="zh-CN" altLang="en-US" dirty="0"/>
              <a:t>发现</a:t>
            </a:r>
            <a:r>
              <a:rPr lang="zh-CN" altLang="zh-CN" dirty="0"/>
              <a:t>阶段，并已经发送</a:t>
            </a:r>
            <a:r>
              <a:rPr lang="en-US" altLang="zh-CN" dirty="0"/>
              <a:t>PADI</a:t>
            </a:r>
            <a:r>
              <a:rPr lang="zh-CN" altLang="zh-CN" dirty="0"/>
              <a:t>报文。</a:t>
            </a:r>
          </a:p>
          <a:p>
            <a:pPr marL="948600" lvl="2" indent="-228600">
              <a:buFont typeface="+mj-lt"/>
              <a:buAutoNum type="arabicPeriod"/>
            </a:pPr>
            <a:r>
              <a:rPr lang="en-US" altLang="zh-CN" dirty="0"/>
              <a:t>PADR</a:t>
            </a:r>
            <a:r>
              <a:rPr lang="zh-CN" altLang="zh-CN" dirty="0"/>
              <a:t>表示</a:t>
            </a:r>
            <a:r>
              <a:rPr lang="en-US" altLang="zh-CN" dirty="0"/>
              <a:t>PPPoE</a:t>
            </a:r>
            <a:r>
              <a:rPr lang="zh-CN" altLang="zh-CN" dirty="0"/>
              <a:t>会话处于</a:t>
            </a:r>
            <a:r>
              <a:rPr lang="zh-CN" altLang="en-US" dirty="0"/>
              <a:t>发现</a:t>
            </a:r>
            <a:r>
              <a:rPr lang="zh-CN" altLang="zh-CN" dirty="0"/>
              <a:t>阶段，并已经发送</a:t>
            </a:r>
            <a:r>
              <a:rPr lang="en-US" altLang="zh-CN" dirty="0"/>
              <a:t>PADR</a:t>
            </a:r>
            <a:r>
              <a:rPr lang="zh-CN" altLang="zh-CN" dirty="0"/>
              <a:t>报文。</a:t>
            </a:r>
          </a:p>
          <a:p>
            <a:pPr marL="948600" lvl="2" indent="-228600">
              <a:buFont typeface="+mj-lt"/>
              <a:buAutoNum type="arabicPeriod"/>
            </a:pPr>
            <a:r>
              <a:rPr lang="en-US" altLang="zh-CN" dirty="0"/>
              <a:t>UP</a:t>
            </a:r>
            <a:r>
              <a:rPr lang="zh-CN" altLang="zh-CN" dirty="0"/>
              <a:t>表示</a:t>
            </a:r>
            <a:r>
              <a:rPr lang="en-US" altLang="zh-CN" dirty="0"/>
              <a:t>PPPoE</a:t>
            </a:r>
            <a:r>
              <a:rPr lang="zh-CN" altLang="zh-CN" dirty="0"/>
              <a:t>会话建立成功。</a:t>
            </a:r>
            <a:endParaRPr lang="en-US" altLang="zh-CN" dirty="0"/>
          </a:p>
          <a:p>
            <a:endParaRPr lang="zh-CN" altLang="en-US" dirty="0"/>
          </a:p>
        </p:txBody>
      </p:sp>
      <p:sp>
        <p:nvSpPr>
          <p:cNvPr id="3" name="幻灯片图像占位符 2"/>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588842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Font typeface="+mj-lt"/>
              <a:buAutoNum type="arabicPeriod"/>
            </a:pPr>
            <a:r>
              <a:rPr lang="en-US" altLang="zh-CN"/>
              <a:t>ABDE</a:t>
            </a:r>
            <a:endParaRPr lang="en-US" altLang="zh-CN" dirty="0"/>
          </a:p>
          <a:p>
            <a:pPr marL="228600" indent="-228600">
              <a:buFont typeface="+mj-lt"/>
              <a:buAutoNum type="arabicPeriod"/>
            </a:pPr>
            <a:r>
              <a:rPr lang="en-US" altLang="zh-CN"/>
              <a:t>B</a:t>
            </a:r>
            <a:endParaRPr lang="en-US" altLang="zh-CN" dirty="0"/>
          </a:p>
          <a:p>
            <a:pPr marL="228600" indent="-228600">
              <a:buFont typeface="+mj-lt"/>
              <a:buAutoNum type="arabicPeriod"/>
            </a:pPr>
            <a:r>
              <a:rPr lang="en-US" altLang="zh-CN"/>
              <a:t>C</a:t>
            </a:r>
            <a:endParaRPr lang="en-US" altLang="zh-CN"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5828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50007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24970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673737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12155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85435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31556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a:sym typeface="Huawei Sans" panose="020C0503030203020204" pitchFamily="34" charset="0"/>
              </a:rPr>
              <a:t>运营商希望把一个站点上的多台主机连接到同一台远程接入设备，同时接入设备能够提供与拨号上网类似的访问控制和计费功能。在众多的接入技术中，把多个主机连接到接入设备的比较经济的方法就是以太网，而</a:t>
            </a:r>
            <a:r>
              <a:rPr lang="en-US" altLang="zh-CN" dirty="0">
                <a:sym typeface="Huawei Sans" panose="020C0503030203020204" pitchFamily="34" charset="0"/>
              </a:rPr>
              <a:t>PPP</a:t>
            </a:r>
            <a:r>
              <a:rPr lang="zh-CN" altLang="en-US" dirty="0">
                <a:sym typeface="Huawei Sans" panose="020C0503030203020204" pitchFamily="34" charset="0"/>
              </a:rPr>
              <a:t>协议可以提供良好的访问控制和计费功能，于是产生了在以太网上传输</a:t>
            </a:r>
            <a:r>
              <a:rPr lang="en-US" altLang="zh-CN" dirty="0">
                <a:sym typeface="Huawei Sans" panose="020C0503030203020204" pitchFamily="34" charset="0"/>
              </a:rPr>
              <a:t>PPP</a:t>
            </a:r>
            <a:r>
              <a:rPr lang="zh-CN" altLang="en-US" dirty="0">
                <a:sym typeface="Huawei Sans" panose="020C0503030203020204" pitchFamily="34" charset="0"/>
              </a:rPr>
              <a:t>报文的技术，即</a:t>
            </a:r>
            <a:r>
              <a:rPr lang="en-US" altLang="zh-CN" dirty="0">
                <a:sym typeface="Huawei Sans" panose="020C0503030203020204" pitchFamily="34" charset="0"/>
              </a:rPr>
              <a:t>PPPoE</a:t>
            </a:r>
            <a:r>
              <a:rPr lang="zh-CN" altLang="en-US" dirty="0">
                <a:sym typeface="Huawei Sans" panose="020C0503030203020204" pitchFamily="34" charset="0"/>
              </a:rPr>
              <a:t>。</a:t>
            </a:r>
          </a:p>
          <a:p>
            <a:pPr lvl="0"/>
            <a:r>
              <a:rPr lang="en-US" altLang="zh-CN" dirty="0">
                <a:sym typeface="Huawei Sans" panose="020C0503030203020204" pitchFamily="34" charset="0"/>
              </a:rPr>
              <a:t>PPPoE</a:t>
            </a:r>
            <a:r>
              <a:rPr lang="zh-CN" altLang="en-US" dirty="0">
                <a:sym typeface="Huawei Sans" panose="020C0503030203020204" pitchFamily="34" charset="0"/>
              </a:rPr>
              <a:t>利用以太网将大量主机组成网络，通过一个远端接入设备接入因特网，并运用</a:t>
            </a:r>
            <a:r>
              <a:rPr lang="en-US" altLang="zh-CN" dirty="0">
                <a:sym typeface="Huawei Sans" panose="020C0503030203020204" pitchFamily="34" charset="0"/>
              </a:rPr>
              <a:t>PPP</a:t>
            </a:r>
            <a:r>
              <a:rPr lang="zh-CN" altLang="en-US" dirty="0">
                <a:sym typeface="Huawei Sans" panose="020C0503030203020204" pitchFamily="34" charset="0"/>
              </a:rPr>
              <a:t>协议对接入的每个主机进行控制，具有适用范围广、安全性高、计费方便的特点。</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155155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66747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91153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PPPoE</a:t>
            </a:r>
            <a:r>
              <a:rPr lang="zh-CN" altLang="en-US"/>
              <a:t>报文封装在</a:t>
            </a:r>
            <a:r>
              <a:rPr lang="en-US" altLang="zh-CN"/>
              <a:t>Ethernet</a:t>
            </a:r>
            <a:r>
              <a:rPr lang="zh-CN" altLang="en-US"/>
              <a:t>帧中，</a:t>
            </a:r>
            <a:r>
              <a:rPr lang="en-US" altLang="zh-CN" dirty="0"/>
              <a:t>Ethernet</a:t>
            </a:r>
            <a:r>
              <a:rPr lang="zh-CN" altLang="en-US" dirty="0"/>
              <a:t>中各字段解释如下：</a:t>
            </a:r>
            <a:endParaRPr lang="en-US" altLang="zh-CN" dirty="0"/>
          </a:p>
          <a:p>
            <a:r>
              <a:rPr lang="en-US" altLang="zh-CN" dirty="0"/>
              <a:t>DMAC</a:t>
            </a:r>
            <a:r>
              <a:rPr lang="zh-CN" altLang="en-US" dirty="0"/>
              <a:t>：表示目的设备的</a:t>
            </a:r>
            <a:r>
              <a:rPr lang="en-US" altLang="zh-CN" dirty="0"/>
              <a:t>MAC</a:t>
            </a:r>
            <a:r>
              <a:rPr lang="zh-CN" altLang="en-US" dirty="0"/>
              <a:t>地址，通常为以太网单播目的地址或者以太网广播地址（</a:t>
            </a:r>
            <a:r>
              <a:rPr lang="en-US" altLang="zh-CN" dirty="0"/>
              <a:t>0xFFFFFFFF</a:t>
            </a:r>
            <a:r>
              <a:rPr lang="zh-CN" altLang="en-US" dirty="0"/>
              <a:t>）。</a:t>
            </a:r>
            <a:endParaRPr lang="en-US" altLang="zh-CN" dirty="0"/>
          </a:p>
          <a:p>
            <a:r>
              <a:rPr lang="en-US" altLang="zh-CN" dirty="0"/>
              <a:t>SMAC</a:t>
            </a:r>
            <a:r>
              <a:rPr lang="zh-CN" altLang="en-US" dirty="0"/>
              <a:t>：表示源设备的以太网</a:t>
            </a:r>
            <a:r>
              <a:rPr lang="en-US" altLang="zh-CN" dirty="0"/>
              <a:t>MAC</a:t>
            </a:r>
            <a:r>
              <a:rPr lang="zh-CN" altLang="en-US" dirty="0"/>
              <a:t>地址。</a:t>
            </a:r>
            <a:endParaRPr lang="en-US" altLang="zh-CN" dirty="0"/>
          </a:p>
          <a:p>
            <a:r>
              <a:rPr lang="en-US" altLang="zh-CN" dirty="0"/>
              <a:t>Eth-Type</a:t>
            </a:r>
            <a:r>
              <a:rPr lang="zh-CN" altLang="en-US" dirty="0"/>
              <a:t>：表示协议类型字段，当值为</a:t>
            </a:r>
            <a:r>
              <a:rPr lang="en-US" altLang="zh-CN" dirty="0"/>
              <a:t>0x8863</a:t>
            </a:r>
            <a:r>
              <a:rPr lang="zh-CN" altLang="en-US" dirty="0"/>
              <a:t>时表示承载的是</a:t>
            </a:r>
            <a:r>
              <a:rPr lang="en-US" altLang="zh-CN" dirty="0"/>
              <a:t>PPPoE</a:t>
            </a:r>
            <a:r>
              <a:rPr lang="zh-CN" altLang="en-US" dirty="0"/>
              <a:t>发现阶段的报文。当值为</a:t>
            </a:r>
            <a:r>
              <a:rPr lang="en-US" altLang="zh-CN" dirty="0"/>
              <a:t>0x8864</a:t>
            </a:r>
            <a:r>
              <a:rPr lang="zh-CN" altLang="en-US" dirty="0"/>
              <a:t>时表示承载的是</a:t>
            </a:r>
            <a:r>
              <a:rPr lang="en-US" altLang="zh-CN" dirty="0"/>
              <a:t>PPPoE</a:t>
            </a:r>
            <a:r>
              <a:rPr lang="zh-CN" altLang="en-US" dirty="0"/>
              <a:t>会话阶段的报文。</a:t>
            </a:r>
            <a:endParaRPr lang="en-US" altLang="zh-CN" dirty="0"/>
          </a:p>
          <a:p>
            <a:r>
              <a:rPr lang="en-US" altLang="zh-CN" dirty="0"/>
              <a:t>PPPoE</a:t>
            </a:r>
            <a:r>
              <a:rPr lang="zh-CN" altLang="en-US" dirty="0"/>
              <a:t>字段中的各个字段解释如下：</a:t>
            </a:r>
          </a:p>
          <a:p>
            <a:pPr lvl="1"/>
            <a:r>
              <a:rPr lang="en-US" altLang="zh-CN" dirty="0"/>
              <a:t>VER</a:t>
            </a:r>
            <a:r>
              <a:rPr lang="zh-CN" altLang="en-US" dirty="0"/>
              <a:t>：表示</a:t>
            </a:r>
            <a:r>
              <a:rPr lang="en-US" altLang="zh-CN" dirty="0"/>
              <a:t>PPPoE</a:t>
            </a:r>
            <a:r>
              <a:rPr lang="zh-CN" altLang="en-US" dirty="0"/>
              <a:t>版本号，值为</a:t>
            </a:r>
            <a:r>
              <a:rPr lang="en-US" altLang="zh-CN" dirty="0"/>
              <a:t>0x01</a:t>
            </a:r>
            <a:r>
              <a:rPr lang="zh-CN" altLang="en-US" dirty="0"/>
              <a:t>。</a:t>
            </a:r>
          </a:p>
          <a:p>
            <a:pPr lvl="1"/>
            <a:r>
              <a:rPr lang="en-US" altLang="zh-CN" dirty="0"/>
              <a:t>Type</a:t>
            </a:r>
            <a:r>
              <a:rPr lang="zh-CN" altLang="en-US" dirty="0"/>
              <a:t>：表示类型，值为</a:t>
            </a:r>
            <a:r>
              <a:rPr lang="en-US" altLang="zh-CN" dirty="0"/>
              <a:t>0x01</a:t>
            </a:r>
            <a:r>
              <a:rPr lang="zh-CN" altLang="en-US" dirty="0"/>
              <a:t>。</a:t>
            </a:r>
          </a:p>
          <a:p>
            <a:pPr lvl="1"/>
            <a:r>
              <a:rPr lang="en-US" altLang="zh-CN" dirty="0"/>
              <a:t>Code</a:t>
            </a:r>
            <a:r>
              <a:rPr lang="zh-CN" altLang="en-US" dirty="0"/>
              <a:t>：表示</a:t>
            </a:r>
            <a:r>
              <a:rPr lang="en-US" altLang="zh-CN" dirty="0"/>
              <a:t>PPPoE</a:t>
            </a:r>
            <a:r>
              <a:rPr lang="zh-CN" altLang="en-US" dirty="0"/>
              <a:t>报文类型，不同取值标识不同的</a:t>
            </a:r>
            <a:r>
              <a:rPr lang="en-US" altLang="zh-CN" dirty="0"/>
              <a:t>PPPoE</a:t>
            </a:r>
            <a:r>
              <a:rPr lang="zh-CN" altLang="en-US" dirty="0"/>
              <a:t>报文类型。</a:t>
            </a:r>
            <a:endParaRPr lang="en-US" altLang="zh-CN" dirty="0"/>
          </a:p>
          <a:p>
            <a:pPr lvl="1"/>
            <a:r>
              <a:rPr lang="en-US" altLang="zh-CN" dirty="0"/>
              <a:t>PPPoE</a:t>
            </a:r>
            <a:r>
              <a:rPr lang="zh-CN" altLang="en-US" dirty="0"/>
              <a:t>会话</a:t>
            </a:r>
            <a:r>
              <a:rPr lang="en-US" altLang="zh-CN" dirty="0"/>
              <a:t>ID</a:t>
            </a:r>
            <a:r>
              <a:rPr lang="zh-CN" altLang="en-US" dirty="0"/>
              <a:t>，与以太网</a:t>
            </a:r>
            <a:r>
              <a:rPr lang="en-US" altLang="zh-CN" dirty="0"/>
              <a:t>SMAC</a:t>
            </a:r>
            <a:r>
              <a:rPr lang="zh-CN" altLang="en-US" dirty="0"/>
              <a:t>和</a:t>
            </a:r>
            <a:r>
              <a:rPr lang="en-US" altLang="zh-CN" dirty="0"/>
              <a:t>DMAC</a:t>
            </a:r>
            <a:r>
              <a:rPr lang="zh-CN" altLang="en-US" dirty="0"/>
              <a:t>一起定义了一个</a:t>
            </a:r>
            <a:r>
              <a:rPr lang="en-US" altLang="zh-CN" dirty="0"/>
              <a:t>PPPoE</a:t>
            </a:r>
            <a:r>
              <a:rPr lang="zh-CN" altLang="en-US" dirty="0"/>
              <a:t>会话。</a:t>
            </a:r>
            <a:endParaRPr lang="en-US" altLang="zh-CN" dirty="0"/>
          </a:p>
          <a:p>
            <a:pPr lvl="1"/>
            <a:r>
              <a:rPr lang="en-US" altLang="zh-CN" dirty="0"/>
              <a:t>Length</a:t>
            </a:r>
            <a:r>
              <a:rPr lang="zh-CN" altLang="en-US" dirty="0"/>
              <a:t>：表示</a:t>
            </a:r>
            <a:r>
              <a:rPr lang="en-US" altLang="zh-CN" dirty="0"/>
              <a:t>PPPoE</a:t>
            </a:r>
            <a:r>
              <a:rPr lang="zh-CN" altLang="en-US" dirty="0"/>
              <a:t>报文的长度。</a:t>
            </a:r>
            <a:endParaRPr lang="en-US" altLang="zh-CN"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709323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Font typeface="+mj-lt"/>
              <a:buAutoNum type="arabicPeriod"/>
            </a:pPr>
            <a:r>
              <a:rPr lang="en-US" altLang="zh-CN" dirty="0" err="1"/>
              <a:t>PPPoE</a:t>
            </a:r>
            <a:r>
              <a:rPr lang="zh-CN" altLang="zh-CN" dirty="0"/>
              <a:t>客户端在本地以太网中广播一个</a:t>
            </a:r>
            <a:r>
              <a:rPr lang="en-US" altLang="zh-CN" dirty="0"/>
              <a:t>PADI</a:t>
            </a:r>
            <a:r>
              <a:rPr lang="zh-CN" altLang="zh-CN" dirty="0"/>
              <a:t>报文，此</a:t>
            </a:r>
            <a:r>
              <a:rPr lang="en-US" altLang="zh-CN" dirty="0"/>
              <a:t>PADI</a:t>
            </a:r>
            <a:r>
              <a:rPr lang="zh-CN" altLang="zh-CN" dirty="0"/>
              <a:t>报文中包含了客户端需要的服务信息。</a:t>
            </a:r>
            <a:endParaRPr lang="en-US" altLang="zh-CN" dirty="0"/>
          </a:p>
          <a:p>
            <a:pPr marL="540000" lvl="1" indent="-180000"/>
            <a:r>
              <a:rPr lang="en-US" altLang="zh-CN" dirty="0"/>
              <a:t>PADI</a:t>
            </a:r>
            <a:r>
              <a:rPr lang="zh-CN" altLang="zh-CN" dirty="0"/>
              <a:t>报文</a:t>
            </a:r>
            <a:r>
              <a:rPr lang="zh-CN" altLang="en-US" dirty="0"/>
              <a:t>的</a:t>
            </a:r>
            <a:r>
              <a:rPr lang="zh-CN" altLang="zh-CN" dirty="0"/>
              <a:t>目的</a:t>
            </a:r>
            <a:r>
              <a:rPr lang="en-US" altLang="zh-CN" dirty="0"/>
              <a:t>MAC</a:t>
            </a:r>
            <a:r>
              <a:rPr lang="zh-CN" altLang="zh-CN" dirty="0"/>
              <a:t>地址是一个广播地址，</a:t>
            </a:r>
            <a:r>
              <a:rPr lang="en-US" altLang="zh-CN" dirty="0"/>
              <a:t>Code</a:t>
            </a:r>
            <a:r>
              <a:rPr lang="zh-CN" altLang="zh-CN" dirty="0"/>
              <a:t>字段为</a:t>
            </a:r>
            <a:r>
              <a:rPr lang="en-US" altLang="zh-CN" dirty="0"/>
              <a:t>0x09</a:t>
            </a:r>
            <a:r>
              <a:rPr lang="zh-CN" altLang="zh-CN" dirty="0"/>
              <a:t>，</a:t>
            </a:r>
            <a:r>
              <a:rPr lang="en-US" altLang="zh-CN" dirty="0"/>
              <a:t>Session ID</a:t>
            </a:r>
            <a:r>
              <a:rPr lang="zh-CN" altLang="zh-CN" dirty="0"/>
              <a:t>字段为</a:t>
            </a:r>
            <a:r>
              <a:rPr lang="en-US" altLang="zh-CN" dirty="0"/>
              <a:t>0x0000</a:t>
            </a:r>
            <a:r>
              <a:rPr lang="zh-CN" altLang="zh-CN" dirty="0"/>
              <a:t>。</a:t>
            </a:r>
            <a:endParaRPr lang="en-US" altLang="zh-CN" dirty="0"/>
          </a:p>
          <a:p>
            <a:pPr marL="540000" lvl="1" indent="-180000"/>
            <a:r>
              <a:rPr lang="zh-CN" altLang="zh-CN" dirty="0"/>
              <a:t>所有</a:t>
            </a:r>
            <a:r>
              <a:rPr lang="en-US" altLang="zh-CN" dirty="0" err="1"/>
              <a:t>PPPoE</a:t>
            </a:r>
            <a:r>
              <a:rPr lang="zh-CN" altLang="en-US" dirty="0"/>
              <a:t>服务器端</a:t>
            </a:r>
            <a:r>
              <a:rPr lang="zh-CN" altLang="zh-CN" dirty="0"/>
              <a:t>收到</a:t>
            </a:r>
            <a:r>
              <a:rPr lang="en-US" altLang="zh-CN" dirty="0"/>
              <a:t>PADI</a:t>
            </a:r>
            <a:r>
              <a:rPr lang="zh-CN" altLang="zh-CN" dirty="0"/>
              <a:t>报文之后，</a:t>
            </a:r>
            <a:r>
              <a:rPr lang="zh-CN" altLang="en-US" dirty="0"/>
              <a:t>会</a:t>
            </a:r>
            <a:r>
              <a:rPr lang="zh-CN" altLang="zh-CN" dirty="0"/>
              <a:t>将</a:t>
            </a:r>
            <a:r>
              <a:rPr lang="zh-CN" altLang="en-US" dirty="0"/>
              <a:t>报文中所</a:t>
            </a:r>
            <a:r>
              <a:rPr lang="zh-CN" altLang="zh-CN" dirty="0"/>
              <a:t>请求的服务与自己能够提供的服务进行比较。</a:t>
            </a:r>
            <a:endParaRPr lang="en-US" altLang="zh-CN" dirty="0"/>
          </a:p>
          <a:p>
            <a:pPr marL="228600" lvl="0" indent="-228600">
              <a:buFont typeface="+mj-lt"/>
              <a:buAutoNum type="arabicPeriod"/>
            </a:pPr>
            <a:r>
              <a:rPr lang="zh-CN" altLang="zh-CN" dirty="0"/>
              <a:t>如果</a:t>
            </a:r>
            <a:r>
              <a:rPr lang="zh-CN" altLang="en-US" dirty="0"/>
              <a:t>服务器端</a:t>
            </a:r>
            <a:r>
              <a:rPr lang="zh-CN" altLang="zh-CN" dirty="0"/>
              <a:t>可以提供客户端请求的服务，</a:t>
            </a:r>
            <a:r>
              <a:rPr lang="zh-CN" altLang="en-US" dirty="0"/>
              <a:t>就</a:t>
            </a:r>
            <a:r>
              <a:rPr lang="zh-CN" altLang="zh-CN" dirty="0"/>
              <a:t>会回复一个</a:t>
            </a:r>
            <a:r>
              <a:rPr lang="en-US" altLang="zh-CN" dirty="0"/>
              <a:t>PADO</a:t>
            </a:r>
            <a:r>
              <a:rPr lang="zh-CN" altLang="zh-CN" dirty="0"/>
              <a:t>报文。</a:t>
            </a:r>
            <a:endParaRPr lang="en-US" altLang="zh-CN" dirty="0"/>
          </a:p>
          <a:p>
            <a:pPr lvl="1"/>
            <a:r>
              <a:rPr lang="en-US" altLang="zh-CN" dirty="0"/>
              <a:t>PADO</a:t>
            </a:r>
            <a:r>
              <a:rPr lang="zh-CN" altLang="zh-CN" dirty="0"/>
              <a:t>报文</a:t>
            </a:r>
            <a:r>
              <a:rPr lang="zh-CN" altLang="en-US" dirty="0"/>
              <a:t>的</a:t>
            </a:r>
            <a:r>
              <a:rPr lang="zh-CN" altLang="zh-CN" dirty="0"/>
              <a:t>目的地址是发送</a:t>
            </a:r>
            <a:r>
              <a:rPr lang="en-US" altLang="zh-CN" dirty="0"/>
              <a:t>PADI</a:t>
            </a:r>
            <a:r>
              <a:rPr lang="zh-CN" altLang="zh-CN" dirty="0"/>
              <a:t>报文的客户端</a:t>
            </a:r>
            <a:r>
              <a:rPr lang="en-US" altLang="zh-CN" dirty="0"/>
              <a:t>MAC</a:t>
            </a:r>
            <a:r>
              <a:rPr lang="zh-CN" altLang="zh-CN" dirty="0"/>
              <a:t>地址，</a:t>
            </a:r>
            <a:r>
              <a:rPr lang="en-US" altLang="zh-CN" dirty="0"/>
              <a:t>Code</a:t>
            </a:r>
            <a:r>
              <a:rPr lang="zh-CN" altLang="zh-CN" dirty="0"/>
              <a:t>字段为</a:t>
            </a:r>
            <a:r>
              <a:rPr lang="en-US" altLang="zh-CN" dirty="0"/>
              <a:t>0x07</a:t>
            </a:r>
            <a:r>
              <a:rPr lang="zh-CN" altLang="zh-CN" dirty="0"/>
              <a:t>，</a:t>
            </a:r>
            <a:r>
              <a:rPr lang="en-US" altLang="zh-CN" dirty="0"/>
              <a:t>Session ID</a:t>
            </a:r>
            <a:r>
              <a:rPr lang="zh-CN" altLang="zh-CN" dirty="0"/>
              <a:t>字段为</a:t>
            </a:r>
            <a:r>
              <a:rPr lang="en-US" altLang="zh-CN" dirty="0"/>
              <a:t>0x0000</a:t>
            </a:r>
            <a:r>
              <a:rPr lang="zh-CN" altLang="zh-CN" dirty="0"/>
              <a:t>。</a:t>
            </a:r>
            <a:endParaRPr lang="en-US" altLang="zh-CN" dirty="0"/>
          </a:p>
          <a:p>
            <a:pPr marL="228600" indent="-228600">
              <a:buFont typeface="+mj-lt"/>
              <a:buAutoNum type="arabicPeriod"/>
            </a:pPr>
            <a:r>
              <a:rPr lang="zh-CN" altLang="en-US" dirty="0"/>
              <a:t>客户端可能会收到多个</a:t>
            </a:r>
            <a:r>
              <a:rPr lang="en-US" altLang="zh-CN" dirty="0"/>
              <a:t>PADO</a:t>
            </a:r>
            <a:r>
              <a:rPr lang="zh-CN" altLang="en-US" dirty="0"/>
              <a:t>报文，此时将选择最先收到的</a:t>
            </a:r>
            <a:r>
              <a:rPr lang="en-US" altLang="zh-CN" dirty="0"/>
              <a:t>PADO</a:t>
            </a:r>
            <a:r>
              <a:rPr lang="zh-CN" altLang="en-US" dirty="0"/>
              <a:t>报文对应的</a:t>
            </a:r>
            <a:r>
              <a:rPr lang="en-US" altLang="zh-CN" dirty="0" err="1"/>
              <a:t>PPPoE</a:t>
            </a:r>
            <a:r>
              <a:rPr lang="zh-CN" altLang="en-US" dirty="0"/>
              <a:t>服务器端，并发送一个</a:t>
            </a:r>
            <a:r>
              <a:rPr lang="en-US" altLang="zh-CN" dirty="0"/>
              <a:t>PADR</a:t>
            </a:r>
            <a:r>
              <a:rPr lang="zh-CN" altLang="en-US" dirty="0"/>
              <a:t>报文给这个服务器端。</a:t>
            </a:r>
            <a:endParaRPr lang="en-US" altLang="zh-CN" dirty="0"/>
          </a:p>
          <a:p>
            <a:pPr lvl="1"/>
            <a:r>
              <a:rPr lang="en-US" altLang="zh-CN" dirty="0"/>
              <a:t>PADR</a:t>
            </a:r>
            <a:r>
              <a:rPr lang="zh-CN" altLang="zh-CN" dirty="0"/>
              <a:t>报文</a:t>
            </a:r>
            <a:r>
              <a:rPr lang="zh-CN" altLang="en-US" dirty="0"/>
              <a:t>的</a:t>
            </a:r>
            <a:r>
              <a:rPr lang="zh-CN" altLang="zh-CN" dirty="0"/>
              <a:t>目的地址是选中的</a:t>
            </a:r>
            <a:r>
              <a:rPr lang="zh-CN" altLang="en-US" dirty="0"/>
              <a:t>服务器端</a:t>
            </a:r>
            <a:r>
              <a:rPr lang="zh-CN" altLang="zh-CN" dirty="0"/>
              <a:t>的</a:t>
            </a:r>
            <a:r>
              <a:rPr lang="en-US" altLang="zh-CN" dirty="0"/>
              <a:t>MAC</a:t>
            </a:r>
            <a:r>
              <a:rPr lang="zh-CN" altLang="zh-CN" dirty="0"/>
              <a:t>地址，</a:t>
            </a:r>
            <a:r>
              <a:rPr lang="en-US" altLang="zh-CN" dirty="0"/>
              <a:t>Code</a:t>
            </a:r>
            <a:r>
              <a:rPr lang="zh-CN" altLang="zh-CN" dirty="0"/>
              <a:t>字段为</a:t>
            </a:r>
            <a:r>
              <a:rPr lang="en-US" altLang="zh-CN" dirty="0"/>
              <a:t>0x19</a:t>
            </a:r>
            <a:r>
              <a:rPr lang="zh-CN" altLang="zh-CN" dirty="0"/>
              <a:t>，</a:t>
            </a:r>
            <a:r>
              <a:rPr lang="en-US" altLang="zh-CN" dirty="0"/>
              <a:t>Session ID</a:t>
            </a:r>
            <a:r>
              <a:rPr lang="zh-CN" altLang="zh-CN" dirty="0"/>
              <a:t>字段为</a:t>
            </a:r>
            <a:r>
              <a:rPr lang="en-US" altLang="zh-CN" dirty="0"/>
              <a:t>0x0000</a:t>
            </a:r>
            <a:r>
              <a:rPr lang="zh-CN" altLang="zh-CN" dirty="0"/>
              <a:t>。</a:t>
            </a:r>
            <a:endParaRPr lang="en-US" altLang="zh-CN" dirty="0"/>
          </a:p>
          <a:p>
            <a:pPr marL="228600" lvl="0" indent="-228600">
              <a:buFont typeface="+mj-lt"/>
              <a:buAutoNum type="arabicPeriod"/>
            </a:pPr>
            <a:r>
              <a:rPr lang="en-US" altLang="zh-CN" dirty="0" err="1"/>
              <a:t>PPPoE</a:t>
            </a:r>
            <a:r>
              <a:rPr lang="zh-CN" altLang="en-US" dirty="0"/>
              <a:t>服务器端</a:t>
            </a:r>
            <a:r>
              <a:rPr lang="zh-CN" altLang="zh-CN" dirty="0"/>
              <a:t>收到</a:t>
            </a:r>
            <a:r>
              <a:rPr lang="en-US" altLang="zh-CN" dirty="0"/>
              <a:t>PADR</a:t>
            </a:r>
            <a:r>
              <a:rPr lang="zh-CN" altLang="zh-CN" dirty="0"/>
              <a:t>报文后，</a:t>
            </a:r>
            <a:r>
              <a:rPr lang="zh-CN" altLang="en-US" dirty="0"/>
              <a:t>会</a:t>
            </a:r>
            <a:r>
              <a:rPr lang="zh-CN" altLang="zh-CN" dirty="0"/>
              <a:t>生成一个唯一的</a:t>
            </a:r>
            <a:r>
              <a:rPr lang="en-US" altLang="zh-CN" dirty="0"/>
              <a:t>Session ID</a:t>
            </a:r>
            <a:r>
              <a:rPr lang="zh-CN" altLang="zh-CN" dirty="0"/>
              <a:t>来标识和</a:t>
            </a:r>
            <a:r>
              <a:rPr lang="en-US" altLang="zh-CN" dirty="0"/>
              <a:t>PPPoE</a:t>
            </a:r>
            <a:r>
              <a:rPr lang="zh-CN" altLang="zh-CN" dirty="0"/>
              <a:t>客户端的会话，并</a:t>
            </a:r>
            <a:r>
              <a:rPr lang="zh-CN" altLang="en-US" dirty="0"/>
              <a:t>发送</a:t>
            </a:r>
            <a:r>
              <a:rPr lang="en-US" altLang="zh-CN" dirty="0"/>
              <a:t>PADS</a:t>
            </a:r>
            <a:r>
              <a:rPr lang="zh-CN" altLang="zh-CN" dirty="0"/>
              <a:t>报文。</a:t>
            </a:r>
            <a:endParaRPr lang="en-US" altLang="zh-CN" dirty="0"/>
          </a:p>
          <a:p>
            <a:pPr lvl="1"/>
            <a:r>
              <a:rPr lang="en-US" altLang="zh-CN" dirty="0"/>
              <a:t>PADS</a:t>
            </a:r>
            <a:r>
              <a:rPr lang="zh-CN" altLang="zh-CN" dirty="0"/>
              <a:t>报文</a:t>
            </a:r>
            <a:r>
              <a:rPr lang="zh-CN" altLang="en-US" dirty="0"/>
              <a:t>的</a:t>
            </a:r>
            <a:r>
              <a:rPr lang="zh-CN" altLang="zh-CN" dirty="0"/>
              <a:t>目的地址是</a:t>
            </a:r>
            <a:r>
              <a:rPr lang="en-US" altLang="zh-CN" dirty="0"/>
              <a:t>PPPoE</a:t>
            </a:r>
            <a:r>
              <a:rPr lang="zh-CN" altLang="zh-CN" dirty="0"/>
              <a:t>客户端的</a:t>
            </a:r>
            <a:r>
              <a:rPr lang="en-US" altLang="zh-CN" dirty="0"/>
              <a:t>MAC</a:t>
            </a:r>
            <a:r>
              <a:rPr lang="zh-CN" altLang="zh-CN" dirty="0"/>
              <a:t>地址，</a:t>
            </a:r>
            <a:r>
              <a:rPr lang="en-US" altLang="zh-CN" dirty="0"/>
              <a:t>Code</a:t>
            </a:r>
            <a:r>
              <a:rPr lang="zh-CN" altLang="zh-CN" dirty="0"/>
              <a:t>字段为</a:t>
            </a:r>
            <a:r>
              <a:rPr lang="en-US" altLang="zh-CN" dirty="0"/>
              <a:t>0x65</a:t>
            </a:r>
            <a:r>
              <a:rPr lang="zh-CN" altLang="zh-CN" dirty="0"/>
              <a:t>，</a:t>
            </a:r>
            <a:r>
              <a:rPr lang="en-US" altLang="zh-CN" dirty="0"/>
              <a:t>Session ID</a:t>
            </a:r>
            <a:r>
              <a:rPr lang="zh-CN" altLang="zh-CN" dirty="0"/>
              <a:t>字段是</a:t>
            </a:r>
            <a:r>
              <a:rPr lang="en-US" altLang="zh-CN" dirty="0" err="1"/>
              <a:t>PPPoE</a:t>
            </a:r>
            <a:r>
              <a:rPr lang="zh-CN" altLang="en-US" dirty="0"/>
              <a:t>服务器端</a:t>
            </a:r>
            <a:r>
              <a:rPr lang="zh-CN" altLang="zh-CN" dirty="0"/>
              <a:t>为本</a:t>
            </a:r>
            <a:r>
              <a:rPr lang="en-US" altLang="zh-CN" dirty="0"/>
              <a:t>PPPoE</a:t>
            </a:r>
            <a:r>
              <a:rPr lang="zh-CN" altLang="zh-CN" dirty="0"/>
              <a:t>会话产生的</a:t>
            </a:r>
            <a:r>
              <a:rPr lang="en-US" altLang="zh-CN" dirty="0"/>
              <a:t>Session ID</a:t>
            </a:r>
            <a:r>
              <a:rPr lang="zh-CN" altLang="zh-CN" dirty="0"/>
              <a:t>。</a:t>
            </a:r>
            <a:endParaRPr lang="en-US" altLang="zh-CN" dirty="0"/>
          </a:p>
          <a:p>
            <a:pPr marL="180000" lvl="0" indent="-180000"/>
            <a:r>
              <a:rPr lang="zh-CN" altLang="zh-CN" dirty="0"/>
              <a:t>会话建立成功后，</a:t>
            </a:r>
            <a:r>
              <a:rPr lang="en-US" altLang="zh-CN" dirty="0"/>
              <a:t>PPPoE</a:t>
            </a:r>
            <a:r>
              <a:rPr lang="zh-CN" altLang="zh-CN" dirty="0"/>
              <a:t>客户端和</a:t>
            </a:r>
            <a:r>
              <a:rPr lang="zh-CN" altLang="en-US" dirty="0"/>
              <a:t>服务器端</a:t>
            </a:r>
            <a:r>
              <a:rPr lang="zh-CN" altLang="zh-CN" dirty="0"/>
              <a:t>进入</a:t>
            </a:r>
            <a:r>
              <a:rPr lang="en-US" altLang="zh-CN" dirty="0"/>
              <a:t>PPPoE</a:t>
            </a:r>
            <a:r>
              <a:rPr lang="zh-CN" altLang="en-US" dirty="0"/>
              <a:t>会话</a:t>
            </a:r>
            <a:r>
              <a:rPr lang="zh-CN" altLang="zh-CN" dirty="0"/>
              <a:t>阶段。</a:t>
            </a:r>
          </a:p>
          <a:p>
            <a:endParaRPr lang="en-US" altLang="zh-CN" dirty="0"/>
          </a:p>
          <a:p>
            <a:endParaRPr lang="zh-CN" altLang="zh-CN" dirty="0"/>
          </a:p>
          <a:p>
            <a:endParaRPr lang="en-US" altLang="zh-CN"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0248253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7136B6-5173-409B-830D-718F5BF18C47}"/>
              </a:ext>
            </a:extLst>
          </p:cNvPr>
          <p:cNvSpPr>
            <a:spLocks noGrp="1"/>
          </p:cNvSpPr>
          <p:nvPr>
            <p:ph type="ctrTitle"/>
          </p:nvPr>
        </p:nvSpPr>
        <p:spPr>
          <a:xfrm>
            <a:off x="4801870" y="1843553"/>
            <a:ext cx="7390130" cy="1929644"/>
          </a:xfrm>
        </p:spPr>
        <p:txBody>
          <a:bodyPr anchor="ctr">
            <a:normAutofit/>
          </a:bodyPr>
          <a:lstStyle>
            <a:lvl1pPr algn="ctr">
              <a:defRPr sz="4400" b="1" baseline="0">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7" name="图片 6">
            <a:extLst>
              <a:ext uri="{FF2B5EF4-FFF2-40B4-BE49-F238E27FC236}">
                <a16:creationId xmlns:a16="http://schemas.microsoft.com/office/drawing/2014/main" id="{B1D503EA-2CDE-4083-8AED-BE4372ECFCB7}"/>
              </a:ext>
            </a:extLst>
          </p:cNvPr>
          <p:cNvPicPr>
            <a:picLocks noChangeAspect="1"/>
          </p:cNvPicPr>
          <p:nvPr userDrawn="1"/>
        </p:nvPicPr>
        <p:blipFill>
          <a:blip r:embed="rId2"/>
          <a:stretch>
            <a:fillRect/>
          </a:stretch>
        </p:blipFill>
        <p:spPr>
          <a:xfrm>
            <a:off x="0" y="0"/>
            <a:ext cx="4801870" cy="6846570"/>
          </a:xfrm>
          <a:prstGeom prst="rect">
            <a:avLst/>
          </a:prstGeom>
        </p:spPr>
      </p:pic>
      <p:pic>
        <p:nvPicPr>
          <p:cNvPr id="4" name="图片 3">
            <a:extLst>
              <a:ext uri="{FF2B5EF4-FFF2-40B4-BE49-F238E27FC236}">
                <a16:creationId xmlns:a16="http://schemas.microsoft.com/office/drawing/2014/main" id="{CDBD9D3D-A080-4583-B067-CAABE7BC122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44558" y="6010237"/>
            <a:ext cx="2438760" cy="76463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714881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9B6CB1C-BC62-4FC6-960A-F525D4AB3A66}"/>
              </a:ext>
            </a:extLst>
          </p:cNvPr>
          <p:cNvSpPr/>
          <p:nvPr userDrawn="1"/>
        </p:nvSpPr>
        <p:spPr>
          <a:xfrm>
            <a:off x="874713" y="0"/>
            <a:ext cx="1778000" cy="6858000"/>
          </a:xfrm>
          <a:prstGeom prst="rect">
            <a:avLst/>
          </a:prstGeom>
          <a:solidFill>
            <a:srgbClr val="941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100"/>
              </a:solidFill>
            </a:endParaRPr>
          </a:p>
        </p:txBody>
      </p:sp>
      <p:pic>
        <p:nvPicPr>
          <p:cNvPr id="8" name="图片 7">
            <a:extLst>
              <a:ext uri="{FF2B5EF4-FFF2-40B4-BE49-F238E27FC236}">
                <a16:creationId xmlns:a16="http://schemas.microsoft.com/office/drawing/2014/main" id="{0362F5DC-16CF-4232-9C5D-E82D9B467F2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 t="-231" r="67439" b="231"/>
          <a:stretch>
            <a:fillRect/>
          </a:stretch>
        </p:blipFill>
        <p:spPr>
          <a:xfrm>
            <a:off x="1478259" y="736600"/>
            <a:ext cx="3085506" cy="5333389"/>
          </a:xfrm>
          <a:prstGeom prst="rect">
            <a:avLst/>
          </a:prstGeom>
        </p:spPr>
      </p:pic>
      <p:sp>
        <p:nvSpPr>
          <p:cNvPr id="9" name="任意多边形 8">
            <a:extLst>
              <a:ext uri="{FF2B5EF4-FFF2-40B4-BE49-F238E27FC236}">
                <a16:creationId xmlns:a16="http://schemas.microsoft.com/office/drawing/2014/main" id="{3AB7643F-10C6-44FB-9DA4-80F42844DC2C}"/>
              </a:ext>
            </a:extLst>
          </p:cNvPr>
          <p:cNvSpPr/>
          <p:nvPr userDrawn="1"/>
        </p:nvSpPr>
        <p:spPr>
          <a:xfrm>
            <a:off x="874713" y="1149350"/>
            <a:ext cx="4521200" cy="4559300"/>
          </a:xfrm>
          <a:custGeom>
            <a:avLst/>
            <a:gdLst>
              <a:gd name="connsiteX0" fmla="*/ 0 w 4521200"/>
              <a:gd name="connsiteY0" fmla="*/ 0 h 4559300"/>
              <a:gd name="connsiteX1" fmla="*/ 4521200 w 4521200"/>
              <a:gd name="connsiteY1" fmla="*/ 0 h 4559300"/>
              <a:gd name="connsiteX2" fmla="*/ 4521200 w 4521200"/>
              <a:gd name="connsiteY2" fmla="*/ 549775 h 4559300"/>
              <a:gd name="connsiteX3" fmla="*/ 4447233 w 4521200"/>
              <a:gd name="connsiteY3" fmla="*/ 549775 h 4559300"/>
              <a:gd name="connsiteX4" fmla="*/ 4447233 w 4521200"/>
              <a:gd name="connsiteY4" fmla="*/ 73967 h 4559300"/>
              <a:gd name="connsiteX5" fmla="*/ 73967 w 4521200"/>
              <a:gd name="connsiteY5" fmla="*/ 73967 h 4559300"/>
              <a:gd name="connsiteX6" fmla="*/ 73967 w 4521200"/>
              <a:gd name="connsiteY6" fmla="*/ 4485333 h 4559300"/>
              <a:gd name="connsiteX7" fmla="*/ 4447233 w 4521200"/>
              <a:gd name="connsiteY7" fmla="*/ 4485333 h 4559300"/>
              <a:gd name="connsiteX8" fmla="*/ 4447233 w 4521200"/>
              <a:gd name="connsiteY8" fmla="*/ 1380772 h 4559300"/>
              <a:gd name="connsiteX9" fmla="*/ 4521200 w 4521200"/>
              <a:gd name="connsiteY9" fmla="*/ 1380772 h 4559300"/>
              <a:gd name="connsiteX10" fmla="*/ 4521200 w 4521200"/>
              <a:gd name="connsiteY10" fmla="*/ 4559300 h 4559300"/>
              <a:gd name="connsiteX11" fmla="*/ 0 w 4521200"/>
              <a:gd name="connsiteY11" fmla="*/ 4559300 h 45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1200" h="4559300">
                <a:moveTo>
                  <a:pt x="0" y="0"/>
                </a:moveTo>
                <a:lnTo>
                  <a:pt x="4521200" y="0"/>
                </a:lnTo>
                <a:lnTo>
                  <a:pt x="4521200" y="549775"/>
                </a:lnTo>
                <a:lnTo>
                  <a:pt x="4447233" y="549775"/>
                </a:lnTo>
                <a:lnTo>
                  <a:pt x="4447233" y="73967"/>
                </a:lnTo>
                <a:lnTo>
                  <a:pt x="73967" y="73967"/>
                </a:lnTo>
                <a:lnTo>
                  <a:pt x="73967" y="4485333"/>
                </a:lnTo>
                <a:lnTo>
                  <a:pt x="4447233" y="4485333"/>
                </a:lnTo>
                <a:lnTo>
                  <a:pt x="4447233" y="1380772"/>
                </a:lnTo>
                <a:lnTo>
                  <a:pt x="4521200" y="1380772"/>
                </a:lnTo>
                <a:lnTo>
                  <a:pt x="4521200" y="4559300"/>
                </a:lnTo>
                <a:lnTo>
                  <a:pt x="0" y="4559300"/>
                </a:lnTo>
                <a:close/>
              </a:path>
            </a:pathLst>
          </a:custGeom>
          <a:solidFill>
            <a:srgbClr val="941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a:extLst>
              <a:ext uri="{FF2B5EF4-FFF2-40B4-BE49-F238E27FC236}">
                <a16:creationId xmlns:a16="http://schemas.microsoft.com/office/drawing/2014/main" id="{B8E3EF47-2C00-4602-B994-DF980EE0BB91}"/>
              </a:ext>
            </a:extLst>
          </p:cNvPr>
          <p:cNvSpPr txBox="1"/>
          <p:nvPr userDrawn="1"/>
        </p:nvSpPr>
        <p:spPr>
          <a:xfrm>
            <a:off x="4142016" y="1688030"/>
            <a:ext cx="2507794" cy="707886"/>
          </a:xfrm>
          <a:prstGeom prst="rect">
            <a:avLst/>
          </a:prstGeom>
          <a:noFill/>
        </p:spPr>
        <p:txBody>
          <a:bodyPr wrap="square" rtlCol="0">
            <a:spAutoFit/>
            <a:scene3d>
              <a:camera prst="orthographicFront"/>
              <a:lightRig rig="threePt" dir="t"/>
            </a:scene3d>
            <a:sp3d contourW="12700"/>
          </a:bodyPr>
          <a:lstStyle/>
          <a:p>
            <a:pPr algn="ctr"/>
            <a:r>
              <a:rPr lang="zh-CN" altLang="en-US" sz="4000" b="1" dirty="0">
                <a:solidFill>
                  <a:srgbClr val="C00000"/>
                </a:solidFill>
                <a:latin typeface="微软雅黑" panose="020B0503020204020204" pitchFamily="34" charset="-122"/>
                <a:ea typeface="微软雅黑" panose="020B0503020204020204" pitchFamily="34" charset="-122"/>
                <a:cs typeface="PingFang HK" charset="-120"/>
              </a:rPr>
              <a:t>目录</a:t>
            </a:r>
          </a:p>
        </p:txBody>
      </p:sp>
      <p:sp>
        <p:nvSpPr>
          <p:cNvPr id="13" name="内容占位符 2">
            <a:extLst>
              <a:ext uri="{FF2B5EF4-FFF2-40B4-BE49-F238E27FC236}">
                <a16:creationId xmlns:a16="http://schemas.microsoft.com/office/drawing/2014/main" id="{C5A0DE2F-9736-4F09-9703-F6A00F6EC487}"/>
              </a:ext>
            </a:extLst>
          </p:cNvPr>
          <p:cNvSpPr>
            <a:spLocks noGrp="1"/>
          </p:cNvSpPr>
          <p:nvPr>
            <p:ph idx="1"/>
          </p:nvPr>
        </p:nvSpPr>
        <p:spPr>
          <a:xfrm>
            <a:off x="6289296" y="1253331"/>
            <a:ext cx="5212080" cy="4351338"/>
          </a:xfrm>
        </p:spPr>
        <p:txBody>
          <a:bodyPr/>
          <a:lstStyle>
            <a:lvl1pPr>
              <a:lnSpc>
                <a:spcPct val="200000"/>
              </a:lnSpc>
              <a:defRPr b="0" baseline="0">
                <a:solidFill>
                  <a:schemeClr val="tx1"/>
                </a:solidFill>
                <a:latin typeface="微软雅黑" panose="020B0503020204020204" pitchFamily="34" charset="-122"/>
                <a:ea typeface="微软雅黑" panose="020B0503020204020204" pitchFamily="34" charset="-122"/>
              </a:defRPr>
            </a:lvl1pPr>
            <a:lvl2pPr>
              <a:lnSpc>
                <a:spcPct val="200000"/>
              </a:lnSpc>
              <a:defRPr b="0" baseline="0">
                <a:solidFill>
                  <a:schemeClr val="tx1"/>
                </a:solidFill>
                <a:latin typeface="微软雅黑" panose="020B0503020204020204" pitchFamily="34" charset="-122"/>
                <a:ea typeface="微软雅黑" panose="020B0503020204020204" pitchFamily="34" charset="-122"/>
              </a:defRPr>
            </a:lvl2pPr>
            <a:lvl3pPr>
              <a:lnSpc>
                <a:spcPct val="200000"/>
              </a:lnSpc>
              <a:defRPr b="0" baseline="0">
                <a:solidFill>
                  <a:schemeClr val="tx1"/>
                </a:solidFill>
                <a:latin typeface="微软雅黑" panose="020B0503020204020204" pitchFamily="34" charset="-122"/>
                <a:ea typeface="微软雅黑" panose="020B0503020204020204" pitchFamily="34" charset="-122"/>
              </a:defRPr>
            </a:lvl3pPr>
            <a:lvl4pPr>
              <a:lnSpc>
                <a:spcPct val="200000"/>
              </a:lnSpc>
              <a:defRPr b="0" baseline="0">
                <a:solidFill>
                  <a:schemeClr val="tx1"/>
                </a:solidFill>
                <a:latin typeface="微软雅黑" panose="020B0503020204020204" pitchFamily="34" charset="-122"/>
                <a:ea typeface="微软雅黑" panose="020B0503020204020204" pitchFamily="34" charset="-122"/>
              </a:defRPr>
            </a:lvl4pPr>
            <a:lvl5pPr>
              <a:lnSpc>
                <a:spcPct val="200000"/>
              </a:lnSpc>
              <a:defRPr b="0" baseline="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pic>
        <p:nvPicPr>
          <p:cNvPr id="12" name="图片 11">
            <a:extLst>
              <a:ext uri="{FF2B5EF4-FFF2-40B4-BE49-F238E27FC236}">
                <a16:creationId xmlns:a16="http://schemas.microsoft.com/office/drawing/2014/main" id="{D6DC5BAD-3D81-48C7-B963-F4E7687F6A4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44558" y="6010237"/>
            <a:ext cx="2438760" cy="76463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295262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p:nvPr>
        </p:nvSpPr>
        <p:spPr>
          <a:xfrm>
            <a:off x="651933" y="18255"/>
            <a:ext cx="4465190" cy="662782"/>
          </a:xfrm>
          <a:ln>
            <a:solidFill>
              <a:schemeClr val="bg1"/>
            </a:solidFill>
          </a:ln>
        </p:spPr>
        <p:txBody>
          <a:bodyPr>
            <a:normAutofit/>
          </a:bodyPr>
          <a:lstStyle>
            <a:lvl1pPr algn="ct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6" name="文本框 5">
            <a:extLst>
              <a:ext uri="{FF2B5EF4-FFF2-40B4-BE49-F238E27FC236}">
                <a16:creationId xmlns:a16="http://schemas.microsoft.com/office/drawing/2014/main" id="{5A4ED134-95BA-42C5-973D-5CC36C3A725B}"/>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24848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结束">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0C33635-97AC-4971-A826-814D777EEB59}"/>
              </a:ext>
            </a:extLst>
          </p:cNvPr>
          <p:cNvPicPr>
            <a:picLocks noChangeAspect="1"/>
          </p:cNvPicPr>
          <p:nvPr userDrawn="1"/>
        </p:nvPicPr>
        <p:blipFill rotWithShape="1">
          <a:blip r:embed="rId2">
            <a:alphaModFix amt="10000"/>
          </a:blip>
          <a:srcRect l="20954"/>
          <a:stretch>
            <a:fillRect/>
          </a:stretch>
        </p:blipFill>
        <p:spPr>
          <a:xfrm flipH="1">
            <a:off x="9081515" y="-25454"/>
            <a:ext cx="3110485" cy="6883454"/>
          </a:xfrm>
          <a:prstGeom prst="rect">
            <a:avLst/>
          </a:prstGeom>
        </p:spPr>
      </p:pic>
      <p:sp>
        <p:nvSpPr>
          <p:cNvPr id="9" name="i$ľiḑè">
            <a:extLst>
              <a:ext uri="{FF2B5EF4-FFF2-40B4-BE49-F238E27FC236}">
                <a16:creationId xmlns:a16="http://schemas.microsoft.com/office/drawing/2014/main" id="{0D740289-38EC-489C-B8C1-985CA1C9FEA4}"/>
              </a:ext>
            </a:extLst>
          </p:cNvPr>
          <p:cNvSpPr/>
          <p:nvPr userDrawn="1"/>
        </p:nvSpPr>
        <p:spPr bwMode="auto">
          <a:xfrm>
            <a:off x="2088672" y="4246046"/>
            <a:ext cx="254516" cy="242728"/>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anchor="ctr"/>
          <a:lstStyle/>
          <a:p>
            <a:pPr algn="ctr"/>
            <a:endParaRPr/>
          </a:p>
        </p:txBody>
      </p:sp>
      <p:sp>
        <p:nvSpPr>
          <p:cNvPr id="10" name="îśľíḓè">
            <a:extLst>
              <a:ext uri="{FF2B5EF4-FFF2-40B4-BE49-F238E27FC236}">
                <a16:creationId xmlns:a16="http://schemas.microsoft.com/office/drawing/2014/main" id="{CD8CDA15-3987-4232-BA0F-ADCE857916F2}"/>
              </a:ext>
            </a:extLst>
          </p:cNvPr>
          <p:cNvSpPr/>
          <p:nvPr userDrawn="1"/>
        </p:nvSpPr>
        <p:spPr bwMode="auto">
          <a:xfrm>
            <a:off x="4675385" y="4251591"/>
            <a:ext cx="254516" cy="231637"/>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 name="T66" fmla="*/ 472622 w 604011"/>
              <a:gd name="T67" fmla="*/ 472622 w 604011"/>
              <a:gd name="T68" fmla="*/ 472622 w 604011"/>
              <a:gd name="T69" fmla="*/ 472622 w 604011"/>
              <a:gd name="T70" fmla="*/ 472622 w 604011"/>
              <a:gd name="T71"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20" h="1750">
                <a:moveTo>
                  <a:pt x="1536" y="0"/>
                </a:moveTo>
                <a:cubicBezTo>
                  <a:pt x="1332" y="0"/>
                  <a:pt x="1165" y="161"/>
                  <a:pt x="1154" y="363"/>
                </a:cubicBezTo>
                <a:lnTo>
                  <a:pt x="766" y="363"/>
                </a:lnTo>
                <a:cubicBezTo>
                  <a:pt x="755" y="161"/>
                  <a:pt x="588" y="0"/>
                  <a:pt x="384" y="0"/>
                </a:cubicBezTo>
                <a:cubicBezTo>
                  <a:pt x="172" y="0"/>
                  <a:pt x="0" y="173"/>
                  <a:pt x="0" y="384"/>
                </a:cubicBezTo>
                <a:cubicBezTo>
                  <a:pt x="0" y="596"/>
                  <a:pt x="172" y="768"/>
                  <a:pt x="384" y="768"/>
                </a:cubicBezTo>
                <a:cubicBezTo>
                  <a:pt x="447" y="768"/>
                  <a:pt x="506" y="751"/>
                  <a:pt x="559" y="724"/>
                </a:cubicBezTo>
                <a:lnTo>
                  <a:pt x="748" y="1046"/>
                </a:lnTo>
                <a:cubicBezTo>
                  <a:pt x="644" y="1115"/>
                  <a:pt x="576" y="1232"/>
                  <a:pt x="576" y="1366"/>
                </a:cubicBezTo>
                <a:cubicBezTo>
                  <a:pt x="576" y="1577"/>
                  <a:pt x="748" y="1750"/>
                  <a:pt x="960" y="1750"/>
                </a:cubicBezTo>
                <a:cubicBezTo>
                  <a:pt x="1172" y="1750"/>
                  <a:pt x="1344" y="1577"/>
                  <a:pt x="1344" y="1366"/>
                </a:cubicBezTo>
                <a:cubicBezTo>
                  <a:pt x="1344" y="1233"/>
                  <a:pt x="1276" y="1115"/>
                  <a:pt x="1173" y="1046"/>
                </a:cubicBezTo>
                <a:lnTo>
                  <a:pt x="1362" y="724"/>
                </a:lnTo>
                <a:cubicBezTo>
                  <a:pt x="1414" y="752"/>
                  <a:pt x="1473" y="768"/>
                  <a:pt x="1536" y="768"/>
                </a:cubicBezTo>
                <a:cubicBezTo>
                  <a:pt x="1748" y="768"/>
                  <a:pt x="1920" y="596"/>
                  <a:pt x="1920" y="384"/>
                </a:cubicBezTo>
                <a:cubicBezTo>
                  <a:pt x="1920" y="173"/>
                  <a:pt x="1748" y="0"/>
                  <a:pt x="1536" y="0"/>
                </a:cubicBezTo>
                <a:close/>
                <a:moveTo>
                  <a:pt x="307" y="623"/>
                </a:moveTo>
                <a:cubicBezTo>
                  <a:pt x="307" y="623"/>
                  <a:pt x="358" y="597"/>
                  <a:pt x="337" y="548"/>
                </a:cubicBezTo>
                <a:cubicBezTo>
                  <a:pt x="327" y="550"/>
                  <a:pt x="301" y="555"/>
                  <a:pt x="280" y="557"/>
                </a:cubicBezTo>
                <a:cubicBezTo>
                  <a:pt x="259" y="560"/>
                  <a:pt x="241" y="548"/>
                  <a:pt x="237" y="537"/>
                </a:cubicBezTo>
                <a:cubicBezTo>
                  <a:pt x="233" y="527"/>
                  <a:pt x="244" y="508"/>
                  <a:pt x="240" y="502"/>
                </a:cubicBezTo>
                <a:cubicBezTo>
                  <a:pt x="235" y="496"/>
                  <a:pt x="219" y="479"/>
                  <a:pt x="225" y="464"/>
                </a:cubicBezTo>
                <a:cubicBezTo>
                  <a:pt x="230" y="449"/>
                  <a:pt x="228" y="442"/>
                  <a:pt x="228" y="442"/>
                </a:cubicBezTo>
                <a:cubicBezTo>
                  <a:pt x="228" y="442"/>
                  <a:pt x="197" y="436"/>
                  <a:pt x="195" y="425"/>
                </a:cubicBezTo>
                <a:cubicBezTo>
                  <a:pt x="192" y="414"/>
                  <a:pt x="236" y="346"/>
                  <a:pt x="236" y="346"/>
                </a:cubicBezTo>
                <a:cubicBezTo>
                  <a:pt x="236" y="346"/>
                  <a:pt x="227" y="330"/>
                  <a:pt x="224" y="321"/>
                </a:cubicBezTo>
                <a:cubicBezTo>
                  <a:pt x="222" y="312"/>
                  <a:pt x="224" y="265"/>
                  <a:pt x="253" y="211"/>
                </a:cubicBezTo>
                <a:cubicBezTo>
                  <a:pt x="281" y="157"/>
                  <a:pt x="347" y="138"/>
                  <a:pt x="434" y="149"/>
                </a:cubicBezTo>
                <a:cubicBezTo>
                  <a:pt x="521" y="160"/>
                  <a:pt x="573" y="248"/>
                  <a:pt x="573" y="301"/>
                </a:cubicBezTo>
                <a:cubicBezTo>
                  <a:pt x="573" y="406"/>
                  <a:pt x="499" y="455"/>
                  <a:pt x="498" y="493"/>
                </a:cubicBezTo>
                <a:cubicBezTo>
                  <a:pt x="496" y="561"/>
                  <a:pt x="573" y="623"/>
                  <a:pt x="573" y="623"/>
                </a:cubicBezTo>
                <a:lnTo>
                  <a:pt x="307" y="623"/>
                </a:lnTo>
                <a:close/>
                <a:moveTo>
                  <a:pt x="883" y="1604"/>
                </a:moveTo>
                <a:cubicBezTo>
                  <a:pt x="883" y="1604"/>
                  <a:pt x="934" y="1579"/>
                  <a:pt x="913" y="1529"/>
                </a:cubicBezTo>
                <a:cubicBezTo>
                  <a:pt x="904" y="1531"/>
                  <a:pt x="877" y="1536"/>
                  <a:pt x="856" y="1539"/>
                </a:cubicBezTo>
                <a:cubicBezTo>
                  <a:pt x="835" y="1541"/>
                  <a:pt x="817" y="1529"/>
                  <a:pt x="813" y="1518"/>
                </a:cubicBezTo>
                <a:cubicBezTo>
                  <a:pt x="809" y="1508"/>
                  <a:pt x="820" y="1489"/>
                  <a:pt x="816" y="1483"/>
                </a:cubicBezTo>
                <a:cubicBezTo>
                  <a:pt x="811" y="1477"/>
                  <a:pt x="795" y="1460"/>
                  <a:pt x="801" y="1445"/>
                </a:cubicBezTo>
                <a:cubicBezTo>
                  <a:pt x="806" y="1430"/>
                  <a:pt x="804" y="1423"/>
                  <a:pt x="804" y="1423"/>
                </a:cubicBezTo>
                <a:cubicBezTo>
                  <a:pt x="804" y="1423"/>
                  <a:pt x="773" y="1417"/>
                  <a:pt x="771" y="1406"/>
                </a:cubicBezTo>
                <a:cubicBezTo>
                  <a:pt x="768" y="1395"/>
                  <a:pt x="812" y="1327"/>
                  <a:pt x="812" y="1327"/>
                </a:cubicBezTo>
                <a:cubicBezTo>
                  <a:pt x="812" y="1327"/>
                  <a:pt x="803" y="1311"/>
                  <a:pt x="800" y="1302"/>
                </a:cubicBezTo>
                <a:cubicBezTo>
                  <a:pt x="798" y="1293"/>
                  <a:pt x="800" y="1246"/>
                  <a:pt x="829" y="1192"/>
                </a:cubicBezTo>
                <a:cubicBezTo>
                  <a:pt x="857" y="1139"/>
                  <a:pt x="923" y="1119"/>
                  <a:pt x="1010" y="1130"/>
                </a:cubicBezTo>
                <a:cubicBezTo>
                  <a:pt x="1097" y="1141"/>
                  <a:pt x="1149" y="1229"/>
                  <a:pt x="1149" y="1282"/>
                </a:cubicBezTo>
                <a:cubicBezTo>
                  <a:pt x="1149" y="1388"/>
                  <a:pt x="1075" y="1436"/>
                  <a:pt x="1074" y="1474"/>
                </a:cubicBezTo>
                <a:cubicBezTo>
                  <a:pt x="1072" y="1542"/>
                  <a:pt x="1149" y="1604"/>
                  <a:pt x="1149" y="1604"/>
                </a:cubicBezTo>
                <a:lnTo>
                  <a:pt x="883" y="1604"/>
                </a:lnTo>
                <a:close/>
                <a:moveTo>
                  <a:pt x="1135" y="1026"/>
                </a:moveTo>
                <a:cubicBezTo>
                  <a:pt x="1082" y="999"/>
                  <a:pt x="1023" y="982"/>
                  <a:pt x="960" y="982"/>
                </a:cubicBezTo>
                <a:cubicBezTo>
                  <a:pt x="897" y="982"/>
                  <a:pt x="838" y="998"/>
                  <a:pt x="785" y="1026"/>
                </a:cubicBezTo>
                <a:lnTo>
                  <a:pt x="596" y="704"/>
                </a:lnTo>
                <a:cubicBezTo>
                  <a:pt x="694" y="639"/>
                  <a:pt x="759" y="530"/>
                  <a:pt x="766" y="406"/>
                </a:cubicBezTo>
                <a:lnTo>
                  <a:pt x="1154" y="406"/>
                </a:lnTo>
                <a:cubicBezTo>
                  <a:pt x="1161" y="530"/>
                  <a:pt x="1226" y="639"/>
                  <a:pt x="1324" y="704"/>
                </a:cubicBezTo>
                <a:lnTo>
                  <a:pt x="1135" y="1026"/>
                </a:lnTo>
                <a:close/>
                <a:moveTo>
                  <a:pt x="1459" y="623"/>
                </a:moveTo>
                <a:cubicBezTo>
                  <a:pt x="1459" y="623"/>
                  <a:pt x="1510" y="597"/>
                  <a:pt x="1489" y="548"/>
                </a:cubicBezTo>
                <a:cubicBezTo>
                  <a:pt x="1479" y="550"/>
                  <a:pt x="1453" y="555"/>
                  <a:pt x="1432" y="557"/>
                </a:cubicBezTo>
                <a:cubicBezTo>
                  <a:pt x="1411" y="560"/>
                  <a:pt x="1393" y="548"/>
                  <a:pt x="1389" y="537"/>
                </a:cubicBezTo>
                <a:cubicBezTo>
                  <a:pt x="1385" y="527"/>
                  <a:pt x="1396" y="508"/>
                  <a:pt x="1392" y="502"/>
                </a:cubicBezTo>
                <a:cubicBezTo>
                  <a:pt x="1387" y="496"/>
                  <a:pt x="1371" y="479"/>
                  <a:pt x="1377" y="464"/>
                </a:cubicBezTo>
                <a:cubicBezTo>
                  <a:pt x="1382" y="449"/>
                  <a:pt x="1380" y="442"/>
                  <a:pt x="1380" y="442"/>
                </a:cubicBezTo>
                <a:cubicBezTo>
                  <a:pt x="1380" y="442"/>
                  <a:pt x="1350" y="436"/>
                  <a:pt x="1347" y="425"/>
                </a:cubicBezTo>
                <a:cubicBezTo>
                  <a:pt x="1344" y="414"/>
                  <a:pt x="1388" y="346"/>
                  <a:pt x="1388" y="346"/>
                </a:cubicBezTo>
                <a:cubicBezTo>
                  <a:pt x="1388" y="346"/>
                  <a:pt x="1379" y="330"/>
                  <a:pt x="1376" y="321"/>
                </a:cubicBezTo>
                <a:cubicBezTo>
                  <a:pt x="1374" y="312"/>
                  <a:pt x="1376" y="265"/>
                  <a:pt x="1405" y="211"/>
                </a:cubicBezTo>
                <a:cubicBezTo>
                  <a:pt x="1433" y="157"/>
                  <a:pt x="1499" y="138"/>
                  <a:pt x="1586" y="149"/>
                </a:cubicBezTo>
                <a:cubicBezTo>
                  <a:pt x="1673" y="160"/>
                  <a:pt x="1725" y="248"/>
                  <a:pt x="1725" y="301"/>
                </a:cubicBezTo>
                <a:cubicBezTo>
                  <a:pt x="1725" y="406"/>
                  <a:pt x="1651" y="455"/>
                  <a:pt x="1650" y="493"/>
                </a:cubicBezTo>
                <a:cubicBezTo>
                  <a:pt x="1648" y="561"/>
                  <a:pt x="1725" y="623"/>
                  <a:pt x="1725" y="623"/>
                </a:cubicBezTo>
                <a:lnTo>
                  <a:pt x="1459" y="623"/>
                </a:lnTo>
                <a:close/>
              </a:path>
            </a:pathLst>
          </a:custGeom>
          <a:solidFill>
            <a:srgbClr val="FFFFFF"/>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11" name="isḻïḋè">
            <a:extLst>
              <a:ext uri="{FF2B5EF4-FFF2-40B4-BE49-F238E27FC236}">
                <a16:creationId xmlns:a16="http://schemas.microsoft.com/office/drawing/2014/main" id="{BB644BEA-6A26-431E-8311-27E52DB7E6C6}"/>
              </a:ext>
            </a:extLst>
          </p:cNvPr>
          <p:cNvSpPr/>
          <p:nvPr userDrawn="1"/>
        </p:nvSpPr>
        <p:spPr bwMode="auto">
          <a:xfrm>
            <a:off x="7262100" y="4240346"/>
            <a:ext cx="254513" cy="254129"/>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rgbClr val="FFFFFF"/>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pic>
        <p:nvPicPr>
          <p:cNvPr id="12" name="图片 11">
            <a:extLst>
              <a:ext uri="{FF2B5EF4-FFF2-40B4-BE49-F238E27FC236}">
                <a16:creationId xmlns:a16="http://schemas.microsoft.com/office/drawing/2014/main" id="{023432F1-D01B-408C-958C-EBC0C3A2FD95}"/>
              </a:ext>
            </a:extLst>
          </p:cNvPr>
          <p:cNvPicPr>
            <a:picLocks noChangeAspect="1"/>
          </p:cNvPicPr>
          <p:nvPr userDrawn="1"/>
        </p:nvPicPr>
        <p:blipFill>
          <a:blip r:embed="rId3"/>
          <a:stretch>
            <a:fillRect/>
          </a:stretch>
        </p:blipFill>
        <p:spPr>
          <a:xfrm>
            <a:off x="4763941" y="2734858"/>
            <a:ext cx="4130138" cy="899220"/>
          </a:xfrm>
          <a:prstGeom prst="rect">
            <a:avLst/>
          </a:prstGeom>
        </p:spPr>
      </p:pic>
      <p:pic>
        <p:nvPicPr>
          <p:cNvPr id="13" name="图片 12" descr="logo副本.png">
            <a:extLst>
              <a:ext uri="{FF2B5EF4-FFF2-40B4-BE49-F238E27FC236}">
                <a16:creationId xmlns:a16="http://schemas.microsoft.com/office/drawing/2014/main" id="{258638E0-0B90-47FB-81DA-402E66A42E5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0716" y="4024106"/>
            <a:ext cx="2113298" cy="520498"/>
          </a:xfrm>
          <a:prstGeom prst="rect">
            <a:avLst/>
          </a:prstGeom>
        </p:spPr>
      </p:pic>
      <p:pic>
        <p:nvPicPr>
          <p:cNvPr id="14" name="图片 13" descr="未标题-1.png">
            <a:extLst>
              <a:ext uri="{FF2B5EF4-FFF2-40B4-BE49-F238E27FC236}">
                <a16:creationId xmlns:a16="http://schemas.microsoft.com/office/drawing/2014/main" id="{910DF9EB-5161-4A32-AAD0-05F96901569A}"/>
              </a:ext>
            </a:extLst>
          </p:cNvPr>
          <p:cNvPicPr>
            <a:picLocks noChangeAspect="1"/>
          </p:cNvPicPr>
          <p:nvPr userDrawn="1"/>
        </p:nvPicPr>
        <p:blipFill>
          <a:blip r:embed="rId5">
            <a:alphaModFix amt="83000"/>
            <a:extLst>
              <a:ext uri="{28A0092B-C50C-407E-A947-70E740481C1C}">
                <a14:useLocalDpi xmlns:a14="http://schemas.microsoft.com/office/drawing/2010/main" val="0"/>
              </a:ext>
            </a:extLst>
          </a:blip>
          <a:stretch>
            <a:fillRect/>
          </a:stretch>
        </p:blipFill>
        <p:spPr>
          <a:xfrm>
            <a:off x="0" y="0"/>
            <a:ext cx="5743719" cy="6858000"/>
          </a:xfrm>
          <a:prstGeom prst="rect">
            <a:avLst/>
          </a:prstGeom>
        </p:spPr>
      </p:pic>
    </p:spTree>
    <p:extLst>
      <p:ext uri="{BB962C8B-B14F-4D97-AF65-F5344CB8AC3E}">
        <p14:creationId xmlns:p14="http://schemas.microsoft.com/office/powerpoint/2010/main" val="29818897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8" name="Rectangle 57"/>
          <p:cNvSpPr>
            <a:spLocks noGrp="1" noChangeArrowheads="1"/>
          </p:cNvSpPr>
          <p:nvPr>
            <p:ph type="body" idx="1"/>
          </p:nvPr>
        </p:nvSpPr>
        <p:spPr bwMode="auto">
          <a:xfrm>
            <a:off x="466221" y="1248074"/>
            <a:ext cx="11279865"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4" name="矩形 23">
            <a:extLst>
              <a:ext uri="{FF2B5EF4-FFF2-40B4-BE49-F238E27FC236}">
                <a16:creationId xmlns:a16="http://schemas.microsoft.com/office/drawing/2014/main"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5" name="矩形 24">
            <a:extLst>
              <a:ext uri="{FF2B5EF4-FFF2-40B4-BE49-F238E27FC236}">
                <a16:creationId xmlns:a16="http://schemas.microsoft.com/office/drawing/2014/main"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6" name="矩形 25">
            <a:extLst>
              <a:ext uri="{FF2B5EF4-FFF2-40B4-BE49-F238E27FC236}">
                <a16:creationId xmlns:a16="http://schemas.microsoft.com/office/drawing/2014/main"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7" name="矩形 26">
            <a:extLst>
              <a:ext uri="{FF2B5EF4-FFF2-40B4-BE49-F238E27FC236}">
                <a16:creationId xmlns:a16="http://schemas.microsoft.com/office/drawing/2014/main" id="{947DE7E3-EC9F-4331-B252-7BCE51B7F0DA}"/>
              </a:ext>
            </a:extLst>
          </p:cNvPr>
          <p:cNvSpPr/>
          <p:nvPr userDrawn="1"/>
        </p:nvSpPr>
        <p:spPr>
          <a:xfrm>
            <a:off x="12246898" y="4781656"/>
            <a:ext cx="919908"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8" name="矩形 27">
            <a:extLst>
              <a:ext uri="{FF2B5EF4-FFF2-40B4-BE49-F238E27FC236}">
                <a16:creationId xmlns:a16="http://schemas.microsoft.com/office/drawing/2014/main"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9" name="文本框 28">
            <a:extLst>
              <a:ext uri="{FF2B5EF4-FFF2-40B4-BE49-F238E27FC236}">
                <a16:creationId xmlns:a16="http://schemas.microsoft.com/office/drawing/2014/main"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30" name="文本框 29">
            <a:extLst>
              <a:ext uri="{FF2B5EF4-FFF2-40B4-BE49-F238E27FC236}">
                <a16:creationId xmlns:a16="http://schemas.microsoft.com/office/drawing/2014/main"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a:t>
            </a:r>
            <a:r>
              <a:rPr lang="en-US" altLang="zh-CN" sz="900" dirty="0">
                <a:latin typeface="+mn-lt"/>
                <a:ea typeface="+mn-ea"/>
              </a:rPr>
              <a:t>/</a:t>
            </a:r>
            <a:r>
              <a:rPr lang="zh-CN" altLang="en-US" sz="900" dirty="0">
                <a:latin typeface="+mn-lt"/>
                <a:ea typeface="+mn-ea"/>
              </a:rPr>
              <a:t>文字边框</a:t>
            </a:r>
          </a:p>
        </p:txBody>
      </p:sp>
      <p:sp>
        <p:nvSpPr>
          <p:cNvPr id="31" name="文本框 30">
            <a:extLst>
              <a:ext uri="{FF2B5EF4-FFF2-40B4-BE49-F238E27FC236}">
                <a16:creationId xmlns:a16="http://schemas.microsoft.com/office/drawing/2014/main"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32" name="文本框 31">
            <a:extLst>
              <a:ext uri="{FF2B5EF4-FFF2-40B4-BE49-F238E27FC236}">
                <a16:creationId xmlns:a16="http://schemas.microsoft.com/office/drawing/2014/main"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红</a:t>
            </a:r>
          </a:p>
        </p:txBody>
      </p:sp>
      <p:sp>
        <p:nvSpPr>
          <p:cNvPr id="33" name="文本框 32">
            <a:extLst>
              <a:ext uri="{FF2B5EF4-FFF2-40B4-BE49-F238E27FC236}">
                <a16:creationId xmlns:a16="http://schemas.microsoft.com/office/drawing/2014/main"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a:t>
            </a:r>
            <a:r>
              <a:rPr lang="en-US" altLang="zh-CN" sz="900" dirty="0">
                <a:latin typeface="+mn-lt"/>
                <a:ea typeface="+mn-ea"/>
              </a:rPr>
              <a:t>/</a:t>
            </a:r>
            <a:r>
              <a:rPr lang="zh-CN" altLang="en-US" sz="900" dirty="0">
                <a:latin typeface="+mn-lt"/>
                <a:ea typeface="+mn-ea"/>
              </a:rPr>
              <a:t>文字底色</a:t>
            </a:r>
          </a:p>
        </p:txBody>
      </p:sp>
      <p:sp>
        <p:nvSpPr>
          <p:cNvPr id="34" name="矩形 33">
            <a:extLst>
              <a:ext uri="{FF2B5EF4-FFF2-40B4-BE49-F238E27FC236}">
                <a16:creationId xmlns:a16="http://schemas.microsoft.com/office/drawing/2014/main"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5" name="矩形 34">
            <a:extLst>
              <a:ext uri="{FF2B5EF4-FFF2-40B4-BE49-F238E27FC236}">
                <a16:creationId xmlns:a16="http://schemas.microsoft.com/office/drawing/2014/main"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6" name="文本框 35">
            <a:extLst>
              <a:ext uri="{FF2B5EF4-FFF2-40B4-BE49-F238E27FC236}">
                <a16:creationId xmlns:a16="http://schemas.microsoft.com/office/drawing/2014/main"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备用</a:t>
            </a:r>
          </a:p>
        </p:txBody>
      </p:sp>
      <p:sp>
        <p:nvSpPr>
          <p:cNvPr id="20" name="矩形 19">
            <a:extLst>
              <a:ext uri="{FF2B5EF4-FFF2-40B4-BE49-F238E27FC236}">
                <a16:creationId xmlns:a16="http://schemas.microsoft.com/office/drawing/2014/main" id="{947DE7E3-EC9F-4331-B252-7BCE51B7F0DA}"/>
              </a:ext>
            </a:extLst>
          </p:cNvPr>
          <p:cNvSpPr/>
          <p:nvPr userDrawn="1"/>
        </p:nvSpPr>
        <p:spPr>
          <a:xfrm>
            <a:off x="12246898" y="5773453"/>
            <a:ext cx="919908" cy="288000"/>
          </a:xfrm>
          <a:prstGeom prst="rect">
            <a:avLst/>
          </a:prstGeom>
          <a:solidFill>
            <a:schemeClr val="accent3"/>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2" name="文本框 21">
            <a:extLst>
              <a:ext uri="{FF2B5EF4-FFF2-40B4-BE49-F238E27FC236}">
                <a16:creationId xmlns:a16="http://schemas.microsoft.com/office/drawing/2014/main"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绿</a:t>
            </a: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Lst>
  <p:txStyles>
    <p:titleStyle>
      <a:lvl1pPr algn="l" defTabSz="914034" rtl="0" eaLnBrk="1" latinLnBrk="0" hangingPunct="1">
        <a:lnSpc>
          <a:spcPct val="90000"/>
        </a:lnSpc>
        <a:spcBef>
          <a:spcPct val="0"/>
        </a:spcBef>
        <a:buNone/>
        <a:defRPr sz="3499" kern="1200">
          <a:solidFill>
            <a:schemeClr val="tx1"/>
          </a:solidFill>
          <a:latin typeface="+mj-lt"/>
          <a:ea typeface="+mj-ea"/>
          <a:cs typeface="+mj-cs"/>
        </a:defRPr>
      </a:lvl1pPr>
    </p:titleStyle>
    <p:body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1" userDrawn="1">
          <p15:clr>
            <a:srgbClr val="F26B43"/>
          </p15:clr>
        </p15:guide>
        <p15:guide id="4" pos="7399"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sym typeface="Huawei Sans" panose="020C0503030203020204" pitchFamily="34" charset="0"/>
              </a:rPr>
              <a:t>广域网技术</a:t>
            </a:r>
            <a:endParaRPr lang="zh-CN" altLang="en-US" dirty="0">
              <a:sym typeface="Huawei Sans" panose="020C0503030203020204" pitchFamily="34" charset="0"/>
            </a:endParaRPr>
          </a:p>
        </p:txBody>
      </p:sp>
    </p:spTree>
    <p:extLst>
      <p:ext uri="{BB962C8B-B14F-4D97-AF65-F5344CB8AC3E}">
        <p14:creationId xmlns:p14="http://schemas.microsoft.com/office/powerpoint/2010/main" val="4217042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9"/>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会话阶段</a:t>
            </a:r>
          </a:p>
        </p:txBody>
      </p:sp>
      <p:sp>
        <p:nvSpPr>
          <p:cNvPr id="2" name="文本占位符 1"/>
          <p:cNvSpPr>
            <a:spLocks noGrp="1"/>
          </p:cNvSpPr>
          <p:nvPr>
            <p:ph type="body" sz="quarter" idx="4294967295"/>
          </p:nvPr>
        </p:nvSpPr>
        <p:spPr>
          <a:xfrm>
            <a:off x="801701" y="979836"/>
            <a:ext cx="10580401" cy="5281627"/>
          </a:xfrm>
        </p:spPr>
        <p:txBody>
          <a:bodyPr/>
          <a:lstStyle/>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会话阶段会进行</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协商，分为</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协商、认证协商、</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NCP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协商三个阶段。</a:t>
            </a:r>
          </a:p>
        </p:txBody>
      </p:sp>
      <p:grpSp>
        <p:nvGrpSpPr>
          <p:cNvPr id="7" name="组合 6"/>
          <p:cNvGrpSpPr/>
          <p:nvPr/>
        </p:nvGrpSpPr>
        <p:grpSpPr>
          <a:xfrm>
            <a:off x="1604149" y="2419825"/>
            <a:ext cx="8936851" cy="3020393"/>
            <a:chOff x="1932439" y="2419825"/>
            <a:chExt cx="8936851" cy="3020393"/>
          </a:xfrm>
        </p:grpSpPr>
        <p:grpSp>
          <p:nvGrpSpPr>
            <p:cNvPr id="23" name="组合 22"/>
            <p:cNvGrpSpPr/>
            <p:nvPr/>
          </p:nvGrpSpPr>
          <p:grpSpPr>
            <a:xfrm>
              <a:off x="1932439" y="2931356"/>
              <a:ext cx="6773618" cy="2508862"/>
              <a:chOff x="696390" y="1422479"/>
              <a:chExt cx="6773618" cy="2508862"/>
            </a:xfrm>
          </p:grpSpPr>
          <p:grpSp>
            <p:nvGrpSpPr>
              <p:cNvPr id="26" name="组合 25"/>
              <p:cNvGrpSpPr/>
              <p:nvPr/>
            </p:nvGrpSpPr>
            <p:grpSpPr>
              <a:xfrm>
                <a:off x="957252" y="1422479"/>
                <a:ext cx="6062568" cy="2277496"/>
                <a:chOff x="1533084" y="1432367"/>
                <a:chExt cx="6062568" cy="2277496"/>
              </a:xfrm>
            </p:grpSpPr>
            <p:pic>
              <p:nvPicPr>
                <p:cNvPr id="28" name="图片 2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533084" y="2348880"/>
                  <a:ext cx="540000" cy="442800"/>
                </a:xfrm>
                <a:prstGeom prst="rect">
                  <a:avLst/>
                </a:prstGeom>
              </p:spPr>
            </p:pic>
            <p:pic>
              <p:nvPicPr>
                <p:cNvPr id="29" name="图片 2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55652" y="3267063"/>
                  <a:ext cx="540000" cy="442800"/>
                </a:xfrm>
                <a:prstGeom prst="rect">
                  <a:avLst/>
                </a:prstGeom>
              </p:spPr>
            </p:pic>
            <p:pic>
              <p:nvPicPr>
                <p:cNvPr id="30" name="图片 2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55652" y="2350550"/>
                  <a:ext cx="540000" cy="442800"/>
                </a:xfrm>
                <a:prstGeom prst="rect">
                  <a:avLst/>
                </a:prstGeom>
              </p:spPr>
            </p:pic>
            <p:pic>
              <p:nvPicPr>
                <p:cNvPr id="31" name="图片 3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55652" y="1432367"/>
                  <a:ext cx="540000" cy="442800"/>
                </a:xfrm>
                <a:prstGeom prst="rect">
                  <a:avLst/>
                </a:prstGeom>
              </p:spPr>
            </p:pic>
            <p:pic>
              <p:nvPicPr>
                <p:cNvPr id="32" name="图片 31"/>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812697" y="2348880"/>
                  <a:ext cx="540000" cy="442800"/>
                </a:xfrm>
                <a:prstGeom prst="rect">
                  <a:avLst/>
                </a:prstGeom>
              </p:spPr>
            </p:pic>
            <p:cxnSp>
              <p:nvCxnSpPr>
                <p:cNvPr id="35" name="直接连接符 34"/>
                <p:cNvCxnSpPr>
                  <a:stCxn id="28" idx="3"/>
                  <a:endCxn id="32" idx="1"/>
                </p:cNvCxnSpPr>
                <p:nvPr/>
              </p:nvCxnSpPr>
              <p:spPr bwMode="auto">
                <a:xfrm>
                  <a:off x="2073084" y="2570280"/>
                  <a:ext cx="173961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直接连接符 51"/>
                <p:cNvCxnSpPr>
                  <a:stCxn id="32" idx="3"/>
                  <a:endCxn id="31" idx="1"/>
                </p:cNvCxnSpPr>
                <p:nvPr/>
              </p:nvCxnSpPr>
              <p:spPr bwMode="auto">
                <a:xfrm flipV="1">
                  <a:off x="4352697" y="1653767"/>
                  <a:ext cx="2702955" cy="91651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直接连接符 52"/>
                <p:cNvCxnSpPr>
                  <a:stCxn id="32" idx="3"/>
                  <a:endCxn id="30" idx="1"/>
                </p:cNvCxnSpPr>
                <p:nvPr/>
              </p:nvCxnSpPr>
              <p:spPr bwMode="auto">
                <a:xfrm>
                  <a:off x="4352697" y="2570280"/>
                  <a:ext cx="2702955" cy="16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直接连接符 53"/>
                <p:cNvCxnSpPr>
                  <a:stCxn id="32" idx="3"/>
                  <a:endCxn id="29" idx="1"/>
                </p:cNvCxnSpPr>
                <p:nvPr/>
              </p:nvCxnSpPr>
              <p:spPr bwMode="auto">
                <a:xfrm>
                  <a:off x="4352697" y="2570280"/>
                  <a:ext cx="2702955" cy="918183"/>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65" name="文本框 64"/>
              <p:cNvSpPr txBox="1"/>
              <p:nvPr/>
            </p:nvSpPr>
            <p:spPr bwMode="auto">
              <a:xfrm>
                <a:off x="696390" y="2825179"/>
                <a:ext cx="1076604"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客户端</a:t>
                </a:r>
              </a:p>
            </p:txBody>
          </p:sp>
          <p:sp>
            <p:nvSpPr>
              <p:cNvPr id="66" name="Rectangle 484"/>
              <p:cNvSpPr>
                <a:spLocks noChangeAspect="1" noChangeArrowheads="1"/>
              </p:cNvSpPr>
              <p:nvPr/>
            </p:nvSpPr>
            <p:spPr bwMode="auto">
              <a:xfrm>
                <a:off x="6029633" y="1893177"/>
                <a:ext cx="14319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A</a:t>
                </a:r>
              </a:p>
            </p:txBody>
          </p:sp>
          <p:sp>
            <p:nvSpPr>
              <p:cNvPr id="67" name="Rectangle 484"/>
              <p:cNvSpPr>
                <a:spLocks noChangeAspect="1" noChangeArrowheads="1"/>
              </p:cNvSpPr>
              <p:nvPr/>
            </p:nvSpPr>
            <p:spPr bwMode="auto">
              <a:xfrm>
                <a:off x="6038083" y="2825179"/>
                <a:ext cx="14319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B</a:t>
                </a:r>
              </a:p>
            </p:txBody>
          </p:sp>
          <p:sp>
            <p:nvSpPr>
              <p:cNvPr id="68" name="Rectangle 484"/>
              <p:cNvSpPr>
                <a:spLocks noChangeAspect="1" noChangeArrowheads="1"/>
              </p:cNvSpPr>
              <p:nvPr/>
            </p:nvSpPr>
            <p:spPr bwMode="auto">
              <a:xfrm>
                <a:off x="6029633" y="3746675"/>
                <a:ext cx="14319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C </a:t>
                </a:r>
              </a:p>
            </p:txBody>
          </p:sp>
          <p:sp>
            <p:nvSpPr>
              <p:cNvPr id="76" name="Text Box 39"/>
              <p:cNvSpPr txBox="1">
                <a:spLocks noChangeArrowheads="1"/>
              </p:cNvSpPr>
              <p:nvPr/>
            </p:nvSpPr>
            <p:spPr bwMode="auto">
              <a:xfrm>
                <a:off x="2402988" y="1816233"/>
                <a:ext cx="14711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PPP</a:t>
                </a:r>
                <a:r>
                  <a:rPr kumimoji="1"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参数协商</a:t>
                </a:r>
                <a:endParaRPr kumimoji="1"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grpSp>
        <p:sp>
          <p:nvSpPr>
            <p:cNvPr id="105" name="圆角矩形 104"/>
            <p:cNvSpPr/>
            <p:nvPr/>
          </p:nvSpPr>
          <p:spPr>
            <a:xfrm>
              <a:off x="8643531" y="2419825"/>
              <a:ext cx="2225759" cy="878606"/>
            </a:xfrm>
            <a:prstGeom prst="roundRect">
              <a:avLst>
                <a:gd name="adj" fmla="val 7486"/>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在整个会话阶段，由</a:t>
              </a:r>
              <a:r>
                <a:rPr lang="en-US" altLang="zh-CN" sz="16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服务器端分配的</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Session ID</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值保持不变。</a:t>
              </a:r>
            </a:p>
          </p:txBody>
        </p:sp>
      </p:grpSp>
      <p:sp>
        <p:nvSpPr>
          <p:cNvPr id="6" name="任意多边形 5"/>
          <p:cNvSpPr/>
          <p:nvPr/>
        </p:nvSpPr>
        <p:spPr>
          <a:xfrm>
            <a:off x="2425272" y="3003801"/>
            <a:ext cx="4713224" cy="764032"/>
          </a:xfrm>
          <a:custGeom>
            <a:avLst/>
            <a:gdLst>
              <a:gd name="connsiteX0" fmla="*/ 0 w 4489704"/>
              <a:gd name="connsiteY0" fmla="*/ 749808 h 749808"/>
              <a:gd name="connsiteX1" fmla="*/ 4489704 w 4489704"/>
              <a:gd name="connsiteY1" fmla="*/ 0 h 749808"/>
              <a:gd name="connsiteX0" fmla="*/ 0 w 4489704"/>
              <a:gd name="connsiteY0" fmla="*/ 749808 h 782200"/>
              <a:gd name="connsiteX1" fmla="*/ 4489704 w 4489704"/>
              <a:gd name="connsiteY1" fmla="*/ 0 h 782200"/>
              <a:gd name="connsiteX0" fmla="*/ 0 w 4489704"/>
              <a:gd name="connsiteY0" fmla="*/ 749808 h 796946"/>
              <a:gd name="connsiteX1" fmla="*/ 4489704 w 4489704"/>
              <a:gd name="connsiteY1" fmla="*/ 0 h 796946"/>
              <a:gd name="connsiteX0" fmla="*/ 0 w 4489704"/>
              <a:gd name="connsiteY0" fmla="*/ 804672 h 847901"/>
              <a:gd name="connsiteX1" fmla="*/ 4489704 w 4489704"/>
              <a:gd name="connsiteY1" fmla="*/ 0 h 847901"/>
              <a:gd name="connsiteX0" fmla="*/ 0 w 4489704"/>
              <a:gd name="connsiteY0" fmla="*/ 804672 h 813770"/>
              <a:gd name="connsiteX1" fmla="*/ 4489704 w 4489704"/>
              <a:gd name="connsiteY1" fmla="*/ 0 h 813770"/>
              <a:gd name="connsiteX0" fmla="*/ 0 w 4489704"/>
              <a:gd name="connsiteY0" fmla="*/ 804672 h 812177"/>
              <a:gd name="connsiteX1" fmla="*/ 4489704 w 4489704"/>
              <a:gd name="connsiteY1" fmla="*/ 0 h 812177"/>
              <a:gd name="connsiteX0" fmla="*/ 0 w 4489704"/>
              <a:gd name="connsiteY0" fmla="*/ 804672 h 812747"/>
              <a:gd name="connsiteX1" fmla="*/ 4489704 w 4489704"/>
              <a:gd name="connsiteY1" fmla="*/ 0 h 812747"/>
              <a:gd name="connsiteX0" fmla="*/ 0 w 4489704"/>
              <a:gd name="connsiteY0" fmla="*/ 804672 h 806837"/>
              <a:gd name="connsiteX1" fmla="*/ 4489704 w 4489704"/>
              <a:gd name="connsiteY1" fmla="*/ 0 h 806837"/>
              <a:gd name="connsiteX0" fmla="*/ 0 w 4489704"/>
              <a:gd name="connsiteY0" fmla="*/ 804672 h 808153"/>
              <a:gd name="connsiteX1" fmla="*/ 4489704 w 4489704"/>
              <a:gd name="connsiteY1" fmla="*/ 0 h 808153"/>
              <a:gd name="connsiteX0" fmla="*/ 0 w 4489704"/>
              <a:gd name="connsiteY0" fmla="*/ 804672 h 806180"/>
              <a:gd name="connsiteX1" fmla="*/ 4489704 w 4489704"/>
              <a:gd name="connsiteY1" fmla="*/ 0 h 806180"/>
              <a:gd name="connsiteX0" fmla="*/ 0 w 4489704"/>
              <a:gd name="connsiteY0" fmla="*/ 804672 h 813557"/>
              <a:gd name="connsiteX1" fmla="*/ 4489704 w 4489704"/>
              <a:gd name="connsiteY1" fmla="*/ 0 h 813557"/>
              <a:gd name="connsiteX0" fmla="*/ 0 w 4489704"/>
              <a:gd name="connsiteY0" fmla="*/ 804672 h 812571"/>
              <a:gd name="connsiteX1" fmla="*/ 4489704 w 4489704"/>
              <a:gd name="connsiteY1" fmla="*/ 0 h 812571"/>
              <a:gd name="connsiteX0" fmla="*/ 0 w 4489704"/>
              <a:gd name="connsiteY0" fmla="*/ 804672 h 810127"/>
              <a:gd name="connsiteX1" fmla="*/ 4489704 w 4489704"/>
              <a:gd name="connsiteY1" fmla="*/ 0 h 810127"/>
              <a:gd name="connsiteX0" fmla="*/ 0 w 4489704"/>
              <a:gd name="connsiteY0" fmla="*/ 804672 h 810127"/>
              <a:gd name="connsiteX1" fmla="*/ 4489704 w 4489704"/>
              <a:gd name="connsiteY1" fmla="*/ 0 h 810127"/>
              <a:gd name="connsiteX0" fmla="*/ 0 w 4489704"/>
              <a:gd name="connsiteY0" fmla="*/ 804672 h 812571"/>
              <a:gd name="connsiteX1" fmla="*/ 4489704 w 4489704"/>
              <a:gd name="connsiteY1" fmla="*/ 0 h 812571"/>
              <a:gd name="connsiteX0" fmla="*/ 0 w 4489704"/>
              <a:gd name="connsiteY0" fmla="*/ 804672 h 809642"/>
              <a:gd name="connsiteX1" fmla="*/ 4489704 w 4489704"/>
              <a:gd name="connsiteY1" fmla="*/ 0 h 809642"/>
              <a:gd name="connsiteX0" fmla="*/ 0 w 4713224"/>
              <a:gd name="connsiteY0" fmla="*/ 733552 h 741090"/>
              <a:gd name="connsiteX1" fmla="*/ 4713224 w 4713224"/>
              <a:gd name="connsiteY1" fmla="*/ 0 h 741090"/>
              <a:gd name="connsiteX0" fmla="*/ 0 w 4713224"/>
              <a:gd name="connsiteY0" fmla="*/ 733552 h 773909"/>
              <a:gd name="connsiteX1" fmla="*/ 4713224 w 4713224"/>
              <a:gd name="connsiteY1" fmla="*/ 0 h 773909"/>
              <a:gd name="connsiteX0" fmla="*/ 0 w 4713224"/>
              <a:gd name="connsiteY0" fmla="*/ 764032 h 797178"/>
              <a:gd name="connsiteX1" fmla="*/ 4713224 w 4713224"/>
              <a:gd name="connsiteY1" fmla="*/ 0 h 797178"/>
              <a:gd name="connsiteX0" fmla="*/ 0 w 4713224"/>
              <a:gd name="connsiteY0" fmla="*/ 764032 h 765857"/>
              <a:gd name="connsiteX1" fmla="*/ 4713224 w 4713224"/>
              <a:gd name="connsiteY1" fmla="*/ 0 h 765857"/>
              <a:gd name="connsiteX0" fmla="*/ 0 w 4713224"/>
              <a:gd name="connsiteY0" fmla="*/ 764032 h 797178"/>
              <a:gd name="connsiteX1" fmla="*/ 4713224 w 4713224"/>
              <a:gd name="connsiteY1" fmla="*/ 0 h 797178"/>
              <a:gd name="connsiteX0" fmla="*/ 0 w 4713224"/>
              <a:gd name="connsiteY0" fmla="*/ 764032 h 779253"/>
              <a:gd name="connsiteX1" fmla="*/ 4713224 w 4713224"/>
              <a:gd name="connsiteY1" fmla="*/ 0 h 779253"/>
              <a:gd name="connsiteX0" fmla="*/ 0 w 4713224"/>
              <a:gd name="connsiteY0" fmla="*/ 764032 h 779253"/>
              <a:gd name="connsiteX1" fmla="*/ 4713224 w 4713224"/>
              <a:gd name="connsiteY1" fmla="*/ 0 h 779253"/>
              <a:gd name="connsiteX0" fmla="*/ 0 w 4713224"/>
              <a:gd name="connsiteY0" fmla="*/ 764032 h 764032"/>
              <a:gd name="connsiteX1" fmla="*/ 4713224 w 4713224"/>
              <a:gd name="connsiteY1" fmla="*/ 0 h 764032"/>
              <a:gd name="connsiteX0" fmla="*/ 0 w 4713224"/>
              <a:gd name="connsiteY0" fmla="*/ 764032 h 764032"/>
              <a:gd name="connsiteX1" fmla="*/ 4713224 w 4713224"/>
              <a:gd name="connsiteY1" fmla="*/ 0 h 764032"/>
              <a:gd name="connsiteX0" fmla="*/ 0 w 4713224"/>
              <a:gd name="connsiteY0" fmla="*/ 764032 h 764032"/>
              <a:gd name="connsiteX1" fmla="*/ 4713224 w 4713224"/>
              <a:gd name="connsiteY1" fmla="*/ 0 h 764032"/>
            </a:gdLst>
            <a:ahLst/>
            <a:cxnLst>
              <a:cxn ang="0">
                <a:pos x="connsiteX0" y="connsiteY0"/>
              </a:cxn>
              <a:cxn ang="0">
                <a:pos x="connsiteX1" y="connsiteY1"/>
              </a:cxn>
            </a:cxnLst>
            <a:rect l="l" t="t" r="r" b="b"/>
            <a:pathLst>
              <a:path w="4713224" h="764032">
                <a:moveTo>
                  <a:pt x="0" y="764032"/>
                </a:moveTo>
                <a:cubicBezTo>
                  <a:pt x="2593848" y="716280"/>
                  <a:pt x="2269744" y="848360"/>
                  <a:pt x="4713224" y="0"/>
                </a:cubicBezTo>
              </a:path>
            </a:pathLst>
          </a:custGeom>
          <a:noFill/>
          <a:ln w="25400">
            <a:solidFill>
              <a:srgbClr val="00B0F0"/>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五边形 32"/>
          <p:cNvSpPr/>
          <p:nvPr/>
        </p:nvSpPr>
        <p:spPr bwMode="auto">
          <a:xfrm>
            <a:off x="6678547" y="126000"/>
            <a:ext cx="900100" cy="252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概述</a:t>
            </a:r>
          </a:p>
        </p:txBody>
      </p:sp>
      <p:sp>
        <p:nvSpPr>
          <p:cNvPr id="34" name="燕尾形 33"/>
          <p:cNvSpPr/>
          <p:nvPr/>
        </p:nvSpPr>
        <p:spPr bwMode="auto">
          <a:xfrm>
            <a:off x="9095935" y="126000"/>
            <a:ext cx="106055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发现</a:t>
            </a:r>
          </a:p>
        </p:txBody>
      </p:sp>
      <p:sp>
        <p:nvSpPr>
          <p:cNvPr id="36" name="燕尾形 35"/>
          <p:cNvSpPr/>
          <p:nvPr/>
        </p:nvSpPr>
        <p:spPr bwMode="auto">
          <a:xfrm>
            <a:off x="10041752" y="126000"/>
            <a:ext cx="1024550" cy="252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会话</a:t>
            </a:r>
          </a:p>
        </p:txBody>
      </p:sp>
      <p:sp>
        <p:nvSpPr>
          <p:cNvPr id="37" name="燕尾形 36"/>
          <p:cNvSpPr/>
          <p:nvPr/>
        </p:nvSpPr>
        <p:spPr bwMode="auto">
          <a:xfrm>
            <a:off x="10958450" y="126000"/>
            <a:ext cx="106552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终结</a:t>
            </a:r>
          </a:p>
        </p:txBody>
      </p:sp>
      <p:sp>
        <p:nvSpPr>
          <p:cNvPr id="44" name="燕尾形 43"/>
          <p:cNvSpPr/>
          <p:nvPr/>
        </p:nvSpPr>
        <p:spPr bwMode="auto">
          <a:xfrm>
            <a:off x="8299053" y="126000"/>
            <a:ext cx="91053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报文结构</a:t>
            </a:r>
          </a:p>
        </p:txBody>
      </p:sp>
      <p:sp>
        <p:nvSpPr>
          <p:cNvPr id="45" name="燕尾形 44"/>
          <p:cNvSpPr/>
          <p:nvPr/>
        </p:nvSpPr>
        <p:spPr bwMode="auto">
          <a:xfrm>
            <a:off x="7466887" y="126000"/>
            <a:ext cx="946360"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会话建立</a:t>
            </a:r>
          </a:p>
        </p:txBody>
      </p:sp>
    </p:spTree>
    <p:extLst>
      <p:ext uri="{BB962C8B-B14F-4D97-AF65-F5344CB8AC3E}">
        <p14:creationId xmlns:p14="http://schemas.microsoft.com/office/powerpoint/2010/main" val="1229335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9"/>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会话终结阶段</a:t>
            </a:r>
          </a:p>
        </p:txBody>
      </p:sp>
      <p:sp>
        <p:nvSpPr>
          <p:cNvPr id="2" name="文本占位符 1"/>
          <p:cNvSpPr>
            <a:spLocks noGrp="1"/>
          </p:cNvSpPr>
          <p:nvPr>
            <p:ph type="body" sz="quarter" idx="4294967295"/>
          </p:nvPr>
        </p:nvSpPr>
        <p:spPr>
          <a:xfrm>
            <a:off x="837611" y="1083503"/>
            <a:ext cx="10544492" cy="4951537"/>
          </a:xfrm>
        </p:spPr>
        <p:txBody>
          <a:bodyPr/>
          <a:lstStyle/>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当</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客户端希望关闭连接时，会向</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服务器端发送一个</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PADT</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报文，用于关闭连接。</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同样，如果</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服务器端希望关闭连接时，也会向</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客户端发送一个</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PADT</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报文。</a:t>
            </a:r>
          </a:p>
          <a:p>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 name="组合 2"/>
          <p:cNvGrpSpPr/>
          <p:nvPr/>
        </p:nvGrpSpPr>
        <p:grpSpPr>
          <a:xfrm>
            <a:off x="1420133" y="2734968"/>
            <a:ext cx="9303805" cy="2938878"/>
            <a:chOff x="1913034" y="2734968"/>
            <a:chExt cx="9303805" cy="2938878"/>
          </a:xfrm>
        </p:grpSpPr>
        <p:sp>
          <p:nvSpPr>
            <p:cNvPr id="81" name="圆角矩形 80"/>
            <p:cNvSpPr/>
            <p:nvPr/>
          </p:nvSpPr>
          <p:spPr>
            <a:xfrm>
              <a:off x="8528712" y="2734968"/>
              <a:ext cx="2688127" cy="696544"/>
            </a:xfrm>
            <a:prstGeom prst="roundRect">
              <a:avLst>
                <a:gd name="adj" fmla="val 7486"/>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PADT</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中通过携带</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Session ID</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值来标识需要关闭的会话。</a:t>
              </a:r>
            </a:p>
          </p:txBody>
        </p:sp>
        <p:grpSp>
          <p:nvGrpSpPr>
            <p:cNvPr id="9" name="组合 8"/>
            <p:cNvGrpSpPr/>
            <p:nvPr/>
          </p:nvGrpSpPr>
          <p:grpSpPr>
            <a:xfrm>
              <a:off x="1913034" y="3164984"/>
              <a:ext cx="6812857" cy="2508862"/>
              <a:chOff x="1901650" y="1283351"/>
              <a:chExt cx="6812857" cy="2508862"/>
            </a:xfrm>
          </p:grpSpPr>
          <p:grpSp>
            <p:nvGrpSpPr>
              <p:cNvPr id="32" name="组合 31"/>
              <p:cNvGrpSpPr/>
              <p:nvPr/>
            </p:nvGrpSpPr>
            <p:grpSpPr>
              <a:xfrm>
                <a:off x="1901650" y="1283351"/>
                <a:ext cx="6812857" cy="2508862"/>
                <a:chOff x="657151" y="1422479"/>
                <a:chExt cx="6812857" cy="2508862"/>
              </a:xfrm>
            </p:grpSpPr>
            <p:grpSp>
              <p:nvGrpSpPr>
                <p:cNvPr id="33" name="组合 32"/>
                <p:cNvGrpSpPr/>
                <p:nvPr/>
              </p:nvGrpSpPr>
              <p:grpSpPr>
                <a:xfrm>
                  <a:off x="957252" y="1422479"/>
                  <a:ext cx="6062568" cy="2277496"/>
                  <a:chOff x="1533084" y="1432367"/>
                  <a:chExt cx="6062568" cy="2277496"/>
                </a:xfrm>
              </p:grpSpPr>
              <p:pic>
                <p:nvPicPr>
                  <p:cNvPr id="42" name="图片 4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533084" y="2348880"/>
                    <a:ext cx="540000" cy="442800"/>
                  </a:xfrm>
                  <a:prstGeom prst="rect">
                    <a:avLst/>
                  </a:prstGeom>
                </p:spPr>
              </p:pic>
              <p:pic>
                <p:nvPicPr>
                  <p:cNvPr id="43" name="图片 4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55652" y="3267063"/>
                    <a:ext cx="540000" cy="442800"/>
                  </a:xfrm>
                  <a:prstGeom prst="rect">
                    <a:avLst/>
                  </a:prstGeom>
                </p:spPr>
              </p:pic>
              <p:pic>
                <p:nvPicPr>
                  <p:cNvPr id="44" name="图片 4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55652" y="2350550"/>
                    <a:ext cx="540000" cy="442800"/>
                  </a:xfrm>
                  <a:prstGeom prst="rect">
                    <a:avLst/>
                  </a:prstGeom>
                </p:spPr>
              </p:pic>
              <p:pic>
                <p:nvPicPr>
                  <p:cNvPr id="45" name="图片 4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55652" y="1432367"/>
                    <a:ext cx="540000" cy="442800"/>
                  </a:xfrm>
                  <a:prstGeom prst="rect">
                    <a:avLst/>
                  </a:prstGeom>
                </p:spPr>
              </p:pic>
              <p:pic>
                <p:nvPicPr>
                  <p:cNvPr id="46" name="图片 45"/>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812697" y="2348880"/>
                    <a:ext cx="540000" cy="442800"/>
                  </a:xfrm>
                  <a:prstGeom prst="rect">
                    <a:avLst/>
                  </a:prstGeom>
                </p:spPr>
              </p:pic>
              <p:cxnSp>
                <p:nvCxnSpPr>
                  <p:cNvPr id="47" name="直接连接符 46"/>
                  <p:cNvCxnSpPr>
                    <a:stCxn id="42" idx="3"/>
                    <a:endCxn id="46" idx="1"/>
                  </p:cNvCxnSpPr>
                  <p:nvPr/>
                </p:nvCxnSpPr>
                <p:spPr bwMode="auto">
                  <a:xfrm>
                    <a:off x="2073084" y="2570280"/>
                    <a:ext cx="173961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直接连接符 47"/>
                  <p:cNvCxnSpPr>
                    <a:stCxn id="46" idx="3"/>
                    <a:endCxn id="45" idx="1"/>
                  </p:cNvCxnSpPr>
                  <p:nvPr/>
                </p:nvCxnSpPr>
                <p:spPr bwMode="auto">
                  <a:xfrm flipV="1">
                    <a:off x="4352697" y="1653767"/>
                    <a:ext cx="2702955" cy="91651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直接连接符 48"/>
                  <p:cNvCxnSpPr>
                    <a:stCxn id="46" idx="3"/>
                    <a:endCxn id="44" idx="1"/>
                  </p:cNvCxnSpPr>
                  <p:nvPr/>
                </p:nvCxnSpPr>
                <p:spPr bwMode="auto">
                  <a:xfrm>
                    <a:off x="4352697" y="2570280"/>
                    <a:ext cx="2702955" cy="16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直接连接符 51"/>
                  <p:cNvCxnSpPr>
                    <a:stCxn id="46" idx="3"/>
                    <a:endCxn id="43" idx="1"/>
                  </p:cNvCxnSpPr>
                  <p:nvPr/>
                </p:nvCxnSpPr>
                <p:spPr bwMode="auto">
                  <a:xfrm>
                    <a:off x="4352697" y="2570280"/>
                    <a:ext cx="2702955" cy="918183"/>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34" name="文本框 33"/>
                <p:cNvSpPr txBox="1"/>
                <p:nvPr/>
              </p:nvSpPr>
              <p:spPr bwMode="auto">
                <a:xfrm>
                  <a:off x="657151" y="2825179"/>
                  <a:ext cx="1076604"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客户端</a:t>
                  </a:r>
                </a:p>
              </p:txBody>
            </p:sp>
            <p:sp>
              <p:nvSpPr>
                <p:cNvPr id="35" name="Rectangle 484"/>
                <p:cNvSpPr>
                  <a:spLocks noChangeAspect="1" noChangeArrowheads="1"/>
                </p:cNvSpPr>
                <p:nvPr/>
              </p:nvSpPr>
              <p:spPr bwMode="auto">
                <a:xfrm>
                  <a:off x="6029633" y="1893177"/>
                  <a:ext cx="14319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A</a:t>
                  </a:r>
                </a:p>
              </p:txBody>
            </p:sp>
            <p:sp>
              <p:nvSpPr>
                <p:cNvPr id="36" name="Rectangle 484"/>
                <p:cNvSpPr>
                  <a:spLocks noChangeAspect="1" noChangeArrowheads="1"/>
                </p:cNvSpPr>
                <p:nvPr/>
              </p:nvSpPr>
              <p:spPr bwMode="auto">
                <a:xfrm>
                  <a:off x="6038083" y="2825179"/>
                  <a:ext cx="14319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B</a:t>
                  </a:r>
                </a:p>
              </p:txBody>
            </p:sp>
            <p:sp>
              <p:nvSpPr>
                <p:cNvPr id="37" name="Rectangle 484"/>
                <p:cNvSpPr>
                  <a:spLocks noChangeAspect="1" noChangeArrowheads="1"/>
                </p:cNvSpPr>
                <p:nvPr/>
              </p:nvSpPr>
              <p:spPr bwMode="auto">
                <a:xfrm>
                  <a:off x="6029633" y="3746675"/>
                  <a:ext cx="14319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C </a:t>
                  </a:r>
                </a:p>
              </p:txBody>
            </p:sp>
          </p:grpSp>
          <p:sp>
            <p:nvSpPr>
              <p:cNvPr id="66" name="Text Box 39"/>
              <p:cNvSpPr txBox="1">
                <a:spLocks noChangeArrowheads="1"/>
              </p:cNvSpPr>
              <p:nvPr/>
            </p:nvSpPr>
            <p:spPr bwMode="auto">
              <a:xfrm>
                <a:off x="4264197" y="1525706"/>
                <a:ext cx="6351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PADT</a:t>
                </a:r>
              </a:p>
            </p:txBody>
          </p:sp>
        </p:grpSp>
      </p:grpSp>
      <p:sp>
        <p:nvSpPr>
          <p:cNvPr id="41" name="任意多边形 40"/>
          <p:cNvSpPr/>
          <p:nvPr/>
        </p:nvSpPr>
        <p:spPr>
          <a:xfrm>
            <a:off x="2407521" y="3073073"/>
            <a:ext cx="4713224" cy="764032"/>
          </a:xfrm>
          <a:custGeom>
            <a:avLst/>
            <a:gdLst>
              <a:gd name="connsiteX0" fmla="*/ 0 w 4489704"/>
              <a:gd name="connsiteY0" fmla="*/ 749808 h 749808"/>
              <a:gd name="connsiteX1" fmla="*/ 4489704 w 4489704"/>
              <a:gd name="connsiteY1" fmla="*/ 0 h 749808"/>
              <a:gd name="connsiteX0" fmla="*/ 0 w 4489704"/>
              <a:gd name="connsiteY0" fmla="*/ 749808 h 782200"/>
              <a:gd name="connsiteX1" fmla="*/ 4489704 w 4489704"/>
              <a:gd name="connsiteY1" fmla="*/ 0 h 782200"/>
              <a:gd name="connsiteX0" fmla="*/ 0 w 4489704"/>
              <a:gd name="connsiteY0" fmla="*/ 749808 h 796946"/>
              <a:gd name="connsiteX1" fmla="*/ 4489704 w 4489704"/>
              <a:gd name="connsiteY1" fmla="*/ 0 h 796946"/>
              <a:gd name="connsiteX0" fmla="*/ 0 w 4489704"/>
              <a:gd name="connsiteY0" fmla="*/ 804672 h 847901"/>
              <a:gd name="connsiteX1" fmla="*/ 4489704 w 4489704"/>
              <a:gd name="connsiteY1" fmla="*/ 0 h 847901"/>
              <a:gd name="connsiteX0" fmla="*/ 0 w 4489704"/>
              <a:gd name="connsiteY0" fmla="*/ 804672 h 813770"/>
              <a:gd name="connsiteX1" fmla="*/ 4489704 w 4489704"/>
              <a:gd name="connsiteY1" fmla="*/ 0 h 813770"/>
              <a:gd name="connsiteX0" fmla="*/ 0 w 4489704"/>
              <a:gd name="connsiteY0" fmla="*/ 804672 h 812177"/>
              <a:gd name="connsiteX1" fmla="*/ 4489704 w 4489704"/>
              <a:gd name="connsiteY1" fmla="*/ 0 h 812177"/>
              <a:gd name="connsiteX0" fmla="*/ 0 w 4489704"/>
              <a:gd name="connsiteY0" fmla="*/ 804672 h 812747"/>
              <a:gd name="connsiteX1" fmla="*/ 4489704 w 4489704"/>
              <a:gd name="connsiteY1" fmla="*/ 0 h 812747"/>
              <a:gd name="connsiteX0" fmla="*/ 0 w 4489704"/>
              <a:gd name="connsiteY0" fmla="*/ 804672 h 806837"/>
              <a:gd name="connsiteX1" fmla="*/ 4489704 w 4489704"/>
              <a:gd name="connsiteY1" fmla="*/ 0 h 806837"/>
              <a:gd name="connsiteX0" fmla="*/ 0 w 4489704"/>
              <a:gd name="connsiteY0" fmla="*/ 804672 h 808153"/>
              <a:gd name="connsiteX1" fmla="*/ 4489704 w 4489704"/>
              <a:gd name="connsiteY1" fmla="*/ 0 h 808153"/>
              <a:gd name="connsiteX0" fmla="*/ 0 w 4489704"/>
              <a:gd name="connsiteY0" fmla="*/ 804672 h 806180"/>
              <a:gd name="connsiteX1" fmla="*/ 4489704 w 4489704"/>
              <a:gd name="connsiteY1" fmla="*/ 0 h 806180"/>
              <a:gd name="connsiteX0" fmla="*/ 0 w 4489704"/>
              <a:gd name="connsiteY0" fmla="*/ 804672 h 813557"/>
              <a:gd name="connsiteX1" fmla="*/ 4489704 w 4489704"/>
              <a:gd name="connsiteY1" fmla="*/ 0 h 813557"/>
              <a:gd name="connsiteX0" fmla="*/ 0 w 4489704"/>
              <a:gd name="connsiteY0" fmla="*/ 804672 h 812571"/>
              <a:gd name="connsiteX1" fmla="*/ 4489704 w 4489704"/>
              <a:gd name="connsiteY1" fmla="*/ 0 h 812571"/>
              <a:gd name="connsiteX0" fmla="*/ 0 w 4489704"/>
              <a:gd name="connsiteY0" fmla="*/ 804672 h 810127"/>
              <a:gd name="connsiteX1" fmla="*/ 4489704 w 4489704"/>
              <a:gd name="connsiteY1" fmla="*/ 0 h 810127"/>
              <a:gd name="connsiteX0" fmla="*/ 0 w 4489704"/>
              <a:gd name="connsiteY0" fmla="*/ 804672 h 810127"/>
              <a:gd name="connsiteX1" fmla="*/ 4489704 w 4489704"/>
              <a:gd name="connsiteY1" fmla="*/ 0 h 810127"/>
              <a:gd name="connsiteX0" fmla="*/ 0 w 4489704"/>
              <a:gd name="connsiteY0" fmla="*/ 804672 h 812571"/>
              <a:gd name="connsiteX1" fmla="*/ 4489704 w 4489704"/>
              <a:gd name="connsiteY1" fmla="*/ 0 h 812571"/>
              <a:gd name="connsiteX0" fmla="*/ 0 w 4489704"/>
              <a:gd name="connsiteY0" fmla="*/ 804672 h 809642"/>
              <a:gd name="connsiteX1" fmla="*/ 4489704 w 4489704"/>
              <a:gd name="connsiteY1" fmla="*/ 0 h 809642"/>
              <a:gd name="connsiteX0" fmla="*/ 0 w 4713224"/>
              <a:gd name="connsiteY0" fmla="*/ 733552 h 741090"/>
              <a:gd name="connsiteX1" fmla="*/ 4713224 w 4713224"/>
              <a:gd name="connsiteY1" fmla="*/ 0 h 741090"/>
              <a:gd name="connsiteX0" fmla="*/ 0 w 4713224"/>
              <a:gd name="connsiteY0" fmla="*/ 733552 h 773909"/>
              <a:gd name="connsiteX1" fmla="*/ 4713224 w 4713224"/>
              <a:gd name="connsiteY1" fmla="*/ 0 h 773909"/>
              <a:gd name="connsiteX0" fmla="*/ 0 w 4713224"/>
              <a:gd name="connsiteY0" fmla="*/ 764032 h 797178"/>
              <a:gd name="connsiteX1" fmla="*/ 4713224 w 4713224"/>
              <a:gd name="connsiteY1" fmla="*/ 0 h 797178"/>
              <a:gd name="connsiteX0" fmla="*/ 0 w 4713224"/>
              <a:gd name="connsiteY0" fmla="*/ 764032 h 765857"/>
              <a:gd name="connsiteX1" fmla="*/ 4713224 w 4713224"/>
              <a:gd name="connsiteY1" fmla="*/ 0 h 765857"/>
              <a:gd name="connsiteX0" fmla="*/ 0 w 4713224"/>
              <a:gd name="connsiteY0" fmla="*/ 764032 h 797178"/>
              <a:gd name="connsiteX1" fmla="*/ 4713224 w 4713224"/>
              <a:gd name="connsiteY1" fmla="*/ 0 h 797178"/>
              <a:gd name="connsiteX0" fmla="*/ 0 w 4713224"/>
              <a:gd name="connsiteY0" fmla="*/ 764032 h 779253"/>
              <a:gd name="connsiteX1" fmla="*/ 4713224 w 4713224"/>
              <a:gd name="connsiteY1" fmla="*/ 0 h 779253"/>
              <a:gd name="connsiteX0" fmla="*/ 0 w 4713224"/>
              <a:gd name="connsiteY0" fmla="*/ 764032 h 779253"/>
              <a:gd name="connsiteX1" fmla="*/ 4713224 w 4713224"/>
              <a:gd name="connsiteY1" fmla="*/ 0 h 779253"/>
              <a:gd name="connsiteX0" fmla="*/ 0 w 4713224"/>
              <a:gd name="connsiteY0" fmla="*/ 764032 h 764032"/>
              <a:gd name="connsiteX1" fmla="*/ 4713224 w 4713224"/>
              <a:gd name="connsiteY1" fmla="*/ 0 h 764032"/>
              <a:gd name="connsiteX0" fmla="*/ 0 w 4713224"/>
              <a:gd name="connsiteY0" fmla="*/ 764032 h 764032"/>
              <a:gd name="connsiteX1" fmla="*/ 4713224 w 4713224"/>
              <a:gd name="connsiteY1" fmla="*/ 0 h 764032"/>
              <a:gd name="connsiteX0" fmla="*/ 0 w 4713224"/>
              <a:gd name="connsiteY0" fmla="*/ 764032 h 764032"/>
              <a:gd name="connsiteX1" fmla="*/ 4713224 w 4713224"/>
              <a:gd name="connsiteY1" fmla="*/ 0 h 764032"/>
            </a:gdLst>
            <a:ahLst/>
            <a:cxnLst>
              <a:cxn ang="0">
                <a:pos x="connsiteX0" y="connsiteY0"/>
              </a:cxn>
              <a:cxn ang="0">
                <a:pos x="connsiteX1" y="connsiteY1"/>
              </a:cxn>
            </a:cxnLst>
            <a:rect l="l" t="t" r="r" b="b"/>
            <a:pathLst>
              <a:path w="4713224" h="764032">
                <a:moveTo>
                  <a:pt x="0" y="764032"/>
                </a:moveTo>
                <a:cubicBezTo>
                  <a:pt x="2593848" y="716280"/>
                  <a:pt x="2269744" y="848360"/>
                  <a:pt x="4713224" y="0"/>
                </a:cubicBezTo>
              </a:path>
            </a:pathLst>
          </a:custGeom>
          <a:noFill/>
          <a:ln w="25400">
            <a:solidFill>
              <a:srgbClr val="00B0F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58"/>
          <p:cNvSpPr/>
          <p:nvPr/>
        </p:nvSpPr>
        <p:spPr>
          <a:xfrm>
            <a:off x="2407521" y="3253666"/>
            <a:ext cx="4713224" cy="764032"/>
          </a:xfrm>
          <a:custGeom>
            <a:avLst/>
            <a:gdLst>
              <a:gd name="connsiteX0" fmla="*/ 0 w 4489704"/>
              <a:gd name="connsiteY0" fmla="*/ 749808 h 749808"/>
              <a:gd name="connsiteX1" fmla="*/ 4489704 w 4489704"/>
              <a:gd name="connsiteY1" fmla="*/ 0 h 749808"/>
              <a:gd name="connsiteX0" fmla="*/ 0 w 4489704"/>
              <a:gd name="connsiteY0" fmla="*/ 749808 h 782200"/>
              <a:gd name="connsiteX1" fmla="*/ 4489704 w 4489704"/>
              <a:gd name="connsiteY1" fmla="*/ 0 h 782200"/>
              <a:gd name="connsiteX0" fmla="*/ 0 w 4489704"/>
              <a:gd name="connsiteY0" fmla="*/ 749808 h 796946"/>
              <a:gd name="connsiteX1" fmla="*/ 4489704 w 4489704"/>
              <a:gd name="connsiteY1" fmla="*/ 0 h 796946"/>
              <a:gd name="connsiteX0" fmla="*/ 0 w 4489704"/>
              <a:gd name="connsiteY0" fmla="*/ 804672 h 847901"/>
              <a:gd name="connsiteX1" fmla="*/ 4489704 w 4489704"/>
              <a:gd name="connsiteY1" fmla="*/ 0 h 847901"/>
              <a:gd name="connsiteX0" fmla="*/ 0 w 4489704"/>
              <a:gd name="connsiteY0" fmla="*/ 804672 h 813770"/>
              <a:gd name="connsiteX1" fmla="*/ 4489704 w 4489704"/>
              <a:gd name="connsiteY1" fmla="*/ 0 h 813770"/>
              <a:gd name="connsiteX0" fmla="*/ 0 w 4489704"/>
              <a:gd name="connsiteY0" fmla="*/ 804672 h 812177"/>
              <a:gd name="connsiteX1" fmla="*/ 4489704 w 4489704"/>
              <a:gd name="connsiteY1" fmla="*/ 0 h 812177"/>
              <a:gd name="connsiteX0" fmla="*/ 0 w 4489704"/>
              <a:gd name="connsiteY0" fmla="*/ 804672 h 812747"/>
              <a:gd name="connsiteX1" fmla="*/ 4489704 w 4489704"/>
              <a:gd name="connsiteY1" fmla="*/ 0 h 812747"/>
              <a:gd name="connsiteX0" fmla="*/ 0 w 4489704"/>
              <a:gd name="connsiteY0" fmla="*/ 804672 h 806837"/>
              <a:gd name="connsiteX1" fmla="*/ 4489704 w 4489704"/>
              <a:gd name="connsiteY1" fmla="*/ 0 h 806837"/>
              <a:gd name="connsiteX0" fmla="*/ 0 w 4489704"/>
              <a:gd name="connsiteY0" fmla="*/ 804672 h 808153"/>
              <a:gd name="connsiteX1" fmla="*/ 4489704 w 4489704"/>
              <a:gd name="connsiteY1" fmla="*/ 0 h 808153"/>
              <a:gd name="connsiteX0" fmla="*/ 0 w 4489704"/>
              <a:gd name="connsiteY0" fmla="*/ 804672 h 806180"/>
              <a:gd name="connsiteX1" fmla="*/ 4489704 w 4489704"/>
              <a:gd name="connsiteY1" fmla="*/ 0 h 806180"/>
              <a:gd name="connsiteX0" fmla="*/ 0 w 4489704"/>
              <a:gd name="connsiteY0" fmla="*/ 804672 h 813557"/>
              <a:gd name="connsiteX1" fmla="*/ 4489704 w 4489704"/>
              <a:gd name="connsiteY1" fmla="*/ 0 h 813557"/>
              <a:gd name="connsiteX0" fmla="*/ 0 w 4489704"/>
              <a:gd name="connsiteY0" fmla="*/ 804672 h 812571"/>
              <a:gd name="connsiteX1" fmla="*/ 4489704 w 4489704"/>
              <a:gd name="connsiteY1" fmla="*/ 0 h 812571"/>
              <a:gd name="connsiteX0" fmla="*/ 0 w 4489704"/>
              <a:gd name="connsiteY0" fmla="*/ 804672 h 810127"/>
              <a:gd name="connsiteX1" fmla="*/ 4489704 w 4489704"/>
              <a:gd name="connsiteY1" fmla="*/ 0 h 810127"/>
              <a:gd name="connsiteX0" fmla="*/ 0 w 4489704"/>
              <a:gd name="connsiteY0" fmla="*/ 804672 h 810127"/>
              <a:gd name="connsiteX1" fmla="*/ 4489704 w 4489704"/>
              <a:gd name="connsiteY1" fmla="*/ 0 h 810127"/>
              <a:gd name="connsiteX0" fmla="*/ 0 w 4489704"/>
              <a:gd name="connsiteY0" fmla="*/ 804672 h 812571"/>
              <a:gd name="connsiteX1" fmla="*/ 4489704 w 4489704"/>
              <a:gd name="connsiteY1" fmla="*/ 0 h 812571"/>
              <a:gd name="connsiteX0" fmla="*/ 0 w 4489704"/>
              <a:gd name="connsiteY0" fmla="*/ 804672 h 809642"/>
              <a:gd name="connsiteX1" fmla="*/ 4489704 w 4489704"/>
              <a:gd name="connsiteY1" fmla="*/ 0 h 809642"/>
              <a:gd name="connsiteX0" fmla="*/ 0 w 4713224"/>
              <a:gd name="connsiteY0" fmla="*/ 733552 h 741090"/>
              <a:gd name="connsiteX1" fmla="*/ 4713224 w 4713224"/>
              <a:gd name="connsiteY1" fmla="*/ 0 h 741090"/>
              <a:gd name="connsiteX0" fmla="*/ 0 w 4713224"/>
              <a:gd name="connsiteY0" fmla="*/ 733552 h 773909"/>
              <a:gd name="connsiteX1" fmla="*/ 4713224 w 4713224"/>
              <a:gd name="connsiteY1" fmla="*/ 0 h 773909"/>
              <a:gd name="connsiteX0" fmla="*/ 0 w 4713224"/>
              <a:gd name="connsiteY0" fmla="*/ 764032 h 797178"/>
              <a:gd name="connsiteX1" fmla="*/ 4713224 w 4713224"/>
              <a:gd name="connsiteY1" fmla="*/ 0 h 797178"/>
              <a:gd name="connsiteX0" fmla="*/ 0 w 4713224"/>
              <a:gd name="connsiteY0" fmla="*/ 764032 h 765857"/>
              <a:gd name="connsiteX1" fmla="*/ 4713224 w 4713224"/>
              <a:gd name="connsiteY1" fmla="*/ 0 h 765857"/>
              <a:gd name="connsiteX0" fmla="*/ 0 w 4713224"/>
              <a:gd name="connsiteY0" fmla="*/ 764032 h 797178"/>
              <a:gd name="connsiteX1" fmla="*/ 4713224 w 4713224"/>
              <a:gd name="connsiteY1" fmla="*/ 0 h 797178"/>
              <a:gd name="connsiteX0" fmla="*/ 0 w 4713224"/>
              <a:gd name="connsiteY0" fmla="*/ 764032 h 779253"/>
              <a:gd name="connsiteX1" fmla="*/ 4713224 w 4713224"/>
              <a:gd name="connsiteY1" fmla="*/ 0 h 779253"/>
              <a:gd name="connsiteX0" fmla="*/ 0 w 4713224"/>
              <a:gd name="connsiteY0" fmla="*/ 764032 h 779253"/>
              <a:gd name="connsiteX1" fmla="*/ 4713224 w 4713224"/>
              <a:gd name="connsiteY1" fmla="*/ 0 h 779253"/>
              <a:gd name="connsiteX0" fmla="*/ 0 w 4713224"/>
              <a:gd name="connsiteY0" fmla="*/ 764032 h 764032"/>
              <a:gd name="connsiteX1" fmla="*/ 4713224 w 4713224"/>
              <a:gd name="connsiteY1" fmla="*/ 0 h 764032"/>
              <a:gd name="connsiteX0" fmla="*/ 0 w 4713224"/>
              <a:gd name="connsiteY0" fmla="*/ 764032 h 764032"/>
              <a:gd name="connsiteX1" fmla="*/ 4713224 w 4713224"/>
              <a:gd name="connsiteY1" fmla="*/ 0 h 764032"/>
              <a:gd name="connsiteX0" fmla="*/ 0 w 4713224"/>
              <a:gd name="connsiteY0" fmla="*/ 764032 h 764032"/>
              <a:gd name="connsiteX1" fmla="*/ 4713224 w 4713224"/>
              <a:gd name="connsiteY1" fmla="*/ 0 h 764032"/>
            </a:gdLst>
            <a:ahLst/>
            <a:cxnLst>
              <a:cxn ang="0">
                <a:pos x="connsiteX0" y="connsiteY0"/>
              </a:cxn>
              <a:cxn ang="0">
                <a:pos x="connsiteX1" y="connsiteY1"/>
              </a:cxn>
            </a:cxnLst>
            <a:rect l="l" t="t" r="r" b="b"/>
            <a:pathLst>
              <a:path w="4713224" h="764032">
                <a:moveTo>
                  <a:pt x="0" y="764032"/>
                </a:moveTo>
                <a:cubicBezTo>
                  <a:pt x="2593848" y="716280"/>
                  <a:pt x="2269744" y="848360"/>
                  <a:pt x="4713224" y="0"/>
                </a:cubicBezTo>
              </a:path>
            </a:pathLst>
          </a:custGeom>
          <a:noFill/>
          <a:ln w="25400">
            <a:solidFill>
              <a:srgbClr val="00B0F0"/>
            </a:solidFill>
            <a:prstDash val="dash"/>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五边形 30"/>
          <p:cNvSpPr/>
          <p:nvPr/>
        </p:nvSpPr>
        <p:spPr bwMode="auto">
          <a:xfrm>
            <a:off x="6678547" y="126000"/>
            <a:ext cx="900100" cy="252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概述</a:t>
            </a:r>
          </a:p>
        </p:txBody>
      </p:sp>
      <p:sp>
        <p:nvSpPr>
          <p:cNvPr id="38" name="燕尾形 37"/>
          <p:cNvSpPr/>
          <p:nvPr/>
        </p:nvSpPr>
        <p:spPr bwMode="auto">
          <a:xfrm>
            <a:off x="9095935" y="126000"/>
            <a:ext cx="106055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发现</a:t>
            </a:r>
          </a:p>
        </p:txBody>
      </p:sp>
      <p:sp>
        <p:nvSpPr>
          <p:cNvPr id="39" name="燕尾形 38"/>
          <p:cNvSpPr/>
          <p:nvPr/>
        </p:nvSpPr>
        <p:spPr bwMode="auto">
          <a:xfrm>
            <a:off x="10041752" y="126000"/>
            <a:ext cx="1024550"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会话</a:t>
            </a:r>
          </a:p>
        </p:txBody>
      </p:sp>
      <p:sp>
        <p:nvSpPr>
          <p:cNvPr id="40" name="燕尾形 39"/>
          <p:cNvSpPr/>
          <p:nvPr/>
        </p:nvSpPr>
        <p:spPr bwMode="auto">
          <a:xfrm>
            <a:off x="10958450" y="126000"/>
            <a:ext cx="1065523" cy="252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终结</a:t>
            </a:r>
          </a:p>
        </p:txBody>
      </p:sp>
      <p:sp>
        <p:nvSpPr>
          <p:cNvPr id="53" name="燕尾形 52"/>
          <p:cNvSpPr/>
          <p:nvPr/>
        </p:nvSpPr>
        <p:spPr bwMode="auto">
          <a:xfrm>
            <a:off x="8299053" y="126000"/>
            <a:ext cx="91053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报文结构</a:t>
            </a:r>
          </a:p>
        </p:txBody>
      </p:sp>
      <p:sp>
        <p:nvSpPr>
          <p:cNvPr id="54" name="燕尾形 53"/>
          <p:cNvSpPr/>
          <p:nvPr/>
        </p:nvSpPr>
        <p:spPr bwMode="auto">
          <a:xfrm>
            <a:off x="7466887" y="126000"/>
            <a:ext cx="946360"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会话建立</a:t>
            </a:r>
          </a:p>
        </p:txBody>
      </p:sp>
    </p:spTree>
    <p:extLst>
      <p:ext uri="{BB962C8B-B14F-4D97-AF65-F5344CB8AC3E}">
        <p14:creationId xmlns:p14="http://schemas.microsoft.com/office/powerpoint/2010/main" val="668517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idx="1"/>
          </p:nvPr>
        </p:nvSpPr>
        <p:spPr/>
        <p:txBody>
          <a:bodyPr/>
          <a:lstStyle/>
          <a:p>
            <a:r>
              <a:rPr lang="en-US" altLang="zh-CN" sz="2200" b="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2200" b="1" dirty="0">
                <a:latin typeface="Huawei Sans" panose="020C0503030203020204" pitchFamily="34" charset="0"/>
                <a:ea typeface="方正兰亭黑简体" panose="02000000000000000000" pitchFamily="2" charset="-122"/>
                <a:sym typeface="Huawei Sans" panose="020C0503030203020204" pitchFamily="34" charset="0"/>
              </a:rPr>
              <a:t>原理与配置</a:t>
            </a:r>
            <a:endParaRPr lang="en-US" altLang="zh-CN" sz="2200" b="1"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概述</a:t>
            </a:r>
            <a:endParaRPr lang="en-US" altLang="zh-CN"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lvl="1">
              <a:buFont typeface="Huawei Sans" panose="020C0503030203020204" pitchFamily="34" charset="0"/>
              <a:buChar char="▪"/>
            </a:pPr>
            <a:r>
              <a:rPr lang="en-US" altLang="zh-CN" sz="2200" b="1"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2200" b="1">
                <a:latin typeface="Huawei Sans" panose="020C0503030203020204" pitchFamily="34" charset="0"/>
                <a:ea typeface="方正兰亭黑简体" panose="02000000000000000000" pitchFamily="2" charset="-122"/>
                <a:sym typeface="Huawei Sans" panose="020C0503030203020204" pitchFamily="34" charset="0"/>
              </a:rPr>
              <a:t>基础配置</a:t>
            </a:r>
          </a:p>
        </p:txBody>
      </p:sp>
    </p:spTree>
    <p:extLst>
      <p:ext uri="{BB962C8B-B14F-4D97-AF65-F5344CB8AC3E}">
        <p14:creationId xmlns:p14="http://schemas.microsoft.com/office/powerpoint/2010/main" val="3322038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9"/>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基础配置</a:t>
            </a:r>
          </a:p>
        </p:txBody>
      </p:sp>
      <p:sp>
        <p:nvSpPr>
          <p:cNvPr id="18" name="矩形 17"/>
          <p:cNvSpPr/>
          <p:nvPr/>
        </p:nvSpPr>
        <p:spPr>
          <a:xfrm>
            <a:off x="1040181" y="1509183"/>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dialer-rule </a:t>
            </a:r>
            <a:endParaRPr lang="zh-CN" altLang="en-US"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9" name="矩形 18"/>
          <p:cNvSpPr/>
          <p:nvPr/>
        </p:nvSpPr>
        <p:spPr>
          <a:xfrm>
            <a:off x="625562" y="1144445"/>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   </a:t>
            </a:r>
          </a:p>
        </p:txBody>
      </p:sp>
      <p:sp>
        <p:nvSpPr>
          <p:cNvPr id="24" name="矩形 23"/>
          <p:cNvSpPr/>
          <p:nvPr/>
        </p:nvSpPr>
        <p:spPr>
          <a:xfrm>
            <a:off x="882877" y="1110441"/>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通过拨号规则来配置发起</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PPPoE</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会话的条件</a:t>
            </a:r>
          </a:p>
        </p:txBody>
      </p:sp>
      <p:sp>
        <p:nvSpPr>
          <p:cNvPr id="27" name="矩形 26"/>
          <p:cNvSpPr/>
          <p:nvPr/>
        </p:nvSpPr>
        <p:spPr>
          <a:xfrm>
            <a:off x="1040182" y="2442697"/>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[Huawei-Dialer1]</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dialer</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username</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28" name="矩形 27"/>
          <p:cNvSpPr/>
          <p:nvPr/>
        </p:nvSpPr>
        <p:spPr>
          <a:xfrm>
            <a:off x="642611" y="2053366"/>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2.   </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29" name="矩形 28"/>
          <p:cNvSpPr/>
          <p:nvPr/>
        </p:nvSpPr>
        <p:spPr>
          <a:xfrm>
            <a:off x="882877" y="2014171"/>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配置拨号接口用户名，此用户名必须与对端服务器用户名相同</a:t>
            </a:r>
          </a:p>
        </p:txBody>
      </p:sp>
      <p:sp>
        <p:nvSpPr>
          <p:cNvPr id="31" name="矩形 30"/>
          <p:cNvSpPr/>
          <p:nvPr/>
        </p:nvSpPr>
        <p:spPr>
          <a:xfrm>
            <a:off x="642609" y="3037512"/>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3.   </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32" name="矩形 31"/>
          <p:cNvSpPr/>
          <p:nvPr/>
        </p:nvSpPr>
        <p:spPr>
          <a:xfrm>
            <a:off x="882877" y="2979456"/>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将接口置于一个拨号访问组</a:t>
            </a:r>
          </a:p>
        </p:txBody>
      </p:sp>
      <p:sp>
        <p:nvSpPr>
          <p:cNvPr id="34" name="矩形 33"/>
          <p:cNvSpPr/>
          <p:nvPr/>
        </p:nvSpPr>
        <p:spPr>
          <a:xfrm>
            <a:off x="656681" y="3922381"/>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4.   </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35" name="矩形 34"/>
          <p:cNvSpPr/>
          <p:nvPr/>
        </p:nvSpPr>
        <p:spPr>
          <a:xfrm>
            <a:off x="913995" y="3895967"/>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指定当前拨号接口使用的拨号绑定</a:t>
            </a:r>
          </a:p>
        </p:txBody>
      </p:sp>
      <p:sp>
        <p:nvSpPr>
          <p:cNvPr id="36" name="矩形 35"/>
          <p:cNvSpPr/>
          <p:nvPr/>
        </p:nvSpPr>
        <p:spPr>
          <a:xfrm>
            <a:off x="1052163" y="3372453"/>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[Huawei-Dialer1]</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dialer-group</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group-number </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37" name="矩形 36"/>
          <p:cNvSpPr/>
          <p:nvPr/>
        </p:nvSpPr>
        <p:spPr>
          <a:xfrm>
            <a:off x="1040183" y="4299838"/>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[Huawei-Dialer1</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dialer bundle</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number</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5" name="矩形 14"/>
          <p:cNvSpPr/>
          <p:nvPr/>
        </p:nvSpPr>
        <p:spPr>
          <a:xfrm>
            <a:off x="642611" y="4968953"/>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5.   </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6" name="矩形 15"/>
          <p:cNvSpPr/>
          <p:nvPr/>
        </p:nvSpPr>
        <p:spPr>
          <a:xfrm>
            <a:off x="882877" y="4938175"/>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将物理端口与</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dialer-bundle</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进行绑定</a:t>
            </a:r>
          </a:p>
        </p:txBody>
      </p:sp>
      <p:sp>
        <p:nvSpPr>
          <p:cNvPr id="17" name="矩形 16"/>
          <p:cNvSpPr/>
          <p:nvPr/>
        </p:nvSpPr>
        <p:spPr>
          <a:xfrm>
            <a:off x="1040183" y="5294200"/>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[Huawei-Ethernet0/0/0]</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pppoe-client</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dial-bundle-number</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number</a:t>
            </a:r>
            <a:endParaRPr lang="zh-CN" altLang="en-US"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Tree>
    <p:extLst>
      <p:ext uri="{BB962C8B-B14F-4D97-AF65-F5344CB8AC3E}">
        <p14:creationId xmlns:p14="http://schemas.microsoft.com/office/powerpoint/2010/main" val="3653081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9"/>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配置实例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PPPoE</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客户端</a:t>
            </a:r>
          </a:p>
        </p:txBody>
      </p:sp>
      <p:sp>
        <p:nvSpPr>
          <p:cNvPr id="5" name="文本占位符 4"/>
          <p:cNvSpPr>
            <a:spLocks noGrp="1"/>
          </p:cNvSpPr>
          <p:nvPr>
            <p:ph type="body" sz="quarter" idx="4294967295"/>
          </p:nvPr>
        </p:nvSpPr>
        <p:spPr>
          <a:xfrm>
            <a:off x="358762" y="2651162"/>
            <a:ext cx="5559425" cy="3016250"/>
          </a:xfrm>
        </p:spPr>
        <p:txBody>
          <a:bodyPr/>
          <a:lstStyle/>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实验要求：</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pPr marL="745939" lvl="1" indent="-342900">
              <a:buFont typeface="+mj-lt"/>
              <a:buAutoNum type="arabicPeriod"/>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将</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设置为</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客户端，</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为</a:t>
            </a:r>
            <a:r>
              <a:rPr lang="en-US" altLang="zh-CN" sz="16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服务器端；</a:t>
            </a:r>
          </a:p>
          <a:p>
            <a:pPr marL="745939" lvl="1" indent="-342900">
              <a:buFont typeface="+mj-lt"/>
              <a:buAutoNum type="arabicPeriod"/>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上配置</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客户端拨号接口；</a:t>
            </a:r>
          </a:p>
          <a:p>
            <a:pPr marL="745939" lvl="1" indent="-342900">
              <a:buFont typeface="+mj-lt"/>
              <a:buAutoNum type="arabicPeriod"/>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上配置</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客户端拨号接口的认证功能；</a:t>
            </a:r>
          </a:p>
          <a:p>
            <a:pPr marL="745939" lvl="1" indent="-342900">
              <a:buFont typeface="+mj-lt"/>
              <a:buAutoNum type="arabicPeriod"/>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上的拨号接口获取</a:t>
            </a:r>
            <a:r>
              <a:rPr lang="en-US" altLang="zh-CN" sz="16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服务器端分配的</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地址；</a:t>
            </a:r>
          </a:p>
          <a:p>
            <a:pPr marL="745939" lvl="1" indent="-342900">
              <a:buFont typeface="+mj-lt"/>
              <a:buAutoNum type="arabicPeriod"/>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通过拨号接口可以访问服务器端。</a:t>
            </a:r>
          </a:p>
          <a:p>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917" name="Rectangle 4"/>
          <p:cNvSpPr>
            <a:spLocks noChangeArrowheads="1"/>
          </p:cNvSpPr>
          <p:nvPr/>
        </p:nvSpPr>
        <p:spPr bwMode="auto">
          <a:xfrm>
            <a:off x="6096000" y="1077785"/>
            <a:ext cx="5649913" cy="2887394"/>
          </a:xfrm>
          <a:prstGeom prst="rect">
            <a:avLst/>
          </a:prstGeom>
          <a:solidFill>
            <a:srgbClr val="F4FBFE"/>
          </a:solidFill>
          <a:ln>
            <a:solidFill>
              <a:srgbClr val="99DFF9"/>
            </a:solidFill>
          </a:ln>
        </p:spPr>
        <p:txBody>
          <a:bodyPr wrap="square" rtlCol="0">
            <a:spAutoFit/>
          </a:bodyPr>
          <a:lstStyle/>
          <a:p>
            <a:pPr>
              <a:lnSpc>
                <a:spcPts val="2200"/>
              </a:lnSpc>
            </a:pP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[R1]dialer-rule </a:t>
            </a: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[R1-dialer-rule]dialer-rule 1 ip permit</a:t>
            </a: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[R1-dialer-rule]quit</a:t>
            </a: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[R1]interface dialer 1 </a:t>
            </a: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[R1-Dialer1] dialer user enterprise</a:t>
            </a:r>
          </a:p>
          <a:p>
            <a:pPr>
              <a:lnSpc>
                <a:spcPts val="2200"/>
              </a:lnSpc>
            </a:pP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[R1-Dialer1] dialer-group 1 </a:t>
            </a:r>
          </a:p>
          <a:p>
            <a:pPr>
              <a:lnSpc>
                <a:spcPts val="2200"/>
              </a:lnSpc>
            </a:pP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[R1-Dialer1] dialer bundle 1</a:t>
            </a: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[R1-Dialer1] ppp chap user enterprise@huawei</a:t>
            </a: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[R1-Dialer1] ppp chap password cipher huawei123</a:t>
            </a:r>
          </a:p>
          <a:p>
            <a:pPr>
              <a:lnSpc>
                <a:spcPts val="2200"/>
              </a:lnSpc>
            </a:pP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[R1-Dialer1] </a:t>
            </a:r>
            <a:r>
              <a:rPr lang="en-US" altLang="zh-CN" sz="1400"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address ppp-negotiate</a:t>
            </a:r>
          </a:p>
        </p:txBody>
      </p:sp>
      <p:grpSp>
        <p:nvGrpSpPr>
          <p:cNvPr id="13" name="组合 12"/>
          <p:cNvGrpSpPr/>
          <p:nvPr/>
        </p:nvGrpSpPr>
        <p:grpSpPr>
          <a:xfrm>
            <a:off x="870175" y="1350907"/>
            <a:ext cx="4786769" cy="1063539"/>
            <a:chOff x="3763513" y="1227024"/>
            <a:chExt cx="4786769" cy="1063539"/>
          </a:xfrm>
        </p:grpSpPr>
        <p:grpSp>
          <p:nvGrpSpPr>
            <p:cNvPr id="9" name="组合 8"/>
            <p:cNvGrpSpPr/>
            <p:nvPr/>
          </p:nvGrpSpPr>
          <p:grpSpPr>
            <a:xfrm>
              <a:off x="3763513" y="1227024"/>
              <a:ext cx="4786769" cy="741475"/>
              <a:chOff x="4500806" y="1359657"/>
              <a:chExt cx="4786769" cy="741475"/>
            </a:xfrm>
          </p:grpSpPr>
          <p:sp>
            <p:nvSpPr>
              <p:cNvPr id="25" name="Rectangle 484"/>
              <p:cNvSpPr>
                <a:spLocks noChangeAspect="1" noChangeArrowheads="1"/>
              </p:cNvSpPr>
              <p:nvPr/>
            </p:nvSpPr>
            <p:spPr bwMode="auto">
              <a:xfrm>
                <a:off x="5495023" y="1605878"/>
                <a:ext cx="9777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GE0/0/1</a:t>
                </a:r>
              </a:p>
            </p:txBody>
          </p:sp>
          <p:pic>
            <p:nvPicPr>
              <p:cNvPr id="18" name="图片 1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953675" y="1658332"/>
                <a:ext cx="540000" cy="442800"/>
              </a:xfrm>
              <a:prstGeom prst="rect">
                <a:avLst/>
              </a:prstGeom>
            </p:spPr>
          </p:pic>
          <p:pic>
            <p:nvPicPr>
              <p:cNvPr id="19" name="图片 1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044538" y="1658332"/>
                <a:ext cx="540000" cy="442800"/>
              </a:xfrm>
              <a:prstGeom prst="rect">
                <a:avLst/>
              </a:prstGeom>
            </p:spPr>
          </p:pic>
          <p:cxnSp>
            <p:nvCxnSpPr>
              <p:cNvPr id="7" name="直接连接符 6"/>
              <p:cNvCxnSpPr>
                <a:stCxn id="18" idx="3"/>
                <a:endCxn id="19" idx="1"/>
              </p:cNvCxnSpPr>
              <p:nvPr/>
            </p:nvCxnSpPr>
            <p:spPr bwMode="auto">
              <a:xfrm>
                <a:off x="5493675" y="1879732"/>
                <a:ext cx="255086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7" name="Rectangle 484"/>
              <p:cNvSpPr>
                <a:spLocks noChangeAspect="1" noChangeArrowheads="1"/>
              </p:cNvSpPr>
              <p:nvPr/>
            </p:nvSpPr>
            <p:spPr bwMode="auto">
              <a:xfrm>
                <a:off x="7599369" y="1359657"/>
                <a:ext cx="16882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服务器端</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Rectangle 484"/>
              <p:cNvSpPr>
                <a:spLocks noChangeAspect="1" noChangeArrowheads="1"/>
              </p:cNvSpPr>
              <p:nvPr/>
            </p:nvSpPr>
            <p:spPr bwMode="auto">
              <a:xfrm>
                <a:off x="4500806" y="1359657"/>
                <a:ext cx="14319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客户端</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Rectangle 484"/>
              <p:cNvSpPr>
                <a:spLocks noChangeAspect="1" noChangeArrowheads="1"/>
              </p:cNvSpPr>
              <p:nvPr/>
            </p:nvSpPr>
            <p:spPr bwMode="auto">
              <a:xfrm>
                <a:off x="7110515" y="1605878"/>
                <a:ext cx="9777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GE0/0/0</a:t>
                </a:r>
              </a:p>
            </p:txBody>
          </p:sp>
        </p:grpSp>
        <p:sp>
          <p:nvSpPr>
            <p:cNvPr id="29" name="Text Box 39"/>
            <p:cNvSpPr txBox="1">
              <a:spLocks noChangeArrowheads="1"/>
            </p:cNvSpPr>
            <p:nvPr/>
          </p:nvSpPr>
          <p:spPr bwMode="auto">
            <a:xfrm>
              <a:off x="4292910" y="1952009"/>
              <a:ext cx="4363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p>
          </p:txBody>
        </p:sp>
        <p:sp>
          <p:nvSpPr>
            <p:cNvPr id="30" name="Text Box 39"/>
            <p:cNvSpPr txBox="1">
              <a:spLocks noChangeArrowheads="1"/>
            </p:cNvSpPr>
            <p:nvPr/>
          </p:nvSpPr>
          <p:spPr bwMode="auto">
            <a:xfrm>
              <a:off x="7334380" y="1952009"/>
              <a:ext cx="4363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p>
          </p:txBody>
        </p:sp>
      </p:grpSp>
      <p:sp>
        <p:nvSpPr>
          <p:cNvPr id="2" name="文本框 1"/>
          <p:cNvSpPr txBox="1"/>
          <p:nvPr/>
        </p:nvSpPr>
        <p:spPr bwMode="auto">
          <a:xfrm>
            <a:off x="6024563" y="785551"/>
            <a:ext cx="4845278"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创建拨号接口并配置被认证方用户名和密码：</a:t>
            </a:r>
          </a:p>
        </p:txBody>
      </p:sp>
      <p:sp>
        <p:nvSpPr>
          <p:cNvPr id="17" name="文本框 16"/>
          <p:cNvSpPr txBox="1"/>
          <p:nvPr/>
        </p:nvSpPr>
        <p:spPr bwMode="auto">
          <a:xfrm>
            <a:off x="6096000" y="3982038"/>
            <a:ext cx="4845278"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将拨号接口绑定出接口：</a:t>
            </a:r>
          </a:p>
        </p:txBody>
      </p:sp>
      <p:sp>
        <p:nvSpPr>
          <p:cNvPr id="3" name="矩形 2"/>
          <p:cNvSpPr/>
          <p:nvPr/>
        </p:nvSpPr>
        <p:spPr>
          <a:xfrm>
            <a:off x="6132513" y="5557626"/>
            <a:ext cx="5613400" cy="374461"/>
          </a:xfrm>
          <a:prstGeom prst="rect">
            <a:avLst/>
          </a:prstGeom>
          <a:solidFill>
            <a:srgbClr val="F4FBFE"/>
          </a:solidFill>
          <a:ln>
            <a:solidFill>
              <a:srgbClr val="99DFF9"/>
            </a:solidFill>
          </a:ln>
        </p:spPr>
        <p:txBody>
          <a:bodyPr wrap="square" rtlCol="0">
            <a:spAutoFit/>
          </a:bodyPr>
          <a:lstStyle/>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a:t>
            </a:r>
            <a:r>
              <a:rPr lang="en-US" altLang="zh-CN"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0.0.0.0  0.0.0.0  dialer 1</a:t>
            </a:r>
          </a:p>
        </p:txBody>
      </p:sp>
      <p:sp>
        <p:nvSpPr>
          <p:cNvPr id="20" name="文本框 19"/>
          <p:cNvSpPr txBox="1"/>
          <p:nvPr/>
        </p:nvSpPr>
        <p:spPr bwMode="auto">
          <a:xfrm>
            <a:off x="6096000" y="5289572"/>
            <a:ext cx="4845278"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3.</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配置本端到达服务器端的缺省路由：</a:t>
            </a:r>
          </a:p>
        </p:txBody>
      </p:sp>
      <p:sp>
        <p:nvSpPr>
          <p:cNvPr id="4" name="矩形 3"/>
          <p:cNvSpPr/>
          <p:nvPr/>
        </p:nvSpPr>
        <p:spPr>
          <a:xfrm>
            <a:off x="6132513" y="4286141"/>
            <a:ext cx="5613400" cy="938719"/>
          </a:xfrm>
          <a:prstGeom prst="rect">
            <a:avLst/>
          </a:prstGeom>
          <a:solidFill>
            <a:srgbClr val="F4FBFE"/>
          </a:solidFill>
          <a:ln>
            <a:solidFill>
              <a:srgbClr val="99DFF9"/>
            </a:solidFill>
          </a:ln>
        </p:spPr>
        <p:txBody>
          <a:bodyPr wrap="square" rtlCol="0">
            <a:spAutoFit/>
          </a:bodyPr>
          <a:lstStyle/>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[R1]interface GigabitEthernet 0/0/1 </a:t>
            </a:r>
          </a:p>
          <a:p>
            <a:pPr>
              <a:lnSpc>
                <a:spcPts val="2200"/>
              </a:lnSpc>
            </a:pP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[R1-GigabitEthernet0/0/1]</a:t>
            </a:r>
            <a:r>
              <a:rPr lang="en-US" altLang="zh-CN" sz="1400"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pppoe</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-client dial-bundle-number 1 </a:t>
            </a: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[R1-GigabitEthernet0/0/1]quit</a:t>
            </a:r>
          </a:p>
        </p:txBody>
      </p:sp>
    </p:spTree>
    <p:extLst>
      <p:ext uri="{BB962C8B-B14F-4D97-AF65-F5344CB8AC3E}">
        <p14:creationId xmlns:p14="http://schemas.microsoft.com/office/powerpoint/2010/main" val="3775503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9"/>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配置实例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服务器端</a:t>
            </a:r>
          </a:p>
        </p:txBody>
      </p:sp>
      <p:sp>
        <p:nvSpPr>
          <p:cNvPr id="5" name="文本占位符 4"/>
          <p:cNvSpPr>
            <a:spLocks noGrp="1"/>
          </p:cNvSpPr>
          <p:nvPr>
            <p:ph type="body" sz="quarter" idx="4294967295"/>
          </p:nvPr>
        </p:nvSpPr>
        <p:spPr>
          <a:xfrm>
            <a:off x="476189" y="2984538"/>
            <a:ext cx="5591175" cy="2592388"/>
          </a:xfrm>
        </p:spPr>
        <p:txBody>
          <a:bodyPr/>
          <a:lstStyle/>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实验要求：</a:t>
            </a:r>
          </a:p>
          <a:p>
            <a:pPr marL="745939" lvl="1" indent="-342900">
              <a:buFont typeface="+mj-lt"/>
              <a:buAutoNum type="arabicPeriod"/>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sz="16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服务器端上创建为客户端分配</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的地址池；</a:t>
            </a:r>
          </a:p>
          <a:p>
            <a:pPr marL="745939" lvl="1" indent="-342900">
              <a:buFont typeface="+mj-lt"/>
              <a:buAutoNum type="arabicPeriod"/>
            </a:pPr>
            <a:r>
              <a:rPr lang="en-US" altLang="zh-CN" sz="16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服务器端完成</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客户端认证并分配合法的</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地址。</a:t>
            </a:r>
          </a:p>
          <a:p>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917" name="Rectangle 4"/>
          <p:cNvSpPr>
            <a:spLocks noChangeArrowheads="1"/>
          </p:cNvSpPr>
          <p:nvPr/>
        </p:nvSpPr>
        <p:spPr bwMode="auto">
          <a:xfrm>
            <a:off x="6095999" y="1197598"/>
            <a:ext cx="5649913" cy="2067233"/>
          </a:xfrm>
          <a:prstGeom prst="rect">
            <a:avLst/>
          </a:prstGeom>
          <a:solidFill>
            <a:srgbClr val="F4FBFE"/>
          </a:solidFill>
          <a:ln>
            <a:solidFill>
              <a:srgbClr val="99DFF9"/>
            </a:solidFill>
          </a:ln>
        </p:spPr>
        <p:txBody>
          <a:bodyPr wrap="square" rtlCol="0">
            <a:spAutoFit/>
          </a:bodyPr>
          <a:lstStyle/>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a:t>
            </a:r>
            <a:r>
              <a:rPr lang="en-US" altLang="zh-CN" sz="1400"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pool pool1	#</a:t>
            </a:r>
            <a:r>
              <a:rPr lang="zh-CN" alt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创建地址池，指定分配的</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zh-CN" alt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地址和网关</a:t>
            </a:r>
            <a:endParaRPr lang="zh-CN"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[R2-ip-pool-pool1]network 192.168.1.0 mask 255.255.255.0</a:t>
            </a:r>
            <a:endParaRPr lang="zh-CN"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[R2-ip-pool-pool1]gateway-list 192.168.1.254</a:t>
            </a:r>
          </a:p>
          <a:p>
            <a:pPr>
              <a:lnSpc>
                <a:spcPts val="2200"/>
              </a:lnSpc>
            </a:pP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[R2]interface Virtual-Template 1          #</a:t>
            </a:r>
            <a:r>
              <a:rPr lang="zh-CN" alt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创建虚拟模板接口</a:t>
            </a:r>
            <a:endParaRPr lang="zh-CN"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[R2-Virtual-Template1]</a:t>
            </a:r>
            <a:r>
              <a:rPr lang="en-US" altLang="zh-CN"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authentication-mode chap </a:t>
            </a:r>
            <a:endParaRPr lang="zh-CN"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[R2-Virtual-Template1]</a:t>
            </a:r>
            <a:r>
              <a:rPr lang="en-US" altLang="zh-CN"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address 192.168.1.254 255.255.255.0</a:t>
            </a:r>
            <a:endParaRPr lang="zh-CN"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[R2-Virtual-Template1]remote address pool pool1</a:t>
            </a:r>
            <a:endParaRPr lang="zh-CN"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3" name="文本框 2"/>
          <p:cNvSpPr txBox="1"/>
          <p:nvPr/>
        </p:nvSpPr>
        <p:spPr bwMode="auto">
          <a:xfrm>
            <a:off x="6045805" y="914267"/>
            <a:ext cx="2294886"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创建地址池与虚拟模板：</a:t>
            </a:r>
          </a:p>
        </p:txBody>
      </p:sp>
      <p:sp>
        <p:nvSpPr>
          <p:cNvPr id="20" name="文本框 19"/>
          <p:cNvSpPr txBox="1"/>
          <p:nvPr/>
        </p:nvSpPr>
        <p:spPr bwMode="auto">
          <a:xfrm>
            <a:off x="6109229" y="3415069"/>
            <a:ext cx="2653959"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将物理接口与虚拟模板绑定：</a:t>
            </a:r>
          </a:p>
        </p:txBody>
      </p:sp>
      <p:sp>
        <p:nvSpPr>
          <p:cNvPr id="4" name="矩形 3"/>
          <p:cNvSpPr/>
          <p:nvPr/>
        </p:nvSpPr>
        <p:spPr>
          <a:xfrm>
            <a:off x="6096000" y="4764460"/>
            <a:ext cx="1725915"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3.</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创建访问用户：</a:t>
            </a:r>
          </a:p>
        </p:txBody>
      </p:sp>
      <p:grpSp>
        <p:nvGrpSpPr>
          <p:cNvPr id="23" name="组合 22"/>
          <p:cNvGrpSpPr/>
          <p:nvPr/>
        </p:nvGrpSpPr>
        <p:grpSpPr>
          <a:xfrm>
            <a:off x="870175" y="1490244"/>
            <a:ext cx="4528901" cy="1063539"/>
            <a:chOff x="3763513" y="1227024"/>
            <a:chExt cx="4528901" cy="1063539"/>
          </a:xfrm>
        </p:grpSpPr>
        <p:grpSp>
          <p:nvGrpSpPr>
            <p:cNvPr id="31" name="组合 30"/>
            <p:cNvGrpSpPr/>
            <p:nvPr/>
          </p:nvGrpSpPr>
          <p:grpSpPr>
            <a:xfrm>
              <a:off x="3763513" y="1227024"/>
              <a:ext cx="4528901" cy="741475"/>
              <a:chOff x="4500806" y="1359657"/>
              <a:chExt cx="4528901" cy="741475"/>
            </a:xfrm>
          </p:grpSpPr>
          <p:sp>
            <p:nvSpPr>
              <p:cNvPr id="34" name="Rectangle 484"/>
              <p:cNvSpPr>
                <a:spLocks noChangeAspect="1" noChangeArrowheads="1"/>
              </p:cNvSpPr>
              <p:nvPr/>
            </p:nvSpPr>
            <p:spPr bwMode="auto">
              <a:xfrm>
                <a:off x="5495023" y="1605878"/>
                <a:ext cx="9777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GE0/0/1</a:t>
                </a:r>
              </a:p>
            </p:txBody>
          </p:sp>
          <p:pic>
            <p:nvPicPr>
              <p:cNvPr id="35" name="图片 3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953675" y="1658332"/>
                <a:ext cx="540000" cy="442800"/>
              </a:xfrm>
              <a:prstGeom prst="rect">
                <a:avLst/>
              </a:prstGeom>
            </p:spPr>
          </p:pic>
          <p:pic>
            <p:nvPicPr>
              <p:cNvPr id="36" name="图片 3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044538" y="1658332"/>
                <a:ext cx="540000" cy="442800"/>
              </a:xfrm>
              <a:prstGeom prst="rect">
                <a:avLst/>
              </a:prstGeom>
            </p:spPr>
          </p:pic>
          <p:cxnSp>
            <p:nvCxnSpPr>
              <p:cNvPr id="37" name="直接连接符 36"/>
              <p:cNvCxnSpPr>
                <a:stCxn id="35" idx="3"/>
                <a:endCxn id="36" idx="1"/>
              </p:cNvCxnSpPr>
              <p:nvPr/>
            </p:nvCxnSpPr>
            <p:spPr bwMode="auto">
              <a:xfrm>
                <a:off x="5493675" y="1879732"/>
                <a:ext cx="255086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8" name="Rectangle 484"/>
              <p:cNvSpPr>
                <a:spLocks noChangeAspect="1" noChangeArrowheads="1"/>
              </p:cNvSpPr>
              <p:nvPr/>
            </p:nvSpPr>
            <p:spPr bwMode="auto">
              <a:xfrm>
                <a:off x="7599369" y="1359657"/>
                <a:ext cx="14303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服务器端</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Rectangle 484"/>
              <p:cNvSpPr>
                <a:spLocks noChangeAspect="1" noChangeArrowheads="1"/>
              </p:cNvSpPr>
              <p:nvPr/>
            </p:nvSpPr>
            <p:spPr bwMode="auto">
              <a:xfrm>
                <a:off x="4500806" y="1359657"/>
                <a:ext cx="14319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客户端</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Rectangle 484"/>
              <p:cNvSpPr>
                <a:spLocks noChangeAspect="1" noChangeArrowheads="1"/>
              </p:cNvSpPr>
              <p:nvPr/>
            </p:nvSpPr>
            <p:spPr bwMode="auto">
              <a:xfrm>
                <a:off x="7110515" y="1605878"/>
                <a:ext cx="9777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GE0/0/0</a:t>
                </a:r>
              </a:p>
            </p:txBody>
          </p:sp>
        </p:grpSp>
        <p:sp>
          <p:nvSpPr>
            <p:cNvPr id="32" name="Text Box 39"/>
            <p:cNvSpPr txBox="1">
              <a:spLocks noChangeArrowheads="1"/>
            </p:cNvSpPr>
            <p:nvPr/>
          </p:nvSpPr>
          <p:spPr bwMode="auto">
            <a:xfrm>
              <a:off x="4292910" y="1952009"/>
              <a:ext cx="4363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p>
          </p:txBody>
        </p:sp>
        <p:sp>
          <p:nvSpPr>
            <p:cNvPr id="33" name="Text Box 39"/>
            <p:cNvSpPr txBox="1">
              <a:spLocks noChangeArrowheads="1"/>
            </p:cNvSpPr>
            <p:nvPr/>
          </p:nvSpPr>
          <p:spPr bwMode="auto">
            <a:xfrm>
              <a:off x="7334380" y="1952009"/>
              <a:ext cx="4363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p>
          </p:txBody>
        </p:sp>
      </p:grpSp>
      <p:sp>
        <p:nvSpPr>
          <p:cNvPr id="2" name="矩形 1"/>
          <p:cNvSpPr/>
          <p:nvPr/>
        </p:nvSpPr>
        <p:spPr>
          <a:xfrm>
            <a:off x="6095999" y="3706824"/>
            <a:ext cx="5649914" cy="933589"/>
          </a:xfrm>
          <a:prstGeom prst="rect">
            <a:avLst/>
          </a:prstGeom>
          <a:solidFill>
            <a:srgbClr val="F4FBFE"/>
          </a:solidFill>
          <a:ln>
            <a:solidFill>
              <a:srgbClr val="99DFF9"/>
            </a:solidFill>
          </a:ln>
        </p:spPr>
        <p:txBody>
          <a:bodyPr wrap="square" rtlCol="0">
            <a:spAutoFit/>
          </a:bodyPr>
          <a:lstStyle/>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rPr>
              <a:t>[R2]interface GigabitEthernet 0/0/0</a:t>
            </a:r>
          </a:p>
          <a:p>
            <a:pPr>
              <a:lnSpc>
                <a:spcPts val="2200"/>
              </a:lnSpc>
            </a:pP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rPr>
              <a:t>[R2-GigabitEthernet0/0/0]</a:t>
            </a:r>
            <a:r>
              <a:rPr lang="en-US" altLang="zh-CN" sz="1400"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rPr>
              <a:t>pppoe</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rPr>
              <a:t>-server bind virtual-template 1</a:t>
            </a: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rPr>
              <a:t>[R2-GigabitEthernet0/0/0]quit</a:t>
            </a:r>
          </a:p>
        </p:txBody>
      </p:sp>
      <p:sp>
        <p:nvSpPr>
          <p:cNvPr id="6" name="矩形 5"/>
          <p:cNvSpPr/>
          <p:nvPr/>
        </p:nvSpPr>
        <p:spPr>
          <a:xfrm>
            <a:off x="6095999" y="5072237"/>
            <a:ext cx="5649913" cy="933589"/>
          </a:xfrm>
          <a:prstGeom prst="rect">
            <a:avLst/>
          </a:prstGeom>
          <a:solidFill>
            <a:srgbClr val="F4FBFE"/>
          </a:solidFill>
          <a:ln>
            <a:solidFill>
              <a:srgbClr val="99DFF9"/>
            </a:solidFill>
          </a:ln>
        </p:spPr>
        <p:txBody>
          <a:bodyPr wrap="square" rtlCol="0">
            <a:spAutoFit/>
          </a:bodyPr>
          <a:lstStyle/>
          <a:p>
            <a:pPr>
              <a:lnSpc>
                <a:spcPts val="2200"/>
              </a:lnSpc>
            </a:pP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rPr>
              <a:t>[R2]</a:t>
            </a:r>
            <a:r>
              <a:rPr lang="en-US" altLang="zh-CN" sz="1400"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rPr>
              <a:t>aaa</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rPr>
              <a:t> 	#</a:t>
            </a:r>
            <a:r>
              <a:rPr lang="zh-CN" alt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rPr>
              <a:t>添加认证用户信息</a:t>
            </a: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rPr>
              <a:t>[R2-aaa]local-user huawei1 password cipher huawei123</a:t>
            </a: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rPr>
              <a:t>[R2-aaa]local-user huawei1 service-type </a:t>
            </a:r>
            <a:r>
              <a:rPr lang="en-US" altLang="zh-CN"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rPr>
              <a:t>ppp</a:t>
            </a:r>
            <a:endPar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endParaRPr>
          </a:p>
        </p:txBody>
      </p:sp>
    </p:spTree>
    <p:extLst>
      <p:ext uri="{BB962C8B-B14F-4D97-AF65-F5344CB8AC3E}">
        <p14:creationId xmlns:p14="http://schemas.microsoft.com/office/powerpoint/2010/main" val="2190186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9"/>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配置验证</a:t>
            </a:r>
          </a:p>
        </p:txBody>
      </p:sp>
      <p:sp>
        <p:nvSpPr>
          <p:cNvPr id="22" name="Rectangle 4"/>
          <p:cNvSpPr>
            <a:spLocks noChangeArrowheads="1"/>
          </p:cNvSpPr>
          <p:nvPr/>
        </p:nvSpPr>
        <p:spPr bwMode="auto">
          <a:xfrm>
            <a:off x="695399" y="1458250"/>
            <a:ext cx="5100093" cy="4283224"/>
          </a:xfrm>
          <a:prstGeom prst="rect">
            <a:avLst/>
          </a:prstGeom>
          <a:solidFill>
            <a:srgbClr val="F4FBFE"/>
          </a:solidFill>
          <a:ln>
            <a:solidFill>
              <a:srgbClr val="99DFF9"/>
            </a:solidFill>
          </a:ln>
        </p:spPr>
        <p:txBody>
          <a:bodyPr wrap="square" rtlCol="0">
            <a:spAutoFit/>
          </a:bodyPr>
          <a:lstStyle/>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&lt;R1&gt;display interface Dialer 1</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Dialer1 current state: </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UP</a:t>
            </a:r>
            <a:endParaRPr lang="zh-CN" alt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Line protocol current state: </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UP</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(spoofing)</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Description: HUAWEI, AR Series, Dialer1 Interface</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Route Port, The Maximum Transmit Unit is 1500, Hold timer is 10(sec)</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Internet Address is negotiated, 192.168.10.254/32</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Link layer protocol is PPP</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LCP initial</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Physical is Dialer</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Bound to Dialer1:0:</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Dialer1:0 current state : UP </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Line protocol current state : UP</a:t>
            </a: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Link layer protocol is PPP</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LCP opened, IPCP opened</a:t>
            </a:r>
            <a:endParaRPr lang="zh-CN" alt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4" name="Rectangle 4"/>
          <p:cNvSpPr>
            <a:spLocks noChangeArrowheads="1"/>
          </p:cNvSpPr>
          <p:nvPr/>
        </p:nvSpPr>
        <p:spPr bwMode="auto">
          <a:xfrm>
            <a:off x="6164611" y="1453370"/>
            <a:ext cx="5581302" cy="1220847"/>
          </a:xfrm>
          <a:prstGeom prst="rect">
            <a:avLst/>
          </a:prstGeom>
          <a:solidFill>
            <a:srgbClr val="F4FBFE"/>
          </a:solidFill>
          <a:ln>
            <a:solidFill>
              <a:srgbClr val="99DFF9"/>
            </a:solidFill>
          </a:ln>
        </p:spPr>
        <p:txBody>
          <a:bodyPr wrap="square" rtlCol="0">
            <a:spAutoFit/>
          </a:bodyPr>
          <a:lstStyle/>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[R1]display pppoe-client session summary </a:t>
            </a: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PPPoE Client Session:</a:t>
            </a: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ID   Bundle  Dialer  Intf        Client-MAC       Server-MAC    State</a:t>
            </a: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0        1          1    GE0/0/1  54899876830c  000000000000 </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IDLE </a:t>
            </a:r>
          </a:p>
        </p:txBody>
      </p:sp>
      <p:sp>
        <p:nvSpPr>
          <p:cNvPr id="5" name="Rectangle 4"/>
          <p:cNvSpPr>
            <a:spLocks noChangeArrowheads="1"/>
          </p:cNvSpPr>
          <p:nvPr/>
        </p:nvSpPr>
        <p:spPr bwMode="auto">
          <a:xfrm>
            <a:off x="6164612" y="3725566"/>
            <a:ext cx="5581301" cy="1220847"/>
          </a:xfrm>
          <a:prstGeom prst="rect">
            <a:avLst/>
          </a:prstGeom>
          <a:solidFill>
            <a:srgbClr val="F4FBFE"/>
          </a:solidFill>
          <a:ln>
            <a:solidFill>
              <a:srgbClr val="99DFF9"/>
            </a:solidFill>
          </a:ln>
        </p:spPr>
        <p:txBody>
          <a:bodyPr wrap="square" rtlCol="0">
            <a:spAutoFit/>
          </a:bodyPr>
          <a:lstStyle/>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[R1]display pppoe-client session summary </a:t>
            </a: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PPPoE Client Session:</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ID   Bundle  Dialer  Intf         Client-MAC     Server-MAC      State</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1       1          1     GE0/0/1   00e0fc0308f6   00e0fc036781    </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UP</a:t>
            </a:r>
          </a:p>
        </p:txBody>
      </p:sp>
      <p:sp>
        <p:nvSpPr>
          <p:cNvPr id="2" name="文本框 1"/>
          <p:cNvSpPr txBox="1"/>
          <p:nvPr/>
        </p:nvSpPr>
        <p:spPr bwMode="auto">
          <a:xfrm>
            <a:off x="589003" y="1007681"/>
            <a:ext cx="3348372"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、查看拨号接口详细信息</a:t>
            </a:r>
          </a:p>
        </p:txBody>
      </p:sp>
      <p:sp>
        <p:nvSpPr>
          <p:cNvPr id="3" name="文本框 2"/>
          <p:cNvSpPr txBox="1"/>
          <p:nvPr/>
        </p:nvSpPr>
        <p:spPr bwMode="auto">
          <a:xfrm>
            <a:off x="6096000" y="1015566"/>
            <a:ext cx="3765796"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、查看</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PPPoE-client</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会话初始状态信息</a:t>
            </a:r>
          </a:p>
        </p:txBody>
      </p:sp>
      <p:sp>
        <p:nvSpPr>
          <p:cNvPr id="8" name="文本框 7"/>
          <p:cNvSpPr txBox="1"/>
          <p:nvPr/>
        </p:nvSpPr>
        <p:spPr bwMode="auto">
          <a:xfrm>
            <a:off x="6096000" y="3272768"/>
            <a:ext cx="3765796"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3</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、查看</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PPPoE-client</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会话建立状态信息</a:t>
            </a:r>
          </a:p>
        </p:txBody>
      </p:sp>
    </p:spTree>
    <p:extLst>
      <p:ext uri="{BB962C8B-B14F-4D97-AF65-F5344CB8AC3E}">
        <p14:creationId xmlns:p14="http://schemas.microsoft.com/office/powerpoint/2010/main" val="351090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2BD79-D516-4D40-A77C-68C41801AF1D}"/>
              </a:ext>
            </a:extLst>
          </p:cNvPr>
          <p:cNvSpPr>
            <a:spLocks noGrp="1"/>
          </p:cNvSpPr>
          <p:nvPr>
            <p:ph type="title"/>
          </p:nvPr>
        </p:nvSpPr>
        <p:spPr/>
        <p:txBody>
          <a:bodyPr/>
          <a:lstStyle/>
          <a:p>
            <a:r>
              <a:rPr lang="zh-CN" altLang="en-US"/>
              <a:t>思考题</a:t>
            </a:r>
          </a:p>
        </p:txBody>
      </p:sp>
      <p:sp>
        <p:nvSpPr>
          <p:cNvPr id="4" name="文本占位符 3"/>
          <p:cNvSpPr>
            <a:spLocks noGrp="1"/>
          </p:cNvSpPr>
          <p:nvPr>
            <p:ph type="body" sz="quarter" idx="4294967295"/>
          </p:nvPr>
        </p:nvSpPr>
        <p:spPr>
          <a:xfrm>
            <a:off x="457994" y="1089025"/>
            <a:ext cx="11276012" cy="4679950"/>
          </a:xfrm>
        </p:spPr>
        <p:txBody>
          <a:bodyPr/>
          <a:lstStyle/>
          <a:p>
            <a:r>
              <a:rPr lang="zh-CN" altLang="en-US" sz="1800" dirty="0"/>
              <a:t>（多选）下面关于</a:t>
            </a:r>
            <a:r>
              <a:rPr lang="en-US" altLang="zh-CN" sz="1800" dirty="0"/>
              <a:t>PPP</a:t>
            </a:r>
            <a:r>
              <a:rPr lang="zh-CN" altLang="en-US" sz="1800" dirty="0"/>
              <a:t>描述正确的是 </a:t>
            </a:r>
            <a:r>
              <a:rPr lang="en-US" altLang="zh-CN" sz="1800" dirty="0"/>
              <a:t>(     )</a:t>
            </a:r>
            <a:r>
              <a:rPr lang="zh-CN" altLang="en-US" sz="1800" dirty="0"/>
              <a:t>。</a:t>
            </a:r>
            <a:endParaRPr lang="en-US" altLang="zh-CN" sz="1800" dirty="0"/>
          </a:p>
          <a:p>
            <a:pPr lvl="1"/>
            <a:r>
              <a:rPr lang="en-US" altLang="zh-CN" sz="1600" dirty="0"/>
              <a:t>A. PPP</a:t>
            </a:r>
            <a:r>
              <a:rPr lang="zh-CN" altLang="en-US" sz="1600" dirty="0"/>
              <a:t>支持将多条物理链路捆绑为逻辑链路以增大带宽。</a:t>
            </a:r>
          </a:p>
          <a:p>
            <a:pPr lvl="1"/>
            <a:r>
              <a:rPr lang="en-US" altLang="zh-CN" sz="1600" dirty="0"/>
              <a:t>B. PPP</a:t>
            </a:r>
            <a:r>
              <a:rPr lang="zh-CN" altLang="en-US" sz="1600" dirty="0"/>
              <a:t>支持明文和密文认证。</a:t>
            </a:r>
          </a:p>
          <a:p>
            <a:pPr lvl="1"/>
            <a:r>
              <a:rPr lang="en-US" altLang="zh-CN" sz="1600" dirty="0"/>
              <a:t>C. PPP</a:t>
            </a:r>
            <a:r>
              <a:rPr lang="zh-CN" altLang="en-US" sz="1600" dirty="0"/>
              <a:t>扩展性不好，不可以部署在以太网链路上。</a:t>
            </a:r>
          </a:p>
          <a:p>
            <a:pPr lvl="1"/>
            <a:r>
              <a:rPr lang="en-US" altLang="zh-CN" sz="1600" dirty="0"/>
              <a:t>D. </a:t>
            </a:r>
            <a:r>
              <a:rPr lang="zh-CN" altLang="en-US" sz="1600" dirty="0"/>
              <a:t>对物理层而言， </a:t>
            </a:r>
            <a:r>
              <a:rPr lang="en-US" altLang="zh-CN" sz="1600" dirty="0"/>
              <a:t>PPP</a:t>
            </a:r>
            <a:r>
              <a:rPr lang="zh-CN" altLang="en-US" sz="1600" dirty="0"/>
              <a:t>支持异步链路和同步链路。</a:t>
            </a:r>
            <a:endParaRPr lang="en-US" altLang="zh-CN" sz="1600" dirty="0"/>
          </a:p>
          <a:p>
            <a:pPr lvl="1"/>
            <a:r>
              <a:rPr lang="en-US" altLang="zh-CN" sz="1600" dirty="0"/>
              <a:t>E. PPP</a:t>
            </a:r>
            <a:r>
              <a:rPr lang="zh-CN" altLang="en-US" sz="1600" dirty="0"/>
              <a:t>支持多种网络层协议，如</a:t>
            </a:r>
            <a:r>
              <a:rPr lang="en-US" altLang="zh-CN" sz="1600" dirty="0"/>
              <a:t>IPCP</a:t>
            </a:r>
            <a:r>
              <a:rPr lang="zh-CN" altLang="en-US" sz="1600" dirty="0"/>
              <a:t>等。</a:t>
            </a:r>
            <a:endParaRPr lang="en-US" altLang="zh-CN" sz="1600" dirty="0"/>
          </a:p>
          <a:p>
            <a:r>
              <a:rPr lang="zh-CN" altLang="en-US" sz="1800" dirty="0"/>
              <a:t>（单选）</a:t>
            </a:r>
            <a:r>
              <a:rPr lang="en-US" altLang="zh-CN" sz="1800" dirty="0" err="1"/>
              <a:t>PPPoE</a:t>
            </a:r>
            <a:r>
              <a:rPr lang="zh-CN" altLang="en-US" sz="1800" dirty="0"/>
              <a:t>客户端向服务器端发送</a:t>
            </a:r>
            <a:r>
              <a:rPr lang="en-US" altLang="zh-CN" sz="1800" dirty="0"/>
              <a:t>PADI</a:t>
            </a:r>
            <a:r>
              <a:rPr lang="zh-CN" altLang="en-US" sz="1800" dirty="0"/>
              <a:t>报文，服务器端回复</a:t>
            </a:r>
            <a:r>
              <a:rPr lang="en-US" altLang="zh-CN" sz="1800" dirty="0"/>
              <a:t>PADO</a:t>
            </a:r>
            <a:r>
              <a:rPr lang="zh-CN" altLang="en-US" sz="1800" dirty="0"/>
              <a:t>报文。其中， </a:t>
            </a:r>
            <a:r>
              <a:rPr lang="en-US" altLang="zh-CN" sz="1800" dirty="0"/>
              <a:t>PADO</a:t>
            </a:r>
            <a:r>
              <a:rPr lang="zh-CN" altLang="en-US" sz="1800" dirty="0"/>
              <a:t>报文是一个什么帧 ？ </a:t>
            </a:r>
            <a:r>
              <a:rPr lang="en-US" altLang="zh-CN" sz="1800" dirty="0"/>
              <a:t>(     )</a:t>
            </a:r>
          </a:p>
          <a:p>
            <a:pPr lvl="1"/>
            <a:r>
              <a:rPr lang="en-US" altLang="zh-CN" sz="1600" dirty="0"/>
              <a:t>A. </a:t>
            </a:r>
            <a:r>
              <a:rPr lang="zh-CN" altLang="en-US" sz="1600" dirty="0"/>
              <a:t>组播		</a:t>
            </a:r>
            <a:r>
              <a:rPr lang="en-US" altLang="zh-CN" sz="1600" dirty="0"/>
              <a:t>B. </a:t>
            </a:r>
            <a:r>
              <a:rPr lang="zh-CN" altLang="en-US" sz="1600" dirty="0"/>
              <a:t>广播		</a:t>
            </a:r>
            <a:r>
              <a:rPr lang="en-US" altLang="zh-CN" sz="1600" dirty="0"/>
              <a:t>C. </a:t>
            </a:r>
            <a:r>
              <a:rPr lang="zh-CN" altLang="en-US" sz="1600" dirty="0"/>
              <a:t>单播		</a:t>
            </a:r>
            <a:r>
              <a:rPr lang="en-US" altLang="zh-CN" sz="1600" dirty="0"/>
              <a:t>D. </a:t>
            </a:r>
            <a:r>
              <a:rPr lang="zh-CN" altLang="en-US" sz="1600" dirty="0"/>
              <a:t>任播</a:t>
            </a:r>
          </a:p>
          <a:p>
            <a:r>
              <a:rPr lang="zh-CN" altLang="en-US" sz="1800" dirty="0"/>
              <a:t>（单选）以太网数据帧的</a:t>
            </a:r>
            <a:r>
              <a:rPr lang="en-US" altLang="zh-CN" sz="1800" dirty="0"/>
              <a:t>Length/Type</a:t>
            </a:r>
            <a:r>
              <a:rPr lang="zh-CN" altLang="en-US" sz="1800" dirty="0"/>
              <a:t>字段取以下哪个值时，表示承载的是</a:t>
            </a:r>
            <a:r>
              <a:rPr lang="en-US" altLang="zh-CN" sz="1800" dirty="0" err="1"/>
              <a:t>PPPoE</a:t>
            </a:r>
            <a:r>
              <a:rPr lang="zh-CN" altLang="en-US" sz="1800" dirty="0"/>
              <a:t>发现阶段的报文 ？ </a:t>
            </a:r>
            <a:r>
              <a:rPr lang="en-US" altLang="zh-CN" sz="1800" dirty="0"/>
              <a:t>(     )</a:t>
            </a:r>
          </a:p>
          <a:p>
            <a:pPr lvl="1"/>
            <a:r>
              <a:rPr lang="en-US" altLang="zh-CN" sz="1600" dirty="0"/>
              <a:t>A. 0x0800		B. 0x8864 	C. 0x8863 	D. 0x0806</a:t>
            </a:r>
          </a:p>
          <a:p>
            <a:pPr lvl="1"/>
            <a:endParaRPr lang="zh-CN" altLang="en-US" sz="1600" dirty="0"/>
          </a:p>
          <a:p>
            <a:endParaRPr lang="en-US" altLang="zh-CN" sz="1800" dirty="0"/>
          </a:p>
          <a:p>
            <a:pPr lvl="1"/>
            <a:endParaRPr lang="zh-CN" altLang="en-US" sz="1600" dirty="0"/>
          </a:p>
          <a:p>
            <a:endParaRPr lang="zh-CN" altLang="en-US" sz="1800" dirty="0"/>
          </a:p>
        </p:txBody>
      </p:sp>
    </p:spTree>
    <p:extLst>
      <p:ext uri="{BB962C8B-B14F-4D97-AF65-F5344CB8AC3E}">
        <p14:creationId xmlns:p14="http://schemas.microsoft.com/office/powerpoint/2010/main" val="3931565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A96FEBC-E57C-418D-86B8-4EDF415DB38E}"/>
              </a:ext>
            </a:extLst>
          </p:cNvPr>
          <p:cNvSpPr>
            <a:spLocks noGrp="1"/>
          </p:cNvSpPr>
          <p:nvPr>
            <p:ph type="title"/>
          </p:nvPr>
        </p:nvSpPr>
        <p:spPr/>
        <p:txBody>
          <a:bodyPr/>
          <a:lstStyle/>
          <a:p>
            <a:r>
              <a:rPr lang="zh-CN" altLang="en-US"/>
              <a:t>本章总结</a:t>
            </a:r>
          </a:p>
        </p:txBody>
      </p:sp>
      <p:sp>
        <p:nvSpPr>
          <p:cNvPr id="2" name="内容占位符 1"/>
          <p:cNvSpPr>
            <a:spLocks noGrp="1"/>
          </p:cNvSpPr>
          <p:nvPr>
            <p:ph sz="quarter" idx="4294967295"/>
          </p:nvPr>
        </p:nvSpPr>
        <p:spPr>
          <a:xfrm>
            <a:off x="457994" y="1089025"/>
            <a:ext cx="11276012" cy="4679950"/>
          </a:xfrm>
        </p:spPr>
        <p:txBody>
          <a:bodyPr/>
          <a:lstStyle/>
          <a:p>
            <a:r>
              <a:rPr lang="zh-CN" altLang="en-US"/>
              <a:t>通过回顾早期广域网技术的类型和应用，介绍了广域网发展演进的历程，从开始的电路交换网络到后期</a:t>
            </a:r>
            <a:r>
              <a:rPr lang="en-US" altLang="zh-CN"/>
              <a:t>IP</a:t>
            </a:r>
            <a:r>
              <a:rPr lang="zh-CN" altLang="en-US"/>
              <a:t>化网络，再到</a:t>
            </a:r>
            <a:r>
              <a:rPr lang="en-US" altLang="zh-CN"/>
              <a:t>MPLS</a:t>
            </a:r>
            <a:r>
              <a:rPr lang="zh-CN" altLang="en-US"/>
              <a:t>标签交换网，最后引出</a:t>
            </a:r>
            <a:r>
              <a:rPr lang="en-US" altLang="zh-CN"/>
              <a:t>SR</a:t>
            </a:r>
            <a:r>
              <a:rPr lang="zh-CN" altLang="en-US"/>
              <a:t>网络，随着网络技术的不断的发展，网络也变得越来高效智能。</a:t>
            </a:r>
            <a:endParaRPr lang="en-US" altLang="zh-CN"/>
          </a:p>
          <a:p>
            <a:r>
              <a:rPr lang="zh-CN" altLang="en-US"/>
              <a:t>介绍</a:t>
            </a:r>
            <a:r>
              <a:rPr lang="en-US" altLang="zh-CN"/>
              <a:t>PPP</a:t>
            </a:r>
            <a:r>
              <a:rPr lang="zh-CN" altLang="en-US"/>
              <a:t>协议的工作原理，包括</a:t>
            </a:r>
            <a:r>
              <a:rPr lang="en-US" altLang="zh-CN"/>
              <a:t>PPP</a:t>
            </a:r>
            <a:r>
              <a:rPr lang="zh-CN" altLang="en-US"/>
              <a:t>链路建立的参数协商，认证协商以及网络层协商的过程。重点分析了</a:t>
            </a:r>
            <a:r>
              <a:rPr lang="en-US" altLang="zh-CN"/>
              <a:t>PPP</a:t>
            </a:r>
            <a:r>
              <a:rPr lang="zh-CN" altLang="en-US"/>
              <a:t>的两个认证协议</a:t>
            </a:r>
            <a:r>
              <a:rPr lang="en-US" altLang="zh-CN"/>
              <a:t>PAP</a:t>
            </a:r>
            <a:r>
              <a:rPr lang="zh-CN" altLang="en-US"/>
              <a:t>和</a:t>
            </a:r>
            <a:r>
              <a:rPr lang="en-US" altLang="zh-CN"/>
              <a:t>CHAP</a:t>
            </a:r>
            <a:r>
              <a:rPr lang="zh-CN" altLang="en-US"/>
              <a:t>，描述了它们的工作过程以及不同之处。</a:t>
            </a:r>
            <a:endParaRPr lang="en-US" altLang="zh-CN"/>
          </a:p>
          <a:p>
            <a:r>
              <a:rPr lang="en-US" altLang="zh-CN"/>
              <a:t>PPP</a:t>
            </a:r>
            <a:r>
              <a:rPr lang="zh-CN" altLang="en-US"/>
              <a:t>协议在当前最主要的应用是</a:t>
            </a:r>
            <a:r>
              <a:rPr lang="en-US" altLang="zh-CN"/>
              <a:t>PPPoE</a:t>
            </a:r>
            <a:r>
              <a:rPr lang="zh-CN" altLang="en-US"/>
              <a:t>，通过分析</a:t>
            </a:r>
            <a:r>
              <a:rPr lang="en-US" altLang="zh-CN"/>
              <a:t>PPPoE</a:t>
            </a:r>
            <a:r>
              <a:rPr lang="zh-CN" altLang="en-US"/>
              <a:t>会话的发现、协商、建立及拆除的过程，全面了解</a:t>
            </a:r>
            <a:r>
              <a:rPr lang="en-US" altLang="zh-CN"/>
              <a:t>PPPoE</a:t>
            </a:r>
            <a:r>
              <a:rPr lang="zh-CN" altLang="en-US"/>
              <a:t>的工作机制及配置。</a:t>
            </a:r>
            <a:endParaRPr lang="en-US" altLang="zh-CN"/>
          </a:p>
          <a:p>
            <a:endParaRPr lang="en-US" altLang="zh-CN"/>
          </a:p>
          <a:p>
            <a:endParaRPr lang="en-US" altLang="zh-CN"/>
          </a:p>
          <a:p>
            <a:endParaRPr lang="en-US" altLang="zh-CN"/>
          </a:p>
          <a:p>
            <a:endParaRPr lang="en-US" altLang="zh-CN"/>
          </a:p>
          <a:p>
            <a:endParaRPr lang="zh-CN" altLang="en-US" dirty="0"/>
          </a:p>
        </p:txBody>
      </p:sp>
    </p:spTree>
    <p:extLst>
      <p:ext uri="{BB962C8B-B14F-4D97-AF65-F5344CB8AC3E}">
        <p14:creationId xmlns:p14="http://schemas.microsoft.com/office/powerpoint/2010/main" val="1064965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C86B2D-AE55-4A6E-9CC8-D47CDF6D3859}"/>
              </a:ext>
            </a:extLst>
          </p:cNvPr>
          <p:cNvSpPr>
            <a:spLocks noGrp="1"/>
          </p:cNvSpPr>
          <p:nvPr>
            <p:ph type="title"/>
          </p:nvPr>
        </p:nvSpPr>
        <p:spPr/>
        <p:txBody>
          <a:bodyPr/>
          <a:lstStyle/>
          <a:p>
            <a:r>
              <a:rPr lang="zh-CN" altLang="en-US"/>
              <a:t>更多信息</a:t>
            </a:r>
          </a:p>
        </p:txBody>
      </p:sp>
      <p:sp>
        <p:nvSpPr>
          <p:cNvPr id="3" name="文本占位符 2"/>
          <p:cNvSpPr>
            <a:spLocks noGrp="1"/>
          </p:cNvSpPr>
          <p:nvPr>
            <p:ph type="body" sz="quarter" idx="4294967295"/>
          </p:nvPr>
        </p:nvSpPr>
        <p:spPr>
          <a:xfrm>
            <a:off x="457994" y="1097734"/>
            <a:ext cx="11276012" cy="4679950"/>
          </a:xfrm>
        </p:spPr>
        <p:txBody>
          <a:bodyPr/>
          <a:lstStyle/>
          <a:p>
            <a:r>
              <a:rPr lang="en-US" altLang="zh-CN"/>
              <a:t>SRv6</a:t>
            </a:r>
            <a:r>
              <a:rPr lang="zh-CN" altLang="en-US"/>
              <a:t>技术与产业白皮书</a:t>
            </a:r>
          </a:p>
          <a:p>
            <a:pPr lvl="1"/>
            <a:r>
              <a:rPr lang="en-US" altLang="zh-CN"/>
              <a:t>https://e.huawei.com/cn/material/networking/ne-router/c1e6ffbba36147a1aab69f16a7cf0499</a:t>
            </a:r>
            <a:endParaRPr lang="zh-CN" altLang="en-US"/>
          </a:p>
          <a:p>
            <a:r>
              <a:rPr lang="zh-CN" altLang="en-US"/>
              <a:t>（多媒体）</a:t>
            </a:r>
            <a:r>
              <a:rPr lang="en-US" altLang="zh-CN"/>
              <a:t>Segment Routing IPv6</a:t>
            </a:r>
            <a:r>
              <a:rPr lang="zh-CN" altLang="en-US"/>
              <a:t>进阶系列</a:t>
            </a:r>
            <a:r>
              <a:rPr lang="en-US" altLang="zh-CN"/>
              <a:t>-01 </a:t>
            </a:r>
            <a:r>
              <a:rPr lang="zh-CN" altLang="en-US"/>
              <a:t>产生背景</a:t>
            </a:r>
          </a:p>
          <a:p>
            <a:pPr lvl="1"/>
            <a:r>
              <a:rPr lang="en-US" altLang="zh-CN"/>
              <a:t>https://support.huawei.com/enterprise/zh/doc/EDOC1100086272?idPath=24030814%7C9856750%7C22715517%7C9858933%7C21134118</a:t>
            </a:r>
          </a:p>
          <a:p>
            <a:r>
              <a:rPr lang="zh-CN" altLang="en-US"/>
              <a:t>（多媒体）</a:t>
            </a:r>
            <a:r>
              <a:rPr lang="en-US" altLang="zh-CN"/>
              <a:t>Segment Routing IPv6</a:t>
            </a:r>
            <a:r>
              <a:rPr lang="zh-CN" altLang="en-US"/>
              <a:t>进阶系列</a:t>
            </a:r>
            <a:r>
              <a:rPr lang="en-US" altLang="zh-CN"/>
              <a:t>-02 </a:t>
            </a:r>
            <a:r>
              <a:rPr lang="zh-CN" altLang="en-US"/>
              <a:t>基本原理</a:t>
            </a:r>
          </a:p>
          <a:p>
            <a:pPr lvl="1"/>
            <a:r>
              <a:rPr lang="en-US" altLang="zh-CN"/>
              <a:t>https://support.huawei.com/enterprise/zh/doc/EDOC1100086273?idPath=24030814%7C9856750%7C22715517%7C9858933%7C21134118</a:t>
            </a:r>
          </a:p>
          <a:p>
            <a:endParaRPr lang="en-US" altLang="zh-CN" dirty="0"/>
          </a:p>
        </p:txBody>
      </p:sp>
    </p:spTree>
    <p:extLst>
      <p:ext uri="{BB962C8B-B14F-4D97-AF65-F5344CB8AC3E}">
        <p14:creationId xmlns:p14="http://schemas.microsoft.com/office/powerpoint/2010/main" val="2623240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5A0B5B-515B-4FA1-87D8-C1387A5A75AF}"/>
              </a:ext>
            </a:extLst>
          </p:cNvPr>
          <p:cNvSpPr>
            <a:spLocks noGrp="1"/>
          </p:cNvSpPr>
          <p:nvPr>
            <p:ph type="title"/>
          </p:nvPr>
        </p:nvSpPr>
        <p:spPr/>
        <p:txBody>
          <a:bodyPr/>
          <a:lstStyle/>
          <a:p>
            <a:r>
              <a:rPr lang="zh-CN" altLang="en-US"/>
              <a:t>前言</a:t>
            </a:r>
          </a:p>
        </p:txBody>
      </p:sp>
      <p:sp>
        <p:nvSpPr>
          <p:cNvPr id="5" name="文本占位符 4"/>
          <p:cNvSpPr>
            <a:spLocks noGrp="1"/>
          </p:cNvSpPr>
          <p:nvPr>
            <p:ph type="body" sz="quarter" idx="4294967295"/>
          </p:nvPr>
        </p:nvSpPr>
        <p:spPr>
          <a:xfrm>
            <a:off x="458787" y="883072"/>
            <a:ext cx="11274425" cy="5091856"/>
          </a:xfrm>
        </p:spPr>
        <p:txBody>
          <a:bodyPr/>
          <a:lstStyle/>
          <a:p>
            <a:r>
              <a:rPr lang="zh-CN" altLang="en-US" sz="2000">
                <a:sym typeface="Huawei Sans" panose="020C0503030203020204" pitchFamily="34" charset="0"/>
              </a:rPr>
              <a:t>随着经济全球化与数字化变革加速，企业规模不断扩大，越来越多的分支机构出现在不同的地域。每个分支的网络被认为一个</a:t>
            </a:r>
            <a:r>
              <a:rPr lang="en-US" altLang="zh-CN" sz="2000">
                <a:sym typeface="Huawei Sans" panose="020C0503030203020204" pitchFamily="34" charset="0"/>
              </a:rPr>
              <a:t>LAN</a:t>
            </a:r>
            <a:r>
              <a:rPr lang="zh-CN" altLang="en-US" sz="2000">
                <a:sym typeface="Huawei Sans" panose="020C0503030203020204" pitchFamily="34" charset="0"/>
              </a:rPr>
              <a:t>（</a:t>
            </a:r>
            <a:r>
              <a:rPr lang="en-US" altLang="zh-CN" sz="2000">
                <a:sym typeface="Huawei Sans" panose="020C0503030203020204" pitchFamily="34" charset="0"/>
              </a:rPr>
              <a:t>Local Area Network</a:t>
            </a:r>
            <a:r>
              <a:rPr lang="zh-CN" altLang="en-US" sz="2000">
                <a:sym typeface="Huawei Sans" panose="020C0503030203020204" pitchFamily="34" charset="0"/>
              </a:rPr>
              <a:t>，局域网），总部和各分支机构之间通信需要跨越地理位置。因此，企业需要通过</a:t>
            </a:r>
            <a:r>
              <a:rPr lang="en-US" altLang="zh-CN" sz="2000">
                <a:sym typeface="Huawei Sans" panose="020C0503030203020204" pitchFamily="34" charset="0"/>
              </a:rPr>
              <a:t>WAN</a:t>
            </a:r>
            <a:r>
              <a:rPr lang="zh-CN" altLang="en-US" sz="2000">
                <a:sym typeface="Huawei Sans" panose="020C0503030203020204" pitchFamily="34" charset="0"/>
              </a:rPr>
              <a:t>（</a:t>
            </a:r>
            <a:r>
              <a:rPr lang="en-US" altLang="zh-CN" sz="2000">
                <a:sym typeface="Huawei Sans" panose="020C0503030203020204" pitchFamily="34" charset="0"/>
              </a:rPr>
              <a:t>Wide Area Network</a:t>
            </a:r>
            <a:r>
              <a:rPr lang="zh-CN" altLang="en-US" sz="2000">
                <a:sym typeface="Huawei Sans" panose="020C0503030203020204" pitchFamily="34" charset="0"/>
              </a:rPr>
              <a:t>，广域网）将这些分散在不同地理位置的分支机构连接起来，以便更好地开展业务。</a:t>
            </a:r>
            <a:endParaRPr lang="en-US" altLang="zh-CN" sz="2000">
              <a:sym typeface="Huawei Sans" panose="020C0503030203020204" pitchFamily="34" charset="0"/>
            </a:endParaRPr>
          </a:p>
          <a:p>
            <a:r>
              <a:rPr lang="zh-CN" altLang="en-US" sz="2000">
                <a:sym typeface="Huawei Sans" panose="020C0503030203020204" pitchFamily="34" charset="0"/>
              </a:rPr>
              <a:t>广域网</a:t>
            </a:r>
            <a:r>
              <a:rPr lang="zh-CN" altLang="en-US" sz="2000" dirty="0">
                <a:sym typeface="Huawei Sans" panose="020C0503030203020204" pitchFamily="34" charset="0"/>
              </a:rPr>
              <a:t>技术的发展，伴随着带宽不断的升级：早期出现的</a:t>
            </a:r>
            <a:r>
              <a:rPr lang="en-US" altLang="zh-CN" sz="2000" dirty="0">
                <a:sym typeface="Huawei Sans" panose="020C0503030203020204" pitchFamily="34" charset="0"/>
              </a:rPr>
              <a:t>X.25</a:t>
            </a:r>
            <a:r>
              <a:rPr lang="zh-CN" altLang="en-US" sz="2000" dirty="0">
                <a:sym typeface="Huawei Sans" panose="020C0503030203020204" pitchFamily="34" charset="0"/>
              </a:rPr>
              <a:t>只能提供</a:t>
            </a:r>
            <a:r>
              <a:rPr lang="en-US" altLang="zh-CN" sz="2000" dirty="0">
                <a:sym typeface="Huawei Sans" panose="020C0503030203020204" pitchFamily="34" charset="0"/>
              </a:rPr>
              <a:t>64 </a:t>
            </a:r>
            <a:r>
              <a:rPr lang="en-US" altLang="zh-CN" sz="2000" dirty="0" err="1">
                <a:sym typeface="Huawei Sans" panose="020C0503030203020204" pitchFamily="34" charset="0"/>
              </a:rPr>
              <a:t>kbit</a:t>
            </a:r>
            <a:r>
              <a:rPr lang="en-US" altLang="zh-CN" sz="2000" dirty="0">
                <a:sym typeface="Huawei Sans" panose="020C0503030203020204" pitchFamily="34" charset="0"/>
              </a:rPr>
              <a:t>/s</a:t>
            </a:r>
            <a:r>
              <a:rPr lang="zh-CN" altLang="en-US" sz="2000" dirty="0">
                <a:sym typeface="Huawei Sans" panose="020C0503030203020204" pitchFamily="34" charset="0"/>
              </a:rPr>
              <a:t>的带宽，其后</a:t>
            </a:r>
            <a:r>
              <a:rPr lang="en-US" altLang="zh-CN" sz="2000" dirty="0">
                <a:sym typeface="Huawei Sans" panose="020C0503030203020204" pitchFamily="34" charset="0"/>
              </a:rPr>
              <a:t>DDN</a:t>
            </a:r>
            <a:r>
              <a:rPr lang="zh-CN" altLang="en-US" sz="2000" dirty="0">
                <a:sym typeface="Huawei Sans" panose="020C0503030203020204" pitchFamily="34" charset="0"/>
              </a:rPr>
              <a:t>（</a:t>
            </a:r>
            <a:r>
              <a:rPr lang="en-US" altLang="zh-CN" sz="2000" dirty="0"/>
              <a:t>Digital Data Network</a:t>
            </a:r>
            <a:r>
              <a:rPr lang="zh-CN" altLang="en-US" sz="2000" dirty="0"/>
              <a:t>，</a:t>
            </a:r>
            <a:r>
              <a:rPr lang="zh-CN" altLang="en-US" sz="2000" dirty="0">
                <a:sym typeface="Huawei Sans" panose="020C0503030203020204" pitchFamily="34" charset="0"/>
              </a:rPr>
              <a:t>数字数据网）和</a:t>
            </a:r>
            <a:r>
              <a:rPr lang="en-US" altLang="zh-CN" sz="2000" dirty="0">
                <a:sym typeface="Huawei Sans" panose="020C0503030203020204" pitchFamily="34" charset="0"/>
              </a:rPr>
              <a:t>FR</a:t>
            </a:r>
            <a:r>
              <a:rPr lang="zh-CN" altLang="en-US" sz="2000" dirty="0">
                <a:sym typeface="Huawei Sans" panose="020C0503030203020204" pitchFamily="34" charset="0"/>
              </a:rPr>
              <a:t>（</a:t>
            </a:r>
            <a:r>
              <a:rPr lang="en-US" altLang="zh-CN" sz="2000" dirty="0"/>
              <a:t>Frame Relay</a:t>
            </a:r>
            <a:r>
              <a:rPr lang="zh-CN" altLang="en-US" sz="2000" dirty="0"/>
              <a:t>，</a:t>
            </a:r>
            <a:r>
              <a:rPr lang="zh-CN" altLang="en-US" sz="2000" dirty="0">
                <a:sym typeface="Huawei Sans" panose="020C0503030203020204" pitchFamily="34" charset="0"/>
              </a:rPr>
              <a:t>帧中继）提供的带宽提高到</a:t>
            </a:r>
            <a:r>
              <a:rPr lang="en-US" altLang="zh-CN" sz="2000" dirty="0">
                <a:sym typeface="Huawei Sans" panose="020C0503030203020204" pitchFamily="34" charset="0"/>
              </a:rPr>
              <a:t>2 Mbit/s</a:t>
            </a:r>
            <a:r>
              <a:rPr lang="zh-CN" altLang="en-US" sz="2000" dirty="0">
                <a:sym typeface="Huawei Sans" panose="020C0503030203020204" pitchFamily="34" charset="0"/>
              </a:rPr>
              <a:t>，</a:t>
            </a:r>
            <a:r>
              <a:rPr lang="en-US" altLang="zh-CN" sz="2000" dirty="0">
                <a:sym typeface="Huawei Sans" panose="020C0503030203020204" pitchFamily="34" charset="0"/>
              </a:rPr>
              <a:t>SDH</a:t>
            </a:r>
            <a:r>
              <a:rPr lang="zh-CN" altLang="en-US" sz="2000" dirty="0">
                <a:sym typeface="Huawei Sans" panose="020C0503030203020204" pitchFamily="34" charset="0"/>
              </a:rPr>
              <a:t>（</a:t>
            </a:r>
            <a:r>
              <a:rPr lang="en-US" altLang="zh-CN" sz="2000" dirty="0">
                <a:sym typeface="Huawei Sans" panose="020C0503030203020204" pitchFamily="34" charset="0"/>
              </a:rPr>
              <a:t>Synchronous Digital </a:t>
            </a:r>
            <a:r>
              <a:rPr lang="en-US" altLang="zh-CN" sz="2000" dirty="0" err="1">
                <a:sym typeface="Huawei Sans" panose="020C0503030203020204" pitchFamily="34" charset="0"/>
              </a:rPr>
              <a:t>Hierachy</a:t>
            </a:r>
            <a:r>
              <a:rPr lang="zh-CN" altLang="en-US" sz="2000" dirty="0">
                <a:sym typeface="Huawei Sans" panose="020C0503030203020204" pitchFamily="34" charset="0"/>
              </a:rPr>
              <a:t>，同步数字结构）和</a:t>
            </a:r>
            <a:r>
              <a:rPr lang="en-US" altLang="zh-CN" sz="2000" dirty="0">
                <a:sym typeface="Huawei Sans" panose="020C0503030203020204" pitchFamily="34" charset="0"/>
              </a:rPr>
              <a:t>ATM</a:t>
            </a:r>
            <a:r>
              <a:rPr lang="zh-CN" altLang="en-US" sz="2000" dirty="0">
                <a:sym typeface="Huawei Sans" panose="020C0503030203020204" pitchFamily="34" charset="0"/>
              </a:rPr>
              <a:t>（</a:t>
            </a:r>
            <a:r>
              <a:rPr lang="en-US" altLang="zh-CN" sz="2000" dirty="0">
                <a:sym typeface="Huawei Sans" panose="020C0503030203020204" pitchFamily="34" charset="0"/>
              </a:rPr>
              <a:t>Asynchronous Transfer Mode</a:t>
            </a:r>
            <a:r>
              <a:rPr lang="zh-CN" altLang="en-US" sz="2000" dirty="0">
                <a:sym typeface="Huawei Sans" panose="020C0503030203020204" pitchFamily="34" charset="0"/>
              </a:rPr>
              <a:t>，异步传输模式）进一步把带宽提升到</a:t>
            </a:r>
            <a:r>
              <a:rPr lang="en-US" altLang="zh-CN" sz="2000" dirty="0">
                <a:sym typeface="Huawei Sans" panose="020C0503030203020204" pitchFamily="34" charset="0"/>
              </a:rPr>
              <a:t>10 </a:t>
            </a:r>
            <a:r>
              <a:rPr lang="en-US" altLang="zh-CN" sz="2000" dirty="0" err="1">
                <a:sym typeface="Huawei Sans" panose="020C0503030203020204" pitchFamily="34" charset="0"/>
              </a:rPr>
              <a:t>Gbit</a:t>
            </a:r>
            <a:r>
              <a:rPr lang="en-US" altLang="zh-CN" sz="2000" dirty="0">
                <a:sym typeface="Huawei Sans" panose="020C0503030203020204" pitchFamily="34" charset="0"/>
              </a:rPr>
              <a:t>/s</a:t>
            </a:r>
            <a:r>
              <a:rPr lang="zh-CN" altLang="en-US" sz="2000" dirty="0">
                <a:sym typeface="Huawei Sans" panose="020C0503030203020204" pitchFamily="34" charset="0"/>
              </a:rPr>
              <a:t>，最后发展到当前以</a:t>
            </a:r>
            <a:r>
              <a:rPr lang="en-US" altLang="zh-CN" sz="2000" dirty="0">
                <a:sym typeface="Huawei Sans" panose="020C0503030203020204" pitchFamily="34" charset="0"/>
              </a:rPr>
              <a:t>IP</a:t>
            </a:r>
            <a:r>
              <a:rPr lang="zh-CN" altLang="en-US" sz="2000" dirty="0">
                <a:sym typeface="Huawei Sans" panose="020C0503030203020204" pitchFamily="34" charset="0"/>
              </a:rPr>
              <a:t>为基础的</a:t>
            </a:r>
            <a:r>
              <a:rPr lang="en-US" altLang="zh-CN" sz="2000" dirty="0">
                <a:sym typeface="Huawei Sans" panose="020C0503030203020204" pitchFamily="34" charset="0"/>
              </a:rPr>
              <a:t>10 </a:t>
            </a:r>
            <a:r>
              <a:rPr lang="en-US" altLang="zh-CN" sz="2000" dirty="0" err="1">
                <a:sym typeface="Huawei Sans" panose="020C0503030203020204" pitchFamily="34" charset="0"/>
              </a:rPr>
              <a:t>Gbit</a:t>
            </a:r>
            <a:r>
              <a:rPr lang="en-US" altLang="zh-CN" sz="2000" dirty="0">
                <a:sym typeface="Huawei Sans" panose="020C0503030203020204" pitchFamily="34" charset="0"/>
              </a:rPr>
              <a:t>/s</a:t>
            </a:r>
            <a:r>
              <a:rPr lang="zh-CN" altLang="en-US" sz="2000" dirty="0">
                <a:sym typeface="Huawei Sans" panose="020C0503030203020204" pitchFamily="34" charset="0"/>
              </a:rPr>
              <a:t>甚至更高带宽的广域网络。</a:t>
            </a:r>
            <a:endParaRPr lang="en-US" altLang="zh-CN" sz="2000" dirty="0">
              <a:sym typeface="Huawei Sans" panose="020C0503030203020204" pitchFamily="34" charset="0"/>
            </a:endParaRPr>
          </a:p>
          <a:p>
            <a:r>
              <a:rPr lang="zh-CN" altLang="en-US" sz="2000" dirty="0">
                <a:sym typeface="Huawei Sans" panose="020C0503030203020204" pitchFamily="34" charset="0"/>
              </a:rPr>
              <a:t>本课程主要讲解广域网技术基础概述</a:t>
            </a:r>
            <a:r>
              <a:rPr lang="zh-CN" altLang="en-US" sz="2000">
                <a:sym typeface="Huawei Sans" panose="020C0503030203020204" pitchFamily="34" charset="0"/>
              </a:rPr>
              <a:t>以及</a:t>
            </a:r>
            <a:r>
              <a:rPr lang="en-US" altLang="zh-CN" sz="2000">
                <a:sym typeface="Huawei Sans" panose="020C0503030203020204" pitchFamily="34" charset="0"/>
              </a:rPr>
              <a:t>PPPoE</a:t>
            </a:r>
            <a:r>
              <a:rPr lang="zh-CN" altLang="en-US" sz="2000">
                <a:sym typeface="Huawei Sans" panose="020C0503030203020204" pitchFamily="34" charset="0"/>
              </a:rPr>
              <a:t>原理</a:t>
            </a:r>
            <a:r>
              <a:rPr lang="zh-CN" altLang="en-US" sz="2000" dirty="0">
                <a:sym typeface="Huawei Sans" panose="020C0503030203020204" pitchFamily="34" charset="0"/>
              </a:rPr>
              <a:t>与相关应用。</a:t>
            </a:r>
          </a:p>
        </p:txBody>
      </p:sp>
    </p:spTree>
    <p:extLst>
      <p:ext uri="{BB962C8B-B14F-4D97-AF65-F5344CB8AC3E}">
        <p14:creationId xmlns:p14="http://schemas.microsoft.com/office/powerpoint/2010/main" val="1145876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4945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2D85E16-EA2E-4350-863C-1BCB92C6A569}"/>
              </a:ext>
            </a:extLst>
          </p:cNvPr>
          <p:cNvSpPr>
            <a:spLocks noGrp="1"/>
          </p:cNvSpPr>
          <p:nvPr>
            <p:ph type="title"/>
          </p:nvPr>
        </p:nvSpPr>
        <p:spPr/>
        <p:txBody>
          <a:bodyPr/>
          <a:lstStyle/>
          <a:p>
            <a:r>
              <a:rPr lang="zh-CN" altLang="en-US"/>
              <a:t>目标</a:t>
            </a:r>
          </a:p>
        </p:txBody>
      </p:sp>
      <p:sp>
        <p:nvSpPr>
          <p:cNvPr id="3" name="内容占位符 2"/>
          <p:cNvSpPr>
            <a:spLocks noGrp="1"/>
          </p:cNvSpPr>
          <p:nvPr>
            <p:ph type="body" sz="quarter" idx="4294967295"/>
          </p:nvPr>
        </p:nvSpPr>
        <p:spPr>
          <a:xfrm>
            <a:off x="752112" y="963523"/>
            <a:ext cx="10569031" cy="4679950"/>
          </a:xfrm>
        </p:spPr>
        <p:txBody>
          <a:bodyPr/>
          <a:lstStyle/>
          <a:p>
            <a:r>
              <a:rPr lang="zh-CN" altLang="en-US">
                <a:sym typeface="Huawei Sans" panose="020C0503030203020204" pitchFamily="34" charset="0"/>
              </a:rPr>
              <a:t>学完本课程后，您将能够：</a:t>
            </a:r>
          </a:p>
          <a:p>
            <a:pPr lvl="1"/>
            <a:r>
              <a:rPr lang="zh-CN" altLang="en-US">
                <a:sym typeface="Huawei Sans" panose="020C0503030203020204" pitchFamily="34" charset="0"/>
              </a:rPr>
              <a:t>掌握</a:t>
            </a:r>
            <a:r>
              <a:rPr lang="en-US" altLang="zh-CN">
                <a:sym typeface="Huawei Sans" panose="020C0503030203020204" pitchFamily="34" charset="0"/>
              </a:rPr>
              <a:t>PPPoE</a:t>
            </a:r>
            <a:r>
              <a:rPr lang="zh-CN" altLang="en-US">
                <a:sym typeface="Huawei Sans" panose="020C0503030203020204" pitchFamily="34" charset="0"/>
              </a:rPr>
              <a:t>的工作原理</a:t>
            </a:r>
          </a:p>
          <a:p>
            <a:pPr lvl="1"/>
            <a:r>
              <a:rPr lang="zh-CN" altLang="en-US">
                <a:sym typeface="Huawei Sans" panose="020C0503030203020204" pitchFamily="34" charset="0"/>
              </a:rPr>
              <a:t>掌握</a:t>
            </a:r>
            <a:r>
              <a:rPr lang="en-US" altLang="zh-CN">
                <a:sym typeface="Huawei Sans" panose="020C0503030203020204" pitchFamily="34" charset="0"/>
              </a:rPr>
              <a:t>PPPoE</a:t>
            </a:r>
            <a:r>
              <a:rPr lang="zh-CN" altLang="en-US">
                <a:sym typeface="Huawei Sans" panose="020C0503030203020204" pitchFamily="34" charset="0"/>
              </a:rPr>
              <a:t>的基本配置</a:t>
            </a:r>
            <a:endParaRPr lang="en-US" altLang="zh-CN">
              <a:sym typeface="Huawei Sans" panose="020C0503030203020204" pitchFamily="34" charset="0"/>
            </a:endParaRPr>
          </a:p>
          <a:p>
            <a:pPr lvl="1"/>
            <a:r>
              <a:rPr lang="zh-CN" altLang="en-US">
                <a:sym typeface="Huawei Sans" panose="020C0503030203020204" pitchFamily="34" charset="0"/>
              </a:rPr>
              <a:t>了解</a:t>
            </a:r>
            <a:r>
              <a:rPr lang="en-US" altLang="zh-CN">
                <a:sym typeface="Huawei Sans" panose="020C0503030203020204" pitchFamily="34" charset="0"/>
              </a:rPr>
              <a:t>MPLS/SR</a:t>
            </a:r>
            <a:r>
              <a:rPr lang="zh-CN" altLang="en-US">
                <a:sym typeface="Huawei Sans" panose="020C0503030203020204" pitchFamily="34" charset="0"/>
              </a:rPr>
              <a:t>相关技术的基本概念</a:t>
            </a:r>
            <a:endParaRPr lang="zh-CN" altLang="en-US" dirty="0">
              <a:sym typeface="Huawei Sans" panose="020C0503030203020204" pitchFamily="34" charset="0"/>
            </a:endParaRPr>
          </a:p>
        </p:txBody>
      </p:sp>
    </p:spTree>
    <p:extLst>
      <p:ext uri="{BB962C8B-B14F-4D97-AF65-F5344CB8AC3E}">
        <p14:creationId xmlns:p14="http://schemas.microsoft.com/office/powerpoint/2010/main" val="2682477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idx="1"/>
          </p:nvPr>
        </p:nvSpPr>
        <p:spPr/>
        <p:txBody>
          <a:bodyPr/>
          <a:lstStyle/>
          <a:p>
            <a:r>
              <a:rPr lang="en-US" altLang="zh-CN" sz="2200" b="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2200" b="1" dirty="0">
                <a:latin typeface="Huawei Sans" panose="020C0503030203020204" pitchFamily="34" charset="0"/>
                <a:ea typeface="方正兰亭黑简体" panose="02000000000000000000" pitchFamily="2" charset="-122"/>
                <a:sym typeface="Huawei Sans" panose="020C0503030203020204" pitchFamily="34" charset="0"/>
              </a:rPr>
              <a:t>原理与配置</a:t>
            </a:r>
            <a:endParaRPr lang="en-US" altLang="zh-CN" sz="2200" b="1" dirty="0">
              <a:latin typeface="Huawei Sans" panose="020C0503030203020204" pitchFamily="34" charset="0"/>
              <a:ea typeface="方正兰亭黑简体" panose="02000000000000000000" pitchFamily="2" charset="-122"/>
              <a:sym typeface="Huawei Sans" panose="020C0503030203020204" pitchFamily="34" charset="0"/>
            </a:endParaRPr>
          </a:p>
          <a:p>
            <a:pPr lvl="1">
              <a:buFont typeface="Huawei Sans" panose="020C0503030203020204" pitchFamily="34" charset="0"/>
              <a:buChar char="▪"/>
            </a:pPr>
            <a:r>
              <a:rPr lang="en-US" altLang="zh-CN" sz="2000" b="1"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2000" b="1" dirty="0">
                <a:latin typeface="Huawei Sans" panose="020C0503030203020204" pitchFamily="34" charset="0"/>
                <a:ea typeface="方正兰亭黑简体" panose="02000000000000000000" pitchFamily="2" charset="-122"/>
                <a:sym typeface="Huawei Sans" panose="020C0503030203020204" pitchFamily="34" charset="0"/>
              </a:rPr>
              <a:t>概述</a:t>
            </a:r>
            <a:endParaRPr lang="en-US" altLang="zh-CN" sz="2000" b="1"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20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20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基础配置</a:t>
            </a:r>
            <a:endParaRPr lang="en-US" altLang="zh-CN" sz="2000" b="1"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广域网技术的发展</a:t>
            </a:r>
            <a:endParaRPr lang="en-US" altLang="zh-CN" sz="2200" b="1"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434037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p:txBody>
          <a:bodyPr/>
          <a:lstStyle/>
          <a:p>
            <a:r>
              <a:rPr lang="zh-CN" altLang="en-US">
                <a:sym typeface="Huawei Sans" panose="020C0503030203020204" pitchFamily="34" charset="0"/>
              </a:rPr>
              <a:t>什么是</a:t>
            </a:r>
            <a:r>
              <a:rPr lang="en-US" altLang="zh-CN">
                <a:sym typeface="Huawei Sans" panose="020C0503030203020204" pitchFamily="34" charset="0"/>
              </a:rPr>
              <a:t>PPPoE</a:t>
            </a:r>
            <a:endParaRPr lang="zh-CN" altLang="en-US" dirty="0">
              <a:sym typeface="Huawei Sans" panose="020C0503030203020204" pitchFamily="34" charset="0"/>
            </a:endParaRPr>
          </a:p>
        </p:txBody>
      </p:sp>
      <p:sp>
        <p:nvSpPr>
          <p:cNvPr id="2" name="文本占位符 1"/>
          <p:cNvSpPr>
            <a:spLocks noGrp="1"/>
          </p:cNvSpPr>
          <p:nvPr>
            <p:ph type="body" sz="quarter" idx="4294967295"/>
          </p:nvPr>
        </p:nvSpPr>
        <p:spPr>
          <a:xfrm>
            <a:off x="457994" y="1089025"/>
            <a:ext cx="11276012" cy="4679950"/>
          </a:xfrm>
        </p:spPr>
        <p:txBody>
          <a:bodyPr/>
          <a:lstStyle/>
          <a:p>
            <a:r>
              <a:rPr lang="en-US" altLang="zh-CN" sz="1800" dirty="0" err="1">
                <a:sym typeface="Huawei Sans" panose="020C0503030203020204" pitchFamily="34" charset="0"/>
              </a:rPr>
              <a:t>PPPoE</a:t>
            </a:r>
            <a:r>
              <a:rPr lang="zh-CN" altLang="en-US" sz="1800" dirty="0">
                <a:sym typeface="Huawei Sans" panose="020C0503030203020204" pitchFamily="34" charset="0"/>
              </a:rPr>
              <a:t>（</a:t>
            </a:r>
            <a:r>
              <a:rPr lang="en-US" altLang="zh-CN" sz="1800" dirty="0">
                <a:sym typeface="Huawei Sans" panose="020C0503030203020204" pitchFamily="34" charset="0"/>
              </a:rPr>
              <a:t>PPP over Ethernet</a:t>
            </a:r>
            <a:r>
              <a:rPr lang="zh-CN" altLang="en-US" sz="1800" dirty="0">
                <a:sym typeface="Huawei Sans" panose="020C0503030203020204" pitchFamily="34" charset="0"/>
              </a:rPr>
              <a:t>，以太网承载</a:t>
            </a:r>
            <a:r>
              <a:rPr lang="en-US" altLang="zh-CN" sz="1800" dirty="0">
                <a:sym typeface="Huawei Sans" panose="020C0503030203020204" pitchFamily="34" charset="0"/>
              </a:rPr>
              <a:t>PPP</a:t>
            </a:r>
            <a:r>
              <a:rPr lang="zh-CN" altLang="en-US" sz="1800" dirty="0">
                <a:sym typeface="Huawei Sans" panose="020C0503030203020204" pitchFamily="34" charset="0"/>
              </a:rPr>
              <a:t>协议）是一种把</a:t>
            </a:r>
            <a:r>
              <a:rPr lang="en-US" altLang="zh-CN" sz="1800" dirty="0">
                <a:sym typeface="Huawei Sans" panose="020C0503030203020204" pitchFamily="34" charset="0"/>
              </a:rPr>
              <a:t>PPP</a:t>
            </a:r>
            <a:r>
              <a:rPr lang="zh-CN" altLang="en-US" sz="1800" dirty="0">
                <a:sym typeface="Huawei Sans" panose="020C0503030203020204" pitchFamily="34" charset="0"/>
              </a:rPr>
              <a:t>帧封装到以太网帧中的链路层协议。</a:t>
            </a:r>
            <a:r>
              <a:rPr lang="en-US" altLang="zh-CN" sz="1800" dirty="0" err="1">
                <a:sym typeface="Huawei Sans" panose="020C0503030203020204" pitchFamily="34" charset="0"/>
              </a:rPr>
              <a:t>PPPoE</a:t>
            </a:r>
            <a:r>
              <a:rPr lang="zh-CN" altLang="en-US" sz="1800" dirty="0">
                <a:sym typeface="Huawei Sans" panose="020C0503030203020204" pitchFamily="34" charset="0"/>
              </a:rPr>
              <a:t>可以使以太网网络中的多台主机连接到远端的宽带接入服务器。</a:t>
            </a:r>
            <a:endParaRPr lang="en-US" altLang="zh-CN" sz="1800" dirty="0">
              <a:sym typeface="Huawei Sans" panose="020C0503030203020204" pitchFamily="34" charset="0"/>
            </a:endParaRPr>
          </a:p>
          <a:p>
            <a:r>
              <a:rPr lang="en-US" altLang="zh-CN" sz="1800" dirty="0" err="1">
                <a:sym typeface="Huawei Sans" panose="020C0503030203020204" pitchFamily="34" charset="0"/>
              </a:rPr>
              <a:t>PPPoE</a:t>
            </a:r>
            <a:r>
              <a:rPr lang="zh-CN" altLang="en-US" sz="1800" dirty="0">
                <a:sym typeface="Huawei Sans" panose="020C0503030203020204" pitchFamily="34" charset="0"/>
              </a:rPr>
              <a:t>集中了</a:t>
            </a:r>
            <a:r>
              <a:rPr lang="en-US" altLang="zh-CN" sz="1800" dirty="0">
                <a:sym typeface="Huawei Sans" panose="020C0503030203020204" pitchFamily="34" charset="0"/>
              </a:rPr>
              <a:t>PPP</a:t>
            </a:r>
            <a:r>
              <a:rPr lang="zh-CN" altLang="en-US" sz="1800" dirty="0">
                <a:sym typeface="Huawei Sans" panose="020C0503030203020204" pitchFamily="34" charset="0"/>
              </a:rPr>
              <a:t>和</a:t>
            </a:r>
            <a:r>
              <a:rPr lang="en-US" altLang="zh-CN" sz="1800" dirty="0">
                <a:sym typeface="Huawei Sans" panose="020C0503030203020204" pitchFamily="34" charset="0"/>
              </a:rPr>
              <a:t>Ethernet</a:t>
            </a:r>
            <a:r>
              <a:rPr lang="zh-CN" altLang="en-US" sz="1800" dirty="0">
                <a:sym typeface="Huawei Sans" panose="020C0503030203020204" pitchFamily="34" charset="0"/>
              </a:rPr>
              <a:t>两个技术的优点。既有以太网的组网灵活优势，又可以利用</a:t>
            </a:r>
            <a:r>
              <a:rPr lang="en-US" altLang="zh-CN" sz="1800" dirty="0">
                <a:sym typeface="Huawei Sans" panose="020C0503030203020204" pitchFamily="34" charset="0"/>
              </a:rPr>
              <a:t>PPP</a:t>
            </a:r>
            <a:r>
              <a:rPr lang="zh-CN" altLang="en-US" sz="1800" dirty="0">
                <a:sym typeface="Huawei Sans" panose="020C0503030203020204" pitchFamily="34" charset="0"/>
              </a:rPr>
              <a:t>协议实现认证、计费等功能。</a:t>
            </a:r>
          </a:p>
          <a:p>
            <a:endParaRPr lang="zh-CN" altLang="en-US" sz="1800" dirty="0">
              <a:sym typeface="Huawei Sans" panose="020C0503030203020204" pitchFamily="34" charset="0"/>
            </a:endParaRPr>
          </a:p>
        </p:txBody>
      </p:sp>
      <p:sp>
        <p:nvSpPr>
          <p:cNvPr id="18" name="文本框 17"/>
          <p:cNvSpPr txBox="1"/>
          <p:nvPr/>
        </p:nvSpPr>
        <p:spPr>
          <a:xfrm>
            <a:off x="955377" y="3703496"/>
            <a:ext cx="1502334" cy="369332"/>
          </a:xfrm>
          <a:prstGeom prst="rect">
            <a:avLst/>
          </a:prstGeom>
          <a:noFill/>
        </p:spPr>
        <p:txBody>
          <a:bodyPr wrap="none" rtlCol="0">
            <a:spAutoFit/>
          </a:bodyPr>
          <a:lstStyle/>
          <a:p>
            <a:r>
              <a:rPr lang="en-US" altLang="zh-CN" dirty="0"/>
              <a:t>PPP</a:t>
            </a:r>
            <a:r>
              <a:rPr lang="zh-CN" altLang="en-US" dirty="0"/>
              <a:t>帧结构：</a:t>
            </a:r>
          </a:p>
        </p:txBody>
      </p:sp>
      <p:sp>
        <p:nvSpPr>
          <p:cNvPr id="33" name="文本框 32"/>
          <p:cNvSpPr txBox="1"/>
          <p:nvPr/>
        </p:nvSpPr>
        <p:spPr>
          <a:xfrm>
            <a:off x="962748" y="5017935"/>
            <a:ext cx="1667845" cy="369332"/>
          </a:xfrm>
          <a:prstGeom prst="rect">
            <a:avLst/>
          </a:prstGeom>
          <a:noFill/>
        </p:spPr>
        <p:txBody>
          <a:bodyPr wrap="square" rtlCol="0">
            <a:spAutoFit/>
          </a:bodyPr>
          <a:lstStyle/>
          <a:p>
            <a:r>
              <a:rPr lang="en-US" altLang="zh-CN" dirty="0"/>
              <a:t>PPPoE</a:t>
            </a:r>
            <a:r>
              <a:rPr lang="zh-CN" altLang="en-US" dirty="0"/>
              <a:t>帧结构：</a:t>
            </a:r>
          </a:p>
        </p:txBody>
      </p:sp>
      <p:graphicFrame>
        <p:nvGraphicFramePr>
          <p:cNvPr id="19" name="表格 24">
            <a:extLst>
              <a:ext uri="{FF2B5EF4-FFF2-40B4-BE49-F238E27FC236}">
                <a16:creationId xmlns:a16="http://schemas.microsoft.com/office/drawing/2014/main" id="{5D3546CE-9DA5-4A18-836C-E436D85D5D9A}"/>
              </a:ext>
            </a:extLst>
          </p:cNvPr>
          <p:cNvGraphicFramePr>
            <a:graphicFrameLocks noGrp="1"/>
          </p:cNvGraphicFramePr>
          <p:nvPr/>
        </p:nvGraphicFramePr>
        <p:xfrm>
          <a:off x="2620219" y="3687646"/>
          <a:ext cx="7781082" cy="365760"/>
        </p:xfrm>
        <a:graphic>
          <a:graphicData uri="http://schemas.openxmlformats.org/drawingml/2006/table">
            <a:tbl>
              <a:tblPr firstRow="1" bandRow="1">
                <a:tableStyleId>{72833802-FEF1-4C79-8D5D-14CF1EAF98D9}</a:tableStyleId>
              </a:tblPr>
              <a:tblGrid>
                <a:gridCol w="1111583">
                  <a:extLst>
                    <a:ext uri="{9D8B030D-6E8A-4147-A177-3AD203B41FA5}">
                      <a16:colId xmlns:a16="http://schemas.microsoft.com/office/drawing/2014/main" val="419583146"/>
                    </a:ext>
                  </a:extLst>
                </a:gridCol>
                <a:gridCol w="1111583">
                  <a:extLst>
                    <a:ext uri="{9D8B030D-6E8A-4147-A177-3AD203B41FA5}">
                      <a16:colId xmlns:a16="http://schemas.microsoft.com/office/drawing/2014/main" val="1185486753"/>
                    </a:ext>
                  </a:extLst>
                </a:gridCol>
                <a:gridCol w="1111583">
                  <a:extLst>
                    <a:ext uri="{9D8B030D-6E8A-4147-A177-3AD203B41FA5}">
                      <a16:colId xmlns:a16="http://schemas.microsoft.com/office/drawing/2014/main" val="970593004"/>
                    </a:ext>
                  </a:extLst>
                </a:gridCol>
                <a:gridCol w="1111583">
                  <a:extLst>
                    <a:ext uri="{9D8B030D-6E8A-4147-A177-3AD203B41FA5}">
                      <a16:colId xmlns:a16="http://schemas.microsoft.com/office/drawing/2014/main" val="833416940"/>
                    </a:ext>
                  </a:extLst>
                </a:gridCol>
                <a:gridCol w="1580159">
                  <a:extLst>
                    <a:ext uri="{9D8B030D-6E8A-4147-A177-3AD203B41FA5}">
                      <a16:colId xmlns:a16="http://schemas.microsoft.com/office/drawing/2014/main" val="2229599493"/>
                    </a:ext>
                  </a:extLst>
                </a:gridCol>
                <a:gridCol w="643008">
                  <a:extLst>
                    <a:ext uri="{9D8B030D-6E8A-4147-A177-3AD203B41FA5}">
                      <a16:colId xmlns:a16="http://schemas.microsoft.com/office/drawing/2014/main" val="2263784489"/>
                    </a:ext>
                  </a:extLst>
                </a:gridCol>
                <a:gridCol w="1111583">
                  <a:extLst>
                    <a:ext uri="{9D8B030D-6E8A-4147-A177-3AD203B41FA5}">
                      <a16:colId xmlns:a16="http://schemas.microsoft.com/office/drawing/2014/main" val="2239796129"/>
                    </a:ext>
                  </a:extLst>
                </a:gridCol>
              </a:tblGrid>
              <a:tr h="330536">
                <a:tc>
                  <a:txBody>
                    <a:bodyPr/>
                    <a:lstStyle/>
                    <a:p>
                      <a:pPr algn="ctr"/>
                      <a:r>
                        <a:rPr lang="en-US" altLang="zh-CN" sz="18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Flag</a:t>
                      </a:r>
                      <a:endParaRPr lang="zh-CN" altLang="en-US" b="0">
                        <a:solidFill>
                          <a:schemeClr val="tx1"/>
                        </a:solidFill>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8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Address</a:t>
                      </a:r>
                      <a:endParaRPr lang="zh-CN" altLang="en-US" b="0">
                        <a:solidFill>
                          <a:schemeClr val="tx1"/>
                        </a:solidFill>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8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Control</a:t>
                      </a:r>
                      <a:endParaRPr lang="zh-CN" altLang="en-US" b="0">
                        <a:solidFill>
                          <a:schemeClr val="tx1"/>
                        </a:solidFill>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8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Protocol</a:t>
                      </a:r>
                      <a:endParaRPr lang="zh-CN" altLang="en-US" b="0">
                        <a:solidFill>
                          <a:schemeClr val="tx1"/>
                        </a:solidFill>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8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Information</a:t>
                      </a:r>
                      <a:endParaRPr lang="zh-CN" altLang="en-US" b="0">
                        <a:solidFill>
                          <a:schemeClr val="tx1"/>
                        </a:solidFill>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8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FCS</a:t>
                      </a:r>
                      <a:endParaRPr lang="zh-CN" altLang="en-US" b="0">
                        <a:solidFill>
                          <a:schemeClr val="tx1"/>
                        </a:solidFill>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Flag</a:t>
                      </a:r>
                      <a:endParaRPr lang="zh-CN" altLang="en-US" b="0" dirty="0">
                        <a:solidFill>
                          <a:schemeClr val="tx1"/>
                        </a:solidFill>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4315261"/>
                  </a:ext>
                </a:extLst>
              </a:tr>
            </a:tbl>
          </a:graphicData>
        </a:graphic>
      </p:graphicFrame>
      <p:graphicFrame>
        <p:nvGraphicFramePr>
          <p:cNvPr id="28" name="表格 33">
            <a:extLst>
              <a:ext uri="{FF2B5EF4-FFF2-40B4-BE49-F238E27FC236}">
                <a16:creationId xmlns:a16="http://schemas.microsoft.com/office/drawing/2014/main" id="{A418DCCA-752D-4C55-A670-FEE9AEAB7B08}"/>
              </a:ext>
            </a:extLst>
          </p:cNvPr>
          <p:cNvGraphicFramePr>
            <a:graphicFrameLocks noGrp="1"/>
          </p:cNvGraphicFramePr>
          <p:nvPr/>
        </p:nvGraphicFramePr>
        <p:xfrm>
          <a:off x="2832100" y="5016427"/>
          <a:ext cx="6052435" cy="370840"/>
        </p:xfrm>
        <a:graphic>
          <a:graphicData uri="http://schemas.openxmlformats.org/drawingml/2006/table">
            <a:tbl>
              <a:tblPr firstRow="1" bandRow="1">
                <a:tableStyleId>{72833802-FEF1-4C79-8D5D-14CF1EAF98D9}</a:tableStyleId>
              </a:tblPr>
              <a:tblGrid>
                <a:gridCol w="1028700">
                  <a:extLst>
                    <a:ext uri="{9D8B030D-6E8A-4147-A177-3AD203B41FA5}">
                      <a16:colId xmlns:a16="http://schemas.microsoft.com/office/drawing/2014/main" val="1122095002"/>
                    </a:ext>
                  </a:extLst>
                </a:gridCol>
                <a:gridCol w="1092200">
                  <a:extLst>
                    <a:ext uri="{9D8B030D-6E8A-4147-A177-3AD203B41FA5}">
                      <a16:colId xmlns:a16="http://schemas.microsoft.com/office/drawing/2014/main" val="1120719357"/>
                    </a:ext>
                  </a:extLst>
                </a:gridCol>
                <a:gridCol w="1244600">
                  <a:extLst>
                    <a:ext uri="{9D8B030D-6E8A-4147-A177-3AD203B41FA5}">
                      <a16:colId xmlns:a16="http://schemas.microsoft.com/office/drawing/2014/main" val="888808775"/>
                    </a:ext>
                  </a:extLst>
                </a:gridCol>
                <a:gridCol w="1778000">
                  <a:extLst>
                    <a:ext uri="{9D8B030D-6E8A-4147-A177-3AD203B41FA5}">
                      <a16:colId xmlns:a16="http://schemas.microsoft.com/office/drawing/2014/main" val="3392098425"/>
                    </a:ext>
                  </a:extLst>
                </a:gridCol>
                <a:gridCol w="908935">
                  <a:extLst>
                    <a:ext uri="{9D8B030D-6E8A-4147-A177-3AD203B41FA5}">
                      <a16:colId xmlns:a16="http://schemas.microsoft.com/office/drawing/2014/main" val="4054461125"/>
                    </a:ext>
                  </a:extLst>
                </a:gridCol>
              </a:tblGrid>
              <a:tr h="370840">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DMAC</a:t>
                      </a:r>
                      <a:endParaRPr lang="zh-CN" altLang="en-US"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marL="0" algn="ctr" defTabSz="914034" rtl="0" eaLnBrk="1" latinLnBrk="0" hangingPunct="1"/>
                      <a:r>
                        <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SMAC</a:t>
                      </a:r>
                      <a:endParaRPr lang="zh-CN" altLang="en-US" sz="1800" b="0" kern="1200" dirty="0">
                        <a:solidFill>
                          <a:schemeClr val="tx1"/>
                        </a:solidFill>
                        <a:latin typeface="Huawei Sans" panose="020C0503030203020204" pitchFamily="34" charset="0"/>
                        <a:ea typeface="方正兰亭黑简体" panose="02000000000000000000" pitchFamily="2" charset="-122"/>
                        <a:cs typeface="+mn-cs"/>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marL="0" algn="ctr" defTabSz="914034" rtl="0" eaLnBrk="1" latinLnBrk="0" hangingPunct="1"/>
                      <a:r>
                        <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Eth-Type</a:t>
                      </a:r>
                      <a:endParaRPr lang="zh-CN" altLang="en-US" sz="1800" b="0" kern="1200" dirty="0">
                        <a:solidFill>
                          <a:schemeClr val="tx1"/>
                        </a:solidFill>
                        <a:latin typeface="Huawei Sans" panose="020C0503030203020204" pitchFamily="34" charset="0"/>
                        <a:ea typeface="方正兰亭黑简体" panose="02000000000000000000" pitchFamily="2" charset="-122"/>
                        <a:cs typeface="+mn-cs"/>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en-US" altLang="zh-CN" sz="18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PPPoE-Packet</a:t>
                      </a:r>
                      <a:endParaRPr lang="zh-CN" altLang="en-US" sz="18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latinLnBrk="0" hangingPunct="1"/>
                      <a:r>
                        <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FCS</a:t>
                      </a:r>
                      <a:endParaRPr lang="zh-CN" altLang="en-US" sz="1800" b="0" kern="1200" dirty="0">
                        <a:solidFill>
                          <a:schemeClr val="tx1"/>
                        </a:solidFill>
                        <a:latin typeface="Huawei Sans" panose="020C0503030203020204" pitchFamily="34" charset="0"/>
                        <a:ea typeface="方正兰亭黑简体" panose="02000000000000000000" pitchFamily="2" charset="-122"/>
                        <a:cs typeface="+mn-cs"/>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val="3164076382"/>
                  </a:ext>
                </a:extLst>
              </a:tr>
            </a:tbl>
          </a:graphicData>
        </a:graphic>
      </p:graphicFrame>
      <p:sp>
        <p:nvSpPr>
          <p:cNvPr id="9" name="五边形 8"/>
          <p:cNvSpPr/>
          <p:nvPr/>
        </p:nvSpPr>
        <p:spPr bwMode="auto">
          <a:xfrm>
            <a:off x="6678547" y="126000"/>
            <a:ext cx="900100" cy="2520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概述</a:t>
            </a:r>
          </a:p>
        </p:txBody>
      </p:sp>
      <p:sp>
        <p:nvSpPr>
          <p:cNvPr id="10" name="燕尾形 9"/>
          <p:cNvSpPr/>
          <p:nvPr/>
        </p:nvSpPr>
        <p:spPr bwMode="auto">
          <a:xfrm>
            <a:off x="9095935" y="126000"/>
            <a:ext cx="106055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发现</a:t>
            </a:r>
          </a:p>
        </p:txBody>
      </p:sp>
      <p:sp>
        <p:nvSpPr>
          <p:cNvPr id="11" name="燕尾形 10"/>
          <p:cNvSpPr/>
          <p:nvPr/>
        </p:nvSpPr>
        <p:spPr bwMode="auto">
          <a:xfrm>
            <a:off x="10041752" y="126000"/>
            <a:ext cx="1024550"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会话</a:t>
            </a:r>
          </a:p>
        </p:txBody>
      </p:sp>
      <p:sp>
        <p:nvSpPr>
          <p:cNvPr id="12" name="燕尾形 11"/>
          <p:cNvSpPr/>
          <p:nvPr/>
        </p:nvSpPr>
        <p:spPr bwMode="auto">
          <a:xfrm>
            <a:off x="10958450" y="126000"/>
            <a:ext cx="106552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终结</a:t>
            </a:r>
          </a:p>
        </p:txBody>
      </p:sp>
      <p:sp>
        <p:nvSpPr>
          <p:cNvPr id="13" name="燕尾形 12"/>
          <p:cNvSpPr/>
          <p:nvPr/>
        </p:nvSpPr>
        <p:spPr bwMode="auto">
          <a:xfrm>
            <a:off x="8299053" y="126000"/>
            <a:ext cx="91053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报文结构</a:t>
            </a:r>
          </a:p>
        </p:txBody>
      </p:sp>
      <p:sp>
        <p:nvSpPr>
          <p:cNvPr id="14" name="燕尾形 13"/>
          <p:cNvSpPr/>
          <p:nvPr/>
        </p:nvSpPr>
        <p:spPr bwMode="auto">
          <a:xfrm>
            <a:off x="7466887" y="126000"/>
            <a:ext cx="946360"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会话建立</a:t>
            </a:r>
          </a:p>
        </p:txBody>
      </p:sp>
      <p:sp>
        <p:nvSpPr>
          <p:cNvPr id="16" name="梯形 4"/>
          <p:cNvSpPr/>
          <p:nvPr/>
        </p:nvSpPr>
        <p:spPr bwMode="auto">
          <a:xfrm flipV="1">
            <a:off x="2583133" y="4067924"/>
            <a:ext cx="7844711" cy="939939"/>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 name="connsiteX0" fmla="*/ 0 w 5168418"/>
              <a:gd name="connsiteY0" fmla="*/ 837617 h 861325"/>
              <a:gd name="connsiteX1" fmla="*/ 204869 w 5168418"/>
              <a:gd name="connsiteY1" fmla="*/ 0 h 861325"/>
              <a:gd name="connsiteX2" fmla="*/ 1867432 w 5168418"/>
              <a:gd name="connsiteY2" fmla="*/ 16354 h 861325"/>
              <a:gd name="connsiteX3" fmla="*/ 5168418 w 5168418"/>
              <a:gd name="connsiteY3" fmla="*/ 861325 h 861325"/>
              <a:gd name="connsiteX4" fmla="*/ 0 w 5168418"/>
              <a:gd name="connsiteY4" fmla="*/ 837617 h 861325"/>
              <a:gd name="connsiteX0" fmla="*/ 0 w 8602994"/>
              <a:gd name="connsiteY0" fmla="*/ 1377296 h 1377296"/>
              <a:gd name="connsiteX1" fmla="*/ 3639445 w 8602994"/>
              <a:gd name="connsiteY1" fmla="*/ 0 h 1377296"/>
              <a:gd name="connsiteX2" fmla="*/ 5302008 w 8602994"/>
              <a:gd name="connsiteY2" fmla="*/ 16354 h 1377296"/>
              <a:gd name="connsiteX3" fmla="*/ 8602994 w 8602994"/>
              <a:gd name="connsiteY3" fmla="*/ 861325 h 1377296"/>
              <a:gd name="connsiteX4" fmla="*/ 0 w 8602994"/>
              <a:gd name="connsiteY4" fmla="*/ 1377296 h 1377296"/>
              <a:gd name="connsiteX0" fmla="*/ 0 w 7844711"/>
              <a:gd name="connsiteY0" fmla="*/ 1377296 h 1377296"/>
              <a:gd name="connsiteX1" fmla="*/ 3639445 w 7844711"/>
              <a:gd name="connsiteY1" fmla="*/ 0 h 1377296"/>
              <a:gd name="connsiteX2" fmla="*/ 5302008 w 7844711"/>
              <a:gd name="connsiteY2" fmla="*/ 16354 h 1377296"/>
              <a:gd name="connsiteX3" fmla="*/ 7844711 w 7844711"/>
              <a:gd name="connsiteY3" fmla="*/ 1368296 h 1377296"/>
              <a:gd name="connsiteX4" fmla="*/ 0 w 7844711"/>
              <a:gd name="connsiteY4" fmla="*/ 1377296 h 1377296"/>
              <a:gd name="connsiteX0" fmla="*/ 0 w 7844711"/>
              <a:gd name="connsiteY0" fmla="*/ 1378472 h 1378472"/>
              <a:gd name="connsiteX1" fmla="*/ 3639445 w 7844711"/>
              <a:gd name="connsiteY1" fmla="*/ 1176 h 1378472"/>
              <a:gd name="connsiteX2" fmla="*/ 5385678 w 7844711"/>
              <a:gd name="connsiteY2" fmla="*/ 0 h 1378472"/>
              <a:gd name="connsiteX3" fmla="*/ 7844711 w 7844711"/>
              <a:gd name="connsiteY3" fmla="*/ 1369472 h 1378472"/>
              <a:gd name="connsiteX4" fmla="*/ 0 w 7844711"/>
              <a:gd name="connsiteY4" fmla="*/ 1378472 h 1378472"/>
              <a:gd name="connsiteX0" fmla="*/ 0 w 7844711"/>
              <a:gd name="connsiteY0" fmla="*/ 1378472 h 1378472"/>
              <a:gd name="connsiteX1" fmla="*/ 3621516 w 7844711"/>
              <a:gd name="connsiteY1" fmla="*/ 1176 h 1378472"/>
              <a:gd name="connsiteX2" fmla="*/ 5385678 w 7844711"/>
              <a:gd name="connsiteY2" fmla="*/ 0 h 1378472"/>
              <a:gd name="connsiteX3" fmla="*/ 7844711 w 7844711"/>
              <a:gd name="connsiteY3" fmla="*/ 1369472 h 1378472"/>
              <a:gd name="connsiteX4" fmla="*/ 0 w 7844711"/>
              <a:gd name="connsiteY4" fmla="*/ 1378472 h 1378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4711" h="1378472">
                <a:moveTo>
                  <a:pt x="0" y="1378472"/>
                </a:moveTo>
                <a:lnTo>
                  <a:pt x="3621516" y="1176"/>
                </a:lnTo>
                <a:lnTo>
                  <a:pt x="5385678" y="0"/>
                </a:lnTo>
                <a:lnTo>
                  <a:pt x="7844711" y="1369472"/>
                </a:lnTo>
                <a:lnTo>
                  <a:pt x="0" y="1378472"/>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extLst>
      <p:ext uri="{BB962C8B-B14F-4D97-AF65-F5344CB8AC3E}">
        <p14:creationId xmlns:p14="http://schemas.microsoft.com/office/powerpoint/2010/main" val="129007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9"/>
          <p:cNvSpPr>
            <a:spLocks noGrp="1"/>
          </p:cNvSpPr>
          <p:nvPr>
            <p:ph type="title"/>
          </p:nvPr>
        </p:nvSpPr>
        <p:spPr/>
        <p:txBody>
          <a:bodyPr/>
          <a:lstStyle/>
          <a:p>
            <a:r>
              <a:rPr lang="en-US" altLang="zh-CN">
                <a:sym typeface="Huawei Sans" panose="020C0503030203020204" pitchFamily="34" charset="0"/>
              </a:rPr>
              <a:t>PPPoE</a:t>
            </a:r>
            <a:r>
              <a:rPr lang="zh-CN" altLang="en-US">
                <a:sym typeface="Huawei Sans" panose="020C0503030203020204" pitchFamily="34" charset="0"/>
              </a:rPr>
              <a:t>应用场景</a:t>
            </a:r>
            <a:endParaRPr lang="zh-CN" altLang="en-US" dirty="0">
              <a:sym typeface="Huawei Sans" panose="020C0503030203020204" pitchFamily="34" charset="0"/>
            </a:endParaRPr>
          </a:p>
        </p:txBody>
      </p:sp>
      <p:sp>
        <p:nvSpPr>
          <p:cNvPr id="3" name="文本占位符 2"/>
          <p:cNvSpPr>
            <a:spLocks noGrp="1"/>
          </p:cNvSpPr>
          <p:nvPr>
            <p:ph type="body" sz="quarter" idx="4294967295"/>
          </p:nvPr>
        </p:nvSpPr>
        <p:spPr>
          <a:xfrm>
            <a:off x="457994" y="942465"/>
            <a:ext cx="11276012" cy="5449625"/>
          </a:xfrm>
        </p:spPr>
        <p:txBody>
          <a:bodyPr/>
          <a:lstStyle/>
          <a:p>
            <a:r>
              <a:rPr lang="en-US" altLang="zh-CN" sz="1800"/>
              <a:t>PPPoE</a:t>
            </a:r>
            <a:r>
              <a:rPr lang="zh-CN" altLang="en-US" sz="1800"/>
              <a:t>实现了在以太网上提供点到点的连接。</a:t>
            </a:r>
            <a:r>
              <a:rPr lang="en-US" altLang="zh-CN" sz="1800"/>
              <a:t>PPPoE</a:t>
            </a:r>
            <a:r>
              <a:rPr lang="zh-CN" altLang="en-US" sz="1800"/>
              <a:t>客户端与</a:t>
            </a:r>
            <a:r>
              <a:rPr lang="en-US" altLang="zh-CN" sz="1800"/>
              <a:t>PPPoE</a:t>
            </a:r>
            <a:r>
              <a:rPr lang="zh-CN" altLang="en-US" sz="1800"/>
              <a:t>服务器端之间建立</a:t>
            </a:r>
            <a:r>
              <a:rPr lang="en-US" altLang="zh-CN" sz="1800"/>
              <a:t>PPP</a:t>
            </a:r>
            <a:r>
              <a:rPr lang="zh-CN" altLang="en-US" sz="1800"/>
              <a:t>会话，封装</a:t>
            </a:r>
            <a:r>
              <a:rPr lang="en-US" altLang="zh-CN" sz="1800"/>
              <a:t>PPP</a:t>
            </a:r>
            <a:r>
              <a:rPr lang="zh-CN" altLang="en-US" sz="1800"/>
              <a:t>数据报文，为以太网上的主机提供接入服务，实现用户控制和计费，在企业网络与运营商网络中应用广泛。</a:t>
            </a:r>
            <a:endParaRPr lang="en-US" altLang="zh-CN" sz="1800"/>
          </a:p>
          <a:p>
            <a:r>
              <a:rPr lang="en-US" altLang="zh-CN" sz="1800"/>
              <a:t>PPPoE</a:t>
            </a:r>
            <a:r>
              <a:rPr lang="zh-CN" altLang="en-US" sz="1800"/>
              <a:t>的常见应用场景有家庭用户拨号上网、企业用户拨号上网等。</a:t>
            </a:r>
          </a:p>
          <a:p>
            <a:endParaRPr lang="zh-CN" altLang="en-US" sz="1800" dirty="0"/>
          </a:p>
        </p:txBody>
      </p:sp>
      <p:pic>
        <p:nvPicPr>
          <p:cNvPr id="30" name="图片 2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499777" y="4425875"/>
            <a:ext cx="516136" cy="408507"/>
          </a:xfrm>
          <a:prstGeom prst="rect">
            <a:avLst/>
          </a:prstGeom>
        </p:spPr>
      </p:pic>
      <p:cxnSp>
        <p:nvCxnSpPr>
          <p:cNvPr id="7" name="直接连接符 6"/>
          <p:cNvCxnSpPr/>
          <p:nvPr/>
        </p:nvCxnSpPr>
        <p:spPr bwMode="auto">
          <a:xfrm flipH="1">
            <a:off x="8015913" y="4630128"/>
            <a:ext cx="1155519"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3" name="文本框 82"/>
          <p:cNvSpPr txBox="1"/>
          <p:nvPr/>
        </p:nvSpPr>
        <p:spPr bwMode="auto">
          <a:xfrm>
            <a:off x="7005278" y="4871194"/>
            <a:ext cx="1579947"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err="1">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服务器端</a:t>
            </a:r>
          </a:p>
        </p:txBody>
      </p:sp>
      <p:sp>
        <p:nvSpPr>
          <p:cNvPr id="100" name="文本框 99"/>
          <p:cNvSpPr txBox="1"/>
          <p:nvPr/>
        </p:nvSpPr>
        <p:spPr bwMode="auto">
          <a:xfrm>
            <a:off x="1826261" y="3115001"/>
            <a:ext cx="1374763"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客户端</a:t>
            </a:r>
          </a:p>
        </p:txBody>
      </p:sp>
      <p:cxnSp>
        <p:nvCxnSpPr>
          <p:cNvPr id="93" name="直接连接符 92"/>
          <p:cNvCxnSpPr/>
          <p:nvPr/>
        </p:nvCxnSpPr>
        <p:spPr>
          <a:xfrm>
            <a:off x="3459712" y="5719711"/>
            <a:ext cx="0" cy="33488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3459712" y="5887152"/>
            <a:ext cx="4372801" cy="0"/>
          </a:xfrm>
          <a:prstGeom prst="line">
            <a:avLst/>
          </a:prstGeom>
          <a:ln w="9525">
            <a:solidFill>
              <a:srgbClr val="00B0F0"/>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7814225" y="5719710"/>
            <a:ext cx="0" cy="33488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sp>
        <p:nvSpPr>
          <p:cNvPr id="107" name="圆角矩形 106"/>
          <p:cNvSpPr/>
          <p:nvPr/>
        </p:nvSpPr>
        <p:spPr>
          <a:xfrm>
            <a:off x="5515479" y="5927976"/>
            <a:ext cx="1303918" cy="401828"/>
          </a:xfrm>
          <a:prstGeom prst="roundRect">
            <a:avLst>
              <a:gd name="adj" fmla="val 15000"/>
            </a:avLst>
          </a:prstGeom>
          <a:solidFill>
            <a:srgbClr val="F4FBFE"/>
          </a:solidFill>
          <a:ln>
            <a:solidFill>
              <a:srgbClr val="99DFF9"/>
            </a:solidFill>
          </a:ln>
        </p:spPr>
        <p:txBody>
          <a:bodyPr wrap="square" rtlCol="0">
            <a:spAutoFit/>
          </a:bodyPr>
          <a:lstStyle/>
          <a:p>
            <a:pPr algn="ctr" defTabSz="784225">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PPPoE</a:t>
            </a:r>
            <a:r>
              <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报文</a:t>
            </a:r>
          </a:p>
        </p:txBody>
      </p:sp>
      <p:cxnSp>
        <p:nvCxnSpPr>
          <p:cNvPr id="56" name="直接连接符 55"/>
          <p:cNvCxnSpPr/>
          <p:nvPr/>
        </p:nvCxnSpPr>
        <p:spPr bwMode="auto">
          <a:xfrm flipH="1">
            <a:off x="5565169" y="4630129"/>
            <a:ext cx="193927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15" name="组合 14"/>
          <p:cNvGrpSpPr/>
          <p:nvPr/>
        </p:nvGrpSpPr>
        <p:grpSpPr>
          <a:xfrm>
            <a:off x="3148235" y="2840823"/>
            <a:ext cx="2416934" cy="2968389"/>
            <a:chOff x="1483159" y="2705101"/>
            <a:chExt cx="2416934" cy="2968389"/>
          </a:xfrm>
        </p:grpSpPr>
        <p:pic>
          <p:nvPicPr>
            <p:cNvPr id="41" name="图片 40" descr="PC.png"/>
            <p:cNvPicPr>
              <a:picLocks noChangeAspect="1"/>
            </p:cNvPicPr>
            <p:nvPr/>
          </p:nvPicPr>
          <p:blipFill>
            <a:blip r:embed="rId4" cstate="print"/>
            <a:stretch>
              <a:fillRect/>
            </a:stretch>
          </p:blipFill>
          <p:spPr>
            <a:xfrm>
              <a:off x="1559747" y="2991979"/>
              <a:ext cx="515240" cy="381938"/>
            </a:xfrm>
            <a:prstGeom prst="rect">
              <a:avLst/>
            </a:prstGeom>
          </p:spPr>
        </p:pic>
        <p:pic>
          <p:nvPicPr>
            <p:cNvPr id="42" name="图片 41" descr="PC.png"/>
            <p:cNvPicPr>
              <a:picLocks noChangeAspect="1"/>
            </p:cNvPicPr>
            <p:nvPr/>
          </p:nvPicPr>
          <p:blipFill>
            <a:blip r:embed="rId4" cstate="print"/>
            <a:stretch>
              <a:fillRect/>
            </a:stretch>
          </p:blipFill>
          <p:spPr>
            <a:xfrm>
              <a:off x="1529386" y="3730986"/>
              <a:ext cx="515240" cy="381938"/>
            </a:xfrm>
            <a:prstGeom prst="rect">
              <a:avLst/>
            </a:prstGeom>
          </p:spPr>
        </p:pic>
        <p:pic>
          <p:nvPicPr>
            <p:cNvPr id="43" name="图片 42" descr="PC.png"/>
            <p:cNvPicPr>
              <a:picLocks noChangeAspect="1"/>
            </p:cNvPicPr>
            <p:nvPr/>
          </p:nvPicPr>
          <p:blipFill>
            <a:blip r:embed="rId4" cstate="print"/>
            <a:stretch>
              <a:fillRect/>
            </a:stretch>
          </p:blipFill>
          <p:spPr>
            <a:xfrm>
              <a:off x="1529386" y="4986117"/>
              <a:ext cx="515240" cy="381938"/>
            </a:xfrm>
            <a:prstGeom prst="rect">
              <a:avLst/>
            </a:prstGeom>
          </p:spPr>
        </p:pic>
        <p:sp>
          <p:nvSpPr>
            <p:cNvPr id="46" name="文本框 45"/>
            <p:cNvSpPr txBox="1"/>
            <p:nvPr/>
          </p:nvSpPr>
          <p:spPr bwMode="auto">
            <a:xfrm>
              <a:off x="1500279" y="3319156"/>
              <a:ext cx="634175"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PC-A</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文本框 65"/>
            <p:cNvSpPr txBox="1"/>
            <p:nvPr/>
          </p:nvSpPr>
          <p:spPr bwMode="auto">
            <a:xfrm>
              <a:off x="1483159" y="4090994"/>
              <a:ext cx="622954"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PC-B</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文本框 66"/>
            <p:cNvSpPr txBox="1"/>
            <p:nvPr/>
          </p:nvSpPr>
          <p:spPr bwMode="auto">
            <a:xfrm>
              <a:off x="1505576" y="5338609"/>
              <a:ext cx="624557"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PC-C</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7" name="直接连接符 46"/>
            <p:cNvCxnSpPr>
              <a:stCxn id="41" idx="3"/>
            </p:cNvCxnSpPr>
            <p:nvPr/>
          </p:nvCxnSpPr>
          <p:spPr>
            <a:xfrm>
              <a:off x="2074987" y="3182948"/>
              <a:ext cx="18206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42" idx="3"/>
            </p:cNvCxnSpPr>
            <p:nvPr/>
          </p:nvCxnSpPr>
          <p:spPr>
            <a:xfrm>
              <a:off x="2044626" y="3921955"/>
              <a:ext cx="18528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43" idx="3"/>
            </p:cNvCxnSpPr>
            <p:nvPr/>
          </p:nvCxnSpPr>
          <p:spPr>
            <a:xfrm>
              <a:off x="2044626" y="5177086"/>
              <a:ext cx="18509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bwMode="auto">
            <a:xfrm flipV="1">
              <a:off x="3900093" y="2705101"/>
              <a:ext cx="0" cy="288289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2" name="文本框 11"/>
            <p:cNvSpPr txBox="1"/>
            <p:nvPr/>
          </p:nvSpPr>
          <p:spPr>
            <a:xfrm>
              <a:off x="1644448" y="4484859"/>
              <a:ext cx="461665" cy="412934"/>
            </a:xfrm>
            <a:prstGeom prst="rect">
              <a:avLst/>
            </a:prstGeom>
            <a:noFill/>
          </p:spPr>
          <p:txBody>
            <a:bodyPr vert="eaVert" wrap="none" rtlCol="0">
              <a:spAutoFit/>
            </a:bodyPr>
            <a:lstStyle/>
            <a:p>
              <a:r>
                <a:rPr lang="en-US" altLang="zh-CN" dirty="0"/>
                <a:t>……</a:t>
              </a:r>
              <a:endParaRPr lang="zh-CN" altLang="en-US" dirty="0"/>
            </a:p>
          </p:txBody>
        </p:sp>
      </p:grpSp>
      <p:sp>
        <p:nvSpPr>
          <p:cNvPr id="57" name="文本框 56"/>
          <p:cNvSpPr txBox="1"/>
          <p:nvPr/>
        </p:nvSpPr>
        <p:spPr bwMode="auto">
          <a:xfrm>
            <a:off x="1826261" y="3894436"/>
            <a:ext cx="1374763"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客户端</a:t>
            </a:r>
          </a:p>
        </p:txBody>
      </p:sp>
      <p:sp>
        <p:nvSpPr>
          <p:cNvPr id="58" name="文本框 57"/>
          <p:cNvSpPr txBox="1"/>
          <p:nvPr/>
        </p:nvSpPr>
        <p:spPr bwMode="auto">
          <a:xfrm>
            <a:off x="1824272" y="5156196"/>
            <a:ext cx="1374763"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客户端</a:t>
            </a:r>
          </a:p>
        </p:txBody>
      </p:sp>
      <p:grpSp>
        <p:nvGrpSpPr>
          <p:cNvPr id="17" name="组合 16"/>
          <p:cNvGrpSpPr/>
          <p:nvPr/>
        </p:nvGrpSpPr>
        <p:grpSpPr>
          <a:xfrm>
            <a:off x="9171432" y="4259714"/>
            <a:ext cx="1245792" cy="773801"/>
            <a:chOff x="8854065" y="4906270"/>
            <a:chExt cx="1245792" cy="773801"/>
          </a:xfrm>
        </p:grpSpPr>
        <p:pic>
          <p:nvPicPr>
            <p:cNvPr id="61" name="图片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54065" y="4906270"/>
              <a:ext cx="1245792" cy="773801"/>
            </a:xfrm>
            <a:prstGeom prst="rect">
              <a:avLst/>
            </a:prstGeom>
          </p:spPr>
        </p:pic>
        <p:sp>
          <p:nvSpPr>
            <p:cNvPr id="16" name="文本框 15"/>
            <p:cNvSpPr txBox="1"/>
            <p:nvPr/>
          </p:nvSpPr>
          <p:spPr>
            <a:xfrm>
              <a:off x="8985552" y="5121839"/>
              <a:ext cx="1016625" cy="369332"/>
            </a:xfrm>
            <a:prstGeom prst="rect">
              <a:avLst/>
            </a:prstGeom>
            <a:noFill/>
          </p:spPr>
          <p:txBody>
            <a:bodyPr wrap="none" rtlCol="0">
              <a:spAutoFit/>
            </a:bodyPr>
            <a:lstStyle/>
            <a:p>
              <a:r>
                <a:rPr lang="en-US" altLang="zh-CN" dirty="0"/>
                <a:t>Internet</a:t>
              </a:r>
              <a:endParaRPr lang="zh-CN" altLang="en-US" dirty="0"/>
            </a:p>
          </p:txBody>
        </p:sp>
      </p:grpSp>
      <p:sp>
        <p:nvSpPr>
          <p:cNvPr id="24" name="文本框 23"/>
          <p:cNvSpPr txBox="1"/>
          <p:nvPr/>
        </p:nvSpPr>
        <p:spPr>
          <a:xfrm>
            <a:off x="7499777" y="2709484"/>
            <a:ext cx="3917491" cy="1323439"/>
          </a:xfrm>
          <a:prstGeom prst="rect">
            <a:avLst/>
          </a:prstGeom>
          <a:solidFill>
            <a:srgbClr val="F4FBFE"/>
          </a:solidFill>
          <a:ln>
            <a:solidFill>
              <a:srgbClr val="99DFF9"/>
            </a:solidFill>
          </a:ln>
        </p:spPr>
        <p:txBody>
          <a:bodyPr wrap="square" rtlCol="0">
            <a:spAutoFit/>
          </a:bodyPr>
          <a:lstStyle>
            <a:defPPr>
              <a:defRPr lang="en-US"/>
            </a:defPPr>
            <a:lvl1pPr defTabSz="784225">
              <a:lnSpc>
                <a:spcPts val="2400"/>
              </a:lnSpc>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r>
              <a:rPr lang="zh-CN" altLang="en-US" dirty="0"/>
              <a:t>所有主机安装</a:t>
            </a:r>
            <a:r>
              <a:rPr lang="en-US" altLang="zh-CN" dirty="0" err="1"/>
              <a:t>PPPoE</a:t>
            </a:r>
            <a:r>
              <a:rPr lang="zh-CN" altLang="en-US" dirty="0"/>
              <a:t>客户端拨号软件，每个主机都是一个</a:t>
            </a:r>
            <a:r>
              <a:rPr lang="en-US" altLang="zh-CN" dirty="0" err="1"/>
              <a:t>PPPoE</a:t>
            </a:r>
            <a:r>
              <a:rPr lang="zh-CN" altLang="en-US" dirty="0"/>
              <a:t>客户端，分别与</a:t>
            </a:r>
            <a:r>
              <a:rPr lang="en-US" altLang="zh-CN" dirty="0" err="1"/>
              <a:t>PPPoE</a:t>
            </a:r>
            <a:r>
              <a:rPr lang="zh-CN" altLang="en-US" dirty="0"/>
              <a:t>服务器端建立一个</a:t>
            </a:r>
            <a:r>
              <a:rPr lang="en-US" altLang="zh-CN" dirty="0" err="1"/>
              <a:t>PPPoE</a:t>
            </a:r>
            <a:r>
              <a:rPr lang="zh-CN" altLang="en-US" dirty="0"/>
              <a:t>会话。每个主机单独使用一个账号，方便运营商对用户进行计费和控制。</a:t>
            </a:r>
          </a:p>
        </p:txBody>
      </p:sp>
      <p:sp>
        <p:nvSpPr>
          <p:cNvPr id="37" name="五边形 36"/>
          <p:cNvSpPr/>
          <p:nvPr/>
        </p:nvSpPr>
        <p:spPr bwMode="auto">
          <a:xfrm>
            <a:off x="6678547" y="126000"/>
            <a:ext cx="900100" cy="2520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概述</a:t>
            </a:r>
          </a:p>
        </p:txBody>
      </p:sp>
      <p:sp>
        <p:nvSpPr>
          <p:cNvPr id="39" name="燕尾形 38"/>
          <p:cNvSpPr/>
          <p:nvPr/>
        </p:nvSpPr>
        <p:spPr bwMode="auto">
          <a:xfrm>
            <a:off x="9095935" y="126000"/>
            <a:ext cx="106055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发现</a:t>
            </a:r>
          </a:p>
        </p:txBody>
      </p:sp>
      <p:sp>
        <p:nvSpPr>
          <p:cNvPr id="40" name="燕尾形 39"/>
          <p:cNvSpPr/>
          <p:nvPr/>
        </p:nvSpPr>
        <p:spPr bwMode="auto">
          <a:xfrm>
            <a:off x="10041752" y="126000"/>
            <a:ext cx="1024550"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会话</a:t>
            </a:r>
          </a:p>
        </p:txBody>
      </p:sp>
      <p:sp>
        <p:nvSpPr>
          <p:cNvPr id="44" name="燕尾形 43"/>
          <p:cNvSpPr/>
          <p:nvPr/>
        </p:nvSpPr>
        <p:spPr bwMode="auto">
          <a:xfrm>
            <a:off x="10958450" y="126000"/>
            <a:ext cx="106552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终结</a:t>
            </a:r>
          </a:p>
        </p:txBody>
      </p:sp>
      <p:sp>
        <p:nvSpPr>
          <p:cNvPr id="54" name="燕尾形 53"/>
          <p:cNvSpPr/>
          <p:nvPr/>
        </p:nvSpPr>
        <p:spPr bwMode="auto">
          <a:xfrm>
            <a:off x="8299053" y="126000"/>
            <a:ext cx="91053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报文结构</a:t>
            </a:r>
          </a:p>
        </p:txBody>
      </p:sp>
      <p:sp>
        <p:nvSpPr>
          <p:cNvPr id="59" name="燕尾形 58"/>
          <p:cNvSpPr/>
          <p:nvPr/>
        </p:nvSpPr>
        <p:spPr bwMode="auto">
          <a:xfrm>
            <a:off x="7466887" y="126000"/>
            <a:ext cx="946360"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会话建立</a:t>
            </a:r>
          </a:p>
        </p:txBody>
      </p:sp>
    </p:spTree>
    <p:extLst>
      <p:ext uri="{BB962C8B-B14F-4D97-AF65-F5344CB8AC3E}">
        <p14:creationId xmlns:p14="http://schemas.microsoft.com/office/powerpoint/2010/main" val="3152683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2422988" y="2113106"/>
            <a:ext cx="1983347" cy="759854"/>
          </a:xfrm>
          <a:prstGeom prst="roundRect">
            <a:avLst>
              <a:gd name="adj" fmla="val 9887"/>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圆角矩形 8"/>
          <p:cNvSpPr/>
          <p:nvPr/>
        </p:nvSpPr>
        <p:spPr>
          <a:xfrm>
            <a:off x="2422988" y="3417743"/>
            <a:ext cx="1983347" cy="759854"/>
          </a:xfrm>
          <a:prstGeom prst="roundRect">
            <a:avLst>
              <a:gd name="adj" fmla="val 9887"/>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圆角矩形 9"/>
          <p:cNvSpPr/>
          <p:nvPr/>
        </p:nvSpPr>
        <p:spPr>
          <a:xfrm>
            <a:off x="2422988" y="4809843"/>
            <a:ext cx="1983347" cy="759854"/>
          </a:xfrm>
          <a:prstGeom prst="roundRect">
            <a:avLst>
              <a:gd name="adj" fmla="val 9887"/>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圆角矩形 15"/>
          <p:cNvSpPr/>
          <p:nvPr/>
        </p:nvSpPr>
        <p:spPr>
          <a:xfrm>
            <a:off x="5230583" y="2131037"/>
            <a:ext cx="1300356" cy="759854"/>
          </a:xfrm>
          <a:prstGeom prst="roundRect">
            <a:avLst>
              <a:gd name="adj" fmla="val 9887"/>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7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圆角矩形 16"/>
          <p:cNvSpPr/>
          <p:nvPr/>
        </p:nvSpPr>
        <p:spPr>
          <a:xfrm>
            <a:off x="5230583" y="3435674"/>
            <a:ext cx="1300356" cy="759854"/>
          </a:xfrm>
          <a:prstGeom prst="roundRect">
            <a:avLst>
              <a:gd name="adj" fmla="val 9887"/>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7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圆角矩形 17"/>
          <p:cNvSpPr/>
          <p:nvPr/>
        </p:nvSpPr>
        <p:spPr>
          <a:xfrm>
            <a:off x="5230583" y="4827774"/>
            <a:ext cx="1300356" cy="759854"/>
          </a:xfrm>
          <a:prstGeom prst="roundRect">
            <a:avLst>
              <a:gd name="adj" fmla="val 9887"/>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7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title"/>
          </p:nvPr>
        </p:nvSpPr>
        <p:spPr/>
        <p:txBody>
          <a:bodyPr/>
          <a:lstStyle/>
          <a:p>
            <a:r>
              <a:rPr lang="en-US" altLang="zh-CN">
                <a:sym typeface="Huawei Sans" panose="020C0503030203020204" pitchFamily="34" charset="0"/>
              </a:rPr>
              <a:t>PPPoE</a:t>
            </a:r>
            <a:r>
              <a:rPr lang="zh-CN" altLang="en-US">
                <a:sym typeface="Huawei Sans" panose="020C0503030203020204" pitchFamily="34" charset="0"/>
              </a:rPr>
              <a:t>会话建立</a:t>
            </a:r>
            <a:endParaRPr lang="zh-CN" altLang="en-US" dirty="0">
              <a:sym typeface="Huawei Sans" panose="020C0503030203020204" pitchFamily="34" charset="0"/>
            </a:endParaRPr>
          </a:p>
        </p:txBody>
      </p:sp>
      <p:sp>
        <p:nvSpPr>
          <p:cNvPr id="28" name="文本占位符 1">
            <a:extLst>
              <a:ext uri="{FF2B5EF4-FFF2-40B4-BE49-F238E27FC236}">
                <a16:creationId xmlns:a16="http://schemas.microsoft.com/office/drawing/2014/main" id="{20A45E3D-F4C9-4239-8CDD-55F08DA35DB0}"/>
              </a:ext>
            </a:extLst>
          </p:cNvPr>
          <p:cNvSpPr>
            <a:spLocks noGrp="1"/>
          </p:cNvSpPr>
          <p:nvPr>
            <p:ph type="body" sz="quarter" idx="4294967295"/>
          </p:nvPr>
        </p:nvSpPr>
        <p:spPr>
          <a:xfrm>
            <a:off x="827209" y="1077768"/>
            <a:ext cx="10424265" cy="5105318"/>
          </a:xfrm>
        </p:spPr>
        <p:txBody>
          <a:bodyPr/>
          <a:lstStyle/>
          <a:p>
            <a:r>
              <a:rPr lang="en-US" altLang="zh-CN" sz="1800">
                <a:sym typeface="Huawei Sans" panose="020C0503030203020204" pitchFamily="34" charset="0"/>
              </a:rPr>
              <a:t>PPPoE</a:t>
            </a:r>
            <a:r>
              <a:rPr lang="zh-CN" altLang="en-US" sz="1800">
                <a:sym typeface="Huawei Sans" panose="020C0503030203020204" pitchFamily="34" charset="0"/>
              </a:rPr>
              <a:t>的会话建立有三个阶段，</a:t>
            </a:r>
            <a:r>
              <a:rPr lang="en-US" altLang="zh-CN" sz="1800">
                <a:sym typeface="Huawei Sans" panose="020C0503030203020204" pitchFamily="34" charset="0"/>
              </a:rPr>
              <a:t>PPPoE</a:t>
            </a:r>
            <a:r>
              <a:rPr lang="zh-CN" altLang="en-US" sz="1800">
                <a:sym typeface="Huawei Sans" panose="020C0503030203020204" pitchFamily="34" charset="0"/>
              </a:rPr>
              <a:t>发现阶段、</a:t>
            </a:r>
            <a:r>
              <a:rPr lang="en-US" altLang="zh-CN" sz="1800">
                <a:sym typeface="Huawei Sans" panose="020C0503030203020204" pitchFamily="34" charset="0"/>
              </a:rPr>
              <a:t>PPPoE</a:t>
            </a:r>
            <a:r>
              <a:rPr lang="zh-CN" altLang="en-US" sz="1800">
                <a:sym typeface="Huawei Sans" panose="020C0503030203020204" pitchFamily="34" charset="0"/>
              </a:rPr>
              <a:t>会话阶段和</a:t>
            </a:r>
            <a:r>
              <a:rPr lang="en-US" altLang="zh-CN" sz="1800">
                <a:sym typeface="Huawei Sans" panose="020C0503030203020204" pitchFamily="34" charset="0"/>
              </a:rPr>
              <a:t>PPPoE</a:t>
            </a:r>
            <a:r>
              <a:rPr lang="zh-CN" altLang="en-US" sz="1800">
                <a:sym typeface="Huawei Sans" panose="020C0503030203020204" pitchFamily="34" charset="0"/>
              </a:rPr>
              <a:t>终结阶段。</a:t>
            </a:r>
            <a:endParaRPr lang="zh-CN" altLang="en-US" sz="1800" dirty="0">
              <a:sym typeface="Huawei Sans" panose="020C0503030203020204" pitchFamily="34" charset="0"/>
            </a:endParaRPr>
          </a:p>
        </p:txBody>
      </p:sp>
      <p:sp>
        <p:nvSpPr>
          <p:cNvPr id="5" name="文本框 4"/>
          <p:cNvSpPr txBox="1"/>
          <p:nvPr/>
        </p:nvSpPr>
        <p:spPr>
          <a:xfrm>
            <a:off x="2751678" y="2319168"/>
            <a:ext cx="1300356" cy="369332"/>
          </a:xfrm>
          <a:prstGeom prst="rect">
            <a:avLst/>
          </a:prstGeom>
          <a:noFill/>
        </p:spPr>
        <p:txBody>
          <a:bodyPr wrap="none" rtlCol="0">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发现</a:t>
            </a:r>
          </a:p>
        </p:txBody>
      </p:sp>
      <p:sp>
        <p:nvSpPr>
          <p:cNvPr id="6" name="文本框 5"/>
          <p:cNvSpPr txBox="1"/>
          <p:nvPr/>
        </p:nvSpPr>
        <p:spPr>
          <a:xfrm>
            <a:off x="2751678" y="3618547"/>
            <a:ext cx="1300356" cy="369332"/>
          </a:xfrm>
          <a:prstGeom prst="rect">
            <a:avLst/>
          </a:prstGeom>
          <a:noFill/>
        </p:spPr>
        <p:txBody>
          <a:bodyPr wrap="none" rtlCol="0">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会话</a:t>
            </a:r>
          </a:p>
        </p:txBody>
      </p:sp>
      <p:sp>
        <p:nvSpPr>
          <p:cNvPr id="7" name="文本框 6"/>
          <p:cNvSpPr txBox="1"/>
          <p:nvPr/>
        </p:nvSpPr>
        <p:spPr>
          <a:xfrm>
            <a:off x="2751678" y="5005104"/>
            <a:ext cx="1300356" cy="369332"/>
          </a:xfrm>
          <a:prstGeom prst="rect">
            <a:avLst/>
          </a:prstGeom>
          <a:noFill/>
        </p:spPr>
        <p:txBody>
          <a:bodyPr wrap="none" rtlCol="0">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终结</a:t>
            </a:r>
          </a:p>
        </p:txBody>
      </p:sp>
      <p:sp>
        <p:nvSpPr>
          <p:cNvPr id="12" name="文本框 11"/>
          <p:cNvSpPr txBox="1"/>
          <p:nvPr/>
        </p:nvSpPr>
        <p:spPr>
          <a:xfrm>
            <a:off x="5230582" y="2308367"/>
            <a:ext cx="1234633" cy="353943"/>
          </a:xfrm>
          <a:prstGeom prst="rect">
            <a:avLst/>
          </a:prstGeom>
          <a:noFill/>
        </p:spPr>
        <p:txBody>
          <a:bodyPr wrap="none" rtlCol="0">
            <a:spAutoFit/>
          </a:bodyPr>
          <a:lstStyle/>
          <a:p>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sp>
        <p:nvSpPr>
          <p:cNvPr id="13" name="文本框 12"/>
          <p:cNvSpPr txBox="1"/>
          <p:nvPr/>
        </p:nvSpPr>
        <p:spPr>
          <a:xfrm>
            <a:off x="5230582" y="3618547"/>
            <a:ext cx="990977" cy="353943"/>
          </a:xfrm>
          <a:prstGeom prst="rect">
            <a:avLst/>
          </a:prstGeom>
          <a:noFill/>
        </p:spPr>
        <p:txBody>
          <a:bodyPr wrap="none" rtlCol="0">
            <a:spAutoFit/>
          </a:bodyPr>
          <a:lstStyle/>
          <a:p>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sp>
        <p:nvSpPr>
          <p:cNvPr id="15" name="文本框 14"/>
          <p:cNvSpPr txBox="1"/>
          <p:nvPr/>
        </p:nvSpPr>
        <p:spPr>
          <a:xfrm>
            <a:off x="5230582" y="5014234"/>
            <a:ext cx="1234633" cy="353943"/>
          </a:xfrm>
          <a:prstGeom prst="rect">
            <a:avLst/>
          </a:prstGeom>
          <a:noFill/>
        </p:spPr>
        <p:txBody>
          <a:bodyPr wrap="none" rtlCol="0">
            <a:spAutoFit/>
          </a:bodyPr>
          <a:lstStyle/>
          <a:p>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断开</a:t>
            </a:r>
          </a:p>
        </p:txBody>
      </p:sp>
      <p:sp>
        <p:nvSpPr>
          <p:cNvPr id="19" name="圆角矩形 18"/>
          <p:cNvSpPr/>
          <p:nvPr/>
        </p:nvSpPr>
        <p:spPr>
          <a:xfrm>
            <a:off x="6608828" y="2131037"/>
            <a:ext cx="4133912" cy="759854"/>
          </a:xfrm>
          <a:prstGeom prst="roundRect">
            <a:avLst>
              <a:gd name="adj" fmla="val 9887"/>
            </a:avLst>
          </a:prstGeom>
          <a:solidFill>
            <a:srgbClr val="FFFFFF"/>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圆角矩形 19"/>
          <p:cNvSpPr/>
          <p:nvPr/>
        </p:nvSpPr>
        <p:spPr>
          <a:xfrm>
            <a:off x="6608828" y="3435674"/>
            <a:ext cx="4133912" cy="759854"/>
          </a:xfrm>
          <a:prstGeom prst="roundRect">
            <a:avLst>
              <a:gd name="adj" fmla="val 9887"/>
            </a:avLst>
          </a:prstGeom>
          <a:solidFill>
            <a:srgbClr val="FFFFFF"/>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圆角矩形 20"/>
          <p:cNvSpPr/>
          <p:nvPr/>
        </p:nvSpPr>
        <p:spPr>
          <a:xfrm>
            <a:off x="6608828" y="4827774"/>
            <a:ext cx="4133912" cy="759854"/>
          </a:xfrm>
          <a:prstGeom prst="roundRect">
            <a:avLst>
              <a:gd name="adj" fmla="val 9887"/>
            </a:avLst>
          </a:prstGeom>
          <a:solidFill>
            <a:srgbClr val="FFFFFF"/>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文本框 22"/>
          <p:cNvSpPr txBox="1"/>
          <p:nvPr/>
        </p:nvSpPr>
        <p:spPr>
          <a:xfrm>
            <a:off x="6734704" y="3532941"/>
            <a:ext cx="4005279" cy="584775"/>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协商内容包括</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协商、</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PAP/CHAP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认证、</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NCP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协商等阶段。</a:t>
            </a:r>
          </a:p>
        </p:txBody>
      </p:sp>
      <p:sp>
        <p:nvSpPr>
          <p:cNvPr id="24" name="文本框 23"/>
          <p:cNvSpPr txBox="1"/>
          <p:nvPr/>
        </p:nvSpPr>
        <p:spPr>
          <a:xfrm>
            <a:off x="6642182" y="4945166"/>
            <a:ext cx="4243330" cy="584775"/>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用户下线，客户端断开连接或者服务器端断开连接。</a:t>
            </a:r>
          </a:p>
        </p:txBody>
      </p:sp>
      <p:sp>
        <p:nvSpPr>
          <p:cNvPr id="29" name="Oval 4">
            <a:extLst>
              <a:ext uri="{FF2B5EF4-FFF2-40B4-BE49-F238E27FC236}">
                <a16:creationId xmlns:a16="http://schemas.microsoft.com/office/drawing/2014/main" id="{875F2B3F-1B45-4C93-9AB7-758BD3C69F1E}"/>
              </a:ext>
            </a:extLst>
          </p:cNvPr>
          <p:cNvSpPr>
            <a:spLocks noChangeAspect="1"/>
          </p:cNvSpPr>
          <p:nvPr/>
        </p:nvSpPr>
        <p:spPr>
          <a:xfrm>
            <a:off x="1757764" y="2351962"/>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1</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30" name="Oval 4">
            <a:extLst>
              <a:ext uri="{FF2B5EF4-FFF2-40B4-BE49-F238E27FC236}">
                <a16:creationId xmlns:a16="http://schemas.microsoft.com/office/drawing/2014/main" id="{5BA11451-04BE-4158-BE03-DC8EAADA10FB}"/>
              </a:ext>
            </a:extLst>
          </p:cNvPr>
          <p:cNvSpPr>
            <a:spLocks noChangeAspect="1"/>
          </p:cNvSpPr>
          <p:nvPr/>
        </p:nvSpPr>
        <p:spPr>
          <a:xfrm>
            <a:off x="1757764" y="3663038"/>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2</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31" name="Oval 4">
            <a:extLst>
              <a:ext uri="{FF2B5EF4-FFF2-40B4-BE49-F238E27FC236}">
                <a16:creationId xmlns:a16="http://schemas.microsoft.com/office/drawing/2014/main" id="{AD82ED15-5E5F-4389-9937-EB0235A083E5}"/>
              </a:ext>
            </a:extLst>
          </p:cNvPr>
          <p:cNvSpPr>
            <a:spLocks noChangeAspect="1"/>
          </p:cNvSpPr>
          <p:nvPr/>
        </p:nvSpPr>
        <p:spPr>
          <a:xfrm>
            <a:off x="1753201" y="4999588"/>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3</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32" name="文本框 31">
            <a:extLst>
              <a:ext uri="{FF2B5EF4-FFF2-40B4-BE49-F238E27FC236}">
                <a16:creationId xmlns:a16="http://schemas.microsoft.com/office/drawing/2014/main" id="{340629E6-E932-40E9-B539-6358D7302CA8}"/>
              </a:ext>
            </a:extLst>
          </p:cNvPr>
          <p:cNvSpPr txBox="1"/>
          <p:nvPr/>
        </p:nvSpPr>
        <p:spPr>
          <a:xfrm>
            <a:off x="6820862" y="2362799"/>
            <a:ext cx="4211802"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用户接入，创建</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虚拟链路。</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 name="直接箭头连接符 3"/>
          <p:cNvCxnSpPr>
            <a:stCxn id="8" idx="2"/>
            <a:endCxn id="9" idx="0"/>
          </p:cNvCxnSpPr>
          <p:nvPr/>
        </p:nvCxnSpPr>
        <p:spPr>
          <a:xfrm>
            <a:off x="3414662" y="2872960"/>
            <a:ext cx="0" cy="5447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2"/>
            <a:endCxn id="10" idx="0"/>
          </p:cNvCxnSpPr>
          <p:nvPr/>
        </p:nvCxnSpPr>
        <p:spPr>
          <a:xfrm>
            <a:off x="3414662" y="4177597"/>
            <a:ext cx="0" cy="6322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ight Arrow 157"/>
          <p:cNvSpPr/>
          <p:nvPr/>
        </p:nvSpPr>
        <p:spPr>
          <a:xfrm>
            <a:off x="4467196" y="2351962"/>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Right Arrow 157"/>
          <p:cNvSpPr/>
          <p:nvPr/>
        </p:nvSpPr>
        <p:spPr>
          <a:xfrm>
            <a:off x="4465745" y="3616248"/>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Right Arrow 157"/>
          <p:cNvSpPr/>
          <p:nvPr/>
        </p:nvSpPr>
        <p:spPr>
          <a:xfrm>
            <a:off x="4465744" y="5029580"/>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五边形 38"/>
          <p:cNvSpPr/>
          <p:nvPr/>
        </p:nvSpPr>
        <p:spPr bwMode="auto">
          <a:xfrm>
            <a:off x="6678547" y="126000"/>
            <a:ext cx="900100" cy="252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概述</a:t>
            </a:r>
          </a:p>
        </p:txBody>
      </p:sp>
      <p:sp>
        <p:nvSpPr>
          <p:cNvPr id="40" name="燕尾形 39"/>
          <p:cNvSpPr/>
          <p:nvPr/>
        </p:nvSpPr>
        <p:spPr bwMode="auto">
          <a:xfrm>
            <a:off x="9095935" y="126000"/>
            <a:ext cx="106055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发现</a:t>
            </a:r>
          </a:p>
        </p:txBody>
      </p:sp>
      <p:sp>
        <p:nvSpPr>
          <p:cNvPr id="41" name="燕尾形 40"/>
          <p:cNvSpPr/>
          <p:nvPr/>
        </p:nvSpPr>
        <p:spPr bwMode="auto">
          <a:xfrm>
            <a:off x="10041752" y="126000"/>
            <a:ext cx="1024550"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会话</a:t>
            </a:r>
          </a:p>
        </p:txBody>
      </p:sp>
      <p:sp>
        <p:nvSpPr>
          <p:cNvPr id="42" name="燕尾形 41"/>
          <p:cNvSpPr/>
          <p:nvPr/>
        </p:nvSpPr>
        <p:spPr bwMode="auto">
          <a:xfrm>
            <a:off x="10958450" y="126000"/>
            <a:ext cx="106552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终结</a:t>
            </a:r>
          </a:p>
        </p:txBody>
      </p:sp>
      <p:sp>
        <p:nvSpPr>
          <p:cNvPr id="49" name="燕尾形 48"/>
          <p:cNvSpPr/>
          <p:nvPr/>
        </p:nvSpPr>
        <p:spPr bwMode="auto">
          <a:xfrm>
            <a:off x="8299053" y="126000"/>
            <a:ext cx="91053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报文结构</a:t>
            </a:r>
          </a:p>
        </p:txBody>
      </p:sp>
      <p:sp>
        <p:nvSpPr>
          <p:cNvPr id="50" name="燕尾形 49"/>
          <p:cNvSpPr/>
          <p:nvPr/>
        </p:nvSpPr>
        <p:spPr bwMode="auto">
          <a:xfrm>
            <a:off x="7466887" y="126000"/>
            <a:ext cx="946360" cy="252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会话建立</a:t>
            </a:r>
          </a:p>
        </p:txBody>
      </p:sp>
    </p:spTree>
    <p:extLst>
      <p:ext uri="{BB962C8B-B14F-4D97-AF65-F5344CB8AC3E}">
        <p14:creationId xmlns:p14="http://schemas.microsoft.com/office/powerpoint/2010/main" val="3961340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Huawei Sans" panose="020C0503030203020204" pitchFamily="34" charset="0"/>
              </a:rPr>
              <a:t>PPPoE</a:t>
            </a:r>
            <a:r>
              <a:rPr lang="zh-CN" altLang="en-US">
                <a:sym typeface="Huawei Sans" panose="020C0503030203020204" pitchFamily="34" charset="0"/>
              </a:rPr>
              <a:t>报文</a:t>
            </a:r>
            <a:endParaRPr lang="zh-CN" altLang="en-US" dirty="0">
              <a:sym typeface="Huawei Sans" panose="020C0503030203020204" pitchFamily="34" charset="0"/>
            </a:endParaRPr>
          </a:p>
        </p:txBody>
      </p:sp>
      <p:sp>
        <p:nvSpPr>
          <p:cNvPr id="8" name="文本占位符 7"/>
          <p:cNvSpPr>
            <a:spLocks noGrp="1"/>
          </p:cNvSpPr>
          <p:nvPr>
            <p:ph type="body" sz="quarter" idx="4294967295"/>
          </p:nvPr>
        </p:nvSpPr>
        <p:spPr>
          <a:xfrm>
            <a:off x="874783" y="787630"/>
            <a:ext cx="10359274" cy="5406536"/>
          </a:xfrm>
        </p:spPr>
        <p:txBody>
          <a:bodyPr/>
          <a:lstStyle/>
          <a:p>
            <a:r>
              <a:rPr lang="en-US" altLang="zh-CN" sz="1800" dirty="0" err="1"/>
              <a:t>PPPoE</a:t>
            </a:r>
            <a:r>
              <a:rPr lang="zh-CN" altLang="en-US" sz="1800" dirty="0"/>
              <a:t>会话的建立通过不同的</a:t>
            </a:r>
            <a:r>
              <a:rPr lang="en-US" altLang="zh-CN" sz="1800" dirty="0" err="1"/>
              <a:t>PPPoE</a:t>
            </a:r>
            <a:r>
              <a:rPr lang="zh-CN" altLang="en-US" sz="1800" dirty="0"/>
              <a:t>报文交互实现。</a:t>
            </a:r>
            <a:r>
              <a:rPr lang="en-US" altLang="zh-CN" sz="1800" dirty="0" err="1"/>
              <a:t>PPPoE</a:t>
            </a:r>
            <a:r>
              <a:rPr lang="zh-CN" altLang="en-US" sz="1800" dirty="0"/>
              <a:t>报文结构及常见的报文类型如下所示：</a:t>
            </a:r>
          </a:p>
        </p:txBody>
      </p:sp>
      <p:graphicFrame>
        <p:nvGraphicFramePr>
          <p:cNvPr id="10" name="表格 9"/>
          <p:cNvGraphicFramePr>
            <a:graphicFrameLocks noGrp="1"/>
          </p:cNvGraphicFramePr>
          <p:nvPr>
            <p:extLst>
              <p:ext uri="{D42A27DB-BD31-4B8C-83A1-F6EECF244321}">
                <p14:modId xmlns:p14="http://schemas.microsoft.com/office/powerpoint/2010/main" val="473708817"/>
              </p:ext>
            </p:extLst>
          </p:nvPr>
        </p:nvGraphicFramePr>
        <p:xfrm>
          <a:off x="2187846" y="4064276"/>
          <a:ext cx="7673433" cy="2001985"/>
        </p:xfrm>
        <a:graphic>
          <a:graphicData uri="http://schemas.openxmlformats.org/drawingml/2006/table">
            <a:tbl>
              <a:tblPr/>
              <a:tblGrid>
                <a:gridCol w="650333">
                  <a:extLst>
                    <a:ext uri="{9D8B030D-6E8A-4147-A177-3AD203B41FA5}">
                      <a16:colId xmlns:a16="http://schemas.microsoft.com/office/drawing/2014/main" val="20000"/>
                    </a:ext>
                  </a:extLst>
                </a:gridCol>
                <a:gridCol w="673100">
                  <a:extLst>
                    <a:ext uri="{9D8B030D-6E8A-4147-A177-3AD203B41FA5}">
                      <a16:colId xmlns:a16="http://schemas.microsoft.com/office/drawing/2014/main" val="20001"/>
                    </a:ext>
                  </a:extLst>
                </a:gridCol>
                <a:gridCol w="6350000">
                  <a:extLst>
                    <a:ext uri="{9D8B030D-6E8A-4147-A177-3AD203B41FA5}">
                      <a16:colId xmlns:a16="http://schemas.microsoft.com/office/drawing/2014/main" val="20002"/>
                    </a:ext>
                  </a:extLst>
                </a:gridCol>
              </a:tblGrid>
              <a:tr h="325585">
                <a:tc>
                  <a:txBody>
                    <a:bodyPr/>
                    <a:lstStyle/>
                    <a:p>
                      <a:pPr algn="ctr" rtl="0" fontAlgn="ctr"/>
                      <a:r>
                        <a:rPr lang="en-US" sz="1600" b="1" i="0" u="none" strike="noStrike"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Code</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rtl="0" fontAlgn="ctr"/>
                      <a:r>
                        <a:rPr lang="zh-CN" altLang="en-US" sz="1600" b="1" i="0" u="none" strike="noStrike">
                          <a:solidFill>
                            <a:srgbClr val="FFFFFF"/>
                          </a:solidFill>
                          <a:effectLst/>
                          <a:latin typeface="Huawei Sans" panose="020C0503030203020204" pitchFamily="34" charset="0"/>
                          <a:ea typeface="方正兰亭黑简体" panose="02000000000000000000" pitchFamily="2" charset="-122"/>
                          <a:sym typeface="Huawei Sans" panose="020C0503030203020204" pitchFamily="34" charset="0"/>
                        </a:rPr>
                        <a:t>名称</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rtl="0" fontAlgn="ctr"/>
                      <a:r>
                        <a:rPr lang="zh-CN" altLang="en-US" sz="1600" b="1" i="0" u="none" strike="noStrike" dirty="0">
                          <a:solidFill>
                            <a:srgbClr val="FFFFFF"/>
                          </a:solidFill>
                          <a:effectLst/>
                          <a:latin typeface="Huawei Sans" panose="020C0503030203020204" pitchFamily="34" charset="0"/>
                          <a:ea typeface="方正兰亭黑简体" panose="02000000000000000000" pitchFamily="2" charset="-122"/>
                          <a:sym typeface="Huawei Sans" panose="020C0503030203020204" pitchFamily="34" charset="0"/>
                        </a:rPr>
                        <a:t>内容</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55600">
                <a:tc>
                  <a:txBody>
                    <a:bodyPr/>
                    <a:lstStyle/>
                    <a:p>
                      <a:pPr algn="ctr" rtl="0" fontAlgn="ct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0x09</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PADI</a:t>
                      </a:r>
                      <a:endParaRPr lang="zh-CN" alt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PPPoE Active Discovery Initiation</a:t>
                      </a:r>
                      <a:r>
                        <a:rPr lang="zh-CN" alt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a:t>
                      </a: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激活发现起始报文</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1"/>
                  </a:ext>
                </a:extLst>
              </a:tr>
              <a:tr h="342900">
                <a:tc>
                  <a:txBody>
                    <a:bodyPr/>
                    <a:lstStyle/>
                    <a:p>
                      <a:pPr algn="ctr" rtl="0" fontAlgn="ctr"/>
                      <a:r>
                        <a:rPr lang="en-US" sz="1400" b="0" i="0" u="none" strike="noStrike">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0x07</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PADO</a:t>
                      </a:r>
                      <a:endParaRPr lang="zh-CN" alt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PPPoE Active Discovery Offer</a:t>
                      </a:r>
                      <a:r>
                        <a:rPr lang="zh-CN" alt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a:t>
                      </a: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激活发现服务报文</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algn="ctr" rtl="0" fontAlgn="ctr"/>
                      <a:r>
                        <a:rPr lang="en-US" sz="1400" b="0" i="0" u="none" strike="noStrike">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0x19</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PADR</a:t>
                      </a:r>
                      <a:endParaRPr lang="zh-CN" alt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PPPoE Active Discovery Request</a:t>
                      </a:r>
                      <a:r>
                        <a:rPr lang="zh-CN" alt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a:t>
                      </a: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激活发现请求报文</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algn="ctr" rtl="0" fontAlgn="ctr"/>
                      <a:r>
                        <a:rPr lang="en-US" sz="1400" b="0" i="0" u="none" strike="noStrike">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0x65</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PADS</a:t>
                      </a:r>
                      <a:endParaRPr lang="zh-CN" alt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PPPoE Active Discovery Session-confirmation</a:t>
                      </a:r>
                      <a:r>
                        <a:rPr lang="zh-CN" alt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a:t>
                      </a: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激活发现会话确认报文</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4"/>
                  </a:ext>
                </a:extLst>
              </a:tr>
              <a:tr h="317500">
                <a:tc>
                  <a:txBody>
                    <a:bodyPr/>
                    <a:lstStyle/>
                    <a:p>
                      <a:pPr algn="ctr" rtl="0" fontAlgn="ct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0xa7</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PADT</a:t>
                      </a:r>
                      <a:endParaRPr lang="zh-CN" alt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PPPoE Active Discovery Terminate</a:t>
                      </a:r>
                      <a:r>
                        <a:rPr lang="zh-CN" alt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a:t>
                      </a: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激活发现终止报文</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1" name="任意多边形 40"/>
          <p:cNvSpPr/>
          <p:nvPr/>
        </p:nvSpPr>
        <p:spPr>
          <a:xfrm>
            <a:off x="3134016" y="2528330"/>
            <a:ext cx="4991100" cy="971550"/>
          </a:xfrm>
          <a:custGeom>
            <a:avLst/>
            <a:gdLst>
              <a:gd name="connsiteX0" fmla="*/ 2438400 w 4991100"/>
              <a:gd name="connsiteY0" fmla="*/ 0 h 971550"/>
              <a:gd name="connsiteX1" fmla="*/ 4295775 w 4991100"/>
              <a:gd name="connsiteY1" fmla="*/ 0 h 971550"/>
              <a:gd name="connsiteX2" fmla="*/ 4991100 w 4991100"/>
              <a:gd name="connsiteY2" fmla="*/ 962025 h 971550"/>
              <a:gd name="connsiteX3" fmla="*/ 0 w 4991100"/>
              <a:gd name="connsiteY3" fmla="*/ 971550 h 971550"/>
              <a:gd name="connsiteX4" fmla="*/ 2438400 w 4991100"/>
              <a:gd name="connsiteY4" fmla="*/ 0 h 97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1100" h="971550">
                <a:moveTo>
                  <a:pt x="2438400" y="0"/>
                </a:moveTo>
                <a:lnTo>
                  <a:pt x="4295775" y="0"/>
                </a:lnTo>
                <a:lnTo>
                  <a:pt x="4991100" y="962025"/>
                </a:lnTo>
                <a:lnTo>
                  <a:pt x="0" y="971550"/>
                </a:lnTo>
                <a:lnTo>
                  <a:pt x="2438400" y="0"/>
                </a:lnTo>
                <a:close/>
              </a:path>
            </a:pathLst>
          </a:custGeom>
          <a:gradFill flip="none" rotWithShape="1">
            <a:gsLst>
              <a:gs pos="0">
                <a:srgbClr val="99DFF9"/>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TextBox 16"/>
          <p:cNvSpPr txBox="1">
            <a:spLocks noChangeArrowheads="1"/>
          </p:cNvSpPr>
          <p:nvPr/>
        </p:nvSpPr>
        <p:spPr bwMode="auto">
          <a:xfrm>
            <a:off x="3070999" y="3149350"/>
            <a:ext cx="1010179"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4 bit</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TextBox 17"/>
          <p:cNvSpPr txBox="1">
            <a:spLocks noChangeArrowheads="1"/>
          </p:cNvSpPr>
          <p:nvPr/>
        </p:nvSpPr>
        <p:spPr bwMode="auto">
          <a:xfrm>
            <a:off x="3998848" y="3156214"/>
            <a:ext cx="795631"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4 bit</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TextBox 19"/>
          <p:cNvSpPr txBox="1">
            <a:spLocks noChangeArrowheads="1"/>
          </p:cNvSpPr>
          <p:nvPr/>
        </p:nvSpPr>
        <p:spPr bwMode="auto">
          <a:xfrm>
            <a:off x="5824261" y="3167633"/>
            <a:ext cx="1152375"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 Byte</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TextBox 17"/>
          <p:cNvSpPr txBox="1">
            <a:spLocks noChangeArrowheads="1"/>
          </p:cNvSpPr>
          <p:nvPr/>
        </p:nvSpPr>
        <p:spPr bwMode="auto">
          <a:xfrm>
            <a:off x="4784961" y="3149350"/>
            <a:ext cx="794109"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 Byte</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TextBox 20"/>
          <p:cNvSpPr txBox="1">
            <a:spLocks noChangeArrowheads="1"/>
          </p:cNvSpPr>
          <p:nvPr/>
        </p:nvSpPr>
        <p:spPr bwMode="auto">
          <a:xfrm>
            <a:off x="7290048" y="3156214"/>
            <a:ext cx="792258"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 Byte</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TextBox 16"/>
          <p:cNvSpPr txBox="1">
            <a:spLocks noChangeArrowheads="1"/>
          </p:cNvSpPr>
          <p:nvPr/>
        </p:nvSpPr>
        <p:spPr bwMode="auto">
          <a:xfrm>
            <a:off x="2117153" y="1685155"/>
            <a:ext cx="1310712"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6 Byte</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TextBox 17"/>
          <p:cNvSpPr txBox="1">
            <a:spLocks noChangeArrowheads="1"/>
          </p:cNvSpPr>
          <p:nvPr/>
        </p:nvSpPr>
        <p:spPr bwMode="auto">
          <a:xfrm>
            <a:off x="3218244" y="1685155"/>
            <a:ext cx="1032336"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6 Byte</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TextBox 19"/>
          <p:cNvSpPr txBox="1">
            <a:spLocks noChangeArrowheads="1"/>
          </p:cNvSpPr>
          <p:nvPr/>
        </p:nvSpPr>
        <p:spPr bwMode="auto">
          <a:xfrm>
            <a:off x="5766863" y="1685155"/>
            <a:ext cx="1495213"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6 Byte</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TextBox 17"/>
          <p:cNvSpPr txBox="1">
            <a:spLocks noChangeArrowheads="1"/>
          </p:cNvSpPr>
          <p:nvPr/>
        </p:nvSpPr>
        <p:spPr bwMode="auto">
          <a:xfrm>
            <a:off x="4331218" y="1685155"/>
            <a:ext cx="1030361"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 Byte</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TextBox 19"/>
          <p:cNvSpPr txBox="1">
            <a:spLocks noChangeArrowheads="1"/>
          </p:cNvSpPr>
          <p:nvPr/>
        </p:nvSpPr>
        <p:spPr bwMode="auto">
          <a:xfrm>
            <a:off x="7390708" y="1685155"/>
            <a:ext cx="1990252" cy="307777"/>
          </a:xfrm>
          <a:prstGeom prst="rect">
            <a:avLst/>
          </a:prstGeom>
          <a:noFill/>
          <a:ln w="9525">
            <a:noFill/>
            <a:miter lim="800000"/>
            <a:headEnd/>
            <a:tailEnd/>
          </a:ln>
          <a:scene3d>
            <a:camera prst="orthographicFront"/>
            <a:lightRig rig="threePt" dir="t"/>
          </a:scene3d>
          <a:sp3d>
            <a:bevelB/>
          </a:sp3d>
        </p:spPr>
        <p:txBody>
          <a:bodyPr wrap="square">
            <a:spAutoFit/>
          </a:bodyPr>
          <a:lstStyle/>
          <a:p>
            <a:pPr algn="ct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40 Byte ~ 1494 Byte</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TextBox 20"/>
          <p:cNvSpPr txBox="1">
            <a:spLocks noChangeArrowheads="1"/>
          </p:cNvSpPr>
          <p:nvPr/>
        </p:nvSpPr>
        <p:spPr bwMode="auto">
          <a:xfrm>
            <a:off x="9260614" y="1685155"/>
            <a:ext cx="1027960"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4 Byte</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53" name="组合 52"/>
          <p:cNvGrpSpPr/>
          <p:nvPr/>
        </p:nvGrpSpPr>
        <p:grpSpPr>
          <a:xfrm>
            <a:off x="3130575" y="3500483"/>
            <a:ext cx="5001921" cy="457200"/>
            <a:chOff x="2873109" y="5391753"/>
            <a:chExt cx="5001921" cy="457200"/>
          </a:xfrm>
        </p:grpSpPr>
        <p:sp>
          <p:nvSpPr>
            <p:cNvPr id="72" name="矩形 71"/>
            <p:cNvSpPr/>
            <p:nvPr/>
          </p:nvSpPr>
          <p:spPr>
            <a:xfrm>
              <a:off x="2873109" y="5391753"/>
              <a:ext cx="5001921" cy="4572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3" name="直接连接符 72"/>
            <p:cNvCxnSpPr/>
            <p:nvPr/>
          </p:nvCxnSpPr>
          <p:spPr>
            <a:xfrm>
              <a:off x="3756255" y="5397457"/>
              <a:ext cx="0" cy="451496"/>
            </a:xfrm>
            <a:prstGeom prst="line">
              <a:avLst/>
            </a:prstGeom>
            <a:ln>
              <a:solidFill>
                <a:srgbClr val="99DFF9"/>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4498942" y="5391753"/>
              <a:ext cx="0" cy="457200"/>
            </a:xfrm>
            <a:prstGeom prst="line">
              <a:avLst/>
            </a:prstGeom>
            <a:ln>
              <a:solidFill>
                <a:srgbClr val="99DFF9"/>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28302" y="5391753"/>
              <a:ext cx="0" cy="457200"/>
            </a:xfrm>
            <a:prstGeom prst="line">
              <a:avLst/>
            </a:prstGeom>
            <a:ln>
              <a:solidFill>
                <a:srgbClr val="99DFF9"/>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6990149" y="5391753"/>
              <a:ext cx="0" cy="457200"/>
            </a:xfrm>
            <a:prstGeom prst="line">
              <a:avLst/>
            </a:prstGeom>
            <a:ln>
              <a:solidFill>
                <a:srgbClr val="99DFF9"/>
              </a:solidFill>
            </a:ln>
          </p:spPr>
          <p:style>
            <a:lnRef idx="1">
              <a:schemeClr val="accent1"/>
            </a:lnRef>
            <a:fillRef idx="0">
              <a:schemeClr val="accent1"/>
            </a:fillRef>
            <a:effectRef idx="0">
              <a:schemeClr val="accent1"/>
            </a:effectRef>
            <a:fontRef idx="minor">
              <a:schemeClr val="tx1"/>
            </a:fontRef>
          </p:style>
        </p:cxnSp>
      </p:grpSp>
      <p:sp>
        <p:nvSpPr>
          <p:cNvPr id="54" name="文本框 53"/>
          <p:cNvSpPr txBox="1"/>
          <p:nvPr/>
        </p:nvSpPr>
        <p:spPr>
          <a:xfrm>
            <a:off x="3082577" y="3544417"/>
            <a:ext cx="902811" cy="338554"/>
          </a:xfrm>
          <a:prstGeom prst="rect">
            <a:avLst/>
          </a:prstGeom>
          <a:noFill/>
        </p:spPr>
        <p:txBody>
          <a:bodyPr wrap="non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Version</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文本框 54"/>
          <p:cNvSpPr txBox="1"/>
          <p:nvPr/>
        </p:nvSpPr>
        <p:spPr>
          <a:xfrm>
            <a:off x="4099657" y="3544417"/>
            <a:ext cx="740395"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Type</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文本框 55"/>
          <p:cNvSpPr txBox="1"/>
          <p:nvPr/>
        </p:nvSpPr>
        <p:spPr>
          <a:xfrm>
            <a:off x="4885809" y="3544417"/>
            <a:ext cx="676788" cy="338554"/>
          </a:xfrm>
          <a:prstGeom prst="rect">
            <a:avLst/>
          </a:prstGeom>
          <a:noFill/>
        </p:spPr>
        <p:txBody>
          <a:bodyPr wrap="none" rtlCol="0">
            <a:spAutoFit/>
          </a:bodyPr>
          <a:lstStyle/>
          <a:p>
            <a:r>
              <a:rPr lang="en-US" altLang="zh-CN"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Code</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文本框 56"/>
          <p:cNvSpPr txBox="1"/>
          <p:nvPr/>
        </p:nvSpPr>
        <p:spPr>
          <a:xfrm>
            <a:off x="7255333" y="3544417"/>
            <a:ext cx="832279" cy="338554"/>
          </a:xfrm>
          <a:prstGeom prst="rect">
            <a:avLst/>
          </a:prstGeom>
          <a:noFill/>
        </p:spPr>
        <p:txBody>
          <a:bodyPr wrap="non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Length</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文本框 57"/>
          <p:cNvSpPr txBox="1"/>
          <p:nvPr/>
        </p:nvSpPr>
        <p:spPr>
          <a:xfrm>
            <a:off x="5779095" y="3544417"/>
            <a:ext cx="1138453" cy="338554"/>
          </a:xfrm>
          <a:prstGeom prst="rect">
            <a:avLst/>
          </a:prstGeom>
          <a:noFill/>
        </p:spPr>
        <p:txBody>
          <a:bodyPr wrap="non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Session ID</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59" name="组合 58"/>
          <p:cNvGrpSpPr/>
          <p:nvPr/>
        </p:nvGrpSpPr>
        <p:grpSpPr>
          <a:xfrm>
            <a:off x="2303707" y="2050175"/>
            <a:ext cx="7926815" cy="462915"/>
            <a:chOff x="2046241" y="3941445"/>
            <a:chExt cx="7926815" cy="462915"/>
          </a:xfrm>
        </p:grpSpPr>
        <p:sp>
          <p:nvSpPr>
            <p:cNvPr id="66" name="矩形 65"/>
            <p:cNvSpPr/>
            <p:nvPr/>
          </p:nvSpPr>
          <p:spPr>
            <a:xfrm>
              <a:off x="2046241" y="3947160"/>
              <a:ext cx="7926815" cy="4572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7" name="直接连接符 66"/>
            <p:cNvCxnSpPr/>
            <p:nvPr/>
          </p:nvCxnSpPr>
          <p:spPr>
            <a:xfrm>
              <a:off x="2974942" y="3947160"/>
              <a:ext cx="0" cy="457200"/>
            </a:xfrm>
            <a:prstGeom prst="line">
              <a:avLst/>
            </a:prstGeom>
            <a:solidFill>
              <a:srgbClr val="F3FBFE"/>
            </a:solidFill>
            <a:ln w="12700" cap="flat" cmpd="sng" algn="ctr">
              <a:solidFill>
                <a:srgbClr val="99DFF9"/>
              </a:solidFill>
              <a:prstDash val="solid"/>
              <a:miter lim="800000"/>
            </a:ln>
            <a:effectLst/>
          </p:spPr>
        </p:cxnSp>
        <p:cxnSp>
          <p:nvCxnSpPr>
            <p:cNvPr id="68" name="直接连接符 67"/>
            <p:cNvCxnSpPr/>
            <p:nvPr/>
          </p:nvCxnSpPr>
          <p:spPr>
            <a:xfrm>
              <a:off x="3977656" y="3947160"/>
              <a:ext cx="0" cy="457200"/>
            </a:xfrm>
            <a:prstGeom prst="line">
              <a:avLst/>
            </a:prstGeom>
            <a:solidFill>
              <a:srgbClr val="F3FBFE"/>
            </a:solidFill>
            <a:ln w="12700" cap="flat" cmpd="sng" algn="ctr">
              <a:solidFill>
                <a:srgbClr val="99DFF9"/>
              </a:solidFill>
              <a:prstDash val="solid"/>
              <a:miter lim="800000"/>
            </a:ln>
            <a:effectLst/>
          </p:spPr>
        </p:cxnSp>
        <p:cxnSp>
          <p:nvCxnSpPr>
            <p:cNvPr id="69" name="直接连接符 68"/>
            <p:cNvCxnSpPr/>
            <p:nvPr/>
          </p:nvCxnSpPr>
          <p:spPr>
            <a:xfrm>
              <a:off x="5328302" y="3941445"/>
              <a:ext cx="0" cy="457200"/>
            </a:xfrm>
            <a:prstGeom prst="line">
              <a:avLst/>
            </a:prstGeom>
            <a:solidFill>
              <a:srgbClr val="F3FBFE"/>
            </a:solidFill>
            <a:ln w="12700" cap="flat" cmpd="sng" algn="ctr">
              <a:solidFill>
                <a:srgbClr val="99DFF9"/>
              </a:solidFill>
              <a:prstDash val="solid"/>
              <a:miter lim="800000"/>
            </a:ln>
            <a:effectLst/>
          </p:spPr>
        </p:cxnSp>
        <p:cxnSp>
          <p:nvCxnSpPr>
            <p:cNvPr id="70" name="直接连接符 69"/>
            <p:cNvCxnSpPr/>
            <p:nvPr/>
          </p:nvCxnSpPr>
          <p:spPr>
            <a:xfrm>
              <a:off x="9081104" y="3947160"/>
              <a:ext cx="0" cy="457200"/>
            </a:xfrm>
            <a:prstGeom prst="line">
              <a:avLst/>
            </a:prstGeom>
            <a:solidFill>
              <a:srgbClr val="F3FBFE"/>
            </a:solidFill>
            <a:ln w="12700" cap="flat" cmpd="sng" algn="ctr">
              <a:solidFill>
                <a:srgbClr val="1AABE2"/>
              </a:solidFill>
              <a:prstDash val="solid"/>
              <a:miter lim="800000"/>
            </a:ln>
            <a:effectLst/>
          </p:spPr>
        </p:cxnSp>
        <p:cxnSp>
          <p:nvCxnSpPr>
            <p:cNvPr id="71" name="直接连接符 70"/>
            <p:cNvCxnSpPr/>
            <p:nvPr/>
          </p:nvCxnSpPr>
          <p:spPr>
            <a:xfrm>
              <a:off x="7175242" y="3947160"/>
              <a:ext cx="0" cy="457200"/>
            </a:xfrm>
            <a:prstGeom prst="line">
              <a:avLst/>
            </a:prstGeom>
            <a:solidFill>
              <a:srgbClr val="F3FBFE"/>
            </a:solidFill>
            <a:ln w="12700" cap="flat" cmpd="sng" algn="ctr">
              <a:solidFill>
                <a:srgbClr val="99DFF9"/>
              </a:solidFill>
              <a:prstDash val="solid"/>
              <a:miter lim="800000"/>
            </a:ln>
            <a:effectLst/>
          </p:spPr>
        </p:cxnSp>
      </p:grpSp>
      <p:sp>
        <p:nvSpPr>
          <p:cNvPr id="60" name="文本框 59"/>
          <p:cNvSpPr txBox="1"/>
          <p:nvPr/>
        </p:nvSpPr>
        <p:spPr>
          <a:xfrm>
            <a:off x="2371189" y="2100594"/>
            <a:ext cx="784189" cy="338554"/>
          </a:xfrm>
          <a:prstGeom prst="rect">
            <a:avLst/>
          </a:prstGeom>
          <a:noFill/>
        </p:spPr>
        <p:txBody>
          <a:bodyPr wrap="non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DMAC</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文本框 60"/>
          <p:cNvSpPr txBox="1"/>
          <p:nvPr/>
        </p:nvSpPr>
        <p:spPr>
          <a:xfrm>
            <a:off x="7863048" y="2129271"/>
            <a:ext cx="1234633" cy="338554"/>
          </a:xfrm>
          <a:prstGeom prst="rect">
            <a:avLst/>
          </a:prstGeom>
          <a:noFill/>
        </p:spPr>
        <p:txBody>
          <a:bodyPr wrap="non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PPP-Packet</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文本框 61"/>
          <p:cNvSpPr txBox="1"/>
          <p:nvPr/>
        </p:nvSpPr>
        <p:spPr>
          <a:xfrm>
            <a:off x="5589319" y="2059032"/>
            <a:ext cx="1846940" cy="451485"/>
          </a:xfrm>
          <a:prstGeom prst="rect">
            <a:avLst/>
          </a:prstGeom>
          <a:solidFill>
            <a:srgbClr val="00B0F0"/>
          </a:solidFill>
        </p:spPr>
        <p:txBody>
          <a:bodyPr wrap="square" rtlCol="0" anchor="ctr">
            <a:normAutofit/>
          </a:bodyPr>
          <a:lstStyle/>
          <a:p>
            <a:pPr algn="ctr"/>
            <a:r>
              <a:rPr lang="en-US" altLang="zh-CN" sz="16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PPPoE-Header</a:t>
            </a:r>
            <a:endParaRPr lang="zh-CN" altLang="en-US" sz="16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文本框 62"/>
          <p:cNvSpPr txBox="1"/>
          <p:nvPr/>
        </p:nvSpPr>
        <p:spPr>
          <a:xfrm>
            <a:off x="9518284" y="2106309"/>
            <a:ext cx="527709" cy="338554"/>
          </a:xfrm>
          <a:prstGeom prst="rect">
            <a:avLst/>
          </a:prstGeom>
          <a:noFill/>
        </p:spPr>
        <p:txBody>
          <a:bodyPr wrap="non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FCS</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文本框 63"/>
          <p:cNvSpPr txBox="1"/>
          <p:nvPr/>
        </p:nvSpPr>
        <p:spPr>
          <a:xfrm>
            <a:off x="4381562" y="2085841"/>
            <a:ext cx="1015021" cy="338554"/>
          </a:xfrm>
          <a:prstGeom prst="rect">
            <a:avLst/>
          </a:prstGeom>
          <a:noFill/>
        </p:spPr>
        <p:txBody>
          <a:bodyPr wrap="non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Eth-Type</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文本框 64"/>
          <p:cNvSpPr txBox="1"/>
          <p:nvPr/>
        </p:nvSpPr>
        <p:spPr>
          <a:xfrm>
            <a:off x="3375335" y="2099824"/>
            <a:ext cx="744114" cy="338554"/>
          </a:xfrm>
          <a:prstGeom prst="rect">
            <a:avLst/>
          </a:prstGeom>
          <a:noFill/>
        </p:spPr>
        <p:txBody>
          <a:bodyPr wrap="non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SMAC</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五边形 82"/>
          <p:cNvSpPr/>
          <p:nvPr/>
        </p:nvSpPr>
        <p:spPr bwMode="auto">
          <a:xfrm>
            <a:off x="6678547" y="126000"/>
            <a:ext cx="900100" cy="252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概述</a:t>
            </a:r>
          </a:p>
        </p:txBody>
      </p:sp>
      <p:sp>
        <p:nvSpPr>
          <p:cNvPr id="84" name="燕尾形 83"/>
          <p:cNvSpPr/>
          <p:nvPr/>
        </p:nvSpPr>
        <p:spPr bwMode="auto">
          <a:xfrm>
            <a:off x="9095935" y="126000"/>
            <a:ext cx="106055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发现</a:t>
            </a:r>
          </a:p>
        </p:txBody>
      </p:sp>
      <p:sp>
        <p:nvSpPr>
          <p:cNvPr id="85" name="燕尾形 84"/>
          <p:cNvSpPr/>
          <p:nvPr/>
        </p:nvSpPr>
        <p:spPr bwMode="auto">
          <a:xfrm>
            <a:off x="10041752" y="126000"/>
            <a:ext cx="1024550"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会话</a:t>
            </a:r>
          </a:p>
        </p:txBody>
      </p:sp>
      <p:sp>
        <p:nvSpPr>
          <p:cNvPr id="86" name="燕尾形 85"/>
          <p:cNvSpPr/>
          <p:nvPr/>
        </p:nvSpPr>
        <p:spPr bwMode="auto">
          <a:xfrm>
            <a:off x="10958450" y="126000"/>
            <a:ext cx="106552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终结</a:t>
            </a:r>
          </a:p>
        </p:txBody>
      </p:sp>
      <p:sp>
        <p:nvSpPr>
          <p:cNvPr id="87" name="燕尾形 86"/>
          <p:cNvSpPr/>
          <p:nvPr/>
        </p:nvSpPr>
        <p:spPr bwMode="auto">
          <a:xfrm>
            <a:off x="8299053" y="126000"/>
            <a:ext cx="910533" cy="252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报文结构</a:t>
            </a:r>
          </a:p>
        </p:txBody>
      </p:sp>
      <p:sp>
        <p:nvSpPr>
          <p:cNvPr id="88" name="燕尾形 87"/>
          <p:cNvSpPr/>
          <p:nvPr/>
        </p:nvSpPr>
        <p:spPr bwMode="auto">
          <a:xfrm>
            <a:off x="7466887" y="126000"/>
            <a:ext cx="946360"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会话建立</a:t>
            </a:r>
          </a:p>
        </p:txBody>
      </p:sp>
    </p:spTree>
    <p:extLst>
      <p:ext uri="{BB962C8B-B14F-4D97-AF65-F5344CB8AC3E}">
        <p14:creationId xmlns:p14="http://schemas.microsoft.com/office/powerpoint/2010/main" val="2331184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发现阶段</a:t>
            </a:r>
          </a:p>
        </p:txBody>
      </p:sp>
      <p:sp>
        <p:nvSpPr>
          <p:cNvPr id="99" name="文本占位符 7">
            <a:extLst>
              <a:ext uri="{FF2B5EF4-FFF2-40B4-BE49-F238E27FC236}">
                <a16:creationId xmlns:a16="http://schemas.microsoft.com/office/drawing/2014/main" id="{6D44289E-646A-4DB0-81A7-0F5150802007}"/>
              </a:ext>
            </a:extLst>
          </p:cNvPr>
          <p:cNvSpPr>
            <a:spLocks noGrp="1"/>
          </p:cNvSpPr>
          <p:nvPr>
            <p:ph type="body" sz="quarter" idx="4294967295"/>
          </p:nvPr>
        </p:nvSpPr>
        <p:spPr>
          <a:xfrm>
            <a:off x="499513" y="911251"/>
            <a:ext cx="11122754" cy="5476794"/>
          </a:xfrm>
        </p:spPr>
        <p:txBody>
          <a:bodyPr/>
          <a:lstStyle/>
          <a:p>
            <a:r>
              <a:rPr lang="en-US" altLang="zh-CN" sz="1800" dirty="0"/>
              <a:t>PPPoE</a:t>
            </a:r>
            <a:r>
              <a:rPr lang="zh-CN" altLang="en-US" sz="1800" dirty="0"/>
              <a:t>协议发现有四个步骤：客户端发送请求、服务端响应请求、客户端确认响应和建立会话。</a:t>
            </a:r>
          </a:p>
        </p:txBody>
      </p:sp>
      <p:grpSp>
        <p:nvGrpSpPr>
          <p:cNvPr id="2" name="组合 1">
            <a:extLst>
              <a:ext uri="{FF2B5EF4-FFF2-40B4-BE49-F238E27FC236}">
                <a16:creationId xmlns:a16="http://schemas.microsoft.com/office/drawing/2014/main" id="{983A3B00-7235-4565-AFC1-8E807E1E3E54}"/>
              </a:ext>
            </a:extLst>
          </p:cNvPr>
          <p:cNvGrpSpPr/>
          <p:nvPr/>
        </p:nvGrpSpPr>
        <p:grpSpPr>
          <a:xfrm>
            <a:off x="470391" y="1635617"/>
            <a:ext cx="11121145" cy="4780849"/>
            <a:chOff x="445378" y="1276416"/>
            <a:chExt cx="10976560" cy="5186479"/>
          </a:xfrm>
        </p:grpSpPr>
        <p:pic>
          <p:nvPicPr>
            <p:cNvPr id="25" name="图片 2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03201" y="2338992"/>
              <a:ext cx="540000" cy="442800"/>
            </a:xfrm>
            <a:prstGeom prst="rect">
              <a:avLst/>
            </a:prstGeom>
          </p:spPr>
        </p:pic>
        <p:pic>
          <p:nvPicPr>
            <p:cNvPr id="26" name="图片 2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916354" y="2998294"/>
              <a:ext cx="540000" cy="442800"/>
            </a:xfrm>
            <a:prstGeom prst="rect">
              <a:avLst/>
            </a:prstGeom>
          </p:spPr>
        </p:pic>
        <p:pic>
          <p:nvPicPr>
            <p:cNvPr id="27" name="图片 2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916354" y="2340662"/>
              <a:ext cx="540000" cy="442800"/>
            </a:xfrm>
            <a:prstGeom prst="rect">
              <a:avLst/>
            </a:prstGeom>
          </p:spPr>
        </p:pic>
        <p:pic>
          <p:nvPicPr>
            <p:cNvPr id="28" name="图片 2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916354" y="1690787"/>
              <a:ext cx="540000" cy="442800"/>
            </a:xfrm>
            <a:prstGeom prst="rect">
              <a:avLst/>
            </a:prstGeom>
          </p:spPr>
        </p:pic>
        <p:pic>
          <p:nvPicPr>
            <p:cNvPr id="29" name="图片 2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649793" y="2338992"/>
              <a:ext cx="540000" cy="442800"/>
            </a:xfrm>
            <a:prstGeom prst="rect">
              <a:avLst/>
            </a:prstGeom>
          </p:spPr>
        </p:pic>
        <p:cxnSp>
          <p:nvCxnSpPr>
            <p:cNvPr id="30" name="直接连接符 29"/>
            <p:cNvCxnSpPr>
              <a:stCxn id="25" idx="3"/>
              <a:endCxn id="29" idx="1"/>
            </p:cNvCxnSpPr>
            <p:nvPr/>
          </p:nvCxnSpPr>
          <p:spPr bwMode="auto">
            <a:xfrm>
              <a:off x="1543201" y="2560392"/>
              <a:ext cx="110659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直接连接符 30"/>
            <p:cNvCxnSpPr>
              <a:stCxn id="29" idx="3"/>
              <a:endCxn id="28" idx="1"/>
            </p:cNvCxnSpPr>
            <p:nvPr/>
          </p:nvCxnSpPr>
          <p:spPr bwMode="auto">
            <a:xfrm flipV="1">
              <a:off x="3189793" y="1912187"/>
              <a:ext cx="1726561" cy="6482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直接连接符 31"/>
            <p:cNvCxnSpPr>
              <a:stCxn id="29" idx="3"/>
              <a:endCxn id="27" idx="1"/>
            </p:cNvCxnSpPr>
            <p:nvPr/>
          </p:nvCxnSpPr>
          <p:spPr bwMode="auto">
            <a:xfrm>
              <a:off x="3189793" y="2560392"/>
              <a:ext cx="1726561" cy="16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直接连接符 32"/>
            <p:cNvCxnSpPr>
              <a:stCxn id="29" idx="3"/>
              <a:endCxn id="26" idx="1"/>
            </p:cNvCxnSpPr>
            <p:nvPr/>
          </p:nvCxnSpPr>
          <p:spPr bwMode="auto">
            <a:xfrm>
              <a:off x="3189793" y="2560392"/>
              <a:ext cx="1726561" cy="65930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 name="文本框 11"/>
            <p:cNvSpPr txBox="1"/>
            <p:nvPr/>
          </p:nvSpPr>
          <p:spPr bwMode="auto">
            <a:xfrm>
              <a:off x="917987" y="2813496"/>
              <a:ext cx="950273" cy="271474"/>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05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050" dirty="0">
                  <a:latin typeface="Huawei Sans" panose="020C0503030203020204" pitchFamily="34" charset="0"/>
                  <a:ea typeface="方正兰亭黑简体" panose="02000000000000000000" pitchFamily="2" charset="-122"/>
                  <a:sym typeface="Huawei Sans" panose="020C0503030203020204" pitchFamily="34" charset="0"/>
                </a:rPr>
                <a:t>客户端</a:t>
              </a:r>
            </a:p>
          </p:txBody>
        </p:sp>
        <p:sp>
          <p:nvSpPr>
            <p:cNvPr id="13" name="Rectangle 484"/>
            <p:cNvSpPr>
              <a:spLocks noChangeAspect="1" noChangeArrowheads="1"/>
            </p:cNvSpPr>
            <p:nvPr/>
          </p:nvSpPr>
          <p:spPr bwMode="auto">
            <a:xfrm>
              <a:off x="4495231" y="2139573"/>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05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05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A</a:t>
              </a:r>
            </a:p>
          </p:txBody>
        </p:sp>
        <p:sp>
          <p:nvSpPr>
            <p:cNvPr id="14" name="Rectangle 484"/>
            <p:cNvSpPr>
              <a:spLocks noChangeAspect="1" noChangeArrowheads="1"/>
            </p:cNvSpPr>
            <p:nvPr/>
          </p:nvSpPr>
          <p:spPr bwMode="auto">
            <a:xfrm>
              <a:off x="4472347" y="2778564"/>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05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05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B</a:t>
              </a:r>
            </a:p>
          </p:txBody>
        </p:sp>
        <p:sp>
          <p:nvSpPr>
            <p:cNvPr id="15" name="Rectangle 484"/>
            <p:cNvSpPr>
              <a:spLocks noChangeAspect="1" noChangeArrowheads="1"/>
            </p:cNvSpPr>
            <p:nvPr/>
          </p:nvSpPr>
          <p:spPr bwMode="auto">
            <a:xfrm>
              <a:off x="4468700" y="3444775"/>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05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05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C </a:t>
              </a:r>
            </a:p>
          </p:txBody>
        </p:sp>
        <p:sp>
          <p:nvSpPr>
            <p:cNvPr id="16" name="Text Box 39"/>
            <p:cNvSpPr txBox="1">
              <a:spLocks noChangeArrowheads="1"/>
            </p:cNvSpPr>
            <p:nvPr/>
          </p:nvSpPr>
          <p:spPr bwMode="auto">
            <a:xfrm>
              <a:off x="1772946" y="2122442"/>
              <a:ext cx="64710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05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PADI</a:t>
              </a:r>
            </a:p>
          </p:txBody>
        </p:sp>
        <p:cxnSp>
          <p:nvCxnSpPr>
            <p:cNvPr id="17" name="直接箭头连接符 16"/>
            <p:cNvCxnSpPr/>
            <p:nvPr/>
          </p:nvCxnSpPr>
          <p:spPr>
            <a:xfrm>
              <a:off x="1737735" y="2379289"/>
              <a:ext cx="76419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3822486" y="2933290"/>
              <a:ext cx="807229" cy="318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3802001" y="1775258"/>
              <a:ext cx="917465" cy="38435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3849377" y="2417435"/>
              <a:ext cx="86278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1" name="Text Box 39"/>
            <p:cNvSpPr txBox="1">
              <a:spLocks noChangeArrowheads="1"/>
            </p:cNvSpPr>
            <p:nvPr/>
          </p:nvSpPr>
          <p:spPr bwMode="auto">
            <a:xfrm rot="20369578">
              <a:off x="3757583" y="1759967"/>
              <a:ext cx="64710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05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PADI</a:t>
              </a:r>
            </a:p>
          </p:txBody>
        </p:sp>
        <p:sp>
          <p:nvSpPr>
            <p:cNvPr id="22" name="Text Box 39"/>
            <p:cNvSpPr txBox="1">
              <a:spLocks noChangeArrowheads="1"/>
            </p:cNvSpPr>
            <p:nvPr/>
          </p:nvSpPr>
          <p:spPr bwMode="auto">
            <a:xfrm rot="1254368">
              <a:off x="3794104" y="3061048"/>
              <a:ext cx="64710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05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PADI</a:t>
              </a:r>
            </a:p>
          </p:txBody>
        </p:sp>
        <p:sp>
          <p:nvSpPr>
            <p:cNvPr id="23" name="Text Box 39"/>
            <p:cNvSpPr txBox="1">
              <a:spLocks noChangeArrowheads="1"/>
            </p:cNvSpPr>
            <p:nvPr/>
          </p:nvSpPr>
          <p:spPr bwMode="auto">
            <a:xfrm>
              <a:off x="4001661" y="2187417"/>
              <a:ext cx="64710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05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PADI</a:t>
              </a:r>
            </a:p>
          </p:txBody>
        </p:sp>
        <p:sp>
          <p:nvSpPr>
            <p:cNvPr id="24" name="文本框 23"/>
            <p:cNvSpPr txBox="1"/>
            <p:nvPr/>
          </p:nvSpPr>
          <p:spPr bwMode="auto">
            <a:xfrm>
              <a:off x="958719" y="1397034"/>
              <a:ext cx="788064" cy="334881"/>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r>
                <a:rPr lang="en-US" altLang="zh-CN" dirty="0">
                  <a:sym typeface="Huawei Sans" panose="020C0503030203020204" pitchFamily="34" charset="0"/>
                </a:rPr>
                <a:t>Step:1</a:t>
              </a:r>
              <a:endParaRPr lang="zh-CN" altLang="en-US" dirty="0">
                <a:sym typeface="Huawei Sans" panose="020C0503030203020204" pitchFamily="34" charset="0"/>
              </a:endParaRPr>
            </a:p>
          </p:txBody>
        </p:sp>
        <p:sp>
          <p:nvSpPr>
            <p:cNvPr id="103" name="文本框 102"/>
            <p:cNvSpPr txBox="1"/>
            <p:nvPr/>
          </p:nvSpPr>
          <p:spPr bwMode="auto">
            <a:xfrm>
              <a:off x="6400714" y="2813496"/>
              <a:ext cx="950273" cy="271474"/>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05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050" dirty="0">
                  <a:latin typeface="Huawei Sans" panose="020C0503030203020204" pitchFamily="34" charset="0"/>
                  <a:ea typeface="方正兰亭黑简体" panose="02000000000000000000" pitchFamily="2" charset="-122"/>
                  <a:sym typeface="Huawei Sans" panose="020C0503030203020204" pitchFamily="34" charset="0"/>
                </a:rPr>
                <a:t>客户端</a:t>
              </a:r>
            </a:p>
          </p:txBody>
        </p:sp>
        <p:sp>
          <p:nvSpPr>
            <p:cNvPr id="104" name="Rectangle 484"/>
            <p:cNvSpPr>
              <a:spLocks noChangeAspect="1" noChangeArrowheads="1"/>
            </p:cNvSpPr>
            <p:nvPr/>
          </p:nvSpPr>
          <p:spPr bwMode="auto">
            <a:xfrm>
              <a:off x="9977958" y="2139573"/>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05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05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A</a:t>
              </a:r>
            </a:p>
          </p:txBody>
        </p:sp>
        <p:sp>
          <p:nvSpPr>
            <p:cNvPr id="105" name="Rectangle 484"/>
            <p:cNvSpPr>
              <a:spLocks noChangeAspect="1" noChangeArrowheads="1"/>
            </p:cNvSpPr>
            <p:nvPr/>
          </p:nvSpPr>
          <p:spPr bwMode="auto">
            <a:xfrm>
              <a:off x="9955074" y="2778564"/>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05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05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B</a:t>
              </a:r>
            </a:p>
          </p:txBody>
        </p:sp>
        <p:sp>
          <p:nvSpPr>
            <p:cNvPr id="106" name="Rectangle 484"/>
            <p:cNvSpPr>
              <a:spLocks noChangeAspect="1" noChangeArrowheads="1"/>
            </p:cNvSpPr>
            <p:nvPr/>
          </p:nvSpPr>
          <p:spPr bwMode="auto">
            <a:xfrm>
              <a:off x="9951427" y="3444775"/>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05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05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C </a:t>
              </a:r>
            </a:p>
          </p:txBody>
        </p:sp>
        <p:sp>
          <p:nvSpPr>
            <p:cNvPr id="107" name="文本框 106"/>
            <p:cNvSpPr txBox="1"/>
            <p:nvPr/>
          </p:nvSpPr>
          <p:spPr bwMode="auto">
            <a:xfrm>
              <a:off x="6412062" y="5273493"/>
              <a:ext cx="950273" cy="271474"/>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05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050" dirty="0">
                  <a:latin typeface="Huawei Sans" panose="020C0503030203020204" pitchFamily="34" charset="0"/>
                  <a:ea typeface="方正兰亭黑简体" panose="02000000000000000000" pitchFamily="2" charset="-122"/>
                  <a:sym typeface="Huawei Sans" panose="020C0503030203020204" pitchFamily="34" charset="0"/>
                </a:rPr>
                <a:t>客户端</a:t>
              </a:r>
            </a:p>
          </p:txBody>
        </p:sp>
        <p:sp>
          <p:nvSpPr>
            <p:cNvPr id="108" name="Rectangle 484"/>
            <p:cNvSpPr>
              <a:spLocks noChangeAspect="1" noChangeArrowheads="1"/>
            </p:cNvSpPr>
            <p:nvPr/>
          </p:nvSpPr>
          <p:spPr bwMode="auto">
            <a:xfrm>
              <a:off x="9989306" y="4599570"/>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05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05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A</a:t>
              </a:r>
            </a:p>
          </p:txBody>
        </p:sp>
        <p:sp>
          <p:nvSpPr>
            <p:cNvPr id="109" name="Rectangle 484"/>
            <p:cNvSpPr>
              <a:spLocks noChangeAspect="1" noChangeArrowheads="1"/>
            </p:cNvSpPr>
            <p:nvPr/>
          </p:nvSpPr>
          <p:spPr bwMode="auto">
            <a:xfrm>
              <a:off x="9966422" y="5238561"/>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05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05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B</a:t>
              </a:r>
            </a:p>
          </p:txBody>
        </p:sp>
        <p:sp>
          <p:nvSpPr>
            <p:cNvPr id="110" name="Rectangle 484"/>
            <p:cNvSpPr>
              <a:spLocks noChangeAspect="1" noChangeArrowheads="1"/>
            </p:cNvSpPr>
            <p:nvPr/>
          </p:nvSpPr>
          <p:spPr bwMode="auto">
            <a:xfrm>
              <a:off x="9990013" y="5961763"/>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05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05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C </a:t>
              </a:r>
            </a:p>
          </p:txBody>
        </p:sp>
        <p:sp>
          <p:nvSpPr>
            <p:cNvPr id="111" name="文本框 110"/>
            <p:cNvSpPr txBox="1"/>
            <p:nvPr/>
          </p:nvSpPr>
          <p:spPr bwMode="auto">
            <a:xfrm>
              <a:off x="877944" y="5286447"/>
              <a:ext cx="950273" cy="271474"/>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05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050" dirty="0">
                  <a:latin typeface="Huawei Sans" panose="020C0503030203020204" pitchFamily="34" charset="0"/>
                  <a:ea typeface="方正兰亭黑简体" panose="02000000000000000000" pitchFamily="2" charset="-122"/>
                  <a:sym typeface="Huawei Sans" panose="020C0503030203020204" pitchFamily="34" charset="0"/>
                </a:rPr>
                <a:t>客户端</a:t>
              </a:r>
            </a:p>
          </p:txBody>
        </p:sp>
        <p:sp>
          <p:nvSpPr>
            <p:cNvPr id="153" name="Rectangle 484"/>
            <p:cNvSpPr>
              <a:spLocks noChangeAspect="1" noChangeArrowheads="1"/>
            </p:cNvSpPr>
            <p:nvPr/>
          </p:nvSpPr>
          <p:spPr bwMode="auto">
            <a:xfrm>
              <a:off x="4455188" y="4612524"/>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05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05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A</a:t>
              </a:r>
            </a:p>
          </p:txBody>
        </p:sp>
        <p:sp>
          <p:nvSpPr>
            <p:cNvPr id="154" name="Rectangle 484"/>
            <p:cNvSpPr>
              <a:spLocks noChangeAspect="1" noChangeArrowheads="1"/>
            </p:cNvSpPr>
            <p:nvPr/>
          </p:nvSpPr>
          <p:spPr bwMode="auto">
            <a:xfrm>
              <a:off x="4432304" y="5251515"/>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05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05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B</a:t>
              </a:r>
            </a:p>
          </p:txBody>
        </p:sp>
        <p:sp>
          <p:nvSpPr>
            <p:cNvPr id="155" name="Rectangle 484"/>
            <p:cNvSpPr>
              <a:spLocks noChangeAspect="1" noChangeArrowheads="1"/>
            </p:cNvSpPr>
            <p:nvPr/>
          </p:nvSpPr>
          <p:spPr bwMode="auto">
            <a:xfrm>
              <a:off x="4429993" y="5961763"/>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05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05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C </a:t>
              </a:r>
            </a:p>
          </p:txBody>
        </p:sp>
        <p:pic>
          <p:nvPicPr>
            <p:cNvPr id="49" name="图片 4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510600" y="2338992"/>
              <a:ext cx="540000" cy="442800"/>
            </a:xfrm>
            <a:prstGeom prst="rect">
              <a:avLst/>
            </a:prstGeom>
          </p:spPr>
        </p:pic>
        <p:pic>
          <p:nvPicPr>
            <p:cNvPr id="50" name="图片 4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423753" y="2999964"/>
              <a:ext cx="540000" cy="442800"/>
            </a:xfrm>
            <a:prstGeom prst="rect">
              <a:avLst/>
            </a:prstGeom>
          </p:spPr>
        </p:pic>
        <p:pic>
          <p:nvPicPr>
            <p:cNvPr id="51" name="图片 5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423753" y="2340662"/>
              <a:ext cx="540000" cy="442800"/>
            </a:xfrm>
            <a:prstGeom prst="rect">
              <a:avLst/>
            </a:prstGeom>
          </p:spPr>
        </p:pic>
        <p:pic>
          <p:nvPicPr>
            <p:cNvPr id="52" name="图片 5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423753" y="1668640"/>
              <a:ext cx="540000" cy="442800"/>
            </a:xfrm>
            <a:prstGeom prst="rect">
              <a:avLst/>
            </a:prstGeom>
          </p:spPr>
        </p:pic>
        <p:pic>
          <p:nvPicPr>
            <p:cNvPr id="53" name="图片 5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157192" y="2338992"/>
              <a:ext cx="540000" cy="442800"/>
            </a:xfrm>
            <a:prstGeom prst="rect">
              <a:avLst/>
            </a:prstGeom>
          </p:spPr>
        </p:pic>
        <p:cxnSp>
          <p:nvCxnSpPr>
            <p:cNvPr id="54" name="直接连接符 53"/>
            <p:cNvCxnSpPr>
              <a:stCxn id="49" idx="3"/>
              <a:endCxn id="53" idx="1"/>
            </p:cNvCxnSpPr>
            <p:nvPr/>
          </p:nvCxnSpPr>
          <p:spPr bwMode="auto">
            <a:xfrm>
              <a:off x="7050600" y="2560392"/>
              <a:ext cx="110659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5" name="直接连接符 54"/>
            <p:cNvCxnSpPr>
              <a:stCxn id="53" idx="3"/>
              <a:endCxn id="52" idx="1"/>
            </p:cNvCxnSpPr>
            <p:nvPr/>
          </p:nvCxnSpPr>
          <p:spPr bwMode="auto">
            <a:xfrm flipV="1">
              <a:off x="8697192" y="1890040"/>
              <a:ext cx="1726561" cy="67035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直接连接符 55"/>
            <p:cNvCxnSpPr>
              <a:stCxn id="53" idx="3"/>
              <a:endCxn id="51" idx="1"/>
            </p:cNvCxnSpPr>
            <p:nvPr/>
          </p:nvCxnSpPr>
          <p:spPr bwMode="auto">
            <a:xfrm>
              <a:off x="8697192" y="2560392"/>
              <a:ext cx="1726561" cy="16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直接连接符 56"/>
            <p:cNvCxnSpPr>
              <a:stCxn id="53" idx="3"/>
              <a:endCxn id="50" idx="1"/>
            </p:cNvCxnSpPr>
            <p:nvPr/>
          </p:nvCxnSpPr>
          <p:spPr bwMode="auto">
            <a:xfrm>
              <a:off x="8697192" y="2560392"/>
              <a:ext cx="1726561" cy="66097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6" name="Text Box 39"/>
            <p:cNvSpPr txBox="1">
              <a:spLocks noChangeArrowheads="1"/>
            </p:cNvSpPr>
            <p:nvPr/>
          </p:nvSpPr>
          <p:spPr bwMode="auto">
            <a:xfrm>
              <a:off x="7165466" y="2734364"/>
              <a:ext cx="95487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05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PADO-B</a:t>
              </a:r>
            </a:p>
          </p:txBody>
        </p:sp>
        <p:sp>
          <p:nvSpPr>
            <p:cNvPr id="37" name="Text Box 39"/>
            <p:cNvSpPr txBox="1">
              <a:spLocks noChangeArrowheads="1"/>
            </p:cNvSpPr>
            <p:nvPr/>
          </p:nvSpPr>
          <p:spPr bwMode="auto">
            <a:xfrm>
              <a:off x="9423858" y="2193566"/>
              <a:ext cx="95487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05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PADO-B</a:t>
              </a:r>
            </a:p>
          </p:txBody>
        </p:sp>
        <p:sp>
          <p:nvSpPr>
            <p:cNvPr id="38" name="Text Box 39"/>
            <p:cNvSpPr txBox="1">
              <a:spLocks noChangeArrowheads="1"/>
            </p:cNvSpPr>
            <p:nvPr/>
          </p:nvSpPr>
          <p:spPr bwMode="auto">
            <a:xfrm>
              <a:off x="7148312" y="2139675"/>
              <a:ext cx="95487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05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PADO-A</a:t>
              </a:r>
            </a:p>
          </p:txBody>
        </p:sp>
        <p:sp>
          <p:nvSpPr>
            <p:cNvPr id="39" name="Text Box 39"/>
            <p:cNvSpPr txBox="1">
              <a:spLocks noChangeArrowheads="1"/>
            </p:cNvSpPr>
            <p:nvPr/>
          </p:nvSpPr>
          <p:spPr bwMode="auto">
            <a:xfrm rot="20221727">
              <a:off x="9110846" y="1663820"/>
              <a:ext cx="95487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05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PADO-A</a:t>
              </a:r>
            </a:p>
          </p:txBody>
        </p:sp>
        <p:cxnSp>
          <p:nvCxnSpPr>
            <p:cNvPr id="40" name="直接箭头连接符 39"/>
            <p:cNvCxnSpPr/>
            <p:nvPr/>
          </p:nvCxnSpPr>
          <p:spPr>
            <a:xfrm flipH="1">
              <a:off x="7179574" y="2672916"/>
              <a:ext cx="788085"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a:off x="7177880" y="2417435"/>
              <a:ext cx="789779"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H="1">
              <a:off x="9149128" y="2447194"/>
              <a:ext cx="1036735"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H="1">
              <a:off x="9149128" y="1732453"/>
              <a:ext cx="1026327" cy="433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bwMode="auto">
            <a:xfrm>
              <a:off x="6502916" y="1391447"/>
              <a:ext cx="788064" cy="334881"/>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r>
                <a:rPr lang="en-US" altLang="zh-CN" dirty="0">
                  <a:sym typeface="Huawei Sans" panose="020C0503030203020204" pitchFamily="34" charset="0"/>
                </a:rPr>
                <a:t>Step:2</a:t>
              </a:r>
              <a:endParaRPr lang="zh-CN" altLang="en-US" dirty="0">
                <a:sym typeface="Huawei Sans" panose="020C0503030203020204" pitchFamily="34" charset="0"/>
              </a:endParaRPr>
            </a:p>
          </p:txBody>
        </p:sp>
        <p:pic>
          <p:nvPicPr>
            <p:cNvPr id="123" name="图片 12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502916" y="4796799"/>
              <a:ext cx="540000" cy="442800"/>
            </a:xfrm>
            <a:prstGeom prst="rect">
              <a:avLst/>
            </a:prstGeom>
          </p:spPr>
        </p:pic>
        <p:pic>
          <p:nvPicPr>
            <p:cNvPr id="124" name="图片 12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416069" y="5504454"/>
              <a:ext cx="540000" cy="442800"/>
            </a:xfrm>
            <a:prstGeom prst="rect">
              <a:avLst/>
            </a:prstGeom>
          </p:spPr>
        </p:pic>
        <p:pic>
          <p:nvPicPr>
            <p:cNvPr id="125" name="图片 12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416069" y="4798469"/>
              <a:ext cx="540000" cy="442800"/>
            </a:xfrm>
            <a:prstGeom prst="rect">
              <a:avLst/>
            </a:prstGeom>
          </p:spPr>
        </p:pic>
        <p:pic>
          <p:nvPicPr>
            <p:cNvPr id="126" name="图片 12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416069" y="4171316"/>
              <a:ext cx="540000" cy="442800"/>
            </a:xfrm>
            <a:prstGeom prst="rect">
              <a:avLst/>
            </a:prstGeom>
          </p:spPr>
        </p:pic>
        <p:pic>
          <p:nvPicPr>
            <p:cNvPr id="127" name="图片 126"/>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149508" y="4796799"/>
              <a:ext cx="540000" cy="442800"/>
            </a:xfrm>
            <a:prstGeom prst="rect">
              <a:avLst/>
            </a:prstGeom>
          </p:spPr>
        </p:pic>
        <p:cxnSp>
          <p:nvCxnSpPr>
            <p:cNvPr id="128" name="直接连接符 127"/>
            <p:cNvCxnSpPr>
              <a:stCxn id="123" idx="3"/>
              <a:endCxn id="127" idx="1"/>
            </p:cNvCxnSpPr>
            <p:nvPr/>
          </p:nvCxnSpPr>
          <p:spPr bwMode="auto">
            <a:xfrm>
              <a:off x="7042916" y="5018199"/>
              <a:ext cx="110659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9" name="直接连接符 128"/>
            <p:cNvCxnSpPr>
              <a:stCxn id="127" idx="3"/>
              <a:endCxn id="126" idx="1"/>
            </p:cNvCxnSpPr>
            <p:nvPr/>
          </p:nvCxnSpPr>
          <p:spPr bwMode="auto">
            <a:xfrm flipV="1">
              <a:off x="8689508" y="4392716"/>
              <a:ext cx="1726561" cy="62548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0" name="直接连接符 129"/>
            <p:cNvCxnSpPr>
              <a:stCxn id="127" idx="3"/>
              <a:endCxn id="125" idx="1"/>
            </p:cNvCxnSpPr>
            <p:nvPr/>
          </p:nvCxnSpPr>
          <p:spPr bwMode="auto">
            <a:xfrm>
              <a:off x="8689508" y="5018199"/>
              <a:ext cx="1726561" cy="16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1" name="直接连接符 130"/>
            <p:cNvCxnSpPr>
              <a:stCxn id="127" idx="3"/>
              <a:endCxn id="124" idx="1"/>
            </p:cNvCxnSpPr>
            <p:nvPr/>
          </p:nvCxnSpPr>
          <p:spPr bwMode="auto">
            <a:xfrm>
              <a:off x="8689508" y="5018199"/>
              <a:ext cx="1726561" cy="70765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8" name="Text Box 39"/>
            <p:cNvSpPr txBox="1">
              <a:spLocks noChangeArrowheads="1"/>
            </p:cNvSpPr>
            <p:nvPr/>
          </p:nvSpPr>
          <p:spPr bwMode="auto">
            <a:xfrm>
              <a:off x="7364218" y="4590991"/>
              <a:ext cx="52931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05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PADR</a:t>
              </a:r>
            </a:p>
          </p:txBody>
        </p:sp>
        <p:sp>
          <p:nvSpPr>
            <p:cNvPr id="119" name="Text Box 39"/>
            <p:cNvSpPr txBox="1">
              <a:spLocks noChangeArrowheads="1"/>
            </p:cNvSpPr>
            <p:nvPr/>
          </p:nvSpPr>
          <p:spPr bwMode="auto">
            <a:xfrm rot="20334755">
              <a:off x="9232572" y="4239335"/>
              <a:ext cx="52931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05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PADR</a:t>
              </a:r>
            </a:p>
          </p:txBody>
        </p:sp>
        <p:cxnSp>
          <p:nvCxnSpPr>
            <p:cNvPr id="120" name="直接箭头连接符 119"/>
            <p:cNvCxnSpPr/>
            <p:nvPr/>
          </p:nvCxnSpPr>
          <p:spPr>
            <a:xfrm>
              <a:off x="7230604" y="4863625"/>
              <a:ext cx="849505"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flipV="1">
              <a:off x="9106840" y="4297139"/>
              <a:ext cx="937902" cy="35951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22" name="文本框 121"/>
            <p:cNvSpPr txBox="1"/>
            <p:nvPr/>
          </p:nvSpPr>
          <p:spPr bwMode="auto">
            <a:xfrm>
              <a:off x="6502916" y="3929142"/>
              <a:ext cx="788064" cy="334881"/>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r>
                <a:rPr lang="en-US" altLang="zh-CN" dirty="0">
                  <a:sym typeface="Huawei Sans" panose="020C0503030203020204" pitchFamily="34" charset="0"/>
                </a:rPr>
                <a:t>Step:3</a:t>
              </a:r>
              <a:endParaRPr lang="zh-CN" altLang="en-US" dirty="0">
                <a:sym typeface="Huawei Sans" panose="020C0503030203020204" pitchFamily="34" charset="0"/>
              </a:endParaRPr>
            </a:p>
          </p:txBody>
        </p:sp>
        <p:pic>
          <p:nvPicPr>
            <p:cNvPr id="144" name="图片 14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05757" y="4791639"/>
              <a:ext cx="540000" cy="442800"/>
            </a:xfrm>
            <a:prstGeom prst="rect">
              <a:avLst/>
            </a:prstGeom>
          </p:spPr>
        </p:pic>
        <p:pic>
          <p:nvPicPr>
            <p:cNvPr id="145" name="图片 14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918910" y="5499183"/>
              <a:ext cx="540000" cy="442800"/>
            </a:xfrm>
            <a:prstGeom prst="rect">
              <a:avLst/>
            </a:prstGeom>
          </p:spPr>
        </p:pic>
        <p:pic>
          <p:nvPicPr>
            <p:cNvPr id="146" name="图片 14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918910" y="4793309"/>
              <a:ext cx="540000" cy="442800"/>
            </a:xfrm>
            <a:prstGeom prst="rect">
              <a:avLst/>
            </a:prstGeom>
          </p:spPr>
        </p:pic>
        <p:pic>
          <p:nvPicPr>
            <p:cNvPr id="147" name="图片 14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918910" y="4160899"/>
              <a:ext cx="540000" cy="442800"/>
            </a:xfrm>
            <a:prstGeom prst="rect">
              <a:avLst/>
            </a:prstGeom>
          </p:spPr>
        </p:pic>
        <p:pic>
          <p:nvPicPr>
            <p:cNvPr id="148" name="图片 147"/>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652349" y="4791639"/>
              <a:ext cx="540000" cy="442800"/>
            </a:xfrm>
            <a:prstGeom prst="rect">
              <a:avLst/>
            </a:prstGeom>
          </p:spPr>
        </p:pic>
        <p:cxnSp>
          <p:nvCxnSpPr>
            <p:cNvPr id="149" name="直接连接符 148"/>
            <p:cNvCxnSpPr>
              <a:stCxn id="144" idx="3"/>
              <a:endCxn id="148" idx="1"/>
            </p:cNvCxnSpPr>
            <p:nvPr/>
          </p:nvCxnSpPr>
          <p:spPr bwMode="auto">
            <a:xfrm>
              <a:off x="1545757" y="5013039"/>
              <a:ext cx="110659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0" name="直接连接符 149"/>
            <p:cNvCxnSpPr>
              <a:stCxn id="148" idx="3"/>
              <a:endCxn id="147" idx="1"/>
            </p:cNvCxnSpPr>
            <p:nvPr/>
          </p:nvCxnSpPr>
          <p:spPr bwMode="auto">
            <a:xfrm flipV="1">
              <a:off x="3192349" y="4382299"/>
              <a:ext cx="1726561" cy="6307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1" name="直接连接符 150"/>
            <p:cNvCxnSpPr>
              <a:stCxn id="148" idx="3"/>
              <a:endCxn id="146" idx="1"/>
            </p:cNvCxnSpPr>
            <p:nvPr/>
          </p:nvCxnSpPr>
          <p:spPr bwMode="auto">
            <a:xfrm>
              <a:off x="3192349" y="5013039"/>
              <a:ext cx="1726561" cy="16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2" name="直接连接符 151"/>
            <p:cNvCxnSpPr>
              <a:stCxn id="148" idx="3"/>
              <a:endCxn id="145" idx="1"/>
            </p:cNvCxnSpPr>
            <p:nvPr/>
          </p:nvCxnSpPr>
          <p:spPr bwMode="auto">
            <a:xfrm>
              <a:off x="3192349" y="5013039"/>
              <a:ext cx="1726561" cy="7075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38" name="Text Box 39"/>
            <p:cNvSpPr txBox="1">
              <a:spLocks noChangeArrowheads="1"/>
            </p:cNvSpPr>
            <p:nvPr/>
          </p:nvSpPr>
          <p:spPr bwMode="auto">
            <a:xfrm>
              <a:off x="1800550" y="4595159"/>
              <a:ext cx="72564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05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PADS</a:t>
              </a:r>
            </a:p>
          </p:txBody>
        </p:sp>
        <p:cxnSp>
          <p:nvCxnSpPr>
            <p:cNvPr id="139" name="直接箭头连接符 138"/>
            <p:cNvCxnSpPr/>
            <p:nvPr/>
          </p:nvCxnSpPr>
          <p:spPr>
            <a:xfrm flipH="1">
              <a:off x="1670630" y="4858465"/>
              <a:ext cx="856846"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flipH="1">
              <a:off x="3664760" y="4366292"/>
              <a:ext cx="851129" cy="3188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1" name="Text Box 39"/>
            <p:cNvSpPr txBox="1">
              <a:spLocks noChangeArrowheads="1"/>
            </p:cNvSpPr>
            <p:nvPr/>
          </p:nvSpPr>
          <p:spPr bwMode="auto">
            <a:xfrm rot="20452768">
              <a:off x="3772732" y="4254607"/>
              <a:ext cx="72564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05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PADS</a:t>
              </a:r>
            </a:p>
          </p:txBody>
        </p:sp>
        <p:sp>
          <p:nvSpPr>
            <p:cNvPr id="142" name="文本框 141"/>
            <p:cNvSpPr txBox="1"/>
            <p:nvPr/>
          </p:nvSpPr>
          <p:spPr bwMode="auto">
            <a:xfrm>
              <a:off x="936594" y="3849991"/>
              <a:ext cx="788064" cy="334881"/>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r>
                <a:rPr lang="en-US" altLang="zh-CN" dirty="0">
                  <a:sym typeface="Huawei Sans" panose="020C0503030203020204" pitchFamily="34" charset="0"/>
                </a:rPr>
                <a:t>Step:4</a:t>
              </a:r>
              <a:endParaRPr lang="zh-CN" altLang="en-US" dirty="0">
                <a:sym typeface="Huawei Sans" panose="020C0503030203020204" pitchFamily="34" charset="0"/>
              </a:endParaRPr>
            </a:p>
          </p:txBody>
        </p:sp>
        <p:sp>
          <p:nvSpPr>
            <p:cNvPr id="143" name="文本框 142"/>
            <p:cNvSpPr txBox="1"/>
            <p:nvPr/>
          </p:nvSpPr>
          <p:spPr bwMode="auto">
            <a:xfrm>
              <a:off x="2388525" y="4344596"/>
              <a:ext cx="802490" cy="250242"/>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050"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Session ID</a:t>
              </a:r>
              <a:endParaRPr lang="zh-CN" altLang="en-US" sz="1050"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58" name="直接连接符 157"/>
            <p:cNvCxnSpPr/>
            <p:nvPr/>
          </p:nvCxnSpPr>
          <p:spPr>
            <a:xfrm>
              <a:off x="698500" y="3749575"/>
              <a:ext cx="107054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6097329" y="1276416"/>
              <a:ext cx="8594" cy="51647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3" name="文本框 172"/>
            <p:cNvSpPr txBox="1"/>
            <p:nvPr/>
          </p:nvSpPr>
          <p:spPr>
            <a:xfrm>
              <a:off x="445378" y="3344222"/>
              <a:ext cx="2770683" cy="333890"/>
            </a:xfrm>
            <a:prstGeom prst="rect">
              <a:avLst/>
            </a:prstGeom>
            <a:noFill/>
          </p:spPr>
          <p:txBody>
            <a:bodyPr wrap="none" rtlCol="0">
              <a:spAutoFit/>
            </a:bodyPr>
            <a:lstStyle/>
            <a:p>
              <a:pPr marL="285750" indent="-285750">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客户端广播请求需要的服务。</a:t>
              </a:r>
            </a:p>
          </p:txBody>
        </p:sp>
        <p:sp>
          <p:nvSpPr>
            <p:cNvPr id="174" name="文本框 173"/>
            <p:cNvSpPr txBox="1"/>
            <p:nvPr/>
          </p:nvSpPr>
          <p:spPr>
            <a:xfrm>
              <a:off x="6150798" y="3333787"/>
              <a:ext cx="3833896" cy="333890"/>
            </a:xfrm>
            <a:prstGeom prst="rect">
              <a:avLst/>
            </a:prstGeom>
            <a:noFill/>
          </p:spPr>
          <p:txBody>
            <a:bodyPr wrap="none" rtlCol="0">
              <a:spAutoFit/>
            </a:bodyPr>
            <a:lstStyle/>
            <a:p>
              <a:pPr marL="285750" indent="-285750">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可能会有多个服务器能够提供客户端服务。</a:t>
              </a:r>
            </a:p>
          </p:txBody>
        </p:sp>
        <p:sp>
          <p:nvSpPr>
            <p:cNvPr id="175" name="文本框 174"/>
            <p:cNvSpPr txBox="1"/>
            <p:nvPr/>
          </p:nvSpPr>
          <p:spPr>
            <a:xfrm>
              <a:off x="6096000" y="6129005"/>
              <a:ext cx="4365503" cy="333890"/>
            </a:xfrm>
            <a:prstGeom prst="rect">
              <a:avLst/>
            </a:prstGeom>
            <a:noFill/>
          </p:spPr>
          <p:txBody>
            <a:bodyPr wrap="none" rtlCol="0">
              <a:spAutoFit/>
            </a:bodyPr>
            <a:lstStyle/>
            <a:p>
              <a:pPr marL="285750" indent="-285750">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客户端优选最先收到的服务响应并发送服务请求。</a:t>
              </a:r>
            </a:p>
          </p:txBody>
        </p:sp>
        <p:sp>
          <p:nvSpPr>
            <p:cNvPr id="176" name="文本框 175"/>
            <p:cNvSpPr txBox="1"/>
            <p:nvPr/>
          </p:nvSpPr>
          <p:spPr>
            <a:xfrm>
              <a:off x="474120" y="6098175"/>
              <a:ext cx="4656620" cy="333890"/>
            </a:xfrm>
            <a:prstGeom prst="rect">
              <a:avLst/>
            </a:prstGeom>
            <a:noFill/>
          </p:spPr>
          <p:txBody>
            <a:bodyPr wrap="none" rtlCol="0">
              <a:spAutoFit/>
            </a:bodyPr>
            <a:lstStyle/>
            <a:p>
              <a:pPr marL="285750" indent="-285750">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服务器端通过分配</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Session ID</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给客户端确定会话建立。</a:t>
              </a:r>
            </a:p>
          </p:txBody>
        </p:sp>
      </p:grpSp>
      <p:sp>
        <p:nvSpPr>
          <p:cNvPr id="132" name="Right Arrow 157"/>
          <p:cNvSpPr/>
          <p:nvPr/>
        </p:nvSpPr>
        <p:spPr>
          <a:xfrm>
            <a:off x="5801256" y="2609570"/>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3" name="Right Arrow 157"/>
          <p:cNvSpPr/>
          <p:nvPr/>
        </p:nvSpPr>
        <p:spPr>
          <a:xfrm flipH="1">
            <a:off x="5822477" y="4946985"/>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4" name="Right Arrow 157"/>
          <p:cNvSpPr/>
          <p:nvPr/>
        </p:nvSpPr>
        <p:spPr>
          <a:xfrm rot="5400000">
            <a:off x="8230550" y="4032556"/>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1" name="五边形 100"/>
          <p:cNvSpPr/>
          <p:nvPr/>
        </p:nvSpPr>
        <p:spPr bwMode="auto">
          <a:xfrm>
            <a:off x="6678547" y="126000"/>
            <a:ext cx="900100" cy="252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概述</a:t>
            </a:r>
          </a:p>
        </p:txBody>
      </p:sp>
      <p:sp>
        <p:nvSpPr>
          <p:cNvPr id="102" name="燕尾形 101"/>
          <p:cNvSpPr/>
          <p:nvPr/>
        </p:nvSpPr>
        <p:spPr bwMode="auto">
          <a:xfrm>
            <a:off x="9095935" y="126000"/>
            <a:ext cx="1060553" cy="252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发现</a:t>
            </a:r>
          </a:p>
        </p:txBody>
      </p:sp>
      <p:sp>
        <p:nvSpPr>
          <p:cNvPr id="135" name="燕尾形 134"/>
          <p:cNvSpPr/>
          <p:nvPr/>
        </p:nvSpPr>
        <p:spPr bwMode="auto">
          <a:xfrm>
            <a:off x="10041752" y="126000"/>
            <a:ext cx="1024550"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会话</a:t>
            </a:r>
          </a:p>
        </p:txBody>
      </p:sp>
      <p:sp>
        <p:nvSpPr>
          <p:cNvPr id="136" name="燕尾形 135"/>
          <p:cNvSpPr/>
          <p:nvPr/>
        </p:nvSpPr>
        <p:spPr bwMode="auto">
          <a:xfrm>
            <a:off x="10958450" y="126000"/>
            <a:ext cx="106552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终结</a:t>
            </a:r>
          </a:p>
        </p:txBody>
      </p:sp>
      <p:sp>
        <p:nvSpPr>
          <p:cNvPr id="137" name="燕尾形 136"/>
          <p:cNvSpPr/>
          <p:nvPr/>
        </p:nvSpPr>
        <p:spPr bwMode="auto">
          <a:xfrm>
            <a:off x="8299053" y="126000"/>
            <a:ext cx="91053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报文结构</a:t>
            </a:r>
          </a:p>
        </p:txBody>
      </p:sp>
      <p:sp>
        <p:nvSpPr>
          <p:cNvPr id="156" name="燕尾形 155"/>
          <p:cNvSpPr/>
          <p:nvPr/>
        </p:nvSpPr>
        <p:spPr bwMode="auto">
          <a:xfrm>
            <a:off x="7466887" y="126000"/>
            <a:ext cx="946360"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会话建立</a:t>
            </a:r>
          </a:p>
        </p:txBody>
      </p:sp>
    </p:spTree>
    <p:extLst>
      <p:ext uri="{BB962C8B-B14F-4D97-AF65-F5344CB8AC3E}">
        <p14:creationId xmlns:p14="http://schemas.microsoft.com/office/powerpoint/2010/main" val="3905113016"/>
      </p:ext>
    </p:extLst>
  </p:cSld>
  <p:clrMapOvr>
    <a:masterClrMapping/>
  </p:clrMapOvr>
</p:sld>
</file>

<file path=ppt/theme/theme1.xml><?xml version="1.0" encoding="utf-8"?>
<a:theme xmlns:a="http://schemas.openxmlformats.org/drawingml/2006/main" name="自定义设计方案">
  <a:themeElements>
    <a:clrScheme name="自定义 1">
      <a:dk1>
        <a:sysClr val="windowText" lastClr="000000"/>
      </a:dk1>
      <a:lt1>
        <a:sysClr val="window" lastClr="FFFFFF"/>
      </a:lt1>
      <a:dk2>
        <a:srgbClr val="F3FBFE"/>
      </a:dk2>
      <a:lt2>
        <a:srgbClr val="BAE6F6"/>
      </a:lt2>
      <a:accent1>
        <a:srgbClr val="1AABE2"/>
      </a:accent1>
      <a:accent2>
        <a:srgbClr val="EC7061"/>
      </a:accent2>
      <a:accent3>
        <a:srgbClr val="8BC9A0"/>
      </a:accent3>
      <a:accent4>
        <a:srgbClr val="BAE6F6"/>
      </a:accent4>
      <a:accent5>
        <a:srgbClr val="F3FBFE"/>
      </a:accent5>
      <a:accent6>
        <a:srgbClr val="FFD17D"/>
      </a:accent6>
      <a:hlink>
        <a:srgbClr val="FFF2CC"/>
      </a:hlink>
      <a:folHlink>
        <a:srgbClr val="7F7F7F"/>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0" ma:contentTypeDescription="Create a new document." ma:contentTypeScope="" ma:versionID="2e6df93c5ac01bc0ba5a39bebe33c6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BFB973-00D7-4A06-9AA5-FB65E0237752}">
  <ds:schemaRefs>
    <ds:schemaRef ds:uri="http://schemas.microsoft.com/sharepoint/v3/contenttype/forms"/>
  </ds:schemaRefs>
</ds:datastoreItem>
</file>

<file path=customXml/itemProps2.xml><?xml version="1.0" encoding="utf-8"?>
<ds:datastoreItem xmlns:ds="http://schemas.openxmlformats.org/officeDocument/2006/customXml" ds:itemID="{314CB659-D45F-405D-AC9C-361FA99239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9820EE4A-61F5-4CD6-9671-022306A3274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2188</TotalTime>
  <Words>3182</Words>
  <Application>Microsoft Office PowerPoint</Application>
  <PresentationFormat>宽屏</PresentationFormat>
  <Paragraphs>384</Paragraphs>
  <Slides>20</Slides>
  <Notes>20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Huawei Sans</vt:lpstr>
      <vt:lpstr>微软雅黑</vt:lpstr>
      <vt:lpstr>Arial</vt:lpstr>
      <vt:lpstr>Calibri</vt:lpstr>
      <vt:lpstr>自定义设计方案</vt:lpstr>
      <vt:lpstr>广域网技术</vt:lpstr>
      <vt:lpstr>前言</vt:lpstr>
      <vt:lpstr>目标</vt:lpstr>
      <vt:lpstr>PowerPoint 演示文稿</vt:lpstr>
      <vt:lpstr>什么是PPPoE</vt:lpstr>
      <vt:lpstr>PPPoE应用场景</vt:lpstr>
      <vt:lpstr>PPPoE会话建立</vt:lpstr>
      <vt:lpstr>PPPoE报文</vt:lpstr>
      <vt:lpstr>PPPoE发现阶段</vt:lpstr>
      <vt:lpstr>PPPoE会话阶段</vt:lpstr>
      <vt:lpstr>PPPoE会话终结阶段</vt:lpstr>
      <vt:lpstr>PowerPoint 演示文稿</vt:lpstr>
      <vt:lpstr>PPPoE基础配置</vt:lpstr>
      <vt:lpstr>配置实例 - PPPoE客户端</vt:lpstr>
      <vt:lpstr>配置实例 - PPPoE服务器端</vt:lpstr>
      <vt:lpstr>配置验证</vt:lpstr>
      <vt:lpstr>思考题</vt:lpstr>
      <vt:lpstr>本章总结</vt:lpstr>
      <vt:lpstr>更多信息</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童 驰阳</cp:lastModifiedBy>
  <cp:revision>258</cp:revision>
  <dcterms:created xsi:type="dcterms:W3CDTF">2018-11-29T10:16:29Z</dcterms:created>
  <dcterms:modified xsi:type="dcterms:W3CDTF">2021-03-22T10:36:24Z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(3)BxIqK4LkjnXFX9a95scp5cIkiZGOIPgbV1gz6X7cYWn6YqI9BFUq95D3fm7pfLjUfqqfQ2Dp
qLZoj4MLlP1Cra8dYGWjVK9xgxbPgLCKyCNORnPvcB5FWdUgV44yZZkbSCBIexoVhNuTcDYe
1tFQ6vcA0ADn8mGntSQiJXM/zrCFC5rhKpmS+qxmSOGIYaFOyuRH9geGoKxf2ydiyMtW8V7j
Q37mPkqeLiGN9VO/vT</vt:lpwstr>
  </property>
  <property fmtid="{D5CDD505-2E9C-101B-9397-08002B2CF9AE}" pid="3" name="_2015_ms_pID_7253431">
    <vt:lpwstr>T1zXkQWMeC5Rk81tzTQDlOgsYxYxpdLMJKkBWUtJ05OlrtP9XdEtRX
zoQKMYvHbnmQr/T0wwyQi/Ei/GLTJWmjF2gdZj4PjAvCcr4xtwoWEbfAKWtxmPGtR4dELbhQ
ME58KJb0zeso11OgADlyWmb69mRKpfuNd4yVZ0rP8Q1zn4TF+2x/RaCV3lttQhp95cBM4UWP
pd3/XqB9Bj4gqL3RXbwRlCbXMdCaMLgfi9Tw</vt:lpwstr>
  </property>
  <property fmtid="{D5CDD505-2E9C-101B-9397-08002B2CF9AE}" pid="4" name="_2015_ms_pID_7253432">
    <vt:lpwstr>Tg==</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1586395331</vt:lpwstr>
  </property>
  <property fmtid="{D5CDD505-2E9C-101B-9397-08002B2CF9AE}" pid="9" name="ContentTypeId">
    <vt:lpwstr>0x01010002C5B4B712841F4C8A7AAEE2CD191271</vt:lpwstr>
  </property>
</Properties>
</file>