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autoCompressPictures="0">
  <p:sldMasterIdLst>
    <p:sldMasterId id="2147483648" r:id="rId1"/>
  </p:sldMasterIdLst>
  <p:notesMasterIdLst>
    <p:notesMasterId r:id="rId14"/>
  </p:notesMasterIdLst>
  <p:handoutMasterIdLst>
    <p:handoutMasterId r:id="rId15"/>
  </p:handoutMasterIdLst>
  <p:sldIdLst>
    <p:sldId id="402" r:id="rId2"/>
    <p:sldId id="407" r:id="rId3"/>
    <p:sldId id="416" r:id="rId4"/>
    <p:sldId id="406" r:id="rId5"/>
    <p:sldId id="408" r:id="rId6"/>
    <p:sldId id="409" r:id="rId7"/>
    <p:sldId id="410" r:id="rId8"/>
    <p:sldId id="411" r:id="rId9"/>
    <p:sldId id="412" r:id="rId10"/>
    <p:sldId id="413" r:id="rId11"/>
    <p:sldId id="415" r:id="rId12"/>
    <p:sldId id="30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08">
          <p15:clr>
            <a:srgbClr val="A4A3A4"/>
          </p15:clr>
        </p15:guide>
        <p15:guide id="2" orient="horz" pos="3952">
          <p15:clr>
            <a:srgbClr val="A4A3A4"/>
          </p15:clr>
        </p15:guide>
        <p15:guide id="3" orient="horz" pos="563">
          <p15:clr>
            <a:srgbClr val="A4A3A4"/>
          </p15:clr>
        </p15:guide>
        <p15:guide id="4" orient="horz" pos="1099">
          <p15:clr>
            <a:srgbClr val="A4A3A4"/>
          </p15:clr>
        </p15:guide>
        <p15:guide id="5" orient="horz" pos="3888">
          <p15:clr>
            <a:srgbClr val="A4A3A4"/>
          </p15:clr>
        </p15:guide>
        <p15:guide id="6" orient="horz" pos="2191">
          <p15:clr>
            <a:srgbClr val="A4A3A4"/>
          </p15:clr>
        </p15:guide>
        <p15:guide id="7" pos="5470">
          <p15:clr>
            <a:srgbClr val="A4A3A4"/>
          </p15:clr>
        </p15:guide>
        <p15:guide id="8" pos="287">
          <p15:clr>
            <a:srgbClr val="A4A3A4"/>
          </p15:clr>
        </p15:guide>
        <p15:guide id="9" pos="2916">
          <p15:clr>
            <a:srgbClr val="A4A3A4"/>
          </p15:clr>
        </p15:guide>
        <p15:guide id="10" pos="2811">
          <p15:clr>
            <a:srgbClr val="A4A3A4"/>
          </p15:clr>
        </p15:guide>
        <p15:guide id="11" pos="285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003C71"/>
    <a:srgbClr val="009FDF"/>
    <a:srgbClr val="F3D54E"/>
    <a:srgbClr val="F0CE3E"/>
    <a:srgbClr val="000000"/>
    <a:srgbClr val="F83308"/>
    <a:srgbClr val="FD92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24" autoAdjust="0"/>
    <p:restoredTop sz="83241" autoAdjust="0"/>
  </p:normalViewPr>
  <p:slideViewPr>
    <p:cSldViewPr snapToGrid="0">
      <p:cViewPr varScale="1">
        <p:scale>
          <a:sx n="101" d="100"/>
          <a:sy n="101" d="100"/>
        </p:scale>
        <p:origin x="-2360" y="-104"/>
      </p:cViewPr>
      <p:guideLst>
        <p:guide orient="horz" pos="2108"/>
        <p:guide orient="horz" pos="3952"/>
        <p:guide orient="horz" pos="563"/>
        <p:guide orient="horz" pos="1099"/>
        <p:guide orient="horz" pos="3888"/>
        <p:guide orient="horz" pos="2191"/>
        <p:guide pos="5470"/>
        <p:guide pos="287"/>
        <p:guide pos="2916"/>
        <p:guide pos="2811"/>
        <p:guide pos="28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1536"/>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1/10/17</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1/10/17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Dead ends, wrong turns, and so many circular loops it may just drive you insane. </a:t>
            </a:r>
          </a:p>
          <a:p>
            <a:r>
              <a:rPr lang="en-US" baseline="0" dirty="0" smtClean="0"/>
              <a:t>In short: nobody said this was easy, but no one ever says why it is so hard</a:t>
            </a:r>
          </a:p>
          <a:p>
            <a:endParaRPr lang="en-US" dirty="0"/>
          </a:p>
        </p:txBody>
      </p:sp>
      <p:sp>
        <p:nvSpPr>
          <p:cNvPr id="4" name="Slide Number Placeholder 3"/>
          <p:cNvSpPr>
            <a:spLocks noGrp="1"/>
          </p:cNvSpPr>
          <p:nvPr>
            <p:ph type="sldNum" sz="quarter" idx="10"/>
          </p:nvPr>
        </p:nvSpPr>
        <p:spPr/>
        <p:txBody>
          <a:bodyPr/>
          <a:lstStyle/>
          <a:p>
            <a:fld id="{F5CB84B4-094D-E347-929B-291625F77B32}" type="slidenum">
              <a:rPr lang="en-US" smtClean="0"/>
              <a:t>2</a:t>
            </a:fld>
            <a:endParaRPr lang="en-US"/>
          </a:p>
        </p:txBody>
      </p:sp>
    </p:spTree>
    <p:extLst>
      <p:ext uri="{BB962C8B-B14F-4D97-AF65-F5344CB8AC3E}">
        <p14:creationId xmlns:p14="http://schemas.microsoft.com/office/powerpoint/2010/main" val="172615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5CB84B4-094D-E347-929B-291625F77B32}" type="slidenum">
              <a:rPr lang="en-US" smtClean="0"/>
              <a:t>4</a:t>
            </a:fld>
            <a:endParaRPr lang="en-US"/>
          </a:p>
        </p:txBody>
      </p:sp>
    </p:spTree>
    <p:extLst>
      <p:ext uri="{BB962C8B-B14F-4D97-AF65-F5344CB8AC3E}">
        <p14:creationId xmlns:p14="http://schemas.microsoft.com/office/powerpoint/2010/main" val="308636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Descriptive statistics, especially when done on big and complex data can yield great value. Predictive statistics is really built on the foundation and hand in hand with findings from descriptive analysis.  Through iterations of modeling and really divining into the data, slicing and dicing different ways, we can uncover bigger and better and questions.  It is never a one way street of analytic process or tools, or of information from analyst to user, but the back and forth flow of information that yields the greatest value. </a:t>
            </a:r>
          </a:p>
          <a:p>
            <a:endParaRPr lang="en-US" baseline="0" dirty="0" smtClean="0"/>
          </a:p>
          <a:p>
            <a:r>
              <a:rPr lang="en-US" baseline="0" dirty="0" smtClean="0"/>
              <a:t>Data alone will not build the right model. Must partner up to build these models. </a:t>
            </a:r>
          </a:p>
          <a:p>
            <a:r>
              <a:rPr lang="en-US" baseline="0" dirty="0" smtClean="0"/>
              <a:t>So we don’t take the wrong turn. </a:t>
            </a:r>
          </a:p>
          <a:p>
            <a:endParaRPr lang="en-US" dirty="0"/>
          </a:p>
        </p:txBody>
      </p:sp>
      <p:sp>
        <p:nvSpPr>
          <p:cNvPr id="4" name="Slide Number Placeholder 3"/>
          <p:cNvSpPr>
            <a:spLocks noGrp="1"/>
          </p:cNvSpPr>
          <p:nvPr>
            <p:ph type="sldNum" sz="quarter" idx="10"/>
          </p:nvPr>
        </p:nvSpPr>
        <p:spPr/>
        <p:txBody>
          <a:bodyPr/>
          <a:lstStyle/>
          <a:p>
            <a:fld id="{F5CB84B4-094D-E347-929B-291625F77B32}" type="slidenum">
              <a:rPr lang="en-US" smtClean="0"/>
              <a:t>5</a:t>
            </a:fld>
            <a:endParaRPr lang="en-US"/>
          </a:p>
        </p:txBody>
      </p:sp>
    </p:spTree>
    <p:extLst>
      <p:ext uri="{BB962C8B-B14F-4D97-AF65-F5344CB8AC3E}">
        <p14:creationId xmlns:p14="http://schemas.microsoft.com/office/powerpoint/2010/main" val="326279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 input data and the problem</a:t>
            </a:r>
            <a:r>
              <a:rPr lang="en-US" baseline="0" dirty="0" smtClean="0"/>
              <a:t> you are solving, different machine learning or predictive models are appropriate. </a:t>
            </a:r>
          </a:p>
          <a:p>
            <a:r>
              <a:rPr lang="en-US" baseline="0" dirty="0" smtClean="0"/>
              <a:t>If you have continuous data, such as price in dollars and number of units sold, then a regression model works well for a continuous outcome, or you can classify the outcome, such as with a support vector machine. If you data is more categorical then things like a decision tree or clustering may work well. </a:t>
            </a:r>
          </a:p>
          <a:p>
            <a:r>
              <a:rPr lang="en-US" baseline="0" dirty="0" smtClean="0"/>
              <a:t>How complex data of many types or when the data has complex relationships which are hard to define, a neural net may appropriate. </a:t>
            </a:r>
          </a:p>
          <a:p>
            <a:r>
              <a:rPr lang="en-US" baseline="0" dirty="0" smtClean="0"/>
              <a:t>Bootstrapping is just one of a whole arsenal of methods to improve model performance, and to reduce over fitting or under fitting the model.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5CB84B4-094D-E347-929B-291625F77B32}" type="slidenum">
              <a:rPr lang="en-US" smtClean="0"/>
              <a:t>6</a:t>
            </a:fld>
            <a:endParaRPr lang="en-US"/>
          </a:p>
        </p:txBody>
      </p:sp>
    </p:spTree>
    <p:extLst>
      <p:ext uri="{BB962C8B-B14F-4D97-AF65-F5344CB8AC3E}">
        <p14:creationId xmlns:p14="http://schemas.microsoft.com/office/powerpoint/2010/main" val="1716348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Probabilistic model, not deterministic,</a:t>
            </a:r>
            <a:r>
              <a:rPr lang="en-US" baseline="0" dirty="0" smtClean="0"/>
              <a:t> somewhat random. </a:t>
            </a:r>
          </a:p>
          <a:p>
            <a:r>
              <a:rPr lang="en-US" baseline="0" dirty="0" smtClean="0"/>
              <a:t>Q1, Q2, Q3, what happened in Q4. </a:t>
            </a:r>
          </a:p>
          <a:p>
            <a:r>
              <a:rPr lang="en-US" baseline="0" dirty="0" smtClean="0"/>
              <a:t>Or year 1, year2, year 3, what happened in year 4. </a:t>
            </a:r>
          </a:p>
          <a:p>
            <a:endParaRPr lang="en-US" baseline="0" dirty="0" smtClean="0"/>
          </a:p>
          <a:p>
            <a:r>
              <a:rPr lang="en-US" baseline="0" dirty="0" smtClean="0"/>
              <a:t>parametric vs. non parametric</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5CB84B4-094D-E347-929B-291625F77B32}" type="slidenum">
              <a:rPr lang="en-US" smtClean="0"/>
              <a:t>7</a:t>
            </a:fld>
            <a:endParaRPr lang="en-US"/>
          </a:p>
        </p:txBody>
      </p:sp>
    </p:spTree>
    <p:extLst>
      <p:ext uri="{BB962C8B-B14F-4D97-AF65-F5344CB8AC3E}">
        <p14:creationId xmlns:p14="http://schemas.microsoft.com/office/powerpoint/2010/main" val="2271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Bias is the idea that you always build your model in a “snow globe” you cant see the observations not included in the training data- leads to under fitting the model</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Variance- too many stars</a:t>
            </a:r>
            <a:r>
              <a:rPr lang="en-US" baseline="0" dirty="0" smtClean="0"/>
              <a:t> in the sky. Touches on the idea that there are really an infinite number of models which can be build with any particular data training set. The goal is to reduce the variance, or possible number of models, while not increasing bias too much, essentially need a tradeoff of under fitting or over fitting so that the best model can be achieved for the new observations not seen by the model. This is why having a hold out dataset for testing is important.  You can build a perfect model- but that</a:t>
            </a:r>
            <a:r>
              <a:rPr lang="fr-FR" baseline="0" dirty="0" smtClean="0"/>
              <a:t>’</a:t>
            </a:r>
            <a:r>
              <a:rPr lang="en-US" baseline="0" dirty="0" smtClean="0"/>
              <a:t>s not the point, the point is build the best model for new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5CB84B4-094D-E347-929B-291625F77B32}" type="slidenum">
              <a:rPr lang="en-US" smtClean="0"/>
              <a:t>8</a:t>
            </a:fld>
            <a:endParaRPr lang="en-US"/>
          </a:p>
        </p:txBody>
      </p:sp>
    </p:spTree>
    <p:extLst>
      <p:ext uri="{BB962C8B-B14F-4D97-AF65-F5344CB8AC3E}">
        <p14:creationId xmlns:p14="http://schemas.microsoft.com/office/powerpoint/2010/main" val="337775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 model for</a:t>
            </a:r>
            <a:r>
              <a:rPr lang="en-US" baseline="0" dirty="0" smtClean="0"/>
              <a:t> two proposes, to explain the data and to predict future data. </a:t>
            </a:r>
          </a:p>
          <a:p>
            <a:endParaRPr lang="en-US" dirty="0"/>
          </a:p>
        </p:txBody>
      </p:sp>
      <p:sp>
        <p:nvSpPr>
          <p:cNvPr id="4" name="Slide Number Placeholder 3"/>
          <p:cNvSpPr>
            <a:spLocks noGrp="1"/>
          </p:cNvSpPr>
          <p:nvPr>
            <p:ph type="sldNum" sz="quarter" idx="10"/>
          </p:nvPr>
        </p:nvSpPr>
        <p:spPr/>
        <p:txBody>
          <a:bodyPr/>
          <a:lstStyle/>
          <a:p>
            <a:fld id="{F5CB84B4-094D-E347-929B-291625F77B32}" type="slidenum">
              <a:rPr lang="en-US" smtClean="0"/>
              <a:t>9</a:t>
            </a:fld>
            <a:endParaRPr lang="en-US"/>
          </a:p>
        </p:txBody>
      </p:sp>
    </p:spTree>
    <p:extLst>
      <p:ext uri="{BB962C8B-B14F-4D97-AF65-F5344CB8AC3E}">
        <p14:creationId xmlns:p14="http://schemas.microsoft.com/office/powerpoint/2010/main" val="4039523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combined concept-</a:t>
            </a:r>
            <a:r>
              <a:rPr lang="en-US" baseline="0" dirty="0" smtClean="0"/>
              <a:t> interpretability – why did something happen?</a:t>
            </a:r>
          </a:p>
          <a:p>
            <a:r>
              <a:rPr lang="en-US" baseline="0" dirty="0" smtClean="0"/>
              <a:t>Correlation vs. causality</a:t>
            </a:r>
          </a:p>
          <a:p>
            <a:endParaRPr lang="en-US" dirty="0"/>
          </a:p>
        </p:txBody>
      </p:sp>
      <p:sp>
        <p:nvSpPr>
          <p:cNvPr id="4" name="Slide Number Placeholder 3"/>
          <p:cNvSpPr>
            <a:spLocks noGrp="1"/>
          </p:cNvSpPr>
          <p:nvPr>
            <p:ph type="sldNum" sz="quarter" idx="10"/>
          </p:nvPr>
        </p:nvSpPr>
        <p:spPr/>
        <p:txBody>
          <a:bodyPr/>
          <a:lstStyle/>
          <a:p>
            <a:fld id="{F5CB84B4-094D-E347-929B-291625F77B32}" type="slidenum">
              <a:rPr lang="en-US" smtClean="0"/>
              <a:t>10</a:t>
            </a:fld>
            <a:endParaRPr lang="en-US"/>
          </a:p>
        </p:txBody>
      </p:sp>
    </p:spTree>
    <p:extLst>
      <p:ext uri="{BB962C8B-B14F-4D97-AF65-F5344CB8AC3E}">
        <p14:creationId xmlns:p14="http://schemas.microsoft.com/office/powerpoint/2010/main" val="27130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CB84B4-094D-E347-929B-291625F77B32}" type="slidenum">
              <a:rPr lang="en-US" smtClean="0"/>
              <a:t>11</a:t>
            </a:fld>
            <a:endParaRPr lang="en-US"/>
          </a:p>
        </p:txBody>
      </p:sp>
    </p:spTree>
    <p:extLst>
      <p:ext uri="{BB962C8B-B14F-4D97-AF65-F5344CB8AC3E}">
        <p14:creationId xmlns:p14="http://schemas.microsoft.com/office/powerpoint/2010/main" val="365775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3305897"/>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3"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51797" y="1738150"/>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444687" y="6127369"/>
            <a:ext cx="2359620" cy="215444"/>
          </a:xfrm>
          <a:prstGeom prst="rect">
            <a:avLst/>
          </a:prstGeom>
        </p:spPr>
        <p:txBody>
          <a:bodyPr wrap="none" lIns="0" tIns="0" rIns="0" bIns="0">
            <a:spAutoFit/>
          </a:bodyPr>
          <a:lstStyle/>
          <a:p>
            <a:pPr algn="l" rtl="0"/>
            <a:r>
              <a:rPr lang="en-US" sz="1400" b="0" i="0" u="none" strike="noStrike" kern="1200" baseline="0" dirty="0" smtClean="0">
                <a:solidFill>
                  <a:schemeClr val="bg1"/>
                </a:solidFill>
                <a:latin typeface="+mn-lt"/>
                <a:ea typeface="+mn-ea"/>
                <a:cs typeface="Intel Clear"/>
              </a:rPr>
              <a:t>Intel Information Technology</a:t>
            </a:r>
          </a:p>
        </p:txBody>
      </p:sp>
    </p:spTree>
    <p:extLst>
      <p:ext uri="{BB962C8B-B14F-4D97-AF65-F5344CB8AC3E}">
        <p14:creationId xmlns:p14="http://schemas.microsoft.com/office/powerpoint/2010/main" val="180832413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4" y="2"/>
            <a:ext cx="4465637" cy="647336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411797"/>
            <a:ext cx="4006850" cy="115824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17" name="Content Placeholder 2"/>
          <p:cNvSpPr>
            <a:spLocks noGrp="1"/>
          </p:cNvSpPr>
          <p:nvPr>
            <p:ph sz="half" idx="1" hasCustomPrompt="1"/>
          </p:nvPr>
        </p:nvSpPr>
        <p:spPr>
          <a:xfrm>
            <a:off x="455614" y="1766992"/>
            <a:ext cx="4006850"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1"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7"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2900421900"/>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15"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6"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24037270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4321533"/>
            <a:ext cx="7772400" cy="1500187"/>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979843"/>
            <a:ext cx="7772400" cy="1500187"/>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7" name="Title 1"/>
          <p:cNvSpPr>
            <a:spLocks noGrp="1"/>
          </p:cNvSpPr>
          <p:nvPr>
            <p:ph type="title" hasCustomPrompt="1"/>
          </p:nvPr>
        </p:nvSpPr>
        <p:spPr>
          <a:xfrm>
            <a:off x="455613" y="1469059"/>
            <a:ext cx="7772400" cy="1362075"/>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8"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9"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400125629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13451"/>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4465049"/>
            <a:ext cx="7772400" cy="1500187"/>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2"/>
            <a:ext cx="9144000"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
        <p:nvSpPr>
          <p:cNvPr id="7" name="Rectangle 6"/>
          <p:cNvSpPr/>
          <p:nvPr userDrawn="1"/>
        </p:nvSpPr>
        <p:spPr>
          <a:xfrm>
            <a:off x="454027" y="6619810"/>
            <a:ext cx="1910779" cy="92333"/>
          </a:xfrm>
          <a:prstGeom prst="rect">
            <a:avLst/>
          </a:prstGeom>
        </p:spPr>
        <p:txBody>
          <a:bodyPr wrap="none" lIns="0" tIns="0" rIns="0" bIns="0">
            <a:spAutoFit/>
          </a:bodyPr>
          <a:lstStyle/>
          <a:p>
            <a:pPr algn="l" rtl="0"/>
            <a:r>
              <a:rPr lang="en-US" sz="600" b="0" i="0" u="none" strike="noStrike" kern="1200" baseline="0" dirty="0" smtClean="0">
                <a:solidFill>
                  <a:schemeClr val="bg1"/>
                </a:solidFill>
                <a:latin typeface="+mn-lt"/>
                <a:ea typeface="+mn-ea"/>
                <a:cs typeface="Intel Clear"/>
              </a:rPr>
              <a:t>Placeholder Footer Copy / BU Logo or Name Goes Here</a:t>
            </a:r>
          </a:p>
        </p:txBody>
      </p:sp>
    </p:spTree>
    <p:extLst>
      <p:ext uri="{BB962C8B-B14F-4D97-AF65-F5344CB8AC3E}">
        <p14:creationId xmlns:p14="http://schemas.microsoft.com/office/powerpoint/2010/main" val="384376213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5"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41371696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5"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3328961672"/>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77432" y="2847150"/>
            <a:ext cx="2108795" cy="1389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454027" y="6619810"/>
            <a:ext cx="1910779" cy="92333"/>
          </a:xfrm>
          <a:prstGeom prst="rect">
            <a:avLst/>
          </a:prstGeom>
        </p:spPr>
        <p:txBody>
          <a:bodyPr wrap="none" lIns="0" tIns="0" rIns="0" bIns="0">
            <a:spAutoFit/>
          </a:bodyPr>
          <a:lstStyle/>
          <a:p>
            <a:pPr algn="l" rtl="0"/>
            <a:r>
              <a:rPr lang="en-US" sz="600" b="0" i="0" u="none" strike="noStrike" kern="1200" baseline="0" dirty="0" smtClean="0">
                <a:solidFill>
                  <a:schemeClr val="bg1"/>
                </a:solidFill>
                <a:latin typeface="+mn-lt"/>
                <a:ea typeface="+mn-ea"/>
                <a:cs typeface="Intel Clear"/>
              </a:rPr>
              <a:t>Placeholder Footer Copy / BU Logo or Name Goes Here</a:t>
            </a:r>
          </a:p>
        </p:txBody>
      </p:sp>
    </p:spTree>
    <p:extLst>
      <p:ext uri="{BB962C8B-B14F-4D97-AF65-F5344CB8AC3E}">
        <p14:creationId xmlns:p14="http://schemas.microsoft.com/office/powerpoint/2010/main" val="557009676"/>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2_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int_experience_wht_rgb_30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490232" y="2694414"/>
            <a:ext cx="2085380" cy="2113879"/>
          </a:xfrm>
          <a:prstGeom prst="rect">
            <a:avLst/>
          </a:prstGeom>
        </p:spPr>
      </p:pic>
      <p:sp>
        <p:nvSpPr>
          <p:cNvPr id="5" name="Rectangle 4"/>
          <p:cNvSpPr/>
          <p:nvPr userDrawn="1"/>
        </p:nvSpPr>
        <p:spPr>
          <a:xfrm>
            <a:off x="454027" y="6619810"/>
            <a:ext cx="1910779" cy="92333"/>
          </a:xfrm>
          <a:prstGeom prst="rect">
            <a:avLst/>
          </a:prstGeom>
        </p:spPr>
        <p:txBody>
          <a:bodyPr wrap="none" lIns="0" tIns="0" rIns="0" bIns="0">
            <a:spAutoFit/>
          </a:bodyPr>
          <a:lstStyle/>
          <a:p>
            <a:pPr algn="l" rtl="0"/>
            <a:r>
              <a:rPr lang="en-US" sz="600" b="0" i="0" u="none" strike="noStrike" kern="1200" baseline="0" dirty="0" smtClean="0">
                <a:solidFill>
                  <a:schemeClr val="bg1"/>
                </a:solidFill>
                <a:latin typeface="+mn-lt"/>
                <a:ea typeface="+mn-ea"/>
                <a:cs typeface="Intel Clear"/>
              </a:rPr>
              <a:t>Placeholder Footer Copy / BU Logo or Name Goes Here</a:t>
            </a:r>
          </a:p>
        </p:txBody>
      </p:sp>
    </p:spTree>
    <p:extLst>
      <p:ext uri="{BB962C8B-B14F-4D97-AF65-F5344CB8AC3E}">
        <p14:creationId xmlns:p14="http://schemas.microsoft.com/office/powerpoint/2010/main" val="404119600"/>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0DAB693-A5D6-9F44-848E-B7BF3F262B8F}" type="datetimeFigureOut">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3FA8A-92BA-7B4F-BD62-587BFA4DA114}" type="slidenum">
              <a:rPr lang="en-US" smtClean="0"/>
              <a:t>‹#›</a:t>
            </a:fld>
            <a:endParaRPr lang="en-US"/>
          </a:p>
        </p:txBody>
      </p:sp>
    </p:spTree>
    <p:extLst>
      <p:ext uri="{BB962C8B-B14F-4D97-AF65-F5344CB8AC3E}">
        <p14:creationId xmlns:p14="http://schemas.microsoft.com/office/powerpoint/2010/main" val="204435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3305897"/>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6"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460693" y="1744663"/>
            <a:ext cx="2121766" cy="887284"/>
          </a:xfrm>
          <a:prstGeom prst="rect">
            <a:avLst/>
          </a:prstGeom>
        </p:spPr>
      </p:pic>
      <p:sp>
        <p:nvSpPr>
          <p:cNvPr id="8" name="Rectangle 7"/>
          <p:cNvSpPr/>
          <p:nvPr userDrawn="1"/>
        </p:nvSpPr>
        <p:spPr>
          <a:xfrm>
            <a:off x="444687" y="6127369"/>
            <a:ext cx="2359620" cy="215444"/>
          </a:xfrm>
          <a:prstGeom prst="rect">
            <a:avLst/>
          </a:prstGeom>
        </p:spPr>
        <p:txBody>
          <a:bodyPr wrap="none" lIns="0" tIns="0" rIns="0" bIns="0">
            <a:spAutoFit/>
          </a:bodyPr>
          <a:lstStyle/>
          <a:p>
            <a:pPr algn="l" rtl="0"/>
            <a:r>
              <a:rPr lang="en-US" sz="1400" b="0" i="0" u="none" strike="noStrike" kern="1200" baseline="0" dirty="0" smtClean="0">
                <a:solidFill>
                  <a:schemeClr val="bg1"/>
                </a:solidFill>
                <a:latin typeface="+mn-lt"/>
                <a:ea typeface="+mn-ea"/>
                <a:cs typeface="Intel Clear"/>
              </a:rPr>
              <a:t>Intel Information Technology</a:t>
            </a:r>
          </a:p>
        </p:txBody>
      </p:sp>
    </p:spTree>
    <p:extLst>
      <p:ext uri="{BB962C8B-B14F-4D97-AF65-F5344CB8AC3E}">
        <p14:creationId xmlns:p14="http://schemas.microsoft.com/office/powerpoint/2010/main" val="1045068173"/>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411797"/>
            <a:ext cx="8229600" cy="115824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604434"/>
            <a:ext cx="8228012" cy="4567767"/>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69980799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1"/>
            <a:ext cx="9144000" cy="647337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3305897"/>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1738150"/>
            <a:ext cx="1248049" cy="82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32413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604434"/>
            <a:ext cx="8228012" cy="4567767"/>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10"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8"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135851182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455614" y="1604433"/>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4" y="1257907"/>
            <a:ext cx="3181123" cy="2227933"/>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4" y="3791863"/>
            <a:ext cx="3181123" cy="2227933"/>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3"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14"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259891454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455614" y="1604433"/>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4433"/>
            <a:ext cx="4005264"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0"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9"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406206368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4434"/>
            <a:ext cx="8228013" cy="4567767"/>
          </a:xfrm>
        </p:spPr>
        <p:txBody>
          <a:bodyPr anchor="ctr" anchorCtr="0"/>
          <a:lstStyle>
            <a:lvl1pPr marL="190500" indent="-190500">
              <a:defRPr sz="3600" b="1" baseline="0">
                <a:solidFill>
                  <a:schemeClr val="accent2"/>
                </a:solidFill>
                <a:latin typeface="+mn-lt"/>
                <a:cs typeface="Intel Clear"/>
              </a:defRPr>
            </a:lvl1pPr>
            <a:lvl2pPr marL="417513" indent="-225425">
              <a:buFont typeface="Arial"/>
              <a:buChar char="–"/>
              <a:defRPr sz="1200" baseline="0">
                <a:latin typeface="+mn-lt"/>
                <a:cs typeface="Intel Clear" panose="020B0604020203020204" pitchFamily="34" charset="0"/>
              </a:defRPr>
            </a:lvl2pPr>
            <a:lvl3pPr marL="685800" indent="-228600">
              <a:buFont typeface="Arial"/>
              <a:buChar char="–"/>
              <a:defRPr sz="1200">
                <a:latin typeface="+mn-lt"/>
              </a:defRPr>
            </a:lvl3pPr>
            <a:lvl4pPr marL="969963" indent="-228600">
              <a:buFont typeface="Arial"/>
              <a:buChar char="–"/>
              <a:defRPr sz="1100">
                <a:latin typeface="+mn-lt"/>
              </a:defRPr>
            </a:lvl4pPr>
            <a:lvl5pPr marL="1319213" indent="-228600">
              <a:buFont typeface="Arial"/>
              <a:buChar char="–"/>
              <a:defRPr sz="1050">
                <a:latin typeface="+mn-lt"/>
              </a:defRPr>
            </a:lvl5pPr>
          </a:lstStyle>
          <a:p>
            <a:pPr lvl="0"/>
            <a:r>
              <a:rPr lang="en-US" dirty="0" smtClean="0"/>
              <a:t>“36pt Intel Clear Bold Text”</a:t>
            </a:r>
          </a:p>
          <a:p>
            <a:pPr lvl="1"/>
            <a:r>
              <a:rPr lang="en-US" dirty="0" smtClean="0"/>
              <a:t>12pt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8"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119294656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647064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10" name="Footer Placeholder 4"/>
          <p:cNvSpPr>
            <a:spLocks noGrp="1"/>
          </p:cNvSpPr>
          <p:nvPr>
            <p:ph type="ftr" sz="quarter" idx="11"/>
          </p:nvPr>
        </p:nvSpPr>
        <p:spPr>
          <a:xfrm>
            <a:off x="3124200" y="6492875"/>
            <a:ext cx="2895600" cy="365125"/>
          </a:xfrm>
          <a:prstGeom prst="rect">
            <a:avLst/>
          </a:prstGeom>
        </p:spPr>
        <p:txBody>
          <a:bodyPr/>
          <a:lstStyle/>
          <a:p>
            <a:r>
              <a:rPr lang="en-US" smtClean="0"/>
              <a:t>Intel Information Technology Intel Confidential – For internal use only</a:t>
            </a:r>
            <a:endParaRPr lang="en-US" dirty="0"/>
          </a:p>
        </p:txBody>
      </p:sp>
    </p:spTree>
    <p:extLst>
      <p:ext uri="{BB962C8B-B14F-4D97-AF65-F5344CB8AC3E}">
        <p14:creationId xmlns:p14="http://schemas.microsoft.com/office/powerpoint/2010/main" val="3638207294"/>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4"/>
            <a:ext cx="9144000" cy="303635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18" name="Content Placeholder 2"/>
          <p:cNvSpPr>
            <a:spLocks noGrp="1"/>
          </p:cNvSpPr>
          <p:nvPr>
            <p:ph sz="half" idx="1" hasCustomPrompt="1"/>
          </p:nvPr>
        </p:nvSpPr>
        <p:spPr>
          <a:xfrm>
            <a:off x="455614" y="1604433"/>
            <a:ext cx="4006851"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604433"/>
            <a:ext cx="4005264"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6634394"/>
            <a:ext cx="184666" cy="246221"/>
          </a:xfrm>
          <a:prstGeom prst="rect">
            <a:avLst/>
          </a:prstGeom>
          <a:noFill/>
        </p:spPr>
        <p:txBody>
          <a:bodyPr wrap="none" rtlCol="0">
            <a:spAutoFit/>
          </a:bodyPr>
          <a:lstStyle/>
          <a:p>
            <a:endParaRPr lang="en-US" sz="1000" dirty="0" smtClean="0">
              <a:solidFill>
                <a:schemeClr val="tx2"/>
              </a:solidFill>
              <a:cs typeface="Intel Clear"/>
            </a:endParaRPr>
          </a:p>
        </p:txBody>
      </p:sp>
      <p:sp>
        <p:nvSpPr>
          <p:cNvPr id="10"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Slide Number Placeholder 5"/>
          <p:cNvSpPr>
            <a:spLocks noGrp="1"/>
          </p:cNvSpPr>
          <p:nvPr>
            <p:ph type="sldNum" sz="quarter" idx="4294967295"/>
          </p:nvPr>
        </p:nvSpPr>
        <p:spPr>
          <a:xfrm>
            <a:off x="6815202" y="6626245"/>
            <a:ext cx="21336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
        <p:nvSpPr>
          <p:cNvPr id="12" name="Footer Placeholder 1"/>
          <p:cNvSpPr>
            <a:spLocks noGrp="1"/>
          </p:cNvSpPr>
          <p:nvPr>
            <p:ph type="ftr" sz="quarter" idx="3"/>
          </p:nvPr>
        </p:nvSpPr>
        <p:spPr>
          <a:xfrm>
            <a:off x="3124200" y="6483414"/>
            <a:ext cx="2895600" cy="365125"/>
          </a:xfrm>
        </p:spPr>
        <p:txBody>
          <a:bodyPr/>
          <a:lstStyle/>
          <a:p>
            <a:r>
              <a:rPr lang="en-US" dirty="0" smtClean="0"/>
              <a:t>Intel Information Technology</a:t>
            </a:r>
          </a:p>
          <a:p>
            <a:r>
              <a:rPr lang="en-US" dirty="0" smtClean="0"/>
              <a:t>Intel Confidential – For internal use only</a:t>
            </a:r>
            <a:endParaRPr lang="en-US" dirty="0"/>
          </a:p>
        </p:txBody>
      </p:sp>
    </p:spTree>
    <p:extLst>
      <p:ext uri="{BB962C8B-B14F-4D97-AF65-F5344CB8AC3E}">
        <p14:creationId xmlns:p14="http://schemas.microsoft.com/office/powerpoint/2010/main" val="239268944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587" y="647395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Straight Connector 11"/>
          <p:cNvCxnSpPr/>
          <p:nvPr userDrawn="1"/>
        </p:nvCxnSpPr>
        <p:spPr>
          <a:xfrm>
            <a:off x="8718552" y="6507480"/>
            <a:ext cx="2381"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413507"/>
            <a:ext cx="8229600"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604434"/>
            <a:ext cx="8228012"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6483414"/>
            <a:ext cx="2895600" cy="365125"/>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smtClean="0"/>
              <a:t>Intel Information Technology Intel Confidential – For internal use only</a:t>
            </a:r>
            <a:endParaRPr lang="en-US" dirty="0"/>
          </a:p>
        </p:txBody>
      </p:sp>
      <p:pic>
        <p:nvPicPr>
          <p:cNvPr id="15" name="Picture 2" descr="\\.psf\Home\Desktop\Intel.png"/>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239915" y="6545815"/>
            <a:ext cx="364336" cy="240131"/>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4"/>
          </p:nvPr>
        </p:nvSpPr>
        <p:spPr>
          <a:xfrm>
            <a:off x="6896679" y="6581871"/>
            <a:ext cx="2133600" cy="167863"/>
          </a:xfrm>
          <a:prstGeom prst="rect">
            <a:avLst/>
          </a:prstGeom>
        </p:spPr>
        <p:txBody>
          <a:bodyPr vert="horz" lIns="0" tIns="0" rIns="0" bIns="0" rtlCol="0" anchor="ctr"/>
          <a:lstStyle>
            <a:lvl1pPr algn="r">
              <a:defRPr sz="1400" b="0">
                <a:solidFill>
                  <a:schemeClr val="bg1"/>
                </a:solidFill>
                <a:effectLst>
                  <a:outerShdw blurRad="38100" dist="38100" dir="2700000" algn="tl">
                    <a:srgbClr val="000000">
                      <a:alpha val="43137"/>
                    </a:srgbClr>
                  </a:outerShdw>
                </a:effectLst>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73" r:id="rId1"/>
    <p:sldLayoutId id="2147483679"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5" r:id="rId18"/>
    <p:sldLayoutId id="2147483686" r:id="rId19"/>
    <p:sldLayoutId id="2147483687" r:id="rId20"/>
  </p:sldLayoutIdLst>
  <p:timing>
    <p:tnLst>
      <p:par>
        <p:cTn xmlns:p14="http://schemas.microsoft.com/office/powerpoint/2010/main" id="1" dur="indefinite" restart="never" nodeType="tmRoot"/>
      </p:par>
    </p:tnLst>
  </p:timing>
  <p:hf hd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gif"/><Relationship Id="rId6" Type="http://schemas.openxmlformats.org/officeDocument/2006/relationships/image" Target="../media/image13.png"/><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2.gif"/><Relationship Id="rId4" Type="http://schemas.openxmlformats.org/officeDocument/2006/relationships/image" Target="../media/image14.jpe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png"/><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5612" y="2793995"/>
            <a:ext cx="8220797" cy="1757223"/>
          </a:xfrm>
        </p:spPr>
        <p:txBody>
          <a:bodyPr anchor="ctr">
            <a:noAutofit/>
          </a:bodyPr>
          <a:lstStyle/>
          <a:p>
            <a:pPr>
              <a:lnSpc>
                <a:spcPct val="100000"/>
              </a:lnSpc>
            </a:pPr>
            <a:r>
              <a:rPr lang="en-US" sz="3600" dirty="0" smtClean="0"/>
              <a:t>Predictive Analytics and Machine Learning in R</a:t>
            </a:r>
            <a:br>
              <a:rPr lang="en-US" sz="3600" dirty="0" smtClean="0"/>
            </a:br>
            <a:r>
              <a:rPr lang="en-US" sz="2800" dirty="0" smtClean="0"/>
              <a:t>-a day in the life of a Data Scientist</a:t>
            </a:r>
            <a:endParaRPr lang="en-US" sz="2800" b="1" dirty="0">
              <a:effectLst>
                <a:outerShdw blurRad="38100" dist="38100" dir="2700000" algn="tl">
                  <a:srgbClr val="000000">
                    <a:alpha val="43137"/>
                  </a:srgbClr>
                </a:outerShdw>
              </a:effectLst>
            </a:endParaRPr>
          </a:p>
        </p:txBody>
      </p:sp>
      <p:sp>
        <p:nvSpPr>
          <p:cNvPr id="10" name="Subtitle 4"/>
          <p:cNvSpPr>
            <a:spLocks noGrp="1"/>
          </p:cNvSpPr>
          <p:nvPr>
            <p:ph type="subTitle" idx="1"/>
          </p:nvPr>
        </p:nvSpPr>
        <p:spPr>
          <a:xfrm>
            <a:off x="455612" y="4634345"/>
            <a:ext cx="7701813" cy="1299316"/>
          </a:xfrm>
        </p:spPr>
        <p:txBody>
          <a:bodyPr vert="horz" lIns="0" tIns="0" rIns="0" bIns="0" rtlCol="0">
            <a:noAutofit/>
          </a:bodyPr>
          <a:lstStyle/>
          <a:p>
            <a:r>
              <a:rPr lang="en-US" sz="1800" dirty="0"/>
              <a:t>Myfanwy </a:t>
            </a:r>
            <a:r>
              <a:rPr lang="en-US" sz="1800" dirty="0" smtClean="0"/>
              <a:t>Hopkins</a:t>
            </a:r>
            <a:endParaRPr lang="en-US" sz="1800" dirty="0"/>
          </a:p>
          <a:p>
            <a:r>
              <a:rPr lang="en-US" sz="1800" dirty="0" smtClean="0"/>
              <a:t>Data Scientist</a:t>
            </a:r>
          </a:p>
          <a:p>
            <a:r>
              <a:rPr lang="en-US" sz="1800" dirty="0" smtClean="0"/>
              <a:t>Intel</a:t>
            </a:r>
            <a:endParaRPr lang="en-US" sz="1800" dirty="0"/>
          </a:p>
        </p:txBody>
      </p:sp>
    </p:spTree>
    <p:extLst>
      <p:ext uri="{BB962C8B-B14F-4D97-AF65-F5344CB8AC3E}">
        <p14:creationId xmlns:p14="http://schemas.microsoft.com/office/powerpoint/2010/main" val="31410950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Important questions when building a predictive machine learning model</a:t>
            </a:r>
            <a:endParaRPr lang="en-US" dirty="0"/>
          </a:p>
        </p:txBody>
      </p:sp>
      <p:sp>
        <p:nvSpPr>
          <p:cNvPr id="3" name="Content Placeholder 2"/>
          <p:cNvSpPr>
            <a:spLocks noGrp="1"/>
          </p:cNvSpPr>
          <p:nvPr>
            <p:ph sz="quarter" idx="13"/>
          </p:nvPr>
        </p:nvSpPr>
        <p:spPr>
          <a:xfrm>
            <a:off x="515509" y="1440960"/>
            <a:ext cx="8168116" cy="4846456"/>
          </a:xfrm>
        </p:spPr>
        <p:txBody>
          <a:bodyPr>
            <a:normAutofit/>
          </a:bodyPr>
          <a:lstStyle/>
          <a:p>
            <a:pPr marL="342900" indent="-342900">
              <a:buFont typeface="Arial"/>
              <a:buChar char="•"/>
            </a:pPr>
            <a:r>
              <a:rPr lang="en-US" sz="2400" dirty="0" smtClean="0"/>
              <a:t>Which input variables or “Features” do we include in our model-building training dataset?</a:t>
            </a:r>
          </a:p>
          <a:p>
            <a:pPr marL="342900" indent="-342900">
              <a:buFont typeface="Arial"/>
              <a:buChar char="•"/>
            </a:pPr>
            <a:r>
              <a:rPr lang="en-US" sz="2400" dirty="0"/>
              <a:t>How do we define the outcome, if not explicitly defined in the dataset?</a:t>
            </a:r>
          </a:p>
          <a:p>
            <a:pPr marL="342900" indent="-342900">
              <a:buFont typeface="Arial"/>
              <a:buChar char="•"/>
            </a:pPr>
            <a:r>
              <a:rPr lang="en-US" sz="2400" dirty="0" smtClean="0"/>
              <a:t>How do the features correlate with the outcome?</a:t>
            </a:r>
          </a:p>
          <a:p>
            <a:pPr marL="342900" indent="-342900">
              <a:buFont typeface="Arial"/>
              <a:buChar char="•"/>
            </a:pPr>
            <a:r>
              <a:rPr lang="en-US" sz="2400" dirty="0" smtClean="0"/>
              <a:t>How do the features correlate with each other?  If some “</a:t>
            </a:r>
            <a:r>
              <a:rPr lang="en-US" sz="2400" dirty="0" err="1" smtClean="0"/>
              <a:t>autocorrelate</a:t>
            </a:r>
            <a:r>
              <a:rPr lang="en-US" sz="2400" dirty="0" smtClean="0"/>
              <a:t>” i.e. are redundant, can they be removed?</a:t>
            </a:r>
          </a:p>
          <a:p>
            <a:pPr marL="342900" indent="-342900">
              <a:buFont typeface="Arial"/>
              <a:buChar char="•"/>
            </a:pPr>
            <a:r>
              <a:rPr lang="en-US" sz="2400" dirty="0" smtClean="0"/>
              <a:t>How can we combine the features together, or </a:t>
            </a:r>
            <a:r>
              <a:rPr lang="en-US" sz="2400" dirty="0" err="1" smtClean="0"/>
              <a:t>permutate</a:t>
            </a:r>
            <a:r>
              <a:rPr lang="en-US" sz="2400" dirty="0" smtClean="0"/>
              <a:t> them (square, add together, multiply, etc.) to get better predictive value of the outcome? (</a:t>
            </a:r>
            <a:r>
              <a:rPr lang="en-US" sz="2400" dirty="0"/>
              <a:t>F</a:t>
            </a:r>
            <a:r>
              <a:rPr lang="en-US" sz="2400" dirty="0" smtClean="0"/>
              <a:t>eature </a:t>
            </a:r>
            <a:r>
              <a:rPr lang="en-US" sz="2400" dirty="0"/>
              <a:t>E</a:t>
            </a:r>
            <a:r>
              <a:rPr lang="en-US" sz="2400" dirty="0" smtClean="0"/>
              <a:t>ngineering)</a:t>
            </a: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324151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831732168"/>
              </p:ext>
            </p:extLst>
          </p:nvPr>
        </p:nvGraphicFramePr>
        <p:xfrm>
          <a:off x="202627" y="546101"/>
          <a:ext cx="8839773" cy="5833342"/>
        </p:xfrm>
        <a:graphic>
          <a:graphicData uri="http://schemas.openxmlformats.org/drawingml/2006/table">
            <a:tbl>
              <a:tblPr/>
              <a:tblGrid>
                <a:gridCol w="2197812"/>
                <a:gridCol w="2536250"/>
                <a:gridCol w="3038911"/>
                <a:gridCol w="1066800"/>
              </a:tblGrid>
              <a:tr h="300516">
                <a:tc>
                  <a:txBody>
                    <a:bodyPr/>
                    <a:lstStyle/>
                    <a:p>
                      <a:pPr algn="l" fontAlgn="b"/>
                      <a:r>
                        <a:rPr lang="en-US" sz="1500" b="0" i="0" u="none" strike="noStrike" dirty="0">
                          <a:solidFill>
                            <a:srgbClr val="000000"/>
                          </a:solidFill>
                          <a:effectLst/>
                          <a:latin typeface="Calibri"/>
                        </a:rPr>
                        <a:t>Stage</a:t>
                      </a:r>
                    </a:p>
                  </a:txBody>
                  <a:tcPr marL="11814" marR="11814" marT="11814" marB="0" anchor="b">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500" b="0" i="0" u="none" strike="noStrike">
                          <a:solidFill>
                            <a:srgbClr val="000000"/>
                          </a:solidFill>
                          <a:effectLst/>
                          <a:latin typeface="Calibri"/>
                        </a:rPr>
                        <a:t>Description</a:t>
                      </a:r>
                    </a:p>
                  </a:txBody>
                  <a:tcPr marL="11814" marR="11814" marT="11814" marB="0" anchor="b">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500" b="0" i="0" u="none" strike="noStrike">
                          <a:solidFill>
                            <a:srgbClr val="000000"/>
                          </a:solidFill>
                          <a:effectLst/>
                          <a:latin typeface="Calibri"/>
                        </a:rPr>
                        <a:t>Problems/questions</a:t>
                      </a:r>
                    </a:p>
                  </a:txBody>
                  <a:tcPr marL="11814" marR="11814" marT="11814" marB="0" anchor="b">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500" b="0" i="0" u="none" strike="noStrike" dirty="0" smtClean="0">
                          <a:solidFill>
                            <a:srgbClr val="000000"/>
                          </a:solidFill>
                          <a:effectLst/>
                          <a:latin typeface="Calibri"/>
                        </a:rPr>
                        <a:t>Progress</a:t>
                      </a:r>
                      <a:endParaRPr lang="en-US" sz="1500" b="0" i="0" u="none" strike="noStrike" dirty="0">
                        <a:solidFill>
                          <a:srgbClr val="000000"/>
                        </a:solidFill>
                        <a:effectLst/>
                        <a:latin typeface="Calibri"/>
                      </a:endParaRPr>
                    </a:p>
                  </a:txBody>
                  <a:tcPr marL="11814" marR="11814" marT="11814" marB="0" anchor="b">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956783">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sng" strike="noStrike" dirty="0" smtClean="0">
                          <a:solidFill>
                            <a:srgbClr val="000000"/>
                          </a:solidFill>
                          <a:effectLst/>
                          <a:latin typeface="+mn-lt"/>
                        </a:rPr>
                        <a:t>Build</a:t>
                      </a:r>
                      <a:r>
                        <a:rPr lang="en-US" sz="1400" b="0" i="0" u="sng" strike="noStrike" baseline="0" dirty="0" smtClean="0">
                          <a:solidFill>
                            <a:srgbClr val="000000"/>
                          </a:solidFill>
                          <a:effectLst/>
                          <a:latin typeface="+mn-lt"/>
                        </a:rPr>
                        <a:t> dataset step 1. </a:t>
                      </a:r>
                    </a:p>
                    <a:p>
                      <a:pPr marL="0" marR="0" indent="0" algn="ctr" defTabSz="457200" rtl="0" eaLnBrk="1" fontAlgn="b" latinLnBrk="0" hangingPunct="1">
                        <a:lnSpc>
                          <a:spcPct val="100000"/>
                        </a:lnSpc>
                        <a:spcBef>
                          <a:spcPts val="0"/>
                        </a:spcBef>
                        <a:spcAft>
                          <a:spcPts val="0"/>
                        </a:spcAft>
                        <a:buClrTx/>
                        <a:buSzTx/>
                        <a:buFontTx/>
                        <a:buNone/>
                        <a:tabLst/>
                        <a:defRPr/>
                      </a:pPr>
                      <a:r>
                        <a:rPr lang="en-US" sz="1400" b="0" i="0" u="sng" strike="noStrike" dirty="0" smtClean="0">
                          <a:solidFill>
                            <a:srgbClr val="000000"/>
                          </a:solidFill>
                          <a:effectLst/>
                          <a:latin typeface="+mn-lt"/>
                        </a:rPr>
                        <a:t>Get data</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sng" strike="noStrike" dirty="0" smtClean="0">
                        <a:solidFill>
                          <a:srgbClr val="000000"/>
                        </a:solidFill>
                        <a:effectLst/>
                        <a:latin typeface="+mn-lt"/>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mn-lt"/>
                        </a:rPr>
                        <a:t>Define data to be included, access</a:t>
                      </a:r>
                      <a:r>
                        <a:rPr lang="en-US" sz="1400" b="0" i="0" u="none" strike="noStrike" baseline="0" dirty="0" smtClean="0">
                          <a:solidFill>
                            <a:srgbClr val="000000"/>
                          </a:solidFill>
                          <a:effectLst/>
                          <a:latin typeface="+mn-lt"/>
                        </a:rPr>
                        <a:t> all data and link/merge data into one cohesive dataset</a:t>
                      </a:r>
                      <a:endParaRPr lang="en-US" sz="1400" b="0" i="0" u="none"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Calibri"/>
                        </a:rPr>
                        <a:t>Make sure merging does not create duplicates</a:t>
                      </a:r>
                    </a:p>
                    <a:p>
                      <a:pPr algn="ctr" fontAlgn="b"/>
                      <a:r>
                        <a:rPr lang="en-US" sz="1400" b="0" i="0" u="none" strike="noStrike" dirty="0" smtClean="0">
                          <a:solidFill>
                            <a:srgbClr val="000000"/>
                          </a:solidFill>
                          <a:effectLst/>
                          <a:latin typeface="Calibri"/>
                        </a:rPr>
                        <a:t>Make sure</a:t>
                      </a:r>
                      <a:r>
                        <a:rPr lang="en-US" sz="1400" b="0" i="0" u="none" strike="noStrike" baseline="0" dirty="0" smtClean="0">
                          <a:solidFill>
                            <a:srgbClr val="000000"/>
                          </a:solidFill>
                          <a:effectLst/>
                          <a:latin typeface="Calibri"/>
                        </a:rPr>
                        <a:t> entities are uniquely identified</a:t>
                      </a:r>
                    </a:p>
                    <a:p>
                      <a:pPr algn="ctr" fontAlgn="b"/>
                      <a:r>
                        <a:rPr lang="en-US" sz="1400" b="0" i="0" u="none" strike="noStrike" baseline="0" dirty="0" smtClean="0">
                          <a:solidFill>
                            <a:srgbClr val="000000"/>
                          </a:solidFill>
                          <a:effectLst/>
                          <a:latin typeface="Calibri"/>
                        </a:rPr>
                        <a:t>Define granularity of data</a:t>
                      </a:r>
                      <a:endParaRPr lang="en-US" sz="1400" b="0" i="0" u="none"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smtClean="0">
                        <a:solidFill>
                          <a:srgbClr val="000000"/>
                        </a:solidFill>
                        <a:effectLst/>
                        <a:latin typeface="Calibri"/>
                      </a:endParaRPr>
                    </a:p>
                    <a:p>
                      <a:pPr algn="ctr" fontAlgn="b"/>
                      <a:endParaRPr lang="en-US" sz="1400" b="0" i="0" u="none" strike="noStrike" dirty="0" smtClean="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880583">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sng" strike="noStrike" dirty="0" smtClean="0">
                          <a:solidFill>
                            <a:srgbClr val="000000"/>
                          </a:solidFill>
                          <a:effectLst/>
                          <a:latin typeface="+mn-lt"/>
                        </a:rPr>
                        <a:t>Build</a:t>
                      </a:r>
                      <a:r>
                        <a:rPr lang="en-US" sz="1400" b="0" i="0" u="sng" strike="noStrike" baseline="0" dirty="0" smtClean="0">
                          <a:solidFill>
                            <a:srgbClr val="000000"/>
                          </a:solidFill>
                          <a:effectLst/>
                          <a:latin typeface="+mn-lt"/>
                        </a:rPr>
                        <a:t> dataset step 2. </a:t>
                      </a:r>
                    </a:p>
                    <a:p>
                      <a:pPr marL="0" marR="0" indent="0" algn="ctr" defTabSz="457200" rtl="0" eaLnBrk="1" fontAlgn="b" latinLnBrk="0" hangingPunct="1">
                        <a:lnSpc>
                          <a:spcPct val="100000"/>
                        </a:lnSpc>
                        <a:spcBef>
                          <a:spcPts val="0"/>
                        </a:spcBef>
                        <a:spcAft>
                          <a:spcPts val="0"/>
                        </a:spcAft>
                        <a:buClrTx/>
                        <a:buSzTx/>
                        <a:buFontTx/>
                        <a:buNone/>
                        <a:tabLst/>
                        <a:defRPr/>
                      </a:pPr>
                      <a:r>
                        <a:rPr lang="en-US" sz="1400" b="0" i="0" u="sng" strike="noStrike" dirty="0" smtClean="0">
                          <a:solidFill>
                            <a:srgbClr val="000000"/>
                          </a:solidFill>
                          <a:effectLst/>
                          <a:latin typeface="+mn-lt"/>
                        </a:rPr>
                        <a:t>Select Features</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sng" strike="noStrike" dirty="0" smtClean="0">
                        <a:solidFill>
                          <a:srgbClr val="000000"/>
                        </a:solidFill>
                        <a:effectLst/>
                        <a:latin typeface="+mn-lt"/>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mn-lt"/>
                        </a:rPr>
                        <a:t>Define variables to include</a:t>
                      </a:r>
                    </a:p>
                    <a:p>
                      <a:pPr algn="ctr" fontAlgn="b"/>
                      <a:r>
                        <a:rPr lang="en-US" sz="1400" b="0" i="0" u="none" strike="noStrike" dirty="0" smtClean="0">
                          <a:solidFill>
                            <a:srgbClr val="000000"/>
                          </a:solidFill>
                          <a:effectLst/>
                          <a:latin typeface="Calibri"/>
                        </a:rPr>
                        <a:t>What looks promising? Which ones</a:t>
                      </a:r>
                      <a:r>
                        <a:rPr lang="en-US" sz="1400" b="0" i="0" u="none" strike="noStrike" baseline="0" dirty="0" smtClean="0">
                          <a:solidFill>
                            <a:srgbClr val="000000"/>
                          </a:solidFill>
                          <a:effectLst/>
                          <a:latin typeface="Calibri"/>
                        </a:rPr>
                        <a:t> should be </a:t>
                      </a:r>
                      <a:r>
                        <a:rPr lang="en-US" sz="1400" b="0" i="0" u="none" strike="noStrike" dirty="0" smtClean="0">
                          <a:solidFill>
                            <a:srgbClr val="000000"/>
                          </a:solidFill>
                          <a:effectLst/>
                          <a:latin typeface="Calibri"/>
                        </a:rPr>
                        <a:t>engineered?</a:t>
                      </a:r>
                      <a:endParaRPr lang="en-US" sz="1400" b="0" i="0" u="none"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Calibri"/>
                        </a:rPr>
                        <a:t>Communicate often with subject matter experts</a:t>
                      </a:r>
                      <a:r>
                        <a:rPr lang="en-US" sz="1400" b="0" i="0" u="none" strike="noStrike" baseline="0" dirty="0" smtClean="0">
                          <a:solidFill>
                            <a:srgbClr val="000000"/>
                          </a:solidFill>
                          <a:effectLst/>
                          <a:latin typeface="Calibri"/>
                        </a:rPr>
                        <a:t> to define first pass inclusion and exclusion, get definitions, etc.</a:t>
                      </a:r>
                      <a:endParaRPr lang="en-US" sz="1400" b="0" i="0" u="none"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smtClean="0">
                        <a:solidFill>
                          <a:srgbClr val="000000"/>
                        </a:solidFill>
                        <a:effectLst/>
                        <a:latin typeface="Calibri"/>
                      </a:endParaRPr>
                    </a:p>
                    <a:p>
                      <a:pPr algn="ctr" fontAlgn="b"/>
                      <a:endParaRPr lang="en-US" sz="1400" b="0" i="0" u="none" strike="noStrike" dirty="0" smtClean="0">
                        <a:solidFill>
                          <a:srgbClr val="000000"/>
                        </a:solidFill>
                        <a:effectLst/>
                        <a:latin typeface="Calibri"/>
                      </a:endParaRPr>
                    </a:p>
                    <a:p>
                      <a:pPr algn="ctr" fontAlgn="b"/>
                      <a:endParaRPr lang="en-US" sz="1400" b="0" i="0" u="none"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724428">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sng" strike="noStrike" dirty="0" smtClean="0">
                          <a:solidFill>
                            <a:srgbClr val="000000"/>
                          </a:solidFill>
                          <a:effectLst/>
                          <a:latin typeface="+mn-lt"/>
                        </a:rPr>
                        <a:t>Build</a:t>
                      </a:r>
                      <a:r>
                        <a:rPr lang="en-US" sz="1400" b="0" i="0" u="sng" strike="noStrike" baseline="0" dirty="0" smtClean="0">
                          <a:solidFill>
                            <a:srgbClr val="000000"/>
                          </a:solidFill>
                          <a:effectLst/>
                          <a:latin typeface="+mn-lt"/>
                        </a:rPr>
                        <a:t> dataset step 3. </a:t>
                      </a:r>
                    </a:p>
                    <a:p>
                      <a:pPr marL="0" marR="0" indent="0" algn="ctr" defTabSz="457200" rtl="0" eaLnBrk="1" fontAlgn="b" latinLnBrk="0" hangingPunct="1">
                        <a:lnSpc>
                          <a:spcPct val="100000"/>
                        </a:lnSpc>
                        <a:spcBef>
                          <a:spcPts val="0"/>
                        </a:spcBef>
                        <a:spcAft>
                          <a:spcPts val="0"/>
                        </a:spcAft>
                        <a:buClrTx/>
                        <a:buSzTx/>
                        <a:buFontTx/>
                        <a:buNone/>
                        <a:tabLst/>
                        <a:defRPr/>
                      </a:pPr>
                      <a:r>
                        <a:rPr lang="en-US" sz="1400" b="0" i="0" u="sng" strike="noStrike" dirty="0" smtClean="0">
                          <a:solidFill>
                            <a:srgbClr val="000000"/>
                          </a:solidFill>
                          <a:effectLst/>
                          <a:latin typeface="+mn-lt"/>
                        </a:rPr>
                        <a:t>Link data over time</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sng" strike="noStrike" dirty="0" smtClean="0">
                        <a:solidFill>
                          <a:srgbClr val="000000"/>
                        </a:solidFill>
                        <a:effectLst/>
                        <a:latin typeface="+mn-lt"/>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mn-lt"/>
                        </a:rPr>
                        <a:t>Pull historical datasets into one master dataset</a:t>
                      </a: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Calibri"/>
                        </a:rPr>
                        <a:t>Almost</a:t>
                      </a:r>
                      <a:r>
                        <a:rPr lang="en-US" sz="1400" b="0" i="0" u="none" strike="noStrike" baseline="0" dirty="0" smtClean="0">
                          <a:solidFill>
                            <a:srgbClr val="000000"/>
                          </a:solidFill>
                          <a:effectLst/>
                          <a:latin typeface="Calibri"/>
                        </a:rPr>
                        <a:t> all data has some sort of time component. Historical data can be used to build a predictive model</a:t>
                      </a:r>
                      <a:endParaRPr lang="en-US" sz="1400" b="0" i="0" u="none" strike="noStrike" dirty="0" smtClean="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668289">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sng" strike="noStrike" dirty="0" smtClean="0">
                          <a:solidFill>
                            <a:srgbClr val="000000"/>
                          </a:solidFill>
                          <a:effectLst/>
                          <a:latin typeface="+mn-lt"/>
                        </a:rPr>
                        <a:t>Build</a:t>
                      </a:r>
                      <a:r>
                        <a:rPr lang="en-US" sz="1400" b="0" i="0" u="sng" strike="noStrike" baseline="0" dirty="0" smtClean="0">
                          <a:solidFill>
                            <a:srgbClr val="000000"/>
                          </a:solidFill>
                          <a:effectLst/>
                          <a:latin typeface="+mn-lt"/>
                        </a:rPr>
                        <a:t> dataset step 4. Classify outcome</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sng" strike="noStrike" dirty="0" smtClean="0">
                        <a:solidFill>
                          <a:srgbClr val="000000"/>
                        </a:solidFill>
                        <a:effectLst/>
                        <a:latin typeface="+mn-lt"/>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mn-lt"/>
                        </a:rPr>
                        <a:t>Find/define outcome</a:t>
                      </a:r>
                    </a:p>
                    <a:p>
                      <a:pPr algn="ctr" fontAlgn="b"/>
                      <a:endParaRPr lang="en-US" sz="1400" b="0" i="0" u="none" strike="noStrike" dirty="0" smtClean="0">
                        <a:solidFill>
                          <a:srgbClr val="000000"/>
                        </a:solidFill>
                        <a:effectLst/>
                        <a:latin typeface="+mn-lt"/>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Calibri"/>
                        </a:rPr>
                        <a:t>If outcome is not explicitly defined,</a:t>
                      </a:r>
                      <a:r>
                        <a:rPr lang="en-US" sz="1400" b="0" i="0" u="none" strike="noStrike" baseline="0" dirty="0" smtClean="0">
                          <a:solidFill>
                            <a:srgbClr val="000000"/>
                          </a:solidFill>
                          <a:effectLst/>
                          <a:latin typeface="Calibri"/>
                        </a:rPr>
                        <a:t> may need to define it with subject matter experts</a:t>
                      </a:r>
                      <a:endParaRPr lang="en-US" sz="1400" b="0" i="0" u="none" strike="noStrike" dirty="0" smtClean="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812800">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sng" strike="noStrike" dirty="0" smtClean="0">
                          <a:solidFill>
                            <a:srgbClr val="000000"/>
                          </a:solidFill>
                          <a:effectLst/>
                          <a:latin typeface="+mn-lt"/>
                        </a:rPr>
                        <a:t>Build</a:t>
                      </a:r>
                      <a:r>
                        <a:rPr lang="en-US" sz="1400" b="0" i="0" u="sng" strike="noStrike" baseline="0" dirty="0" smtClean="0">
                          <a:solidFill>
                            <a:srgbClr val="000000"/>
                          </a:solidFill>
                          <a:effectLst/>
                          <a:latin typeface="+mn-lt"/>
                        </a:rPr>
                        <a:t> dataset step 5. </a:t>
                      </a:r>
                    </a:p>
                    <a:p>
                      <a:pPr marL="0" marR="0" indent="0" algn="ctr" defTabSz="457200" rtl="0" eaLnBrk="1" fontAlgn="b" latinLnBrk="0" hangingPunct="1">
                        <a:lnSpc>
                          <a:spcPct val="100000"/>
                        </a:lnSpc>
                        <a:spcBef>
                          <a:spcPts val="0"/>
                        </a:spcBef>
                        <a:spcAft>
                          <a:spcPts val="0"/>
                        </a:spcAft>
                        <a:buClrTx/>
                        <a:buSzTx/>
                        <a:buFontTx/>
                        <a:buNone/>
                        <a:tabLst/>
                        <a:defRPr/>
                      </a:pPr>
                      <a:r>
                        <a:rPr lang="en-US" sz="1400" b="0" i="0" u="sng" strike="noStrike" baseline="0" dirty="0" smtClean="0">
                          <a:solidFill>
                            <a:srgbClr val="000000"/>
                          </a:solidFill>
                          <a:effectLst/>
                          <a:latin typeface="Calibri"/>
                        </a:rPr>
                        <a:t>F</a:t>
                      </a:r>
                      <a:r>
                        <a:rPr lang="en-US" sz="1400" b="0" i="0" u="sng" strike="noStrike" dirty="0" smtClean="0">
                          <a:solidFill>
                            <a:srgbClr val="000000"/>
                          </a:solidFill>
                          <a:effectLst/>
                          <a:latin typeface="Calibri"/>
                        </a:rPr>
                        <a:t>eature Engineering </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sng"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Calibri"/>
                        </a:rPr>
                        <a:t>Engineer features and test possible correlations with outcome and each other</a:t>
                      </a: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Calibri"/>
                        </a:rPr>
                        <a:t>Be</a:t>
                      </a:r>
                      <a:r>
                        <a:rPr lang="en-US" sz="1400" b="0" i="0" u="none" strike="noStrike" baseline="0" dirty="0" smtClean="0">
                          <a:solidFill>
                            <a:srgbClr val="000000"/>
                          </a:solidFill>
                          <a:effectLst/>
                          <a:latin typeface="Calibri"/>
                        </a:rPr>
                        <a:t> creative, test, play, experiment…</a:t>
                      </a:r>
                    </a:p>
                    <a:p>
                      <a:pPr algn="ctr" fontAlgn="b"/>
                      <a:endParaRPr lang="en-US" sz="1400" b="0" i="0" u="none" strike="noStrike" dirty="0" smtClean="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657999">
                <a:tc>
                  <a:txBody>
                    <a:bodyPr/>
                    <a:lstStyle/>
                    <a:p>
                      <a:pPr algn="ctr" fontAlgn="b"/>
                      <a:r>
                        <a:rPr lang="en-US" sz="1400" b="0" i="0" u="sng" strike="noStrike" dirty="0" smtClean="0">
                          <a:solidFill>
                            <a:srgbClr val="000000"/>
                          </a:solidFill>
                          <a:effectLst/>
                          <a:latin typeface="Calibri"/>
                        </a:rPr>
                        <a:t>Build Model</a:t>
                      </a:r>
                      <a:r>
                        <a:rPr lang="en-US" sz="1400" b="0" i="0" u="sng" strike="noStrike" baseline="0" dirty="0" smtClean="0">
                          <a:solidFill>
                            <a:srgbClr val="000000"/>
                          </a:solidFill>
                          <a:effectLst/>
                          <a:latin typeface="Calibri"/>
                        </a:rPr>
                        <a:t> step 1,2,and 3. </a:t>
                      </a:r>
                    </a:p>
                    <a:p>
                      <a:pPr algn="ctr" fontAlgn="b"/>
                      <a:r>
                        <a:rPr lang="en-US" sz="1400" b="0" i="0" u="sng" strike="noStrike" baseline="0" dirty="0" smtClean="0">
                          <a:solidFill>
                            <a:srgbClr val="000000"/>
                          </a:solidFill>
                          <a:effectLst/>
                          <a:latin typeface="Calibri"/>
                        </a:rPr>
                        <a:t>Train, T</a:t>
                      </a:r>
                      <a:r>
                        <a:rPr lang="en-US" sz="1400" b="0" i="0" u="sng" strike="noStrike" dirty="0" smtClean="0">
                          <a:solidFill>
                            <a:srgbClr val="000000"/>
                          </a:solidFill>
                          <a:effectLst/>
                          <a:latin typeface="Calibri"/>
                        </a:rPr>
                        <a:t>est </a:t>
                      </a:r>
                      <a:r>
                        <a:rPr lang="en-US" sz="1400" b="0" i="0" u="sng" strike="noStrike" dirty="0">
                          <a:solidFill>
                            <a:srgbClr val="000000"/>
                          </a:solidFill>
                          <a:effectLst/>
                          <a:latin typeface="Calibri"/>
                        </a:rPr>
                        <a:t>and </a:t>
                      </a:r>
                      <a:r>
                        <a:rPr lang="en-US" sz="1400" b="0" i="0" u="sng" strike="noStrike" dirty="0" smtClean="0">
                          <a:solidFill>
                            <a:srgbClr val="000000"/>
                          </a:solidFill>
                          <a:effectLst/>
                          <a:latin typeface="Calibri"/>
                        </a:rPr>
                        <a:t>Iterate model</a:t>
                      </a:r>
                    </a:p>
                    <a:p>
                      <a:pPr algn="ctr" fontAlgn="b"/>
                      <a:endParaRPr lang="en-US" sz="1400" b="0" i="0" u="none"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Calibri"/>
                        </a:rPr>
                        <a:t>Random</a:t>
                      </a:r>
                      <a:r>
                        <a:rPr lang="en-US" sz="1400" b="0" i="0" u="none" strike="noStrike" baseline="0" dirty="0" smtClean="0">
                          <a:solidFill>
                            <a:srgbClr val="000000"/>
                          </a:solidFill>
                          <a:effectLst/>
                          <a:latin typeface="Calibri"/>
                        </a:rPr>
                        <a:t> Forest or GBM is very good with highly categorical data</a:t>
                      </a:r>
                    </a:p>
                    <a:p>
                      <a:pPr algn="ctr" fontAlgn="b"/>
                      <a:endParaRPr lang="en-US" sz="1400" b="0" i="0" u="none"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Calibri"/>
                        </a:rPr>
                        <a:t>This</a:t>
                      </a:r>
                      <a:r>
                        <a:rPr lang="en-US" sz="1400" b="0" i="0" u="none" strike="noStrike" baseline="0" dirty="0" smtClean="0">
                          <a:solidFill>
                            <a:srgbClr val="000000"/>
                          </a:solidFill>
                          <a:effectLst/>
                          <a:latin typeface="Calibri"/>
                        </a:rPr>
                        <a:t> is the easy part, but needs to be done over and over… ensemble models help improve accuracy</a:t>
                      </a:r>
                      <a:endParaRPr lang="en-US" sz="1400" b="0" i="0" u="none" strike="noStrike" dirty="0" smtClean="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831944">
                <a:tc>
                  <a:txBody>
                    <a:bodyPr/>
                    <a:lstStyle/>
                    <a:p>
                      <a:pPr algn="ctr" fontAlgn="b"/>
                      <a:r>
                        <a:rPr lang="en-US" sz="1400" b="0" i="0" u="sng" strike="noStrike" dirty="0" smtClean="0">
                          <a:solidFill>
                            <a:srgbClr val="000000"/>
                          </a:solidFill>
                          <a:effectLst/>
                          <a:latin typeface="Calibri"/>
                        </a:rPr>
                        <a:t>Implement and show value</a:t>
                      </a:r>
                    </a:p>
                    <a:p>
                      <a:pPr algn="ctr" fontAlgn="b"/>
                      <a:endParaRPr lang="en-US" sz="1400" b="0" i="0" u="sng" strike="noStrike" dirty="0" smtClean="0">
                        <a:solidFill>
                          <a:srgbClr val="000000"/>
                        </a:solidFill>
                        <a:effectLst/>
                        <a:latin typeface="Calibri"/>
                      </a:endParaRPr>
                    </a:p>
                    <a:p>
                      <a:pPr algn="ctr" fontAlgn="b"/>
                      <a:endParaRPr lang="en-US" sz="1400" b="0" i="0" u="sng"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smtClean="0">
                          <a:solidFill>
                            <a:srgbClr val="000000"/>
                          </a:solidFill>
                          <a:effectLst/>
                          <a:latin typeface="Calibri"/>
                        </a:rPr>
                        <a:t>Sell</a:t>
                      </a:r>
                      <a:r>
                        <a:rPr lang="en-US" sz="1400" b="0" i="0" u="none" strike="noStrike" baseline="0" dirty="0" smtClean="0">
                          <a:solidFill>
                            <a:srgbClr val="000000"/>
                          </a:solidFill>
                          <a:effectLst/>
                          <a:latin typeface="Calibri"/>
                        </a:rPr>
                        <a:t> your work, sell your model, make sure everyone understand how you got there…</a:t>
                      </a:r>
                      <a:endParaRPr lang="en-US" sz="1400" b="0" i="0" u="none" strike="noStrike" dirty="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Align that we are working on the right problem (repeat)</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marL="11814" marR="11814" marT="11814"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TextBox 1"/>
          <p:cNvSpPr txBox="1"/>
          <p:nvPr/>
        </p:nvSpPr>
        <p:spPr>
          <a:xfrm>
            <a:off x="3302000" y="114300"/>
            <a:ext cx="3987800" cy="457200"/>
          </a:xfrm>
          <a:prstGeom prst="rect">
            <a:avLst/>
          </a:prstGeom>
          <a:noFill/>
        </p:spPr>
        <p:txBody>
          <a:bodyPr vert="horz" wrap="none" lIns="0" tIns="0" rIns="0" bIns="0" rtlCol="0">
            <a:noAutofit/>
          </a:bodyPr>
          <a:lstStyle/>
          <a:p>
            <a:r>
              <a:rPr lang="en-US" sz="2400" dirty="0" smtClean="0">
                <a:solidFill>
                  <a:srgbClr val="003C71"/>
                </a:solidFill>
              </a:rPr>
              <a:t>Roadmap example</a:t>
            </a:r>
          </a:p>
        </p:txBody>
      </p:sp>
    </p:spTree>
    <p:extLst>
      <p:ext uri="{BB962C8B-B14F-4D97-AF65-F5344CB8AC3E}">
        <p14:creationId xmlns:p14="http://schemas.microsoft.com/office/powerpoint/2010/main" val="290092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142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710" y="267255"/>
            <a:ext cx="7824966" cy="950169"/>
          </a:xfrm>
        </p:spPr>
        <p:txBody>
          <a:bodyPr>
            <a:normAutofit/>
          </a:bodyPr>
          <a:lstStyle/>
          <a:p>
            <a:r>
              <a:rPr lang="en-US" dirty="0" smtClean="0"/>
              <a:t>Data science and predictive models:</a:t>
            </a:r>
            <a:br>
              <a:rPr lang="en-US" dirty="0" smtClean="0"/>
            </a:br>
            <a:r>
              <a:rPr lang="en-US" dirty="0" smtClean="0"/>
              <a:t>Not a one way street</a:t>
            </a:r>
            <a:endParaRPr lang="en-US" dirty="0"/>
          </a:p>
        </p:txBody>
      </p:sp>
      <p:pic>
        <p:nvPicPr>
          <p:cNvPr id="6" name="Content Placeholder 5" descr="10-business-tips-to-keep-your-nonprofit-on-the-road-to-success-road-to-buFeDo-clipart.jpg"/>
          <p:cNvPicPr>
            <a:picLocks noGrp="1" noChangeAspect="1"/>
          </p:cNvPicPr>
          <p:nvPr>
            <p:ph sz="quarter" idx="13"/>
          </p:nvPr>
        </p:nvPicPr>
        <p:blipFill>
          <a:blip r:embed="rId3">
            <a:extLst>
              <a:ext uri="{28A0092B-C50C-407E-A947-70E740481C1C}">
                <a14:useLocalDpi xmlns:a14="http://schemas.microsoft.com/office/drawing/2010/main" val="0"/>
              </a:ext>
            </a:extLst>
          </a:blip>
          <a:srcRect t="17927" b="17927"/>
          <a:stretch>
            <a:fillRect/>
          </a:stretch>
        </p:blipFill>
        <p:spPr>
          <a:xfrm>
            <a:off x="2767451" y="1731298"/>
            <a:ext cx="3297549" cy="1830629"/>
          </a:xfrm>
        </p:spPr>
      </p:pic>
      <p:sp>
        <p:nvSpPr>
          <p:cNvPr id="7" name="TextBox 6"/>
          <p:cNvSpPr txBox="1"/>
          <p:nvPr/>
        </p:nvSpPr>
        <p:spPr>
          <a:xfrm>
            <a:off x="455613" y="1361966"/>
            <a:ext cx="2209071" cy="369332"/>
          </a:xfrm>
          <a:prstGeom prst="rect">
            <a:avLst/>
          </a:prstGeom>
          <a:noFill/>
        </p:spPr>
        <p:txBody>
          <a:bodyPr wrap="none" rtlCol="0">
            <a:spAutoFit/>
          </a:bodyPr>
          <a:lstStyle/>
          <a:p>
            <a:r>
              <a:rPr lang="en-US" dirty="0" smtClean="0"/>
              <a:t>We want it to be this:</a:t>
            </a:r>
            <a:endParaRPr lang="en-US" dirty="0"/>
          </a:p>
        </p:txBody>
      </p:sp>
      <p:sp>
        <p:nvSpPr>
          <p:cNvPr id="8" name="TextBox 7"/>
          <p:cNvSpPr txBox="1"/>
          <p:nvPr/>
        </p:nvSpPr>
        <p:spPr>
          <a:xfrm>
            <a:off x="1008540" y="4189649"/>
            <a:ext cx="3312287" cy="369332"/>
          </a:xfrm>
          <a:prstGeom prst="rect">
            <a:avLst/>
          </a:prstGeom>
          <a:noFill/>
        </p:spPr>
        <p:txBody>
          <a:bodyPr wrap="none" rtlCol="0">
            <a:spAutoFit/>
          </a:bodyPr>
          <a:lstStyle/>
          <a:p>
            <a:r>
              <a:rPr lang="en-US" dirty="0" smtClean="0"/>
              <a:t>But in reality looks more like this:</a:t>
            </a:r>
            <a:endParaRPr lang="en-US" dirty="0"/>
          </a:p>
        </p:txBody>
      </p:sp>
      <p:pic>
        <p:nvPicPr>
          <p:cNvPr id="9" name="Picture 8" descr="circle roa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0368" y="3761445"/>
            <a:ext cx="3190878" cy="2533932"/>
          </a:xfrm>
          <a:prstGeom prst="rect">
            <a:avLst/>
          </a:prstGeom>
        </p:spPr>
      </p:pic>
    </p:spTree>
    <p:extLst>
      <p:ext uri="{BB962C8B-B14F-4D97-AF65-F5344CB8AC3E}">
        <p14:creationId xmlns:p14="http://schemas.microsoft.com/office/powerpoint/2010/main" val="392736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a:t>
            </a:fld>
            <a:endParaRPr lang="en-US" dirty="0"/>
          </a:p>
        </p:txBody>
      </p:sp>
      <p:sp>
        <p:nvSpPr>
          <p:cNvPr id="4" name="Title 3"/>
          <p:cNvSpPr>
            <a:spLocks noGrp="1"/>
          </p:cNvSpPr>
          <p:nvPr>
            <p:ph type="title"/>
          </p:nvPr>
        </p:nvSpPr>
        <p:spPr>
          <a:xfrm>
            <a:off x="455613" y="411797"/>
            <a:ext cx="8229600" cy="909003"/>
          </a:xfrm>
        </p:spPr>
        <p:txBody>
          <a:bodyPr/>
          <a:lstStyle/>
          <a:p>
            <a:r>
              <a:rPr lang="en-US" dirty="0" smtClean="0"/>
              <a:t>What makes Data Science so hard?</a:t>
            </a:r>
            <a:br>
              <a:rPr lang="en-US" dirty="0" smtClean="0"/>
            </a:br>
            <a:r>
              <a:rPr lang="en-US" dirty="0"/>
              <a:t>	</a:t>
            </a:r>
            <a:r>
              <a:rPr lang="en-US" dirty="0" smtClean="0"/>
              <a:t>- hint: its not the programing</a:t>
            </a:r>
            <a:endParaRPr lang="en-US" dirty="0"/>
          </a:p>
        </p:txBody>
      </p:sp>
      <p:sp>
        <p:nvSpPr>
          <p:cNvPr id="5" name="Content Placeholder 4"/>
          <p:cNvSpPr>
            <a:spLocks noGrp="1"/>
          </p:cNvSpPr>
          <p:nvPr>
            <p:ph sz="quarter" idx="13"/>
          </p:nvPr>
        </p:nvSpPr>
        <p:spPr/>
        <p:txBody>
          <a:bodyPr/>
          <a:lstStyle/>
          <a:p>
            <a:endParaRPr lang="en-US" dirty="0" smtClean="0"/>
          </a:p>
          <a:p>
            <a:r>
              <a:rPr lang="en-US" dirty="0" smtClean="0"/>
              <a:t>Preparing for this talk-  What data to use?</a:t>
            </a:r>
          </a:p>
          <a:p>
            <a:pPr marL="342900" indent="-342900">
              <a:buAutoNum type="arabicPeriod"/>
            </a:pPr>
            <a:r>
              <a:rPr lang="en-US" dirty="0"/>
              <a:t>C</a:t>
            </a:r>
            <a:r>
              <a:rPr lang="en-US" dirty="0" smtClean="0"/>
              <a:t>an’t use Intel data- that’s confidential</a:t>
            </a:r>
          </a:p>
          <a:p>
            <a:pPr marL="342900" indent="-342900">
              <a:buAutoNum type="arabicPeriod"/>
            </a:pPr>
            <a:r>
              <a:rPr lang="en-US" dirty="0" smtClean="0"/>
              <a:t>Can’t download data I want on company bankruptcy, Zip file is incomplete…</a:t>
            </a:r>
          </a:p>
          <a:p>
            <a:pPr marL="342900" indent="-342900">
              <a:buAutoNum type="arabicPeriod"/>
            </a:pPr>
            <a:r>
              <a:rPr lang="en-US" dirty="0" smtClean="0"/>
              <a:t>Get some data, looks good, but…. </a:t>
            </a:r>
          </a:p>
          <a:p>
            <a:pPr marL="342900" indent="-342900">
              <a:buAutoNum type="arabicPeriod"/>
            </a:pPr>
            <a:r>
              <a:rPr lang="en-US" dirty="0" smtClean="0"/>
              <a:t>I want to show seamless model-building with a perfectly generated model on the first try…. I was stumped. </a:t>
            </a:r>
          </a:p>
          <a:p>
            <a:pPr marL="342900" indent="-342900">
              <a:buAutoNum type="arabicPeriod"/>
            </a:pPr>
            <a:r>
              <a:rPr lang="en-US" dirty="0" smtClean="0"/>
              <a:t>THIS IS DATA SCIENCE…</a:t>
            </a:r>
          </a:p>
          <a:p>
            <a:endParaRPr lang="en-US" dirty="0"/>
          </a:p>
        </p:txBody>
      </p:sp>
      <p:sp>
        <p:nvSpPr>
          <p:cNvPr id="6" name="TextBox 5"/>
          <p:cNvSpPr txBox="1"/>
          <p:nvPr/>
        </p:nvSpPr>
        <p:spPr>
          <a:xfrm>
            <a:off x="609600" y="5778500"/>
            <a:ext cx="8064500" cy="508000"/>
          </a:xfrm>
          <a:prstGeom prst="rect">
            <a:avLst/>
          </a:prstGeom>
          <a:solidFill>
            <a:schemeClr val="bg2">
              <a:lumMod val="20000"/>
              <a:lumOff val="80000"/>
            </a:schemeClr>
          </a:solidFill>
        </p:spPr>
        <p:txBody>
          <a:bodyPr vert="horz" wrap="none" lIns="0" tIns="0" rIns="0" bIns="0" rtlCol="0">
            <a:noAutofit/>
          </a:bodyPr>
          <a:lstStyle/>
          <a:p>
            <a:r>
              <a:rPr lang="en-US" dirty="0"/>
              <a:t>nobody said this was easy, but no one ever says </a:t>
            </a:r>
            <a:r>
              <a:rPr lang="en-US" dirty="0" smtClean="0"/>
              <a:t>WHY it </a:t>
            </a:r>
            <a:r>
              <a:rPr lang="en-US" dirty="0"/>
              <a:t>is so hard</a:t>
            </a:r>
          </a:p>
          <a:p>
            <a:endParaRPr lang="en-US" sz="1100" dirty="0" smtClean="0">
              <a:solidFill>
                <a:srgbClr val="003C71"/>
              </a:solidFill>
            </a:endParaRPr>
          </a:p>
        </p:txBody>
      </p:sp>
    </p:spTree>
    <p:extLst>
      <p:ext uri="{BB962C8B-B14F-4D97-AF65-F5344CB8AC3E}">
        <p14:creationId xmlns:p14="http://schemas.microsoft.com/office/powerpoint/2010/main" val="325214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01" y="314371"/>
            <a:ext cx="8917679" cy="1438229"/>
          </a:xfrm>
        </p:spPr>
        <p:txBody>
          <a:bodyPr>
            <a:normAutofit/>
          </a:bodyPr>
          <a:lstStyle/>
          <a:p>
            <a:pPr algn="ctr"/>
            <a:r>
              <a:rPr lang="en-US" sz="3200" dirty="0" smtClean="0"/>
              <a:t/>
            </a:r>
            <a:br>
              <a:rPr lang="en-US" sz="3200" dirty="0" smtClean="0"/>
            </a:br>
            <a:r>
              <a:rPr lang="en-US" sz="3200" u="sng" dirty="0" smtClean="0"/>
              <a:t>Plan</a:t>
            </a:r>
            <a:endParaRPr lang="en-US" sz="3200" u="sng" dirty="0"/>
          </a:p>
        </p:txBody>
      </p:sp>
      <p:sp>
        <p:nvSpPr>
          <p:cNvPr id="3" name="Content Placeholder 2"/>
          <p:cNvSpPr>
            <a:spLocks noGrp="1"/>
          </p:cNvSpPr>
          <p:nvPr>
            <p:ph idx="1"/>
          </p:nvPr>
        </p:nvSpPr>
        <p:spPr>
          <a:xfrm>
            <a:off x="355600" y="1600200"/>
            <a:ext cx="8382000" cy="4437063"/>
          </a:xfrm>
        </p:spPr>
        <p:txBody>
          <a:bodyPr>
            <a:normAutofit/>
          </a:bodyPr>
          <a:lstStyle/>
          <a:p>
            <a:pPr marL="457200" indent="-457200">
              <a:buFont typeface="Arial"/>
              <a:buChar char="•"/>
            </a:pPr>
            <a:r>
              <a:rPr lang="en-US" sz="2800" dirty="0" smtClean="0"/>
              <a:t>Descriptive statistics and predictive analytics (PA)</a:t>
            </a:r>
          </a:p>
          <a:p>
            <a:pPr marL="457200" indent="-457200">
              <a:buFont typeface="Arial"/>
              <a:buChar char="•"/>
            </a:pPr>
            <a:r>
              <a:rPr lang="en-US" sz="2800" dirty="0" smtClean="0"/>
              <a:t>Supervised learning</a:t>
            </a:r>
          </a:p>
          <a:p>
            <a:pPr marL="457200" indent="-457200">
              <a:buFont typeface="Arial"/>
              <a:buChar char="•"/>
            </a:pPr>
            <a:r>
              <a:rPr lang="en-US" sz="2800" dirty="0" smtClean="0"/>
              <a:t>Techniques for building a robust model</a:t>
            </a:r>
          </a:p>
          <a:p>
            <a:pPr marL="457200" indent="-457200">
              <a:buFont typeface="Arial"/>
              <a:buChar char="•"/>
            </a:pPr>
            <a:r>
              <a:rPr lang="en-US" sz="2800" dirty="0" smtClean="0"/>
              <a:t>Example PA roadmap</a:t>
            </a:r>
          </a:p>
          <a:p>
            <a:pPr marL="457200" indent="-457200">
              <a:buFont typeface="Arial"/>
              <a:buChar char="•"/>
            </a:pPr>
            <a:r>
              <a:rPr lang="en-US" sz="2800" dirty="0"/>
              <a:t>R-markdown file, code, </a:t>
            </a:r>
            <a:r>
              <a:rPr lang="en-US" sz="2800" dirty="0" smtClean="0"/>
              <a:t>and Machine learning in </a:t>
            </a:r>
            <a:r>
              <a:rPr lang="en-US" sz="2800" dirty="0"/>
              <a:t>practice</a:t>
            </a:r>
          </a:p>
          <a:p>
            <a:endParaRPr lang="en-US" sz="2800" dirty="0" smtClean="0"/>
          </a:p>
          <a:p>
            <a:pPr marL="285750" indent="-285750">
              <a:buFont typeface="Arial"/>
              <a:buChar char="•"/>
            </a:pPr>
            <a:endParaRPr lang="en-US" dirty="0"/>
          </a:p>
        </p:txBody>
      </p:sp>
    </p:spTree>
    <p:extLst>
      <p:ext uri="{BB962C8B-B14F-4D97-AF65-F5344CB8AC3E}">
        <p14:creationId xmlns:p14="http://schemas.microsoft.com/office/powerpoint/2010/main" val="250868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criptivestatistics.png"/>
          <p:cNvPicPr>
            <a:picLocks noChangeAspect="1"/>
          </p:cNvPicPr>
          <p:nvPr/>
        </p:nvPicPr>
        <p:blipFill rotWithShape="1">
          <a:blip r:embed="rId3">
            <a:extLst>
              <a:ext uri="{28A0092B-C50C-407E-A947-70E740481C1C}">
                <a14:useLocalDpi xmlns:a14="http://schemas.microsoft.com/office/drawing/2010/main" val="0"/>
              </a:ext>
            </a:extLst>
          </a:blip>
          <a:srcRect t="14098"/>
          <a:stretch/>
        </p:blipFill>
        <p:spPr>
          <a:xfrm>
            <a:off x="125713" y="4266303"/>
            <a:ext cx="5812149" cy="2255650"/>
          </a:xfrm>
          <a:prstGeom prst="rect">
            <a:avLst/>
          </a:prstGeom>
        </p:spPr>
      </p:pic>
      <p:pic>
        <p:nvPicPr>
          <p:cNvPr id="6" name="Picture 5" descr="descriptive-statistics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441" y="1055284"/>
            <a:ext cx="2321505" cy="1563356"/>
          </a:xfrm>
          <a:prstGeom prst="rect">
            <a:avLst/>
          </a:prstGeom>
        </p:spPr>
      </p:pic>
      <p:sp>
        <p:nvSpPr>
          <p:cNvPr id="7" name="Title 6"/>
          <p:cNvSpPr>
            <a:spLocks noGrp="1"/>
          </p:cNvSpPr>
          <p:nvPr>
            <p:ph type="title"/>
          </p:nvPr>
        </p:nvSpPr>
        <p:spPr>
          <a:xfrm>
            <a:off x="226322" y="202244"/>
            <a:ext cx="8587627" cy="832102"/>
          </a:xfrm>
        </p:spPr>
        <p:txBody>
          <a:bodyPr>
            <a:noAutofit/>
          </a:bodyPr>
          <a:lstStyle/>
          <a:p>
            <a:r>
              <a:rPr lang="en-US" dirty="0"/>
              <a:t>D</a:t>
            </a:r>
            <a:r>
              <a:rPr lang="en-US" dirty="0" smtClean="0"/>
              <a:t>escriptive statistics and Predictive statistics work hand in hand to bring greater business value</a:t>
            </a:r>
            <a:endParaRPr lang="en-US" dirty="0"/>
          </a:p>
        </p:txBody>
      </p:sp>
      <p:pic>
        <p:nvPicPr>
          <p:cNvPr id="8" name="Picture 7" descr="residual plot.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3441" y="2809124"/>
            <a:ext cx="3630557" cy="2379389"/>
          </a:xfrm>
          <a:prstGeom prst="rect">
            <a:avLst/>
          </a:prstGeom>
        </p:spPr>
      </p:pic>
      <p:pic>
        <p:nvPicPr>
          <p:cNvPr id="9" name="Picture 8" descr="SV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8056" y="1530129"/>
            <a:ext cx="2255211" cy="1805966"/>
          </a:xfrm>
          <a:prstGeom prst="rect">
            <a:avLst/>
          </a:prstGeom>
        </p:spPr>
      </p:pic>
      <p:sp>
        <p:nvSpPr>
          <p:cNvPr id="11" name="Curved Left Arrow 10"/>
          <p:cNvSpPr/>
          <p:nvPr/>
        </p:nvSpPr>
        <p:spPr>
          <a:xfrm>
            <a:off x="7998637" y="2057100"/>
            <a:ext cx="514091" cy="752024"/>
          </a:xfrm>
          <a:prstGeom prst="curvedLef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Curved Left Arrow 13"/>
          <p:cNvSpPr/>
          <p:nvPr/>
        </p:nvSpPr>
        <p:spPr>
          <a:xfrm rot="1091295">
            <a:off x="6230760" y="5128036"/>
            <a:ext cx="514091" cy="1023427"/>
          </a:xfrm>
          <a:prstGeom prst="curvedLef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Curved Left Arrow 14"/>
          <p:cNvSpPr/>
          <p:nvPr/>
        </p:nvSpPr>
        <p:spPr>
          <a:xfrm rot="10550622">
            <a:off x="612992" y="2994469"/>
            <a:ext cx="514091" cy="1023427"/>
          </a:xfrm>
          <a:prstGeom prst="curvedLef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Right Arrow 16"/>
          <p:cNvSpPr/>
          <p:nvPr/>
        </p:nvSpPr>
        <p:spPr>
          <a:xfrm>
            <a:off x="3946398" y="1786916"/>
            <a:ext cx="1254984" cy="270184"/>
          </a:xfrm>
          <a:prstGeom prst="righ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29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esidual plot.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353" y="90841"/>
            <a:ext cx="4105250" cy="2321659"/>
          </a:xfrm>
          <a:prstGeom prst="rect">
            <a:avLst/>
          </a:prstGeom>
        </p:spPr>
      </p:pic>
      <p:sp>
        <p:nvSpPr>
          <p:cNvPr id="8" name="Title 1"/>
          <p:cNvSpPr txBox="1">
            <a:spLocks/>
          </p:cNvSpPr>
          <p:nvPr/>
        </p:nvSpPr>
        <p:spPr>
          <a:xfrm>
            <a:off x="408695" y="235612"/>
            <a:ext cx="4229969" cy="651474"/>
          </a:xfrm>
          <a:prstGeom prst="rect">
            <a:avLst/>
          </a:prstGeom>
        </p:spPr>
        <p:txBody>
          <a:bodyPr vert="horz" lIns="91440" tIns="45720" rIns="91440" bIns="45720" rtlCol="0" anchor="ctr">
            <a:normAutofit fontScale="5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Predictive model examples</a:t>
            </a:r>
          </a:p>
          <a:p>
            <a:endParaRPr lang="en-US" dirty="0"/>
          </a:p>
        </p:txBody>
      </p:sp>
      <p:pic>
        <p:nvPicPr>
          <p:cNvPr id="9" name="Picture 8" descr="bootstapping.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8578" y="4266043"/>
            <a:ext cx="3581400" cy="2273300"/>
          </a:xfrm>
          <a:prstGeom prst="rect">
            <a:avLst/>
          </a:prstGeom>
        </p:spPr>
      </p:pic>
      <p:pic>
        <p:nvPicPr>
          <p:cNvPr id="10" name="Picture 9" descr="neural-networ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962" y="3998438"/>
            <a:ext cx="4117726" cy="2544754"/>
          </a:xfrm>
          <a:prstGeom prst="rect">
            <a:avLst/>
          </a:prstGeom>
        </p:spPr>
      </p:pic>
      <p:pic>
        <p:nvPicPr>
          <p:cNvPr id="11" name="Picture 10" descr="SV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451" y="905300"/>
            <a:ext cx="2255211" cy="1805966"/>
          </a:xfrm>
          <a:prstGeom prst="rect">
            <a:avLst/>
          </a:prstGeom>
        </p:spPr>
      </p:pic>
      <p:pic>
        <p:nvPicPr>
          <p:cNvPr id="12" name="Picture 11" descr="tre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4026" y="2628371"/>
            <a:ext cx="2313122" cy="1774870"/>
          </a:xfrm>
          <a:prstGeom prst="rect">
            <a:avLst/>
          </a:prstGeom>
        </p:spPr>
      </p:pic>
      <p:pic>
        <p:nvPicPr>
          <p:cNvPr id="13" name="Picture 12" descr="cluterin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16482" y="1858949"/>
            <a:ext cx="2558936" cy="1916732"/>
          </a:xfrm>
          <a:prstGeom prst="rect">
            <a:avLst/>
          </a:prstGeom>
        </p:spPr>
      </p:pic>
      <p:sp>
        <p:nvSpPr>
          <p:cNvPr id="14" name="TextBox 13"/>
          <p:cNvSpPr txBox="1"/>
          <p:nvPr/>
        </p:nvSpPr>
        <p:spPr>
          <a:xfrm>
            <a:off x="2616482" y="771527"/>
            <a:ext cx="1331563" cy="923330"/>
          </a:xfrm>
          <a:prstGeom prst="rect">
            <a:avLst/>
          </a:prstGeom>
          <a:noFill/>
        </p:spPr>
        <p:txBody>
          <a:bodyPr wrap="square" rtlCol="0">
            <a:spAutoFit/>
          </a:bodyPr>
          <a:lstStyle/>
          <a:p>
            <a:r>
              <a:rPr lang="en-US" dirty="0" smtClean="0"/>
              <a:t>Support vector machine</a:t>
            </a:r>
            <a:endParaRPr lang="en-US" dirty="0"/>
          </a:p>
        </p:txBody>
      </p:sp>
      <p:sp>
        <p:nvSpPr>
          <p:cNvPr id="15" name="TextBox 14"/>
          <p:cNvSpPr txBox="1"/>
          <p:nvPr/>
        </p:nvSpPr>
        <p:spPr>
          <a:xfrm>
            <a:off x="1357926" y="2869475"/>
            <a:ext cx="1444665" cy="646331"/>
          </a:xfrm>
          <a:prstGeom prst="rect">
            <a:avLst/>
          </a:prstGeom>
          <a:noFill/>
        </p:spPr>
        <p:txBody>
          <a:bodyPr wrap="square" rtlCol="0">
            <a:spAutoFit/>
          </a:bodyPr>
          <a:lstStyle/>
          <a:p>
            <a:r>
              <a:rPr lang="en-US" dirty="0" smtClean="0"/>
              <a:t>K-means clustering</a:t>
            </a:r>
            <a:endParaRPr lang="en-US" dirty="0"/>
          </a:p>
        </p:txBody>
      </p:sp>
      <p:sp>
        <p:nvSpPr>
          <p:cNvPr id="16" name="TextBox 15"/>
          <p:cNvSpPr txBox="1"/>
          <p:nvPr/>
        </p:nvSpPr>
        <p:spPr>
          <a:xfrm>
            <a:off x="7583781" y="3224011"/>
            <a:ext cx="1143605" cy="646331"/>
          </a:xfrm>
          <a:prstGeom prst="rect">
            <a:avLst/>
          </a:prstGeom>
          <a:noFill/>
        </p:spPr>
        <p:txBody>
          <a:bodyPr wrap="square" rtlCol="0">
            <a:spAutoFit/>
          </a:bodyPr>
          <a:lstStyle/>
          <a:p>
            <a:r>
              <a:rPr lang="en-US" dirty="0" smtClean="0"/>
              <a:t>Decision Tree</a:t>
            </a:r>
            <a:endParaRPr lang="en-US" dirty="0"/>
          </a:p>
        </p:txBody>
      </p:sp>
      <p:sp>
        <p:nvSpPr>
          <p:cNvPr id="17" name="TextBox 16"/>
          <p:cNvSpPr txBox="1"/>
          <p:nvPr/>
        </p:nvSpPr>
        <p:spPr>
          <a:xfrm>
            <a:off x="7164773" y="2257480"/>
            <a:ext cx="1856066" cy="646331"/>
          </a:xfrm>
          <a:prstGeom prst="rect">
            <a:avLst/>
          </a:prstGeom>
          <a:noFill/>
        </p:spPr>
        <p:txBody>
          <a:bodyPr wrap="square" rtlCol="0">
            <a:spAutoFit/>
          </a:bodyPr>
          <a:lstStyle/>
          <a:p>
            <a:r>
              <a:rPr lang="en-US" dirty="0" smtClean="0"/>
              <a:t>Regression with residuals</a:t>
            </a:r>
            <a:endParaRPr lang="en-US" dirty="0"/>
          </a:p>
        </p:txBody>
      </p:sp>
      <p:sp>
        <p:nvSpPr>
          <p:cNvPr id="18" name="TextBox 17"/>
          <p:cNvSpPr txBox="1"/>
          <p:nvPr/>
        </p:nvSpPr>
        <p:spPr>
          <a:xfrm>
            <a:off x="0" y="4256334"/>
            <a:ext cx="1646330" cy="369332"/>
          </a:xfrm>
          <a:prstGeom prst="rect">
            <a:avLst/>
          </a:prstGeom>
          <a:noFill/>
        </p:spPr>
        <p:txBody>
          <a:bodyPr wrap="square" rtlCol="0">
            <a:spAutoFit/>
          </a:bodyPr>
          <a:lstStyle/>
          <a:p>
            <a:r>
              <a:rPr lang="en-US" dirty="0" smtClean="0"/>
              <a:t>Neural Nets</a:t>
            </a:r>
            <a:endParaRPr lang="en-US" dirty="0"/>
          </a:p>
        </p:txBody>
      </p:sp>
      <p:sp>
        <p:nvSpPr>
          <p:cNvPr id="19" name="TextBox 18"/>
          <p:cNvSpPr txBox="1"/>
          <p:nvPr/>
        </p:nvSpPr>
        <p:spPr>
          <a:xfrm>
            <a:off x="4257703" y="4492270"/>
            <a:ext cx="1869283" cy="646331"/>
          </a:xfrm>
          <a:prstGeom prst="rect">
            <a:avLst/>
          </a:prstGeom>
          <a:noFill/>
        </p:spPr>
        <p:txBody>
          <a:bodyPr wrap="square" rtlCol="0">
            <a:spAutoFit/>
          </a:bodyPr>
          <a:lstStyle/>
          <a:p>
            <a:r>
              <a:rPr lang="en-US" dirty="0" smtClean="0"/>
              <a:t>Bootstrapping modeling strategy</a:t>
            </a:r>
            <a:endParaRPr lang="en-US" dirty="0"/>
          </a:p>
        </p:txBody>
      </p:sp>
      <p:cxnSp>
        <p:nvCxnSpPr>
          <p:cNvPr id="21" name="Straight Arrow Connector 20"/>
          <p:cNvCxnSpPr>
            <a:endCxn id="11" idx="3"/>
          </p:cNvCxnSpPr>
          <p:nvPr/>
        </p:nvCxnSpPr>
        <p:spPr>
          <a:xfrm flipH="1">
            <a:off x="2535662" y="1694857"/>
            <a:ext cx="168400" cy="113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p:cNvCxnSpPr>
          <p:nvPr/>
        </p:nvCxnSpPr>
        <p:spPr>
          <a:xfrm>
            <a:off x="2080259" y="3515806"/>
            <a:ext cx="623803" cy="614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8145031" y="1947245"/>
            <a:ext cx="317480" cy="340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7120983" y="3688090"/>
            <a:ext cx="462798" cy="1837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175418" y="5138601"/>
            <a:ext cx="440711" cy="104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1438630" y="4568462"/>
            <a:ext cx="334884" cy="104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981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462" y="128947"/>
            <a:ext cx="8229600" cy="501200"/>
          </a:xfrm>
        </p:spPr>
        <p:txBody>
          <a:bodyPr>
            <a:noAutofit/>
          </a:bodyPr>
          <a:lstStyle/>
          <a:p>
            <a:r>
              <a:rPr lang="en-US" sz="3600" dirty="0" smtClean="0"/>
              <a:t>Supervised learning</a:t>
            </a:r>
            <a:endParaRPr lang="en-US" sz="3600" dirty="0"/>
          </a:p>
        </p:txBody>
      </p:sp>
      <p:sp>
        <p:nvSpPr>
          <p:cNvPr id="3" name="Content Placeholder 2"/>
          <p:cNvSpPr>
            <a:spLocks noGrp="1"/>
          </p:cNvSpPr>
          <p:nvPr>
            <p:ph sz="quarter" idx="13"/>
          </p:nvPr>
        </p:nvSpPr>
        <p:spPr>
          <a:xfrm>
            <a:off x="455613" y="667872"/>
            <a:ext cx="8228012" cy="5504329"/>
          </a:xfrm>
        </p:spPr>
        <p:txBody>
          <a:bodyPr>
            <a:normAutofit/>
          </a:bodyPr>
          <a:lstStyle/>
          <a:p>
            <a:r>
              <a:rPr lang="en-US" sz="2000" dirty="0" smtClean="0"/>
              <a:t>X values “features” have a y “outcome” label which is known</a:t>
            </a:r>
          </a:p>
          <a:p>
            <a:r>
              <a:rPr lang="en-US" sz="2000" dirty="0" smtClean="0"/>
              <a:t>Use known, or historical data to build a model that can predict the category or value of next observation</a:t>
            </a:r>
          </a:p>
          <a:p>
            <a:r>
              <a:rPr lang="en-US" sz="2000" dirty="0" smtClean="0"/>
              <a:t>Probabilistic in nature, no outcome is 100%</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968174012"/>
              </p:ext>
            </p:extLst>
          </p:nvPr>
        </p:nvGraphicFramePr>
        <p:xfrm>
          <a:off x="280452" y="2193548"/>
          <a:ext cx="4258625" cy="1859280"/>
        </p:xfrm>
        <a:graphic>
          <a:graphicData uri="http://schemas.openxmlformats.org/drawingml/2006/table">
            <a:tbl>
              <a:tblPr firstRow="1" bandRow="1">
                <a:tableStyleId>{5C22544A-7EE6-4342-B048-85BDC9FD1C3A}</a:tableStyleId>
              </a:tblPr>
              <a:tblGrid>
                <a:gridCol w="612904"/>
                <a:gridCol w="982760"/>
                <a:gridCol w="1141269"/>
                <a:gridCol w="1521692"/>
              </a:tblGrid>
              <a:tr h="3730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X</a:t>
                      </a:r>
                      <a:r>
                        <a:rPr lang="en-US" sz="2000" baseline="-25000" dirty="0" smtClean="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X</a:t>
                      </a:r>
                      <a:r>
                        <a:rPr lang="en-US" sz="2000" baseline="-25000" dirty="0" smtClean="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X</a:t>
                      </a:r>
                      <a:r>
                        <a:rPr lang="en-US" sz="2000" baseline="-25000" dirty="0" smtClean="0"/>
                        <a:t>3</a:t>
                      </a:r>
                    </a:p>
                  </a:txBody>
                  <a:tcPr/>
                </a:tc>
                <a:tc>
                  <a:txBody>
                    <a:bodyPr/>
                    <a:lstStyle/>
                    <a:p>
                      <a:r>
                        <a:rPr lang="en-US" sz="2000" dirty="0" smtClean="0"/>
                        <a:t>Y </a:t>
                      </a:r>
                      <a:r>
                        <a:rPr lang="en-US" sz="1600" dirty="0" smtClean="0"/>
                        <a:t>(outcome)</a:t>
                      </a:r>
                      <a:endParaRPr lang="en-US" sz="1600" dirty="0"/>
                    </a:p>
                  </a:txBody>
                  <a:tcPr/>
                </a:tc>
              </a:tr>
              <a:tr h="354507">
                <a:tc>
                  <a:txBody>
                    <a:bodyPr/>
                    <a:lstStyle/>
                    <a:p>
                      <a:r>
                        <a:rPr lang="en-US" dirty="0" smtClean="0"/>
                        <a:t>A</a:t>
                      </a:r>
                      <a:endParaRPr lang="en-US" dirty="0"/>
                    </a:p>
                  </a:txBody>
                  <a:tcPr/>
                </a:tc>
                <a:tc>
                  <a:txBody>
                    <a:bodyPr/>
                    <a:lstStyle/>
                    <a:p>
                      <a:r>
                        <a:rPr lang="en-US" dirty="0" smtClean="0"/>
                        <a:t>Yellow</a:t>
                      </a:r>
                      <a:endParaRPr lang="en-US" dirty="0"/>
                    </a:p>
                  </a:txBody>
                  <a:tcPr/>
                </a:tc>
                <a:tc>
                  <a:txBody>
                    <a:bodyPr/>
                    <a:lstStyle/>
                    <a:p>
                      <a:r>
                        <a:rPr lang="en-US" dirty="0" smtClean="0"/>
                        <a:t>70</a:t>
                      </a:r>
                      <a:endParaRPr lang="en-US" dirty="0"/>
                    </a:p>
                  </a:txBody>
                  <a:tcPr/>
                </a:tc>
                <a:tc>
                  <a:txBody>
                    <a:bodyPr/>
                    <a:lstStyle/>
                    <a:p>
                      <a:r>
                        <a:rPr lang="en-US" dirty="0" smtClean="0"/>
                        <a:t>Red</a:t>
                      </a:r>
                      <a:endParaRPr lang="en-US" dirty="0"/>
                    </a:p>
                  </a:txBody>
                  <a:tcPr/>
                </a:tc>
              </a:tr>
              <a:tr h="354507">
                <a:tc>
                  <a:txBody>
                    <a:bodyPr/>
                    <a:lstStyle/>
                    <a:p>
                      <a:r>
                        <a:rPr lang="en-US" dirty="0" smtClean="0"/>
                        <a:t>B</a:t>
                      </a:r>
                      <a:endParaRPr lang="en-US" dirty="0"/>
                    </a:p>
                  </a:txBody>
                  <a:tcPr/>
                </a:tc>
                <a:tc>
                  <a:txBody>
                    <a:bodyPr/>
                    <a:lstStyle/>
                    <a:p>
                      <a:r>
                        <a:rPr lang="en-US" dirty="0" smtClean="0"/>
                        <a:t>Orange</a:t>
                      </a:r>
                      <a:endParaRPr lang="en-US" dirty="0"/>
                    </a:p>
                  </a:txBody>
                  <a:tcPr/>
                </a:tc>
                <a:tc>
                  <a:txBody>
                    <a:bodyPr/>
                    <a:lstStyle/>
                    <a:p>
                      <a:r>
                        <a:rPr lang="en-US" dirty="0" smtClean="0"/>
                        <a:t>3</a:t>
                      </a:r>
                      <a:endParaRPr lang="en-US" dirty="0"/>
                    </a:p>
                  </a:txBody>
                  <a:tcPr/>
                </a:tc>
                <a:tc>
                  <a:txBody>
                    <a:bodyPr/>
                    <a:lstStyle/>
                    <a:p>
                      <a:r>
                        <a:rPr lang="en-US" dirty="0" smtClean="0"/>
                        <a:t>Blue</a:t>
                      </a:r>
                      <a:endParaRPr lang="en-US" dirty="0"/>
                    </a:p>
                  </a:txBody>
                  <a:tcPr/>
                </a:tc>
              </a:tr>
              <a:tr h="354507">
                <a:tc>
                  <a:txBody>
                    <a:bodyPr/>
                    <a:lstStyle/>
                    <a:p>
                      <a:r>
                        <a:rPr lang="en-US" dirty="0" smtClean="0"/>
                        <a:t>A</a:t>
                      </a:r>
                      <a:endParaRPr lang="en-US" dirty="0"/>
                    </a:p>
                  </a:txBody>
                  <a:tcPr/>
                </a:tc>
                <a:tc>
                  <a:txBody>
                    <a:bodyPr/>
                    <a:lstStyle/>
                    <a:p>
                      <a:r>
                        <a:rPr lang="en-US" dirty="0" smtClean="0"/>
                        <a:t>Orange</a:t>
                      </a:r>
                    </a:p>
                  </a:txBody>
                  <a:tcPr/>
                </a:tc>
                <a:tc>
                  <a:txBody>
                    <a:bodyPr/>
                    <a:lstStyle/>
                    <a:p>
                      <a:r>
                        <a:rPr lang="en-US" dirty="0" smtClean="0"/>
                        <a:t>4</a:t>
                      </a:r>
                      <a:endParaRPr lang="en-US" dirty="0"/>
                    </a:p>
                  </a:txBody>
                  <a:tcPr/>
                </a:tc>
                <a:tc>
                  <a:txBody>
                    <a:bodyPr/>
                    <a:lstStyle/>
                    <a:p>
                      <a:r>
                        <a:rPr lang="en-US" dirty="0" smtClean="0"/>
                        <a:t>Green</a:t>
                      </a:r>
                      <a:endParaRPr lang="en-US" dirty="0"/>
                    </a:p>
                  </a:txBody>
                  <a:tcPr/>
                </a:tc>
              </a:tr>
              <a:tr h="354507">
                <a:tc>
                  <a:txBody>
                    <a:bodyPr/>
                    <a:lstStyle/>
                    <a:p>
                      <a:r>
                        <a:rPr lang="en-US" dirty="0" smtClean="0"/>
                        <a:t>B</a:t>
                      </a:r>
                      <a:endParaRPr lang="en-US" dirty="0"/>
                    </a:p>
                  </a:txBody>
                  <a:tcPr/>
                </a:tc>
                <a:tc>
                  <a:txBody>
                    <a:bodyPr/>
                    <a:lstStyle/>
                    <a:p>
                      <a:r>
                        <a:rPr lang="en-US" dirty="0" smtClean="0"/>
                        <a:t>purple</a:t>
                      </a:r>
                      <a:endParaRPr lang="en-US" dirty="0"/>
                    </a:p>
                  </a:txBody>
                  <a:tcPr/>
                </a:tc>
                <a:tc>
                  <a:txBody>
                    <a:bodyPr/>
                    <a:lstStyle/>
                    <a:p>
                      <a:r>
                        <a:rPr lang="en-US" dirty="0" smtClean="0"/>
                        <a:t>2</a:t>
                      </a:r>
                      <a:endParaRPr lang="en-US" dirty="0"/>
                    </a:p>
                  </a:txBody>
                  <a:tcPr/>
                </a:tc>
                <a:tc>
                  <a:txBody>
                    <a:bodyPr/>
                    <a:lstStyle/>
                    <a:p>
                      <a:r>
                        <a:rPr lang="en-US" dirty="0" smtClean="0"/>
                        <a:t>?</a:t>
                      </a:r>
                      <a:endParaRPr lang="en-US" dirty="0"/>
                    </a:p>
                  </a:txBody>
                  <a:tcPr/>
                </a:tc>
              </a:tr>
            </a:tbl>
          </a:graphicData>
        </a:graphic>
      </p:graphicFrame>
      <p:pic>
        <p:nvPicPr>
          <p:cNvPr id="6" name="Picture 5" descr="cluter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41" y="2211145"/>
            <a:ext cx="2588169" cy="193862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84943069"/>
              </p:ext>
            </p:extLst>
          </p:nvPr>
        </p:nvGraphicFramePr>
        <p:xfrm>
          <a:off x="4516111" y="4323844"/>
          <a:ext cx="4141951" cy="2162892"/>
        </p:xfrm>
        <a:graphic>
          <a:graphicData uri="http://schemas.openxmlformats.org/drawingml/2006/table">
            <a:tbl>
              <a:tblPr firstRow="1" bandRow="1">
                <a:tableStyleId>{5C22544A-7EE6-4342-B048-85BDC9FD1C3A}</a:tableStyleId>
              </a:tblPr>
              <a:tblGrid>
                <a:gridCol w="925716"/>
                <a:gridCol w="936094"/>
                <a:gridCol w="960297"/>
                <a:gridCol w="1319844"/>
              </a:tblGrid>
              <a:tr h="512434">
                <a:tc>
                  <a:txBody>
                    <a:bodyPr/>
                    <a:lstStyle/>
                    <a:p>
                      <a:r>
                        <a:rPr lang="en-US" sz="1800" dirty="0" smtClean="0"/>
                        <a:t>Time 1</a:t>
                      </a:r>
                      <a:endParaRPr lang="en-US" sz="18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Time 2</a:t>
                      </a:r>
                      <a:endParaRPr lang="en-US" sz="1800" baseline="-250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aseline="0" dirty="0" smtClean="0"/>
                        <a:t>Time 3</a:t>
                      </a:r>
                      <a:endParaRPr lang="en-US" sz="1800" baseline="-25000" dirty="0" smtClean="0"/>
                    </a:p>
                  </a:txBody>
                  <a:tcPr/>
                </a:tc>
                <a:tc>
                  <a:txBody>
                    <a:bodyPr/>
                    <a:lstStyle/>
                    <a:p>
                      <a:r>
                        <a:rPr lang="en-US" sz="1800" dirty="0" smtClean="0"/>
                        <a:t>Y </a:t>
                      </a:r>
                      <a:r>
                        <a:rPr lang="en-US" sz="1600" dirty="0" smtClean="0"/>
                        <a:t>(outcome)</a:t>
                      </a:r>
                      <a:endParaRPr lang="en-US" sz="1600" dirty="0"/>
                    </a:p>
                  </a:txBody>
                  <a:tcPr/>
                </a:tc>
              </a:tr>
              <a:tr h="388323">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a:t>
                      </a:r>
                    </a:p>
                  </a:txBody>
                  <a:tcPr/>
                </a:tc>
              </a:tr>
              <a:tr h="388323">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388323">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p>
                  </a:txBody>
                  <a:tcPr/>
                </a:tc>
                <a:tc>
                  <a:txBody>
                    <a:bodyPr/>
                    <a:lstStyle/>
                    <a:p>
                      <a:r>
                        <a:rPr lang="en-US" dirty="0" smtClean="0"/>
                        <a:t>11</a:t>
                      </a:r>
                      <a:endParaRPr lang="en-US" dirty="0"/>
                    </a:p>
                  </a:txBody>
                  <a:tcPr/>
                </a:tc>
              </a:tr>
              <a:tr h="388323">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a:t>
                      </a:r>
                      <a:endParaRPr lang="en-US" dirty="0"/>
                    </a:p>
                  </a:txBody>
                  <a:tcPr/>
                </a:tc>
              </a:tr>
            </a:tbl>
          </a:graphicData>
        </a:graphic>
      </p:graphicFrame>
      <p:pic>
        <p:nvPicPr>
          <p:cNvPr id="8" name="Picture 7" descr="time seri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36" y="4515192"/>
            <a:ext cx="3356021" cy="2074021"/>
          </a:xfrm>
          <a:prstGeom prst="rect">
            <a:avLst/>
          </a:prstGeom>
        </p:spPr>
      </p:pic>
      <p:sp>
        <p:nvSpPr>
          <p:cNvPr id="4" name="TextBox 3"/>
          <p:cNvSpPr txBox="1"/>
          <p:nvPr/>
        </p:nvSpPr>
        <p:spPr>
          <a:xfrm>
            <a:off x="6378868" y="1685715"/>
            <a:ext cx="1354762" cy="646331"/>
          </a:xfrm>
          <a:prstGeom prst="rect">
            <a:avLst/>
          </a:prstGeom>
          <a:noFill/>
        </p:spPr>
        <p:txBody>
          <a:bodyPr wrap="square" rtlCol="0">
            <a:spAutoFit/>
          </a:bodyPr>
          <a:lstStyle/>
          <a:p>
            <a:r>
              <a:rPr lang="en-US" dirty="0" smtClean="0"/>
              <a:t>Non-parametric</a:t>
            </a:r>
            <a:endParaRPr lang="en-US" dirty="0"/>
          </a:p>
        </p:txBody>
      </p:sp>
      <p:sp>
        <p:nvSpPr>
          <p:cNvPr id="10" name="TextBox 9"/>
          <p:cNvSpPr txBox="1"/>
          <p:nvPr/>
        </p:nvSpPr>
        <p:spPr>
          <a:xfrm>
            <a:off x="1418932" y="4164516"/>
            <a:ext cx="1354762" cy="369332"/>
          </a:xfrm>
          <a:prstGeom prst="rect">
            <a:avLst/>
          </a:prstGeom>
          <a:noFill/>
        </p:spPr>
        <p:txBody>
          <a:bodyPr wrap="square" rtlCol="0">
            <a:spAutoFit/>
          </a:bodyPr>
          <a:lstStyle/>
          <a:p>
            <a:r>
              <a:rPr lang="en-US" dirty="0"/>
              <a:t>P</a:t>
            </a:r>
            <a:r>
              <a:rPr lang="en-US" dirty="0" smtClean="0"/>
              <a:t>arametric</a:t>
            </a:r>
            <a:endParaRPr lang="en-US" dirty="0"/>
          </a:p>
        </p:txBody>
      </p:sp>
    </p:spTree>
    <p:extLst>
      <p:ext uri="{BB962C8B-B14F-4D97-AF65-F5344CB8AC3E}">
        <p14:creationId xmlns:p14="http://schemas.microsoft.com/office/powerpoint/2010/main" val="3973337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Bias/variance tradeoff, or Over-fitting and under-fitting</a:t>
            </a:r>
            <a:endParaRPr lang="en-US" dirty="0"/>
          </a:p>
        </p:txBody>
      </p:sp>
      <p:pic>
        <p:nvPicPr>
          <p:cNvPr id="6" name="Picture 5" descr="biasVarianc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257" y="1472217"/>
            <a:ext cx="5399545" cy="4773747"/>
          </a:xfrm>
          <a:prstGeom prst="rect">
            <a:avLst/>
          </a:prstGeom>
        </p:spPr>
      </p:pic>
      <p:sp>
        <p:nvSpPr>
          <p:cNvPr id="7" name="TextBox 6"/>
          <p:cNvSpPr txBox="1"/>
          <p:nvPr/>
        </p:nvSpPr>
        <p:spPr>
          <a:xfrm>
            <a:off x="1761922" y="2813355"/>
            <a:ext cx="773710" cy="553998"/>
          </a:xfrm>
          <a:prstGeom prst="rect">
            <a:avLst/>
          </a:prstGeom>
          <a:solidFill>
            <a:schemeClr val="bg1"/>
          </a:solidFill>
        </p:spPr>
        <p:txBody>
          <a:bodyPr wrap="square" rtlCol="0">
            <a:spAutoFit/>
          </a:bodyPr>
          <a:lstStyle/>
          <a:p>
            <a:r>
              <a:rPr lang="en-US" sz="1000" dirty="0" smtClean="0"/>
              <a:t>Over-fit</a:t>
            </a:r>
          </a:p>
          <a:p>
            <a:r>
              <a:rPr lang="en-US" sz="1000" dirty="0"/>
              <a:t>B</a:t>
            </a:r>
            <a:r>
              <a:rPr lang="en-US" sz="1000" dirty="0" smtClean="0"/>
              <a:t>est fit</a:t>
            </a:r>
          </a:p>
          <a:p>
            <a:r>
              <a:rPr lang="en-US" sz="1000" dirty="0" smtClean="0"/>
              <a:t>Under-fit</a:t>
            </a:r>
            <a:endParaRPr lang="en-US" sz="1000" dirty="0"/>
          </a:p>
        </p:txBody>
      </p:sp>
      <p:sp>
        <p:nvSpPr>
          <p:cNvPr id="10" name="Content Placeholder 7"/>
          <p:cNvSpPr txBox="1">
            <a:spLocks/>
          </p:cNvSpPr>
          <p:nvPr/>
        </p:nvSpPr>
        <p:spPr>
          <a:xfrm>
            <a:off x="5355167" y="1600200"/>
            <a:ext cx="3788833"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Bias - The “snow globe” effect</a:t>
            </a:r>
          </a:p>
          <a:p>
            <a:pPr marL="0" indent="0">
              <a:buNone/>
            </a:pPr>
            <a:r>
              <a:rPr lang="en-US" dirty="0"/>
              <a:t>	</a:t>
            </a:r>
            <a:r>
              <a:rPr lang="en-US" dirty="0" smtClean="0"/>
              <a:t>-Under- fit</a:t>
            </a:r>
          </a:p>
          <a:p>
            <a:endParaRPr lang="en-US" dirty="0" smtClean="0"/>
          </a:p>
          <a:p>
            <a:r>
              <a:rPr lang="en-US" dirty="0" smtClean="0"/>
              <a:t>Variance – the universe effect (or infinite possibilities)</a:t>
            </a:r>
          </a:p>
          <a:p>
            <a:pPr marL="0" indent="0">
              <a:buNone/>
            </a:pPr>
            <a:r>
              <a:rPr lang="en-US" dirty="0" smtClean="0"/>
              <a:t>	-Over-fit</a:t>
            </a:r>
            <a:endParaRPr lang="en-US" dirty="0"/>
          </a:p>
        </p:txBody>
      </p:sp>
    </p:spTree>
    <p:extLst>
      <p:ext uri="{BB962C8B-B14F-4D97-AF65-F5344CB8AC3E}">
        <p14:creationId xmlns:p14="http://schemas.microsoft.com/office/powerpoint/2010/main" val="97229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valuation-and-credibility.jpg"/>
          <p:cNvPicPr>
            <a:picLocks noChangeAspect="1"/>
          </p:cNvPicPr>
          <p:nvPr/>
        </p:nvPicPr>
        <p:blipFill rotWithShape="1">
          <a:blip r:embed="rId3">
            <a:extLst>
              <a:ext uri="{28A0092B-C50C-407E-A947-70E740481C1C}">
                <a14:useLocalDpi xmlns:a14="http://schemas.microsoft.com/office/drawing/2010/main" val="0"/>
              </a:ext>
            </a:extLst>
          </a:blip>
          <a:srcRect l="5460" t="25974" r="5512" b="9089"/>
          <a:stretch/>
        </p:blipFill>
        <p:spPr>
          <a:xfrm>
            <a:off x="230391" y="1330145"/>
            <a:ext cx="6597055" cy="3490963"/>
          </a:xfrm>
          <a:prstGeom prst="rect">
            <a:avLst/>
          </a:prstGeom>
        </p:spPr>
      </p:pic>
      <p:sp>
        <p:nvSpPr>
          <p:cNvPr id="5" name="Title 1"/>
          <p:cNvSpPr>
            <a:spLocks noGrp="1"/>
          </p:cNvSpPr>
          <p:nvPr>
            <p:ph type="title"/>
          </p:nvPr>
        </p:nvSpPr>
        <p:spPr>
          <a:xfrm>
            <a:off x="455613" y="164560"/>
            <a:ext cx="8229600" cy="1158240"/>
          </a:xfrm>
        </p:spPr>
        <p:txBody>
          <a:bodyPr>
            <a:normAutofit/>
          </a:bodyPr>
          <a:lstStyle/>
          <a:p>
            <a:r>
              <a:rPr lang="en-US" sz="3200" dirty="0" smtClean="0"/>
              <a:t>Predictive statistics training, cross validation and test data set: validation is integrated</a:t>
            </a:r>
            <a:endParaRPr lang="en-US" sz="3200" dirty="0"/>
          </a:p>
        </p:txBody>
      </p:sp>
      <p:sp>
        <p:nvSpPr>
          <p:cNvPr id="6" name="TextBox 5"/>
          <p:cNvSpPr txBox="1"/>
          <p:nvPr/>
        </p:nvSpPr>
        <p:spPr>
          <a:xfrm>
            <a:off x="320300" y="4991202"/>
            <a:ext cx="5872165" cy="923330"/>
          </a:xfrm>
          <a:prstGeom prst="rect">
            <a:avLst/>
          </a:prstGeom>
          <a:noFill/>
        </p:spPr>
        <p:txBody>
          <a:bodyPr wrap="square" rtlCol="0">
            <a:spAutoFit/>
          </a:bodyPr>
          <a:lstStyle/>
          <a:p>
            <a:r>
              <a:rPr lang="en-US" dirty="0" smtClean="0"/>
              <a:t>Or “hold-out” set. This dataset is purely used to report the results of the prediction made by the model.  Answers the question: how would this model perform in real time?</a:t>
            </a:r>
            <a:endParaRPr lang="en-US" dirty="0"/>
          </a:p>
        </p:txBody>
      </p:sp>
      <p:pic>
        <p:nvPicPr>
          <p:cNvPr id="15" name="Picture 14" descr="confusion matri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217" y="3822590"/>
            <a:ext cx="2528358" cy="1997036"/>
          </a:xfrm>
          <a:prstGeom prst="rect">
            <a:avLst/>
          </a:prstGeom>
        </p:spPr>
      </p:pic>
      <p:sp>
        <p:nvSpPr>
          <p:cNvPr id="18" name="TextBox 17"/>
          <p:cNvSpPr txBox="1"/>
          <p:nvPr/>
        </p:nvSpPr>
        <p:spPr>
          <a:xfrm>
            <a:off x="410659" y="6461860"/>
            <a:ext cx="7122463" cy="276999"/>
          </a:xfrm>
          <a:prstGeom prst="rect">
            <a:avLst/>
          </a:prstGeom>
          <a:noFill/>
        </p:spPr>
        <p:txBody>
          <a:bodyPr wrap="none" rtlCol="0">
            <a:spAutoFit/>
          </a:bodyPr>
          <a:lstStyle/>
          <a:p>
            <a:r>
              <a:rPr lang="en-US" sz="1200" dirty="0"/>
              <a:t>Ref: http://</a:t>
            </a:r>
            <a:r>
              <a:rPr lang="en-US" sz="1200" dirty="0" err="1"/>
              <a:t>www.slideshare.net</a:t>
            </a:r>
            <a:r>
              <a:rPr lang="en-US" sz="1200" dirty="0"/>
              <a:t>/</a:t>
            </a:r>
            <a:r>
              <a:rPr lang="en-US" sz="1200" dirty="0" err="1"/>
              <a:t>pierluca.lanzi</a:t>
            </a:r>
            <a:r>
              <a:rPr lang="en-US" sz="1200" dirty="0"/>
              <a:t>/machine-learning-and-data-mining-14-evaluation-and-credibility</a:t>
            </a:r>
          </a:p>
        </p:txBody>
      </p:sp>
      <p:sp>
        <p:nvSpPr>
          <p:cNvPr id="27" name="TextBox 26"/>
          <p:cNvSpPr txBox="1"/>
          <p:nvPr/>
        </p:nvSpPr>
        <p:spPr>
          <a:xfrm>
            <a:off x="6810289" y="3135407"/>
            <a:ext cx="1987012" cy="369332"/>
          </a:xfrm>
          <a:prstGeom prst="rect">
            <a:avLst/>
          </a:prstGeom>
          <a:noFill/>
        </p:spPr>
        <p:txBody>
          <a:bodyPr wrap="square" rtlCol="0">
            <a:spAutoFit/>
          </a:bodyPr>
          <a:lstStyle/>
          <a:p>
            <a:r>
              <a:rPr lang="en-US" dirty="0" smtClean="0"/>
              <a:t>Confusion Matrix</a:t>
            </a:r>
            <a:endParaRPr lang="en-US" dirty="0"/>
          </a:p>
        </p:txBody>
      </p:sp>
      <p:cxnSp>
        <p:nvCxnSpPr>
          <p:cNvPr id="29" name="Straight Arrow Connector 28"/>
          <p:cNvCxnSpPr/>
          <p:nvPr/>
        </p:nvCxnSpPr>
        <p:spPr>
          <a:xfrm>
            <a:off x="6192465" y="3955782"/>
            <a:ext cx="61782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269720" y="1720938"/>
            <a:ext cx="1135807" cy="276999"/>
          </a:xfrm>
          <a:prstGeom prst="rect">
            <a:avLst/>
          </a:prstGeom>
          <a:noFill/>
        </p:spPr>
        <p:txBody>
          <a:bodyPr wrap="square" rtlCol="0">
            <a:spAutoFit/>
          </a:bodyPr>
          <a:lstStyle/>
          <a:p>
            <a:r>
              <a:rPr lang="en-US" sz="1200" dirty="0" smtClean="0">
                <a:solidFill>
                  <a:schemeClr val="bg1"/>
                </a:solidFill>
              </a:rPr>
              <a:t>70-80%</a:t>
            </a:r>
            <a:endParaRPr lang="en-US" sz="1200" dirty="0">
              <a:solidFill>
                <a:schemeClr val="bg1"/>
              </a:solidFill>
            </a:endParaRPr>
          </a:p>
        </p:txBody>
      </p:sp>
      <p:sp>
        <p:nvSpPr>
          <p:cNvPr id="32" name="TextBox 31"/>
          <p:cNvSpPr txBox="1"/>
          <p:nvPr/>
        </p:nvSpPr>
        <p:spPr>
          <a:xfrm>
            <a:off x="2032285" y="3135407"/>
            <a:ext cx="990895" cy="276999"/>
          </a:xfrm>
          <a:prstGeom prst="rect">
            <a:avLst/>
          </a:prstGeom>
          <a:noFill/>
        </p:spPr>
        <p:txBody>
          <a:bodyPr wrap="square" rtlCol="0">
            <a:spAutoFit/>
          </a:bodyPr>
          <a:lstStyle/>
          <a:p>
            <a:r>
              <a:rPr lang="en-US" sz="1200" dirty="0" smtClean="0">
                <a:solidFill>
                  <a:schemeClr val="bg1"/>
                </a:solidFill>
              </a:rPr>
              <a:t>20-30%</a:t>
            </a:r>
            <a:endParaRPr lang="en-US" sz="1200" dirty="0">
              <a:solidFill>
                <a:schemeClr val="bg1"/>
              </a:solidFill>
            </a:endParaRPr>
          </a:p>
        </p:txBody>
      </p:sp>
    </p:spTree>
    <p:extLst>
      <p:ext uri="{BB962C8B-B14F-4D97-AF65-F5344CB8AC3E}">
        <p14:creationId xmlns:p14="http://schemas.microsoft.com/office/powerpoint/2010/main" val="3571798121"/>
      </p:ext>
    </p:extLst>
  </p:cSld>
  <p:clrMapOvr>
    <a:masterClrMapping/>
  </p:clrMapOvr>
</p:sld>
</file>

<file path=ppt/theme/theme1.xml><?xml version="1.0" encoding="utf-8"?>
<a:theme xmlns:a="http://schemas.openxmlformats.org/drawingml/2006/main" name="Int_PPT Template_ClearPro_16x9">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1299</Words>
  <Application>Microsoft Macintosh PowerPoint</Application>
  <PresentationFormat>On-screen Show (4:3)</PresentationFormat>
  <Paragraphs>165</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Int_PPT Template_ClearPro_16x9</vt:lpstr>
      <vt:lpstr>Predictive Analytics and Machine Learning in R -a day in the life of a Data Scientist</vt:lpstr>
      <vt:lpstr>Data science and predictive models: Not a one way street</vt:lpstr>
      <vt:lpstr>What makes Data Science so hard?  - hint: its not the programing</vt:lpstr>
      <vt:lpstr> Plan</vt:lpstr>
      <vt:lpstr>Descriptive statistics and Predictive statistics work hand in hand to bring greater business value</vt:lpstr>
      <vt:lpstr>PowerPoint Presentation</vt:lpstr>
      <vt:lpstr>Supervised learning</vt:lpstr>
      <vt:lpstr>Bias/variance tradeoff, or Over-fitting and under-fitting</vt:lpstr>
      <vt:lpstr>Predictive statistics training, cross validation and test data set: validation is integrated</vt:lpstr>
      <vt:lpstr>Important questions when building a predictive machine learning model</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CTPClassification=CTP_IC:VisualMarkings=</cp:keywords>
  <cp:lastModifiedBy/>
  <cp:revision>1</cp:revision>
  <dcterms:created xsi:type="dcterms:W3CDTF">2015-05-06T16:35:51Z</dcterms:created>
  <dcterms:modified xsi:type="dcterms:W3CDTF">2017-01-10T20:42:05Z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bb77200c-049a-41c6-8212-9863304592c4</vt:lpwstr>
  </property>
  <property fmtid="{D5CDD505-2E9C-101B-9397-08002B2CF9AE}" pid="3" name="CTP_BU">
    <vt:lpwstr>INFORMATION TECHNOLOGY GRP</vt:lpwstr>
  </property>
  <property fmtid="{D5CDD505-2E9C-101B-9397-08002B2CF9AE}" pid="4" name="CTP_TimeStamp">
    <vt:lpwstr>2016-04-14 20:34:42Z</vt:lpwstr>
  </property>
  <property fmtid="{D5CDD505-2E9C-101B-9397-08002B2CF9AE}" pid="5" name="CTPClassification">
    <vt:lpwstr>CTP_IC</vt:lpwstr>
  </property>
</Properties>
</file>