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7" r:id="rId9"/>
    <p:sldId id="265" r:id="rId10"/>
    <p:sldId id="266" r:id="rId11"/>
    <p:sldId id="269"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B37D-0D66-45C0-BEEB-7F1DFB33E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78020C-6868-4941-B50C-9863D9D5B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11CBC-1749-43D8-B5BD-B02E7C037F13}"/>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5" name="Footer Placeholder 4">
            <a:extLst>
              <a:ext uri="{FF2B5EF4-FFF2-40B4-BE49-F238E27FC236}">
                <a16:creationId xmlns:a16="http://schemas.microsoft.com/office/drawing/2014/main" id="{64B07D43-6B94-46AD-91E6-033A61C48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0D692-7566-4AD5-938D-E3DB0C5C8627}"/>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2962124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86EE-DA10-4C05-889B-26213791AF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2A1C44-63B7-4DBB-9D3A-8A58B9ABB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17CAA-5DB6-4FA4-AAEB-EF79E19211CB}"/>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5" name="Footer Placeholder 4">
            <a:extLst>
              <a:ext uri="{FF2B5EF4-FFF2-40B4-BE49-F238E27FC236}">
                <a16:creationId xmlns:a16="http://schemas.microsoft.com/office/drawing/2014/main" id="{C604ADC9-91A1-475F-BB40-A95060C2F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ED86D-A461-4E7C-8570-896DB630C992}"/>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125482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51667-B9BB-4A2B-A6CA-E287C6009D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1B0591-D0B2-4705-A4B0-A0AF58AE2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B08E3-2644-40D0-BAE4-5DCA5F6447D2}"/>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5" name="Footer Placeholder 4">
            <a:extLst>
              <a:ext uri="{FF2B5EF4-FFF2-40B4-BE49-F238E27FC236}">
                <a16:creationId xmlns:a16="http://schemas.microsoft.com/office/drawing/2014/main" id="{A910E3C1-3646-4563-95C4-293C84851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C4B29-9C5A-4C78-B13C-F9FCA9F023CF}"/>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219685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650A-D58B-4FAB-AF2C-5BFB216E4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42C68-F6CA-4CB4-8D83-CA51556E64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0802D-24F5-44DA-8646-73548C083519}"/>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5" name="Footer Placeholder 4">
            <a:extLst>
              <a:ext uri="{FF2B5EF4-FFF2-40B4-BE49-F238E27FC236}">
                <a16:creationId xmlns:a16="http://schemas.microsoft.com/office/drawing/2014/main" id="{4D043E66-A203-4AC4-B658-9902485C6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A8F45-9FC9-4152-8E1A-985748098988}"/>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17222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E66A-E8FF-40AD-9171-AACB3128F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CCB4C3-85E1-4043-9E80-BE4910982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6C4B4-2B70-456D-8795-9705AFD25069}"/>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5" name="Footer Placeholder 4">
            <a:extLst>
              <a:ext uri="{FF2B5EF4-FFF2-40B4-BE49-F238E27FC236}">
                <a16:creationId xmlns:a16="http://schemas.microsoft.com/office/drawing/2014/main" id="{75859040-0222-4194-9D80-19CC0D781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5ABE7-00DE-43AE-BD90-7B684D409F48}"/>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23118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CE56-285A-4980-B1F1-7FDD351F9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DAC40-969A-4525-9579-3F070263F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6E05A-001E-4B3C-9CCF-3F83959C1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C17409-13CA-455B-936F-2BF3C72E03E3}"/>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6" name="Footer Placeholder 5">
            <a:extLst>
              <a:ext uri="{FF2B5EF4-FFF2-40B4-BE49-F238E27FC236}">
                <a16:creationId xmlns:a16="http://schemas.microsoft.com/office/drawing/2014/main" id="{8D9A614A-47C4-447E-9238-F9B777C17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72BE3-0626-40DD-A7B1-B40DE10D5944}"/>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57435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C645-1241-41CE-9A9A-60FD068926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A5118-BCCC-4DEF-944F-61408DEB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25A75D-C5AB-4E7F-9F4D-5EBF9B2753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94D53-256C-4EBD-A7D6-333ED9AA3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3B75A-80A9-4D01-9D30-0F905AB96C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55F0D-E94B-4D07-8D17-961D9562C87E}"/>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8" name="Footer Placeholder 7">
            <a:extLst>
              <a:ext uri="{FF2B5EF4-FFF2-40B4-BE49-F238E27FC236}">
                <a16:creationId xmlns:a16="http://schemas.microsoft.com/office/drawing/2014/main" id="{71C9B521-B201-45B9-BFB2-8E6561625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93CE5-00E7-4293-90E3-2C1B8D5457C2}"/>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342775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8596-4BF6-4BFF-B344-DAC8A71DD0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B2B870-13B6-4752-9496-6EAB142D4623}"/>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4" name="Footer Placeholder 3">
            <a:extLst>
              <a:ext uri="{FF2B5EF4-FFF2-40B4-BE49-F238E27FC236}">
                <a16:creationId xmlns:a16="http://schemas.microsoft.com/office/drawing/2014/main" id="{B2A83A51-196B-4AA3-80B9-3146BBA39C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2EDF6-7B52-4022-A051-3E1513321EDC}"/>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319938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DAC536-B214-4EE9-B5AE-0B8E172C3D71}"/>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3" name="Footer Placeholder 2">
            <a:extLst>
              <a:ext uri="{FF2B5EF4-FFF2-40B4-BE49-F238E27FC236}">
                <a16:creationId xmlns:a16="http://schemas.microsoft.com/office/drawing/2014/main" id="{BEA69FFF-586D-4642-BF1B-486485304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DCAF64-0FBA-4868-BD3F-191533CF1815}"/>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108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63FB-3C25-435C-93B6-52B712F64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C5DD4-B57F-4292-9057-71DA54AFA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34F49D-0770-4009-8592-70BC9B0C5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1383F-7AE4-4CCD-ABE8-7D1B1AEE0623}"/>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6" name="Footer Placeholder 5">
            <a:extLst>
              <a:ext uri="{FF2B5EF4-FFF2-40B4-BE49-F238E27FC236}">
                <a16:creationId xmlns:a16="http://schemas.microsoft.com/office/drawing/2014/main" id="{59FAF4A4-D55B-4096-9895-1DE96EF50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47BC2-5B3C-4AE8-8D1F-BB6C292A250D}"/>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62465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FC11-AEBB-49CF-BE76-93ACF1848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C574FD-605C-4F8F-9000-6D09CB320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8805EB-43CF-4E55-977A-9461C3528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DC032-D8EC-43A4-8E54-00C67111C074}"/>
              </a:ext>
            </a:extLst>
          </p:cNvPr>
          <p:cNvSpPr>
            <a:spLocks noGrp="1"/>
          </p:cNvSpPr>
          <p:nvPr>
            <p:ph type="dt" sz="half" idx="10"/>
          </p:nvPr>
        </p:nvSpPr>
        <p:spPr/>
        <p:txBody>
          <a:bodyPr/>
          <a:lstStyle/>
          <a:p>
            <a:fld id="{10770553-2AED-45FD-8D5C-78A2F765D49E}" type="datetimeFigureOut">
              <a:rPr lang="en-US" smtClean="0"/>
              <a:t>3/13/2022</a:t>
            </a:fld>
            <a:endParaRPr lang="en-US"/>
          </a:p>
        </p:txBody>
      </p:sp>
      <p:sp>
        <p:nvSpPr>
          <p:cNvPr id="6" name="Footer Placeholder 5">
            <a:extLst>
              <a:ext uri="{FF2B5EF4-FFF2-40B4-BE49-F238E27FC236}">
                <a16:creationId xmlns:a16="http://schemas.microsoft.com/office/drawing/2014/main" id="{3D67B77A-A082-48A2-B43E-8BF0F4FF3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187AA-8FD3-4D93-B56E-B6E4E8D30897}"/>
              </a:ext>
            </a:extLst>
          </p:cNvPr>
          <p:cNvSpPr>
            <a:spLocks noGrp="1"/>
          </p:cNvSpPr>
          <p:nvPr>
            <p:ph type="sldNum" sz="quarter" idx="12"/>
          </p:nvPr>
        </p:nvSpPr>
        <p:spPr/>
        <p:txBody>
          <a:bodyPr/>
          <a:lstStyle/>
          <a:p>
            <a:fld id="{9BF5B868-70B2-470A-B5C5-E3C23B9CE2CC}" type="slidenum">
              <a:rPr lang="en-US" smtClean="0"/>
              <a:t>‹#›</a:t>
            </a:fld>
            <a:endParaRPr lang="en-US"/>
          </a:p>
        </p:txBody>
      </p:sp>
    </p:spTree>
    <p:extLst>
      <p:ext uri="{BB962C8B-B14F-4D97-AF65-F5344CB8AC3E}">
        <p14:creationId xmlns:p14="http://schemas.microsoft.com/office/powerpoint/2010/main" val="11775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15B409-4B71-4875-A7A7-1F271078F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FD583-2ED4-4AB4-96EA-CD6A6ACB5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EE5A4-CED5-4E01-87C7-B5C7903BD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70553-2AED-45FD-8D5C-78A2F765D49E}" type="datetimeFigureOut">
              <a:rPr lang="en-US" smtClean="0"/>
              <a:t>3/13/2022</a:t>
            </a:fld>
            <a:endParaRPr lang="en-US"/>
          </a:p>
        </p:txBody>
      </p:sp>
      <p:sp>
        <p:nvSpPr>
          <p:cNvPr id="5" name="Footer Placeholder 4">
            <a:extLst>
              <a:ext uri="{FF2B5EF4-FFF2-40B4-BE49-F238E27FC236}">
                <a16:creationId xmlns:a16="http://schemas.microsoft.com/office/drawing/2014/main" id="{099239FD-3E65-4317-B7F2-EA54397BF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05AE82-46BF-4F89-9400-DCA3084906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5B868-70B2-470A-B5C5-E3C23B9CE2CC}" type="slidenum">
              <a:rPr lang="en-US" smtClean="0"/>
              <a:t>‹#›</a:t>
            </a:fld>
            <a:endParaRPr lang="en-US"/>
          </a:p>
        </p:txBody>
      </p:sp>
      <p:sp>
        <p:nvSpPr>
          <p:cNvPr id="7" name="MSIPCMContentMarking" descr="{&quot;HashCode&quot;:2040281665,&quot;Placement&quot;:&quot;Footer&quot;,&quot;Top&quot;:520.3781,&quot;Left&quot;:431.686462,&quot;SlideWidth&quot;:960,&quot;SlideHeight&quot;:540}">
            <a:extLst>
              <a:ext uri="{FF2B5EF4-FFF2-40B4-BE49-F238E27FC236}">
                <a16:creationId xmlns:a16="http://schemas.microsoft.com/office/drawing/2014/main" id="{909D1795-FDC1-4920-950D-AD3906CF0A14}"/>
              </a:ext>
            </a:extLst>
          </p:cNvPr>
          <p:cNvSpPr txBox="1"/>
          <p:nvPr userDrawn="1"/>
        </p:nvSpPr>
        <p:spPr>
          <a:xfrm>
            <a:off x="5482418" y="6608802"/>
            <a:ext cx="1227164"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 Use--- </a:t>
            </a:r>
          </a:p>
        </p:txBody>
      </p:sp>
    </p:spTree>
    <p:extLst>
      <p:ext uri="{BB962C8B-B14F-4D97-AF65-F5344CB8AC3E}">
        <p14:creationId xmlns:p14="http://schemas.microsoft.com/office/powerpoint/2010/main" val="2475200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EEB1AD-DA6E-4E89-B27A-979BEF6399CC}"/>
              </a:ext>
            </a:extLst>
          </p:cNvPr>
          <p:cNvSpPr>
            <a:spLocks noGrp="1"/>
          </p:cNvSpPr>
          <p:nvPr>
            <p:ph type="title"/>
          </p:nvPr>
        </p:nvSpPr>
        <p:spPr/>
        <p:txBody>
          <a:bodyPr/>
          <a:lstStyle/>
          <a:p>
            <a:pPr algn="r"/>
            <a:r>
              <a:rPr lang="en-IN" dirty="0"/>
              <a:t>HOUSING_PRICE_PREDICTION</a:t>
            </a:r>
            <a:br>
              <a:rPr lang="en-IN" dirty="0"/>
            </a:br>
            <a:r>
              <a:rPr lang="en-IN" sz="4400" dirty="0" err="1"/>
              <a:t>FlipRobo</a:t>
            </a:r>
            <a:r>
              <a:rPr lang="en-IN" sz="4400" dirty="0"/>
              <a:t> Technologies</a:t>
            </a:r>
            <a:endParaRPr lang="en-US" sz="4400" dirty="0"/>
          </a:p>
        </p:txBody>
      </p:sp>
      <p:sp>
        <p:nvSpPr>
          <p:cNvPr id="5" name="Text Placeholder 4">
            <a:extLst>
              <a:ext uri="{FF2B5EF4-FFF2-40B4-BE49-F238E27FC236}">
                <a16:creationId xmlns:a16="http://schemas.microsoft.com/office/drawing/2014/main" id="{37A03945-83BD-4A72-8910-B557BD54B090}"/>
              </a:ext>
            </a:extLst>
          </p:cNvPr>
          <p:cNvSpPr>
            <a:spLocks noGrp="1"/>
          </p:cNvSpPr>
          <p:nvPr>
            <p:ph type="body" idx="1"/>
          </p:nvPr>
        </p:nvSpPr>
        <p:spPr/>
        <p:txBody>
          <a:bodyPr>
            <a:normAutofit/>
          </a:bodyPr>
          <a:lstStyle/>
          <a:p>
            <a:pPr algn="r"/>
            <a:endParaRPr lang="en-IN" sz="2000" dirty="0">
              <a:solidFill>
                <a:schemeClr val="tx1"/>
              </a:solidFill>
            </a:endParaRPr>
          </a:p>
          <a:p>
            <a:pPr algn="r"/>
            <a:endParaRPr lang="en-IN" sz="2000" dirty="0">
              <a:solidFill>
                <a:schemeClr val="tx1"/>
              </a:solidFill>
            </a:endParaRPr>
          </a:p>
          <a:p>
            <a:pPr algn="r"/>
            <a:r>
              <a:rPr lang="en-IN" sz="2000" dirty="0">
                <a:solidFill>
                  <a:schemeClr val="tx1"/>
                </a:solidFill>
              </a:rPr>
              <a:t>D.MARY SHEREESHA</a:t>
            </a:r>
            <a:endParaRPr lang="en-US" sz="2000" dirty="0">
              <a:solidFill>
                <a:schemeClr val="tx1"/>
              </a:solidFill>
            </a:endParaRPr>
          </a:p>
        </p:txBody>
      </p:sp>
    </p:spTree>
    <p:extLst>
      <p:ext uri="{BB962C8B-B14F-4D97-AF65-F5344CB8AC3E}">
        <p14:creationId xmlns:p14="http://schemas.microsoft.com/office/powerpoint/2010/main" val="292605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57D398-FCC3-42A7-A833-D877C0AC70B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IMPUTING and ENCODING</a:t>
            </a:r>
            <a:endParaRPr lang="en-US" b="1" dirty="0"/>
          </a:p>
        </p:txBody>
      </p:sp>
      <p:grpSp>
        <p:nvGrpSpPr>
          <p:cNvPr id="6" name="Group 5">
            <a:extLst>
              <a:ext uri="{FF2B5EF4-FFF2-40B4-BE49-F238E27FC236}">
                <a16:creationId xmlns:a16="http://schemas.microsoft.com/office/drawing/2014/main" id="{994D4D17-D62B-47EC-B1D9-F2F628853430}"/>
              </a:ext>
            </a:extLst>
          </p:cNvPr>
          <p:cNvGrpSpPr/>
          <p:nvPr/>
        </p:nvGrpSpPr>
        <p:grpSpPr>
          <a:xfrm>
            <a:off x="395139" y="1217292"/>
            <a:ext cx="11548621" cy="5343764"/>
            <a:chOff x="0" y="0"/>
            <a:chExt cx="10515600" cy="1482253"/>
          </a:xfrm>
        </p:grpSpPr>
        <p:sp>
          <p:nvSpPr>
            <p:cNvPr id="7" name="Rectangle: Rounded Corners 6">
              <a:extLst>
                <a:ext uri="{FF2B5EF4-FFF2-40B4-BE49-F238E27FC236}">
                  <a16:creationId xmlns:a16="http://schemas.microsoft.com/office/drawing/2014/main" id="{02B7ECD6-2A8F-480D-B151-D6AB5D5C71A0}"/>
                </a:ext>
              </a:extLst>
            </p:cNvPr>
            <p:cNvSpPr/>
            <p:nvPr/>
          </p:nvSpPr>
          <p:spPr>
            <a:xfrm>
              <a:off x="0" y="0"/>
              <a:ext cx="10515600" cy="14822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14320AF9-4906-4DAD-AE9C-D6D20E0C0486}"/>
                </a:ext>
              </a:extLst>
            </p:cNvPr>
            <p:cNvSpPr txBox="1"/>
            <p:nvPr/>
          </p:nvSpPr>
          <p:spPr>
            <a:xfrm>
              <a:off x="72357" y="23191"/>
              <a:ext cx="10288487" cy="13867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defTabSz="1600200">
                <a:lnSpc>
                  <a:spcPct val="90000"/>
                </a:lnSpc>
                <a:spcBef>
                  <a:spcPct val="0"/>
                </a:spcBef>
                <a:spcAft>
                  <a:spcPct val="35000"/>
                </a:spcAft>
                <a:buNone/>
              </a:pPr>
              <a:endParaRPr lang="en-IN" sz="3600" b="1" kern="1200" dirty="0"/>
            </a:p>
            <a:p>
              <a:pPr marL="0" lvl="0" indent="0" defTabSz="1600200">
                <a:lnSpc>
                  <a:spcPct val="90000"/>
                </a:lnSpc>
                <a:spcBef>
                  <a:spcPct val="0"/>
                </a:spcBef>
                <a:spcAft>
                  <a:spcPct val="35000"/>
                </a:spcAft>
                <a:buNone/>
              </a:pPr>
              <a:r>
                <a:rPr lang="en-IN" sz="2400" b="1" dirty="0"/>
                <a:t> Step 1) Encoded the Numeric value with Mean-Simple Imputer from </a:t>
              </a:r>
              <a:r>
                <a:rPr lang="en-IN" sz="2400" b="1" dirty="0" err="1"/>
                <a:t>SkLearn</a:t>
              </a:r>
              <a:endParaRPr lang="en-IN" sz="2400" b="1" dirty="0"/>
            </a:p>
            <a:p>
              <a:pPr marL="0" lvl="0" indent="0" defTabSz="1600200">
                <a:lnSpc>
                  <a:spcPct val="90000"/>
                </a:lnSpc>
                <a:spcBef>
                  <a:spcPct val="0"/>
                </a:spcBef>
                <a:spcAft>
                  <a:spcPct val="35000"/>
                </a:spcAft>
                <a:buNone/>
              </a:pPr>
              <a:endParaRPr lang="en-IN" sz="2400" b="1" dirty="0"/>
            </a:p>
            <a:p>
              <a:pPr marL="0" lvl="0" indent="0" defTabSz="1600200">
                <a:lnSpc>
                  <a:spcPct val="90000"/>
                </a:lnSpc>
                <a:spcBef>
                  <a:spcPct val="0"/>
                </a:spcBef>
                <a:spcAft>
                  <a:spcPct val="35000"/>
                </a:spcAft>
                <a:buNone/>
              </a:pPr>
              <a:endParaRPr lang="en-IN" sz="2400" b="1" dirty="0"/>
            </a:p>
            <a:p>
              <a:pPr marL="0" lvl="0" indent="0" defTabSz="1600200">
                <a:lnSpc>
                  <a:spcPct val="90000"/>
                </a:lnSpc>
                <a:spcBef>
                  <a:spcPct val="0"/>
                </a:spcBef>
                <a:spcAft>
                  <a:spcPct val="35000"/>
                </a:spcAft>
                <a:buNone/>
              </a:pPr>
              <a:r>
                <a:rPr lang="en-IN" sz="2400" b="1" kern="1200" dirty="0"/>
                <a:t>Step 2)Encoded the categorical value</a:t>
              </a:r>
            </a:p>
            <a:p>
              <a:pPr marL="0" lvl="0" indent="0" defTabSz="1600200">
                <a:lnSpc>
                  <a:spcPct val="90000"/>
                </a:lnSpc>
                <a:spcBef>
                  <a:spcPct val="0"/>
                </a:spcBef>
                <a:spcAft>
                  <a:spcPct val="35000"/>
                </a:spcAft>
                <a:buNone/>
              </a:pPr>
              <a:r>
                <a:rPr lang="en-IN" sz="2400" b="1" dirty="0"/>
                <a:t>	a)Nominal Data- One Hot Encoder-Making Dummies features</a:t>
              </a:r>
            </a:p>
            <a:p>
              <a:pPr marL="0" lvl="0" indent="0" defTabSz="1600200">
                <a:lnSpc>
                  <a:spcPct val="90000"/>
                </a:lnSpc>
                <a:spcBef>
                  <a:spcPct val="0"/>
                </a:spcBef>
                <a:spcAft>
                  <a:spcPct val="35000"/>
                </a:spcAft>
                <a:buNone/>
              </a:pPr>
              <a:r>
                <a:rPr lang="en-IN" sz="2400" b="1" kern="1200" dirty="0"/>
                <a:t>	b)Ordinal Data- by Ordinal Encoder from </a:t>
              </a:r>
              <a:r>
                <a:rPr lang="en-IN" sz="2400" b="1" kern="1200" dirty="0" err="1"/>
                <a:t>SkLearn</a:t>
              </a:r>
              <a:endParaRPr lang="en-US" sz="2400" b="1" kern="1200" dirty="0"/>
            </a:p>
          </p:txBody>
        </p:sp>
      </p:grpSp>
    </p:spTree>
    <p:extLst>
      <p:ext uri="{BB962C8B-B14F-4D97-AF65-F5344CB8AC3E}">
        <p14:creationId xmlns:p14="http://schemas.microsoft.com/office/powerpoint/2010/main" val="125214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57D398-FCC3-42A7-A833-D877C0AC70B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PRINCIPLE COMPONENT ANALYSIS</a:t>
            </a:r>
          </a:p>
          <a:p>
            <a:r>
              <a:rPr lang="en-IN" sz="2800" b="1" dirty="0"/>
              <a:t>Dimension reduction technique</a:t>
            </a:r>
            <a:endParaRPr lang="en-US" sz="2800" b="1" dirty="0"/>
          </a:p>
        </p:txBody>
      </p:sp>
      <p:grpSp>
        <p:nvGrpSpPr>
          <p:cNvPr id="6" name="Group 5">
            <a:extLst>
              <a:ext uri="{FF2B5EF4-FFF2-40B4-BE49-F238E27FC236}">
                <a16:creationId xmlns:a16="http://schemas.microsoft.com/office/drawing/2014/main" id="{994D4D17-D62B-47EC-B1D9-F2F628853430}"/>
              </a:ext>
            </a:extLst>
          </p:cNvPr>
          <p:cNvGrpSpPr/>
          <p:nvPr/>
        </p:nvGrpSpPr>
        <p:grpSpPr>
          <a:xfrm>
            <a:off x="321689" y="1514236"/>
            <a:ext cx="11548621" cy="5343764"/>
            <a:chOff x="0" y="0"/>
            <a:chExt cx="10515600" cy="1482253"/>
          </a:xfrm>
        </p:grpSpPr>
        <p:sp>
          <p:nvSpPr>
            <p:cNvPr id="7" name="Rectangle: Rounded Corners 6">
              <a:extLst>
                <a:ext uri="{FF2B5EF4-FFF2-40B4-BE49-F238E27FC236}">
                  <a16:creationId xmlns:a16="http://schemas.microsoft.com/office/drawing/2014/main" id="{02B7ECD6-2A8F-480D-B151-D6AB5D5C71A0}"/>
                </a:ext>
              </a:extLst>
            </p:cNvPr>
            <p:cNvSpPr/>
            <p:nvPr/>
          </p:nvSpPr>
          <p:spPr>
            <a:xfrm>
              <a:off x="0" y="0"/>
              <a:ext cx="10515600" cy="14822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14320AF9-4906-4DAD-AE9C-D6D20E0C0486}"/>
                </a:ext>
              </a:extLst>
            </p:cNvPr>
            <p:cNvSpPr txBox="1"/>
            <p:nvPr/>
          </p:nvSpPr>
          <p:spPr>
            <a:xfrm>
              <a:off x="72357" y="23191"/>
              <a:ext cx="10288487" cy="13867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marR="0" lvl="0" indent="0" algn="l" defTabSz="1600200" rtl="0" eaLnBrk="1" fontAlgn="auto" latinLnBrk="0" hangingPunct="1">
                <a:lnSpc>
                  <a:spcPct val="90000"/>
                </a:lnSpc>
                <a:spcBef>
                  <a:spcPct val="0"/>
                </a:spcBef>
                <a:spcAft>
                  <a:spcPct val="35000"/>
                </a:spcAft>
                <a:buClrTx/>
                <a:buSzTx/>
                <a:buFontTx/>
                <a:buNone/>
                <a:tabLst/>
                <a:defRPr/>
              </a:pP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600200" rtl="0" eaLnBrk="1" fontAlgn="auto" latinLnBrk="0" hangingPunct="1">
                <a:lnSpc>
                  <a:spcPct val="90000"/>
                </a:lnSpc>
                <a:spcBef>
                  <a:spcPct val="0"/>
                </a:spcBef>
                <a:spcAft>
                  <a:spcPct val="350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580E65E-AB7E-46D0-AD31-F3E9783B74A4}"/>
              </a:ext>
            </a:extLst>
          </p:cNvPr>
          <p:cNvSpPr txBox="1"/>
          <p:nvPr/>
        </p:nvSpPr>
        <p:spPr>
          <a:xfrm>
            <a:off x="838200" y="2715003"/>
            <a:ext cx="10862151" cy="3201326"/>
          </a:xfrm>
          <a:prstGeom prst="rect">
            <a:avLst/>
          </a:prstGeom>
          <a:noFill/>
        </p:spPr>
        <p:txBody>
          <a:bodyPr wrap="square">
            <a:spAutoFit/>
          </a:bodyPr>
          <a:lstStyle/>
          <a:p>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PCA is applied for dimensionality reduction to improve classification/regression accuracy by selecting the optimal set of lower dimensionality features.</a:t>
            </a:r>
            <a:endParaRPr lang="en-US" sz="2800" dirty="0">
              <a:solidFill>
                <a:schemeClr val="bg1"/>
              </a:solidFill>
              <a:effectLst/>
              <a:latin typeface="Times New Roman" panose="02020603050405020304" pitchFamily="18" charset="0"/>
              <a:ea typeface="Times New Roman" panose="02020603050405020304" pitchFamily="18" charset="0"/>
            </a:endParaRPr>
          </a:p>
          <a:p>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Typical Applications of PCA</a:t>
            </a:r>
            <a:endParaRPr lang="en-US" sz="2800" dirty="0">
              <a:solidFill>
                <a:schemeClr val="bg1"/>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 Visualization.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 Compression.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Noise Reduction.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 Classification.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Image Compression.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Face Recognition.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18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57D398-FCC3-42A7-A833-D877C0AC70B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prstClr val="black"/>
                </a:solidFill>
                <a:effectLst/>
                <a:uLnTx/>
                <a:uFillTx/>
                <a:latin typeface="Calibri Light" panose="020F0302020204030204"/>
                <a:ea typeface="+mj-ea"/>
                <a:cs typeface="+mj-cs"/>
              </a:rPr>
              <a:t>RANDOM FOREST REGRESSOR</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prstClr val="black"/>
                </a:solidFill>
                <a:effectLst/>
                <a:uLnTx/>
                <a:uFillTx/>
                <a:latin typeface="Calibri Light" panose="020F0302020204030204"/>
                <a:ea typeface="+mj-ea"/>
                <a:cs typeface="+mj-cs"/>
              </a:rPr>
              <a:t>MACHINE LEARNING ALGORITHM</a:t>
            </a:r>
            <a:endPar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grpSp>
        <p:nvGrpSpPr>
          <p:cNvPr id="6" name="Group 5">
            <a:extLst>
              <a:ext uri="{FF2B5EF4-FFF2-40B4-BE49-F238E27FC236}">
                <a16:creationId xmlns:a16="http://schemas.microsoft.com/office/drawing/2014/main" id="{994D4D17-D62B-47EC-B1D9-F2F628853430}"/>
              </a:ext>
            </a:extLst>
          </p:cNvPr>
          <p:cNvGrpSpPr/>
          <p:nvPr/>
        </p:nvGrpSpPr>
        <p:grpSpPr>
          <a:xfrm>
            <a:off x="321689" y="1514236"/>
            <a:ext cx="11548621" cy="5343764"/>
            <a:chOff x="0" y="0"/>
            <a:chExt cx="10515600" cy="1482253"/>
          </a:xfrm>
        </p:grpSpPr>
        <p:sp>
          <p:nvSpPr>
            <p:cNvPr id="7" name="Rectangle: Rounded Corners 6">
              <a:extLst>
                <a:ext uri="{FF2B5EF4-FFF2-40B4-BE49-F238E27FC236}">
                  <a16:creationId xmlns:a16="http://schemas.microsoft.com/office/drawing/2014/main" id="{02B7ECD6-2A8F-480D-B151-D6AB5D5C71A0}"/>
                </a:ext>
              </a:extLst>
            </p:cNvPr>
            <p:cNvSpPr/>
            <p:nvPr/>
          </p:nvSpPr>
          <p:spPr>
            <a:xfrm>
              <a:off x="0" y="0"/>
              <a:ext cx="10515600" cy="14822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14320AF9-4906-4DAD-AE9C-D6D20E0C0486}"/>
                </a:ext>
              </a:extLst>
            </p:cNvPr>
            <p:cNvSpPr txBox="1"/>
            <p:nvPr/>
          </p:nvSpPr>
          <p:spPr>
            <a:xfrm>
              <a:off x="72357" y="23191"/>
              <a:ext cx="10288487" cy="13867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marR="0" lvl="0" indent="0" algn="l" defTabSz="1600200" rtl="0" eaLnBrk="1" fontAlgn="auto" latinLnBrk="0" hangingPunct="1">
                <a:lnSpc>
                  <a:spcPct val="90000"/>
                </a:lnSpc>
                <a:spcBef>
                  <a:spcPct val="0"/>
                </a:spcBef>
                <a:spcAft>
                  <a:spcPct val="35000"/>
                </a:spcAft>
                <a:buClrTx/>
                <a:buSzTx/>
                <a:buFontTx/>
                <a:buNone/>
                <a:tabLst/>
                <a:defRPr/>
              </a:pPr>
              <a:endParaRPr kumimoji="0" lang="en-IN" sz="3600" b="1"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l" defTabSz="1600200" rtl="0" eaLnBrk="1" fontAlgn="auto" latinLnBrk="0" hangingPunct="1">
                <a:lnSpc>
                  <a:spcPct val="90000"/>
                </a:lnSpc>
                <a:spcBef>
                  <a:spcPct val="0"/>
                </a:spcBef>
                <a:spcAft>
                  <a:spcPct val="35000"/>
                </a:spcAft>
                <a:buClrTx/>
                <a:buSzTx/>
                <a:buFontTx/>
                <a:buNone/>
                <a:tabLst/>
                <a:defRPr/>
              </a:pPr>
              <a:r>
                <a:rPr kumimoji="0" lang="en-IN" sz="2400" b="1" i="0" u="none" strike="noStrike" kern="1200" cap="none" spc="0" normalizeH="0" baseline="0" noProof="0" dirty="0">
                  <a:ln>
                    <a:noFill/>
                  </a:ln>
                  <a:solidFill>
                    <a:schemeClr val="bg1"/>
                  </a:solidFill>
                  <a:effectLst/>
                  <a:uLnTx/>
                  <a:uFillTx/>
                  <a:latin typeface="Calibri" panose="020F0502020204030204"/>
                  <a:ea typeface="+mn-ea"/>
                  <a:cs typeface="+mn-cs"/>
                </a:rPr>
                <a:t> </a:t>
              </a:r>
              <a:endPar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580E65E-AB7E-46D0-AD31-F3E9783B74A4}"/>
              </a:ext>
            </a:extLst>
          </p:cNvPr>
          <p:cNvSpPr txBox="1"/>
          <p:nvPr/>
        </p:nvSpPr>
        <p:spPr>
          <a:xfrm>
            <a:off x="753359" y="2036273"/>
            <a:ext cx="10862151" cy="4242956"/>
          </a:xfrm>
          <a:prstGeom prst="rect">
            <a:avLst/>
          </a:prstGeom>
          <a:noFill/>
        </p:spPr>
        <p:txBody>
          <a:bodyPr wrap="square">
            <a:spAutoFit/>
          </a:bodyPr>
          <a:lstStyle/>
          <a:p>
            <a:pP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 used multiple MACHINE LEARNING ALGORITHMS TO PREDICT THE PRICE OF HOUSE, which is a regression problem</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BEST MODEL WHICH SHOWED BEST ACCURARCY WAS </a:t>
            </a:r>
            <a:r>
              <a:rPr lang="en-IN"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RANDOM FOREST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Random Forest grows multiple decision trees which are merged for a more accurate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 logic behind the Random Forest model is that multiple uncorrelated models (the individual decision trees) perform much better as a group than they do alone. When using Random Forest for classification, each tree gives a classification or a “vote.” The forest chooses the classification with the majority of the “votes.” When using Random Forest for regression, the forest picks the average of the outputs of all trees.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 key here lies in the fact that there is low (or no) correlation between the individual models—that is, between the decision trees that make up the larger Random Forest model. While individual decision trees may produce errors, most of the group will be correct, thus moving the overall outcome in the right direction.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Pts val="1000"/>
              <a:buFont typeface="Symbol" panose="05050102010706020507" pitchFamily="18" charset="2"/>
              <a:buChar char=""/>
              <a:tabLst>
                <a:tab pos="457200" algn="l"/>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234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57D398-FCC3-42A7-A833-D877C0AC70B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prstClr val="black"/>
                </a:solidFill>
                <a:effectLst/>
                <a:uLnTx/>
                <a:uFillTx/>
                <a:latin typeface="Calibri Light" panose="020F0302020204030204"/>
                <a:ea typeface="+mj-ea"/>
                <a:cs typeface="+mj-cs"/>
              </a:rPr>
              <a:t>RANDOM FOREST PREDICTION RESULTS</a:t>
            </a:r>
            <a:endPar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prstClr val="black"/>
                </a:solidFill>
                <a:effectLst/>
                <a:uLnTx/>
                <a:uFillTx/>
                <a:latin typeface="Calibri Light" panose="020F0302020204030204"/>
                <a:ea typeface="+mj-ea"/>
                <a:cs typeface="+mj-cs"/>
              </a:rPr>
              <a:t>MACHINE LEARNING ALGORITHM- CROSS VALIDATION ACCURACY</a:t>
            </a:r>
            <a:endPar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grpSp>
        <p:nvGrpSpPr>
          <p:cNvPr id="6" name="Group 5">
            <a:extLst>
              <a:ext uri="{FF2B5EF4-FFF2-40B4-BE49-F238E27FC236}">
                <a16:creationId xmlns:a16="http://schemas.microsoft.com/office/drawing/2014/main" id="{994D4D17-D62B-47EC-B1D9-F2F628853430}"/>
              </a:ext>
            </a:extLst>
          </p:cNvPr>
          <p:cNvGrpSpPr/>
          <p:nvPr/>
        </p:nvGrpSpPr>
        <p:grpSpPr>
          <a:xfrm>
            <a:off x="321689" y="1514236"/>
            <a:ext cx="11548621" cy="5343764"/>
            <a:chOff x="0" y="0"/>
            <a:chExt cx="10515600" cy="1482253"/>
          </a:xfrm>
        </p:grpSpPr>
        <p:sp>
          <p:nvSpPr>
            <p:cNvPr id="7" name="Rectangle: Rounded Corners 6">
              <a:extLst>
                <a:ext uri="{FF2B5EF4-FFF2-40B4-BE49-F238E27FC236}">
                  <a16:creationId xmlns:a16="http://schemas.microsoft.com/office/drawing/2014/main" id="{02B7ECD6-2A8F-480D-B151-D6AB5D5C71A0}"/>
                </a:ext>
              </a:extLst>
            </p:cNvPr>
            <p:cNvSpPr/>
            <p:nvPr/>
          </p:nvSpPr>
          <p:spPr>
            <a:xfrm>
              <a:off x="0" y="0"/>
              <a:ext cx="10515600" cy="14822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14320AF9-4906-4DAD-AE9C-D6D20E0C0486}"/>
                </a:ext>
              </a:extLst>
            </p:cNvPr>
            <p:cNvSpPr txBox="1"/>
            <p:nvPr/>
          </p:nvSpPr>
          <p:spPr>
            <a:xfrm>
              <a:off x="72357" y="23191"/>
              <a:ext cx="10288487" cy="13867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marR="0" lvl="0" indent="0" algn="l" defTabSz="1600200" rtl="0" eaLnBrk="1" fontAlgn="auto" latinLnBrk="0" hangingPunct="1">
                <a:lnSpc>
                  <a:spcPct val="90000"/>
                </a:lnSpc>
                <a:spcBef>
                  <a:spcPct val="0"/>
                </a:spcBef>
                <a:spcAft>
                  <a:spcPct val="35000"/>
                </a:spcAft>
                <a:buClrTx/>
                <a:buSzTx/>
                <a:buFontTx/>
                <a:buNone/>
                <a:tabLst/>
                <a:defRPr/>
              </a:pP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1600200" rtl="0" eaLnBrk="1" fontAlgn="auto" latinLnBrk="0" hangingPunct="1">
                <a:lnSpc>
                  <a:spcPct val="90000"/>
                </a:lnSpc>
                <a:spcBef>
                  <a:spcPct val="0"/>
                </a:spcBef>
                <a:spcAft>
                  <a:spcPct val="350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3" name="Picture 2">
            <a:extLst>
              <a:ext uri="{FF2B5EF4-FFF2-40B4-BE49-F238E27FC236}">
                <a16:creationId xmlns:a16="http://schemas.microsoft.com/office/drawing/2014/main" id="{D8879FEE-5D9F-4419-8880-5B94775FE197}"/>
              </a:ext>
            </a:extLst>
          </p:cNvPr>
          <p:cNvPicPr>
            <a:picLocks noChangeAspect="1"/>
          </p:cNvPicPr>
          <p:nvPr/>
        </p:nvPicPr>
        <p:blipFill>
          <a:blip r:embed="rId2"/>
          <a:stretch>
            <a:fillRect/>
          </a:stretch>
        </p:blipFill>
        <p:spPr>
          <a:xfrm>
            <a:off x="753359" y="1585756"/>
            <a:ext cx="10515600" cy="1491486"/>
          </a:xfrm>
          <a:prstGeom prst="rect">
            <a:avLst/>
          </a:prstGeom>
        </p:spPr>
      </p:pic>
      <p:pic>
        <p:nvPicPr>
          <p:cNvPr id="9" name="Picture 8">
            <a:extLst>
              <a:ext uri="{FF2B5EF4-FFF2-40B4-BE49-F238E27FC236}">
                <a16:creationId xmlns:a16="http://schemas.microsoft.com/office/drawing/2014/main" id="{4F1EEEEA-730F-4286-8CAF-00134E6B1033}"/>
              </a:ext>
            </a:extLst>
          </p:cNvPr>
          <p:cNvPicPr>
            <a:picLocks noChangeAspect="1"/>
          </p:cNvPicPr>
          <p:nvPr/>
        </p:nvPicPr>
        <p:blipFill>
          <a:blip r:embed="rId3"/>
          <a:stretch>
            <a:fillRect/>
          </a:stretch>
        </p:blipFill>
        <p:spPr>
          <a:xfrm>
            <a:off x="753358" y="3047728"/>
            <a:ext cx="10515599" cy="3771900"/>
          </a:xfrm>
          <a:prstGeom prst="rect">
            <a:avLst/>
          </a:prstGeom>
        </p:spPr>
      </p:pic>
    </p:spTree>
    <p:extLst>
      <p:ext uri="{BB962C8B-B14F-4D97-AF65-F5344CB8AC3E}">
        <p14:creationId xmlns:p14="http://schemas.microsoft.com/office/powerpoint/2010/main" val="331039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34DAB6-02E5-4904-953B-3CB55EA85830}"/>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solidFill>
                  <a:schemeClr val="tx1"/>
                </a:solidFill>
                <a:latin typeface="+mj-lt"/>
                <a:ea typeface="+mj-ea"/>
                <a:cs typeface="+mj-cs"/>
              </a:rPr>
              <a:t>Problem Statement</a:t>
            </a:r>
          </a:p>
        </p:txBody>
      </p:sp>
      <p:sp>
        <p:nvSpPr>
          <p:cNvPr id="36" name="Freeform: Shape 2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2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D2DD4750-570F-482C-A5C0-223B92609F9B}"/>
              </a:ext>
            </a:extLst>
          </p:cNvPr>
          <p:cNvSpPr txBox="1"/>
          <p:nvPr/>
        </p:nvSpPr>
        <p:spPr>
          <a:xfrm>
            <a:off x="1653363" y="2176272"/>
            <a:ext cx="9367204" cy="4041648"/>
          </a:xfrm>
          <a:prstGeom prst="rect">
            <a:avLst/>
          </a:prstGeom>
        </p:spPr>
        <p:txBody>
          <a:bodyPr vert="horz" lIns="91440" tIns="45720" rIns="91440" bIns="45720" rtlCol="0" anchor="t">
            <a:normAutofit/>
          </a:bodyPr>
          <a:lstStyle/>
          <a:p>
            <a:pPr indent="-228600">
              <a:lnSpc>
                <a:spcPct val="90000"/>
              </a:lnSpc>
              <a:spcAft>
                <a:spcPts val="800"/>
              </a:spcAft>
              <a:buFont typeface="Arial" panose="020B0604020202020204" pitchFamily="34" charset="0"/>
              <a:buChar char="•"/>
            </a:pPr>
            <a:r>
              <a:rPr lang="en-US" sz="2400" dirty="0">
                <a:effectLst/>
              </a:rPr>
              <a:t>Understand the parameters which influence the housing price in a new market, which the company has not played its role still</a:t>
            </a:r>
          </a:p>
          <a:p>
            <a:pPr indent="-228600">
              <a:lnSpc>
                <a:spcPct val="90000"/>
              </a:lnSpc>
              <a:spcAft>
                <a:spcPts val="800"/>
              </a:spcAft>
              <a:buFont typeface="Arial" panose="020B0604020202020204" pitchFamily="34" charset="0"/>
              <a:buChar char="•"/>
            </a:pPr>
            <a:endParaRPr lang="en-US" sz="2400" dirty="0">
              <a:effectLst/>
            </a:endParaRPr>
          </a:p>
          <a:p>
            <a:pPr indent="-228600">
              <a:lnSpc>
                <a:spcPct val="90000"/>
              </a:lnSpc>
              <a:spcAft>
                <a:spcPts val="800"/>
              </a:spcAft>
              <a:buFont typeface="Arial" panose="020B0604020202020204" pitchFamily="34" charset="0"/>
              <a:buChar char="•"/>
            </a:pPr>
            <a:r>
              <a:rPr lang="en-US" sz="2400" dirty="0">
                <a:effectLst/>
              </a:rPr>
              <a:t>	What to understand how these features would influence the pricing, how to manage the investment for good ROI.</a:t>
            </a:r>
          </a:p>
          <a:p>
            <a:pPr indent="-228600">
              <a:lnSpc>
                <a:spcPct val="90000"/>
              </a:lnSpc>
              <a:spcAft>
                <a:spcPts val="800"/>
              </a:spcAft>
              <a:buFont typeface="Arial" panose="020B0604020202020204" pitchFamily="34" charset="0"/>
              <a:buChar char="•"/>
            </a:pPr>
            <a:endParaRPr lang="en-US" sz="2400" dirty="0">
              <a:effectLst/>
            </a:endParaRPr>
          </a:p>
          <a:p>
            <a:pPr indent="-228600">
              <a:lnSpc>
                <a:spcPct val="90000"/>
              </a:lnSpc>
              <a:spcAft>
                <a:spcPts val="800"/>
              </a:spcAft>
              <a:buFont typeface="Arial" panose="020B0604020202020204" pitchFamily="34" charset="0"/>
              <a:buChar char="•"/>
            </a:pPr>
            <a:r>
              <a:rPr lang="en-US" sz="2400" dirty="0">
                <a:effectLst/>
              </a:rPr>
              <a:t>	If a machine Learning model can predict on what actual price the property will be sold by Local people, The company can buy the property, based on its margin and expected ROI(Return on investment)margins.</a:t>
            </a:r>
          </a:p>
        </p:txBody>
      </p:sp>
    </p:spTree>
    <p:extLst>
      <p:ext uri="{BB962C8B-B14F-4D97-AF65-F5344CB8AC3E}">
        <p14:creationId xmlns:p14="http://schemas.microsoft.com/office/powerpoint/2010/main" val="323668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7FE8-B219-4231-8D07-B8DF7D053EA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Data Analysis</a:t>
            </a:r>
            <a:endParaRPr lang="en-US" dirty="0"/>
          </a:p>
        </p:txBody>
      </p:sp>
      <p:grpSp>
        <p:nvGrpSpPr>
          <p:cNvPr id="3" name="Group 2">
            <a:extLst>
              <a:ext uri="{FF2B5EF4-FFF2-40B4-BE49-F238E27FC236}">
                <a16:creationId xmlns:a16="http://schemas.microsoft.com/office/drawing/2014/main" id="{9714F585-E071-46BE-B743-2BD790E1FCE2}"/>
              </a:ext>
            </a:extLst>
          </p:cNvPr>
          <p:cNvGrpSpPr/>
          <p:nvPr/>
        </p:nvGrpSpPr>
        <p:grpSpPr>
          <a:xfrm>
            <a:off x="395139" y="1217292"/>
            <a:ext cx="11548621" cy="5343764"/>
            <a:chOff x="0" y="0"/>
            <a:chExt cx="10515600" cy="1482253"/>
          </a:xfrm>
        </p:grpSpPr>
        <p:sp>
          <p:nvSpPr>
            <p:cNvPr id="4" name="Rectangle: Rounded Corners 3">
              <a:extLst>
                <a:ext uri="{FF2B5EF4-FFF2-40B4-BE49-F238E27FC236}">
                  <a16:creationId xmlns:a16="http://schemas.microsoft.com/office/drawing/2014/main" id="{7A6A3A18-211E-43A3-9D5D-B72EC41C9421}"/>
                </a:ext>
              </a:extLst>
            </p:cNvPr>
            <p:cNvSpPr/>
            <p:nvPr/>
          </p:nvSpPr>
          <p:spPr>
            <a:xfrm>
              <a:off x="0" y="0"/>
              <a:ext cx="10515600" cy="14822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tangle: Rounded Corners 4">
              <a:extLst>
                <a:ext uri="{FF2B5EF4-FFF2-40B4-BE49-F238E27FC236}">
                  <a16:creationId xmlns:a16="http://schemas.microsoft.com/office/drawing/2014/main" id="{BE347123-5004-4E7A-A349-DAE983E7DBBA}"/>
                </a:ext>
              </a:extLst>
            </p:cNvPr>
            <p:cNvSpPr txBox="1"/>
            <p:nvPr/>
          </p:nvSpPr>
          <p:spPr>
            <a:xfrm>
              <a:off x="72357" y="23191"/>
              <a:ext cx="10288487" cy="13867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IN" sz="3600" b="1" kern="1200" dirty="0"/>
                <a:t>I would Studied</a:t>
              </a:r>
            </a:p>
            <a:p>
              <a:pPr marL="0" lvl="0" indent="0" algn="ctr" defTabSz="1600200">
                <a:lnSpc>
                  <a:spcPct val="90000"/>
                </a:lnSpc>
                <a:spcBef>
                  <a:spcPct val="0"/>
                </a:spcBef>
                <a:spcAft>
                  <a:spcPct val="35000"/>
                </a:spcAft>
                <a:buNone/>
              </a:pPr>
              <a:endParaRPr lang="en-IN" sz="3600" b="1" kern="1200" dirty="0"/>
            </a:p>
            <a:p>
              <a:pPr marL="0" lvl="0" indent="0" algn="ctr" defTabSz="1600200">
                <a:lnSpc>
                  <a:spcPct val="90000"/>
                </a:lnSpc>
                <a:spcBef>
                  <a:spcPct val="0"/>
                </a:spcBef>
                <a:spcAft>
                  <a:spcPct val="35000"/>
                </a:spcAft>
                <a:buNone/>
              </a:pPr>
              <a:r>
                <a:rPr lang="en-IN" sz="2400" b="1" dirty="0"/>
                <a:t> Step 1)How the data is in the Dataset- Individually, Its distribution, The people preference for that feature by count plots and distribution plots</a:t>
              </a:r>
            </a:p>
            <a:p>
              <a:pPr marL="0" lvl="0" indent="0" algn="ctr" defTabSz="1600200">
                <a:lnSpc>
                  <a:spcPct val="90000"/>
                </a:lnSpc>
                <a:spcBef>
                  <a:spcPct val="0"/>
                </a:spcBef>
                <a:spcAft>
                  <a:spcPct val="35000"/>
                </a:spcAft>
                <a:buNone/>
              </a:pPr>
              <a:endParaRPr lang="en-IN" sz="2400" b="1" dirty="0"/>
            </a:p>
            <a:p>
              <a:pPr marL="0" lvl="0" indent="0" algn="ctr" defTabSz="1600200">
                <a:lnSpc>
                  <a:spcPct val="90000"/>
                </a:lnSpc>
                <a:spcBef>
                  <a:spcPct val="0"/>
                </a:spcBef>
                <a:spcAft>
                  <a:spcPct val="35000"/>
                </a:spcAft>
                <a:buNone/>
              </a:pPr>
              <a:r>
                <a:rPr lang="en-IN" sz="2400" b="1" kern="1200" dirty="0"/>
                <a:t>Step 2)How the data features is related to Sale Price , strips plots and Scatter plots</a:t>
              </a:r>
              <a:endParaRPr lang="en-US" sz="2400" b="1" kern="1200" dirty="0"/>
            </a:p>
          </p:txBody>
        </p:sp>
      </p:grpSp>
    </p:spTree>
    <p:extLst>
      <p:ext uri="{BB962C8B-B14F-4D97-AF65-F5344CB8AC3E}">
        <p14:creationId xmlns:p14="http://schemas.microsoft.com/office/powerpoint/2010/main" val="266909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8C6B4E-0927-4B58-B583-3F508B302023}"/>
              </a:ext>
            </a:extLst>
          </p:cNvPr>
          <p:cNvSpPr txBox="1"/>
          <p:nvPr/>
        </p:nvSpPr>
        <p:spPr>
          <a:xfrm>
            <a:off x="336884" y="742951"/>
            <a:ext cx="4332307"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j-lt"/>
                <a:ea typeface="+mj-ea"/>
                <a:cs typeface="+mj-cs"/>
              </a:rPr>
              <a:t>Step 1</a:t>
            </a:r>
          </a:p>
          <a:p>
            <a:pPr algn="ctr">
              <a:lnSpc>
                <a:spcPct val="90000"/>
              </a:lnSpc>
              <a:spcBef>
                <a:spcPct val="0"/>
              </a:spcBef>
              <a:spcAft>
                <a:spcPts val="600"/>
              </a:spcAft>
            </a:pPr>
            <a:endParaRPr lang="en-US" sz="2800" b="1" dirty="0">
              <a:solidFill>
                <a:srgbClr val="FFFFFF"/>
              </a:solidFill>
              <a:latin typeface="+mj-lt"/>
              <a:ea typeface="+mj-ea"/>
              <a:cs typeface="+mj-cs"/>
            </a:endParaRPr>
          </a:p>
          <a:p>
            <a:pPr algn="ctr">
              <a:lnSpc>
                <a:spcPct val="90000"/>
              </a:lnSpc>
              <a:spcBef>
                <a:spcPct val="0"/>
              </a:spcBef>
              <a:spcAft>
                <a:spcPts val="600"/>
              </a:spcAft>
            </a:pPr>
            <a:r>
              <a:rPr lang="en-US" sz="2800" b="1" kern="1200" dirty="0">
                <a:solidFill>
                  <a:srgbClr val="FFFFFF"/>
                </a:solidFill>
                <a:latin typeface="+mj-lt"/>
                <a:ea typeface="+mj-ea"/>
                <a:cs typeface="+mj-cs"/>
              </a:rPr>
              <a:t>Understand Sale/People Preferences</a:t>
            </a:r>
          </a:p>
          <a:p>
            <a:pPr algn="ctr">
              <a:lnSpc>
                <a:spcPct val="90000"/>
              </a:lnSpc>
              <a:spcBef>
                <a:spcPct val="0"/>
              </a:spcBef>
              <a:spcAft>
                <a:spcPts val="600"/>
              </a:spcAft>
            </a:pPr>
            <a:endParaRPr lang="en-US" sz="2800" b="1" kern="1200" dirty="0">
              <a:solidFill>
                <a:srgbClr val="FFFFFF"/>
              </a:solidFill>
              <a:latin typeface="+mj-lt"/>
              <a:ea typeface="+mj-ea"/>
              <a:cs typeface="+mj-cs"/>
            </a:endParaRPr>
          </a:p>
          <a:p>
            <a:pPr algn="ctr">
              <a:lnSpc>
                <a:spcPct val="90000"/>
              </a:lnSpc>
              <a:spcBef>
                <a:spcPct val="0"/>
              </a:spcBef>
              <a:spcAft>
                <a:spcPts val="600"/>
              </a:spcAft>
            </a:pPr>
            <a:r>
              <a:rPr lang="en-US" sz="2800" kern="1200" dirty="0">
                <a:solidFill>
                  <a:srgbClr val="FFFFFF"/>
                </a:solidFill>
                <a:latin typeface="+mj-lt"/>
                <a:ea typeface="+mj-ea"/>
                <a:cs typeface="+mj-cs"/>
              </a:rPr>
              <a:t> </a:t>
            </a:r>
            <a:r>
              <a:rPr lang="en-US" sz="2800" b="1" kern="1200" dirty="0">
                <a:solidFill>
                  <a:srgbClr val="FFFFFF"/>
                </a:solidFill>
                <a:latin typeface="+mj-lt"/>
                <a:ea typeface="+mj-ea"/>
                <a:cs typeface="+mj-cs"/>
              </a:rPr>
              <a:t>Categorical data</a:t>
            </a:r>
          </a:p>
        </p:txBody>
      </p:sp>
      <p:pic>
        <p:nvPicPr>
          <p:cNvPr id="5" name="Picture 4">
            <a:extLst>
              <a:ext uri="{FF2B5EF4-FFF2-40B4-BE49-F238E27FC236}">
                <a16:creationId xmlns:a16="http://schemas.microsoft.com/office/drawing/2014/main" id="{D9A3F413-DA9C-47F0-8309-9003215BEC32}"/>
              </a:ext>
            </a:extLst>
          </p:cNvPr>
          <p:cNvPicPr>
            <a:picLocks noChangeAspect="1"/>
          </p:cNvPicPr>
          <p:nvPr/>
        </p:nvPicPr>
        <p:blipFill>
          <a:blip r:embed="rId2"/>
          <a:stretch>
            <a:fillRect/>
          </a:stretch>
        </p:blipFill>
        <p:spPr>
          <a:xfrm>
            <a:off x="4781550" y="0"/>
            <a:ext cx="7410450" cy="6762749"/>
          </a:xfrm>
          <a:prstGeom prst="rect">
            <a:avLst/>
          </a:prstGeom>
        </p:spPr>
      </p:pic>
    </p:spTree>
    <p:extLst>
      <p:ext uri="{BB962C8B-B14F-4D97-AF65-F5344CB8AC3E}">
        <p14:creationId xmlns:p14="http://schemas.microsoft.com/office/powerpoint/2010/main" val="238051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6550C02-70FB-4575-88E2-DBB770C9D145}"/>
              </a:ext>
            </a:extLst>
          </p:cNvPr>
          <p:cNvSpPr txBox="1"/>
          <p:nvPr/>
        </p:nvSpPr>
        <p:spPr>
          <a:xfrm>
            <a:off x="336883" y="742951"/>
            <a:ext cx="4332307"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j-lt"/>
                <a:ea typeface="+mj-ea"/>
                <a:cs typeface="+mj-cs"/>
              </a:rPr>
              <a:t>Step 1</a:t>
            </a:r>
          </a:p>
          <a:p>
            <a:pPr algn="ctr">
              <a:lnSpc>
                <a:spcPct val="90000"/>
              </a:lnSpc>
              <a:spcBef>
                <a:spcPct val="0"/>
              </a:spcBef>
              <a:spcAft>
                <a:spcPts val="600"/>
              </a:spcAft>
            </a:pPr>
            <a:endParaRPr lang="en-US" sz="2800" b="1" kern="1200" dirty="0">
              <a:solidFill>
                <a:srgbClr val="FFFFFF"/>
              </a:solidFill>
              <a:latin typeface="+mj-lt"/>
              <a:ea typeface="+mj-ea"/>
              <a:cs typeface="+mj-cs"/>
            </a:endParaRPr>
          </a:p>
          <a:p>
            <a:pPr algn="ctr">
              <a:lnSpc>
                <a:spcPct val="90000"/>
              </a:lnSpc>
              <a:spcBef>
                <a:spcPct val="0"/>
              </a:spcBef>
              <a:spcAft>
                <a:spcPts val="600"/>
              </a:spcAft>
            </a:pPr>
            <a:r>
              <a:rPr lang="en-US" sz="2800" b="1" kern="1200" dirty="0">
                <a:solidFill>
                  <a:srgbClr val="FFFFFF"/>
                </a:solidFill>
                <a:latin typeface="+mj-lt"/>
                <a:ea typeface="+mj-ea"/>
                <a:cs typeface="+mj-cs"/>
              </a:rPr>
              <a:t>Understand Sale/People Preferences</a:t>
            </a:r>
          </a:p>
          <a:p>
            <a:pPr algn="ctr">
              <a:lnSpc>
                <a:spcPct val="90000"/>
              </a:lnSpc>
              <a:spcBef>
                <a:spcPct val="0"/>
              </a:spcBef>
              <a:spcAft>
                <a:spcPts val="600"/>
              </a:spcAft>
            </a:pPr>
            <a:endParaRPr lang="en-US" sz="2800" b="1" dirty="0">
              <a:solidFill>
                <a:srgbClr val="FFFFFF"/>
              </a:solidFill>
              <a:latin typeface="+mj-lt"/>
              <a:ea typeface="+mj-ea"/>
              <a:cs typeface="+mj-cs"/>
            </a:endParaRPr>
          </a:p>
          <a:p>
            <a:pPr algn="ctr">
              <a:lnSpc>
                <a:spcPct val="90000"/>
              </a:lnSpc>
              <a:spcBef>
                <a:spcPct val="0"/>
              </a:spcBef>
              <a:spcAft>
                <a:spcPts val="600"/>
              </a:spcAft>
            </a:pPr>
            <a:r>
              <a:rPr lang="en-US" sz="2800" b="1" kern="1200" dirty="0">
                <a:solidFill>
                  <a:srgbClr val="FFFFFF"/>
                </a:solidFill>
                <a:latin typeface="+mj-lt"/>
                <a:ea typeface="+mj-ea"/>
                <a:cs typeface="+mj-cs"/>
              </a:rPr>
              <a:t>Numeric Data</a:t>
            </a:r>
          </a:p>
          <a:p>
            <a:pPr algn="ctr">
              <a:lnSpc>
                <a:spcPct val="90000"/>
              </a:lnSpc>
              <a:spcBef>
                <a:spcPct val="0"/>
              </a:spcBef>
              <a:spcAft>
                <a:spcPts val="600"/>
              </a:spcAft>
            </a:pPr>
            <a:endParaRPr lang="en-US" sz="2800" b="1" kern="1200" dirty="0">
              <a:solidFill>
                <a:srgbClr val="FFFFFF"/>
              </a:solidFill>
              <a:latin typeface="+mj-lt"/>
              <a:ea typeface="+mj-ea"/>
              <a:cs typeface="+mj-cs"/>
            </a:endParaRPr>
          </a:p>
        </p:txBody>
      </p:sp>
      <p:grpSp>
        <p:nvGrpSpPr>
          <p:cNvPr id="10" name="Group 9">
            <a:extLst>
              <a:ext uri="{FF2B5EF4-FFF2-40B4-BE49-F238E27FC236}">
                <a16:creationId xmlns:a16="http://schemas.microsoft.com/office/drawing/2014/main" id="{98F5136D-B508-48BA-BA92-C1D86D908665}"/>
              </a:ext>
            </a:extLst>
          </p:cNvPr>
          <p:cNvGrpSpPr/>
          <p:nvPr/>
        </p:nvGrpSpPr>
        <p:grpSpPr>
          <a:xfrm>
            <a:off x="4669191" y="123826"/>
            <a:ext cx="7456133" cy="6734174"/>
            <a:chOff x="4669191" y="123826"/>
            <a:chExt cx="7456133" cy="6734174"/>
          </a:xfrm>
        </p:grpSpPr>
        <p:pic>
          <p:nvPicPr>
            <p:cNvPr id="4" name="Picture 3">
              <a:extLst>
                <a:ext uri="{FF2B5EF4-FFF2-40B4-BE49-F238E27FC236}">
                  <a16:creationId xmlns:a16="http://schemas.microsoft.com/office/drawing/2014/main" id="{DE8C634E-A526-4856-92C8-289D288DD6A0}"/>
                </a:ext>
              </a:extLst>
            </p:cNvPr>
            <p:cNvPicPr>
              <a:picLocks noChangeAspect="1"/>
            </p:cNvPicPr>
            <p:nvPr/>
          </p:nvPicPr>
          <p:blipFill>
            <a:blip r:embed="rId2"/>
            <a:stretch>
              <a:fillRect/>
            </a:stretch>
          </p:blipFill>
          <p:spPr>
            <a:xfrm>
              <a:off x="4669191" y="123826"/>
              <a:ext cx="7456133" cy="6734174"/>
            </a:xfrm>
            <a:prstGeom prst="rect">
              <a:avLst/>
            </a:prstGeom>
          </p:spPr>
        </p:pic>
        <p:pic>
          <p:nvPicPr>
            <p:cNvPr id="8" name="Picture 7">
              <a:extLst>
                <a:ext uri="{FF2B5EF4-FFF2-40B4-BE49-F238E27FC236}">
                  <a16:creationId xmlns:a16="http://schemas.microsoft.com/office/drawing/2014/main" id="{E330187B-36A2-45BC-8655-2E00C90F112A}"/>
                </a:ext>
              </a:extLst>
            </p:cNvPr>
            <p:cNvPicPr>
              <a:picLocks noChangeAspect="1"/>
            </p:cNvPicPr>
            <p:nvPr/>
          </p:nvPicPr>
          <p:blipFill>
            <a:blip r:embed="rId3"/>
            <a:stretch>
              <a:fillRect/>
            </a:stretch>
          </p:blipFill>
          <p:spPr>
            <a:xfrm>
              <a:off x="5625482" y="5525638"/>
              <a:ext cx="3234201" cy="1332362"/>
            </a:xfrm>
            <a:prstGeom prst="rect">
              <a:avLst/>
            </a:prstGeom>
          </p:spPr>
        </p:pic>
      </p:grpSp>
    </p:spTree>
    <p:extLst>
      <p:ext uri="{BB962C8B-B14F-4D97-AF65-F5344CB8AC3E}">
        <p14:creationId xmlns:p14="http://schemas.microsoft.com/office/powerpoint/2010/main" val="41816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C8C6B4E-0927-4B58-B583-3F508B302023}"/>
              </a:ext>
            </a:extLst>
          </p:cNvPr>
          <p:cNvSpPr txBox="1"/>
          <p:nvPr/>
        </p:nvSpPr>
        <p:spPr>
          <a:xfrm>
            <a:off x="336884" y="742951"/>
            <a:ext cx="4332307" cy="49625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rPr>
              <a:t>Step 2</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endParaRP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rPr>
              <a:t>Understand feature Vs Sale Price </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endParaRP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Light" panose="020F0302020204030204"/>
                <a:ea typeface="+mn-ea"/>
                <a:cs typeface="+mn-cs"/>
              </a:rPr>
              <a:t> </a:t>
            </a:r>
            <a:r>
              <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rPr>
              <a:t>Categorical data</a:t>
            </a:r>
          </a:p>
        </p:txBody>
      </p:sp>
      <p:pic>
        <p:nvPicPr>
          <p:cNvPr id="4" name="Picture 3">
            <a:extLst>
              <a:ext uri="{FF2B5EF4-FFF2-40B4-BE49-F238E27FC236}">
                <a16:creationId xmlns:a16="http://schemas.microsoft.com/office/drawing/2014/main" id="{36C72961-57BC-4507-A0EC-E102C10ADA7F}"/>
              </a:ext>
            </a:extLst>
          </p:cNvPr>
          <p:cNvPicPr>
            <a:picLocks noChangeAspect="1"/>
          </p:cNvPicPr>
          <p:nvPr/>
        </p:nvPicPr>
        <p:blipFill rotWithShape="1">
          <a:blip r:embed="rId2"/>
          <a:srcRect t="1250"/>
          <a:stretch/>
        </p:blipFill>
        <p:spPr>
          <a:xfrm>
            <a:off x="4669191" y="42862"/>
            <a:ext cx="7618059" cy="6815138"/>
          </a:xfrm>
          <a:prstGeom prst="rect">
            <a:avLst/>
          </a:prstGeom>
        </p:spPr>
      </p:pic>
    </p:spTree>
    <p:extLst>
      <p:ext uri="{BB962C8B-B14F-4D97-AF65-F5344CB8AC3E}">
        <p14:creationId xmlns:p14="http://schemas.microsoft.com/office/powerpoint/2010/main" val="165682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C8C6B4E-0927-4B58-B583-3F508B302023}"/>
              </a:ext>
            </a:extLst>
          </p:cNvPr>
          <p:cNvSpPr txBox="1"/>
          <p:nvPr/>
        </p:nvSpPr>
        <p:spPr>
          <a:xfrm>
            <a:off x="336884" y="742951"/>
            <a:ext cx="4332307" cy="49625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rPr>
              <a:t>Step 2</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endParaRP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rPr>
              <a:t>Understand feature Vs Sale Price </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endParaRP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Light" panose="020F0302020204030204"/>
                <a:ea typeface="+mn-ea"/>
                <a:cs typeface="+mn-cs"/>
              </a:rPr>
              <a:t> </a:t>
            </a:r>
            <a:r>
              <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rPr>
              <a:t>Numeric data</a:t>
            </a:r>
          </a:p>
        </p:txBody>
      </p:sp>
      <p:grpSp>
        <p:nvGrpSpPr>
          <p:cNvPr id="8" name="Group 7">
            <a:extLst>
              <a:ext uri="{FF2B5EF4-FFF2-40B4-BE49-F238E27FC236}">
                <a16:creationId xmlns:a16="http://schemas.microsoft.com/office/drawing/2014/main" id="{69A3B5E3-09B7-432E-9155-326D7FD3DEEA}"/>
              </a:ext>
            </a:extLst>
          </p:cNvPr>
          <p:cNvGrpSpPr/>
          <p:nvPr/>
        </p:nvGrpSpPr>
        <p:grpSpPr>
          <a:xfrm>
            <a:off x="5039095" y="18854"/>
            <a:ext cx="6914093" cy="6645897"/>
            <a:chOff x="2569271" y="0"/>
            <a:chExt cx="7053457" cy="6858000"/>
          </a:xfrm>
        </p:grpSpPr>
        <p:pic>
          <p:nvPicPr>
            <p:cNvPr id="5" name="Picture 4">
              <a:extLst>
                <a:ext uri="{FF2B5EF4-FFF2-40B4-BE49-F238E27FC236}">
                  <a16:creationId xmlns:a16="http://schemas.microsoft.com/office/drawing/2014/main" id="{97283FA0-750F-43C2-8CC7-5BB675D893CF}"/>
                </a:ext>
              </a:extLst>
            </p:cNvPr>
            <p:cNvPicPr>
              <a:picLocks noChangeAspect="1"/>
            </p:cNvPicPr>
            <p:nvPr/>
          </p:nvPicPr>
          <p:blipFill>
            <a:blip r:embed="rId2"/>
            <a:stretch>
              <a:fillRect/>
            </a:stretch>
          </p:blipFill>
          <p:spPr>
            <a:xfrm>
              <a:off x="2569271" y="0"/>
              <a:ext cx="7053457" cy="6858000"/>
            </a:xfrm>
            <a:prstGeom prst="rect">
              <a:avLst/>
            </a:prstGeom>
          </p:spPr>
        </p:pic>
        <p:pic>
          <p:nvPicPr>
            <p:cNvPr id="7" name="Picture 6">
              <a:extLst>
                <a:ext uri="{FF2B5EF4-FFF2-40B4-BE49-F238E27FC236}">
                  <a16:creationId xmlns:a16="http://schemas.microsoft.com/office/drawing/2014/main" id="{DFE2CB34-4781-46F9-9404-530DADA90F44}"/>
                </a:ext>
              </a:extLst>
            </p:cNvPr>
            <p:cNvPicPr>
              <a:picLocks noChangeAspect="1"/>
            </p:cNvPicPr>
            <p:nvPr/>
          </p:nvPicPr>
          <p:blipFill>
            <a:blip r:embed="rId3"/>
            <a:stretch>
              <a:fillRect/>
            </a:stretch>
          </p:blipFill>
          <p:spPr>
            <a:xfrm>
              <a:off x="4424362" y="5451177"/>
              <a:ext cx="3343275" cy="1371600"/>
            </a:xfrm>
            <a:prstGeom prst="rect">
              <a:avLst/>
            </a:prstGeom>
          </p:spPr>
        </p:pic>
      </p:grpSp>
    </p:spTree>
    <p:extLst>
      <p:ext uri="{BB962C8B-B14F-4D97-AF65-F5344CB8AC3E}">
        <p14:creationId xmlns:p14="http://schemas.microsoft.com/office/powerpoint/2010/main" val="50737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C8C6B4E-0927-4B58-B583-3F508B302023}"/>
              </a:ext>
            </a:extLst>
          </p:cNvPr>
          <p:cNvSpPr txBox="1"/>
          <p:nvPr/>
        </p:nvSpPr>
        <p:spPr>
          <a:xfrm>
            <a:off x="336884" y="742951"/>
            <a:ext cx="4332307" cy="49625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rPr>
              <a:t>CONCLUSIONS</a:t>
            </a:r>
          </a:p>
        </p:txBody>
      </p:sp>
      <p:sp>
        <p:nvSpPr>
          <p:cNvPr id="5" name="TextBox 4">
            <a:extLst>
              <a:ext uri="{FF2B5EF4-FFF2-40B4-BE49-F238E27FC236}">
                <a16:creationId xmlns:a16="http://schemas.microsoft.com/office/drawing/2014/main" id="{FA1C6609-9F26-4D06-A7A8-3D336BC4EA85}"/>
              </a:ext>
            </a:extLst>
          </p:cNvPr>
          <p:cNvSpPr txBox="1"/>
          <p:nvPr/>
        </p:nvSpPr>
        <p:spPr>
          <a:xfrm>
            <a:off x="4826523" y="258821"/>
            <a:ext cx="7258639" cy="6599179"/>
          </a:xfrm>
          <a:prstGeom prst="rect">
            <a:avLst/>
          </a:prstGeom>
          <a:noFill/>
        </p:spPr>
        <p:txBody>
          <a:bodyPr wrap="square">
            <a:spAutoFit/>
          </a:bodyPr>
          <a:lstStyle/>
          <a:p>
            <a:pPr>
              <a:lnSpc>
                <a:spcPct val="107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 The features which add sales Price significantly are-make the sale Price High- Can Invest on these properties having these features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Residential Low Density</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Paved Street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All public Utilities (E,G,W,&amp; 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having all Normal Conditions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Single-family Detached- have high Sales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Gable, Hip, Roofs have high 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Fair Basement (70-79 inches), Average garage Quality- start high sales 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SBrkr</a:t>
            </a:r>
            <a:r>
              <a:rPr lang="en-US" sz="1800" dirty="0">
                <a:effectLst/>
                <a:latin typeface="Calibri" panose="020F0502020204030204" pitchFamily="34" charset="0"/>
                <a:ea typeface="Calibri" panose="020F0502020204030204" pitchFamily="34" charset="0"/>
                <a:cs typeface="Calibri" panose="020F0502020204030204" pitchFamily="34" charset="0"/>
              </a:rPr>
              <a:t>-Standard Circuit Breakers &amp; Romex Electricity is expected to have high sales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Overall quality- attracts more 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Floor square feet- positively influence the 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Average Overall condition show more 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New Houses have slightly more 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Average basement set is expected more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TotRmsAbvGrd</a:t>
            </a:r>
            <a:r>
              <a:rPr lang="en-US" sz="1800" dirty="0">
                <a:effectLst/>
                <a:latin typeface="Calibri" panose="020F0502020204030204" pitchFamily="34" charset="0"/>
                <a:ea typeface="Calibri" panose="020F0502020204030204" pitchFamily="34" charset="0"/>
                <a:cs typeface="Calibri" panose="020F0502020204030204" pitchFamily="34" charset="0"/>
              </a:rPr>
              <a:t>: Total rooms above grade-Good Grade is expected to give more 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GrLivArea</a:t>
            </a:r>
            <a:r>
              <a:rPr lang="en-US" sz="1800" dirty="0">
                <a:effectLst/>
                <a:latin typeface="Calibri" panose="020F0502020204030204" pitchFamily="34" charset="0"/>
                <a:ea typeface="Calibri" panose="020F0502020204030204" pitchFamily="34" charset="0"/>
                <a:cs typeface="Calibri" panose="020F0502020204030204" pitchFamily="34" charset="0"/>
              </a:rPr>
              <a:t>: Above grade (ground) living area square feet- Give more 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Size of garage in car capacity- higher the better</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13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C8C6B4E-0927-4B58-B583-3F508B302023}"/>
              </a:ext>
            </a:extLst>
          </p:cNvPr>
          <p:cNvSpPr txBox="1"/>
          <p:nvPr/>
        </p:nvSpPr>
        <p:spPr>
          <a:xfrm>
            <a:off x="336884" y="742951"/>
            <a:ext cx="4332307" cy="49625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alibri Light" panose="020F0302020204030204"/>
                <a:ea typeface="+mn-ea"/>
                <a:cs typeface="+mn-cs"/>
              </a:rPr>
              <a:t>CONCLUSIONS</a:t>
            </a:r>
          </a:p>
        </p:txBody>
      </p:sp>
      <p:sp>
        <p:nvSpPr>
          <p:cNvPr id="9" name="TextBox 8">
            <a:extLst>
              <a:ext uri="{FF2B5EF4-FFF2-40B4-BE49-F238E27FC236}">
                <a16:creationId xmlns:a16="http://schemas.microsoft.com/office/drawing/2014/main" id="{CA903B2F-B35B-4771-B845-0A2A6E1EE852}"/>
              </a:ext>
            </a:extLst>
          </p:cNvPr>
          <p:cNvSpPr txBox="1"/>
          <p:nvPr/>
        </p:nvSpPr>
        <p:spPr>
          <a:xfrm>
            <a:off x="4785455" y="422921"/>
            <a:ext cx="7406545" cy="5086521"/>
          </a:xfrm>
          <a:prstGeom prst="rect">
            <a:avLst/>
          </a:prstGeom>
          <a:noFill/>
        </p:spPr>
        <p:txBody>
          <a:bodyPr wrap="square">
            <a:spAutoFit/>
          </a:bodyPr>
          <a:lstStyle/>
          <a:p>
            <a:pPr>
              <a:lnSpc>
                <a:spcPct val="107000"/>
              </a:lnSpc>
            </a:pPr>
            <a:r>
              <a:rPr lang="en-US" sz="1600" b="1" dirty="0">
                <a:effectLst/>
                <a:latin typeface="Calibri" panose="020F0502020204030204" pitchFamily="34" charset="0"/>
                <a:ea typeface="Calibri" panose="020F0502020204030204" pitchFamily="34" charset="0"/>
                <a:cs typeface="Calibri" panose="020F0502020204030204" pitchFamily="34" charset="0"/>
              </a:rPr>
              <a:t>## The features which do not have sale impact- Can </a:t>
            </a:r>
            <a:r>
              <a:rPr lang="en-US" sz="1600" b="1" dirty="0" err="1">
                <a:effectLst/>
                <a:latin typeface="Calibri" panose="020F0502020204030204" pitchFamily="34" charset="0"/>
                <a:ea typeface="Calibri" panose="020F0502020204030204" pitchFamily="34" charset="0"/>
                <a:cs typeface="Calibri" panose="020F0502020204030204" pitchFamily="34" charset="0"/>
              </a:rPr>
              <a:t>inore</a:t>
            </a:r>
            <a:r>
              <a:rPr lang="en-US" sz="1600" b="1" dirty="0">
                <a:effectLst/>
                <a:latin typeface="Calibri" panose="020F0502020204030204" pitchFamily="34" charset="0"/>
                <a:ea typeface="Calibri" panose="020F0502020204030204" pitchFamily="34" charset="0"/>
                <a:cs typeface="Calibri" panose="020F0502020204030204" pitchFamily="34" charset="0"/>
              </a:rPr>
              <a:t> these </a:t>
            </a:r>
            <a:r>
              <a:rPr lang="en-US" sz="1600" b="1" dirty="0" err="1">
                <a:effectLst/>
                <a:latin typeface="Calibri" panose="020F0502020204030204" pitchFamily="34" charset="0"/>
                <a:ea typeface="Calibri" panose="020F0502020204030204" pitchFamily="34" charset="0"/>
                <a:cs typeface="Calibri" panose="020F0502020204030204" pitchFamily="34" charset="0"/>
              </a:rPr>
              <a:t>faetures</a:t>
            </a:r>
            <a:r>
              <a:rPr lang="en-US" sz="1600" b="1" dirty="0">
                <a:effectLst/>
                <a:latin typeface="Calibri" panose="020F0502020204030204" pitchFamily="34" charset="0"/>
                <a:ea typeface="Calibri" panose="020F0502020204030204" pitchFamily="34" charset="0"/>
                <a:cs typeface="Calibri" panose="020F0502020204030204" pitchFamily="34" charset="0"/>
              </a:rPr>
              <a:t> when investing</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alley</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Neighborhood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LotConfig</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Exterior1st: Exterior covering on house, Exterior covering on house (if more than one material)</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MasVnrType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BsmtExposure</a:t>
            </a:r>
            <a:r>
              <a:rPr lang="en-US" sz="1600" dirty="0">
                <a:effectLst/>
                <a:latin typeface="Calibri" panose="020F0502020204030204" pitchFamily="34" charset="0"/>
                <a:ea typeface="Calibri" panose="020F0502020204030204" pitchFamily="34" charset="0"/>
                <a:cs typeface="Calibri" panose="020F0502020204030204" pitchFamily="34" charset="0"/>
              </a:rPr>
              <a:t>: Refers to walkout or garden level walls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GarageFinish</a:t>
            </a:r>
            <a:r>
              <a:rPr lang="en-US" sz="1600" dirty="0">
                <a:effectLst/>
                <a:latin typeface="Calibri" panose="020F0502020204030204" pitchFamily="34" charset="0"/>
                <a:ea typeface="Calibri" panose="020F0502020204030204" pitchFamily="34" charset="0"/>
                <a:cs typeface="Calibri" panose="020F0502020204030204" pitchFamily="34" charset="0"/>
              </a:rPr>
              <a:t>: Interior finish of the garage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SaleType</a:t>
            </a:r>
            <a:r>
              <a:rPr lang="en-US" sz="1600" dirty="0">
                <a:effectLst/>
                <a:latin typeface="Calibri" panose="020F0502020204030204" pitchFamily="34" charset="0"/>
                <a:ea typeface="Calibri" panose="020F0502020204030204" pitchFamily="34" charset="0"/>
                <a:cs typeface="Calibri" panose="020F0502020204030204" pitchFamily="34" charset="0"/>
              </a:rPr>
              <a:t>: Type of sale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SaleCondition</a:t>
            </a:r>
            <a:r>
              <a:rPr lang="en-US" sz="1600" dirty="0">
                <a:effectLst/>
                <a:latin typeface="Calibri" panose="020F0502020204030204" pitchFamily="34" charset="0"/>
                <a:ea typeface="Calibri" panose="020F0502020204030204" pitchFamily="34" charset="0"/>
                <a:cs typeface="Calibri" panose="020F0502020204030204" pitchFamily="34" charset="0"/>
              </a:rPr>
              <a:t>: Condition of sale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Month Sold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Yr</a:t>
            </a:r>
            <a:r>
              <a:rPr lang="en-US" sz="1600" dirty="0">
                <a:effectLst/>
                <a:latin typeface="Calibri" panose="020F0502020204030204" pitchFamily="34" charset="0"/>
                <a:ea typeface="Calibri" panose="020F0502020204030204" pitchFamily="34" charset="0"/>
                <a:cs typeface="Calibri" panose="020F0502020204030204" pitchFamily="34" charset="0"/>
              </a:rPr>
              <a:t> sold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OpenPorchSF</a:t>
            </a:r>
            <a:r>
              <a:rPr lang="en-US" sz="1600" dirty="0">
                <a:effectLst/>
                <a:latin typeface="Calibri" panose="020F0502020204030204" pitchFamily="34" charset="0"/>
                <a:ea typeface="Calibri" panose="020F0502020204030204" pitchFamily="34" charset="0"/>
                <a:cs typeface="Calibri" panose="020F0502020204030204" pitchFamily="34" charset="0"/>
              </a:rPr>
              <a:t>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EnclosedPorch</a:t>
            </a:r>
            <a:r>
              <a:rPr lang="en-US" sz="1600" dirty="0">
                <a:effectLst/>
                <a:latin typeface="Calibri" panose="020F0502020204030204" pitchFamily="34" charset="0"/>
                <a:ea typeface="Calibri" panose="020F0502020204030204" pitchFamily="34" charset="0"/>
                <a:cs typeface="Calibri" panose="020F0502020204030204" pitchFamily="34" charset="0"/>
              </a:rPr>
              <a:t>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Wood deck area do not influence the price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Total rooms above grade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600" dirty="0">
                <a:effectLst/>
                <a:latin typeface="Calibri" panose="020F0502020204030204" pitchFamily="34" charset="0"/>
                <a:ea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12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718</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HOUSING_PRICE_PREDICTION FlipRobo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HOUSING_PRICE_PREDICTION FlipRobo Technologies</dc:title>
  <dc:creator>Shereesha, D Mary</dc:creator>
  <cp:lastModifiedBy>Shereesha, D Mary</cp:lastModifiedBy>
  <cp:revision>6</cp:revision>
  <dcterms:created xsi:type="dcterms:W3CDTF">2022-03-13T07:19:49Z</dcterms:created>
  <dcterms:modified xsi:type="dcterms:W3CDTF">2022-03-13T08:15:28Z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28e344-bb15-459b-97fd-14fa06bc1052_Enabled">
    <vt:lpwstr>true</vt:lpwstr>
  </property>
  <property fmtid="{D5CDD505-2E9C-101B-9397-08002B2CF9AE}" pid="3" name="MSIP_Label_0d28e344-bb15-459b-97fd-14fa06bc1052_SetDate">
    <vt:lpwstr>2022-03-13T08:15:27Z</vt:lpwstr>
  </property>
  <property fmtid="{D5CDD505-2E9C-101B-9397-08002B2CF9AE}" pid="4" name="MSIP_Label_0d28e344-bb15-459b-97fd-14fa06bc1052_Method">
    <vt:lpwstr>Standard</vt:lpwstr>
  </property>
  <property fmtid="{D5CDD505-2E9C-101B-9397-08002B2CF9AE}" pid="5" name="MSIP_Label_0d28e344-bb15-459b-97fd-14fa06bc1052_Name">
    <vt:lpwstr>Not Protected (Internal Use)</vt:lpwstr>
  </property>
  <property fmtid="{D5CDD505-2E9C-101B-9397-08002B2CF9AE}" pid="6" name="MSIP_Label_0d28e344-bb15-459b-97fd-14fa06bc1052_SiteId">
    <vt:lpwstr>3e20ecb2-9cb0-4df1-ad7b-914e31dcdda4</vt:lpwstr>
  </property>
  <property fmtid="{D5CDD505-2E9C-101B-9397-08002B2CF9AE}" pid="7" name="MSIP_Label_0d28e344-bb15-459b-97fd-14fa06bc1052_ActionId">
    <vt:lpwstr>5c757617-d796-48b0-bdf6-c516f0e6e8b3</vt:lpwstr>
  </property>
  <property fmtid="{D5CDD505-2E9C-101B-9397-08002B2CF9AE}" pid="8" name="MSIP_Label_0d28e344-bb15-459b-97fd-14fa06bc1052_ContentBits">
    <vt:lpwstr>2</vt:lpwstr>
  </property>
</Properties>
</file>