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5" r:id="rId9"/>
    <p:sldId id="274" r:id="rId10"/>
    <p:sldId id="27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24EF70-DA4E-4FCF-BBEB-D2B65879B66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A321BB-F8B7-45D7-89C4-4EF9D9FCEB6C}">
      <dgm:prSet/>
      <dgm:spPr/>
      <dgm:t>
        <a:bodyPr/>
        <a:lstStyle/>
        <a:p>
          <a:r>
            <a:rPr lang="en-IN" b="1"/>
            <a:t>I would mainly divide this data study into 2 parts</a:t>
          </a:r>
          <a:endParaRPr lang="en-US" b="1"/>
        </a:p>
      </dgm:t>
    </dgm:pt>
    <dgm:pt modelId="{5B4B212F-6E21-4DB3-804C-F49DB9A56596}" type="parTrans" cxnId="{31E3D321-FDE5-4548-B5BF-DCA7552DD596}">
      <dgm:prSet/>
      <dgm:spPr/>
      <dgm:t>
        <a:bodyPr/>
        <a:lstStyle/>
        <a:p>
          <a:endParaRPr lang="en-US" sz="2000"/>
        </a:p>
      </dgm:t>
    </dgm:pt>
    <dgm:pt modelId="{A9D33D38-115D-4B9E-8C53-6FF774616A22}" type="sibTrans" cxnId="{31E3D321-FDE5-4548-B5BF-DCA7552DD596}">
      <dgm:prSet/>
      <dgm:spPr/>
      <dgm:t>
        <a:bodyPr/>
        <a:lstStyle/>
        <a:p>
          <a:endParaRPr lang="en-US"/>
        </a:p>
      </dgm:t>
    </dgm:pt>
    <dgm:pt modelId="{1666639C-6460-460D-B0E3-C7E36F1DDB39}">
      <dgm:prSet/>
      <dgm:spPr/>
      <dgm:t>
        <a:bodyPr/>
        <a:lstStyle/>
        <a:p>
          <a:r>
            <a:rPr lang="en-IN"/>
            <a:t>Understand what is in the Data set, which is important to make a valid conclusion for the client?</a:t>
          </a:r>
          <a:endParaRPr lang="en-US"/>
        </a:p>
      </dgm:t>
    </dgm:pt>
    <dgm:pt modelId="{56ADFD76-8A21-4036-A12B-96105ECE1353}" type="parTrans" cxnId="{E510FD7D-9A3B-417E-BB60-F9AF18B3C713}">
      <dgm:prSet/>
      <dgm:spPr/>
      <dgm:t>
        <a:bodyPr/>
        <a:lstStyle/>
        <a:p>
          <a:endParaRPr lang="en-US" sz="2000"/>
        </a:p>
      </dgm:t>
    </dgm:pt>
    <dgm:pt modelId="{1B97B99C-518E-4F8B-BB0D-93152F462B4F}" type="sibTrans" cxnId="{E510FD7D-9A3B-417E-BB60-F9AF18B3C713}">
      <dgm:prSet/>
      <dgm:spPr/>
      <dgm:t>
        <a:bodyPr/>
        <a:lstStyle/>
        <a:p>
          <a:endParaRPr lang="en-US"/>
        </a:p>
      </dgm:t>
    </dgm:pt>
    <dgm:pt modelId="{4E3E31AF-8E3D-446E-A943-0EEA87B130D8}">
      <dgm:prSet/>
      <dgm:spPr/>
      <dgm:t>
        <a:bodyPr/>
        <a:lstStyle/>
        <a:p>
          <a:r>
            <a:rPr lang="en-IN"/>
            <a:t>Understand who are the bank micro loan customers ? How are the features related to each other?</a:t>
          </a:r>
          <a:endParaRPr lang="en-US"/>
        </a:p>
      </dgm:t>
    </dgm:pt>
    <dgm:pt modelId="{31E4CB51-7294-4F34-9CE5-599611E7A409}" type="parTrans" cxnId="{2492C2D7-82CF-47C6-AB0C-487BCBC748F9}">
      <dgm:prSet/>
      <dgm:spPr/>
      <dgm:t>
        <a:bodyPr/>
        <a:lstStyle/>
        <a:p>
          <a:endParaRPr lang="en-US" sz="2000"/>
        </a:p>
      </dgm:t>
    </dgm:pt>
    <dgm:pt modelId="{32AFCF7A-E210-460D-A380-4E3E46EB9AF2}" type="sibTrans" cxnId="{2492C2D7-82CF-47C6-AB0C-487BCBC748F9}">
      <dgm:prSet/>
      <dgm:spPr/>
      <dgm:t>
        <a:bodyPr/>
        <a:lstStyle/>
        <a:p>
          <a:endParaRPr lang="en-US"/>
        </a:p>
      </dgm:t>
    </dgm:pt>
    <dgm:pt modelId="{6CC4639E-8F4D-4806-9A4A-9BE561E1DAE0}">
      <dgm:prSet/>
      <dgm:spPr/>
      <dgm:t>
        <a:bodyPr/>
        <a:lstStyle/>
        <a:p>
          <a:endParaRPr lang="en-US"/>
        </a:p>
      </dgm:t>
    </dgm:pt>
    <dgm:pt modelId="{D5935BD0-C4C1-4AD5-AAA5-244750B8045B}" type="parTrans" cxnId="{3C9E71FA-94E1-4533-9F63-80EC11E84135}">
      <dgm:prSet/>
      <dgm:spPr/>
      <dgm:t>
        <a:bodyPr/>
        <a:lstStyle/>
        <a:p>
          <a:endParaRPr lang="en-US"/>
        </a:p>
      </dgm:t>
    </dgm:pt>
    <dgm:pt modelId="{42E4F583-B767-4FED-848C-B790B4E4226A}" type="sibTrans" cxnId="{3C9E71FA-94E1-4533-9F63-80EC11E84135}">
      <dgm:prSet/>
      <dgm:spPr/>
      <dgm:t>
        <a:bodyPr/>
        <a:lstStyle/>
        <a:p>
          <a:endParaRPr lang="en-US"/>
        </a:p>
      </dgm:t>
    </dgm:pt>
    <dgm:pt modelId="{CECFFE84-9336-4EE0-948D-976BE418F49C}">
      <dgm:prSet/>
      <dgm:spPr/>
      <dgm:t>
        <a:bodyPr/>
        <a:lstStyle/>
        <a:p>
          <a:endParaRPr lang="en-US"/>
        </a:p>
      </dgm:t>
    </dgm:pt>
    <dgm:pt modelId="{D94E994A-1A23-4FD5-B2AE-CA7B93124F4B}" type="parTrans" cxnId="{331E7DD9-9027-47B8-8132-E52115E8A381}">
      <dgm:prSet/>
      <dgm:spPr/>
      <dgm:t>
        <a:bodyPr/>
        <a:lstStyle/>
        <a:p>
          <a:endParaRPr lang="en-US"/>
        </a:p>
      </dgm:t>
    </dgm:pt>
    <dgm:pt modelId="{DFAED27C-B789-41FB-B2ED-B0F70FA612DF}" type="sibTrans" cxnId="{331E7DD9-9027-47B8-8132-E52115E8A381}">
      <dgm:prSet/>
      <dgm:spPr/>
      <dgm:t>
        <a:bodyPr/>
        <a:lstStyle/>
        <a:p>
          <a:endParaRPr lang="en-US"/>
        </a:p>
      </dgm:t>
    </dgm:pt>
    <dgm:pt modelId="{0A019A6E-98C0-49DB-8952-6498FBA07815}">
      <dgm:prSet/>
      <dgm:spPr/>
      <dgm:t>
        <a:bodyPr/>
        <a:lstStyle/>
        <a:p>
          <a:endParaRPr lang="en-US"/>
        </a:p>
      </dgm:t>
    </dgm:pt>
    <dgm:pt modelId="{E78C31F8-AE3F-40AE-B64C-0B4D4F60E576}" type="parTrans" cxnId="{FCCEF4ED-3221-432E-BE23-6DED8A21D0F9}">
      <dgm:prSet/>
      <dgm:spPr/>
      <dgm:t>
        <a:bodyPr/>
        <a:lstStyle/>
        <a:p>
          <a:endParaRPr lang="en-US"/>
        </a:p>
      </dgm:t>
    </dgm:pt>
    <dgm:pt modelId="{537DD358-EBA9-463F-BB18-2FAC7C6BD5BA}" type="sibTrans" cxnId="{FCCEF4ED-3221-432E-BE23-6DED8A21D0F9}">
      <dgm:prSet/>
      <dgm:spPr/>
      <dgm:t>
        <a:bodyPr/>
        <a:lstStyle/>
        <a:p>
          <a:endParaRPr lang="en-US"/>
        </a:p>
      </dgm:t>
    </dgm:pt>
    <dgm:pt modelId="{F0C4D85E-4828-4EBB-841C-6D11E1FE7BFF}">
      <dgm:prSet/>
      <dgm:spPr/>
      <dgm:t>
        <a:bodyPr/>
        <a:lstStyle/>
        <a:p>
          <a:endParaRPr lang="en-US"/>
        </a:p>
      </dgm:t>
    </dgm:pt>
    <dgm:pt modelId="{6BCC48FE-469A-4319-A2B9-F16DE057E91C}" type="parTrans" cxnId="{272FCB47-4035-4E3A-99E9-FEAA0BA49684}">
      <dgm:prSet/>
      <dgm:spPr/>
      <dgm:t>
        <a:bodyPr/>
        <a:lstStyle/>
        <a:p>
          <a:endParaRPr lang="en-US"/>
        </a:p>
      </dgm:t>
    </dgm:pt>
    <dgm:pt modelId="{52E5B978-0088-45CE-8CBF-A21100AF2DDB}" type="sibTrans" cxnId="{272FCB47-4035-4E3A-99E9-FEAA0BA49684}">
      <dgm:prSet/>
      <dgm:spPr/>
      <dgm:t>
        <a:bodyPr/>
        <a:lstStyle/>
        <a:p>
          <a:endParaRPr lang="en-US"/>
        </a:p>
      </dgm:t>
    </dgm:pt>
    <dgm:pt modelId="{94916C17-586E-485B-B188-B559EB847DB9}">
      <dgm:prSet/>
      <dgm:spPr/>
      <dgm:t>
        <a:bodyPr/>
        <a:lstStyle/>
        <a:p>
          <a:endParaRPr lang="en-US"/>
        </a:p>
      </dgm:t>
    </dgm:pt>
    <dgm:pt modelId="{153F0265-F741-432C-82AB-E8F3A2772DF2}" type="parTrans" cxnId="{76C4648D-CAE4-4CF1-B6BF-F76897D7E07E}">
      <dgm:prSet/>
      <dgm:spPr/>
      <dgm:t>
        <a:bodyPr/>
        <a:lstStyle/>
        <a:p>
          <a:endParaRPr lang="en-US"/>
        </a:p>
      </dgm:t>
    </dgm:pt>
    <dgm:pt modelId="{1255071E-26E8-4421-B15C-92FE6D760F79}" type="sibTrans" cxnId="{76C4648D-CAE4-4CF1-B6BF-F76897D7E07E}">
      <dgm:prSet/>
      <dgm:spPr/>
      <dgm:t>
        <a:bodyPr/>
        <a:lstStyle/>
        <a:p>
          <a:endParaRPr lang="en-US"/>
        </a:p>
      </dgm:t>
    </dgm:pt>
    <dgm:pt modelId="{C096F457-22EC-43E6-B5AA-F136BC0079BC}" type="pres">
      <dgm:prSet presAssocID="{9924EF70-DA4E-4FCF-BBEB-D2B65879B66A}" presName="linear" presStyleCnt="0">
        <dgm:presLayoutVars>
          <dgm:animLvl val="lvl"/>
          <dgm:resizeHandles val="exact"/>
        </dgm:presLayoutVars>
      </dgm:prSet>
      <dgm:spPr/>
    </dgm:pt>
    <dgm:pt modelId="{B4EBCB5F-48E7-45CD-92BC-79D550AF02C4}" type="pres">
      <dgm:prSet presAssocID="{03A321BB-F8B7-45D7-89C4-4EF9D9FCEB6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20CCD28-136D-4604-9CB0-DA8A630036AB}" type="pres">
      <dgm:prSet presAssocID="{03A321BB-F8B7-45D7-89C4-4EF9D9FCEB6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E35301-AEBF-4FE0-BCFD-CB5DE50B872D}" type="presOf" srcId="{94916C17-586E-485B-B188-B559EB847DB9}" destId="{220CCD28-136D-4604-9CB0-DA8A630036AB}" srcOrd="0" destOrd="5" presId="urn:microsoft.com/office/officeart/2005/8/layout/vList2"/>
    <dgm:cxn modelId="{A2EDD416-2F72-4570-9232-6746C496C0FB}" type="presOf" srcId="{4E3E31AF-8E3D-446E-A943-0EEA87B130D8}" destId="{220CCD28-136D-4604-9CB0-DA8A630036AB}" srcOrd="0" destOrd="4" presId="urn:microsoft.com/office/officeart/2005/8/layout/vList2"/>
    <dgm:cxn modelId="{31E3D321-FDE5-4548-B5BF-DCA7552DD596}" srcId="{9924EF70-DA4E-4FCF-BBEB-D2B65879B66A}" destId="{03A321BB-F8B7-45D7-89C4-4EF9D9FCEB6C}" srcOrd="0" destOrd="0" parTransId="{5B4B212F-6E21-4DB3-804C-F49DB9A56596}" sibTransId="{A9D33D38-115D-4B9E-8C53-6FF774616A22}"/>
    <dgm:cxn modelId="{8E7D9B23-BAEB-4E09-8755-B655A3B706D6}" type="presOf" srcId="{6CC4639E-8F4D-4806-9A4A-9BE561E1DAE0}" destId="{220CCD28-136D-4604-9CB0-DA8A630036AB}" srcOrd="0" destOrd="3" presId="urn:microsoft.com/office/officeart/2005/8/layout/vList2"/>
    <dgm:cxn modelId="{781E1631-77B2-47E7-9491-D75B069E2D12}" type="presOf" srcId="{03A321BB-F8B7-45D7-89C4-4EF9D9FCEB6C}" destId="{B4EBCB5F-48E7-45CD-92BC-79D550AF02C4}" srcOrd="0" destOrd="0" presId="urn:microsoft.com/office/officeart/2005/8/layout/vList2"/>
    <dgm:cxn modelId="{8DE7C037-589B-4056-ABA1-53A90D58C8F5}" type="presOf" srcId="{CECFFE84-9336-4EE0-948D-976BE418F49C}" destId="{220CCD28-136D-4604-9CB0-DA8A630036AB}" srcOrd="0" destOrd="6" presId="urn:microsoft.com/office/officeart/2005/8/layout/vList2"/>
    <dgm:cxn modelId="{C5C03B5D-E952-4426-A660-9109A1391C5C}" type="presOf" srcId="{F0C4D85E-4828-4EBB-841C-6D11E1FE7BFF}" destId="{220CCD28-136D-4604-9CB0-DA8A630036AB}" srcOrd="0" destOrd="1" presId="urn:microsoft.com/office/officeart/2005/8/layout/vList2"/>
    <dgm:cxn modelId="{272FCB47-4035-4E3A-99E9-FEAA0BA49684}" srcId="{03A321BB-F8B7-45D7-89C4-4EF9D9FCEB6C}" destId="{F0C4D85E-4828-4EBB-841C-6D11E1FE7BFF}" srcOrd="1" destOrd="0" parTransId="{6BCC48FE-469A-4319-A2B9-F16DE057E91C}" sibTransId="{52E5B978-0088-45CE-8CBF-A21100AF2DDB}"/>
    <dgm:cxn modelId="{E656DC6C-C056-4162-9E10-B6F609EB04A7}" type="presOf" srcId="{0A019A6E-98C0-49DB-8952-6498FBA07815}" destId="{220CCD28-136D-4604-9CB0-DA8A630036AB}" srcOrd="0" destOrd="0" presId="urn:microsoft.com/office/officeart/2005/8/layout/vList2"/>
    <dgm:cxn modelId="{E510FD7D-9A3B-417E-BB60-F9AF18B3C713}" srcId="{03A321BB-F8B7-45D7-89C4-4EF9D9FCEB6C}" destId="{1666639C-6460-460D-B0E3-C7E36F1DDB39}" srcOrd="2" destOrd="0" parTransId="{56ADFD76-8A21-4036-A12B-96105ECE1353}" sibTransId="{1B97B99C-518E-4F8B-BB0D-93152F462B4F}"/>
    <dgm:cxn modelId="{76C4648D-CAE4-4CF1-B6BF-F76897D7E07E}" srcId="{03A321BB-F8B7-45D7-89C4-4EF9D9FCEB6C}" destId="{94916C17-586E-485B-B188-B559EB847DB9}" srcOrd="5" destOrd="0" parTransId="{153F0265-F741-432C-82AB-E8F3A2772DF2}" sibTransId="{1255071E-26E8-4421-B15C-92FE6D760F79}"/>
    <dgm:cxn modelId="{86C7FA8E-5092-4CC2-AFF5-086D947C7BB1}" type="presOf" srcId="{1666639C-6460-460D-B0E3-C7E36F1DDB39}" destId="{220CCD28-136D-4604-9CB0-DA8A630036AB}" srcOrd="0" destOrd="2" presId="urn:microsoft.com/office/officeart/2005/8/layout/vList2"/>
    <dgm:cxn modelId="{04E06397-4BAD-403B-85F9-B0855A4B4EE6}" type="presOf" srcId="{9924EF70-DA4E-4FCF-BBEB-D2B65879B66A}" destId="{C096F457-22EC-43E6-B5AA-F136BC0079BC}" srcOrd="0" destOrd="0" presId="urn:microsoft.com/office/officeart/2005/8/layout/vList2"/>
    <dgm:cxn modelId="{2492C2D7-82CF-47C6-AB0C-487BCBC748F9}" srcId="{03A321BB-F8B7-45D7-89C4-4EF9D9FCEB6C}" destId="{4E3E31AF-8E3D-446E-A943-0EEA87B130D8}" srcOrd="4" destOrd="0" parTransId="{31E4CB51-7294-4F34-9CE5-599611E7A409}" sibTransId="{32AFCF7A-E210-460D-A380-4E3E46EB9AF2}"/>
    <dgm:cxn modelId="{331E7DD9-9027-47B8-8132-E52115E8A381}" srcId="{03A321BB-F8B7-45D7-89C4-4EF9D9FCEB6C}" destId="{CECFFE84-9336-4EE0-948D-976BE418F49C}" srcOrd="6" destOrd="0" parTransId="{D94E994A-1A23-4FD5-B2AE-CA7B93124F4B}" sibTransId="{DFAED27C-B789-41FB-B2ED-B0F70FA612DF}"/>
    <dgm:cxn modelId="{FCCEF4ED-3221-432E-BE23-6DED8A21D0F9}" srcId="{03A321BB-F8B7-45D7-89C4-4EF9D9FCEB6C}" destId="{0A019A6E-98C0-49DB-8952-6498FBA07815}" srcOrd="0" destOrd="0" parTransId="{E78C31F8-AE3F-40AE-B64C-0B4D4F60E576}" sibTransId="{537DD358-EBA9-463F-BB18-2FAC7C6BD5BA}"/>
    <dgm:cxn modelId="{3C9E71FA-94E1-4533-9F63-80EC11E84135}" srcId="{03A321BB-F8B7-45D7-89C4-4EF9D9FCEB6C}" destId="{6CC4639E-8F4D-4806-9A4A-9BE561E1DAE0}" srcOrd="3" destOrd="0" parTransId="{D5935BD0-C4C1-4AD5-AAA5-244750B8045B}" sibTransId="{42E4F583-B767-4FED-848C-B790B4E4226A}"/>
    <dgm:cxn modelId="{C53705D2-BBE6-4E0C-A003-75D40349844C}" type="presParOf" srcId="{C096F457-22EC-43E6-B5AA-F136BC0079BC}" destId="{B4EBCB5F-48E7-45CD-92BC-79D550AF02C4}" srcOrd="0" destOrd="0" presId="urn:microsoft.com/office/officeart/2005/8/layout/vList2"/>
    <dgm:cxn modelId="{25190C58-157C-4012-A614-C0618662BF49}" type="presParOf" srcId="{C096F457-22EC-43E6-B5AA-F136BC0079BC}" destId="{220CCD28-136D-4604-9CB0-DA8A630036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BCB5F-48E7-45CD-92BC-79D550AF02C4}">
      <dsp:nvSpPr>
        <dsp:cNvPr id="0" name=""/>
        <dsp:cNvSpPr/>
      </dsp:nvSpPr>
      <dsp:spPr>
        <a:xfrm>
          <a:off x="0" y="7141"/>
          <a:ext cx="10515600" cy="743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/>
            <a:t>I would mainly divide this data study into 2 parts</a:t>
          </a:r>
          <a:endParaRPr lang="en-US" sz="3100" b="1" kern="1200"/>
        </a:p>
      </dsp:txBody>
      <dsp:txXfrm>
        <a:off x="36296" y="43437"/>
        <a:ext cx="10443008" cy="670943"/>
      </dsp:txXfrm>
    </dsp:sp>
    <dsp:sp modelId="{220CCD28-136D-4604-9CB0-DA8A630036AB}">
      <dsp:nvSpPr>
        <dsp:cNvPr id="0" name=""/>
        <dsp:cNvSpPr/>
      </dsp:nvSpPr>
      <dsp:spPr>
        <a:xfrm>
          <a:off x="0" y="750676"/>
          <a:ext cx="10515600" cy="359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Understand what is in the Data set, which is important to make a valid conclusion for the client?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Understand who are the bank micro loan customers ? How are the features related to each other?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/>
        </a:p>
      </dsp:txBody>
      <dsp:txXfrm>
        <a:off x="0" y="750676"/>
        <a:ext cx="10515600" cy="3593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9E47-DD67-415C-802B-10232AC25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B809C-1256-477B-B5EA-D52A7B800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B30ED-BC43-4752-BC47-F186FD91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0137-8CA3-421A-94FB-01864275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F4D24-7E7E-4709-91F5-175A764E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2589-4F27-48CF-8A7D-DF375802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89B2D-09C0-4755-B448-B4D3C2C6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6695-6E67-4A69-8D41-0164FCD4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444B-DFBA-4AA3-B234-8D4C64B6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D9E2-E49C-4B40-8222-30C810D7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498FD-1E41-4103-8B90-24052751F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092E5-DED5-4B03-B890-7912BDF11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F1DE-6BCD-4F2E-995B-6CAC5824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8FEA2-1017-41E8-B1EF-5452385D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BC3E-C0FD-4DCC-9E56-420167F4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6C92-FC5B-442D-9C4A-30AC17FF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0874-19CD-4373-BF4B-B0AC1665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0548-CF65-49EE-89DD-33B158F8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2749-055C-41B4-BA42-E52F01F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5D00-8240-4606-991A-E04F5713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D38B-8C0C-47B4-92C0-2E9D2EB3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1A4C7-4C3E-4E6E-B7A8-482EE88D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230E-9D9E-4558-89FC-2A79DF09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4AA0-ACFE-4A84-9573-AE2ACE0F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10FD0-06D3-4A95-A667-248B5B89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ADE2-6988-4A5B-A005-9F795E49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2B2D-F81B-45C2-B920-6F2F89F6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3A24D-B21F-47C3-B2B2-823CBC6CE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F324D-E9F0-4F31-8EAA-0E1585DA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CE62B-22F4-48D5-9E6B-DD7070E8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0E53-AAA7-483E-9382-36ADD327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71B-B191-42CB-99ED-224B9B42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3FA9C-E6B2-4BFA-8923-D80BAE72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7D7A7-658C-47B9-96D6-66801573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C2E07-E10C-41B7-BC42-2EF492527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853EC-AC87-46EC-9676-C08969455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F212-A504-41F5-A238-8ED9F418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F0315-FCF8-483D-B2A5-DF10869C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DD924-6D8F-4E80-8F43-E84DBD0A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5678-F591-4146-917C-37C3CBBD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83FD5-9168-4ED5-AE20-78EEE29A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1CEC6-4CCC-47BF-89BB-571ED9EE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53444-1AB2-46B4-BFC3-2C685D80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40700-EE42-42B0-A0F1-C20FD459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670F8-238C-44B5-BA5A-0E1D1AE8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0716-BEFE-4C81-9F6E-1819563D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0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474C-AC0C-4C21-884E-D58C61CD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98EF-B87F-4595-A7CB-5A2ADF9A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E16B4-1F9F-4F58-817C-9436D4F47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0E90A-0354-4F60-8C94-A5F3A0D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1B0A-446A-48E1-BDEA-D9937BD1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BB11-D1F0-4D7B-B9DB-9F7FBD60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0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9038-A053-4C27-AEB9-4DFC7833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B6C37-35BD-4468-803B-521C6E73E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5C5E3-C944-4843-8094-CC0AEC94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D7DEC-38DC-43B9-998E-91D66B7C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013C-0A96-47D5-B383-28465B49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A2D4C-267D-4DC0-A8C3-F2E0AF3F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1EB7E-A69B-4ED6-BA79-B1F918D1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5F8E2-CED2-41BD-8057-1BB0CE45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DBF2-C1F0-43B8-9A41-0D4EDBC1E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1BD4-554E-4382-BA3A-066CD01E7CB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F930-3CC5-4876-BFE3-FE2ACF62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7BFC-FF36-431D-A467-C511740DD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040281665,&quot;Placement&quot;:&quot;Footer&quot;,&quot;Top&quot;:520.3781,&quot;Left&quot;:431.686462,&quot;SlideWidth&quot;:960,&quot;SlideHeight&quot;:540}">
            <a:extLst>
              <a:ext uri="{FF2B5EF4-FFF2-40B4-BE49-F238E27FC236}">
                <a16:creationId xmlns:a16="http://schemas.microsoft.com/office/drawing/2014/main" id="{143E02D8-3BCF-46DB-999A-0D668725AF8C}"/>
              </a:ext>
            </a:extLst>
          </p:cNvPr>
          <p:cNvSpPr txBox="1"/>
          <p:nvPr userDrawn="1"/>
        </p:nvSpPr>
        <p:spPr>
          <a:xfrm>
            <a:off x="5482418" y="6608802"/>
            <a:ext cx="1227164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---Internal Use--- </a:t>
            </a:r>
          </a:p>
        </p:txBody>
      </p:sp>
    </p:spTree>
    <p:extLst>
      <p:ext uri="{BB962C8B-B14F-4D97-AF65-F5344CB8AC3E}">
        <p14:creationId xmlns:p14="http://schemas.microsoft.com/office/powerpoint/2010/main" val="89301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B9B8A-CE91-479F-9944-0489C8F14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rgbClr val="080808"/>
                </a:solidFill>
              </a:rPr>
              <a:t>Micro Credit Project</a:t>
            </a:r>
            <a:endParaRPr lang="en-US" sz="4400" dirty="0">
              <a:solidFill>
                <a:srgbClr val="080808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8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FB0407-68D4-4865-9792-5D3B68BE9164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Checked that it’s the best model among  multiple models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A905C-5DFE-4A9A-8C70-43569F47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456" y="961812"/>
            <a:ext cx="689648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A04A-AF0C-4DF4-87C2-A97E3E61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2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FCD6-3641-4D7B-B4F8-5A9E6DC1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FC6501-03EB-4846-96E7-84816C93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920240"/>
            <a:ext cx="9866191" cy="4041648"/>
          </a:xfrm>
        </p:spPr>
        <p:txBody>
          <a:bodyPr anchor="t">
            <a:no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the developing countries, the percentage of population who are below poverty line is more and are uneducated to earn their living.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 these are situation which lead to drop of economy in the country. If we can address this problem in the country and give these people a means of earnings, it would address this problem.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These financial schemes are offered chiefly for micro enterprise activities such as agricultural activities, artisan activities, etc.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These schemes assist low-income individuals to engage themselves in income-generating activities for a sustainable livelihood. Micro credit schemes are provided to self-help groups as well in order to enable them to set up ventures and earn incomes. These schemes are helpful to tribal people as well.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51961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7116-DDE9-4F96-A95A-42960526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Exploratory Data Analysis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DB779B-A61D-4954-9ED7-C6AF5A52D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569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7138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0837F-B0AD-447D-A561-88EB876B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Understand the Numeric data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AA87-DDF9-497C-8CDE-72DF78C1A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/>
              <a:t>Describe function in python , help me to identify there from the data</a:t>
            </a:r>
          </a:p>
          <a:p>
            <a:pPr marL="0" indent="0">
              <a:buNone/>
            </a:pPr>
            <a:endParaRPr lang="en-US" sz="1400"/>
          </a:p>
          <a:p>
            <a:r>
              <a:rPr lang="en-IN" sz="1400" b="0" i="0">
                <a:effectLst/>
                <a:latin typeface="Helvetica Neue"/>
              </a:rPr>
              <a:t>Unnamed-drop-Unnamed</a:t>
            </a:r>
          </a:p>
          <a:p>
            <a:r>
              <a:rPr lang="en-IN" sz="1400" b="0" i="0">
                <a:effectLst/>
                <a:latin typeface="Helvetica Neue"/>
              </a:rPr>
              <a:t>Label-imbalance</a:t>
            </a:r>
          </a:p>
          <a:p>
            <a:r>
              <a:rPr lang="en-IN" sz="1400" b="0" i="0">
                <a:effectLst/>
                <a:latin typeface="Helvetica Neue"/>
              </a:rPr>
              <a:t>msisdn- drop, mobile Number-change to int</a:t>
            </a:r>
          </a:p>
          <a:p>
            <a:r>
              <a:rPr lang="en-IN" sz="1400" b="0" i="0">
                <a:effectLst/>
                <a:latin typeface="Helvetica Neue"/>
              </a:rPr>
              <a:t>aon-Number of days on Nework-Average age being 22-The max value is equal to 2739 years on cellular networks, Which is impossible-Check on annomylies in this column and Min being -49 days age?</a:t>
            </a:r>
          </a:p>
          <a:p>
            <a:r>
              <a:rPr lang="en-IN" sz="1400" b="0" i="0">
                <a:effectLst/>
                <a:latin typeface="Helvetica Neue"/>
              </a:rPr>
              <a:t>daily_decr30, daily_decr90,rental30 , rental90- The amount spent on max looks far beyond the average and negative amount spending on recharge is not possible</a:t>
            </a:r>
          </a:p>
          <a:p>
            <a:r>
              <a:rPr lang="en-IN" sz="1400" b="0" i="0">
                <a:effectLst/>
                <a:latin typeface="Helvetica Neue"/>
              </a:rPr>
              <a:t>last_rech_date_ma, last_rech_date_da- The Number of days for any rechange cannot be max in so high as max value, corresponding to 2736 years</a:t>
            </a:r>
          </a:p>
          <a:p>
            <a:r>
              <a:rPr lang="en-IN" sz="1400" b="0" i="0">
                <a:effectLst/>
                <a:latin typeface="Helvetica Neue"/>
              </a:rPr>
              <a:t>r_ma_rech30 sumamnt_ma_rech30 medianamnt_ma_rech30 medianmarechprebal30, -The amount to rechange canot be 0</a:t>
            </a:r>
          </a:p>
          <a:p>
            <a:r>
              <a:rPr lang="en-IN" sz="1400" b="0" i="0">
                <a:effectLst/>
                <a:latin typeface="Helvetica Neue"/>
              </a:rPr>
              <a:t>Same as in for 90 dayds</a:t>
            </a:r>
          </a:p>
          <a:p>
            <a:r>
              <a:rPr lang="en-IN" sz="1400" b="0" i="0">
                <a:effectLst/>
                <a:latin typeface="Helvetica Neue"/>
              </a:rPr>
              <a:t>pdate-need a change in datatyp</a:t>
            </a:r>
          </a:p>
          <a:p>
            <a:r>
              <a:rPr lang="en-IN" sz="1400" b="0" i="0">
                <a:effectLst/>
                <a:latin typeface="Helvetica Neue"/>
              </a:rPr>
              <a:t>maxamnt_loans30 - max value looks anomy as median for the same dat ais not in same bracket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25D3A2-3F95-4163-9635-E72FD884D51E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Understand the distribution of the  data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18FA50-B095-4A87-AA43-C14FCB78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01" y="2426818"/>
            <a:ext cx="3977648" cy="3997637"/>
          </a:xfrm>
          <a:prstGeom prst="rect">
            <a:avLst/>
          </a:prstGeom>
        </p:spPr>
      </p:pic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F55A6-A745-41BA-B50E-61120A859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1717" y="2426818"/>
            <a:ext cx="414262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3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DC7DB-47A0-4F5D-9876-28014A8C0FF5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Rectify the screwness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FE2C0-6A47-4B6A-A4CD-204FA849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92675"/>
            <a:ext cx="5458968" cy="54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2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238AC-CFF6-4CCD-963C-887E1674C37C}"/>
              </a:ext>
            </a:extLst>
          </p:cNvPr>
          <p:cNvSpPr txBox="1"/>
          <p:nvPr/>
        </p:nvSpPr>
        <p:spPr>
          <a:xfrm>
            <a:off x="235670" y="452487"/>
            <a:ext cx="289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Checked for Multicollinearity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6A366-413C-4FAE-8B73-23E75959A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1"/>
          <a:stretch/>
        </p:blipFill>
        <p:spPr>
          <a:xfrm>
            <a:off x="614706" y="1114425"/>
            <a:ext cx="6324600" cy="5525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CD13A-D5AB-40C5-8749-AC0E8087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306" y="218142"/>
            <a:ext cx="4612071" cy="2914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4CDFA-200F-425C-9456-B310D42B5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306" y="4276724"/>
            <a:ext cx="4612070" cy="19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2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0B63E-1317-49BB-9B02-103F315173CF}"/>
              </a:ext>
            </a:extLst>
          </p:cNvPr>
          <p:cNvSpPr txBox="1"/>
          <p:nvPr/>
        </p:nvSpPr>
        <p:spPr>
          <a:xfrm>
            <a:off x="638882" y="3577456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set  made balanced with Oversampling SMOTE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F0592-3CFB-4DBF-B8AE-48FC90F2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877482"/>
            <a:ext cx="6439588" cy="2170379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B1B9-5307-4D31-B48E-25FCF062EB7D}"/>
              </a:ext>
            </a:extLst>
          </p:cNvPr>
          <p:cNvSpPr txBox="1">
            <a:spLocks/>
          </p:cNvSpPr>
          <p:nvPr/>
        </p:nvSpPr>
        <p:spPr>
          <a:xfrm>
            <a:off x="74628" y="72894"/>
            <a:ext cx="11878559" cy="135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dirty="0"/>
              <a:t>Model selected and checked for Overfitting/underfitting problems in the model</a:t>
            </a:r>
          </a:p>
          <a:p>
            <a:pPr algn="ctr"/>
            <a:r>
              <a:rPr lang="en-IN" sz="3200" dirty="0"/>
              <a:t>Metrics for Model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0B971-1960-441A-AADF-46830BD5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80498"/>
            <a:ext cx="4610100" cy="30861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49C48D-0FD6-4D8B-AC55-AF0F20CB1356}"/>
              </a:ext>
            </a:extLst>
          </p:cNvPr>
          <p:cNvSpPr txBox="1">
            <a:spLocks/>
          </p:cNvSpPr>
          <p:nvPr/>
        </p:nvSpPr>
        <p:spPr>
          <a:xfrm>
            <a:off x="156720" y="4882613"/>
            <a:ext cx="11878559" cy="49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dirty="0"/>
              <a:t>Model          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77348-E43E-43F4-9AA7-ABBC4D1AD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1432873"/>
            <a:ext cx="4972050" cy="32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8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415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Micro Credit Project</vt:lpstr>
      <vt:lpstr>Problem Statement</vt:lpstr>
      <vt:lpstr>Exploratory Data Analysis</vt:lpstr>
      <vt:lpstr>Understand the Numeric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Project</dc:title>
  <dc:creator>Shereesha, D Mary</dc:creator>
  <cp:lastModifiedBy>Shereesha, D Mary</cp:lastModifiedBy>
  <cp:revision>22</cp:revision>
  <dcterms:created xsi:type="dcterms:W3CDTF">2022-02-09T17:35:46Z</dcterms:created>
  <dcterms:modified xsi:type="dcterms:W3CDTF">2022-04-14T09:59:18Z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28e344-bb15-459b-97fd-14fa06bc1052_Enabled">
    <vt:lpwstr>true</vt:lpwstr>
  </property>
  <property fmtid="{D5CDD505-2E9C-101B-9397-08002B2CF9AE}" pid="3" name="MSIP_Label_0d28e344-bb15-459b-97fd-14fa06bc1052_SetDate">
    <vt:lpwstr>2022-04-14T09:59:18Z</vt:lpwstr>
  </property>
  <property fmtid="{D5CDD505-2E9C-101B-9397-08002B2CF9AE}" pid="4" name="MSIP_Label_0d28e344-bb15-459b-97fd-14fa06bc1052_Method">
    <vt:lpwstr>Standard</vt:lpwstr>
  </property>
  <property fmtid="{D5CDD505-2E9C-101B-9397-08002B2CF9AE}" pid="5" name="MSIP_Label_0d28e344-bb15-459b-97fd-14fa06bc1052_Name">
    <vt:lpwstr>Not Protected (Internal Use)</vt:lpwstr>
  </property>
  <property fmtid="{D5CDD505-2E9C-101B-9397-08002B2CF9AE}" pid="6" name="MSIP_Label_0d28e344-bb15-459b-97fd-14fa06bc1052_SiteId">
    <vt:lpwstr>3e20ecb2-9cb0-4df1-ad7b-914e31dcdda4</vt:lpwstr>
  </property>
  <property fmtid="{D5CDD505-2E9C-101B-9397-08002B2CF9AE}" pid="7" name="MSIP_Label_0d28e344-bb15-459b-97fd-14fa06bc1052_ActionId">
    <vt:lpwstr>15a296d6-6795-49f4-97cd-3e0f4716c07f</vt:lpwstr>
  </property>
  <property fmtid="{D5CDD505-2E9C-101B-9397-08002B2CF9AE}" pid="8" name="MSIP_Label_0d28e344-bb15-459b-97fd-14fa06bc1052_ContentBits">
    <vt:lpwstr>2</vt:lpwstr>
  </property>
</Properties>
</file>