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24EF70-DA4E-4FCF-BBEB-D2B65879B6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A321BB-F8B7-45D7-89C4-4EF9D9FCEB6C}">
      <dgm:prSet custT="1"/>
      <dgm:spPr/>
      <dgm:t>
        <a:bodyPr/>
        <a:lstStyle/>
        <a:p>
          <a:pPr algn="ctr"/>
          <a:r>
            <a:rPr lang="en-IN" sz="3600" b="1" dirty="0"/>
            <a:t>I would mainly divide this data study into 3 parts</a:t>
          </a:r>
          <a:endParaRPr lang="en-US" sz="3600" b="1" dirty="0"/>
        </a:p>
      </dgm:t>
    </dgm:pt>
    <dgm:pt modelId="{5B4B212F-6E21-4DB3-804C-F49DB9A56596}" type="parTrans" cxnId="{31E3D321-FDE5-4548-B5BF-DCA7552DD596}">
      <dgm:prSet/>
      <dgm:spPr/>
      <dgm:t>
        <a:bodyPr/>
        <a:lstStyle/>
        <a:p>
          <a:endParaRPr lang="en-US" sz="2000"/>
        </a:p>
      </dgm:t>
    </dgm:pt>
    <dgm:pt modelId="{A9D33D38-115D-4B9E-8C53-6FF774616A22}" type="sibTrans" cxnId="{31E3D321-FDE5-4548-B5BF-DCA7552DD596}">
      <dgm:prSet/>
      <dgm:spPr/>
      <dgm:t>
        <a:bodyPr/>
        <a:lstStyle/>
        <a:p>
          <a:endParaRPr lang="en-US" sz="2000"/>
        </a:p>
      </dgm:t>
    </dgm:pt>
    <dgm:pt modelId="{1666639C-6460-460D-B0E3-C7E36F1DDB39}">
      <dgm:prSet custT="1"/>
      <dgm:spPr/>
      <dgm:t>
        <a:bodyPr/>
        <a:lstStyle/>
        <a:p>
          <a:r>
            <a:rPr lang="en-IN" sz="2000" dirty="0"/>
            <a:t>Understand what is in the Data set, which is important to make a valid conclusion for the client?</a:t>
          </a:r>
          <a:endParaRPr lang="en-US" sz="2000" dirty="0"/>
        </a:p>
      </dgm:t>
    </dgm:pt>
    <dgm:pt modelId="{56ADFD76-8A21-4036-A12B-96105ECE1353}" type="parTrans" cxnId="{E510FD7D-9A3B-417E-BB60-F9AF18B3C713}">
      <dgm:prSet/>
      <dgm:spPr/>
      <dgm:t>
        <a:bodyPr/>
        <a:lstStyle/>
        <a:p>
          <a:endParaRPr lang="en-US" sz="2000"/>
        </a:p>
      </dgm:t>
    </dgm:pt>
    <dgm:pt modelId="{1B97B99C-518E-4F8B-BB0D-93152F462B4F}" type="sibTrans" cxnId="{E510FD7D-9A3B-417E-BB60-F9AF18B3C713}">
      <dgm:prSet/>
      <dgm:spPr/>
      <dgm:t>
        <a:bodyPr/>
        <a:lstStyle/>
        <a:p>
          <a:endParaRPr lang="en-US" sz="2000"/>
        </a:p>
      </dgm:t>
    </dgm:pt>
    <dgm:pt modelId="{4E3E31AF-8E3D-446E-A943-0EEA87B130D8}">
      <dgm:prSet custT="1"/>
      <dgm:spPr/>
      <dgm:t>
        <a:bodyPr/>
        <a:lstStyle/>
        <a:p>
          <a:r>
            <a:rPr lang="en-IN" sz="2000" dirty="0"/>
            <a:t>Understand who are the customers who are actually rating system?</a:t>
          </a:r>
          <a:endParaRPr lang="en-US" sz="2000" dirty="0"/>
        </a:p>
      </dgm:t>
    </dgm:pt>
    <dgm:pt modelId="{31E4CB51-7294-4F34-9CE5-599611E7A409}" type="parTrans" cxnId="{2492C2D7-82CF-47C6-AB0C-487BCBC748F9}">
      <dgm:prSet/>
      <dgm:spPr/>
      <dgm:t>
        <a:bodyPr/>
        <a:lstStyle/>
        <a:p>
          <a:endParaRPr lang="en-US" sz="2000"/>
        </a:p>
      </dgm:t>
    </dgm:pt>
    <dgm:pt modelId="{32AFCF7A-E210-460D-A380-4E3E46EB9AF2}" type="sibTrans" cxnId="{2492C2D7-82CF-47C6-AB0C-487BCBC748F9}">
      <dgm:prSet/>
      <dgm:spPr/>
      <dgm:t>
        <a:bodyPr/>
        <a:lstStyle/>
        <a:p>
          <a:endParaRPr lang="en-US" sz="2000"/>
        </a:p>
      </dgm:t>
    </dgm:pt>
    <dgm:pt modelId="{A04F885B-D289-4858-B7D7-BCB4D1647351}">
      <dgm:prSet custT="1"/>
      <dgm:spPr/>
      <dgm:t>
        <a:bodyPr/>
        <a:lstStyle/>
        <a:p>
          <a:r>
            <a:rPr lang="en-IN" sz="2000" dirty="0"/>
            <a:t>What are the factors which are unto customer satisfaction, and which are factors which need improvements?</a:t>
          </a:r>
          <a:endParaRPr lang="en-US" sz="2000" dirty="0"/>
        </a:p>
      </dgm:t>
    </dgm:pt>
    <dgm:pt modelId="{3992BDB5-6357-461A-81E6-39CFDBA8D039}" type="parTrans" cxnId="{EBA65188-E67E-4946-A658-D762AEBFAFB3}">
      <dgm:prSet/>
      <dgm:spPr/>
      <dgm:t>
        <a:bodyPr/>
        <a:lstStyle/>
        <a:p>
          <a:endParaRPr lang="en-US" sz="2000"/>
        </a:p>
      </dgm:t>
    </dgm:pt>
    <dgm:pt modelId="{87F044A5-21C2-4F3A-9275-524584CCCB8B}" type="sibTrans" cxnId="{EBA65188-E67E-4946-A658-D762AEBFAFB3}">
      <dgm:prSet/>
      <dgm:spPr/>
      <dgm:t>
        <a:bodyPr/>
        <a:lstStyle/>
        <a:p>
          <a:endParaRPr lang="en-US" sz="2000"/>
        </a:p>
      </dgm:t>
    </dgm:pt>
    <dgm:pt modelId="{6CC4639E-8F4D-4806-9A4A-9BE561E1DAE0}">
      <dgm:prSet custT="1"/>
      <dgm:spPr/>
      <dgm:t>
        <a:bodyPr/>
        <a:lstStyle/>
        <a:p>
          <a:endParaRPr lang="en-US" sz="2000" dirty="0"/>
        </a:p>
      </dgm:t>
    </dgm:pt>
    <dgm:pt modelId="{D5935BD0-C4C1-4AD5-AAA5-244750B8045B}" type="parTrans" cxnId="{3C9E71FA-94E1-4533-9F63-80EC11E84135}">
      <dgm:prSet/>
      <dgm:spPr/>
      <dgm:t>
        <a:bodyPr/>
        <a:lstStyle/>
        <a:p>
          <a:endParaRPr lang="en-US"/>
        </a:p>
      </dgm:t>
    </dgm:pt>
    <dgm:pt modelId="{42E4F583-B767-4FED-848C-B790B4E4226A}" type="sibTrans" cxnId="{3C9E71FA-94E1-4533-9F63-80EC11E84135}">
      <dgm:prSet/>
      <dgm:spPr/>
      <dgm:t>
        <a:bodyPr/>
        <a:lstStyle/>
        <a:p>
          <a:endParaRPr lang="en-US"/>
        </a:p>
      </dgm:t>
    </dgm:pt>
    <dgm:pt modelId="{CECFFE84-9336-4EE0-948D-976BE418F49C}">
      <dgm:prSet custT="1"/>
      <dgm:spPr/>
      <dgm:t>
        <a:bodyPr/>
        <a:lstStyle/>
        <a:p>
          <a:endParaRPr lang="en-US" sz="2000" dirty="0"/>
        </a:p>
      </dgm:t>
    </dgm:pt>
    <dgm:pt modelId="{D94E994A-1A23-4FD5-B2AE-CA7B93124F4B}" type="parTrans" cxnId="{331E7DD9-9027-47B8-8132-E52115E8A381}">
      <dgm:prSet/>
      <dgm:spPr/>
      <dgm:t>
        <a:bodyPr/>
        <a:lstStyle/>
        <a:p>
          <a:endParaRPr lang="en-US"/>
        </a:p>
      </dgm:t>
    </dgm:pt>
    <dgm:pt modelId="{DFAED27C-B789-41FB-B2ED-B0F70FA612DF}" type="sibTrans" cxnId="{331E7DD9-9027-47B8-8132-E52115E8A381}">
      <dgm:prSet/>
      <dgm:spPr/>
      <dgm:t>
        <a:bodyPr/>
        <a:lstStyle/>
        <a:p>
          <a:endParaRPr lang="en-US"/>
        </a:p>
      </dgm:t>
    </dgm:pt>
    <dgm:pt modelId="{0A019A6E-98C0-49DB-8952-6498FBA07815}">
      <dgm:prSet custT="1"/>
      <dgm:spPr/>
      <dgm:t>
        <a:bodyPr/>
        <a:lstStyle/>
        <a:p>
          <a:endParaRPr lang="en-US" sz="2000" dirty="0"/>
        </a:p>
      </dgm:t>
    </dgm:pt>
    <dgm:pt modelId="{E78C31F8-AE3F-40AE-B64C-0B4D4F60E576}" type="parTrans" cxnId="{FCCEF4ED-3221-432E-BE23-6DED8A21D0F9}">
      <dgm:prSet/>
      <dgm:spPr/>
      <dgm:t>
        <a:bodyPr/>
        <a:lstStyle/>
        <a:p>
          <a:endParaRPr lang="en-US"/>
        </a:p>
      </dgm:t>
    </dgm:pt>
    <dgm:pt modelId="{537DD358-EBA9-463F-BB18-2FAC7C6BD5BA}" type="sibTrans" cxnId="{FCCEF4ED-3221-432E-BE23-6DED8A21D0F9}">
      <dgm:prSet/>
      <dgm:spPr/>
      <dgm:t>
        <a:bodyPr/>
        <a:lstStyle/>
        <a:p>
          <a:endParaRPr lang="en-US"/>
        </a:p>
      </dgm:t>
    </dgm:pt>
    <dgm:pt modelId="{F0C4D85E-4828-4EBB-841C-6D11E1FE7BFF}">
      <dgm:prSet custT="1"/>
      <dgm:spPr/>
      <dgm:t>
        <a:bodyPr/>
        <a:lstStyle/>
        <a:p>
          <a:endParaRPr lang="en-US" sz="2000" dirty="0"/>
        </a:p>
      </dgm:t>
    </dgm:pt>
    <dgm:pt modelId="{6BCC48FE-469A-4319-A2B9-F16DE057E91C}" type="parTrans" cxnId="{272FCB47-4035-4E3A-99E9-FEAA0BA49684}">
      <dgm:prSet/>
      <dgm:spPr/>
      <dgm:t>
        <a:bodyPr/>
        <a:lstStyle/>
        <a:p>
          <a:endParaRPr lang="en-US"/>
        </a:p>
      </dgm:t>
    </dgm:pt>
    <dgm:pt modelId="{52E5B978-0088-45CE-8CBF-A21100AF2DDB}" type="sibTrans" cxnId="{272FCB47-4035-4E3A-99E9-FEAA0BA49684}">
      <dgm:prSet/>
      <dgm:spPr/>
      <dgm:t>
        <a:bodyPr/>
        <a:lstStyle/>
        <a:p>
          <a:endParaRPr lang="en-US"/>
        </a:p>
      </dgm:t>
    </dgm:pt>
    <dgm:pt modelId="{1AC3FE20-62A0-4226-9437-515FDBE31978}" type="pres">
      <dgm:prSet presAssocID="{9924EF70-DA4E-4FCF-BBEB-D2B65879B66A}" presName="linear" presStyleCnt="0">
        <dgm:presLayoutVars>
          <dgm:animLvl val="lvl"/>
          <dgm:resizeHandles val="exact"/>
        </dgm:presLayoutVars>
      </dgm:prSet>
      <dgm:spPr/>
    </dgm:pt>
    <dgm:pt modelId="{98708B7E-48FC-4444-B730-E92842BCDB3D}" type="pres">
      <dgm:prSet presAssocID="{03A321BB-F8B7-45D7-89C4-4EF9D9FCEB6C}" presName="parentText" presStyleLbl="node1" presStyleIdx="0" presStyleCnt="1" custScaleY="583831" custLinFactNeighborX="634" custLinFactNeighborY="-62442">
        <dgm:presLayoutVars>
          <dgm:chMax val="0"/>
          <dgm:bulletEnabled val="1"/>
        </dgm:presLayoutVars>
      </dgm:prSet>
      <dgm:spPr/>
    </dgm:pt>
    <dgm:pt modelId="{823576B5-923E-44BD-BB07-EF3EE9093BDF}" type="pres">
      <dgm:prSet presAssocID="{03A321BB-F8B7-45D7-89C4-4EF9D9FCEB6C}" presName="childText" presStyleLbl="revTx" presStyleIdx="0" presStyleCnt="1" custScaleY="198326">
        <dgm:presLayoutVars>
          <dgm:bulletEnabled val="1"/>
        </dgm:presLayoutVars>
      </dgm:prSet>
      <dgm:spPr/>
    </dgm:pt>
  </dgm:ptLst>
  <dgm:cxnLst>
    <dgm:cxn modelId="{31E3D321-FDE5-4548-B5BF-DCA7552DD596}" srcId="{9924EF70-DA4E-4FCF-BBEB-D2B65879B66A}" destId="{03A321BB-F8B7-45D7-89C4-4EF9D9FCEB6C}" srcOrd="0" destOrd="0" parTransId="{5B4B212F-6E21-4DB3-804C-F49DB9A56596}" sibTransId="{A9D33D38-115D-4B9E-8C53-6FF774616A22}"/>
    <dgm:cxn modelId="{F8FF8A26-AF62-4466-8C89-A867F5CA4AEC}" type="presOf" srcId="{0A019A6E-98C0-49DB-8952-6498FBA07815}" destId="{823576B5-923E-44BD-BB07-EF3EE9093BDF}" srcOrd="0" destOrd="0" presId="urn:microsoft.com/office/officeart/2005/8/layout/vList2"/>
    <dgm:cxn modelId="{45B28939-AD87-49B8-842D-F1E8DAD195D5}" type="presOf" srcId="{6CC4639E-8F4D-4806-9A4A-9BE561E1DAE0}" destId="{823576B5-923E-44BD-BB07-EF3EE9093BDF}" srcOrd="0" destOrd="3" presId="urn:microsoft.com/office/officeart/2005/8/layout/vList2"/>
    <dgm:cxn modelId="{A8A57543-B760-4B37-B028-99E3555CC2A7}" type="presOf" srcId="{9924EF70-DA4E-4FCF-BBEB-D2B65879B66A}" destId="{1AC3FE20-62A0-4226-9437-515FDBE31978}" srcOrd="0" destOrd="0" presId="urn:microsoft.com/office/officeart/2005/8/layout/vList2"/>
    <dgm:cxn modelId="{B7CB5847-361A-4E36-A3D5-B5D1D300FE5B}" type="presOf" srcId="{F0C4D85E-4828-4EBB-841C-6D11E1FE7BFF}" destId="{823576B5-923E-44BD-BB07-EF3EE9093BDF}" srcOrd="0" destOrd="1" presId="urn:microsoft.com/office/officeart/2005/8/layout/vList2"/>
    <dgm:cxn modelId="{272FCB47-4035-4E3A-99E9-FEAA0BA49684}" srcId="{03A321BB-F8B7-45D7-89C4-4EF9D9FCEB6C}" destId="{F0C4D85E-4828-4EBB-841C-6D11E1FE7BFF}" srcOrd="1" destOrd="0" parTransId="{6BCC48FE-469A-4319-A2B9-F16DE057E91C}" sibTransId="{52E5B978-0088-45CE-8CBF-A21100AF2DDB}"/>
    <dgm:cxn modelId="{E510FD7D-9A3B-417E-BB60-F9AF18B3C713}" srcId="{03A321BB-F8B7-45D7-89C4-4EF9D9FCEB6C}" destId="{1666639C-6460-460D-B0E3-C7E36F1DDB39}" srcOrd="2" destOrd="0" parTransId="{56ADFD76-8A21-4036-A12B-96105ECE1353}" sibTransId="{1B97B99C-518E-4F8B-BB0D-93152F462B4F}"/>
    <dgm:cxn modelId="{EBA65188-E67E-4946-A658-D762AEBFAFB3}" srcId="{03A321BB-F8B7-45D7-89C4-4EF9D9FCEB6C}" destId="{A04F885B-D289-4858-B7D7-BCB4D1647351}" srcOrd="6" destOrd="0" parTransId="{3992BDB5-6357-461A-81E6-39CFDBA8D039}" sibTransId="{87F044A5-21C2-4F3A-9275-524584CCCB8B}"/>
    <dgm:cxn modelId="{4AED2292-F9F6-4E3F-8E73-27CC0B354852}" type="presOf" srcId="{1666639C-6460-460D-B0E3-C7E36F1DDB39}" destId="{823576B5-923E-44BD-BB07-EF3EE9093BDF}" srcOrd="0" destOrd="2" presId="urn:microsoft.com/office/officeart/2005/8/layout/vList2"/>
    <dgm:cxn modelId="{5C9741AD-8F49-4869-AA7C-1838CBE1E138}" type="presOf" srcId="{A04F885B-D289-4858-B7D7-BCB4D1647351}" destId="{823576B5-923E-44BD-BB07-EF3EE9093BDF}" srcOrd="0" destOrd="6" presId="urn:microsoft.com/office/officeart/2005/8/layout/vList2"/>
    <dgm:cxn modelId="{042895AF-5FF9-47D8-85FF-2E5307A111D1}" type="presOf" srcId="{4E3E31AF-8E3D-446E-A943-0EEA87B130D8}" destId="{823576B5-923E-44BD-BB07-EF3EE9093BDF}" srcOrd="0" destOrd="4" presId="urn:microsoft.com/office/officeart/2005/8/layout/vList2"/>
    <dgm:cxn modelId="{522BFBBE-B600-42B7-8CA6-58875EC64606}" type="presOf" srcId="{CECFFE84-9336-4EE0-948D-976BE418F49C}" destId="{823576B5-923E-44BD-BB07-EF3EE9093BDF}" srcOrd="0" destOrd="5" presId="urn:microsoft.com/office/officeart/2005/8/layout/vList2"/>
    <dgm:cxn modelId="{2492C2D7-82CF-47C6-AB0C-487BCBC748F9}" srcId="{03A321BB-F8B7-45D7-89C4-4EF9D9FCEB6C}" destId="{4E3E31AF-8E3D-446E-A943-0EEA87B130D8}" srcOrd="4" destOrd="0" parTransId="{31E4CB51-7294-4F34-9CE5-599611E7A409}" sibTransId="{32AFCF7A-E210-460D-A380-4E3E46EB9AF2}"/>
    <dgm:cxn modelId="{331E7DD9-9027-47B8-8132-E52115E8A381}" srcId="{03A321BB-F8B7-45D7-89C4-4EF9D9FCEB6C}" destId="{CECFFE84-9336-4EE0-948D-976BE418F49C}" srcOrd="5" destOrd="0" parTransId="{D94E994A-1A23-4FD5-B2AE-CA7B93124F4B}" sibTransId="{DFAED27C-B789-41FB-B2ED-B0F70FA612DF}"/>
    <dgm:cxn modelId="{FCCEF4ED-3221-432E-BE23-6DED8A21D0F9}" srcId="{03A321BB-F8B7-45D7-89C4-4EF9D9FCEB6C}" destId="{0A019A6E-98C0-49DB-8952-6498FBA07815}" srcOrd="0" destOrd="0" parTransId="{E78C31F8-AE3F-40AE-B64C-0B4D4F60E576}" sibTransId="{537DD358-EBA9-463F-BB18-2FAC7C6BD5BA}"/>
    <dgm:cxn modelId="{B348E1F3-4271-4C5D-BE88-6A618B6B35FF}" type="presOf" srcId="{03A321BB-F8B7-45D7-89C4-4EF9D9FCEB6C}" destId="{98708B7E-48FC-4444-B730-E92842BCDB3D}" srcOrd="0" destOrd="0" presId="urn:microsoft.com/office/officeart/2005/8/layout/vList2"/>
    <dgm:cxn modelId="{3C9E71FA-94E1-4533-9F63-80EC11E84135}" srcId="{03A321BB-F8B7-45D7-89C4-4EF9D9FCEB6C}" destId="{6CC4639E-8F4D-4806-9A4A-9BE561E1DAE0}" srcOrd="3" destOrd="0" parTransId="{D5935BD0-C4C1-4AD5-AAA5-244750B8045B}" sibTransId="{42E4F583-B767-4FED-848C-B790B4E4226A}"/>
    <dgm:cxn modelId="{3CF93D7A-8551-435B-87A6-0AA409F2524A}" type="presParOf" srcId="{1AC3FE20-62A0-4226-9437-515FDBE31978}" destId="{98708B7E-48FC-4444-B730-E92842BCDB3D}" srcOrd="0" destOrd="0" presId="urn:microsoft.com/office/officeart/2005/8/layout/vList2"/>
    <dgm:cxn modelId="{DB4785EF-4260-4799-AC04-96E18F568031}" type="presParOf" srcId="{1AC3FE20-62A0-4226-9437-515FDBE31978}" destId="{823576B5-923E-44BD-BB07-EF3EE9093BD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08B7E-48FC-4444-B730-E92842BCDB3D}">
      <dsp:nvSpPr>
        <dsp:cNvPr id="0" name=""/>
        <dsp:cNvSpPr/>
      </dsp:nvSpPr>
      <dsp:spPr>
        <a:xfrm>
          <a:off x="0" y="0"/>
          <a:ext cx="10515600" cy="1482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/>
            <a:t>I would mainly divide this data study into 3 parts</a:t>
          </a:r>
          <a:endParaRPr lang="en-US" sz="3600" b="1" kern="1200" dirty="0"/>
        </a:p>
      </dsp:txBody>
      <dsp:txXfrm>
        <a:off x="72358" y="72358"/>
        <a:ext cx="10370884" cy="1337537"/>
      </dsp:txXfrm>
    </dsp:sp>
    <dsp:sp modelId="{823576B5-923E-44BD-BB07-EF3EE9093BDF}">
      <dsp:nvSpPr>
        <dsp:cNvPr id="0" name=""/>
        <dsp:cNvSpPr/>
      </dsp:nvSpPr>
      <dsp:spPr>
        <a:xfrm>
          <a:off x="0" y="1486162"/>
          <a:ext cx="10515600" cy="2861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Understand what is in the Data set, which is important to make a valid conclusion for the client?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Understand who are the customers who are actually rating system?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What are the factors which are unto customer satisfaction, and which are factors which need improvements?</a:t>
          </a:r>
          <a:endParaRPr lang="en-US" sz="2000" kern="1200" dirty="0"/>
        </a:p>
      </dsp:txBody>
      <dsp:txXfrm>
        <a:off x="0" y="1486162"/>
        <a:ext cx="10515600" cy="2861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9E47-DD67-415C-802B-10232AC25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B809C-1256-477B-B5EA-D52A7B80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30ED-BC43-4752-BC47-F186FD91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0137-8CA3-421A-94FB-01864275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4D24-7E7E-4709-91F5-175A764E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2589-4F27-48CF-8A7D-DF375802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89B2D-09C0-4755-B448-B4D3C2C6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6695-6E67-4A69-8D41-0164FCD4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444B-DFBA-4AA3-B234-8D4C64B6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D9E2-E49C-4B40-8222-30C810D7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498FD-1E41-4103-8B90-24052751F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092E5-DED5-4B03-B890-7912BDF11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8F1DE-6BCD-4F2E-995B-6CAC5824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FEA2-1017-41E8-B1EF-5452385D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BC3E-C0FD-4DCC-9E56-420167F4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6C92-FC5B-442D-9C4A-30AC17FF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0874-19CD-4373-BF4B-B0AC1665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0548-CF65-49EE-89DD-33B158F8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2749-055C-41B4-BA42-E52F01F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5D00-8240-4606-991A-E04F571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38B-8C0C-47B4-92C0-2E9D2EB3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1A4C7-4C3E-4E6E-B7A8-482EE88D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230E-9D9E-4558-89FC-2A79DF09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4AA0-ACFE-4A84-9573-AE2ACE0F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0FD0-06D3-4A95-A667-248B5B89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ADE2-6988-4A5B-A005-9F795E49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2B2D-F81B-45C2-B920-6F2F89F6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3A24D-B21F-47C3-B2B2-823CBC6C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F324D-E9F0-4F31-8EAA-0E1585DA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CE62B-22F4-48D5-9E6B-DD7070E8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0E53-AAA7-483E-9382-36ADD327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571B-B191-42CB-99ED-224B9B42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FA9C-E6B2-4BFA-8923-D80BAE72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7D7A7-658C-47B9-96D6-66801573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2E07-E10C-41B7-BC42-2EF492527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853EC-AC87-46EC-9676-C08969455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F212-A504-41F5-A238-8ED9F418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F0315-FCF8-483D-B2A5-DF10869C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4DD924-6D8F-4E80-8F43-E84DBD0A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5678-F591-4146-917C-37C3CBBD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83FD5-9168-4ED5-AE20-78EEE29A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1CEC6-4CCC-47BF-89BB-571ED9EE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53444-1AB2-46B4-BFC3-2C685D80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7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40700-EE42-42B0-A0F1-C20FD459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670F8-238C-44B5-BA5A-0E1D1AE8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0716-BEFE-4C81-9F6E-1819563D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474C-AC0C-4C21-884E-D58C61CD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98EF-B87F-4595-A7CB-5A2ADF9A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E16B4-1F9F-4F58-817C-9436D4F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E90A-0354-4F60-8C94-A5F3A0D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21B0A-446A-48E1-BDEA-D9937BD1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BB11-D1F0-4D7B-B9DB-9F7FBD60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0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038-A053-4C27-AEB9-4DFC7833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B6C37-35BD-4468-803B-521C6E73E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5C5E3-C944-4843-8094-CC0AEC94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D7DEC-38DC-43B9-998E-91D66B7C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013C-0A96-47D5-B383-28465B49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A2D4C-267D-4DC0-A8C3-F2E0AF3F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1EB7E-A69B-4ED6-BA79-B1F918D1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F8E2-CED2-41BD-8057-1BB0CE45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DBF2-C1F0-43B8-9A41-0D4EDBC1E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61BD4-554E-4382-BA3A-066CD01E7CB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F930-3CC5-4876-BFE3-FE2ACF62D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D7BFC-FF36-431D-A467-C511740D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FE1D-EC6C-4220-9523-14DB1B3DBC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2040281665,&quot;Placement&quot;:&quot;Footer&quot;,&quot;Top&quot;:520.3781,&quot;Left&quot;:431.686462,&quot;SlideWidth&quot;:960,&quot;SlideHeight&quot;:540}">
            <a:extLst>
              <a:ext uri="{FF2B5EF4-FFF2-40B4-BE49-F238E27FC236}">
                <a16:creationId xmlns:a16="http://schemas.microsoft.com/office/drawing/2014/main" id="{143E02D8-3BCF-46DB-999A-0D668725AF8C}"/>
              </a:ext>
            </a:extLst>
          </p:cNvPr>
          <p:cNvSpPr txBox="1"/>
          <p:nvPr userDrawn="1"/>
        </p:nvSpPr>
        <p:spPr>
          <a:xfrm>
            <a:off x="5482418" y="6608802"/>
            <a:ext cx="1227164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---Internal Use--- </a:t>
            </a:r>
          </a:p>
        </p:txBody>
      </p:sp>
    </p:spTree>
    <p:extLst>
      <p:ext uri="{BB962C8B-B14F-4D97-AF65-F5344CB8AC3E}">
        <p14:creationId xmlns:p14="http://schemas.microsoft.com/office/powerpoint/2010/main" val="89301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B9B8A-CE91-479F-9944-0489C8F14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080808"/>
                </a:solidFill>
              </a:rPr>
              <a:t>Customer Retention Project</a:t>
            </a:r>
            <a:endParaRPr lang="en-US" sz="4400" dirty="0">
              <a:solidFill>
                <a:srgbClr val="080808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8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B7B13-E0BB-4759-925F-85221E1D3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" y="365125"/>
            <a:ext cx="10515600" cy="34693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22555-1BF8-4D54-9DCD-14538A426604}"/>
              </a:ext>
            </a:extLst>
          </p:cNvPr>
          <p:cNvSpPr txBox="1"/>
          <p:nvPr/>
        </p:nvSpPr>
        <p:spPr>
          <a:xfrm>
            <a:off x="838200" y="43434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cart  is mostly rejected because there have found better alternative offer</a:t>
            </a:r>
          </a:p>
          <a:p>
            <a:r>
              <a:rPr lang="en-IN" dirty="0"/>
              <a:t>Next goes that the promo code is not applicable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1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A43A-8949-4A85-961A-4E677A92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13F9E-4F86-4E5D-A532-A5DA8281B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93" y="1768897"/>
            <a:ext cx="84985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79CA6-3AF3-4D56-929B-F20F5CAB71C9}"/>
              </a:ext>
            </a:extLst>
          </p:cNvPr>
          <p:cNvSpPr txBox="1"/>
          <p:nvPr/>
        </p:nvSpPr>
        <p:spPr>
          <a:xfrm>
            <a:off x="9344025" y="2009775"/>
            <a:ext cx="2105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Usually, they reach online retail store by direct URL and then via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1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6C58-665A-46AD-ADD9-697CA4A4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992" y="365125"/>
            <a:ext cx="3689807" cy="606425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+mn-lt"/>
              </a:rPr>
              <a:t>Usually, the browser time is more then 15 mins if it is by Direct URL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 and via application 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Takes 6-10 mins by search Engine 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 it can be less then 1 min if its by application</a:t>
            </a:r>
            <a:br>
              <a:rPr lang="en-IN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5A2D4-A5B3-4940-AFE3-9196829BF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127078"/>
            <a:ext cx="7048500" cy="3076575"/>
          </a:xfrm>
        </p:spPr>
      </p:pic>
    </p:spTree>
    <p:extLst>
      <p:ext uri="{BB962C8B-B14F-4D97-AF65-F5344CB8AC3E}">
        <p14:creationId xmlns:p14="http://schemas.microsoft.com/office/powerpoint/2010/main" val="126678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C0695-9A81-43F6-AB8F-C5E1E956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17" y="697584"/>
            <a:ext cx="11684821" cy="2334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6AC74-2DD3-430F-ABD6-5BD1FA10E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2"/>
          <a:stretch/>
        </p:blipFill>
        <p:spPr>
          <a:xfrm>
            <a:off x="145917" y="3032576"/>
            <a:ext cx="11684821" cy="1893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91562-2E9D-400C-87E9-B722945D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17" y="4996206"/>
            <a:ext cx="11684821" cy="17022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9A1023-D033-4317-B3E4-992B10CB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27" y="19833"/>
            <a:ext cx="10515600" cy="517495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 Feedback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9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1CA0-83C4-400C-A165-0A0C69B5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8597A1-C293-4349-9822-CB28DE4A6298}"/>
              </a:ext>
            </a:extLst>
          </p:cNvPr>
          <p:cNvSpPr txBox="1">
            <a:spLocks/>
          </p:cNvSpPr>
          <p:nvPr/>
        </p:nvSpPr>
        <p:spPr>
          <a:xfrm>
            <a:off x="669304" y="3017789"/>
            <a:ext cx="10784264" cy="2035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b="1" dirty="0"/>
              <a:t>The Data Application should be concentrating on having</a:t>
            </a:r>
            <a:br>
              <a:rPr lang="en-IN" sz="1200" dirty="0"/>
            </a:br>
            <a:r>
              <a:rPr lang="en-IN" sz="1200" dirty="0"/>
              <a:t>    18 The content on the website must be easy to read and understand',</a:t>
            </a:r>
            <a:br>
              <a:rPr lang="en-IN" sz="1200" dirty="0"/>
            </a:br>
            <a:r>
              <a:rPr lang="en-IN" sz="1200" dirty="0"/>
              <a:t>   '19 Information on similar product to the one highlighted  is important for product comparison',</a:t>
            </a:r>
            <a:br>
              <a:rPr lang="en-IN" sz="1200" dirty="0"/>
            </a:br>
            <a:r>
              <a:rPr lang="en-IN" sz="1200" dirty="0"/>
              <a:t>   '20 Complete information on listed seller and product being offered is important for purchase decision.',</a:t>
            </a:r>
            <a:br>
              <a:rPr lang="en-IN" sz="1200" dirty="0"/>
            </a:br>
            <a:r>
              <a:rPr lang="en-IN" sz="1200" dirty="0"/>
              <a:t>   '21 All relevant information on listed products must be stated clearly',</a:t>
            </a:r>
            <a:br>
              <a:rPr lang="en-IN" sz="1200" dirty="0"/>
            </a:br>
            <a:r>
              <a:rPr lang="en-IN" sz="1200" dirty="0"/>
              <a:t>   '22 Ease of navigation in website', '23 Loading and processing speed',</a:t>
            </a:r>
            <a:br>
              <a:rPr lang="en-IN" sz="1200" dirty="0"/>
            </a:br>
            <a:r>
              <a:rPr lang="en-IN" sz="1200" dirty="0"/>
              <a:t>   '24 User friendly Interface of the website',</a:t>
            </a:r>
            <a:br>
              <a:rPr lang="en-IN" sz="1200" dirty="0"/>
            </a:br>
            <a:r>
              <a:rPr lang="en-IN" sz="1200" dirty="0"/>
              <a:t>   '25 Convenient Payment methods',</a:t>
            </a:r>
            <a:br>
              <a:rPr lang="en-IN" sz="1200" dirty="0"/>
            </a:br>
            <a:r>
              <a:rPr lang="en-IN" sz="1200" dirty="0"/>
              <a:t>   '26 Trust that the online retail store will </a:t>
            </a:r>
            <a:r>
              <a:rPr lang="en-IN" sz="1200" dirty="0" err="1"/>
              <a:t>fulfill</a:t>
            </a:r>
            <a:r>
              <a:rPr lang="en-IN" sz="1200" dirty="0"/>
              <a:t> its part of the transaction at the stipulated time',</a:t>
            </a:r>
            <a:br>
              <a:rPr lang="en-IN" sz="1200" dirty="0"/>
            </a:br>
            <a:r>
              <a:rPr lang="en-IN" sz="1200" dirty="0"/>
              <a:t>   '27 Empathy (readiness to assist with queries) towards the customers',</a:t>
            </a:r>
            <a:br>
              <a:rPr lang="en-IN" sz="1200" dirty="0"/>
            </a:br>
            <a:r>
              <a:rPr lang="en-IN" sz="1200" dirty="0"/>
              <a:t>   '28 Being able to guarantee the privacy of the customer',</a:t>
            </a:r>
            <a:br>
              <a:rPr lang="en-IN" sz="1200" dirty="0"/>
            </a:br>
            <a:r>
              <a:rPr lang="en-IN" sz="1200" dirty="0"/>
              <a:t>   '29 Responsiveness, availability of several communication channels (email, online rep, twitter, phone etc.)',</a:t>
            </a:r>
            <a:br>
              <a:rPr lang="en-IN" sz="1200" dirty="0"/>
            </a:br>
            <a:r>
              <a:rPr lang="en-IN" sz="1200" dirty="0"/>
              <a:t>   '30 Online shopping gives monetary benefit and discounts',</a:t>
            </a:r>
            <a:br>
              <a:rPr lang="en-IN" sz="1200" dirty="0"/>
            </a:br>
            <a:r>
              <a:rPr lang="en-IN" sz="1200" b="1" dirty="0">
                <a:highlight>
                  <a:srgbClr val="FF0000"/>
                </a:highlight>
              </a:rPr>
              <a:t>Need Improvement-31 Enjoyment is derived from shopping online'</a:t>
            </a:r>
            <a:br>
              <a:rPr lang="en-IN" sz="1200" b="1" dirty="0">
                <a:highlight>
                  <a:srgbClr val="FF0000"/>
                </a:highlight>
              </a:rPr>
            </a:br>
            <a:r>
              <a:rPr lang="en-IN" sz="1200" dirty="0"/>
              <a:t>   '32 Shopping online is convenient and flexible',   </a:t>
            </a:r>
            <a:br>
              <a:rPr lang="en-IN" sz="1200" dirty="0"/>
            </a:br>
            <a:r>
              <a:rPr lang="en-IN" sz="1200" dirty="0"/>
              <a:t>   '33 Return and replacement policy of the e-tailer is important for purchase decision', </a:t>
            </a:r>
            <a:br>
              <a:rPr lang="en-IN" sz="1200" dirty="0"/>
            </a:br>
            <a:r>
              <a:rPr lang="en-IN" sz="1200" b="1" dirty="0">
                <a:highlight>
                  <a:srgbClr val="FF0000"/>
                </a:highlight>
              </a:rPr>
              <a:t>Need Improvement- 34 Gaining access to loyalty programs is a benefit of shopping online',</a:t>
            </a:r>
            <a:br>
              <a:rPr lang="en-IN" sz="1200" dirty="0">
                <a:highlight>
                  <a:srgbClr val="FF0000"/>
                </a:highlight>
              </a:rPr>
            </a:br>
            <a:r>
              <a:rPr lang="en-IN" sz="1200" dirty="0"/>
              <a:t>   '35 Displaying quality Information on the website improves satisfaction of customers',</a:t>
            </a:r>
            <a:br>
              <a:rPr lang="en-IN" sz="1200" dirty="0"/>
            </a:br>
            <a:r>
              <a:rPr lang="en-IN" sz="1200" b="1" dirty="0">
                <a:highlight>
                  <a:srgbClr val="00FFFF"/>
                </a:highlight>
              </a:rPr>
              <a:t>Best Part -36 User derive satisfaction while shopping on a good quality website or application'</a:t>
            </a:r>
            <a:br>
              <a:rPr lang="en-IN" sz="1200" b="1" dirty="0">
                <a:highlight>
                  <a:srgbClr val="00FFFF"/>
                </a:highlight>
              </a:rPr>
            </a:br>
            <a:r>
              <a:rPr lang="en-IN" sz="1200" dirty="0"/>
              <a:t>   '37 Net Benefit derived from shopping online can lead to users satisfaction',</a:t>
            </a:r>
            <a:br>
              <a:rPr lang="en-IN" sz="1200" dirty="0"/>
            </a:br>
            <a:r>
              <a:rPr lang="en-IN" sz="1200" dirty="0"/>
              <a:t>   '38 User satisfaction cannot exist without trust',</a:t>
            </a:r>
            <a:br>
              <a:rPr lang="en-IN" sz="1200" dirty="0"/>
            </a:br>
            <a:r>
              <a:rPr lang="en-IN" sz="1200" dirty="0"/>
              <a:t>   '39 Offering a wide variety of listed product in several category',</a:t>
            </a:r>
            <a:br>
              <a:rPr lang="en-IN" sz="1200" dirty="0"/>
            </a:br>
            <a:r>
              <a:rPr lang="en-IN" sz="1200" dirty="0"/>
              <a:t>   '40 Provision of complete and relevant product information',</a:t>
            </a:r>
            <a:br>
              <a:rPr lang="en-IN" sz="1200" dirty="0"/>
            </a:br>
            <a:r>
              <a:rPr lang="en-IN" sz="1200" dirty="0"/>
              <a:t>   '41 Monetary savings',</a:t>
            </a:r>
            <a:br>
              <a:rPr lang="en-IN" sz="1200" dirty="0"/>
            </a:br>
            <a:r>
              <a:rPr lang="en-IN" sz="1200" dirty="0"/>
              <a:t>   '42 The Convenience of patronizing the online retailer',</a:t>
            </a:r>
            <a:br>
              <a:rPr lang="en-IN" sz="1200" dirty="0"/>
            </a:br>
            <a:r>
              <a:rPr lang="en-IN" sz="1200" b="1" dirty="0">
                <a:highlight>
                  <a:srgbClr val="FF0000"/>
                </a:highlight>
              </a:rPr>
              <a:t>Need Improvement-43 Shopping on the website gives you the sense of adventure',</a:t>
            </a:r>
            <a:br>
              <a:rPr lang="en-IN" sz="1200" b="1" dirty="0">
                <a:highlight>
                  <a:srgbClr val="FF0000"/>
                </a:highlight>
              </a:rPr>
            </a:br>
            <a:r>
              <a:rPr lang="en-IN" sz="1200" b="1" dirty="0">
                <a:highlight>
                  <a:srgbClr val="FF0000"/>
                </a:highlight>
              </a:rPr>
              <a:t>Need Improvement-44 Shopping on your preferred e-tailer enhances your social status',</a:t>
            </a:r>
            <a:br>
              <a:rPr lang="en-IN" sz="1200" b="1" dirty="0">
                <a:highlight>
                  <a:srgbClr val="FF0000"/>
                </a:highlight>
              </a:rPr>
            </a:br>
            <a:r>
              <a:rPr lang="en-IN" sz="1200" b="1" dirty="0">
                <a:highlight>
                  <a:srgbClr val="FF0000"/>
                </a:highlight>
              </a:rPr>
              <a:t>Need Improvement- 45 You feel gratification shopping on your </a:t>
            </a:r>
            <a:r>
              <a:rPr lang="en-IN" sz="1200" b="1" dirty="0" err="1">
                <a:highlight>
                  <a:srgbClr val="FF0000"/>
                </a:highlight>
              </a:rPr>
              <a:t>favorite</a:t>
            </a:r>
            <a:r>
              <a:rPr lang="en-IN" sz="1200" b="1" dirty="0">
                <a:highlight>
                  <a:srgbClr val="FF0000"/>
                </a:highlight>
              </a:rPr>
              <a:t> e-tailer',</a:t>
            </a:r>
            <a:br>
              <a:rPr lang="en-IN" sz="1200" b="1" dirty="0">
                <a:highlight>
                  <a:srgbClr val="FF0000"/>
                </a:highlight>
              </a:rPr>
            </a:br>
            <a:r>
              <a:rPr lang="en-IN" sz="1200" b="1" dirty="0">
                <a:highlight>
                  <a:srgbClr val="FF0000"/>
                </a:highlight>
              </a:rPr>
              <a:t>Need Improvement- 46 Shopping on the website helps you </a:t>
            </a:r>
            <a:r>
              <a:rPr lang="en-IN" sz="1200" b="1" dirty="0" err="1">
                <a:highlight>
                  <a:srgbClr val="FF0000"/>
                </a:highlight>
              </a:rPr>
              <a:t>fulfill</a:t>
            </a:r>
            <a:r>
              <a:rPr lang="en-IN" sz="1200" b="1" dirty="0">
                <a:highlight>
                  <a:srgbClr val="FF0000"/>
                </a:highlight>
              </a:rPr>
              <a:t> certain roles',</a:t>
            </a:r>
            <a:br>
              <a:rPr lang="en-IN" sz="1200" b="1" dirty="0">
                <a:highlight>
                  <a:srgbClr val="FF0000"/>
                </a:highlight>
              </a:rPr>
            </a:br>
            <a:r>
              <a:rPr lang="en-IN" sz="1200" dirty="0"/>
              <a:t>   '47 Getting value for money spent',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1921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0841-F046-402A-BC30-8683A874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769"/>
            <a:ext cx="10515600" cy="2425209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For the customers distribution is included for every slide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3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A04A-AF0C-4DF4-87C2-A97E3E61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2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FCD6-3641-4D7B-B4F8-5A9E6DC1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FC6501-03EB-4846-96E7-84816C93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Autofit/>
          </a:bodyPr>
          <a:lstStyle/>
          <a:p>
            <a:r>
              <a:rPr lang="en-IN" sz="2000" dirty="0"/>
              <a:t>There was collection of the customer details from an online Indian shopping stores.</a:t>
            </a:r>
          </a:p>
          <a:p>
            <a:endParaRPr lang="en-IN" sz="2000" dirty="0"/>
          </a:p>
          <a:p>
            <a:r>
              <a:rPr lang="en-IN" sz="2000" dirty="0"/>
              <a:t>This Dataset gives us information on</a:t>
            </a:r>
          </a:p>
          <a:p>
            <a:pPr marL="0" indent="0">
              <a:buNone/>
            </a:pPr>
            <a:r>
              <a:rPr lang="en-IN" sz="2000" dirty="0"/>
              <a:t>	1-Knowing the customer-(1-17Columns)</a:t>
            </a:r>
          </a:p>
          <a:p>
            <a:pPr marL="0" indent="0">
              <a:buNone/>
            </a:pPr>
            <a:r>
              <a:rPr lang="en-IN" sz="2000" dirty="0"/>
              <a:t>	2-How is the customer feeling(18-47 columns)-ratings of the customer 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US" sz="2000" dirty="0"/>
              <a:t>What are the things which are going good for the customer to the satisfaction for the customer, So that the customer returns to the same Shopping store- </a:t>
            </a:r>
            <a:r>
              <a:rPr lang="en-US" sz="2000" b="1" dirty="0"/>
              <a:t>Maintaining High Retention </a:t>
            </a:r>
          </a:p>
          <a:p>
            <a:endParaRPr lang="en-US" sz="2000" b="1" dirty="0"/>
          </a:p>
          <a:p>
            <a:r>
              <a:rPr lang="en-US" sz="2000" dirty="0"/>
              <a:t>What are the factors that the customer is not very Happy about and would make the customer explore alternative online store. Which would </a:t>
            </a:r>
            <a:r>
              <a:rPr lang="en-US" sz="2000" b="1" dirty="0"/>
              <a:t>reduce our customer retention percentage.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196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7116-DDE9-4F96-A95A-42960526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B779B-A61D-4954-9ED7-C6AF5A52DD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9614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713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20C3-5A30-433F-93A1-6CAFBC00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000" b="1" dirty="0">
                <a:latin typeface="+mn-lt"/>
              </a:rPr>
              <a:t>Step-1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Understand what is in the Data set, which is important to make a valid conclusion for the client?</a:t>
            </a:r>
            <a:br>
              <a:rPr lang="en-US" sz="2000" b="1" dirty="0">
                <a:latin typeface="+mn-lt"/>
              </a:rPr>
            </a:br>
            <a:endParaRPr lang="en-US" sz="2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3C44-0852-498A-8548-6EE82FDA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1825625"/>
            <a:ext cx="11679811" cy="4667250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/>
              <a:t>The Shape of the Dataset is with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269 Rows , 71 columns)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There are no missing data in the data set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first 47 columns look unique and are made used for understanding the results  for my problem statement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The Columns is yellow shows Knowing the customer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The columns in blue shows how the customer feel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90E9B-23BB-46DC-880A-25A107867F50}"/>
              </a:ext>
            </a:extLst>
          </p:cNvPr>
          <p:cNvSpPr txBox="1"/>
          <p:nvPr/>
        </p:nvSpPr>
        <p:spPr>
          <a:xfrm>
            <a:off x="4464182" y="2913502"/>
            <a:ext cx="338657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13  </a:t>
            </a:r>
            <a:r>
              <a:rPr lang="en-US" sz="1000" dirty="0" err="1">
                <a:highlight>
                  <a:srgbClr val="FFFF00"/>
                </a:highlight>
              </a:rPr>
              <a:t>time_explored</a:t>
            </a:r>
            <a:r>
              <a:rPr lang="en-US" sz="1000" dirty="0">
                <a:highlight>
                  <a:srgbClr val="FFFF00"/>
                </a:highlight>
              </a:rPr>
              <a:t>                       269 non-null    object</a:t>
            </a:r>
          </a:p>
          <a:p>
            <a:r>
              <a:rPr lang="en-US" sz="1000" dirty="0">
                <a:highlight>
                  <a:srgbClr val="FFFF00"/>
                </a:highlight>
              </a:rPr>
              <a:t> 14  </a:t>
            </a:r>
            <a:r>
              <a:rPr lang="en-US" sz="1000" dirty="0" err="1">
                <a:highlight>
                  <a:srgbClr val="FFFF00"/>
                </a:highlight>
              </a:rPr>
              <a:t>preferred_payment</a:t>
            </a:r>
            <a:r>
              <a:rPr lang="en-US" sz="1000" dirty="0">
                <a:highlight>
                  <a:srgbClr val="FFFF00"/>
                </a:highlight>
              </a:rPr>
              <a:t>                   269 non-null    object</a:t>
            </a:r>
          </a:p>
          <a:p>
            <a:r>
              <a:rPr lang="en-US" sz="1000" dirty="0">
                <a:highlight>
                  <a:srgbClr val="FFFF00"/>
                </a:highlight>
              </a:rPr>
              <a:t> 15  </a:t>
            </a:r>
            <a:r>
              <a:rPr lang="en-US" sz="1000" dirty="0" err="1">
                <a:highlight>
                  <a:srgbClr val="FFFF00"/>
                </a:highlight>
              </a:rPr>
              <a:t>abandon_shoppingcart</a:t>
            </a:r>
            <a:r>
              <a:rPr lang="en-US" sz="1000" dirty="0">
                <a:highlight>
                  <a:srgbClr val="FFFF00"/>
                </a:highlight>
              </a:rPr>
              <a:t>                269 non-null    object</a:t>
            </a:r>
          </a:p>
          <a:p>
            <a:r>
              <a:rPr lang="en-US" sz="1000" dirty="0">
                <a:highlight>
                  <a:srgbClr val="FFFF00"/>
                </a:highlight>
              </a:rPr>
              <a:t> 16  </a:t>
            </a:r>
            <a:r>
              <a:rPr lang="en-US" sz="1000" dirty="0" err="1">
                <a:highlight>
                  <a:srgbClr val="FFFF00"/>
                </a:highlight>
              </a:rPr>
              <a:t>Why_abandon_Shoppingcart</a:t>
            </a:r>
            <a:r>
              <a:rPr lang="en-US" sz="1000" dirty="0">
                <a:highlight>
                  <a:srgbClr val="FFFF00"/>
                </a:highlight>
              </a:rPr>
              <a:t>            269 non-null    object</a:t>
            </a:r>
          </a:p>
          <a:p>
            <a:r>
              <a:rPr lang="en-US" sz="1000" dirty="0"/>
              <a:t> </a:t>
            </a:r>
            <a:r>
              <a:rPr lang="en-US" sz="1000" dirty="0">
                <a:highlight>
                  <a:srgbClr val="00FFFF"/>
                </a:highlight>
              </a:rPr>
              <a:t>17  </a:t>
            </a:r>
            <a:r>
              <a:rPr lang="en-US" sz="1000" dirty="0" err="1">
                <a:highlight>
                  <a:srgbClr val="00FFFF"/>
                </a:highlight>
              </a:rPr>
              <a:t>content_read</a:t>
            </a:r>
            <a:r>
              <a:rPr lang="en-US" sz="1000" dirty="0">
                <a:highlight>
                  <a:srgbClr val="00FFFF"/>
                </a:highlight>
              </a:rPr>
              <a:t>/understand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18  </a:t>
            </a:r>
            <a:r>
              <a:rPr lang="en-US" sz="1000" dirty="0" err="1">
                <a:highlight>
                  <a:srgbClr val="00FFFF"/>
                </a:highlight>
              </a:rPr>
              <a:t>highlighted_simila_product</a:t>
            </a:r>
            <a:r>
              <a:rPr lang="en-US" sz="1000" dirty="0">
                <a:highlight>
                  <a:srgbClr val="00FFFF"/>
                </a:highlight>
              </a:rPr>
              <a:t>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19  </a:t>
            </a:r>
            <a:r>
              <a:rPr lang="en-US" sz="1000" dirty="0" err="1">
                <a:highlight>
                  <a:srgbClr val="00FFFF"/>
                </a:highlight>
              </a:rPr>
              <a:t>Full_info_listed_seller</a:t>
            </a:r>
            <a:r>
              <a:rPr lang="en-US" sz="1000" dirty="0">
                <a:highlight>
                  <a:srgbClr val="00FFFF"/>
                </a:highlight>
              </a:rPr>
              <a:t>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20  </a:t>
            </a:r>
            <a:r>
              <a:rPr lang="en-US" sz="1000" dirty="0" err="1">
                <a:highlight>
                  <a:srgbClr val="00FFFF"/>
                </a:highlight>
              </a:rPr>
              <a:t>relevant_info_listed</a:t>
            </a:r>
            <a:r>
              <a:rPr lang="en-US" sz="1000" dirty="0">
                <a:highlight>
                  <a:srgbClr val="00FFFF"/>
                </a:highlight>
              </a:rPr>
              <a:t>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21  </a:t>
            </a:r>
            <a:r>
              <a:rPr lang="en-US" sz="1000" dirty="0" err="1">
                <a:highlight>
                  <a:srgbClr val="00FFFF"/>
                </a:highlight>
              </a:rPr>
              <a:t>Ease_navigation</a:t>
            </a:r>
            <a:r>
              <a:rPr lang="en-US" sz="1000" dirty="0">
                <a:highlight>
                  <a:srgbClr val="00FFFF"/>
                </a:highlight>
              </a:rPr>
              <a:t>  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22  </a:t>
            </a:r>
            <a:r>
              <a:rPr lang="en-US" sz="1000" dirty="0" err="1">
                <a:highlight>
                  <a:srgbClr val="00FFFF"/>
                </a:highlight>
              </a:rPr>
              <a:t>Loading_processing_speed</a:t>
            </a:r>
            <a:r>
              <a:rPr lang="en-US" sz="1000" dirty="0">
                <a:highlight>
                  <a:srgbClr val="00FFFF"/>
                </a:highlight>
              </a:rPr>
              <a:t>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23  </a:t>
            </a:r>
            <a:r>
              <a:rPr lang="en-US" sz="1000" dirty="0" err="1">
                <a:highlight>
                  <a:srgbClr val="00FFFF"/>
                </a:highlight>
              </a:rPr>
              <a:t>User_friendly_Interface</a:t>
            </a:r>
            <a:r>
              <a:rPr lang="en-US" sz="1000" dirty="0">
                <a:highlight>
                  <a:srgbClr val="00FFFF"/>
                </a:highlight>
              </a:rPr>
              <a:t>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24  </a:t>
            </a:r>
            <a:r>
              <a:rPr lang="en-US" sz="1000" dirty="0" err="1">
                <a:highlight>
                  <a:srgbClr val="00FFFF"/>
                </a:highlight>
              </a:rPr>
              <a:t>Convenient_Payment_methods</a:t>
            </a:r>
            <a:r>
              <a:rPr lang="en-US" sz="1000" dirty="0">
                <a:highlight>
                  <a:srgbClr val="00FFFF"/>
                </a:highlight>
              </a:rPr>
              <a:t>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25  </a:t>
            </a:r>
            <a:r>
              <a:rPr lang="en-US" sz="1000" dirty="0" err="1">
                <a:highlight>
                  <a:srgbClr val="00FFFF"/>
                </a:highlight>
              </a:rPr>
              <a:t>Trust_transaction_time</a:t>
            </a:r>
            <a:r>
              <a:rPr lang="en-US" sz="1000" dirty="0">
                <a:highlight>
                  <a:srgbClr val="00FFFF"/>
                </a:highlight>
              </a:rPr>
              <a:t>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26  </a:t>
            </a:r>
            <a:r>
              <a:rPr lang="en-US" sz="1000" dirty="0" err="1">
                <a:highlight>
                  <a:srgbClr val="00FFFF"/>
                </a:highlight>
              </a:rPr>
              <a:t>Empathy_customers</a:t>
            </a:r>
            <a:r>
              <a:rPr lang="en-US" sz="1000" dirty="0">
                <a:highlight>
                  <a:srgbClr val="00FFFF"/>
                </a:highlight>
              </a:rPr>
              <a:t>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27  </a:t>
            </a:r>
            <a:r>
              <a:rPr lang="en-US" sz="1000" dirty="0" err="1">
                <a:highlight>
                  <a:srgbClr val="00FFFF"/>
                </a:highlight>
              </a:rPr>
              <a:t>guarantee_privacy</a:t>
            </a:r>
            <a:r>
              <a:rPr lang="en-US" sz="1000" dirty="0">
                <a:highlight>
                  <a:srgbClr val="00FFFF"/>
                </a:highlight>
              </a:rPr>
              <a:t>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28  </a:t>
            </a:r>
            <a:r>
              <a:rPr lang="en-US" sz="1000" dirty="0" err="1">
                <a:highlight>
                  <a:srgbClr val="00FFFF"/>
                </a:highlight>
              </a:rPr>
              <a:t>availability_to_communication</a:t>
            </a:r>
            <a:r>
              <a:rPr lang="en-US" sz="1000" dirty="0">
                <a:highlight>
                  <a:srgbClr val="00FFFF"/>
                </a:highlight>
              </a:rPr>
              <a:t>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29  </a:t>
            </a:r>
            <a:r>
              <a:rPr lang="en-US" sz="1000" dirty="0" err="1">
                <a:highlight>
                  <a:srgbClr val="00FFFF"/>
                </a:highlight>
              </a:rPr>
              <a:t>monetary_benefit</a:t>
            </a:r>
            <a:r>
              <a:rPr lang="en-US" sz="1000" dirty="0">
                <a:highlight>
                  <a:srgbClr val="00FFFF"/>
                </a:highlight>
              </a:rPr>
              <a:t>/discounts          269 non-null    int64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78B7A-B9F6-429B-98DA-57B7BD3A8444}"/>
              </a:ext>
            </a:extLst>
          </p:cNvPr>
          <p:cNvSpPr txBox="1"/>
          <p:nvPr/>
        </p:nvSpPr>
        <p:spPr>
          <a:xfrm>
            <a:off x="7799504" y="2894029"/>
            <a:ext cx="329584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00FFFF"/>
                </a:highlight>
              </a:rPr>
              <a:t>30  Enjoyment        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31  </a:t>
            </a:r>
            <a:r>
              <a:rPr lang="en-US" sz="1000" dirty="0" err="1">
                <a:highlight>
                  <a:srgbClr val="00FFFF"/>
                </a:highlight>
              </a:rPr>
              <a:t>convenient_flexible</a:t>
            </a:r>
            <a:r>
              <a:rPr lang="en-US" sz="1000" dirty="0">
                <a:highlight>
                  <a:srgbClr val="00FFFF"/>
                </a:highlight>
              </a:rPr>
              <a:t>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32  </a:t>
            </a:r>
            <a:r>
              <a:rPr lang="en-US" sz="1000" dirty="0" err="1">
                <a:highlight>
                  <a:srgbClr val="00FFFF"/>
                </a:highlight>
              </a:rPr>
              <a:t>Return_replacement</a:t>
            </a:r>
            <a:r>
              <a:rPr lang="en-US" sz="1000" dirty="0">
                <a:highlight>
                  <a:srgbClr val="00FFFF"/>
                </a:highlight>
              </a:rPr>
              <a:t>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33  </a:t>
            </a:r>
            <a:r>
              <a:rPr lang="en-US" sz="1000" dirty="0" err="1">
                <a:highlight>
                  <a:srgbClr val="00FFFF"/>
                </a:highlight>
              </a:rPr>
              <a:t>access_loyalty_programs</a:t>
            </a:r>
            <a:r>
              <a:rPr lang="en-US" sz="1000" dirty="0">
                <a:highlight>
                  <a:srgbClr val="00FFFF"/>
                </a:highlight>
              </a:rPr>
              <a:t>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34  </a:t>
            </a:r>
            <a:r>
              <a:rPr lang="en-US" sz="1000" dirty="0" err="1">
                <a:highlight>
                  <a:srgbClr val="00FFFF"/>
                </a:highlight>
              </a:rPr>
              <a:t>quality_Info</a:t>
            </a:r>
            <a:r>
              <a:rPr lang="en-US" sz="1000" dirty="0">
                <a:highlight>
                  <a:srgbClr val="00FFFF"/>
                </a:highlight>
              </a:rPr>
              <a:t>     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35  </a:t>
            </a:r>
            <a:r>
              <a:rPr lang="en-US" sz="1000" dirty="0" err="1">
                <a:highlight>
                  <a:srgbClr val="00FFFF"/>
                </a:highlight>
              </a:rPr>
              <a:t>quality_website</a:t>
            </a:r>
            <a:r>
              <a:rPr lang="en-US" sz="1000" dirty="0">
                <a:highlight>
                  <a:srgbClr val="00FFFF"/>
                </a:highlight>
              </a:rPr>
              <a:t>/application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36  </a:t>
            </a:r>
            <a:r>
              <a:rPr lang="en-US" sz="1000" dirty="0" err="1">
                <a:highlight>
                  <a:srgbClr val="00FFFF"/>
                </a:highlight>
              </a:rPr>
              <a:t>Net_Benefit</a:t>
            </a:r>
            <a:r>
              <a:rPr lang="en-US" sz="1000" dirty="0">
                <a:highlight>
                  <a:srgbClr val="00FFFF"/>
                </a:highlight>
              </a:rPr>
              <a:t>      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37  trust            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38  </a:t>
            </a:r>
            <a:r>
              <a:rPr lang="en-US" sz="1000" dirty="0" err="1">
                <a:highlight>
                  <a:srgbClr val="00FFFF"/>
                </a:highlight>
              </a:rPr>
              <a:t>wide_variety_several</a:t>
            </a:r>
            <a:r>
              <a:rPr lang="en-US" sz="1000" dirty="0">
                <a:highlight>
                  <a:srgbClr val="00FFFF"/>
                </a:highlight>
              </a:rPr>
              <a:t> </a:t>
            </a:r>
            <a:r>
              <a:rPr lang="en-US" sz="1000" dirty="0" err="1">
                <a:highlight>
                  <a:srgbClr val="00FFFF"/>
                </a:highlight>
              </a:rPr>
              <a:t>cato</a:t>
            </a:r>
            <a:r>
              <a:rPr lang="en-US" sz="1000" dirty="0">
                <a:highlight>
                  <a:srgbClr val="00FFFF"/>
                </a:highlight>
              </a:rPr>
              <a:t>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39  </a:t>
            </a:r>
            <a:r>
              <a:rPr lang="en-US" sz="1000" dirty="0" err="1">
                <a:highlight>
                  <a:srgbClr val="00FFFF"/>
                </a:highlight>
              </a:rPr>
              <a:t>Provision_product_info</a:t>
            </a:r>
            <a:r>
              <a:rPr lang="en-US" sz="1000" dirty="0">
                <a:highlight>
                  <a:srgbClr val="00FFFF"/>
                </a:highlight>
              </a:rPr>
              <a:t>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40  </a:t>
            </a:r>
            <a:r>
              <a:rPr lang="en-US" sz="1000" dirty="0" err="1">
                <a:highlight>
                  <a:srgbClr val="00FFFF"/>
                </a:highlight>
              </a:rPr>
              <a:t>Monetary_saving</a:t>
            </a:r>
            <a:r>
              <a:rPr lang="en-US" sz="1000" dirty="0">
                <a:highlight>
                  <a:srgbClr val="00FFFF"/>
                </a:highlight>
              </a:rPr>
              <a:t>   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41  </a:t>
            </a:r>
            <a:r>
              <a:rPr lang="en-US" sz="1000" dirty="0" err="1">
                <a:highlight>
                  <a:srgbClr val="00FFFF"/>
                </a:highlight>
              </a:rPr>
              <a:t>Convenience_of_patronizing</a:t>
            </a:r>
            <a:r>
              <a:rPr lang="en-US" sz="1000" dirty="0">
                <a:highlight>
                  <a:srgbClr val="00FFFF"/>
                </a:highlight>
              </a:rPr>
              <a:t>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42  </a:t>
            </a:r>
            <a:r>
              <a:rPr lang="en-US" sz="1000" dirty="0" err="1">
                <a:highlight>
                  <a:srgbClr val="00FFFF"/>
                </a:highlight>
              </a:rPr>
              <a:t>sense_of_adventure</a:t>
            </a:r>
            <a:r>
              <a:rPr lang="en-US" sz="1000" dirty="0">
                <a:highlight>
                  <a:srgbClr val="00FFFF"/>
                </a:highlight>
              </a:rPr>
              <a:t>   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43  e-</a:t>
            </a:r>
            <a:r>
              <a:rPr lang="en-US" sz="1000" dirty="0" err="1">
                <a:highlight>
                  <a:srgbClr val="00FFFF"/>
                </a:highlight>
              </a:rPr>
              <a:t>tailer_social_status</a:t>
            </a:r>
            <a:r>
              <a:rPr lang="en-US" sz="1000" dirty="0">
                <a:highlight>
                  <a:srgbClr val="00FFFF"/>
                </a:highlight>
              </a:rPr>
              <a:t>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44  </a:t>
            </a:r>
            <a:r>
              <a:rPr lang="en-US" sz="1000" dirty="0" err="1">
                <a:highlight>
                  <a:srgbClr val="00FFFF"/>
                </a:highlight>
              </a:rPr>
              <a:t>gratification_favorite_e</a:t>
            </a:r>
            <a:r>
              <a:rPr lang="en-US" sz="1000" dirty="0">
                <a:highlight>
                  <a:srgbClr val="00FFFF"/>
                </a:highlight>
              </a:rPr>
              <a:t>-tailer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45  </a:t>
            </a:r>
            <a:r>
              <a:rPr lang="en-US" sz="1000" dirty="0" err="1">
                <a:highlight>
                  <a:srgbClr val="00FFFF"/>
                </a:highlight>
              </a:rPr>
              <a:t>fulfill_certain_roles</a:t>
            </a:r>
            <a:r>
              <a:rPr lang="en-US" sz="1000" dirty="0">
                <a:highlight>
                  <a:srgbClr val="00FFFF"/>
                </a:highlight>
              </a:rPr>
              <a:t>               269 non-null    int64 </a:t>
            </a:r>
          </a:p>
          <a:p>
            <a:r>
              <a:rPr lang="en-US" sz="1000" dirty="0">
                <a:highlight>
                  <a:srgbClr val="00FFFF"/>
                </a:highlight>
              </a:rPr>
              <a:t> 46  </a:t>
            </a:r>
            <a:r>
              <a:rPr lang="en-US" sz="1000" dirty="0" err="1">
                <a:highlight>
                  <a:srgbClr val="00FFFF"/>
                </a:highlight>
              </a:rPr>
              <a:t>value_money_spent</a:t>
            </a:r>
            <a:r>
              <a:rPr lang="en-US" sz="1000" dirty="0">
                <a:highlight>
                  <a:srgbClr val="00FFFF"/>
                </a:highlight>
              </a:rPr>
              <a:t>                   269 non-null    int64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53C75-50B8-4DD7-88C7-484FA763B72E}"/>
              </a:ext>
            </a:extLst>
          </p:cNvPr>
          <p:cNvSpPr txBox="1"/>
          <p:nvPr/>
        </p:nvSpPr>
        <p:spPr>
          <a:xfrm>
            <a:off x="687371" y="3005835"/>
            <a:ext cx="38280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 Column                              Non-Null Count  </a:t>
            </a:r>
            <a:r>
              <a:rPr lang="en-US" sz="1050" dirty="0" err="1"/>
              <a:t>Dtype</a:t>
            </a:r>
            <a:r>
              <a:rPr lang="en-US" sz="1050" dirty="0"/>
              <a:t>                                </a:t>
            </a:r>
          </a:p>
          <a:p>
            <a:r>
              <a:rPr lang="en-US" sz="1050" dirty="0"/>
              <a:t>---  ------                              --------------  ----- </a:t>
            </a:r>
          </a:p>
          <a:p>
            <a:r>
              <a:rPr lang="en-US" sz="1050" dirty="0"/>
              <a:t> </a:t>
            </a:r>
            <a:r>
              <a:rPr lang="en-US" sz="1050" dirty="0">
                <a:highlight>
                  <a:srgbClr val="FFFF00"/>
                </a:highlight>
              </a:rPr>
              <a:t>0   Gender         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1   Age            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2   city           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3   Pin Code                            269 non-null    int64 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4   </a:t>
            </a:r>
            <a:r>
              <a:rPr lang="en-US" sz="1050" dirty="0" err="1">
                <a:highlight>
                  <a:srgbClr val="FFFF00"/>
                </a:highlight>
              </a:rPr>
              <a:t>Shopping_time</a:t>
            </a:r>
            <a:r>
              <a:rPr lang="en-US" sz="1050" dirty="0">
                <a:highlight>
                  <a:srgbClr val="FFFF00"/>
                </a:highlight>
              </a:rPr>
              <a:t>  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5   online_purchase_1year?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6   </a:t>
            </a:r>
            <a:r>
              <a:rPr lang="en-US" sz="1050" dirty="0" err="1">
                <a:highlight>
                  <a:srgbClr val="FFFF00"/>
                </a:highlight>
              </a:rPr>
              <a:t>access_internet</a:t>
            </a:r>
            <a:r>
              <a:rPr lang="en-US" sz="1050" dirty="0">
                <a:highlight>
                  <a:srgbClr val="FFFF00"/>
                </a:highlight>
              </a:rPr>
              <a:t>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7   </a:t>
            </a:r>
            <a:r>
              <a:rPr lang="en-US" sz="1050" dirty="0" err="1">
                <a:highlight>
                  <a:srgbClr val="FFFF00"/>
                </a:highlight>
              </a:rPr>
              <a:t>device_used</a:t>
            </a:r>
            <a:r>
              <a:rPr lang="en-US" sz="1050" dirty="0">
                <a:highlight>
                  <a:srgbClr val="FFFF00"/>
                </a:highlight>
              </a:rPr>
              <a:t>    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8   screen size    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9   </a:t>
            </a:r>
            <a:r>
              <a:rPr lang="en-US" sz="1050" dirty="0" err="1">
                <a:highlight>
                  <a:srgbClr val="FFFF00"/>
                </a:highlight>
              </a:rPr>
              <a:t>operating_system</a:t>
            </a:r>
            <a:r>
              <a:rPr lang="en-US" sz="1050" dirty="0">
                <a:highlight>
                  <a:srgbClr val="FFFF00"/>
                </a:highlight>
              </a:rPr>
              <a:t>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10  </a:t>
            </a:r>
            <a:r>
              <a:rPr lang="en-US" sz="1050" dirty="0" err="1">
                <a:highlight>
                  <a:srgbClr val="FFFF00"/>
                </a:highlight>
              </a:rPr>
              <a:t>browser_run</a:t>
            </a:r>
            <a:r>
              <a:rPr lang="en-US" sz="1050" dirty="0">
                <a:highlight>
                  <a:srgbClr val="FFFF00"/>
                </a:highlight>
              </a:rPr>
              <a:t>             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11  channel_to_favorite_online_1sttime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12  </a:t>
            </a:r>
            <a:r>
              <a:rPr lang="en-US" sz="1050" dirty="0" err="1">
                <a:highlight>
                  <a:srgbClr val="FFFF00"/>
                </a:highlight>
              </a:rPr>
              <a:t>reach_online_retailstore</a:t>
            </a:r>
            <a:r>
              <a:rPr lang="en-US" sz="1050" dirty="0">
                <a:highlight>
                  <a:srgbClr val="FFFF00"/>
                </a:highlight>
              </a:rPr>
              <a:t>            269 non-null    object</a:t>
            </a:r>
          </a:p>
          <a:p>
            <a:r>
              <a:rPr lang="en-US" sz="1050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131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3411-A624-4F7B-A918-DC29BCF0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Checking If there is correlation in the customer information usage attributes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C84A-81C9-4B90-9417-C17B5AE1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22715" cy="4351338"/>
          </a:xfrm>
        </p:spPr>
        <p:txBody>
          <a:bodyPr>
            <a:normAutofit fontScale="32500" lnSpcReduction="20000"/>
          </a:bodyPr>
          <a:lstStyle/>
          <a:p>
            <a:r>
              <a:rPr lang="en-IN" dirty="0"/>
              <a:t> feature        VIF</a:t>
            </a:r>
          </a:p>
          <a:p>
            <a:r>
              <a:rPr lang="en-IN" dirty="0"/>
              <a:t>0                               Gender   2.380810</a:t>
            </a:r>
          </a:p>
          <a:p>
            <a:r>
              <a:rPr lang="en-IN" dirty="0"/>
              <a:t>1                                  Age   3.195411</a:t>
            </a:r>
          </a:p>
          <a:p>
            <a:r>
              <a:rPr lang="en-IN" dirty="0"/>
              <a:t>2                                 city   4.432167</a:t>
            </a:r>
          </a:p>
          <a:p>
            <a:r>
              <a:rPr lang="en-IN" dirty="0"/>
              <a:t>3                             Pin Code   4.737475</a:t>
            </a:r>
          </a:p>
          <a:p>
            <a:r>
              <a:rPr lang="en-IN" dirty="0"/>
              <a:t>4                        </a:t>
            </a:r>
            <a:r>
              <a:rPr lang="en-IN" dirty="0" err="1"/>
              <a:t>Shopping_time</a:t>
            </a:r>
            <a:r>
              <a:rPr lang="en-IN" dirty="0"/>
              <a:t>   6.490132</a:t>
            </a:r>
          </a:p>
          <a:p>
            <a:r>
              <a:rPr lang="en-IN" dirty="0"/>
              <a:t>5               online_purchase_1year?   6.208568</a:t>
            </a:r>
          </a:p>
          <a:p>
            <a:r>
              <a:rPr lang="en-IN" dirty="0"/>
              <a:t>6                      </a:t>
            </a:r>
            <a:r>
              <a:rPr lang="en-IN" dirty="0" err="1"/>
              <a:t>access_internet</a:t>
            </a:r>
            <a:r>
              <a:rPr lang="en-IN" dirty="0"/>
              <a:t>  12.244036</a:t>
            </a:r>
          </a:p>
          <a:p>
            <a:r>
              <a:rPr lang="en-IN" dirty="0"/>
              <a:t>7                          </a:t>
            </a:r>
            <a:r>
              <a:rPr lang="en-IN" dirty="0" err="1"/>
              <a:t>device_used</a:t>
            </a:r>
            <a:r>
              <a:rPr lang="en-IN" dirty="0"/>
              <a:t>  23.272303</a:t>
            </a:r>
          </a:p>
          <a:p>
            <a:r>
              <a:rPr lang="en-IN" dirty="0"/>
              <a:t>8                          screen size  12.875337</a:t>
            </a:r>
          </a:p>
          <a:p>
            <a:r>
              <a:rPr lang="en-IN" dirty="0"/>
              <a:t>9                     </a:t>
            </a:r>
            <a:r>
              <a:rPr lang="en-IN" dirty="0" err="1"/>
              <a:t>operating_system</a:t>
            </a:r>
            <a:r>
              <a:rPr lang="en-IN" dirty="0"/>
              <a:t>  13.915329</a:t>
            </a:r>
          </a:p>
          <a:p>
            <a:r>
              <a:rPr lang="en-IN" dirty="0"/>
              <a:t>10                         </a:t>
            </a:r>
            <a:r>
              <a:rPr lang="en-IN" dirty="0" err="1"/>
              <a:t>browser_run</a:t>
            </a:r>
            <a:r>
              <a:rPr lang="en-IN" dirty="0"/>
              <a:t>   2.756840</a:t>
            </a:r>
          </a:p>
          <a:p>
            <a:r>
              <a:rPr lang="en-IN" dirty="0"/>
              <a:t>11  channel_to_favorite_online_1sttime  25.370537</a:t>
            </a:r>
          </a:p>
          <a:p>
            <a:r>
              <a:rPr lang="en-IN" dirty="0"/>
              <a:t>12            </a:t>
            </a:r>
            <a:r>
              <a:rPr lang="en-IN" dirty="0" err="1"/>
              <a:t>reach_online_retailstore</a:t>
            </a:r>
            <a:r>
              <a:rPr lang="en-IN" dirty="0"/>
              <a:t>   5.084016</a:t>
            </a:r>
          </a:p>
          <a:p>
            <a:r>
              <a:rPr lang="en-IN" dirty="0"/>
              <a:t>13                       </a:t>
            </a:r>
            <a:r>
              <a:rPr lang="en-IN" dirty="0" err="1"/>
              <a:t>time_explored</a:t>
            </a:r>
            <a:r>
              <a:rPr lang="en-IN" dirty="0"/>
              <a:t>   9.346267</a:t>
            </a:r>
          </a:p>
          <a:p>
            <a:r>
              <a:rPr lang="en-IN" dirty="0"/>
              <a:t>14                   </a:t>
            </a:r>
            <a:r>
              <a:rPr lang="en-IN" dirty="0" err="1"/>
              <a:t>preferred_payment</a:t>
            </a:r>
            <a:r>
              <a:rPr lang="en-IN" dirty="0"/>
              <a:t>   3.955808</a:t>
            </a:r>
          </a:p>
          <a:p>
            <a:r>
              <a:rPr lang="en-IN" dirty="0"/>
              <a:t>15                </a:t>
            </a:r>
            <a:r>
              <a:rPr lang="en-IN" dirty="0" err="1"/>
              <a:t>abandon_shoppingcart</a:t>
            </a:r>
            <a:r>
              <a:rPr lang="en-IN" dirty="0"/>
              <a:t>  14.557049</a:t>
            </a:r>
          </a:p>
          <a:p>
            <a:r>
              <a:rPr lang="en-IN" dirty="0"/>
              <a:t>16            </a:t>
            </a:r>
            <a:r>
              <a:rPr lang="en-IN" dirty="0" err="1"/>
              <a:t>Why_abandon_Shoppingcart</a:t>
            </a:r>
            <a:r>
              <a:rPr lang="en-IN" dirty="0"/>
              <a:t>   5.137324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DE4EFD-A3CB-4A7A-AFB2-25008CDEF43F}"/>
              </a:ext>
            </a:extLst>
          </p:cNvPr>
          <p:cNvSpPr txBox="1">
            <a:spLocks/>
          </p:cNvSpPr>
          <p:nvPr/>
        </p:nvSpPr>
        <p:spPr>
          <a:xfrm>
            <a:off x="4290766" y="1959172"/>
            <a:ext cx="75398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The information here tells that Gender , Age, City, Pin Code , Shopping time, online purchase done in 1 year, reached online retail stores ,browser run time, Preferred payment Why abandon shopping cart  </a:t>
            </a:r>
            <a:r>
              <a:rPr lang="en-IN" sz="2000" b="1" dirty="0"/>
              <a:t>are all independent variables </a:t>
            </a:r>
          </a:p>
          <a:p>
            <a:r>
              <a:rPr lang="en-IN" sz="2000" dirty="0"/>
              <a:t>access internet , device used , screen size, operating system , channel_to_favorite_online_1sttime,  time explored, </a:t>
            </a:r>
            <a:r>
              <a:rPr lang="en-IN" sz="2000" dirty="0" err="1"/>
              <a:t>abandon_shopping</a:t>
            </a:r>
            <a:r>
              <a:rPr lang="en-IN" sz="2000" dirty="0"/>
              <a:t> cart  are all </a:t>
            </a:r>
            <a:r>
              <a:rPr lang="en-IN" sz="2000" b="1" dirty="0"/>
              <a:t>correlated variables </a:t>
            </a:r>
            <a:r>
              <a:rPr lang="en-IN" sz="2000" dirty="0"/>
              <a:t>to one other lets see what is the correlation are depended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111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141E-7A0E-49ED-AB3D-34C82A83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911" y="721188"/>
            <a:ext cx="4109668" cy="403360"/>
          </a:xfrm>
        </p:spPr>
        <p:txBody>
          <a:bodyPr>
            <a:noAutofit/>
          </a:bodyPr>
          <a:lstStyle/>
          <a:p>
            <a:r>
              <a:rPr lang="en-IN" sz="2000" b="1" dirty="0"/>
              <a:t>2-Let's understand all the variables-Independent variables</a:t>
            </a:r>
            <a:br>
              <a:rPr lang="en-IN" sz="2000" b="1" dirty="0"/>
            </a:b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98C3D-9EA6-4D50-A1D7-F5589EF10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435" y="561501"/>
            <a:ext cx="7089583" cy="31733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E459AD-4AC5-475C-B9FF-A4F9C6BF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4" y="3740111"/>
            <a:ext cx="7044924" cy="316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3729B-E1BB-429C-8400-65F5149536C1}"/>
              </a:ext>
            </a:extLst>
          </p:cNvPr>
          <p:cNvSpPr txBox="1"/>
          <p:nvPr/>
        </p:nvSpPr>
        <p:spPr>
          <a:xfrm>
            <a:off x="7083148" y="1120036"/>
            <a:ext cx="49416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shopping is more prevent by Female then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shopping is less by people less the 20 yrs. and more the 50 yrs. of aged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prominent in metro cites like Delhi, Noida, Bangalore then in small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customers are still the people who use online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Purchase is around 10 times in a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browsing window is mainly Chrome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Favorite online means by search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cart is abandoned only sometime for most of the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49D7E-0DD8-4701-98F3-212F89C64853}"/>
              </a:ext>
            </a:extLst>
          </p:cNvPr>
          <p:cNvSpPr txBox="1"/>
          <p:nvPr/>
        </p:nvSpPr>
        <p:spPr>
          <a:xfrm>
            <a:off x="247606" y="0"/>
            <a:ext cx="812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2 STEP-Understand who are the customers who are actually rating system?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23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DA1D6-140E-4EDE-9AED-DAC9B15B6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95287"/>
            <a:ext cx="3333750" cy="192125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1B211A-B779-45B9-B797-E5C823F7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IN" sz="3600" b="1" dirty="0"/>
              <a:t>Let's understand all the variables-dependent Variables variables-access internet variable</a:t>
            </a:r>
            <a:br>
              <a:rPr lang="en-IN" sz="3600" b="1" dirty="0"/>
            </a:br>
            <a:endParaRPr lang="en-US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EB93E-5C24-4332-BC47-A59DE4BBC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8"/>
          <a:stretch/>
        </p:blipFill>
        <p:spPr>
          <a:xfrm>
            <a:off x="123825" y="3216544"/>
            <a:ext cx="3347175" cy="1696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1FDB01-A217-4B65-BA31-EAD687BD1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70"/>
          <a:stretch/>
        </p:blipFill>
        <p:spPr>
          <a:xfrm>
            <a:off x="123824" y="5137800"/>
            <a:ext cx="3384925" cy="1696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1EF929-1868-4AAF-8FE1-82A01E4567EE}"/>
              </a:ext>
            </a:extLst>
          </p:cNvPr>
          <p:cNvSpPr txBox="1"/>
          <p:nvPr/>
        </p:nvSpPr>
        <p:spPr>
          <a:xfrm>
            <a:off x="4505325" y="2181225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WiFi</a:t>
            </a:r>
            <a:r>
              <a:rPr lang="en-IN" dirty="0"/>
              <a:t> is more in Gurgaon and more in less then 20 and more the 50 aged people </a:t>
            </a:r>
          </a:p>
          <a:p>
            <a:r>
              <a:rPr lang="en-IN" dirty="0"/>
              <a:t>Abandon of the cart is frequent when </a:t>
            </a:r>
            <a:r>
              <a:rPr lang="en-IN" dirty="0" err="1"/>
              <a:t>WiFi</a:t>
            </a:r>
            <a:r>
              <a:rPr lang="en-IN" dirty="0"/>
              <a:t> is used compared to others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13EE6A-39DD-4526-AE52-A9BCC9EEC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2035" y="5137800"/>
            <a:ext cx="2871640" cy="16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B369-D23A-4DEA-860F-2C32E61B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Autofit/>
          </a:bodyPr>
          <a:lstStyle/>
          <a:p>
            <a:r>
              <a:rPr lang="en-IN" sz="3200" b="1" dirty="0"/>
              <a:t>Let's understand all the variables-dependent Variables abandon shopping cart variable</a:t>
            </a:r>
            <a:br>
              <a:rPr lang="en-IN" sz="3200" b="1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0C254-50B7-4F0B-B276-F3017385D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7" y="963789"/>
            <a:ext cx="5697927" cy="1966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76DDB-C7CD-41AF-9E3E-853C3C76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" y="3092581"/>
            <a:ext cx="5697927" cy="3847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92F55-6163-43F1-A1E8-B267DAE3784F}"/>
              </a:ext>
            </a:extLst>
          </p:cNvPr>
          <p:cNvSpPr txBox="1"/>
          <p:nvPr/>
        </p:nvSpPr>
        <p:spPr>
          <a:xfrm>
            <a:off x="5881638" y="963789"/>
            <a:ext cx="57698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Abandon more frequently by Female</a:t>
            </a:r>
          </a:p>
          <a:p>
            <a:endParaRPr lang="en-IN" dirty="0"/>
          </a:p>
          <a:p>
            <a:r>
              <a:rPr lang="en-IN" dirty="0"/>
              <a:t>Abandon more frequently by new customers who are less then 1 </a:t>
            </a:r>
            <a:r>
              <a:rPr lang="en-IN" dirty="0" err="1"/>
              <a:t>yr</a:t>
            </a:r>
            <a:r>
              <a:rPr lang="en-IN" dirty="0"/>
              <a:t> </a:t>
            </a:r>
            <a:r>
              <a:rPr lang="en-IN" dirty="0" err="1"/>
              <a:t>ols</a:t>
            </a:r>
            <a:r>
              <a:rPr lang="en-IN" dirty="0"/>
              <a:t> to the site</a:t>
            </a:r>
          </a:p>
          <a:p>
            <a:endParaRPr lang="en-IN" dirty="0"/>
          </a:p>
          <a:p>
            <a:r>
              <a:rPr lang="en-IN" dirty="0"/>
              <a:t>More when bowed on Smart Phone</a:t>
            </a:r>
          </a:p>
          <a:p>
            <a:endParaRPr lang="en-IN" dirty="0"/>
          </a:p>
          <a:p>
            <a:r>
              <a:rPr lang="en-IN" dirty="0"/>
              <a:t>More frequent when the browsing time is more than 15 mins</a:t>
            </a:r>
          </a:p>
          <a:p>
            <a:endParaRPr lang="en-IN" dirty="0"/>
          </a:p>
          <a:p>
            <a:r>
              <a:rPr lang="en-IN" dirty="0"/>
              <a:t>Its more on Mac operating system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784-9917-4A96-84EA-D9577AB8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understand how this data is build the pivot and group by data was done and understood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58743-B013-44B0-8BE9-387F74E93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057" y="1358900"/>
            <a:ext cx="544858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634148-6B86-4EAE-90A0-6C767C76D950}"/>
              </a:ext>
            </a:extLst>
          </p:cNvPr>
          <p:cNvSpPr txBox="1"/>
          <p:nvPr/>
        </p:nvSpPr>
        <p:spPr>
          <a:xfrm>
            <a:off x="6858000" y="1690688"/>
            <a:ext cx="325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Any operating system so any screen size, its mostly chrome which is been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5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1603</Words>
  <Application>Microsoft Office PowerPoint</Application>
  <PresentationFormat>Widescreen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Customer Retention Project</vt:lpstr>
      <vt:lpstr>Problem Statement</vt:lpstr>
      <vt:lpstr>Exploratory Data Analysis</vt:lpstr>
      <vt:lpstr>Step-1 Understand what is in the Data set, which is important to make a valid conclusion for the client? </vt:lpstr>
      <vt:lpstr>Checking If there is correlation in the customer information usage attributes</vt:lpstr>
      <vt:lpstr>2-Let's understand all the variables-Independent variables </vt:lpstr>
      <vt:lpstr>Let's understand all the variables-dependent Variables variables-access internet variable </vt:lpstr>
      <vt:lpstr>Let's understand all the variables-dependent Variables abandon shopping cart variable </vt:lpstr>
      <vt:lpstr>To understand how this data is build the pivot and group by data was done and understood</vt:lpstr>
      <vt:lpstr>PowerPoint Presentation</vt:lpstr>
      <vt:lpstr>PowerPoint Presentation</vt:lpstr>
      <vt:lpstr>Usually, the browser time is more then 15 mins if it is by Direct URL  and via application   Takes 6-10 mins by search Engine     it can be less then 1 min if its by application </vt:lpstr>
      <vt:lpstr>Customer Feedback Analysis</vt:lpstr>
      <vt:lpstr>Conclusions</vt:lpstr>
      <vt:lpstr>Conclusion   For the customers distribution is included for every slide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Retention Project</dc:title>
  <dc:creator>Shereesha, D Mary</dc:creator>
  <cp:lastModifiedBy>Shereesha, D Mary</cp:lastModifiedBy>
  <cp:revision>15</cp:revision>
  <dcterms:created xsi:type="dcterms:W3CDTF">2022-02-09T17:35:46Z</dcterms:created>
  <dcterms:modified xsi:type="dcterms:W3CDTF">2022-02-10T07:49:10Z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28e344-bb15-459b-97fd-14fa06bc1052_Enabled">
    <vt:lpwstr>true</vt:lpwstr>
  </property>
  <property fmtid="{D5CDD505-2E9C-101B-9397-08002B2CF9AE}" pid="3" name="MSIP_Label_0d28e344-bb15-459b-97fd-14fa06bc1052_SetDate">
    <vt:lpwstr>2022-02-10T07:49:10Z</vt:lpwstr>
  </property>
  <property fmtid="{D5CDD505-2E9C-101B-9397-08002B2CF9AE}" pid="4" name="MSIP_Label_0d28e344-bb15-459b-97fd-14fa06bc1052_Method">
    <vt:lpwstr>Standard</vt:lpwstr>
  </property>
  <property fmtid="{D5CDD505-2E9C-101B-9397-08002B2CF9AE}" pid="5" name="MSIP_Label_0d28e344-bb15-459b-97fd-14fa06bc1052_Name">
    <vt:lpwstr>Not Protected (Internal Use)</vt:lpwstr>
  </property>
  <property fmtid="{D5CDD505-2E9C-101B-9397-08002B2CF9AE}" pid="6" name="MSIP_Label_0d28e344-bb15-459b-97fd-14fa06bc1052_SiteId">
    <vt:lpwstr>3e20ecb2-9cb0-4df1-ad7b-914e31dcdda4</vt:lpwstr>
  </property>
  <property fmtid="{D5CDD505-2E9C-101B-9397-08002B2CF9AE}" pid="7" name="MSIP_Label_0d28e344-bb15-459b-97fd-14fa06bc1052_ActionId">
    <vt:lpwstr>d1a3780f-829f-46b1-9919-e8ca80f92f58</vt:lpwstr>
  </property>
  <property fmtid="{D5CDD505-2E9C-101B-9397-08002B2CF9AE}" pid="8" name="MSIP_Label_0d28e344-bb15-459b-97fd-14fa06bc1052_ContentBits">
    <vt:lpwstr>2</vt:lpwstr>
  </property>
</Properties>
</file>