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73" r:id="rId8"/>
    <p:sldId id="27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9" d="100"/>
          <a:sy n="49" d="100"/>
        </p:scale>
        <p:origin x="86"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24EF70-DA4E-4FCF-BBEB-D2B65879B66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3A321BB-F8B7-45D7-89C4-4EF9D9FCEB6C}">
      <dgm:prSet/>
      <dgm:spPr/>
      <dgm:t>
        <a:bodyPr/>
        <a:lstStyle/>
        <a:p>
          <a:r>
            <a:rPr lang="en-IN" b="1" dirty="0"/>
            <a:t>Define the time and analysis the prices over time for best feature to feed to the algorithm </a:t>
          </a:r>
          <a:endParaRPr lang="en-US" b="1" dirty="0"/>
        </a:p>
      </dgm:t>
    </dgm:pt>
    <dgm:pt modelId="{5B4B212F-6E21-4DB3-804C-F49DB9A56596}" type="parTrans" cxnId="{31E3D321-FDE5-4548-B5BF-DCA7552DD596}">
      <dgm:prSet/>
      <dgm:spPr/>
      <dgm:t>
        <a:bodyPr/>
        <a:lstStyle/>
        <a:p>
          <a:endParaRPr lang="en-US" sz="2000"/>
        </a:p>
      </dgm:t>
    </dgm:pt>
    <dgm:pt modelId="{A9D33D38-115D-4B9E-8C53-6FF774616A22}" type="sibTrans" cxnId="{31E3D321-FDE5-4548-B5BF-DCA7552DD596}">
      <dgm:prSet/>
      <dgm:spPr/>
      <dgm:t>
        <a:bodyPr/>
        <a:lstStyle/>
        <a:p>
          <a:endParaRPr lang="en-US"/>
        </a:p>
      </dgm:t>
    </dgm:pt>
    <dgm:pt modelId="{CECFFE84-9336-4EE0-948D-976BE418F49C}">
      <dgm:prSet/>
      <dgm:spPr/>
      <dgm:t>
        <a:bodyPr/>
        <a:lstStyle/>
        <a:p>
          <a:endParaRPr lang="en-US"/>
        </a:p>
      </dgm:t>
    </dgm:pt>
    <dgm:pt modelId="{D94E994A-1A23-4FD5-B2AE-CA7B93124F4B}" type="parTrans" cxnId="{331E7DD9-9027-47B8-8132-E52115E8A381}">
      <dgm:prSet/>
      <dgm:spPr/>
      <dgm:t>
        <a:bodyPr/>
        <a:lstStyle/>
        <a:p>
          <a:endParaRPr lang="en-US"/>
        </a:p>
      </dgm:t>
    </dgm:pt>
    <dgm:pt modelId="{DFAED27C-B789-41FB-B2ED-B0F70FA612DF}" type="sibTrans" cxnId="{331E7DD9-9027-47B8-8132-E52115E8A381}">
      <dgm:prSet/>
      <dgm:spPr/>
      <dgm:t>
        <a:bodyPr/>
        <a:lstStyle/>
        <a:p>
          <a:endParaRPr lang="en-US"/>
        </a:p>
      </dgm:t>
    </dgm:pt>
    <dgm:pt modelId="{0A019A6E-98C0-49DB-8952-6498FBA07815}">
      <dgm:prSet/>
      <dgm:spPr/>
      <dgm:t>
        <a:bodyPr/>
        <a:lstStyle/>
        <a:p>
          <a:endParaRPr lang="en-US"/>
        </a:p>
      </dgm:t>
    </dgm:pt>
    <dgm:pt modelId="{E78C31F8-AE3F-40AE-B64C-0B4D4F60E576}" type="parTrans" cxnId="{FCCEF4ED-3221-432E-BE23-6DED8A21D0F9}">
      <dgm:prSet/>
      <dgm:spPr/>
      <dgm:t>
        <a:bodyPr/>
        <a:lstStyle/>
        <a:p>
          <a:endParaRPr lang="en-US"/>
        </a:p>
      </dgm:t>
    </dgm:pt>
    <dgm:pt modelId="{537DD358-EBA9-463F-BB18-2FAC7C6BD5BA}" type="sibTrans" cxnId="{FCCEF4ED-3221-432E-BE23-6DED8A21D0F9}">
      <dgm:prSet/>
      <dgm:spPr/>
      <dgm:t>
        <a:bodyPr/>
        <a:lstStyle/>
        <a:p>
          <a:endParaRPr lang="en-US"/>
        </a:p>
      </dgm:t>
    </dgm:pt>
    <dgm:pt modelId="{94916C17-586E-485B-B188-B559EB847DB9}">
      <dgm:prSet/>
      <dgm:spPr/>
      <dgm:t>
        <a:bodyPr/>
        <a:lstStyle/>
        <a:p>
          <a:r>
            <a:rPr lang="en-IN" dirty="0"/>
            <a:t>Scrapped the data from yatra and sky scanner determining/considering all possible features.</a:t>
          </a:r>
          <a:endParaRPr lang="en-US" dirty="0"/>
        </a:p>
      </dgm:t>
    </dgm:pt>
    <dgm:pt modelId="{153F0265-F741-432C-82AB-E8F3A2772DF2}" type="parTrans" cxnId="{76C4648D-CAE4-4CF1-B6BF-F76897D7E07E}">
      <dgm:prSet/>
      <dgm:spPr/>
      <dgm:t>
        <a:bodyPr/>
        <a:lstStyle/>
        <a:p>
          <a:endParaRPr lang="en-US"/>
        </a:p>
      </dgm:t>
    </dgm:pt>
    <dgm:pt modelId="{1255071E-26E8-4421-B15C-92FE6D760F79}" type="sibTrans" cxnId="{76C4648D-CAE4-4CF1-B6BF-F76897D7E07E}">
      <dgm:prSet/>
      <dgm:spPr/>
      <dgm:t>
        <a:bodyPr/>
        <a:lstStyle/>
        <a:p>
          <a:endParaRPr lang="en-US"/>
        </a:p>
      </dgm:t>
    </dgm:pt>
    <dgm:pt modelId="{C096F457-22EC-43E6-B5AA-F136BC0079BC}" type="pres">
      <dgm:prSet presAssocID="{9924EF70-DA4E-4FCF-BBEB-D2B65879B66A}" presName="linear" presStyleCnt="0">
        <dgm:presLayoutVars>
          <dgm:animLvl val="lvl"/>
          <dgm:resizeHandles val="exact"/>
        </dgm:presLayoutVars>
      </dgm:prSet>
      <dgm:spPr/>
    </dgm:pt>
    <dgm:pt modelId="{B4EBCB5F-48E7-45CD-92BC-79D550AF02C4}" type="pres">
      <dgm:prSet presAssocID="{03A321BB-F8B7-45D7-89C4-4EF9D9FCEB6C}" presName="parentText" presStyleLbl="node1" presStyleIdx="0" presStyleCnt="1">
        <dgm:presLayoutVars>
          <dgm:chMax val="0"/>
          <dgm:bulletEnabled val="1"/>
        </dgm:presLayoutVars>
      </dgm:prSet>
      <dgm:spPr/>
    </dgm:pt>
    <dgm:pt modelId="{220CCD28-136D-4604-9CB0-DA8A630036AB}" type="pres">
      <dgm:prSet presAssocID="{03A321BB-F8B7-45D7-89C4-4EF9D9FCEB6C}" presName="childText" presStyleLbl="revTx" presStyleIdx="0" presStyleCnt="1">
        <dgm:presLayoutVars>
          <dgm:bulletEnabled val="1"/>
        </dgm:presLayoutVars>
      </dgm:prSet>
      <dgm:spPr/>
    </dgm:pt>
  </dgm:ptLst>
  <dgm:cxnLst>
    <dgm:cxn modelId="{1FE35301-AEBF-4FE0-BCFD-CB5DE50B872D}" type="presOf" srcId="{94916C17-586E-485B-B188-B559EB847DB9}" destId="{220CCD28-136D-4604-9CB0-DA8A630036AB}" srcOrd="0" destOrd="1" presId="urn:microsoft.com/office/officeart/2005/8/layout/vList2"/>
    <dgm:cxn modelId="{31E3D321-FDE5-4548-B5BF-DCA7552DD596}" srcId="{9924EF70-DA4E-4FCF-BBEB-D2B65879B66A}" destId="{03A321BB-F8B7-45D7-89C4-4EF9D9FCEB6C}" srcOrd="0" destOrd="0" parTransId="{5B4B212F-6E21-4DB3-804C-F49DB9A56596}" sibTransId="{A9D33D38-115D-4B9E-8C53-6FF774616A22}"/>
    <dgm:cxn modelId="{781E1631-77B2-47E7-9491-D75B069E2D12}" type="presOf" srcId="{03A321BB-F8B7-45D7-89C4-4EF9D9FCEB6C}" destId="{B4EBCB5F-48E7-45CD-92BC-79D550AF02C4}" srcOrd="0" destOrd="0" presId="urn:microsoft.com/office/officeart/2005/8/layout/vList2"/>
    <dgm:cxn modelId="{8DE7C037-589B-4056-ABA1-53A90D58C8F5}" type="presOf" srcId="{CECFFE84-9336-4EE0-948D-976BE418F49C}" destId="{220CCD28-136D-4604-9CB0-DA8A630036AB}" srcOrd="0" destOrd="2" presId="urn:microsoft.com/office/officeart/2005/8/layout/vList2"/>
    <dgm:cxn modelId="{E656DC6C-C056-4162-9E10-B6F609EB04A7}" type="presOf" srcId="{0A019A6E-98C0-49DB-8952-6498FBA07815}" destId="{220CCD28-136D-4604-9CB0-DA8A630036AB}" srcOrd="0" destOrd="0" presId="urn:microsoft.com/office/officeart/2005/8/layout/vList2"/>
    <dgm:cxn modelId="{76C4648D-CAE4-4CF1-B6BF-F76897D7E07E}" srcId="{03A321BB-F8B7-45D7-89C4-4EF9D9FCEB6C}" destId="{94916C17-586E-485B-B188-B559EB847DB9}" srcOrd="1" destOrd="0" parTransId="{153F0265-F741-432C-82AB-E8F3A2772DF2}" sibTransId="{1255071E-26E8-4421-B15C-92FE6D760F79}"/>
    <dgm:cxn modelId="{04E06397-4BAD-403B-85F9-B0855A4B4EE6}" type="presOf" srcId="{9924EF70-DA4E-4FCF-BBEB-D2B65879B66A}" destId="{C096F457-22EC-43E6-B5AA-F136BC0079BC}" srcOrd="0" destOrd="0" presId="urn:microsoft.com/office/officeart/2005/8/layout/vList2"/>
    <dgm:cxn modelId="{331E7DD9-9027-47B8-8132-E52115E8A381}" srcId="{03A321BB-F8B7-45D7-89C4-4EF9D9FCEB6C}" destId="{CECFFE84-9336-4EE0-948D-976BE418F49C}" srcOrd="2" destOrd="0" parTransId="{D94E994A-1A23-4FD5-B2AE-CA7B93124F4B}" sibTransId="{DFAED27C-B789-41FB-B2ED-B0F70FA612DF}"/>
    <dgm:cxn modelId="{FCCEF4ED-3221-432E-BE23-6DED8A21D0F9}" srcId="{03A321BB-F8B7-45D7-89C4-4EF9D9FCEB6C}" destId="{0A019A6E-98C0-49DB-8952-6498FBA07815}" srcOrd="0" destOrd="0" parTransId="{E78C31F8-AE3F-40AE-B64C-0B4D4F60E576}" sibTransId="{537DD358-EBA9-463F-BB18-2FAC7C6BD5BA}"/>
    <dgm:cxn modelId="{C53705D2-BBE6-4E0C-A003-75D40349844C}" type="presParOf" srcId="{C096F457-22EC-43E6-B5AA-F136BC0079BC}" destId="{B4EBCB5F-48E7-45CD-92BC-79D550AF02C4}" srcOrd="0" destOrd="0" presId="urn:microsoft.com/office/officeart/2005/8/layout/vList2"/>
    <dgm:cxn modelId="{25190C58-157C-4012-A614-C0618662BF49}" type="presParOf" srcId="{C096F457-22EC-43E6-B5AA-F136BC0079BC}" destId="{220CCD28-136D-4604-9CB0-DA8A630036A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BCB5F-48E7-45CD-92BC-79D550AF02C4}">
      <dsp:nvSpPr>
        <dsp:cNvPr id="0" name=""/>
        <dsp:cNvSpPr/>
      </dsp:nvSpPr>
      <dsp:spPr>
        <a:xfrm>
          <a:off x="0" y="253539"/>
          <a:ext cx="10515600" cy="167075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IN" sz="4200" b="1" kern="1200" dirty="0"/>
            <a:t>Define the time and analysis the prices over time for best feature to feed to the algorithm </a:t>
          </a:r>
          <a:endParaRPr lang="en-US" sz="4200" b="1" kern="1200" dirty="0"/>
        </a:p>
      </dsp:txBody>
      <dsp:txXfrm>
        <a:off x="81560" y="335099"/>
        <a:ext cx="10352480" cy="1507639"/>
      </dsp:txXfrm>
    </dsp:sp>
    <dsp:sp modelId="{220CCD28-136D-4604-9CB0-DA8A630036AB}">
      <dsp:nvSpPr>
        <dsp:cNvPr id="0" name=""/>
        <dsp:cNvSpPr/>
      </dsp:nvSpPr>
      <dsp:spPr>
        <a:xfrm>
          <a:off x="0" y="1924299"/>
          <a:ext cx="10515600"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53340" rIns="298704" bIns="53340" numCol="1" spcCol="1270" anchor="t" anchorCtr="0">
          <a:noAutofit/>
        </a:bodyPr>
        <a:lstStyle/>
        <a:p>
          <a:pPr marL="285750" lvl="1" indent="-285750" algn="l" defTabSz="1466850">
            <a:lnSpc>
              <a:spcPct val="90000"/>
            </a:lnSpc>
            <a:spcBef>
              <a:spcPct val="0"/>
            </a:spcBef>
            <a:spcAft>
              <a:spcPct val="20000"/>
            </a:spcAft>
            <a:buChar char="•"/>
          </a:pPr>
          <a:endParaRPr lang="en-US" sz="3300" kern="1200"/>
        </a:p>
        <a:p>
          <a:pPr marL="285750" lvl="1" indent="-285750" algn="l" defTabSz="1466850">
            <a:lnSpc>
              <a:spcPct val="90000"/>
            </a:lnSpc>
            <a:spcBef>
              <a:spcPct val="0"/>
            </a:spcBef>
            <a:spcAft>
              <a:spcPct val="20000"/>
            </a:spcAft>
            <a:buChar char="•"/>
          </a:pPr>
          <a:r>
            <a:rPr lang="en-IN" sz="3300" kern="1200" dirty="0"/>
            <a:t>Scrapped the data from yatra and sky scanner determining/considering all possible features.</a:t>
          </a:r>
          <a:endParaRPr lang="en-US" sz="3300" kern="1200" dirty="0"/>
        </a:p>
        <a:p>
          <a:pPr marL="285750" lvl="1" indent="-285750" algn="l" defTabSz="1466850">
            <a:lnSpc>
              <a:spcPct val="90000"/>
            </a:lnSpc>
            <a:spcBef>
              <a:spcPct val="0"/>
            </a:spcBef>
            <a:spcAft>
              <a:spcPct val="20000"/>
            </a:spcAft>
            <a:buChar char="•"/>
          </a:pPr>
          <a:endParaRPr lang="en-US" sz="3300" kern="1200"/>
        </a:p>
      </dsp:txBody>
      <dsp:txXfrm>
        <a:off x="0" y="1924299"/>
        <a:ext cx="10515600" cy="2173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9E47-DD67-415C-802B-10232AC254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2B809C-1256-477B-B5EA-D52A7B800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2B30ED-BC43-4752-BC47-F186FD9130F8}"/>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5" name="Footer Placeholder 4">
            <a:extLst>
              <a:ext uri="{FF2B5EF4-FFF2-40B4-BE49-F238E27FC236}">
                <a16:creationId xmlns:a16="http://schemas.microsoft.com/office/drawing/2014/main" id="{DB0C0137-8CA3-421A-94FB-01864275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F4D24-7E7E-4709-91F5-175A764E9329}"/>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214534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2589-4F27-48CF-8A7D-DF3758028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889B2D-09C0-4755-B448-B4D3C2C6F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26695-6E67-4A69-8D41-0164FCD44CF3}"/>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5" name="Footer Placeholder 4">
            <a:extLst>
              <a:ext uri="{FF2B5EF4-FFF2-40B4-BE49-F238E27FC236}">
                <a16:creationId xmlns:a16="http://schemas.microsoft.com/office/drawing/2014/main" id="{F125444B-DFBA-4AA3-B234-8D4C64B6F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8D9E2-E49C-4B40-8222-30C810D71191}"/>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27139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498FD-1E41-4103-8B90-24052751FB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B092E5-DED5-4B03-B890-7912BDF11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8F1DE-6BCD-4F2E-995B-6CAC5824FB8E}"/>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5" name="Footer Placeholder 4">
            <a:extLst>
              <a:ext uri="{FF2B5EF4-FFF2-40B4-BE49-F238E27FC236}">
                <a16:creationId xmlns:a16="http://schemas.microsoft.com/office/drawing/2014/main" id="{9BE8FEA2-1017-41E8-B1EF-5452385DA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EBC3E-C0FD-4DCC-9E56-420167F43F9A}"/>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176614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6C92-FC5B-442D-9C4A-30AC17FF4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500874-19CD-4373-BF4B-B0AC166521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D0548-CF65-49EE-89DD-33B158F8BEE1}"/>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5" name="Footer Placeholder 4">
            <a:extLst>
              <a:ext uri="{FF2B5EF4-FFF2-40B4-BE49-F238E27FC236}">
                <a16:creationId xmlns:a16="http://schemas.microsoft.com/office/drawing/2014/main" id="{86D42749-055C-41B4-BA42-E52F01F94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05D00-8240-4606-991A-E04F5713BB79}"/>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99194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D38B-8C0C-47B4-92C0-2E9D2EB383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51A4C7-4C3E-4E6E-B7A8-482EE88DD5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EA230E-9D9E-4558-89FC-2A79DF09CBD8}"/>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5" name="Footer Placeholder 4">
            <a:extLst>
              <a:ext uri="{FF2B5EF4-FFF2-40B4-BE49-F238E27FC236}">
                <a16:creationId xmlns:a16="http://schemas.microsoft.com/office/drawing/2014/main" id="{8F4E4AA0-ACFE-4A84-9573-AE2ACE0F8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10FD0-06D3-4A95-A667-248B5B89C9D0}"/>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159601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ADE2-6988-4A5B-A005-9F795E49C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A72B2D-F81B-45C2-B920-6F2F89F62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53A24D-B21F-47C3-B2B2-823CBC6CEC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F324D-E9F0-4F31-8EAA-0E1585DA80F2}"/>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6" name="Footer Placeholder 5">
            <a:extLst>
              <a:ext uri="{FF2B5EF4-FFF2-40B4-BE49-F238E27FC236}">
                <a16:creationId xmlns:a16="http://schemas.microsoft.com/office/drawing/2014/main" id="{005CE62B-22F4-48D5-9E6B-DD7070E85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510E53-AAA7-483E-9382-36ADD3277847}"/>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175528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571B-B191-42CB-99ED-224B9B42E2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A3FA9C-E6B2-4BFA-8923-D80BAE724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37D7A7-658C-47B9-96D6-668015734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8C2E07-E10C-41B7-BC42-2EF492527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F853EC-AC87-46EC-9676-C089694553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8F212-A504-41F5-A238-8ED9F418396B}"/>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8" name="Footer Placeholder 7">
            <a:extLst>
              <a:ext uri="{FF2B5EF4-FFF2-40B4-BE49-F238E27FC236}">
                <a16:creationId xmlns:a16="http://schemas.microsoft.com/office/drawing/2014/main" id="{E40F0315-FCF8-483D-B2A5-DF10869CCA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DD924-6D8F-4E80-8F43-E84DBD0AEF4C}"/>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316939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5678-F591-4146-917C-37C3CBBD30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683FD5-9168-4ED5-AE20-78EEE29A7663}"/>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4" name="Footer Placeholder 3">
            <a:extLst>
              <a:ext uri="{FF2B5EF4-FFF2-40B4-BE49-F238E27FC236}">
                <a16:creationId xmlns:a16="http://schemas.microsoft.com/office/drawing/2014/main" id="{2FE1CEC6-4CCC-47BF-89BB-571ED9EE43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653444-1AB2-46B4-BFC3-2C685D80605D}"/>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389347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40700-EE42-42B0-A0F1-C20FD4597512}"/>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3" name="Footer Placeholder 2">
            <a:extLst>
              <a:ext uri="{FF2B5EF4-FFF2-40B4-BE49-F238E27FC236}">
                <a16:creationId xmlns:a16="http://schemas.microsoft.com/office/drawing/2014/main" id="{AE3670F8-238C-44B5-BA5A-0E1D1AE8A2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2B0716-BEFE-4C81-9F6E-1819563D06EC}"/>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332700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474C-AC0C-4C21-884E-D58C61CD2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F698EF-B87F-4595-A7CB-5A2ADF9AF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0E16B4-1F9F-4F58-817C-9436D4F47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0E90A-0354-4F60-8C94-A5F3A0D3319F}"/>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6" name="Footer Placeholder 5">
            <a:extLst>
              <a:ext uri="{FF2B5EF4-FFF2-40B4-BE49-F238E27FC236}">
                <a16:creationId xmlns:a16="http://schemas.microsoft.com/office/drawing/2014/main" id="{31821B0A-446A-48E1-BDEA-D9937BD13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1BB11-D1F0-4D7B-B9DB-9F7FBD6066C9}"/>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96540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9038-A053-4C27-AEB9-4DFC7833F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EB6C37-35BD-4468-803B-521C6E73E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95C5E3-C944-4843-8094-CC0AEC948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D7DEC-38DC-43B9-998E-91D66B7CF489}"/>
              </a:ext>
            </a:extLst>
          </p:cNvPr>
          <p:cNvSpPr>
            <a:spLocks noGrp="1"/>
          </p:cNvSpPr>
          <p:nvPr>
            <p:ph type="dt" sz="half" idx="10"/>
          </p:nvPr>
        </p:nvSpPr>
        <p:spPr/>
        <p:txBody>
          <a:bodyPr/>
          <a:lstStyle/>
          <a:p>
            <a:fld id="{03861BD4-554E-4382-BA3A-066CD01E7CB9}" type="datetimeFigureOut">
              <a:rPr lang="en-US" smtClean="0"/>
              <a:t>5/1/2022</a:t>
            </a:fld>
            <a:endParaRPr lang="en-US"/>
          </a:p>
        </p:txBody>
      </p:sp>
      <p:sp>
        <p:nvSpPr>
          <p:cNvPr id="6" name="Footer Placeholder 5">
            <a:extLst>
              <a:ext uri="{FF2B5EF4-FFF2-40B4-BE49-F238E27FC236}">
                <a16:creationId xmlns:a16="http://schemas.microsoft.com/office/drawing/2014/main" id="{A749013C-0A96-47D5-B383-28465B495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A2D4C-267D-4DC0-A8C3-F2E0AF3F6954}"/>
              </a:ext>
            </a:extLst>
          </p:cNvPr>
          <p:cNvSpPr>
            <a:spLocks noGrp="1"/>
          </p:cNvSpPr>
          <p:nvPr>
            <p:ph type="sldNum" sz="quarter" idx="12"/>
          </p:nvPr>
        </p:nvSpPr>
        <p:spPr/>
        <p:txBody>
          <a:bodyPr/>
          <a:lstStyle/>
          <a:p>
            <a:fld id="{EDF4FE1D-EC6C-4220-9523-14DB1B3DBC04}" type="slidenum">
              <a:rPr lang="en-US" smtClean="0"/>
              <a:t>‹#›</a:t>
            </a:fld>
            <a:endParaRPr lang="en-US"/>
          </a:p>
        </p:txBody>
      </p:sp>
    </p:spTree>
    <p:extLst>
      <p:ext uri="{BB962C8B-B14F-4D97-AF65-F5344CB8AC3E}">
        <p14:creationId xmlns:p14="http://schemas.microsoft.com/office/powerpoint/2010/main" val="364713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1EB7E-A69B-4ED6-BA79-B1F918D1A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E5F8E2-CED2-41BD-8057-1BB0CE45B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9DBF2-C1F0-43B8-9A41-0D4EDBC1E5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61BD4-554E-4382-BA3A-066CD01E7CB9}" type="datetimeFigureOut">
              <a:rPr lang="en-US" smtClean="0"/>
              <a:t>5/1/2022</a:t>
            </a:fld>
            <a:endParaRPr lang="en-US"/>
          </a:p>
        </p:txBody>
      </p:sp>
      <p:sp>
        <p:nvSpPr>
          <p:cNvPr id="5" name="Footer Placeholder 4">
            <a:extLst>
              <a:ext uri="{FF2B5EF4-FFF2-40B4-BE49-F238E27FC236}">
                <a16:creationId xmlns:a16="http://schemas.microsoft.com/office/drawing/2014/main" id="{EF42F930-3CC5-4876-BFE3-FE2ACF62D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FD7BFC-FF36-431D-A467-C511740DD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4FE1D-EC6C-4220-9523-14DB1B3DBC04}" type="slidenum">
              <a:rPr lang="en-US" smtClean="0"/>
              <a:t>‹#›</a:t>
            </a:fld>
            <a:endParaRPr lang="en-US"/>
          </a:p>
        </p:txBody>
      </p:sp>
      <p:sp>
        <p:nvSpPr>
          <p:cNvPr id="7" name="MSIPCMContentMarking" descr="{&quot;HashCode&quot;:2040281665,&quot;Placement&quot;:&quot;Footer&quot;,&quot;Top&quot;:520.3781,&quot;Left&quot;:431.686462,&quot;SlideWidth&quot;:960,&quot;SlideHeight&quot;:540}">
            <a:extLst>
              <a:ext uri="{FF2B5EF4-FFF2-40B4-BE49-F238E27FC236}">
                <a16:creationId xmlns:a16="http://schemas.microsoft.com/office/drawing/2014/main" id="{143E02D8-3BCF-46DB-999A-0D668725AF8C}"/>
              </a:ext>
            </a:extLst>
          </p:cNvPr>
          <p:cNvSpPr txBox="1"/>
          <p:nvPr userDrawn="1"/>
        </p:nvSpPr>
        <p:spPr>
          <a:xfrm>
            <a:off x="5482418" y="6608802"/>
            <a:ext cx="1227164" cy="249198"/>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Arial" panose="020B0604020202020204" pitchFamily="34" charset="0"/>
              </a:rPr>
              <a:t>---Internal Use--- </a:t>
            </a:r>
          </a:p>
        </p:txBody>
      </p:sp>
    </p:spTree>
    <p:extLst>
      <p:ext uri="{BB962C8B-B14F-4D97-AF65-F5344CB8AC3E}">
        <p14:creationId xmlns:p14="http://schemas.microsoft.com/office/powerpoint/2010/main" val="8930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6"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C9B9B8A-CE91-479F-9944-0489C8F14312}"/>
              </a:ext>
            </a:extLst>
          </p:cNvPr>
          <p:cNvSpPr>
            <a:spLocks noGrp="1"/>
          </p:cNvSpPr>
          <p:nvPr>
            <p:ph type="ctrTitle"/>
          </p:nvPr>
        </p:nvSpPr>
        <p:spPr>
          <a:xfrm>
            <a:off x="3204642" y="2353641"/>
            <a:ext cx="5782716" cy="2150719"/>
          </a:xfrm>
          <a:noFill/>
        </p:spPr>
        <p:txBody>
          <a:bodyPr anchor="ctr">
            <a:normAutofit/>
          </a:bodyPr>
          <a:lstStyle/>
          <a:p>
            <a:r>
              <a:rPr lang="en-IN" sz="4000" b="1" dirty="0">
                <a:solidFill>
                  <a:srgbClr val="4E5E6A"/>
                </a:solidFill>
                <a:effectLst/>
                <a:latin typeface="Open Sans" panose="020B0606030504020204" pitchFamily="34" charset="0"/>
                <a:ea typeface="Calibri" panose="020F0502020204030204" pitchFamily="34" charset="0"/>
              </a:rPr>
              <a:t>Flight Price Prediction</a:t>
            </a:r>
            <a:endParaRPr lang="en-US" sz="8000" dirty="0">
              <a:solidFill>
                <a:srgbClr val="080808"/>
              </a:solidFill>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928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FCD6-3641-4D7B-B4F8-5A9E6DC19E50}"/>
              </a:ext>
            </a:extLst>
          </p:cNvPr>
          <p:cNvSpPr>
            <a:spLocks noGrp="1"/>
          </p:cNvSpPr>
          <p:nvPr>
            <p:ph type="title"/>
          </p:nvPr>
        </p:nvSpPr>
        <p:spPr>
          <a:xfrm>
            <a:off x="1653363" y="365760"/>
            <a:ext cx="9367203" cy="1188720"/>
          </a:xfrm>
        </p:spPr>
        <p:txBody>
          <a:bodyPr>
            <a:normAutofit/>
          </a:bodyPr>
          <a:lstStyle/>
          <a:p>
            <a:r>
              <a:rPr lang="en-IN" dirty="0"/>
              <a:t>Problem Statement</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2">
            <a:extLst>
              <a:ext uri="{FF2B5EF4-FFF2-40B4-BE49-F238E27FC236}">
                <a16:creationId xmlns:a16="http://schemas.microsoft.com/office/drawing/2014/main" id="{1EFC6501-03EB-4846-96E7-84816C934F5E}"/>
              </a:ext>
            </a:extLst>
          </p:cNvPr>
          <p:cNvSpPr>
            <a:spLocks noGrp="1"/>
          </p:cNvSpPr>
          <p:nvPr>
            <p:ph idx="1"/>
          </p:nvPr>
        </p:nvSpPr>
        <p:spPr>
          <a:xfrm>
            <a:off x="1653363" y="1920240"/>
            <a:ext cx="9866191" cy="4041648"/>
          </a:xfrm>
        </p:spPr>
        <p:txBody>
          <a:bodyPr anchor="t">
            <a:no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the flight ticket prices so unpredictable and often cause anxiety when we would like to buy a ticket for our travel.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 solve this problem, which is caused by computers and algorithm behind for management of these in the systems, if we can unfold these algorithms and predict the price we can to some extent reduce the anxiety in the population.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US" sz="1800" dirty="0">
              <a:effectLst/>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ea typeface="Calibri" panose="020F0502020204030204" pitchFamily="34" charset="0"/>
              <a:cs typeface="Times New Roman" panose="02020603050405020304" pitchFamily="18" charset="0"/>
            </a:endParaRPr>
          </a:p>
          <a:p>
            <a:endParaRPr lang="en-IN" sz="1800" b="1" dirty="0"/>
          </a:p>
        </p:txBody>
      </p:sp>
    </p:spTree>
    <p:extLst>
      <p:ext uri="{BB962C8B-B14F-4D97-AF65-F5344CB8AC3E}">
        <p14:creationId xmlns:p14="http://schemas.microsoft.com/office/powerpoint/2010/main" val="2519618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7116-DDE9-4F96-A95A-42960526C55B}"/>
              </a:ext>
            </a:extLst>
          </p:cNvPr>
          <p:cNvSpPr>
            <a:spLocks noGrp="1"/>
          </p:cNvSpPr>
          <p:nvPr>
            <p:ph type="title"/>
          </p:nvPr>
        </p:nvSpPr>
        <p:spPr>
          <a:xfrm>
            <a:off x="838200" y="365125"/>
            <a:ext cx="10515600" cy="1325563"/>
          </a:xfrm>
        </p:spPr>
        <p:txBody>
          <a:bodyPr>
            <a:normAutofit/>
          </a:bodyPr>
          <a:lstStyle/>
          <a:p>
            <a:r>
              <a:rPr lang="en-IN" dirty="0"/>
              <a:t>Exploratory Data Analysis</a:t>
            </a:r>
            <a:endParaRPr lang="en-US" dirty="0"/>
          </a:p>
        </p:txBody>
      </p:sp>
      <p:graphicFrame>
        <p:nvGraphicFramePr>
          <p:cNvPr id="5" name="Content Placeholder 2">
            <a:extLst>
              <a:ext uri="{FF2B5EF4-FFF2-40B4-BE49-F238E27FC236}">
                <a16:creationId xmlns:a16="http://schemas.microsoft.com/office/drawing/2014/main" id="{C1DB779B-A61D-4954-9ED7-C6AF5A52DD11}"/>
              </a:ext>
            </a:extLst>
          </p:cNvPr>
          <p:cNvGraphicFramePr>
            <a:graphicFrameLocks noGrp="1"/>
          </p:cNvGraphicFramePr>
          <p:nvPr>
            <p:ph idx="1"/>
            <p:extLst>
              <p:ext uri="{D42A27DB-BD31-4B8C-83A1-F6EECF244321}">
                <p14:modId xmlns:p14="http://schemas.microsoft.com/office/powerpoint/2010/main" val="179341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71380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5AA87-DDF9-497C-8CDE-72DF78C1AB16}"/>
              </a:ext>
            </a:extLst>
          </p:cNvPr>
          <p:cNvSpPr>
            <a:spLocks noGrp="1"/>
          </p:cNvSpPr>
          <p:nvPr>
            <p:ph idx="1"/>
          </p:nvPr>
        </p:nvSpPr>
        <p:spPr>
          <a:xfrm>
            <a:off x="648931" y="2438400"/>
            <a:ext cx="3505494" cy="3785419"/>
          </a:xfrm>
        </p:spPr>
        <p:txBody>
          <a:bodyPr>
            <a:normAutofit/>
          </a:bodyPr>
          <a:lstStyle/>
          <a:p>
            <a:pPr marL="0" indent="0">
              <a:buNone/>
            </a:pPr>
            <a:endParaRPr lang="en-US" sz="2000" dirty="0"/>
          </a:p>
          <a:p>
            <a:endParaRPr lang="en-IN" sz="2000" b="0" i="0" dirty="0">
              <a:effectLst/>
              <a:latin typeface="Helvetica Neue"/>
            </a:endParaRPr>
          </a:p>
        </p:txBody>
      </p:sp>
      <p:sp>
        <p:nvSpPr>
          <p:cNvPr id="21" name="Rectangle 2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6F7F89F-2E37-4A82-82DF-98E3D2DD1D88}"/>
              </a:ext>
            </a:extLst>
          </p:cNvPr>
          <p:cNvPicPr>
            <a:picLocks noChangeAspect="1"/>
          </p:cNvPicPr>
          <p:nvPr/>
        </p:nvPicPr>
        <p:blipFill>
          <a:blip r:embed="rId2"/>
          <a:stretch>
            <a:fillRect/>
          </a:stretch>
        </p:blipFill>
        <p:spPr>
          <a:xfrm>
            <a:off x="5405862" y="839065"/>
            <a:ext cx="6019331" cy="5176623"/>
          </a:xfrm>
          <a:prstGeom prst="rect">
            <a:avLst/>
          </a:prstGeom>
          <a:effectLst/>
        </p:spPr>
      </p:pic>
      <p:sp>
        <p:nvSpPr>
          <p:cNvPr id="17" name="TextBox 16">
            <a:extLst>
              <a:ext uri="{FF2B5EF4-FFF2-40B4-BE49-F238E27FC236}">
                <a16:creationId xmlns:a16="http://schemas.microsoft.com/office/drawing/2014/main" id="{051FCCD5-0DD2-4936-BABF-70BBC0E03E10}"/>
              </a:ext>
            </a:extLst>
          </p:cNvPr>
          <p:cNvSpPr txBox="1"/>
          <p:nvPr/>
        </p:nvSpPr>
        <p:spPr>
          <a:xfrm>
            <a:off x="226491" y="2438400"/>
            <a:ext cx="4271478" cy="3970318"/>
          </a:xfrm>
          <a:prstGeom prst="rect">
            <a:avLst/>
          </a:prstGeom>
          <a:noFill/>
        </p:spPr>
        <p:txBody>
          <a:bodyPr wrap="square">
            <a:spAutoFit/>
          </a:bodyPr>
          <a:lstStyle/>
          <a:p>
            <a:pPr algn="l"/>
            <a:r>
              <a:rPr lang="en-IN" sz="1400" b="1" i="0" dirty="0">
                <a:solidFill>
                  <a:srgbClr val="000000"/>
                </a:solidFill>
                <a:effectLst/>
                <a:latin typeface="Helvetica Neue"/>
              </a:rPr>
              <a:t>Conclusion from above plot</a:t>
            </a:r>
          </a:p>
          <a:p>
            <a:pPr algn="l"/>
            <a:r>
              <a:rPr lang="en-IN" sz="1400" i="0" dirty="0">
                <a:solidFill>
                  <a:srgbClr val="000000"/>
                </a:solidFill>
                <a:effectLst/>
                <a:latin typeface="Helvetica Neue"/>
              </a:rPr>
              <a:t>1)Hahn Air systems are the costly airlines and change much with the Price , very </a:t>
            </a:r>
            <a:r>
              <a:rPr lang="en-IN" sz="1400" i="0" dirty="0" err="1">
                <a:solidFill>
                  <a:srgbClr val="000000"/>
                </a:solidFill>
                <a:effectLst/>
                <a:latin typeface="Helvetica Neue"/>
              </a:rPr>
              <a:t>constanly</a:t>
            </a:r>
            <a:r>
              <a:rPr lang="en-IN" sz="1400" i="0" dirty="0">
                <a:solidFill>
                  <a:srgbClr val="000000"/>
                </a:solidFill>
                <a:effectLst/>
                <a:latin typeface="Helvetica Neue"/>
              </a:rPr>
              <a:t> maintain the price over time</a:t>
            </a:r>
          </a:p>
          <a:p>
            <a:pPr algn="l"/>
            <a:endParaRPr lang="en-IN" sz="1400" i="0" dirty="0">
              <a:solidFill>
                <a:srgbClr val="000000"/>
              </a:solidFill>
              <a:effectLst/>
              <a:latin typeface="Helvetica Neue"/>
            </a:endParaRPr>
          </a:p>
          <a:p>
            <a:pPr algn="l"/>
            <a:r>
              <a:rPr lang="en-IN" sz="1400" i="0" dirty="0">
                <a:solidFill>
                  <a:srgbClr val="000000"/>
                </a:solidFill>
                <a:effectLst/>
                <a:latin typeface="Helvetica Neue"/>
              </a:rPr>
              <a:t>2)</a:t>
            </a:r>
            <a:r>
              <a:rPr lang="en-IN" sz="1400" i="0" dirty="0" err="1">
                <a:solidFill>
                  <a:srgbClr val="000000"/>
                </a:solidFill>
                <a:effectLst/>
                <a:latin typeface="Helvetica Neue"/>
              </a:rPr>
              <a:t>Srilankan</a:t>
            </a:r>
            <a:r>
              <a:rPr lang="en-IN" sz="1400" i="0" dirty="0">
                <a:solidFill>
                  <a:srgbClr val="000000"/>
                </a:solidFill>
                <a:effectLst/>
                <a:latin typeface="Helvetica Neue"/>
              </a:rPr>
              <a:t> Airlines and </a:t>
            </a:r>
            <a:r>
              <a:rPr lang="en-IN" sz="1400" i="0" dirty="0" err="1">
                <a:solidFill>
                  <a:srgbClr val="000000"/>
                </a:solidFill>
                <a:effectLst/>
                <a:latin typeface="Helvetica Neue"/>
              </a:rPr>
              <a:t>Emrites</a:t>
            </a:r>
            <a:r>
              <a:rPr lang="en-IN" sz="1400" i="0" dirty="0">
                <a:solidFill>
                  <a:srgbClr val="000000"/>
                </a:solidFill>
                <a:effectLst/>
                <a:latin typeface="Helvetica Neue"/>
              </a:rPr>
              <a:t> are the airlines which are costly when departure date is very close and are not available to book on the same day, As there was no data in April month available for booking</a:t>
            </a:r>
          </a:p>
          <a:p>
            <a:pPr algn="l"/>
            <a:endParaRPr lang="en-IN" sz="1400" i="0" dirty="0">
              <a:solidFill>
                <a:srgbClr val="000000"/>
              </a:solidFill>
              <a:effectLst/>
              <a:latin typeface="Helvetica Neue"/>
            </a:endParaRPr>
          </a:p>
          <a:p>
            <a:pPr algn="l"/>
            <a:r>
              <a:rPr lang="en-IN" sz="1400" i="0" dirty="0">
                <a:solidFill>
                  <a:srgbClr val="000000"/>
                </a:solidFill>
                <a:effectLst/>
                <a:latin typeface="Helvetica Neue"/>
              </a:rPr>
              <a:t>3)</a:t>
            </a:r>
            <a:r>
              <a:rPr lang="en-IN" sz="1400" i="0" dirty="0" err="1">
                <a:solidFill>
                  <a:srgbClr val="000000"/>
                </a:solidFill>
                <a:effectLst/>
                <a:latin typeface="Helvetica Neue"/>
              </a:rPr>
              <a:t>malaysia</a:t>
            </a:r>
            <a:r>
              <a:rPr lang="en-IN" sz="1400" i="0" dirty="0">
                <a:solidFill>
                  <a:srgbClr val="000000"/>
                </a:solidFill>
                <a:effectLst/>
                <a:latin typeface="Helvetica Neue"/>
              </a:rPr>
              <a:t> Airlines change fluctuate a lot with departure data and other factors</a:t>
            </a:r>
          </a:p>
          <a:p>
            <a:pPr algn="l"/>
            <a:r>
              <a:rPr lang="en-IN" sz="1400" i="0" dirty="0">
                <a:solidFill>
                  <a:srgbClr val="000000"/>
                </a:solidFill>
                <a:effectLst/>
                <a:latin typeface="Helvetica Neue"/>
              </a:rPr>
              <a:t>The price do not jump drastically when departure dates are close, there are </a:t>
            </a:r>
            <a:r>
              <a:rPr lang="en-IN" sz="1400" i="0" dirty="0" err="1">
                <a:solidFill>
                  <a:srgbClr val="000000"/>
                </a:solidFill>
                <a:effectLst/>
                <a:latin typeface="Helvetica Neue"/>
              </a:rPr>
              <a:t>closly</a:t>
            </a:r>
            <a:r>
              <a:rPr lang="en-IN" sz="1400" i="0" dirty="0">
                <a:solidFill>
                  <a:srgbClr val="000000"/>
                </a:solidFill>
                <a:effectLst/>
                <a:latin typeface="Helvetica Neue"/>
              </a:rPr>
              <a:t> when the </a:t>
            </a:r>
            <a:r>
              <a:rPr lang="en-IN" sz="1400" i="0" dirty="0" err="1">
                <a:solidFill>
                  <a:srgbClr val="000000"/>
                </a:solidFill>
                <a:effectLst/>
                <a:latin typeface="Helvetica Neue"/>
              </a:rPr>
              <a:t>arival</a:t>
            </a:r>
            <a:r>
              <a:rPr lang="en-IN" sz="1400" i="0" dirty="0">
                <a:solidFill>
                  <a:srgbClr val="000000"/>
                </a:solidFill>
                <a:effectLst/>
                <a:latin typeface="Helvetica Neue"/>
              </a:rPr>
              <a:t> date is very close and there move </a:t>
            </a:r>
            <a:r>
              <a:rPr lang="en-IN" sz="1400" i="0" dirty="0" err="1">
                <a:solidFill>
                  <a:srgbClr val="000000"/>
                </a:solidFill>
                <a:effectLst/>
                <a:latin typeface="Helvetica Neue"/>
              </a:rPr>
              <a:t>steadly</a:t>
            </a:r>
            <a:endParaRPr lang="en-IN" sz="1400" i="0" dirty="0">
              <a:solidFill>
                <a:srgbClr val="000000"/>
              </a:solidFill>
              <a:effectLst/>
              <a:latin typeface="Helvetica Neue"/>
            </a:endParaRPr>
          </a:p>
          <a:p>
            <a:pPr algn="l"/>
            <a:r>
              <a:rPr lang="en-IN" sz="1400" i="0" dirty="0">
                <a:solidFill>
                  <a:srgbClr val="000000"/>
                </a:solidFill>
                <a:effectLst/>
                <a:latin typeface="Helvetica Neue"/>
              </a:rPr>
              <a:t>#Spice Jet is costly the indigo #fly pay are the cheapest airlines</a:t>
            </a:r>
          </a:p>
        </p:txBody>
      </p:sp>
      <p:sp>
        <p:nvSpPr>
          <p:cNvPr id="5" name="Title 4">
            <a:extLst>
              <a:ext uri="{FF2B5EF4-FFF2-40B4-BE49-F238E27FC236}">
                <a16:creationId xmlns:a16="http://schemas.microsoft.com/office/drawing/2014/main" id="{CFABD8D8-925C-459F-84DB-FA746EF2A009}"/>
              </a:ext>
            </a:extLst>
          </p:cNvPr>
          <p:cNvSpPr>
            <a:spLocks noGrp="1"/>
          </p:cNvSpPr>
          <p:nvPr>
            <p:ph type="title"/>
          </p:nvPr>
        </p:nvSpPr>
        <p:spPr>
          <a:xfrm>
            <a:off x="226491" y="629266"/>
            <a:ext cx="11481295" cy="465756"/>
          </a:xfrm>
        </p:spPr>
        <p:txBody>
          <a:bodyPr>
            <a:normAutofit fontScale="90000"/>
          </a:bodyPr>
          <a:lstStyle/>
          <a:p>
            <a:r>
              <a:rPr lang="en-IN" sz="2000" b="1" dirty="0"/>
              <a:t>Understand the Price over days from departure date</a:t>
            </a:r>
            <a:br>
              <a:rPr lang="en-IN" sz="2000" b="1" dirty="0"/>
            </a:br>
            <a:br>
              <a:rPr lang="en-IN" sz="2000" dirty="0"/>
            </a:br>
            <a:r>
              <a:rPr lang="en-IN" sz="2000" dirty="0"/>
              <a:t>1)The graphs shows data in 4, 5, 6, 7, 8 months</a:t>
            </a:r>
            <a:br>
              <a:rPr lang="en-IN" sz="2000" dirty="0"/>
            </a:br>
            <a:r>
              <a:rPr lang="en-IN" sz="2000" dirty="0"/>
              <a:t>2)scrapped data every 10 days</a:t>
            </a:r>
            <a:br>
              <a:rPr lang="en-IN" sz="2000" dirty="0"/>
            </a:br>
            <a:endParaRPr lang="en-US" sz="2000" dirty="0"/>
          </a:p>
        </p:txBody>
      </p:sp>
    </p:spTree>
    <p:extLst>
      <p:ext uri="{BB962C8B-B14F-4D97-AF65-F5344CB8AC3E}">
        <p14:creationId xmlns:p14="http://schemas.microsoft.com/office/powerpoint/2010/main" val="161718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25D3A2-3F95-4163-9635-E72FD884D51E}"/>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300" b="1" kern="1200">
                <a:solidFill>
                  <a:srgbClr val="FFFFFF"/>
                </a:solidFill>
                <a:latin typeface="+mj-lt"/>
                <a:ea typeface="+mj-ea"/>
                <a:cs typeface="+mj-cs"/>
              </a:rPr>
              <a:t>Understand the Price over weekdays Vs Weekends</a:t>
            </a:r>
          </a:p>
          <a:p>
            <a:pPr algn="ctr">
              <a:spcAft>
                <a:spcPts val="600"/>
              </a:spcAft>
            </a:pPr>
            <a:r>
              <a:rPr lang="en-US" sz="2300" b="1" kern="1200">
                <a:solidFill>
                  <a:srgbClr val="FFFFFF"/>
                </a:solidFill>
                <a:latin typeface="+mj-lt"/>
                <a:ea typeface="+mj-ea"/>
                <a:cs typeface="+mj-cs"/>
              </a:rPr>
              <a:t>0-Monday</a:t>
            </a:r>
          </a:p>
          <a:p>
            <a:pPr algn="ctr">
              <a:spcAft>
                <a:spcPts val="600"/>
              </a:spcAft>
            </a:pPr>
            <a:r>
              <a:rPr lang="en-US" sz="2300" b="1" kern="1200">
                <a:solidFill>
                  <a:srgbClr val="FFFFFF"/>
                </a:solidFill>
                <a:latin typeface="+mj-lt"/>
                <a:ea typeface="+mj-ea"/>
                <a:cs typeface="+mj-cs"/>
              </a:rPr>
              <a:t>6-Sunday</a:t>
            </a:r>
            <a:br>
              <a:rPr lang="en-US" sz="2300" b="1" kern="1200">
                <a:solidFill>
                  <a:srgbClr val="FFFFFF"/>
                </a:solidFill>
                <a:latin typeface="+mj-lt"/>
                <a:ea typeface="+mj-ea"/>
                <a:cs typeface="+mj-cs"/>
              </a:rPr>
            </a:br>
            <a:br>
              <a:rPr lang="en-US" sz="2300" kern="1200">
                <a:solidFill>
                  <a:srgbClr val="FFFFFF"/>
                </a:solidFill>
                <a:latin typeface="+mj-lt"/>
                <a:ea typeface="+mj-ea"/>
                <a:cs typeface="+mj-cs"/>
              </a:rPr>
            </a:br>
            <a:endParaRPr lang="en-US" sz="2300" kern="1200">
              <a:solidFill>
                <a:srgbClr val="FFFFFF"/>
              </a:solidFill>
              <a:latin typeface="+mj-lt"/>
              <a:ea typeface="+mj-ea"/>
              <a:cs typeface="+mj-cs"/>
            </a:endParaRPr>
          </a:p>
        </p:txBody>
      </p:sp>
      <p:pic>
        <p:nvPicPr>
          <p:cNvPr id="7" name="Picture 6">
            <a:extLst>
              <a:ext uri="{FF2B5EF4-FFF2-40B4-BE49-F238E27FC236}">
                <a16:creationId xmlns:a16="http://schemas.microsoft.com/office/drawing/2014/main" id="{EC168A2F-6938-47E8-93D8-DF5FC828CF1B}"/>
              </a:ext>
            </a:extLst>
          </p:cNvPr>
          <p:cNvPicPr>
            <a:picLocks noChangeAspect="1"/>
          </p:cNvPicPr>
          <p:nvPr/>
        </p:nvPicPr>
        <p:blipFill>
          <a:blip r:embed="rId2"/>
          <a:stretch>
            <a:fillRect/>
          </a:stretch>
        </p:blipFill>
        <p:spPr>
          <a:xfrm>
            <a:off x="5117848" y="386626"/>
            <a:ext cx="6595931" cy="6084747"/>
          </a:xfrm>
          <a:prstGeom prst="rect">
            <a:avLst/>
          </a:prstGeom>
        </p:spPr>
      </p:pic>
    </p:spTree>
    <p:extLst>
      <p:ext uri="{BB962C8B-B14F-4D97-AF65-F5344CB8AC3E}">
        <p14:creationId xmlns:p14="http://schemas.microsoft.com/office/powerpoint/2010/main" val="184693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7FDC7DB-47A0-4F5D-9876-28014A8C0FF5}"/>
              </a:ext>
            </a:extLst>
          </p:cNvPr>
          <p:cNvSpPr txBox="1"/>
          <p:nvPr/>
        </p:nvSpPr>
        <p:spPr>
          <a:xfrm>
            <a:off x="935420" y="1607032"/>
            <a:ext cx="2669407" cy="127163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solidFill>
                  <a:schemeClr val="bg1"/>
                </a:solidFill>
              </a:rPr>
              <a:t>Also seen that direct flights ae less costly then 1 stop  Vs 2 Stop Vs 3 stop</a:t>
            </a:r>
          </a:p>
        </p:txBody>
      </p:sp>
      <p:pic>
        <p:nvPicPr>
          <p:cNvPr id="3" name="Picture 2">
            <a:extLst>
              <a:ext uri="{FF2B5EF4-FFF2-40B4-BE49-F238E27FC236}">
                <a16:creationId xmlns:a16="http://schemas.microsoft.com/office/drawing/2014/main" id="{EE0F5F8E-8EEC-49BD-AE25-F42F559FA5EC}"/>
              </a:ext>
            </a:extLst>
          </p:cNvPr>
          <p:cNvPicPr>
            <a:picLocks noChangeAspect="1"/>
          </p:cNvPicPr>
          <p:nvPr/>
        </p:nvPicPr>
        <p:blipFill>
          <a:blip r:embed="rId2"/>
          <a:stretch>
            <a:fillRect/>
          </a:stretch>
        </p:blipFill>
        <p:spPr>
          <a:xfrm>
            <a:off x="4059932" y="952499"/>
            <a:ext cx="7505893" cy="4929011"/>
          </a:xfrm>
          <a:prstGeom prst="rect">
            <a:avLst/>
          </a:prstGeom>
        </p:spPr>
      </p:pic>
    </p:spTree>
    <p:extLst>
      <p:ext uri="{BB962C8B-B14F-4D97-AF65-F5344CB8AC3E}">
        <p14:creationId xmlns:p14="http://schemas.microsoft.com/office/powerpoint/2010/main" val="390622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462EE7E-14DF-497D-AE08-F6623DB88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1A02E6-21B6-4047-829E-3C04D6955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1DE6185-52E0-4D3C-925A-A6DFD4A2BA6E}"/>
              </a:ext>
            </a:extLst>
          </p:cNvPr>
          <p:cNvPicPr>
            <a:picLocks noChangeAspect="1"/>
          </p:cNvPicPr>
          <p:nvPr/>
        </p:nvPicPr>
        <p:blipFill>
          <a:blip r:embed="rId2"/>
          <a:stretch>
            <a:fillRect/>
          </a:stretch>
        </p:blipFill>
        <p:spPr>
          <a:xfrm>
            <a:off x="1112920" y="891540"/>
            <a:ext cx="2828712" cy="5071110"/>
          </a:xfrm>
          <a:prstGeom prst="rect">
            <a:avLst/>
          </a:prstGeom>
          <a:effectLst>
            <a:outerShdw blurRad="406400" dist="317500" dir="5400000" sx="89000" sy="89000" rotWithShape="0">
              <a:prstClr val="black">
                <a:alpha val="15000"/>
              </a:prstClr>
            </a:outerShdw>
          </a:effectLst>
        </p:spPr>
      </p:pic>
      <p:pic>
        <p:nvPicPr>
          <p:cNvPr id="5" name="Picture 4">
            <a:extLst>
              <a:ext uri="{FF2B5EF4-FFF2-40B4-BE49-F238E27FC236}">
                <a16:creationId xmlns:a16="http://schemas.microsoft.com/office/drawing/2014/main" id="{510F0DC8-4D54-45DA-BA8D-1F608DEE6A21}"/>
              </a:ext>
            </a:extLst>
          </p:cNvPr>
          <p:cNvPicPr>
            <a:picLocks noChangeAspect="1"/>
          </p:cNvPicPr>
          <p:nvPr/>
        </p:nvPicPr>
        <p:blipFill>
          <a:blip r:embed="rId3"/>
          <a:stretch>
            <a:fillRect/>
          </a:stretch>
        </p:blipFill>
        <p:spPr>
          <a:xfrm>
            <a:off x="4160605" y="1262955"/>
            <a:ext cx="4890713" cy="4328280"/>
          </a:xfrm>
          <a:prstGeom prst="rect">
            <a:avLst/>
          </a:prstGeom>
          <a:effectLst>
            <a:outerShdw blurRad="406400" dist="317500" dir="5400000" sx="89000" sy="89000" rotWithShape="0">
              <a:prstClr val="black">
                <a:alpha val="15000"/>
              </a:prstClr>
            </a:outerShdw>
          </a:effectLst>
        </p:spPr>
      </p:pic>
      <p:sp>
        <p:nvSpPr>
          <p:cNvPr id="2" name="TextBox 1">
            <a:extLst>
              <a:ext uri="{FF2B5EF4-FFF2-40B4-BE49-F238E27FC236}">
                <a16:creationId xmlns:a16="http://schemas.microsoft.com/office/drawing/2014/main" id="{B9D238AC-CFF6-4CCD-963C-887E1674C37C}"/>
              </a:ext>
            </a:extLst>
          </p:cNvPr>
          <p:cNvSpPr txBox="1"/>
          <p:nvPr/>
        </p:nvSpPr>
        <p:spPr>
          <a:xfrm>
            <a:off x="773568" y="176163"/>
            <a:ext cx="3507415" cy="71537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The best factors to determine Price are</a:t>
            </a:r>
          </a:p>
        </p:txBody>
      </p:sp>
      <p:sp>
        <p:nvSpPr>
          <p:cNvPr id="14" name="TextBox 13">
            <a:extLst>
              <a:ext uri="{FF2B5EF4-FFF2-40B4-BE49-F238E27FC236}">
                <a16:creationId xmlns:a16="http://schemas.microsoft.com/office/drawing/2014/main" id="{87B72E8B-9C56-4463-819E-D09774419B54}"/>
              </a:ext>
            </a:extLst>
          </p:cNvPr>
          <p:cNvSpPr txBox="1"/>
          <p:nvPr/>
        </p:nvSpPr>
        <p:spPr>
          <a:xfrm>
            <a:off x="4728923" y="176162"/>
            <a:ext cx="3507415" cy="71537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Multicollinearity check</a:t>
            </a:r>
          </a:p>
        </p:txBody>
      </p:sp>
    </p:spTree>
    <p:extLst>
      <p:ext uri="{BB962C8B-B14F-4D97-AF65-F5344CB8AC3E}">
        <p14:creationId xmlns:p14="http://schemas.microsoft.com/office/powerpoint/2010/main" val="248532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24FB0407-68D4-4865-9792-5D3B68BE9164}"/>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kern="1200">
                <a:solidFill>
                  <a:srgbClr val="FFFFFF"/>
                </a:solidFill>
                <a:latin typeface="+mj-lt"/>
                <a:ea typeface="+mj-ea"/>
                <a:cs typeface="+mj-cs"/>
              </a:rPr>
              <a:t>Checked that it’s the best model among  multiple models </a:t>
            </a:r>
          </a:p>
        </p:txBody>
      </p:sp>
      <p:pic>
        <p:nvPicPr>
          <p:cNvPr id="6" name="Picture 5">
            <a:extLst>
              <a:ext uri="{FF2B5EF4-FFF2-40B4-BE49-F238E27FC236}">
                <a16:creationId xmlns:a16="http://schemas.microsoft.com/office/drawing/2014/main" id="{33E77A8D-CD63-4C80-A8B5-459FEAB20756}"/>
              </a:ext>
            </a:extLst>
          </p:cNvPr>
          <p:cNvPicPr>
            <a:picLocks noChangeAspect="1"/>
          </p:cNvPicPr>
          <p:nvPr/>
        </p:nvPicPr>
        <p:blipFill>
          <a:blip r:embed="rId2"/>
          <a:stretch>
            <a:fillRect/>
          </a:stretch>
        </p:blipFill>
        <p:spPr>
          <a:xfrm>
            <a:off x="4032514" y="1479002"/>
            <a:ext cx="8047312" cy="4606487"/>
          </a:xfrm>
          <a:prstGeom prst="rect">
            <a:avLst/>
          </a:prstGeom>
        </p:spPr>
      </p:pic>
    </p:spTree>
    <p:extLst>
      <p:ext uri="{BB962C8B-B14F-4D97-AF65-F5344CB8AC3E}">
        <p14:creationId xmlns:p14="http://schemas.microsoft.com/office/powerpoint/2010/main" val="415949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A04A-AF0C-4DF4-87C2-A97E3E6123EE}"/>
              </a:ext>
            </a:extLst>
          </p:cNvPr>
          <p:cNvSpPr>
            <a:spLocks noGrp="1"/>
          </p:cNvSpPr>
          <p:nvPr>
            <p:ph type="title"/>
          </p:nvPr>
        </p:nvSpPr>
        <p:spPr/>
        <p:txBody>
          <a:bodyPr/>
          <a:lstStyle/>
          <a:p>
            <a:pPr algn="ctr"/>
            <a:r>
              <a:rPr lang="en-IN" dirty="0"/>
              <a:t>THANK YOU</a:t>
            </a:r>
            <a:endParaRPr lang="en-US" dirty="0"/>
          </a:p>
        </p:txBody>
      </p:sp>
    </p:spTree>
    <p:extLst>
      <p:ext uri="{BB962C8B-B14F-4D97-AF65-F5344CB8AC3E}">
        <p14:creationId xmlns:p14="http://schemas.microsoft.com/office/powerpoint/2010/main" val="4023623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153</TotalTime>
  <Words>311</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Open Sans</vt:lpstr>
      <vt:lpstr>Office Theme</vt:lpstr>
      <vt:lpstr>Flight Price Prediction</vt:lpstr>
      <vt:lpstr>Problem Statement</vt:lpstr>
      <vt:lpstr>Exploratory Data Analysis</vt:lpstr>
      <vt:lpstr>Understand the Price over days from departure date  1)The graphs shows data in 4, 5, 6, 7, 8 months 2)scrapped data every 10 days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Shereesha, D Mary</dc:creator>
  <cp:lastModifiedBy>Shereesha, D Mary</cp:lastModifiedBy>
  <cp:revision>25</cp:revision>
  <dcterms:created xsi:type="dcterms:W3CDTF">2022-02-09T17:35:46Z</dcterms:created>
  <dcterms:modified xsi:type="dcterms:W3CDTF">2022-05-01T15:48:21Z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d28e344-bb15-459b-97fd-14fa06bc1052_Enabled">
    <vt:lpwstr>true</vt:lpwstr>
  </property>
  <property fmtid="{D5CDD505-2E9C-101B-9397-08002B2CF9AE}" pid="3" name="MSIP_Label_0d28e344-bb15-459b-97fd-14fa06bc1052_SetDate">
    <vt:lpwstr>2022-05-01T15:48:21Z</vt:lpwstr>
  </property>
  <property fmtid="{D5CDD505-2E9C-101B-9397-08002B2CF9AE}" pid="4" name="MSIP_Label_0d28e344-bb15-459b-97fd-14fa06bc1052_Method">
    <vt:lpwstr>Standard</vt:lpwstr>
  </property>
  <property fmtid="{D5CDD505-2E9C-101B-9397-08002B2CF9AE}" pid="5" name="MSIP_Label_0d28e344-bb15-459b-97fd-14fa06bc1052_Name">
    <vt:lpwstr>Not Protected (Internal Use)</vt:lpwstr>
  </property>
  <property fmtid="{D5CDD505-2E9C-101B-9397-08002B2CF9AE}" pid="6" name="MSIP_Label_0d28e344-bb15-459b-97fd-14fa06bc1052_SiteId">
    <vt:lpwstr>3e20ecb2-9cb0-4df1-ad7b-914e31dcdda4</vt:lpwstr>
  </property>
  <property fmtid="{D5CDD505-2E9C-101B-9397-08002B2CF9AE}" pid="7" name="MSIP_Label_0d28e344-bb15-459b-97fd-14fa06bc1052_ActionId">
    <vt:lpwstr>bcbc7258-b795-4dea-888f-073b24467046</vt:lpwstr>
  </property>
  <property fmtid="{D5CDD505-2E9C-101B-9397-08002B2CF9AE}" pid="8" name="MSIP_Label_0d28e344-bb15-459b-97fd-14fa06bc1052_ContentBits">
    <vt:lpwstr>2</vt:lpwstr>
  </property>
</Properties>
</file>