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5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5" d="100"/>
          <a:sy n="65" d="100"/>
        </p:scale>
        <p:origin x="-1296" y="-6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76542AC-DE4E-4A74-8CC6-3B47E46839D2}" type="datetimeFigureOut">
              <a:rPr lang="en-US" smtClean="0"/>
              <a:t>11/10/2021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57FECE3-0099-4692-9D2B-2FA3339DE88F}" type="slidenum">
              <a:rPr lang="en-US" smtClean="0"/>
              <a:t>‹#›</a:t>
            </a:fld>
            <a:endParaRPr lang="en-US"/>
          </a:p>
        </p:txBody>
      </p:sp>
    </p:spTree>
    <p:extLst>
      <p:ext uri="{BB962C8B-B14F-4D97-AF65-F5344CB8AC3E}">
        <p14:creationId xmlns:p14="http://schemas.microsoft.com/office/powerpoint/2010/main" val="26478757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57FECE3-0099-4692-9D2B-2FA3339DE88F}" type="slidenum">
              <a:rPr lang="en-US" smtClean="0"/>
              <a:t>14</a:t>
            </a:fld>
            <a:endParaRPr lang="en-US"/>
          </a:p>
        </p:txBody>
      </p:sp>
    </p:spTree>
    <p:extLst>
      <p:ext uri="{BB962C8B-B14F-4D97-AF65-F5344CB8AC3E}">
        <p14:creationId xmlns:p14="http://schemas.microsoft.com/office/powerpoint/2010/main" val="41900963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57FECE3-0099-4692-9D2B-2FA3339DE88F}" type="slidenum">
              <a:rPr lang="en-US" smtClean="0"/>
              <a:t>44</a:t>
            </a:fld>
            <a:endParaRPr lang="en-US"/>
          </a:p>
        </p:txBody>
      </p:sp>
    </p:spTree>
    <p:extLst>
      <p:ext uri="{BB962C8B-B14F-4D97-AF65-F5344CB8AC3E}">
        <p14:creationId xmlns:p14="http://schemas.microsoft.com/office/powerpoint/2010/main" val="34425687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81141BD-1F09-40A9-AFA4-A5F3593973C0}" type="datetimeFigureOut">
              <a:rPr lang="en-US" smtClean="0"/>
              <a:t>11/10/2021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F1FA16-92B9-4645-8566-368AB66B3D9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81141BD-1F09-40A9-AFA4-A5F3593973C0}" type="datetimeFigureOut">
              <a:rPr lang="en-US" smtClean="0"/>
              <a:t>11/10/2021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F1FA16-92B9-4645-8566-368AB66B3D9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81141BD-1F09-40A9-AFA4-A5F3593973C0}" type="datetimeFigureOut">
              <a:rPr lang="en-US" smtClean="0"/>
              <a:t>11/10/2021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F1FA16-92B9-4645-8566-368AB66B3D9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81141BD-1F09-40A9-AFA4-A5F3593973C0}" type="datetimeFigureOut">
              <a:rPr lang="en-US" smtClean="0"/>
              <a:t>11/10/2021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F1FA16-92B9-4645-8566-368AB66B3D9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81141BD-1F09-40A9-AFA4-A5F3593973C0}" type="datetimeFigureOut">
              <a:rPr lang="en-US" smtClean="0"/>
              <a:t>11/10/2021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F1FA16-92B9-4645-8566-368AB66B3D9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81141BD-1F09-40A9-AFA4-A5F3593973C0}" type="datetimeFigureOut">
              <a:rPr lang="en-US" smtClean="0"/>
              <a:t>11/10/2021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F1FA16-92B9-4645-8566-368AB66B3D9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81141BD-1F09-40A9-AFA4-A5F3593973C0}" type="datetimeFigureOut">
              <a:rPr lang="en-US" smtClean="0"/>
              <a:t>11/10/2021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5F1FA16-92B9-4645-8566-368AB66B3D9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81141BD-1F09-40A9-AFA4-A5F3593973C0}" type="datetimeFigureOut">
              <a:rPr lang="en-US" smtClean="0"/>
              <a:t>11/10/2021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5F1FA16-92B9-4645-8566-368AB66B3D9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1141BD-1F09-40A9-AFA4-A5F3593973C0}" type="datetimeFigureOut">
              <a:rPr lang="en-US" smtClean="0"/>
              <a:t>11/10/2021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5F1FA16-92B9-4645-8566-368AB66B3D9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81141BD-1F09-40A9-AFA4-A5F3593973C0}" type="datetimeFigureOut">
              <a:rPr lang="en-US" smtClean="0"/>
              <a:t>11/10/2021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F1FA16-92B9-4645-8566-368AB66B3D9B}" type="slidenum">
              <a:rPr lang="en-US" smtClean="0"/>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681141BD-1F09-40A9-AFA4-A5F3593973C0}" type="datetimeFigureOut">
              <a:rPr lang="en-US" smtClean="0"/>
              <a:t>11/10/2021</a:t>
            </a:fld>
            <a:endParaRPr lang="en-US"/>
          </a:p>
        </p:txBody>
      </p:sp>
      <p:sp>
        <p:nvSpPr>
          <p:cNvPr id="9" name="Slide Number Placeholder 8"/>
          <p:cNvSpPr>
            <a:spLocks noGrp="1"/>
          </p:cNvSpPr>
          <p:nvPr>
            <p:ph type="sldNum" sz="quarter" idx="11"/>
          </p:nvPr>
        </p:nvSpPr>
        <p:spPr/>
        <p:txBody>
          <a:bodyPr/>
          <a:lstStyle/>
          <a:p>
            <a:fld id="{35F1FA16-92B9-4645-8566-368AB66B3D9B}"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35F1FA16-92B9-4645-8566-368AB66B3D9B}" type="slidenum">
              <a:rPr lang="en-US" smtClean="0"/>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681141BD-1F09-40A9-AFA4-A5F3593973C0}" type="datetimeFigureOut">
              <a:rPr lang="en-US" smtClean="0"/>
              <a:t>11/10/2021</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2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2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33400" y="609600"/>
            <a:ext cx="7934178" cy="5715000"/>
          </a:xfrm>
        </p:spPr>
        <p:txBody>
          <a:bodyPr/>
          <a:lstStyle/>
          <a:p>
            <a:endParaRPr lang="en-IN" b="1" dirty="0" smtClean="0">
              <a:solidFill>
                <a:schemeClr val="tx1"/>
              </a:solidFill>
              <a:latin typeface="Arial" pitchFamily="34" charset="0"/>
              <a:cs typeface="Arial" pitchFamily="34" charset="0"/>
            </a:endParaRPr>
          </a:p>
          <a:p>
            <a:endParaRPr lang="en-IN" b="1" dirty="0">
              <a:solidFill>
                <a:schemeClr val="tx1"/>
              </a:solidFill>
              <a:latin typeface="Arial" pitchFamily="34" charset="0"/>
              <a:cs typeface="Arial" pitchFamily="34" charset="0"/>
            </a:endParaRPr>
          </a:p>
          <a:p>
            <a:endParaRPr lang="en-IN" b="1" dirty="0" smtClean="0">
              <a:solidFill>
                <a:schemeClr val="tx1"/>
              </a:solidFill>
              <a:latin typeface="Arial" pitchFamily="34" charset="0"/>
              <a:cs typeface="Arial" pitchFamily="34" charset="0"/>
            </a:endParaRPr>
          </a:p>
          <a:p>
            <a:endParaRPr lang="en-IN" b="1" dirty="0">
              <a:solidFill>
                <a:schemeClr val="tx1"/>
              </a:solidFill>
              <a:latin typeface="Arial" pitchFamily="34" charset="0"/>
              <a:cs typeface="Arial" pitchFamily="34" charset="0"/>
            </a:endParaRPr>
          </a:p>
          <a:p>
            <a:pPr algn="ctr"/>
            <a:r>
              <a:rPr lang="en-IN" sz="4400" b="1" dirty="0" smtClean="0">
                <a:solidFill>
                  <a:schemeClr val="tx1"/>
                </a:solidFill>
                <a:latin typeface="Arial" pitchFamily="34" charset="0"/>
                <a:cs typeface="Arial" pitchFamily="34" charset="0"/>
              </a:rPr>
              <a:t>Project Name:</a:t>
            </a:r>
          </a:p>
          <a:p>
            <a:endParaRPr lang="en-IN" b="1" dirty="0">
              <a:solidFill>
                <a:schemeClr val="tx1"/>
              </a:solidFill>
              <a:latin typeface="Arial" pitchFamily="34" charset="0"/>
              <a:cs typeface="Arial" pitchFamily="34" charset="0"/>
            </a:endParaRPr>
          </a:p>
          <a:p>
            <a:pPr algn="ctr"/>
            <a:r>
              <a:rPr lang="en-IN" sz="4400" b="1" dirty="0">
                <a:solidFill>
                  <a:schemeClr val="tx1"/>
                </a:solidFill>
                <a:latin typeface="Arial" pitchFamily="34" charset="0"/>
                <a:cs typeface="Arial" pitchFamily="34" charset="0"/>
              </a:rPr>
              <a:t>CAR PRICE PREDICTION</a:t>
            </a:r>
            <a:endParaRPr lang="en-IN" sz="4400" b="1" dirty="0" smtClean="0">
              <a:solidFill>
                <a:schemeClr val="tx1"/>
              </a:solidFill>
              <a:latin typeface="Arial" pitchFamily="34" charset="0"/>
              <a:cs typeface="Arial" pitchFamily="34" charset="0"/>
            </a:endParaRPr>
          </a:p>
        </p:txBody>
      </p:sp>
    </p:spTree>
    <p:extLst>
      <p:ext uri="{BB962C8B-B14F-4D97-AF65-F5344CB8AC3E}">
        <p14:creationId xmlns:p14="http://schemas.microsoft.com/office/powerpoint/2010/main" val="21233417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792162"/>
          </a:xfrm>
        </p:spPr>
        <p:txBody>
          <a:bodyPr/>
          <a:lstStyle/>
          <a:p>
            <a:r>
              <a:rPr lang="en-US" sz="2400" b="1" dirty="0" smtClean="0">
                <a:solidFill>
                  <a:schemeClr val="tx1"/>
                </a:solidFill>
                <a:latin typeface="Arial" pitchFamily="34" charset="0"/>
                <a:cs typeface="Arial" pitchFamily="34" charset="0"/>
              </a:rPr>
              <a:t>Splits values In dataset:</a:t>
            </a:r>
            <a:endParaRPr lang="en-US" sz="2400" b="1" dirty="0">
              <a:solidFill>
                <a:schemeClr val="tx1"/>
              </a:solidFill>
              <a:latin typeface="Arial" pitchFamily="34" charset="0"/>
              <a:cs typeface="Arial" pitchFamily="34" charset="0"/>
            </a:endParaRPr>
          </a:p>
        </p:txBody>
      </p:sp>
      <p:pic>
        <p:nvPicPr>
          <p:cNvPr id="4" name="Content Placeholder 3"/>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533400" y="1219200"/>
            <a:ext cx="6781800" cy="3200400"/>
          </a:xfrm>
          <a:prstGeom prst="rect">
            <a:avLst/>
          </a:prstGeom>
          <a:noFill/>
          <a:ln>
            <a:noFill/>
          </a:ln>
        </p:spPr>
      </p:pic>
      <p:sp>
        <p:nvSpPr>
          <p:cNvPr id="5" name="Rectangle 4"/>
          <p:cNvSpPr/>
          <p:nvPr/>
        </p:nvSpPr>
        <p:spPr>
          <a:xfrm>
            <a:off x="762000" y="4953000"/>
            <a:ext cx="6934200" cy="1200329"/>
          </a:xfrm>
          <a:prstGeom prst="rect">
            <a:avLst/>
          </a:prstGeom>
        </p:spPr>
        <p:txBody>
          <a:bodyPr wrap="square">
            <a:spAutoFit/>
          </a:bodyPr>
          <a:lstStyle/>
          <a:p>
            <a:pPr algn="just"/>
            <a:r>
              <a:rPr lang="en-US" dirty="0">
                <a:latin typeface="Times New Roman" pitchFamily="18" charset="0"/>
                <a:cs typeface="Times New Roman" pitchFamily="18" charset="0"/>
              </a:rPr>
              <a:t>Here above ‘</a:t>
            </a:r>
            <a:r>
              <a:rPr lang="en-US" dirty="0" err="1">
                <a:latin typeface="Times New Roman" pitchFamily="18" charset="0"/>
                <a:cs typeface="Times New Roman" pitchFamily="18" charset="0"/>
              </a:rPr>
              <a:t>milenge</a:t>
            </a:r>
            <a:r>
              <a:rPr lang="en-US" dirty="0">
                <a:latin typeface="Times New Roman" pitchFamily="18" charset="0"/>
                <a:cs typeface="Times New Roman" pitchFamily="18" charset="0"/>
              </a:rPr>
              <a:t>’, ‘engine’, ‘</a:t>
            </a:r>
            <a:r>
              <a:rPr lang="en-US" dirty="0" err="1">
                <a:latin typeface="Times New Roman" pitchFamily="18" charset="0"/>
                <a:cs typeface="Times New Roman" pitchFamily="18" charset="0"/>
              </a:rPr>
              <a:t>max_power</a:t>
            </a:r>
            <a:r>
              <a:rPr lang="en-US" dirty="0">
                <a:latin typeface="Times New Roman" pitchFamily="18" charset="0"/>
                <a:cs typeface="Times New Roman" pitchFamily="18" charset="0"/>
              </a:rPr>
              <a:t>’ columns are categorical and numerical values are present so split that values and convert it into the numeric and also drop </a:t>
            </a:r>
            <a:r>
              <a:rPr lang="en-US" dirty="0" err="1">
                <a:latin typeface="Times New Roman" pitchFamily="18" charset="0"/>
                <a:cs typeface="Times New Roman" pitchFamily="18" charset="0"/>
              </a:rPr>
              <a:t>year,name</a:t>
            </a:r>
            <a:r>
              <a:rPr lang="en-US" dirty="0">
                <a:latin typeface="Times New Roman" pitchFamily="18" charset="0"/>
                <a:cs typeface="Times New Roman" pitchFamily="18" charset="0"/>
              </a:rPr>
              <a:t> and torque column </a:t>
            </a:r>
            <a:r>
              <a:rPr lang="en-US" dirty="0" err="1">
                <a:latin typeface="Times New Roman" pitchFamily="18" charset="0"/>
                <a:cs typeface="Times New Roman" pitchFamily="18" charset="0"/>
              </a:rPr>
              <a:t>beause</a:t>
            </a:r>
            <a:r>
              <a:rPr lang="en-US" dirty="0">
                <a:latin typeface="Times New Roman" pitchFamily="18" charset="0"/>
                <a:cs typeface="Times New Roman" pitchFamily="18" charset="0"/>
              </a:rPr>
              <a:t> it is not much important</a:t>
            </a:r>
            <a:r>
              <a:rPr lang="en-US" dirty="0"/>
              <a:t>.</a:t>
            </a:r>
          </a:p>
        </p:txBody>
      </p:sp>
    </p:spTree>
    <p:extLst>
      <p:ext uri="{BB962C8B-B14F-4D97-AF65-F5344CB8AC3E}">
        <p14:creationId xmlns:p14="http://schemas.microsoft.com/office/powerpoint/2010/main" val="15249074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7620000" cy="533400"/>
          </a:xfrm>
        </p:spPr>
        <p:txBody>
          <a:bodyPr/>
          <a:lstStyle/>
          <a:p>
            <a:r>
              <a:rPr lang="en-IN" sz="2400" b="1" dirty="0" smtClean="0">
                <a:solidFill>
                  <a:schemeClr val="tx1"/>
                </a:solidFill>
                <a:latin typeface="Arial" pitchFamily="34" charset="0"/>
                <a:cs typeface="Arial" pitchFamily="34" charset="0"/>
              </a:rPr>
              <a:t/>
            </a:r>
            <a:br>
              <a:rPr lang="en-IN" sz="2400" b="1" dirty="0" smtClean="0">
                <a:solidFill>
                  <a:schemeClr val="tx1"/>
                </a:solidFill>
                <a:latin typeface="Arial" pitchFamily="34" charset="0"/>
                <a:cs typeface="Arial" pitchFamily="34" charset="0"/>
              </a:rPr>
            </a:br>
            <a:r>
              <a:rPr lang="en-IN" sz="2400" b="1" dirty="0" smtClean="0">
                <a:solidFill>
                  <a:schemeClr val="tx1"/>
                </a:solidFill>
                <a:latin typeface="Arial" pitchFamily="34" charset="0"/>
                <a:cs typeface="Arial" pitchFamily="34" charset="0"/>
              </a:rPr>
              <a:t>Data </a:t>
            </a:r>
            <a:r>
              <a:rPr lang="en-IN" sz="2400" b="1" dirty="0" err="1">
                <a:solidFill>
                  <a:schemeClr val="tx1"/>
                </a:solidFill>
                <a:latin typeface="Arial" pitchFamily="34" charset="0"/>
                <a:cs typeface="Arial" pitchFamily="34" charset="0"/>
              </a:rPr>
              <a:t>Preprocessing</a:t>
            </a:r>
            <a:r>
              <a:rPr lang="en-IN" sz="2400" b="1" dirty="0">
                <a:solidFill>
                  <a:schemeClr val="tx1"/>
                </a:solidFill>
                <a:latin typeface="Arial" pitchFamily="34" charset="0"/>
                <a:cs typeface="Arial" pitchFamily="34" charset="0"/>
              </a:rPr>
              <a:t> </a:t>
            </a:r>
            <a:r>
              <a:rPr lang="en-IN" sz="2400" b="1" dirty="0" smtClean="0">
                <a:solidFill>
                  <a:schemeClr val="tx1"/>
                </a:solidFill>
                <a:latin typeface="Arial" pitchFamily="34" charset="0"/>
                <a:cs typeface="Arial" pitchFamily="34" charset="0"/>
              </a:rPr>
              <a:t>Done :</a:t>
            </a:r>
            <a:r>
              <a:rPr lang="en-US" sz="2400" dirty="0">
                <a:solidFill>
                  <a:schemeClr val="tx1"/>
                </a:solidFill>
                <a:latin typeface="Arial" pitchFamily="34" charset="0"/>
                <a:cs typeface="Arial" pitchFamily="34" charset="0"/>
              </a:rPr>
              <a:t/>
            </a:r>
            <a:br>
              <a:rPr lang="en-US" sz="2400" dirty="0">
                <a:solidFill>
                  <a:schemeClr val="tx1"/>
                </a:solidFill>
                <a:latin typeface="Arial" pitchFamily="34" charset="0"/>
                <a:cs typeface="Arial" pitchFamily="34" charset="0"/>
              </a:rPr>
            </a:br>
            <a:endParaRPr lang="en-US" sz="2400" dirty="0">
              <a:solidFill>
                <a:schemeClr val="tx1"/>
              </a:solidFill>
              <a:latin typeface="Arial" pitchFamily="34" charset="0"/>
              <a:cs typeface="Arial" pitchFamily="34" charset="0"/>
            </a:endParaRPr>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5800" y="1524000"/>
            <a:ext cx="6400800" cy="2362200"/>
          </a:xfrm>
          <a:prstGeom prst="rect">
            <a:avLst/>
          </a:prstGeom>
          <a:noFill/>
          <a:ln>
            <a:noFill/>
          </a:ln>
        </p:spPr>
      </p:pic>
      <p:sp>
        <p:nvSpPr>
          <p:cNvPr id="5" name="Rectangle 4"/>
          <p:cNvSpPr/>
          <p:nvPr/>
        </p:nvSpPr>
        <p:spPr>
          <a:xfrm>
            <a:off x="609600" y="4495800"/>
            <a:ext cx="6781800" cy="646331"/>
          </a:xfrm>
          <a:prstGeom prst="rect">
            <a:avLst/>
          </a:prstGeom>
        </p:spPr>
        <p:txBody>
          <a:bodyPr wrap="square">
            <a:spAutoFit/>
          </a:bodyPr>
          <a:lstStyle/>
          <a:p>
            <a:r>
              <a:rPr lang="en-IN" dirty="0">
                <a:latin typeface="Times New Roman" pitchFamily="18" charset="0"/>
                <a:cs typeface="Times New Roman" pitchFamily="18" charset="0"/>
              </a:rPr>
              <a:t>Fill all null values in </a:t>
            </a:r>
            <a:r>
              <a:rPr lang="en-IN" dirty="0" err="1">
                <a:latin typeface="Times New Roman" pitchFamily="18" charset="0"/>
                <a:cs typeface="Times New Roman" pitchFamily="18" charset="0"/>
              </a:rPr>
              <a:t>milenge</a:t>
            </a:r>
            <a:r>
              <a:rPr lang="en-IN" dirty="0">
                <a:latin typeface="Times New Roman" pitchFamily="18" charset="0"/>
                <a:cs typeface="Times New Roman" pitchFamily="18" charset="0"/>
              </a:rPr>
              <a:t>, engine, seats and </a:t>
            </a:r>
            <a:r>
              <a:rPr lang="en-IN" dirty="0" err="1">
                <a:latin typeface="Times New Roman" pitchFamily="18" charset="0"/>
                <a:cs typeface="Times New Roman" pitchFamily="18" charset="0"/>
              </a:rPr>
              <a:t>max_power</a:t>
            </a:r>
            <a:r>
              <a:rPr lang="en-IN" dirty="0">
                <a:latin typeface="Times New Roman" pitchFamily="18" charset="0"/>
                <a:cs typeface="Times New Roman" pitchFamily="18" charset="0"/>
              </a:rPr>
              <a:t> columns in car dataset.</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419453329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639762"/>
          </a:xfrm>
        </p:spPr>
        <p:txBody>
          <a:bodyPr/>
          <a:lstStyle/>
          <a:p>
            <a:r>
              <a:rPr lang="en-US" sz="2400" b="1" dirty="0">
                <a:solidFill>
                  <a:schemeClr val="tx1"/>
                </a:solidFill>
                <a:latin typeface="Arial"/>
                <a:cs typeface="Arial"/>
              </a:rPr>
              <a:t>Encoding:</a:t>
            </a:r>
            <a:endParaRPr lang="en-US" sz="2400" dirty="0">
              <a:solidFill>
                <a:schemeClr val="tx1"/>
              </a:solidFill>
            </a:endParaRPr>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3400" y="1066800"/>
            <a:ext cx="7086600" cy="3822896"/>
          </a:xfrm>
          <a:prstGeom prst="rect">
            <a:avLst/>
          </a:prstGeom>
          <a:noFill/>
          <a:ln>
            <a:noFill/>
          </a:ln>
        </p:spPr>
      </p:pic>
      <p:sp>
        <p:nvSpPr>
          <p:cNvPr id="5" name="Rectangle 4"/>
          <p:cNvSpPr/>
          <p:nvPr/>
        </p:nvSpPr>
        <p:spPr>
          <a:xfrm>
            <a:off x="609600" y="5105400"/>
            <a:ext cx="7315200" cy="923330"/>
          </a:xfrm>
          <a:prstGeom prst="rect">
            <a:avLst/>
          </a:prstGeom>
        </p:spPr>
        <p:txBody>
          <a:bodyPr wrap="square">
            <a:spAutoFit/>
          </a:bodyPr>
          <a:lstStyle/>
          <a:p>
            <a:pPr algn="just"/>
            <a:r>
              <a:rPr lang="en-IN" dirty="0" smtClean="0">
                <a:latin typeface="Times New Roman"/>
                <a:ea typeface="+mn-lt"/>
                <a:cs typeface="+mn-lt"/>
              </a:rPr>
              <a:t>Here we converted categorical data into numeric in car dataset because without converting categorical data into numeric we  cannot find out correlation of the dataset</a:t>
            </a:r>
            <a:endParaRPr lang="en-US" dirty="0"/>
          </a:p>
        </p:txBody>
      </p:sp>
    </p:spTree>
    <p:extLst>
      <p:ext uri="{BB962C8B-B14F-4D97-AF65-F5344CB8AC3E}">
        <p14:creationId xmlns:p14="http://schemas.microsoft.com/office/powerpoint/2010/main" val="1702345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715962"/>
          </a:xfrm>
        </p:spPr>
        <p:txBody>
          <a:bodyPr/>
          <a:lstStyle/>
          <a:p>
            <a:r>
              <a:rPr lang="en-US" sz="2400" b="1" dirty="0">
                <a:solidFill>
                  <a:schemeClr val="tx1"/>
                </a:solidFill>
                <a:latin typeface="Arial" pitchFamily="34" charset="0"/>
                <a:cs typeface="Arial" pitchFamily="34" charset="0"/>
              </a:rPr>
              <a:t>EDA:</a:t>
            </a:r>
            <a:endParaRPr lang="en-US" sz="2400" dirty="0">
              <a:solidFill>
                <a:schemeClr val="tx1"/>
              </a:solidFill>
            </a:endParaRPr>
          </a:p>
        </p:txBody>
      </p:sp>
      <p:sp>
        <p:nvSpPr>
          <p:cNvPr id="3" name="Content Placeholder 2"/>
          <p:cNvSpPr>
            <a:spLocks noGrp="1"/>
          </p:cNvSpPr>
          <p:nvPr>
            <p:ph idx="1"/>
          </p:nvPr>
        </p:nvSpPr>
        <p:spPr>
          <a:xfrm>
            <a:off x="457200" y="990600"/>
            <a:ext cx="7620000" cy="5410200"/>
          </a:xfrm>
        </p:spPr>
        <p:txBody>
          <a:bodyPr/>
          <a:lstStyle/>
          <a:p>
            <a:pPr marL="82296" indent="0">
              <a:buNone/>
            </a:pPr>
            <a:r>
              <a:rPr lang="en-US" sz="2000" b="1" dirty="0" err="1">
                <a:latin typeface="Arial" pitchFamily="34" charset="0"/>
                <a:cs typeface="Arial" pitchFamily="34" charset="0"/>
              </a:rPr>
              <a:t>Univarient</a:t>
            </a:r>
            <a:r>
              <a:rPr lang="en-US" sz="2000" b="1" dirty="0">
                <a:latin typeface="Arial" pitchFamily="34" charset="0"/>
                <a:cs typeface="Arial" pitchFamily="34" charset="0"/>
              </a:rPr>
              <a:t> Analysis of </a:t>
            </a:r>
            <a:r>
              <a:rPr lang="en-US" sz="2000" b="1" dirty="0" smtClean="0">
                <a:latin typeface="Arial" pitchFamily="34" charset="0"/>
                <a:cs typeface="Arial" pitchFamily="34" charset="0"/>
              </a:rPr>
              <a:t>car dataset</a:t>
            </a:r>
            <a:r>
              <a:rPr lang="en-US" sz="2000" dirty="0">
                <a:latin typeface="Arial" pitchFamily="34" charset="0"/>
                <a:cs typeface="Arial" pitchFamily="34" charset="0"/>
              </a:rPr>
              <a:t>:</a:t>
            </a:r>
          </a:p>
          <a:p>
            <a:pPr marL="82296" indent="0">
              <a:buNone/>
            </a:pPr>
            <a:r>
              <a:rPr lang="en-IN" sz="2400" dirty="0" err="1" smtClean="0">
                <a:latin typeface="Times New Roman" pitchFamily="18" charset="0"/>
                <a:cs typeface="Times New Roman" pitchFamily="18" charset="0"/>
              </a:rPr>
              <a:t>Univarient</a:t>
            </a:r>
            <a:r>
              <a:rPr lang="en-IN" sz="2400" dirty="0" smtClean="0">
                <a:latin typeface="Times New Roman" pitchFamily="18" charset="0"/>
                <a:cs typeface="Times New Roman" pitchFamily="18" charset="0"/>
              </a:rPr>
              <a:t> </a:t>
            </a:r>
            <a:r>
              <a:rPr lang="en-IN" sz="2400" dirty="0">
                <a:latin typeface="Times New Roman" pitchFamily="18" charset="0"/>
                <a:cs typeface="Times New Roman" pitchFamily="18" charset="0"/>
              </a:rPr>
              <a:t>analysis of  </a:t>
            </a:r>
            <a:r>
              <a:rPr lang="en-IN" sz="2400" dirty="0" smtClean="0">
                <a:latin typeface="Times New Roman" pitchFamily="18" charset="0"/>
                <a:cs typeface="Times New Roman" pitchFamily="18" charset="0"/>
              </a:rPr>
              <a:t>‘fuel’ </a:t>
            </a:r>
            <a:r>
              <a:rPr lang="en-IN" sz="2400" dirty="0">
                <a:latin typeface="Times New Roman" pitchFamily="18" charset="0"/>
                <a:cs typeface="Times New Roman" pitchFamily="18" charset="0"/>
              </a:rPr>
              <a:t>column in train </a:t>
            </a:r>
            <a:r>
              <a:rPr lang="en-IN" sz="2400" dirty="0" smtClean="0">
                <a:latin typeface="Times New Roman" pitchFamily="18" charset="0"/>
                <a:cs typeface="Times New Roman" pitchFamily="18" charset="0"/>
              </a:rPr>
              <a:t>dataset</a:t>
            </a:r>
          </a:p>
          <a:p>
            <a:pPr marL="82296" indent="0">
              <a:buNone/>
            </a:pPr>
            <a:endParaRPr lang="en-US"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609600" y="2590800"/>
            <a:ext cx="5029200" cy="2590800"/>
          </a:xfrm>
          <a:prstGeom prst="rect">
            <a:avLst/>
          </a:prstGeom>
          <a:noFill/>
          <a:ln>
            <a:noFill/>
          </a:ln>
        </p:spPr>
      </p:pic>
    </p:spTree>
    <p:extLst>
      <p:ext uri="{BB962C8B-B14F-4D97-AF65-F5344CB8AC3E}">
        <p14:creationId xmlns:p14="http://schemas.microsoft.com/office/powerpoint/2010/main" val="285999531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457200" y="762001"/>
            <a:ext cx="3505200" cy="2438400"/>
          </a:xfrm>
          <a:prstGeom prst="rect">
            <a:avLst/>
          </a:prstGeom>
          <a:noFill/>
          <a:ln>
            <a:noFill/>
          </a:ln>
        </p:spPr>
      </p:pic>
      <p:pic>
        <p:nvPicPr>
          <p:cNvPr id="5" name="Picture 4"/>
          <p:cNvPicPr/>
          <p:nvPr/>
        </p:nvPicPr>
        <p:blipFill>
          <a:blip r:embed="rId4">
            <a:extLst>
              <a:ext uri="{28A0092B-C50C-407E-A947-70E740481C1C}">
                <a14:useLocalDpi xmlns:a14="http://schemas.microsoft.com/office/drawing/2010/main" val="0"/>
              </a:ext>
            </a:extLst>
          </a:blip>
          <a:srcRect/>
          <a:stretch>
            <a:fillRect/>
          </a:stretch>
        </p:blipFill>
        <p:spPr bwMode="auto">
          <a:xfrm>
            <a:off x="4419600" y="762000"/>
            <a:ext cx="3124200" cy="2438400"/>
          </a:xfrm>
          <a:prstGeom prst="rect">
            <a:avLst/>
          </a:prstGeom>
          <a:noFill/>
          <a:ln>
            <a:noFill/>
          </a:ln>
        </p:spPr>
      </p:pic>
      <p:pic>
        <p:nvPicPr>
          <p:cNvPr id="6" name="Picture 5"/>
          <p:cNvPicPr/>
          <p:nvPr/>
        </p:nvPicPr>
        <p:blipFill>
          <a:blip r:embed="rId5">
            <a:extLst>
              <a:ext uri="{28A0092B-C50C-407E-A947-70E740481C1C}">
                <a14:useLocalDpi xmlns:a14="http://schemas.microsoft.com/office/drawing/2010/main" val="0"/>
              </a:ext>
            </a:extLst>
          </a:blip>
          <a:srcRect/>
          <a:stretch>
            <a:fillRect/>
          </a:stretch>
        </p:blipFill>
        <p:spPr bwMode="auto">
          <a:xfrm>
            <a:off x="864951" y="3581400"/>
            <a:ext cx="3124200" cy="2247900"/>
          </a:xfrm>
          <a:prstGeom prst="rect">
            <a:avLst/>
          </a:prstGeom>
          <a:noFill/>
          <a:ln>
            <a:noFill/>
          </a:ln>
        </p:spPr>
      </p:pic>
      <p:pic>
        <p:nvPicPr>
          <p:cNvPr id="7" name="Picture 6"/>
          <p:cNvPicPr/>
          <p:nvPr/>
        </p:nvPicPr>
        <p:blipFill>
          <a:blip r:embed="rId6">
            <a:extLst>
              <a:ext uri="{28A0092B-C50C-407E-A947-70E740481C1C}">
                <a14:useLocalDpi xmlns:a14="http://schemas.microsoft.com/office/drawing/2010/main" val="0"/>
              </a:ext>
            </a:extLst>
          </a:blip>
          <a:srcRect/>
          <a:stretch>
            <a:fillRect/>
          </a:stretch>
        </p:blipFill>
        <p:spPr bwMode="auto">
          <a:xfrm>
            <a:off x="4462564" y="3602476"/>
            <a:ext cx="3097449" cy="2226823"/>
          </a:xfrm>
          <a:prstGeom prst="rect">
            <a:avLst/>
          </a:prstGeom>
          <a:noFill/>
          <a:ln>
            <a:noFill/>
          </a:ln>
        </p:spPr>
      </p:pic>
      <p:sp>
        <p:nvSpPr>
          <p:cNvPr id="8" name="Rectangle 7"/>
          <p:cNvSpPr/>
          <p:nvPr/>
        </p:nvSpPr>
        <p:spPr>
          <a:xfrm>
            <a:off x="521229" y="6019800"/>
            <a:ext cx="7022571" cy="369332"/>
          </a:xfrm>
          <a:prstGeom prst="rect">
            <a:avLst/>
          </a:prstGeom>
        </p:spPr>
        <p:txBody>
          <a:bodyPr wrap="square">
            <a:spAutoFit/>
          </a:bodyPr>
          <a:lstStyle/>
          <a:p>
            <a:pPr marL="82296" indent="0">
              <a:buNone/>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Univarient</a:t>
            </a:r>
            <a:r>
              <a:rPr lang="en-US" dirty="0" smtClean="0">
                <a:latin typeface="Times New Roman" pitchFamily="18" charset="0"/>
                <a:cs typeface="Times New Roman" pitchFamily="18" charset="0"/>
              </a:rPr>
              <a:t> Analysis of all columns in dataset.</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60722508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792162"/>
          </a:xfrm>
        </p:spPr>
        <p:txBody>
          <a:bodyPr/>
          <a:lstStyle/>
          <a:p>
            <a:r>
              <a:rPr lang="en-US" sz="2400" b="1" dirty="0" smtClean="0">
                <a:solidFill>
                  <a:schemeClr val="tx1"/>
                </a:solidFill>
                <a:latin typeface="Arial" pitchFamily="34" charset="0"/>
                <a:cs typeface="Arial" pitchFamily="34" charset="0"/>
              </a:rPr>
              <a:t>Checking Distribution of all columns in car dataset:</a:t>
            </a:r>
            <a:endParaRPr lang="en-US" sz="2400" b="1" dirty="0">
              <a:solidFill>
                <a:schemeClr val="tx1"/>
              </a:solidFill>
              <a:latin typeface="Arial" pitchFamily="34" charset="0"/>
              <a:cs typeface="Arial" pitchFamily="34" charset="0"/>
            </a:endParaRPr>
          </a:p>
        </p:txBody>
      </p:sp>
      <p:pic>
        <p:nvPicPr>
          <p:cNvPr id="4" name="Content Placeholder 3" descr="D:\users\Ankita\Desktop\car screenshots\19.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3400" y="1828800"/>
            <a:ext cx="3505200" cy="3219615"/>
          </a:xfrm>
          <a:prstGeom prst="rect">
            <a:avLst/>
          </a:prstGeom>
          <a:noFill/>
          <a:ln>
            <a:noFill/>
          </a:ln>
        </p:spPr>
      </p:pic>
      <p:pic>
        <p:nvPicPr>
          <p:cNvPr id="5" name="Picture 4" descr="D:\users\Ankita\Desktop\car screenshots\20.png"/>
          <p:cNvPicPr/>
          <p:nvPr/>
        </p:nvPicPr>
        <p:blipFill>
          <a:blip r:embed="rId3">
            <a:extLst>
              <a:ext uri="{28A0092B-C50C-407E-A947-70E740481C1C}">
                <a14:useLocalDpi xmlns:a14="http://schemas.microsoft.com/office/drawing/2010/main" val="0"/>
              </a:ext>
            </a:extLst>
          </a:blip>
          <a:srcRect/>
          <a:stretch>
            <a:fillRect/>
          </a:stretch>
        </p:blipFill>
        <p:spPr bwMode="auto">
          <a:xfrm>
            <a:off x="4343400" y="1828800"/>
            <a:ext cx="3298825" cy="3276600"/>
          </a:xfrm>
          <a:prstGeom prst="rect">
            <a:avLst/>
          </a:prstGeom>
          <a:noFill/>
          <a:ln>
            <a:noFill/>
          </a:ln>
        </p:spPr>
      </p:pic>
    </p:spTree>
    <p:extLst>
      <p:ext uri="{BB962C8B-B14F-4D97-AF65-F5344CB8AC3E}">
        <p14:creationId xmlns:p14="http://schemas.microsoft.com/office/powerpoint/2010/main" val="357713087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users\Ankita\Desktop\car screenshots\21.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5800" y="1600200"/>
            <a:ext cx="3505200" cy="3105310"/>
          </a:xfrm>
          <a:prstGeom prst="rect">
            <a:avLst/>
          </a:prstGeom>
          <a:noFill/>
          <a:ln>
            <a:noFill/>
          </a:ln>
        </p:spPr>
      </p:pic>
      <p:pic>
        <p:nvPicPr>
          <p:cNvPr id="5" name="Picture 4" descr="D:\users\Ankita\Desktop\car screenshots\22.png"/>
          <p:cNvPicPr/>
          <p:nvPr/>
        </p:nvPicPr>
        <p:blipFill>
          <a:blip r:embed="rId2">
            <a:extLst>
              <a:ext uri="{28A0092B-C50C-407E-A947-70E740481C1C}">
                <a14:useLocalDpi xmlns:a14="http://schemas.microsoft.com/office/drawing/2010/main" val="0"/>
              </a:ext>
            </a:extLst>
          </a:blip>
          <a:srcRect/>
          <a:stretch>
            <a:fillRect/>
          </a:stretch>
        </p:blipFill>
        <p:spPr bwMode="auto">
          <a:xfrm>
            <a:off x="4343401" y="1600199"/>
            <a:ext cx="3429000" cy="3124201"/>
          </a:xfrm>
          <a:prstGeom prst="rect">
            <a:avLst/>
          </a:prstGeom>
          <a:noFill/>
          <a:ln>
            <a:noFill/>
          </a:ln>
        </p:spPr>
      </p:pic>
    </p:spTree>
    <p:extLst>
      <p:ext uri="{BB962C8B-B14F-4D97-AF65-F5344CB8AC3E}">
        <p14:creationId xmlns:p14="http://schemas.microsoft.com/office/powerpoint/2010/main" val="414949734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685800"/>
            <a:ext cx="3581400" cy="2514600"/>
          </a:xfrm>
          <a:prstGeom prst="rect">
            <a:avLst/>
          </a:prstGeom>
          <a:noFill/>
          <a:ln>
            <a:noFill/>
          </a:ln>
        </p:spPr>
      </p:pic>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4343400" y="762000"/>
            <a:ext cx="3444874" cy="2381250"/>
          </a:xfrm>
          <a:prstGeom prst="rect">
            <a:avLst/>
          </a:prstGeom>
          <a:noFill/>
          <a:ln>
            <a:noFill/>
          </a:ln>
        </p:spPr>
      </p:pic>
      <p:pic>
        <p:nvPicPr>
          <p:cNvPr id="6" name="Picture 5"/>
          <p:cNvPicPr/>
          <p:nvPr/>
        </p:nvPicPr>
        <p:blipFill>
          <a:blip r:embed="rId4">
            <a:extLst>
              <a:ext uri="{28A0092B-C50C-407E-A947-70E740481C1C}">
                <a14:useLocalDpi xmlns:a14="http://schemas.microsoft.com/office/drawing/2010/main" val="0"/>
              </a:ext>
            </a:extLst>
          </a:blip>
          <a:srcRect/>
          <a:stretch>
            <a:fillRect/>
          </a:stretch>
        </p:blipFill>
        <p:spPr bwMode="auto">
          <a:xfrm>
            <a:off x="685800" y="3657600"/>
            <a:ext cx="3505200" cy="2514600"/>
          </a:xfrm>
          <a:prstGeom prst="rect">
            <a:avLst/>
          </a:prstGeom>
          <a:noFill/>
          <a:ln>
            <a:noFill/>
          </a:ln>
        </p:spPr>
      </p:pic>
      <p:pic>
        <p:nvPicPr>
          <p:cNvPr id="7" name="Picture 6"/>
          <p:cNvPicPr/>
          <p:nvPr/>
        </p:nvPicPr>
        <p:blipFill>
          <a:blip r:embed="rId5">
            <a:extLst>
              <a:ext uri="{28A0092B-C50C-407E-A947-70E740481C1C}">
                <a14:useLocalDpi xmlns:a14="http://schemas.microsoft.com/office/drawing/2010/main" val="0"/>
              </a:ext>
            </a:extLst>
          </a:blip>
          <a:srcRect/>
          <a:stretch>
            <a:fillRect/>
          </a:stretch>
        </p:blipFill>
        <p:spPr bwMode="auto">
          <a:xfrm>
            <a:off x="4648199" y="3560761"/>
            <a:ext cx="3156017" cy="2479675"/>
          </a:xfrm>
          <a:prstGeom prst="rect">
            <a:avLst/>
          </a:prstGeom>
          <a:noFill/>
          <a:ln>
            <a:noFill/>
          </a:ln>
        </p:spPr>
      </p:pic>
    </p:spTree>
    <p:extLst>
      <p:ext uri="{BB962C8B-B14F-4D97-AF65-F5344CB8AC3E}">
        <p14:creationId xmlns:p14="http://schemas.microsoft.com/office/powerpoint/2010/main" val="373973857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5800" y="762000"/>
            <a:ext cx="3505200" cy="2286000"/>
          </a:xfrm>
          <a:prstGeom prst="rect">
            <a:avLst/>
          </a:prstGeom>
          <a:noFill/>
          <a:ln>
            <a:noFill/>
          </a:ln>
        </p:spPr>
      </p:pic>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4494178" y="681335"/>
            <a:ext cx="3482975" cy="2286000"/>
          </a:xfrm>
          <a:prstGeom prst="rect">
            <a:avLst/>
          </a:prstGeom>
          <a:noFill/>
          <a:ln>
            <a:noFill/>
          </a:ln>
        </p:spPr>
      </p:pic>
      <p:pic>
        <p:nvPicPr>
          <p:cNvPr id="6" name="Picture 5"/>
          <p:cNvPicPr/>
          <p:nvPr/>
        </p:nvPicPr>
        <p:blipFill>
          <a:blip r:embed="rId4">
            <a:extLst>
              <a:ext uri="{28A0092B-C50C-407E-A947-70E740481C1C}">
                <a14:useLocalDpi xmlns:a14="http://schemas.microsoft.com/office/drawing/2010/main" val="0"/>
              </a:ext>
            </a:extLst>
          </a:blip>
          <a:srcRect/>
          <a:stretch>
            <a:fillRect/>
          </a:stretch>
        </p:blipFill>
        <p:spPr bwMode="auto">
          <a:xfrm>
            <a:off x="843064" y="3276600"/>
            <a:ext cx="3424136" cy="2057400"/>
          </a:xfrm>
          <a:prstGeom prst="rect">
            <a:avLst/>
          </a:prstGeom>
          <a:noFill/>
          <a:ln>
            <a:noFill/>
          </a:ln>
        </p:spPr>
      </p:pic>
      <p:sp>
        <p:nvSpPr>
          <p:cNvPr id="7" name="Rectangle 6"/>
          <p:cNvSpPr/>
          <p:nvPr/>
        </p:nvSpPr>
        <p:spPr>
          <a:xfrm>
            <a:off x="609600" y="5334000"/>
            <a:ext cx="7467600" cy="646331"/>
          </a:xfrm>
          <a:prstGeom prst="rect">
            <a:avLst/>
          </a:prstGeom>
        </p:spPr>
        <p:txBody>
          <a:bodyPr wrap="square">
            <a:spAutoFit/>
          </a:bodyPr>
          <a:lstStyle/>
          <a:p>
            <a:r>
              <a:rPr lang="en-IN" dirty="0">
                <a:latin typeface="Times New Roman" pitchFamily="18" charset="0"/>
                <a:cs typeface="Times New Roman" pitchFamily="18" charset="0"/>
              </a:rPr>
              <a:t>Here some columns are normally distributed and some columns are not normally distributed.</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87713858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792162"/>
          </a:xfrm>
        </p:spPr>
        <p:txBody>
          <a:bodyPr/>
          <a:lstStyle/>
          <a:p>
            <a:r>
              <a:rPr lang="en-US" sz="2400" b="1" dirty="0">
                <a:solidFill>
                  <a:schemeClr val="tx1"/>
                </a:solidFill>
                <a:latin typeface="Arial" pitchFamily="34" charset="0"/>
                <a:cs typeface="Arial" pitchFamily="34" charset="0"/>
              </a:rPr>
              <a:t>Checking Outliers:</a:t>
            </a:r>
            <a:endParaRPr lang="en-US" sz="2400" dirty="0">
              <a:solidFill>
                <a:schemeClr val="tx1"/>
              </a:solidFill>
              <a:latin typeface="Arial" pitchFamily="34" charset="0"/>
              <a:cs typeface="Arial" pitchFamily="34" charset="0"/>
            </a:endParaRPr>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3400" y="1828800"/>
            <a:ext cx="3505200" cy="3034921"/>
          </a:xfrm>
          <a:prstGeom prst="rect">
            <a:avLst/>
          </a:prstGeom>
          <a:noFill/>
          <a:ln>
            <a:noFill/>
          </a:ln>
        </p:spPr>
      </p:pic>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4343400" y="1828800"/>
            <a:ext cx="3200400" cy="3048000"/>
          </a:xfrm>
          <a:prstGeom prst="rect">
            <a:avLst/>
          </a:prstGeom>
          <a:noFill/>
          <a:ln>
            <a:noFill/>
          </a:ln>
        </p:spPr>
      </p:pic>
    </p:spTree>
    <p:extLst>
      <p:ext uri="{BB962C8B-B14F-4D97-AF65-F5344CB8AC3E}">
        <p14:creationId xmlns:p14="http://schemas.microsoft.com/office/powerpoint/2010/main" val="20383997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1" dirty="0">
                <a:solidFill>
                  <a:schemeClr val="tx1"/>
                </a:solidFill>
                <a:latin typeface="Arial" pitchFamily="34" charset="0"/>
                <a:cs typeface="Arial" pitchFamily="34" charset="0"/>
              </a:rPr>
              <a:t/>
            </a:r>
            <a:br>
              <a:rPr lang="en-US" sz="2400" b="1" dirty="0">
                <a:solidFill>
                  <a:schemeClr val="tx1"/>
                </a:solidFill>
                <a:latin typeface="Arial" pitchFamily="34" charset="0"/>
                <a:cs typeface="Arial" pitchFamily="34" charset="0"/>
              </a:rPr>
            </a:br>
            <a:r>
              <a:rPr lang="en-US" sz="2400" b="1" dirty="0" smtClean="0">
                <a:solidFill>
                  <a:schemeClr val="tx1"/>
                </a:solidFill>
                <a:latin typeface="Arial" pitchFamily="34" charset="0"/>
                <a:cs typeface="Arial" pitchFamily="34" charset="0"/>
              </a:rPr>
              <a:t> Problem </a:t>
            </a:r>
            <a:r>
              <a:rPr lang="en-US" sz="2400" b="1" dirty="0">
                <a:solidFill>
                  <a:schemeClr val="tx1"/>
                </a:solidFill>
                <a:latin typeface="Arial" pitchFamily="34" charset="0"/>
                <a:cs typeface="Arial" pitchFamily="34" charset="0"/>
              </a:rPr>
              <a:t>Definition</a:t>
            </a:r>
            <a:br>
              <a:rPr lang="en-US" sz="2400" b="1" dirty="0">
                <a:solidFill>
                  <a:schemeClr val="tx1"/>
                </a:solidFill>
                <a:latin typeface="Arial" pitchFamily="34" charset="0"/>
                <a:cs typeface="Arial" pitchFamily="34" charset="0"/>
              </a:rPr>
            </a:br>
            <a:r>
              <a:rPr lang="en-US" sz="2400" b="1" dirty="0" smtClean="0">
                <a:solidFill>
                  <a:schemeClr val="tx1"/>
                </a:solidFill>
                <a:latin typeface="Arial" pitchFamily="34" charset="0"/>
                <a:cs typeface="Arial" pitchFamily="34" charset="0"/>
              </a:rPr>
              <a:t>  </a:t>
            </a:r>
            <a:endParaRPr lang="en-US" sz="2400" b="1" dirty="0">
              <a:latin typeface="Arial" pitchFamily="34" charset="0"/>
              <a:cs typeface="Arial" pitchFamily="34" charset="0"/>
            </a:endParaRPr>
          </a:p>
        </p:txBody>
      </p:sp>
      <p:sp>
        <p:nvSpPr>
          <p:cNvPr id="3" name="Content Placeholder 2"/>
          <p:cNvSpPr>
            <a:spLocks noGrp="1"/>
          </p:cNvSpPr>
          <p:nvPr>
            <p:ph idx="1"/>
          </p:nvPr>
        </p:nvSpPr>
        <p:spPr>
          <a:xfrm>
            <a:off x="457200" y="1143000"/>
            <a:ext cx="7620000" cy="5257800"/>
          </a:xfrm>
        </p:spPr>
        <p:txBody>
          <a:bodyPr/>
          <a:lstStyle/>
          <a:p>
            <a:pPr marL="114300" indent="0" algn="just">
              <a:buNone/>
            </a:pPr>
            <a:endParaRPr lang="en-US" dirty="0">
              <a:latin typeface="Times New Roman" pitchFamily="18" charset="0"/>
              <a:cs typeface="Times New Roman" pitchFamily="18" charset="0"/>
            </a:endParaRPr>
          </a:p>
          <a:p>
            <a:pPr marL="114300" indent="0" algn="just">
              <a:buNone/>
            </a:pPr>
            <a:r>
              <a:rPr lang="en-US" dirty="0" smtClean="0">
                <a:latin typeface="Times New Roman" pitchFamily="18" charset="0"/>
                <a:cs typeface="Times New Roman" pitchFamily="18" charset="0"/>
              </a:rPr>
              <a:t>With </a:t>
            </a:r>
            <a:r>
              <a:rPr lang="en-US" dirty="0">
                <a:latin typeface="Times New Roman" pitchFamily="18" charset="0"/>
                <a:cs typeface="Times New Roman" pitchFamily="18" charset="0"/>
              </a:rPr>
              <a:t>the </a:t>
            </a:r>
            <a:r>
              <a:rPr lang="en-US" dirty="0" err="1">
                <a:latin typeface="Times New Roman" pitchFamily="18" charset="0"/>
                <a:cs typeface="Times New Roman" pitchFamily="18" charset="0"/>
              </a:rPr>
              <a:t>covid</a:t>
            </a:r>
            <a:r>
              <a:rPr lang="en-US" dirty="0">
                <a:latin typeface="Times New Roman" pitchFamily="18" charset="0"/>
                <a:cs typeface="Times New Roman" pitchFamily="18" charset="0"/>
              </a:rPr>
              <a:t> 19 impact in the market, we have seen lot of changes in the car market. Now some cars are in demand hence making them costly and some are not in demand hence cheaper. One of our clients works with small traders, who sell used cars. With the change in market due to </a:t>
            </a:r>
            <a:r>
              <a:rPr lang="en-US" dirty="0" err="1">
                <a:latin typeface="Times New Roman" pitchFamily="18" charset="0"/>
                <a:cs typeface="Times New Roman" pitchFamily="18" charset="0"/>
              </a:rPr>
              <a:t>covid</a:t>
            </a:r>
            <a:r>
              <a:rPr lang="en-US" dirty="0">
                <a:latin typeface="Times New Roman" pitchFamily="18" charset="0"/>
                <a:cs typeface="Times New Roman" pitchFamily="18" charset="0"/>
              </a:rPr>
              <a:t> 19 impact, our client is facing problems with their previous car price valuation machine learning models. So, they are looking for new machine learning models from new data. We have to make car price valuation model.</a:t>
            </a:r>
          </a:p>
          <a:p>
            <a:endParaRPr lang="en-US" dirty="0"/>
          </a:p>
        </p:txBody>
      </p:sp>
    </p:spTree>
    <p:extLst>
      <p:ext uri="{BB962C8B-B14F-4D97-AF65-F5344CB8AC3E}">
        <p14:creationId xmlns:p14="http://schemas.microsoft.com/office/powerpoint/2010/main" val="325286283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5800" y="914401"/>
            <a:ext cx="3429000" cy="2133600"/>
          </a:xfrm>
          <a:prstGeom prst="rect">
            <a:avLst/>
          </a:prstGeom>
          <a:noFill/>
          <a:ln>
            <a:noFill/>
          </a:ln>
        </p:spPr>
      </p:pic>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4343400" y="914400"/>
            <a:ext cx="3492500" cy="1968500"/>
          </a:xfrm>
          <a:prstGeom prst="rect">
            <a:avLst/>
          </a:prstGeom>
          <a:noFill/>
          <a:ln>
            <a:noFill/>
          </a:ln>
        </p:spPr>
      </p:pic>
      <p:pic>
        <p:nvPicPr>
          <p:cNvPr id="6" name="Picture 5"/>
          <p:cNvPicPr/>
          <p:nvPr/>
        </p:nvPicPr>
        <p:blipFill>
          <a:blip r:embed="rId4">
            <a:extLst>
              <a:ext uri="{28A0092B-C50C-407E-A947-70E740481C1C}">
                <a14:useLocalDpi xmlns:a14="http://schemas.microsoft.com/office/drawing/2010/main" val="0"/>
              </a:ext>
            </a:extLst>
          </a:blip>
          <a:srcRect/>
          <a:stretch>
            <a:fillRect/>
          </a:stretch>
        </p:blipFill>
        <p:spPr bwMode="auto">
          <a:xfrm>
            <a:off x="685800" y="3754877"/>
            <a:ext cx="3623553" cy="1887166"/>
          </a:xfrm>
          <a:prstGeom prst="rect">
            <a:avLst/>
          </a:prstGeom>
          <a:noFill/>
          <a:ln>
            <a:noFill/>
          </a:ln>
        </p:spPr>
      </p:pic>
      <p:pic>
        <p:nvPicPr>
          <p:cNvPr id="7" name="Picture 6"/>
          <p:cNvPicPr/>
          <p:nvPr/>
        </p:nvPicPr>
        <p:blipFill>
          <a:blip r:embed="rId5">
            <a:extLst>
              <a:ext uri="{28A0092B-C50C-407E-A947-70E740481C1C}">
                <a14:useLocalDpi xmlns:a14="http://schemas.microsoft.com/office/drawing/2010/main" val="0"/>
              </a:ext>
            </a:extLst>
          </a:blip>
          <a:srcRect/>
          <a:stretch>
            <a:fillRect/>
          </a:stretch>
        </p:blipFill>
        <p:spPr bwMode="auto">
          <a:xfrm>
            <a:off x="4438312" y="3756498"/>
            <a:ext cx="3402452" cy="2051658"/>
          </a:xfrm>
          <a:prstGeom prst="rect">
            <a:avLst/>
          </a:prstGeom>
          <a:noFill/>
          <a:ln>
            <a:noFill/>
          </a:ln>
        </p:spPr>
      </p:pic>
    </p:spTree>
    <p:extLst>
      <p:ext uri="{BB962C8B-B14F-4D97-AF65-F5344CB8AC3E}">
        <p14:creationId xmlns:p14="http://schemas.microsoft.com/office/powerpoint/2010/main" val="97123162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1" y="762001"/>
            <a:ext cx="3581400" cy="2209800"/>
          </a:xfrm>
          <a:prstGeom prst="rect">
            <a:avLst/>
          </a:prstGeom>
          <a:noFill/>
          <a:ln>
            <a:noFill/>
          </a:ln>
        </p:spPr>
      </p:pic>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4419600" y="762000"/>
            <a:ext cx="3282950" cy="2247900"/>
          </a:xfrm>
          <a:prstGeom prst="rect">
            <a:avLst/>
          </a:prstGeom>
          <a:noFill/>
          <a:ln>
            <a:noFill/>
          </a:ln>
        </p:spPr>
      </p:pic>
      <p:pic>
        <p:nvPicPr>
          <p:cNvPr id="6" name="Picture 5"/>
          <p:cNvPicPr/>
          <p:nvPr/>
        </p:nvPicPr>
        <p:blipFill>
          <a:blip r:embed="rId4">
            <a:extLst>
              <a:ext uri="{28A0092B-C50C-407E-A947-70E740481C1C}">
                <a14:useLocalDpi xmlns:a14="http://schemas.microsoft.com/office/drawing/2010/main" val="0"/>
              </a:ext>
            </a:extLst>
          </a:blip>
          <a:srcRect/>
          <a:stretch>
            <a:fillRect/>
          </a:stretch>
        </p:blipFill>
        <p:spPr bwMode="auto">
          <a:xfrm>
            <a:off x="533400" y="3476625"/>
            <a:ext cx="3200400" cy="1917700"/>
          </a:xfrm>
          <a:prstGeom prst="rect">
            <a:avLst/>
          </a:prstGeom>
          <a:noFill/>
          <a:ln>
            <a:noFill/>
          </a:ln>
        </p:spPr>
      </p:pic>
      <p:pic>
        <p:nvPicPr>
          <p:cNvPr id="7" name="Picture 6"/>
          <p:cNvPicPr/>
          <p:nvPr/>
        </p:nvPicPr>
        <p:blipFill>
          <a:blip r:embed="rId5">
            <a:extLst>
              <a:ext uri="{28A0092B-C50C-407E-A947-70E740481C1C}">
                <a14:useLocalDpi xmlns:a14="http://schemas.microsoft.com/office/drawing/2010/main" val="0"/>
              </a:ext>
            </a:extLst>
          </a:blip>
          <a:srcRect/>
          <a:stretch>
            <a:fillRect/>
          </a:stretch>
        </p:blipFill>
        <p:spPr bwMode="auto">
          <a:xfrm>
            <a:off x="4330700" y="3352800"/>
            <a:ext cx="3460750" cy="2165350"/>
          </a:xfrm>
          <a:prstGeom prst="rect">
            <a:avLst/>
          </a:prstGeom>
          <a:noFill/>
          <a:ln>
            <a:noFill/>
          </a:ln>
        </p:spPr>
      </p:pic>
      <p:sp>
        <p:nvSpPr>
          <p:cNvPr id="8" name="Rectangle 7"/>
          <p:cNvSpPr/>
          <p:nvPr/>
        </p:nvSpPr>
        <p:spPr>
          <a:xfrm>
            <a:off x="304800" y="5791200"/>
            <a:ext cx="7696200" cy="646331"/>
          </a:xfrm>
          <a:prstGeom prst="rect">
            <a:avLst/>
          </a:prstGeom>
        </p:spPr>
        <p:txBody>
          <a:bodyPr wrap="square">
            <a:spAutoFit/>
          </a:bodyPr>
          <a:lstStyle/>
          <a:p>
            <a:r>
              <a:rPr lang="en-IN" dirty="0"/>
              <a:t>Here only ‘fuel’ column outlier is  not present but all the remaining columns outliers was present.</a:t>
            </a:r>
            <a:endParaRPr lang="en-US" dirty="0"/>
          </a:p>
        </p:txBody>
      </p:sp>
    </p:spTree>
    <p:extLst>
      <p:ext uri="{BB962C8B-B14F-4D97-AF65-F5344CB8AC3E}">
        <p14:creationId xmlns:p14="http://schemas.microsoft.com/office/powerpoint/2010/main" val="390136597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715962"/>
          </a:xfrm>
        </p:spPr>
        <p:txBody>
          <a:bodyPr/>
          <a:lstStyle/>
          <a:p>
            <a:r>
              <a:rPr lang="en-IN" sz="2400" b="1" dirty="0" smtClean="0">
                <a:solidFill>
                  <a:schemeClr val="tx1"/>
                </a:solidFill>
                <a:latin typeface="Arial"/>
                <a:cs typeface="Arial"/>
              </a:rPr>
              <a:t/>
            </a:r>
            <a:br>
              <a:rPr lang="en-IN" sz="2400" b="1" dirty="0" smtClean="0">
                <a:solidFill>
                  <a:schemeClr val="tx1"/>
                </a:solidFill>
                <a:latin typeface="Arial"/>
                <a:cs typeface="Arial"/>
              </a:rPr>
            </a:br>
            <a:r>
              <a:rPr lang="en-IN" sz="2400" b="1" dirty="0" smtClean="0">
                <a:solidFill>
                  <a:schemeClr val="tx1"/>
                </a:solidFill>
                <a:latin typeface="Arial"/>
                <a:cs typeface="Arial"/>
              </a:rPr>
              <a:t>Bi </a:t>
            </a:r>
            <a:r>
              <a:rPr lang="en-IN" sz="2400" b="1" dirty="0" err="1">
                <a:solidFill>
                  <a:schemeClr val="tx1"/>
                </a:solidFill>
                <a:latin typeface="Arial"/>
                <a:cs typeface="Arial"/>
              </a:rPr>
              <a:t>varient</a:t>
            </a:r>
            <a:r>
              <a:rPr lang="en-IN" sz="2400" b="1" dirty="0">
                <a:solidFill>
                  <a:schemeClr val="tx1"/>
                </a:solidFill>
                <a:latin typeface="Arial"/>
                <a:cs typeface="Arial"/>
              </a:rPr>
              <a:t> Analysis </a:t>
            </a:r>
            <a:r>
              <a:rPr lang="en-IN" sz="2400" b="1" dirty="0" smtClean="0">
                <a:solidFill>
                  <a:schemeClr val="tx1"/>
                </a:solidFill>
                <a:latin typeface="Arial"/>
                <a:cs typeface="Arial"/>
              </a:rPr>
              <a:t>Car </a:t>
            </a:r>
            <a:r>
              <a:rPr lang="en-IN" sz="2400" b="1" dirty="0">
                <a:solidFill>
                  <a:schemeClr val="tx1"/>
                </a:solidFill>
                <a:latin typeface="Arial"/>
                <a:cs typeface="Arial"/>
              </a:rPr>
              <a:t>dataset:  </a:t>
            </a:r>
            <a:r>
              <a:rPr lang="en-US" sz="2400" b="1" dirty="0">
                <a:solidFill>
                  <a:schemeClr val="tx1"/>
                </a:solidFill>
                <a:latin typeface="Arial" pitchFamily="34" charset="0"/>
                <a:cs typeface="Arial" pitchFamily="34" charset="0"/>
              </a:rPr>
              <a:t/>
            </a:r>
            <a:br>
              <a:rPr lang="en-US" sz="2400" b="1" dirty="0">
                <a:solidFill>
                  <a:schemeClr val="tx1"/>
                </a:solidFill>
                <a:latin typeface="Arial" pitchFamily="34" charset="0"/>
                <a:cs typeface="Arial" pitchFamily="34" charset="0"/>
              </a:rPr>
            </a:br>
            <a:endParaRPr lang="en-US" sz="2400" b="1" dirty="0">
              <a:solidFill>
                <a:schemeClr val="tx1"/>
              </a:solidFill>
              <a:latin typeface="Arial" pitchFamily="34" charset="0"/>
              <a:cs typeface="Arial" pitchFamily="34" charset="0"/>
            </a:endParaRPr>
          </a:p>
        </p:txBody>
      </p:sp>
      <p:sp>
        <p:nvSpPr>
          <p:cNvPr id="3" name="Content Placeholder 2"/>
          <p:cNvSpPr>
            <a:spLocks noGrp="1"/>
          </p:cNvSpPr>
          <p:nvPr>
            <p:ph idx="1"/>
          </p:nvPr>
        </p:nvSpPr>
        <p:spPr>
          <a:xfrm>
            <a:off x="457200" y="1066800"/>
            <a:ext cx="7620000" cy="5334000"/>
          </a:xfrm>
        </p:spPr>
        <p:txBody>
          <a:bodyPr/>
          <a:lstStyle/>
          <a:p>
            <a:pPr marL="114300" indent="0">
              <a:buNone/>
            </a:pPr>
            <a:r>
              <a:rPr lang="en-IN" b="1" dirty="0">
                <a:latin typeface="Arial" pitchFamily="34" charset="0"/>
                <a:cs typeface="Arial" pitchFamily="34" charset="0"/>
              </a:rPr>
              <a:t>Scatter Plot of Car Dataset:</a:t>
            </a:r>
            <a:endParaRPr lang="en-US" b="1" i="1" dirty="0">
              <a:latin typeface="Arial" pitchFamily="34" charset="0"/>
              <a:cs typeface="Arial" pitchFamily="34" charset="0"/>
            </a:endParaRPr>
          </a:p>
          <a:p>
            <a:pPr marL="114300" indent="0">
              <a:buNone/>
            </a:pPr>
            <a:endParaRPr lang="en-US"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609600" y="1828800"/>
            <a:ext cx="6705600" cy="3276600"/>
          </a:xfrm>
          <a:prstGeom prst="rect">
            <a:avLst/>
          </a:prstGeom>
          <a:noFill/>
          <a:ln>
            <a:noFill/>
          </a:ln>
        </p:spPr>
      </p:pic>
    </p:spTree>
    <p:extLst>
      <p:ext uri="{BB962C8B-B14F-4D97-AF65-F5344CB8AC3E}">
        <p14:creationId xmlns:p14="http://schemas.microsoft.com/office/powerpoint/2010/main" val="366138972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62000" y="609600"/>
            <a:ext cx="6248400" cy="2514600"/>
          </a:xfrm>
          <a:prstGeom prst="rect">
            <a:avLst/>
          </a:prstGeom>
          <a:noFill/>
          <a:ln>
            <a:noFill/>
          </a:ln>
        </p:spPr>
      </p:pic>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1143000" y="3429000"/>
            <a:ext cx="5791200" cy="2641600"/>
          </a:xfrm>
          <a:prstGeom prst="rect">
            <a:avLst/>
          </a:prstGeom>
          <a:noFill/>
          <a:ln>
            <a:noFill/>
          </a:ln>
        </p:spPr>
      </p:pic>
    </p:spTree>
    <p:extLst>
      <p:ext uri="{BB962C8B-B14F-4D97-AF65-F5344CB8AC3E}">
        <p14:creationId xmlns:p14="http://schemas.microsoft.com/office/powerpoint/2010/main" val="327410075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5800" y="609601"/>
            <a:ext cx="5835950" cy="2209800"/>
          </a:xfrm>
          <a:prstGeom prst="rect">
            <a:avLst/>
          </a:prstGeom>
          <a:noFill/>
          <a:ln>
            <a:noFill/>
          </a:ln>
        </p:spPr>
      </p:pic>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685800" y="3048000"/>
            <a:ext cx="5943600" cy="2374900"/>
          </a:xfrm>
          <a:prstGeom prst="rect">
            <a:avLst/>
          </a:prstGeom>
          <a:noFill/>
          <a:ln>
            <a:noFill/>
          </a:ln>
        </p:spPr>
      </p:pic>
    </p:spTree>
    <p:extLst>
      <p:ext uri="{BB962C8B-B14F-4D97-AF65-F5344CB8AC3E}">
        <p14:creationId xmlns:p14="http://schemas.microsoft.com/office/powerpoint/2010/main" val="125571429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8834" y="323277"/>
            <a:ext cx="7620000" cy="715962"/>
          </a:xfrm>
        </p:spPr>
        <p:txBody>
          <a:bodyPr/>
          <a:lstStyle/>
          <a:p>
            <a:r>
              <a:rPr lang="en-US" sz="2400" b="1" dirty="0" err="1" smtClean="0">
                <a:solidFill>
                  <a:schemeClr val="tx1"/>
                </a:solidFill>
                <a:latin typeface="Arial"/>
                <a:cs typeface="Arial"/>
              </a:rPr>
              <a:t>Histplot</a:t>
            </a:r>
            <a:r>
              <a:rPr lang="en-US" sz="2400" b="1" dirty="0" smtClean="0">
                <a:solidFill>
                  <a:schemeClr val="tx1"/>
                </a:solidFill>
                <a:latin typeface="Arial"/>
                <a:cs typeface="Arial"/>
              </a:rPr>
              <a:t> </a:t>
            </a:r>
            <a:r>
              <a:rPr lang="en-US" sz="2400" b="1" dirty="0">
                <a:solidFill>
                  <a:schemeClr val="tx1"/>
                </a:solidFill>
                <a:latin typeface="Arial"/>
                <a:cs typeface="Arial"/>
              </a:rPr>
              <a:t>Train Dataset</a:t>
            </a:r>
            <a:r>
              <a:rPr lang="en-US" sz="2400" dirty="0">
                <a:solidFill>
                  <a:schemeClr val="tx1"/>
                </a:solidFill>
                <a:latin typeface="Arial"/>
                <a:cs typeface="Arial"/>
              </a:rPr>
              <a:t>: </a:t>
            </a:r>
            <a:endParaRPr lang="en-US" sz="2400" dirty="0">
              <a:solidFill>
                <a:schemeClr val="tx1"/>
              </a:solidFill>
            </a:endParaRPr>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73056" y="1015863"/>
            <a:ext cx="5588287" cy="4470538"/>
          </a:xfrm>
          <a:prstGeom prst="rect">
            <a:avLst/>
          </a:prstGeom>
          <a:noFill/>
          <a:ln>
            <a:noFill/>
          </a:ln>
        </p:spPr>
      </p:pic>
      <p:sp>
        <p:nvSpPr>
          <p:cNvPr id="5" name="Rectangle 4"/>
          <p:cNvSpPr/>
          <p:nvPr/>
        </p:nvSpPr>
        <p:spPr>
          <a:xfrm>
            <a:off x="609600" y="5682734"/>
            <a:ext cx="6858000" cy="369332"/>
          </a:xfrm>
          <a:prstGeom prst="rect">
            <a:avLst/>
          </a:prstGeom>
        </p:spPr>
        <p:txBody>
          <a:bodyPr wrap="square">
            <a:spAutoFit/>
          </a:bodyPr>
          <a:lstStyle/>
          <a:p>
            <a:r>
              <a:rPr lang="en-US" dirty="0" err="1" smtClean="0">
                <a:latin typeface="Times New Roman" pitchFamily="18" charset="0"/>
                <a:cs typeface="Times New Roman" pitchFamily="18" charset="0"/>
              </a:rPr>
              <a:t>Histplot</a:t>
            </a:r>
            <a:r>
              <a:rPr lang="en-US" dirty="0" smtClean="0">
                <a:latin typeface="Times New Roman" pitchFamily="18" charset="0"/>
                <a:cs typeface="Times New Roman" pitchFamily="18" charset="0"/>
              </a:rPr>
              <a:t> of Bar plot of all the columns.</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74364054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792162"/>
          </a:xfrm>
        </p:spPr>
        <p:txBody>
          <a:bodyPr/>
          <a:lstStyle/>
          <a:p>
            <a:r>
              <a:rPr lang="en-US" sz="2400" b="1" dirty="0">
                <a:solidFill>
                  <a:schemeClr val="tx1"/>
                </a:solidFill>
                <a:latin typeface="Arial" pitchFamily="34" charset="0"/>
                <a:cs typeface="Arial" pitchFamily="34" charset="0"/>
              </a:rPr>
              <a:t/>
            </a:r>
            <a:br>
              <a:rPr lang="en-US" sz="2400" b="1" dirty="0">
                <a:solidFill>
                  <a:schemeClr val="tx1"/>
                </a:solidFill>
                <a:latin typeface="Arial" pitchFamily="34" charset="0"/>
                <a:cs typeface="Arial" pitchFamily="34" charset="0"/>
              </a:rPr>
            </a:br>
            <a:r>
              <a:rPr lang="en-US" sz="2400" b="1" dirty="0">
                <a:solidFill>
                  <a:schemeClr val="tx1"/>
                </a:solidFill>
                <a:latin typeface="Arial" pitchFamily="34" charset="0"/>
                <a:cs typeface="Arial" pitchFamily="34" charset="0"/>
              </a:rPr>
              <a:t>Multi </a:t>
            </a:r>
            <a:r>
              <a:rPr lang="en-US" sz="2400" b="1" dirty="0" err="1">
                <a:solidFill>
                  <a:schemeClr val="tx1"/>
                </a:solidFill>
                <a:latin typeface="Arial" pitchFamily="34" charset="0"/>
                <a:cs typeface="Arial" pitchFamily="34" charset="0"/>
              </a:rPr>
              <a:t>Varient</a:t>
            </a:r>
            <a:r>
              <a:rPr lang="en-US" sz="2400" b="1" dirty="0">
                <a:solidFill>
                  <a:schemeClr val="tx1"/>
                </a:solidFill>
                <a:latin typeface="Arial" pitchFamily="34" charset="0"/>
                <a:cs typeface="Arial" pitchFamily="34" charset="0"/>
              </a:rPr>
              <a:t> Analysis of </a:t>
            </a:r>
            <a:r>
              <a:rPr lang="en-US" sz="2400" b="1" dirty="0" smtClean="0">
                <a:solidFill>
                  <a:schemeClr val="tx1"/>
                </a:solidFill>
                <a:latin typeface="Arial" pitchFamily="34" charset="0"/>
                <a:cs typeface="Arial" pitchFamily="34" charset="0"/>
              </a:rPr>
              <a:t>Car </a:t>
            </a:r>
            <a:r>
              <a:rPr lang="en-US" sz="2400" b="1" dirty="0">
                <a:solidFill>
                  <a:schemeClr val="tx1"/>
                </a:solidFill>
                <a:latin typeface="Arial" pitchFamily="34" charset="0"/>
                <a:cs typeface="Arial" pitchFamily="34" charset="0"/>
              </a:rPr>
              <a:t>Dataset:</a:t>
            </a:r>
            <a:r>
              <a:rPr lang="en-US" sz="2400" dirty="0">
                <a:solidFill>
                  <a:schemeClr val="tx1"/>
                </a:solidFill>
                <a:latin typeface="Arial" pitchFamily="34" charset="0"/>
                <a:cs typeface="Arial" pitchFamily="34" charset="0"/>
              </a:rPr>
              <a:t/>
            </a:r>
            <a:br>
              <a:rPr lang="en-US" sz="2400" dirty="0">
                <a:solidFill>
                  <a:schemeClr val="tx1"/>
                </a:solidFill>
                <a:latin typeface="Arial" pitchFamily="34" charset="0"/>
                <a:cs typeface="Arial" pitchFamily="34" charset="0"/>
              </a:rPr>
            </a:br>
            <a:endParaRPr lang="en-US" sz="2400" dirty="0">
              <a:solidFill>
                <a:schemeClr val="tx1"/>
              </a:solidFill>
              <a:latin typeface="Arial" pitchFamily="34" charset="0"/>
              <a:cs typeface="Arial" pitchFamily="34" charset="0"/>
            </a:endParaRPr>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5800" y="1263523"/>
            <a:ext cx="7315200" cy="4940554"/>
          </a:xfrm>
          <a:prstGeom prst="rect">
            <a:avLst/>
          </a:prstGeom>
          <a:noFill/>
          <a:ln>
            <a:noFill/>
          </a:ln>
        </p:spPr>
      </p:pic>
    </p:spTree>
    <p:extLst>
      <p:ext uri="{BB962C8B-B14F-4D97-AF65-F5344CB8AC3E}">
        <p14:creationId xmlns:p14="http://schemas.microsoft.com/office/powerpoint/2010/main" val="167924856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533400" y="838200"/>
            <a:ext cx="6629400" cy="2079141"/>
          </a:xfrm>
          <a:prstGeom prst="rect">
            <a:avLst/>
          </a:prstGeom>
          <a:noFill/>
          <a:ln>
            <a:noFill/>
          </a:ln>
        </p:spPr>
      </p:pic>
      <p:sp>
        <p:nvSpPr>
          <p:cNvPr id="5" name="Rectangle 4"/>
          <p:cNvSpPr/>
          <p:nvPr/>
        </p:nvSpPr>
        <p:spPr>
          <a:xfrm>
            <a:off x="685800" y="3276600"/>
            <a:ext cx="7173386" cy="369332"/>
          </a:xfrm>
          <a:prstGeom prst="rect">
            <a:avLst/>
          </a:prstGeom>
        </p:spPr>
        <p:txBody>
          <a:bodyPr wrap="square">
            <a:spAutoFit/>
          </a:bodyPr>
          <a:lstStyle/>
          <a:p>
            <a:r>
              <a:rPr lang="en-US" dirty="0" smtClean="0"/>
              <a:t>pair plot of all the columns</a:t>
            </a:r>
            <a:endParaRPr lang="en-US" dirty="0"/>
          </a:p>
        </p:txBody>
      </p:sp>
    </p:spTree>
    <p:extLst>
      <p:ext uri="{BB962C8B-B14F-4D97-AF65-F5344CB8AC3E}">
        <p14:creationId xmlns:p14="http://schemas.microsoft.com/office/powerpoint/2010/main" val="396549722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563562"/>
          </a:xfrm>
        </p:spPr>
        <p:txBody>
          <a:bodyPr/>
          <a:lstStyle/>
          <a:p>
            <a:r>
              <a:rPr lang="en-US" sz="2400" b="1" dirty="0" smtClean="0">
                <a:solidFill>
                  <a:schemeClr val="tx1"/>
                </a:solidFill>
                <a:latin typeface="Arial" pitchFamily="34" charset="0"/>
                <a:cs typeface="Arial" pitchFamily="34" charset="0"/>
              </a:rPr>
              <a:t/>
            </a:r>
            <a:br>
              <a:rPr lang="en-US" sz="2400" b="1" dirty="0" smtClean="0">
                <a:solidFill>
                  <a:schemeClr val="tx1"/>
                </a:solidFill>
                <a:latin typeface="Arial" pitchFamily="34" charset="0"/>
                <a:cs typeface="Arial" pitchFamily="34" charset="0"/>
              </a:rPr>
            </a:br>
            <a:r>
              <a:rPr lang="en-US" sz="2400" b="1" dirty="0" smtClean="0">
                <a:solidFill>
                  <a:schemeClr val="tx1"/>
                </a:solidFill>
                <a:latin typeface="Arial" pitchFamily="34" charset="0"/>
                <a:cs typeface="Arial" pitchFamily="34" charset="0"/>
              </a:rPr>
              <a:t>Visualizations</a:t>
            </a:r>
            <a:r>
              <a:rPr lang="en-US" sz="2400" b="1" dirty="0">
                <a:solidFill>
                  <a:schemeClr val="tx1"/>
                </a:solidFill>
                <a:latin typeface="Arial" pitchFamily="34" charset="0"/>
                <a:cs typeface="Arial" pitchFamily="34" charset="0"/>
              </a:rPr>
              <a:t>:</a:t>
            </a:r>
            <a:r>
              <a:rPr lang="en-US" sz="2400" dirty="0">
                <a:solidFill>
                  <a:schemeClr val="tx1"/>
                </a:solidFill>
                <a:latin typeface="Arial" pitchFamily="34" charset="0"/>
                <a:cs typeface="Arial" pitchFamily="34" charset="0"/>
              </a:rPr>
              <a:t/>
            </a:r>
            <a:br>
              <a:rPr lang="en-US" sz="2400" dirty="0">
                <a:solidFill>
                  <a:schemeClr val="tx1"/>
                </a:solidFill>
                <a:latin typeface="Arial" pitchFamily="34" charset="0"/>
                <a:cs typeface="Arial" pitchFamily="34" charset="0"/>
              </a:rPr>
            </a:br>
            <a:endParaRPr lang="en-US" sz="2400" dirty="0">
              <a:solidFill>
                <a:schemeClr val="tx1"/>
              </a:solidFill>
              <a:latin typeface="Arial" pitchFamily="34" charset="0"/>
              <a:cs typeface="Arial" pitchFamily="34" charset="0"/>
            </a:endParaRPr>
          </a:p>
        </p:txBody>
      </p:sp>
      <p:sp>
        <p:nvSpPr>
          <p:cNvPr id="3" name="Content Placeholder 2"/>
          <p:cNvSpPr>
            <a:spLocks noGrp="1"/>
          </p:cNvSpPr>
          <p:nvPr>
            <p:ph idx="1"/>
          </p:nvPr>
        </p:nvSpPr>
        <p:spPr>
          <a:xfrm>
            <a:off x="457200" y="990600"/>
            <a:ext cx="7620000" cy="5410200"/>
          </a:xfrm>
        </p:spPr>
        <p:txBody>
          <a:bodyPr/>
          <a:lstStyle/>
          <a:p>
            <a:pPr marL="114300" indent="0">
              <a:buNone/>
            </a:pPr>
            <a:r>
              <a:rPr lang="en-US" sz="2000" b="1" dirty="0">
                <a:latin typeface="Arial"/>
                <a:cs typeface="Arial"/>
              </a:rPr>
              <a:t>Correlation of </a:t>
            </a:r>
            <a:r>
              <a:rPr lang="en-US" sz="2000" b="1" dirty="0" smtClean="0">
                <a:latin typeface="Arial"/>
                <a:cs typeface="Arial"/>
              </a:rPr>
              <a:t>Car </a:t>
            </a:r>
            <a:r>
              <a:rPr lang="en-US" sz="2000" b="1" dirty="0">
                <a:latin typeface="Arial"/>
                <a:cs typeface="Arial"/>
              </a:rPr>
              <a:t>dataset:</a:t>
            </a:r>
          </a:p>
          <a:p>
            <a:pPr marL="114300" indent="0">
              <a:buNone/>
            </a:pPr>
            <a:endParaRPr lang="en-US"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625813" y="1385130"/>
            <a:ext cx="7010400" cy="3657600"/>
          </a:xfrm>
          <a:prstGeom prst="rect">
            <a:avLst/>
          </a:prstGeom>
          <a:noFill/>
          <a:ln>
            <a:noFill/>
          </a:ln>
        </p:spPr>
      </p:pic>
      <p:sp>
        <p:nvSpPr>
          <p:cNvPr id="5" name="Rectangle 4"/>
          <p:cNvSpPr/>
          <p:nvPr/>
        </p:nvSpPr>
        <p:spPr>
          <a:xfrm>
            <a:off x="740923" y="5334000"/>
            <a:ext cx="7162800" cy="646331"/>
          </a:xfrm>
          <a:prstGeom prst="rect">
            <a:avLst/>
          </a:prstGeom>
        </p:spPr>
        <p:txBody>
          <a:bodyPr wrap="square">
            <a:spAutoFit/>
          </a:bodyPr>
          <a:lstStyle/>
          <a:p>
            <a:r>
              <a:rPr lang="en-IN" dirty="0"/>
              <a:t>After that Checking Correlation of all independent columns with Target column.</a:t>
            </a:r>
            <a:endParaRPr lang="en-US" dirty="0"/>
          </a:p>
        </p:txBody>
      </p:sp>
    </p:spTree>
    <p:extLst>
      <p:ext uri="{BB962C8B-B14F-4D97-AF65-F5344CB8AC3E}">
        <p14:creationId xmlns:p14="http://schemas.microsoft.com/office/powerpoint/2010/main" val="228129807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7620000" cy="5943600"/>
          </a:xfrm>
        </p:spPr>
        <p:txBody>
          <a:bodyPr/>
          <a:lstStyle/>
          <a:p>
            <a:pPr marL="114300" indent="0">
              <a:buNone/>
            </a:pPr>
            <a:r>
              <a:rPr lang="en-US" sz="2400" b="1" dirty="0" err="1">
                <a:latin typeface="Arial"/>
                <a:cs typeface="Arial"/>
              </a:rPr>
              <a:t>Heatmap</a:t>
            </a:r>
            <a:r>
              <a:rPr lang="en-US" sz="2400" b="1" dirty="0">
                <a:latin typeface="Arial"/>
                <a:cs typeface="Arial"/>
              </a:rPr>
              <a:t> of </a:t>
            </a:r>
            <a:r>
              <a:rPr lang="en-US" sz="2400" b="1" dirty="0" smtClean="0">
                <a:latin typeface="Arial"/>
                <a:cs typeface="Arial"/>
              </a:rPr>
              <a:t>Car dataset</a:t>
            </a:r>
            <a:r>
              <a:rPr lang="en-US" sz="2400" b="1" dirty="0">
                <a:latin typeface="Arial"/>
                <a:cs typeface="Arial"/>
              </a:rPr>
              <a:t>:</a:t>
            </a:r>
            <a:endParaRPr lang="en-US"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609600" y="1066800"/>
            <a:ext cx="6781800" cy="4178300"/>
          </a:xfrm>
          <a:prstGeom prst="rect">
            <a:avLst/>
          </a:prstGeom>
          <a:noFill/>
          <a:ln>
            <a:noFill/>
          </a:ln>
        </p:spPr>
      </p:pic>
      <p:sp>
        <p:nvSpPr>
          <p:cNvPr id="5" name="Rectangle 4"/>
          <p:cNvSpPr/>
          <p:nvPr/>
        </p:nvSpPr>
        <p:spPr>
          <a:xfrm>
            <a:off x="588521" y="5486400"/>
            <a:ext cx="7336277" cy="923330"/>
          </a:xfrm>
          <a:prstGeom prst="rect">
            <a:avLst/>
          </a:prstGeom>
        </p:spPr>
        <p:txBody>
          <a:bodyPr wrap="square">
            <a:spAutoFit/>
          </a:bodyPr>
          <a:lstStyle/>
          <a:p>
            <a:pPr algn="just"/>
            <a:r>
              <a:rPr lang="en-IN" dirty="0">
                <a:latin typeface="Times New Roman" pitchFamily="18" charset="0"/>
                <a:cs typeface="Times New Roman" pitchFamily="18" charset="0"/>
              </a:rPr>
              <a:t>Heat map shows the correlation of every independent variable in dataset with target variable. Here above </a:t>
            </a:r>
            <a:r>
              <a:rPr lang="en-IN" dirty="0" err="1">
                <a:latin typeface="Times New Roman" pitchFamily="18" charset="0"/>
                <a:cs typeface="Times New Roman" pitchFamily="18" charset="0"/>
              </a:rPr>
              <a:t>heatmap</a:t>
            </a:r>
            <a:r>
              <a:rPr lang="en-IN" dirty="0">
                <a:latin typeface="Times New Roman" pitchFamily="18" charset="0"/>
                <a:cs typeface="Times New Roman" pitchFamily="18" charset="0"/>
              </a:rPr>
              <a:t> the every independent variable check correlation with </a:t>
            </a:r>
            <a:r>
              <a:rPr lang="en-IN" dirty="0" err="1">
                <a:latin typeface="Times New Roman" pitchFamily="18" charset="0"/>
                <a:cs typeface="Times New Roman" pitchFamily="18" charset="0"/>
              </a:rPr>
              <a:t>selling_price</a:t>
            </a:r>
            <a:r>
              <a:rPr lang="en-IN" dirty="0">
                <a:latin typeface="Times New Roman" pitchFamily="18" charset="0"/>
                <a:cs typeface="Times New Roman" pitchFamily="18" charset="0"/>
              </a:rPr>
              <a:t> target variable.</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7016841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latin typeface="Arial" pitchFamily="34" charset="0"/>
                <a:cs typeface="Arial" pitchFamily="34" charset="0"/>
              </a:rPr>
              <a:t/>
            </a:r>
            <a:br>
              <a:rPr lang="en-US" sz="2400" dirty="0" smtClean="0">
                <a:latin typeface="Arial" pitchFamily="34" charset="0"/>
                <a:cs typeface="Arial" pitchFamily="34" charset="0"/>
              </a:rPr>
            </a:br>
            <a:r>
              <a:rPr lang="en-US" sz="2400" b="1" dirty="0" smtClean="0">
                <a:solidFill>
                  <a:schemeClr val="tx1"/>
                </a:solidFill>
                <a:latin typeface="Arial" pitchFamily="34" charset="0"/>
                <a:cs typeface="Arial" pitchFamily="34" charset="0"/>
              </a:rPr>
              <a:t>Dataset</a:t>
            </a:r>
            <a:r>
              <a:rPr lang="en-US" sz="2400" b="1" dirty="0">
                <a:solidFill>
                  <a:schemeClr val="tx1"/>
                </a:solidFill>
                <a:latin typeface="Arial" pitchFamily="34" charset="0"/>
                <a:cs typeface="Arial" pitchFamily="34" charset="0"/>
              </a:rPr>
              <a:t>:</a:t>
            </a:r>
            <a:br>
              <a:rPr lang="en-US" sz="2400" b="1" dirty="0">
                <a:solidFill>
                  <a:schemeClr val="tx1"/>
                </a:solidFill>
                <a:latin typeface="Arial" pitchFamily="34" charset="0"/>
                <a:cs typeface="Arial" pitchFamily="34" charset="0"/>
              </a:rPr>
            </a:br>
            <a:endParaRPr lang="en-US" sz="2400" b="1" dirty="0">
              <a:solidFill>
                <a:schemeClr val="tx1"/>
              </a:solidFill>
              <a:latin typeface="Arial" pitchFamily="34" charset="0"/>
              <a:cs typeface="Arial" pitchFamily="34" charset="0"/>
            </a:endParaRPr>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14400" y="1676400"/>
            <a:ext cx="6400800" cy="3352800"/>
          </a:xfrm>
          <a:prstGeom prst="rect">
            <a:avLst/>
          </a:prstGeom>
          <a:noFill/>
          <a:ln>
            <a:noFill/>
          </a:ln>
        </p:spPr>
      </p:pic>
      <p:sp>
        <p:nvSpPr>
          <p:cNvPr id="5" name="Rectangle 4"/>
          <p:cNvSpPr/>
          <p:nvPr/>
        </p:nvSpPr>
        <p:spPr>
          <a:xfrm>
            <a:off x="990600" y="5334000"/>
            <a:ext cx="6324600" cy="646331"/>
          </a:xfrm>
          <a:prstGeom prst="rect">
            <a:avLst/>
          </a:prstGeom>
        </p:spPr>
        <p:txBody>
          <a:bodyPr wrap="square">
            <a:spAutoFit/>
          </a:bodyPr>
          <a:lstStyle/>
          <a:p>
            <a:r>
              <a:rPr lang="en-US" dirty="0" smtClean="0">
                <a:latin typeface="Times New Roman" pitchFamily="18" charset="0"/>
                <a:cs typeface="Times New Roman" pitchFamily="18" charset="0"/>
              </a:rPr>
              <a:t>Here there are car dataset was present import the library and load the dataset.</a:t>
            </a:r>
            <a:endParaRPr lang="en-US"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249083218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487362"/>
          </a:xfrm>
        </p:spPr>
        <p:txBody>
          <a:bodyPr/>
          <a:lstStyle/>
          <a:p>
            <a:r>
              <a:rPr lang="en-US" sz="2400" b="1" dirty="0" smtClean="0">
                <a:solidFill>
                  <a:schemeClr val="tx1"/>
                </a:solidFill>
                <a:latin typeface="Arial" pitchFamily="34" charset="0"/>
                <a:cs typeface="Arial" pitchFamily="34" charset="0"/>
              </a:rPr>
              <a:t>Shows Correlation is another way: </a:t>
            </a:r>
            <a:endParaRPr lang="en-US" sz="2400" b="1" dirty="0">
              <a:solidFill>
                <a:schemeClr val="tx1"/>
              </a:solidFill>
              <a:latin typeface="Arial" pitchFamily="34" charset="0"/>
              <a:cs typeface="Arial" pitchFamily="34" charset="0"/>
            </a:endParaRPr>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74485" y="1003570"/>
            <a:ext cx="6756829" cy="4267200"/>
          </a:xfrm>
          <a:prstGeom prst="rect">
            <a:avLst/>
          </a:prstGeom>
          <a:noFill/>
          <a:ln>
            <a:noFill/>
          </a:ln>
        </p:spPr>
      </p:pic>
      <p:sp>
        <p:nvSpPr>
          <p:cNvPr id="5" name="Rectangle 4"/>
          <p:cNvSpPr/>
          <p:nvPr/>
        </p:nvSpPr>
        <p:spPr>
          <a:xfrm>
            <a:off x="533400" y="5486400"/>
            <a:ext cx="7239000" cy="923330"/>
          </a:xfrm>
          <a:prstGeom prst="rect">
            <a:avLst/>
          </a:prstGeom>
        </p:spPr>
        <p:txBody>
          <a:bodyPr wrap="square">
            <a:spAutoFit/>
          </a:bodyPr>
          <a:lstStyle/>
          <a:p>
            <a:pPr algn="just"/>
            <a:r>
              <a:rPr lang="en-IN" dirty="0">
                <a:latin typeface="Times New Roman" pitchFamily="18" charset="0"/>
                <a:cs typeface="Times New Roman" pitchFamily="18" charset="0"/>
              </a:rPr>
              <a:t>Here we shows the correlation in another way in this above we show some columns are positively and some columns are negatively correlated with target variable.</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74363182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639762"/>
          </a:xfrm>
        </p:spPr>
        <p:txBody>
          <a:bodyPr/>
          <a:lstStyle/>
          <a:p>
            <a:r>
              <a:rPr lang="en-US" sz="2400" b="1" dirty="0">
                <a:solidFill>
                  <a:schemeClr val="tx1"/>
                </a:solidFill>
                <a:latin typeface="Arial"/>
                <a:ea typeface="+mj-lt"/>
                <a:cs typeface="+mj-lt"/>
              </a:rPr>
              <a:t>Use Z-score for check </a:t>
            </a:r>
            <a:r>
              <a:rPr lang="en-US" sz="2400" b="1" dirty="0" err="1">
                <a:solidFill>
                  <a:schemeClr val="tx1"/>
                </a:solidFill>
                <a:latin typeface="Arial"/>
                <a:ea typeface="+mj-lt"/>
                <a:cs typeface="+mj-lt"/>
              </a:rPr>
              <a:t>dataloss</a:t>
            </a:r>
            <a:r>
              <a:rPr lang="en-US" sz="2400" b="1" dirty="0">
                <a:solidFill>
                  <a:schemeClr val="tx1"/>
                </a:solidFill>
                <a:latin typeface="Arial"/>
                <a:ea typeface="+mj-lt"/>
                <a:cs typeface="+mj-lt"/>
              </a:rPr>
              <a:t>: </a:t>
            </a:r>
            <a:endParaRPr lang="en-US" sz="2400" dirty="0">
              <a:solidFill>
                <a:schemeClr val="tx1"/>
              </a:solidFill>
            </a:endParaRPr>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71600" y="1219200"/>
            <a:ext cx="4038600" cy="4038600"/>
          </a:xfrm>
          <a:prstGeom prst="rect">
            <a:avLst/>
          </a:prstGeom>
          <a:noFill/>
          <a:ln>
            <a:noFill/>
          </a:ln>
        </p:spPr>
      </p:pic>
      <p:sp>
        <p:nvSpPr>
          <p:cNvPr id="5" name="Rectangle 4"/>
          <p:cNvSpPr/>
          <p:nvPr/>
        </p:nvSpPr>
        <p:spPr>
          <a:xfrm>
            <a:off x="762000" y="5486400"/>
            <a:ext cx="6477000" cy="369332"/>
          </a:xfrm>
          <a:prstGeom prst="rect">
            <a:avLst/>
          </a:prstGeom>
        </p:spPr>
        <p:txBody>
          <a:bodyPr wrap="square">
            <a:spAutoFit/>
          </a:bodyPr>
          <a:lstStyle/>
          <a:p>
            <a:pPr algn="just"/>
            <a:r>
              <a:rPr lang="en-US" dirty="0" smtClean="0">
                <a:latin typeface="Times New Roman" pitchFamily="18" charset="0"/>
                <a:cs typeface="Times New Roman" pitchFamily="18" charset="0"/>
              </a:rPr>
              <a:t>Here 15 </a:t>
            </a:r>
            <a:r>
              <a:rPr lang="en-US" dirty="0" err="1" smtClean="0">
                <a:latin typeface="Times New Roman" pitchFamily="18" charset="0"/>
                <a:cs typeface="Times New Roman" pitchFamily="18" charset="0"/>
              </a:rPr>
              <a:t>persent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dataloss</a:t>
            </a:r>
            <a:r>
              <a:rPr lang="en-US" dirty="0" smtClean="0">
                <a:latin typeface="Times New Roman" pitchFamily="18" charset="0"/>
                <a:cs typeface="Times New Roman" pitchFamily="18" charset="0"/>
              </a:rPr>
              <a:t> using </a:t>
            </a:r>
            <a:r>
              <a:rPr lang="en-US" dirty="0" err="1" smtClean="0">
                <a:latin typeface="Times New Roman" pitchFamily="18" charset="0"/>
                <a:cs typeface="Times New Roman" pitchFamily="18" charset="0"/>
              </a:rPr>
              <a:t>zscore</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00215382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868362"/>
          </a:xfrm>
        </p:spPr>
        <p:txBody>
          <a:bodyPr/>
          <a:lstStyle/>
          <a:p>
            <a:r>
              <a:rPr lang="en-US" sz="2400" b="1" dirty="0" smtClean="0">
                <a:solidFill>
                  <a:schemeClr val="tx1"/>
                </a:solidFill>
                <a:latin typeface="Arial"/>
                <a:cs typeface="Arial"/>
              </a:rPr>
              <a:t>Use </a:t>
            </a:r>
            <a:r>
              <a:rPr lang="en-US" sz="2400" b="1" dirty="0">
                <a:solidFill>
                  <a:schemeClr val="tx1"/>
                </a:solidFill>
                <a:latin typeface="Arial"/>
                <a:cs typeface="Arial"/>
              </a:rPr>
              <a:t>IQR for check </a:t>
            </a:r>
            <a:r>
              <a:rPr lang="en-US" sz="2400" b="1" dirty="0" err="1">
                <a:solidFill>
                  <a:schemeClr val="tx1"/>
                </a:solidFill>
                <a:latin typeface="Arial"/>
                <a:cs typeface="Arial"/>
              </a:rPr>
              <a:t>dataloss</a:t>
            </a:r>
            <a:r>
              <a:rPr lang="en-US" sz="2400" b="1" dirty="0">
                <a:solidFill>
                  <a:schemeClr val="tx1"/>
                </a:solidFill>
                <a:latin typeface="Arial"/>
                <a:cs typeface="Arial"/>
              </a:rPr>
              <a:t>: </a:t>
            </a:r>
            <a:endParaRPr lang="en-US" sz="2400" dirty="0">
              <a:solidFill>
                <a:schemeClr val="tx1"/>
              </a:solidFill>
              <a:latin typeface="Arial" pitchFamily="34" charset="0"/>
              <a:cs typeface="Arial" pitchFamily="34" charset="0"/>
            </a:endParaRPr>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3400" y="1600200"/>
            <a:ext cx="6248400" cy="2362200"/>
          </a:xfrm>
          <a:prstGeom prst="rect">
            <a:avLst/>
          </a:prstGeom>
          <a:noFill/>
          <a:ln>
            <a:noFill/>
          </a:ln>
        </p:spPr>
      </p:pic>
      <p:sp>
        <p:nvSpPr>
          <p:cNvPr id="5" name="Rectangle 4"/>
          <p:cNvSpPr/>
          <p:nvPr/>
        </p:nvSpPr>
        <p:spPr>
          <a:xfrm>
            <a:off x="609600" y="4800600"/>
            <a:ext cx="7162800" cy="646331"/>
          </a:xfrm>
          <a:prstGeom prst="rect">
            <a:avLst/>
          </a:prstGeom>
        </p:spPr>
        <p:txBody>
          <a:bodyPr wrap="square">
            <a:spAutoFit/>
          </a:bodyPr>
          <a:lstStyle/>
          <a:p>
            <a:r>
              <a:rPr lang="en-IN" dirty="0">
                <a:latin typeface="Times New Roman" pitchFamily="18" charset="0"/>
                <a:cs typeface="Times New Roman" pitchFamily="18" charset="0"/>
              </a:rPr>
              <a:t>Here After Applying IQR method checking </a:t>
            </a:r>
            <a:r>
              <a:rPr lang="en-IN" dirty="0" err="1">
                <a:latin typeface="Times New Roman" pitchFamily="18" charset="0"/>
                <a:cs typeface="Times New Roman" pitchFamily="18" charset="0"/>
              </a:rPr>
              <a:t>dataloss</a:t>
            </a:r>
            <a:r>
              <a:rPr lang="en-IN" dirty="0">
                <a:latin typeface="Times New Roman" pitchFamily="18" charset="0"/>
                <a:cs typeface="Times New Roman" pitchFamily="18" charset="0"/>
              </a:rPr>
              <a:t> here using IQR method more </a:t>
            </a:r>
            <a:r>
              <a:rPr lang="en-IN" dirty="0" err="1">
                <a:latin typeface="Times New Roman" pitchFamily="18" charset="0"/>
                <a:cs typeface="Times New Roman" pitchFamily="18" charset="0"/>
              </a:rPr>
              <a:t>dataloss</a:t>
            </a:r>
            <a:r>
              <a:rPr lang="en-IN" dirty="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72056556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715962"/>
          </a:xfrm>
        </p:spPr>
        <p:txBody>
          <a:bodyPr/>
          <a:lstStyle/>
          <a:p>
            <a:r>
              <a:rPr lang="en-US" sz="2400" b="1" dirty="0">
                <a:solidFill>
                  <a:schemeClr val="tx1"/>
                </a:solidFill>
                <a:latin typeface="Arial"/>
                <a:cs typeface="Arial"/>
              </a:rPr>
              <a:t>Checking </a:t>
            </a:r>
            <a:r>
              <a:rPr lang="en-US" sz="2400" b="1" dirty="0" err="1">
                <a:solidFill>
                  <a:schemeClr val="tx1"/>
                </a:solidFill>
                <a:latin typeface="Arial"/>
                <a:cs typeface="Arial"/>
              </a:rPr>
              <a:t>Skewness</a:t>
            </a:r>
            <a:r>
              <a:rPr lang="en-US" sz="2400" b="1" dirty="0">
                <a:solidFill>
                  <a:schemeClr val="tx1"/>
                </a:solidFill>
                <a:latin typeface="Arial"/>
                <a:cs typeface="Arial"/>
              </a:rPr>
              <a:t>:</a:t>
            </a:r>
            <a:endParaRPr lang="en-US" sz="2400" dirty="0">
              <a:solidFill>
                <a:schemeClr val="tx1"/>
              </a:solidFill>
              <a:latin typeface="Arial" pitchFamily="34" charset="0"/>
              <a:cs typeface="Arial" pitchFamily="34" charset="0"/>
            </a:endParaRPr>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52600" y="1524000"/>
            <a:ext cx="3860317" cy="3365673"/>
          </a:xfrm>
          <a:prstGeom prst="rect">
            <a:avLst/>
          </a:prstGeom>
          <a:noFill/>
          <a:ln>
            <a:noFill/>
          </a:ln>
        </p:spPr>
      </p:pic>
    </p:spTree>
    <p:extLst>
      <p:ext uri="{BB962C8B-B14F-4D97-AF65-F5344CB8AC3E}">
        <p14:creationId xmlns:p14="http://schemas.microsoft.com/office/powerpoint/2010/main" val="142688784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609600"/>
            <a:ext cx="5867400" cy="2438400"/>
          </a:xfrm>
          <a:prstGeom prst="rect">
            <a:avLst/>
          </a:prstGeom>
          <a:noFill/>
          <a:ln>
            <a:noFill/>
          </a:ln>
        </p:spPr>
      </p:pic>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800911" y="3200401"/>
            <a:ext cx="3390089" cy="2133600"/>
          </a:xfrm>
          <a:prstGeom prst="rect">
            <a:avLst/>
          </a:prstGeom>
          <a:noFill/>
          <a:ln>
            <a:noFill/>
          </a:ln>
        </p:spPr>
      </p:pic>
      <p:sp>
        <p:nvSpPr>
          <p:cNvPr id="6" name="Rectangle 5"/>
          <p:cNvSpPr/>
          <p:nvPr/>
        </p:nvSpPr>
        <p:spPr>
          <a:xfrm>
            <a:off x="651753" y="5562600"/>
            <a:ext cx="7239000" cy="646331"/>
          </a:xfrm>
          <a:prstGeom prst="rect">
            <a:avLst/>
          </a:prstGeom>
        </p:spPr>
        <p:txBody>
          <a:bodyPr wrap="square">
            <a:spAutoFit/>
          </a:bodyPr>
          <a:lstStyle/>
          <a:p>
            <a:r>
              <a:rPr lang="en-IN" dirty="0">
                <a:latin typeface="Times New Roman" pitchFamily="18" charset="0"/>
                <a:cs typeface="Times New Roman" pitchFamily="18" charset="0"/>
              </a:rPr>
              <a:t>To remove </a:t>
            </a:r>
            <a:r>
              <a:rPr lang="en-IN" dirty="0" err="1">
                <a:latin typeface="Times New Roman" pitchFamily="18" charset="0"/>
                <a:cs typeface="Times New Roman" pitchFamily="18" charset="0"/>
              </a:rPr>
              <a:t>skewness</a:t>
            </a:r>
            <a:r>
              <a:rPr lang="en-IN" dirty="0">
                <a:latin typeface="Times New Roman" pitchFamily="18" charset="0"/>
                <a:cs typeface="Times New Roman" pitchFamily="18" charset="0"/>
              </a:rPr>
              <a:t> use </a:t>
            </a:r>
            <a:r>
              <a:rPr lang="en-IN" dirty="0" err="1">
                <a:latin typeface="Times New Roman" pitchFamily="18" charset="0"/>
                <a:cs typeface="Times New Roman" pitchFamily="18" charset="0"/>
              </a:rPr>
              <a:t>PowerTransformer</a:t>
            </a:r>
            <a:r>
              <a:rPr lang="en-IN" dirty="0">
                <a:latin typeface="Times New Roman" pitchFamily="18" charset="0"/>
                <a:cs typeface="Times New Roman" pitchFamily="18" charset="0"/>
              </a:rPr>
              <a:t> and log transformer technique in dataset.</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04565433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792162"/>
          </a:xfrm>
        </p:spPr>
        <p:txBody>
          <a:bodyPr/>
          <a:lstStyle/>
          <a:p>
            <a:r>
              <a:rPr lang="en-US" sz="2400" b="1" dirty="0">
                <a:solidFill>
                  <a:schemeClr val="tx1"/>
                </a:solidFill>
                <a:latin typeface="Arial"/>
                <a:cs typeface="Arial"/>
              </a:rPr>
              <a:t>Min Max </a:t>
            </a:r>
            <a:r>
              <a:rPr lang="en-US" sz="2400" b="1" dirty="0" err="1">
                <a:solidFill>
                  <a:schemeClr val="tx1"/>
                </a:solidFill>
                <a:latin typeface="Arial"/>
                <a:cs typeface="Arial"/>
              </a:rPr>
              <a:t>scaler</a:t>
            </a:r>
            <a:r>
              <a:rPr lang="en-US" sz="2400" b="1" dirty="0">
                <a:solidFill>
                  <a:schemeClr val="tx1"/>
                </a:solidFill>
                <a:latin typeface="Arial"/>
                <a:cs typeface="Arial"/>
              </a:rPr>
              <a:t> Technique:</a:t>
            </a:r>
            <a:endParaRPr lang="en-US" sz="2400" dirty="0">
              <a:solidFill>
                <a:schemeClr val="tx1"/>
              </a:solidFill>
              <a:latin typeface="Arial" pitchFamily="34" charset="0"/>
              <a:cs typeface="Arial" pitchFamily="34" charset="0"/>
            </a:endParaRPr>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219200"/>
            <a:ext cx="6998060" cy="3276600"/>
          </a:xfrm>
          <a:prstGeom prst="rect">
            <a:avLst/>
          </a:prstGeom>
          <a:noFill/>
          <a:ln>
            <a:noFill/>
          </a:ln>
        </p:spPr>
      </p:pic>
      <p:sp>
        <p:nvSpPr>
          <p:cNvPr id="5" name="Rectangle 4"/>
          <p:cNvSpPr/>
          <p:nvPr/>
        </p:nvSpPr>
        <p:spPr>
          <a:xfrm>
            <a:off x="533400" y="4495800"/>
            <a:ext cx="7391400" cy="1754326"/>
          </a:xfrm>
          <a:prstGeom prst="rect">
            <a:avLst/>
          </a:prstGeom>
        </p:spPr>
        <p:txBody>
          <a:bodyPr wrap="square">
            <a:spAutoFit/>
          </a:bodyPr>
          <a:lstStyle/>
          <a:p>
            <a:pPr algn="just" fontAlgn="base"/>
            <a:r>
              <a:rPr lang="en-US" dirty="0">
                <a:latin typeface="Times New Roman" pitchFamily="18" charset="0"/>
                <a:cs typeface="Times New Roman" pitchFamily="18" charset="0"/>
              </a:rPr>
              <a:t>We can apply the </a:t>
            </a:r>
            <a:r>
              <a:rPr lang="en-US" i="1" dirty="0" err="1">
                <a:latin typeface="Times New Roman" pitchFamily="18" charset="0"/>
                <a:cs typeface="Times New Roman" pitchFamily="18" charset="0"/>
              </a:rPr>
              <a:t>MinMaxScaler</a:t>
            </a:r>
            <a:r>
              <a:rPr lang="en-US" dirty="0">
                <a:latin typeface="Times New Roman" pitchFamily="18" charset="0"/>
                <a:cs typeface="Times New Roman" pitchFamily="18" charset="0"/>
              </a:rPr>
              <a:t> to the dataset directly to normalize the input variables.</a:t>
            </a:r>
          </a:p>
          <a:p>
            <a:pPr algn="just"/>
            <a:r>
              <a:rPr lang="en-IN" dirty="0">
                <a:latin typeface="Times New Roman" pitchFamily="18" charset="0"/>
                <a:cs typeface="Times New Roman" pitchFamily="18" charset="0"/>
              </a:rPr>
              <a:t>We will use the default configuration and scale values to the range 0 and 1. First, a </a:t>
            </a:r>
            <a:r>
              <a:rPr lang="en-IN" i="1" dirty="0" err="1">
                <a:latin typeface="Times New Roman" pitchFamily="18" charset="0"/>
                <a:cs typeface="Times New Roman" pitchFamily="18" charset="0"/>
              </a:rPr>
              <a:t>MinMaxScaler</a:t>
            </a:r>
            <a:r>
              <a:rPr lang="en-IN" dirty="0">
                <a:latin typeface="Times New Roman" pitchFamily="18" charset="0"/>
                <a:cs typeface="Times New Roman" pitchFamily="18" charset="0"/>
              </a:rPr>
              <a:t> instance is defined with default </a:t>
            </a:r>
            <a:r>
              <a:rPr lang="en-IN" dirty="0" err="1">
                <a:latin typeface="Times New Roman" pitchFamily="18" charset="0"/>
                <a:cs typeface="Times New Roman" pitchFamily="18" charset="0"/>
              </a:rPr>
              <a:t>hyperparameters</a:t>
            </a:r>
            <a:r>
              <a:rPr lang="en-IN" dirty="0">
                <a:latin typeface="Times New Roman" pitchFamily="18" charset="0"/>
                <a:cs typeface="Times New Roman" pitchFamily="18" charset="0"/>
              </a:rPr>
              <a:t>. Once defined, we can call the </a:t>
            </a:r>
            <a:r>
              <a:rPr lang="en-IN" i="1" dirty="0" err="1">
                <a:latin typeface="Times New Roman" pitchFamily="18" charset="0"/>
                <a:cs typeface="Times New Roman" pitchFamily="18" charset="0"/>
              </a:rPr>
              <a:t>fit_transform</a:t>
            </a:r>
            <a:r>
              <a:rPr lang="en-IN" i="1" dirty="0">
                <a:latin typeface="Times New Roman" pitchFamily="18" charset="0"/>
                <a:cs typeface="Times New Roman" pitchFamily="18" charset="0"/>
              </a:rPr>
              <a:t>()</a:t>
            </a:r>
            <a:r>
              <a:rPr lang="en-IN" dirty="0">
                <a:latin typeface="Times New Roman" pitchFamily="18" charset="0"/>
                <a:cs typeface="Times New Roman" pitchFamily="18" charset="0"/>
              </a:rPr>
              <a:t> function and pass it to our dataset to create a transformed version of our </a:t>
            </a:r>
            <a:r>
              <a:rPr lang="en-IN" dirty="0" smtClean="0">
                <a:latin typeface="Times New Roman" pitchFamily="18" charset="0"/>
                <a:cs typeface="Times New Roman" pitchFamily="18" charset="0"/>
              </a:rPr>
              <a:t>dataset.</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32011642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715962"/>
          </a:xfrm>
        </p:spPr>
        <p:txBody>
          <a:bodyPr/>
          <a:lstStyle/>
          <a:p>
            <a:r>
              <a:rPr lang="en-US" sz="2400" b="1" dirty="0" smtClean="0">
                <a:solidFill>
                  <a:schemeClr val="tx1"/>
                </a:solidFill>
                <a:latin typeface="Arial"/>
                <a:cs typeface="Arial"/>
              </a:rPr>
              <a:t>Building </a:t>
            </a:r>
            <a:r>
              <a:rPr lang="en-US" sz="2400" b="1" dirty="0">
                <a:solidFill>
                  <a:schemeClr val="tx1"/>
                </a:solidFill>
                <a:latin typeface="Arial"/>
                <a:cs typeface="Arial"/>
              </a:rPr>
              <a:t>Machine learning Models:</a:t>
            </a:r>
            <a:endParaRPr lang="en-US" sz="2400" dirty="0">
              <a:solidFill>
                <a:schemeClr val="tx1"/>
              </a:solidFill>
            </a:endParaRPr>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09600" y="1524000"/>
            <a:ext cx="6261422" cy="3683189"/>
          </a:xfrm>
          <a:prstGeom prst="rect">
            <a:avLst/>
          </a:prstGeom>
          <a:noFill/>
          <a:ln>
            <a:noFill/>
          </a:ln>
        </p:spPr>
      </p:pic>
    </p:spTree>
    <p:extLst>
      <p:ext uri="{BB962C8B-B14F-4D97-AF65-F5344CB8AC3E}">
        <p14:creationId xmlns:p14="http://schemas.microsoft.com/office/powerpoint/2010/main" val="119793471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5800" y="1447800"/>
            <a:ext cx="6109014" cy="3740342"/>
          </a:xfrm>
          <a:prstGeom prst="rect">
            <a:avLst/>
          </a:prstGeom>
          <a:noFill/>
          <a:ln>
            <a:noFill/>
          </a:ln>
        </p:spPr>
      </p:pic>
      <p:sp>
        <p:nvSpPr>
          <p:cNvPr id="5" name="Rectangle 4"/>
          <p:cNvSpPr/>
          <p:nvPr/>
        </p:nvSpPr>
        <p:spPr>
          <a:xfrm>
            <a:off x="685800" y="5334000"/>
            <a:ext cx="6781800" cy="646331"/>
          </a:xfrm>
          <a:prstGeom prst="rect">
            <a:avLst/>
          </a:prstGeom>
        </p:spPr>
        <p:txBody>
          <a:bodyPr wrap="square">
            <a:spAutoFit/>
          </a:bodyPr>
          <a:lstStyle/>
          <a:p>
            <a:r>
              <a:rPr lang="en-US" dirty="0">
                <a:latin typeface="Times New Roman" pitchFamily="18" charset="0"/>
                <a:cs typeface="Times New Roman" pitchFamily="18" charset="0"/>
              </a:rPr>
              <a:t>Here r2 score is 0.61 for dataset and cross validation score is 0.58 in Lasso algorithm.</a:t>
            </a:r>
          </a:p>
        </p:txBody>
      </p:sp>
      <p:sp>
        <p:nvSpPr>
          <p:cNvPr id="6" name="Rectangle 5"/>
          <p:cNvSpPr/>
          <p:nvPr/>
        </p:nvSpPr>
        <p:spPr>
          <a:xfrm>
            <a:off x="685800" y="685800"/>
            <a:ext cx="6477000" cy="461665"/>
          </a:xfrm>
          <a:prstGeom prst="rect">
            <a:avLst/>
          </a:prstGeom>
        </p:spPr>
        <p:txBody>
          <a:bodyPr wrap="square">
            <a:spAutoFit/>
          </a:bodyPr>
          <a:lstStyle/>
          <a:p>
            <a:r>
              <a:rPr lang="en-IN" sz="2400" b="1" dirty="0">
                <a:latin typeface="Arial" pitchFamily="34" charset="0"/>
                <a:cs typeface="Arial" pitchFamily="34" charset="0"/>
              </a:rPr>
              <a:t>Lasso </a:t>
            </a:r>
            <a:r>
              <a:rPr lang="en-IN" sz="2400" b="1" dirty="0" smtClean="0">
                <a:latin typeface="Arial" pitchFamily="34" charset="0"/>
                <a:cs typeface="Arial" pitchFamily="34" charset="0"/>
              </a:rPr>
              <a:t>Regression:</a:t>
            </a:r>
            <a:endParaRPr lang="en-US" sz="2400" dirty="0">
              <a:latin typeface="Arial" pitchFamily="34" charset="0"/>
              <a:cs typeface="Arial" pitchFamily="34" charset="0"/>
            </a:endParaRPr>
          </a:p>
        </p:txBody>
      </p:sp>
    </p:spTree>
    <p:extLst>
      <p:ext uri="{BB962C8B-B14F-4D97-AF65-F5344CB8AC3E}">
        <p14:creationId xmlns:p14="http://schemas.microsoft.com/office/powerpoint/2010/main" val="135802009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4800" y="1263134"/>
            <a:ext cx="7531487" cy="3962400"/>
          </a:xfrm>
          <a:prstGeom prst="rect">
            <a:avLst/>
          </a:prstGeom>
          <a:noFill/>
          <a:ln>
            <a:noFill/>
          </a:ln>
        </p:spPr>
      </p:pic>
      <p:sp>
        <p:nvSpPr>
          <p:cNvPr id="5" name="Rectangle 4"/>
          <p:cNvSpPr/>
          <p:nvPr/>
        </p:nvSpPr>
        <p:spPr>
          <a:xfrm>
            <a:off x="304800" y="5029200"/>
            <a:ext cx="7620000" cy="923330"/>
          </a:xfrm>
          <a:prstGeom prst="rect">
            <a:avLst/>
          </a:prstGeom>
        </p:spPr>
        <p:txBody>
          <a:bodyPr wrap="square">
            <a:spAutoFit/>
          </a:bodyPr>
          <a:lstStyle/>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Here </a:t>
            </a:r>
            <a:r>
              <a:rPr lang="en-US" dirty="0">
                <a:latin typeface="Times New Roman" pitchFamily="18" charset="0"/>
                <a:cs typeface="Times New Roman" pitchFamily="18" charset="0"/>
              </a:rPr>
              <a:t>r2 score is 0.61  for dataset and cross validation score is 0.59 in Ridge algorithm.</a:t>
            </a:r>
          </a:p>
        </p:txBody>
      </p:sp>
      <p:sp>
        <p:nvSpPr>
          <p:cNvPr id="6" name="Rectangle 5"/>
          <p:cNvSpPr/>
          <p:nvPr/>
        </p:nvSpPr>
        <p:spPr>
          <a:xfrm>
            <a:off x="304800" y="685800"/>
            <a:ext cx="7543800" cy="461665"/>
          </a:xfrm>
          <a:prstGeom prst="rect">
            <a:avLst/>
          </a:prstGeom>
        </p:spPr>
        <p:txBody>
          <a:bodyPr wrap="square">
            <a:spAutoFit/>
          </a:bodyPr>
          <a:lstStyle/>
          <a:p>
            <a:r>
              <a:rPr lang="en-US" sz="2400" b="1" dirty="0">
                <a:latin typeface="Arial" pitchFamily="34" charset="0"/>
                <a:cs typeface="Arial" pitchFamily="34" charset="0"/>
              </a:rPr>
              <a:t>Ridge Regression:</a:t>
            </a:r>
            <a:endParaRPr lang="en-US" sz="2400" dirty="0">
              <a:latin typeface="Arial" pitchFamily="34" charset="0"/>
              <a:cs typeface="Arial" pitchFamily="34" charset="0"/>
            </a:endParaRPr>
          </a:p>
        </p:txBody>
      </p:sp>
    </p:spTree>
    <p:extLst>
      <p:ext uri="{BB962C8B-B14F-4D97-AF65-F5344CB8AC3E}">
        <p14:creationId xmlns:p14="http://schemas.microsoft.com/office/powerpoint/2010/main" val="326266205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09600" y="1447800"/>
            <a:ext cx="6248400" cy="3733800"/>
          </a:xfrm>
          <a:prstGeom prst="rect">
            <a:avLst/>
          </a:prstGeom>
          <a:noFill/>
          <a:ln>
            <a:noFill/>
          </a:ln>
        </p:spPr>
      </p:pic>
      <p:sp>
        <p:nvSpPr>
          <p:cNvPr id="5" name="Rectangle 4"/>
          <p:cNvSpPr/>
          <p:nvPr/>
        </p:nvSpPr>
        <p:spPr>
          <a:xfrm>
            <a:off x="583660" y="533400"/>
            <a:ext cx="6198140" cy="461665"/>
          </a:xfrm>
          <a:prstGeom prst="rect">
            <a:avLst/>
          </a:prstGeom>
        </p:spPr>
        <p:txBody>
          <a:bodyPr wrap="square">
            <a:spAutoFit/>
          </a:bodyPr>
          <a:lstStyle/>
          <a:p>
            <a:r>
              <a:rPr lang="en-US" sz="2400" b="1" dirty="0" err="1">
                <a:latin typeface="Arial" pitchFamily="34" charset="0"/>
                <a:cs typeface="Arial" pitchFamily="34" charset="0"/>
              </a:rPr>
              <a:t>RandomForest</a:t>
            </a:r>
            <a:r>
              <a:rPr lang="en-US" sz="2400" b="1" dirty="0">
                <a:latin typeface="Arial" pitchFamily="34" charset="0"/>
                <a:cs typeface="Arial" pitchFamily="34" charset="0"/>
              </a:rPr>
              <a:t> Regression:</a:t>
            </a:r>
            <a:endParaRPr lang="en-US" sz="2400" dirty="0">
              <a:latin typeface="Arial" pitchFamily="34" charset="0"/>
              <a:cs typeface="Arial" pitchFamily="34" charset="0"/>
            </a:endParaRPr>
          </a:p>
        </p:txBody>
      </p:sp>
      <p:sp>
        <p:nvSpPr>
          <p:cNvPr id="6" name="Rectangle 5"/>
          <p:cNvSpPr/>
          <p:nvPr/>
        </p:nvSpPr>
        <p:spPr>
          <a:xfrm>
            <a:off x="685800" y="5410200"/>
            <a:ext cx="6477000" cy="646331"/>
          </a:xfrm>
          <a:prstGeom prst="rect">
            <a:avLst/>
          </a:prstGeom>
        </p:spPr>
        <p:txBody>
          <a:bodyPr wrap="square">
            <a:spAutoFit/>
          </a:bodyPr>
          <a:lstStyle/>
          <a:p>
            <a:pPr algn="just"/>
            <a:r>
              <a:rPr lang="en-US" dirty="0">
                <a:latin typeface="Times New Roman" pitchFamily="18" charset="0"/>
                <a:cs typeface="Times New Roman" pitchFamily="18" charset="0"/>
              </a:rPr>
              <a:t>Here r2 score is 0.89  for dataset and cross validation score is 0.89 in </a:t>
            </a:r>
            <a:r>
              <a:rPr lang="en-US" dirty="0" err="1" smtClean="0">
                <a:latin typeface="Times New Roman" pitchFamily="18" charset="0"/>
                <a:cs typeface="Times New Roman" pitchFamily="18" charset="0"/>
              </a:rPr>
              <a:t>RandomForestRegressor</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algorithm.</a:t>
            </a:r>
          </a:p>
        </p:txBody>
      </p:sp>
    </p:spTree>
    <p:extLst>
      <p:ext uri="{BB962C8B-B14F-4D97-AF65-F5344CB8AC3E}">
        <p14:creationId xmlns:p14="http://schemas.microsoft.com/office/powerpoint/2010/main" val="30595296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792162"/>
          </a:xfrm>
        </p:spPr>
        <p:txBody>
          <a:bodyPr/>
          <a:lstStyle/>
          <a:p>
            <a:r>
              <a:rPr lang="en-US" sz="2400" b="1" dirty="0" smtClean="0">
                <a:solidFill>
                  <a:schemeClr val="tx1"/>
                </a:solidFill>
                <a:latin typeface="Arial" pitchFamily="34" charset="0"/>
                <a:cs typeface="Arial" pitchFamily="34" charset="0"/>
              </a:rPr>
              <a:t>Display Dataset</a:t>
            </a:r>
            <a:r>
              <a:rPr lang="en-US" sz="2400" b="1" dirty="0">
                <a:solidFill>
                  <a:schemeClr val="tx1"/>
                </a:solidFill>
                <a:latin typeface="Arial" pitchFamily="34" charset="0"/>
                <a:cs typeface="Arial" pitchFamily="34" charset="0"/>
              </a:rPr>
              <a:t>:</a:t>
            </a:r>
          </a:p>
        </p:txBody>
      </p:sp>
      <p:pic>
        <p:nvPicPr>
          <p:cNvPr id="4" name="Content Placeholder 3"/>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533400" y="1295400"/>
            <a:ext cx="7326549" cy="3657600"/>
          </a:xfrm>
          <a:prstGeom prst="rect">
            <a:avLst/>
          </a:prstGeom>
          <a:noFill/>
          <a:ln>
            <a:noFill/>
          </a:ln>
        </p:spPr>
      </p:pic>
      <p:sp>
        <p:nvSpPr>
          <p:cNvPr id="5" name="Rectangle 4"/>
          <p:cNvSpPr/>
          <p:nvPr/>
        </p:nvSpPr>
        <p:spPr>
          <a:xfrm>
            <a:off x="685800" y="5105400"/>
            <a:ext cx="7162800" cy="369332"/>
          </a:xfrm>
          <a:prstGeom prst="rect">
            <a:avLst/>
          </a:prstGeom>
        </p:spPr>
        <p:txBody>
          <a:bodyPr wrap="square">
            <a:spAutoFit/>
          </a:bodyPr>
          <a:lstStyle/>
          <a:p>
            <a:r>
              <a:rPr lang="en-US" dirty="0" smtClean="0">
                <a:latin typeface="Times New Roman" pitchFamily="18" charset="0"/>
                <a:cs typeface="Times New Roman" pitchFamily="18" charset="0"/>
              </a:rPr>
              <a:t>Herein this car dataset 5000 rows and 13 columns was present. </a:t>
            </a:r>
            <a:endParaRPr lang="en-US"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164531104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7620000" cy="5791200"/>
          </a:xfrm>
        </p:spPr>
        <p:txBody>
          <a:bodyPr/>
          <a:lstStyle/>
          <a:p>
            <a:pPr marL="114300" indent="0">
              <a:buNone/>
            </a:pPr>
            <a:r>
              <a:rPr lang="en-US" sz="2400" b="1" dirty="0">
                <a:latin typeface="Arial" pitchFamily="34" charset="0"/>
                <a:cs typeface="Arial" pitchFamily="34" charset="0"/>
              </a:rPr>
              <a:t>SVR Regression:</a:t>
            </a:r>
            <a:endParaRPr lang="en-US" sz="2400" dirty="0">
              <a:latin typeface="Arial" pitchFamily="34" charset="0"/>
              <a:cs typeface="Arial" pitchFamily="34" charset="0"/>
            </a:endParaRPr>
          </a:p>
          <a:p>
            <a:pPr marL="114300" indent="0">
              <a:buNone/>
            </a:pPr>
            <a:endParaRPr lang="en-US"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762000" y="1256489"/>
            <a:ext cx="5867400" cy="3772711"/>
          </a:xfrm>
          <a:prstGeom prst="rect">
            <a:avLst/>
          </a:prstGeom>
          <a:noFill/>
          <a:ln>
            <a:noFill/>
          </a:ln>
        </p:spPr>
      </p:pic>
      <p:sp>
        <p:nvSpPr>
          <p:cNvPr id="5" name="Rectangle 4"/>
          <p:cNvSpPr/>
          <p:nvPr/>
        </p:nvSpPr>
        <p:spPr>
          <a:xfrm>
            <a:off x="762000" y="5410200"/>
            <a:ext cx="6629400" cy="646331"/>
          </a:xfrm>
          <a:prstGeom prst="rect">
            <a:avLst/>
          </a:prstGeom>
        </p:spPr>
        <p:txBody>
          <a:bodyPr wrap="square">
            <a:spAutoFit/>
          </a:bodyPr>
          <a:lstStyle/>
          <a:p>
            <a:r>
              <a:rPr lang="en-US" dirty="0">
                <a:latin typeface="Times New Roman" pitchFamily="18" charset="0"/>
                <a:cs typeface="Times New Roman" pitchFamily="18" charset="0"/>
              </a:rPr>
              <a:t>Here r2 score is -0.044 for dataset and cross validation score is 85 in </a:t>
            </a:r>
            <a:r>
              <a:rPr lang="en-US" dirty="0" smtClean="0">
                <a:latin typeface="Times New Roman" pitchFamily="18" charset="0"/>
                <a:cs typeface="Times New Roman" pitchFamily="18" charset="0"/>
              </a:rPr>
              <a:t>SVR algorithm</a:t>
            </a:r>
            <a:r>
              <a:rPr lang="en-US" dirty="0">
                <a:latin typeface="Times New Roman" pitchFamily="18" charset="0"/>
                <a:cs typeface="Times New Roman" pitchFamily="18" charset="0"/>
              </a:rPr>
              <a:t>.</a:t>
            </a:r>
          </a:p>
        </p:txBody>
      </p:sp>
    </p:spTree>
    <p:extLst>
      <p:ext uri="{BB962C8B-B14F-4D97-AF65-F5344CB8AC3E}">
        <p14:creationId xmlns:p14="http://schemas.microsoft.com/office/powerpoint/2010/main" val="30108775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7620000" cy="5867400"/>
          </a:xfrm>
        </p:spPr>
        <p:txBody>
          <a:bodyPr/>
          <a:lstStyle/>
          <a:p>
            <a:pPr marL="114300" indent="0">
              <a:buNone/>
            </a:pPr>
            <a:r>
              <a:rPr lang="en-IN" sz="2400" b="1" dirty="0" err="1">
                <a:latin typeface="Arial" pitchFamily="34" charset="0"/>
                <a:cs typeface="Arial" pitchFamily="34" charset="0"/>
              </a:rPr>
              <a:t>AdaBoostRegressor</a:t>
            </a:r>
            <a:r>
              <a:rPr lang="en-IN" sz="2400" b="1" dirty="0">
                <a:latin typeface="Arial" pitchFamily="34" charset="0"/>
                <a:cs typeface="Arial" pitchFamily="34" charset="0"/>
              </a:rPr>
              <a:t>:</a:t>
            </a:r>
            <a:endParaRPr lang="en-US" sz="2400" dirty="0">
              <a:latin typeface="Arial" pitchFamily="34" charset="0"/>
              <a:cs typeface="Arial" pitchFamily="34" charset="0"/>
            </a:endParaRPr>
          </a:p>
          <a:p>
            <a:pPr marL="114300" indent="0">
              <a:buNone/>
            </a:pPr>
            <a:endParaRPr lang="en-US"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685800" y="1219200"/>
            <a:ext cx="5562600" cy="4038600"/>
          </a:xfrm>
          <a:prstGeom prst="rect">
            <a:avLst/>
          </a:prstGeom>
          <a:noFill/>
          <a:ln>
            <a:noFill/>
          </a:ln>
        </p:spPr>
      </p:pic>
      <p:sp>
        <p:nvSpPr>
          <p:cNvPr id="5" name="Rectangle 4"/>
          <p:cNvSpPr/>
          <p:nvPr/>
        </p:nvSpPr>
        <p:spPr>
          <a:xfrm>
            <a:off x="710118" y="5486400"/>
            <a:ext cx="6757481" cy="646331"/>
          </a:xfrm>
          <a:prstGeom prst="rect">
            <a:avLst/>
          </a:prstGeom>
        </p:spPr>
        <p:txBody>
          <a:bodyPr wrap="square">
            <a:spAutoFit/>
          </a:bodyPr>
          <a:lstStyle/>
          <a:p>
            <a:pPr algn="just"/>
            <a:r>
              <a:rPr lang="en-US" dirty="0">
                <a:latin typeface="Times New Roman" pitchFamily="18" charset="0"/>
                <a:cs typeface="Times New Roman" pitchFamily="18" charset="0"/>
              </a:rPr>
              <a:t>Here r2 score is 0.46 for dataset and cross validation score is 77 in </a:t>
            </a:r>
            <a:r>
              <a:rPr lang="en-US" dirty="0" err="1" smtClean="0">
                <a:latin typeface="Times New Roman" pitchFamily="18" charset="0"/>
                <a:cs typeface="Times New Roman" pitchFamily="18" charset="0"/>
              </a:rPr>
              <a:t>AdaBoostRegressor</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algorithm.</a:t>
            </a:r>
          </a:p>
        </p:txBody>
      </p:sp>
    </p:spTree>
    <p:extLst>
      <p:ext uri="{BB962C8B-B14F-4D97-AF65-F5344CB8AC3E}">
        <p14:creationId xmlns:p14="http://schemas.microsoft.com/office/powerpoint/2010/main" val="339876895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7620000" cy="5943600"/>
          </a:xfrm>
        </p:spPr>
        <p:txBody>
          <a:bodyPr/>
          <a:lstStyle/>
          <a:p>
            <a:pPr marL="114300" indent="0">
              <a:buNone/>
            </a:pPr>
            <a:r>
              <a:rPr lang="en-IN" sz="2400" b="1" dirty="0" err="1">
                <a:latin typeface="Arial" pitchFamily="34" charset="0"/>
                <a:cs typeface="Arial" pitchFamily="34" charset="0"/>
              </a:rPr>
              <a:t>DecisionTreeRegressor</a:t>
            </a:r>
            <a:r>
              <a:rPr lang="en-IN" sz="2400" b="1" dirty="0">
                <a:latin typeface="Arial" pitchFamily="34" charset="0"/>
                <a:cs typeface="Arial" pitchFamily="34" charset="0"/>
              </a:rPr>
              <a:t>:</a:t>
            </a:r>
            <a:endParaRPr lang="en-US" sz="2400" dirty="0">
              <a:latin typeface="Arial" pitchFamily="34" charset="0"/>
              <a:cs typeface="Arial" pitchFamily="34" charset="0"/>
            </a:endParaRPr>
          </a:p>
          <a:p>
            <a:pPr marL="114300" indent="0">
              <a:buNone/>
            </a:pPr>
            <a:endParaRPr lang="en-US"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533400" y="1219200"/>
            <a:ext cx="6629400" cy="3962400"/>
          </a:xfrm>
          <a:prstGeom prst="rect">
            <a:avLst/>
          </a:prstGeom>
          <a:noFill/>
          <a:ln>
            <a:noFill/>
          </a:ln>
        </p:spPr>
      </p:pic>
      <p:sp>
        <p:nvSpPr>
          <p:cNvPr id="5" name="Rectangle 4"/>
          <p:cNvSpPr/>
          <p:nvPr/>
        </p:nvSpPr>
        <p:spPr>
          <a:xfrm>
            <a:off x="609600" y="5410200"/>
            <a:ext cx="6705600" cy="646331"/>
          </a:xfrm>
          <a:prstGeom prst="rect">
            <a:avLst/>
          </a:prstGeom>
        </p:spPr>
        <p:txBody>
          <a:bodyPr wrap="square">
            <a:spAutoFit/>
          </a:bodyPr>
          <a:lstStyle/>
          <a:p>
            <a:pPr algn="just"/>
            <a:r>
              <a:rPr lang="en-US" dirty="0">
                <a:latin typeface="Times New Roman" pitchFamily="18" charset="0"/>
                <a:cs typeface="Times New Roman" pitchFamily="18" charset="0"/>
              </a:rPr>
              <a:t>Here r2 score is 0.80 for dataset and cross validation score is 77 </a:t>
            </a:r>
            <a:r>
              <a:rPr lang="en-US" dirty="0" smtClean="0">
                <a:latin typeface="Times New Roman" pitchFamily="18" charset="0"/>
                <a:cs typeface="Times New Roman" pitchFamily="18" charset="0"/>
              </a:rPr>
              <a:t>in </a:t>
            </a:r>
            <a:r>
              <a:rPr lang="en-IN" dirty="0" err="1" smtClean="0">
                <a:latin typeface="Times New Roman" pitchFamily="18" charset="0"/>
                <a:cs typeface="Times New Roman" pitchFamily="18" charset="0"/>
              </a:rPr>
              <a:t>DecisionTreeRegressor</a:t>
            </a:r>
            <a:r>
              <a:rPr lang="en-IN" dirty="0">
                <a:latin typeface="Times New Roman" pitchFamily="18" charset="0"/>
                <a:cs typeface="Times New Roman" pitchFamily="18" charset="0"/>
              </a:rPr>
              <a:t> </a:t>
            </a:r>
            <a:r>
              <a:rPr lang="en-US" dirty="0" smtClean="0">
                <a:latin typeface="Times New Roman" pitchFamily="18" charset="0"/>
                <a:cs typeface="Times New Roman" pitchFamily="18" charset="0"/>
              </a:rPr>
              <a:t>algorithm</a:t>
            </a:r>
            <a:r>
              <a:rPr lang="en-US" dirty="0">
                <a:latin typeface="Times New Roman" pitchFamily="18" charset="0"/>
                <a:cs typeface="Times New Roman" pitchFamily="18" charset="0"/>
              </a:rPr>
              <a:t>.</a:t>
            </a:r>
          </a:p>
        </p:txBody>
      </p:sp>
    </p:spTree>
    <p:extLst>
      <p:ext uri="{BB962C8B-B14F-4D97-AF65-F5344CB8AC3E}">
        <p14:creationId xmlns:p14="http://schemas.microsoft.com/office/powerpoint/2010/main" val="7988458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7620000" cy="5791200"/>
          </a:xfrm>
        </p:spPr>
        <p:txBody>
          <a:bodyPr/>
          <a:lstStyle/>
          <a:p>
            <a:pPr marL="114300" indent="0">
              <a:buNone/>
            </a:pPr>
            <a:r>
              <a:rPr lang="en-IN" sz="2400" b="1" dirty="0">
                <a:latin typeface="Arial" pitchFamily="34" charset="0"/>
                <a:cs typeface="Arial" pitchFamily="34" charset="0"/>
              </a:rPr>
              <a:t>KNN </a:t>
            </a:r>
            <a:r>
              <a:rPr lang="en-IN" sz="2400" b="1" dirty="0" err="1">
                <a:latin typeface="Arial" pitchFamily="34" charset="0"/>
                <a:cs typeface="Arial" pitchFamily="34" charset="0"/>
              </a:rPr>
              <a:t>Regressor</a:t>
            </a:r>
            <a:r>
              <a:rPr lang="en-IN" sz="2400" b="1" dirty="0">
                <a:latin typeface="Arial" pitchFamily="34" charset="0"/>
                <a:cs typeface="Arial" pitchFamily="34" charset="0"/>
              </a:rPr>
              <a:t>:</a:t>
            </a:r>
            <a:endParaRPr lang="en-US" sz="2400" dirty="0">
              <a:latin typeface="Arial" pitchFamily="34" charset="0"/>
              <a:cs typeface="Arial" pitchFamily="34" charset="0"/>
            </a:endParaRPr>
          </a:p>
          <a:p>
            <a:pPr marL="114300" indent="0">
              <a:buNone/>
            </a:pPr>
            <a:endParaRPr lang="en-US"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554477" y="1219200"/>
            <a:ext cx="6324600" cy="3962400"/>
          </a:xfrm>
          <a:prstGeom prst="rect">
            <a:avLst/>
          </a:prstGeom>
          <a:noFill/>
          <a:ln>
            <a:noFill/>
          </a:ln>
        </p:spPr>
      </p:pic>
      <p:sp>
        <p:nvSpPr>
          <p:cNvPr id="5" name="Rectangle 4"/>
          <p:cNvSpPr/>
          <p:nvPr/>
        </p:nvSpPr>
        <p:spPr>
          <a:xfrm>
            <a:off x="554476" y="5334000"/>
            <a:ext cx="6379723" cy="646331"/>
          </a:xfrm>
          <a:prstGeom prst="rect">
            <a:avLst/>
          </a:prstGeom>
        </p:spPr>
        <p:txBody>
          <a:bodyPr wrap="square">
            <a:spAutoFit/>
          </a:bodyPr>
          <a:lstStyle/>
          <a:p>
            <a:pPr algn="just"/>
            <a:r>
              <a:rPr lang="en-US" dirty="0">
                <a:latin typeface="Times New Roman" pitchFamily="18" charset="0"/>
                <a:cs typeface="Times New Roman" pitchFamily="18" charset="0"/>
              </a:rPr>
              <a:t>Here r2 score is 0.66 for dataset and cross validation score is 77 in </a:t>
            </a:r>
            <a:r>
              <a:rPr lang="en-IN" dirty="0">
                <a:latin typeface="Times New Roman" pitchFamily="18" charset="0"/>
                <a:cs typeface="Times New Roman" pitchFamily="18" charset="0"/>
              </a:rPr>
              <a:t>KNN </a:t>
            </a:r>
            <a:r>
              <a:rPr lang="en-US" dirty="0">
                <a:latin typeface="Times New Roman" pitchFamily="18" charset="0"/>
                <a:cs typeface="Times New Roman" pitchFamily="18" charset="0"/>
              </a:rPr>
              <a:t>algorithm.</a:t>
            </a:r>
          </a:p>
        </p:txBody>
      </p:sp>
    </p:spTree>
    <p:extLst>
      <p:ext uri="{BB962C8B-B14F-4D97-AF65-F5344CB8AC3E}">
        <p14:creationId xmlns:p14="http://schemas.microsoft.com/office/powerpoint/2010/main" val="61004148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7620000" cy="5867400"/>
          </a:xfrm>
        </p:spPr>
        <p:txBody>
          <a:bodyPr>
            <a:normAutofit/>
          </a:bodyPr>
          <a:lstStyle/>
          <a:p>
            <a:pPr marL="114300" indent="0">
              <a:buNone/>
            </a:pPr>
            <a:r>
              <a:rPr lang="en-IN" sz="2400" b="1" dirty="0" err="1" smtClean="0">
                <a:latin typeface="Arial"/>
                <a:ea typeface="+mj-lt"/>
                <a:cs typeface="+mj-lt"/>
              </a:rPr>
              <a:t>GridSearchCv</a:t>
            </a:r>
            <a:r>
              <a:rPr lang="en-IN" sz="2400" b="1" dirty="0" smtClean="0">
                <a:latin typeface="Arial"/>
                <a:ea typeface="+mj-lt"/>
                <a:cs typeface="+mj-lt"/>
              </a:rPr>
              <a:t>:</a:t>
            </a:r>
          </a:p>
          <a:p>
            <a:pPr marL="114300" indent="0">
              <a:buNone/>
            </a:pPr>
            <a:endParaRPr lang="en-IN" sz="2400" b="1" dirty="0">
              <a:latin typeface="Arial"/>
              <a:ea typeface="+mj-lt"/>
              <a:cs typeface="+mj-lt"/>
            </a:endParaRPr>
          </a:p>
          <a:p>
            <a:pPr marL="114300" indent="0">
              <a:buNone/>
            </a:pPr>
            <a:endParaRPr lang="en-US" sz="2400" dirty="0"/>
          </a:p>
        </p:txBody>
      </p:sp>
      <p:pic>
        <p:nvPicPr>
          <p:cNvPr id="4" name="Picture 3"/>
          <p:cNvPicPr/>
          <p:nvPr/>
        </p:nvPicPr>
        <p:blipFill>
          <a:blip r:embed="rId3">
            <a:extLst>
              <a:ext uri="{28A0092B-C50C-407E-A947-70E740481C1C}">
                <a14:useLocalDpi xmlns:a14="http://schemas.microsoft.com/office/drawing/2010/main" val="0"/>
              </a:ext>
            </a:extLst>
          </a:blip>
          <a:srcRect/>
          <a:stretch>
            <a:fillRect/>
          </a:stretch>
        </p:blipFill>
        <p:spPr bwMode="auto">
          <a:xfrm>
            <a:off x="685800" y="1295400"/>
            <a:ext cx="5715000" cy="2667000"/>
          </a:xfrm>
          <a:prstGeom prst="rect">
            <a:avLst/>
          </a:prstGeom>
          <a:noFill/>
          <a:ln>
            <a:noFill/>
          </a:ln>
        </p:spPr>
      </p:pic>
      <p:sp>
        <p:nvSpPr>
          <p:cNvPr id="5" name="Rectangle 4"/>
          <p:cNvSpPr/>
          <p:nvPr/>
        </p:nvSpPr>
        <p:spPr>
          <a:xfrm>
            <a:off x="685800" y="4419600"/>
            <a:ext cx="7239000" cy="1477328"/>
          </a:xfrm>
          <a:prstGeom prst="rect">
            <a:avLst/>
          </a:prstGeom>
        </p:spPr>
        <p:txBody>
          <a:bodyPr wrap="square">
            <a:spAutoFit/>
          </a:bodyPr>
          <a:lstStyle/>
          <a:p>
            <a:pPr algn="just"/>
            <a:r>
              <a:rPr lang="en-IN" dirty="0">
                <a:latin typeface="Times New Roman" pitchFamily="18" charset="0"/>
                <a:cs typeface="Times New Roman" pitchFamily="18" charset="0"/>
              </a:rPr>
              <a:t>Here above are the parameter list of </a:t>
            </a:r>
            <a:r>
              <a:rPr lang="en-IN" dirty="0" err="1">
                <a:latin typeface="Times New Roman" pitchFamily="18" charset="0"/>
                <a:cs typeface="Times New Roman" pitchFamily="18" charset="0"/>
              </a:rPr>
              <a:t>RandomForestRegressor</a:t>
            </a:r>
            <a:r>
              <a:rPr lang="en-IN" dirty="0">
                <a:latin typeface="Times New Roman" pitchFamily="18" charset="0"/>
                <a:cs typeface="Times New Roman" pitchFamily="18" charset="0"/>
              </a:rPr>
              <a:t> model.</a:t>
            </a:r>
            <a:endParaRPr lang="en-US" dirty="0">
              <a:latin typeface="Times New Roman" pitchFamily="18" charset="0"/>
              <a:cs typeface="Times New Roman" pitchFamily="18" charset="0"/>
            </a:endParaRPr>
          </a:p>
          <a:p>
            <a:pPr algn="just"/>
            <a:r>
              <a:rPr lang="en-IN" dirty="0" smtClean="0">
                <a:latin typeface="Times New Roman" pitchFamily="18" charset="0"/>
                <a:cs typeface="Times New Roman" pitchFamily="18" charset="0"/>
              </a:rPr>
              <a:t>The </a:t>
            </a:r>
            <a:r>
              <a:rPr lang="en-IN" dirty="0">
                <a:latin typeface="Times New Roman" pitchFamily="18" charset="0"/>
                <a:cs typeface="Times New Roman" pitchFamily="18" charset="0"/>
              </a:rPr>
              <a:t>above code block we have the following parameters</a:t>
            </a:r>
            <a:br>
              <a:rPr lang="en-IN" dirty="0">
                <a:latin typeface="Times New Roman" pitchFamily="18" charset="0"/>
                <a:cs typeface="Times New Roman" pitchFamily="18" charset="0"/>
              </a:rPr>
            </a:br>
            <a:r>
              <a:rPr lang="en-IN" dirty="0" err="1">
                <a:latin typeface="Times New Roman" pitchFamily="18" charset="0"/>
                <a:cs typeface="Times New Roman" pitchFamily="18" charset="0"/>
              </a:rPr>
              <a:t>max_features</a:t>
            </a:r>
            <a:r>
              <a:rPr lang="en-IN" dirty="0">
                <a:latin typeface="Times New Roman" pitchFamily="18" charset="0"/>
                <a:cs typeface="Times New Roman" pitchFamily="18" charset="0"/>
              </a:rPr>
              <a:t>: In this maximum features there are two values auto and </a:t>
            </a:r>
            <a:r>
              <a:rPr lang="en-IN" dirty="0" err="1" smtClean="0">
                <a:latin typeface="Times New Roman" pitchFamily="18" charset="0"/>
                <a:cs typeface="Times New Roman" pitchFamily="18" charset="0"/>
              </a:rPr>
              <a:t>auto,sqrt</a:t>
            </a:r>
            <a:r>
              <a:rPr lang="en-IN" dirty="0" smtClean="0">
                <a:latin typeface="Times New Roman" pitchFamily="18" charset="0"/>
                <a:cs typeface="Times New Roman" pitchFamily="18" charset="0"/>
              </a:rPr>
              <a:t>.</a:t>
            </a:r>
            <a:endParaRPr lang="en-US" dirty="0" smtClean="0">
              <a:latin typeface="Times New Roman" pitchFamily="18" charset="0"/>
              <a:cs typeface="Times New Roman" pitchFamily="18" charset="0"/>
            </a:endParaRPr>
          </a:p>
          <a:p>
            <a:pPr algn="just"/>
            <a:r>
              <a:rPr lang="en-IN" dirty="0" smtClean="0">
                <a:latin typeface="Times New Roman" pitchFamily="18" charset="0"/>
                <a:cs typeface="Times New Roman" pitchFamily="18" charset="0"/>
              </a:rPr>
              <a:t>Criterion</a:t>
            </a:r>
            <a:r>
              <a:rPr lang="en-IN" dirty="0">
                <a:latin typeface="Times New Roman" pitchFamily="18" charset="0"/>
                <a:cs typeface="Times New Roman" pitchFamily="18" charset="0"/>
              </a:rPr>
              <a:t>: In criterion have </a:t>
            </a:r>
            <a:r>
              <a:rPr lang="en-IN" dirty="0" err="1">
                <a:latin typeface="Times New Roman" pitchFamily="18" charset="0"/>
                <a:cs typeface="Times New Roman" pitchFamily="18" charset="0"/>
              </a:rPr>
              <a:t>mse</a:t>
            </a:r>
            <a:r>
              <a:rPr lang="en-IN" dirty="0">
                <a:latin typeface="Times New Roman" pitchFamily="18" charset="0"/>
                <a:cs typeface="Times New Roman" pitchFamily="18" charset="0"/>
              </a:rPr>
              <a:t> and </a:t>
            </a:r>
            <a:r>
              <a:rPr lang="en-IN" dirty="0" err="1">
                <a:latin typeface="Times New Roman" pitchFamily="18" charset="0"/>
                <a:cs typeface="Times New Roman" pitchFamily="18" charset="0"/>
              </a:rPr>
              <a:t>mae</a:t>
            </a:r>
            <a:r>
              <a:rPr lang="en-IN" dirty="0">
                <a:latin typeface="Times New Roman" pitchFamily="18" charset="0"/>
                <a:cs typeface="Times New Roman" pitchFamily="18" charset="0"/>
              </a:rPr>
              <a:t> are two parameters.</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51600256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09600" y="609600"/>
            <a:ext cx="5994708" cy="2895600"/>
          </a:xfrm>
          <a:prstGeom prst="rect">
            <a:avLst/>
          </a:prstGeom>
          <a:noFill/>
          <a:ln>
            <a:noFill/>
          </a:ln>
        </p:spPr>
      </p:pic>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609600" y="3508443"/>
            <a:ext cx="6248400" cy="1447800"/>
          </a:xfrm>
          <a:prstGeom prst="rect">
            <a:avLst/>
          </a:prstGeom>
          <a:noFill/>
          <a:ln>
            <a:noFill/>
          </a:ln>
        </p:spPr>
      </p:pic>
      <p:sp>
        <p:nvSpPr>
          <p:cNvPr id="6" name="Rectangle 5"/>
          <p:cNvSpPr/>
          <p:nvPr/>
        </p:nvSpPr>
        <p:spPr>
          <a:xfrm>
            <a:off x="533400" y="5105400"/>
            <a:ext cx="7315200" cy="1200329"/>
          </a:xfrm>
          <a:prstGeom prst="rect">
            <a:avLst/>
          </a:prstGeom>
        </p:spPr>
        <p:txBody>
          <a:bodyPr wrap="square">
            <a:spAutoFit/>
          </a:bodyPr>
          <a:lstStyle/>
          <a:p>
            <a:pPr algn="just"/>
            <a:r>
              <a:rPr lang="en-IN" dirty="0">
                <a:latin typeface="Times New Roman" pitchFamily="18" charset="0"/>
                <a:cs typeface="Times New Roman" pitchFamily="18" charset="0"/>
              </a:rPr>
              <a:t>Here after use different parameter list the best parameter list is select. </a:t>
            </a:r>
            <a:endParaRPr lang="en-IN" dirty="0" smtClean="0">
              <a:latin typeface="Times New Roman" pitchFamily="18" charset="0"/>
              <a:cs typeface="Times New Roman" pitchFamily="18" charset="0"/>
            </a:endParaRPr>
          </a:p>
          <a:p>
            <a:pPr algn="just"/>
            <a:r>
              <a:rPr lang="en-IN" dirty="0" smtClean="0">
                <a:latin typeface="Times New Roman" pitchFamily="18" charset="0"/>
                <a:cs typeface="Times New Roman" pitchFamily="18" charset="0"/>
              </a:rPr>
              <a:t>Above </a:t>
            </a:r>
            <a:r>
              <a:rPr lang="en-IN" dirty="0">
                <a:latin typeface="Times New Roman" pitchFamily="18" charset="0"/>
                <a:cs typeface="Times New Roman" pitchFamily="18" charset="0"/>
              </a:rPr>
              <a:t>are the best parameter list </a:t>
            </a:r>
            <a:r>
              <a:rPr lang="en-IN" dirty="0" err="1">
                <a:latin typeface="Times New Roman" pitchFamily="18" charset="0"/>
                <a:cs typeface="Times New Roman" pitchFamily="18" charset="0"/>
              </a:rPr>
              <a:t>RandomForestRegressor</a:t>
            </a:r>
            <a:r>
              <a:rPr lang="en-IN" dirty="0">
                <a:latin typeface="Times New Roman" pitchFamily="18" charset="0"/>
                <a:cs typeface="Times New Roman" pitchFamily="18" charset="0"/>
              </a:rPr>
              <a:t>. Put this parameters into the model so output is finally best score is </a:t>
            </a:r>
            <a:r>
              <a:rPr lang="en-IN" dirty="0" err="1">
                <a:latin typeface="Times New Roman" pitchFamily="18" charset="0"/>
                <a:cs typeface="Times New Roman" pitchFamily="18" charset="0"/>
              </a:rPr>
              <a:t>RandomForestRegressor</a:t>
            </a:r>
            <a:r>
              <a:rPr lang="en-IN" dirty="0">
                <a:latin typeface="Times New Roman" pitchFamily="18" charset="0"/>
                <a:cs typeface="Times New Roman" pitchFamily="18" charset="0"/>
              </a:rPr>
              <a:t> is 85 so it is the best score.</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24424481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868362"/>
          </a:xfrm>
        </p:spPr>
        <p:txBody>
          <a:bodyPr/>
          <a:lstStyle/>
          <a:p>
            <a:r>
              <a:rPr lang="en-IN" sz="2400" b="1" dirty="0">
                <a:solidFill>
                  <a:schemeClr val="tx1"/>
                </a:solidFill>
                <a:latin typeface="Arial"/>
                <a:ea typeface="+mj-lt"/>
                <a:cs typeface="+mj-lt"/>
              </a:rPr>
              <a:t>Finally Load the model and predict the values:</a:t>
            </a:r>
            <a:endParaRPr lang="en-US" sz="2400" dirty="0">
              <a:solidFill>
                <a:schemeClr val="tx1"/>
              </a:solidFill>
              <a:latin typeface="Arial" pitchFamily="34" charset="0"/>
              <a:cs typeface="Arial" pitchFamily="34" charset="0"/>
            </a:endParaRPr>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5800" y="1447800"/>
            <a:ext cx="6096000" cy="4343400"/>
          </a:xfrm>
          <a:prstGeom prst="rect">
            <a:avLst/>
          </a:prstGeom>
          <a:noFill/>
          <a:ln>
            <a:noFill/>
          </a:ln>
        </p:spPr>
      </p:pic>
    </p:spTree>
    <p:extLst>
      <p:ext uri="{BB962C8B-B14F-4D97-AF65-F5344CB8AC3E}">
        <p14:creationId xmlns:p14="http://schemas.microsoft.com/office/powerpoint/2010/main" val="286115398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66800" y="838200"/>
            <a:ext cx="2590800" cy="3727642"/>
          </a:xfrm>
          <a:prstGeom prst="rect">
            <a:avLst/>
          </a:prstGeom>
          <a:noFill/>
          <a:ln>
            <a:noFill/>
          </a:ln>
        </p:spPr>
      </p:pic>
      <p:sp>
        <p:nvSpPr>
          <p:cNvPr id="5" name="Rectangle 4"/>
          <p:cNvSpPr/>
          <p:nvPr/>
        </p:nvSpPr>
        <p:spPr>
          <a:xfrm>
            <a:off x="914400" y="5181600"/>
            <a:ext cx="6553200" cy="369332"/>
          </a:xfrm>
          <a:prstGeom prst="rect">
            <a:avLst/>
          </a:prstGeom>
        </p:spPr>
        <p:txBody>
          <a:bodyPr wrap="square">
            <a:spAutoFit/>
          </a:bodyPr>
          <a:lstStyle/>
          <a:p>
            <a:r>
              <a:rPr lang="en-IN" dirty="0">
                <a:latin typeface="Times New Roman" pitchFamily="18" charset="0"/>
                <a:cs typeface="Times New Roman" pitchFamily="18" charset="0"/>
              </a:rPr>
              <a:t>Finally Load the model and predict the values.</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91766285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868362"/>
          </a:xfrm>
        </p:spPr>
        <p:txBody>
          <a:bodyPr/>
          <a:lstStyle/>
          <a:p>
            <a:r>
              <a:rPr lang="en-IN" sz="2400" b="1" dirty="0" smtClean="0">
                <a:solidFill>
                  <a:schemeClr val="tx1"/>
                </a:solidFill>
                <a:latin typeface="Arial" pitchFamily="34" charset="0"/>
                <a:cs typeface="Arial" pitchFamily="34" charset="0"/>
              </a:rPr>
              <a:t/>
            </a:r>
            <a:br>
              <a:rPr lang="en-IN" sz="2400" b="1" dirty="0" smtClean="0">
                <a:solidFill>
                  <a:schemeClr val="tx1"/>
                </a:solidFill>
                <a:latin typeface="Arial" pitchFamily="34" charset="0"/>
                <a:cs typeface="Arial" pitchFamily="34" charset="0"/>
              </a:rPr>
            </a:br>
            <a:r>
              <a:rPr lang="en-IN" sz="2400" b="1" dirty="0" smtClean="0">
                <a:solidFill>
                  <a:schemeClr val="tx1"/>
                </a:solidFill>
                <a:latin typeface="Arial" pitchFamily="34" charset="0"/>
                <a:cs typeface="Arial" pitchFamily="34" charset="0"/>
              </a:rPr>
              <a:t>Conclusion:</a:t>
            </a:r>
            <a:r>
              <a:rPr lang="en-US" sz="2400" b="1" dirty="0">
                <a:solidFill>
                  <a:schemeClr val="tx1"/>
                </a:solidFill>
                <a:latin typeface="Arial" pitchFamily="34" charset="0"/>
                <a:cs typeface="Arial" pitchFamily="34" charset="0"/>
              </a:rPr>
              <a:t/>
            </a:r>
            <a:br>
              <a:rPr lang="en-US" sz="2400" b="1" dirty="0">
                <a:solidFill>
                  <a:schemeClr val="tx1"/>
                </a:solidFill>
                <a:latin typeface="Arial" pitchFamily="34" charset="0"/>
                <a:cs typeface="Arial" pitchFamily="34" charset="0"/>
              </a:rPr>
            </a:br>
            <a:endParaRPr lang="en-US" sz="2400" b="1" dirty="0">
              <a:solidFill>
                <a:schemeClr val="tx1"/>
              </a:solidFill>
              <a:latin typeface="Arial" pitchFamily="34" charset="0"/>
              <a:cs typeface="Arial" pitchFamily="34" charset="0"/>
            </a:endParaRPr>
          </a:p>
        </p:txBody>
      </p:sp>
      <p:sp>
        <p:nvSpPr>
          <p:cNvPr id="3" name="Content Placeholder 2"/>
          <p:cNvSpPr>
            <a:spLocks noGrp="1"/>
          </p:cNvSpPr>
          <p:nvPr>
            <p:ph idx="1"/>
          </p:nvPr>
        </p:nvSpPr>
        <p:spPr>
          <a:xfrm>
            <a:off x="457200" y="1066800"/>
            <a:ext cx="7620000" cy="5334000"/>
          </a:xfrm>
        </p:spPr>
        <p:txBody>
          <a:bodyPr/>
          <a:lstStyle/>
          <a:p>
            <a:pPr marL="114300" indent="0" algn="just">
              <a:buNone/>
            </a:pPr>
            <a:endParaRPr lang="en-IN" sz="1800" dirty="0" smtClean="0">
              <a:latin typeface="Times New Roman" pitchFamily="18" charset="0"/>
              <a:cs typeface="Times New Roman" pitchFamily="18" charset="0"/>
            </a:endParaRPr>
          </a:p>
          <a:p>
            <a:pPr marL="114300" indent="0" algn="just">
              <a:buNone/>
            </a:pPr>
            <a:r>
              <a:rPr lang="en-IN" sz="1800" dirty="0" smtClean="0">
                <a:latin typeface="Times New Roman" pitchFamily="18" charset="0"/>
                <a:cs typeface="Times New Roman" pitchFamily="18" charset="0"/>
              </a:rPr>
              <a:t>The </a:t>
            </a:r>
            <a:r>
              <a:rPr lang="en-IN" sz="1800" dirty="0">
                <a:latin typeface="Times New Roman" pitchFamily="18" charset="0"/>
                <a:cs typeface="Times New Roman" pitchFamily="18" charset="0"/>
              </a:rPr>
              <a:t>increased prices of new cars and the financial incapability of the customers to buy them, Used Car sales are on a global increase. Therefore, there is an urgent need for a Used Car Price Prediction system which effectively determines the worthiness of the car using a variety of features. The proposed system will help to determine the accurate price of used car price prediction. This paper compare different algorithms for machine learning : Linear Regression, Lasso Regression and Ridge Regression</a:t>
            </a:r>
            <a:r>
              <a:rPr lang="en-IN" sz="1800" dirty="0" smtClean="0">
                <a:latin typeface="Times New Roman" pitchFamily="18" charset="0"/>
                <a:cs typeface="Times New Roman" pitchFamily="18" charset="0"/>
              </a:rPr>
              <a:t>, SVR, Random </a:t>
            </a:r>
            <a:r>
              <a:rPr lang="en-IN" sz="1800" dirty="0">
                <a:latin typeface="Times New Roman" pitchFamily="18" charset="0"/>
                <a:cs typeface="Times New Roman" pitchFamily="18" charset="0"/>
              </a:rPr>
              <a:t>Forest </a:t>
            </a:r>
            <a:r>
              <a:rPr lang="en-IN" sz="1800" dirty="0" err="1">
                <a:latin typeface="Times New Roman" pitchFamily="18" charset="0"/>
                <a:cs typeface="Times New Roman" pitchFamily="18" charset="0"/>
              </a:rPr>
              <a:t>Regressor</a:t>
            </a:r>
            <a:r>
              <a:rPr lang="en-IN" sz="1800" dirty="0" smtClean="0">
                <a:latin typeface="Times New Roman" pitchFamily="18" charset="0"/>
                <a:cs typeface="Times New Roman" pitchFamily="18" charset="0"/>
              </a:rPr>
              <a:t>,  </a:t>
            </a:r>
            <a:r>
              <a:rPr lang="en-IN" sz="1800" dirty="0">
                <a:latin typeface="Times New Roman" pitchFamily="18" charset="0"/>
                <a:cs typeface="Times New Roman" pitchFamily="18" charset="0"/>
              </a:rPr>
              <a:t>KNN, </a:t>
            </a:r>
            <a:r>
              <a:rPr lang="en-IN" sz="1800" dirty="0" smtClean="0">
                <a:latin typeface="Times New Roman" pitchFamily="18" charset="0"/>
                <a:cs typeface="Times New Roman" pitchFamily="18" charset="0"/>
              </a:rPr>
              <a:t> </a:t>
            </a:r>
            <a:r>
              <a:rPr lang="en-IN" sz="1800" dirty="0" err="1" smtClean="0">
                <a:latin typeface="Times New Roman" pitchFamily="18" charset="0"/>
                <a:cs typeface="Times New Roman" pitchFamily="18" charset="0"/>
              </a:rPr>
              <a:t>DecisionTree</a:t>
            </a:r>
            <a:r>
              <a:rPr lang="en-IN" sz="1800" dirty="0" smtClean="0">
                <a:latin typeface="Times New Roman" pitchFamily="18" charset="0"/>
                <a:cs typeface="Times New Roman" pitchFamily="18" charset="0"/>
              </a:rPr>
              <a:t> </a:t>
            </a:r>
            <a:r>
              <a:rPr lang="en-IN" sz="1800" dirty="0" err="1">
                <a:latin typeface="Times New Roman" pitchFamily="18" charset="0"/>
                <a:cs typeface="Times New Roman" pitchFamily="18" charset="0"/>
              </a:rPr>
              <a:t>Regressor</a:t>
            </a:r>
            <a:endParaRPr lang="en-US" sz="1800" dirty="0">
              <a:latin typeface="Times New Roman" pitchFamily="18" charset="0"/>
              <a:cs typeface="Times New Roman" pitchFamily="18" charset="0"/>
            </a:endParaRPr>
          </a:p>
          <a:p>
            <a:pPr marL="114300" indent="0">
              <a:buNone/>
            </a:pPr>
            <a:endParaRPr lang="en-US" dirty="0"/>
          </a:p>
        </p:txBody>
      </p:sp>
    </p:spTree>
    <p:extLst>
      <p:ext uri="{BB962C8B-B14F-4D97-AF65-F5344CB8AC3E}">
        <p14:creationId xmlns:p14="http://schemas.microsoft.com/office/powerpoint/2010/main" val="146310438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792162"/>
          </a:xfrm>
        </p:spPr>
        <p:txBody>
          <a:bodyPr/>
          <a:lstStyle/>
          <a:p>
            <a:r>
              <a:rPr lang="en-IN" sz="2400" b="1" dirty="0" smtClean="0">
                <a:solidFill>
                  <a:schemeClr val="tx1"/>
                </a:solidFill>
                <a:latin typeface="Arial" pitchFamily="34" charset="0"/>
                <a:cs typeface="Arial" pitchFamily="34" charset="0"/>
              </a:rPr>
              <a:t/>
            </a:r>
            <a:br>
              <a:rPr lang="en-IN" sz="2400" b="1" dirty="0" smtClean="0">
                <a:solidFill>
                  <a:schemeClr val="tx1"/>
                </a:solidFill>
                <a:latin typeface="Arial" pitchFamily="34" charset="0"/>
                <a:cs typeface="Arial" pitchFamily="34" charset="0"/>
              </a:rPr>
            </a:br>
            <a:r>
              <a:rPr lang="en-IN" sz="2400" b="1" dirty="0" smtClean="0">
                <a:solidFill>
                  <a:schemeClr val="tx1"/>
                </a:solidFill>
                <a:latin typeface="Arial" pitchFamily="34" charset="0"/>
                <a:cs typeface="Arial" pitchFamily="34" charset="0"/>
              </a:rPr>
              <a:t>Limitations </a:t>
            </a:r>
            <a:r>
              <a:rPr lang="en-IN" sz="2400" b="1" dirty="0">
                <a:solidFill>
                  <a:schemeClr val="tx1"/>
                </a:solidFill>
                <a:latin typeface="Arial" pitchFamily="34" charset="0"/>
                <a:cs typeface="Arial" pitchFamily="34" charset="0"/>
              </a:rPr>
              <a:t>of this work and Scope for Future Work</a:t>
            </a:r>
            <a:r>
              <a:rPr lang="en-US" sz="2400" dirty="0">
                <a:solidFill>
                  <a:schemeClr val="tx1"/>
                </a:solidFill>
                <a:latin typeface="Arial" pitchFamily="34" charset="0"/>
                <a:cs typeface="Arial" pitchFamily="34" charset="0"/>
              </a:rPr>
              <a:t/>
            </a:r>
            <a:br>
              <a:rPr lang="en-US" sz="2400" dirty="0">
                <a:solidFill>
                  <a:schemeClr val="tx1"/>
                </a:solidFill>
                <a:latin typeface="Arial" pitchFamily="34" charset="0"/>
                <a:cs typeface="Arial" pitchFamily="34" charset="0"/>
              </a:rPr>
            </a:br>
            <a:endParaRPr lang="en-US" sz="2400" dirty="0">
              <a:solidFill>
                <a:schemeClr val="tx1"/>
              </a:solidFill>
              <a:latin typeface="Arial" pitchFamily="34" charset="0"/>
              <a:cs typeface="Arial" pitchFamily="34" charset="0"/>
            </a:endParaRPr>
          </a:p>
        </p:txBody>
      </p:sp>
      <p:sp>
        <p:nvSpPr>
          <p:cNvPr id="3" name="Content Placeholder 2"/>
          <p:cNvSpPr>
            <a:spLocks noGrp="1"/>
          </p:cNvSpPr>
          <p:nvPr>
            <p:ph idx="1"/>
          </p:nvPr>
        </p:nvSpPr>
        <p:spPr>
          <a:xfrm>
            <a:off x="457200" y="1066800"/>
            <a:ext cx="7620000" cy="5334000"/>
          </a:xfrm>
        </p:spPr>
        <p:txBody>
          <a:bodyPr>
            <a:normAutofit/>
          </a:bodyPr>
          <a:lstStyle/>
          <a:p>
            <a:pPr marL="114300" indent="0" algn="just">
              <a:buNone/>
            </a:pPr>
            <a:endParaRPr lang="en-IN" sz="2000" dirty="0" smtClean="0">
              <a:latin typeface="Times New Roman" pitchFamily="18" charset="0"/>
              <a:cs typeface="Times New Roman" pitchFamily="18" charset="0"/>
            </a:endParaRPr>
          </a:p>
          <a:p>
            <a:pPr marL="114300" indent="0" algn="just">
              <a:buNone/>
            </a:pPr>
            <a:r>
              <a:rPr lang="en-IN" sz="2000" dirty="0" smtClean="0">
                <a:latin typeface="Times New Roman" pitchFamily="18" charset="0"/>
                <a:cs typeface="Times New Roman" pitchFamily="18" charset="0"/>
              </a:rPr>
              <a:t>In </a:t>
            </a:r>
            <a:r>
              <a:rPr lang="en-IN" sz="2000" dirty="0">
                <a:latin typeface="Times New Roman" pitchFamily="18" charset="0"/>
                <a:cs typeface="Times New Roman" pitchFamily="18" charset="0"/>
              </a:rPr>
              <a:t>future this machine learning model may bind with various website which can provide real time data for price prediction. Also we may add large historical data of car price which can help to improve accuracy of the machine learning model. We can build an android app as user interface for interacting with user. For better performance, we plan to judiciously design deep learning network structures, use adaptive learning rates and train on clusters of data rather than the whole dataset</a:t>
            </a:r>
            <a:r>
              <a:rPr lang="en-IN" sz="2000" dirty="0" smtClean="0">
                <a:latin typeface="Times New Roman" pitchFamily="18" charset="0"/>
                <a:cs typeface="Times New Roman" pitchFamily="18" charset="0"/>
              </a:rPr>
              <a:t>.</a:t>
            </a:r>
          </a:p>
          <a:p>
            <a:pPr marL="114300" indent="0" algn="just">
              <a:buNone/>
            </a:pPr>
            <a:r>
              <a:rPr lang="en-US" sz="2000" dirty="0">
                <a:latin typeface="Times New Roman" pitchFamily="18" charset="0"/>
                <a:cs typeface="Times New Roman" pitchFamily="18" charset="0"/>
              </a:rPr>
              <a:t>For better performance, we plan to judiciously design deep learning network structures, use adaptive learning rates and train on clusters of data rather than the whole dataset. To correct for </a:t>
            </a:r>
            <a:r>
              <a:rPr lang="en-US" sz="2000" dirty="0" err="1">
                <a:latin typeface="Times New Roman" pitchFamily="18" charset="0"/>
                <a:cs typeface="Times New Roman" pitchFamily="18" charset="0"/>
              </a:rPr>
              <a:t>overfitting</a:t>
            </a:r>
            <a:r>
              <a:rPr lang="en-US" sz="2000" dirty="0">
                <a:latin typeface="Times New Roman" pitchFamily="18" charset="0"/>
                <a:cs typeface="Times New Roman" pitchFamily="18" charset="0"/>
              </a:rPr>
              <a:t> in Random Forest, different selections of features and number of trees will be tested to check for change in performance. </a:t>
            </a:r>
            <a:endParaRPr lang="en-US" sz="2000" dirty="0">
              <a:latin typeface="Times New Roman" pitchFamily="18" charset="0"/>
              <a:cs typeface="Times New Roman" pitchFamily="18" charset="0"/>
            </a:endParaRPr>
          </a:p>
          <a:p>
            <a:pPr marL="114300" indent="0" algn="just">
              <a:buNone/>
            </a:pP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31227242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715962"/>
          </a:xfrm>
        </p:spPr>
        <p:txBody>
          <a:bodyPr/>
          <a:lstStyle/>
          <a:p>
            <a:r>
              <a:rPr lang="en-US" sz="2400" b="1" dirty="0" smtClean="0">
                <a:solidFill>
                  <a:schemeClr val="tx1"/>
                </a:solidFill>
                <a:latin typeface="Arial" pitchFamily="34" charset="0"/>
                <a:cs typeface="Arial" pitchFamily="34" charset="0"/>
              </a:rPr>
              <a:t> Data </a:t>
            </a:r>
            <a:r>
              <a:rPr lang="en-US" sz="2400" b="1" dirty="0">
                <a:solidFill>
                  <a:schemeClr val="tx1"/>
                </a:solidFill>
                <a:latin typeface="Arial" pitchFamily="34" charset="0"/>
                <a:cs typeface="Arial" pitchFamily="34" charset="0"/>
              </a:rPr>
              <a:t>Analysis:</a:t>
            </a:r>
          </a:p>
        </p:txBody>
      </p:sp>
      <p:sp>
        <p:nvSpPr>
          <p:cNvPr id="3" name="Content Placeholder 2"/>
          <p:cNvSpPr>
            <a:spLocks noGrp="1"/>
          </p:cNvSpPr>
          <p:nvPr>
            <p:ph idx="1"/>
          </p:nvPr>
        </p:nvSpPr>
        <p:spPr>
          <a:xfrm>
            <a:off x="457200" y="914400"/>
            <a:ext cx="7620000" cy="5486400"/>
          </a:xfrm>
        </p:spPr>
        <p:txBody>
          <a:bodyPr/>
          <a:lstStyle/>
          <a:p>
            <a:pPr algn="just"/>
            <a:endParaRPr lang="en-IN" sz="2400" dirty="0" smtClean="0">
              <a:latin typeface="Times New Roman" pitchFamily="18" charset="0"/>
              <a:cs typeface="Times New Roman" pitchFamily="18" charset="0"/>
            </a:endParaRPr>
          </a:p>
          <a:p>
            <a:pPr marL="114300" indent="0" algn="just">
              <a:buNone/>
            </a:pPr>
            <a:r>
              <a:rPr lang="en-IN" sz="2000" dirty="0" smtClean="0">
                <a:latin typeface="Times New Roman" pitchFamily="18" charset="0"/>
                <a:cs typeface="Times New Roman" pitchFamily="18" charset="0"/>
              </a:rPr>
              <a:t>Check </a:t>
            </a:r>
            <a:r>
              <a:rPr lang="en-IN" sz="2000" dirty="0">
                <a:latin typeface="Times New Roman" pitchFamily="18" charset="0"/>
                <a:cs typeface="Times New Roman" pitchFamily="18" charset="0"/>
              </a:rPr>
              <a:t>the how much Columns and rows present in dataset using </a:t>
            </a:r>
            <a:r>
              <a:rPr lang="en-IN" sz="2000" dirty="0" err="1">
                <a:latin typeface="Times New Roman" pitchFamily="18" charset="0"/>
                <a:cs typeface="Times New Roman" pitchFamily="18" charset="0"/>
              </a:rPr>
              <a:t>df.shape</a:t>
            </a:r>
            <a:r>
              <a:rPr lang="en-IN" sz="2000" dirty="0">
                <a:latin typeface="Times New Roman" pitchFamily="18" charset="0"/>
                <a:cs typeface="Times New Roman" pitchFamily="18" charset="0"/>
              </a:rPr>
              <a:t>() is use to check the rows and columns count in this </a:t>
            </a:r>
            <a:r>
              <a:rPr lang="en-IN" sz="2000" dirty="0" smtClean="0">
                <a:latin typeface="Times New Roman" pitchFamily="18" charset="0"/>
                <a:cs typeface="Times New Roman" pitchFamily="18" charset="0"/>
              </a:rPr>
              <a:t>below </a:t>
            </a:r>
            <a:r>
              <a:rPr lang="en-IN" sz="2000" dirty="0">
                <a:latin typeface="Times New Roman" pitchFamily="18" charset="0"/>
                <a:cs typeface="Times New Roman" pitchFamily="18" charset="0"/>
              </a:rPr>
              <a:t>dataset there are </a:t>
            </a:r>
            <a:r>
              <a:rPr lang="en-IN" sz="2000" dirty="0" smtClean="0">
                <a:latin typeface="Times New Roman" pitchFamily="18" charset="0"/>
                <a:cs typeface="Times New Roman" pitchFamily="18" charset="0"/>
              </a:rPr>
              <a:t>5000 </a:t>
            </a:r>
            <a:r>
              <a:rPr lang="en-IN" sz="2000" dirty="0">
                <a:latin typeface="Times New Roman" pitchFamily="18" charset="0"/>
                <a:cs typeface="Times New Roman" pitchFamily="18" charset="0"/>
              </a:rPr>
              <a:t>rows and </a:t>
            </a:r>
            <a:r>
              <a:rPr lang="en-IN" sz="2000" dirty="0" smtClean="0">
                <a:latin typeface="Times New Roman" pitchFamily="18" charset="0"/>
                <a:cs typeface="Times New Roman" pitchFamily="18" charset="0"/>
              </a:rPr>
              <a:t>13 </a:t>
            </a:r>
            <a:r>
              <a:rPr lang="en-IN" sz="2000" dirty="0">
                <a:latin typeface="Times New Roman" pitchFamily="18" charset="0"/>
                <a:cs typeface="Times New Roman" pitchFamily="18" charset="0"/>
              </a:rPr>
              <a:t>columns are present in </a:t>
            </a:r>
            <a:r>
              <a:rPr lang="en-IN" sz="2000" dirty="0" smtClean="0">
                <a:latin typeface="Times New Roman" pitchFamily="18" charset="0"/>
                <a:cs typeface="Times New Roman" pitchFamily="18" charset="0"/>
              </a:rPr>
              <a:t>car dataset</a:t>
            </a:r>
            <a:endParaRPr lang="en-US" sz="2000"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609600" y="2652409"/>
            <a:ext cx="4191000" cy="1129030"/>
          </a:xfrm>
          <a:prstGeom prst="rect">
            <a:avLst/>
          </a:prstGeom>
          <a:noFill/>
          <a:ln>
            <a:noFill/>
          </a:ln>
        </p:spPr>
      </p:pic>
    </p:spTree>
    <p:extLst>
      <p:ext uri="{BB962C8B-B14F-4D97-AF65-F5344CB8AC3E}">
        <p14:creationId xmlns:p14="http://schemas.microsoft.com/office/powerpoint/2010/main" val="17337550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9"/>
            <a:ext cx="7620000" cy="639762"/>
          </a:xfrm>
        </p:spPr>
        <p:txBody>
          <a:bodyPr/>
          <a:lstStyle/>
          <a:p>
            <a:r>
              <a:rPr lang="en-US" sz="2400" b="1" dirty="0">
                <a:solidFill>
                  <a:schemeClr val="tx1"/>
                </a:solidFill>
                <a:latin typeface="Arial" pitchFamily="34" charset="0"/>
                <a:cs typeface="Arial" pitchFamily="34" charset="0"/>
              </a:rPr>
              <a:t>Check how much null values are present in dataset:</a:t>
            </a:r>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3400" y="1092781"/>
            <a:ext cx="4254719" cy="4026107"/>
          </a:xfrm>
          <a:prstGeom prst="rect">
            <a:avLst/>
          </a:prstGeom>
          <a:noFill/>
          <a:ln>
            <a:noFill/>
          </a:ln>
        </p:spPr>
      </p:pic>
      <p:sp>
        <p:nvSpPr>
          <p:cNvPr id="5" name="Rectangle 4"/>
          <p:cNvSpPr/>
          <p:nvPr/>
        </p:nvSpPr>
        <p:spPr>
          <a:xfrm>
            <a:off x="685800" y="5562600"/>
            <a:ext cx="7391400" cy="369332"/>
          </a:xfrm>
          <a:prstGeom prst="rect">
            <a:avLst/>
          </a:prstGeom>
        </p:spPr>
        <p:txBody>
          <a:bodyPr wrap="square">
            <a:spAutoFit/>
          </a:bodyPr>
          <a:lstStyle/>
          <a:p>
            <a:r>
              <a:rPr lang="en-US" dirty="0" smtClean="0">
                <a:latin typeface="Times New Roman" pitchFamily="18" charset="0"/>
                <a:cs typeface="Times New Roman" pitchFamily="18" charset="0"/>
              </a:rPr>
              <a:t>Here above dataset many columns null values are present.</a:t>
            </a:r>
            <a:endParaRPr lang="en-US"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13261489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868362"/>
          </a:xfrm>
        </p:spPr>
        <p:txBody>
          <a:bodyPr/>
          <a:lstStyle/>
          <a:p>
            <a:r>
              <a:rPr lang="en-IN" sz="2400" b="1" dirty="0" smtClean="0">
                <a:solidFill>
                  <a:schemeClr val="tx1"/>
                </a:solidFill>
                <a:latin typeface="Arial" pitchFamily="34" charset="0"/>
                <a:cs typeface="Arial" pitchFamily="34" charset="0"/>
              </a:rPr>
              <a:t/>
            </a:r>
            <a:br>
              <a:rPr lang="en-IN" sz="2400" b="1" dirty="0" smtClean="0">
                <a:solidFill>
                  <a:schemeClr val="tx1"/>
                </a:solidFill>
                <a:latin typeface="Arial" pitchFamily="34" charset="0"/>
                <a:cs typeface="Arial" pitchFamily="34" charset="0"/>
              </a:rPr>
            </a:br>
            <a:r>
              <a:rPr lang="en-IN" sz="2400" b="1" dirty="0" smtClean="0">
                <a:solidFill>
                  <a:schemeClr val="tx1"/>
                </a:solidFill>
                <a:latin typeface="Arial" pitchFamily="34" charset="0"/>
                <a:cs typeface="Arial" pitchFamily="34" charset="0"/>
              </a:rPr>
              <a:t>In </a:t>
            </a:r>
            <a:r>
              <a:rPr lang="en-IN" sz="2400" b="1" dirty="0">
                <a:solidFill>
                  <a:schemeClr val="tx1"/>
                </a:solidFill>
                <a:latin typeface="Arial" pitchFamily="34" charset="0"/>
                <a:cs typeface="Arial" pitchFamily="34" charset="0"/>
              </a:rPr>
              <a:t>below code </a:t>
            </a:r>
            <a:r>
              <a:rPr lang="en-IN" sz="2400" b="1" dirty="0" err="1">
                <a:solidFill>
                  <a:schemeClr val="tx1"/>
                </a:solidFill>
                <a:latin typeface="Arial" pitchFamily="34" charset="0"/>
                <a:cs typeface="Arial" pitchFamily="34" charset="0"/>
              </a:rPr>
              <a:t>df.dtypes</a:t>
            </a:r>
            <a:r>
              <a:rPr lang="en-IN" sz="2400" b="1" dirty="0">
                <a:solidFill>
                  <a:schemeClr val="tx1"/>
                </a:solidFill>
                <a:latin typeface="Arial" pitchFamily="34" charset="0"/>
                <a:cs typeface="Arial" pitchFamily="34" charset="0"/>
              </a:rPr>
              <a:t> is used to check the data types of all the column </a:t>
            </a:r>
            <a:r>
              <a:rPr lang="en-IN" sz="2400" b="1" dirty="0" smtClean="0">
                <a:solidFill>
                  <a:schemeClr val="tx1"/>
                </a:solidFill>
                <a:latin typeface="Arial" pitchFamily="34" charset="0"/>
                <a:cs typeface="Arial" pitchFamily="34" charset="0"/>
              </a:rPr>
              <a:t>in dataset</a:t>
            </a:r>
            <a:r>
              <a:rPr lang="en-IN" sz="2400" b="1" dirty="0">
                <a:solidFill>
                  <a:schemeClr val="tx1"/>
                </a:solidFill>
                <a:latin typeface="Arial" pitchFamily="34" charset="0"/>
                <a:cs typeface="Arial" pitchFamily="34" charset="0"/>
              </a:rPr>
              <a:t>:</a:t>
            </a:r>
            <a:r>
              <a:rPr lang="en-US" sz="2400" b="1" dirty="0">
                <a:solidFill>
                  <a:schemeClr val="tx1"/>
                </a:solidFill>
                <a:latin typeface="Arial" pitchFamily="34" charset="0"/>
                <a:cs typeface="Arial" pitchFamily="34" charset="0"/>
              </a:rPr>
              <a:t/>
            </a:r>
            <a:br>
              <a:rPr lang="en-US" sz="2400" b="1" dirty="0">
                <a:solidFill>
                  <a:schemeClr val="tx1"/>
                </a:solidFill>
                <a:latin typeface="Arial" pitchFamily="34" charset="0"/>
                <a:cs typeface="Arial" pitchFamily="34" charset="0"/>
              </a:rPr>
            </a:br>
            <a:endParaRPr lang="en-US" sz="2400" dirty="0">
              <a:solidFill>
                <a:schemeClr val="tx1"/>
              </a:solidFill>
              <a:latin typeface="Arial" pitchFamily="34" charset="0"/>
              <a:cs typeface="Arial" pitchFamily="34" charset="0"/>
            </a:endParaRPr>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5800" y="1524000"/>
            <a:ext cx="3276599" cy="4038600"/>
          </a:xfrm>
          <a:prstGeom prst="rect">
            <a:avLst/>
          </a:prstGeom>
          <a:noFill/>
          <a:ln>
            <a:noFill/>
          </a:ln>
        </p:spPr>
      </p:pic>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4267200" y="1524001"/>
            <a:ext cx="3330575" cy="3991582"/>
          </a:xfrm>
          <a:prstGeom prst="rect">
            <a:avLst/>
          </a:prstGeom>
          <a:noFill/>
          <a:ln>
            <a:noFill/>
          </a:ln>
        </p:spPr>
      </p:pic>
      <p:sp>
        <p:nvSpPr>
          <p:cNvPr id="6" name="Rectangle 5"/>
          <p:cNvSpPr/>
          <p:nvPr/>
        </p:nvSpPr>
        <p:spPr>
          <a:xfrm>
            <a:off x="762000" y="5682734"/>
            <a:ext cx="7086600" cy="369332"/>
          </a:xfrm>
          <a:prstGeom prst="rect">
            <a:avLst/>
          </a:prstGeom>
        </p:spPr>
        <p:txBody>
          <a:bodyPr wrap="square">
            <a:spAutoFit/>
          </a:bodyPr>
          <a:lstStyle/>
          <a:p>
            <a:r>
              <a:rPr lang="en-IN" dirty="0" smtClean="0">
                <a:latin typeface="Times New Roman" pitchFamily="18" charset="0"/>
                <a:cs typeface="Times New Roman" pitchFamily="18" charset="0"/>
              </a:rPr>
              <a:t>Above dataset categorical and numerical values are present.</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764976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639762"/>
          </a:xfrm>
        </p:spPr>
        <p:txBody>
          <a:bodyPr/>
          <a:lstStyle/>
          <a:p>
            <a:r>
              <a:rPr lang="en-IN" sz="2000" b="1" dirty="0">
                <a:solidFill>
                  <a:schemeClr val="tx1"/>
                </a:solidFill>
                <a:latin typeface="Arial" pitchFamily="34" charset="0"/>
                <a:cs typeface="Arial" pitchFamily="34" charset="0"/>
              </a:rPr>
              <a:t>D</a:t>
            </a:r>
            <a:r>
              <a:rPr lang="en-IN" sz="2000" b="1" dirty="0" smtClean="0">
                <a:solidFill>
                  <a:schemeClr val="tx1"/>
                </a:solidFill>
                <a:latin typeface="Arial" pitchFamily="34" charset="0"/>
                <a:cs typeface="Arial" pitchFamily="34" charset="0"/>
              </a:rPr>
              <a:t>escribe </a:t>
            </a:r>
            <a:r>
              <a:rPr lang="en-IN" sz="2000" b="1" dirty="0">
                <a:solidFill>
                  <a:schemeClr val="tx1"/>
                </a:solidFill>
                <a:latin typeface="Arial" pitchFamily="34" charset="0"/>
                <a:cs typeface="Arial" pitchFamily="34" charset="0"/>
              </a:rPr>
              <a:t>the information of car dataset using </a:t>
            </a:r>
            <a:r>
              <a:rPr lang="en-IN" sz="2000" b="1" dirty="0" err="1">
                <a:solidFill>
                  <a:schemeClr val="tx1"/>
                </a:solidFill>
                <a:latin typeface="Arial" pitchFamily="34" charset="0"/>
                <a:cs typeface="Arial" pitchFamily="34" charset="0"/>
              </a:rPr>
              <a:t>df.describe</a:t>
            </a:r>
            <a:r>
              <a:rPr lang="en-IN" sz="2000" b="1" dirty="0" smtClean="0">
                <a:solidFill>
                  <a:schemeClr val="tx1"/>
                </a:solidFill>
                <a:latin typeface="Arial" pitchFamily="34" charset="0"/>
                <a:cs typeface="Arial" pitchFamily="34" charset="0"/>
              </a:rPr>
              <a:t>() :</a:t>
            </a:r>
            <a:endParaRPr lang="en-US" sz="2000" b="1" dirty="0">
              <a:solidFill>
                <a:schemeClr val="tx1"/>
              </a:solidFill>
              <a:latin typeface="Arial" pitchFamily="34" charset="0"/>
              <a:cs typeface="Arial" pitchFamily="34" charset="0"/>
            </a:endParaRPr>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3400" y="1371600"/>
            <a:ext cx="6934200" cy="3657600"/>
          </a:xfrm>
          <a:prstGeom prst="rect">
            <a:avLst/>
          </a:prstGeom>
          <a:noFill/>
          <a:ln>
            <a:noFill/>
          </a:ln>
        </p:spPr>
      </p:pic>
    </p:spTree>
    <p:extLst>
      <p:ext uri="{BB962C8B-B14F-4D97-AF65-F5344CB8AC3E}">
        <p14:creationId xmlns:p14="http://schemas.microsoft.com/office/powerpoint/2010/main" val="26511784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639762"/>
          </a:xfrm>
        </p:spPr>
        <p:txBody>
          <a:bodyPr/>
          <a:lstStyle/>
          <a:p>
            <a:r>
              <a:rPr lang="en-IN" sz="2000" b="1" dirty="0" smtClean="0">
                <a:solidFill>
                  <a:schemeClr val="tx1"/>
                </a:solidFill>
                <a:latin typeface="Arial" pitchFamily="34" charset="0"/>
                <a:cs typeface="Arial" pitchFamily="34" charset="0"/>
              </a:rPr>
              <a:t>Check </a:t>
            </a:r>
            <a:r>
              <a:rPr lang="en-IN" sz="2000" b="1" dirty="0">
                <a:solidFill>
                  <a:schemeClr val="tx1"/>
                </a:solidFill>
                <a:latin typeface="Arial" pitchFamily="34" charset="0"/>
                <a:cs typeface="Arial" pitchFamily="34" charset="0"/>
              </a:rPr>
              <a:t>the duplicates values of car </a:t>
            </a:r>
            <a:r>
              <a:rPr lang="en-IN" sz="2000" b="1" dirty="0" smtClean="0">
                <a:solidFill>
                  <a:schemeClr val="tx1"/>
                </a:solidFill>
                <a:latin typeface="Arial" pitchFamily="34" charset="0"/>
                <a:cs typeface="Arial" pitchFamily="34" charset="0"/>
              </a:rPr>
              <a:t>dataset :</a:t>
            </a:r>
            <a:endParaRPr lang="en-US" sz="2400" dirty="0">
              <a:latin typeface="Arial" pitchFamily="34" charset="0"/>
              <a:cs typeface="Arial" pitchFamily="34" charset="0"/>
            </a:endParaRPr>
          </a:p>
        </p:txBody>
      </p:sp>
      <p:pic>
        <p:nvPicPr>
          <p:cNvPr id="4" name="Content Placeholder 3"/>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762000" y="1143001"/>
            <a:ext cx="6553200" cy="2133599"/>
          </a:xfrm>
          <a:prstGeom prst="rect">
            <a:avLst/>
          </a:prstGeom>
          <a:noFill/>
          <a:ln>
            <a:noFill/>
          </a:ln>
        </p:spPr>
      </p:pic>
      <p:pic>
        <p:nvPicPr>
          <p:cNvPr id="5" name="Picture 4"/>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47800" y="3352800"/>
            <a:ext cx="5867400" cy="1752600"/>
          </a:xfrm>
          <a:prstGeom prst="rect">
            <a:avLst/>
          </a:prstGeom>
          <a:noFill/>
          <a:ln>
            <a:noFill/>
          </a:ln>
        </p:spPr>
      </p:pic>
      <p:sp>
        <p:nvSpPr>
          <p:cNvPr id="6" name="Rectangle 5"/>
          <p:cNvSpPr/>
          <p:nvPr/>
        </p:nvSpPr>
        <p:spPr>
          <a:xfrm>
            <a:off x="1066800" y="5410200"/>
            <a:ext cx="6629400" cy="646331"/>
          </a:xfrm>
          <a:prstGeom prst="rect">
            <a:avLst/>
          </a:prstGeom>
        </p:spPr>
        <p:txBody>
          <a:bodyPr wrap="square">
            <a:spAutoFit/>
          </a:bodyPr>
          <a:lstStyle/>
          <a:p>
            <a:pPr algn="just"/>
            <a:r>
              <a:rPr lang="en-IN" dirty="0" smtClean="0">
                <a:latin typeface="Times New Roman" pitchFamily="18" charset="0"/>
                <a:cs typeface="Times New Roman" pitchFamily="18" charset="0"/>
              </a:rPr>
              <a:t>There </a:t>
            </a:r>
            <a:r>
              <a:rPr lang="en-IN" dirty="0">
                <a:latin typeface="Times New Roman" pitchFamily="18" charset="0"/>
                <a:cs typeface="Times New Roman" pitchFamily="18" charset="0"/>
              </a:rPr>
              <a:t>was no of duplicates values are present in dataset so drop that duplicate values from dataset</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410449712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1696</TotalTime>
  <Words>1031</Words>
  <Application>Microsoft Office PowerPoint</Application>
  <PresentationFormat>On-screen Show (4:3)</PresentationFormat>
  <Paragraphs>93</Paragraphs>
  <Slides>49</Slides>
  <Notes>2</Notes>
  <HiddenSlides>0</HiddenSlides>
  <MMClips>0</MMClips>
  <ScaleCrop>false</ScaleCrop>
  <HeadingPairs>
    <vt:vector size="4" baseType="variant">
      <vt:variant>
        <vt:lpstr>Theme</vt:lpstr>
      </vt:variant>
      <vt:variant>
        <vt:i4>1</vt:i4>
      </vt:variant>
      <vt:variant>
        <vt:lpstr>Slide Titles</vt:lpstr>
      </vt:variant>
      <vt:variant>
        <vt:i4>49</vt:i4>
      </vt:variant>
    </vt:vector>
  </HeadingPairs>
  <TitlesOfParts>
    <vt:vector size="50" baseType="lpstr">
      <vt:lpstr>Adjacency</vt:lpstr>
      <vt:lpstr>PowerPoint Presentation</vt:lpstr>
      <vt:lpstr>  Problem Definition   </vt:lpstr>
      <vt:lpstr> Dataset: </vt:lpstr>
      <vt:lpstr>Display Dataset:</vt:lpstr>
      <vt:lpstr> Data Analysis:</vt:lpstr>
      <vt:lpstr>Check how much null values are present in dataset:</vt:lpstr>
      <vt:lpstr> In below code df.dtypes is used to check the data types of all the column in dataset: </vt:lpstr>
      <vt:lpstr>Describe the information of car dataset using df.describe() :</vt:lpstr>
      <vt:lpstr>Check the duplicates values of car dataset :</vt:lpstr>
      <vt:lpstr>Splits values In dataset:</vt:lpstr>
      <vt:lpstr> Data Preprocessing Done : </vt:lpstr>
      <vt:lpstr>Encoding:</vt:lpstr>
      <vt:lpstr>EDA:</vt:lpstr>
      <vt:lpstr>PowerPoint Presentation</vt:lpstr>
      <vt:lpstr>Checking Distribution of all columns in car dataset:</vt:lpstr>
      <vt:lpstr>PowerPoint Presentation</vt:lpstr>
      <vt:lpstr>PowerPoint Presentation</vt:lpstr>
      <vt:lpstr>PowerPoint Presentation</vt:lpstr>
      <vt:lpstr>Checking Outliers:</vt:lpstr>
      <vt:lpstr>PowerPoint Presentation</vt:lpstr>
      <vt:lpstr>PowerPoint Presentation</vt:lpstr>
      <vt:lpstr> Bi varient Analysis Car dataset:   </vt:lpstr>
      <vt:lpstr>PowerPoint Presentation</vt:lpstr>
      <vt:lpstr>PowerPoint Presentation</vt:lpstr>
      <vt:lpstr>Histplot Train Dataset: </vt:lpstr>
      <vt:lpstr> Multi Varient Analysis of Car Dataset: </vt:lpstr>
      <vt:lpstr>PowerPoint Presentation</vt:lpstr>
      <vt:lpstr> Visualizations: </vt:lpstr>
      <vt:lpstr>PowerPoint Presentation</vt:lpstr>
      <vt:lpstr>Shows Correlation is another way: </vt:lpstr>
      <vt:lpstr>Use Z-score for check dataloss: </vt:lpstr>
      <vt:lpstr>Use IQR for check dataloss: </vt:lpstr>
      <vt:lpstr>Checking Skewness:</vt:lpstr>
      <vt:lpstr>PowerPoint Presentation</vt:lpstr>
      <vt:lpstr>Min Max scaler Technique:</vt:lpstr>
      <vt:lpstr>Building Machine learning Models: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Finally Load the model and predict the values:</vt:lpstr>
      <vt:lpstr>PowerPoint Presentation</vt:lpstr>
      <vt:lpstr> Conclusion: </vt:lpstr>
      <vt:lpstr> Limitations of this work and Scope for Future Work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Ankita</dc:creator>
  <cp:lastModifiedBy>Ankita</cp:lastModifiedBy>
  <cp:revision>21</cp:revision>
  <dcterms:created xsi:type="dcterms:W3CDTF">2021-11-10T07:13:45Z</dcterms:created>
  <dcterms:modified xsi:type="dcterms:W3CDTF">2021-11-11T11:30:03Z</dcterms:modified>
</cp:coreProperties>
</file>