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F182AAE-4EBD-4825-BDFC-6DE323C51BD7}" type="datetimeFigureOut">
              <a:rPr lang="en-US" smtClean="0"/>
              <a:t>12/31/2021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BEB6279-E7DC-4056-9499-0F7260C4E85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F182AAE-4EBD-4825-BDFC-6DE323C51BD7}" type="datetimeFigureOut">
              <a:rPr lang="en-US" smtClean="0"/>
              <a:t>12/31/2021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EB6279-E7DC-4056-9499-0F7260C4E85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F182AAE-4EBD-4825-BDFC-6DE323C51BD7}" type="datetimeFigureOut">
              <a:rPr lang="en-US" smtClean="0"/>
              <a:t>12/31/2021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EB6279-E7DC-4056-9499-0F7260C4E85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F182AAE-4EBD-4825-BDFC-6DE323C51BD7}" type="datetimeFigureOut">
              <a:rPr lang="en-US" smtClean="0"/>
              <a:t>12/31/2021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EB6279-E7DC-4056-9499-0F7260C4E853}"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F182AAE-4EBD-4825-BDFC-6DE323C51BD7}" type="datetimeFigureOut">
              <a:rPr lang="en-US" smtClean="0"/>
              <a:t>12/31/2021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EB6279-E7DC-4056-9499-0F7260C4E853}"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F182AAE-4EBD-4825-BDFC-6DE323C51BD7}" type="datetimeFigureOut">
              <a:rPr lang="en-US" smtClean="0"/>
              <a:t>12/31/2021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BEB6279-E7DC-4056-9499-0F7260C4E853}"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F182AAE-4EBD-4825-BDFC-6DE323C51BD7}" type="datetimeFigureOut">
              <a:rPr lang="en-US" smtClean="0"/>
              <a:t>12/31/2021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BEB6279-E7DC-4056-9499-0F7260C4E85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F182AAE-4EBD-4825-BDFC-6DE323C51BD7}" type="datetimeFigureOut">
              <a:rPr lang="en-US" smtClean="0"/>
              <a:t>12/31/2021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BEB6279-E7DC-4056-9499-0F7260C4E853}"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F182AAE-4EBD-4825-BDFC-6DE323C51BD7}" type="datetimeFigureOut">
              <a:rPr lang="en-US" smtClean="0"/>
              <a:t>12/31/2021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BEB6279-E7DC-4056-9499-0F7260C4E85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F182AAE-4EBD-4825-BDFC-6DE323C51BD7}" type="datetimeFigureOut">
              <a:rPr lang="en-US" smtClean="0"/>
              <a:t>12/31/2021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BEB6279-E7DC-4056-9499-0F7260C4E85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F182AAE-4EBD-4825-BDFC-6DE323C51BD7}" type="datetimeFigureOut">
              <a:rPr lang="en-US" smtClean="0"/>
              <a:t>12/31/2021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BEB6279-E7DC-4056-9499-0F7260C4E853}"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F182AAE-4EBD-4825-BDFC-6DE323C51BD7}" type="datetimeFigureOut">
              <a:rPr lang="en-US" smtClean="0"/>
              <a:t>12/31/2021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BEB6279-E7DC-4056-9499-0F7260C4E85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838199"/>
            <a:ext cx="7772400" cy="2971801"/>
          </a:xfrm>
        </p:spPr>
        <p:txBody>
          <a:bodyPr>
            <a:normAutofit/>
          </a:bodyPr>
          <a:lstStyle/>
          <a:p>
            <a:pPr algn="l"/>
            <a:endParaRPr lang="en-IN" b="1" u="heavy" dirty="0" smtClean="0"/>
          </a:p>
          <a:p>
            <a:pPr algn="ctr"/>
            <a:endParaRPr lang="en-IN" sz="3200" b="1" u="heavy" dirty="0" smtClean="0">
              <a:latin typeface="Arial" pitchFamily="34" charset="0"/>
              <a:cs typeface="Arial" pitchFamily="34" charset="0"/>
            </a:endParaRPr>
          </a:p>
          <a:p>
            <a:pPr algn="ctr"/>
            <a:endParaRPr lang="en-IN" sz="3200" b="1" u="heavy" dirty="0">
              <a:latin typeface="Arial" pitchFamily="34" charset="0"/>
              <a:cs typeface="Arial" pitchFamily="34" charset="0"/>
            </a:endParaRPr>
          </a:p>
          <a:p>
            <a:pPr algn="ctr"/>
            <a:r>
              <a:rPr lang="en-IN" sz="3200" b="1" u="heavy" dirty="0" smtClean="0">
                <a:latin typeface="Arial" pitchFamily="34" charset="0"/>
                <a:cs typeface="Arial" pitchFamily="34" charset="0"/>
              </a:rPr>
              <a:t>RATINGS </a:t>
            </a:r>
            <a:r>
              <a:rPr lang="en-IN" sz="3200" b="1" u="heavy" dirty="0">
                <a:latin typeface="Arial" pitchFamily="34" charset="0"/>
                <a:cs typeface="Arial" pitchFamily="34" charset="0"/>
              </a:rPr>
              <a:t>PREDICTION</a:t>
            </a:r>
            <a:endParaRPr lang="en-US" sz="3200" dirty="0">
              <a:latin typeface="Arial" pitchFamily="34" charset="0"/>
              <a:cs typeface="Arial" pitchFamily="34" charset="0"/>
            </a:endParaRPr>
          </a:p>
          <a:p>
            <a:pPr algn="l"/>
            <a:endParaRPr lang="en-US" dirty="0"/>
          </a:p>
        </p:txBody>
      </p:sp>
    </p:spTree>
    <p:extLst>
      <p:ext uri="{BB962C8B-B14F-4D97-AF65-F5344CB8AC3E}">
        <p14:creationId xmlns:p14="http://schemas.microsoft.com/office/powerpoint/2010/main" val="7883852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rating\1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609600"/>
            <a:ext cx="6629400" cy="1981200"/>
          </a:xfrm>
          <a:prstGeom prst="rect">
            <a:avLst/>
          </a:prstGeom>
          <a:noFill/>
          <a:ln>
            <a:noFill/>
          </a:ln>
        </p:spPr>
      </p:pic>
      <p:pic>
        <p:nvPicPr>
          <p:cNvPr id="5" name="Picture 4" descr="D:\users\Ankita\Desktop\rating\14.png"/>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048000"/>
            <a:ext cx="2840990" cy="2037080"/>
          </a:xfrm>
          <a:prstGeom prst="rect">
            <a:avLst/>
          </a:prstGeom>
          <a:noFill/>
          <a:ln>
            <a:noFill/>
          </a:ln>
        </p:spPr>
      </p:pic>
      <p:pic>
        <p:nvPicPr>
          <p:cNvPr id="6" name="Picture 5" descr="D:\users\Ankita\Desktop\rating\17.png"/>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002915"/>
            <a:ext cx="2430145" cy="2082165"/>
          </a:xfrm>
          <a:prstGeom prst="rect">
            <a:avLst/>
          </a:prstGeom>
          <a:noFill/>
          <a:ln>
            <a:noFill/>
          </a:ln>
        </p:spPr>
      </p:pic>
      <p:sp>
        <p:nvSpPr>
          <p:cNvPr id="7" name="Rectangle 6"/>
          <p:cNvSpPr/>
          <p:nvPr/>
        </p:nvSpPr>
        <p:spPr>
          <a:xfrm>
            <a:off x="685800" y="5410200"/>
            <a:ext cx="7696200" cy="646331"/>
          </a:xfrm>
          <a:prstGeom prst="rect">
            <a:avLst/>
          </a:prstGeom>
        </p:spPr>
        <p:txBody>
          <a:bodyPr wrap="square">
            <a:spAutoFit/>
          </a:bodyPr>
          <a:lstStyle/>
          <a:p>
            <a:r>
              <a:rPr lang="en-US" dirty="0" err="1"/>
              <a:t>Univarient</a:t>
            </a:r>
            <a:r>
              <a:rPr lang="en-US" dirty="0"/>
              <a:t> analysis of </a:t>
            </a:r>
            <a:r>
              <a:rPr lang="en-US" dirty="0" smtClean="0"/>
              <a:t>‘Product Name’, ‘Product </a:t>
            </a:r>
            <a:r>
              <a:rPr lang="en-US" dirty="0"/>
              <a:t>Rating’ and ‘Review </a:t>
            </a:r>
            <a:r>
              <a:rPr lang="en-US" dirty="0" err="1"/>
              <a:t>Asin</a:t>
            </a:r>
            <a:r>
              <a:rPr lang="en-US" dirty="0"/>
              <a:t>’ column in this dataset.</a:t>
            </a:r>
          </a:p>
        </p:txBody>
      </p:sp>
    </p:spTree>
    <p:extLst>
      <p:ext uri="{BB962C8B-B14F-4D97-AF65-F5344CB8AC3E}">
        <p14:creationId xmlns:p14="http://schemas.microsoft.com/office/powerpoint/2010/main" val="12317302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rating\16.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457201"/>
            <a:ext cx="7131417" cy="1981200"/>
          </a:xfrm>
          <a:prstGeom prst="rect">
            <a:avLst/>
          </a:prstGeom>
          <a:noFill/>
          <a:ln>
            <a:noFill/>
          </a:ln>
        </p:spPr>
      </p:pic>
      <p:pic>
        <p:nvPicPr>
          <p:cNvPr id="5" name="Picture 4" descr="D:\users\Ankita\Desktop\rating\1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895600"/>
            <a:ext cx="7239000" cy="1981200"/>
          </a:xfrm>
          <a:prstGeom prst="rect">
            <a:avLst/>
          </a:prstGeom>
          <a:noFill/>
          <a:ln>
            <a:noFill/>
          </a:ln>
        </p:spPr>
      </p:pic>
      <p:sp>
        <p:nvSpPr>
          <p:cNvPr id="6" name="Rectangle 5"/>
          <p:cNvSpPr/>
          <p:nvPr/>
        </p:nvSpPr>
        <p:spPr>
          <a:xfrm>
            <a:off x="838200" y="5181600"/>
            <a:ext cx="7620000" cy="646331"/>
          </a:xfrm>
          <a:prstGeom prst="rect">
            <a:avLst/>
          </a:prstGeom>
        </p:spPr>
        <p:txBody>
          <a:bodyPr wrap="square">
            <a:spAutoFit/>
          </a:bodyPr>
          <a:lstStyle/>
          <a:p>
            <a:r>
              <a:rPr lang="en-US" dirty="0" err="1"/>
              <a:t>Univarient</a:t>
            </a:r>
            <a:r>
              <a:rPr lang="en-US" dirty="0"/>
              <a:t> analysis of </a:t>
            </a:r>
            <a:r>
              <a:rPr lang="en-US" dirty="0" smtClean="0"/>
              <a:t>‘Review </a:t>
            </a:r>
            <a:r>
              <a:rPr lang="en-US" dirty="0" err="1" smtClean="0"/>
              <a:t>Rating’,‘Review</a:t>
            </a:r>
            <a:r>
              <a:rPr lang="en-US" dirty="0" smtClean="0"/>
              <a:t> </a:t>
            </a:r>
            <a:r>
              <a:rPr lang="en-US" dirty="0"/>
              <a:t>Author’ and ‘Review Date’ column in this dataset.</a:t>
            </a:r>
          </a:p>
        </p:txBody>
      </p:sp>
    </p:spTree>
    <p:extLst>
      <p:ext uri="{BB962C8B-B14F-4D97-AF65-F5344CB8AC3E}">
        <p14:creationId xmlns:p14="http://schemas.microsoft.com/office/powerpoint/2010/main" val="4281871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rating\19.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914400"/>
            <a:ext cx="4369025" cy="3073558"/>
          </a:xfrm>
          <a:prstGeom prst="rect">
            <a:avLst/>
          </a:prstGeom>
          <a:noFill/>
          <a:ln>
            <a:noFill/>
          </a:ln>
        </p:spPr>
      </p:pic>
      <p:sp>
        <p:nvSpPr>
          <p:cNvPr id="5" name="Rectangle 4"/>
          <p:cNvSpPr/>
          <p:nvPr/>
        </p:nvSpPr>
        <p:spPr>
          <a:xfrm>
            <a:off x="914400" y="4267200"/>
            <a:ext cx="7086600" cy="369332"/>
          </a:xfrm>
          <a:prstGeom prst="rect">
            <a:avLst/>
          </a:prstGeom>
        </p:spPr>
        <p:txBody>
          <a:bodyPr wrap="square">
            <a:spAutoFit/>
          </a:bodyPr>
          <a:lstStyle/>
          <a:p>
            <a:r>
              <a:rPr lang="en-US" dirty="0" err="1"/>
              <a:t>Univarient</a:t>
            </a:r>
            <a:r>
              <a:rPr lang="en-US" dirty="0"/>
              <a:t> analysis of ‘Source’ column in this dataset.</a:t>
            </a:r>
          </a:p>
        </p:txBody>
      </p:sp>
    </p:spTree>
    <p:extLst>
      <p:ext uri="{BB962C8B-B14F-4D97-AF65-F5344CB8AC3E}">
        <p14:creationId xmlns:p14="http://schemas.microsoft.com/office/powerpoint/2010/main" val="1184742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lstStyle/>
          <a:p>
            <a:pPr marL="109728" indent="0">
              <a:buNone/>
            </a:pPr>
            <a:r>
              <a:rPr lang="en-US" sz="2400" b="1" dirty="0">
                <a:latin typeface="Arial" pitchFamily="34" charset="0"/>
                <a:cs typeface="Arial" pitchFamily="34" charset="0"/>
              </a:rPr>
              <a:t>Checking Distribution of </a:t>
            </a:r>
            <a:r>
              <a:rPr lang="en-US" sz="2400" b="1" dirty="0" smtClean="0">
                <a:latin typeface="Arial" pitchFamily="34" charset="0"/>
                <a:cs typeface="Arial" pitchFamily="34" charset="0"/>
              </a:rPr>
              <a:t>this </a:t>
            </a:r>
            <a:r>
              <a:rPr lang="en-US" sz="2400" b="1" dirty="0">
                <a:latin typeface="Arial" pitchFamily="34" charset="0"/>
                <a:cs typeface="Arial" pitchFamily="34" charset="0"/>
              </a:rPr>
              <a:t>Dataset:</a:t>
            </a:r>
            <a:endParaRPr lang="en-US" sz="2400" dirty="0">
              <a:latin typeface="Arial" pitchFamily="34" charset="0"/>
              <a:cs typeface="Arial" pitchFamily="34" charset="0"/>
            </a:endParaRPr>
          </a:p>
          <a:p>
            <a:pPr marL="109728" indent="0">
              <a:buNone/>
            </a:pPr>
            <a:endParaRPr lang="en-US" dirty="0"/>
          </a:p>
        </p:txBody>
      </p:sp>
      <p:pic>
        <p:nvPicPr>
          <p:cNvPr id="4" name="Picture 3" descr="D:\users\Ankita\Desktop\rating\2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476374"/>
            <a:ext cx="3825240" cy="2181225"/>
          </a:xfrm>
          <a:prstGeom prst="rect">
            <a:avLst/>
          </a:prstGeom>
          <a:noFill/>
          <a:ln>
            <a:noFill/>
          </a:ln>
        </p:spPr>
      </p:pic>
      <p:pic>
        <p:nvPicPr>
          <p:cNvPr id="5" name="Picture 4" descr="D:\users\Ankita\Desktop\rating\2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4267200"/>
            <a:ext cx="7543800" cy="1600200"/>
          </a:xfrm>
          <a:prstGeom prst="rect">
            <a:avLst/>
          </a:prstGeom>
          <a:noFill/>
          <a:ln>
            <a:noFill/>
          </a:ln>
        </p:spPr>
      </p:pic>
    </p:spTree>
    <p:extLst>
      <p:ext uri="{BB962C8B-B14F-4D97-AF65-F5344CB8AC3E}">
        <p14:creationId xmlns:p14="http://schemas.microsoft.com/office/powerpoint/2010/main" val="19244446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rating\22.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685800"/>
            <a:ext cx="7543800" cy="2286000"/>
          </a:xfrm>
          <a:prstGeom prst="rect">
            <a:avLst/>
          </a:prstGeom>
          <a:noFill/>
          <a:ln>
            <a:noFill/>
          </a:ln>
        </p:spPr>
      </p:pic>
      <p:pic>
        <p:nvPicPr>
          <p:cNvPr id="5" name="Picture 4" descr="D:\users\Ankita\Desktop\rating\24.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3505200"/>
            <a:ext cx="7391400" cy="2209800"/>
          </a:xfrm>
          <a:prstGeom prst="rect">
            <a:avLst/>
          </a:prstGeom>
          <a:noFill/>
          <a:ln>
            <a:noFill/>
          </a:ln>
        </p:spPr>
      </p:pic>
    </p:spTree>
    <p:extLst>
      <p:ext uri="{BB962C8B-B14F-4D97-AF65-F5344CB8AC3E}">
        <p14:creationId xmlns:p14="http://schemas.microsoft.com/office/powerpoint/2010/main" val="3347835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rating\25.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762000"/>
            <a:ext cx="7391400" cy="1828800"/>
          </a:xfrm>
          <a:prstGeom prst="rect">
            <a:avLst/>
          </a:prstGeom>
          <a:noFill/>
          <a:ln>
            <a:noFill/>
          </a:ln>
        </p:spPr>
      </p:pic>
      <p:pic>
        <p:nvPicPr>
          <p:cNvPr id="5" name="Picture 4" descr="D:\users\Ankita\Desktop\rating\26.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3352800"/>
            <a:ext cx="7239000" cy="2133600"/>
          </a:xfrm>
          <a:prstGeom prst="rect">
            <a:avLst/>
          </a:prstGeom>
          <a:noFill/>
          <a:ln>
            <a:noFill/>
          </a:ln>
        </p:spPr>
      </p:pic>
    </p:spTree>
    <p:extLst>
      <p:ext uri="{BB962C8B-B14F-4D97-AF65-F5344CB8AC3E}">
        <p14:creationId xmlns:p14="http://schemas.microsoft.com/office/powerpoint/2010/main" val="26665281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rating\27.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533400"/>
            <a:ext cx="7086600" cy="2286000"/>
          </a:xfrm>
          <a:prstGeom prst="rect">
            <a:avLst/>
          </a:prstGeom>
          <a:noFill/>
          <a:ln>
            <a:noFill/>
          </a:ln>
        </p:spPr>
      </p:pic>
      <p:pic>
        <p:nvPicPr>
          <p:cNvPr id="5" name="Picture 4" descr="D:\users\Ankita\Desktop\rating\28.png"/>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581400"/>
            <a:ext cx="6858000" cy="2286000"/>
          </a:xfrm>
          <a:prstGeom prst="rect">
            <a:avLst/>
          </a:prstGeom>
          <a:noFill/>
          <a:ln>
            <a:noFill/>
          </a:ln>
        </p:spPr>
      </p:pic>
    </p:spTree>
    <p:extLst>
      <p:ext uri="{BB962C8B-B14F-4D97-AF65-F5344CB8AC3E}">
        <p14:creationId xmlns:p14="http://schemas.microsoft.com/office/powerpoint/2010/main" val="392224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rating\29.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914400"/>
            <a:ext cx="6781800" cy="2362200"/>
          </a:xfrm>
          <a:prstGeom prst="rect">
            <a:avLst/>
          </a:prstGeom>
          <a:noFill/>
          <a:ln>
            <a:noFill/>
          </a:ln>
        </p:spPr>
      </p:pic>
      <p:pic>
        <p:nvPicPr>
          <p:cNvPr id="5" name="Picture 4" descr="D:\users\Ankita\Desktop\rating\30.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3962400"/>
            <a:ext cx="7010400" cy="1926590"/>
          </a:xfrm>
          <a:prstGeom prst="rect">
            <a:avLst/>
          </a:prstGeom>
          <a:noFill/>
          <a:ln>
            <a:noFill/>
          </a:ln>
        </p:spPr>
      </p:pic>
    </p:spTree>
    <p:extLst>
      <p:ext uri="{BB962C8B-B14F-4D97-AF65-F5344CB8AC3E}">
        <p14:creationId xmlns:p14="http://schemas.microsoft.com/office/powerpoint/2010/main" val="31866741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rating\31.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762000"/>
            <a:ext cx="6477000" cy="2362200"/>
          </a:xfrm>
          <a:prstGeom prst="rect">
            <a:avLst/>
          </a:prstGeom>
          <a:noFill/>
          <a:ln>
            <a:noFill/>
          </a:ln>
        </p:spPr>
      </p:pic>
      <p:pic>
        <p:nvPicPr>
          <p:cNvPr id="5" name="Picture 4" descr="D:\users\Ankita\Desktop\rating\32.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581400"/>
            <a:ext cx="6324600" cy="2181225"/>
          </a:xfrm>
          <a:prstGeom prst="rect">
            <a:avLst/>
          </a:prstGeom>
          <a:noFill/>
          <a:ln>
            <a:noFill/>
          </a:ln>
        </p:spPr>
      </p:pic>
    </p:spTree>
    <p:extLst>
      <p:ext uri="{BB962C8B-B14F-4D97-AF65-F5344CB8AC3E}">
        <p14:creationId xmlns:p14="http://schemas.microsoft.com/office/powerpoint/2010/main" val="38836036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rating\3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685800"/>
            <a:ext cx="5562600" cy="2971800"/>
          </a:xfrm>
          <a:prstGeom prst="rect">
            <a:avLst/>
          </a:prstGeom>
          <a:noFill/>
          <a:ln>
            <a:noFill/>
          </a:ln>
        </p:spPr>
      </p:pic>
      <p:sp>
        <p:nvSpPr>
          <p:cNvPr id="5" name="Rectangle 4"/>
          <p:cNvSpPr/>
          <p:nvPr/>
        </p:nvSpPr>
        <p:spPr>
          <a:xfrm>
            <a:off x="1066800" y="4038600"/>
            <a:ext cx="7239000" cy="369332"/>
          </a:xfrm>
          <a:prstGeom prst="rect">
            <a:avLst/>
          </a:prstGeom>
        </p:spPr>
        <p:txBody>
          <a:bodyPr wrap="square">
            <a:spAutoFit/>
          </a:bodyPr>
          <a:lstStyle/>
          <a:p>
            <a:r>
              <a:rPr lang="en-US" dirty="0" smtClean="0">
                <a:latin typeface="Times New Roman" pitchFamily="18" charset="0"/>
                <a:cs typeface="Times New Roman" pitchFamily="18" charset="0"/>
              </a:rPr>
              <a:t>Here data columns are not normally distributed.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47115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rmAutofit/>
          </a:bodyPr>
          <a:lstStyle/>
          <a:p>
            <a:pPr marL="109728" indent="0" algn="just">
              <a:buNone/>
            </a:pPr>
            <a:endParaRPr lang="en-US" sz="2000" dirty="0" smtClean="0">
              <a:latin typeface="Times New Roman" pitchFamily="18" charset="0"/>
              <a:cs typeface="Times New Roman" pitchFamily="18" charset="0"/>
            </a:endParaRPr>
          </a:p>
          <a:p>
            <a:pPr marL="109728" indent="0" algn="just">
              <a:buNone/>
            </a:pPr>
            <a:r>
              <a:rPr lang="en-US" sz="2000" dirty="0" smtClean="0">
                <a:latin typeface="Times New Roman" pitchFamily="18" charset="0"/>
                <a:cs typeface="Times New Roman" pitchFamily="18" charset="0"/>
              </a:rPr>
              <a:t>We </a:t>
            </a:r>
            <a:r>
              <a:rPr lang="en-US" sz="2000" dirty="0">
                <a:latin typeface="Times New Roman" pitchFamily="18" charset="0"/>
                <a:cs typeface="Times New Roman" pitchFamily="18" charset="0"/>
              </a:rPr>
              <a:t>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p>
          <a:p>
            <a:pPr marL="109728" indent="0">
              <a:buNone/>
            </a:pPr>
            <a:endParaRPr lang="en-US" dirty="0"/>
          </a:p>
        </p:txBody>
      </p:sp>
      <p:sp>
        <p:nvSpPr>
          <p:cNvPr id="3" name="Title 2"/>
          <p:cNvSpPr>
            <a:spLocks noGrp="1"/>
          </p:cNvSpPr>
          <p:nvPr>
            <p:ph type="title"/>
          </p:nvPr>
        </p:nvSpPr>
        <p:spPr>
          <a:xfrm>
            <a:off x="457200" y="274638"/>
            <a:ext cx="8229600" cy="792162"/>
          </a:xfrm>
        </p:spPr>
        <p:txBody>
          <a:bodyPr>
            <a:normAutofit/>
          </a:bodyPr>
          <a:lstStyle/>
          <a:p>
            <a:r>
              <a:rPr lang="en-US" sz="2400" u="sng" dirty="0">
                <a:solidFill>
                  <a:schemeClr val="tx1"/>
                </a:solidFill>
                <a:latin typeface="Arial" pitchFamily="34" charset="0"/>
                <a:cs typeface="Arial" pitchFamily="34" charset="0"/>
              </a:rPr>
              <a:t>1. Problem Definition</a:t>
            </a:r>
            <a:r>
              <a:rPr lang="en-US" sz="2400" u="sng" dirty="0">
                <a:latin typeface="Arial" pitchFamily="34" charset="0"/>
                <a:cs typeface="Arial" pitchFamily="34" charset="0"/>
              </a:rPr>
              <a:t>:</a:t>
            </a:r>
            <a:endParaRPr lang="en-US" sz="2400" dirty="0"/>
          </a:p>
        </p:txBody>
      </p:sp>
    </p:spTree>
    <p:extLst>
      <p:ext uri="{BB962C8B-B14F-4D97-AF65-F5344CB8AC3E}">
        <p14:creationId xmlns:p14="http://schemas.microsoft.com/office/powerpoint/2010/main" val="13310205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Autofit/>
          </a:bodyPr>
          <a:lstStyle/>
          <a:p>
            <a:r>
              <a:rPr lang="en-US" sz="2400" dirty="0" smtClean="0">
                <a:solidFill>
                  <a:schemeClr val="tx1"/>
                </a:solidFill>
                <a:latin typeface="Arial" pitchFamily="34" charset="0"/>
                <a:cs typeface="Arial" pitchFamily="34" charset="0"/>
              </a:rPr>
              <a:t/>
            </a:r>
            <a:br>
              <a:rPr lang="en-US" sz="2400" dirty="0" smtClean="0">
                <a:solidFill>
                  <a:schemeClr val="tx1"/>
                </a:solidFill>
                <a:latin typeface="Arial" pitchFamily="34" charset="0"/>
                <a:cs typeface="Arial" pitchFamily="34" charset="0"/>
              </a:rPr>
            </a:br>
            <a:r>
              <a:rPr lang="en-US" sz="2400" dirty="0" smtClean="0">
                <a:solidFill>
                  <a:schemeClr val="tx1"/>
                </a:solidFill>
                <a:latin typeface="Arial" pitchFamily="34" charset="0"/>
                <a:cs typeface="Arial" pitchFamily="34" charset="0"/>
              </a:rPr>
              <a:t>Checking </a:t>
            </a:r>
            <a:r>
              <a:rPr lang="en-US" sz="2400" dirty="0">
                <a:solidFill>
                  <a:schemeClr val="tx1"/>
                </a:solidFill>
                <a:latin typeface="Arial" pitchFamily="34" charset="0"/>
                <a:cs typeface="Arial" pitchFamily="34" charset="0"/>
              </a:rPr>
              <a:t>Outliers of </a:t>
            </a:r>
            <a:r>
              <a:rPr lang="en-US" sz="2400" dirty="0" smtClean="0">
                <a:solidFill>
                  <a:schemeClr val="tx1"/>
                </a:solidFill>
                <a:latin typeface="Arial" pitchFamily="34" charset="0"/>
                <a:cs typeface="Arial" pitchFamily="34" charset="0"/>
              </a:rPr>
              <a:t>this Dataset</a:t>
            </a:r>
            <a:r>
              <a:rPr lang="en-US" sz="2400" dirty="0">
                <a:solidFill>
                  <a:schemeClr val="tx1"/>
                </a:solidFill>
                <a:latin typeface="Arial" pitchFamily="34" charset="0"/>
                <a:cs typeface="Arial" pitchFamily="34" charset="0"/>
              </a:rPr>
              <a:t>:</a:t>
            </a:r>
            <a:br>
              <a:rPr lang="en-US" sz="2400" dirty="0">
                <a:solidFill>
                  <a:schemeClr val="tx1"/>
                </a:solidFill>
                <a:latin typeface="Arial" pitchFamily="34" charset="0"/>
                <a:cs typeface="Arial" pitchFamily="34" charset="0"/>
              </a:rPr>
            </a:br>
            <a:endParaRPr lang="en-US" sz="2400" dirty="0">
              <a:solidFill>
                <a:schemeClr val="tx1"/>
              </a:solidFill>
            </a:endParaRPr>
          </a:p>
        </p:txBody>
      </p:sp>
      <p:pic>
        <p:nvPicPr>
          <p:cNvPr id="4" name="Content Placeholder 3" descr="D:\users\Ankita\Desktop\rating\34.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3276600" cy="2057400"/>
          </a:xfrm>
          <a:prstGeom prst="rect">
            <a:avLst/>
          </a:prstGeom>
          <a:noFill/>
          <a:ln>
            <a:noFill/>
          </a:ln>
        </p:spPr>
      </p:pic>
      <p:pic>
        <p:nvPicPr>
          <p:cNvPr id="5" name="Picture 4" descr="D:\users\Ankita\Desktop\rating\35.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1295400"/>
            <a:ext cx="3276600" cy="2057400"/>
          </a:xfrm>
          <a:prstGeom prst="rect">
            <a:avLst/>
          </a:prstGeom>
          <a:noFill/>
          <a:ln>
            <a:noFill/>
          </a:ln>
        </p:spPr>
      </p:pic>
      <p:pic>
        <p:nvPicPr>
          <p:cNvPr id="6" name="Picture 5" descr="D:\users\Ankita\Desktop\rating\36.png"/>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810000"/>
            <a:ext cx="2644775" cy="2057400"/>
          </a:xfrm>
          <a:prstGeom prst="rect">
            <a:avLst/>
          </a:prstGeom>
          <a:noFill/>
          <a:ln>
            <a:noFill/>
          </a:ln>
        </p:spPr>
      </p:pic>
      <p:pic>
        <p:nvPicPr>
          <p:cNvPr id="7" name="Picture 6" descr="D:\users\Ankita\Desktop\rating\37.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8200" y="3810000"/>
            <a:ext cx="3429000" cy="2057400"/>
          </a:xfrm>
          <a:prstGeom prst="rect">
            <a:avLst/>
          </a:prstGeom>
          <a:noFill/>
          <a:ln>
            <a:noFill/>
          </a:ln>
        </p:spPr>
      </p:pic>
    </p:spTree>
    <p:extLst>
      <p:ext uri="{BB962C8B-B14F-4D97-AF65-F5344CB8AC3E}">
        <p14:creationId xmlns:p14="http://schemas.microsoft.com/office/powerpoint/2010/main" val="33100076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rating\38.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609600"/>
            <a:ext cx="3702240" cy="2286000"/>
          </a:xfrm>
          <a:prstGeom prst="rect">
            <a:avLst/>
          </a:prstGeom>
          <a:noFill/>
          <a:ln>
            <a:noFill/>
          </a:ln>
        </p:spPr>
      </p:pic>
      <p:pic>
        <p:nvPicPr>
          <p:cNvPr id="5" name="Picture 4" descr="D:\users\Ankita\Desktop\rating\39.png"/>
          <p:cNvPicPr/>
          <p:nvPr/>
        </p:nvPicPr>
        <p:blipFill>
          <a:blip r:embed="rId3">
            <a:extLst>
              <a:ext uri="{28A0092B-C50C-407E-A947-70E740481C1C}">
                <a14:useLocalDpi xmlns:a14="http://schemas.microsoft.com/office/drawing/2010/main" val="0"/>
              </a:ext>
            </a:extLst>
          </a:blip>
          <a:srcRect/>
          <a:stretch>
            <a:fillRect/>
          </a:stretch>
        </p:blipFill>
        <p:spPr bwMode="auto">
          <a:xfrm>
            <a:off x="4876800" y="533400"/>
            <a:ext cx="3200400" cy="2303145"/>
          </a:xfrm>
          <a:prstGeom prst="rect">
            <a:avLst/>
          </a:prstGeom>
          <a:noFill/>
          <a:ln>
            <a:noFill/>
          </a:ln>
        </p:spPr>
      </p:pic>
      <p:pic>
        <p:nvPicPr>
          <p:cNvPr id="6" name="Picture 5" descr="D:\users\Ankita\Desktop\rating\40.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3733800"/>
            <a:ext cx="3352800" cy="2057400"/>
          </a:xfrm>
          <a:prstGeom prst="rect">
            <a:avLst/>
          </a:prstGeom>
          <a:noFill/>
          <a:ln>
            <a:noFill/>
          </a:ln>
        </p:spPr>
      </p:pic>
      <p:pic>
        <p:nvPicPr>
          <p:cNvPr id="7" name="Picture 6" descr="D:\users\Ankita\Desktop\rating\41.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89642" y="3720141"/>
            <a:ext cx="2640330" cy="1977390"/>
          </a:xfrm>
          <a:prstGeom prst="rect">
            <a:avLst/>
          </a:prstGeom>
          <a:noFill/>
          <a:ln>
            <a:noFill/>
          </a:ln>
        </p:spPr>
      </p:pic>
    </p:spTree>
    <p:extLst>
      <p:ext uri="{BB962C8B-B14F-4D97-AF65-F5344CB8AC3E}">
        <p14:creationId xmlns:p14="http://schemas.microsoft.com/office/powerpoint/2010/main" val="42248465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609600"/>
            <a:ext cx="8229600" cy="5397691"/>
          </a:xfrm>
        </p:spPr>
        <p:txBody>
          <a:bodyPr/>
          <a:lstStyle/>
          <a:p>
            <a:pPr marL="0" indent="0">
              <a:buNone/>
            </a:pPr>
            <a:r>
              <a:rPr lang="en-IN" sz="2000" b="1" dirty="0">
                <a:latin typeface="Arial" pitchFamily="34" charset="0"/>
                <a:cs typeface="Arial" pitchFamily="34" charset="0"/>
              </a:rPr>
              <a:t>Bi </a:t>
            </a:r>
            <a:r>
              <a:rPr lang="en-IN" sz="2000" b="1" dirty="0" err="1">
                <a:latin typeface="Arial" pitchFamily="34" charset="0"/>
                <a:cs typeface="Arial" pitchFamily="34" charset="0"/>
              </a:rPr>
              <a:t>varient</a:t>
            </a:r>
            <a:r>
              <a:rPr lang="en-IN" sz="2000" b="1" dirty="0">
                <a:latin typeface="Arial" pitchFamily="34" charset="0"/>
                <a:cs typeface="Arial" pitchFamily="34" charset="0"/>
              </a:rPr>
              <a:t> Analysis of Train Dataset:     </a:t>
            </a:r>
          </a:p>
          <a:p>
            <a:pPr marL="0" indent="0">
              <a:buNone/>
            </a:pPr>
            <a:r>
              <a:rPr lang="en-IN" sz="2000" b="1" dirty="0">
                <a:latin typeface="Arial" pitchFamily="34" charset="0"/>
                <a:cs typeface="Arial" pitchFamily="34" charset="0"/>
              </a:rPr>
              <a:t>Scatter Plot</a:t>
            </a:r>
            <a:endParaRPr lang="en-US" sz="2000" b="1" i="1" dirty="0">
              <a:latin typeface="Arial" pitchFamily="34" charset="0"/>
              <a:cs typeface="Arial" pitchFamily="34" charset="0"/>
            </a:endParaRPr>
          </a:p>
          <a:p>
            <a:pPr marL="109728" indent="0">
              <a:buNone/>
            </a:pPr>
            <a:endParaRPr lang="en-US" dirty="0"/>
          </a:p>
        </p:txBody>
      </p:sp>
      <p:pic>
        <p:nvPicPr>
          <p:cNvPr id="6" name="Picture 5" descr="D:\users\Ankita\Desktop\rating\42.png"/>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5334000" cy="1981200"/>
          </a:xfrm>
          <a:prstGeom prst="rect">
            <a:avLst/>
          </a:prstGeom>
          <a:noFill/>
          <a:ln>
            <a:noFill/>
          </a:ln>
        </p:spPr>
      </p:pic>
      <p:pic>
        <p:nvPicPr>
          <p:cNvPr id="7" name="Picture 6" descr="D:\users\Ankita\Desktop\rating\44.png"/>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114800"/>
            <a:ext cx="5181600" cy="1842770"/>
          </a:xfrm>
          <a:prstGeom prst="rect">
            <a:avLst/>
          </a:prstGeom>
          <a:noFill/>
          <a:ln>
            <a:noFill/>
          </a:ln>
        </p:spPr>
      </p:pic>
    </p:spTree>
    <p:extLst>
      <p:ext uri="{BB962C8B-B14F-4D97-AF65-F5344CB8AC3E}">
        <p14:creationId xmlns:p14="http://schemas.microsoft.com/office/powerpoint/2010/main" val="2152747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rating\45.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609601"/>
            <a:ext cx="5874052" cy="2286000"/>
          </a:xfrm>
          <a:prstGeom prst="rect">
            <a:avLst/>
          </a:prstGeom>
          <a:noFill/>
          <a:ln>
            <a:noFill/>
          </a:ln>
        </p:spPr>
      </p:pic>
      <p:pic>
        <p:nvPicPr>
          <p:cNvPr id="5" name="Picture 4" descr="D:\users\Ankita\Desktop\rating\46.png"/>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429000"/>
            <a:ext cx="4953000" cy="2286000"/>
          </a:xfrm>
          <a:prstGeom prst="rect">
            <a:avLst/>
          </a:prstGeom>
          <a:noFill/>
          <a:ln>
            <a:noFill/>
          </a:ln>
        </p:spPr>
      </p:pic>
    </p:spTree>
    <p:extLst>
      <p:ext uri="{BB962C8B-B14F-4D97-AF65-F5344CB8AC3E}">
        <p14:creationId xmlns:p14="http://schemas.microsoft.com/office/powerpoint/2010/main" val="5331619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rating\47.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33401" y="685800"/>
            <a:ext cx="5562600" cy="2286000"/>
          </a:xfrm>
          <a:prstGeom prst="rect">
            <a:avLst/>
          </a:prstGeom>
          <a:noFill/>
          <a:ln>
            <a:noFill/>
          </a:ln>
        </p:spPr>
      </p:pic>
      <p:pic>
        <p:nvPicPr>
          <p:cNvPr id="5" name="Picture 4" descr="D:\users\Ankita\Desktop\rating\4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3581400"/>
            <a:ext cx="5105400" cy="2286000"/>
          </a:xfrm>
          <a:prstGeom prst="rect">
            <a:avLst/>
          </a:prstGeom>
          <a:noFill/>
          <a:ln>
            <a:noFill/>
          </a:ln>
        </p:spPr>
      </p:pic>
    </p:spTree>
    <p:extLst>
      <p:ext uri="{BB962C8B-B14F-4D97-AF65-F5344CB8AC3E}">
        <p14:creationId xmlns:p14="http://schemas.microsoft.com/office/powerpoint/2010/main" val="26376529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rating\49.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914400"/>
            <a:ext cx="4953000" cy="2209800"/>
          </a:xfrm>
          <a:prstGeom prst="rect">
            <a:avLst/>
          </a:prstGeom>
          <a:noFill/>
          <a:ln>
            <a:noFill/>
          </a:ln>
        </p:spPr>
      </p:pic>
      <p:pic>
        <p:nvPicPr>
          <p:cNvPr id="5" name="Picture 4" descr="D:\users\Ankita\Desktop\rating\50.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3581400"/>
            <a:ext cx="4114800" cy="1840230"/>
          </a:xfrm>
          <a:prstGeom prst="rect">
            <a:avLst/>
          </a:prstGeom>
          <a:noFill/>
          <a:ln>
            <a:noFill/>
          </a:ln>
        </p:spPr>
      </p:pic>
    </p:spTree>
    <p:extLst>
      <p:ext uri="{BB962C8B-B14F-4D97-AF65-F5344CB8AC3E}">
        <p14:creationId xmlns:p14="http://schemas.microsoft.com/office/powerpoint/2010/main" val="35453334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lstStyle/>
          <a:p>
            <a:pPr marL="0" indent="0">
              <a:buNone/>
            </a:pPr>
            <a:r>
              <a:rPr lang="en-US" sz="2400" b="1" dirty="0">
                <a:latin typeface="Arial" pitchFamily="34" charset="0"/>
                <a:cs typeface="Arial" pitchFamily="34" charset="0"/>
              </a:rPr>
              <a:t>Multi </a:t>
            </a:r>
            <a:r>
              <a:rPr lang="en-US" sz="2400" b="1" dirty="0" err="1">
                <a:latin typeface="Arial" pitchFamily="34" charset="0"/>
                <a:cs typeface="Arial" pitchFamily="34" charset="0"/>
              </a:rPr>
              <a:t>Varient</a:t>
            </a:r>
            <a:r>
              <a:rPr lang="en-US" sz="2400" b="1" dirty="0">
                <a:latin typeface="Arial" pitchFamily="34" charset="0"/>
                <a:cs typeface="Arial" pitchFamily="34" charset="0"/>
              </a:rPr>
              <a:t> Analysis of </a:t>
            </a:r>
            <a:r>
              <a:rPr lang="en-US" sz="2400" b="1" dirty="0" smtClean="0">
                <a:latin typeface="Arial" pitchFamily="34" charset="0"/>
                <a:cs typeface="Arial" pitchFamily="34" charset="0"/>
              </a:rPr>
              <a:t>the Dataset</a:t>
            </a:r>
            <a:r>
              <a:rPr lang="en-US" sz="2400" b="1" dirty="0">
                <a:latin typeface="Arial" pitchFamily="34" charset="0"/>
                <a:cs typeface="Arial" pitchFamily="34" charset="0"/>
              </a:rPr>
              <a:t>:</a:t>
            </a:r>
            <a:endParaRPr lang="en-US" sz="2400" dirty="0">
              <a:latin typeface="Arial" pitchFamily="34" charset="0"/>
              <a:cs typeface="Arial" pitchFamily="34" charset="0"/>
            </a:endParaRPr>
          </a:p>
          <a:p>
            <a:pPr marL="0" indent="0">
              <a:buNone/>
            </a:pPr>
            <a:r>
              <a:rPr lang="en-US" sz="2400" b="1" dirty="0" err="1">
                <a:latin typeface="Arial" pitchFamily="34" charset="0"/>
                <a:cs typeface="Arial" pitchFamily="34" charset="0"/>
              </a:rPr>
              <a:t>HistPlot</a:t>
            </a:r>
            <a:r>
              <a:rPr lang="en-US" sz="2400" b="1" dirty="0">
                <a:latin typeface="Arial" pitchFamily="34" charset="0"/>
                <a:cs typeface="Arial" pitchFamily="34" charset="0"/>
              </a:rPr>
              <a:t>:</a:t>
            </a:r>
            <a:endParaRPr lang="en-US" sz="2400" dirty="0">
              <a:latin typeface="Arial" pitchFamily="34" charset="0"/>
              <a:cs typeface="Arial" pitchFamily="34" charset="0"/>
            </a:endParaRPr>
          </a:p>
          <a:p>
            <a:pPr marL="109728" indent="0">
              <a:buNone/>
            </a:pPr>
            <a:endParaRPr lang="en-US" dirty="0"/>
          </a:p>
        </p:txBody>
      </p:sp>
      <p:pic>
        <p:nvPicPr>
          <p:cNvPr id="4" name="Picture 3" descr="D:\users\Ankita\Desktop\m\45.png"/>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7086600" cy="4495800"/>
          </a:xfrm>
          <a:prstGeom prst="rect">
            <a:avLst/>
          </a:prstGeom>
          <a:noFill/>
          <a:ln>
            <a:noFill/>
          </a:ln>
        </p:spPr>
      </p:pic>
    </p:spTree>
    <p:extLst>
      <p:ext uri="{BB962C8B-B14F-4D97-AF65-F5344CB8AC3E}">
        <p14:creationId xmlns:p14="http://schemas.microsoft.com/office/powerpoint/2010/main" val="23764747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users\Ankita\Desktop\rating\5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8077200" cy="4940300"/>
          </a:xfrm>
          <a:prstGeom prst="rect">
            <a:avLst/>
          </a:prstGeom>
          <a:noFill/>
          <a:ln>
            <a:noFill/>
          </a:ln>
        </p:spPr>
      </p:pic>
      <p:sp>
        <p:nvSpPr>
          <p:cNvPr id="7" name="Rectangle 6"/>
          <p:cNvSpPr/>
          <p:nvPr/>
        </p:nvSpPr>
        <p:spPr>
          <a:xfrm>
            <a:off x="838200" y="457200"/>
            <a:ext cx="3682418" cy="461665"/>
          </a:xfrm>
          <a:prstGeom prst="rect">
            <a:avLst/>
          </a:prstGeom>
        </p:spPr>
        <p:txBody>
          <a:bodyPr wrap="none">
            <a:spAutoFit/>
          </a:bodyPr>
          <a:lstStyle/>
          <a:p>
            <a:r>
              <a:rPr lang="en-IN" sz="2400" b="1" dirty="0">
                <a:latin typeface="Arial" pitchFamily="34" charset="0"/>
                <a:cs typeface="Arial" pitchFamily="34" charset="0"/>
              </a:rPr>
              <a:t>Pair Plot of this Dataset</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2423587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normAutofit/>
          </a:bodyPr>
          <a:lstStyle/>
          <a:p>
            <a:pPr marL="109728" indent="0">
              <a:buNone/>
            </a:pPr>
            <a:r>
              <a:rPr lang="en-US" sz="1600" b="1" dirty="0"/>
              <a:t>Visualizations:</a:t>
            </a:r>
            <a:endParaRPr lang="en-US" sz="1600" dirty="0"/>
          </a:p>
          <a:p>
            <a:pPr marL="109728" indent="0">
              <a:buNone/>
            </a:pPr>
            <a:r>
              <a:rPr lang="en-US" sz="1600" b="1" dirty="0" err="1"/>
              <a:t>Heatmap</a:t>
            </a:r>
            <a:r>
              <a:rPr lang="en-US" sz="1600" b="1" dirty="0"/>
              <a:t> of Train Dataset:</a:t>
            </a:r>
            <a:endParaRPr lang="en-US" sz="1600" dirty="0"/>
          </a:p>
          <a:p>
            <a:pPr marL="109728" indent="0">
              <a:buNone/>
            </a:pPr>
            <a:r>
              <a:rPr lang="en-US" sz="1600" dirty="0" err="1"/>
              <a:t>cor</a:t>
            </a:r>
            <a:r>
              <a:rPr lang="en-US" sz="1600" dirty="0"/>
              <a:t>=</a:t>
            </a:r>
            <a:r>
              <a:rPr lang="en-US" sz="1600" dirty="0" err="1"/>
              <a:t>df_tr.corr</a:t>
            </a:r>
            <a:r>
              <a:rPr lang="en-US" sz="1600" dirty="0"/>
              <a:t>()</a:t>
            </a:r>
          </a:p>
          <a:p>
            <a:pPr marL="109728" indent="0">
              <a:buNone/>
            </a:pPr>
            <a:r>
              <a:rPr lang="en-IN" sz="1600" dirty="0" err="1" smtClean="0"/>
              <a:t>Cor</a:t>
            </a:r>
            <a:endParaRPr lang="en-IN" sz="1600" dirty="0" smtClean="0"/>
          </a:p>
          <a:p>
            <a:pPr marL="109728" indent="0">
              <a:buNone/>
            </a:pPr>
            <a:endParaRPr lang="en-US" sz="1600" dirty="0"/>
          </a:p>
        </p:txBody>
      </p:sp>
      <p:pic>
        <p:nvPicPr>
          <p:cNvPr id="4" name="Picture 3" descr="D:\users\Ankita\Desktop\rating\53.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905000"/>
            <a:ext cx="7239000" cy="3352800"/>
          </a:xfrm>
          <a:prstGeom prst="rect">
            <a:avLst/>
          </a:prstGeom>
          <a:noFill/>
          <a:ln>
            <a:noFill/>
          </a:ln>
        </p:spPr>
      </p:pic>
    </p:spTree>
    <p:extLst>
      <p:ext uri="{BB962C8B-B14F-4D97-AF65-F5344CB8AC3E}">
        <p14:creationId xmlns:p14="http://schemas.microsoft.com/office/powerpoint/2010/main" val="30253986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fontScale="92500" lnSpcReduction="10000"/>
          </a:bodyPr>
          <a:lstStyle/>
          <a:p>
            <a:pPr marL="109728" indent="0">
              <a:buNone/>
            </a:pPr>
            <a:r>
              <a:rPr lang="en-IN" dirty="0"/>
              <a:t>Heat map shows the correlation of every independent variable in dataset with target variable. Here above </a:t>
            </a:r>
            <a:r>
              <a:rPr lang="en-IN" dirty="0" err="1"/>
              <a:t>heatmap</a:t>
            </a:r>
            <a:r>
              <a:rPr lang="en-IN" dirty="0"/>
              <a:t> the every independent variable check correlation with this dataset.</a:t>
            </a:r>
            <a:endParaRPr lang="en-US" dirty="0"/>
          </a:p>
          <a:p>
            <a:pPr marL="109728" indent="0">
              <a:buNone/>
            </a:pPr>
            <a:endParaRPr lang="en-US" b="1" dirty="0" smtClean="0"/>
          </a:p>
          <a:p>
            <a:pPr marL="109728" indent="0">
              <a:buNone/>
            </a:pPr>
            <a:endParaRPr lang="en-US" b="1" dirty="0"/>
          </a:p>
          <a:p>
            <a:pPr marL="109728" indent="0">
              <a:buNone/>
            </a:pPr>
            <a:endParaRPr lang="en-US" b="1" dirty="0" smtClean="0"/>
          </a:p>
          <a:p>
            <a:pPr marL="109728" indent="0">
              <a:buNone/>
            </a:pPr>
            <a:endParaRPr lang="en-US" b="1" dirty="0"/>
          </a:p>
          <a:p>
            <a:pPr marL="109728" indent="0">
              <a:buNone/>
            </a:pPr>
            <a:endParaRPr lang="en-US" b="1" dirty="0" smtClean="0"/>
          </a:p>
          <a:p>
            <a:pPr marL="109728" indent="0">
              <a:buNone/>
            </a:pPr>
            <a:endParaRPr lang="en-US" b="1" dirty="0"/>
          </a:p>
          <a:p>
            <a:pPr marL="109728" indent="0">
              <a:buNone/>
            </a:pPr>
            <a:endParaRPr lang="en-US" b="1" dirty="0" smtClean="0"/>
          </a:p>
          <a:p>
            <a:pPr marL="109728" indent="0">
              <a:buNone/>
            </a:pPr>
            <a:endParaRPr lang="en-IN" dirty="0" smtClean="0"/>
          </a:p>
          <a:p>
            <a:pPr marL="109728" indent="0" algn="just">
              <a:buNone/>
            </a:pPr>
            <a:r>
              <a:rPr lang="en-IN" sz="1700" dirty="0" smtClean="0">
                <a:latin typeface="Times New Roman" pitchFamily="18" charset="0"/>
                <a:cs typeface="Times New Roman" pitchFamily="18" charset="0"/>
              </a:rPr>
              <a:t>Heat </a:t>
            </a:r>
            <a:r>
              <a:rPr lang="en-IN" sz="1700" dirty="0">
                <a:latin typeface="Times New Roman" pitchFamily="18" charset="0"/>
                <a:cs typeface="Times New Roman" pitchFamily="18" charset="0"/>
              </a:rPr>
              <a:t>map shows the correlation of every independent variable in dataset with target variable. Here above </a:t>
            </a:r>
            <a:r>
              <a:rPr lang="en-IN" sz="1700" dirty="0" err="1">
                <a:latin typeface="Times New Roman" pitchFamily="18" charset="0"/>
                <a:cs typeface="Times New Roman" pitchFamily="18" charset="0"/>
              </a:rPr>
              <a:t>heatmap</a:t>
            </a:r>
            <a:r>
              <a:rPr lang="en-IN" sz="1700" dirty="0">
                <a:latin typeface="Times New Roman" pitchFamily="18" charset="0"/>
                <a:cs typeface="Times New Roman" pitchFamily="18" charset="0"/>
              </a:rPr>
              <a:t> the </a:t>
            </a:r>
            <a:r>
              <a:rPr lang="en-IN" sz="1700" dirty="0" smtClean="0">
                <a:latin typeface="Times New Roman" pitchFamily="18" charset="0"/>
                <a:cs typeface="Times New Roman" pitchFamily="18" charset="0"/>
              </a:rPr>
              <a:t>every</a:t>
            </a:r>
            <a:endParaRPr lang="en-US" sz="1700" b="1" dirty="0">
              <a:latin typeface="Times New Roman" pitchFamily="18" charset="0"/>
              <a:cs typeface="Times New Roman" pitchFamily="18" charset="0"/>
            </a:endParaRPr>
          </a:p>
        </p:txBody>
      </p:sp>
      <p:pic>
        <p:nvPicPr>
          <p:cNvPr id="4" name="Picture 3" descr="D:\users\Ankita\Desktop\rating\55.png"/>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
            <a:ext cx="8001000" cy="4800600"/>
          </a:xfrm>
          <a:prstGeom prst="rect">
            <a:avLst/>
          </a:prstGeom>
          <a:noFill/>
          <a:ln>
            <a:noFill/>
          </a:ln>
        </p:spPr>
      </p:pic>
    </p:spTree>
    <p:extLst>
      <p:ext uri="{BB962C8B-B14F-4D97-AF65-F5344CB8AC3E}">
        <p14:creationId xmlns:p14="http://schemas.microsoft.com/office/powerpoint/2010/main" val="1124876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2400" dirty="0">
                <a:solidFill>
                  <a:schemeClr val="tx1"/>
                </a:solidFill>
                <a:latin typeface="Arial" pitchFamily="34" charset="0"/>
                <a:cs typeface="Arial" pitchFamily="34" charset="0"/>
              </a:rPr>
              <a:t>Dataset:</a:t>
            </a:r>
            <a:endParaRPr lang="en-US" sz="2400" dirty="0"/>
          </a:p>
        </p:txBody>
      </p:sp>
      <p:pic>
        <p:nvPicPr>
          <p:cNvPr id="4" name="Content Placeholder 3" descr="D:\users\Ankita\Desktop\rating\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7239000" cy="2514600"/>
          </a:xfrm>
          <a:prstGeom prst="rect">
            <a:avLst/>
          </a:prstGeom>
          <a:noFill/>
          <a:ln>
            <a:noFill/>
          </a:ln>
        </p:spPr>
      </p:pic>
      <p:pic>
        <p:nvPicPr>
          <p:cNvPr id="5" name="Picture 4" descr="D:\users\Ankita\Desktop\rating\2.png"/>
          <p:cNvPicPr/>
          <p:nvPr/>
        </p:nvPicPr>
        <p:blipFill>
          <a:blip r:embed="rId3">
            <a:extLst>
              <a:ext uri="{28A0092B-C50C-407E-A947-70E740481C1C}">
                <a14:useLocalDpi xmlns:a14="http://schemas.microsoft.com/office/drawing/2010/main" val="0"/>
              </a:ext>
            </a:extLst>
          </a:blip>
          <a:srcRect/>
          <a:stretch>
            <a:fillRect/>
          </a:stretch>
        </p:blipFill>
        <p:spPr bwMode="auto">
          <a:xfrm>
            <a:off x="990600" y="4191000"/>
            <a:ext cx="7010400" cy="990600"/>
          </a:xfrm>
          <a:prstGeom prst="rect">
            <a:avLst/>
          </a:prstGeom>
          <a:noFill/>
          <a:ln>
            <a:noFill/>
          </a:ln>
        </p:spPr>
      </p:pic>
    </p:spTree>
    <p:extLst>
      <p:ext uri="{BB962C8B-B14F-4D97-AF65-F5344CB8AC3E}">
        <p14:creationId xmlns:p14="http://schemas.microsoft.com/office/powerpoint/2010/main" val="22444232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rating\56.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762000"/>
            <a:ext cx="7848600" cy="3886200"/>
          </a:xfrm>
          <a:prstGeom prst="rect">
            <a:avLst/>
          </a:prstGeom>
          <a:noFill/>
          <a:ln>
            <a:noFill/>
          </a:ln>
        </p:spPr>
      </p:pic>
      <p:sp>
        <p:nvSpPr>
          <p:cNvPr id="5" name="Rectangle 4"/>
          <p:cNvSpPr/>
          <p:nvPr/>
        </p:nvSpPr>
        <p:spPr>
          <a:xfrm>
            <a:off x="564204" y="4599270"/>
            <a:ext cx="8122596" cy="1077218"/>
          </a:xfrm>
          <a:prstGeom prst="rect">
            <a:avLst/>
          </a:prstGeom>
        </p:spPr>
        <p:txBody>
          <a:bodyPr wrap="square">
            <a:spAutoFit/>
          </a:bodyPr>
          <a:lstStyle/>
          <a:p>
            <a:pPr algn="just"/>
            <a:endParaRPr lang="en-IN" sz="1600" dirty="0" smtClean="0">
              <a:latin typeface="Times New Roman" pitchFamily="18" charset="0"/>
              <a:cs typeface="Times New Roman" pitchFamily="18" charset="0"/>
            </a:endParaRPr>
          </a:p>
          <a:p>
            <a:pPr algn="just"/>
            <a:endParaRPr lang="en-IN" sz="1600" dirty="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Here </a:t>
            </a:r>
            <a:r>
              <a:rPr lang="en-IN" sz="1600" dirty="0">
                <a:latin typeface="Times New Roman" pitchFamily="18" charset="0"/>
                <a:cs typeface="Times New Roman" pitchFamily="18" charset="0"/>
              </a:rPr>
              <a:t>we shows the correlation in another way in this above we show all columns are positively correlated with target variable.</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5681734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lstStyle/>
          <a:p>
            <a:pPr marL="109728" indent="0">
              <a:buNone/>
            </a:pPr>
            <a:r>
              <a:rPr lang="en-IN" sz="2400" b="1" dirty="0">
                <a:latin typeface="Arial" pitchFamily="34" charset="0"/>
                <a:cs typeface="Arial" pitchFamily="34" charset="0"/>
              </a:rPr>
              <a:t>Use </a:t>
            </a:r>
            <a:r>
              <a:rPr lang="en-IN" sz="2400" b="1" dirty="0" err="1">
                <a:latin typeface="Arial" pitchFamily="34" charset="0"/>
                <a:cs typeface="Arial" pitchFamily="34" charset="0"/>
              </a:rPr>
              <a:t>zScore</a:t>
            </a:r>
            <a:r>
              <a:rPr lang="en-IN" sz="2400" b="1" dirty="0">
                <a:latin typeface="Arial" pitchFamily="34" charset="0"/>
                <a:cs typeface="Arial" pitchFamily="34" charset="0"/>
              </a:rPr>
              <a:t> Check the </a:t>
            </a:r>
            <a:r>
              <a:rPr lang="en-IN" sz="2400" b="1" dirty="0" err="1">
                <a:latin typeface="Arial" pitchFamily="34" charset="0"/>
                <a:cs typeface="Arial" pitchFamily="34" charset="0"/>
              </a:rPr>
              <a:t>dataloss</a:t>
            </a:r>
            <a:r>
              <a:rPr lang="en-IN" sz="2400" b="1" dirty="0">
                <a:latin typeface="Arial" pitchFamily="34" charset="0"/>
                <a:cs typeface="Arial" pitchFamily="34" charset="0"/>
              </a:rPr>
              <a:t>:</a:t>
            </a:r>
            <a:endParaRPr lang="en-US" sz="2400" dirty="0">
              <a:latin typeface="Arial" pitchFamily="34" charset="0"/>
              <a:cs typeface="Arial" pitchFamily="34" charset="0"/>
            </a:endParaRPr>
          </a:p>
          <a:p>
            <a:pPr marL="109728" indent="0">
              <a:buNone/>
            </a:pPr>
            <a:endParaRPr lang="en-US" dirty="0"/>
          </a:p>
        </p:txBody>
      </p:sp>
      <p:pic>
        <p:nvPicPr>
          <p:cNvPr id="4" name="Picture 3" descr="D:\users\Ankita\Desktop\rating\59.png"/>
          <p:cNvPicPr/>
          <p:nvPr/>
        </p:nvPicPr>
        <p:blipFill>
          <a:blip r:embed="rId2">
            <a:extLst>
              <a:ext uri="{28A0092B-C50C-407E-A947-70E740481C1C}">
                <a14:useLocalDpi xmlns:a14="http://schemas.microsoft.com/office/drawing/2010/main" val="0"/>
              </a:ext>
            </a:extLst>
          </a:blip>
          <a:srcRect/>
          <a:stretch>
            <a:fillRect/>
          </a:stretch>
        </p:blipFill>
        <p:spPr bwMode="auto">
          <a:xfrm>
            <a:off x="666222" y="1066800"/>
            <a:ext cx="6115578" cy="3634740"/>
          </a:xfrm>
          <a:prstGeom prst="rect">
            <a:avLst/>
          </a:prstGeom>
          <a:noFill/>
          <a:ln>
            <a:noFill/>
          </a:ln>
        </p:spPr>
      </p:pic>
      <p:sp>
        <p:nvSpPr>
          <p:cNvPr id="5" name="Rectangle 4"/>
          <p:cNvSpPr/>
          <p:nvPr/>
        </p:nvSpPr>
        <p:spPr>
          <a:xfrm>
            <a:off x="666222" y="4876800"/>
            <a:ext cx="8172978" cy="646331"/>
          </a:xfrm>
          <a:prstGeom prst="rect">
            <a:avLst/>
          </a:prstGeom>
        </p:spPr>
        <p:txBody>
          <a:bodyPr wrap="square">
            <a:spAutoFit/>
          </a:bodyPr>
          <a:lstStyle/>
          <a:p>
            <a:r>
              <a:rPr lang="en-IN" dirty="0" smtClean="0">
                <a:latin typeface="Times New Roman" pitchFamily="18" charset="0"/>
                <a:cs typeface="Times New Roman" pitchFamily="18" charset="0"/>
              </a:rPr>
              <a:t>After that </a:t>
            </a:r>
            <a:r>
              <a:rPr lang="en-IN" dirty="0" err="1" smtClean="0">
                <a:latin typeface="Times New Roman" pitchFamily="18" charset="0"/>
                <a:cs typeface="Times New Roman" pitchFamily="18" charset="0"/>
              </a:rPr>
              <a:t>Cheking</a:t>
            </a:r>
            <a:r>
              <a:rPr lang="en-IN" dirty="0" smtClean="0">
                <a:latin typeface="Times New Roman" pitchFamily="18" charset="0"/>
                <a:cs typeface="Times New Roman" pitchFamily="18" charset="0"/>
              </a:rPr>
              <a:t> Data loss of the dataset after using </a:t>
            </a:r>
            <a:r>
              <a:rPr lang="en-IN" dirty="0" err="1" smtClean="0">
                <a:latin typeface="Times New Roman" pitchFamily="18" charset="0"/>
                <a:cs typeface="Times New Roman" pitchFamily="18" charset="0"/>
              </a:rPr>
              <a:t>preprocessing</a:t>
            </a:r>
            <a:r>
              <a:rPr lang="en-IN" dirty="0" smtClean="0">
                <a:latin typeface="Times New Roman" pitchFamily="18" charset="0"/>
                <a:cs typeface="Times New Roman" pitchFamily="18" charset="0"/>
              </a:rPr>
              <a:t> steps here using </a:t>
            </a:r>
            <a:r>
              <a:rPr lang="en-IN" dirty="0" err="1" smtClean="0">
                <a:latin typeface="Times New Roman" pitchFamily="18" charset="0"/>
                <a:cs typeface="Times New Roman" pitchFamily="18" charset="0"/>
              </a:rPr>
              <a:t>zscore</a:t>
            </a:r>
            <a:r>
              <a:rPr lang="en-IN" dirty="0" smtClean="0">
                <a:latin typeface="Times New Roman" pitchFamily="18" charset="0"/>
                <a:cs typeface="Times New Roman" pitchFamily="18" charset="0"/>
              </a:rPr>
              <a:t> method checking </a:t>
            </a:r>
            <a:r>
              <a:rPr lang="en-IN" dirty="0" err="1" smtClean="0">
                <a:latin typeface="Times New Roman" pitchFamily="18" charset="0"/>
                <a:cs typeface="Times New Roman" pitchFamily="18" charset="0"/>
              </a:rPr>
              <a:t>dataloss</a:t>
            </a:r>
            <a:r>
              <a:rPr lang="en-IN" dirty="0" smtClean="0">
                <a:latin typeface="Times New Roman" pitchFamily="18" charset="0"/>
                <a:cs typeface="Times New Roman" pitchFamily="18" charset="0"/>
              </a:rPr>
              <a:t> here after </a:t>
            </a:r>
            <a:r>
              <a:rPr lang="en-IN" dirty="0" err="1" smtClean="0">
                <a:latin typeface="Times New Roman" pitchFamily="18" charset="0"/>
                <a:cs typeface="Times New Roman" pitchFamily="18" charset="0"/>
              </a:rPr>
              <a:t>zscore</a:t>
            </a:r>
            <a:r>
              <a:rPr lang="en-IN" dirty="0" smtClean="0">
                <a:latin typeface="Times New Roman" pitchFamily="18" charset="0"/>
                <a:cs typeface="Times New Roman" pitchFamily="18" charset="0"/>
              </a:rPr>
              <a:t> there 0.2  is </a:t>
            </a:r>
            <a:r>
              <a:rPr lang="en-IN" dirty="0" err="1" smtClean="0">
                <a:latin typeface="Times New Roman" pitchFamily="18" charset="0"/>
                <a:cs typeface="Times New Roman" pitchFamily="18" charset="0"/>
              </a:rPr>
              <a:t>dataloss</a:t>
            </a:r>
            <a:endParaRPr lang="en-US" dirty="0"/>
          </a:p>
        </p:txBody>
      </p:sp>
    </p:spTree>
    <p:extLst>
      <p:ext uri="{BB962C8B-B14F-4D97-AF65-F5344CB8AC3E}">
        <p14:creationId xmlns:p14="http://schemas.microsoft.com/office/powerpoint/2010/main" val="37530165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lstStyle/>
          <a:p>
            <a:pPr marL="109728" indent="0">
              <a:buNone/>
            </a:pPr>
            <a:r>
              <a:rPr lang="en-IN" sz="2400" b="1" dirty="0">
                <a:latin typeface="Arial" pitchFamily="34" charset="0"/>
                <a:cs typeface="Arial" pitchFamily="34" charset="0"/>
              </a:rPr>
              <a:t>Use IQR Check the </a:t>
            </a:r>
            <a:r>
              <a:rPr lang="en-IN" sz="2400" b="1" dirty="0" err="1">
                <a:latin typeface="Arial" pitchFamily="34" charset="0"/>
                <a:cs typeface="Arial" pitchFamily="34" charset="0"/>
              </a:rPr>
              <a:t>dataloss</a:t>
            </a:r>
            <a:r>
              <a:rPr lang="en-IN" sz="2400" b="1" dirty="0">
                <a:latin typeface="Arial" pitchFamily="34" charset="0"/>
                <a:cs typeface="Arial" pitchFamily="34" charset="0"/>
              </a:rPr>
              <a:t>:</a:t>
            </a:r>
            <a:endParaRPr lang="en-US" sz="2400" dirty="0">
              <a:latin typeface="Arial" pitchFamily="34" charset="0"/>
              <a:cs typeface="Arial" pitchFamily="34" charset="0"/>
            </a:endParaRPr>
          </a:p>
          <a:p>
            <a:pPr marL="109728" indent="0">
              <a:buNone/>
            </a:pPr>
            <a:endParaRPr lang="en-US" dirty="0"/>
          </a:p>
        </p:txBody>
      </p:sp>
      <p:pic>
        <p:nvPicPr>
          <p:cNvPr id="4" name="Picture 3" descr="D:\users\Ankita\Desktop\rating\60.png"/>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7924800" cy="2438400"/>
          </a:xfrm>
          <a:prstGeom prst="rect">
            <a:avLst/>
          </a:prstGeom>
          <a:noFill/>
          <a:ln>
            <a:noFill/>
          </a:ln>
        </p:spPr>
      </p:pic>
      <p:sp>
        <p:nvSpPr>
          <p:cNvPr id="5" name="Rectangle 4"/>
          <p:cNvSpPr/>
          <p:nvPr/>
        </p:nvSpPr>
        <p:spPr>
          <a:xfrm>
            <a:off x="533400" y="4114800"/>
            <a:ext cx="7924800" cy="338554"/>
          </a:xfrm>
          <a:prstGeom prst="rect">
            <a:avLst/>
          </a:prstGeom>
        </p:spPr>
        <p:txBody>
          <a:bodyPr wrap="square">
            <a:spAutoFit/>
          </a:bodyPr>
          <a:lstStyle/>
          <a:p>
            <a:pPr algn="just"/>
            <a:r>
              <a:rPr lang="en-IN" sz="1600" dirty="0" smtClean="0">
                <a:latin typeface="Times New Roman" pitchFamily="18" charset="0"/>
                <a:cs typeface="Times New Roman" pitchFamily="18" charset="0"/>
              </a:rPr>
              <a:t>Here </a:t>
            </a:r>
            <a:r>
              <a:rPr lang="en-IN" sz="1600" dirty="0">
                <a:latin typeface="Times New Roman" pitchFamily="18" charset="0"/>
                <a:cs typeface="Times New Roman" pitchFamily="18" charset="0"/>
              </a:rPr>
              <a:t>after Applying IQR method checking </a:t>
            </a:r>
            <a:r>
              <a:rPr lang="en-IN" sz="1600" dirty="0" err="1">
                <a:latin typeface="Times New Roman" pitchFamily="18" charset="0"/>
                <a:cs typeface="Times New Roman" pitchFamily="18" charset="0"/>
              </a:rPr>
              <a:t>dataloss</a:t>
            </a:r>
            <a:r>
              <a:rPr lang="en-IN" sz="1600" dirty="0">
                <a:latin typeface="Times New Roman" pitchFamily="18" charset="0"/>
                <a:cs typeface="Times New Roman" pitchFamily="18" charset="0"/>
              </a:rPr>
              <a:t> here using IQR method same </a:t>
            </a:r>
            <a:r>
              <a:rPr lang="en-IN" sz="1600" dirty="0" err="1">
                <a:latin typeface="Times New Roman" pitchFamily="18" charset="0"/>
                <a:cs typeface="Times New Roman" pitchFamily="18" charset="0"/>
              </a:rPr>
              <a:t>dataloss</a:t>
            </a:r>
            <a:r>
              <a:rPr lang="en-IN" sz="1600" dirty="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7092465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pPr marL="109728" indent="0">
              <a:buNone/>
            </a:pPr>
            <a:r>
              <a:rPr lang="en-IN" sz="2400" b="1" dirty="0">
                <a:latin typeface="Arial" pitchFamily="34" charset="0"/>
                <a:cs typeface="Arial" pitchFamily="34" charset="0"/>
              </a:rPr>
              <a:t>Checking </a:t>
            </a:r>
            <a:r>
              <a:rPr lang="en-IN" sz="2400" b="1" dirty="0" err="1">
                <a:latin typeface="Arial" pitchFamily="34" charset="0"/>
                <a:cs typeface="Arial" pitchFamily="34" charset="0"/>
              </a:rPr>
              <a:t>Skewness</a:t>
            </a:r>
            <a:r>
              <a:rPr lang="en-IN" sz="2400" dirty="0">
                <a:latin typeface="Arial" pitchFamily="34" charset="0"/>
                <a:cs typeface="Arial" pitchFamily="34" charset="0"/>
              </a:rPr>
              <a:t>:</a:t>
            </a:r>
          </a:p>
          <a:p>
            <a:pPr marL="109728" indent="0">
              <a:buNone/>
            </a:pPr>
            <a:endParaRPr lang="en-US" dirty="0"/>
          </a:p>
        </p:txBody>
      </p:sp>
      <p:pic>
        <p:nvPicPr>
          <p:cNvPr id="4" name="Picture 3" descr="D:\users\Ankita\Desktop\rating\61.png"/>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1"/>
            <a:ext cx="4988560" cy="2438400"/>
          </a:xfrm>
          <a:prstGeom prst="rect">
            <a:avLst/>
          </a:prstGeom>
          <a:noFill/>
          <a:ln>
            <a:noFill/>
          </a:ln>
        </p:spPr>
      </p:pic>
      <p:pic>
        <p:nvPicPr>
          <p:cNvPr id="1026" name="Picture 2" descr="D:\users\Ankita\Desktop\rating\8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899" y="3733800"/>
            <a:ext cx="488315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67899" y="5715000"/>
            <a:ext cx="7790301" cy="338554"/>
          </a:xfrm>
          <a:prstGeom prst="rect">
            <a:avLst/>
          </a:prstGeom>
        </p:spPr>
        <p:txBody>
          <a:bodyPr wrap="square">
            <a:spAutoFit/>
          </a:bodyPr>
          <a:lstStyle/>
          <a:p>
            <a:pPr algn="just"/>
            <a:r>
              <a:rPr lang="en-IN" sz="1600" dirty="0">
                <a:latin typeface="Times New Roman" pitchFamily="18" charset="0"/>
                <a:cs typeface="Times New Roman" pitchFamily="18" charset="0"/>
              </a:rPr>
              <a:t>To remove </a:t>
            </a:r>
            <a:r>
              <a:rPr lang="en-IN" sz="1600" dirty="0" err="1">
                <a:latin typeface="Times New Roman" pitchFamily="18" charset="0"/>
                <a:cs typeface="Times New Roman" pitchFamily="18" charset="0"/>
              </a:rPr>
              <a:t>skewness</a:t>
            </a:r>
            <a:r>
              <a:rPr lang="en-IN" sz="1600" dirty="0">
                <a:latin typeface="Times New Roman" pitchFamily="18" charset="0"/>
                <a:cs typeface="Times New Roman" pitchFamily="18" charset="0"/>
              </a:rPr>
              <a:t> use Power Transformer and log transform technique in dataset.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4430708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lstStyle/>
          <a:p>
            <a:pPr marL="109728" indent="0">
              <a:buNone/>
            </a:pPr>
            <a:r>
              <a:rPr lang="en-IN" sz="2400" b="1" dirty="0">
                <a:latin typeface="Arial" pitchFamily="34" charset="0"/>
                <a:cs typeface="Arial" pitchFamily="34" charset="0"/>
              </a:rPr>
              <a:t>5.Building Machine Learning Models:</a:t>
            </a:r>
            <a:endParaRPr lang="en-US" sz="2400" dirty="0">
              <a:latin typeface="Arial" pitchFamily="34" charset="0"/>
              <a:cs typeface="Arial" pitchFamily="34" charset="0"/>
            </a:endParaRPr>
          </a:p>
          <a:p>
            <a:pPr marL="109728" indent="0">
              <a:buNone/>
            </a:pPr>
            <a:endParaRPr lang="en-US" dirty="0"/>
          </a:p>
        </p:txBody>
      </p:sp>
      <p:pic>
        <p:nvPicPr>
          <p:cNvPr id="4" name="Picture 3" descr="D:\users\Ankita\Desktop\rating\63.png"/>
          <p:cNvPicPr/>
          <p:nvPr/>
        </p:nvPicPr>
        <p:blipFill>
          <a:blip r:embed="rId2">
            <a:extLst>
              <a:ext uri="{28A0092B-C50C-407E-A947-70E740481C1C}">
                <a14:useLocalDpi xmlns:a14="http://schemas.microsoft.com/office/drawing/2010/main" val="0"/>
              </a:ext>
            </a:extLst>
          </a:blip>
          <a:srcRect/>
          <a:stretch>
            <a:fillRect/>
          </a:stretch>
        </p:blipFill>
        <p:spPr bwMode="auto">
          <a:xfrm>
            <a:off x="643944" y="1267838"/>
            <a:ext cx="7433256" cy="2618362"/>
          </a:xfrm>
          <a:prstGeom prst="rect">
            <a:avLst/>
          </a:prstGeom>
          <a:noFill/>
          <a:ln>
            <a:noFill/>
          </a:ln>
        </p:spPr>
      </p:pic>
      <p:pic>
        <p:nvPicPr>
          <p:cNvPr id="5" name="Picture 4" descr="D:\users\Ankita\Desktop\rating\64.png"/>
          <p:cNvPicPr/>
          <p:nvPr/>
        </p:nvPicPr>
        <p:blipFill>
          <a:blip r:embed="rId3">
            <a:extLst>
              <a:ext uri="{28A0092B-C50C-407E-A947-70E740481C1C}">
                <a14:useLocalDpi xmlns:a14="http://schemas.microsoft.com/office/drawing/2010/main" val="0"/>
              </a:ext>
            </a:extLst>
          </a:blip>
          <a:srcRect/>
          <a:stretch>
            <a:fillRect/>
          </a:stretch>
        </p:blipFill>
        <p:spPr bwMode="auto">
          <a:xfrm>
            <a:off x="381000" y="4038600"/>
            <a:ext cx="7620000" cy="2117090"/>
          </a:xfrm>
          <a:prstGeom prst="rect">
            <a:avLst/>
          </a:prstGeom>
          <a:noFill/>
          <a:ln>
            <a:noFill/>
          </a:ln>
        </p:spPr>
      </p:pic>
    </p:spTree>
    <p:extLst>
      <p:ext uri="{BB962C8B-B14F-4D97-AF65-F5344CB8AC3E}">
        <p14:creationId xmlns:p14="http://schemas.microsoft.com/office/powerpoint/2010/main" val="22566883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lstStyle/>
          <a:p>
            <a:pPr marL="109728" indent="0">
              <a:buNone/>
            </a:pPr>
            <a:r>
              <a:rPr lang="en-IN" sz="2000" b="1" dirty="0">
                <a:latin typeface="Arial" pitchFamily="34" charset="0"/>
                <a:cs typeface="Arial" pitchFamily="34" charset="0"/>
              </a:rPr>
              <a:t>Lasso Regression:</a:t>
            </a:r>
            <a:endParaRPr lang="en-US" sz="2000" dirty="0">
              <a:latin typeface="Arial" pitchFamily="34" charset="0"/>
              <a:cs typeface="Arial" pitchFamily="34" charset="0"/>
            </a:endParaRPr>
          </a:p>
          <a:p>
            <a:pPr marL="109728" indent="0">
              <a:buNone/>
            </a:pPr>
            <a:endParaRPr lang="en-US" dirty="0"/>
          </a:p>
        </p:txBody>
      </p:sp>
      <p:pic>
        <p:nvPicPr>
          <p:cNvPr id="4" name="Picture 3" descr="D:\users\Ankita\Desktop\rating\65.png"/>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5731510" cy="2129155"/>
          </a:xfrm>
          <a:prstGeom prst="rect">
            <a:avLst/>
          </a:prstGeom>
          <a:noFill/>
          <a:ln>
            <a:noFill/>
          </a:ln>
        </p:spPr>
      </p:pic>
      <p:pic>
        <p:nvPicPr>
          <p:cNvPr id="5" name="Picture 4" descr="D:\users\Ankita\Desktop\rating\78.png"/>
          <p:cNvPicPr/>
          <p:nvPr/>
        </p:nvPicPr>
        <p:blipFill>
          <a:blip r:embed="rId3">
            <a:extLst>
              <a:ext uri="{28A0092B-C50C-407E-A947-70E740481C1C}">
                <a14:useLocalDpi xmlns:a14="http://schemas.microsoft.com/office/drawing/2010/main" val="0"/>
              </a:ext>
            </a:extLst>
          </a:blip>
          <a:srcRect/>
          <a:stretch>
            <a:fillRect/>
          </a:stretch>
        </p:blipFill>
        <p:spPr bwMode="auto">
          <a:xfrm>
            <a:off x="1042987" y="3352800"/>
            <a:ext cx="5017135" cy="1898015"/>
          </a:xfrm>
          <a:prstGeom prst="rect">
            <a:avLst/>
          </a:prstGeom>
          <a:noFill/>
          <a:ln>
            <a:noFill/>
          </a:ln>
        </p:spPr>
      </p:pic>
      <p:sp>
        <p:nvSpPr>
          <p:cNvPr id="6" name="Rectangle 5"/>
          <p:cNvSpPr/>
          <p:nvPr/>
        </p:nvSpPr>
        <p:spPr>
          <a:xfrm>
            <a:off x="685800" y="5410200"/>
            <a:ext cx="7924800" cy="338554"/>
          </a:xfrm>
          <a:prstGeom prst="rect">
            <a:avLst/>
          </a:prstGeom>
        </p:spPr>
        <p:txBody>
          <a:bodyPr wrap="square">
            <a:spAutoFit/>
          </a:bodyPr>
          <a:lstStyle/>
          <a:p>
            <a:pPr algn="just"/>
            <a:r>
              <a:rPr lang="en-US" sz="1600" dirty="0">
                <a:latin typeface="Times New Roman" pitchFamily="18" charset="0"/>
                <a:cs typeface="Times New Roman" pitchFamily="18" charset="0"/>
              </a:rPr>
              <a:t>Here r2 score is -0.002 for  dataset and cross validation score is -0.0005 in Lasso algorithm.</a:t>
            </a:r>
          </a:p>
        </p:txBody>
      </p:sp>
    </p:spTree>
    <p:extLst>
      <p:ext uri="{BB962C8B-B14F-4D97-AF65-F5344CB8AC3E}">
        <p14:creationId xmlns:p14="http://schemas.microsoft.com/office/powerpoint/2010/main" val="38220225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lstStyle/>
          <a:p>
            <a:pPr marL="109728" indent="0">
              <a:buNone/>
            </a:pPr>
            <a:r>
              <a:rPr lang="en-US" sz="2000" b="1" dirty="0">
                <a:latin typeface="Arial" pitchFamily="34" charset="0"/>
                <a:cs typeface="Arial" pitchFamily="34" charset="0"/>
              </a:rPr>
              <a:t>Ridge Regression:</a:t>
            </a:r>
            <a:endParaRPr lang="en-US" sz="2000" dirty="0">
              <a:latin typeface="Arial" pitchFamily="34" charset="0"/>
              <a:cs typeface="Arial" pitchFamily="34" charset="0"/>
            </a:endParaRPr>
          </a:p>
          <a:p>
            <a:pPr marL="109728" indent="0">
              <a:buNone/>
            </a:pPr>
            <a:endParaRPr lang="en-US" dirty="0"/>
          </a:p>
        </p:txBody>
      </p:sp>
      <p:pic>
        <p:nvPicPr>
          <p:cNvPr id="4" name="Picture 3" descr="D:\users\Ankita\Desktop\rating\79.png"/>
          <p:cNvPicPr/>
          <p:nvPr/>
        </p:nvPicPr>
        <p:blipFill>
          <a:blip r:embed="rId2">
            <a:extLst>
              <a:ext uri="{28A0092B-C50C-407E-A947-70E740481C1C}">
                <a14:useLocalDpi xmlns:a14="http://schemas.microsoft.com/office/drawing/2010/main" val="0"/>
              </a:ext>
            </a:extLst>
          </a:blip>
          <a:srcRect/>
          <a:stretch>
            <a:fillRect/>
          </a:stretch>
        </p:blipFill>
        <p:spPr bwMode="auto">
          <a:xfrm>
            <a:off x="800100" y="1138535"/>
            <a:ext cx="7543800" cy="3657600"/>
          </a:xfrm>
          <a:prstGeom prst="rect">
            <a:avLst/>
          </a:prstGeom>
          <a:noFill/>
          <a:ln>
            <a:noFill/>
          </a:ln>
        </p:spPr>
      </p:pic>
      <p:sp>
        <p:nvSpPr>
          <p:cNvPr id="5" name="Rectangle 4"/>
          <p:cNvSpPr/>
          <p:nvPr/>
        </p:nvSpPr>
        <p:spPr>
          <a:xfrm>
            <a:off x="816312" y="5257800"/>
            <a:ext cx="7527587" cy="646331"/>
          </a:xfrm>
          <a:prstGeom prst="rect">
            <a:avLst/>
          </a:prstGeom>
        </p:spPr>
        <p:txBody>
          <a:bodyPr wrap="square">
            <a:spAutoFit/>
          </a:bodyPr>
          <a:lstStyle/>
          <a:p>
            <a:r>
              <a:rPr lang="en-US" dirty="0">
                <a:latin typeface="Times New Roman" pitchFamily="18" charset="0"/>
                <a:cs typeface="Times New Roman" pitchFamily="18" charset="0"/>
              </a:rPr>
              <a:t>Here r2 score is 0.28 for this dataset and 0.30 cross validation score Ridge  algorithm.</a:t>
            </a:r>
          </a:p>
        </p:txBody>
      </p:sp>
    </p:spTree>
    <p:extLst>
      <p:ext uri="{BB962C8B-B14F-4D97-AF65-F5344CB8AC3E}">
        <p14:creationId xmlns:p14="http://schemas.microsoft.com/office/powerpoint/2010/main" val="9702749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lstStyle/>
          <a:p>
            <a:pPr marL="109728" indent="0">
              <a:buNone/>
            </a:pPr>
            <a:r>
              <a:rPr lang="en-US" sz="2000" b="1" dirty="0" err="1">
                <a:latin typeface="Arial" pitchFamily="34" charset="0"/>
                <a:cs typeface="Arial" pitchFamily="34" charset="0"/>
              </a:rPr>
              <a:t>RandomForest</a:t>
            </a:r>
            <a:r>
              <a:rPr lang="en-US" sz="2000" b="1" dirty="0">
                <a:latin typeface="Arial" pitchFamily="34" charset="0"/>
                <a:cs typeface="Arial" pitchFamily="34" charset="0"/>
              </a:rPr>
              <a:t> Regression:</a:t>
            </a:r>
            <a:endParaRPr lang="en-US" sz="2000" dirty="0">
              <a:latin typeface="Arial" pitchFamily="34" charset="0"/>
              <a:cs typeface="Arial" pitchFamily="34" charset="0"/>
            </a:endParaRPr>
          </a:p>
          <a:p>
            <a:pPr marL="109728" indent="0">
              <a:buNone/>
            </a:pPr>
            <a:endParaRPr lang="en-US" dirty="0"/>
          </a:p>
        </p:txBody>
      </p:sp>
      <p:pic>
        <p:nvPicPr>
          <p:cNvPr id="4" name="Picture 3" descr="D:\users\Ankita\Desktop\rating\80.png"/>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7391400" cy="3657600"/>
          </a:xfrm>
          <a:prstGeom prst="rect">
            <a:avLst/>
          </a:prstGeom>
          <a:noFill/>
          <a:ln>
            <a:noFill/>
          </a:ln>
        </p:spPr>
      </p:pic>
      <p:sp>
        <p:nvSpPr>
          <p:cNvPr id="5" name="Rectangle 4"/>
          <p:cNvSpPr/>
          <p:nvPr/>
        </p:nvSpPr>
        <p:spPr>
          <a:xfrm>
            <a:off x="643646" y="5181600"/>
            <a:ext cx="7509753" cy="584775"/>
          </a:xfrm>
          <a:prstGeom prst="rect">
            <a:avLst/>
          </a:prstGeom>
        </p:spPr>
        <p:txBody>
          <a:bodyPr wrap="square">
            <a:spAutoFit/>
          </a:bodyPr>
          <a:lstStyle/>
          <a:p>
            <a:pPr algn="just"/>
            <a:r>
              <a:rPr lang="en-US" sz="1600" dirty="0">
                <a:latin typeface="Times New Roman" pitchFamily="18" charset="0"/>
                <a:cs typeface="Times New Roman" pitchFamily="18" charset="0"/>
              </a:rPr>
              <a:t>Here r2 score is 1.0  for this dataset and cross validation score is 99  in </a:t>
            </a:r>
            <a:r>
              <a:rPr lang="en-US" sz="1600" dirty="0" err="1">
                <a:latin typeface="Times New Roman" pitchFamily="18" charset="0"/>
                <a:cs typeface="Times New Roman" pitchFamily="18" charset="0"/>
              </a:rPr>
              <a:t>RandomForestRegressor</a:t>
            </a:r>
            <a:r>
              <a:rPr lang="en-US" sz="1600" dirty="0">
                <a:latin typeface="Times New Roman" pitchFamily="18" charset="0"/>
                <a:cs typeface="Times New Roman" pitchFamily="18" charset="0"/>
              </a:rPr>
              <a:t> algorithm.</a:t>
            </a:r>
          </a:p>
        </p:txBody>
      </p:sp>
    </p:spTree>
    <p:extLst>
      <p:ext uri="{BB962C8B-B14F-4D97-AF65-F5344CB8AC3E}">
        <p14:creationId xmlns:p14="http://schemas.microsoft.com/office/powerpoint/2010/main" val="19005065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lstStyle/>
          <a:p>
            <a:pPr marL="109728" indent="0">
              <a:buNone/>
            </a:pPr>
            <a:r>
              <a:rPr lang="en-US" sz="2000" b="1" dirty="0">
                <a:latin typeface="Arial" pitchFamily="34" charset="0"/>
                <a:cs typeface="Arial" pitchFamily="34" charset="0"/>
              </a:rPr>
              <a:t>SVR Regression:</a:t>
            </a:r>
            <a:endParaRPr lang="en-US" sz="2000" dirty="0">
              <a:latin typeface="Arial" pitchFamily="34" charset="0"/>
              <a:cs typeface="Arial" pitchFamily="34" charset="0"/>
            </a:endParaRPr>
          </a:p>
          <a:p>
            <a:pPr marL="109728" indent="0">
              <a:buNone/>
            </a:pPr>
            <a:endParaRPr lang="en-US" dirty="0"/>
          </a:p>
        </p:txBody>
      </p:sp>
      <p:pic>
        <p:nvPicPr>
          <p:cNvPr id="4" name="Picture 3" descr="D:\users\Ankita\Desktop\rating\81.png"/>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6705600" cy="3505200"/>
          </a:xfrm>
          <a:prstGeom prst="rect">
            <a:avLst/>
          </a:prstGeom>
          <a:noFill/>
          <a:ln>
            <a:noFill/>
          </a:ln>
        </p:spPr>
      </p:pic>
      <p:sp>
        <p:nvSpPr>
          <p:cNvPr id="5" name="Rectangle 4"/>
          <p:cNvSpPr/>
          <p:nvPr/>
        </p:nvSpPr>
        <p:spPr>
          <a:xfrm>
            <a:off x="609600" y="4953000"/>
            <a:ext cx="7848600" cy="338554"/>
          </a:xfrm>
          <a:prstGeom prst="rect">
            <a:avLst/>
          </a:prstGeom>
        </p:spPr>
        <p:txBody>
          <a:bodyPr wrap="square">
            <a:spAutoFit/>
          </a:bodyPr>
          <a:lstStyle/>
          <a:p>
            <a:pPr algn="just"/>
            <a:r>
              <a:rPr lang="en-US" sz="1600" dirty="0">
                <a:latin typeface="Times New Roman" pitchFamily="18" charset="0"/>
                <a:cs typeface="Times New Roman" pitchFamily="18" charset="0"/>
              </a:rPr>
              <a:t>Here r2 score is 0.77 for this dataset and cross validation score is 80.90 in SVR algorithm.</a:t>
            </a:r>
          </a:p>
        </p:txBody>
      </p:sp>
    </p:spTree>
    <p:extLst>
      <p:ext uri="{BB962C8B-B14F-4D97-AF65-F5344CB8AC3E}">
        <p14:creationId xmlns:p14="http://schemas.microsoft.com/office/powerpoint/2010/main" val="29369577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pPr marL="109728" indent="0">
              <a:buNone/>
            </a:pPr>
            <a:r>
              <a:rPr lang="en-IN" sz="2000" b="1" dirty="0" err="1">
                <a:latin typeface="Arial" pitchFamily="34" charset="0"/>
                <a:cs typeface="Arial" pitchFamily="34" charset="0"/>
              </a:rPr>
              <a:t>DecisionTreeRegressor</a:t>
            </a:r>
            <a:r>
              <a:rPr lang="en-IN" sz="2000" b="1" dirty="0">
                <a:latin typeface="Arial" pitchFamily="34" charset="0"/>
                <a:cs typeface="Arial" pitchFamily="34" charset="0"/>
              </a:rPr>
              <a:t>:</a:t>
            </a:r>
            <a:endParaRPr lang="en-US" sz="2000" dirty="0">
              <a:latin typeface="Arial" pitchFamily="34" charset="0"/>
              <a:cs typeface="Arial" pitchFamily="34" charset="0"/>
            </a:endParaRPr>
          </a:p>
          <a:p>
            <a:pPr marL="109728" indent="0">
              <a:buNone/>
            </a:pPr>
            <a:endParaRPr lang="en-US" dirty="0"/>
          </a:p>
        </p:txBody>
      </p:sp>
      <p:pic>
        <p:nvPicPr>
          <p:cNvPr id="4" name="Picture 3" descr="D:\users\Ankita\Desktop\rating\82.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01657"/>
            <a:ext cx="6705600" cy="3429000"/>
          </a:xfrm>
          <a:prstGeom prst="rect">
            <a:avLst/>
          </a:prstGeom>
          <a:noFill/>
          <a:ln>
            <a:noFill/>
          </a:ln>
        </p:spPr>
      </p:pic>
      <p:sp>
        <p:nvSpPr>
          <p:cNvPr id="5" name="Rectangle 4"/>
          <p:cNvSpPr/>
          <p:nvPr/>
        </p:nvSpPr>
        <p:spPr>
          <a:xfrm>
            <a:off x="685800" y="4953000"/>
            <a:ext cx="7772400" cy="584775"/>
          </a:xfrm>
          <a:prstGeom prst="rect">
            <a:avLst/>
          </a:prstGeom>
        </p:spPr>
        <p:txBody>
          <a:bodyPr wrap="square">
            <a:spAutoFit/>
          </a:bodyPr>
          <a:lstStyle/>
          <a:p>
            <a:pPr algn="just"/>
            <a:r>
              <a:rPr lang="en-US" sz="1600" dirty="0">
                <a:latin typeface="Times New Roman" pitchFamily="18" charset="0"/>
                <a:cs typeface="Times New Roman" pitchFamily="18" charset="0"/>
              </a:rPr>
              <a:t>Here r2 score is 1.0 for this dataset and cross validation score is 99 in </a:t>
            </a:r>
            <a:r>
              <a:rPr lang="en-US" sz="1600" dirty="0" err="1">
                <a:latin typeface="Times New Roman" pitchFamily="18" charset="0"/>
                <a:cs typeface="Times New Roman" pitchFamily="18" charset="0"/>
              </a:rPr>
              <a:t>DecisionTreeRegressor</a:t>
            </a:r>
            <a:r>
              <a:rPr lang="en-US" sz="1600" dirty="0">
                <a:latin typeface="Times New Roman" pitchFamily="18" charset="0"/>
                <a:cs typeface="Times New Roman" pitchFamily="18" charset="0"/>
              </a:rPr>
              <a:t> algorithm</a:t>
            </a:r>
          </a:p>
        </p:txBody>
      </p:sp>
    </p:spTree>
    <p:extLst>
      <p:ext uri="{BB962C8B-B14F-4D97-AF65-F5344CB8AC3E}">
        <p14:creationId xmlns:p14="http://schemas.microsoft.com/office/powerpoint/2010/main" val="705111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rating\3.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685800"/>
            <a:ext cx="7334655" cy="4495800"/>
          </a:xfrm>
          <a:prstGeom prst="rect">
            <a:avLst/>
          </a:prstGeom>
          <a:noFill/>
          <a:ln>
            <a:noFill/>
          </a:ln>
        </p:spPr>
      </p:pic>
    </p:spTree>
    <p:extLst>
      <p:ext uri="{BB962C8B-B14F-4D97-AF65-F5344CB8AC3E}">
        <p14:creationId xmlns:p14="http://schemas.microsoft.com/office/powerpoint/2010/main" val="25936613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lstStyle/>
          <a:p>
            <a:pPr marL="109728" indent="0">
              <a:buNone/>
            </a:pPr>
            <a:r>
              <a:rPr lang="en-IN" sz="2000" b="1" dirty="0" err="1">
                <a:latin typeface="Arial" pitchFamily="34" charset="0"/>
                <a:cs typeface="Arial" pitchFamily="34" charset="0"/>
              </a:rPr>
              <a:t>AdaBoostRegressor</a:t>
            </a:r>
            <a:r>
              <a:rPr lang="en-IN" b="1" dirty="0"/>
              <a:t>:</a:t>
            </a:r>
            <a:endParaRPr lang="en-US" dirty="0"/>
          </a:p>
          <a:p>
            <a:pPr marL="109728" indent="0">
              <a:buNone/>
            </a:pPr>
            <a:endParaRPr lang="en-US" dirty="0"/>
          </a:p>
        </p:txBody>
      </p:sp>
      <p:pic>
        <p:nvPicPr>
          <p:cNvPr id="4" name="Picture 3" descr="D:\users\Ankita\Desktop\rating\83.png"/>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6477000" cy="3581400"/>
          </a:xfrm>
          <a:prstGeom prst="rect">
            <a:avLst/>
          </a:prstGeom>
          <a:noFill/>
          <a:ln>
            <a:noFill/>
          </a:ln>
        </p:spPr>
      </p:pic>
      <p:sp>
        <p:nvSpPr>
          <p:cNvPr id="5" name="Rectangle 4"/>
          <p:cNvSpPr/>
          <p:nvPr/>
        </p:nvSpPr>
        <p:spPr>
          <a:xfrm>
            <a:off x="685800" y="5181600"/>
            <a:ext cx="7543800" cy="584775"/>
          </a:xfrm>
          <a:prstGeom prst="rect">
            <a:avLst/>
          </a:prstGeom>
        </p:spPr>
        <p:txBody>
          <a:bodyPr wrap="square">
            <a:spAutoFit/>
          </a:bodyPr>
          <a:lstStyle/>
          <a:p>
            <a:pPr algn="just"/>
            <a:r>
              <a:rPr lang="en-US" sz="1600" dirty="0">
                <a:latin typeface="Times New Roman" pitchFamily="18" charset="0"/>
                <a:cs typeface="Times New Roman" pitchFamily="18" charset="0"/>
              </a:rPr>
              <a:t>Here r2 score is 0.79 for train dataset and cross validation score is 99  in </a:t>
            </a:r>
            <a:r>
              <a:rPr lang="en-US" sz="1600" dirty="0" err="1">
                <a:latin typeface="Times New Roman" pitchFamily="18" charset="0"/>
                <a:cs typeface="Times New Roman" pitchFamily="18" charset="0"/>
              </a:rPr>
              <a:t>AdaBoostRegressor</a:t>
            </a:r>
            <a:r>
              <a:rPr lang="en-US" sz="1600" dirty="0">
                <a:latin typeface="Times New Roman" pitchFamily="18" charset="0"/>
                <a:cs typeface="Times New Roman" pitchFamily="18" charset="0"/>
              </a:rPr>
              <a:t> algorithm.</a:t>
            </a:r>
          </a:p>
        </p:txBody>
      </p:sp>
    </p:spTree>
    <p:extLst>
      <p:ext uri="{BB962C8B-B14F-4D97-AF65-F5344CB8AC3E}">
        <p14:creationId xmlns:p14="http://schemas.microsoft.com/office/powerpoint/2010/main" val="10420536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lstStyle/>
          <a:p>
            <a:pPr marL="109728" indent="0">
              <a:buNone/>
            </a:pPr>
            <a:r>
              <a:rPr lang="en-IN" sz="2000" b="1" dirty="0" smtClean="0">
                <a:latin typeface="Arial" pitchFamily="34" charset="0"/>
                <a:cs typeface="Arial" pitchFamily="34" charset="0"/>
              </a:rPr>
              <a:t>KNN </a:t>
            </a:r>
            <a:r>
              <a:rPr lang="en-IN" sz="2000" b="1" dirty="0" err="1" smtClean="0">
                <a:latin typeface="Arial" pitchFamily="34" charset="0"/>
                <a:cs typeface="Arial" pitchFamily="34" charset="0"/>
              </a:rPr>
              <a:t>Regressor</a:t>
            </a:r>
            <a:r>
              <a:rPr lang="en-IN" sz="2000" b="1" dirty="0" smtClean="0">
                <a:latin typeface="Arial" pitchFamily="34" charset="0"/>
                <a:cs typeface="Arial" pitchFamily="34" charset="0"/>
              </a:rPr>
              <a:t>:</a:t>
            </a:r>
            <a:endParaRPr lang="en-US" sz="2000" dirty="0" smtClean="0">
              <a:latin typeface="Arial" pitchFamily="34" charset="0"/>
              <a:cs typeface="Arial" pitchFamily="34" charset="0"/>
            </a:endParaRPr>
          </a:p>
          <a:p>
            <a:pPr marL="109728" indent="0">
              <a:buNone/>
            </a:pPr>
            <a:endParaRPr lang="en-US" dirty="0"/>
          </a:p>
        </p:txBody>
      </p:sp>
      <p:pic>
        <p:nvPicPr>
          <p:cNvPr id="4" name="Picture 3" descr="D:\users\Ankita\Desktop\rating\84.png"/>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95400"/>
            <a:ext cx="6858000" cy="2819400"/>
          </a:xfrm>
          <a:prstGeom prst="rect">
            <a:avLst/>
          </a:prstGeom>
          <a:noFill/>
          <a:ln>
            <a:noFill/>
          </a:ln>
        </p:spPr>
      </p:pic>
      <p:sp>
        <p:nvSpPr>
          <p:cNvPr id="5" name="Rectangle 4"/>
          <p:cNvSpPr/>
          <p:nvPr/>
        </p:nvSpPr>
        <p:spPr>
          <a:xfrm>
            <a:off x="533400" y="4267200"/>
            <a:ext cx="7620000" cy="2062103"/>
          </a:xfrm>
          <a:prstGeom prst="rect">
            <a:avLst/>
          </a:prstGeom>
        </p:spPr>
        <p:txBody>
          <a:bodyPr wrap="square">
            <a:spAutoFit/>
          </a:bodyPr>
          <a:lstStyle/>
          <a:p>
            <a:pPr algn="just"/>
            <a:r>
              <a:rPr lang="en-US" sz="1600" dirty="0" smtClean="0">
                <a:latin typeface="Times New Roman" pitchFamily="18" charset="0"/>
                <a:cs typeface="Times New Roman" pitchFamily="18" charset="0"/>
              </a:rPr>
              <a:t>Here r2 score is 1.0 for the dataset and cross validation score is 99 in KNN </a:t>
            </a:r>
            <a:r>
              <a:rPr lang="en-US" sz="1600" dirty="0" err="1" smtClean="0">
                <a:latin typeface="Times New Roman" pitchFamily="18" charset="0"/>
                <a:cs typeface="Times New Roman" pitchFamily="18" charset="0"/>
              </a:rPr>
              <a:t>Regressor</a:t>
            </a:r>
            <a:r>
              <a:rPr lang="en-US" sz="1600" dirty="0" smtClean="0">
                <a:latin typeface="Times New Roman" pitchFamily="18" charset="0"/>
                <a:cs typeface="Times New Roman" pitchFamily="18" charset="0"/>
              </a:rPr>
              <a:t> algorithm.</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Here we check r2 score and after that check cross validation score of all the model the Random forest repressor is the best model because r2 score and cross. validation score is 0.99 So apply hyper parameter tuning on it.</a:t>
            </a:r>
          </a:p>
          <a:p>
            <a:pPr marL="109728" indent="0" algn="just">
              <a:buNone/>
            </a:pP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5299611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rating\85.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685800"/>
            <a:ext cx="5658141" cy="2438400"/>
          </a:xfrm>
          <a:prstGeom prst="rect">
            <a:avLst/>
          </a:prstGeom>
          <a:noFill/>
          <a:ln>
            <a:noFill/>
          </a:ln>
        </p:spPr>
      </p:pic>
      <p:sp>
        <p:nvSpPr>
          <p:cNvPr id="5" name="Rectangle 4"/>
          <p:cNvSpPr/>
          <p:nvPr/>
        </p:nvSpPr>
        <p:spPr>
          <a:xfrm>
            <a:off x="609600" y="3657600"/>
            <a:ext cx="8153400" cy="1323439"/>
          </a:xfrm>
          <a:prstGeom prst="rect">
            <a:avLst/>
          </a:prstGeom>
        </p:spPr>
        <p:txBody>
          <a:bodyPr wrap="square">
            <a:spAutoFit/>
          </a:bodyPr>
          <a:lstStyle/>
          <a:p>
            <a:pPr algn="just"/>
            <a:r>
              <a:rPr lang="en-IN" sz="1600" dirty="0">
                <a:latin typeface="Times New Roman" pitchFamily="18" charset="0"/>
                <a:cs typeface="Times New Roman" pitchFamily="18" charset="0"/>
              </a:rPr>
              <a:t>Here above are the parameter list of </a:t>
            </a:r>
            <a:r>
              <a:rPr lang="en-IN" sz="1600" dirty="0" err="1">
                <a:latin typeface="Times New Roman" pitchFamily="18" charset="0"/>
                <a:cs typeface="Times New Roman" pitchFamily="18" charset="0"/>
              </a:rPr>
              <a:t>RandomForestRegressor</a:t>
            </a:r>
            <a:r>
              <a:rPr lang="en-IN" sz="1600" dirty="0">
                <a:latin typeface="Times New Roman" pitchFamily="18" charset="0"/>
                <a:cs typeface="Times New Roman" pitchFamily="18" charset="0"/>
              </a:rPr>
              <a:t> model.</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The above code block we have the following parameters</a:t>
            </a:r>
            <a:br>
              <a:rPr lang="en-IN" sz="1600" dirty="0">
                <a:latin typeface="Times New Roman" pitchFamily="18" charset="0"/>
                <a:cs typeface="Times New Roman" pitchFamily="18" charset="0"/>
              </a:rPr>
            </a:br>
            <a:r>
              <a:rPr lang="en-IN" sz="1600" dirty="0" err="1">
                <a:latin typeface="Times New Roman" pitchFamily="18" charset="0"/>
                <a:cs typeface="Times New Roman" pitchFamily="18" charset="0"/>
              </a:rPr>
              <a:t>max_features</a:t>
            </a:r>
            <a:r>
              <a:rPr lang="en-IN" sz="1600" dirty="0">
                <a:latin typeface="Times New Roman" pitchFamily="18" charset="0"/>
                <a:cs typeface="Times New Roman" pitchFamily="18" charset="0"/>
              </a:rPr>
              <a:t>: In this maximum features there are two values auto and </a:t>
            </a:r>
            <a:r>
              <a:rPr lang="en-IN" sz="1600" dirty="0" err="1">
                <a:latin typeface="Times New Roman" pitchFamily="18" charset="0"/>
                <a:cs typeface="Times New Roman" pitchFamily="18" charset="0"/>
              </a:rPr>
              <a:t>auto,sqrt</a:t>
            </a:r>
            <a:r>
              <a:rPr lang="en-IN" sz="1600" dirty="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algn="just"/>
            <a:r>
              <a:rPr lang="en-IN" sz="1600" dirty="0" err="1">
                <a:latin typeface="Times New Roman" pitchFamily="18" charset="0"/>
                <a:cs typeface="Times New Roman" pitchFamily="18" charset="0"/>
              </a:rPr>
              <a:t>n_estimator</a:t>
            </a:r>
            <a:r>
              <a:rPr lang="en-IN" sz="1600" dirty="0">
                <a:latin typeface="Times New Roman" pitchFamily="18" charset="0"/>
                <a:cs typeface="Times New Roman" pitchFamily="18" charset="0"/>
              </a:rPr>
              <a:t> is 200 ,700 and in </a:t>
            </a:r>
            <a:r>
              <a:rPr lang="en-IN" sz="1600" dirty="0" err="1">
                <a:latin typeface="Times New Roman" pitchFamily="18" charset="0"/>
                <a:cs typeface="Times New Roman" pitchFamily="18" charset="0"/>
              </a:rPr>
              <a:t>max_depth</a:t>
            </a:r>
            <a:r>
              <a:rPr lang="en-IN" sz="1600" dirty="0">
                <a:latin typeface="Times New Roman" pitchFamily="18" charset="0"/>
                <a:cs typeface="Times New Roman" pitchFamily="18" charset="0"/>
              </a:rPr>
              <a:t> 4,5.</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2968671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rating\86.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5014" y="533400"/>
            <a:ext cx="7213971" cy="5410200"/>
          </a:xfrm>
          <a:prstGeom prst="rect">
            <a:avLst/>
          </a:prstGeom>
          <a:noFill/>
          <a:ln>
            <a:noFill/>
          </a:ln>
        </p:spPr>
      </p:pic>
    </p:spTree>
    <p:extLst>
      <p:ext uri="{BB962C8B-B14F-4D97-AF65-F5344CB8AC3E}">
        <p14:creationId xmlns:p14="http://schemas.microsoft.com/office/powerpoint/2010/main" val="28071794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rating\87.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762000"/>
            <a:ext cx="7626742" cy="1314518"/>
          </a:xfrm>
          <a:prstGeom prst="rect">
            <a:avLst/>
          </a:prstGeom>
          <a:noFill/>
          <a:ln>
            <a:noFill/>
          </a:ln>
        </p:spPr>
      </p:pic>
      <p:sp>
        <p:nvSpPr>
          <p:cNvPr id="5" name="Rectangle 4"/>
          <p:cNvSpPr/>
          <p:nvPr/>
        </p:nvSpPr>
        <p:spPr>
          <a:xfrm>
            <a:off x="609600" y="2590800"/>
            <a:ext cx="7696200" cy="1077218"/>
          </a:xfrm>
          <a:prstGeom prst="rect">
            <a:avLst/>
          </a:prstGeom>
        </p:spPr>
        <p:txBody>
          <a:bodyPr wrap="square">
            <a:spAutoFit/>
          </a:bodyPr>
          <a:lstStyle/>
          <a:p>
            <a:pPr algn="just"/>
            <a:r>
              <a:rPr lang="en-IN" sz="1600" dirty="0">
                <a:latin typeface="Times New Roman" pitchFamily="18" charset="0"/>
                <a:cs typeface="Times New Roman" pitchFamily="18" charset="0"/>
              </a:rPr>
              <a:t>Here after use different parameter list the best parameter list is select. Above are the best parameter list </a:t>
            </a:r>
            <a:r>
              <a:rPr lang="en-IN" sz="1600" dirty="0" err="1">
                <a:latin typeface="Times New Roman" pitchFamily="18" charset="0"/>
                <a:cs typeface="Times New Roman" pitchFamily="18" charset="0"/>
              </a:rPr>
              <a:t>RandomForestRegressor</a:t>
            </a:r>
            <a:r>
              <a:rPr lang="en-IN" sz="1600" dirty="0">
                <a:latin typeface="Times New Roman" pitchFamily="18" charset="0"/>
                <a:cs typeface="Times New Roman" pitchFamily="18" charset="0"/>
              </a:rPr>
              <a:t>. Put this parameters into the model so output is finally best score </a:t>
            </a:r>
            <a:r>
              <a:rPr lang="en-IN" sz="1600" dirty="0" err="1">
                <a:latin typeface="Times New Roman" pitchFamily="18" charset="0"/>
                <a:cs typeface="Times New Roman" pitchFamily="18" charset="0"/>
              </a:rPr>
              <a:t>os</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RandomForestRegressor</a:t>
            </a:r>
            <a:r>
              <a:rPr lang="en-IN" sz="1600" dirty="0">
                <a:latin typeface="Times New Roman" pitchFamily="18" charset="0"/>
                <a:cs typeface="Times New Roman" pitchFamily="18" charset="0"/>
              </a:rPr>
              <a:t> is 99 so it is the best score.</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6910050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rating\88.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6185218" cy="3524431"/>
          </a:xfrm>
          <a:prstGeom prst="rect">
            <a:avLst/>
          </a:prstGeom>
          <a:noFill/>
          <a:ln>
            <a:noFill/>
          </a:ln>
        </p:spPr>
      </p:pic>
      <p:sp>
        <p:nvSpPr>
          <p:cNvPr id="5" name="Rectangle 4"/>
          <p:cNvSpPr/>
          <p:nvPr/>
        </p:nvSpPr>
        <p:spPr>
          <a:xfrm>
            <a:off x="609600" y="4648200"/>
            <a:ext cx="7467600" cy="338554"/>
          </a:xfrm>
          <a:prstGeom prst="rect">
            <a:avLst/>
          </a:prstGeom>
        </p:spPr>
        <p:txBody>
          <a:bodyPr wrap="square">
            <a:spAutoFit/>
          </a:bodyPr>
          <a:lstStyle/>
          <a:p>
            <a:pPr algn="just"/>
            <a:r>
              <a:rPr lang="en-IN" sz="1600" dirty="0">
                <a:latin typeface="Times New Roman" pitchFamily="18" charset="0"/>
                <a:cs typeface="Times New Roman" pitchFamily="18" charset="0"/>
              </a:rPr>
              <a:t>Finally Load the model and predict the values.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7726992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normAutofit/>
          </a:bodyPr>
          <a:lstStyle/>
          <a:p>
            <a:pPr marL="109728" indent="0">
              <a:buNone/>
            </a:pPr>
            <a:r>
              <a:rPr lang="en-IN" sz="2400" b="1" dirty="0" smtClean="0">
                <a:latin typeface="Arial" pitchFamily="34" charset="0"/>
                <a:cs typeface="Arial" pitchFamily="34" charset="0"/>
              </a:rPr>
              <a:t>CONCLUSION:</a:t>
            </a:r>
            <a:endParaRPr lang="en-US" sz="2400" dirty="0">
              <a:latin typeface="Arial" pitchFamily="34" charset="0"/>
              <a:cs typeface="Arial" pitchFamily="34" charset="0"/>
            </a:endParaRPr>
          </a:p>
          <a:p>
            <a:pPr marL="109728" indent="0">
              <a:buNone/>
            </a:pPr>
            <a:r>
              <a:rPr lang="en-IN" b="1" dirty="0"/>
              <a:t> </a:t>
            </a:r>
            <a:endParaRPr lang="en-US" dirty="0"/>
          </a:p>
          <a:p>
            <a:pPr marL="109728" indent="0" algn="just">
              <a:buNone/>
            </a:pPr>
            <a:r>
              <a:rPr lang="en-IN" sz="2000" dirty="0">
                <a:latin typeface="Times New Roman" pitchFamily="18" charset="0"/>
                <a:cs typeface="Times New Roman" pitchFamily="18" charset="0"/>
              </a:rPr>
              <a:t>In conclusion, my thesis was proven to be correct. Combining the formerly known data about each user’s similarity to other users with the sentiment analysis of the review text itself, does help improve the model prediction of what rate the user’s review will get</a:t>
            </a:r>
            <a:r>
              <a:rPr lang="en-US" sz="2000" dirty="0">
                <a:latin typeface="Times New Roman" pitchFamily="18" charset="0"/>
                <a:cs typeface="Times New Roman" pitchFamily="18" charset="0"/>
              </a:rPr>
              <a:t>. </a:t>
            </a:r>
          </a:p>
          <a:p>
            <a:pPr marL="109728" indent="0">
              <a:buNone/>
            </a:pPr>
            <a:r>
              <a:rPr lang="en-IN" dirty="0"/>
              <a:t> </a:t>
            </a:r>
            <a:endParaRPr lang="en-US" dirty="0"/>
          </a:p>
          <a:p>
            <a:endParaRPr lang="en-US" dirty="0"/>
          </a:p>
        </p:txBody>
      </p:sp>
    </p:spTree>
    <p:extLst>
      <p:ext uri="{BB962C8B-B14F-4D97-AF65-F5344CB8AC3E}">
        <p14:creationId xmlns:p14="http://schemas.microsoft.com/office/powerpoint/2010/main" val="394398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9762"/>
          </a:xfrm>
        </p:spPr>
        <p:txBody>
          <a:bodyPr>
            <a:noAutofit/>
          </a:bodyPr>
          <a:lstStyle/>
          <a:p>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400" dirty="0">
                <a:latin typeface="Arial" pitchFamily="34" charset="0"/>
                <a:cs typeface="Arial" pitchFamily="34" charset="0"/>
              </a:rPr>
              <a:t/>
            </a:r>
            <a:br>
              <a:rPr lang="en-US" sz="2400" dirty="0">
                <a:latin typeface="Arial" pitchFamily="34" charset="0"/>
                <a:cs typeface="Arial" pitchFamily="34" charset="0"/>
              </a:rPr>
            </a:br>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400" dirty="0" smtClean="0">
                <a:latin typeface="Arial" pitchFamily="34" charset="0"/>
                <a:cs typeface="Arial" pitchFamily="34" charset="0"/>
              </a:rPr>
              <a:t>2</a:t>
            </a:r>
            <a:r>
              <a:rPr lang="en-US" sz="2400" dirty="0">
                <a:latin typeface="Arial" pitchFamily="34" charset="0"/>
                <a:cs typeface="Arial" pitchFamily="34" charset="0"/>
              </a:rPr>
              <a:t>. Data Analysis:</a:t>
            </a:r>
            <a:r>
              <a:rPr lang="en-US" sz="2400" u="sng" dirty="0">
                <a:latin typeface="Arial" pitchFamily="34" charset="0"/>
                <a:cs typeface="Arial" pitchFamily="34" charset="0"/>
              </a:rPr>
              <a:t/>
            </a:r>
            <a:br>
              <a:rPr lang="en-US" sz="2400" u="sng" dirty="0">
                <a:latin typeface="Arial" pitchFamily="34" charset="0"/>
                <a:cs typeface="Arial" pitchFamily="34" charset="0"/>
              </a:rPr>
            </a:br>
            <a:r>
              <a:rPr lang="en-US" sz="2400" u="sng" dirty="0">
                <a:latin typeface="Arial" pitchFamily="34" charset="0"/>
                <a:cs typeface="Arial" pitchFamily="34" charset="0"/>
              </a:rPr>
              <a:t/>
            </a:r>
            <a:br>
              <a:rPr lang="en-US" sz="2400" u="sng" dirty="0">
                <a:latin typeface="Arial" pitchFamily="34" charset="0"/>
                <a:cs typeface="Arial" pitchFamily="34" charset="0"/>
              </a:rPr>
            </a:br>
            <a:r>
              <a:rPr lang="en-US" sz="2400" dirty="0">
                <a:latin typeface="Arial" pitchFamily="34" charset="0"/>
                <a:cs typeface="Arial" pitchFamily="34" charset="0"/>
              </a:rPr>
              <a:t/>
            </a:r>
            <a:br>
              <a:rPr lang="en-US" sz="2400" dirty="0">
                <a:latin typeface="Arial" pitchFamily="34" charset="0"/>
                <a:cs typeface="Arial" pitchFamily="34" charset="0"/>
              </a:rPr>
            </a:br>
            <a:endParaRPr lang="en-US" sz="2400" dirty="0">
              <a:latin typeface="Arial" pitchFamily="34" charset="0"/>
              <a:cs typeface="Arial" pitchFamily="34" charset="0"/>
            </a:endParaRPr>
          </a:p>
        </p:txBody>
      </p:sp>
      <p:pic>
        <p:nvPicPr>
          <p:cNvPr id="4" name="Content Placeholder 3" descr="D:\users\Ankita\Desktop\rating\4.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4267200" cy="685835"/>
          </a:xfrm>
          <a:prstGeom prst="rect">
            <a:avLst/>
          </a:prstGeom>
          <a:noFill/>
          <a:ln>
            <a:noFill/>
          </a:ln>
        </p:spPr>
      </p:pic>
      <p:sp>
        <p:nvSpPr>
          <p:cNvPr id="5" name="Rectangle 4"/>
          <p:cNvSpPr/>
          <p:nvPr/>
        </p:nvSpPr>
        <p:spPr>
          <a:xfrm>
            <a:off x="533400" y="3276600"/>
            <a:ext cx="8305800" cy="1200329"/>
          </a:xfrm>
          <a:prstGeom prst="rect">
            <a:avLst/>
          </a:prstGeom>
        </p:spPr>
        <p:txBody>
          <a:bodyPr wrap="square">
            <a:spAutoFit/>
          </a:bodyPr>
          <a:lstStyle/>
          <a:p>
            <a:pPr algn="just"/>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Check the how much columns and rows present in dataset using </a:t>
            </a:r>
            <a:r>
              <a:rPr lang="en-IN" dirty="0" err="1" smtClean="0">
                <a:latin typeface="Times New Roman" pitchFamily="18" charset="0"/>
                <a:cs typeface="Times New Roman" pitchFamily="18" charset="0"/>
              </a:rPr>
              <a:t>df.shape</a:t>
            </a:r>
            <a:r>
              <a:rPr lang="en-IN" dirty="0" smtClean="0">
                <a:latin typeface="Times New Roman" pitchFamily="18" charset="0"/>
                <a:cs typeface="Times New Roman" pitchFamily="18" charset="0"/>
              </a:rPr>
              <a:t>() is use to check the rows and columns count in this above dataset there are 2080 rows and 12 columns are present in dataset.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72381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9762"/>
          </a:xfrm>
        </p:spPr>
        <p:txBody>
          <a:bodyPr>
            <a:normAutofit fontScale="90000"/>
          </a:bodyPr>
          <a:lstStyle/>
          <a:p>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a:latin typeface="Arial" pitchFamily="34" charset="0"/>
                <a:cs typeface="Arial" pitchFamily="34" charset="0"/>
              </a:rPr>
              <a:t/>
            </a:r>
            <a:br>
              <a:rPr lang="en-US" dirty="0">
                <a:latin typeface="Arial" pitchFamily="34" charset="0"/>
                <a:cs typeface="Arial" pitchFamily="34" charset="0"/>
              </a:rPr>
            </a:br>
            <a:r>
              <a:rPr lang="en-US" sz="2700" dirty="0" smtClean="0">
                <a:solidFill>
                  <a:schemeClr val="tx1"/>
                </a:solidFill>
                <a:latin typeface="Arial" pitchFamily="34" charset="0"/>
                <a:cs typeface="Arial" pitchFamily="34" charset="0"/>
              </a:rPr>
              <a:t>Check </a:t>
            </a:r>
            <a:r>
              <a:rPr lang="en-US" sz="2700" dirty="0">
                <a:solidFill>
                  <a:schemeClr val="tx1"/>
                </a:solidFill>
                <a:latin typeface="Arial" pitchFamily="34" charset="0"/>
                <a:cs typeface="Arial" pitchFamily="34" charset="0"/>
              </a:rPr>
              <a:t>the null values present in dataset or not:</a:t>
            </a:r>
            <a:r>
              <a:rPr lang="en-US" dirty="0">
                <a:latin typeface="Arial" pitchFamily="34" charset="0"/>
                <a:cs typeface="Arial" pitchFamily="34" charset="0"/>
              </a:rPr>
              <a:t/>
            </a:r>
            <a:br>
              <a:rPr lang="en-US" dirty="0">
                <a:latin typeface="Arial" pitchFamily="34" charset="0"/>
                <a:cs typeface="Arial" pitchFamily="34" charset="0"/>
              </a:rPr>
            </a:br>
            <a:r>
              <a:rPr lang="en-US" dirty="0">
                <a:latin typeface="Arial" pitchFamily="34" charset="0"/>
                <a:cs typeface="Arial" pitchFamily="34" charset="0"/>
              </a:rPr>
              <a:t/>
            </a:r>
            <a:br>
              <a:rPr lang="en-US" dirty="0">
                <a:latin typeface="Arial" pitchFamily="34" charset="0"/>
                <a:cs typeface="Arial" pitchFamily="34" charset="0"/>
              </a:rPr>
            </a:br>
            <a:endParaRPr lang="en-US" dirty="0">
              <a:latin typeface="Arial" pitchFamily="34" charset="0"/>
              <a:cs typeface="Arial" pitchFamily="34" charset="0"/>
            </a:endParaRPr>
          </a:p>
        </p:txBody>
      </p:sp>
      <p:pic>
        <p:nvPicPr>
          <p:cNvPr id="4" name="Content Placeholder 3" descr="D:\users\Ankita\Desktop\rating\5.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4114800" cy="2895600"/>
          </a:xfrm>
          <a:prstGeom prst="rect">
            <a:avLst/>
          </a:prstGeom>
          <a:noFill/>
          <a:ln>
            <a:noFill/>
          </a:ln>
        </p:spPr>
      </p:pic>
      <p:sp>
        <p:nvSpPr>
          <p:cNvPr id="5" name="Rectangle 4"/>
          <p:cNvSpPr/>
          <p:nvPr/>
        </p:nvSpPr>
        <p:spPr>
          <a:xfrm>
            <a:off x="762000" y="4306163"/>
            <a:ext cx="7620000" cy="1015663"/>
          </a:xfrm>
          <a:prstGeom prst="rect">
            <a:avLst/>
          </a:prstGeom>
        </p:spPr>
        <p:txBody>
          <a:bodyPr wrap="square">
            <a:spAutoFit/>
          </a:bodyPr>
          <a:lstStyle/>
          <a:p>
            <a:pPr algn="just"/>
            <a:r>
              <a:rPr lang="en-IN" sz="2000" dirty="0">
                <a:latin typeface="Times New Roman" pitchFamily="18" charset="0"/>
                <a:cs typeface="Times New Roman" pitchFamily="18" charset="0"/>
              </a:rPr>
              <a:t>Check the how much missing values present in dataset using </a:t>
            </a:r>
            <a:r>
              <a:rPr lang="en-IN" sz="2000" dirty="0" err="1">
                <a:latin typeface="Times New Roman" pitchFamily="18" charset="0"/>
                <a:cs typeface="Times New Roman" pitchFamily="18" charset="0"/>
              </a:rPr>
              <a:t>df.isnull</a:t>
            </a:r>
            <a:r>
              <a:rPr lang="en-IN" sz="2000" dirty="0">
                <a:latin typeface="Times New Roman" pitchFamily="18" charset="0"/>
                <a:cs typeface="Times New Roman" pitchFamily="18" charset="0"/>
              </a:rPr>
              <a:t>() is use to check the missing values in dataset in this dataset there are missing values are present in this dataset product </a:t>
            </a:r>
            <a:r>
              <a:rPr lang="en-IN" sz="2000" dirty="0" err="1">
                <a:latin typeface="Times New Roman" pitchFamily="18" charset="0"/>
                <a:cs typeface="Times New Roman" pitchFamily="18" charset="0"/>
              </a:rPr>
              <a:t>Url</a:t>
            </a:r>
            <a:r>
              <a:rPr lang="en-IN" sz="2000" dirty="0">
                <a:latin typeface="Times New Roman" pitchFamily="18" charset="0"/>
                <a:cs typeface="Times New Roman" pitchFamily="18" charset="0"/>
              </a:rPr>
              <a:t> column.</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019893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rating\6.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838200"/>
            <a:ext cx="7086600" cy="762000"/>
          </a:xfrm>
          <a:prstGeom prst="rect">
            <a:avLst/>
          </a:prstGeom>
          <a:noFill/>
          <a:ln>
            <a:noFill/>
          </a:ln>
        </p:spPr>
      </p:pic>
      <p:sp>
        <p:nvSpPr>
          <p:cNvPr id="5" name="Rectangle 4"/>
          <p:cNvSpPr/>
          <p:nvPr/>
        </p:nvSpPr>
        <p:spPr>
          <a:xfrm>
            <a:off x="990600" y="2044005"/>
            <a:ext cx="7010400" cy="646331"/>
          </a:xfrm>
          <a:prstGeom prst="rect">
            <a:avLst/>
          </a:prstGeom>
        </p:spPr>
        <p:txBody>
          <a:bodyPr wrap="square">
            <a:spAutoFit/>
          </a:bodyPr>
          <a:lstStyle/>
          <a:p>
            <a:r>
              <a:rPr lang="en-IN" dirty="0">
                <a:latin typeface="Times New Roman" pitchFamily="18" charset="0"/>
                <a:cs typeface="Times New Roman" pitchFamily="18" charset="0"/>
              </a:rPr>
              <a:t>In above Product </a:t>
            </a:r>
            <a:r>
              <a:rPr lang="en-IN" dirty="0" err="1">
                <a:latin typeface="Times New Roman" pitchFamily="18" charset="0"/>
                <a:cs typeface="Times New Roman" pitchFamily="18" charset="0"/>
              </a:rPr>
              <a:t>Url</a:t>
            </a:r>
            <a:r>
              <a:rPr lang="en-IN" dirty="0">
                <a:latin typeface="Times New Roman" pitchFamily="18" charset="0"/>
                <a:cs typeface="Times New Roman" pitchFamily="18" charset="0"/>
              </a:rPr>
              <a:t> column is drop because all null values are present in this column</a:t>
            </a:r>
            <a:r>
              <a:rPr lang="en-IN" dirty="0"/>
              <a:t>.</a:t>
            </a:r>
            <a:endParaRPr lang="en-US" dirty="0"/>
          </a:p>
        </p:txBody>
      </p:sp>
    </p:spTree>
    <p:extLst>
      <p:ext uri="{BB962C8B-B14F-4D97-AF65-F5344CB8AC3E}">
        <p14:creationId xmlns:p14="http://schemas.microsoft.com/office/powerpoint/2010/main" val="929040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Autofit/>
          </a:bodyPr>
          <a:lstStyle/>
          <a:p>
            <a:r>
              <a:rPr lang="en-US" sz="2400" dirty="0" smtClean="0">
                <a:solidFill>
                  <a:schemeClr val="tx1"/>
                </a:solidFill>
                <a:latin typeface="Arial" pitchFamily="34" charset="0"/>
                <a:cs typeface="Arial" pitchFamily="34" charset="0"/>
              </a:rPr>
              <a:t/>
            </a:r>
            <a:br>
              <a:rPr lang="en-US" sz="2400" dirty="0" smtClean="0">
                <a:solidFill>
                  <a:schemeClr val="tx1"/>
                </a:solidFill>
                <a:latin typeface="Arial" pitchFamily="34" charset="0"/>
                <a:cs typeface="Arial" pitchFamily="34" charset="0"/>
              </a:rPr>
            </a:br>
            <a:r>
              <a:rPr lang="en-US" sz="2400" dirty="0">
                <a:solidFill>
                  <a:schemeClr val="tx1"/>
                </a:solidFill>
                <a:latin typeface="Arial" pitchFamily="34" charset="0"/>
                <a:cs typeface="Arial" pitchFamily="34" charset="0"/>
              </a:rPr>
              <a:t/>
            </a:r>
            <a:br>
              <a:rPr lang="en-US" sz="2400" dirty="0">
                <a:solidFill>
                  <a:schemeClr val="tx1"/>
                </a:solidFill>
                <a:latin typeface="Arial" pitchFamily="34" charset="0"/>
                <a:cs typeface="Arial" pitchFamily="34" charset="0"/>
              </a:rPr>
            </a:br>
            <a:r>
              <a:rPr lang="en-US" sz="2400" dirty="0" smtClean="0">
                <a:solidFill>
                  <a:schemeClr val="tx1"/>
                </a:solidFill>
                <a:latin typeface="Arial" pitchFamily="34" charset="0"/>
                <a:cs typeface="Arial" pitchFamily="34" charset="0"/>
              </a:rPr>
              <a:t/>
            </a:r>
            <a:br>
              <a:rPr lang="en-US" sz="2400" dirty="0" smtClean="0">
                <a:solidFill>
                  <a:schemeClr val="tx1"/>
                </a:solidFill>
                <a:latin typeface="Arial" pitchFamily="34" charset="0"/>
                <a:cs typeface="Arial" pitchFamily="34" charset="0"/>
              </a:rPr>
            </a:br>
            <a:r>
              <a:rPr lang="en-US" sz="2400" dirty="0" smtClean="0">
                <a:solidFill>
                  <a:schemeClr val="tx1"/>
                </a:solidFill>
                <a:latin typeface="Arial" pitchFamily="34" charset="0"/>
                <a:cs typeface="Arial" pitchFamily="34" charset="0"/>
              </a:rPr>
              <a:t>3.</a:t>
            </a:r>
            <a:r>
              <a:rPr lang="en-IN" sz="2400" dirty="0">
                <a:solidFill>
                  <a:schemeClr val="tx1"/>
                </a:solidFill>
                <a:latin typeface="Arial" pitchFamily="34" charset="0"/>
                <a:cs typeface="Arial" pitchFamily="34" charset="0"/>
              </a:rPr>
              <a:t>Data </a:t>
            </a:r>
            <a:r>
              <a:rPr lang="en-IN" sz="2400" dirty="0" err="1">
                <a:solidFill>
                  <a:schemeClr val="tx1"/>
                </a:solidFill>
                <a:latin typeface="Arial" pitchFamily="34" charset="0"/>
                <a:cs typeface="Arial" pitchFamily="34" charset="0"/>
              </a:rPr>
              <a:t>Preprocessing</a:t>
            </a:r>
            <a:r>
              <a:rPr lang="en-IN" sz="2400" dirty="0">
                <a:solidFill>
                  <a:schemeClr val="tx1"/>
                </a:solidFill>
                <a:latin typeface="Arial" pitchFamily="34" charset="0"/>
                <a:cs typeface="Arial" pitchFamily="34" charset="0"/>
              </a:rPr>
              <a:t>:</a:t>
            </a:r>
            <a:r>
              <a:rPr lang="en-US" sz="2400" dirty="0">
                <a:solidFill>
                  <a:schemeClr val="tx1"/>
                </a:solidFill>
                <a:latin typeface="Arial" pitchFamily="34" charset="0"/>
                <a:cs typeface="Arial" pitchFamily="34" charset="0"/>
              </a:rPr>
              <a:t/>
            </a:r>
            <a:br>
              <a:rPr lang="en-US" sz="2400" dirty="0">
                <a:solidFill>
                  <a:schemeClr val="tx1"/>
                </a:solidFill>
                <a:latin typeface="Arial" pitchFamily="34" charset="0"/>
                <a:cs typeface="Arial" pitchFamily="34" charset="0"/>
              </a:rPr>
            </a:br>
            <a:r>
              <a:rPr lang="en-US" sz="2400" u="sng" dirty="0">
                <a:solidFill>
                  <a:schemeClr val="tx1"/>
                </a:solidFill>
                <a:latin typeface="Arial" pitchFamily="34" charset="0"/>
                <a:cs typeface="Arial" pitchFamily="34" charset="0"/>
              </a:rPr>
              <a:t/>
            </a:r>
            <a:br>
              <a:rPr lang="en-US" sz="2400" u="sng" dirty="0">
                <a:solidFill>
                  <a:schemeClr val="tx1"/>
                </a:solidFill>
                <a:latin typeface="Arial" pitchFamily="34" charset="0"/>
                <a:cs typeface="Arial" pitchFamily="34" charset="0"/>
              </a:rPr>
            </a:br>
            <a:r>
              <a:rPr lang="en-US" sz="2400" dirty="0">
                <a:solidFill>
                  <a:schemeClr val="tx1"/>
                </a:solidFill>
                <a:latin typeface="Arial" pitchFamily="34" charset="0"/>
                <a:cs typeface="Arial" pitchFamily="34" charset="0"/>
              </a:rPr>
              <a:t/>
            </a:r>
            <a:br>
              <a:rPr lang="en-US" sz="2400" dirty="0">
                <a:solidFill>
                  <a:schemeClr val="tx1"/>
                </a:solidFill>
                <a:latin typeface="Arial" pitchFamily="34" charset="0"/>
                <a:cs typeface="Arial" pitchFamily="34" charset="0"/>
              </a:rPr>
            </a:br>
            <a:endParaRPr lang="en-US" sz="2400" dirty="0">
              <a:solidFill>
                <a:schemeClr val="tx1"/>
              </a:solidFill>
            </a:endParaRPr>
          </a:p>
        </p:txBody>
      </p:sp>
      <p:pic>
        <p:nvPicPr>
          <p:cNvPr id="4" name="Content Placeholder 3" descr="D:\users\Ankita\Desktop\rating\57.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7391400" cy="3365673"/>
          </a:xfrm>
          <a:prstGeom prst="rect">
            <a:avLst/>
          </a:prstGeom>
          <a:noFill/>
          <a:ln>
            <a:noFill/>
          </a:ln>
        </p:spPr>
      </p:pic>
      <p:sp>
        <p:nvSpPr>
          <p:cNvPr id="5" name="Rectangle 4"/>
          <p:cNvSpPr/>
          <p:nvPr/>
        </p:nvSpPr>
        <p:spPr>
          <a:xfrm>
            <a:off x="609600" y="4953000"/>
            <a:ext cx="7696200" cy="646331"/>
          </a:xfrm>
          <a:prstGeom prst="rect">
            <a:avLst/>
          </a:prstGeom>
        </p:spPr>
        <p:txBody>
          <a:bodyPr wrap="square">
            <a:spAutoFit/>
          </a:bodyPr>
          <a:lstStyle/>
          <a:p>
            <a:r>
              <a:rPr lang="en-IN" dirty="0">
                <a:latin typeface="Times New Roman" pitchFamily="18" charset="0"/>
                <a:cs typeface="Times New Roman" pitchFamily="18" charset="0"/>
              </a:rPr>
              <a:t>Here use label encoder to replace the categorical values into numeric in this dataset.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9412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020762"/>
          </a:xfrm>
        </p:spPr>
        <p:txBody>
          <a:bodyPr>
            <a:normAutofit fontScale="90000"/>
          </a:bodyPr>
          <a:lstStyle/>
          <a:p>
            <a:pPr marL="0" indent="0"/>
            <a:r>
              <a:rPr lang="en-US" dirty="0" smtClean="0">
                <a:latin typeface="Arial" pitchFamily="34" charset="0"/>
                <a:cs typeface="Arial" pitchFamily="34" charset="0"/>
              </a:rPr>
              <a:t/>
            </a:r>
            <a:br>
              <a:rPr lang="en-US" dirty="0" smtClean="0">
                <a:latin typeface="Arial" pitchFamily="34" charset="0"/>
                <a:cs typeface="Arial" pitchFamily="34" charset="0"/>
              </a:rPr>
            </a:br>
            <a:r>
              <a:rPr lang="en-US" sz="2700" dirty="0" smtClean="0">
                <a:solidFill>
                  <a:schemeClr val="tx1"/>
                </a:solidFill>
                <a:latin typeface="Arial" pitchFamily="34" charset="0"/>
                <a:cs typeface="Arial" pitchFamily="34" charset="0"/>
              </a:rPr>
              <a:t>4</a:t>
            </a:r>
            <a:r>
              <a:rPr lang="en-US" sz="2700" dirty="0">
                <a:solidFill>
                  <a:schemeClr val="tx1"/>
                </a:solidFill>
                <a:latin typeface="Arial" pitchFamily="34" charset="0"/>
                <a:cs typeface="Arial" pitchFamily="34" charset="0"/>
              </a:rPr>
              <a:t>. EDA:</a:t>
            </a:r>
            <a:br>
              <a:rPr lang="en-US" sz="2700" dirty="0">
                <a:solidFill>
                  <a:schemeClr val="tx1"/>
                </a:solidFill>
                <a:latin typeface="Arial" pitchFamily="34" charset="0"/>
                <a:cs typeface="Arial" pitchFamily="34" charset="0"/>
              </a:rPr>
            </a:br>
            <a:r>
              <a:rPr lang="en-US" sz="2700" dirty="0" err="1">
                <a:solidFill>
                  <a:schemeClr val="tx1"/>
                </a:solidFill>
                <a:latin typeface="Arial" pitchFamily="34" charset="0"/>
                <a:cs typeface="Arial" pitchFamily="34" charset="0"/>
              </a:rPr>
              <a:t>Univarient</a:t>
            </a:r>
            <a:r>
              <a:rPr lang="en-US" sz="2700" dirty="0">
                <a:solidFill>
                  <a:schemeClr val="tx1"/>
                </a:solidFill>
                <a:latin typeface="Arial" pitchFamily="34" charset="0"/>
                <a:cs typeface="Arial" pitchFamily="34" charset="0"/>
              </a:rPr>
              <a:t>  Analysis of </a:t>
            </a:r>
            <a:r>
              <a:rPr lang="en-US" sz="2700" dirty="0" smtClean="0">
                <a:solidFill>
                  <a:schemeClr val="tx1"/>
                </a:solidFill>
                <a:latin typeface="Arial" pitchFamily="34" charset="0"/>
                <a:cs typeface="Arial" pitchFamily="34" charset="0"/>
              </a:rPr>
              <a:t>Dataset</a:t>
            </a:r>
            <a:r>
              <a:rPr lang="en-US" sz="2700" dirty="0">
                <a:latin typeface="Arial" pitchFamily="34" charset="0"/>
                <a:cs typeface="Arial" pitchFamily="34" charset="0"/>
              </a:rPr>
              <a:t>:</a:t>
            </a:r>
            <a:br>
              <a:rPr lang="en-US" sz="2700" dirty="0">
                <a:latin typeface="Arial" pitchFamily="34" charset="0"/>
                <a:cs typeface="Arial" pitchFamily="34" charset="0"/>
              </a:rPr>
            </a:br>
            <a:endParaRPr lang="en-US" sz="2700" dirty="0"/>
          </a:p>
        </p:txBody>
      </p:sp>
      <p:pic>
        <p:nvPicPr>
          <p:cNvPr id="4" name="Content Placeholder 3" descr="D:\users\Ankita\Desktop\rating\10.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752600"/>
            <a:ext cx="2895600" cy="1371600"/>
          </a:xfrm>
          <a:prstGeom prst="rect">
            <a:avLst/>
          </a:prstGeom>
          <a:noFill/>
          <a:ln>
            <a:noFill/>
          </a:ln>
        </p:spPr>
      </p:pic>
      <p:pic>
        <p:nvPicPr>
          <p:cNvPr id="5" name="Picture 4" descr="D:\users\Ankita\Desktop\rating\12.png"/>
          <p:cNvPicPr/>
          <p:nvPr/>
        </p:nvPicPr>
        <p:blipFill>
          <a:blip r:embed="rId3">
            <a:extLst>
              <a:ext uri="{28A0092B-C50C-407E-A947-70E740481C1C}">
                <a14:useLocalDpi xmlns:a14="http://schemas.microsoft.com/office/drawing/2010/main" val="0"/>
              </a:ext>
            </a:extLst>
          </a:blip>
          <a:srcRect/>
          <a:stretch>
            <a:fillRect/>
          </a:stretch>
        </p:blipFill>
        <p:spPr bwMode="auto">
          <a:xfrm>
            <a:off x="381000" y="3520676"/>
            <a:ext cx="8077200" cy="1515745"/>
          </a:xfrm>
          <a:prstGeom prst="rect">
            <a:avLst/>
          </a:prstGeom>
          <a:noFill/>
          <a:ln>
            <a:noFill/>
          </a:ln>
        </p:spPr>
      </p:pic>
      <p:sp>
        <p:nvSpPr>
          <p:cNvPr id="6" name="Rectangle 5"/>
          <p:cNvSpPr/>
          <p:nvPr/>
        </p:nvSpPr>
        <p:spPr>
          <a:xfrm>
            <a:off x="533400" y="5410200"/>
            <a:ext cx="8077200" cy="646331"/>
          </a:xfrm>
          <a:prstGeom prst="rect">
            <a:avLst/>
          </a:prstGeom>
        </p:spPr>
        <p:txBody>
          <a:bodyPr wrap="square">
            <a:spAutoFit/>
          </a:bodyPr>
          <a:lstStyle/>
          <a:p>
            <a:r>
              <a:rPr lang="en-US" dirty="0" err="1"/>
              <a:t>Univarient</a:t>
            </a:r>
            <a:r>
              <a:rPr lang="en-US" dirty="0"/>
              <a:t> analysis of </a:t>
            </a:r>
            <a:r>
              <a:rPr lang="en-US" dirty="0" smtClean="0"/>
              <a:t>‘Unique </a:t>
            </a:r>
            <a:r>
              <a:rPr lang="en-US" dirty="0" err="1" smtClean="0"/>
              <a:t>Id‘Crawl</a:t>
            </a:r>
            <a:r>
              <a:rPr lang="en-US" dirty="0" smtClean="0"/>
              <a:t> </a:t>
            </a:r>
            <a:r>
              <a:rPr lang="en-US" dirty="0"/>
              <a:t>Timestamp’ column in </a:t>
            </a:r>
            <a:r>
              <a:rPr lang="en-US" dirty="0" err="1"/>
              <a:t>thisdataset</a:t>
            </a:r>
            <a:r>
              <a:rPr lang="en-US" dirty="0"/>
              <a:t>.</a:t>
            </a:r>
          </a:p>
        </p:txBody>
      </p:sp>
    </p:spTree>
    <p:extLst>
      <p:ext uri="{BB962C8B-B14F-4D97-AF65-F5344CB8AC3E}">
        <p14:creationId xmlns:p14="http://schemas.microsoft.com/office/powerpoint/2010/main" val="31981734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215</TotalTime>
  <Words>731</Words>
  <Application>Microsoft Office PowerPoint</Application>
  <PresentationFormat>On-screen Show (4:3)</PresentationFormat>
  <Paragraphs>80</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Concourse</vt:lpstr>
      <vt:lpstr>PowerPoint Presentation</vt:lpstr>
      <vt:lpstr>1. Problem Definition:</vt:lpstr>
      <vt:lpstr>Dataset:</vt:lpstr>
      <vt:lpstr>PowerPoint Presentation</vt:lpstr>
      <vt:lpstr>   2. Data Analysis:   </vt:lpstr>
      <vt:lpstr>  Check the null values present in dataset or not:  </vt:lpstr>
      <vt:lpstr>PowerPoint Presentation</vt:lpstr>
      <vt:lpstr>   3.Data Preprocessing:   </vt:lpstr>
      <vt:lpstr> 4. EDA: Univarient  Analysis of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Checking Outliers of this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Ankita</dc:creator>
  <cp:lastModifiedBy>Ankita</cp:lastModifiedBy>
  <cp:revision>11</cp:revision>
  <dcterms:created xsi:type="dcterms:W3CDTF">2021-12-31T08:55:00Z</dcterms:created>
  <dcterms:modified xsi:type="dcterms:W3CDTF">2021-12-31T12:30:56Z</dcterms:modified>
</cp:coreProperties>
</file>