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03"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01" r:id="rId46"/>
    <p:sldId id="299" r:id="rId47"/>
    <p:sldId id="300" r:id="rId48"/>
    <p:sldId id="30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CF3A13D-AF61-43C3-A466-EBE87D7A02CC}" type="datetimeFigureOut">
              <a:rPr lang="en-US" smtClean="0"/>
              <a:t>12/10/2021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4F17070-6F59-487F-8CD6-D3D36F4B534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F3A13D-AF61-43C3-A466-EBE87D7A02CC}"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17070-6F59-487F-8CD6-D3D36F4B53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F3A13D-AF61-43C3-A466-EBE87D7A02CC}" type="datetimeFigureOut">
              <a:rPr lang="en-US" smtClean="0"/>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F17070-6F59-487F-8CD6-D3D36F4B53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CF3A13D-AF61-43C3-A466-EBE87D7A02CC}" type="datetimeFigureOut">
              <a:rPr lang="en-US" smtClean="0"/>
              <a:t>12/10/2021</a:t>
            </a:fld>
            <a:endParaRPr lang="en-US"/>
          </a:p>
        </p:txBody>
      </p:sp>
      <p:sp>
        <p:nvSpPr>
          <p:cNvPr id="9" name="Slide Number Placeholder 8"/>
          <p:cNvSpPr>
            <a:spLocks noGrp="1"/>
          </p:cNvSpPr>
          <p:nvPr>
            <p:ph type="sldNum" sz="quarter" idx="15"/>
          </p:nvPr>
        </p:nvSpPr>
        <p:spPr/>
        <p:txBody>
          <a:bodyPr rtlCol="0"/>
          <a:lstStyle/>
          <a:p>
            <a:fld id="{34F17070-6F59-487F-8CD6-D3D36F4B5342}"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CF3A13D-AF61-43C3-A466-EBE87D7A02CC}" type="datetimeFigureOut">
              <a:rPr lang="en-US" smtClean="0"/>
              <a:t>12/10/2021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4F17070-6F59-487F-8CD6-D3D36F4B534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CF3A13D-AF61-43C3-A466-EBE87D7A02CC}" type="datetimeFigureOut">
              <a:rPr lang="en-US" smtClean="0"/>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F17070-6F59-487F-8CD6-D3D36F4B5342}"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CF3A13D-AF61-43C3-A466-EBE87D7A02CC}" type="datetimeFigureOut">
              <a:rPr lang="en-US" smtClean="0"/>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F17070-6F59-487F-8CD6-D3D36F4B5342}"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CF3A13D-AF61-43C3-A466-EBE87D7A02CC}" type="datetimeFigureOut">
              <a:rPr lang="en-US" smtClean="0"/>
              <a:t>12/10/2021</a:t>
            </a:fld>
            <a:endParaRPr lang="en-US"/>
          </a:p>
        </p:txBody>
      </p:sp>
      <p:sp>
        <p:nvSpPr>
          <p:cNvPr id="7" name="Slide Number Placeholder 6"/>
          <p:cNvSpPr>
            <a:spLocks noGrp="1"/>
          </p:cNvSpPr>
          <p:nvPr>
            <p:ph type="sldNum" sz="quarter" idx="11"/>
          </p:nvPr>
        </p:nvSpPr>
        <p:spPr/>
        <p:txBody>
          <a:bodyPr rtlCol="0"/>
          <a:lstStyle/>
          <a:p>
            <a:fld id="{34F17070-6F59-487F-8CD6-D3D36F4B5342}"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3A13D-AF61-43C3-A466-EBE87D7A02CC}" type="datetimeFigureOut">
              <a:rPr lang="en-US" smtClean="0"/>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F17070-6F59-487F-8CD6-D3D36F4B53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CF3A13D-AF61-43C3-A466-EBE87D7A02CC}" type="datetimeFigureOut">
              <a:rPr lang="en-US" smtClean="0"/>
              <a:t>12/10/2021</a:t>
            </a:fld>
            <a:endParaRPr lang="en-US"/>
          </a:p>
        </p:txBody>
      </p:sp>
      <p:sp>
        <p:nvSpPr>
          <p:cNvPr id="22" name="Slide Number Placeholder 21"/>
          <p:cNvSpPr>
            <a:spLocks noGrp="1"/>
          </p:cNvSpPr>
          <p:nvPr>
            <p:ph type="sldNum" sz="quarter" idx="15"/>
          </p:nvPr>
        </p:nvSpPr>
        <p:spPr/>
        <p:txBody>
          <a:bodyPr rtlCol="0"/>
          <a:lstStyle/>
          <a:p>
            <a:fld id="{34F17070-6F59-487F-8CD6-D3D36F4B5342}"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CF3A13D-AF61-43C3-A466-EBE87D7A02CC}" type="datetimeFigureOut">
              <a:rPr lang="en-US" smtClean="0"/>
              <a:t>12/10/2021</a:t>
            </a:fld>
            <a:endParaRPr lang="en-US"/>
          </a:p>
        </p:txBody>
      </p:sp>
      <p:sp>
        <p:nvSpPr>
          <p:cNvPr id="18" name="Slide Number Placeholder 17"/>
          <p:cNvSpPr>
            <a:spLocks noGrp="1"/>
          </p:cNvSpPr>
          <p:nvPr>
            <p:ph type="sldNum" sz="quarter" idx="11"/>
          </p:nvPr>
        </p:nvSpPr>
        <p:spPr/>
        <p:txBody>
          <a:bodyPr rtlCol="0"/>
          <a:lstStyle/>
          <a:p>
            <a:fld id="{34F17070-6F59-487F-8CD6-D3D36F4B5342}"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CF3A13D-AF61-43C3-A466-EBE87D7A02CC}" type="datetimeFigureOut">
              <a:rPr lang="en-US" smtClean="0"/>
              <a:t>12/10/2021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4F17070-6F59-487F-8CD6-D3D36F4B53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2362200"/>
            <a:ext cx="6400800" cy="1219200"/>
          </a:xfrm>
        </p:spPr>
        <p:txBody>
          <a:bodyPr>
            <a:normAutofit lnSpcReduction="10000"/>
          </a:bodyPr>
          <a:lstStyle/>
          <a:p>
            <a:pPr algn="ctr"/>
            <a:r>
              <a:rPr lang="en-IN" sz="4000" dirty="0">
                <a:solidFill>
                  <a:schemeClr val="tx1"/>
                </a:solidFill>
                <a:latin typeface="Arial" pitchFamily="34" charset="0"/>
                <a:cs typeface="Arial" pitchFamily="34" charset="0"/>
              </a:rPr>
              <a:t>MALIGNANT COMMENTS CLASSIFICATION</a:t>
            </a:r>
            <a:endParaRPr lang="en-US" sz="4000" dirty="0">
              <a:solidFill>
                <a:schemeClr val="tx1"/>
              </a:solidFill>
              <a:latin typeface="Arial" pitchFamily="34" charset="0"/>
              <a:cs typeface="Arial" pitchFamily="34" charset="0"/>
            </a:endParaRPr>
          </a:p>
          <a:p>
            <a:endParaRPr lang="en-US" dirty="0"/>
          </a:p>
        </p:txBody>
      </p:sp>
    </p:spTree>
    <p:extLst>
      <p:ext uri="{BB962C8B-B14F-4D97-AF65-F5344CB8AC3E}">
        <p14:creationId xmlns:p14="http://schemas.microsoft.com/office/powerpoint/2010/main" val="4241138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m\56.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838200"/>
            <a:ext cx="6477000" cy="1828800"/>
          </a:xfrm>
          <a:prstGeom prst="rect">
            <a:avLst/>
          </a:prstGeom>
          <a:noFill/>
          <a:ln>
            <a:noFill/>
          </a:ln>
        </p:spPr>
      </p:pic>
      <p:sp>
        <p:nvSpPr>
          <p:cNvPr id="5" name="Rectangle 4"/>
          <p:cNvSpPr/>
          <p:nvPr/>
        </p:nvSpPr>
        <p:spPr>
          <a:xfrm>
            <a:off x="762000" y="2958006"/>
            <a:ext cx="7467600" cy="646331"/>
          </a:xfrm>
          <a:prstGeom prst="rect">
            <a:avLst/>
          </a:prstGeom>
        </p:spPr>
        <p:txBody>
          <a:bodyPr wrap="square">
            <a:spAutoFit/>
          </a:bodyPr>
          <a:lstStyle/>
          <a:p>
            <a:pPr algn="just"/>
            <a:r>
              <a:rPr lang="en-IN" dirty="0">
                <a:latin typeface="Times New Roman" pitchFamily="18" charset="0"/>
                <a:cs typeface="Times New Roman" pitchFamily="18" charset="0"/>
              </a:rPr>
              <a:t>Above using Lemmatising clean the data. After clean data check original length and clean length.</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28200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m\57.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0" y="609601"/>
            <a:ext cx="4876800" cy="2133600"/>
          </a:xfrm>
          <a:prstGeom prst="rect">
            <a:avLst/>
          </a:prstGeom>
          <a:noFill/>
          <a:ln>
            <a:noFill/>
          </a:ln>
        </p:spPr>
      </p:pic>
      <p:sp>
        <p:nvSpPr>
          <p:cNvPr id="5" name="Rectangle 4"/>
          <p:cNvSpPr/>
          <p:nvPr/>
        </p:nvSpPr>
        <p:spPr>
          <a:xfrm>
            <a:off x="533400" y="3048000"/>
            <a:ext cx="8001000" cy="369332"/>
          </a:xfrm>
          <a:prstGeom prst="rect">
            <a:avLst/>
          </a:prstGeom>
        </p:spPr>
        <p:txBody>
          <a:bodyPr wrap="square">
            <a:spAutoFit/>
          </a:bodyPr>
          <a:lstStyle/>
          <a:p>
            <a:r>
              <a:rPr lang="en-IN" dirty="0">
                <a:latin typeface="Times New Roman" pitchFamily="18" charset="0"/>
                <a:cs typeface="Times New Roman" pitchFamily="18" charset="0"/>
              </a:rPr>
              <a:t>Above are the pie chart distribution of columns in train dataset.</a:t>
            </a:r>
            <a:endParaRPr lang="en-US" dirty="0">
              <a:latin typeface="Times New Roman" pitchFamily="18" charset="0"/>
              <a:cs typeface="Times New Roman" pitchFamily="18" charset="0"/>
            </a:endParaRPr>
          </a:p>
        </p:txBody>
      </p:sp>
      <p:pic>
        <p:nvPicPr>
          <p:cNvPr id="6" name="Picture 5" descr="D:\users\Ankita\Desktop\m\58.png"/>
          <p:cNvPicPr/>
          <p:nvPr/>
        </p:nvPicPr>
        <p:blipFill>
          <a:blip r:embed="rId3">
            <a:extLst>
              <a:ext uri="{28A0092B-C50C-407E-A947-70E740481C1C}">
                <a14:useLocalDpi xmlns:a14="http://schemas.microsoft.com/office/drawing/2010/main" val="0"/>
              </a:ext>
            </a:extLst>
          </a:blip>
          <a:srcRect/>
          <a:stretch>
            <a:fillRect/>
          </a:stretch>
        </p:blipFill>
        <p:spPr bwMode="auto">
          <a:xfrm>
            <a:off x="1050587" y="3657600"/>
            <a:ext cx="3467100" cy="1651000"/>
          </a:xfrm>
          <a:prstGeom prst="rect">
            <a:avLst/>
          </a:prstGeom>
          <a:noFill/>
          <a:ln>
            <a:noFill/>
          </a:ln>
        </p:spPr>
      </p:pic>
      <p:sp>
        <p:nvSpPr>
          <p:cNvPr id="7" name="Rectangle 6"/>
          <p:cNvSpPr/>
          <p:nvPr/>
        </p:nvSpPr>
        <p:spPr>
          <a:xfrm>
            <a:off x="685800" y="5638800"/>
            <a:ext cx="6324600" cy="369332"/>
          </a:xfrm>
          <a:prstGeom prst="rect">
            <a:avLst/>
          </a:prstGeom>
        </p:spPr>
        <p:txBody>
          <a:bodyPr wrap="square">
            <a:spAutoFit/>
          </a:bodyPr>
          <a:lstStyle/>
          <a:p>
            <a:r>
              <a:rPr lang="en-IN" dirty="0">
                <a:latin typeface="Times New Roman" pitchFamily="18" charset="0"/>
                <a:cs typeface="Times New Roman" pitchFamily="18" charset="0"/>
              </a:rPr>
              <a:t>Above are the count plot of bad column.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96891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m\59.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38200" y="533400"/>
            <a:ext cx="3962400" cy="1574881"/>
          </a:xfrm>
          <a:prstGeom prst="rect">
            <a:avLst/>
          </a:prstGeom>
          <a:noFill/>
          <a:ln>
            <a:noFill/>
          </a:ln>
        </p:spPr>
      </p:pic>
      <p:sp>
        <p:nvSpPr>
          <p:cNvPr id="5" name="Rectangle 4"/>
          <p:cNvSpPr/>
          <p:nvPr/>
        </p:nvSpPr>
        <p:spPr>
          <a:xfrm>
            <a:off x="609600" y="2362200"/>
            <a:ext cx="7086600" cy="369332"/>
          </a:xfrm>
          <a:prstGeom prst="rect">
            <a:avLst/>
          </a:prstGeom>
        </p:spPr>
        <p:txBody>
          <a:bodyPr wrap="square">
            <a:spAutoFit/>
          </a:bodyPr>
          <a:lstStyle/>
          <a:p>
            <a:r>
              <a:rPr lang="en-IN" dirty="0">
                <a:latin typeface="Times New Roman" pitchFamily="18" charset="0"/>
                <a:cs typeface="Times New Roman" pitchFamily="18" charset="0"/>
              </a:rPr>
              <a:t>After the checking shape of train and test dataset.</a:t>
            </a:r>
            <a:endParaRPr lang="en-US" dirty="0">
              <a:latin typeface="Times New Roman" pitchFamily="18" charset="0"/>
              <a:cs typeface="Times New Roman" pitchFamily="18" charset="0"/>
            </a:endParaRPr>
          </a:p>
        </p:txBody>
      </p:sp>
      <p:pic>
        <p:nvPicPr>
          <p:cNvPr id="6" name="Picture 5" descr="D:\users\Ankita\Desktop\m\60.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3200400"/>
            <a:ext cx="7162800" cy="1676400"/>
          </a:xfrm>
          <a:prstGeom prst="rect">
            <a:avLst/>
          </a:prstGeom>
          <a:noFill/>
          <a:ln>
            <a:noFill/>
          </a:ln>
        </p:spPr>
      </p:pic>
      <p:sp>
        <p:nvSpPr>
          <p:cNvPr id="7" name="Rectangle 6"/>
          <p:cNvSpPr/>
          <p:nvPr/>
        </p:nvSpPr>
        <p:spPr>
          <a:xfrm>
            <a:off x="586902" y="5638800"/>
            <a:ext cx="3204723" cy="369332"/>
          </a:xfrm>
          <a:prstGeom prst="rect">
            <a:avLst/>
          </a:prstGeom>
        </p:spPr>
        <p:txBody>
          <a:bodyPr wrap="none">
            <a:spAutoFit/>
          </a:bodyPr>
          <a:lstStyle/>
          <a:p>
            <a:r>
              <a:rPr lang="en-IN" dirty="0">
                <a:latin typeface="Times New Roman" pitchFamily="18" charset="0"/>
                <a:cs typeface="Times New Roman" pitchFamily="18" charset="0"/>
              </a:rPr>
              <a:t>After that checking train dataset.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50518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153400" cy="6016752"/>
          </a:xfrm>
        </p:spPr>
        <p:txBody>
          <a:bodyPr/>
          <a:lstStyle/>
          <a:p>
            <a:pPr marL="0" indent="0">
              <a:buNone/>
            </a:pPr>
            <a:r>
              <a:rPr lang="en-US" b="1" dirty="0">
                <a:latin typeface="Arial" pitchFamily="34" charset="0"/>
                <a:cs typeface="Arial" pitchFamily="34" charset="0"/>
              </a:rPr>
              <a:t>4. EDA</a:t>
            </a:r>
            <a:r>
              <a:rPr lang="en-US" b="1" dirty="0" smtClean="0">
                <a:latin typeface="Arial" pitchFamily="34" charset="0"/>
                <a:cs typeface="Arial" pitchFamily="34" charset="0"/>
              </a:rPr>
              <a:t>:</a:t>
            </a:r>
          </a:p>
          <a:p>
            <a:pPr marL="0" indent="0">
              <a:buNone/>
            </a:pPr>
            <a:r>
              <a:rPr lang="en-US" b="1" dirty="0" err="1">
                <a:latin typeface="Arial" pitchFamily="34" charset="0"/>
                <a:cs typeface="Arial" pitchFamily="34" charset="0"/>
              </a:rPr>
              <a:t>Univarient</a:t>
            </a:r>
            <a:r>
              <a:rPr lang="en-US" b="1" dirty="0">
                <a:latin typeface="Arial" pitchFamily="34" charset="0"/>
                <a:cs typeface="Arial" pitchFamily="34" charset="0"/>
              </a:rPr>
              <a:t>  Analysis of Train Dataset:</a:t>
            </a:r>
          </a:p>
          <a:p>
            <a:pPr marL="0" indent="0">
              <a:buNone/>
            </a:pPr>
            <a:endParaRPr lang="en-US" b="1" dirty="0">
              <a:latin typeface="Arial" pitchFamily="34" charset="0"/>
              <a:cs typeface="Arial" pitchFamily="34" charset="0"/>
            </a:endParaRPr>
          </a:p>
          <a:p>
            <a:pPr marL="0" indent="0">
              <a:buNone/>
            </a:pPr>
            <a:endParaRPr lang="en-US" dirty="0"/>
          </a:p>
        </p:txBody>
      </p:sp>
      <p:pic>
        <p:nvPicPr>
          <p:cNvPr id="4" name="Picture 3" descr="D:\users\Ankita\Desktop\m\14.png"/>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3733800" cy="3276600"/>
          </a:xfrm>
          <a:prstGeom prst="rect">
            <a:avLst/>
          </a:prstGeom>
          <a:noFill/>
          <a:ln>
            <a:noFill/>
          </a:ln>
        </p:spPr>
      </p:pic>
      <p:pic>
        <p:nvPicPr>
          <p:cNvPr id="5" name="Picture 4" descr="D:\users\Ankita\Desktop\m\15.png"/>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057400"/>
            <a:ext cx="3429000" cy="3200400"/>
          </a:xfrm>
          <a:prstGeom prst="rect">
            <a:avLst/>
          </a:prstGeom>
          <a:noFill/>
          <a:ln>
            <a:noFill/>
          </a:ln>
        </p:spPr>
      </p:pic>
      <p:sp>
        <p:nvSpPr>
          <p:cNvPr id="6" name="Rectangle 1"/>
          <p:cNvSpPr>
            <a:spLocks noChangeArrowheads="1"/>
          </p:cNvSpPr>
          <p:nvPr/>
        </p:nvSpPr>
        <p:spPr bwMode="auto">
          <a:xfrm>
            <a:off x="530157" y="5386682"/>
            <a:ext cx="7239000"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36394D"/>
                </a:solidFill>
                <a:effectLst/>
                <a:latin typeface="Times New Roman" pitchFamily="18" charset="0"/>
                <a:ea typeface="Times New Roman" pitchFamily="18" charset="0"/>
                <a:cs typeface="Times New Roman" pitchFamily="18" charset="0"/>
              </a:rPr>
              <a:t>Univarient</a:t>
            </a:r>
            <a:r>
              <a:rPr kumimoji="0" lang="en-US" sz="2000" b="0" i="0" u="none" strike="noStrike" cap="none" normalizeH="0" baseline="0" dirty="0" smtClean="0">
                <a:ln>
                  <a:noFill/>
                </a:ln>
                <a:solidFill>
                  <a:srgbClr val="36394D"/>
                </a:solidFill>
                <a:effectLst/>
                <a:latin typeface="Times New Roman" pitchFamily="18" charset="0"/>
                <a:ea typeface="Times New Roman" pitchFamily="18" charset="0"/>
                <a:cs typeface="Times New Roman" pitchFamily="18" charset="0"/>
              </a:rPr>
              <a:t> analysis of  ‘</a:t>
            </a:r>
            <a:r>
              <a:rPr lang="en-US" sz="2000" dirty="0" smtClean="0">
                <a:solidFill>
                  <a:srgbClr val="36394D"/>
                </a:solidFill>
                <a:latin typeface="Times New Roman" pitchFamily="18" charset="0"/>
                <a:ea typeface="Times New Roman" pitchFamily="18" charset="0"/>
                <a:cs typeface="Times New Roman" pitchFamily="18" charset="0"/>
              </a:rPr>
              <a:t>malignant’, and </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r>
              <a:rPr kumimoji="0" lang="en-US" sz="20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highly_malignant</a:t>
            </a:r>
            <a:r>
              <a:rPr kumimoji="0" lang="en-US" sz="20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rgbClr val="36394D"/>
                </a:solidFill>
                <a:effectLst/>
                <a:latin typeface="Times New Roman" pitchFamily="18" charset="0"/>
                <a:ea typeface="Times New Roman" pitchFamily="18" charset="0"/>
                <a:cs typeface="Times New Roman" pitchFamily="18" charset="0"/>
              </a:rPr>
              <a:t>column in train dataset.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extLst>
      <p:ext uri="{BB962C8B-B14F-4D97-AF65-F5344CB8AC3E}">
        <p14:creationId xmlns:p14="http://schemas.microsoft.com/office/powerpoint/2010/main" val="3690232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m\16.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3733800" cy="3352800"/>
          </a:xfrm>
          <a:prstGeom prst="rect">
            <a:avLst/>
          </a:prstGeom>
          <a:noFill/>
          <a:ln>
            <a:noFill/>
          </a:ln>
        </p:spPr>
      </p:pic>
      <p:pic>
        <p:nvPicPr>
          <p:cNvPr id="5" name="Picture 4" descr="D:\users\Ankita\Desktop\m\17.png"/>
          <p:cNvPicPr/>
          <p:nvPr/>
        </p:nvPicPr>
        <p:blipFill>
          <a:blip r:embed="rId3">
            <a:extLst>
              <a:ext uri="{28A0092B-C50C-407E-A947-70E740481C1C}">
                <a14:useLocalDpi xmlns:a14="http://schemas.microsoft.com/office/drawing/2010/main" val="0"/>
              </a:ext>
            </a:extLst>
          </a:blip>
          <a:srcRect/>
          <a:stretch>
            <a:fillRect/>
          </a:stretch>
        </p:blipFill>
        <p:spPr bwMode="auto">
          <a:xfrm>
            <a:off x="4724400" y="990600"/>
            <a:ext cx="3505200" cy="3048000"/>
          </a:xfrm>
          <a:prstGeom prst="rect">
            <a:avLst/>
          </a:prstGeom>
          <a:noFill/>
          <a:ln>
            <a:noFill/>
          </a:ln>
        </p:spPr>
      </p:pic>
      <p:sp>
        <p:nvSpPr>
          <p:cNvPr id="6" name="Rectangle 1"/>
          <p:cNvSpPr>
            <a:spLocks noChangeArrowheads="1"/>
          </p:cNvSpPr>
          <p:nvPr/>
        </p:nvSpPr>
        <p:spPr bwMode="auto">
          <a:xfrm>
            <a:off x="990600" y="4890701"/>
            <a:ext cx="70104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36394D"/>
                </a:solidFill>
                <a:effectLst/>
                <a:latin typeface="Times New Roman" pitchFamily="18" charset="0"/>
                <a:ea typeface="Times New Roman" pitchFamily="18" charset="0"/>
                <a:cs typeface="Times New Roman" pitchFamily="18" charset="0"/>
              </a:rPr>
              <a:t>Univarient</a:t>
            </a:r>
            <a:r>
              <a:rPr kumimoji="0" lang="en-US" b="0" i="0" u="none" strike="noStrike" cap="none" normalizeH="0" baseline="0" dirty="0" smtClean="0">
                <a:ln>
                  <a:noFill/>
                </a:ln>
                <a:solidFill>
                  <a:srgbClr val="36394D"/>
                </a:solidFill>
                <a:effectLst/>
                <a:latin typeface="Times New Roman" pitchFamily="18" charset="0"/>
                <a:ea typeface="Times New Roman" pitchFamily="18" charset="0"/>
                <a:cs typeface="Times New Roman" pitchFamily="18" charset="0"/>
              </a:rPr>
              <a:t> analysis of  ‘rule’,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‘threat’ </a:t>
            </a:r>
            <a:r>
              <a:rPr kumimoji="0" lang="en-US" b="0" i="0" u="none" strike="noStrike" cap="none" normalizeH="0" baseline="0" dirty="0" smtClean="0">
                <a:ln>
                  <a:noFill/>
                </a:ln>
                <a:solidFill>
                  <a:srgbClr val="36394D"/>
                </a:solidFill>
                <a:effectLst/>
                <a:latin typeface="Times New Roman" pitchFamily="18" charset="0"/>
                <a:ea typeface="Times New Roman" pitchFamily="18" charset="0"/>
                <a:cs typeface="Times New Roman" pitchFamily="18" charset="0"/>
              </a:rPr>
              <a:t>column in train dataset.</a:t>
            </a:r>
            <a:r>
              <a:rPr kumimoji="0" lang="en-US"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extLst>
      <p:ext uri="{BB962C8B-B14F-4D97-AF65-F5344CB8AC3E}">
        <p14:creationId xmlns:p14="http://schemas.microsoft.com/office/powerpoint/2010/main" val="2167977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pPr marL="0" indent="0">
              <a:buNone/>
            </a:pPr>
            <a:r>
              <a:rPr lang="en-US" b="1" dirty="0">
                <a:latin typeface="Arial" pitchFamily="34" charset="0"/>
                <a:cs typeface="Arial" pitchFamily="34" charset="0"/>
              </a:rPr>
              <a:t>Checking Distribution of Train Dataset:</a:t>
            </a:r>
            <a:endParaRPr lang="en-US" dirty="0">
              <a:latin typeface="Arial" pitchFamily="34" charset="0"/>
              <a:cs typeface="Arial" pitchFamily="34" charset="0"/>
            </a:endParaRPr>
          </a:p>
          <a:p>
            <a:pPr marL="0" indent="0">
              <a:buNone/>
            </a:pPr>
            <a:endParaRPr lang="en-US" dirty="0"/>
          </a:p>
        </p:txBody>
      </p:sp>
      <p:pic>
        <p:nvPicPr>
          <p:cNvPr id="4" name="Picture 3" descr="D:\users\Ankita\Desktop\m\18.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314450"/>
            <a:ext cx="3155950" cy="2571750"/>
          </a:xfrm>
          <a:prstGeom prst="rect">
            <a:avLst/>
          </a:prstGeom>
          <a:noFill/>
          <a:ln>
            <a:noFill/>
          </a:ln>
        </p:spPr>
      </p:pic>
      <p:pic>
        <p:nvPicPr>
          <p:cNvPr id="5" name="Picture 4" descr="D:\users\Ankita\Desktop\m\19.png"/>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351739"/>
            <a:ext cx="3429000" cy="2317750"/>
          </a:xfrm>
          <a:prstGeom prst="rect">
            <a:avLst/>
          </a:prstGeom>
          <a:noFill/>
          <a:ln>
            <a:noFill/>
          </a:ln>
        </p:spPr>
      </p:pic>
      <p:pic>
        <p:nvPicPr>
          <p:cNvPr id="6" name="Picture 5" descr="D:\users\Ankita\Desktop\m\20.png"/>
          <p:cNvPicPr/>
          <p:nvPr/>
        </p:nvPicPr>
        <p:blipFill>
          <a:blip r:embed="rId4">
            <a:extLst>
              <a:ext uri="{28A0092B-C50C-407E-A947-70E740481C1C}">
                <a14:useLocalDpi xmlns:a14="http://schemas.microsoft.com/office/drawing/2010/main" val="0"/>
              </a:ext>
            </a:extLst>
          </a:blip>
          <a:srcRect/>
          <a:stretch>
            <a:fillRect/>
          </a:stretch>
        </p:blipFill>
        <p:spPr bwMode="auto">
          <a:xfrm>
            <a:off x="721468" y="3923489"/>
            <a:ext cx="3505200" cy="2393950"/>
          </a:xfrm>
          <a:prstGeom prst="rect">
            <a:avLst/>
          </a:prstGeom>
          <a:noFill/>
          <a:ln>
            <a:noFill/>
          </a:ln>
        </p:spPr>
      </p:pic>
      <p:pic>
        <p:nvPicPr>
          <p:cNvPr id="7" name="Picture 6" descr="D:\users\Ankita\Desktop\m\21.png"/>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923489"/>
            <a:ext cx="3276600" cy="2413000"/>
          </a:xfrm>
          <a:prstGeom prst="rect">
            <a:avLst/>
          </a:prstGeom>
          <a:noFill/>
          <a:ln>
            <a:noFill/>
          </a:ln>
        </p:spPr>
      </p:pic>
    </p:spTree>
    <p:extLst>
      <p:ext uri="{BB962C8B-B14F-4D97-AF65-F5344CB8AC3E}">
        <p14:creationId xmlns:p14="http://schemas.microsoft.com/office/powerpoint/2010/main" val="4110827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m\22.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3657600" cy="3162463"/>
          </a:xfrm>
          <a:prstGeom prst="rect">
            <a:avLst/>
          </a:prstGeom>
          <a:noFill/>
          <a:ln>
            <a:noFill/>
          </a:ln>
        </p:spPr>
      </p:pic>
      <p:pic>
        <p:nvPicPr>
          <p:cNvPr id="5" name="Picture 4" descr="D:\users\Ankita\Desktop\m\23.png"/>
          <p:cNvPicPr/>
          <p:nvPr/>
        </p:nvPicPr>
        <p:blipFill>
          <a:blip r:embed="rId3">
            <a:extLst>
              <a:ext uri="{28A0092B-C50C-407E-A947-70E740481C1C}">
                <a14:useLocalDpi xmlns:a14="http://schemas.microsoft.com/office/drawing/2010/main" val="0"/>
              </a:ext>
            </a:extLst>
          </a:blip>
          <a:srcRect/>
          <a:stretch>
            <a:fillRect/>
          </a:stretch>
        </p:blipFill>
        <p:spPr bwMode="auto">
          <a:xfrm>
            <a:off x="4343400" y="762000"/>
            <a:ext cx="3949700" cy="3048000"/>
          </a:xfrm>
          <a:prstGeom prst="rect">
            <a:avLst/>
          </a:prstGeom>
          <a:noFill/>
          <a:ln>
            <a:noFill/>
          </a:ln>
        </p:spPr>
      </p:pic>
      <p:sp>
        <p:nvSpPr>
          <p:cNvPr id="6" name="Rectangle 5"/>
          <p:cNvSpPr/>
          <p:nvPr/>
        </p:nvSpPr>
        <p:spPr>
          <a:xfrm>
            <a:off x="685800" y="4800600"/>
            <a:ext cx="7607300" cy="369332"/>
          </a:xfrm>
          <a:prstGeom prst="rect">
            <a:avLst/>
          </a:prstGeom>
        </p:spPr>
        <p:txBody>
          <a:bodyPr wrap="square">
            <a:spAutoFit/>
          </a:bodyPr>
          <a:lstStyle/>
          <a:p>
            <a:r>
              <a:rPr lang="en-US" dirty="0">
                <a:latin typeface="Times New Roman" pitchFamily="18" charset="0"/>
                <a:cs typeface="Times New Roman" pitchFamily="18" charset="0"/>
              </a:rPr>
              <a:t>Here data columns are not normally distributed.</a:t>
            </a:r>
          </a:p>
        </p:txBody>
      </p:sp>
    </p:spTree>
    <p:extLst>
      <p:ext uri="{BB962C8B-B14F-4D97-AF65-F5344CB8AC3E}">
        <p14:creationId xmlns:p14="http://schemas.microsoft.com/office/powerpoint/2010/main" val="2825090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m\25.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7239000" cy="2057400"/>
          </a:xfrm>
          <a:prstGeom prst="rect">
            <a:avLst/>
          </a:prstGeom>
          <a:noFill/>
          <a:ln>
            <a:noFill/>
          </a:ln>
        </p:spPr>
      </p:pic>
      <p:pic>
        <p:nvPicPr>
          <p:cNvPr id="5" name="Picture 4" descr="D:\users\Ankita\Desktop\m\26.png"/>
          <p:cNvPicPr/>
          <p:nvPr/>
        </p:nvPicPr>
        <p:blipFill>
          <a:blip r:embed="rId3">
            <a:extLst>
              <a:ext uri="{28A0092B-C50C-407E-A947-70E740481C1C}">
                <a14:useLocalDpi xmlns:a14="http://schemas.microsoft.com/office/drawing/2010/main" val="0"/>
              </a:ext>
            </a:extLst>
          </a:blip>
          <a:srcRect/>
          <a:stretch>
            <a:fillRect/>
          </a:stretch>
        </p:blipFill>
        <p:spPr bwMode="auto">
          <a:xfrm>
            <a:off x="959796" y="2971800"/>
            <a:ext cx="6858000" cy="2133600"/>
          </a:xfrm>
          <a:prstGeom prst="rect">
            <a:avLst/>
          </a:prstGeom>
          <a:noFill/>
          <a:ln>
            <a:noFill/>
          </a:ln>
        </p:spPr>
      </p:pic>
      <p:sp>
        <p:nvSpPr>
          <p:cNvPr id="6" name="Rectangle 5"/>
          <p:cNvSpPr/>
          <p:nvPr/>
        </p:nvSpPr>
        <p:spPr>
          <a:xfrm>
            <a:off x="685800" y="5486400"/>
            <a:ext cx="7131996" cy="369332"/>
          </a:xfrm>
          <a:prstGeom prst="rect">
            <a:avLst/>
          </a:prstGeom>
        </p:spPr>
        <p:txBody>
          <a:bodyPr wrap="square">
            <a:spAutoFit/>
          </a:bodyPr>
          <a:lstStyle/>
          <a:p>
            <a:r>
              <a:rPr lang="en-US" dirty="0">
                <a:latin typeface="Times New Roman" pitchFamily="18" charset="0"/>
                <a:cs typeface="Times New Roman" pitchFamily="18" charset="0"/>
              </a:rPr>
              <a:t>Here above are the object data types </a:t>
            </a:r>
            <a:r>
              <a:rPr lang="en-US" dirty="0" smtClean="0">
                <a:latin typeface="Times New Roman" pitchFamily="18" charset="0"/>
                <a:cs typeface="Times New Roman" pitchFamily="18" charset="0"/>
              </a:rPr>
              <a:t>columns in train and test.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04977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m\24.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838200"/>
            <a:ext cx="4419600" cy="1752600"/>
          </a:xfrm>
          <a:prstGeom prst="rect">
            <a:avLst/>
          </a:prstGeom>
          <a:noFill/>
          <a:ln>
            <a:noFill/>
          </a:ln>
        </p:spPr>
      </p:pic>
      <p:sp>
        <p:nvSpPr>
          <p:cNvPr id="5" name="Rectangle 4"/>
          <p:cNvSpPr/>
          <p:nvPr/>
        </p:nvSpPr>
        <p:spPr>
          <a:xfrm>
            <a:off x="1066800" y="3089091"/>
            <a:ext cx="7239000" cy="369332"/>
          </a:xfrm>
          <a:prstGeom prst="rect">
            <a:avLst/>
          </a:prstGeom>
        </p:spPr>
        <p:txBody>
          <a:bodyPr wrap="square">
            <a:spAutoFit/>
          </a:bodyPr>
          <a:lstStyle/>
          <a:p>
            <a:r>
              <a:rPr lang="en-US" dirty="0"/>
              <a:t>Here checking duplicate values in train and test dataset.</a:t>
            </a:r>
          </a:p>
        </p:txBody>
      </p:sp>
    </p:spTree>
    <p:extLst>
      <p:ext uri="{BB962C8B-B14F-4D97-AF65-F5344CB8AC3E}">
        <p14:creationId xmlns:p14="http://schemas.microsoft.com/office/powerpoint/2010/main" val="1385353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305800" cy="6092952"/>
          </a:xfrm>
        </p:spPr>
        <p:txBody>
          <a:bodyPr/>
          <a:lstStyle/>
          <a:p>
            <a:pPr marL="0" indent="0">
              <a:buNone/>
            </a:pPr>
            <a:r>
              <a:rPr lang="en-US" b="1" dirty="0">
                <a:latin typeface="Arial" pitchFamily="34" charset="0"/>
                <a:cs typeface="Arial" pitchFamily="34" charset="0"/>
              </a:rPr>
              <a:t>Checking Outliers of Train Dataset:</a:t>
            </a:r>
            <a:endParaRPr lang="en-US" dirty="0">
              <a:latin typeface="Arial" pitchFamily="34" charset="0"/>
              <a:cs typeface="Arial" pitchFamily="34" charset="0"/>
            </a:endParaRPr>
          </a:p>
          <a:p>
            <a:pPr marL="0" indent="0">
              <a:buNone/>
            </a:pPr>
            <a:endParaRPr lang="en-US" dirty="0"/>
          </a:p>
        </p:txBody>
      </p:sp>
      <p:pic>
        <p:nvPicPr>
          <p:cNvPr id="4" name="Picture 3" descr="D:\users\Ankita\Desktop\m\27.png"/>
          <p:cNvPicPr/>
          <p:nvPr/>
        </p:nvPicPr>
        <p:blipFill>
          <a:blip r:embed="rId2">
            <a:extLst>
              <a:ext uri="{28A0092B-C50C-407E-A947-70E740481C1C}">
                <a14:useLocalDpi xmlns:a14="http://schemas.microsoft.com/office/drawing/2010/main" val="0"/>
              </a:ext>
            </a:extLst>
          </a:blip>
          <a:srcRect/>
          <a:stretch>
            <a:fillRect/>
          </a:stretch>
        </p:blipFill>
        <p:spPr bwMode="auto">
          <a:xfrm>
            <a:off x="647700" y="1371600"/>
            <a:ext cx="3467100" cy="2273300"/>
          </a:xfrm>
          <a:prstGeom prst="rect">
            <a:avLst/>
          </a:prstGeom>
          <a:noFill/>
          <a:ln>
            <a:noFill/>
          </a:ln>
        </p:spPr>
      </p:pic>
      <p:pic>
        <p:nvPicPr>
          <p:cNvPr id="5" name="Picture 4" descr="D:\users\Ankita\Desktop\m\28.png"/>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371600"/>
            <a:ext cx="3505200" cy="2133600"/>
          </a:xfrm>
          <a:prstGeom prst="rect">
            <a:avLst/>
          </a:prstGeom>
          <a:noFill/>
          <a:ln>
            <a:noFill/>
          </a:ln>
        </p:spPr>
      </p:pic>
      <p:pic>
        <p:nvPicPr>
          <p:cNvPr id="6" name="Picture 5" descr="D:\users\Ankita\Desktop\m\29.png"/>
          <p:cNvPicPr/>
          <p:nvPr/>
        </p:nvPicPr>
        <p:blipFill>
          <a:blip r:embed="rId4">
            <a:extLst>
              <a:ext uri="{28A0092B-C50C-407E-A947-70E740481C1C}">
                <a14:useLocalDpi xmlns:a14="http://schemas.microsoft.com/office/drawing/2010/main" val="0"/>
              </a:ext>
            </a:extLst>
          </a:blip>
          <a:srcRect/>
          <a:stretch>
            <a:fillRect/>
          </a:stretch>
        </p:blipFill>
        <p:spPr bwMode="auto">
          <a:xfrm>
            <a:off x="838200" y="3962400"/>
            <a:ext cx="3581400" cy="2057400"/>
          </a:xfrm>
          <a:prstGeom prst="rect">
            <a:avLst/>
          </a:prstGeom>
          <a:noFill/>
          <a:ln>
            <a:noFill/>
          </a:ln>
        </p:spPr>
      </p:pic>
      <p:pic>
        <p:nvPicPr>
          <p:cNvPr id="7" name="Picture 6" descr="D:\users\Ankita\Desktop\m\30.png"/>
          <p:cNvPicPr/>
          <p:nvPr/>
        </p:nvPicPr>
        <p:blipFill>
          <a:blip r:embed="rId5">
            <a:extLst>
              <a:ext uri="{28A0092B-C50C-407E-A947-70E740481C1C}">
                <a14:useLocalDpi xmlns:a14="http://schemas.microsoft.com/office/drawing/2010/main" val="0"/>
              </a:ext>
            </a:extLst>
          </a:blip>
          <a:srcRect/>
          <a:stretch>
            <a:fillRect/>
          </a:stretch>
        </p:blipFill>
        <p:spPr bwMode="auto">
          <a:xfrm>
            <a:off x="4609289" y="3962400"/>
            <a:ext cx="3467911" cy="2057400"/>
          </a:xfrm>
          <a:prstGeom prst="rect">
            <a:avLst/>
          </a:prstGeom>
          <a:noFill/>
          <a:ln>
            <a:noFill/>
          </a:ln>
        </p:spPr>
      </p:pic>
    </p:spTree>
    <p:extLst>
      <p:ext uri="{BB962C8B-B14F-4D97-AF65-F5344CB8AC3E}">
        <p14:creationId xmlns:p14="http://schemas.microsoft.com/office/powerpoint/2010/main" val="284504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Autofit/>
          </a:bodyPr>
          <a:lstStyle/>
          <a:p>
            <a:r>
              <a:rPr lang="en-US" sz="2400" b="1" u="sng" dirty="0">
                <a:solidFill>
                  <a:schemeClr val="tx1"/>
                </a:solidFill>
                <a:latin typeface="Arial" pitchFamily="34" charset="0"/>
                <a:cs typeface="Arial" pitchFamily="34" charset="0"/>
              </a:rPr>
              <a:t>1. Problem Definition</a:t>
            </a:r>
            <a:r>
              <a:rPr lang="en-US" sz="2400" b="1" u="sng" dirty="0">
                <a:latin typeface="Arial" pitchFamily="34" charset="0"/>
                <a:cs typeface="Arial" pitchFamily="34" charset="0"/>
              </a:rPr>
              <a:t>:</a:t>
            </a:r>
            <a:endParaRPr lang="en-US" sz="2400" b="1" dirty="0"/>
          </a:p>
        </p:txBody>
      </p:sp>
      <p:sp>
        <p:nvSpPr>
          <p:cNvPr id="3" name="Content Placeholder 2"/>
          <p:cNvSpPr>
            <a:spLocks noGrp="1"/>
          </p:cNvSpPr>
          <p:nvPr>
            <p:ph sz="quarter" idx="1"/>
          </p:nvPr>
        </p:nvSpPr>
        <p:spPr>
          <a:xfrm>
            <a:off x="457200" y="762000"/>
            <a:ext cx="7467600" cy="5711952"/>
          </a:xfrm>
        </p:spPr>
        <p:txBody>
          <a:bodyPr>
            <a:noAutofit/>
          </a:bodyPr>
          <a:lstStyle/>
          <a:p>
            <a:pPr marL="0" indent="0" algn="just">
              <a:buNone/>
            </a:pPr>
            <a:r>
              <a:rPr lang="en-IN" sz="1600" dirty="0" smtClean="0">
                <a:latin typeface="Times New Roman" pitchFamily="18" charset="0"/>
                <a:cs typeface="Times New Roman"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sz="1600" dirty="0" smtClean="0">
              <a:latin typeface="Times New Roman" pitchFamily="18" charset="0"/>
              <a:cs typeface="Times New Roman" pitchFamily="18" charset="0"/>
            </a:endParaRPr>
          </a:p>
          <a:p>
            <a:pPr marL="0" indent="0" algn="just">
              <a:buNone/>
            </a:pPr>
            <a:r>
              <a:rPr lang="en-IN" sz="1600" dirty="0" smtClean="0">
                <a:latin typeface="Times New Roman" pitchFamily="18" charset="0"/>
                <a:cs typeface="Times New Roman" pitchFamily="18" charset="0"/>
              </a:rPr>
              <a:t>Online hate, described as abusive language, aggression, </a:t>
            </a:r>
            <a:r>
              <a:rPr lang="en-IN" sz="1600" dirty="0" err="1" smtClean="0">
                <a:latin typeface="Times New Roman" pitchFamily="18" charset="0"/>
                <a:cs typeface="Times New Roman" pitchFamily="18" charset="0"/>
              </a:rPr>
              <a:t>cyberbullying</a:t>
            </a:r>
            <a:r>
              <a:rPr lang="en-IN" sz="1600" dirty="0" smtClean="0">
                <a:latin typeface="Times New Roman" pitchFamily="18" charset="0"/>
                <a:cs typeface="Times New Roman" pitchFamily="18" charset="0"/>
              </a:rPr>
              <a:t>, hatefulness and many others has been identified as a major threat on online social media platforms. Social media platforms are the most prominent grounds for such toxic behaviour.   </a:t>
            </a:r>
            <a:endParaRPr lang="en-US" sz="1600" dirty="0" smtClean="0">
              <a:latin typeface="Times New Roman" pitchFamily="18" charset="0"/>
              <a:cs typeface="Times New Roman" pitchFamily="18" charset="0"/>
            </a:endParaRPr>
          </a:p>
          <a:p>
            <a:pPr marL="0" indent="0" algn="just">
              <a:buNone/>
            </a:pPr>
            <a:r>
              <a:rPr lang="en-IN" sz="1600" dirty="0" smtClean="0">
                <a:latin typeface="Times New Roman" pitchFamily="18" charset="0"/>
                <a:cs typeface="Times New Roman" pitchFamily="18" charset="0"/>
              </a:rPr>
              <a:t>There has been a remarkable increase in the cases of </a:t>
            </a:r>
            <a:r>
              <a:rPr lang="en-IN" sz="1600" dirty="0" err="1" smtClean="0">
                <a:latin typeface="Times New Roman" pitchFamily="18" charset="0"/>
                <a:cs typeface="Times New Roman" pitchFamily="18" charset="0"/>
              </a:rPr>
              <a:t>cyberbullying</a:t>
            </a:r>
            <a:r>
              <a:rPr lang="en-IN" sz="1600" dirty="0" smtClean="0">
                <a:latin typeface="Times New Roman" pitchFamily="18" charset="0"/>
                <a:cs typeface="Times New Roman" pitchFamily="18" charset="0"/>
              </a:rPr>
              <a:t>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sz="1600" dirty="0" smtClean="0">
              <a:latin typeface="Times New Roman" pitchFamily="18" charset="0"/>
              <a:cs typeface="Times New Roman" pitchFamily="18" charset="0"/>
            </a:endParaRPr>
          </a:p>
          <a:p>
            <a:pPr marL="0" indent="0" algn="just">
              <a:buNone/>
            </a:pPr>
            <a:r>
              <a:rPr lang="en-IN" sz="1600" dirty="0" smtClean="0">
                <a:latin typeface="Times New Roman" pitchFamily="18" charset="0"/>
                <a:cs typeface="Times New Roman"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sz="1600" dirty="0" err="1" smtClean="0">
                <a:latin typeface="Times New Roman" pitchFamily="18" charset="0"/>
                <a:cs typeface="Times New Roman" pitchFamily="18" charset="0"/>
              </a:rPr>
              <a:t>unoffensive</a:t>
            </a:r>
            <a:r>
              <a:rPr lang="en-IN" sz="1600" dirty="0" smtClean="0">
                <a:latin typeface="Times New Roman" pitchFamily="18" charset="0"/>
                <a:cs typeface="Times New Roman" pitchFamily="18" charset="0"/>
              </a:rPr>
              <a:t>, but “u are an idiot” is clearly offensive.</a:t>
            </a:r>
            <a:endParaRPr lang="en-US" sz="1600" dirty="0" smtClean="0">
              <a:latin typeface="Times New Roman" pitchFamily="18" charset="0"/>
              <a:cs typeface="Times New Roman" pitchFamily="18" charset="0"/>
            </a:endParaRPr>
          </a:p>
          <a:p>
            <a:pPr marL="0" indent="0" algn="just">
              <a:buNone/>
            </a:pPr>
            <a:r>
              <a:rPr lang="en-IN" sz="1600" dirty="0" smtClean="0">
                <a:latin typeface="Times New Roman" pitchFamily="18" charset="0"/>
                <a:cs typeface="Times New Roman" pitchFamily="18" charset="0"/>
              </a:rPr>
              <a:t>Our goal is to build a prototype of online hate and abuse comment classifier which can used to classify hate and offensive comments so that it can be controlled and restricted from spreading hatred and </a:t>
            </a:r>
            <a:r>
              <a:rPr lang="en-IN" sz="1600" dirty="0" err="1" smtClean="0">
                <a:latin typeface="Times New Roman" pitchFamily="18" charset="0"/>
                <a:cs typeface="Times New Roman" pitchFamily="18" charset="0"/>
              </a:rPr>
              <a:t>cyberbullying</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8668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m\31.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1" y="381000"/>
            <a:ext cx="3733800" cy="2438400"/>
          </a:xfrm>
          <a:prstGeom prst="rect">
            <a:avLst/>
          </a:prstGeom>
          <a:noFill/>
          <a:ln>
            <a:noFill/>
          </a:ln>
        </p:spPr>
      </p:pic>
      <p:pic>
        <p:nvPicPr>
          <p:cNvPr id="5" name="Picture 4" descr="D:\users\Ankita\Desktop\m\32.png"/>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81000"/>
            <a:ext cx="3429000" cy="2438400"/>
          </a:xfrm>
          <a:prstGeom prst="rect">
            <a:avLst/>
          </a:prstGeom>
          <a:noFill/>
          <a:ln>
            <a:noFill/>
          </a:ln>
        </p:spPr>
      </p:pic>
      <p:pic>
        <p:nvPicPr>
          <p:cNvPr id="6" name="Picture 5" descr="D:\users\Ankita\Desktop\m\33.png"/>
          <p:cNvPicPr/>
          <p:nvPr/>
        </p:nvPicPr>
        <p:blipFill>
          <a:blip r:embed="rId4">
            <a:extLst>
              <a:ext uri="{28A0092B-C50C-407E-A947-70E740481C1C}">
                <a14:useLocalDpi xmlns:a14="http://schemas.microsoft.com/office/drawing/2010/main" val="0"/>
              </a:ext>
            </a:extLst>
          </a:blip>
          <a:srcRect/>
          <a:stretch>
            <a:fillRect/>
          </a:stretch>
        </p:blipFill>
        <p:spPr bwMode="auto">
          <a:xfrm>
            <a:off x="762000" y="3581400"/>
            <a:ext cx="3505200" cy="2286000"/>
          </a:xfrm>
          <a:prstGeom prst="rect">
            <a:avLst/>
          </a:prstGeom>
          <a:noFill/>
          <a:ln>
            <a:noFill/>
          </a:ln>
        </p:spPr>
      </p:pic>
      <p:pic>
        <p:nvPicPr>
          <p:cNvPr id="7" name="Picture 6" descr="D:\users\Ankita\Desktop\m\34.png"/>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581400"/>
            <a:ext cx="3623688" cy="2165350"/>
          </a:xfrm>
          <a:prstGeom prst="rect">
            <a:avLst/>
          </a:prstGeom>
          <a:noFill/>
          <a:ln>
            <a:noFill/>
          </a:ln>
        </p:spPr>
      </p:pic>
    </p:spTree>
    <p:extLst>
      <p:ext uri="{BB962C8B-B14F-4D97-AF65-F5344CB8AC3E}">
        <p14:creationId xmlns:p14="http://schemas.microsoft.com/office/powerpoint/2010/main" val="881343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m\43.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381000"/>
            <a:ext cx="6705600" cy="2362200"/>
          </a:xfrm>
          <a:prstGeom prst="rect">
            <a:avLst/>
          </a:prstGeom>
          <a:noFill/>
          <a:ln>
            <a:noFill/>
          </a:ln>
        </p:spPr>
      </p:pic>
      <p:pic>
        <p:nvPicPr>
          <p:cNvPr id="5" name="Picture 4" descr="D:\users\Ankita\Desktop\m\44.png"/>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048000"/>
            <a:ext cx="5733415" cy="1816100"/>
          </a:xfrm>
          <a:prstGeom prst="rect">
            <a:avLst/>
          </a:prstGeom>
          <a:noFill/>
          <a:ln>
            <a:noFill/>
          </a:ln>
        </p:spPr>
      </p:pic>
      <p:sp>
        <p:nvSpPr>
          <p:cNvPr id="6" name="Rectangle 5"/>
          <p:cNvSpPr/>
          <p:nvPr/>
        </p:nvSpPr>
        <p:spPr>
          <a:xfrm>
            <a:off x="533400" y="5562600"/>
            <a:ext cx="7543800" cy="369332"/>
          </a:xfrm>
          <a:prstGeom prst="rect">
            <a:avLst/>
          </a:prstGeom>
        </p:spPr>
        <p:txBody>
          <a:bodyPr wrap="square">
            <a:spAutoFit/>
          </a:bodyPr>
          <a:lstStyle/>
          <a:p>
            <a:r>
              <a:rPr lang="en-US" dirty="0">
                <a:latin typeface="Times New Roman" pitchFamily="18" charset="0"/>
                <a:cs typeface="Times New Roman" pitchFamily="18" charset="0"/>
              </a:rPr>
              <a:t>Here many Column outliers are present in Train dataset</a:t>
            </a:r>
          </a:p>
        </p:txBody>
      </p:sp>
    </p:spTree>
    <p:extLst>
      <p:ext uri="{BB962C8B-B14F-4D97-AF65-F5344CB8AC3E}">
        <p14:creationId xmlns:p14="http://schemas.microsoft.com/office/powerpoint/2010/main" val="2260273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6092952"/>
          </a:xfrm>
        </p:spPr>
        <p:txBody>
          <a:bodyPr/>
          <a:lstStyle/>
          <a:p>
            <a:pPr marL="0" indent="0">
              <a:buNone/>
            </a:pPr>
            <a:r>
              <a:rPr lang="en-IN" b="1" dirty="0">
                <a:latin typeface="Arial" pitchFamily="34" charset="0"/>
                <a:cs typeface="Arial" pitchFamily="34" charset="0"/>
              </a:rPr>
              <a:t>Bi </a:t>
            </a:r>
            <a:r>
              <a:rPr lang="en-IN" b="1" dirty="0" err="1">
                <a:latin typeface="Arial" pitchFamily="34" charset="0"/>
                <a:cs typeface="Arial" pitchFamily="34" charset="0"/>
              </a:rPr>
              <a:t>varient</a:t>
            </a:r>
            <a:r>
              <a:rPr lang="en-IN" b="1" dirty="0">
                <a:latin typeface="Arial" pitchFamily="34" charset="0"/>
                <a:cs typeface="Arial" pitchFamily="34" charset="0"/>
              </a:rPr>
              <a:t> Analysis of Train Dataset:     </a:t>
            </a:r>
            <a:endParaRPr lang="en-IN" b="1" dirty="0" smtClean="0">
              <a:latin typeface="Arial" pitchFamily="34" charset="0"/>
              <a:cs typeface="Arial" pitchFamily="34" charset="0"/>
            </a:endParaRPr>
          </a:p>
          <a:p>
            <a:pPr marL="0" indent="0">
              <a:buNone/>
            </a:pPr>
            <a:r>
              <a:rPr lang="en-IN" sz="2000" b="1" dirty="0">
                <a:latin typeface="Times New Roman" pitchFamily="18" charset="0"/>
                <a:cs typeface="Times New Roman" pitchFamily="18" charset="0"/>
              </a:rPr>
              <a:t>Scatter Plot</a:t>
            </a:r>
            <a:endParaRPr lang="en-US" sz="2000" b="1" i="1" dirty="0">
              <a:latin typeface="Times New Roman" pitchFamily="18" charset="0"/>
              <a:cs typeface="Times New Roman" pitchFamily="18" charset="0"/>
            </a:endParaRPr>
          </a:p>
          <a:p>
            <a:pPr marL="0" indent="0">
              <a:buNone/>
            </a:pPr>
            <a:endParaRPr lang="en-US" dirty="0">
              <a:latin typeface="Arial" pitchFamily="34" charset="0"/>
              <a:cs typeface="Arial" pitchFamily="34" charset="0"/>
            </a:endParaRPr>
          </a:p>
          <a:p>
            <a:pPr marL="0" indent="0">
              <a:buNone/>
            </a:pPr>
            <a:endParaRPr lang="en-US" dirty="0"/>
          </a:p>
        </p:txBody>
      </p:sp>
      <p:pic>
        <p:nvPicPr>
          <p:cNvPr id="4" name="Picture 3" descr="D:\users\Ankita\Desktop\m\35.pn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95400"/>
            <a:ext cx="4406900" cy="2235200"/>
          </a:xfrm>
          <a:prstGeom prst="rect">
            <a:avLst/>
          </a:prstGeom>
          <a:noFill/>
          <a:ln>
            <a:noFill/>
          </a:ln>
        </p:spPr>
      </p:pic>
      <p:pic>
        <p:nvPicPr>
          <p:cNvPr id="5" name="Picture 4" descr="D:\users\Ankita\Desktop\m\36.png"/>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962400"/>
            <a:ext cx="4736465" cy="2101850"/>
          </a:xfrm>
          <a:prstGeom prst="rect">
            <a:avLst/>
          </a:prstGeom>
          <a:noFill/>
          <a:ln>
            <a:noFill/>
          </a:ln>
        </p:spPr>
      </p:pic>
    </p:spTree>
    <p:extLst>
      <p:ext uri="{BB962C8B-B14F-4D97-AF65-F5344CB8AC3E}">
        <p14:creationId xmlns:p14="http://schemas.microsoft.com/office/powerpoint/2010/main" val="1423191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m\37.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90600" y="533400"/>
            <a:ext cx="5893103" cy="2438400"/>
          </a:xfrm>
          <a:prstGeom prst="rect">
            <a:avLst/>
          </a:prstGeom>
          <a:noFill/>
          <a:ln>
            <a:noFill/>
          </a:ln>
        </p:spPr>
      </p:pic>
      <p:pic>
        <p:nvPicPr>
          <p:cNvPr id="5" name="Picture 4" descr="D:\users\Ankita\Desktop\m\38.png"/>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396574"/>
            <a:ext cx="5486400" cy="2387600"/>
          </a:xfrm>
          <a:prstGeom prst="rect">
            <a:avLst/>
          </a:prstGeom>
          <a:noFill/>
          <a:ln>
            <a:noFill/>
          </a:ln>
        </p:spPr>
      </p:pic>
    </p:spTree>
    <p:extLst>
      <p:ext uri="{BB962C8B-B14F-4D97-AF65-F5344CB8AC3E}">
        <p14:creationId xmlns:p14="http://schemas.microsoft.com/office/powerpoint/2010/main" val="1570704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m\39.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47800" y="685800"/>
            <a:ext cx="5714999" cy="2514600"/>
          </a:xfrm>
          <a:prstGeom prst="rect">
            <a:avLst/>
          </a:prstGeom>
          <a:noFill/>
          <a:ln>
            <a:noFill/>
          </a:ln>
        </p:spPr>
      </p:pic>
      <p:pic>
        <p:nvPicPr>
          <p:cNvPr id="5" name="Picture 4" descr="D:\users\Ankita\Desktop\m\40.png"/>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464668"/>
            <a:ext cx="4641850" cy="2393950"/>
          </a:xfrm>
          <a:prstGeom prst="rect">
            <a:avLst/>
          </a:prstGeom>
          <a:noFill/>
          <a:ln>
            <a:noFill/>
          </a:ln>
        </p:spPr>
      </p:pic>
    </p:spTree>
    <p:extLst>
      <p:ext uri="{BB962C8B-B14F-4D97-AF65-F5344CB8AC3E}">
        <p14:creationId xmlns:p14="http://schemas.microsoft.com/office/powerpoint/2010/main" val="4052057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m\41.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609600"/>
            <a:ext cx="7023461" cy="3518081"/>
          </a:xfrm>
          <a:prstGeom prst="rect">
            <a:avLst/>
          </a:prstGeom>
          <a:noFill/>
          <a:ln>
            <a:noFill/>
          </a:ln>
        </p:spPr>
      </p:pic>
      <p:sp>
        <p:nvSpPr>
          <p:cNvPr id="5" name="Rectangle 4"/>
          <p:cNvSpPr/>
          <p:nvPr/>
        </p:nvSpPr>
        <p:spPr>
          <a:xfrm>
            <a:off x="685800" y="4835869"/>
            <a:ext cx="7848600" cy="369332"/>
          </a:xfrm>
          <a:prstGeom prst="rect">
            <a:avLst/>
          </a:prstGeom>
        </p:spPr>
        <p:txBody>
          <a:bodyPr wrap="square">
            <a:spAutoFit/>
          </a:bodyPr>
          <a:lstStyle/>
          <a:p>
            <a:r>
              <a:rPr lang="en-US" dirty="0">
                <a:latin typeface="Times New Roman" pitchFamily="18" charset="0"/>
                <a:cs typeface="Times New Roman" pitchFamily="18" charset="0"/>
              </a:rPr>
              <a:t>Here Above Scatterplot shows the comparison between </a:t>
            </a:r>
            <a:r>
              <a:rPr lang="en-US" dirty="0" smtClean="0">
                <a:latin typeface="Times New Roman" pitchFamily="18" charset="0"/>
                <a:cs typeface="Times New Roman" pitchFamily="18" charset="0"/>
              </a:rPr>
              <a:t>columns </a:t>
            </a:r>
            <a:r>
              <a:rPr lang="en-US" dirty="0">
                <a:latin typeface="Times New Roman" pitchFamily="18" charset="0"/>
                <a:cs typeface="Times New Roman" pitchFamily="18" charset="0"/>
              </a:rPr>
              <a:t>in train Dataset.</a:t>
            </a:r>
          </a:p>
        </p:txBody>
      </p:sp>
    </p:spTree>
    <p:extLst>
      <p:ext uri="{BB962C8B-B14F-4D97-AF65-F5344CB8AC3E}">
        <p14:creationId xmlns:p14="http://schemas.microsoft.com/office/powerpoint/2010/main" val="3626762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169152"/>
          </a:xfrm>
        </p:spPr>
        <p:txBody>
          <a:bodyPr/>
          <a:lstStyle/>
          <a:p>
            <a:pPr marL="0" indent="0">
              <a:buNone/>
            </a:pPr>
            <a:r>
              <a:rPr lang="en-US" sz="2000" b="1" dirty="0">
                <a:latin typeface="Arial" pitchFamily="34" charset="0"/>
                <a:cs typeface="Arial" pitchFamily="34" charset="0"/>
              </a:rPr>
              <a:t>Multi </a:t>
            </a:r>
            <a:r>
              <a:rPr lang="en-US" sz="2000" b="1" dirty="0" err="1">
                <a:latin typeface="Arial" pitchFamily="34" charset="0"/>
                <a:cs typeface="Arial" pitchFamily="34" charset="0"/>
              </a:rPr>
              <a:t>Varient</a:t>
            </a:r>
            <a:r>
              <a:rPr lang="en-US" sz="2000" b="1" dirty="0">
                <a:latin typeface="Arial" pitchFamily="34" charset="0"/>
                <a:cs typeface="Arial" pitchFamily="34" charset="0"/>
              </a:rPr>
              <a:t> Analysis of Train Dataset:</a:t>
            </a:r>
            <a:endParaRPr lang="en-US" sz="2000" dirty="0">
              <a:latin typeface="Arial" pitchFamily="34" charset="0"/>
              <a:cs typeface="Arial" pitchFamily="34" charset="0"/>
            </a:endParaRPr>
          </a:p>
          <a:p>
            <a:pPr marL="0" indent="0">
              <a:buNone/>
            </a:pPr>
            <a:r>
              <a:rPr lang="en-US" sz="2000" b="1" dirty="0" err="1">
                <a:latin typeface="Times New Roman" pitchFamily="18" charset="0"/>
                <a:cs typeface="Times New Roman" pitchFamily="18" charset="0"/>
              </a:rPr>
              <a:t>HistPlot</a:t>
            </a:r>
            <a:r>
              <a:rPr lang="en-US" sz="2000" b="1" dirty="0"/>
              <a:t>:</a:t>
            </a:r>
            <a:endParaRPr lang="en-US" sz="2000" dirty="0"/>
          </a:p>
          <a:p>
            <a:pPr marL="0" indent="0">
              <a:buNone/>
            </a:pPr>
            <a:endParaRPr lang="en-US" dirty="0"/>
          </a:p>
        </p:txBody>
      </p:sp>
      <p:pic>
        <p:nvPicPr>
          <p:cNvPr id="4" name="Picture 3" descr="D:\users\Ankita\Desktop\m\45.png"/>
          <p:cNvPicPr/>
          <p:nvPr/>
        </p:nvPicPr>
        <p:blipFill>
          <a:blip r:embed="rId2">
            <a:extLst>
              <a:ext uri="{28A0092B-C50C-407E-A947-70E740481C1C}">
                <a14:useLocalDpi xmlns:a14="http://schemas.microsoft.com/office/drawing/2010/main" val="0"/>
              </a:ext>
            </a:extLst>
          </a:blip>
          <a:srcRect/>
          <a:stretch>
            <a:fillRect/>
          </a:stretch>
        </p:blipFill>
        <p:spPr bwMode="auto">
          <a:xfrm>
            <a:off x="2057400" y="990600"/>
            <a:ext cx="5302250" cy="4495800"/>
          </a:xfrm>
          <a:prstGeom prst="rect">
            <a:avLst/>
          </a:prstGeom>
          <a:noFill/>
          <a:ln>
            <a:noFill/>
          </a:ln>
        </p:spPr>
      </p:pic>
      <p:sp>
        <p:nvSpPr>
          <p:cNvPr id="5" name="Rectangle 4"/>
          <p:cNvSpPr/>
          <p:nvPr/>
        </p:nvSpPr>
        <p:spPr>
          <a:xfrm>
            <a:off x="569879" y="5613179"/>
            <a:ext cx="7086600" cy="369332"/>
          </a:xfrm>
          <a:prstGeom prst="rect">
            <a:avLst/>
          </a:prstGeom>
        </p:spPr>
        <p:txBody>
          <a:bodyPr wrap="square">
            <a:spAutoFit/>
          </a:bodyPr>
          <a:lstStyle/>
          <a:p>
            <a:r>
              <a:rPr lang="en-IN" dirty="0">
                <a:latin typeface="Times New Roman" pitchFamily="18" charset="0"/>
                <a:cs typeface="Times New Roman" pitchFamily="18" charset="0"/>
              </a:rPr>
              <a:t>Above are the </a:t>
            </a:r>
            <a:r>
              <a:rPr lang="en-IN" dirty="0" err="1">
                <a:latin typeface="Times New Roman" pitchFamily="18" charset="0"/>
                <a:cs typeface="Times New Roman" pitchFamily="18" charset="0"/>
              </a:rPr>
              <a:t>histplot</a:t>
            </a:r>
            <a:r>
              <a:rPr lang="en-IN" dirty="0">
                <a:latin typeface="Times New Roman" pitchFamily="18" charset="0"/>
                <a:cs typeface="Times New Roman" pitchFamily="18" charset="0"/>
              </a:rPr>
              <a:t> of train dataset.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87213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6092952"/>
          </a:xfrm>
        </p:spPr>
        <p:txBody>
          <a:bodyPr/>
          <a:lstStyle/>
          <a:p>
            <a:pPr marL="0" indent="0">
              <a:buNone/>
            </a:pPr>
            <a:r>
              <a:rPr lang="en-US" sz="2000" b="1" dirty="0" err="1">
                <a:latin typeface="Arial" pitchFamily="34" charset="0"/>
                <a:cs typeface="Arial" pitchFamily="34" charset="0"/>
              </a:rPr>
              <a:t>PairPlot</a:t>
            </a:r>
            <a:r>
              <a:rPr lang="en-US" sz="2000" b="1" dirty="0">
                <a:latin typeface="Arial" pitchFamily="34" charset="0"/>
                <a:cs typeface="Arial" pitchFamily="34" charset="0"/>
              </a:rPr>
              <a:t> of Train Dataset</a:t>
            </a:r>
            <a:r>
              <a:rPr lang="en-US" sz="2000" dirty="0">
                <a:latin typeface="Arial" pitchFamily="34" charset="0"/>
                <a:cs typeface="Arial" pitchFamily="34" charset="0"/>
              </a:rPr>
              <a:t>:</a:t>
            </a:r>
          </a:p>
          <a:p>
            <a:pPr marL="0" indent="0">
              <a:buNone/>
            </a:pPr>
            <a:endParaRPr lang="en-US" dirty="0"/>
          </a:p>
        </p:txBody>
      </p:sp>
      <p:pic>
        <p:nvPicPr>
          <p:cNvPr id="4" name="Picture 3" descr="D:\users\Ankita\Desktop\m\46.png"/>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6858000" cy="4419600"/>
          </a:xfrm>
          <a:prstGeom prst="rect">
            <a:avLst/>
          </a:prstGeom>
          <a:noFill/>
          <a:ln>
            <a:noFill/>
          </a:ln>
        </p:spPr>
      </p:pic>
      <p:sp>
        <p:nvSpPr>
          <p:cNvPr id="5" name="Rectangle 4"/>
          <p:cNvSpPr/>
          <p:nvPr/>
        </p:nvSpPr>
        <p:spPr>
          <a:xfrm>
            <a:off x="685800" y="5867400"/>
            <a:ext cx="6629400" cy="369332"/>
          </a:xfrm>
          <a:prstGeom prst="rect">
            <a:avLst/>
          </a:prstGeom>
        </p:spPr>
        <p:txBody>
          <a:bodyPr wrap="square">
            <a:spAutoFit/>
          </a:bodyPr>
          <a:lstStyle/>
          <a:p>
            <a:r>
              <a:rPr lang="en-IN" dirty="0">
                <a:latin typeface="Times New Roman" pitchFamily="18" charset="0"/>
                <a:cs typeface="Times New Roman" pitchFamily="18" charset="0"/>
              </a:rPr>
              <a:t>Above are the </a:t>
            </a:r>
            <a:r>
              <a:rPr lang="en-IN" dirty="0" err="1">
                <a:latin typeface="Times New Roman" pitchFamily="18" charset="0"/>
                <a:cs typeface="Times New Roman" pitchFamily="18" charset="0"/>
              </a:rPr>
              <a:t>pairplot</a:t>
            </a:r>
            <a:r>
              <a:rPr lang="en-IN" dirty="0">
                <a:latin typeface="Times New Roman" pitchFamily="18" charset="0"/>
                <a:cs typeface="Times New Roman" pitchFamily="18" charset="0"/>
              </a:rPr>
              <a:t> of train dataset.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60389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m\42.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086600" cy="2133600"/>
          </a:xfrm>
          <a:prstGeom prst="rect">
            <a:avLst/>
          </a:prstGeom>
          <a:noFill/>
          <a:ln>
            <a:noFill/>
          </a:ln>
        </p:spPr>
      </p:pic>
      <p:sp>
        <p:nvSpPr>
          <p:cNvPr id="5" name="Rectangle 4"/>
          <p:cNvSpPr/>
          <p:nvPr/>
        </p:nvSpPr>
        <p:spPr>
          <a:xfrm>
            <a:off x="838200" y="4114800"/>
            <a:ext cx="7239000" cy="369332"/>
          </a:xfrm>
          <a:prstGeom prst="rect">
            <a:avLst/>
          </a:prstGeom>
        </p:spPr>
        <p:txBody>
          <a:bodyPr wrap="square">
            <a:spAutoFit/>
          </a:bodyPr>
          <a:lstStyle/>
          <a:p>
            <a:r>
              <a:rPr lang="en-IN" dirty="0">
                <a:latin typeface="Times New Roman" pitchFamily="18" charset="0"/>
                <a:cs typeface="Times New Roman" pitchFamily="18" charset="0"/>
              </a:rPr>
              <a:t>Here distribution of all columns in Train Dataset.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82227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169152"/>
          </a:xfrm>
        </p:spPr>
        <p:txBody>
          <a:bodyPr/>
          <a:lstStyle/>
          <a:p>
            <a:pPr marL="109728" indent="0">
              <a:buNone/>
            </a:pPr>
            <a:r>
              <a:rPr lang="en-US" b="1" dirty="0">
                <a:latin typeface="Arial" pitchFamily="34" charset="0"/>
                <a:cs typeface="Arial" pitchFamily="34" charset="0"/>
              </a:rPr>
              <a:t>Correlation:</a:t>
            </a:r>
          </a:p>
          <a:p>
            <a:pPr marL="109728" indent="0">
              <a:buNone/>
            </a:pPr>
            <a:r>
              <a:rPr lang="en-US" sz="2000" b="1" dirty="0" err="1">
                <a:latin typeface="Times New Roman" pitchFamily="18" charset="0"/>
                <a:cs typeface="Times New Roman" pitchFamily="18" charset="0"/>
              </a:rPr>
              <a:t>Heatmap</a:t>
            </a:r>
            <a:r>
              <a:rPr lang="en-US" sz="2000" b="1" dirty="0">
                <a:latin typeface="Times New Roman" pitchFamily="18" charset="0"/>
                <a:cs typeface="Times New Roman" pitchFamily="18" charset="0"/>
              </a:rPr>
              <a:t> of Train Dataset:</a:t>
            </a:r>
            <a:endParaRPr lang="en-US" sz="2000" dirty="0">
              <a:latin typeface="Times New Roman" pitchFamily="18" charset="0"/>
              <a:cs typeface="Times New Roman" pitchFamily="18" charset="0"/>
            </a:endParaRPr>
          </a:p>
          <a:p>
            <a:pPr marL="109728" indent="0">
              <a:buNone/>
            </a:pPr>
            <a:r>
              <a:rPr lang="en-US" sz="2000" dirty="0" err="1">
                <a:latin typeface="Times New Roman" pitchFamily="18" charset="0"/>
                <a:cs typeface="Times New Roman" pitchFamily="18" charset="0"/>
              </a:rPr>
              <a:t>cor</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df_tr.corr</a:t>
            </a:r>
            <a:r>
              <a:rPr lang="en-US" sz="2000" dirty="0">
                <a:latin typeface="Times New Roman" pitchFamily="18" charset="0"/>
                <a:cs typeface="Times New Roman" pitchFamily="18" charset="0"/>
              </a:rPr>
              <a:t>()</a:t>
            </a:r>
          </a:p>
          <a:p>
            <a:pPr marL="109728" indent="0">
              <a:buNone/>
            </a:pPr>
            <a:r>
              <a:rPr lang="en-US" sz="2000" dirty="0" err="1">
                <a:latin typeface="Times New Roman" pitchFamily="18" charset="0"/>
                <a:cs typeface="Times New Roman" pitchFamily="18" charset="0"/>
              </a:rPr>
              <a:t>cor</a:t>
            </a:r>
            <a:endParaRPr lang="en-US" sz="2000" dirty="0"/>
          </a:p>
        </p:txBody>
      </p:sp>
      <p:pic>
        <p:nvPicPr>
          <p:cNvPr id="4" name="Picture 3" descr="D:\users\Ankita\Desktop\m\47.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7315200" cy="2971800"/>
          </a:xfrm>
          <a:prstGeom prst="rect">
            <a:avLst/>
          </a:prstGeom>
          <a:noFill/>
          <a:ln>
            <a:noFill/>
          </a:ln>
        </p:spPr>
      </p:pic>
      <p:sp>
        <p:nvSpPr>
          <p:cNvPr id="5" name="Rectangle 4"/>
          <p:cNvSpPr/>
          <p:nvPr/>
        </p:nvSpPr>
        <p:spPr>
          <a:xfrm>
            <a:off x="609600" y="5105400"/>
            <a:ext cx="7162800" cy="923330"/>
          </a:xfrm>
          <a:prstGeom prst="rect">
            <a:avLst/>
          </a:prstGeom>
        </p:spPr>
        <p:txBody>
          <a:bodyPr wrap="square">
            <a:spAutoFit/>
          </a:bodyPr>
          <a:lstStyle/>
          <a:p>
            <a:r>
              <a:rPr lang="en-IN" dirty="0"/>
              <a:t> </a:t>
            </a:r>
            <a:endParaRPr lang="en-US" dirty="0"/>
          </a:p>
          <a:p>
            <a:r>
              <a:rPr lang="en-IN" dirty="0">
                <a:latin typeface="Times New Roman" pitchFamily="18" charset="0"/>
                <a:cs typeface="Times New Roman" pitchFamily="18" charset="0"/>
              </a:rPr>
              <a:t>After that Checking Correlation of all independent columns with Target column in train dataset.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4763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Autofit/>
          </a:bodyPr>
          <a:lstStyle/>
          <a:p>
            <a:r>
              <a:rPr lang="en-IN" sz="3200" b="1" dirty="0">
                <a:solidFill>
                  <a:schemeClr val="tx1"/>
                </a:solidFill>
                <a:latin typeface="Arial" pitchFamily="34" charset="0"/>
                <a:cs typeface="Arial" pitchFamily="34" charset="0"/>
              </a:rPr>
              <a:t>Data Set Description</a:t>
            </a:r>
            <a:endParaRPr lang="en-US" sz="3200" dirty="0">
              <a:solidFill>
                <a:schemeClr val="tx1"/>
              </a:solidFill>
              <a:latin typeface="Arial" pitchFamily="34" charset="0"/>
              <a:cs typeface="Arial" pitchFamily="34" charset="0"/>
            </a:endParaRPr>
          </a:p>
        </p:txBody>
      </p:sp>
      <p:sp>
        <p:nvSpPr>
          <p:cNvPr id="3" name="Content Placeholder 2"/>
          <p:cNvSpPr>
            <a:spLocks noGrp="1"/>
          </p:cNvSpPr>
          <p:nvPr>
            <p:ph sz="quarter" idx="1"/>
          </p:nvPr>
        </p:nvSpPr>
        <p:spPr>
          <a:xfrm>
            <a:off x="457200" y="838200"/>
            <a:ext cx="7467600" cy="5635752"/>
          </a:xfrm>
        </p:spPr>
        <p:txBody>
          <a:bodyPr>
            <a:normAutofit fontScale="70000" lnSpcReduction="20000"/>
          </a:bodyPr>
          <a:lstStyle/>
          <a:p>
            <a:pPr marL="0" indent="0" algn="just">
              <a:buNone/>
            </a:pPr>
            <a:r>
              <a:rPr lang="en-IN" sz="2600" dirty="0">
                <a:latin typeface="Times New Roman" pitchFamily="18" charset="0"/>
                <a:cs typeface="Times New Roman"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 </a:t>
            </a:r>
            <a:endParaRPr lang="en-US" sz="2600" dirty="0">
              <a:latin typeface="Times New Roman" pitchFamily="18" charset="0"/>
              <a:cs typeface="Times New Roman" pitchFamily="18" charset="0"/>
            </a:endParaRPr>
          </a:p>
          <a:p>
            <a:pPr marL="0" indent="0" algn="just">
              <a:buNone/>
            </a:pPr>
            <a:r>
              <a:rPr lang="en-IN" sz="2600" dirty="0">
                <a:latin typeface="Times New Roman" pitchFamily="18" charset="0"/>
                <a:cs typeface="Times New Roman" pitchFamily="18" charset="0"/>
              </a:rPr>
              <a:t>The label can be either 0 or 1, where 0 denotes a NO while 1 denotes a YES. There are various comments which have multiple labels. The first attribute is a unique ID associated with each comment.  </a:t>
            </a:r>
            <a:r>
              <a:rPr lang="en-IN" sz="2600" b="1" dirty="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marL="0" indent="0" algn="just">
              <a:buNone/>
            </a:pPr>
            <a:r>
              <a:rPr lang="en-IN" sz="2600" dirty="0">
                <a:latin typeface="Times New Roman" pitchFamily="18" charset="0"/>
                <a:cs typeface="Times New Roman" pitchFamily="18" charset="0"/>
              </a:rPr>
              <a:t>The data set includes:</a:t>
            </a:r>
            <a:endParaRPr lang="en-US" sz="2600" dirty="0">
              <a:latin typeface="Times New Roman" pitchFamily="18" charset="0"/>
              <a:cs typeface="Times New Roman" pitchFamily="18" charset="0"/>
            </a:endParaRPr>
          </a:p>
          <a:p>
            <a:pPr marL="0" lvl="0" indent="0" algn="just">
              <a:buNone/>
            </a:pPr>
            <a:r>
              <a:rPr lang="en-IN" sz="2600" b="1" dirty="0">
                <a:latin typeface="Times New Roman" pitchFamily="18" charset="0"/>
                <a:cs typeface="Times New Roman" pitchFamily="18" charset="0"/>
              </a:rPr>
              <a:t>Malignant: </a:t>
            </a:r>
            <a:r>
              <a:rPr lang="en-IN" sz="2600" dirty="0">
                <a:latin typeface="Times New Roman" pitchFamily="18" charset="0"/>
                <a:cs typeface="Times New Roman" pitchFamily="18" charset="0"/>
              </a:rPr>
              <a:t>It is the Label column, which includes values 0 and 1, denoting if the comment is malignant or not. </a:t>
            </a:r>
            <a:endParaRPr lang="en-US" sz="2600" dirty="0">
              <a:latin typeface="Times New Roman" pitchFamily="18" charset="0"/>
              <a:cs typeface="Times New Roman" pitchFamily="18" charset="0"/>
            </a:endParaRPr>
          </a:p>
          <a:p>
            <a:pPr marL="0" lvl="0" indent="0" algn="just">
              <a:buNone/>
            </a:pPr>
            <a:r>
              <a:rPr lang="en-IN" sz="2600" b="1" dirty="0">
                <a:latin typeface="Times New Roman" pitchFamily="18" charset="0"/>
                <a:cs typeface="Times New Roman" pitchFamily="18" charset="0"/>
              </a:rPr>
              <a:t>Highly Malignant:</a:t>
            </a:r>
            <a:r>
              <a:rPr lang="en-IN" sz="2600" dirty="0">
                <a:latin typeface="Times New Roman" pitchFamily="18" charset="0"/>
                <a:cs typeface="Times New Roman" pitchFamily="18" charset="0"/>
              </a:rPr>
              <a:t> It denotes comments that are highly malignant and hurtful. </a:t>
            </a:r>
            <a:endParaRPr lang="en-US" sz="2600" dirty="0">
              <a:latin typeface="Times New Roman" pitchFamily="18" charset="0"/>
              <a:cs typeface="Times New Roman" pitchFamily="18" charset="0"/>
            </a:endParaRPr>
          </a:p>
          <a:p>
            <a:pPr marL="0" lvl="0" indent="0" algn="just">
              <a:buNone/>
            </a:pPr>
            <a:r>
              <a:rPr lang="en-IN" sz="2600" b="1" dirty="0">
                <a:latin typeface="Times New Roman" pitchFamily="18" charset="0"/>
                <a:cs typeface="Times New Roman" pitchFamily="18" charset="0"/>
              </a:rPr>
              <a:t>Rude: </a:t>
            </a:r>
            <a:r>
              <a:rPr lang="en-IN" sz="2600" dirty="0">
                <a:latin typeface="Times New Roman" pitchFamily="18" charset="0"/>
                <a:cs typeface="Times New Roman" pitchFamily="18" charset="0"/>
              </a:rPr>
              <a:t>It denotes comments that are very rude and offensive.</a:t>
            </a:r>
            <a:endParaRPr lang="en-US" sz="2600" dirty="0">
              <a:latin typeface="Times New Roman" pitchFamily="18" charset="0"/>
              <a:cs typeface="Times New Roman" pitchFamily="18" charset="0"/>
            </a:endParaRPr>
          </a:p>
          <a:p>
            <a:pPr marL="0" lvl="0" indent="0" algn="just">
              <a:buNone/>
            </a:pPr>
            <a:r>
              <a:rPr lang="en-IN" sz="2600" b="1" dirty="0">
                <a:latin typeface="Times New Roman" pitchFamily="18" charset="0"/>
                <a:cs typeface="Times New Roman" pitchFamily="18" charset="0"/>
              </a:rPr>
              <a:t>Threat:</a:t>
            </a:r>
            <a:r>
              <a:rPr lang="en-IN" sz="2600" dirty="0">
                <a:latin typeface="Times New Roman" pitchFamily="18" charset="0"/>
                <a:cs typeface="Times New Roman" pitchFamily="18" charset="0"/>
              </a:rPr>
              <a:t> It contains indication of the comments that are giving any threat to someone. 	</a:t>
            </a:r>
            <a:endParaRPr lang="en-US" sz="2600" dirty="0">
              <a:latin typeface="Times New Roman" pitchFamily="18" charset="0"/>
              <a:cs typeface="Times New Roman" pitchFamily="18" charset="0"/>
            </a:endParaRPr>
          </a:p>
          <a:p>
            <a:pPr marL="0" lvl="0" indent="0" algn="just">
              <a:buNone/>
            </a:pPr>
            <a:r>
              <a:rPr lang="en-IN" sz="2600" b="1" dirty="0">
                <a:latin typeface="Times New Roman" pitchFamily="18" charset="0"/>
                <a:cs typeface="Times New Roman" pitchFamily="18" charset="0"/>
              </a:rPr>
              <a:t>Abuse:</a:t>
            </a:r>
            <a:r>
              <a:rPr lang="en-IN" sz="2600" dirty="0">
                <a:latin typeface="Times New Roman" pitchFamily="18" charset="0"/>
                <a:cs typeface="Times New Roman" pitchFamily="18" charset="0"/>
              </a:rPr>
              <a:t> It is for comments that are abusive in nature. </a:t>
            </a:r>
            <a:endParaRPr lang="en-US" sz="2600" dirty="0">
              <a:latin typeface="Times New Roman" pitchFamily="18" charset="0"/>
              <a:cs typeface="Times New Roman" pitchFamily="18" charset="0"/>
            </a:endParaRPr>
          </a:p>
          <a:p>
            <a:pPr marL="0" lvl="0" indent="0" algn="just">
              <a:buNone/>
            </a:pPr>
            <a:r>
              <a:rPr lang="en-IN" sz="2600" b="1" dirty="0">
                <a:latin typeface="Times New Roman" pitchFamily="18" charset="0"/>
                <a:cs typeface="Times New Roman" pitchFamily="18" charset="0"/>
              </a:rPr>
              <a:t>Loathe:</a:t>
            </a:r>
            <a:r>
              <a:rPr lang="en-IN" sz="2600" dirty="0">
                <a:latin typeface="Times New Roman" pitchFamily="18" charset="0"/>
                <a:cs typeface="Times New Roman" pitchFamily="18" charset="0"/>
              </a:rPr>
              <a:t> It describes the comments which are hateful and loathing in nature.  </a:t>
            </a:r>
            <a:endParaRPr lang="en-US" sz="2600" dirty="0">
              <a:latin typeface="Times New Roman" pitchFamily="18" charset="0"/>
              <a:cs typeface="Times New Roman" pitchFamily="18" charset="0"/>
            </a:endParaRPr>
          </a:p>
          <a:p>
            <a:pPr marL="0" lvl="0" indent="0" algn="just">
              <a:buNone/>
            </a:pPr>
            <a:r>
              <a:rPr lang="en-IN" sz="2600" b="1" dirty="0">
                <a:latin typeface="Times New Roman" pitchFamily="18" charset="0"/>
                <a:cs typeface="Times New Roman" pitchFamily="18" charset="0"/>
              </a:rPr>
              <a:t>ID: </a:t>
            </a:r>
            <a:r>
              <a:rPr lang="en-IN" sz="2600" dirty="0">
                <a:latin typeface="Times New Roman" pitchFamily="18" charset="0"/>
                <a:cs typeface="Times New Roman" pitchFamily="18" charset="0"/>
              </a:rPr>
              <a:t>It includes unique Ids associated with each comment text given. </a:t>
            </a:r>
            <a:r>
              <a:rPr lang="en-IN" sz="2600" b="1" dirty="0">
                <a:latin typeface="Times New Roman" pitchFamily="18" charset="0"/>
                <a:cs typeface="Times New Roman" pitchFamily="18" charset="0"/>
              </a:rPr>
              <a:t> </a:t>
            </a:r>
            <a:r>
              <a:rPr lang="en-IN" sz="2600" dirty="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marL="0" lvl="0" indent="0" algn="just">
              <a:buNone/>
            </a:pPr>
            <a:r>
              <a:rPr lang="en-IN" sz="2600" b="1" dirty="0">
                <a:latin typeface="Times New Roman" pitchFamily="18" charset="0"/>
                <a:cs typeface="Times New Roman" pitchFamily="18" charset="0"/>
              </a:rPr>
              <a:t>Comment text: </a:t>
            </a:r>
            <a:r>
              <a:rPr lang="en-IN" sz="2600" dirty="0">
                <a:latin typeface="Times New Roman" pitchFamily="18" charset="0"/>
                <a:cs typeface="Times New Roman" pitchFamily="18" charset="0"/>
              </a:rPr>
              <a:t>This column contains the comments extracted from various social media platforms. </a:t>
            </a:r>
            <a:endParaRPr lang="en-US" sz="2600"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4134541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lstStyle/>
          <a:p>
            <a:pPr marL="109728" indent="0">
              <a:buNone/>
            </a:pPr>
            <a:r>
              <a:rPr lang="en-IN" sz="2000" dirty="0" err="1">
                <a:latin typeface="Times New Roman" pitchFamily="18" charset="0"/>
                <a:cs typeface="Times New Roman" pitchFamily="18" charset="0"/>
              </a:rPr>
              <a:t>plt.figure</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figsize</a:t>
            </a:r>
            <a:r>
              <a:rPr lang="en-IN" sz="2000" dirty="0">
                <a:latin typeface="Times New Roman" pitchFamily="18" charset="0"/>
                <a:cs typeface="Times New Roman" pitchFamily="18" charset="0"/>
              </a:rPr>
              <a:t>=(15,10))</a:t>
            </a:r>
            <a:endParaRPr lang="en-US" sz="2000" dirty="0">
              <a:latin typeface="Times New Roman" pitchFamily="18" charset="0"/>
              <a:cs typeface="Times New Roman" pitchFamily="18" charset="0"/>
            </a:endParaRPr>
          </a:p>
          <a:p>
            <a:pPr marL="109728" indent="0">
              <a:buNone/>
            </a:pPr>
            <a:r>
              <a:rPr lang="en-IN" sz="2000" dirty="0" err="1">
                <a:latin typeface="Times New Roman" pitchFamily="18" charset="0"/>
                <a:cs typeface="Times New Roman" pitchFamily="18" charset="0"/>
              </a:rPr>
              <a:t>sns.heatmap</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df_tr.corr</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annot</a:t>
            </a:r>
            <a:r>
              <a:rPr lang="en-IN" sz="2000" dirty="0">
                <a:latin typeface="Times New Roman" pitchFamily="18" charset="0"/>
                <a:cs typeface="Times New Roman" pitchFamily="18" charset="0"/>
              </a:rPr>
              <a:t>=True)</a:t>
            </a:r>
            <a:endParaRPr lang="en-US" sz="2000" dirty="0">
              <a:latin typeface="Times New Roman" pitchFamily="18" charset="0"/>
              <a:cs typeface="Times New Roman" pitchFamily="18" charset="0"/>
            </a:endParaRPr>
          </a:p>
          <a:p>
            <a:pPr marL="109728" indent="0">
              <a:buNone/>
            </a:pPr>
            <a:endParaRPr lang="en-US" dirty="0">
              <a:latin typeface="Times New Roman" pitchFamily="18" charset="0"/>
              <a:cs typeface="Times New Roman" pitchFamily="18" charset="0"/>
            </a:endParaRPr>
          </a:p>
          <a:p>
            <a:pPr marL="0" indent="0">
              <a:buNone/>
            </a:pPr>
            <a:endParaRPr lang="en-US" dirty="0"/>
          </a:p>
        </p:txBody>
      </p:sp>
      <p:pic>
        <p:nvPicPr>
          <p:cNvPr id="4" name="Picture 3" descr="D:\users\Ankita\Desktop\m\48.png"/>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6477000" cy="3810000"/>
          </a:xfrm>
          <a:prstGeom prst="rect">
            <a:avLst/>
          </a:prstGeom>
          <a:noFill/>
          <a:ln>
            <a:noFill/>
          </a:ln>
        </p:spPr>
      </p:pic>
      <p:sp>
        <p:nvSpPr>
          <p:cNvPr id="5" name="Rectangle 4"/>
          <p:cNvSpPr/>
          <p:nvPr/>
        </p:nvSpPr>
        <p:spPr>
          <a:xfrm>
            <a:off x="457200" y="5105400"/>
            <a:ext cx="7696200" cy="923330"/>
          </a:xfrm>
          <a:prstGeom prst="rect">
            <a:avLst/>
          </a:prstGeom>
        </p:spPr>
        <p:txBody>
          <a:bodyPr wrap="square">
            <a:spAutoFit/>
          </a:bodyPr>
          <a:lstStyle/>
          <a:p>
            <a:pPr algn="just"/>
            <a:r>
              <a:rPr lang="en-IN" dirty="0">
                <a:latin typeface="Times New Roman" pitchFamily="18" charset="0"/>
                <a:cs typeface="Times New Roman" pitchFamily="18" charset="0"/>
              </a:rPr>
              <a:t>Heat map shows the correlation of every independent variable in dataset with target variable. Here above </a:t>
            </a:r>
            <a:r>
              <a:rPr lang="en-IN" dirty="0" err="1">
                <a:latin typeface="Times New Roman" pitchFamily="18" charset="0"/>
                <a:cs typeface="Times New Roman" pitchFamily="18" charset="0"/>
              </a:rPr>
              <a:t>heatmap</a:t>
            </a:r>
            <a:r>
              <a:rPr lang="en-IN" dirty="0">
                <a:latin typeface="Times New Roman" pitchFamily="18" charset="0"/>
                <a:cs typeface="Times New Roman" pitchFamily="18" charset="0"/>
              </a:rPr>
              <a:t> the every independent variable check correlation with target variable.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50170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7467600" cy="3886200"/>
          </a:xfrm>
          <a:prstGeom prst="rect">
            <a:avLst/>
          </a:prstGeom>
          <a:noFill/>
          <a:ln>
            <a:noFill/>
          </a:ln>
        </p:spPr>
      </p:pic>
      <p:sp>
        <p:nvSpPr>
          <p:cNvPr id="5" name="Rectangle 4"/>
          <p:cNvSpPr/>
          <p:nvPr/>
        </p:nvSpPr>
        <p:spPr>
          <a:xfrm>
            <a:off x="685800" y="4572000"/>
            <a:ext cx="7696200" cy="646331"/>
          </a:xfrm>
          <a:prstGeom prst="rect">
            <a:avLst/>
          </a:prstGeom>
        </p:spPr>
        <p:txBody>
          <a:bodyPr wrap="square">
            <a:spAutoFit/>
          </a:bodyPr>
          <a:lstStyle/>
          <a:p>
            <a:pPr algn="just"/>
            <a:r>
              <a:rPr lang="en-IN" dirty="0">
                <a:latin typeface="Times New Roman" pitchFamily="18" charset="0"/>
                <a:cs typeface="Times New Roman" pitchFamily="18" charset="0"/>
              </a:rPr>
              <a:t>Here we shows the correlation in another way in this above we show all columns are positively correlated with target variable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33249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pPr marL="0" indent="0">
              <a:buNone/>
            </a:pPr>
            <a:r>
              <a:rPr lang="en-IN" sz="2000" b="1" dirty="0">
                <a:latin typeface="Arial" pitchFamily="34" charset="0"/>
                <a:cs typeface="Arial" pitchFamily="34" charset="0"/>
              </a:rPr>
              <a:t>Oversampling:</a:t>
            </a:r>
            <a:endParaRPr lang="en-US" sz="2000" dirty="0">
              <a:latin typeface="Arial" pitchFamily="34" charset="0"/>
              <a:cs typeface="Arial" pitchFamily="34" charset="0"/>
            </a:endParaRPr>
          </a:p>
          <a:p>
            <a:pPr marL="0" indent="0">
              <a:buNone/>
            </a:pPr>
            <a:r>
              <a:rPr lang="en-IN" sz="1600" b="1" dirty="0">
                <a:latin typeface="Arial" pitchFamily="34" charset="0"/>
                <a:cs typeface="Arial" pitchFamily="34" charset="0"/>
              </a:rPr>
              <a:t>SMOTE:</a:t>
            </a:r>
            <a:endParaRPr lang="en-US" sz="1600" dirty="0">
              <a:latin typeface="Arial" pitchFamily="34" charset="0"/>
              <a:cs typeface="Arial" pitchFamily="34" charset="0"/>
            </a:endParaRPr>
          </a:p>
          <a:p>
            <a:pPr marL="0" indent="0">
              <a:buNone/>
            </a:pPr>
            <a:endParaRPr lang="en-US" dirty="0"/>
          </a:p>
        </p:txBody>
      </p:sp>
      <p:pic>
        <p:nvPicPr>
          <p:cNvPr id="4" name="Picture 3" descr="D:\users\Ankita\Desktop\m\76.png"/>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3657600" cy="3200400"/>
          </a:xfrm>
          <a:prstGeom prst="rect">
            <a:avLst/>
          </a:prstGeom>
          <a:noFill/>
          <a:ln>
            <a:noFill/>
          </a:ln>
        </p:spPr>
      </p:pic>
      <p:pic>
        <p:nvPicPr>
          <p:cNvPr id="5" name="Picture 4" descr="D:\users\Ankita\Desktop\m\77.png"/>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342390"/>
            <a:ext cx="3505200" cy="3229610"/>
          </a:xfrm>
          <a:prstGeom prst="rect">
            <a:avLst/>
          </a:prstGeom>
          <a:noFill/>
          <a:ln>
            <a:noFill/>
          </a:ln>
        </p:spPr>
      </p:pic>
      <p:sp>
        <p:nvSpPr>
          <p:cNvPr id="6" name="Rectangle 5"/>
          <p:cNvSpPr/>
          <p:nvPr/>
        </p:nvSpPr>
        <p:spPr>
          <a:xfrm>
            <a:off x="457200" y="5105400"/>
            <a:ext cx="7924800" cy="369332"/>
          </a:xfrm>
          <a:prstGeom prst="rect">
            <a:avLst/>
          </a:prstGeom>
        </p:spPr>
        <p:txBody>
          <a:bodyPr wrap="square">
            <a:spAutoFit/>
          </a:bodyPr>
          <a:lstStyle/>
          <a:p>
            <a:r>
              <a:rPr lang="en-IN" dirty="0">
                <a:latin typeface="Times New Roman" pitchFamily="18" charset="0"/>
                <a:cs typeface="Times New Roman" pitchFamily="18" charset="0"/>
              </a:rPr>
              <a:t>After using oversampling SMOTE method now imbalance class are balance.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14778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153400" cy="6092952"/>
          </a:xfrm>
        </p:spPr>
        <p:txBody>
          <a:bodyPr/>
          <a:lstStyle/>
          <a:p>
            <a:pPr marL="0" indent="0">
              <a:buNone/>
            </a:pPr>
            <a:r>
              <a:rPr lang="en-IN" b="1" dirty="0">
                <a:latin typeface="Arial" pitchFamily="34" charset="0"/>
                <a:cs typeface="Arial" pitchFamily="34" charset="0"/>
              </a:rPr>
              <a:t>Use </a:t>
            </a:r>
            <a:r>
              <a:rPr lang="en-IN" b="1" dirty="0" err="1">
                <a:latin typeface="Arial" pitchFamily="34" charset="0"/>
                <a:cs typeface="Arial" pitchFamily="34" charset="0"/>
              </a:rPr>
              <a:t>zScore</a:t>
            </a:r>
            <a:r>
              <a:rPr lang="en-IN" b="1" dirty="0">
                <a:latin typeface="Arial" pitchFamily="34" charset="0"/>
                <a:cs typeface="Arial" pitchFamily="34" charset="0"/>
              </a:rPr>
              <a:t> Check the </a:t>
            </a:r>
            <a:r>
              <a:rPr lang="en-IN" b="1" dirty="0" err="1">
                <a:latin typeface="Arial" pitchFamily="34" charset="0"/>
                <a:cs typeface="Arial" pitchFamily="34" charset="0"/>
              </a:rPr>
              <a:t>dataloss</a:t>
            </a:r>
            <a:r>
              <a:rPr lang="en-IN" b="1" dirty="0">
                <a:latin typeface="Arial" pitchFamily="34" charset="0"/>
                <a:cs typeface="Arial" pitchFamily="34" charset="0"/>
              </a:rPr>
              <a:t>:</a:t>
            </a:r>
            <a:endParaRPr lang="en-US" dirty="0">
              <a:latin typeface="Arial" pitchFamily="34" charset="0"/>
              <a:cs typeface="Arial" pitchFamily="34" charset="0"/>
            </a:endParaRPr>
          </a:p>
          <a:p>
            <a:pPr marL="0" indent="0">
              <a:buNone/>
            </a:pPr>
            <a:endParaRPr lang="en-US" dirty="0"/>
          </a:p>
        </p:txBody>
      </p:sp>
      <p:pic>
        <p:nvPicPr>
          <p:cNvPr id="4" name="Picture 3" descr="D:\users\Ankita\Desktop\m\49.png"/>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6172200" cy="3670300"/>
          </a:xfrm>
          <a:prstGeom prst="rect">
            <a:avLst/>
          </a:prstGeom>
          <a:noFill/>
          <a:ln>
            <a:noFill/>
          </a:ln>
        </p:spPr>
      </p:pic>
      <p:sp>
        <p:nvSpPr>
          <p:cNvPr id="5" name="Rectangle 4"/>
          <p:cNvSpPr/>
          <p:nvPr/>
        </p:nvSpPr>
        <p:spPr>
          <a:xfrm>
            <a:off x="499353" y="5181600"/>
            <a:ext cx="7459494" cy="646331"/>
          </a:xfrm>
          <a:prstGeom prst="rect">
            <a:avLst/>
          </a:prstGeom>
        </p:spPr>
        <p:txBody>
          <a:bodyPr wrap="square">
            <a:spAutoFit/>
          </a:bodyPr>
          <a:lstStyle/>
          <a:p>
            <a:pPr algn="just"/>
            <a:r>
              <a:rPr lang="en-IN" dirty="0">
                <a:latin typeface="Times New Roman" pitchFamily="18" charset="0"/>
                <a:cs typeface="Times New Roman" pitchFamily="18" charset="0"/>
              </a:rPr>
              <a:t>After that </a:t>
            </a:r>
            <a:r>
              <a:rPr lang="en-IN" dirty="0" err="1">
                <a:latin typeface="Times New Roman" pitchFamily="18" charset="0"/>
                <a:cs typeface="Times New Roman" pitchFamily="18" charset="0"/>
              </a:rPr>
              <a:t>Cheking</a:t>
            </a:r>
            <a:r>
              <a:rPr lang="en-IN" dirty="0">
                <a:latin typeface="Times New Roman" pitchFamily="18" charset="0"/>
                <a:cs typeface="Times New Roman" pitchFamily="18" charset="0"/>
              </a:rPr>
              <a:t> Data loss of the dataset after using </a:t>
            </a:r>
            <a:r>
              <a:rPr lang="en-IN" dirty="0" err="1">
                <a:latin typeface="Times New Roman" pitchFamily="18" charset="0"/>
                <a:cs typeface="Times New Roman" pitchFamily="18" charset="0"/>
              </a:rPr>
              <a:t>preprocessing</a:t>
            </a:r>
            <a:r>
              <a:rPr lang="en-IN" dirty="0">
                <a:latin typeface="Times New Roman" pitchFamily="18" charset="0"/>
                <a:cs typeface="Times New Roman" pitchFamily="18" charset="0"/>
              </a:rPr>
              <a:t> steps here using </a:t>
            </a:r>
            <a:r>
              <a:rPr lang="en-IN" dirty="0" err="1">
                <a:latin typeface="Times New Roman" pitchFamily="18" charset="0"/>
                <a:cs typeface="Times New Roman" pitchFamily="18" charset="0"/>
              </a:rPr>
              <a:t>zscore</a:t>
            </a:r>
            <a:r>
              <a:rPr lang="en-IN" dirty="0">
                <a:latin typeface="Times New Roman" pitchFamily="18" charset="0"/>
                <a:cs typeface="Times New Roman" pitchFamily="18" charset="0"/>
              </a:rPr>
              <a:t> method checking </a:t>
            </a:r>
            <a:r>
              <a:rPr lang="en-IN" dirty="0" err="1">
                <a:latin typeface="Times New Roman" pitchFamily="18" charset="0"/>
                <a:cs typeface="Times New Roman" pitchFamily="18" charset="0"/>
              </a:rPr>
              <a:t>dataloss</a:t>
            </a:r>
            <a:r>
              <a:rPr lang="en-IN" dirty="0">
                <a:latin typeface="Times New Roman" pitchFamily="18" charset="0"/>
                <a:cs typeface="Times New Roman" pitchFamily="18" charset="0"/>
              </a:rPr>
              <a:t> here after </a:t>
            </a:r>
            <a:r>
              <a:rPr lang="en-IN" dirty="0" err="1">
                <a:latin typeface="Times New Roman" pitchFamily="18" charset="0"/>
                <a:cs typeface="Times New Roman" pitchFamily="18" charset="0"/>
              </a:rPr>
              <a:t>zscore</a:t>
            </a:r>
            <a:r>
              <a:rPr lang="en-IN" dirty="0">
                <a:latin typeface="Times New Roman" pitchFamily="18" charset="0"/>
                <a:cs typeface="Times New Roman" pitchFamily="18" charset="0"/>
              </a:rPr>
              <a:t> there 10.17 is </a:t>
            </a:r>
            <a:r>
              <a:rPr lang="en-IN" dirty="0" err="1">
                <a:latin typeface="Times New Roman" pitchFamily="18" charset="0"/>
                <a:cs typeface="Times New Roman" pitchFamily="18" charset="0"/>
              </a:rPr>
              <a:t>dataloss</a:t>
            </a:r>
            <a:r>
              <a:rPr lang="en-IN"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958602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pPr marL="0" indent="0">
              <a:buNone/>
            </a:pPr>
            <a:r>
              <a:rPr lang="en-IN" b="1" dirty="0">
                <a:latin typeface="Arial" pitchFamily="34" charset="0"/>
                <a:cs typeface="Arial" pitchFamily="34" charset="0"/>
              </a:rPr>
              <a:t>Use IQR Check the </a:t>
            </a:r>
            <a:r>
              <a:rPr lang="en-IN" b="1" dirty="0" err="1">
                <a:latin typeface="Arial" pitchFamily="34" charset="0"/>
                <a:cs typeface="Arial" pitchFamily="34" charset="0"/>
              </a:rPr>
              <a:t>dataloss</a:t>
            </a:r>
            <a:r>
              <a:rPr lang="en-IN" b="1" dirty="0">
                <a:latin typeface="Arial" pitchFamily="34" charset="0"/>
                <a:cs typeface="Arial" pitchFamily="34" charset="0"/>
              </a:rPr>
              <a:t>:</a:t>
            </a:r>
            <a:endParaRPr lang="en-US" dirty="0">
              <a:latin typeface="Arial" pitchFamily="34" charset="0"/>
              <a:cs typeface="Arial" pitchFamily="34" charset="0"/>
            </a:endParaRPr>
          </a:p>
          <a:p>
            <a:pPr marL="0" indent="0">
              <a:buNone/>
            </a:pPr>
            <a:endParaRPr lang="en-US" dirty="0"/>
          </a:p>
        </p:txBody>
      </p:sp>
      <p:pic>
        <p:nvPicPr>
          <p:cNvPr id="4" name="Picture 3" descr="D:\users\Ankita\Desktop\m\50.png"/>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199"/>
            <a:ext cx="5731510" cy="2135221"/>
          </a:xfrm>
          <a:prstGeom prst="rect">
            <a:avLst/>
          </a:prstGeom>
          <a:noFill/>
          <a:ln>
            <a:noFill/>
          </a:ln>
        </p:spPr>
      </p:pic>
      <p:sp>
        <p:nvSpPr>
          <p:cNvPr id="5" name="Rectangle 4"/>
          <p:cNvSpPr/>
          <p:nvPr/>
        </p:nvSpPr>
        <p:spPr>
          <a:xfrm>
            <a:off x="682556" y="4419600"/>
            <a:ext cx="7699443" cy="646331"/>
          </a:xfrm>
          <a:prstGeom prst="rect">
            <a:avLst/>
          </a:prstGeom>
        </p:spPr>
        <p:txBody>
          <a:bodyPr wrap="square">
            <a:spAutoFit/>
          </a:bodyPr>
          <a:lstStyle/>
          <a:p>
            <a:r>
              <a:rPr lang="en-IN" dirty="0">
                <a:latin typeface="Times New Roman" pitchFamily="18" charset="0"/>
                <a:cs typeface="Times New Roman" pitchFamily="18" charset="0"/>
              </a:rPr>
              <a:t>Here After Applying IQR method checking </a:t>
            </a:r>
            <a:r>
              <a:rPr lang="en-IN" dirty="0" err="1">
                <a:latin typeface="Times New Roman" pitchFamily="18" charset="0"/>
                <a:cs typeface="Times New Roman" pitchFamily="18" charset="0"/>
              </a:rPr>
              <a:t>dataloss</a:t>
            </a:r>
            <a:r>
              <a:rPr lang="en-IN" dirty="0">
                <a:latin typeface="Times New Roman" pitchFamily="18" charset="0"/>
                <a:cs typeface="Times New Roman" pitchFamily="18" charset="0"/>
              </a:rPr>
              <a:t> here using IQR method same </a:t>
            </a:r>
            <a:r>
              <a:rPr lang="en-IN" dirty="0" err="1">
                <a:latin typeface="Times New Roman" pitchFamily="18" charset="0"/>
                <a:cs typeface="Times New Roman" pitchFamily="18" charset="0"/>
              </a:rPr>
              <a:t>dataloss</a:t>
            </a:r>
            <a:r>
              <a:rPr lang="en-IN"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45709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077200" cy="5940552"/>
          </a:xfrm>
        </p:spPr>
        <p:txBody>
          <a:bodyPr/>
          <a:lstStyle/>
          <a:p>
            <a:pPr marL="0" indent="0">
              <a:buNone/>
            </a:pPr>
            <a:r>
              <a:rPr lang="en-IN" b="1" dirty="0">
                <a:latin typeface="Arial" pitchFamily="34" charset="0"/>
                <a:cs typeface="Arial" pitchFamily="34" charset="0"/>
              </a:rPr>
              <a:t>Checking </a:t>
            </a:r>
            <a:r>
              <a:rPr lang="en-IN" b="1" dirty="0" err="1">
                <a:latin typeface="Arial" pitchFamily="34" charset="0"/>
                <a:cs typeface="Arial" pitchFamily="34" charset="0"/>
              </a:rPr>
              <a:t>Skewness</a:t>
            </a:r>
            <a:r>
              <a:rPr lang="en-IN" dirty="0">
                <a:latin typeface="Arial" pitchFamily="34" charset="0"/>
                <a:cs typeface="Arial" pitchFamily="34" charset="0"/>
              </a:rPr>
              <a:t>:</a:t>
            </a:r>
          </a:p>
          <a:p>
            <a:pPr marL="0" indent="0">
              <a:buNone/>
            </a:pPr>
            <a:endParaRPr lang="en-US" dirty="0"/>
          </a:p>
        </p:txBody>
      </p:sp>
      <p:pic>
        <p:nvPicPr>
          <p:cNvPr id="4" name="Picture 3" descr="D:\users\Ankita\Desktop\m\51.png"/>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3505200" cy="1803400"/>
          </a:xfrm>
          <a:prstGeom prst="rect">
            <a:avLst/>
          </a:prstGeom>
          <a:noFill/>
          <a:ln>
            <a:noFill/>
          </a:ln>
        </p:spPr>
      </p:pic>
      <p:pic>
        <p:nvPicPr>
          <p:cNvPr id="5" name="Picture 4" descr="D:\users\Ankita\Desktop\m\52.png"/>
          <p:cNvPicPr/>
          <p:nvPr/>
        </p:nvPicPr>
        <p:blipFill>
          <a:blip r:embed="rId3">
            <a:extLst>
              <a:ext uri="{28A0092B-C50C-407E-A947-70E740481C1C}">
                <a14:useLocalDpi xmlns:a14="http://schemas.microsoft.com/office/drawing/2010/main" val="0"/>
              </a:ext>
            </a:extLst>
          </a:blip>
          <a:srcRect/>
          <a:stretch>
            <a:fillRect/>
          </a:stretch>
        </p:blipFill>
        <p:spPr bwMode="auto">
          <a:xfrm>
            <a:off x="762000" y="3505200"/>
            <a:ext cx="5549900" cy="2076450"/>
          </a:xfrm>
          <a:prstGeom prst="rect">
            <a:avLst/>
          </a:prstGeom>
          <a:noFill/>
          <a:ln>
            <a:noFill/>
          </a:ln>
        </p:spPr>
      </p:pic>
    </p:spTree>
    <p:extLst>
      <p:ext uri="{BB962C8B-B14F-4D97-AF65-F5344CB8AC3E}">
        <p14:creationId xmlns:p14="http://schemas.microsoft.com/office/powerpoint/2010/main" val="185371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m\53.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685800"/>
            <a:ext cx="5181600" cy="3505200"/>
          </a:xfrm>
          <a:prstGeom prst="rect">
            <a:avLst/>
          </a:prstGeom>
          <a:noFill/>
          <a:ln>
            <a:noFill/>
          </a:ln>
        </p:spPr>
      </p:pic>
      <p:sp>
        <p:nvSpPr>
          <p:cNvPr id="5" name="Rectangle 4"/>
          <p:cNvSpPr/>
          <p:nvPr/>
        </p:nvSpPr>
        <p:spPr>
          <a:xfrm>
            <a:off x="762000" y="4648200"/>
            <a:ext cx="7315200" cy="646331"/>
          </a:xfrm>
          <a:prstGeom prst="rect">
            <a:avLst/>
          </a:prstGeom>
        </p:spPr>
        <p:txBody>
          <a:bodyPr wrap="square">
            <a:spAutoFit/>
          </a:bodyPr>
          <a:lstStyle/>
          <a:p>
            <a:r>
              <a:rPr lang="en-IN" dirty="0">
                <a:latin typeface="Times New Roman" pitchFamily="18" charset="0"/>
                <a:cs typeface="Times New Roman" pitchFamily="18" charset="0"/>
              </a:rPr>
              <a:t>To remove </a:t>
            </a:r>
            <a:r>
              <a:rPr lang="en-IN" dirty="0" err="1">
                <a:latin typeface="Times New Roman" pitchFamily="18" charset="0"/>
                <a:cs typeface="Times New Roman" pitchFamily="18" charset="0"/>
              </a:rPr>
              <a:t>skewness</a:t>
            </a:r>
            <a:r>
              <a:rPr lang="en-IN" dirty="0">
                <a:latin typeface="Times New Roman" pitchFamily="18" charset="0"/>
                <a:cs typeface="Times New Roman" pitchFamily="18" charset="0"/>
              </a:rPr>
              <a:t> use Power Transformer and log transform technique in dataset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66800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lstStyle/>
          <a:p>
            <a:pPr marL="0" indent="0">
              <a:buNone/>
            </a:pPr>
            <a:r>
              <a:rPr lang="en-IN" b="1" dirty="0">
                <a:latin typeface="Arial" pitchFamily="34" charset="0"/>
                <a:cs typeface="Arial" pitchFamily="34" charset="0"/>
              </a:rPr>
              <a:t>5.Building Machine Learning Models:</a:t>
            </a:r>
            <a:endParaRPr lang="en-US" dirty="0">
              <a:latin typeface="Arial" pitchFamily="34" charset="0"/>
              <a:cs typeface="Arial" pitchFamily="34" charset="0"/>
            </a:endParaRPr>
          </a:p>
          <a:p>
            <a:pPr marL="0" indent="0">
              <a:buNone/>
            </a:pPr>
            <a:endParaRPr lang="en-US" dirty="0"/>
          </a:p>
        </p:txBody>
      </p:sp>
      <p:pic>
        <p:nvPicPr>
          <p:cNvPr id="4" name="Picture 3" descr="D:\users\Ankita\Desktop\m\62.png"/>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74344"/>
            <a:ext cx="6934200" cy="2788055"/>
          </a:xfrm>
          <a:prstGeom prst="rect">
            <a:avLst/>
          </a:prstGeom>
          <a:noFill/>
          <a:ln>
            <a:noFill/>
          </a:ln>
        </p:spPr>
      </p:pic>
      <p:pic>
        <p:nvPicPr>
          <p:cNvPr id="5" name="Picture 4" descr="D:\users\Ankita\Desktop\m\63.png"/>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67200"/>
            <a:ext cx="6629400" cy="1600200"/>
          </a:xfrm>
          <a:prstGeom prst="rect">
            <a:avLst/>
          </a:prstGeom>
          <a:noFill/>
          <a:ln>
            <a:noFill/>
          </a:ln>
        </p:spPr>
      </p:pic>
    </p:spTree>
    <p:extLst>
      <p:ext uri="{BB962C8B-B14F-4D97-AF65-F5344CB8AC3E}">
        <p14:creationId xmlns:p14="http://schemas.microsoft.com/office/powerpoint/2010/main" val="3530618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pPr marL="0" indent="0">
              <a:buNone/>
            </a:pPr>
            <a:r>
              <a:rPr lang="en-IN" sz="2000" b="1" dirty="0" err="1">
                <a:latin typeface="Arial" pitchFamily="34" charset="0"/>
                <a:cs typeface="Arial" pitchFamily="34" charset="0"/>
              </a:rPr>
              <a:t>LogisticRegression</a:t>
            </a:r>
            <a:r>
              <a:rPr lang="en-IN" sz="2000" b="1" dirty="0">
                <a:latin typeface="Arial" pitchFamily="34" charset="0"/>
                <a:cs typeface="Arial" pitchFamily="34" charset="0"/>
              </a:rPr>
              <a:t>:</a:t>
            </a:r>
            <a:endParaRPr lang="en-US" sz="2000" dirty="0">
              <a:latin typeface="Arial" pitchFamily="34" charset="0"/>
              <a:cs typeface="Arial" pitchFamily="34" charset="0"/>
            </a:endParaRPr>
          </a:p>
          <a:p>
            <a:pPr marL="0" indent="0">
              <a:buNone/>
            </a:pPr>
            <a:endParaRPr lang="en-US" dirty="0"/>
          </a:p>
        </p:txBody>
      </p:sp>
      <p:pic>
        <p:nvPicPr>
          <p:cNvPr id="4" name="Picture 3" descr="D:\users\Ankita\Desktop\m\64.png"/>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6400800" cy="3352800"/>
          </a:xfrm>
          <a:prstGeom prst="rect">
            <a:avLst/>
          </a:prstGeom>
          <a:noFill/>
          <a:ln>
            <a:noFill/>
          </a:ln>
        </p:spPr>
      </p:pic>
      <p:sp>
        <p:nvSpPr>
          <p:cNvPr id="5" name="Rectangle 4"/>
          <p:cNvSpPr/>
          <p:nvPr/>
        </p:nvSpPr>
        <p:spPr>
          <a:xfrm>
            <a:off x="442609" y="5181600"/>
            <a:ext cx="7543799" cy="646331"/>
          </a:xfrm>
          <a:prstGeom prst="rect">
            <a:avLst/>
          </a:prstGeom>
        </p:spPr>
        <p:txBody>
          <a:bodyPr wrap="square">
            <a:spAutoFit/>
          </a:bodyPr>
          <a:lstStyle/>
          <a:p>
            <a:pPr algn="just"/>
            <a:r>
              <a:rPr lang="en-US" dirty="0">
                <a:latin typeface="Times New Roman" pitchFamily="18" charset="0"/>
                <a:cs typeface="Times New Roman" pitchFamily="18" charset="0"/>
              </a:rPr>
              <a:t>Here Accuracy  score is 0.95 for train dataset and 0.95 for test dataset and cross validation score is 0.44 in </a:t>
            </a:r>
            <a:r>
              <a:rPr lang="en-US" dirty="0" err="1">
                <a:latin typeface="Times New Roman" pitchFamily="18" charset="0"/>
                <a:cs typeface="Times New Roman" pitchFamily="18" charset="0"/>
              </a:rPr>
              <a:t>LogisticRegression</a:t>
            </a:r>
            <a:r>
              <a:rPr lang="en-US" dirty="0">
                <a:latin typeface="Times New Roman" pitchFamily="18" charset="0"/>
                <a:cs typeface="Times New Roman" pitchFamily="18" charset="0"/>
              </a:rPr>
              <a:t> algorithm.</a:t>
            </a:r>
          </a:p>
        </p:txBody>
      </p:sp>
    </p:spTree>
    <p:extLst>
      <p:ext uri="{BB962C8B-B14F-4D97-AF65-F5344CB8AC3E}">
        <p14:creationId xmlns:p14="http://schemas.microsoft.com/office/powerpoint/2010/main" val="3466186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lstStyle/>
          <a:p>
            <a:pPr marL="0" indent="0">
              <a:buNone/>
            </a:pPr>
            <a:r>
              <a:rPr lang="en-IN" sz="2000" b="1" dirty="0">
                <a:latin typeface="Arial" pitchFamily="34" charset="0"/>
                <a:cs typeface="Arial" pitchFamily="34" charset="0"/>
              </a:rPr>
              <a:t>Decision tree classifier</a:t>
            </a:r>
            <a:endParaRPr lang="en-US" sz="2000" dirty="0">
              <a:latin typeface="Arial" pitchFamily="34" charset="0"/>
              <a:cs typeface="Arial" pitchFamily="34" charset="0"/>
            </a:endParaRPr>
          </a:p>
          <a:p>
            <a:pPr marL="0" indent="0">
              <a:buNone/>
            </a:pPr>
            <a:endParaRPr lang="en-US" dirty="0"/>
          </a:p>
        </p:txBody>
      </p:sp>
      <p:pic>
        <p:nvPicPr>
          <p:cNvPr id="4" name="Picture 3" descr="D:\users\Ankita\Desktop\m\65.png"/>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7086600" cy="3429000"/>
          </a:xfrm>
          <a:prstGeom prst="rect">
            <a:avLst/>
          </a:prstGeom>
          <a:noFill/>
          <a:ln>
            <a:noFill/>
          </a:ln>
        </p:spPr>
      </p:pic>
      <p:sp>
        <p:nvSpPr>
          <p:cNvPr id="5" name="Rectangle 4"/>
          <p:cNvSpPr/>
          <p:nvPr/>
        </p:nvSpPr>
        <p:spPr>
          <a:xfrm>
            <a:off x="457200" y="5105400"/>
            <a:ext cx="7363838" cy="646331"/>
          </a:xfrm>
          <a:prstGeom prst="rect">
            <a:avLst/>
          </a:prstGeom>
        </p:spPr>
        <p:txBody>
          <a:bodyPr wrap="square">
            <a:spAutoFit/>
          </a:bodyPr>
          <a:lstStyle/>
          <a:p>
            <a:pPr algn="just"/>
            <a:r>
              <a:rPr lang="en-US" dirty="0">
                <a:latin typeface="Times New Roman" pitchFamily="18" charset="0"/>
                <a:cs typeface="Times New Roman" pitchFamily="18" charset="0"/>
              </a:rPr>
              <a:t>Here Accuracy  score is 0.99 for train dataset and 0.94 for test dataset in </a:t>
            </a:r>
            <a:r>
              <a:rPr lang="en-US" dirty="0" err="1">
                <a:latin typeface="Times New Roman" pitchFamily="18" charset="0"/>
                <a:cs typeface="Times New Roman" pitchFamily="18" charset="0"/>
              </a:rPr>
              <a:t>DecisionTree</a:t>
            </a:r>
            <a:r>
              <a:rPr lang="en-US" dirty="0">
                <a:latin typeface="Times New Roman" pitchFamily="18" charset="0"/>
                <a:cs typeface="Times New Roman" pitchFamily="18" charset="0"/>
              </a:rPr>
              <a:t> Classification algorithm.</a:t>
            </a:r>
          </a:p>
        </p:txBody>
      </p:sp>
    </p:spTree>
    <p:extLst>
      <p:ext uri="{BB962C8B-B14F-4D97-AF65-F5344CB8AC3E}">
        <p14:creationId xmlns:p14="http://schemas.microsoft.com/office/powerpoint/2010/main" val="2873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Autofit/>
          </a:bodyPr>
          <a:lstStyle/>
          <a:p>
            <a:r>
              <a:rPr lang="en-US" sz="3200" b="1" dirty="0">
                <a:solidFill>
                  <a:schemeClr val="tx1"/>
                </a:solidFill>
                <a:latin typeface="Arial" pitchFamily="34" charset="0"/>
                <a:cs typeface="Arial" pitchFamily="34" charset="0"/>
              </a:rPr>
              <a:t>Dataset:</a:t>
            </a:r>
            <a:endParaRPr lang="en-US" sz="3200" b="1" dirty="0"/>
          </a:p>
        </p:txBody>
      </p:sp>
      <p:pic>
        <p:nvPicPr>
          <p:cNvPr id="4" name="Content Placeholder 3" descr="D:\users\Ankita\Desktop\m\1.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6553200" cy="2133600"/>
          </a:xfrm>
          <a:prstGeom prst="rect">
            <a:avLst/>
          </a:prstGeom>
          <a:noFill/>
          <a:ln>
            <a:noFill/>
          </a:ln>
        </p:spPr>
      </p:pic>
      <p:pic>
        <p:nvPicPr>
          <p:cNvPr id="5" name="Picture 4" descr="D:\users\Ankita\Desktop\m\2.png"/>
          <p:cNvPicPr/>
          <p:nvPr/>
        </p:nvPicPr>
        <p:blipFill>
          <a:blip r:embed="rId3">
            <a:extLst>
              <a:ext uri="{28A0092B-C50C-407E-A947-70E740481C1C}">
                <a14:useLocalDpi xmlns:a14="http://schemas.microsoft.com/office/drawing/2010/main" val="0"/>
              </a:ext>
            </a:extLst>
          </a:blip>
          <a:srcRect/>
          <a:stretch>
            <a:fillRect/>
          </a:stretch>
        </p:blipFill>
        <p:spPr bwMode="auto">
          <a:xfrm>
            <a:off x="762000" y="4038600"/>
            <a:ext cx="6858000" cy="1066800"/>
          </a:xfrm>
          <a:prstGeom prst="rect">
            <a:avLst/>
          </a:prstGeom>
          <a:noFill/>
          <a:ln>
            <a:noFill/>
          </a:ln>
        </p:spPr>
      </p:pic>
      <p:sp>
        <p:nvSpPr>
          <p:cNvPr id="6" name="Rectangle 5"/>
          <p:cNvSpPr/>
          <p:nvPr/>
        </p:nvSpPr>
        <p:spPr>
          <a:xfrm>
            <a:off x="762000" y="1143000"/>
            <a:ext cx="7543800" cy="400110"/>
          </a:xfrm>
          <a:prstGeom prst="rect">
            <a:avLst/>
          </a:prstGeom>
        </p:spPr>
        <p:txBody>
          <a:bodyPr wrap="square">
            <a:spAutoFit/>
          </a:bodyPr>
          <a:lstStyle/>
          <a:p>
            <a:pPr marL="109728" indent="0">
              <a:buNone/>
            </a:pPr>
            <a:r>
              <a:rPr lang="en-US" sz="2000" dirty="0" smtClean="0">
                <a:latin typeface="Times New Roman" pitchFamily="18" charset="0"/>
                <a:cs typeface="Times New Roman" pitchFamily="18" charset="0"/>
              </a:rPr>
              <a:t>Here there are two dataset was present train dataset and test dataset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321998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lstStyle/>
          <a:p>
            <a:pPr marL="0" indent="0">
              <a:buNone/>
            </a:pPr>
            <a:r>
              <a:rPr lang="en-IN" sz="2000" b="1" dirty="0">
                <a:latin typeface="Arial" pitchFamily="34" charset="0"/>
                <a:cs typeface="Arial" pitchFamily="34" charset="0"/>
              </a:rPr>
              <a:t>Random Forest Classifier:</a:t>
            </a:r>
            <a:endParaRPr lang="en-US" sz="2000" dirty="0">
              <a:latin typeface="Arial" pitchFamily="34" charset="0"/>
              <a:cs typeface="Arial" pitchFamily="34" charset="0"/>
            </a:endParaRPr>
          </a:p>
          <a:p>
            <a:pPr marL="0" indent="0">
              <a:buNone/>
            </a:pPr>
            <a:endParaRPr lang="en-US" dirty="0"/>
          </a:p>
        </p:txBody>
      </p:sp>
      <p:pic>
        <p:nvPicPr>
          <p:cNvPr id="4" name="Picture 3" descr="D:\users\Ankita\Desktop\m\66.png"/>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6553200" cy="3581400"/>
          </a:xfrm>
          <a:prstGeom prst="rect">
            <a:avLst/>
          </a:prstGeom>
          <a:noFill/>
          <a:ln>
            <a:noFill/>
          </a:ln>
        </p:spPr>
      </p:pic>
      <p:sp>
        <p:nvSpPr>
          <p:cNvPr id="5" name="Rectangle 4"/>
          <p:cNvSpPr/>
          <p:nvPr/>
        </p:nvSpPr>
        <p:spPr>
          <a:xfrm>
            <a:off x="609600" y="5181600"/>
            <a:ext cx="7391400" cy="646331"/>
          </a:xfrm>
          <a:prstGeom prst="rect">
            <a:avLst/>
          </a:prstGeom>
        </p:spPr>
        <p:txBody>
          <a:bodyPr wrap="square">
            <a:spAutoFit/>
          </a:bodyPr>
          <a:lstStyle/>
          <a:p>
            <a:pPr algn="just"/>
            <a:r>
              <a:rPr lang="en-US" dirty="0">
                <a:latin typeface="Times New Roman" pitchFamily="18" charset="0"/>
                <a:cs typeface="Times New Roman" pitchFamily="18" charset="0"/>
              </a:rPr>
              <a:t>Here Accuracy  score is 0.99 for train dataset and 0.95 for test dataset in </a:t>
            </a:r>
            <a:r>
              <a:rPr lang="en-US" dirty="0" err="1">
                <a:latin typeface="Times New Roman" pitchFamily="18" charset="0"/>
                <a:cs typeface="Times New Roman" pitchFamily="18" charset="0"/>
              </a:rPr>
              <a:t>RandomForest</a:t>
            </a:r>
            <a:r>
              <a:rPr lang="en-US" dirty="0">
                <a:latin typeface="Times New Roman" pitchFamily="18" charset="0"/>
                <a:cs typeface="Times New Roman" pitchFamily="18" charset="0"/>
              </a:rPr>
              <a:t> Classification algorithm.</a:t>
            </a:r>
          </a:p>
        </p:txBody>
      </p:sp>
    </p:spTree>
    <p:extLst>
      <p:ext uri="{BB962C8B-B14F-4D97-AF65-F5344CB8AC3E}">
        <p14:creationId xmlns:p14="http://schemas.microsoft.com/office/powerpoint/2010/main" val="1293205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153400" cy="6016752"/>
          </a:xfrm>
        </p:spPr>
        <p:txBody>
          <a:bodyPr/>
          <a:lstStyle/>
          <a:p>
            <a:pPr marL="0" indent="0">
              <a:buNone/>
            </a:pPr>
            <a:r>
              <a:rPr lang="en-IN" sz="2000" b="1" dirty="0" err="1">
                <a:latin typeface="Arial" pitchFamily="34" charset="0"/>
                <a:cs typeface="Arial" pitchFamily="34" charset="0"/>
              </a:rPr>
              <a:t>AdaBoost</a:t>
            </a:r>
            <a:r>
              <a:rPr lang="en-IN" sz="2000" b="1" dirty="0">
                <a:latin typeface="Arial" pitchFamily="34" charset="0"/>
                <a:cs typeface="Arial" pitchFamily="34" charset="0"/>
              </a:rPr>
              <a:t> Classifier:</a:t>
            </a:r>
            <a:endParaRPr lang="en-US" sz="2000" dirty="0">
              <a:latin typeface="Arial" pitchFamily="34" charset="0"/>
              <a:cs typeface="Arial" pitchFamily="34" charset="0"/>
            </a:endParaRPr>
          </a:p>
          <a:p>
            <a:pPr marL="0" indent="0">
              <a:buNone/>
            </a:pPr>
            <a:endParaRPr lang="en-US" dirty="0"/>
          </a:p>
        </p:txBody>
      </p:sp>
      <p:pic>
        <p:nvPicPr>
          <p:cNvPr id="4" name="Picture 3" descr="D:\users\Ankita\Desktop\m\67.png"/>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7391400" cy="3657600"/>
          </a:xfrm>
          <a:prstGeom prst="rect">
            <a:avLst/>
          </a:prstGeom>
          <a:noFill/>
          <a:ln>
            <a:noFill/>
          </a:ln>
        </p:spPr>
      </p:pic>
      <p:sp>
        <p:nvSpPr>
          <p:cNvPr id="5" name="Rectangle 4"/>
          <p:cNvSpPr/>
          <p:nvPr/>
        </p:nvSpPr>
        <p:spPr>
          <a:xfrm>
            <a:off x="457200" y="5334000"/>
            <a:ext cx="7620000" cy="646331"/>
          </a:xfrm>
          <a:prstGeom prst="rect">
            <a:avLst/>
          </a:prstGeom>
        </p:spPr>
        <p:txBody>
          <a:bodyPr wrap="square">
            <a:spAutoFit/>
          </a:bodyPr>
          <a:lstStyle/>
          <a:p>
            <a:pPr algn="just"/>
            <a:r>
              <a:rPr lang="en-US" dirty="0">
                <a:latin typeface="Times New Roman" pitchFamily="18" charset="0"/>
                <a:cs typeface="Times New Roman" pitchFamily="18" charset="0"/>
              </a:rPr>
              <a:t>Here Accuracy  score is 0.95 for train dataset and 0.94 for test dataset in </a:t>
            </a:r>
            <a:r>
              <a:rPr lang="en-US" dirty="0" err="1">
                <a:latin typeface="Times New Roman" pitchFamily="18" charset="0"/>
                <a:cs typeface="Times New Roman" pitchFamily="18" charset="0"/>
              </a:rPr>
              <a:t>AdaBoost</a:t>
            </a:r>
            <a:r>
              <a:rPr lang="en-US" dirty="0">
                <a:latin typeface="Times New Roman" pitchFamily="18" charset="0"/>
                <a:cs typeface="Times New Roman" pitchFamily="18" charset="0"/>
              </a:rPr>
              <a:t> Classifier algorithm.</a:t>
            </a:r>
          </a:p>
        </p:txBody>
      </p:sp>
    </p:spTree>
    <p:extLst>
      <p:ext uri="{BB962C8B-B14F-4D97-AF65-F5344CB8AC3E}">
        <p14:creationId xmlns:p14="http://schemas.microsoft.com/office/powerpoint/2010/main" val="350219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lstStyle/>
          <a:p>
            <a:pPr marL="0" indent="0">
              <a:buNone/>
            </a:pPr>
            <a:r>
              <a:rPr lang="en-US" sz="2000" b="1" dirty="0" err="1">
                <a:latin typeface="Times New Roman" pitchFamily="18" charset="0"/>
                <a:cs typeface="Times New Roman" pitchFamily="18" charset="0"/>
              </a:rPr>
              <a:t>KNeighborsClassifier</a:t>
            </a:r>
            <a:r>
              <a:rPr lang="en-US"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endParaRPr lang="en-US" dirty="0"/>
          </a:p>
        </p:txBody>
      </p:sp>
      <p:pic>
        <p:nvPicPr>
          <p:cNvPr id="4" name="Picture 3" descr="D:\users\Ankita\Desktop\m\68.png"/>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7620000" cy="3810000"/>
          </a:xfrm>
          <a:prstGeom prst="rect">
            <a:avLst/>
          </a:prstGeom>
          <a:noFill/>
          <a:ln>
            <a:noFill/>
          </a:ln>
        </p:spPr>
      </p:pic>
      <p:sp>
        <p:nvSpPr>
          <p:cNvPr id="5" name="Rectangle 4"/>
          <p:cNvSpPr/>
          <p:nvPr/>
        </p:nvSpPr>
        <p:spPr>
          <a:xfrm>
            <a:off x="457200" y="5257800"/>
            <a:ext cx="7620000" cy="646331"/>
          </a:xfrm>
          <a:prstGeom prst="rect">
            <a:avLst/>
          </a:prstGeom>
        </p:spPr>
        <p:txBody>
          <a:bodyPr wrap="square">
            <a:spAutoFit/>
          </a:bodyPr>
          <a:lstStyle/>
          <a:p>
            <a:r>
              <a:rPr lang="en-US" dirty="0">
                <a:latin typeface="Times New Roman" pitchFamily="18" charset="0"/>
                <a:cs typeface="Times New Roman" pitchFamily="18" charset="0"/>
              </a:rPr>
              <a:t>Here Accuracy  score is 0.92 for train dataset and 0.91 for test dataset in </a:t>
            </a:r>
            <a:r>
              <a:rPr lang="en-US" dirty="0" err="1">
                <a:latin typeface="Times New Roman" pitchFamily="18" charset="0"/>
                <a:cs typeface="Times New Roman" pitchFamily="18" charset="0"/>
              </a:rPr>
              <a:t>KNeighbors</a:t>
            </a:r>
            <a:r>
              <a:rPr lang="en-US" dirty="0">
                <a:latin typeface="Times New Roman" pitchFamily="18" charset="0"/>
                <a:cs typeface="Times New Roman" pitchFamily="18" charset="0"/>
              </a:rPr>
              <a:t> Classification algorithm.</a:t>
            </a:r>
          </a:p>
        </p:txBody>
      </p:sp>
    </p:spTree>
    <p:extLst>
      <p:ext uri="{BB962C8B-B14F-4D97-AF65-F5344CB8AC3E}">
        <p14:creationId xmlns:p14="http://schemas.microsoft.com/office/powerpoint/2010/main" val="11301827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m\69.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38200" y="838200"/>
            <a:ext cx="6712295" cy="3200400"/>
          </a:xfrm>
          <a:prstGeom prst="rect">
            <a:avLst/>
          </a:prstGeom>
          <a:noFill/>
          <a:ln>
            <a:noFill/>
          </a:ln>
        </p:spPr>
      </p:pic>
      <p:sp>
        <p:nvSpPr>
          <p:cNvPr id="5" name="Rectangle 4"/>
          <p:cNvSpPr/>
          <p:nvPr/>
        </p:nvSpPr>
        <p:spPr>
          <a:xfrm>
            <a:off x="685800" y="4572000"/>
            <a:ext cx="7391400" cy="923330"/>
          </a:xfrm>
          <a:prstGeom prst="rect">
            <a:avLst/>
          </a:prstGeom>
        </p:spPr>
        <p:txBody>
          <a:bodyPr wrap="square">
            <a:spAutoFit/>
          </a:bodyPr>
          <a:lstStyle/>
          <a:p>
            <a:pPr algn="just"/>
            <a:r>
              <a:rPr lang="en-US" dirty="0">
                <a:latin typeface="Times New Roman" pitchFamily="18" charset="0"/>
                <a:cs typeface="Times New Roman" pitchFamily="18" charset="0"/>
              </a:rPr>
              <a:t>Here cross validation score is 0.99 for train dataset and 0.95 for test dataset so high accuracy score and cross validation score so Random Forest Classifier is the best model so apply </a:t>
            </a:r>
            <a:r>
              <a:rPr lang="en-US" dirty="0" err="1">
                <a:latin typeface="Times New Roman" pitchFamily="18" charset="0"/>
                <a:cs typeface="Times New Roman" pitchFamily="18" charset="0"/>
              </a:rPr>
              <a:t>hyperparameter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tunning</a:t>
            </a:r>
            <a:r>
              <a:rPr lang="en-US" dirty="0">
                <a:latin typeface="Times New Roman" pitchFamily="18" charset="0"/>
                <a:cs typeface="Times New Roman" pitchFamily="18" charset="0"/>
              </a:rPr>
              <a:t> on it.</a:t>
            </a:r>
          </a:p>
        </p:txBody>
      </p:sp>
    </p:spTree>
    <p:extLst>
      <p:ext uri="{BB962C8B-B14F-4D97-AF65-F5344CB8AC3E}">
        <p14:creationId xmlns:p14="http://schemas.microsoft.com/office/powerpoint/2010/main" val="33634083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m\71.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685801"/>
            <a:ext cx="6610690" cy="2362199"/>
          </a:xfrm>
          <a:prstGeom prst="rect">
            <a:avLst/>
          </a:prstGeom>
          <a:noFill/>
          <a:ln>
            <a:noFill/>
          </a:ln>
        </p:spPr>
      </p:pic>
      <p:pic>
        <p:nvPicPr>
          <p:cNvPr id="5" name="Picture 4" descr="D:\users\Ankita\Desktop\m\72.png"/>
          <p:cNvPicPr/>
          <p:nvPr/>
        </p:nvPicPr>
        <p:blipFill>
          <a:blip r:embed="rId3">
            <a:extLst>
              <a:ext uri="{28A0092B-C50C-407E-A947-70E740481C1C}">
                <a14:useLocalDpi xmlns:a14="http://schemas.microsoft.com/office/drawing/2010/main" val="0"/>
              </a:ext>
            </a:extLst>
          </a:blip>
          <a:srcRect/>
          <a:stretch>
            <a:fillRect/>
          </a:stretch>
        </p:blipFill>
        <p:spPr bwMode="auto">
          <a:xfrm>
            <a:off x="914400" y="3276600"/>
            <a:ext cx="5731510" cy="1551305"/>
          </a:xfrm>
          <a:prstGeom prst="rect">
            <a:avLst/>
          </a:prstGeom>
          <a:noFill/>
          <a:ln>
            <a:noFill/>
          </a:ln>
        </p:spPr>
      </p:pic>
      <p:sp>
        <p:nvSpPr>
          <p:cNvPr id="6" name="Rectangle 5"/>
          <p:cNvSpPr/>
          <p:nvPr/>
        </p:nvSpPr>
        <p:spPr>
          <a:xfrm>
            <a:off x="685800" y="4876800"/>
            <a:ext cx="7315200" cy="1200329"/>
          </a:xfrm>
          <a:prstGeom prst="rect">
            <a:avLst/>
          </a:prstGeom>
        </p:spPr>
        <p:txBody>
          <a:bodyPr wrap="square">
            <a:spAutoFit/>
          </a:bodyPr>
          <a:lstStyle/>
          <a:p>
            <a:pPr algn="just"/>
            <a:r>
              <a:rPr lang="en-IN" dirty="0">
                <a:latin typeface="Times New Roman" pitchFamily="18" charset="0"/>
                <a:cs typeface="Times New Roman" pitchFamily="18" charset="0"/>
              </a:rPr>
              <a:t>Here after use different parameter list the best parameter list is select. Above are the best parameter list </a:t>
            </a:r>
            <a:r>
              <a:rPr lang="en-IN" dirty="0" err="1">
                <a:latin typeface="Times New Roman" pitchFamily="18" charset="0"/>
                <a:cs typeface="Times New Roman" pitchFamily="18" charset="0"/>
              </a:rPr>
              <a:t>RandomForestClassifier</a:t>
            </a:r>
            <a:r>
              <a:rPr lang="en-IN" dirty="0">
                <a:latin typeface="Times New Roman" pitchFamily="18" charset="0"/>
                <a:cs typeface="Times New Roman" pitchFamily="18" charset="0"/>
              </a:rPr>
              <a:t>. Put this parameters into the model so output is finally best score </a:t>
            </a:r>
            <a:r>
              <a:rPr lang="en-IN" dirty="0" err="1">
                <a:latin typeface="Times New Roman" pitchFamily="18" charset="0"/>
                <a:cs typeface="Times New Roman" pitchFamily="18" charset="0"/>
              </a:rPr>
              <a:t>os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RandomForestClassifier</a:t>
            </a:r>
            <a:r>
              <a:rPr lang="en-IN" dirty="0">
                <a:latin typeface="Times New Roman" pitchFamily="18" charset="0"/>
                <a:cs typeface="Times New Roman" pitchFamily="18" charset="0"/>
              </a:rPr>
              <a:t> is 89 so it is the best score.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001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m\75.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1061531"/>
            <a:ext cx="7315200" cy="2654436"/>
          </a:xfrm>
          <a:prstGeom prst="rect">
            <a:avLst/>
          </a:prstGeom>
          <a:noFill/>
          <a:ln>
            <a:noFill/>
          </a:ln>
        </p:spPr>
      </p:pic>
      <p:sp>
        <p:nvSpPr>
          <p:cNvPr id="5" name="Rectangle 4"/>
          <p:cNvSpPr/>
          <p:nvPr/>
        </p:nvSpPr>
        <p:spPr>
          <a:xfrm>
            <a:off x="533400" y="4343400"/>
            <a:ext cx="7772400" cy="369332"/>
          </a:xfrm>
          <a:prstGeom prst="rect">
            <a:avLst/>
          </a:prstGeom>
        </p:spPr>
        <p:txBody>
          <a:bodyPr wrap="square">
            <a:spAutoFit/>
          </a:bodyPr>
          <a:lstStyle/>
          <a:p>
            <a:r>
              <a:rPr lang="en-IN" dirty="0">
                <a:latin typeface="Times New Roman" pitchFamily="18" charset="0"/>
                <a:cs typeface="Times New Roman" pitchFamily="18" charset="0"/>
              </a:rPr>
              <a:t>Finally Load the model and predict the values.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393455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077200" cy="5940552"/>
          </a:xfrm>
        </p:spPr>
        <p:txBody>
          <a:bodyPr/>
          <a:lstStyle/>
          <a:p>
            <a:pPr marL="0" indent="0">
              <a:buNone/>
            </a:pPr>
            <a:r>
              <a:rPr lang="en-IN" sz="2000" b="1" dirty="0">
                <a:latin typeface="Arial" pitchFamily="34" charset="0"/>
                <a:cs typeface="Arial" pitchFamily="34" charset="0"/>
              </a:rPr>
              <a:t>AUC and ROC Curve:</a:t>
            </a:r>
            <a:endParaRPr lang="en-US" sz="2000" dirty="0">
              <a:latin typeface="Arial" pitchFamily="34" charset="0"/>
              <a:cs typeface="Arial" pitchFamily="34" charset="0"/>
            </a:endParaRPr>
          </a:p>
          <a:p>
            <a:pPr marL="0" indent="0">
              <a:buNone/>
            </a:pPr>
            <a:endParaRPr lang="en-US" dirty="0"/>
          </a:p>
        </p:txBody>
      </p:sp>
      <p:pic>
        <p:nvPicPr>
          <p:cNvPr id="4" name="Picture 3" descr="D:\users\Ankita\Desktop\m\73.png"/>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5734050" cy="2171700"/>
          </a:xfrm>
          <a:prstGeom prst="rect">
            <a:avLst/>
          </a:prstGeom>
          <a:noFill/>
          <a:ln>
            <a:noFill/>
          </a:ln>
        </p:spPr>
      </p:pic>
      <p:pic>
        <p:nvPicPr>
          <p:cNvPr id="5" name="Picture 4" descr="D:\users\Ankita\Desktop\m\74.png"/>
          <p:cNvPicPr/>
          <p:nvPr/>
        </p:nvPicPr>
        <p:blipFill>
          <a:blip r:embed="rId3">
            <a:extLst>
              <a:ext uri="{28A0092B-C50C-407E-A947-70E740481C1C}">
                <a14:useLocalDpi xmlns:a14="http://schemas.microsoft.com/office/drawing/2010/main" val="0"/>
              </a:ext>
            </a:extLst>
          </a:blip>
          <a:srcRect/>
          <a:stretch>
            <a:fillRect/>
          </a:stretch>
        </p:blipFill>
        <p:spPr bwMode="auto">
          <a:xfrm>
            <a:off x="990600" y="3657600"/>
            <a:ext cx="4419600" cy="2362200"/>
          </a:xfrm>
          <a:prstGeom prst="rect">
            <a:avLst/>
          </a:prstGeom>
          <a:noFill/>
          <a:ln>
            <a:noFill/>
          </a:ln>
        </p:spPr>
      </p:pic>
    </p:spTree>
    <p:extLst>
      <p:ext uri="{BB962C8B-B14F-4D97-AF65-F5344CB8AC3E}">
        <p14:creationId xmlns:p14="http://schemas.microsoft.com/office/powerpoint/2010/main" val="15407393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609600"/>
            <a:ext cx="7467600" cy="5864352"/>
          </a:xfrm>
        </p:spPr>
        <p:txBody>
          <a:bodyPr/>
          <a:lstStyle/>
          <a:p>
            <a:pPr marL="0" indent="0">
              <a:buNone/>
            </a:pPr>
            <a:r>
              <a:rPr lang="en-IN" b="1" dirty="0" smtClean="0">
                <a:latin typeface="Arial" pitchFamily="34" charset="0"/>
                <a:cs typeface="Arial" pitchFamily="34" charset="0"/>
              </a:rPr>
              <a:t>6.Conclusion</a:t>
            </a:r>
          </a:p>
          <a:p>
            <a:pPr marL="0" indent="0">
              <a:buNone/>
            </a:pPr>
            <a:endParaRPr lang="en-IN" b="1" dirty="0">
              <a:latin typeface="Arial" pitchFamily="34" charset="0"/>
              <a:cs typeface="Arial" pitchFamily="34" charset="0"/>
            </a:endParaRPr>
          </a:p>
          <a:p>
            <a:pPr marL="0" indent="0" algn="just">
              <a:buNone/>
            </a:pPr>
            <a:r>
              <a:rPr lang="en-IN" sz="1800" dirty="0">
                <a:latin typeface="Times New Roman" pitchFamily="18" charset="0"/>
                <a:cs typeface="Times New Roman" pitchFamily="18" charset="0"/>
              </a:rPr>
              <a:t>Harmful or </a:t>
            </a:r>
            <a:r>
              <a:rPr lang="en-IN" sz="1800" dirty="0" err="1">
                <a:latin typeface="Times New Roman" pitchFamily="18" charset="0"/>
                <a:cs typeface="Times New Roman" pitchFamily="18" charset="0"/>
              </a:rPr>
              <a:t>maliganat</a:t>
            </a:r>
            <a:r>
              <a:rPr lang="en-IN" sz="1800" dirty="0">
                <a:latin typeface="Times New Roman" pitchFamily="18" charset="0"/>
                <a:cs typeface="Times New Roman" pitchFamily="18" charset="0"/>
              </a:rPr>
              <a:t> comments in the social media space have many negative impacts to society. The ability to readily and accurately identify comments as toxic could provide many benefits while mitigating the harm. Also, our research has shown the capability of readily available algorithms to be employed in such a way to address this challenge</a:t>
            </a:r>
            <a:r>
              <a:rPr lang="en-IN" sz="1800" dirty="0"/>
              <a:t>.</a:t>
            </a:r>
            <a:endParaRPr lang="en-US" sz="1800" dirty="0"/>
          </a:p>
          <a:p>
            <a:pPr marL="0" indent="0">
              <a:buNone/>
            </a:pPr>
            <a:endParaRPr lang="en-US" b="1" dirty="0"/>
          </a:p>
        </p:txBody>
      </p:sp>
    </p:spTree>
    <p:extLst>
      <p:ext uri="{BB962C8B-B14F-4D97-AF65-F5344CB8AC3E}">
        <p14:creationId xmlns:p14="http://schemas.microsoft.com/office/powerpoint/2010/main" val="19737331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pPr marL="0" indent="0">
              <a:buNone/>
            </a:pPr>
            <a:r>
              <a:rPr lang="en-IN" b="1" dirty="0">
                <a:latin typeface="Arial" pitchFamily="34" charset="0"/>
                <a:cs typeface="Arial" pitchFamily="34" charset="0"/>
              </a:rPr>
              <a:t>Future </a:t>
            </a:r>
            <a:r>
              <a:rPr lang="en-IN" b="1" dirty="0" smtClean="0">
                <a:latin typeface="Arial" pitchFamily="34" charset="0"/>
                <a:cs typeface="Arial" pitchFamily="34" charset="0"/>
              </a:rPr>
              <a:t>Work</a:t>
            </a:r>
          </a:p>
          <a:p>
            <a:pPr marL="0" indent="0">
              <a:buNone/>
            </a:pPr>
            <a:endParaRPr lang="en-US" dirty="0">
              <a:latin typeface="Arial" pitchFamily="34" charset="0"/>
              <a:cs typeface="Arial" pitchFamily="34" charset="0"/>
            </a:endParaRPr>
          </a:p>
          <a:p>
            <a:pPr marL="0" indent="0" algn="just">
              <a:buNone/>
            </a:pPr>
            <a:r>
              <a:rPr lang="en-IN" sz="1800" dirty="0">
                <a:latin typeface="Times New Roman" pitchFamily="18" charset="0"/>
                <a:cs typeface="Times New Roman" pitchFamily="18" charset="0"/>
              </a:rPr>
              <a:t>We also suggest using SVM for text processing and text classification. It requires a grid search for hyper-parameter tuning to get the best results.</a:t>
            </a:r>
            <a:endParaRPr lang="en-US" sz="1800" dirty="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46183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users\Ankita\Desktop\m\3.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81000" y="685800"/>
            <a:ext cx="7467600" cy="2819400"/>
          </a:xfrm>
          <a:prstGeom prst="rect">
            <a:avLst/>
          </a:prstGeom>
          <a:noFill/>
          <a:ln>
            <a:noFill/>
          </a:ln>
        </p:spPr>
      </p:pic>
      <p:pic>
        <p:nvPicPr>
          <p:cNvPr id="5" name="Picture 4" descr="D:\users\Ankita\Desktop\m\4.png"/>
          <p:cNvPicPr/>
          <p:nvPr/>
        </p:nvPicPr>
        <p:blipFill>
          <a:blip r:embed="rId3">
            <a:extLst>
              <a:ext uri="{28A0092B-C50C-407E-A947-70E740481C1C}">
                <a14:useLocalDpi xmlns:a14="http://schemas.microsoft.com/office/drawing/2010/main" val="0"/>
              </a:ext>
            </a:extLst>
          </a:blip>
          <a:srcRect/>
          <a:stretch>
            <a:fillRect/>
          </a:stretch>
        </p:blipFill>
        <p:spPr bwMode="auto">
          <a:xfrm>
            <a:off x="535021" y="3810000"/>
            <a:ext cx="7391400" cy="2247900"/>
          </a:xfrm>
          <a:prstGeom prst="rect">
            <a:avLst/>
          </a:prstGeom>
          <a:noFill/>
          <a:ln>
            <a:noFill/>
          </a:ln>
        </p:spPr>
      </p:pic>
    </p:spTree>
    <p:extLst>
      <p:ext uri="{BB962C8B-B14F-4D97-AF65-F5344CB8AC3E}">
        <p14:creationId xmlns:p14="http://schemas.microsoft.com/office/powerpoint/2010/main" val="126455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884238"/>
          </a:xfrm>
        </p:spPr>
        <p:txBody>
          <a:bodyPr>
            <a:normAutofit fontScale="90000"/>
          </a:bodyPr>
          <a:lstStyle/>
          <a:p>
            <a:r>
              <a:rPr lang="en-US" sz="2800" u="sng" dirty="0">
                <a:solidFill>
                  <a:schemeClr val="tx1"/>
                </a:solidFill>
                <a:latin typeface="Arial" pitchFamily="34" charset="0"/>
                <a:cs typeface="Arial" pitchFamily="34" charset="0"/>
              </a:rPr>
              <a:t/>
            </a:r>
            <a:br>
              <a:rPr lang="en-US" sz="2800" u="sng" dirty="0">
                <a:solidFill>
                  <a:schemeClr val="tx1"/>
                </a:solidFill>
                <a:latin typeface="Arial" pitchFamily="34" charset="0"/>
                <a:cs typeface="Arial" pitchFamily="34" charset="0"/>
              </a:rPr>
            </a:br>
            <a:r>
              <a:rPr lang="en-US" sz="2800" u="sng" dirty="0">
                <a:solidFill>
                  <a:schemeClr val="tx1"/>
                </a:solidFill>
                <a:latin typeface="Arial" pitchFamily="34" charset="0"/>
                <a:cs typeface="Arial" pitchFamily="34" charset="0"/>
              </a:rPr>
              <a:t/>
            </a:r>
            <a:br>
              <a:rPr lang="en-US" sz="2800" u="sng" dirty="0">
                <a:solidFill>
                  <a:schemeClr val="tx1"/>
                </a:solidFill>
                <a:latin typeface="Arial" pitchFamily="34" charset="0"/>
                <a:cs typeface="Arial" pitchFamily="34" charset="0"/>
              </a:rPr>
            </a:br>
            <a:r>
              <a:rPr lang="en-US" sz="2800" u="sng" dirty="0">
                <a:solidFill>
                  <a:schemeClr val="tx1"/>
                </a:solidFill>
                <a:latin typeface="Arial" pitchFamily="34" charset="0"/>
                <a:cs typeface="Arial" pitchFamily="34" charset="0"/>
              </a:rPr>
              <a:t/>
            </a:r>
            <a:br>
              <a:rPr lang="en-US" sz="2800" u="sng" dirty="0">
                <a:solidFill>
                  <a:schemeClr val="tx1"/>
                </a:solidFill>
                <a:latin typeface="Arial" pitchFamily="34" charset="0"/>
                <a:cs typeface="Arial" pitchFamily="34" charset="0"/>
              </a:rPr>
            </a:br>
            <a:r>
              <a:rPr lang="en-US" sz="2800" u="sng" dirty="0">
                <a:solidFill>
                  <a:schemeClr val="tx1"/>
                </a:solidFill>
                <a:latin typeface="Arial" pitchFamily="34" charset="0"/>
                <a:cs typeface="Arial" pitchFamily="34" charset="0"/>
              </a:rPr>
              <a:t/>
            </a:r>
            <a:br>
              <a:rPr lang="en-US" sz="2800" u="sng" dirty="0">
                <a:solidFill>
                  <a:schemeClr val="tx1"/>
                </a:solidFill>
                <a:latin typeface="Arial" pitchFamily="34" charset="0"/>
                <a:cs typeface="Arial" pitchFamily="34" charset="0"/>
              </a:rPr>
            </a:br>
            <a:r>
              <a:rPr lang="en-US" sz="2800" u="sng" dirty="0">
                <a:solidFill>
                  <a:schemeClr val="tx1"/>
                </a:solidFill>
                <a:latin typeface="Arial" pitchFamily="34" charset="0"/>
                <a:cs typeface="Arial" pitchFamily="34" charset="0"/>
              </a:rPr>
              <a:t/>
            </a:r>
            <a:br>
              <a:rPr lang="en-US" sz="2800" u="sng" dirty="0">
                <a:solidFill>
                  <a:schemeClr val="tx1"/>
                </a:solidFill>
                <a:latin typeface="Arial" pitchFamily="34" charset="0"/>
                <a:cs typeface="Arial" pitchFamily="34" charset="0"/>
              </a:rPr>
            </a:br>
            <a:r>
              <a:rPr lang="en-US" sz="2800" u="sng" dirty="0" smtClean="0">
                <a:solidFill>
                  <a:schemeClr val="tx1"/>
                </a:solidFill>
                <a:latin typeface="Arial" pitchFamily="34" charset="0"/>
                <a:cs typeface="Arial" pitchFamily="34" charset="0"/>
              </a:rPr>
              <a:t/>
            </a:r>
            <a:br>
              <a:rPr lang="en-US" sz="2800" u="sng" dirty="0" smtClean="0">
                <a:solidFill>
                  <a:schemeClr val="tx1"/>
                </a:solidFill>
                <a:latin typeface="Arial" pitchFamily="34" charset="0"/>
                <a:cs typeface="Arial" pitchFamily="34" charset="0"/>
              </a:rPr>
            </a:br>
            <a:endParaRPr lang="en-US" dirty="0"/>
          </a:p>
        </p:txBody>
      </p:sp>
      <p:sp>
        <p:nvSpPr>
          <p:cNvPr id="3" name="Content Placeholder 2"/>
          <p:cNvSpPr>
            <a:spLocks noGrp="1"/>
          </p:cNvSpPr>
          <p:nvPr>
            <p:ph sz="quarter" idx="1"/>
          </p:nvPr>
        </p:nvSpPr>
        <p:spPr>
          <a:xfrm>
            <a:off x="381000" y="381000"/>
            <a:ext cx="8229600" cy="6096000"/>
          </a:xfrm>
        </p:spPr>
        <p:txBody>
          <a:bodyPr/>
          <a:lstStyle/>
          <a:p>
            <a:pPr marL="0" indent="0">
              <a:buNone/>
            </a:pPr>
            <a:r>
              <a:rPr lang="en-US" sz="3200" b="1" dirty="0">
                <a:latin typeface="Arial" pitchFamily="34" charset="0"/>
                <a:cs typeface="Arial" pitchFamily="34" charset="0"/>
              </a:rPr>
              <a:t>2. Data Analysis:</a:t>
            </a:r>
            <a:r>
              <a:rPr lang="en-US" u="sng" dirty="0">
                <a:latin typeface="Arial" pitchFamily="34" charset="0"/>
                <a:cs typeface="Arial" pitchFamily="34" charset="0"/>
              </a:rPr>
              <a:t/>
            </a:r>
            <a:br>
              <a:rPr lang="en-US" u="sng" dirty="0">
                <a:latin typeface="Arial" pitchFamily="34" charset="0"/>
                <a:cs typeface="Arial" pitchFamily="34" charset="0"/>
              </a:rPr>
            </a:br>
            <a:r>
              <a:rPr lang="en-US" sz="2800" u="sng" dirty="0">
                <a:latin typeface="Times New Roman" pitchFamily="18" charset="0"/>
                <a:cs typeface="Times New Roman" pitchFamily="18" charset="0"/>
              </a:rPr>
              <a:t/>
            </a:r>
            <a:br>
              <a:rPr lang="en-US" sz="2800" u="sng" dirty="0">
                <a:latin typeface="Times New Roman" pitchFamily="18" charset="0"/>
                <a:cs typeface="Times New Roman" pitchFamily="18" charset="0"/>
              </a:rPr>
            </a:br>
            <a:endParaRPr lang="en-US" dirty="0"/>
          </a:p>
        </p:txBody>
      </p:sp>
      <p:pic>
        <p:nvPicPr>
          <p:cNvPr id="4" name="Picture 3" descr="D:\users\Ankita\Desktop\m\5.png"/>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51569"/>
            <a:ext cx="4800600" cy="2061169"/>
          </a:xfrm>
          <a:prstGeom prst="rect">
            <a:avLst/>
          </a:prstGeom>
          <a:noFill/>
          <a:ln>
            <a:noFill/>
          </a:ln>
        </p:spPr>
      </p:pic>
      <p:sp>
        <p:nvSpPr>
          <p:cNvPr id="5" name="Rectangle 4"/>
          <p:cNvSpPr/>
          <p:nvPr/>
        </p:nvSpPr>
        <p:spPr>
          <a:xfrm>
            <a:off x="533400" y="4484452"/>
            <a:ext cx="7772400" cy="1200329"/>
          </a:xfrm>
          <a:prstGeom prst="rect">
            <a:avLst/>
          </a:prstGeom>
        </p:spPr>
        <p:txBody>
          <a:bodyPr wrap="square">
            <a:spAutoFit/>
          </a:bodyPr>
          <a:lstStyle/>
          <a:p>
            <a:pPr algn="just"/>
            <a:r>
              <a:rPr lang="en-IN" dirty="0">
                <a:latin typeface="Times New Roman" pitchFamily="18" charset="0"/>
                <a:cs typeface="Times New Roman" pitchFamily="18" charset="0"/>
              </a:rPr>
              <a:t>Check the how much </a:t>
            </a:r>
            <a:r>
              <a:rPr lang="en-IN" dirty="0" smtClean="0">
                <a:latin typeface="Times New Roman" pitchFamily="18" charset="0"/>
                <a:cs typeface="Times New Roman" pitchFamily="18" charset="0"/>
              </a:rPr>
              <a:t>columns </a:t>
            </a:r>
            <a:r>
              <a:rPr lang="en-IN" dirty="0">
                <a:latin typeface="Times New Roman" pitchFamily="18" charset="0"/>
                <a:cs typeface="Times New Roman" pitchFamily="18" charset="0"/>
              </a:rPr>
              <a:t>and rows present in dataset using </a:t>
            </a:r>
            <a:r>
              <a:rPr lang="en-IN" dirty="0" err="1">
                <a:latin typeface="Times New Roman" pitchFamily="18" charset="0"/>
                <a:cs typeface="Times New Roman" pitchFamily="18" charset="0"/>
              </a:rPr>
              <a:t>df.shape</a:t>
            </a:r>
            <a:r>
              <a:rPr lang="en-IN" dirty="0">
                <a:latin typeface="Times New Roman" pitchFamily="18" charset="0"/>
                <a:cs typeface="Times New Roman" pitchFamily="18" charset="0"/>
              </a:rPr>
              <a:t>() is use to check the rows and columns count in this above dataset there are 159571 rows and 8 columns are present in train dataset and 153164 rows and 2 columns are present in test dataset.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96822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417638"/>
          </a:xfrm>
        </p:spPr>
        <p:txBody>
          <a:bodyPr>
            <a:noAutofit/>
          </a:bodyPr>
          <a:lstStyle/>
          <a:p>
            <a:r>
              <a:rPr lang="en-US" sz="2800" b="1" dirty="0" smtClean="0">
                <a:solidFill>
                  <a:schemeClr val="tx1"/>
                </a:solidFill>
                <a:latin typeface="Times New Roman" pitchFamily="18" charset="0"/>
                <a:cs typeface="Times New Roman" pitchFamily="18" charset="0"/>
              </a:rPr>
              <a:t/>
            </a:r>
            <a:br>
              <a:rPr lang="en-US" sz="2800" b="1" dirty="0" smtClean="0">
                <a:solidFill>
                  <a:schemeClr val="tx1"/>
                </a:solidFill>
                <a:latin typeface="Times New Roman" pitchFamily="18" charset="0"/>
                <a:cs typeface="Times New Roman" pitchFamily="18" charset="0"/>
              </a:rPr>
            </a:br>
            <a:r>
              <a:rPr lang="en-US" sz="2800" b="1">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
            </a:r>
            <a:br>
              <a:rPr lang="en-US" sz="2800" b="1" dirty="0">
                <a:solidFill>
                  <a:schemeClr val="tx1"/>
                </a:solidFill>
                <a:latin typeface="Times New Roman" pitchFamily="18" charset="0"/>
                <a:cs typeface="Times New Roman" pitchFamily="18" charset="0"/>
              </a:rPr>
            </a:br>
            <a:endParaRPr lang="en-US" sz="28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457200"/>
            <a:ext cx="7467600" cy="6016752"/>
          </a:xfrm>
        </p:spPr>
        <p:txBody>
          <a:bodyPr>
            <a:normAutofit/>
          </a:bodyPr>
          <a:lstStyle/>
          <a:p>
            <a:pPr marL="0" indent="0">
              <a:buNone/>
            </a:pPr>
            <a:r>
              <a:rPr lang="en-US" b="1" dirty="0">
                <a:latin typeface="Arial" pitchFamily="34" charset="0"/>
                <a:cs typeface="Arial" pitchFamily="34" charset="0"/>
              </a:rPr>
              <a:t>Check the null values present in dataset or not:</a:t>
            </a:r>
            <a:br>
              <a:rPr lang="en-US" b="1" dirty="0">
                <a:latin typeface="Arial" pitchFamily="34" charset="0"/>
                <a:cs typeface="Arial" pitchFamily="34" charset="0"/>
              </a:rPr>
            </a:br>
            <a:endParaRPr lang="en-US" b="1" dirty="0"/>
          </a:p>
        </p:txBody>
      </p:sp>
      <p:pic>
        <p:nvPicPr>
          <p:cNvPr id="4" name="Picture 3" descr="D:\users\Ankita\Desktop\m\8.png"/>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4648200" cy="3429000"/>
          </a:xfrm>
          <a:prstGeom prst="rect">
            <a:avLst/>
          </a:prstGeom>
          <a:noFill/>
          <a:ln>
            <a:noFill/>
          </a:ln>
        </p:spPr>
      </p:pic>
      <p:sp>
        <p:nvSpPr>
          <p:cNvPr id="5" name="Rectangle 4"/>
          <p:cNvSpPr/>
          <p:nvPr/>
        </p:nvSpPr>
        <p:spPr>
          <a:xfrm>
            <a:off x="685800" y="4800600"/>
            <a:ext cx="7315200" cy="1477328"/>
          </a:xfrm>
          <a:prstGeom prst="rect">
            <a:avLst/>
          </a:prstGeom>
        </p:spPr>
        <p:txBody>
          <a:bodyPr wrap="square">
            <a:spAutoFit/>
          </a:bodyPr>
          <a:lstStyle/>
          <a:p>
            <a:pPr algn="just"/>
            <a:r>
              <a:rPr lang="en-IN" dirty="0">
                <a:latin typeface="Times New Roman" pitchFamily="18" charset="0"/>
                <a:cs typeface="Times New Roman" pitchFamily="18" charset="0"/>
              </a:rPr>
              <a:t>Check the how much missing values present in dataset using </a:t>
            </a:r>
            <a:r>
              <a:rPr lang="en-IN" dirty="0" err="1">
                <a:latin typeface="Times New Roman" pitchFamily="18" charset="0"/>
                <a:cs typeface="Times New Roman" pitchFamily="18" charset="0"/>
              </a:rPr>
              <a:t>df.isnull</a:t>
            </a:r>
            <a:r>
              <a:rPr lang="en-IN" dirty="0">
                <a:latin typeface="Times New Roman" pitchFamily="18" charset="0"/>
                <a:cs typeface="Times New Roman" pitchFamily="18" charset="0"/>
              </a:rPr>
              <a:t>() is use to check the missing values in dataset in this train dataset there was no missing values  </a:t>
            </a:r>
            <a:r>
              <a:rPr lang="en-IN" dirty="0" smtClean="0">
                <a:latin typeface="Times New Roman" pitchFamily="18" charset="0"/>
                <a:cs typeface="Times New Roman" pitchFamily="18" charset="0"/>
              </a:rPr>
              <a:t>are </a:t>
            </a:r>
            <a:r>
              <a:rPr lang="en-IN" dirty="0">
                <a:latin typeface="Times New Roman" pitchFamily="18" charset="0"/>
                <a:cs typeface="Times New Roman" pitchFamily="18" charset="0"/>
              </a:rPr>
              <a:t>present </a:t>
            </a:r>
            <a:r>
              <a:rPr lang="en-IN" dirty="0" smtClean="0">
                <a:latin typeface="Times New Roman" pitchFamily="18" charset="0"/>
                <a:cs typeface="Times New Roman" pitchFamily="18" charset="0"/>
              </a:rPr>
              <a:t>in train and </a:t>
            </a:r>
            <a:r>
              <a:rPr lang="en-IN" dirty="0">
                <a:latin typeface="Times New Roman" pitchFamily="18" charset="0"/>
                <a:cs typeface="Times New Roman" pitchFamily="18" charset="0"/>
              </a:rPr>
              <a:t>test dataset.</a:t>
            </a:r>
            <a:endParaRPr lang="en-US" dirty="0">
              <a:latin typeface="Times New Roman" pitchFamily="18" charset="0"/>
              <a:cs typeface="Times New Roman" pitchFamily="18" charset="0"/>
            </a:endParaRPr>
          </a:p>
          <a:p>
            <a:r>
              <a:rPr lang="en-IN" dirty="0"/>
              <a:t> </a:t>
            </a:r>
            <a:endParaRPr lang="en-US" dirty="0"/>
          </a:p>
          <a:p>
            <a:r>
              <a:rPr lang="en-IN" dirty="0"/>
              <a:t> </a:t>
            </a:r>
            <a:endParaRPr lang="en-US" dirty="0"/>
          </a:p>
        </p:txBody>
      </p:sp>
    </p:spTree>
    <p:extLst>
      <p:ext uri="{BB962C8B-B14F-4D97-AF65-F5344CB8AC3E}">
        <p14:creationId xmlns:p14="http://schemas.microsoft.com/office/powerpoint/2010/main" val="169436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pPr marL="0" indent="0">
              <a:buNone/>
            </a:pPr>
            <a:r>
              <a:rPr lang="en-US" b="1" dirty="0">
                <a:latin typeface="Arial" pitchFamily="34" charset="0"/>
                <a:cs typeface="Arial" pitchFamily="34" charset="0"/>
              </a:rPr>
              <a:t>Here we check the </a:t>
            </a:r>
            <a:r>
              <a:rPr lang="en-US" b="1" dirty="0" err="1">
                <a:latin typeface="Arial" pitchFamily="34" charset="0"/>
                <a:cs typeface="Arial" pitchFamily="34" charset="0"/>
              </a:rPr>
              <a:t>datatypes</a:t>
            </a:r>
            <a:r>
              <a:rPr lang="en-US" b="1" dirty="0">
                <a:latin typeface="Arial" pitchFamily="34" charset="0"/>
                <a:cs typeface="Arial" pitchFamily="34" charset="0"/>
              </a:rPr>
              <a:t> of all the columns in dataset :</a:t>
            </a:r>
            <a:endParaRPr lang="en-US" b="1"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4800600" cy="2882265"/>
          </a:xfrm>
          <a:prstGeom prst="rect">
            <a:avLst/>
          </a:prstGeom>
          <a:noFill/>
          <a:ln>
            <a:noFill/>
          </a:ln>
        </p:spPr>
      </p:pic>
      <p:sp>
        <p:nvSpPr>
          <p:cNvPr id="5" name="Rectangle 4"/>
          <p:cNvSpPr/>
          <p:nvPr/>
        </p:nvSpPr>
        <p:spPr>
          <a:xfrm>
            <a:off x="685800" y="4953000"/>
            <a:ext cx="7315200" cy="646331"/>
          </a:xfrm>
          <a:prstGeom prst="rect">
            <a:avLst/>
          </a:prstGeom>
        </p:spPr>
        <p:txBody>
          <a:bodyPr wrap="square">
            <a:spAutoFit/>
          </a:bodyPr>
          <a:lstStyle/>
          <a:p>
            <a:pPr algn="just"/>
            <a:r>
              <a:rPr lang="en-IN" dirty="0">
                <a:latin typeface="Times New Roman" pitchFamily="18" charset="0"/>
                <a:cs typeface="Times New Roman" pitchFamily="18" charset="0"/>
              </a:rPr>
              <a:t>In above code </a:t>
            </a:r>
            <a:r>
              <a:rPr lang="en-IN" dirty="0" err="1">
                <a:latin typeface="Times New Roman" pitchFamily="18" charset="0"/>
                <a:cs typeface="Times New Roman" pitchFamily="18" charset="0"/>
              </a:rPr>
              <a:t>df.dtypes</a:t>
            </a:r>
            <a:r>
              <a:rPr lang="en-IN" dirty="0">
                <a:latin typeface="Times New Roman" pitchFamily="18" charset="0"/>
                <a:cs typeface="Times New Roman" pitchFamily="18" charset="0"/>
              </a:rPr>
              <a:t> is used to check the data types of all the column In above train and test dataset.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31484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normAutofit/>
          </a:bodyPr>
          <a:lstStyle/>
          <a:p>
            <a:pPr marL="0" indent="0">
              <a:buNone/>
            </a:pPr>
            <a:r>
              <a:rPr lang="en-US" sz="2800" b="1" dirty="0" smtClean="0">
                <a:latin typeface="Arial" pitchFamily="34" charset="0"/>
                <a:cs typeface="Arial" pitchFamily="34" charset="0"/>
              </a:rPr>
              <a:t>3.</a:t>
            </a:r>
            <a:r>
              <a:rPr lang="en-IN" sz="2800" b="1" dirty="0">
                <a:latin typeface="Arial" pitchFamily="34" charset="0"/>
                <a:cs typeface="Arial" pitchFamily="34" charset="0"/>
              </a:rPr>
              <a:t>Data </a:t>
            </a:r>
            <a:r>
              <a:rPr lang="en-IN" sz="2800" b="1" dirty="0" err="1">
                <a:latin typeface="Arial" pitchFamily="34" charset="0"/>
                <a:cs typeface="Arial" pitchFamily="34" charset="0"/>
              </a:rPr>
              <a:t>Preprocessing</a:t>
            </a:r>
            <a:r>
              <a:rPr lang="en-IN" sz="2800" b="1" dirty="0">
                <a:latin typeface="Arial" pitchFamily="34" charset="0"/>
                <a:cs typeface="Arial" pitchFamily="34" charset="0"/>
              </a:rPr>
              <a:t>:</a:t>
            </a:r>
            <a:r>
              <a:rPr lang="en-US" sz="2800" b="1" dirty="0">
                <a:latin typeface="Arial" pitchFamily="34" charset="0"/>
                <a:cs typeface="Arial" pitchFamily="34" charset="0"/>
              </a:rPr>
              <a:t/>
            </a:r>
            <a:br>
              <a:rPr lang="en-US" sz="2800" b="1" dirty="0">
                <a:latin typeface="Arial" pitchFamily="34" charset="0"/>
                <a:cs typeface="Arial" pitchFamily="34" charset="0"/>
              </a:rPr>
            </a:br>
            <a:r>
              <a:rPr lang="en-US" sz="2800" b="1" u="sng" dirty="0">
                <a:latin typeface="Arial" pitchFamily="34" charset="0"/>
                <a:cs typeface="Arial" pitchFamily="34" charset="0"/>
              </a:rPr>
              <a:t/>
            </a:r>
            <a:br>
              <a:rPr lang="en-US" sz="2800" b="1" u="sng" dirty="0">
                <a:latin typeface="Arial" pitchFamily="34" charset="0"/>
                <a:cs typeface="Arial" pitchFamily="34" charset="0"/>
              </a:rPr>
            </a:br>
            <a:endParaRPr lang="en-US" sz="2800" b="1" dirty="0">
              <a:latin typeface="Arial" pitchFamily="34" charset="0"/>
              <a:cs typeface="Arial" pitchFamily="34" charset="0"/>
            </a:endParaRPr>
          </a:p>
        </p:txBody>
      </p:sp>
      <p:pic>
        <p:nvPicPr>
          <p:cNvPr id="4" name="Picture 3" descr="D:\users\Ankita\Desktop\m\54.png"/>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6172200" cy="1524000"/>
          </a:xfrm>
          <a:prstGeom prst="rect">
            <a:avLst/>
          </a:prstGeom>
          <a:noFill/>
          <a:ln>
            <a:noFill/>
          </a:ln>
        </p:spPr>
      </p:pic>
      <p:pic>
        <p:nvPicPr>
          <p:cNvPr id="5" name="Picture 4" descr="D:\users\Ankita\Desktop\m\55.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3352800"/>
            <a:ext cx="6553200" cy="1981200"/>
          </a:xfrm>
          <a:prstGeom prst="rect">
            <a:avLst/>
          </a:prstGeom>
          <a:noFill/>
          <a:ln>
            <a:noFill/>
          </a:ln>
        </p:spPr>
      </p:pic>
    </p:spTree>
    <p:extLst>
      <p:ext uri="{BB962C8B-B14F-4D97-AF65-F5344CB8AC3E}">
        <p14:creationId xmlns:p14="http://schemas.microsoft.com/office/powerpoint/2010/main" val="30054424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359</TotalTime>
  <Words>1266</Words>
  <Application>Microsoft Office PowerPoint</Application>
  <PresentationFormat>On-screen Show (4:3)</PresentationFormat>
  <Paragraphs>96</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Oriel</vt:lpstr>
      <vt:lpstr>PowerPoint Presentation</vt:lpstr>
      <vt:lpstr>1. Problem Definition:</vt:lpstr>
      <vt:lpstr>Data Set Description</vt:lpstr>
      <vt:lpstr>Dataset:</vt:lpstr>
      <vt:lpstr>PowerPoint Presentation</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Ankita</dc:creator>
  <cp:lastModifiedBy>Ankita</cp:lastModifiedBy>
  <cp:revision>20</cp:revision>
  <dcterms:created xsi:type="dcterms:W3CDTF">2021-12-10T05:56:08Z</dcterms:created>
  <dcterms:modified xsi:type="dcterms:W3CDTF">2021-12-10T11:57:01Z</dcterms:modified>
</cp:coreProperties>
</file>