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2" r:id="rId6"/>
    <p:sldId id="264" r:id="rId7"/>
    <p:sldId id="265"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6/22/21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6/22/21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6/22/21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neighborhoods_in_Seattle"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15843-875B-3548-9E76-F6F59E068E71}"/>
              </a:ext>
            </a:extLst>
          </p:cNvPr>
          <p:cNvSpPr>
            <a:spLocks noGrp="1"/>
          </p:cNvSpPr>
          <p:nvPr>
            <p:ph type="ctrTitle"/>
          </p:nvPr>
        </p:nvSpPr>
        <p:spPr>
          <a:xfrm>
            <a:off x="109330" y="1449147"/>
            <a:ext cx="12165496" cy="2971051"/>
          </a:xfrm>
        </p:spPr>
        <p:txBody>
          <a:bodyPr/>
          <a:lstStyle/>
          <a:p>
            <a:r>
              <a:rPr lang="en-US" sz="6600" dirty="0"/>
              <a:t>Capstone Project</a:t>
            </a:r>
            <a:br>
              <a:rPr lang="en-US" dirty="0"/>
            </a:br>
            <a:r>
              <a:rPr lang="en-US" sz="3200" dirty="0"/>
              <a:t>Applied Data Science Capstone by IBM</a:t>
            </a:r>
          </a:p>
        </p:txBody>
      </p:sp>
      <p:sp>
        <p:nvSpPr>
          <p:cNvPr id="3" name="Subtitle 2">
            <a:extLst>
              <a:ext uri="{FF2B5EF4-FFF2-40B4-BE49-F238E27FC236}">
                <a16:creationId xmlns:a16="http://schemas.microsoft.com/office/drawing/2014/main" id="{97848712-0ABA-414D-A0FA-4AC5BAD26A83}"/>
              </a:ext>
            </a:extLst>
          </p:cNvPr>
          <p:cNvSpPr>
            <a:spLocks noGrp="1"/>
          </p:cNvSpPr>
          <p:nvPr>
            <p:ph type="subTitle" idx="1"/>
          </p:nvPr>
        </p:nvSpPr>
        <p:spPr/>
        <p:txBody>
          <a:bodyPr>
            <a:normAutofit lnSpcReduction="10000"/>
          </a:bodyPr>
          <a:lstStyle/>
          <a:p>
            <a:r>
              <a:rPr lang="en-US" b="1" dirty="0"/>
              <a:t>                                                                                                               Nicole Cheng       June 2021</a:t>
            </a:r>
          </a:p>
          <a:p>
            <a:endParaRPr lang="en-US" dirty="0"/>
          </a:p>
        </p:txBody>
      </p:sp>
    </p:spTree>
    <p:extLst>
      <p:ext uri="{BB962C8B-B14F-4D97-AF65-F5344CB8AC3E}">
        <p14:creationId xmlns:p14="http://schemas.microsoft.com/office/powerpoint/2010/main" val="372605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BC46-07A5-EC43-842C-8A6A5087CC44}"/>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07C05141-2553-9746-845B-943290E9FFBE}"/>
              </a:ext>
            </a:extLst>
          </p:cNvPr>
          <p:cNvSpPr>
            <a:spLocks noGrp="1"/>
          </p:cNvSpPr>
          <p:nvPr>
            <p:ph idx="1"/>
          </p:nvPr>
        </p:nvSpPr>
        <p:spPr/>
        <p:txBody>
          <a:bodyPr/>
          <a:lstStyle/>
          <a:p>
            <a:r>
              <a:rPr lang="en-US" dirty="0"/>
              <a:t>The </a:t>
            </a:r>
            <a:r>
              <a:rPr lang="en-US" b="1" dirty="0"/>
              <a:t>objective</a:t>
            </a:r>
            <a:r>
              <a:rPr lang="en-US" dirty="0"/>
              <a:t> of this capstone project is to analysis and select the best location in Seattle to open a new Chinese restaurant. </a:t>
            </a:r>
          </a:p>
          <a:p>
            <a:r>
              <a:rPr lang="en-US" dirty="0"/>
              <a:t>Using data science methodology and machine learning techniques like clustering. The assumption behind the analysis is that we can use unsupervised machine learning to create clusters of districts that will provide us a list of areas for consideration for the restaurant.</a:t>
            </a:r>
          </a:p>
          <a:p>
            <a:r>
              <a:rPr lang="en-US" dirty="0"/>
              <a:t>This capstone project aims to provide solutions to answer the </a:t>
            </a:r>
            <a:r>
              <a:rPr lang="en-US" b="1" dirty="0"/>
              <a:t>business question</a:t>
            </a:r>
            <a:r>
              <a:rPr lang="en-US" dirty="0"/>
              <a:t>: if a businessman is looking for a location to open a new Chinese restaurant, where would you recommend that they open it?</a:t>
            </a:r>
          </a:p>
          <a:p>
            <a:endParaRPr lang="en-US" dirty="0"/>
          </a:p>
        </p:txBody>
      </p:sp>
    </p:spTree>
    <p:extLst>
      <p:ext uri="{BB962C8B-B14F-4D97-AF65-F5344CB8AC3E}">
        <p14:creationId xmlns:p14="http://schemas.microsoft.com/office/powerpoint/2010/main" val="1604047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82D1-3CF2-2547-93C9-6A398F4F1A01}"/>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EE9426E8-3970-044C-96B5-1F950B838923}"/>
              </a:ext>
            </a:extLst>
          </p:cNvPr>
          <p:cNvSpPr>
            <a:spLocks noGrp="1"/>
          </p:cNvSpPr>
          <p:nvPr>
            <p:ph sz="half" idx="1"/>
          </p:nvPr>
        </p:nvSpPr>
        <p:spPr>
          <a:xfrm>
            <a:off x="810000" y="2238088"/>
            <a:ext cx="5185873" cy="3638763"/>
          </a:xfrm>
        </p:spPr>
        <p:txBody>
          <a:bodyPr>
            <a:normAutofit/>
          </a:bodyPr>
          <a:lstStyle/>
          <a:p>
            <a:r>
              <a:rPr lang="en-US" dirty="0"/>
              <a:t>Data Required</a:t>
            </a:r>
          </a:p>
          <a:p>
            <a:pPr marL="0" indent="0">
              <a:buNone/>
            </a:pPr>
            <a:endParaRPr lang="en-US" dirty="0"/>
          </a:p>
          <a:p>
            <a:pPr>
              <a:buFont typeface="+mj-lt"/>
              <a:buAutoNum type="arabicPeriod"/>
            </a:pPr>
            <a:r>
              <a:rPr lang="en-US" dirty="0"/>
              <a:t>List of the neighborhoods of Seattle -&gt; this comes from the Wikipedia page</a:t>
            </a:r>
          </a:p>
          <a:p>
            <a:pPr>
              <a:buFont typeface="+mj-lt"/>
              <a:buAutoNum type="arabicPeriod"/>
            </a:pPr>
            <a:r>
              <a:rPr lang="en-US" dirty="0"/>
              <a:t>Geo-coordinates of the neighborhoods in Seattle -&gt; this is obtained via geocoder</a:t>
            </a:r>
          </a:p>
          <a:p>
            <a:pPr>
              <a:buFont typeface="+mj-lt"/>
              <a:buAutoNum type="arabicPeriod"/>
            </a:pPr>
            <a:r>
              <a:rPr lang="en-US" dirty="0"/>
              <a:t>Top venues of neighborhoods -&gt; Foursquare API is used to collect the venue data</a:t>
            </a:r>
          </a:p>
        </p:txBody>
      </p:sp>
      <p:sp>
        <p:nvSpPr>
          <p:cNvPr id="4" name="Content Placeholder 3">
            <a:extLst>
              <a:ext uri="{FF2B5EF4-FFF2-40B4-BE49-F238E27FC236}">
                <a16:creationId xmlns:a16="http://schemas.microsoft.com/office/drawing/2014/main" id="{CC3F3A69-7071-1E4F-B2A7-0F7463A51D47}"/>
              </a:ext>
            </a:extLst>
          </p:cNvPr>
          <p:cNvSpPr>
            <a:spLocks noGrp="1"/>
          </p:cNvSpPr>
          <p:nvPr>
            <p:ph sz="half" idx="2"/>
          </p:nvPr>
        </p:nvSpPr>
        <p:spPr/>
        <p:txBody>
          <a:bodyPr>
            <a:normAutofit/>
          </a:bodyPr>
          <a:lstStyle/>
          <a:p>
            <a:r>
              <a:rPr lang="en-US" dirty="0"/>
              <a:t>Sources of Data</a:t>
            </a:r>
          </a:p>
          <a:p>
            <a:pPr marL="0" indent="0">
              <a:buNone/>
            </a:pPr>
            <a:endParaRPr lang="en-US" dirty="0"/>
          </a:p>
          <a:p>
            <a:pPr>
              <a:buFont typeface="+mj-lt"/>
              <a:buAutoNum type="arabicPeriod"/>
            </a:pPr>
            <a:r>
              <a:rPr lang="en-US" dirty="0"/>
              <a:t>The Wikipedia page for neighborhoods (</a:t>
            </a:r>
            <a:r>
              <a:rPr lang="en-US" u="sng" dirty="0">
                <a:hlinkClick r:id="rId2"/>
              </a:rPr>
              <a:t>https://en.wikipedia.org/wiki/List_of_neighborhoods_in_Seattle</a:t>
            </a:r>
            <a:r>
              <a:rPr lang="en-US" u="sng" dirty="0"/>
              <a:t>)</a:t>
            </a:r>
          </a:p>
          <a:p>
            <a:pPr>
              <a:buFont typeface="+mj-lt"/>
              <a:buAutoNum type="arabicPeriod"/>
            </a:pPr>
            <a:r>
              <a:rPr lang="en-US" dirty="0"/>
              <a:t>Python’s geocoder package to obtain the latitude and longitude coordinates</a:t>
            </a:r>
          </a:p>
          <a:p>
            <a:pPr>
              <a:buFont typeface="+mj-lt"/>
              <a:buAutoNum type="arabicPeriod"/>
            </a:pPr>
            <a:r>
              <a:rPr lang="en-US" dirty="0"/>
              <a:t>Foursquare API for venue data</a:t>
            </a:r>
          </a:p>
        </p:txBody>
      </p:sp>
    </p:spTree>
    <p:extLst>
      <p:ext uri="{BB962C8B-B14F-4D97-AF65-F5344CB8AC3E}">
        <p14:creationId xmlns:p14="http://schemas.microsoft.com/office/powerpoint/2010/main" val="527659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058F-60D4-E341-B69F-0D67A723FD8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5D56AEB9-07B6-1244-863E-76E806474014}"/>
              </a:ext>
            </a:extLst>
          </p:cNvPr>
          <p:cNvSpPr>
            <a:spLocks noGrp="1"/>
          </p:cNvSpPr>
          <p:nvPr>
            <p:ph idx="1"/>
          </p:nvPr>
        </p:nvSpPr>
        <p:spPr/>
        <p:txBody>
          <a:bodyPr/>
          <a:lstStyle/>
          <a:p>
            <a:pPr>
              <a:buFont typeface="Arial" panose="020B0604020202020204" pitchFamily="34" charset="0"/>
              <a:buChar char="•"/>
            </a:pPr>
            <a:r>
              <a:rPr lang="en-US" dirty="0"/>
              <a:t>Web scraping Wikipedia page for neighborhoods list</a:t>
            </a:r>
          </a:p>
          <a:p>
            <a:pPr>
              <a:buFont typeface="Arial" panose="020B0604020202020204" pitchFamily="34" charset="0"/>
              <a:buChar char="•"/>
            </a:pPr>
            <a:r>
              <a:rPr lang="en-US" dirty="0"/>
              <a:t>Get latitude and longitude coordinates by using Geocoder</a:t>
            </a:r>
          </a:p>
          <a:p>
            <a:pPr>
              <a:buFont typeface="Arial" panose="020B0604020202020204" pitchFamily="34" charset="0"/>
              <a:buChar char="•"/>
            </a:pPr>
            <a:r>
              <a:rPr lang="en-US" dirty="0"/>
              <a:t>Use Foursquares API to get venue data</a:t>
            </a:r>
          </a:p>
          <a:p>
            <a:pPr>
              <a:buFont typeface="Arial" panose="020B0604020202020204" pitchFamily="34" charset="0"/>
              <a:buChar char="•"/>
            </a:pPr>
            <a:r>
              <a:rPr lang="en-US" dirty="0"/>
              <a:t>For clustering, K-means method will be applied</a:t>
            </a:r>
          </a:p>
          <a:p>
            <a:pPr>
              <a:buFont typeface="Arial" panose="020B0604020202020204" pitchFamily="34" charset="0"/>
              <a:buChar char="•"/>
            </a:pPr>
            <a:r>
              <a:rPr lang="en-US" dirty="0"/>
              <a:t>To be able to select the optimal number of clusters, the silhouette score will be used </a:t>
            </a:r>
          </a:p>
          <a:p>
            <a:pPr>
              <a:buFont typeface="Arial" panose="020B0604020202020204" pitchFamily="34" charset="0"/>
              <a:buChar char="•"/>
            </a:pPr>
            <a:r>
              <a:rPr lang="en-US" dirty="0"/>
              <a:t>Visualize the clusters in a map using Folium</a:t>
            </a:r>
          </a:p>
        </p:txBody>
      </p:sp>
    </p:spTree>
    <p:extLst>
      <p:ext uri="{BB962C8B-B14F-4D97-AF65-F5344CB8AC3E}">
        <p14:creationId xmlns:p14="http://schemas.microsoft.com/office/powerpoint/2010/main" val="382012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CAF8907-CECA-A44C-B08C-3D99D50E5A8E}"/>
              </a:ext>
            </a:extLst>
          </p:cNvPr>
          <p:cNvSpPr>
            <a:spLocks noGrp="1"/>
          </p:cNvSpPr>
          <p:nvPr>
            <p:ph type="title"/>
          </p:nvPr>
        </p:nvSpPr>
        <p:spPr>
          <a:xfrm>
            <a:off x="810000" y="447188"/>
            <a:ext cx="5359921" cy="970450"/>
          </a:xfrm>
        </p:spPr>
        <p:txBody>
          <a:bodyPr vert="horz" lIns="91440" tIns="45720" rIns="91440" bIns="45720" rtlCol="0" anchor="b">
            <a:normAutofit/>
          </a:bodyPr>
          <a:lstStyle/>
          <a:p>
            <a:r>
              <a:rPr lang="en-US" sz="4000" b="1" dirty="0"/>
              <a:t>Results</a:t>
            </a:r>
          </a:p>
        </p:txBody>
      </p:sp>
      <p:sp>
        <p:nvSpPr>
          <p:cNvPr id="4" name="Text Placeholder 3">
            <a:extLst>
              <a:ext uri="{FF2B5EF4-FFF2-40B4-BE49-F238E27FC236}">
                <a16:creationId xmlns:a16="http://schemas.microsoft.com/office/drawing/2014/main" id="{D650CA0F-0E59-E643-BD5B-3D75F1ABF49B}"/>
              </a:ext>
            </a:extLst>
          </p:cNvPr>
          <p:cNvSpPr>
            <a:spLocks noGrp="1"/>
          </p:cNvSpPr>
          <p:nvPr>
            <p:ph type="body" sz="half" idx="2"/>
          </p:nvPr>
        </p:nvSpPr>
        <p:spPr>
          <a:xfrm>
            <a:off x="818712" y="2222287"/>
            <a:ext cx="5351209" cy="3636511"/>
          </a:xfrm>
        </p:spPr>
        <p:txBody>
          <a:bodyPr vert="horz" lIns="91440" tIns="45720" rIns="91440" bIns="45720" rtlCol="0" anchor="ctr">
            <a:normAutofit/>
          </a:bodyPr>
          <a:lstStyle/>
          <a:p>
            <a:r>
              <a:rPr lang="en-US" sz="1600" b="1" dirty="0"/>
              <a:t>Categorized the neighborhoods into 2 clusters:</a:t>
            </a:r>
          </a:p>
          <a:p>
            <a:endParaRPr lang="en-US" dirty="0"/>
          </a:p>
          <a:p>
            <a:pPr marL="171450" indent="-171450">
              <a:buFont typeface="Arial" panose="020B0604020202020204" pitchFamily="34" charset="0"/>
              <a:buChar char="•"/>
            </a:pPr>
            <a:r>
              <a:rPr lang="en-US" sz="1400" dirty="0"/>
              <a:t>Cluster 0 is districts where Park rated at top, but behind that trail, Business Service, playground area are also present. They are mainly outdoor sport place, but not really the vibrant, lively part of the city.</a:t>
            </a:r>
          </a:p>
          <a:p>
            <a:endParaRPr lang="en-US" sz="1400" dirty="0"/>
          </a:p>
          <a:p>
            <a:pPr marL="171450" indent="-171450">
              <a:buFont typeface="Arial" panose="020B0604020202020204" pitchFamily="34" charset="0"/>
              <a:buChar char="•"/>
            </a:pPr>
            <a:r>
              <a:rPr lang="en-US" sz="1400" dirty="0"/>
              <a:t>Cluster 1 is the biggest cluster, but this is where we see lots of gastronomy related venues (coffee shop, fast food restaurant, food truck, pizza place, sushi restaurant, Mexican restaurant, etc..).</a:t>
            </a:r>
          </a:p>
          <a:p>
            <a:endParaRPr lang="en-US" dirty="0"/>
          </a:p>
        </p:txBody>
      </p:sp>
      <p:sp>
        <p:nvSpPr>
          <p:cNvPr id="13" name="Rectangle 12">
            <a:extLst>
              <a:ext uri="{FF2B5EF4-FFF2-40B4-BE49-F238E27FC236}">
                <a16:creationId xmlns:a16="http://schemas.microsoft.com/office/drawing/2014/main" id="{1C524A27-B6C0-41EA-ABCB-AA2E61FC0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898" y="0"/>
            <a:ext cx="57130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7">
            <a:extLst>
              <a:ext uri="{FF2B5EF4-FFF2-40B4-BE49-F238E27FC236}">
                <a16:creationId xmlns:a16="http://schemas.microsoft.com/office/drawing/2014/main" id="{F3FCE8DC-E7A6-4A8F-BB57-A87EC4B84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Map&#10;&#10;Description automatically generated">
            <a:extLst>
              <a:ext uri="{FF2B5EF4-FFF2-40B4-BE49-F238E27FC236}">
                <a16:creationId xmlns:a16="http://schemas.microsoft.com/office/drawing/2014/main" id="{38E3757C-0E1A-0C44-BB28-91AAD22F6AD1}"/>
              </a:ext>
            </a:extLst>
          </p:cNvPr>
          <p:cNvPicPr>
            <a:picLocks noGrp="1" noChangeAspect="1"/>
          </p:cNvPicPr>
          <p:nvPr>
            <p:ph type="pic" sz="quarter" idx="13"/>
          </p:nvPr>
        </p:nvPicPr>
        <p:blipFill rotWithShape="1">
          <a:blip r:embed="rId2"/>
          <a:srcRect l="19904" r="26555" b="-2"/>
          <a:stretch/>
        </p:blipFill>
        <p:spPr>
          <a:xfrm>
            <a:off x="7410517" y="1258529"/>
            <a:ext cx="3832042" cy="4330205"/>
          </a:xfrm>
          <a:prstGeom prst="rect">
            <a:avLst/>
          </a:prstGeom>
        </p:spPr>
      </p:pic>
    </p:spTree>
    <p:extLst>
      <p:ext uri="{BB962C8B-B14F-4D97-AF65-F5344CB8AC3E}">
        <p14:creationId xmlns:p14="http://schemas.microsoft.com/office/powerpoint/2010/main" val="52640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14" name="Picture 4" descr="A close-up of water droplets&#10;&#10;Description automatically generated with low confidence">
            <a:extLst>
              <a:ext uri="{FF2B5EF4-FFF2-40B4-BE49-F238E27FC236}">
                <a16:creationId xmlns:a16="http://schemas.microsoft.com/office/drawing/2014/main" id="{9E5E9099-6A93-42E2-8EC0-62F59F9C33CF}"/>
              </a:ext>
            </a:extLst>
          </p:cNvPr>
          <p:cNvPicPr>
            <a:picLocks noChangeAspect="1"/>
          </p:cNvPicPr>
          <p:nvPr/>
        </p:nvPicPr>
        <p:blipFill rotWithShape="1">
          <a:blip r:embed="rId2">
            <a:duotone>
              <a:prstClr val="black"/>
              <a:schemeClr val="tx2">
                <a:tint val="45000"/>
                <a:satMod val="400000"/>
              </a:schemeClr>
            </a:duotone>
          </a:blip>
          <a:srcRect l="9091" b="31818"/>
          <a:stretch/>
        </p:blipFill>
        <p:spPr>
          <a:xfrm>
            <a:off x="20" y="10"/>
            <a:ext cx="12191980" cy="6857989"/>
          </a:xfrm>
          <a:prstGeom prst="rect">
            <a:avLst/>
          </a:prstGeom>
        </p:spPr>
      </p:pic>
      <p:sp>
        <p:nvSpPr>
          <p:cNvPr id="32" name="Rectangle 5">
            <a:extLst>
              <a:ext uri="{FF2B5EF4-FFF2-40B4-BE49-F238E27FC236}">
                <a16:creationId xmlns:a16="http://schemas.microsoft.com/office/drawing/2014/main" id="{BFBD78D0-8C17-49D9-94BC-BFF758441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0" y="0"/>
            <a:ext cx="6040967" cy="6858000"/>
          </a:xfrm>
          <a:custGeom>
            <a:avLst/>
            <a:gdLst/>
            <a:ahLst/>
            <a:cxnLst/>
            <a:rect l="l" t="t" r="r" b="b"/>
            <a:pathLst>
              <a:path w="6040967" h="6858000">
                <a:moveTo>
                  <a:pt x="0" y="0"/>
                </a:moveTo>
                <a:lnTo>
                  <a:pt x="6040967" y="0"/>
                </a:lnTo>
                <a:lnTo>
                  <a:pt x="6040967" y="1900238"/>
                </a:lnTo>
                <a:lnTo>
                  <a:pt x="5670550" y="2178050"/>
                </a:lnTo>
                <a:lnTo>
                  <a:pt x="5666317" y="2184400"/>
                </a:lnTo>
                <a:lnTo>
                  <a:pt x="5659967" y="2193925"/>
                </a:lnTo>
                <a:lnTo>
                  <a:pt x="5653617" y="2201863"/>
                </a:lnTo>
                <a:lnTo>
                  <a:pt x="5653617" y="2211388"/>
                </a:lnTo>
                <a:lnTo>
                  <a:pt x="5653617" y="2220913"/>
                </a:lnTo>
                <a:lnTo>
                  <a:pt x="5659967" y="2228850"/>
                </a:lnTo>
                <a:lnTo>
                  <a:pt x="5666317" y="2238375"/>
                </a:lnTo>
                <a:lnTo>
                  <a:pt x="5670550" y="2244725"/>
                </a:lnTo>
                <a:lnTo>
                  <a:pt x="6040967" y="2522538"/>
                </a:lnTo>
                <a:lnTo>
                  <a:pt x="6040967" y="6858000"/>
                </a:lnTo>
                <a:lnTo>
                  <a:pt x="0" y="6858000"/>
                </a:lnTo>
                <a:close/>
              </a:path>
            </a:pathLst>
          </a:custGeom>
          <a:gradFill flip="none" rotWithShape="1">
            <a:gsLst>
              <a:gs pos="0">
                <a:schemeClr val="accent1">
                  <a:alpha val="50000"/>
                </a:schemeClr>
              </a:gs>
              <a:gs pos="68000">
                <a:schemeClr val="accent1">
                  <a:alpha val="70000"/>
                </a:schemeClr>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
            <a:extLst>
              <a:ext uri="{FF2B5EF4-FFF2-40B4-BE49-F238E27FC236}">
                <a16:creationId xmlns:a16="http://schemas.microsoft.com/office/drawing/2014/main" id="{A152BA23-E797-46EB-8BCF-6CB26DE51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653617" y="0"/>
            <a:ext cx="6538383" cy="6858000"/>
          </a:xfrm>
          <a:custGeom>
            <a:avLst/>
            <a:gdLst/>
            <a:ahLst/>
            <a:cxnLst/>
            <a:rect l="l" t="t" r="r" b="b"/>
            <a:pathLst>
              <a:path w="6538383" h="6858000">
                <a:moveTo>
                  <a:pt x="387350" y="0"/>
                </a:moveTo>
                <a:lnTo>
                  <a:pt x="4874683" y="0"/>
                </a:lnTo>
                <a:lnTo>
                  <a:pt x="6093883" y="0"/>
                </a:lnTo>
                <a:lnTo>
                  <a:pt x="6538383" y="0"/>
                </a:lnTo>
                <a:lnTo>
                  <a:pt x="6538383" y="6858000"/>
                </a:lnTo>
                <a:lnTo>
                  <a:pt x="6093883" y="6858000"/>
                </a:lnTo>
                <a:lnTo>
                  <a:pt x="4874683" y="6858000"/>
                </a:lnTo>
                <a:lnTo>
                  <a:pt x="387350" y="6858000"/>
                </a:lnTo>
                <a:lnTo>
                  <a:pt x="387350" y="2522538"/>
                </a:lnTo>
                <a:lnTo>
                  <a:pt x="16933" y="2244725"/>
                </a:lnTo>
                <a:lnTo>
                  <a:pt x="12700" y="2238375"/>
                </a:lnTo>
                <a:lnTo>
                  <a:pt x="6350" y="2228850"/>
                </a:lnTo>
                <a:lnTo>
                  <a:pt x="0" y="2220913"/>
                </a:lnTo>
                <a:lnTo>
                  <a:pt x="0" y="2211388"/>
                </a:lnTo>
                <a:lnTo>
                  <a:pt x="0" y="2201863"/>
                </a:lnTo>
                <a:lnTo>
                  <a:pt x="6350" y="2193925"/>
                </a:lnTo>
                <a:lnTo>
                  <a:pt x="12700" y="2184400"/>
                </a:lnTo>
                <a:lnTo>
                  <a:pt x="16933" y="2178050"/>
                </a:lnTo>
                <a:lnTo>
                  <a:pt x="387350" y="1900238"/>
                </a:lnTo>
                <a:close/>
              </a:path>
            </a:pathLst>
          </a:custGeom>
          <a:solidFill>
            <a:schemeClr val="bg1">
              <a:alpha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499E2-BE4D-F84A-B142-EB2003C6F0DF}"/>
              </a:ext>
            </a:extLst>
          </p:cNvPr>
          <p:cNvSpPr>
            <a:spLocks noGrp="1"/>
          </p:cNvSpPr>
          <p:nvPr>
            <p:ph type="title"/>
          </p:nvPr>
        </p:nvSpPr>
        <p:spPr>
          <a:xfrm>
            <a:off x="6519333" y="447188"/>
            <a:ext cx="5223934" cy="1559412"/>
          </a:xfrm>
        </p:spPr>
        <p:txBody>
          <a:bodyPr vert="horz" lIns="91440" tIns="45720" rIns="91440" bIns="45720" rtlCol="0" anchor="b">
            <a:normAutofit/>
          </a:bodyPr>
          <a:lstStyle/>
          <a:p>
            <a:r>
              <a:rPr lang="en-US" sz="4000" dirty="0"/>
              <a:t>Discussion and Recommendation</a:t>
            </a:r>
          </a:p>
        </p:txBody>
      </p:sp>
      <p:sp>
        <p:nvSpPr>
          <p:cNvPr id="3" name="Text Placeholder 2">
            <a:extLst>
              <a:ext uri="{FF2B5EF4-FFF2-40B4-BE49-F238E27FC236}">
                <a16:creationId xmlns:a16="http://schemas.microsoft.com/office/drawing/2014/main" id="{0C4FA9A5-82D3-7141-A3E8-1D73B400CEF5}"/>
              </a:ext>
            </a:extLst>
          </p:cNvPr>
          <p:cNvSpPr>
            <a:spLocks noGrp="1"/>
          </p:cNvSpPr>
          <p:nvPr>
            <p:ph type="body" sz="quarter" idx="16"/>
          </p:nvPr>
        </p:nvSpPr>
        <p:spPr>
          <a:xfrm>
            <a:off x="6519333" y="2413000"/>
            <a:ext cx="5223934" cy="3632200"/>
          </a:xfrm>
        </p:spPr>
        <p:txBody>
          <a:bodyPr vert="horz" lIns="91440" tIns="45720" rIns="91440" bIns="45720" rtlCol="0" anchor="ctr">
            <a:normAutofit/>
          </a:bodyPr>
          <a:lstStyle/>
          <a:p>
            <a:pPr>
              <a:buFont typeface="Wingdings 2" charset="2"/>
              <a:buChar char=""/>
            </a:pPr>
            <a:r>
              <a:rPr lang="en-US" sz="1400" dirty="0"/>
              <a:t>By looking at the cluster data, we can see that cluster 1 is the one that we are the most interested in. </a:t>
            </a:r>
          </a:p>
          <a:p>
            <a:pPr>
              <a:buFont typeface="Wingdings 2" charset="2"/>
              <a:buChar char=""/>
            </a:pPr>
            <a:r>
              <a:rPr lang="en-US" sz="1400" dirty="0"/>
              <a:t>There are not so many Chinese restaurants at top 5 most common venues. It's a great opportunity for the restaurant owner to consider the districts from cluster 1 as a potential location for the new Chinese restaurant. </a:t>
            </a:r>
          </a:p>
          <a:p>
            <a:pPr>
              <a:buFont typeface="Wingdings 2" charset="2"/>
              <a:buChar char=""/>
            </a:pPr>
            <a:r>
              <a:rPr lang="en-US" sz="1400" dirty="0"/>
              <a:t>These are the districts where gastronomy is well represented. All kinds of delicacies are concentrated in these areas. Therefore, it will attract more and more people to come here.</a:t>
            </a:r>
          </a:p>
        </p:txBody>
      </p:sp>
    </p:spTree>
    <p:extLst>
      <p:ext uri="{BB962C8B-B14F-4D97-AF65-F5344CB8AC3E}">
        <p14:creationId xmlns:p14="http://schemas.microsoft.com/office/powerpoint/2010/main" val="38448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18C5C-D745-1C4A-A716-487ABFBDA27E}"/>
              </a:ext>
            </a:extLst>
          </p:cNvPr>
          <p:cNvSpPr>
            <a:spLocks noGrp="1"/>
          </p:cNvSpPr>
          <p:nvPr>
            <p:ph type="title"/>
          </p:nvPr>
        </p:nvSpPr>
        <p:spPr/>
        <p:txBody>
          <a:bodyPr anchor="ctr"/>
          <a:lstStyle/>
          <a:p>
            <a:pPr algn="ctr"/>
            <a:r>
              <a:rPr lang="en-US" dirty="0"/>
              <a:t>Conclusion</a:t>
            </a:r>
          </a:p>
        </p:txBody>
      </p:sp>
      <p:sp>
        <p:nvSpPr>
          <p:cNvPr id="3" name="Text Placeholder 2">
            <a:extLst>
              <a:ext uri="{FF2B5EF4-FFF2-40B4-BE49-F238E27FC236}">
                <a16:creationId xmlns:a16="http://schemas.microsoft.com/office/drawing/2014/main" id="{9DAC0059-3305-9743-863D-83E1D8011DCE}"/>
              </a:ext>
            </a:extLst>
          </p:cNvPr>
          <p:cNvSpPr>
            <a:spLocks noGrp="1"/>
          </p:cNvSpPr>
          <p:nvPr>
            <p:ph type="body" sz="quarter" idx="16"/>
          </p:nvPr>
        </p:nvSpPr>
        <p:spPr/>
        <p:txBody>
          <a:bodyPr>
            <a:noAutofit/>
          </a:bodyPr>
          <a:lstStyle/>
          <a:p>
            <a:pPr marL="285750" indent="-285750">
              <a:buFont typeface="Arial" panose="020B0604020202020204" pitchFamily="34" charset="0"/>
              <a:buChar char="•"/>
            </a:pPr>
            <a:r>
              <a:rPr lang="en-US" sz="1400" dirty="0"/>
              <a:t>The project was analyzed based on the toolset of data science and relied on the use of Python and Python libraries including Pandas, Scikit, Folium. </a:t>
            </a:r>
          </a:p>
          <a:p>
            <a:pPr marL="285750" indent="-285750">
              <a:buFont typeface="Arial" panose="020B0604020202020204" pitchFamily="34" charset="0"/>
              <a:buChar char="•"/>
            </a:pPr>
            <a:r>
              <a:rPr lang="en-US" sz="1400" dirty="0"/>
              <a:t>Data was collected from a different type of sources and in different formats. </a:t>
            </a:r>
          </a:p>
          <a:p>
            <a:pPr marL="285750" indent="-285750">
              <a:buFont typeface="Arial" panose="020B0604020202020204" pitchFamily="34" charset="0"/>
              <a:buChar char="•"/>
            </a:pPr>
            <a:r>
              <a:rPr lang="en-US" sz="1400" dirty="0"/>
              <a:t>For analysis, machine learning technique was applied. The output of the analysis provided a thorough base for the recommendation for the business problem in question.</a:t>
            </a:r>
          </a:p>
        </p:txBody>
      </p:sp>
    </p:spTree>
    <p:extLst>
      <p:ext uri="{BB962C8B-B14F-4D97-AF65-F5344CB8AC3E}">
        <p14:creationId xmlns:p14="http://schemas.microsoft.com/office/powerpoint/2010/main" val="3326735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6" name="Picture 5" descr="A close-up of a spoon&#10;&#10;Description automatically generated with low confidence">
            <a:extLst>
              <a:ext uri="{FF2B5EF4-FFF2-40B4-BE49-F238E27FC236}">
                <a16:creationId xmlns:a16="http://schemas.microsoft.com/office/drawing/2014/main" id="{40D8F7EF-6022-45BA-BD88-970525C007B8}"/>
              </a:ext>
            </a:extLst>
          </p:cNvPr>
          <p:cNvPicPr>
            <a:picLocks noChangeAspect="1"/>
          </p:cNvPicPr>
          <p:nvPr/>
        </p:nvPicPr>
        <p:blipFill rotWithShape="1">
          <a:blip r:embed="rId2"/>
          <a:srcRect l="9091" t="16512"/>
          <a:stretch/>
        </p:blipFill>
        <p:spPr>
          <a:xfrm>
            <a:off x="20" y="10"/>
            <a:ext cx="12191980" cy="6857989"/>
          </a:xfrm>
          <a:prstGeom prst="rect">
            <a:avLst/>
          </a:prstGeom>
        </p:spPr>
      </p:pic>
      <p:sp>
        <p:nvSpPr>
          <p:cNvPr id="26" name="Freeform 6">
            <a:extLst>
              <a:ext uri="{FF2B5EF4-FFF2-40B4-BE49-F238E27FC236}">
                <a16:creationId xmlns:a16="http://schemas.microsoft.com/office/drawing/2014/main" id="{28F489B8-B6E6-485E-9CB6-3C90A4D84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06897" y="336390"/>
            <a:ext cx="6332416" cy="5838454"/>
          </a:xfrm>
          <a:custGeom>
            <a:avLst/>
            <a:gdLst/>
            <a:ahLst/>
            <a:cxnLst/>
            <a:rect l="l" t="t" r="r" b="b"/>
            <a:pathLst>
              <a:path w="6332416" h="5838454">
                <a:moveTo>
                  <a:pt x="63624" y="0"/>
                </a:moveTo>
                <a:lnTo>
                  <a:pt x="82337" y="0"/>
                </a:lnTo>
                <a:lnTo>
                  <a:pt x="6250080" y="0"/>
                </a:lnTo>
                <a:lnTo>
                  <a:pt x="6268793" y="0"/>
                </a:lnTo>
                <a:lnTo>
                  <a:pt x="6283763" y="5614"/>
                </a:lnTo>
                <a:lnTo>
                  <a:pt x="6294991" y="11228"/>
                </a:lnTo>
                <a:lnTo>
                  <a:pt x="6309961" y="16842"/>
                </a:lnTo>
                <a:lnTo>
                  <a:pt x="6317446" y="28069"/>
                </a:lnTo>
                <a:lnTo>
                  <a:pt x="6324931" y="36490"/>
                </a:lnTo>
                <a:lnTo>
                  <a:pt x="6332416" y="47718"/>
                </a:lnTo>
                <a:lnTo>
                  <a:pt x="6332416" y="61752"/>
                </a:lnTo>
                <a:lnTo>
                  <a:pt x="6332416" y="2646984"/>
                </a:lnTo>
                <a:lnTo>
                  <a:pt x="6332416" y="2661018"/>
                </a:lnTo>
                <a:lnTo>
                  <a:pt x="6332416" y="2913585"/>
                </a:lnTo>
                <a:lnTo>
                  <a:pt x="6332416" y="2927620"/>
                </a:lnTo>
                <a:lnTo>
                  <a:pt x="6332416" y="5512851"/>
                </a:lnTo>
                <a:lnTo>
                  <a:pt x="6332416" y="5526886"/>
                </a:lnTo>
                <a:lnTo>
                  <a:pt x="6324931" y="5538114"/>
                </a:lnTo>
                <a:lnTo>
                  <a:pt x="6317446" y="5546534"/>
                </a:lnTo>
                <a:lnTo>
                  <a:pt x="6309961" y="5557762"/>
                </a:lnTo>
                <a:lnTo>
                  <a:pt x="6294991" y="5563376"/>
                </a:lnTo>
                <a:lnTo>
                  <a:pt x="6283763" y="5568990"/>
                </a:lnTo>
                <a:lnTo>
                  <a:pt x="6268793" y="5574604"/>
                </a:lnTo>
                <a:lnTo>
                  <a:pt x="6250080" y="5574604"/>
                </a:lnTo>
                <a:lnTo>
                  <a:pt x="1657955" y="5574604"/>
                </a:lnTo>
                <a:lnTo>
                  <a:pt x="1328610" y="5821613"/>
                </a:lnTo>
                <a:lnTo>
                  <a:pt x="1317382" y="5827227"/>
                </a:lnTo>
                <a:lnTo>
                  <a:pt x="1302412" y="5832840"/>
                </a:lnTo>
                <a:lnTo>
                  <a:pt x="1287442" y="5838454"/>
                </a:lnTo>
                <a:lnTo>
                  <a:pt x="1272472" y="5838454"/>
                </a:lnTo>
                <a:lnTo>
                  <a:pt x="1257501" y="5838454"/>
                </a:lnTo>
                <a:lnTo>
                  <a:pt x="1242531" y="5832840"/>
                </a:lnTo>
                <a:lnTo>
                  <a:pt x="1227561" y="5827227"/>
                </a:lnTo>
                <a:lnTo>
                  <a:pt x="1216333" y="5821613"/>
                </a:lnTo>
                <a:lnTo>
                  <a:pt x="886988" y="5574604"/>
                </a:lnTo>
                <a:lnTo>
                  <a:pt x="82337" y="5574604"/>
                </a:lnTo>
                <a:lnTo>
                  <a:pt x="63624" y="5574604"/>
                </a:lnTo>
                <a:lnTo>
                  <a:pt x="48654" y="5568990"/>
                </a:lnTo>
                <a:lnTo>
                  <a:pt x="37426" y="5563376"/>
                </a:lnTo>
                <a:lnTo>
                  <a:pt x="22456" y="5557762"/>
                </a:lnTo>
                <a:lnTo>
                  <a:pt x="14971" y="5546534"/>
                </a:lnTo>
                <a:lnTo>
                  <a:pt x="7485" y="5538114"/>
                </a:lnTo>
                <a:lnTo>
                  <a:pt x="0" y="5526886"/>
                </a:lnTo>
                <a:lnTo>
                  <a:pt x="0" y="5512851"/>
                </a:lnTo>
                <a:lnTo>
                  <a:pt x="0" y="2927620"/>
                </a:lnTo>
                <a:lnTo>
                  <a:pt x="0" y="2913585"/>
                </a:lnTo>
                <a:lnTo>
                  <a:pt x="0" y="2661018"/>
                </a:lnTo>
                <a:lnTo>
                  <a:pt x="0" y="2646984"/>
                </a:lnTo>
                <a:lnTo>
                  <a:pt x="0" y="61752"/>
                </a:lnTo>
                <a:lnTo>
                  <a:pt x="0" y="47718"/>
                </a:lnTo>
                <a:lnTo>
                  <a:pt x="7485" y="36490"/>
                </a:lnTo>
                <a:lnTo>
                  <a:pt x="14971" y="28069"/>
                </a:lnTo>
                <a:lnTo>
                  <a:pt x="22456" y="16842"/>
                </a:lnTo>
                <a:lnTo>
                  <a:pt x="37426" y="11228"/>
                </a:lnTo>
                <a:lnTo>
                  <a:pt x="48654" y="5614"/>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0DB94C-7363-3E46-85DB-4F9397ECF966}"/>
              </a:ext>
            </a:extLst>
          </p:cNvPr>
          <p:cNvSpPr>
            <a:spLocks noGrp="1"/>
          </p:cNvSpPr>
          <p:nvPr>
            <p:ph type="title"/>
          </p:nvPr>
        </p:nvSpPr>
        <p:spPr>
          <a:xfrm>
            <a:off x="5878125" y="2003653"/>
            <a:ext cx="5706532" cy="1354667"/>
          </a:xfrm>
        </p:spPr>
        <p:txBody>
          <a:bodyPr vert="horz" lIns="91440" tIns="45720" rIns="91440" bIns="45720" rtlCol="0" anchor="b">
            <a:normAutofit/>
          </a:bodyPr>
          <a:lstStyle/>
          <a:p>
            <a:pPr algn="ctr"/>
            <a:r>
              <a:rPr lang="en-US" sz="4000" b="1" dirty="0"/>
              <a:t>Thank you!</a:t>
            </a:r>
          </a:p>
        </p:txBody>
      </p:sp>
      <p:sp>
        <p:nvSpPr>
          <p:cNvPr id="4" name="Text Placeholder 3">
            <a:extLst>
              <a:ext uri="{FF2B5EF4-FFF2-40B4-BE49-F238E27FC236}">
                <a16:creationId xmlns:a16="http://schemas.microsoft.com/office/drawing/2014/main" id="{BF0D4CF9-35A7-BD40-923D-AC1F9D5AF5F0}"/>
              </a:ext>
            </a:extLst>
          </p:cNvPr>
          <p:cNvSpPr>
            <a:spLocks noGrp="1"/>
          </p:cNvSpPr>
          <p:nvPr>
            <p:ph type="body" sz="half" idx="2"/>
          </p:nvPr>
        </p:nvSpPr>
        <p:spPr>
          <a:xfrm>
            <a:off x="5723467" y="2116667"/>
            <a:ext cx="5706533" cy="3496733"/>
          </a:xfrm>
        </p:spPr>
        <p:txBody>
          <a:bodyPr vert="horz" lIns="91440" tIns="45720" rIns="91440" bIns="45720" rtlCol="0" anchor="ctr">
            <a:normAutofit/>
          </a:bodyPr>
          <a:lstStyle/>
          <a:p>
            <a:pPr>
              <a:buFont typeface="Wingdings 2" charset="2"/>
              <a:buChar char=""/>
            </a:pPr>
            <a:endParaRPr lang="en-US" dirty="0"/>
          </a:p>
        </p:txBody>
      </p:sp>
    </p:spTree>
    <p:extLst>
      <p:ext uri="{BB962C8B-B14F-4D97-AF65-F5344CB8AC3E}">
        <p14:creationId xmlns:p14="http://schemas.microsoft.com/office/powerpoint/2010/main" val="74630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61</TotalTime>
  <Words>525</Words>
  <Application>Microsoft Macintosh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2</vt:lpstr>
      <vt:lpstr>Quotable</vt:lpstr>
      <vt:lpstr>Capstone Project Applied Data Science Capstone by IBM</vt:lpstr>
      <vt:lpstr>Business Problem</vt:lpstr>
      <vt:lpstr>Data</vt:lpstr>
      <vt:lpstr>Methodology</vt:lpstr>
      <vt:lpstr>Results</vt:lpstr>
      <vt:lpstr>Discussion and Recommendation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Applied Data Science Capstone by IBM</dc:title>
  <dc:creator>nicolec5320@gmail.com</dc:creator>
  <cp:lastModifiedBy>nicolec5320@gmail.com</cp:lastModifiedBy>
  <cp:revision>7</cp:revision>
  <dcterms:created xsi:type="dcterms:W3CDTF">2021-06-22T23:34:17Z</dcterms:created>
  <dcterms:modified xsi:type="dcterms:W3CDTF">2021-06-23T00:35:29Z</dcterms:modified>
</cp:coreProperties>
</file>