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307" r:id="rId3"/>
    <p:sldId id="335" r:id="rId4"/>
    <p:sldId id="336" r:id="rId5"/>
    <p:sldId id="338" r:id="rId6"/>
    <p:sldId id="339" r:id="rId7"/>
    <p:sldId id="343" r:id="rId8"/>
    <p:sldId id="344" r:id="rId9"/>
    <p:sldId id="337" r:id="rId10"/>
    <p:sldId id="340" r:id="rId11"/>
    <p:sldId id="341" r:id="rId12"/>
    <p:sldId id="342" r:id="rId13"/>
    <p:sldId id="345" r:id="rId14"/>
    <p:sldId id="346" r:id="rId15"/>
    <p:sldId id="347" r:id="rId16"/>
    <p:sldId id="348" r:id="rId17"/>
    <p:sldId id="349" r:id="rId18"/>
    <p:sldId id="350" r:id="rId19"/>
    <p:sldId id="351" r:id="rId20"/>
    <p:sldId id="352" r:id="rId21"/>
    <p:sldId id="353" r:id="rId22"/>
    <p:sldId id="33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43" autoAdjust="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EFCDEA-B00A-4EAC-8DC1-E4EE647E61A3}" type="datetimeFigureOut">
              <a:rPr lang="en-IN" smtClean="0"/>
              <a:t>07-05-2019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00635-FE48-43B6-9AAD-06A4BAE80AFA}" type="slidenum">
              <a:rPr lang="en-IN" smtClean="0"/>
              <a:t>‹#›</a:t>
            </a:fld>
            <a:endParaRPr lang="en-IN"/>
          </a:p>
        </p:txBody>
      </p:sp>
    </p:spTree>
    <p:extLst>
      <p:ext uri="{BB962C8B-B14F-4D97-AF65-F5344CB8AC3E}">
        <p14:creationId xmlns:p14="http://schemas.microsoft.com/office/powerpoint/2010/main" val="219006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6" name="Picture 2" descr="C:\Users\vinothkumar.m\Desktop\Current Template\RBTC\Silver BG-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32222"/>
          <a:stretch/>
        </p:blipFill>
        <p:spPr bwMode="auto">
          <a:xfrm>
            <a:off x="0" y="0"/>
            <a:ext cx="12192000" cy="4648200"/>
          </a:xfrm>
          <a:prstGeom prst="rect">
            <a:avLst/>
          </a:prstGeom>
          <a:noFill/>
          <a:extLst>
            <a:ext uri="{909E8E84-426E-40DD-AFC4-6F175D3DCCD1}">
              <a14:hiddenFill xmlns:a14="http://schemas.microsoft.com/office/drawing/2010/main">
                <a:solidFill>
                  <a:srgbClr val="FFFFFF"/>
                </a:solidFill>
              </a14:hiddenFill>
            </a:ext>
          </a:extLst>
        </p:spPr>
      </p:pic>
      <p:sp>
        <p:nvSpPr>
          <p:cNvPr id="4" name="Freeform 8"/>
          <p:cNvSpPr>
            <a:spLocks noChangeAspect="1"/>
          </p:cNvSpPr>
          <p:nvPr/>
        </p:nvSpPr>
        <p:spPr bwMode="auto">
          <a:xfrm>
            <a:off x="0" y="4562505"/>
            <a:ext cx="12192000" cy="263525"/>
          </a:xfrm>
          <a:custGeom>
            <a:avLst/>
            <a:gdLst>
              <a:gd name="T0" fmla="*/ 2147483647 w 6803"/>
              <a:gd name="T1" fmla="*/ 0 h 196"/>
              <a:gd name="T2" fmla="*/ 0 w 6803"/>
              <a:gd name="T3" fmla="*/ 0 h 196"/>
              <a:gd name="T4" fmla="*/ 0 w 6803"/>
              <a:gd name="T5" fmla="*/ 2147483647 h 196"/>
              <a:gd name="T6" fmla="*/ 2147483647 w 6803"/>
              <a:gd name="T7" fmla="*/ 2147483647 h 196"/>
              <a:gd name="T8" fmla="*/ 2147483647 w 6803"/>
              <a:gd name="T9" fmla="*/ 2147483647 h 196"/>
              <a:gd name="T10" fmla="*/ 2147483647 w 6803"/>
              <a:gd name="T11" fmla="*/ 2147483647 h 196"/>
              <a:gd name="T12" fmla="*/ 2147483647 w 6803"/>
              <a:gd name="T13" fmla="*/ 0 h 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03" h="196">
                <a:moveTo>
                  <a:pt x="6803" y="0"/>
                </a:moveTo>
                <a:lnTo>
                  <a:pt x="0" y="0"/>
                </a:lnTo>
                <a:lnTo>
                  <a:pt x="0" y="99"/>
                </a:lnTo>
                <a:lnTo>
                  <a:pt x="2187" y="99"/>
                </a:lnTo>
                <a:lnTo>
                  <a:pt x="2282" y="196"/>
                </a:lnTo>
                <a:lnTo>
                  <a:pt x="6803" y="196"/>
                </a:lnTo>
                <a:lnTo>
                  <a:pt x="6803"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5" name="Rectangle 6"/>
          <p:cNvSpPr>
            <a:spLocks/>
          </p:cNvSpPr>
          <p:nvPr/>
        </p:nvSpPr>
        <p:spPr bwMode="auto">
          <a:xfrm>
            <a:off x="7641771" y="6597680"/>
            <a:ext cx="4143851" cy="24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4" rIns="0" bIns="45714">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Verdana" pitchFamily="34" charset="0"/>
                <a:cs typeface="Verdana" pitchFamily="34" charset="0"/>
              </a:rPr>
              <a:t>Copyright © 2016 HCL Technologies Limited  |  www.hcltech.com</a:t>
            </a:r>
          </a:p>
        </p:txBody>
      </p:sp>
      <p:grpSp>
        <p:nvGrpSpPr>
          <p:cNvPr id="6" name="Group 14"/>
          <p:cNvGrpSpPr>
            <a:grpSpLocks noChangeAspect="1"/>
          </p:cNvGrpSpPr>
          <p:nvPr/>
        </p:nvGrpSpPr>
        <p:grpSpPr bwMode="auto">
          <a:xfrm>
            <a:off x="10519835" y="6446871"/>
            <a:ext cx="1257300" cy="160337"/>
            <a:chOff x="5094" y="3939"/>
            <a:chExt cx="1488" cy="255"/>
          </a:xfrm>
        </p:grpSpPr>
        <p:sp>
          <p:nvSpPr>
            <p:cNvPr id="7" name="AutoShape 4"/>
            <p:cNvSpPr>
              <a:spLocks noChangeAspect="1" noChangeArrowheads="1" noTextEdit="1"/>
            </p:cNvSpPr>
            <p:nvPr/>
          </p:nvSpPr>
          <p:spPr bwMode="auto">
            <a:xfrm>
              <a:off x="5094" y="3939"/>
              <a:ext cx="148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8" name="Freeform 6"/>
            <p:cNvSpPr>
              <a:spLocks/>
            </p:cNvSpPr>
            <p:nvPr/>
          </p:nvSpPr>
          <p:spPr bwMode="auto">
            <a:xfrm>
              <a:off x="5122" y="3965"/>
              <a:ext cx="555" cy="194"/>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9" name="Freeform 7"/>
            <p:cNvSpPr>
              <a:spLocks/>
            </p:cNvSpPr>
            <p:nvPr/>
          </p:nvSpPr>
          <p:spPr bwMode="auto">
            <a:xfrm>
              <a:off x="5649" y="3949"/>
              <a:ext cx="524" cy="222"/>
            </a:xfrm>
            <a:custGeom>
              <a:avLst/>
              <a:gdLst>
                <a:gd name="T0" fmla="*/ 153055 w 222"/>
                <a:gd name="T1" fmla="*/ 34001 h 94"/>
                <a:gd name="T2" fmla="*/ 213927 w 222"/>
                <a:gd name="T3" fmla="*/ 34001 h 94"/>
                <a:gd name="T4" fmla="*/ 175531 w 222"/>
                <a:gd name="T5" fmla="*/ 7770 h 94"/>
                <a:gd name="T6" fmla="*/ 32677 w 222"/>
                <a:gd name="T7" fmla="*/ 24106 h 94"/>
                <a:gd name="T8" fmla="*/ 29733 w 222"/>
                <a:gd name="T9" fmla="*/ 79488 h 94"/>
                <a:gd name="T10" fmla="*/ 147350 w 222"/>
                <a:gd name="T11" fmla="*/ 83961 h 94"/>
                <a:gd name="T12" fmla="*/ 201263 w 222"/>
                <a:gd name="T13" fmla="*/ 59881 h 94"/>
                <a:gd name="T14" fmla="*/ 139549 w 222"/>
                <a:gd name="T15" fmla="*/ 59881 h 94"/>
                <a:gd name="T16" fmla="*/ 108952 w 222"/>
                <a:gd name="T17" fmla="*/ 69592 h 94"/>
                <a:gd name="T18" fmla="*/ 75893 w 222"/>
                <a:gd name="T19" fmla="*/ 46355 h 94"/>
                <a:gd name="T20" fmla="*/ 121249 w 222"/>
                <a:gd name="T21" fmla="*/ 24106 h 94"/>
                <a:gd name="T22" fmla="*/ 153055 w 222"/>
                <a:gd name="T23" fmla="*/ 34001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0" name="Freeform 8"/>
            <p:cNvSpPr>
              <a:spLocks/>
            </p:cNvSpPr>
            <p:nvPr/>
          </p:nvSpPr>
          <p:spPr bwMode="auto">
            <a:xfrm>
              <a:off x="6162" y="3965"/>
              <a:ext cx="403" cy="194"/>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grpSp>
      <p:sp>
        <p:nvSpPr>
          <p:cNvPr id="1433603" name="Rectangle 3"/>
          <p:cNvSpPr>
            <a:spLocks noGrp="1" noChangeArrowheads="1"/>
          </p:cNvSpPr>
          <p:nvPr>
            <p:ph type="ctrTitle" hasCustomPrompt="1"/>
          </p:nvPr>
        </p:nvSpPr>
        <p:spPr>
          <a:xfrm>
            <a:off x="402336" y="4940423"/>
            <a:ext cx="11387328" cy="829468"/>
          </a:xfrm>
        </p:spPr>
        <p:txBody>
          <a:bodyPr lIns="91425" rIns="91425"/>
          <a:lstStyle>
            <a:lvl1pPr>
              <a:lnSpc>
                <a:spcPct val="125000"/>
              </a:lnSpc>
              <a:defRPr sz="2400" b="1">
                <a:solidFill>
                  <a:srgbClr val="00529B"/>
                </a:solidFill>
                <a:latin typeface="+mj-lt"/>
              </a:defRPr>
            </a:lvl1pPr>
          </a:lstStyle>
          <a:p>
            <a:r>
              <a:rPr lang="en-US" dirty="0"/>
              <a:t>CLICK TO EDIT MASTER TITLE STYLE</a:t>
            </a:r>
          </a:p>
        </p:txBody>
      </p:sp>
      <p:sp>
        <p:nvSpPr>
          <p:cNvPr id="1433605" name="Rectangle 5"/>
          <p:cNvSpPr>
            <a:spLocks noGrp="1" noChangeArrowheads="1"/>
          </p:cNvSpPr>
          <p:nvPr>
            <p:ph type="subTitle" sz="quarter" idx="1" hasCustomPrompt="1"/>
          </p:nvPr>
        </p:nvSpPr>
        <p:spPr>
          <a:xfrm>
            <a:off x="402336" y="5769894"/>
            <a:ext cx="11387328" cy="554710"/>
          </a:xfrm>
        </p:spPr>
        <p:txBody>
          <a:bodyPr/>
          <a:lstStyle>
            <a:lvl1pPr marL="0" indent="0">
              <a:buFont typeface="Wingdings 2" pitchFamily="18" charset="2"/>
              <a:buNone/>
              <a:defRPr sz="2100" b="0">
                <a:solidFill>
                  <a:schemeClr val="tx1">
                    <a:lumMod val="75000"/>
                    <a:lumOff val="25000"/>
                  </a:schemeClr>
                </a:solidFill>
                <a:latin typeface="+mj-lt"/>
              </a:defRPr>
            </a:lvl1pPr>
          </a:lstStyle>
          <a:p>
            <a:r>
              <a:rPr lang="en-US" dirty="0"/>
              <a:t>CLICK TO EDIT MASTER SUBTITLE STYLE</a:t>
            </a:r>
          </a:p>
        </p:txBody>
      </p:sp>
    </p:spTree>
    <p:extLst>
      <p:ext uri="{BB962C8B-B14F-4D97-AF65-F5344CB8AC3E}">
        <p14:creationId xmlns:p14="http://schemas.microsoft.com/office/powerpoint/2010/main" val="19726768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000"/>
            </a:lvl1pPr>
            <a:lvl2pPr marL="457128" indent="-217453">
              <a:buFont typeface="Wingdings" panose="05000000000000000000" pitchFamily="2" charset="2"/>
              <a:buChar char="Ø"/>
              <a:defRPr sz="2000"/>
            </a:lvl2pPr>
            <a:lvl3pPr marL="676168" indent="-209517">
              <a:buFont typeface="Wingdings" panose="05000000000000000000" pitchFamily="2" charset="2"/>
              <a:buChar char="ü"/>
              <a:defRPr sz="2000"/>
            </a:lvl3pPr>
            <a:lvl4pPr marL="904729" indent="-219040">
              <a:buFont typeface="Arial" panose="020B0604020202020204" pitchFamily="34" charset="0"/>
              <a:buChar char="•"/>
              <a:defRPr sz="1800"/>
            </a:lvl4pPr>
            <a:lvl5pPr marL="1133293" indent="-219040">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118431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2563202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85144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Body">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65759" y="274319"/>
            <a:ext cx="11460479" cy="822960"/>
          </a:xfrm>
          <a:prstGeom prst="rect">
            <a:avLst/>
          </a:prstGeom>
          <a:noFill/>
          <a:ln>
            <a:noFill/>
          </a:ln>
        </p:spPr>
        <p:txBody>
          <a:bodyPr lIns="91425" tIns="91425" rIns="91425" bIns="91425" anchor="t" anchorCtr="0"/>
          <a:lstStyle>
            <a:lvl1pPr>
              <a:spcBef>
                <a:spcPts val="0"/>
              </a:spcBef>
              <a:buSzPct val="99224"/>
              <a:defRPr sz="4266"/>
            </a:lvl1pPr>
            <a:lvl2pPr>
              <a:spcBef>
                <a:spcPts val="0"/>
              </a:spcBef>
              <a:buSzPct val="99224"/>
              <a:defRPr sz="4266"/>
            </a:lvl2pPr>
            <a:lvl3pPr>
              <a:spcBef>
                <a:spcPts val="0"/>
              </a:spcBef>
              <a:buSzPct val="99224"/>
              <a:defRPr sz="4266"/>
            </a:lvl3pPr>
            <a:lvl4pPr>
              <a:spcBef>
                <a:spcPts val="0"/>
              </a:spcBef>
              <a:buSzPct val="99224"/>
              <a:defRPr sz="4266"/>
            </a:lvl4pPr>
            <a:lvl5pPr>
              <a:spcBef>
                <a:spcPts val="0"/>
              </a:spcBef>
              <a:buSzPct val="99224"/>
              <a:defRPr sz="4266"/>
            </a:lvl5pPr>
            <a:lvl6pPr>
              <a:spcBef>
                <a:spcPts val="0"/>
              </a:spcBef>
              <a:buSzPct val="99224"/>
              <a:defRPr sz="4266"/>
            </a:lvl6pPr>
            <a:lvl7pPr>
              <a:spcBef>
                <a:spcPts val="0"/>
              </a:spcBef>
              <a:buSzPct val="99224"/>
              <a:defRPr sz="4266"/>
            </a:lvl7pPr>
            <a:lvl8pPr>
              <a:spcBef>
                <a:spcPts val="0"/>
              </a:spcBef>
              <a:buSzPct val="99224"/>
              <a:defRPr sz="4266"/>
            </a:lvl8pPr>
            <a:lvl9pPr>
              <a:spcBef>
                <a:spcPts val="0"/>
              </a:spcBef>
              <a:buSzPct val="99224"/>
              <a:defRPr sz="4266"/>
            </a:lvl9pPr>
          </a:lstStyle>
          <a:p>
            <a:endParaRPr/>
          </a:p>
        </p:txBody>
      </p:sp>
      <p:sp>
        <p:nvSpPr>
          <p:cNvPr id="11" name="Shape 11"/>
          <p:cNvSpPr txBox="1">
            <a:spLocks noGrp="1"/>
          </p:cNvSpPr>
          <p:nvPr>
            <p:ph type="body" idx="1"/>
          </p:nvPr>
        </p:nvSpPr>
        <p:spPr>
          <a:xfrm>
            <a:off x="365759" y="1645919"/>
            <a:ext cx="11460479" cy="4937760"/>
          </a:xfrm>
          <a:prstGeom prst="rect">
            <a:avLst/>
          </a:prstGeom>
          <a:noFill/>
          <a:ln>
            <a:noFill/>
          </a:ln>
        </p:spPr>
        <p:txBody>
          <a:bodyPr lIns="91425" tIns="91425" rIns="91425" bIns="91425" anchor="t" anchorCtr="0"/>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a:endParaRPr/>
          </a:p>
        </p:txBody>
      </p:sp>
    </p:spTree>
    <p:extLst>
      <p:ext uri="{BB962C8B-B14F-4D97-AF65-F5344CB8AC3E}">
        <p14:creationId xmlns:p14="http://schemas.microsoft.com/office/powerpoint/2010/main" val="3901848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8640" y="1604330"/>
            <a:ext cx="5374080" cy="4497593"/>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67041" y="1604330"/>
            <a:ext cx="5374080" cy="4497593"/>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idx="10"/>
          </p:nvPr>
        </p:nvSpPr>
        <p:spPr>
          <a:xfrm>
            <a:off x="608640" y="6247377"/>
            <a:ext cx="2801280" cy="443567"/>
          </a:xfrm>
          <a:prstGeom prst="rect">
            <a:avLst/>
          </a:prstGeom>
        </p:spPr>
        <p:txBody>
          <a:bodyPr lIns="82945" tIns="41473" rIns="82945" bIns="41473"/>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6" name="Footer Placeholder 5"/>
          <p:cNvSpPr>
            <a:spLocks noGrp="1"/>
          </p:cNvSpPr>
          <p:nvPr>
            <p:ph type="ftr" idx="11"/>
          </p:nvPr>
        </p:nvSpPr>
        <p:spPr>
          <a:xfrm>
            <a:off x="4170240" y="6247377"/>
            <a:ext cx="3826560" cy="443567"/>
          </a:xfrm>
          <a:prstGeom prst="rect">
            <a:avLst/>
          </a:prstGeom>
        </p:spPr>
        <p:txBody>
          <a:bodyPr lIns="82945" tIns="41473" rIns="82945" bIns="41473"/>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7" name="Slide Number Placeholder 6"/>
          <p:cNvSpPr>
            <a:spLocks noGrp="1"/>
          </p:cNvSpPr>
          <p:nvPr>
            <p:ph type="sldNum" idx="12"/>
          </p:nvPr>
        </p:nvSpPr>
        <p:spPr>
          <a:xfrm>
            <a:off x="8741760" y="6247377"/>
            <a:ext cx="2801280" cy="443567"/>
          </a:xfrm>
          <a:prstGeom prst="rect">
            <a:avLst/>
          </a:prstGeom>
        </p:spPr>
        <p:txBody>
          <a:bodyPr lIns="82945" tIns="41473" rIns="82945" bIns="41473"/>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05A9EB2-176B-4E3D-9A79-D72632A6BBAB}" type="slidenum">
              <a:rPr kumimoji="0" lang="en-GB" altLang="en-US" sz="1800" b="0" i="0" u="none" strike="noStrike" kern="1200" cap="none" spc="0" normalizeH="0" baseline="0" noProof="0">
                <a:ln>
                  <a:noFill/>
                </a:ln>
                <a:solidFill>
                  <a:srgbClr val="000000"/>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GB" altLang="en-US" sz="18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247547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781050"/>
            <a:ext cx="10363200" cy="585788"/>
          </a:xfrm>
        </p:spPr>
        <p:txBody>
          <a:bodyPr/>
          <a:lstStyle/>
          <a:p>
            <a:r>
              <a:rPr lang="en-US"/>
              <a:t>Click to edit Master title style</a:t>
            </a:r>
            <a:endParaRPr lang="en-IN"/>
          </a:p>
        </p:txBody>
      </p:sp>
      <p:sp>
        <p:nvSpPr>
          <p:cNvPr id="3" name="ClipArt Placeholder 2"/>
          <p:cNvSpPr>
            <a:spLocks noGrp="1"/>
          </p:cNvSpPr>
          <p:nvPr>
            <p:ph type="clipArt" sz="half" idx="1"/>
          </p:nvPr>
        </p:nvSpPr>
        <p:spPr>
          <a:xfrm>
            <a:off x="914400" y="1544638"/>
            <a:ext cx="5080000" cy="1884362"/>
          </a:xfrm>
        </p:spPr>
        <p:txBody>
          <a:bodyPr/>
          <a:lstStyle/>
          <a:p>
            <a:endParaRPr lang="en-IN"/>
          </a:p>
        </p:txBody>
      </p:sp>
      <p:sp>
        <p:nvSpPr>
          <p:cNvPr id="4" name="Text Placeholder 3"/>
          <p:cNvSpPr>
            <a:spLocks noGrp="1"/>
          </p:cNvSpPr>
          <p:nvPr>
            <p:ph type="body" sz="half" idx="2"/>
          </p:nvPr>
        </p:nvSpPr>
        <p:spPr>
          <a:xfrm>
            <a:off x="6197600" y="1544638"/>
            <a:ext cx="5080000" cy="1884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304800" y="6248400"/>
            <a:ext cx="1422400" cy="406400"/>
          </a:xfrm>
          <a:prstGeom prst="rect">
            <a:avLst/>
          </a:prstGeom>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988787988"/>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82119126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3" descr="G:\Jobs\Layout &amp; Template\Temp\Template_1\Airbus Inner.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34"/>
            <a:ext cx="1219200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body" idx="1"/>
          </p:nvPr>
        </p:nvSpPr>
        <p:spPr bwMode="auto">
          <a:xfrm>
            <a:off x="406400" y="1219205"/>
            <a:ext cx="11379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14" rIns="91425" bIns="45714"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title"/>
          </p:nvPr>
        </p:nvSpPr>
        <p:spPr bwMode="auto">
          <a:xfrm>
            <a:off x="406400" y="15879"/>
            <a:ext cx="113792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4" tIns="45714" rIns="45714" bIns="45714" numCol="1" anchor="ctr" anchorCtr="0" compatLnSpc="1">
            <a:prstTxWarp prst="textNoShape">
              <a:avLst/>
            </a:prstTxWarp>
          </a:bodyPr>
          <a:lstStyle/>
          <a:p>
            <a:pPr lvl="0"/>
            <a:r>
              <a:rPr lang="en-US"/>
              <a:t>Click to edit Master title style</a:t>
            </a:r>
            <a:endParaRPr lang="en-US" dirty="0"/>
          </a:p>
        </p:txBody>
      </p:sp>
      <p:cxnSp>
        <p:nvCxnSpPr>
          <p:cNvPr id="8" name="Straight Connector 7"/>
          <p:cNvCxnSpPr/>
          <p:nvPr/>
        </p:nvCxnSpPr>
        <p:spPr bwMode="auto">
          <a:xfrm>
            <a:off x="626533" y="6577046"/>
            <a:ext cx="0" cy="280987"/>
          </a:xfrm>
          <a:prstGeom prst="line">
            <a:avLst/>
          </a:prstGeom>
          <a:ln>
            <a:headEnd type="none" w="sm" len="sm"/>
            <a:tailEnd type="none" w="med" len="med"/>
          </a:ln>
        </p:spPr>
        <p:style>
          <a:lnRef idx="1">
            <a:schemeClr val="dk1"/>
          </a:lnRef>
          <a:fillRef idx="0">
            <a:schemeClr val="dk1"/>
          </a:fillRef>
          <a:effectRef idx="0">
            <a:schemeClr val="dk1"/>
          </a:effectRef>
          <a:fontRef idx="minor">
            <a:schemeClr val="tx1"/>
          </a:fontRef>
        </p:style>
      </p:cxnSp>
      <p:sp>
        <p:nvSpPr>
          <p:cNvPr id="2" name="TextBox 1"/>
          <p:cNvSpPr txBox="1">
            <a:spLocks/>
          </p:cNvSpPr>
          <p:nvPr/>
        </p:nvSpPr>
        <p:spPr>
          <a:xfrm>
            <a:off x="65620" y="6569107"/>
            <a:ext cx="438149" cy="215431"/>
          </a:xfrm>
          <a:prstGeom prst="rect">
            <a:avLst/>
          </a:prstGeom>
        </p:spPr>
        <p:txBody>
          <a:bodyPr lIns="91425" tIns="45714" rIns="0" bIns="45714">
            <a:spAutoFit/>
          </a:bodyPr>
          <a:lstStyle>
            <a:defPPr>
              <a:defRPr lang="en-US"/>
            </a:defPPr>
            <a:lvl1pPr algn="r">
              <a:defRPr sz="800">
                <a:latin typeface="+mj-lt"/>
                <a:ea typeface="Verdana" pitchFamily="34" charset="0"/>
                <a:cs typeface="Verdana"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6DF0FD5-3A24-44DA-9FFE-F337F5476E26}" type="slidenum">
              <a:rPr kumimoji="0" lang="en-US" sz="800" b="0" i="0" u="none" strike="noStrike" kern="1200" cap="none" spc="0" normalizeH="0" baseline="0" noProof="0" smtClean="0">
                <a:ln>
                  <a:noFill/>
                </a:ln>
                <a:solidFill>
                  <a:srgbClr val="000000"/>
                </a:solidFill>
                <a:effectLst/>
                <a:uLnTx/>
                <a:uFillTx/>
                <a:latin typeface="Arial"/>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solidFill>
              <a:effectLst/>
              <a:uLnTx/>
              <a:uFillTx/>
              <a:latin typeface="Arial"/>
              <a:ea typeface="Verdana" pitchFamily="34" charset="0"/>
              <a:cs typeface="Verdana" pitchFamily="34" charset="0"/>
            </a:endParaRPr>
          </a:p>
        </p:txBody>
      </p:sp>
      <p:sp>
        <p:nvSpPr>
          <p:cNvPr id="1031" name="Rectangle 6"/>
          <p:cNvSpPr>
            <a:spLocks/>
          </p:cNvSpPr>
          <p:nvPr/>
        </p:nvSpPr>
        <p:spPr bwMode="auto">
          <a:xfrm>
            <a:off x="3967844" y="6446871"/>
            <a:ext cx="3902528" cy="24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4" rIns="0" bIns="45714">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Verdana" pitchFamily="34" charset="0"/>
                <a:cs typeface="Verdana" pitchFamily="34" charset="0"/>
              </a:rPr>
              <a:t>Copyright © 2016 HCL Technologies Limited  |  www.hcltech.com</a:t>
            </a:r>
          </a:p>
        </p:txBody>
      </p:sp>
      <p:grpSp>
        <p:nvGrpSpPr>
          <p:cNvPr id="1032" name="Group 5"/>
          <p:cNvGrpSpPr>
            <a:grpSpLocks noChangeAspect="1"/>
          </p:cNvGrpSpPr>
          <p:nvPr/>
        </p:nvGrpSpPr>
        <p:grpSpPr bwMode="auto">
          <a:xfrm>
            <a:off x="10519835" y="6446871"/>
            <a:ext cx="1257300" cy="160337"/>
            <a:chOff x="5094" y="3939"/>
            <a:chExt cx="1488" cy="255"/>
          </a:xfrm>
        </p:grpSpPr>
        <p:sp>
          <p:nvSpPr>
            <p:cNvPr id="1033" name="AutoShape 4"/>
            <p:cNvSpPr>
              <a:spLocks noChangeAspect="1" noChangeArrowheads="1" noTextEdit="1"/>
            </p:cNvSpPr>
            <p:nvPr/>
          </p:nvSpPr>
          <p:spPr bwMode="auto">
            <a:xfrm>
              <a:off x="5094" y="3939"/>
              <a:ext cx="148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034" name="Freeform 6"/>
            <p:cNvSpPr>
              <a:spLocks/>
            </p:cNvSpPr>
            <p:nvPr/>
          </p:nvSpPr>
          <p:spPr bwMode="auto">
            <a:xfrm>
              <a:off x="5122" y="3965"/>
              <a:ext cx="555" cy="194"/>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035" name="Freeform 7"/>
            <p:cNvSpPr>
              <a:spLocks/>
            </p:cNvSpPr>
            <p:nvPr/>
          </p:nvSpPr>
          <p:spPr bwMode="auto">
            <a:xfrm>
              <a:off x="5649" y="3949"/>
              <a:ext cx="524" cy="222"/>
            </a:xfrm>
            <a:custGeom>
              <a:avLst/>
              <a:gdLst>
                <a:gd name="T0" fmla="*/ 153055 w 222"/>
                <a:gd name="T1" fmla="*/ 34001 h 94"/>
                <a:gd name="T2" fmla="*/ 213927 w 222"/>
                <a:gd name="T3" fmla="*/ 34001 h 94"/>
                <a:gd name="T4" fmla="*/ 175531 w 222"/>
                <a:gd name="T5" fmla="*/ 7770 h 94"/>
                <a:gd name="T6" fmla="*/ 32677 w 222"/>
                <a:gd name="T7" fmla="*/ 24106 h 94"/>
                <a:gd name="T8" fmla="*/ 29733 w 222"/>
                <a:gd name="T9" fmla="*/ 79488 h 94"/>
                <a:gd name="T10" fmla="*/ 147350 w 222"/>
                <a:gd name="T11" fmla="*/ 83961 h 94"/>
                <a:gd name="T12" fmla="*/ 201263 w 222"/>
                <a:gd name="T13" fmla="*/ 59881 h 94"/>
                <a:gd name="T14" fmla="*/ 139549 w 222"/>
                <a:gd name="T15" fmla="*/ 59881 h 94"/>
                <a:gd name="T16" fmla="*/ 108952 w 222"/>
                <a:gd name="T17" fmla="*/ 69592 h 94"/>
                <a:gd name="T18" fmla="*/ 75893 w 222"/>
                <a:gd name="T19" fmla="*/ 46355 h 94"/>
                <a:gd name="T20" fmla="*/ 121249 w 222"/>
                <a:gd name="T21" fmla="*/ 24106 h 94"/>
                <a:gd name="T22" fmla="*/ 153055 w 222"/>
                <a:gd name="T23" fmla="*/ 34001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036" name="Freeform 8"/>
            <p:cNvSpPr>
              <a:spLocks/>
            </p:cNvSpPr>
            <p:nvPr/>
          </p:nvSpPr>
          <p:spPr bwMode="auto">
            <a:xfrm>
              <a:off x="6162" y="3965"/>
              <a:ext cx="403" cy="194"/>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grpSp>
    </p:spTree>
    <p:extLst>
      <p:ext uri="{BB962C8B-B14F-4D97-AF65-F5344CB8AC3E}">
        <p14:creationId xmlns:p14="http://schemas.microsoft.com/office/powerpoint/2010/main" val="14149820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ransition/>
  <p:txStyles>
    <p:titleStyle>
      <a:lvl1pPr algn="l" rtl="0" eaLnBrk="1" fontAlgn="base" hangingPunct="1">
        <a:spcBef>
          <a:spcPct val="0"/>
        </a:spcBef>
        <a:spcAft>
          <a:spcPct val="0"/>
        </a:spcAft>
        <a:defRPr sz="2400" b="1" cap="all" baseline="0">
          <a:solidFill>
            <a:srgbClr val="00529B"/>
          </a:solidFill>
          <a:latin typeface="+mj-lt"/>
          <a:ea typeface="+mj-ea"/>
          <a:cs typeface="+mj-cs"/>
        </a:defRPr>
      </a:lvl1pPr>
      <a:lvl2pPr algn="l" rtl="0" eaLnBrk="1" fontAlgn="base" hangingPunct="1">
        <a:spcBef>
          <a:spcPct val="0"/>
        </a:spcBef>
        <a:spcAft>
          <a:spcPct val="0"/>
        </a:spcAft>
        <a:defRPr sz="2400" b="1">
          <a:solidFill>
            <a:srgbClr val="00529B"/>
          </a:solidFill>
          <a:latin typeface="Novecento Book" pitchFamily="50" charset="0"/>
        </a:defRPr>
      </a:lvl2pPr>
      <a:lvl3pPr algn="l" rtl="0" eaLnBrk="1" fontAlgn="base" hangingPunct="1">
        <a:spcBef>
          <a:spcPct val="0"/>
        </a:spcBef>
        <a:spcAft>
          <a:spcPct val="0"/>
        </a:spcAft>
        <a:defRPr sz="2400" b="1">
          <a:solidFill>
            <a:srgbClr val="00529B"/>
          </a:solidFill>
          <a:latin typeface="Novecento Book" pitchFamily="50" charset="0"/>
        </a:defRPr>
      </a:lvl3pPr>
      <a:lvl4pPr algn="l" rtl="0" eaLnBrk="1" fontAlgn="base" hangingPunct="1">
        <a:spcBef>
          <a:spcPct val="0"/>
        </a:spcBef>
        <a:spcAft>
          <a:spcPct val="0"/>
        </a:spcAft>
        <a:defRPr sz="2400" b="1">
          <a:solidFill>
            <a:srgbClr val="00529B"/>
          </a:solidFill>
          <a:latin typeface="Novecento Book" pitchFamily="50" charset="0"/>
        </a:defRPr>
      </a:lvl4pPr>
      <a:lvl5pPr algn="l" rtl="0" eaLnBrk="1" fontAlgn="base" hangingPunct="1">
        <a:spcBef>
          <a:spcPct val="0"/>
        </a:spcBef>
        <a:spcAft>
          <a:spcPct val="0"/>
        </a:spcAft>
        <a:defRPr sz="2400" b="1">
          <a:solidFill>
            <a:srgbClr val="00529B"/>
          </a:solidFill>
          <a:latin typeface="Novecento Book" pitchFamily="50" charset="0"/>
        </a:defRPr>
      </a:lvl5pPr>
      <a:lvl6pPr marL="457128" algn="l" rtl="0" eaLnBrk="1" fontAlgn="base" hangingPunct="1">
        <a:spcBef>
          <a:spcPct val="0"/>
        </a:spcBef>
        <a:spcAft>
          <a:spcPct val="0"/>
        </a:spcAft>
        <a:defRPr sz="2400" b="1">
          <a:solidFill>
            <a:schemeClr val="bg1"/>
          </a:solidFill>
          <a:latin typeface="Arial" charset="0"/>
        </a:defRPr>
      </a:lvl6pPr>
      <a:lvl7pPr marL="914252" algn="l" rtl="0" eaLnBrk="1" fontAlgn="base" hangingPunct="1">
        <a:spcBef>
          <a:spcPct val="0"/>
        </a:spcBef>
        <a:spcAft>
          <a:spcPct val="0"/>
        </a:spcAft>
        <a:defRPr sz="2400" b="1">
          <a:solidFill>
            <a:schemeClr val="bg1"/>
          </a:solidFill>
          <a:latin typeface="Arial" charset="0"/>
        </a:defRPr>
      </a:lvl7pPr>
      <a:lvl8pPr marL="1371380" algn="l" rtl="0" eaLnBrk="1" fontAlgn="base" hangingPunct="1">
        <a:spcBef>
          <a:spcPct val="0"/>
        </a:spcBef>
        <a:spcAft>
          <a:spcPct val="0"/>
        </a:spcAft>
        <a:defRPr sz="2400" b="1">
          <a:solidFill>
            <a:schemeClr val="bg1"/>
          </a:solidFill>
          <a:latin typeface="Arial" charset="0"/>
        </a:defRPr>
      </a:lvl8pPr>
      <a:lvl9pPr marL="1828508" algn="l" rtl="0" eaLnBrk="1" fontAlgn="base" hangingPunct="1">
        <a:spcBef>
          <a:spcPct val="0"/>
        </a:spcBef>
        <a:spcAft>
          <a:spcPct val="0"/>
        </a:spcAft>
        <a:defRPr sz="2400" b="1">
          <a:solidFill>
            <a:schemeClr val="bg1"/>
          </a:solidFill>
          <a:latin typeface="Arial" charset="0"/>
        </a:defRPr>
      </a:lvl9pPr>
    </p:titleStyle>
    <p:bodyStyle>
      <a:lvl1pPr marL="238088" indent="-238088" algn="l" rtl="0" eaLnBrk="1" fontAlgn="base" hangingPunct="1">
        <a:spcBef>
          <a:spcPct val="100000"/>
        </a:spcBef>
        <a:spcAft>
          <a:spcPct val="0"/>
        </a:spcAft>
        <a:buClr>
          <a:schemeClr val="tx1"/>
        </a:buClr>
        <a:buFont typeface="Wingdings 2" pitchFamily="18" charset="2"/>
        <a:buChar char="¡"/>
        <a:defRPr sz="1500">
          <a:solidFill>
            <a:schemeClr val="tx1"/>
          </a:solidFill>
          <a:latin typeface="+mn-lt"/>
          <a:ea typeface="+mn-ea"/>
          <a:cs typeface="+mn-cs"/>
        </a:defRPr>
      </a:lvl1pPr>
      <a:lvl2pPr marL="457128" indent="-217453"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2pPr>
      <a:lvl3pPr marL="676168" indent="-209517"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3pPr>
      <a:lvl4pPr marL="904729"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4pPr>
      <a:lvl5pPr marL="1133293"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5pPr>
      <a:lvl6pPr marL="1590421"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6pPr>
      <a:lvl7pPr marL="2047548"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7pPr>
      <a:lvl8pPr marL="2504675"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8pPr>
      <a:lvl9pPr marL="2961802"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9pPr>
    </p:bodyStyle>
    <p:otherStyle>
      <a:defPPr>
        <a:defRPr lang="en-US"/>
      </a:defPPr>
      <a:lvl1pPr marL="0" algn="l" defTabSz="914252" rtl="0" eaLnBrk="1" latinLnBrk="0" hangingPunct="1">
        <a:defRPr sz="1800" kern="1200">
          <a:solidFill>
            <a:schemeClr val="tx1"/>
          </a:solidFill>
          <a:latin typeface="+mn-lt"/>
          <a:ea typeface="+mn-ea"/>
          <a:cs typeface="+mn-cs"/>
        </a:defRPr>
      </a:lvl1pPr>
      <a:lvl2pPr marL="457128" algn="l" defTabSz="914252" rtl="0" eaLnBrk="1" latinLnBrk="0" hangingPunct="1">
        <a:defRPr sz="1800" kern="1200">
          <a:solidFill>
            <a:schemeClr val="tx1"/>
          </a:solidFill>
          <a:latin typeface="+mn-lt"/>
          <a:ea typeface="+mn-ea"/>
          <a:cs typeface="+mn-cs"/>
        </a:defRPr>
      </a:lvl2pPr>
      <a:lvl3pPr marL="914252" algn="l" defTabSz="914252" rtl="0" eaLnBrk="1" latinLnBrk="0" hangingPunct="1">
        <a:defRPr sz="1800" kern="1200">
          <a:solidFill>
            <a:schemeClr val="tx1"/>
          </a:solidFill>
          <a:latin typeface="+mn-lt"/>
          <a:ea typeface="+mn-ea"/>
          <a:cs typeface="+mn-cs"/>
        </a:defRPr>
      </a:lvl3pPr>
      <a:lvl4pPr marL="1371380" algn="l" defTabSz="914252" rtl="0" eaLnBrk="1" latinLnBrk="0" hangingPunct="1">
        <a:defRPr sz="1800" kern="1200">
          <a:solidFill>
            <a:schemeClr val="tx1"/>
          </a:solidFill>
          <a:latin typeface="+mn-lt"/>
          <a:ea typeface="+mn-ea"/>
          <a:cs typeface="+mn-cs"/>
        </a:defRPr>
      </a:lvl4pPr>
      <a:lvl5pPr marL="1828508" algn="l" defTabSz="914252" rtl="0" eaLnBrk="1" latinLnBrk="0" hangingPunct="1">
        <a:defRPr sz="1800" kern="1200">
          <a:solidFill>
            <a:schemeClr val="tx1"/>
          </a:solidFill>
          <a:latin typeface="+mn-lt"/>
          <a:ea typeface="+mn-ea"/>
          <a:cs typeface="+mn-cs"/>
        </a:defRPr>
      </a:lvl5pPr>
      <a:lvl6pPr marL="2285635" algn="l" defTabSz="914252" rtl="0" eaLnBrk="1" latinLnBrk="0" hangingPunct="1">
        <a:defRPr sz="1800" kern="1200">
          <a:solidFill>
            <a:schemeClr val="tx1"/>
          </a:solidFill>
          <a:latin typeface="+mn-lt"/>
          <a:ea typeface="+mn-ea"/>
          <a:cs typeface="+mn-cs"/>
        </a:defRPr>
      </a:lvl6pPr>
      <a:lvl7pPr marL="2742761" algn="l" defTabSz="914252" rtl="0" eaLnBrk="1" latinLnBrk="0" hangingPunct="1">
        <a:defRPr sz="1800" kern="1200">
          <a:solidFill>
            <a:schemeClr val="tx1"/>
          </a:solidFill>
          <a:latin typeface="+mn-lt"/>
          <a:ea typeface="+mn-ea"/>
          <a:cs typeface="+mn-cs"/>
        </a:defRPr>
      </a:lvl7pPr>
      <a:lvl8pPr marL="3199887" algn="l" defTabSz="914252" rtl="0" eaLnBrk="1" latinLnBrk="0" hangingPunct="1">
        <a:defRPr sz="1800" kern="1200">
          <a:solidFill>
            <a:schemeClr val="tx1"/>
          </a:solidFill>
          <a:latin typeface="+mn-lt"/>
          <a:ea typeface="+mn-ea"/>
          <a:cs typeface="+mn-cs"/>
        </a:defRPr>
      </a:lvl8pPr>
      <a:lvl9pPr marL="3657015" algn="l" defTabSz="91425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python.org/3/tutori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solidFill>
                  <a:srgbClr val="0070C0"/>
                </a:solidFill>
              </a:rPr>
              <a:t>Basic exception handling</a:t>
            </a:r>
            <a:endParaRPr lang="en-IN" b="1" dirty="0">
              <a:solidFill>
                <a:srgbClr val="0070C0"/>
              </a:solidFill>
            </a:endParaRPr>
          </a:p>
        </p:txBody>
      </p:sp>
      <p:sp>
        <p:nvSpPr>
          <p:cNvPr id="3" name="Subtitle 2"/>
          <p:cNvSpPr>
            <a:spLocks noGrp="1"/>
          </p:cNvSpPr>
          <p:nvPr>
            <p:ph type="subTitle" sz="quarter" idx="1"/>
          </p:nvPr>
        </p:nvSpPr>
        <p:spPr/>
        <p:txBody>
          <a:bodyPr/>
          <a:lstStyle/>
          <a:p>
            <a:endParaRPr lang="en-IN" dirty="0"/>
          </a:p>
        </p:txBody>
      </p:sp>
    </p:spTree>
    <p:extLst>
      <p:ext uri="{BB962C8B-B14F-4D97-AF65-F5344CB8AC3E}">
        <p14:creationId xmlns:p14="http://schemas.microsoft.com/office/powerpoint/2010/main" val="93656141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exception</a:t>
            </a:r>
            <a:endParaRPr lang="en-IN" dirty="0"/>
          </a:p>
        </p:txBody>
      </p:sp>
      <p:sp>
        <p:nvSpPr>
          <p:cNvPr id="5" name="Content Placeholder 4"/>
          <p:cNvSpPr>
            <a:spLocks noGrp="1"/>
          </p:cNvSpPr>
          <p:nvPr>
            <p:ph idx="1"/>
          </p:nvPr>
        </p:nvSpPr>
        <p:spPr/>
        <p:txBody>
          <a:bodyPr/>
          <a:lstStyle/>
          <a:p>
            <a:r>
              <a:rPr lang="en-IN" dirty="0" smtClean="0"/>
              <a:t>In the previous example, there was no problem in opening the file. </a:t>
            </a:r>
          </a:p>
          <a:p>
            <a:r>
              <a:rPr lang="en-IN" dirty="0" smtClean="0"/>
              <a:t>But, when trying to access the third element, there was an error.  The exception was handled and finally also executed.  (Either there is an exception or not, finally will be executed). </a:t>
            </a:r>
          </a:p>
          <a:p>
            <a:r>
              <a:rPr lang="en-IN" dirty="0" smtClean="0"/>
              <a:t>Alternatively, if there is an exception raised in the statement 1, </a:t>
            </a:r>
            <a:r>
              <a:rPr lang="en-IN" dirty="0" err="1" smtClean="0"/>
              <a:t>ie</a:t>
            </a:r>
            <a:r>
              <a:rPr lang="en-IN" dirty="0" smtClean="0"/>
              <a:t>. The file does not exist, then the rest of the statements will not be executed.</a:t>
            </a:r>
          </a:p>
          <a:p>
            <a:r>
              <a:rPr lang="en-IN" dirty="0" smtClean="0"/>
              <a:t>The control comes directly to the corresponding </a:t>
            </a:r>
            <a:r>
              <a:rPr lang="en-IN" b="1" dirty="0" smtClean="0"/>
              <a:t>except</a:t>
            </a:r>
            <a:r>
              <a:rPr lang="en-IN" dirty="0" smtClean="0"/>
              <a:t> clause.</a:t>
            </a:r>
          </a:p>
          <a:p>
            <a:r>
              <a:rPr lang="en-IN" dirty="0" smtClean="0"/>
              <a:t>Let us see example in the next slide.</a:t>
            </a:r>
            <a:endParaRPr lang="en-IN" dirty="0"/>
          </a:p>
          <a:p>
            <a:endParaRPr lang="en-IN" dirty="0"/>
          </a:p>
          <a:p>
            <a:endParaRPr lang="en-IN" dirty="0"/>
          </a:p>
        </p:txBody>
      </p:sp>
    </p:spTree>
    <p:extLst>
      <p:ext uri="{BB962C8B-B14F-4D97-AF65-F5344CB8AC3E}">
        <p14:creationId xmlns:p14="http://schemas.microsoft.com/office/powerpoint/2010/main" val="422251364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exception</a:t>
            </a:r>
            <a:endParaRPr lang="en-IN" dirty="0"/>
          </a:p>
        </p:txBody>
      </p:sp>
      <p:sp>
        <p:nvSpPr>
          <p:cNvPr id="5" name="TextBox 4"/>
          <p:cNvSpPr txBox="1"/>
          <p:nvPr/>
        </p:nvSpPr>
        <p:spPr>
          <a:xfrm>
            <a:off x="166255" y="1066800"/>
            <a:ext cx="4821381" cy="369332"/>
          </a:xfrm>
          <a:prstGeom prst="rect">
            <a:avLst/>
          </a:prstGeom>
          <a:noFill/>
        </p:spPr>
        <p:txBody>
          <a:bodyPr wrap="square" rtlCol="0">
            <a:spAutoFit/>
          </a:bodyPr>
          <a:lstStyle/>
          <a:p>
            <a:r>
              <a:rPr lang="en-IN" dirty="0" smtClean="0"/>
              <a:t>Example : </a:t>
            </a:r>
            <a:endParaRPr lang="en-IN" dirty="0"/>
          </a:p>
        </p:txBody>
      </p:sp>
      <p:pic>
        <p:nvPicPr>
          <p:cNvPr id="6" name="Picture 5"/>
          <p:cNvPicPr>
            <a:picLocks noChangeAspect="1"/>
          </p:cNvPicPr>
          <p:nvPr/>
        </p:nvPicPr>
        <p:blipFill>
          <a:blip r:embed="rId2"/>
          <a:stretch>
            <a:fillRect/>
          </a:stretch>
        </p:blipFill>
        <p:spPr>
          <a:xfrm>
            <a:off x="7631690" y="2670896"/>
            <a:ext cx="3368819" cy="1014413"/>
          </a:xfrm>
          <a:prstGeom prst="rect">
            <a:avLst/>
          </a:prstGeom>
        </p:spPr>
      </p:pic>
      <p:pic>
        <p:nvPicPr>
          <p:cNvPr id="8" name="Content Placeholder 7"/>
          <p:cNvPicPr>
            <a:picLocks noGrp="1" noChangeAspect="1"/>
          </p:cNvPicPr>
          <p:nvPr>
            <p:ph idx="1"/>
          </p:nvPr>
        </p:nvPicPr>
        <p:blipFill>
          <a:blip r:embed="rId3"/>
          <a:stretch>
            <a:fillRect/>
          </a:stretch>
        </p:blipFill>
        <p:spPr>
          <a:xfrm>
            <a:off x="651165" y="1734722"/>
            <a:ext cx="6096000" cy="4524503"/>
          </a:xfrm>
          <a:prstGeom prst="rect">
            <a:avLst/>
          </a:prstGeom>
        </p:spPr>
      </p:pic>
      <p:sp>
        <p:nvSpPr>
          <p:cNvPr id="9" name="TextBox 8"/>
          <p:cNvSpPr txBox="1"/>
          <p:nvPr/>
        </p:nvSpPr>
        <p:spPr>
          <a:xfrm>
            <a:off x="7631690" y="1957571"/>
            <a:ext cx="2951018" cy="369332"/>
          </a:xfrm>
          <a:prstGeom prst="rect">
            <a:avLst/>
          </a:prstGeom>
          <a:noFill/>
        </p:spPr>
        <p:txBody>
          <a:bodyPr wrap="square" rtlCol="0">
            <a:spAutoFit/>
          </a:bodyPr>
          <a:lstStyle/>
          <a:p>
            <a:r>
              <a:rPr lang="en-IN" dirty="0" smtClean="0"/>
              <a:t>Output: </a:t>
            </a:r>
            <a:endParaRPr lang="en-IN" dirty="0"/>
          </a:p>
        </p:txBody>
      </p:sp>
      <p:sp>
        <p:nvSpPr>
          <p:cNvPr id="10" name="TextBox 9"/>
          <p:cNvSpPr txBox="1"/>
          <p:nvPr/>
        </p:nvSpPr>
        <p:spPr>
          <a:xfrm>
            <a:off x="7495309" y="4003964"/>
            <a:ext cx="4544291" cy="1200329"/>
          </a:xfrm>
          <a:prstGeom prst="rect">
            <a:avLst/>
          </a:prstGeom>
          <a:noFill/>
        </p:spPr>
        <p:txBody>
          <a:bodyPr wrap="square" rtlCol="0">
            <a:spAutoFit/>
          </a:bodyPr>
          <a:lstStyle/>
          <a:p>
            <a:r>
              <a:rPr lang="en-IN" dirty="0" smtClean="0"/>
              <a:t>The file abcd.py does not exist.  So, the control comes out of try clause and </a:t>
            </a:r>
            <a:r>
              <a:rPr lang="en-IN" dirty="0" err="1" smtClean="0"/>
              <a:t>FileNotFoundError</a:t>
            </a:r>
            <a:r>
              <a:rPr lang="en-IN" dirty="0" smtClean="0"/>
              <a:t> except clause is executed.  </a:t>
            </a:r>
            <a:endParaRPr lang="en-IN" dirty="0"/>
          </a:p>
        </p:txBody>
      </p:sp>
    </p:spTree>
    <p:extLst>
      <p:ext uri="{BB962C8B-B14F-4D97-AF65-F5344CB8AC3E}">
        <p14:creationId xmlns:p14="http://schemas.microsoft.com/office/powerpoint/2010/main" val="137508448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exception</a:t>
            </a:r>
            <a:endParaRPr lang="en-IN" dirty="0"/>
          </a:p>
        </p:txBody>
      </p:sp>
      <p:sp>
        <p:nvSpPr>
          <p:cNvPr id="3" name="Content Placeholder 2"/>
          <p:cNvSpPr>
            <a:spLocks noGrp="1"/>
          </p:cNvSpPr>
          <p:nvPr>
            <p:ph idx="1"/>
          </p:nvPr>
        </p:nvSpPr>
        <p:spPr>
          <a:xfrm>
            <a:off x="406400" y="1219205"/>
            <a:ext cx="11379200" cy="5070759"/>
          </a:xfrm>
        </p:spPr>
        <p:txBody>
          <a:bodyPr/>
          <a:lstStyle/>
          <a:p>
            <a:r>
              <a:rPr lang="en-IN" b="1" dirty="0" smtClean="0">
                <a:solidFill>
                  <a:srgbClr val="FFC000"/>
                </a:solidFill>
              </a:rPr>
              <a:t>except clause without exception</a:t>
            </a:r>
          </a:p>
          <a:p>
            <a:r>
              <a:rPr lang="en-IN" dirty="0" smtClean="0"/>
              <a:t>We can also write except without any exception. </a:t>
            </a:r>
            <a:r>
              <a:rPr lang="en-IN" dirty="0"/>
              <a:t>If there is any exception in try clause, this except can catch all exceptions.  </a:t>
            </a:r>
          </a:p>
          <a:p>
            <a:endParaRPr lang="en-IN" dirty="0"/>
          </a:p>
        </p:txBody>
      </p:sp>
      <p:pic>
        <p:nvPicPr>
          <p:cNvPr id="4" name="Picture 3"/>
          <p:cNvPicPr>
            <a:picLocks noChangeAspect="1"/>
          </p:cNvPicPr>
          <p:nvPr/>
        </p:nvPicPr>
        <p:blipFill>
          <a:blip r:embed="rId2"/>
          <a:stretch>
            <a:fillRect/>
          </a:stretch>
        </p:blipFill>
        <p:spPr>
          <a:xfrm>
            <a:off x="646401" y="2628033"/>
            <a:ext cx="4410508" cy="1888549"/>
          </a:xfrm>
          <a:prstGeom prst="rect">
            <a:avLst/>
          </a:prstGeom>
        </p:spPr>
      </p:pic>
      <p:sp>
        <p:nvSpPr>
          <p:cNvPr id="7" name="TextBox 6"/>
          <p:cNvSpPr txBox="1"/>
          <p:nvPr/>
        </p:nvSpPr>
        <p:spPr>
          <a:xfrm>
            <a:off x="646401" y="4516582"/>
            <a:ext cx="10506508" cy="1477328"/>
          </a:xfrm>
          <a:prstGeom prst="rect">
            <a:avLst/>
          </a:prstGeom>
          <a:noFill/>
        </p:spPr>
        <p:txBody>
          <a:bodyPr wrap="square" rtlCol="0">
            <a:spAutoFit/>
          </a:bodyPr>
          <a:lstStyle/>
          <a:p>
            <a:r>
              <a:rPr lang="en-IN" dirty="0" smtClean="0"/>
              <a:t>Suppose, there is another statement inside try which raises exception that also will be caught by this except.  But the message would be the same.  Example is given in the next slide. </a:t>
            </a:r>
          </a:p>
          <a:p>
            <a:endParaRPr lang="en-IN" dirty="0"/>
          </a:p>
          <a:p>
            <a:r>
              <a:rPr lang="en-IN" dirty="0" smtClean="0"/>
              <a:t>Therefore, this type of except is not a good programming practice.  The programme should handle the specific exception always.</a:t>
            </a:r>
            <a:endParaRPr lang="en-IN" dirty="0"/>
          </a:p>
        </p:txBody>
      </p:sp>
    </p:spTree>
    <p:extLst>
      <p:ext uri="{BB962C8B-B14F-4D97-AF65-F5344CB8AC3E}">
        <p14:creationId xmlns:p14="http://schemas.microsoft.com/office/powerpoint/2010/main" val="334960588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exception</a:t>
            </a:r>
            <a:endParaRPr lang="en-IN" dirty="0"/>
          </a:p>
        </p:txBody>
      </p:sp>
      <p:pic>
        <p:nvPicPr>
          <p:cNvPr id="4" name="Content Placeholder 3"/>
          <p:cNvPicPr>
            <a:picLocks noGrp="1" noChangeAspect="1"/>
          </p:cNvPicPr>
          <p:nvPr>
            <p:ph idx="1"/>
          </p:nvPr>
        </p:nvPicPr>
        <p:blipFill>
          <a:blip r:embed="rId2"/>
          <a:stretch>
            <a:fillRect/>
          </a:stretch>
        </p:blipFill>
        <p:spPr>
          <a:xfrm>
            <a:off x="528203" y="1387547"/>
            <a:ext cx="3905251" cy="1743580"/>
          </a:xfrm>
          <a:prstGeom prst="rect">
            <a:avLst/>
          </a:prstGeom>
        </p:spPr>
      </p:pic>
      <p:sp>
        <p:nvSpPr>
          <p:cNvPr id="5" name="TextBox 4"/>
          <p:cNvSpPr txBox="1"/>
          <p:nvPr/>
        </p:nvSpPr>
        <p:spPr>
          <a:xfrm>
            <a:off x="789709" y="3491345"/>
            <a:ext cx="10820400" cy="646331"/>
          </a:xfrm>
          <a:prstGeom prst="rect">
            <a:avLst/>
          </a:prstGeom>
          <a:noFill/>
        </p:spPr>
        <p:txBody>
          <a:bodyPr wrap="square" rtlCol="0">
            <a:spAutoFit/>
          </a:bodyPr>
          <a:lstStyle/>
          <a:p>
            <a:r>
              <a:rPr lang="en-IN" dirty="0" smtClean="0"/>
              <a:t>The output is import error.  But the actual exception is divide by zero.   So, the except  without specific exception is not a good programming practice. </a:t>
            </a:r>
            <a:endParaRPr lang="en-IN" dirty="0"/>
          </a:p>
        </p:txBody>
      </p:sp>
    </p:spTree>
    <p:extLst>
      <p:ext uri="{BB962C8B-B14F-4D97-AF65-F5344CB8AC3E}">
        <p14:creationId xmlns:p14="http://schemas.microsoft.com/office/powerpoint/2010/main" val="20161759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exception</a:t>
            </a:r>
            <a:endParaRPr lang="en-IN" dirty="0"/>
          </a:p>
        </p:txBody>
      </p:sp>
      <p:sp>
        <p:nvSpPr>
          <p:cNvPr id="3" name="Content Placeholder 2"/>
          <p:cNvSpPr>
            <a:spLocks noGrp="1"/>
          </p:cNvSpPr>
          <p:nvPr>
            <p:ph idx="1"/>
          </p:nvPr>
        </p:nvSpPr>
        <p:spPr>
          <a:xfrm>
            <a:off x="406400" y="1219205"/>
            <a:ext cx="11379200" cy="3699159"/>
          </a:xfrm>
        </p:spPr>
        <p:txBody>
          <a:bodyPr/>
          <a:lstStyle/>
          <a:p>
            <a:r>
              <a:rPr lang="en-IN" b="1" dirty="0" smtClean="0">
                <a:solidFill>
                  <a:srgbClr val="FFC000"/>
                </a:solidFill>
              </a:rPr>
              <a:t>try without except, with finally</a:t>
            </a:r>
          </a:p>
          <a:p>
            <a:r>
              <a:rPr lang="en-IN" dirty="0"/>
              <a:t>t</a:t>
            </a:r>
            <a:r>
              <a:rPr lang="en-IN" dirty="0" smtClean="0"/>
              <a:t>ry can be written only with finally, without except clause.</a:t>
            </a:r>
            <a:endParaRPr lang="en-IN" dirty="0"/>
          </a:p>
          <a:p>
            <a:r>
              <a:rPr lang="en-IN" dirty="0" smtClean="0"/>
              <a:t>Ex:</a:t>
            </a:r>
          </a:p>
          <a:p>
            <a:endParaRPr lang="en-IN" dirty="0"/>
          </a:p>
        </p:txBody>
      </p:sp>
      <p:pic>
        <p:nvPicPr>
          <p:cNvPr id="4" name="Picture 3"/>
          <p:cNvPicPr>
            <a:picLocks noChangeAspect="1"/>
          </p:cNvPicPr>
          <p:nvPr/>
        </p:nvPicPr>
        <p:blipFill>
          <a:blip r:embed="rId2"/>
          <a:stretch>
            <a:fillRect/>
          </a:stretch>
        </p:blipFill>
        <p:spPr>
          <a:xfrm>
            <a:off x="513050" y="3096423"/>
            <a:ext cx="4322186" cy="1821941"/>
          </a:xfrm>
          <a:prstGeom prst="rect">
            <a:avLst/>
          </a:prstGeom>
        </p:spPr>
      </p:pic>
      <p:pic>
        <p:nvPicPr>
          <p:cNvPr id="5" name="Picture 4"/>
          <p:cNvPicPr>
            <a:picLocks noChangeAspect="1"/>
          </p:cNvPicPr>
          <p:nvPr/>
        </p:nvPicPr>
        <p:blipFill>
          <a:blip r:embed="rId3"/>
          <a:stretch>
            <a:fillRect/>
          </a:stretch>
        </p:blipFill>
        <p:spPr>
          <a:xfrm>
            <a:off x="6095999" y="3835943"/>
            <a:ext cx="2604655" cy="971584"/>
          </a:xfrm>
          <a:prstGeom prst="rect">
            <a:avLst/>
          </a:prstGeom>
        </p:spPr>
      </p:pic>
      <p:sp>
        <p:nvSpPr>
          <p:cNvPr id="6" name="TextBox 5"/>
          <p:cNvSpPr txBox="1"/>
          <p:nvPr/>
        </p:nvSpPr>
        <p:spPr>
          <a:xfrm>
            <a:off x="5763491" y="3449782"/>
            <a:ext cx="2396836" cy="369332"/>
          </a:xfrm>
          <a:prstGeom prst="rect">
            <a:avLst/>
          </a:prstGeom>
          <a:noFill/>
        </p:spPr>
        <p:txBody>
          <a:bodyPr wrap="square" rtlCol="0">
            <a:spAutoFit/>
          </a:bodyPr>
          <a:lstStyle/>
          <a:p>
            <a:r>
              <a:rPr lang="en-IN" dirty="0" smtClean="0"/>
              <a:t>Output:</a:t>
            </a:r>
            <a:endParaRPr lang="en-IN" dirty="0"/>
          </a:p>
        </p:txBody>
      </p:sp>
      <p:sp>
        <p:nvSpPr>
          <p:cNvPr id="7" name="TextBox 6"/>
          <p:cNvSpPr txBox="1"/>
          <p:nvPr/>
        </p:nvSpPr>
        <p:spPr>
          <a:xfrm>
            <a:off x="513050" y="5372390"/>
            <a:ext cx="8187604" cy="369332"/>
          </a:xfrm>
          <a:prstGeom prst="rect">
            <a:avLst/>
          </a:prstGeom>
          <a:noFill/>
        </p:spPr>
        <p:txBody>
          <a:bodyPr wrap="square" rtlCol="0">
            <a:spAutoFit/>
          </a:bodyPr>
          <a:lstStyle/>
          <a:p>
            <a:r>
              <a:rPr lang="en-IN" dirty="0" smtClean="0"/>
              <a:t>If there is an exception, the exception is raised.  Example in next  slide.</a:t>
            </a:r>
            <a:endParaRPr lang="en-IN" dirty="0"/>
          </a:p>
        </p:txBody>
      </p:sp>
    </p:spTree>
    <p:extLst>
      <p:ext uri="{BB962C8B-B14F-4D97-AF65-F5344CB8AC3E}">
        <p14:creationId xmlns:p14="http://schemas.microsoft.com/office/powerpoint/2010/main" val="245454452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exception</a:t>
            </a:r>
            <a:endParaRPr lang="en-IN" dirty="0"/>
          </a:p>
        </p:txBody>
      </p:sp>
      <p:pic>
        <p:nvPicPr>
          <p:cNvPr id="7" name="Content Placeholder 6"/>
          <p:cNvPicPr>
            <a:picLocks noGrp="1" noChangeAspect="1"/>
          </p:cNvPicPr>
          <p:nvPr>
            <p:ph idx="1"/>
          </p:nvPr>
        </p:nvPicPr>
        <p:blipFill>
          <a:blip r:embed="rId2"/>
          <a:stretch>
            <a:fillRect/>
          </a:stretch>
        </p:blipFill>
        <p:spPr>
          <a:xfrm>
            <a:off x="710478" y="1649050"/>
            <a:ext cx="4180177" cy="2050113"/>
          </a:xfrm>
          <a:prstGeom prst="rect">
            <a:avLst/>
          </a:prstGeom>
        </p:spPr>
      </p:pic>
      <p:pic>
        <p:nvPicPr>
          <p:cNvPr id="8" name="Picture 7"/>
          <p:cNvPicPr>
            <a:picLocks noChangeAspect="1"/>
          </p:cNvPicPr>
          <p:nvPr/>
        </p:nvPicPr>
        <p:blipFill>
          <a:blip r:embed="rId3"/>
          <a:stretch>
            <a:fillRect/>
          </a:stretch>
        </p:blipFill>
        <p:spPr>
          <a:xfrm>
            <a:off x="710478" y="4765604"/>
            <a:ext cx="8068108" cy="1634836"/>
          </a:xfrm>
          <a:prstGeom prst="rect">
            <a:avLst/>
          </a:prstGeom>
        </p:spPr>
      </p:pic>
      <p:sp>
        <p:nvSpPr>
          <p:cNvPr id="9" name="TextBox 8"/>
          <p:cNvSpPr txBox="1"/>
          <p:nvPr/>
        </p:nvSpPr>
        <p:spPr>
          <a:xfrm>
            <a:off x="710478" y="4213702"/>
            <a:ext cx="5025304" cy="369332"/>
          </a:xfrm>
          <a:prstGeom prst="rect">
            <a:avLst/>
          </a:prstGeom>
          <a:noFill/>
        </p:spPr>
        <p:txBody>
          <a:bodyPr wrap="square" rtlCol="0">
            <a:spAutoFit/>
          </a:bodyPr>
          <a:lstStyle/>
          <a:p>
            <a:r>
              <a:rPr lang="en-IN" dirty="0" smtClean="0"/>
              <a:t>Exception</a:t>
            </a:r>
            <a:endParaRPr lang="en-IN" dirty="0"/>
          </a:p>
        </p:txBody>
      </p:sp>
    </p:spTree>
    <p:extLst>
      <p:ext uri="{BB962C8B-B14F-4D97-AF65-F5344CB8AC3E}">
        <p14:creationId xmlns:p14="http://schemas.microsoft.com/office/powerpoint/2010/main" val="169959354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exception</a:t>
            </a:r>
            <a:endParaRPr lang="en-IN" dirty="0"/>
          </a:p>
        </p:txBody>
      </p:sp>
      <p:sp>
        <p:nvSpPr>
          <p:cNvPr id="3" name="Content Placeholder 2"/>
          <p:cNvSpPr>
            <a:spLocks noGrp="1"/>
          </p:cNvSpPr>
          <p:nvPr>
            <p:ph idx="1"/>
          </p:nvPr>
        </p:nvSpPr>
        <p:spPr/>
        <p:txBody>
          <a:bodyPr/>
          <a:lstStyle/>
          <a:p>
            <a:r>
              <a:rPr lang="en-IN" b="1" dirty="0">
                <a:solidFill>
                  <a:srgbClr val="FFC000"/>
                </a:solidFill>
              </a:rPr>
              <a:t>try </a:t>
            </a:r>
            <a:r>
              <a:rPr lang="en-IN" b="1" dirty="0" smtClean="0">
                <a:solidFill>
                  <a:srgbClr val="FFC000"/>
                </a:solidFill>
              </a:rPr>
              <a:t>inside another try.</a:t>
            </a:r>
          </a:p>
          <a:p>
            <a:r>
              <a:rPr lang="en-IN" b="1" dirty="0" smtClean="0"/>
              <a:t>Ex:</a:t>
            </a:r>
          </a:p>
          <a:p>
            <a:endParaRPr lang="en-IN" b="1" dirty="0">
              <a:solidFill>
                <a:srgbClr val="FFC000"/>
              </a:solidFill>
            </a:endParaRPr>
          </a:p>
        </p:txBody>
      </p:sp>
      <p:pic>
        <p:nvPicPr>
          <p:cNvPr id="4" name="Picture 3"/>
          <p:cNvPicPr>
            <a:picLocks noChangeAspect="1"/>
          </p:cNvPicPr>
          <p:nvPr/>
        </p:nvPicPr>
        <p:blipFill>
          <a:blip r:embed="rId2"/>
          <a:stretch>
            <a:fillRect/>
          </a:stretch>
        </p:blipFill>
        <p:spPr>
          <a:xfrm>
            <a:off x="406400" y="2528454"/>
            <a:ext cx="7629236" cy="3670740"/>
          </a:xfrm>
          <a:prstGeom prst="rect">
            <a:avLst/>
          </a:prstGeom>
        </p:spPr>
      </p:pic>
    </p:spTree>
    <p:extLst>
      <p:ext uri="{BB962C8B-B14F-4D97-AF65-F5344CB8AC3E}">
        <p14:creationId xmlns:p14="http://schemas.microsoft.com/office/powerpoint/2010/main" val="307922471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exception</a:t>
            </a:r>
            <a:endParaRPr lang="en-IN" dirty="0"/>
          </a:p>
        </p:txBody>
      </p:sp>
      <p:sp>
        <p:nvSpPr>
          <p:cNvPr id="3" name="Content Placeholder 2"/>
          <p:cNvSpPr>
            <a:spLocks noGrp="1"/>
          </p:cNvSpPr>
          <p:nvPr>
            <p:ph idx="1"/>
          </p:nvPr>
        </p:nvSpPr>
        <p:spPr>
          <a:xfrm>
            <a:off x="406400" y="1288478"/>
            <a:ext cx="11379200" cy="5049262"/>
          </a:xfrm>
        </p:spPr>
        <p:txBody>
          <a:bodyPr/>
          <a:lstStyle/>
          <a:p>
            <a:r>
              <a:rPr lang="en-IN" dirty="0" smtClean="0"/>
              <a:t>In the previous example, the file is read only. </a:t>
            </a:r>
          </a:p>
          <a:p>
            <a:r>
              <a:rPr lang="en-IN" dirty="0" smtClean="0">
                <a:solidFill>
                  <a:srgbClr val="FF0000"/>
                </a:solidFill>
              </a:rPr>
              <a:t>When write method is called, exception is raised.  It is not handled in the inner try.</a:t>
            </a:r>
          </a:p>
          <a:p>
            <a:r>
              <a:rPr lang="en-IN" dirty="0" smtClean="0"/>
              <a:t>But, the finally block is executed.  The clean up operation is done.  Again the exception is raised.  </a:t>
            </a:r>
          </a:p>
          <a:p>
            <a:r>
              <a:rPr lang="en-IN" dirty="0" smtClean="0"/>
              <a:t>Now, the outer except clause is handling this exception.  </a:t>
            </a:r>
          </a:p>
          <a:p>
            <a:r>
              <a:rPr lang="en-IN" dirty="0" smtClean="0"/>
              <a:t>Output:</a:t>
            </a:r>
          </a:p>
          <a:p>
            <a:endParaRPr lang="en-IN" dirty="0"/>
          </a:p>
        </p:txBody>
      </p:sp>
      <p:pic>
        <p:nvPicPr>
          <p:cNvPr id="4" name="Picture 3"/>
          <p:cNvPicPr>
            <a:picLocks noChangeAspect="1"/>
          </p:cNvPicPr>
          <p:nvPr/>
        </p:nvPicPr>
        <p:blipFill>
          <a:blip r:embed="rId2"/>
          <a:stretch>
            <a:fillRect/>
          </a:stretch>
        </p:blipFill>
        <p:spPr>
          <a:xfrm>
            <a:off x="2092036" y="3823854"/>
            <a:ext cx="6941128" cy="2513886"/>
          </a:xfrm>
          <a:prstGeom prst="rect">
            <a:avLst/>
          </a:prstGeom>
        </p:spPr>
      </p:pic>
    </p:spTree>
    <p:extLst>
      <p:ext uri="{BB962C8B-B14F-4D97-AF65-F5344CB8AC3E}">
        <p14:creationId xmlns:p14="http://schemas.microsoft.com/office/powerpoint/2010/main" val="179278165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exception</a:t>
            </a:r>
            <a:endParaRPr lang="en-IN" dirty="0"/>
          </a:p>
        </p:txBody>
      </p:sp>
      <p:sp>
        <p:nvSpPr>
          <p:cNvPr id="3" name="Content Placeholder 2"/>
          <p:cNvSpPr>
            <a:spLocks noGrp="1"/>
          </p:cNvSpPr>
          <p:nvPr>
            <p:ph idx="1"/>
          </p:nvPr>
        </p:nvSpPr>
        <p:spPr/>
        <p:txBody>
          <a:bodyPr/>
          <a:lstStyle/>
          <a:p>
            <a:r>
              <a:rPr lang="en-IN" dirty="0" smtClean="0">
                <a:solidFill>
                  <a:srgbClr val="FFC000"/>
                </a:solidFill>
              </a:rPr>
              <a:t>Raising exception</a:t>
            </a:r>
          </a:p>
          <a:p>
            <a:r>
              <a:rPr lang="en-IN" dirty="0" smtClean="0"/>
              <a:t>Exception can also be raised with optional message.</a:t>
            </a:r>
          </a:p>
          <a:p>
            <a:endParaRPr lang="en-IN" dirty="0"/>
          </a:p>
        </p:txBody>
      </p:sp>
      <p:pic>
        <p:nvPicPr>
          <p:cNvPr id="4" name="Picture 3"/>
          <p:cNvPicPr>
            <a:picLocks noChangeAspect="1"/>
          </p:cNvPicPr>
          <p:nvPr/>
        </p:nvPicPr>
        <p:blipFill>
          <a:blip r:embed="rId2"/>
          <a:stretch>
            <a:fillRect/>
          </a:stretch>
        </p:blipFill>
        <p:spPr>
          <a:xfrm>
            <a:off x="690994" y="2397851"/>
            <a:ext cx="7122968" cy="2168670"/>
          </a:xfrm>
          <a:prstGeom prst="rect">
            <a:avLst/>
          </a:prstGeom>
        </p:spPr>
      </p:pic>
      <p:pic>
        <p:nvPicPr>
          <p:cNvPr id="5" name="Picture 4"/>
          <p:cNvPicPr>
            <a:picLocks noChangeAspect="1"/>
          </p:cNvPicPr>
          <p:nvPr/>
        </p:nvPicPr>
        <p:blipFill>
          <a:blip r:embed="rId3"/>
          <a:stretch>
            <a:fillRect/>
          </a:stretch>
        </p:blipFill>
        <p:spPr>
          <a:xfrm>
            <a:off x="690994" y="4876799"/>
            <a:ext cx="7122969" cy="1745673"/>
          </a:xfrm>
          <a:prstGeom prst="rect">
            <a:avLst/>
          </a:prstGeom>
        </p:spPr>
      </p:pic>
      <p:sp>
        <p:nvSpPr>
          <p:cNvPr id="6" name="TextBox 5"/>
          <p:cNvSpPr txBox="1"/>
          <p:nvPr/>
        </p:nvSpPr>
        <p:spPr>
          <a:xfrm>
            <a:off x="690994" y="4447309"/>
            <a:ext cx="2163042" cy="369332"/>
          </a:xfrm>
          <a:prstGeom prst="rect">
            <a:avLst/>
          </a:prstGeom>
          <a:noFill/>
        </p:spPr>
        <p:txBody>
          <a:bodyPr wrap="square" rtlCol="0">
            <a:spAutoFit/>
          </a:bodyPr>
          <a:lstStyle/>
          <a:p>
            <a:r>
              <a:rPr lang="en-IN" b="1" dirty="0" smtClean="0"/>
              <a:t>Output:</a:t>
            </a:r>
            <a:endParaRPr lang="en-IN" b="1" dirty="0"/>
          </a:p>
        </p:txBody>
      </p:sp>
    </p:spTree>
    <p:extLst>
      <p:ext uri="{BB962C8B-B14F-4D97-AF65-F5344CB8AC3E}">
        <p14:creationId xmlns:p14="http://schemas.microsoft.com/office/powerpoint/2010/main" val="412147170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exception</a:t>
            </a:r>
            <a:endParaRPr lang="en-IN" dirty="0"/>
          </a:p>
        </p:txBody>
      </p:sp>
      <p:sp>
        <p:nvSpPr>
          <p:cNvPr id="3" name="Content Placeholder 2"/>
          <p:cNvSpPr>
            <a:spLocks noGrp="1"/>
          </p:cNvSpPr>
          <p:nvPr>
            <p:ph idx="1"/>
          </p:nvPr>
        </p:nvSpPr>
        <p:spPr/>
        <p:txBody>
          <a:bodyPr/>
          <a:lstStyle/>
          <a:p>
            <a:r>
              <a:rPr lang="en-IN" b="1" dirty="0" smtClean="0">
                <a:solidFill>
                  <a:srgbClr val="FFC000"/>
                </a:solidFill>
              </a:rPr>
              <a:t>Custom Exception : </a:t>
            </a:r>
          </a:p>
          <a:p>
            <a:r>
              <a:rPr lang="en-IN" b="1" dirty="0" smtClean="0"/>
              <a:t>Apart from the built-in exception, we can also create application oriented exceptions.</a:t>
            </a:r>
          </a:p>
          <a:p>
            <a:r>
              <a:rPr lang="en-IN" b="1" dirty="0" smtClean="0"/>
              <a:t>To create custom </a:t>
            </a:r>
            <a:r>
              <a:rPr lang="en-IN" b="1" dirty="0" smtClean="0"/>
              <a:t>exception</a:t>
            </a:r>
            <a:r>
              <a:rPr lang="en-IN" b="1" dirty="0" smtClean="0"/>
              <a:t>, we should have knowledge of Object Oriented Programming in Python.</a:t>
            </a:r>
          </a:p>
          <a:p>
            <a:r>
              <a:rPr lang="en-IN" b="1" dirty="0" smtClean="0"/>
              <a:t>After OOP in Python, we can create custom exception.</a:t>
            </a:r>
          </a:p>
          <a:p>
            <a:endParaRPr lang="en-IN" b="1" dirty="0" smtClean="0"/>
          </a:p>
          <a:p>
            <a:endParaRPr lang="en-IN" b="1" dirty="0"/>
          </a:p>
        </p:txBody>
      </p:sp>
    </p:spTree>
    <p:extLst>
      <p:ext uri="{BB962C8B-B14F-4D97-AF65-F5344CB8AC3E}">
        <p14:creationId xmlns:p14="http://schemas.microsoft.com/office/powerpoint/2010/main" val="29499252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Learning objectives</a:t>
            </a:r>
            <a:endParaRPr lang="en-IN" dirty="0"/>
          </a:p>
        </p:txBody>
      </p:sp>
      <p:sp>
        <p:nvSpPr>
          <p:cNvPr id="3" name="Content Placeholder 2"/>
          <p:cNvSpPr>
            <a:spLocks noGrp="1"/>
          </p:cNvSpPr>
          <p:nvPr>
            <p:ph idx="1"/>
          </p:nvPr>
        </p:nvSpPr>
        <p:spPr>
          <a:xfrm>
            <a:off x="406400" y="1219205"/>
            <a:ext cx="11379200" cy="5638795"/>
          </a:xfrm>
        </p:spPr>
        <p:txBody>
          <a:bodyPr/>
          <a:lstStyle/>
          <a:p>
            <a:pPr marL="239675" lvl="1" indent="0">
              <a:buNone/>
            </a:pPr>
            <a:r>
              <a:rPr lang="en-IN" dirty="0" smtClean="0"/>
              <a:t>After the completion of this topic,  participants will be able to</a:t>
            </a:r>
          </a:p>
          <a:p>
            <a:pPr lvl="1"/>
            <a:r>
              <a:rPr lang="en-IN" dirty="0" smtClean="0"/>
              <a:t>Understand exception </a:t>
            </a:r>
          </a:p>
          <a:p>
            <a:pPr lvl="1"/>
            <a:r>
              <a:rPr lang="en-IN" dirty="0" smtClean="0"/>
              <a:t>Handle exception in programs</a:t>
            </a:r>
          </a:p>
          <a:p>
            <a:pPr lvl="1"/>
            <a:r>
              <a:rPr lang="en-IN" dirty="0" smtClean="0"/>
              <a:t>Understand the flow of exception</a:t>
            </a:r>
          </a:p>
          <a:p>
            <a:pPr lvl="1"/>
            <a:r>
              <a:rPr lang="en-IN" dirty="0" smtClean="0"/>
              <a:t>Understand differences between error and exception.</a:t>
            </a:r>
          </a:p>
          <a:p>
            <a:pPr lvl="1"/>
            <a:endParaRPr lang="en-IN" dirty="0" smtClean="0"/>
          </a:p>
          <a:p>
            <a:pPr marL="0" indent="0">
              <a:buNone/>
            </a:pPr>
            <a:endParaRPr lang="en-IN" dirty="0" smtClean="0"/>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414131492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564"/>
            <a:ext cx="11379200" cy="749300"/>
          </a:xfrm>
        </p:spPr>
        <p:txBody>
          <a:bodyPr/>
          <a:lstStyle/>
          <a:p>
            <a:r>
              <a:rPr lang="en-IN" dirty="0" smtClean="0"/>
              <a:t>Activities</a:t>
            </a:r>
            <a:endParaRPr lang="en-IN" dirty="0"/>
          </a:p>
        </p:txBody>
      </p:sp>
      <p:sp>
        <p:nvSpPr>
          <p:cNvPr id="3" name="Content Placeholder 2"/>
          <p:cNvSpPr>
            <a:spLocks noGrp="1"/>
          </p:cNvSpPr>
          <p:nvPr>
            <p:ph idx="1"/>
          </p:nvPr>
        </p:nvSpPr>
        <p:spPr>
          <a:xfrm>
            <a:off x="-1" y="1191496"/>
            <a:ext cx="11748655" cy="5430977"/>
          </a:xfrm>
        </p:spPr>
        <p:txBody>
          <a:bodyPr/>
          <a:lstStyle/>
          <a:p>
            <a:pPr marL="457200" indent="-457200">
              <a:buAutoNum type="arabicPeriod"/>
            </a:pPr>
            <a:r>
              <a:rPr lang="en-IN" dirty="0" smtClean="0"/>
              <a:t>Create a list and try to use the index which exceeds the length of the list.  Find out the exception   and handle the same.					- 10 </a:t>
            </a:r>
            <a:r>
              <a:rPr lang="en-IN" dirty="0" err="1" smtClean="0"/>
              <a:t>mins</a:t>
            </a:r>
            <a:r>
              <a:rPr lang="en-IN" dirty="0" smtClean="0"/>
              <a:t>.</a:t>
            </a:r>
          </a:p>
          <a:p>
            <a:pPr marL="457200" indent="-457200">
              <a:buAutoNum type="arabicPeriod"/>
            </a:pPr>
            <a:r>
              <a:rPr lang="en-IN" dirty="0" smtClean="0"/>
              <a:t>Create a program to import some package which does not exist.    - 5 </a:t>
            </a:r>
            <a:r>
              <a:rPr lang="en-IN" dirty="0" err="1" smtClean="0"/>
              <a:t>mins</a:t>
            </a:r>
            <a:endParaRPr lang="en-IN" dirty="0" smtClean="0"/>
          </a:p>
          <a:p>
            <a:pPr marL="457200" indent="-457200">
              <a:buAutoNum type="arabicPeriod"/>
            </a:pPr>
            <a:r>
              <a:rPr lang="en-IN" dirty="0" smtClean="0"/>
              <a:t>Write a program to handle </a:t>
            </a:r>
            <a:r>
              <a:rPr lang="en-IN" dirty="0" err="1" smtClean="0"/>
              <a:t>NameError</a:t>
            </a:r>
            <a:r>
              <a:rPr lang="en-IN" dirty="0" smtClean="0"/>
              <a:t>.    - 10 </a:t>
            </a:r>
            <a:r>
              <a:rPr lang="en-IN" dirty="0" err="1" smtClean="0"/>
              <a:t>mins</a:t>
            </a:r>
            <a:endParaRPr lang="en-IN" dirty="0" smtClean="0"/>
          </a:p>
          <a:p>
            <a:pPr marL="457200" indent="-457200">
              <a:buAutoNum type="arabicPeriod" startAt="4"/>
            </a:pPr>
            <a:r>
              <a:rPr lang="en-IN" dirty="0" smtClean="0"/>
              <a:t>Create a function to accept only positive value for age.  If it is negative raise exception.  - 15 </a:t>
            </a:r>
            <a:r>
              <a:rPr lang="en-IN" dirty="0" err="1" smtClean="0"/>
              <a:t>mins</a:t>
            </a:r>
            <a:endParaRPr lang="en-IN" dirty="0" smtClean="0"/>
          </a:p>
          <a:p>
            <a:pPr marL="457200" indent="-457200">
              <a:buAutoNum type="arabicPeriod" startAt="4"/>
            </a:pPr>
            <a:r>
              <a:rPr lang="en-IN" dirty="0" smtClean="0"/>
              <a:t>What is </a:t>
            </a:r>
            <a:r>
              <a:rPr lang="en-IN" dirty="0" err="1" smtClean="0"/>
              <a:t>NotADirectoryError</a:t>
            </a:r>
            <a:r>
              <a:rPr lang="en-IN" dirty="0" smtClean="0"/>
              <a:t>.  Write a program to handle this </a:t>
            </a:r>
            <a:r>
              <a:rPr lang="en-IN" smtClean="0"/>
              <a:t>exception - 15 </a:t>
            </a:r>
            <a:r>
              <a:rPr lang="en-IN" dirty="0" err="1" smtClean="0"/>
              <a:t>mins</a:t>
            </a:r>
            <a:r>
              <a:rPr lang="en-IN" dirty="0" smtClean="0"/>
              <a:t>   </a:t>
            </a:r>
            <a:endParaRPr lang="en-IN" dirty="0"/>
          </a:p>
          <a:p>
            <a:pPr marL="457200" indent="-457200">
              <a:buAutoNum type="arabicPeriod"/>
            </a:pPr>
            <a:endParaRPr lang="en-IN" dirty="0"/>
          </a:p>
        </p:txBody>
      </p:sp>
    </p:spTree>
    <p:extLst>
      <p:ext uri="{BB962C8B-B14F-4D97-AF65-F5344CB8AC3E}">
        <p14:creationId xmlns:p14="http://schemas.microsoft.com/office/powerpoint/2010/main" val="174587975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summary</a:t>
            </a:r>
            <a:endParaRPr lang="en-IN" dirty="0"/>
          </a:p>
        </p:txBody>
      </p:sp>
      <p:sp>
        <p:nvSpPr>
          <p:cNvPr id="3" name="Content Placeholder 2"/>
          <p:cNvSpPr>
            <a:spLocks noGrp="1"/>
          </p:cNvSpPr>
          <p:nvPr>
            <p:ph idx="1"/>
          </p:nvPr>
        </p:nvSpPr>
        <p:spPr/>
        <p:txBody>
          <a:bodyPr/>
          <a:lstStyle/>
          <a:p>
            <a:pPr marL="239675" lvl="1" indent="0">
              <a:buNone/>
            </a:pPr>
            <a:r>
              <a:rPr lang="en-IN" dirty="0" smtClean="0"/>
              <a:t>Now, the participants should </a:t>
            </a:r>
            <a:r>
              <a:rPr lang="en-IN" dirty="0"/>
              <a:t>be able to</a:t>
            </a:r>
          </a:p>
          <a:p>
            <a:pPr lvl="1"/>
            <a:r>
              <a:rPr lang="en-IN" dirty="0"/>
              <a:t>Understand exception </a:t>
            </a:r>
          </a:p>
          <a:p>
            <a:pPr lvl="1"/>
            <a:r>
              <a:rPr lang="en-IN" dirty="0"/>
              <a:t>Handle exception in programs</a:t>
            </a:r>
          </a:p>
          <a:p>
            <a:pPr lvl="1"/>
            <a:r>
              <a:rPr lang="en-IN" dirty="0"/>
              <a:t>Understand the flow of exception</a:t>
            </a:r>
          </a:p>
          <a:p>
            <a:pPr lvl="1"/>
            <a:r>
              <a:rPr lang="en-IN" dirty="0"/>
              <a:t>Understand differences between error and exception.</a:t>
            </a:r>
          </a:p>
          <a:p>
            <a:endParaRPr lang="en-IN" dirty="0"/>
          </a:p>
        </p:txBody>
      </p:sp>
    </p:spTree>
    <p:extLst>
      <p:ext uri="{BB962C8B-B14F-4D97-AF65-F5344CB8AC3E}">
        <p14:creationId xmlns:p14="http://schemas.microsoft.com/office/powerpoint/2010/main" val="273420687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r>
            <a:br>
              <a:rPr lang="en-IN" dirty="0" smtClean="0"/>
            </a:br>
            <a:r>
              <a:rPr lang="en-IN" dirty="0" smtClean="0"/>
              <a:t>References</a:t>
            </a:r>
            <a:br>
              <a:rPr lang="en-IN" dirty="0" smtClean="0"/>
            </a:br>
            <a:endParaRPr lang="en-IN" dirty="0"/>
          </a:p>
        </p:txBody>
      </p:sp>
      <p:sp>
        <p:nvSpPr>
          <p:cNvPr id="3" name="Content Placeholder 2"/>
          <p:cNvSpPr>
            <a:spLocks noGrp="1"/>
          </p:cNvSpPr>
          <p:nvPr>
            <p:ph idx="1"/>
          </p:nvPr>
        </p:nvSpPr>
        <p:spPr/>
        <p:txBody>
          <a:bodyPr/>
          <a:lstStyle/>
          <a:p>
            <a:r>
              <a:rPr lang="en-IN" i="1" dirty="0">
                <a:hlinkClick r:id="rId2"/>
              </a:rPr>
              <a:t>https://docs.python.org/3/tutorial/</a:t>
            </a:r>
            <a:endParaRPr lang="en-IN" dirty="0">
              <a:hlinkClick r:id="rId2"/>
            </a:endParaRPr>
          </a:p>
          <a:p>
            <a:endParaRPr lang="en-IN" dirty="0"/>
          </a:p>
        </p:txBody>
      </p:sp>
    </p:spTree>
    <p:extLst>
      <p:ext uri="{BB962C8B-B14F-4D97-AF65-F5344CB8AC3E}">
        <p14:creationId xmlns:p14="http://schemas.microsoft.com/office/powerpoint/2010/main" val="327831296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exception</a:t>
            </a:r>
            <a:endParaRPr lang="en-IN" dirty="0"/>
          </a:p>
        </p:txBody>
      </p:sp>
      <p:sp>
        <p:nvSpPr>
          <p:cNvPr id="3" name="Content Placeholder 2"/>
          <p:cNvSpPr>
            <a:spLocks noGrp="1"/>
          </p:cNvSpPr>
          <p:nvPr>
            <p:ph idx="1"/>
          </p:nvPr>
        </p:nvSpPr>
        <p:spPr>
          <a:xfrm>
            <a:off x="406400" y="1219205"/>
            <a:ext cx="11379200" cy="5638795"/>
          </a:xfrm>
        </p:spPr>
        <p:txBody>
          <a:bodyPr/>
          <a:lstStyle/>
          <a:p>
            <a:r>
              <a:rPr lang="en-IN" dirty="0" smtClean="0"/>
              <a:t>An error that happens  at execution time of a program is called Exception.</a:t>
            </a:r>
          </a:p>
          <a:p>
            <a:r>
              <a:rPr lang="en-IN" dirty="0" smtClean="0"/>
              <a:t>The programming languages have some construct to deal with exceptions are  called            Exception Handlers.</a:t>
            </a:r>
          </a:p>
          <a:p>
            <a:r>
              <a:rPr lang="en-IN" dirty="0" smtClean="0"/>
              <a:t>Example : Java, C++ and Python are providing built-in support.</a:t>
            </a:r>
          </a:p>
          <a:p>
            <a:r>
              <a:rPr lang="en-IN" dirty="0" smtClean="0"/>
              <a:t> Exception handler saves the state of execution at the time the error occurred or it provides some special functions to proceed the execution without any interruption.</a:t>
            </a:r>
          </a:p>
          <a:p>
            <a:r>
              <a:rPr lang="en-IN" dirty="0" smtClean="0"/>
              <a:t>Built-in exceptions</a:t>
            </a:r>
          </a:p>
          <a:p>
            <a:pPr lvl="1"/>
            <a:r>
              <a:rPr lang="en-IN" dirty="0" err="1" smtClean="0"/>
              <a:t>ZeroDivisionError</a:t>
            </a:r>
            <a:endParaRPr lang="en-IN" dirty="0" smtClean="0"/>
          </a:p>
          <a:p>
            <a:pPr lvl="1"/>
            <a:r>
              <a:rPr lang="en-IN" dirty="0" err="1" smtClean="0"/>
              <a:t>BufferError</a:t>
            </a:r>
            <a:endParaRPr lang="en-IN" dirty="0" smtClean="0"/>
          </a:p>
          <a:p>
            <a:pPr lvl="1"/>
            <a:r>
              <a:rPr lang="en-IN" dirty="0" err="1" smtClean="0"/>
              <a:t>LookUpError</a:t>
            </a:r>
            <a:endParaRPr lang="en-IN" dirty="0" smtClean="0"/>
          </a:p>
          <a:p>
            <a:pPr lvl="1"/>
            <a:r>
              <a:rPr lang="en-IN" dirty="0" err="1" smtClean="0"/>
              <a:t>ImportError</a:t>
            </a:r>
            <a:endParaRPr lang="en-IN" dirty="0"/>
          </a:p>
          <a:p>
            <a:endParaRPr lang="en-IN" dirty="0" smtClean="0"/>
          </a:p>
          <a:p>
            <a:endParaRPr lang="en-IN" dirty="0" smtClean="0"/>
          </a:p>
          <a:p>
            <a:endParaRPr lang="en-IN" dirty="0"/>
          </a:p>
        </p:txBody>
      </p:sp>
    </p:spTree>
    <p:extLst>
      <p:ext uri="{BB962C8B-B14F-4D97-AF65-F5344CB8AC3E}">
        <p14:creationId xmlns:p14="http://schemas.microsoft.com/office/powerpoint/2010/main" val="339910301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Exception </a:t>
            </a:r>
            <a:endParaRPr lang="en-IN" dirty="0"/>
          </a:p>
        </p:txBody>
      </p:sp>
      <p:sp>
        <p:nvSpPr>
          <p:cNvPr id="3" name="Content Placeholder 2"/>
          <p:cNvSpPr>
            <a:spLocks noGrp="1"/>
          </p:cNvSpPr>
          <p:nvPr>
            <p:ph idx="1"/>
          </p:nvPr>
        </p:nvSpPr>
        <p:spPr>
          <a:xfrm>
            <a:off x="406400" y="1219205"/>
            <a:ext cx="11379200" cy="5320140"/>
          </a:xfrm>
        </p:spPr>
        <p:txBody>
          <a:bodyPr/>
          <a:lstStyle/>
          <a:p>
            <a:r>
              <a:rPr lang="en-IN" dirty="0" smtClean="0"/>
              <a:t>Example : </a:t>
            </a:r>
            <a:endParaRPr lang="en-IN" dirty="0"/>
          </a:p>
        </p:txBody>
      </p:sp>
      <p:pic>
        <p:nvPicPr>
          <p:cNvPr id="4" name="Picture 3"/>
          <p:cNvPicPr>
            <a:picLocks noChangeAspect="1"/>
          </p:cNvPicPr>
          <p:nvPr/>
        </p:nvPicPr>
        <p:blipFill>
          <a:blip r:embed="rId2"/>
          <a:stretch>
            <a:fillRect/>
          </a:stretch>
        </p:blipFill>
        <p:spPr>
          <a:xfrm>
            <a:off x="674975" y="1893310"/>
            <a:ext cx="4340370" cy="1598035"/>
          </a:xfrm>
          <a:prstGeom prst="rect">
            <a:avLst/>
          </a:prstGeom>
        </p:spPr>
      </p:pic>
      <p:sp>
        <p:nvSpPr>
          <p:cNvPr id="8" name="TextBox 7"/>
          <p:cNvSpPr txBox="1"/>
          <p:nvPr/>
        </p:nvSpPr>
        <p:spPr>
          <a:xfrm>
            <a:off x="674975" y="6049941"/>
            <a:ext cx="6792625" cy="369332"/>
          </a:xfrm>
          <a:prstGeom prst="rect">
            <a:avLst/>
          </a:prstGeom>
          <a:noFill/>
        </p:spPr>
        <p:txBody>
          <a:bodyPr wrap="square" rtlCol="0">
            <a:spAutoFit/>
          </a:bodyPr>
          <a:lstStyle/>
          <a:p>
            <a:r>
              <a:rPr lang="en-IN" b="1" dirty="0" smtClean="0">
                <a:solidFill>
                  <a:srgbClr val="FF0000"/>
                </a:solidFill>
              </a:rPr>
              <a:t>Exception because the denominator is zero. </a:t>
            </a:r>
            <a:endParaRPr lang="en-IN" b="1" dirty="0">
              <a:solidFill>
                <a:srgbClr val="FF0000"/>
              </a:solidFill>
            </a:endParaRPr>
          </a:p>
        </p:txBody>
      </p:sp>
      <p:pic>
        <p:nvPicPr>
          <p:cNvPr id="9" name="Picture 8"/>
          <p:cNvPicPr>
            <a:picLocks noChangeAspect="1"/>
          </p:cNvPicPr>
          <p:nvPr/>
        </p:nvPicPr>
        <p:blipFill>
          <a:blip r:embed="rId3"/>
          <a:stretch>
            <a:fillRect/>
          </a:stretch>
        </p:blipFill>
        <p:spPr>
          <a:xfrm>
            <a:off x="674975" y="3634583"/>
            <a:ext cx="6141461" cy="1967346"/>
          </a:xfrm>
          <a:prstGeom prst="rect">
            <a:avLst/>
          </a:prstGeom>
        </p:spPr>
      </p:pic>
      <p:cxnSp>
        <p:nvCxnSpPr>
          <p:cNvPr id="11" name="Straight Arrow Connector 10"/>
          <p:cNvCxnSpPr/>
          <p:nvPr/>
        </p:nvCxnSpPr>
        <p:spPr bwMode="auto">
          <a:xfrm>
            <a:off x="1080655" y="5499365"/>
            <a:ext cx="13854" cy="634844"/>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spTree>
    <p:extLst>
      <p:ext uri="{BB962C8B-B14F-4D97-AF65-F5344CB8AC3E}">
        <p14:creationId xmlns:p14="http://schemas.microsoft.com/office/powerpoint/2010/main" val="205702679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Exception handling</a:t>
            </a:r>
            <a:endParaRPr lang="en-IN" dirty="0"/>
          </a:p>
        </p:txBody>
      </p:sp>
      <p:sp>
        <p:nvSpPr>
          <p:cNvPr id="3" name="Content Placeholder 2"/>
          <p:cNvSpPr>
            <a:spLocks noGrp="1"/>
          </p:cNvSpPr>
          <p:nvPr>
            <p:ph idx="1"/>
          </p:nvPr>
        </p:nvSpPr>
        <p:spPr>
          <a:xfrm>
            <a:off x="406400" y="1219205"/>
            <a:ext cx="11379200" cy="5140031"/>
          </a:xfrm>
        </p:spPr>
        <p:txBody>
          <a:bodyPr/>
          <a:lstStyle/>
          <a:p>
            <a:r>
              <a:rPr lang="en-IN" dirty="0" smtClean="0"/>
              <a:t>Let us see how to handle the exception in Python and what are the keywords used.   </a:t>
            </a:r>
          </a:p>
          <a:p>
            <a:r>
              <a:rPr lang="en-IN" dirty="0" smtClean="0"/>
              <a:t>Keywords used to handle exception :</a:t>
            </a:r>
          </a:p>
          <a:p>
            <a:r>
              <a:rPr lang="en-IN" b="1" dirty="0" smtClean="0">
                <a:solidFill>
                  <a:srgbClr val="7030A0"/>
                </a:solidFill>
              </a:rPr>
              <a:t>try</a:t>
            </a:r>
          </a:p>
          <a:p>
            <a:r>
              <a:rPr lang="en-IN" b="1" dirty="0">
                <a:solidFill>
                  <a:srgbClr val="7030A0"/>
                </a:solidFill>
              </a:rPr>
              <a:t>e</a:t>
            </a:r>
            <a:r>
              <a:rPr lang="en-IN" b="1" dirty="0" smtClean="0">
                <a:solidFill>
                  <a:srgbClr val="7030A0"/>
                </a:solidFill>
              </a:rPr>
              <a:t>xcept</a:t>
            </a:r>
          </a:p>
          <a:p>
            <a:r>
              <a:rPr lang="en-IN" b="1" dirty="0" smtClean="0">
                <a:solidFill>
                  <a:srgbClr val="7030A0"/>
                </a:solidFill>
              </a:rPr>
              <a:t>else</a:t>
            </a:r>
          </a:p>
          <a:p>
            <a:r>
              <a:rPr lang="en-IN" b="1" dirty="0" smtClean="0">
                <a:solidFill>
                  <a:srgbClr val="7030A0"/>
                </a:solidFill>
              </a:rPr>
              <a:t>finally</a:t>
            </a:r>
          </a:p>
          <a:p>
            <a:endParaRPr lang="en-IN" dirty="0" smtClean="0"/>
          </a:p>
          <a:p>
            <a:endParaRPr lang="en-IN" dirty="0"/>
          </a:p>
          <a:p>
            <a:endParaRPr lang="en-IN" dirty="0" smtClean="0"/>
          </a:p>
          <a:p>
            <a:endParaRPr lang="en-IN" dirty="0"/>
          </a:p>
          <a:p>
            <a:endParaRPr lang="en-IN" dirty="0"/>
          </a:p>
        </p:txBody>
      </p:sp>
    </p:spTree>
    <p:extLst>
      <p:ext uri="{BB962C8B-B14F-4D97-AF65-F5344CB8AC3E}">
        <p14:creationId xmlns:p14="http://schemas.microsoft.com/office/powerpoint/2010/main" val="331991069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Exception</a:t>
            </a:r>
            <a:endParaRPr lang="en-IN" dirty="0"/>
          </a:p>
        </p:txBody>
      </p:sp>
      <p:pic>
        <p:nvPicPr>
          <p:cNvPr id="4" name="Content Placeholder 3"/>
          <p:cNvPicPr>
            <a:picLocks noGrp="1" noChangeAspect="1"/>
          </p:cNvPicPr>
          <p:nvPr>
            <p:ph idx="1"/>
          </p:nvPr>
        </p:nvPicPr>
        <p:blipFill>
          <a:blip r:embed="rId2"/>
          <a:stretch>
            <a:fillRect/>
          </a:stretch>
        </p:blipFill>
        <p:spPr>
          <a:xfrm>
            <a:off x="168852" y="1073222"/>
            <a:ext cx="4901912" cy="3041578"/>
          </a:xfrm>
          <a:prstGeom prst="rect">
            <a:avLst/>
          </a:prstGeom>
        </p:spPr>
      </p:pic>
      <p:cxnSp>
        <p:nvCxnSpPr>
          <p:cNvPr id="6" name="Straight Arrow Connector 5"/>
          <p:cNvCxnSpPr>
            <a:endCxn id="7" idx="1"/>
          </p:cNvCxnSpPr>
          <p:nvPr/>
        </p:nvCxnSpPr>
        <p:spPr bwMode="auto">
          <a:xfrm>
            <a:off x="4793673" y="1939636"/>
            <a:ext cx="3269672" cy="0"/>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sp>
        <p:nvSpPr>
          <p:cNvPr id="7" name="TextBox 6"/>
          <p:cNvSpPr txBox="1"/>
          <p:nvPr/>
        </p:nvSpPr>
        <p:spPr>
          <a:xfrm>
            <a:off x="8063345" y="1754970"/>
            <a:ext cx="3117273" cy="369332"/>
          </a:xfrm>
          <a:prstGeom prst="rect">
            <a:avLst/>
          </a:prstGeom>
          <a:noFill/>
        </p:spPr>
        <p:txBody>
          <a:bodyPr wrap="square" rtlCol="0">
            <a:spAutoFit/>
          </a:bodyPr>
          <a:lstStyle/>
          <a:p>
            <a:r>
              <a:rPr lang="en-IN" dirty="0" smtClean="0"/>
              <a:t>Getting input for x and y</a:t>
            </a:r>
            <a:endParaRPr lang="en-IN" dirty="0"/>
          </a:p>
        </p:txBody>
      </p:sp>
      <p:cxnSp>
        <p:nvCxnSpPr>
          <p:cNvPr id="12" name="Straight Arrow Connector 11"/>
          <p:cNvCxnSpPr/>
          <p:nvPr/>
        </p:nvCxnSpPr>
        <p:spPr bwMode="auto">
          <a:xfrm flipV="1">
            <a:off x="4862945" y="2594011"/>
            <a:ext cx="3131127" cy="27709"/>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sp>
        <p:nvSpPr>
          <p:cNvPr id="13" name="TextBox 12"/>
          <p:cNvSpPr txBox="1"/>
          <p:nvPr/>
        </p:nvSpPr>
        <p:spPr>
          <a:xfrm>
            <a:off x="8021493" y="2378425"/>
            <a:ext cx="3486727" cy="369332"/>
          </a:xfrm>
          <a:prstGeom prst="rect">
            <a:avLst/>
          </a:prstGeom>
          <a:noFill/>
        </p:spPr>
        <p:txBody>
          <a:bodyPr wrap="square" rtlCol="0">
            <a:spAutoFit/>
          </a:bodyPr>
          <a:lstStyle/>
          <a:p>
            <a:r>
              <a:rPr lang="en-IN" dirty="0" smtClean="0"/>
              <a:t>Handles </a:t>
            </a:r>
            <a:r>
              <a:rPr lang="en-IN" dirty="0" err="1" smtClean="0"/>
              <a:t>ZeroDivisionError</a:t>
            </a:r>
            <a:endParaRPr lang="en-IN" dirty="0"/>
          </a:p>
        </p:txBody>
      </p:sp>
      <p:cxnSp>
        <p:nvCxnSpPr>
          <p:cNvPr id="15" name="Straight Arrow Connector 14"/>
          <p:cNvCxnSpPr/>
          <p:nvPr/>
        </p:nvCxnSpPr>
        <p:spPr bwMode="auto">
          <a:xfrm>
            <a:off x="1039091" y="3055800"/>
            <a:ext cx="7121236" cy="0"/>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sp>
        <p:nvSpPr>
          <p:cNvPr id="16" name="TextBox 15"/>
          <p:cNvSpPr txBox="1"/>
          <p:nvPr/>
        </p:nvSpPr>
        <p:spPr>
          <a:xfrm>
            <a:off x="8160327" y="2895600"/>
            <a:ext cx="3505200" cy="646331"/>
          </a:xfrm>
          <a:prstGeom prst="rect">
            <a:avLst/>
          </a:prstGeom>
          <a:noFill/>
        </p:spPr>
        <p:txBody>
          <a:bodyPr wrap="square" rtlCol="0">
            <a:spAutoFit/>
          </a:bodyPr>
          <a:lstStyle/>
          <a:p>
            <a:r>
              <a:rPr lang="en-IN" dirty="0" smtClean="0"/>
              <a:t>If there is no exception the else part is executed.</a:t>
            </a:r>
            <a:endParaRPr lang="en-IN" dirty="0"/>
          </a:p>
        </p:txBody>
      </p:sp>
      <p:sp>
        <p:nvSpPr>
          <p:cNvPr id="19" name="TextBox 18"/>
          <p:cNvSpPr txBox="1"/>
          <p:nvPr/>
        </p:nvSpPr>
        <p:spPr>
          <a:xfrm>
            <a:off x="168852" y="4461164"/>
            <a:ext cx="11496675" cy="646331"/>
          </a:xfrm>
          <a:prstGeom prst="rect">
            <a:avLst/>
          </a:prstGeom>
          <a:noFill/>
        </p:spPr>
        <p:txBody>
          <a:bodyPr wrap="square" rtlCol="0">
            <a:spAutoFit/>
          </a:bodyPr>
          <a:lstStyle/>
          <a:p>
            <a:r>
              <a:rPr lang="en-IN" dirty="0" smtClean="0"/>
              <a:t>In the try part, two inputs are given.  If y value is zero then the exception part will be executed.  If not the else part will be executed.</a:t>
            </a:r>
            <a:endParaRPr lang="en-IN" dirty="0"/>
          </a:p>
        </p:txBody>
      </p:sp>
    </p:spTree>
    <p:extLst>
      <p:ext uri="{BB962C8B-B14F-4D97-AF65-F5344CB8AC3E}">
        <p14:creationId xmlns:p14="http://schemas.microsoft.com/office/powerpoint/2010/main" val="145205021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exception</a:t>
            </a:r>
            <a:endParaRPr lang="en-IN" dirty="0"/>
          </a:p>
        </p:txBody>
      </p:sp>
      <p:sp>
        <p:nvSpPr>
          <p:cNvPr id="3" name="Content Placeholder 2"/>
          <p:cNvSpPr>
            <a:spLocks noGrp="1"/>
          </p:cNvSpPr>
          <p:nvPr>
            <p:ph idx="1"/>
          </p:nvPr>
        </p:nvSpPr>
        <p:spPr>
          <a:xfrm>
            <a:off x="406400" y="1219205"/>
            <a:ext cx="11379200" cy="5140031"/>
          </a:xfrm>
        </p:spPr>
        <p:txBody>
          <a:bodyPr/>
          <a:lstStyle/>
          <a:p>
            <a:r>
              <a:rPr lang="en-IN" dirty="0" smtClean="0"/>
              <a:t>It is possible to write try clause and except inside else clause .</a:t>
            </a:r>
          </a:p>
          <a:p>
            <a:r>
              <a:rPr lang="en-IN" dirty="0" smtClean="0"/>
              <a:t>Ex: </a:t>
            </a:r>
          </a:p>
          <a:p>
            <a:endParaRPr lang="en-IN" dirty="0"/>
          </a:p>
          <a:p>
            <a:endParaRPr lang="en-IN" dirty="0"/>
          </a:p>
        </p:txBody>
      </p:sp>
      <p:pic>
        <p:nvPicPr>
          <p:cNvPr id="4" name="Picture 3"/>
          <p:cNvPicPr>
            <a:picLocks noChangeAspect="1"/>
          </p:cNvPicPr>
          <p:nvPr/>
        </p:nvPicPr>
        <p:blipFill>
          <a:blip r:embed="rId2"/>
          <a:stretch>
            <a:fillRect/>
          </a:stretch>
        </p:blipFill>
        <p:spPr>
          <a:xfrm>
            <a:off x="612630" y="2258291"/>
            <a:ext cx="5746606" cy="4281053"/>
          </a:xfrm>
          <a:prstGeom prst="rect">
            <a:avLst/>
          </a:prstGeom>
        </p:spPr>
      </p:pic>
      <p:sp>
        <p:nvSpPr>
          <p:cNvPr id="9" name="Right Brace 8"/>
          <p:cNvSpPr/>
          <p:nvPr/>
        </p:nvSpPr>
        <p:spPr bwMode="auto">
          <a:xfrm>
            <a:off x="6359236" y="4054824"/>
            <a:ext cx="1122219" cy="1505677"/>
          </a:xfrm>
          <a:prstGeom prst="rightBrace">
            <a:avLst/>
          </a:prstGeom>
          <a:solidFill>
            <a:schemeClr val="bg1"/>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3600" b="0" i="0" u="none" strike="noStrike" cap="none" normalizeH="0" baseline="0" smtClean="0">
              <a:ln>
                <a:noFill/>
              </a:ln>
              <a:solidFill>
                <a:schemeClr val="tx1"/>
              </a:solidFill>
              <a:effectLst/>
              <a:latin typeface="Arial" charset="0"/>
            </a:endParaRPr>
          </a:p>
        </p:txBody>
      </p:sp>
      <p:sp>
        <p:nvSpPr>
          <p:cNvPr id="10" name="TextBox 9"/>
          <p:cNvSpPr txBox="1"/>
          <p:nvPr/>
        </p:nvSpPr>
        <p:spPr>
          <a:xfrm>
            <a:off x="7728527" y="4622996"/>
            <a:ext cx="3810000" cy="369332"/>
          </a:xfrm>
          <a:prstGeom prst="rect">
            <a:avLst/>
          </a:prstGeom>
          <a:noFill/>
        </p:spPr>
        <p:txBody>
          <a:bodyPr wrap="square" rtlCol="0">
            <a:spAutoFit/>
          </a:bodyPr>
          <a:lstStyle/>
          <a:p>
            <a:r>
              <a:rPr lang="en-IN" dirty="0" smtClean="0"/>
              <a:t>try and except clause inside else.</a:t>
            </a:r>
            <a:endParaRPr lang="en-IN" dirty="0"/>
          </a:p>
        </p:txBody>
      </p:sp>
    </p:spTree>
    <p:extLst>
      <p:ext uri="{BB962C8B-B14F-4D97-AF65-F5344CB8AC3E}">
        <p14:creationId xmlns:p14="http://schemas.microsoft.com/office/powerpoint/2010/main" val="93511877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Exception</a:t>
            </a:r>
            <a:endParaRPr lang="en-IN" dirty="0"/>
          </a:p>
        </p:txBody>
      </p:sp>
      <p:pic>
        <p:nvPicPr>
          <p:cNvPr id="4" name="Content Placeholder 3"/>
          <p:cNvPicPr>
            <a:picLocks noGrp="1" noChangeAspect="1"/>
          </p:cNvPicPr>
          <p:nvPr>
            <p:ph idx="1"/>
          </p:nvPr>
        </p:nvPicPr>
        <p:blipFill>
          <a:blip r:embed="rId2"/>
          <a:stretch>
            <a:fillRect/>
          </a:stretch>
        </p:blipFill>
        <p:spPr>
          <a:xfrm>
            <a:off x="337126" y="1567655"/>
            <a:ext cx="3265055" cy="2117653"/>
          </a:xfrm>
          <a:prstGeom prst="rect">
            <a:avLst/>
          </a:prstGeom>
        </p:spPr>
      </p:pic>
      <p:sp>
        <p:nvSpPr>
          <p:cNvPr id="5" name="TextBox 4"/>
          <p:cNvSpPr txBox="1"/>
          <p:nvPr/>
        </p:nvSpPr>
        <p:spPr>
          <a:xfrm>
            <a:off x="207818" y="942109"/>
            <a:ext cx="3699164" cy="369332"/>
          </a:xfrm>
          <a:prstGeom prst="rect">
            <a:avLst/>
          </a:prstGeom>
          <a:noFill/>
        </p:spPr>
        <p:txBody>
          <a:bodyPr wrap="square" rtlCol="0">
            <a:spAutoFit/>
          </a:bodyPr>
          <a:lstStyle/>
          <a:p>
            <a:r>
              <a:rPr lang="en-IN" dirty="0" smtClean="0"/>
              <a:t>Output:</a:t>
            </a:r>
            <a:endParaRPr lang="en-IN" dirty="0"/>
          </a:p>
        </p:txBody>
      </p:sp>
      <p:sp>
        <p:nvSpPr>
          <p:cNvPr id="6" name="TextBox 5"/>
          <p:cNvSpPr txBox="1"/>
          <p:nvPr/>
        </p:nvSpPr>
        <p:spPr>
          <a:xfrm>
            <a:off x="406400" y="3823855"/>
            <a:ext cx="10524836" cy="646331"/>
          </a:xfrm>
          <a:prstGeom prst="rect">
            <a:avLst/>
          </a:prstGeom>
          <a:noFill/>
        </p:spPr>
        <p:txBody>
          <a:bodyPr wrap="square" rtlCol="0">
            <a:spAutoFit/>
          </a:bodyPr>
          <a:lstStyle/>
          <a:p>
            <a:r>
              <a:rPr lang="en-IN" dirty="0" smtClean="0"/>
              <a:t>In the previous example, there is no Name error.  So, else part is executed.  Inside else, the value of x is asserted.   When the assert fails the assertion error is handled. </a:t>
            </a:r>
            <a:endParaRPr lang="en-IN" dirty="0"/>
          </a:p>
        </p:txBody>
      </p:sp>
    </p:spTree>
    <p:extLst>
      <p:ext uri="{BB962C8B-B14F-4D97-AF65-F5344CB8AC3E}">
        <p14:creationId xmlns:p14="http://schemas.microsoft.com/office/powerpoint/2010/main" val="267931783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exception</a:t>
            </a:r>
            <a:endParaRPr lang="en-IN" dirty="0"/>
          </a:p>
        </p:txBody>
      </p:sp>
      <p:sp>
        <p:nvSpPr>
          <p:cNvPr id="3" name="Content Placeholder 2"/>
          <p:cNvSpPr>
            <a:spLocks noGrp="1"/>
          </p:cNvSpPr>
          <p:nvPr>
            <p:ph idx="1"/>
          </p:nvPr>
        </p:nvSpPr>
        <p:spPr>
          <a:xfrm>
            <a:off x="406400" y="1219205"/>
            <a:ext cx="11379200" cy="5347850"/>
          </a:xfrm>
        </p:spPr>
        <p:txBody>
          <a:bodyPr/>
          <a:lstStyle/>
          <a:p>
            <a:pPr marL="0" indent="0">
              <a:buNone/>
            </a:pPr>
            <a:r>
              <a:rPr lang="en-IN" dirty="0" smtClean="0"/>
              <a:t>Suppose, inside  try clause, there are two or  more exceptions, it is possible to write more than one </a:t>
            </a:r>
            <a:r>
              <a:rPr lang="en-IN" b="1" dirty="0" smtClean="0"/>
              <a:t>except</a:t>
            </a:r>
            <a:r>
              <a:rPr lang="en-IN" dirty="0" smtClean="0"/>
              <a:t> clause.</a:t>
            </a:r>
          </a:p>
          <a:p>
            <a:pPr marL="0" indent="0">
              <a:buNone/>
            </a:pPr>
            <a:r>
              <a:rPr lang="en-IN" dirty="0" smtClean="0"/>
              <a:t> Ex: </a:t>
            </a:r>
          </a:p>
        </p:txBody>
      </p:sp>
      <p:pic>
        <p:nvPicPr>
          <p:cNvPr id="4" name="Picture 3"/>
          <p:cNvPicPr>
            <a:picLocks noChangeAspect="1"/>
          </p:cNvPicPr>
          <p:nvPr/>
        </p:nvPicPr>
        <p:blipFill>
          <a:blip r:embed="rId2"/>
          <a:stretch>
            <a:fillRect/>
          </a:stretch>
        </p:blipFill>
        <p:spPr>
          <a:xfrm>
            <a:off x="527337" y="2549235"/>
            <a:ext cx="7743827" cy="3920838"/>
          </a:xfrm>
          <a:prstGeom prst="rect">
            <a:avLst/>
          </a:prstGeom>
        </p:spPr>
      </p:pic>
      <p:pic>
        <p:nvPicPr>
          <p:cNvPr id="5" name="Picture 4"/>
          <p:cNvPicPr>
            <a:picLocks noChangeAspect="1"/>
          </p:cNvPicPr>
          <p:nvPr/>
        </p:nvPicPr>
        <p:blipFill>
          <a:blip r:embed="rId3"/>
          <a:stretch>
            <a:fillRect/>
          </a:stretch>
        </p:blipFill>
        <p:spPr>
          <a:xfrm>
            <a:off x="8611176" y="3805259"/>
            <a:ext cx="3295361" cy="1154257"/>
          </a:xfrm>
          <a:prstGeom prst="rect">
            <a:avLst/>
          </a:prstGeom>
        </p:spPr>
      </p:pic>
      <p:sp>
        <p:nvSpPr>
          <p:cNvPr id="6" name="TextBox 5"/>
          <p:cNvSpPr txBox="1"/>
          <p:nvPr/>
        </p:nvSpPr>
        <p:spPr>
          <a:xfrm>
            <a:off x="8490238" y="3435927"/>
            <a:ext cx="2413289" cy="369332"/>
          </a:xfrm>
          <a:prstGeom prst="rect">
            <a:avLst/>
          </a:prstGeom>
          <a:noFill/>
        </p:spPr>
        <p:txBody>
          <a:bodyPr wrap="square" rtlCol="0">
            <a:spAutoFit/>
          </a:bodyPr>
          <a:lstStyle/>
          <a:p>
            <a:r>
              <a:rPr lang="en-IN" dirty="0" smtClean="0"/>
              <a:t>Output:</a:t>
            </a:r>
            <a:endParaRPr lang="en-IN" dirty="0"/>
          </a:p>
        </p:txBody>
      </p:sp>
    </p:spTree>
    <p:extLst>
      <p:ext uri="{BB962C8B-B14F-4D97-AF65-F5344CB8AC3E}">
        <p14:creationId xmlns:p14="http://schemas.microsoft.com/office/powerpoint/2010/main" val="7802306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HCL">
  <a:themeElements>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HCL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lnDef>
  </a:objectDefaults>
  <a:extraClrSchemeLst>
    <a:extraClrScheme>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CL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CL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CL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CL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CL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CL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CL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CL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CL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CL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CL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raining-Material-Template-1" id="{69B7EE8C-21E9-4622-A60E-4441C4E7B725}" vid="{B7EC84DD-9479-485D-B2FF-517D1ACB08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1673</TotalTime>
  <Words>780</Words>
  <Application>Microsoft Office PowerPoint</Application>
  <PresentationFormat>Widescreen</PresentationFormat>
  <Paragraphs>107</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Courier New</vt:lpstr>
      <vt:lpstr>Novecento Book</vt:lpstr>
      <vt:lpstr>Verdana</vt:lpstr>
      <vt:lpstr>Wingdings</vt:lpstr>
      <vt:lpstr>Wingdings 2</vt:lpstr>
      <vt:lpstr>HCL</vt:lpstr>
      <vt:lpstr>Basic exception handling</vt:lpstr>
      <vt:lpstr>Learning objectives</vt:lpstr>
      <vt:lpstr>Introduction to exception</vt:lpstr>
      <vt:lpstr>Exception </vt:lpstr>
      <vt:lpstr>Exception handling</vt:lpstr>
      <vt:lpstr>Exception</vt:lpstr>
      <vt:lpstr>exception</vt:lpstr>
      <vt:lpstr>Exception</vt:lpstr>
      <vt:lpstr>exception</vt:lpstr>
      <vt:lpstr>exception</vt:lpstr>
      <vt:lpstr>exception</vt:lpstr>
      <vt:lpstr>exception</vt:lpstr>
      <vt:lpstr>exception</vt:lpstr>
      <vt:lpstr>exception</vt:lpstr>
      <vt:lpstr>exception</vt:lpstr>
      <vt:lpstr>exception</vt:lpstr>
      <vt:lpstr>exception</vt:lpstr>
      <vt:lpstr>exception</vt:lpstr>
      <vt:lpstr>exception</vt:lpstr>
      <vt:lpstr>Activities</vt:lpstr>
      <vt:lpstr>summary</vt:lpstr>
      <vt:lpstr> References </vt:lpstr>
    </vt:vector>
  </TitlesOfParts>
  <Company>HCL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Jothi Kannan</dc:creator>
  <cp:lastModifiedBy>Jothi Kannan</cp:lastModifiedBy>
  <cp:revision>126</cp:revision>
  <dcterms:created xsi:type="dcterms:W3CDTF">2019-02-18T07:14:13Z</dcterms:created>
  <dcterms:modified xsi:type="dcterms:W3CDTF">2019-05-07T07:39:09Z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e5f29841-39b5-4f26-a0f8-566eede0607b</vt:lpwstr>
  </property>
  <property fmtid="{D5CDD505-2E9C-101B-9397-08002B2CF9AE}" pid="3" name="Classification">
    <vt:lpwstr>null</vt:lpwstr>
  </property>
  <property fmtid="{D5CDD505-2E9C-101B-9397-08002B2CF9AE}" pid="4" name="HCLClassification">
    <vt:lpwstr>null</vt:lpwstr>
  </property>
</Properties>
</file>