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9" r:id="rId3"/>
    <p:sldId id="257" r:id="rId4"/>
    <p:sldId id="297" r:id="rId5"/>
    <p:sldId id="298" r:id="rId6"/>
    <p:sldId id="301" r:id="rId7"/>
    <p:sldId id="299" r:id="rId8"/>
    <p:sldId id="300" r:id="rId9"/>
    <p:sldId id="302" r:id="rId10"/>
    <p:sldId id="303" r:id="rId11"/>
    <p:sldId id="304" r:id="rId12"/>
    <p:sldId id="305" r:id="rId13"/>
    <p:sldId id="306" r:id="rId14"/>
    <p:sldId id="29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AE208-7AF3-4697-9F16-3E8FC7469E83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6B389-8365-411C-A028-690EC0494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6B389-8365-411C-A028-690EC0494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5"/>
            <a:ext cx="12192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7641771" y="6597680"/>
            <a:ext cx="4143851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2336" y="4940423"/>
            <a:ext cx="11387328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02336" y="5769894"/>
            <a:ext cx="11387328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52660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457128" indent="-217453">
              <a:buFont typeface="Wingdings" panose="05000000000000000000" pitchFamily="2" charset="2"/>
              <a:buChar char="Ø"/>
              <a:defRPr sz="2000"/>
            </a:lvl2pPr>
            <a:lvl3pPr marL="676168" indent="-209517">
              <a:buFont typeface="Wingdings" panose="05000000000000000000" pitchFamily="2" charset="2"/>
              <a:buChar char="ü"/>
              <a:defRPr sz="2000"/>
            </a:lvl3pPr>
            <a:lvl4pPr marL="904729" indent="-219040">
              <a:buFont typeface="Arial" panose="020B0604020202020204" pitchFamily="34" charset="0"/>
              <a:buChar char="•"/>
              <a:defRPr sz="1800"/>
            </a:lvl4pPr>
            <a:lvl5pPr marL="1133293" indent="-219040"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406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74445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51274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65759" y="274319"/>
            <a:ext cx="1146047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65759" y="1645919"/>
            <a:ext cx="1146047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39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40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7041" y="1604330"/>
            <a:ext cx="5374080" cy="449759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0864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170240" y="6247377"/>
            <a:ext cx="382656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8741760" y="6247377"/>
            <a:ext cx="2801280" cy="443567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5A9EB2-176B-4E3D-9A79-D72632A6BBAB}" type="slidenum"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7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81050"/>
            <a:ext cx="10363200" cy="58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544638"/>
            <a:ext cx="5080000" cy="1884362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544638"/>
            <a:ext cx="5080000" cy="1884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422400" cy="40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0028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"/>
            <a:ext cx="12192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5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879"/>
            <a:ext cx="11379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26533" y="6577046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65620" y="6569107"/>
            <a:ext cx="438149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F0FD5-3A24-44DA-9FFE-F337F5476E2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3967844" y="6446871"/>
            <a:ext cx="3902528" cy="24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Copyright © 2016 HCL Technologies Limited  |  www.hcltech.com</a:t>
            </a:r>
          </a:p>
        </p:txBody>
      </p:sp>
      <p:grpSp>
        <p:nvGrpSpPr>
          <p:cNvPr id="1032" name="Group 5"/>
          <p:cNvGrpSpPr>
            <a:grpSpLocks noChangeAspect="1"/>
          </p:cNvGrpSpPr>
          <p:nvPr/>
        </p:nvGrpSpPr>
        <p:grpSpPr bwMode="auto">
          <a:xfrm>
            <a:off x="10519835" y="6446871"/>
            <a:ext cx="1257300" cy="160337"/>
            <a:chOff x="5094" y="3939"/>
            <a:chExt cx="1488" cy="255"/>
          </a:xfrm>
        </p:grpSpPr>
        <p:sp>
          <p:nvSpPr>
            <p:cNvPr id="1033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4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5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9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Iterators and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42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generators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3890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 the previous example, when the loop reaches yield statement, the value(</a:t>
            </a:r>
            <a:r>
              <a:rPr lang="en-IN" dirty="0" err="1" smtClean="0"/>
              <a:t>i</a:t>
            </a:r>
            <a:r>
              <a:rPr lang="en-IN" dirty="0" smtClean="0"/>
              <a:t>*2) is returned  and the state is suspended.  </a:t>
            </a:r>
          </a:p>
          <a:p>
            <a:pPr marL="0" indent="0">
              <a:buNone/>
            </a:pPr>
            <a:r>
              <a:rPr lang="en-IN" dirty="0" smtClean="0"/>
              <a:t>For the next call, the generator is resumed from where it froze.  The for loop is continued and again it comes to “yield” .</a:t>
            </a:r>
          </a:p>
          <a:p>
            <a:pPr marL="0" indent="0">
              <a:buNone/>
            </a:pPr>
            <a:r>
              <a:rPr lang="en-US" b="1" dirty="0"/>
              <a:t>Usage : </a:t>
            </a:r>
          </a:p>
          <a:p>
            <a:pPr marL="0" indent="0">
              <a:buNone/>
            </a:pPr>
            <a:r>
              <a:rPr lang="en-US" dirty="0"/>
              <a:t>When we have to work with lots of data generators are useful.  </a:t>
            </a:r>
          </a:p>
          <a:p>
            <a:pPr marL="0" indent="0">
              <a:buNone/>
            </a:pPr>
            <a:r>
              <a:rPr lang="en-US" dirty="0"/>
              <a:t>When all the data need not be loaded in memory, generator can be used which will pass a piece of data at a time.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202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Co-routines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268"/>
            <a:ext cx="11379200" cy="56257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Normally, when a function is called, the control is transferred to the function.  </a:t>
            </a:r>
          </a:p>
          <a:p>
            <a:pPr marL="0" indent="0">
              <a:buNone/>
            </a:pPr>
            <a:r>
              <a:rPr lang="en-US" dirty="0" smtClean="0"/>
              <a:t>The function is executed till the return statement or catching exception or the end of the function.     ( return None).</a:t>
            </a:r>
          </a:p>
          <a:p>
            <a:pPr marL="0" indent="0">
              <a:buNone/>
            </a:pPr>
            <a:r>
              <a:rPr lang="en-US" dirty="0" smtClean="0"/>
              <a:t>After the control is returned to the caller, the values stored in local variables are lost.  </a:t>
            </a:r>
          </a:p>
          <a:p>
            <a:pPr marL="0" indent="0">
              <a:buNone/>
            </a:pPr>
            <a:r>
              <a:rPr lang="en-US" dirty="0" smtClean="0"/>
              <a:t>If a call to a function is made again, function creates everything from the beginning.  T</a:t>
            </a:r>
            <a:r>
              <a:rPr lang="en-US" b="1" dirty="0" smtClean="0"/>
              <a:t>his is called Subroutine.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361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Co-routines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5"/>
            <a:ext cx="11379200" cy="51815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we discussed generator functions, when the function encounters “yield” , it returns the value to the caller and it is suspended.  All the values are stored.  </a:t>
            </a:r>
          </a:p>
          <a:p>
            <a:pPr marL="0" indent="0">
              <a:buNone/>
            </a:pPr>
            <a:r>
              <a:rPr lang="en-US" dirty="0"/>
              <a:t>Again when a call is made, it resumes from the place where it suspended and continues with the retained local values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This line will not printed.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4" y="3268435"/>
            <a:ext cx="3892325" cy="189139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2769326" y="3657600"/>
            <a:ext cx="2573383" cy="20900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30842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Co-routines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3691" y="1283251"/>
            <a:ext cx="751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run only when the next method is called.</a:t>
            </a:r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46" y="2123939"/>
            <a:ext cx="5595665" cy="39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142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5"/>
            <a:ext cx="11379200" cy="53514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Now, </a:t>
            </a:r>
            <a:r>
              <a:rPr lang="en-IN" dirty="0"/>
              <a:t>participants </a:t>
            </a:r>
            <a:r>
              <a:rPr lang="en-IN" dirty="0" smtClean="0"/>
              <a:t>should </a:t>
            </a:r>
            <a:r>
              <a:rPr lang="en-IN" dirty="0"/>
              <a:t>be 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</a:t>
            </a:r>
            <a:r>
              <a:rPr lang="en-IN" dirty="0"/>
              <a:t>iterators and generators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Write programs using iterators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Understand built in iterators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Understand co-routines and subroutines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Understand generators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Write programs using generators.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218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189"/>
            <a:ext cx="11379200" cy="7493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953"/>
            <a:ext cx="11379200" cy="5351413"/>
          </a:xfrm>
        </p:spPr>
        <p:txBody>
          <a:bodyPr/>
          <a:lstStyle/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book.pythontips.com</a:t>
            </a:r>
          </a:p>
          <a:p>
            <a:endParaRPr lang="en-IN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1242350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Learning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5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After the completion of this topic, participants will be able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iterators and </a:t>
            </a:r>
            <a:r>
              <a:rPr lang="en-IN" dirty="0" smtClean="0"/>
              <a:t>generators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Write programs using iterators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built in iterators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co-routines and subroutines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Understand generators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Write programs using generators.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00728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126" y="39189"/>
            <a:ext cx="11379200" cy="7493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4074"/>
            <a:ext cx="11952514" cy="54559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might have used “for” loop to traverse a collection. ( Array, list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Traversing a collection means, accessing an element, fetching next element until the last element is reached or until no more elements in the container.  This is called iteration.  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example, the  data structure </a:t>
            </a:r>
            <a:r>
              <a:rPr lang="en-US" dirty="0" err="1" smtClean="0"/>
              <a:t>mylst</a:t>
            </a:r>
            <a:r>
              <a:rPr lang="en-US" dirty="0" smtClean="0"/>
              <a:t> is iterated.  Every time, the “</a:t>
            </a:r>
            <a:r>
              <a:rPr lang="en-US" dirty="0" err="1" smtClean="0"/>
              <a:t>ele</a:t>
            </a:r>
            <a:r>
              <a:rPr lang="en-US" dirty="0" smtClean="0"/>
              <a:t>”	 variable is assigned a new value and next value is fetched from the list till the end of the list.</a:t>
            </a:r>
          </a:p>
          <a:p>
            <a:pPr marL="0" indent="0">
              <a:buNone/>
            </a:pPr>
            <a:r>
              <a:rPr lang="en-US" dirty="0" smtClean="0"/>
              <a:t>Iterator is an object which allows us to iterate the elements of a collection.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21" y="2936693"/>
            <a:ext cx="3156041" cy="9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30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iterators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5"/>
            <a:ext cx="11379200" cy="53775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 Python, an iterator is an object which implements iterator protocol.  </a:t>
            </a:r>
          </a:p>
          <a:p>
            <a:pPr marL="0" indent="0">
              <a:buNone/>
            </a:pPr>
            <a:r>
              <a:rPr lang="en-IN" dirty="0" smtClean="0"/>
              <a:t>It has two methods.</a:t>
            </a:r>
          </a:p>
          <a:p>
            <a:pPr marL="457200" indent="-457200">
              <a:buAutoNum type="arabicPeriod"/>
            </a:pPr>
            <a:r>
              <a:rPr lang="en-IN" dirty="0" smtClean="0"/>
              <a:t>__</a:t>
            </a:r>
            <a:r>
              <a:rPr lang="en-IN" dirty="0" err="1" smtClean="0"/>
              <a:t>iter</a:t>
            </a:r>
            <a:r>
              <a:rPr lang="en-IN" dirty="0" smtClean="0"/>
              <a:t>__   -&gt; returns the iterator object.</a:t>
            </a:r>
          </a:p>
          <a:p>
            <a:pPr marL="457200" indent="-457200">
              <a:buAutoNum type="arabicPeriod"/>
            </a:pPr>
            <a:r>
              <a:rPr lang="en-IN" dirty="0" smtClean="0"/>
              <a:t>__next__ -&gt; returns the next element from the sequence.</a:t>
            </a:r>
          </a:p>
          <a:p>
            <a:pPr marL="0" indent="0">
              <a:buNone/>
            </a:pPr>
            <a:r>
              <a:rPr lang="en-IN" dirty="0" smtClean="0"/>
              <a:t>Following are the built in objects which implement the iterator protocol.  </a:t>
            </a:r>
          </a:p>
          <a:p>
            <a:pPr marL="676240" lvl="1" indent="-457200">
              <a:buFont typeface="Wingdings" panose="05000000000000000000" pitchFamily="2" charset="2"/>
              <a:buChar char="ü"/>
            </a:pPr>
            <a:r>
              <a:rPr lang="en-IN" dirty="0" smtClean="0"/>
              <a:t>List</a:t>
            </a:r>
          </a:p>
          <a:p>
            <a:pPr marL="676240" lvl="1" indent="-457200">
              <a:buFont typeface="Wingdings" panose="05000000000000000000" pitchFamily="2" charset="2"/>
              <a:buChar char="ü"/>
            </a:pPr>
            <a:r>
              <a:rPr lang="en-IN" dirty="0" smtClean="0"/>
              <a:t>Dictionary</a:t>
            </a:r>
          </a:p>
          <a:p>
            <a:pPr marL="676240" lvl="1" indent="-457200">
              <a:buFont typeface="Wingdings" panose="05000000000000000000" pitchFamily="2" charset="2"/>
              <a:buChar char="ü"/>
            </a:pPr>
            <a:r>
              <a:rPr lang="en-IN" dirty="0" smtClean="0"/>
              <a:t>Tuple</a:t>
            </a:r>
          </a:p>
          <a:p>
            <a:pPr marL="676240" lvl="1" indent="-457200">
              <a:buFont typeface="Wingdings" panose="05000000000000000000" pitchFamily="2" charset="2"/>
              <a:buChar char="ü"/>
            </a:pPr>
            <a:r>
              <a:rPr lang="en-IN" dirty="0" smtClean="0"/>
              <a:t>Strings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9860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Iterator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5"/>
            <a:ext cx="11379200" cy="523384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Example :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836283" y="2521109"/>
            <a:ext cx="130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" y="1658437"/>
            <a:ext cx="4167051" cy="3318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52" y="3064464"/>
            <a:ext cx="652054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258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3"/>
            <a:ext cx="11379200" cy="749300"/>
          </a:xfrm>
        </p:spPr>
        <p:txBody>
          <a:bodyPr/>
          <a:lstStyle/>
          <a:p>
            <a:r>
              <a:rPr lang="en-IN" dirty="0" smtClean="0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0016"/>
            <a:ext cx="113792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We can also create Iterator objects, by implementing </a:t>
            </a:r>
          </a:p>
          <a:p>
            <a:pPr marL="0" indent="0">
              <a:buNone/>
            </a:pPr>
            <a:r>
              <a:rPr lang="en-IN" dirty="0" smtClean="0"/>
              <a:t>__next__ method and __</a:t>
            </a:r>
            <a:r>
              <a:rPr lang="en-IN" dirty="0" err="1" smtClean="0"/>
              <a:t>iter</a:t>
            </a:r>
            <a:r>
              <a:rPr lang="en-IN" dirty="0" smtClean="0"/>
              <a:t>__method.</a:t>
            </a:r>
          </a:p>
          <a:p>
            <a:pPr marL="0" indent="0">
              <a:buNone/>
            </a:pPr>
            <a:r>
              <a:rPr lang="en-IN" dirty="0" smtClean="0"/>
              <a:t>In our example in the next slide, an iterator object is created which produces elements from 100 to 1000.  </a:t>
            </a:r>
          </a:p>
          <a:p>
            <a:pPr marL="0" indent="0">
              <a:buNone/>
            </a:pPr>
            <a:r>
              <a:rPr lang="en-IN" dirty="0" smtClean="0"/>
              <a:t>When the maximum limit exceeds(1000) it raises an exception called “</a:t>
            </a:r>
            <a:r>
              <a:rPr lang="en-IN" dirty="0" err="1" smtClean="0"/>
              <a:t>StopIteraton</a:t>
            </a:r>
            <a:r>
              <a:rPr lang="en-IN" dirty="0" smtClean="0"/>
              <a:t>”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6238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iterator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9" y="1156629"/>
            <a:ext cx="6792685" cy="5361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726" y="2566987"/>
            <a:ext cx="1255532" cy="2867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726" y="2103120"/>
            <a:ext cx="185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6438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Iterator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8" y="2011680"/>
            <a:ext cx="3695700" cy="3722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609" y="3148421"/>
            <a:ext cx="4771481" cy="5222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9646" y="2677885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38297" y="1293223"/>
            <a:ext cx="626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Using </a:t>
            </a:r>
            <a:r>
              <a:rPr lang="en-IN" dirty="0" err="1" smtClean="0"/>
              <a:t>iter</a:t>
            </a:r>
            <a:r>
              <a:rPr lang="en-IN" dirty="0" smtClean="0"/>
              <a:t>, get the iterator and traverse the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236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9200" cy="749300"/>
          </a:xfrm>
        </p:spPr>
        <p:txBody>
          <a:bodyPr/>
          <a:lstStyle/>
          <a:p>
            <a:r>
              <a:rPr lang="en-IN" dirty="0" smtClean="0"/>
              <a:t>generators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954"/>
            <a:ext cx="11379200" cy="556041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Generators are type of iterators which can iterate only once.  </a:t>
            </a:r>
          </a:p>
          <a:p>
            <a:pPr marL="0" indent="0">
              <a:buNone/>
            </a:pPr>
            <a:r>
              <a:rPr lang="en-IN" dirty="0" smtClean="0"/>
              <a:t>They don’t store values in memory.  </a:t>
            </a:r>
          </a:p>
          <a:p>
            <a:pPr marL="0" indent="0">
              <a:buNone/>
            </a:pPr>
            <a:r>
              <a:rPr lang="en-IN" dirty="0" smtClean="0"/>
              <a:t>We can also compare with a function that returns array of values.  Function returns the whole array.  But generator yields one value at a time.  So, it needs  very less memory.</a:t>
            </a:r>
          </a:p>
          <a:p>
            <a:pPr marL="0" indent="0">
              <a:buNone/>
            </a:pPr>
            <a:r>
              <a:rPr lang="en-IN" dirty="0" smtClean="0"/>
              <a:t>Generators are implemented as function.  </a:t>
            </a:r>
            <a:r>
              <a:rPr lang="en-IN" dirty="0" smtClean="0"/>
              <a:t>They don’t return value, but “yield” values.</a:t>
            </a:r>
          </a:p>
          <a:p>
            <a:pPr marL="0" indent="0">
              <a:buNone/>
            </a:pPr>
            <a:r>
              <a:rPr lang="en-IN" dirty="0" smtClean="0"/>
              <a:t>						Output: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9" y="4434703"/>
            <a:ext cx="4271691" cy="148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765" y="4251822"/>
            <a:ext cx="356099" cy="18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393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raining-Material-Template-1" id="{69B7EE8C-21E9-4622-A60E-4441C4E7B725}" vid="{B7EC84DD-9479-485D-B2FF-517D1ACB08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</TotalTime>
  <Words>583</Words>
  <Application>Microsoft Office PowerPoint</Application>
  <PresentationFormat>Widescreen</PresentationFormat>
  <Paragraphs>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Novecento Book</vt:lpstr>
      <vt:lpstr>Verdana</vt:lpstr>
      <vt:lpstr>Wingdings</vt:lpstr>
      <vt:lpstr>Wingdings 2</vt:lpstr>
      <vt:lpstr>1_HCL</vt:lpstr>
      <vt:lpstr>Iterators and generators</vt:lpstr>
      <vt:lpstr>Learning objectives</vt:lpstr>
      <vt:lpstr>introduction</vt:lpstr>
      <vt:lpstr>iterators</vt:lpstr>
      <vt:lpstr>Iterator </vt:lpstr>
      <vt:lpstr>iterator</vt:lpstr>
      <vt:lpstr>iterator</vt:lpstr>
      <vt:lpstr>Iterator </vt:lpstr>
      <vt:lpstr>generators</vt:lpstr>
      <vt:lpstr>generators</vt:lpstr>
      <vt:lpstr>Co-routines</vt:lpstr>
      <vt:lpstr>Co-routines</vt:lpstr>
      <vt:lpstr>Co-routines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Sudheer Kumar Raja</dc:creator>
  <cp:lastModifiedBy>Jothi Kannan</cp:lastModifiedBy>
  <cp:revision>311</cp:revision>
  <dcterms:created xsi:type="dcterms:W3CDTF">2019-02-20T20:38:11Z</dcterms:created>
  <dcterms:modified xsi:type="dcterms:W3CDTF">2019-05-14T07:01:35Z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9079836c-8b9a-4d60-b5ef-22f5e542cdf9</vt:lpwstr>
  </property>
  <property fmtid="{D5CDD505-2E9C-101B-9397-08002B2CF9AE}" pid="3" name="Classification">
    <vt:lpwstr>null</vt:lpwstr>
  </property>
  <property fmtid="{D5CDD505-2E9C-101B-9397-08002B2CF9AE}" pid="4" name="HCLClassification">
    <vt:lpwstr>null</vt:lpwstr>
  </property>
</Properties>
</file>