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23"/>
  </p:notesMasterIdLst>
  <p:sldIdLst>
    <p:sldId id="256" r:id="rId6"/>
    <p:sldId id="275" r:id="rId7"/>
    <p:sldId id="312" r:id="rId8"/>
    <p:sldId id="322" r:id="rId9"/>
    <p:sldId id="324" r:id="rId10"/>
    <p:sldId id="323" r:id="rId11"/>
    <p:sldId id="325" r:id="rId12"/>
    <p:sldId id="326" r:id="rId13"/>
    <p:sldId id="315" r:id="rId14"/>
    <p:sldId id="328" r:id="rId15"/>
    <p:sldId id="327" r:id="rId16"/>
    <p:sldId id="330" r:id="rId17"/>
    <p:sldId id="329" r:id="rId18"/>
    <p:sldId id="331" r:id="rId19"/>
    <p:sldId id="332" r:id="rId20"/>
    <p:sldId id="311"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9CA9B-EDF2-4335-B29E-7132FD347F50}" type="datetimeFigureOut">
              <a:rPr lang="en-US" smtClean="0"/>
              <a:t>5/6/2019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80B18-D2B9-4FF2-946D-BC36CA0EDE49}" type="slidenum">
              <a:rPr lang="en-US" smtClean="0"/>
              <a:t>‹#›</a:t>
            </a:fld>
            <a:endParaRPr lang="en-US"/>
          </a:p>
        </p:txBody>
      </p:sp>
    </p:spTree>
    <p:extLst>
      <p:ext uri="{BB962C8B-B14F-4D97-AF65-F5344CB8AC3E}">
        <p14:creationId xmlns:p14="http://schemas.microsoft.com/office/powerpoint/2010/main" val="257540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F80B18-D2B9-4FF2-946D-BC36CA0EDE49}" type="slidenum">
              <a:rPr lang="en-US" smtClean="0"/>
              <a:t>1</a:t>
            </a:fld>
            <a:endParaRPr lang="en-US"/>
          </a:p>
        </p:txBody>
      </p:sp>
    </p:spTree>
    <p:extLst>
      <p:ext uri="{BB962C8B-B14F-4D97-AF65-F5344CB8AC3E}">
        <p14:creationId xmlns:p14="http://schemas.microsoft.com/office/powerpoint/2010/main" val="116848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DFE2BDA-C82A-4117-AE64-2FA9E3181A36}" type="slidenum">
              <a:rPr lang="en-GB" altLang="en-US"/>
              <a:pPr/>
              <a:t>3</a:t>
            </a:fld>
            <a:endParaRPr lang="en-GB" altLang="en-US"/>
          </a:p>
        </p:txBody>
      </p:sp>
      <p:sp>
        <p:nvSpPr>
          <p:cNvPr id="243713"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371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8875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3F80B18-D2B9-4FF2-946D-BC36CA0EDE49}" type="slidenum">
              <a:rPr lang="en-US" smtClean="0"/>
              <a:t>4</a:t>
            </a:fld>
            <a:endParaRPr lang="en-US"/>
          </a:p>
        </p:txBody>
      </p:sp>
    </p:spTree>
    <p:extLst>
      <p:ext uri="{BB962C8B-B14F-4D97-AF65-F5344CB8AC3E}">
        <p14:creationId xmlns:p14="http://schemas.microsoft.com/office/powerpoint/2010/main" val="28347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3F80B18-D2B9-4FF2-946D-BC36CA0EDE49}" type="slidenum">
              <a:rPr lang="en-US" smtClean="0"/>
              <a:t>5</a:t>
            </a:fld>
            <a:endParaRPr lang="en-US"/>
          </a:p>
        </p:txBody>
      </p:sp>
    </p:spTree>
    <p:extLst>
      <p:ext uri="{BB962C8B-B14F-4D97-AF65-F5344CB8AC3E}">
        <p14:creationId xmlns:p14="http://schemas.microsoft.com/office/powerpoint/2010/main" val="246304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4A1EC37-0712-4D92-8E3B-1C3682D80F5C}" type="slidenum">
              <a:rPr lang="en-GB" altLang="en-US"/>
              <a:pPr/>
              <a:t>9</a:t>
            </a:fld>
            <a:endParaRPr lang="en-GB" altLang="en-US"/>
          </a:p>
        </p:txBody>
      </p:sp>
      <p:sp>
        <p:nvSpPr>
          <p:cNvPr id="247809"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781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28915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32416951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9601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883783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184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68602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30429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81442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410511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5A9EB2-176B-4E3D-9A79-D72632A6BBAB}" type="slidenum">
              <a:rPr kumimoji="0" lang="en-GB" alt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248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51436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1481861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a:solidFill>
                <a:srgbClr val="000000"/>
              </a:solidFill>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13798825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DF0FD5-3A24-44DA-9FFE-F337F5476E26}" type="slidenum">
              <a:rPr kumimoji="0" lang="en-US" sz="800" b="0" i="0" u="none" strike="noStrike" kern="1200" cap="none" spc="0" normalizeH="0" baseline="0" noProof="0" smtClean="0">
                <a:ln>
                  <a:noFill/>
                </a:ln>
                <a:solidFill>
                  <a:srgbClr val="000000"/>
                </a:solidFill>
                <a:effectLst/>
                <a:uLnTx/>
                <a:uFillTx/>
                <a:latin typeface="Arial"/>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2631504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a:defRPr/>
            </a:pPr>
            <a:fld id="{56DF0FD5-3A24-44DA-9FFE-F337F5476E26}" type="slidenum">
              <a:rPr lang="en-US" smtClean="0">
                <a:solidFill>
                  <a:srgbClr val="000000"/>
                </a:solidFill>
              </a:rPr>
              <a:pPr>
                <a:defRPr/>
              </a:pPr>
              <a:t>‹#›</a:t>
            </a:fld>
            <a:endParaRPr lang="en-US" dirty="0">
              <a:solidFill>
                <a:srgbClr val="000000"/>
              </a:solidFill>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Tree>
    <p:extLst>
      <p:ext uri="{BB962C8B-B14F-4D97-AF65-F5344CB8AC3E}">
        <p14:creationId xmlns:p14="http://schemas.microsoft.com/office/powerpoint/2010/main" val="394657857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python.org/3/tutorial/"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Regular expression</a:t>
            </a:r>
            <a:endParaRPr lang="en-US" dirty="0"/>
          </a:p>
        </p:txBody>
      </p:sp>
      <p:sp>
        <p:nvSpPr>
          <p:cNvPr id="3" name="Subtitle 2"/>
          <p:cNvSpPr>
            <a:spLocks noGrp="1"/>
          </p:cNvSpPr>
          <p:nvPr>
            <p:ph type="subTitle" sz="quarter" idx="1"/>
          </p:nvPr>
        </p:nvSpPr>
        <p:spPr/>
        <p:txBody>
          <a:bodyPr/>
          <a:lstStyle/>
          <a:p>
            <a:endParaRPr lang="en-US" dirty="0"/>
          </a:p>
        </p:txBody>
      </p:sp>
    </p:spTree>
    <p:extLst>
      <p:ext uri="{BB962C8B-B14F-4D97-AF65-F5344CB8AC3E}">
        <p14:creationId xmlns:p14="http://schemas.microsoft.com/office/powerpoint/2010/main" val="32406001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GB" altLang="en-US" dirty="0"/>
              <a:t>Methods of regular expression</a:t>
            </a:r>
            <a:endParaRPr lang="en-IN" dirty="0"/>
          </a:p>
        </p:txBody>
      </p:sp>
      <p:pic>
        <p:nvPicPr>
          <p:cNvPr id="4" name="Content Placeholder 3"/>
          <p:cNvPicPr>
            <a:picLocks noGrp="1" noChangeAspect="1"/>
          </p:cNvPicPr>
          <p:nvPr>
            <p:ph idx="1"/>
          </p:nvPr>
        </p:nvPicPr>
        <p:blipFill>
          <a:blip r:embed="rId2"/>
          <a:stretch>
            <a:fillRect/>
          </a:stretch>
        </p:blipFill>
        <p:spPr>
          <a:xfrm>
            <a:off x="364943" y="1883750"/>
            <a:ext cx="3645354" cy="1329713"/>
          </a:xfrm>
          <a:prstGeom prst="rect">
            <a:avLst/>
          </a:prstGeom>
        </p:spPr>
      </p:pic>
      <p:pic>
        <p:nvPicPr>
          <p:cNvPr id="5" name="Picture 4"/>
          <p:cNvPicPr>
            <a:picLocks noChangeAspect="1"/>
          </p:cNvPicPr>
          <p:nvPr/>
        </p:nvPicPr>
        <p:blipFill>
          <a:blip r:embed="rId3"/>
          <a:stretch>
            <a:fillRect/>
          </a:stretch>
        </p:blipFill>
        <p:spPr>
          <a:xfrm>
            <a:off x="364943" y="3500846"/>
            <a:ext cx="4943475" cy="391885"/>
          </a:xfrm>
          <a:prstGeom prst="rect">
            <a:avLst/>
          </a:prstGeom>
        </p:spPr>
      </p:pic>
      <p:sp>
        <p:nvSpPr>
          <p:cNvPr id="6" name="Rectangle 5"/>
          <p:cNvSpPr/>
          <p:nvPr/>
        </p:nvSpPr>
        <p:spPr>
          <a:xfrm>
            <a:off x="252548" y="1237419"/>
            <a:ext cx="9191898" cy="369332"/>
          </a:xfrm>
          <a:prstGeom prst="rect">
            <a:avLst/>
          </a:prstGeom>
        </p:spPr>
        <p:txBody>
          <a:bodyPr wrap="square">
            <a:spAutoFit/>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IN" altLang="en-US" dirty="0" err="1"/>
              <a:t>re.search</a:t>
            </a:r>
            <a:r>
              <a:rPr lang="en-IN" altLang="en-US" dirty="0"/>
              <a:t>() - &gt; This searches the string not only in the beginning but the whole string. </a:t>
            </a:r>
          </a:p>
        </p:txBody>
      </p:sp>
      <p:sp>
        <p:nvSpPr>
          <p:cNvPr id="7" name="TextBox 6"/>
          <p:cNvSpPr txBox="1"/>
          <p:nvPr/>
        </p:nvSpPr>
        <p:spPr>
          <a:xfrm>
            <a:off x="364943" y="4127863"/>
            <a:ext cx="10020028" cy="1477328"/>
          </a:xfrm>
          <a:prstGeom prst="rect">
            <a:avLst/>
          </a:prstGeom>
          <a:noFill/>
        </p:spPr>
        <p:txBody>
          <a:bodyPr wrap="square" rtlCol="0">
            <a:spAutoFit/>
          </a:bodyPr>
          <a:lstStyle/>
          <a:p>
            <a:r>
              <a:rPr lang="en-IN" dirty="0" smtClean="0"/>
              <a:t>The pattern to be searched is \w+.  It searches alphanumeric characters until it encounters any special character.</a:t>
            </a:r>
          </a:p>
          <a:p>
            <a:endParaRPr lang="en-IN" dirty="0"/>
          </a:p>
          <a:p>
            <a:r>
              <a:rPr lang="en-IN" dirty="0" smtClean="0"/>
              <a:t>In this example, when there is a space after “Hello” the search is stopped.</a:t>
            </a:r>
          </a:p>
          <a:p>
            <a:endParaRPr lang="en-IN" dirty="0"/>
          </a:p>
        </p:txBody>
      </p:sp>
    </p:spTree>
    <p:extLst>
      <p:ext uri="{BB962C8B-B14F-4D97-AF65-F5344CB8AC3E}">
        <p14:creationId xmlns:p14="http://schemas.microsoft.com/office/powerpoint/2010/main" val="6124246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251"/>
            <a:ext cx="11379200" cy="749300"/>
          </a:xfrm>
        </p:spPr>
        <p:txBody>
          <a:bodyPr/>
          <a:lstStyle/>
          <a:p>
            <a:r>
              <a:rPr lang="en-GB" altLang="en-US" dirty="0"/>
              <a:t>Methods of regular expression</a:t>
            </a:r>
            <a:endParaRPr lang="en-IN" dirty="0"/>
          </a:p>
        </p:txBody>
      </p:sp>
      <p:sp>
        <p:nvSpPr>
          <p:cNvPr id="3" name="Content Placeholder 2"/>
          <p:cNvSpPr>
            <a:spLocks noGrp="1"/>
          </p:cNvSpPr>
          <p:nvPr>
            <p:ph idx="1"/>
          </p:nvPr>
        </p:nvSpPr>
        <p:spPr>
          <a:xfrm>
            <a:off x="406400" y="1219205"/>
            <a:ext cx="11379200" cy="5286098"/>
          </a:xfrm>
        </p:spPr>
        <p: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IN" altLang="en-US" dirty="0" err="1"/>
              <a:t>r</a:t>
            </a:r>
            <a:r>
              <a:rPr lang="en-IN" altLang="en-US" dirty="0" err="1" smtClean="0"/>
              <a:t>e.split</a:t>
            </a:r>
            <a:r>
              <a:rPr lang="en-IN" altLang="en-US" dirty="0" smtClean="0"/>
              <a:t> ()  </a:t>
            </a:r>
            <a:r>
              <a:rPr lang="en-IN" altLang="en-US" dirty="0" smtClean="0"/>
              <a:t>-&gt; This method is used to split the given string by the occurrences of the given pattern. </a:t>
            </a:r>
            <a:endParaRPr lang="en-IN" altLang="en-US" dirty="0"/>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IN" altLang="en-US" dirty="0" smtClean="0"/>
              <a:t>Example :</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dirty="0" smtClean="0"/>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dirty="0"/>
          </a:p>
          <a:p>
            <a:endParaRPr lang="en-IN" dirty="0"/>
          </a:p>
        </p:txBody>
      </p:sp>
      <p:pic>
        <p:nvPicPr>
          <p:cNvPr id="4" name="Picture 3"/>
          <p:cNvPicPr>
            <a:picLocks noChangeAspect="1"/>
          </p:cNvPicPr>
          <p:nvPr/>
        </p:nvPicPr>
        <p:blipFill>
          <a:blip r:embed="rId2"/>
          <a:stretch>
            <a:fillRect/>
          </a:stretch>
        </p:blipFill>
        <p:spPr>
          <a:xfrm>
            <a:off x="406400" y="2325189"/>
            <a:ext cx="6660606" cy="1616886"/>
          </a:xfrm>
          <a:prstGeom prst="rect">
            <a:avLst/>
          </a:prstGeom>
        </p:spPr>
      </p:pic>
      <p:pic>
        <p:nvPicPr>
          <p:cNvPr id="5" name="Picture 4"/>
          <p:cNvPicPr>
            <a:picLocks noChangeAspect="1"/>
          </p:cNvPicPr>
          <p:nvPr/>
        </p:nvPicPr>
        <p:blipFill>
          <a:blip r:embed="rId3"/>
          <a:stretch>
            <a:fillRect/>
          </a:stretch>
        </p:blipFill>
        <p:spPr>
          <a:xfrm>
            <a:off x="406400" y="4600657"/>
            <a:ext cx="6362700" cy="447402"/>
          </a:xfrm>
          <a:prstGeom prst="rect">
            <a:avLst/>
          </a:prstGeom>
        </p:spPr>
      </p:pic>
      <p:sp>
        <p:nvSpPr>
          <p:cNvPr id="6" name="TextBox 5"/>
          <p:cNvSpPr txBox="1"/>
          <p:nvPr/>
        </p:nvSpPr>
        <p:spPr>
          <a:xfrm>
            <a:off x="406400" y="4101737"/>
            <a:ext cx="2101669" cy="369332"/>
          </a:xfrm>
          <a:prstGeom prst="rect">
            <a:avLst/>
          </a:prstGeom>
          <a:noFill/>
        </p:spPr>
        <p:txBody>
          <a:bodyPr wrap="square" rtlCol="0">
            <a:spAutoFit/>
          </a:bodyPr>
          <a:lstStyle/>
          <a:p>
            <a:r>
              <a:rPr lang="en-IN" dirty="0" smtClean="0"/>
              <a:t>Output:</a:t>
            </a:r>
            <a:endParaRPr lang="en-IN" dirty="0"/>
          </a:p>
        </p:txBody>
      </p:sp>
      <p:sp>
        <p:nvSpPr>
          <p:cNvPr id="8" name="TextBox 7"/>
          <p:cNvSpPr txBox="1"/>
          <p:nvPr/>
        </p:nvSpPr>
        <p:spPr>
          <a:xfrm>
            <a:off x="406400" y="5177647"/>
            <a:ext cx="7091680" cy="369332"/>
          </a:xfrm>
          <a:prstGeom prst="rect">
            <a:avLst/>
          </a:prstGeom>
          <a:noFill/>
        </p:spPr>
        <p:txBody>
          <a:bodyPr wrap="square" rtlCol="0">
            <a:spAutoFit/>
          </a:bodyPr>
          <a:lstStyle/>
          <a:p>
            <a:r>
              <a:rPr lang="en-IN" dirty="0" smtClean="0"/>
              <a:t>Here, wherever “I” is found in the sentence, it splits as one string.  </a:t>
            </a:r>
            <a:endParaRPr lang="en-IN" dirty="0"/>
          </a:p>
        </p:txBody>
      </p:sp>
    </p:spTree>
    <p:extLst>
      <p:ext uri="{BB962C8B-B14F-4D97-AF65-F5344CB8AC3E}">
        <p14:creationId xmlns:p14="http://schemas.microsoft.com/office/powerpoint/2010/main" val="10862425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GB" altLang="en-US" dirty="0"/>
              <a:t>Methods of regular expression</a:t>
            </a:r>
            <a:endParaRPr lang="en-IN" dirty="0"/>
          </a:p>
        </p:txBody>
      </p:sp>
      <p:pic>
        <p:nvPicPr>
          <p:cNvPr id="4" name="Content Placeholder 3"/>
          <p:cNvPicPr>
            <a:picLocks noGrp="1" noChangeAspect="1"/>
          </p:cNvPicPr>
          <p:nvPr>
            <p:ph idx="1"/>
          </p:nvPr>
        </p:nvPicPr>
        <p:blipFill>
          <a:blip r:embed="rId2"/>
          <a:stretch>
            <a:fillRect/>
          </a:stretch>
        </p:blipFill>
        <p:spPr>
          <a:xfrm>
            <a:off x="337185" y="1465875"/>
            <a:ext cx="7382964" cy="1316514"/>
          </a:xfrm>
          <a:prstGeom prst="rect">
            <a:avLst/>
          </a:prstGeom>
        </p:spPr>
      </p:pic>
      <p:cxnSp>
        <p:nvCxnSpPr>
          <p:cNvPr id="6" name="Straight Arrow Connector 5"/>
          <p:cNvCxnSpPr/>
          <p:nvPr/>
        </p:nvCxnSpPr>
        <p:spPr bwMode="auto">
          <a:xfrm>
            <a:off x="5381897" y="2403565"/>
            <a:ext cx="1489166" cy="1"/>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0" name="TextBox 9"/>
          <p:cNvSpPr txBox="1"/>
          <p:nvPr/>
        </p:nvSpPr>
        <p:spPr>
          <a:xfrm>
            <a:off x="7053943" y="2286000"/>
            <a:ext cx="5138057" cy="369332"/>
          </a:xfrm>
          <a:prstGeom prst="rect">
            <a:avLst/>
          </a:prstGeom>
          <a:noFill/>
        </p:spPr>
        <p:txBody>
          <a:bodyPr wrap="square" rtlCol="0">
            <a:spAutoFit/>
          </a:bodyPr>
          <a:lstStyle/>
          <a:p>
            <a:r>
              <a:rPr lang="en-IN" dirty="0" smtClean="0"/>
              <a:t>Maxsplit is an optional parameter.  </a:t>
            </a:r>
            <a:endParaRPr lang="en-IN" dirty="0"/>
          </a:p>
        </p:txBody>
      </p:sp>
      <p:sp>
        <p:nvSpPr>
          <p:cNvPr id="11" name="TextBox 10"/>
          <p:cNvSpPr txBox="1"/>
          <p:nvPr/>
        </p:nvSpPr>
        <p:spPr>
          <a:xfrm>
            <a:off x="337185" y="3341256"/>
            <a:ext cx="11042015" cy="1200329"/>
          </a:xfrm>
          <a:prstGeom prst="rect">
            <a:avLst/>
          </a:prstGeom>
          <a:noFill/>
        </p:spPr>
        <p:txBody>
          <a:bodyPr wrap="square" rtlCol="0">
            <a:spAutoFit/>
          </a:bodyPr>
          <a:lstStyle/>
          <a:p>
            <a:r>
              <a:rPr lang="en-IN" dirty="0" smtClean="0"/>
              <a:t>In this program, maxsplit is 1.  The meaning is “do one split”.  From the beginning of the string it is done once.  </a:t>
            </a:r>
          </a:p>
          <a:p>
            <a:endParaRPr lang="en-IN" dirty="0"/>
          </a:p>
          <a:p>
            <a:r>
              <a:rPr lang="en-IN" dirty="0" smtClean="0"/>
              <a:t>If it is not mentioned then it does for the whole string.  It can be as many splits as the sentence has.  </a:t>
            </a:r>
            <a:endParaRPr lang="en-IN" dirty="0"/>
          </a:p>
        </p:txBody>
      </p:sp>
      <p:pic>
        <p:nvPicPr>
          <p:cNvPr id="12" name="Picture 11"/>
          <p:cNvPicPr>
            <a:picLocks noChangeAspect="1"/>
          </p:cNvPicPr>
          <p:nvPr/>
        </p:nvPicPr>
        <p:blipFill>
          <a:blip r:embed="rId3"/>
          <a:stretch>
            <a:fillRect/>
          </a:stretch>
        </p:blipFill>
        <p:spPr>
          <a:xfrm>
            <a:off x="337185" y="4924806"/>
            <a:ext cx="5802358" cy="509343"/>
          </a:xfrm>
          <a:prstGeom prst="rect">
            <a:avLst/>
          </a:prstGeom>
        </p:spPr>
      </p:pic>
      <p:sp>
        <p:nvSpPr>
          <p:cNvPr id="13" name="TextBox 12"/>
          <p:cNvSpPr txBox="1"/>
          <p:nvPr/>
        </p:nvSpPr>
        <p:spPr>
          <a:xfrm>
            <a:off x="337185" y="4676503"/>
            <a:ext cx="1818186" cy="369332"/>
          </a:xfrm>
          <a:prstGeom prst="rect">
            <a:avLst/>
          </a:prstGeom>
          <a:noFill/>
        </p:spPr>
        <p:txBody>
          <a:bodyPr wrap="square" rtlCol="0">
            <a:spAutoFit/>
          </a:bodyPr>
          <a:lstStyle/>
          <a:p>
            <a:r>
              <a:rPr lang="en-IN" dirty="0" smtClean="0"/>
              <a:t>Output:</a:t>
            </a:r>
            <a:endParaRPr lang="en-IN" dirty="0"/>
          </a:p>
        </p:txBody>
      </p:sp>
      <p:sp>
        <p:nvSpPr>
          <p:cNvPr id="14" name="TextBox 13"/>
          <p:cNvSpPr txBox="1"/>
          <p:nvPr/>
        </p:nvSpPr>
        <p:spPr>
          <a:xfrm>
            <a:off x="457200" y="5538651"/>
            <a:ext cx="5682343" cy="369332"/>
          </a:xfrm>
          <a:prstGeom prst="rect">
            <a:avLst/>
          </a:prstGeom>
          <a:noFill/>
        </p:spPr>
        <p:txBody>
          <a:bodyPr wrap="square" rtlCol="0">
            <a:spAutoFit/>
          </a:bodyPr>
          <a:lstStyle/>
          <a:p>
            <a:r>
              <a:rPr lang="en-IN" dirty="0" smtClean="0"/>
              <a:t>Here, the split is done only in “This”.  </a:t>
            </a:r>
            <a:endParaRPr lang="en-IN" dirty="0"/>
          </a:p>
        </p:txBody>
      </p:sp>
    </p:spTree>
    <p:extLst>
      <p:ext uri="{BB962C8B-B14F-4D97-AF65-F5344CB8AC3E}">
        <p14:creationId xmlns:p14="http://schemas.microsoft.com/office/powerpoint/2010/main" val="20211012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GB" altLang="en-US" dirty="0"/>
              <a:t>Methods of regular expression</a:t>
            </a:r>
            <a:endParaRPr lang="en-IN" dirty="0"/>
          </a:p>
        </p:txBody>
      </p:sp>
      <p:sp>
        <p:nvSpPr>
          <p:cNvPr id="3" name="Content Placeholder 2"/>
          <p:cNvSpPr>
            <a:spLocks noGrp="1"/>
          </p:cNvSpPr>
          <p:nvPr>
            <p:ph idx="1"/>
          </p:nvPr>
        </p:nvSpPr>
        <p:spPr>
          <a:xfrm>
            <a:off x="406400" y="1219205"/>
            <a:ext cx="11379200" cy="4959526"/>
          </a:xfrm>
        </p:spPr>
        <p: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IN" altLang="en-US" dirty="0" err="1"/>
              <a:t>re.sub</a:t>
            </a:r>
            <a:r>
              <a:rPr lang="en-IN" altLang="en-US" dirty="0" smtClean="0"/>
              <a:t>() -&gt; This function searches the pattern and replace with the given string.</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dirty="0"/>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dirty="0"/>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dirty="0"/>
          </a:p>
          <a:p>
            <a:pPr marL="0" indent="0">
              <a:buNone/>
            </a:pPr>
            <a:r>
              <a:rPr lang="en-IN" dirty="0" smtClean="0"/>
              <a:t>Output:</a:t>
            </a:r>
          </a:p>
          <a:p>
            <a:pPr marL="0" indent="0">
              <a:buNone/>
            </a:pPr>
            <a:endParaRPr lang="en-IN" dirty="0"/>
          </a:p>
          <a:p>
            <a:pPr marL="0" indent="0">
              <a:buNone/>
            </a:pPr>
            <a:r>
              <a:rPr lang="en-IN" dirty="0" smtClean="0"/>
              <a:t>This program searches the pattern “Ganga” and replaces with “Nile”.</a:t>
            </a:r>
          </a:p>
          <a:p>
            <a:pPr marL="0" indent="0">
              <a:buNone/>
            </a:pPr>
            <a:endParaRPr lang="en-IN"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512990" y="4464075"/>
            <a:ext cx="3458119" cy="290806"/>
          </a:xfrm>
          <a:prstGeom prst="rect">
            <a:avLst/>
          </a:prstGeom>
        </p:spPr>
      </p:pic>
      <p:pic>
        <p:nvPicPr>
          <p:cNvPr id="6" name="Picture 5"/>
          <p:cNvPicPr>
            <a:picLocks noChangeAspect="1"/>
          </p:cNvPicPr>
          <p:nvPr/>
        </p:nvPicPr>
        <p:blipFill>
          <a:blip r:embed="rId3"/>
          <a:stretch>
            <a:fillRect/>
          </a:stretch>
        </p:blipFill>
        <p:spPr>
          <a:xfrm>
            <a:off x="512990" y="1998617"/>
            <a:ext cx="5130164" cy="1475171"/>
          </a:xfrm>
          <a:prstGeom prst="rect">
            <a:avLst/>
          </a:prstGeom>
        </p:spPr>
      </p:pic>
    </p:spTree>
    <p:extLst>
      <p:ext uri="{BB962C8B-B14F-4D97-AF65-F5344CB8AC3E}">
        <p14:creationId xmlns:p14="http://schemas.microsoft.com/office/powerpoint/2010/main" val="26999722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GB" altLang="en-US" dirty="0"/>
              <a:t>Methods of regular expression</a:t>
            </a:r>
            <a:endParaRPr lang="en-IN" dirty="0"/>
          </a:p>
        </p:txBody>
      </p:sp>
      <p:sp>
        <p:nvSpPr>
          <p:cNvPr id="3" name="Content Placeholder 2"/>
          <p:cNvSpPr>
            <a:spLocks noGrp="1"/>
          </p:cNvSpPr>
          <p:nvPr>
            <p:ph idx="1"/>
          </p:nvPr>
        </p:nvSpPr>
        <p:spPr>
          <a:xfrm>
            <a:off x="274320" y="1219205"/>
            <a:ext cx="11511280" cy="5064029"/>
          </a:xfrm>
        </p:spPr>
        <p:txBody>
          <a:bodyPr/>
          <a:lstStyle/>
          <a:p>
            <a:pPr marL="0" indent="0">
              <a:buNone/>
            </a:pPr>
            <a:r>
              <a:rPr lang="en-IN" altLang="en-US" dirty="0"/>
              <a:t>re.compile</a:t>
            </a:r>
            <a:r>
              <a:rPr lang="en-IN" altLang="en-US" dirty="0" smtClean="0"/>
              <a:t>()  -&gt;  This method is used for combing the regular expression pattern to pattern object.  It is used to search a pattern without rewriting. </a:t>
            </a:r>
            <a:endParaRPr lang="en-IN" altLang="en-US" dirty="0"/>
          </a:p>
          <a:p>
            <a:endParaRPr lang="en-IN" dirty="0"/>
          </a:p>
        </p:txBody>
      </p:sp>
      <p:pic>
        <p:nvPicPr>
          <p:cNvPr id="4" name="Picture 3"/>
          <p:cNvPicPr>
            <a:picLocks noChangeAspect="1"/>
          </p:cNvPicPr>
          <p:nvPr/>
        </p:nvPicPr>
        <p:blipFill>
          <a:blip r:embed="rId2"/>
          <a:stretch>
            <a:fillRect/>
          </a:stretch>
        </p:blipFill>
        <p:spPr>
          <a:xfrm>
            <a:off x="274319" y="2296291"/>
            <a:ext cx="5408023" cy="1858056"/>
          </a:xfrm>
          <a:prstGeom prst="rect">
            <a:avLst/>
          </a:prstGeom>
        </p:spPr>
      </p:pic>
      <p:pic>
        <p:nvPicPr>
          <p:cNvPr id="5" name="Picture 4"/>
          <p:cNvPicPr>
            <a:picLocks noChangeAspect="1"/>
          </p:cNvPicPr>
          <p:nvPr/>
        </p:nvPicPr>
        <p:blipFill>
          <a:blip r:embed="rId3"/>
          <a:stretch>
            <a:fillRect/>
          </a:stretch>
        </p:blipFill>
        <p:spPr>
          <a:xfrm>
            <a:off x="368073" y="5238206"/>
            <a:ext cx="1891801" cy="666206"/>
          </a:xfrm>
          <a:prstGeom prst="rect">
            <a:avLst/>
          </a:prstGeom>
        </p:spPr>
      </p:pic>
      <p:sp>
        <p:nvSpPr>
          <p:cNvPr id="6" name="TextBox 5"/>
          <p:cNvSpPr txBox="1"/>
          <p:nvPr/>
        </p:nvSpPr>
        <p:spPr>
          <a:xfrm>
            <a:off x="274319" y="4611189"/>
            <a:ext cx="2024744"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34499407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219205"/>
            <a:ext cx="11379200" cy="5273035"/>
          </a:xfrm>
        </p:spPr>
        <p:txBody>
          <a:bodyPr/>
          <a:lstStyle/>
          <a:p>
            <a:pPr marL="457200" indent="-457200">
              <a:buAutoNum type="arabicPeriod"/>
            </a:pPr>
            <a:r>
              <a:rPr lang="en-IN" dirty="0" smtClean="0"/>
              <a:t>Check whether a given number is valid Indian cell phone. </a:t>
            </a:r>
          </a:p>
          <a:p>
            <a:pPr marL="0" indent="0">
              <a:buNone/>
            </a:pPr>
            <a:r>
              <a:rPr lang="en-IN" dirty="0" smtClean="0"/>
              <a:t>       Hint:  First two digits must 91 followed by -.  First digit must be 9.   There should be totally 10    </a:t>
            </a:r>
          </a:p>
          <a:p>
            <a:pPr marL="0" indent="0">
              <a:buNone/>
            </a:pPr>
            <a:r>
              <a:rPr lang="en-IN" dirty="0"/>
              <a:t> </a:t>
            </a:r>
            <a:r>
              <a:rPr lang="en-IN" dirty="0" smtClean="0"/>
              <a:t>     digits. </a:t>
            </a:r>
          </a:p>
          <a:p>
            <a:pPr marL="457200" indent="-457200">
              <a:buAutoNum type="arabicPeriod" startAt="2"/>
            </a:pPr>
            <a:r>
              <a:rPr lang="en-IN" dirty="0" smtClean="0"/>
              <a:t>Create a list of Email ids.  Extract only the top-level domain and extension and store it in different list.</a:t>
            </a:r>
          </a:p>
          <a:p>
            <a:pPr marL="457200" indent="-457200">
              <a:buAutoNum type="arabicPeriod" startAt="2"/>
            </a:pPr>
            <a:r>
              <a:rPr lang="en-IN" dirty="0" smtClean="0"/>
              <a:t>Create a text file.   Count a specific word in a file.  </a:t>
            </a:r>
          </a:p>
          <a:p>
            <a:pPr marL="457200" indent="-457200">
              <a:buAutoNum type="arabicPeriod" startAt="2"/>
            </a:pPr>
            <a:r>
              <a:rPr lang="en-IN" dirty="0" smtClean="0"/>
              <a:t>Create a text file and write about yourself.  Write a program to replace “I”  with “You”.</a:t>
            </a:r>
            <a:endParaRPr lang="en-IN" dirty="0"/>
          </a:p>
        </p:txBody>
      </p:sp>
    </p:spTree>
    <p:extLst>
      <p:ext uri="{BB962C8B-B14F-4D97-AF65-F5344CB8AC3E}">
        <p14:creationId xmlns:p14="http://schemas.microsoft.com/office/powerpoint/2010/main" val="25544518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summary</a:t>
            </a:r>
            <a:endParaRPr lang="en-IN" dirty="0"/>
          </a:p>
        </p:txBody>
      </p:sp>
      <p:sp>
        <p:nvSpPr>
          <p:cNvPr id="3" name="Content Placeholder 2"/>
          <p:cNvSpPr>
            <a:spLocks noGrp="1"/>
          </p:cNvSpPr>
          <p:nvPr>
            <p:ph idx="1"/>
          </p:nvPr>
        </p:nvSpPr>
        <p:spPr>
          <a:xfrm>
            <a:off x="0" y="1206143"/>
            <a:ext cx="11379200" cy="4525963"/>
          </a:xfrm>
        </p:spPr>
        <p:txBody>
          <a:bodyPr/>
          <a:lstStyle/>
          <a:p>
            <a:r>
              <a:rPr lang="en-IN" dirty="0" smtClean="0"/>
              <a:t>Now the participants should be  </a:t>
            </a:r>
            <a:r>
              <a:rPr lang="en-IN" dirty="0"/>
              <a:t>able to</a:t>
            </a:r>
          </a:p>
          <a:p>
            <a:pPr lvl="1"/>
            <a:r>
              <a:rPr lang="en-IN" dirty="0"/>
              <a:t>Explain regular expression</a:t>
            </a:r>
          </a:p>
          <a:p>
            <a:pPr lvl="1"/>
            <a:r>
              <a:rPr lang="en-IN" dirty="0"/>
              <a:t>Understand operators and syntax</a:t>
            </a:r>
          </a:p>
          <a:p>
            <a:pPr lvl="1"/>
            <a:r>
              <a:rPr lang="en-IN" dirty="0"/>
              <a:t>Explain and write programs using  the functions of “re” module</a:t>
            </a:r>
          </a:p>
          <a:p>
            <a:pPr lvl="1"/>
            <a:r>
              <a:rPr lang="en-IN" dirty="0"/>
              <a:t>Extract a pattern </a:t>
            </a:r>
          </a:p>
          <a:p>
            <a:pPr lvl="1"/>
            <a:r>
              <a:rPr lang="en-IN" dirty="0"/>
              <a:t>Search pattern in a given string </a:t>
            </a:r>
          </a:p>
          <a:p>
            <a:pPr lvl="1"/>
            <a:r>
              <a:rPr lang="en-IN" dirty="0"/>
              <a:t>Change text in a content</a:t>
            </a:r>
          </a:p>
          <a:p>
            <a:pPr marL="239675" lvl="1" indent="0">
              <a:buNone/>
            </a:pPr>
            <a:endParaRPr lang="en-IN" dirty="0"/>
          </a:p>
          <a:p>
            <a:pPr marL="239675" lvl="1" indent="0">
              <a:buNone/>
            </a:pPr>
            <a:endParaRPr lang="en-IN" dirty="0"/>
          </a:p>
          <a:p>
            <a:endParaRPr lang="en-IN" dirty="0"/>
          </a:p>
          <a:p>
            <a:endParaRPr lang="en-IN" dirty="0"/>
          </a:p>
        </p:txBody>
      </p:sp>
    </p:spTree>
    <p:extLst>
      <p:ext uri="{BB962C8B-B14F-4D97-AF65-F5344CB8AC3E}">
        <p14:creationId xmlns:p14="http://schemas.microsoft.com/office/powerpoint/2010/main" val="15840165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i="1" dirty="0">
                <a:hlinkClick r:id="rId2"/>
              </a:rPr>
              <a:t>https://docs.python.org/3/tutorial/</a:t>
            </a:r>
            <a:endParaRPr lang="en-IN" dirty="0">
              <a:hlinkClick r:id="rId2"/>
            </a:endParaRPr>
          </a:p>
          <a:p>
            <a:endParaRPr lang="en-IN" dirty="0"/>
          </a:p>
        </p:txBody>
      </p:sp>
    </p:spTree>
    <p:extLst>
      <p:ext uri="{BB962C8B-B14F-4D97-AF65-F5344CB8AC3E}">
        <p14:creationId xmlns:p14="http://schemas.microsoft.com/office/powerpoint/2010/main" val="2525557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Learning objectives</a:t>
            </a:r>
            <a:endParaRPr lang="en-IN" dirty="0"/>
          </a:p>
        </p:txBody>
      </p:sp>
      <p:sp>
        <p:nvSpPr>
          <p:cNvPr id="3" name="Content Placeholder 2"/>
          <p:cNvSpPr>
            <a:spLocks noGrp="1"/>
          </p:cNvSpPr>
          <p:nvPr>
            <p:ph idx="1"/>
          </p:nvPr>
        </p:nvSpPr>
        <p:spPr/>
        <p:txBody>
          <a:bodyPr/>
          <a:lstStyle/>
          <a:p>
            <a:r>
              <a:rPr lang="en-IN" dirty="0" smtClean="0"/>
              <a:t>After completion of this topic, participants will be able to</a:t>
            </a:r>
          </a:p>
          <a:p>
            <a:pPr lvl="1"/>
            <a:r>
              <a:rPr lang="en-IN" dirty="0" smtClean="0"/>
              <a:t>Explain regular expression</a:t>
            </a:r>
          </a:p>
          <a:p>
            <a:pPr lvl="1"/>
            <a:r>
              <a:rPr lang="en-IN" dirty="0" smtClean="0"/>
              <a:t>Understand operators and syntax</a:t>
            </a:r>
          </a:p>
          <a:p>
            <a:pPr lvl="1"/>
            <a:r>
              <a:rPr lang="en-IN" dirty="0" smtClean="0"/>
              <a:t>Explain and write programs using  the functions of “re” module</a:t>
            </a:r>
            <a:endParaRPr lang="en-IN" dirty="0" smtClean="0"/>
          </a:p>
          <a:p>
            <a:pPr lvl="1"/>
            <a:r>
              <a:rPr lang="en-IN" dirty="0" smtClean="0"/>
              <a:t>Extract a pattern </a:t>
            </a:r>
          </a:p>
          <a:p>
            <a:pPr lvl="1"/>
            <a:r>
              <a:rPr lang="en-IN" dirty="0" smtClean="0"/>
              <a:t>Search pattern in a given string </a:t>
            </a:r>
          </a:p>
          <a:p>
            <a:pPr lvl="1"/>
            <a:r>
              <a:rPr lang="en-IN" dirty="0" smtClean="0"/>
              <a:t>Change text in a content</a:t>
            </a:r>
            <a:endParaRPr lang="en-IN" dirty="0"/>
          </a:p>
          <a:p>
            <a:pPr marL="239675" lvl="1" indent="0">
              <a:buNone/>
            </a:pPr>
            <a:endParaRPr lang="en-IN" dirty="0"/>
          </a:p>
          <a:p>
            <a:endParaRPr lang="en-IN" dirty="0"/>
          </a:p>
        </p:txBody>
      </p:sp>
    </p:spTree>
    <p:extLst>
      <p:ext uri="{BB962C8B-B14F-4D97-AF65-F5344CB8AC3E}">
        <p14:creationId xmlns:p14="http://schemas.microsoft.com/office/powerpoint/2010/main" val="66377316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0" y="-26126"/>
            <a:ext cx="8208000" cy="757646"/>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smtClean="0"/>
              <a:t>introduction</a:t>
            </a:r>
            <a:endParaRPr lang="en-GB" altLang="en-US" dirty="0"/>
          </a:p>
        </p:txBody>
      </p:sp>
      <p:sp>
        <p:nvSpPr>
          <p:cNvPr id="66562" name="Rectangle 2"/>
          <p:cNvSpPr>
            <a:spLocks noGrp="1" noChangeArrowheads="1"/>
          </p:cNvSpPr>
          <p:nvPr>
            <p:ph type="body" idx="1"/>
          </p:nvPr>
        </p:nvSpPr>
        <p:spPr>
          <a:xfrm>
            <a:off x="0" y="1107940"/>
            <a:ext cx="12192000" cy="4872672"/>
          </a:xfrm>
          <a:ln/>
        </p:spPr>
        <p: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smtClean="0"/>
              <a:t>This is the era of Data Science and Machine Learning  wherein data extraction, searching and replacing are done continuously</a:t>
            </a:r>
            <a:r>
              <a:rPr lang="en-GB" altLang="en-US" dirty="0" smtClean="0"/>
              <a:t>. </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smtClean="0"/>
              <a:t>This is the area in which Regular </a:t>
            </a:r>
            <a:r>
              <a:rPr lang="en-GB" altLang="en-US" dirty="0"/>
              <a:t>expressions are </a:t>
            </a:r>
            <a:r>
              <a:rPr lang="en-GB" altLang="en-US" dirty="0" smtClean="0"/>
              <a:t>very much useful.   </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	</a:t>
            </a:r>
            <a:r>
              <a:rPr lang="en-GB" altLang="en-US" dirty="0" smtClean="0"/>
              <a:t>Pattern-matching of regular expression language can be used to do data cleaning operations such   </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 </a:t>
            </a:r>
            <a:r>
              <a:rPr lang="en-GB" altLang="en-US" dirty="0" smtClean="0"/>
              <a:t>      as  extraction, search and replace etc.,</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 </a:t>
            </a:r>
            <a:r>
              <a:rPr lang="en-GB" altLang="en-US" dirty="0" smtClean="0"/>
              <a:t>      It </a:t>
            </a:r>
            <a:r>
              <a:rPr lang="en-GB" altLang="en-US" dirty="0" smtClean="0"/>
              <a:t>is useful in extracting specific text from web </a:t>
            </a:r>
            <a:r>
              <a:rPr lang="en-GB" altLang="en-US" dirty="0" smtClean="0"/>
              <a:t>pages.</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smtClean="0"/>
              <a:t>With this introduction, let us learn what is pattern matching, what are the operators used, which module of python has functions to work with regular expression and how to write programs using those functions.</a:t>
            </a:r>
            <a:endParaRPr lang="en-GB" altLang="en-US" dirty="0" smtClean="0"/>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smtClean="0">
                <a:solidFill>
                  <a:srgbClr val="FF00FF"/>
                </a:solidFill>
              </a:rPr>
              <a:t>	</a:t>
            </a:r>
            <a:r>
              <a:rPr lang="en-GB" altLang="en-US" dirty="0">
                <a:solidFill>
                  <a:srgbClr val="FF00FF"/>
                </a:solidFill>
              </a:rPr>
              <a:t/>
            </a:r>
            <a:br>
              <a:rPr lang="en-GB" altLang="en-US" dirty="0">
                <a:solidFill>
                  <a:srgbClr val="FF00FF"/>
                </a:solidFill>
              </a:rPr>
            </a:br>
            <a:endParaRPr lang="en-GB" altLang="en-US" dirty="0">
              <a:solidFill>
                <a:srgbClr val="FF00FF"/>
              </a:solidFill>
            </a:endParaRPr>
          </a:p>
        </p:txBody>
      </p:sp>
    </p:spTree>
    <p:custDataLst>
      <p:tags r:id="rId1"/>
    </p:custDataLst>
    <p:extLst>
      <p:ext uri="{BB962C8B-B14F-4D97-AF65-F5344CB8AC3E}">
        <p14:creationId xmlns:p14="http://schemas.microsoft.com/office/powerpoint/2010/main" val="12988797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introduction</a:t>
            </a:r>
            <a:endParaRPr lang="en-IN" dirty="0"/>
          </a:p>
        </p:txBody>
      </p:sp>
      <p:sp>
        <p:nvSpPr>
          <p:cNvPr id="3" name="Content Placeholder 2"/>
          <p:cNvSpPr>
            <a:spLocks noGrp="1"/>
          </p:cNvSpPr>
          <p:nvPr>
            <p:ph idx="1"/>
          </p:nvPr>
        </p:nvSpPr>
        <p:spPr>
          <a:xfrm>
            <a:off x="0" y="1023262"/>
            <a:ext cx="11379200" cy="5116281"/>
          </a:xfrm>
        </p:spPr>
        <p: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smtClean="0"/>
              <a:t>Given below are operators used to generate regular expression pattern.  </a:t>
            </a:r>
            <a:endParaRPr lang="en-GB" altLang="en-US" dirty="0"/>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solidFill>
                  <a:srgbClr val="FF00FF"/>
                </a:solidFill>
              </a:rPr>
              <a:t/>
            </a:r>
            <a:br>
              <a:rPr lang="en-GB" altLang="en-US" dirty="0">
                <a:solidFill>
                  <a:srgbClr val="FF00FF"/>
                </a:solidFill>
              </a:rPr>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91355528"/>
              </p:ext>
            </p:extLst>
          </p:nvPr>
        </p:nvGraphicFramePr>
        <p:xfrm>
          <a:off x="1881052" y="1682931"/>
          <a:ext cx="8699862" cy="4988380"/>
        </p:xfrm>
        <a:graphic>
          <a:graphicData uri="http://schemas.openxmlformats.org/drawingml/2006/table">
            <a:tbl>
              <a:tblPr firstRow="1" bandRow="1">
                <a:tableStyleId>{5C22544A-7EE6-4342-B048-85BDC9FD1C3A}</a:tableStyleId>
              </a:tblPr>
              <a:tblGrid>
                <a:gridCol w="1752719">
                  <a:extLst>
                    <a:ext uri="{9D8B030D-6E8A-4147-A177-3AD203B41FA5}">
                      <a16:colId xmlns:a16="http://schemas.microsoft.com/office/drawing/2014/main" val="2615007970"/>
                    </a:ext>
                  </a:extLst>
                </a:gridCol>
                <a:gridCol w="6947143">
                  <a:extLst>
                    <a:ext uri="{9D8B030D-6E8A-4147-A177-3AD203B41FA5}">
                      <a16:colId xmlns:a16="http://schemas.microsoft.com/office/drawing/2014/main" val="3428212196"/>
                    </a:ext>
                  </a:extLst>
                </a:gridCol>
              </a:tblGrid>
              <a:tr h="349111">
                <a:tc>
                  <a:txBody>
                    <a:bodyPr/>
                    <a:lstStyle/>
                    <a:p>
                      <a:r>
                        <a:rPr lang="en-GB" dirty="0" smtClean="0"/>
                        <a:t>Operator</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1750416648"/>
                  </a:ext>
                </a:extLst>
              </a:tr>
              <a:tr h="422276">
                <a:tc>
                  <a:txBody>
                    <a:bodyPr/>
                    <a:lstStyle/>
                    <a:p>
                      <a:r>
                        <a:rPr lang="en-GB" altLang="en-US" dirty="0" smtClean="0"/>
                        <a:t>. (dot)</a:t>
                      </a:r>
                      <a:endParaRPr lang="en-IN" dirty="0"/>
                    </a:p>
                  </a:txBody>
                  <a:tcPr/>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GB" altLang="en-US" dirty="0" smtClean="0"/>
                        <a:t>Matches any </a:t>
                      </a:r>
                      <a:r>
                        <a:rPr lang="en-GB" altLang="en-US" dirty="0" smtClean="0"/>
                        <a:t>char except new line</a:t>
                      </a:r>
                      <a:endParaRPr lang="en-IN" dirty="0"/>
                    </a:p>
                  </a:txBody>
                  <a:tcPr/>
                </a:tc>
                <a:extLst>
                  <a:ext uri="{0D108BD9-81ED-4DB2-BD59-A6C34878D82A}">
                    <a16:rowId xmlns:a16="http://schemas.microsoft.com/office/drawing/2014/main" val="855520560"/>
                  </a:ext>
                </a:extLst>
              </a:tr>
              <a:tr h="349111">
                <a:tc>
                  <a:txBody>
                    <a:bodyPr/>
                    <a:lstStyle/>
                    <a:p>
                      <a:r>
                        <a:rPr lang="en-IN" dirty="0" smtClean="0"/>
                        <a:t>^</a:t>
                      </a:r>
                      <a:endParaRPr lang="en-IN" dirty="0"/>
                    </a:p>
                  </a:txBody>
                  <a:tcPr/>
                </a:tc>
                <a:tc>
                  <a:txBody>
                    <a:bodyPr/>
                    <a:lstStyle/>
                    <a:p>
                      <a:r>
                        <a:rPr lang="en-GB" altLang="en-US" dirty="0" smtClean="0"/>
                        <a:t>Matches the start of a string</a:t>
                      </a:r>
                      <a:endParaRPr lang="en-IN" dirty="0"/>
                    </a:p>
                  </a:txBody>
                  <a:tcPr/>
                </a:tc>
                <a:extLst>
                  <a:ext uri="{0D108BD9-81ED-4DB2-BD59-A6C34878D82A}">
                    <a16:rowId xmlns:a16="http://schemas.microsoft.com/office/drawing/2014/main" val="3762398903"/>
                  </a:ext>
                </a:extLst>
              </a:tr>
              <a:tr h="349111">
                <a:tc>
                  <a:txBody>
                    <a:bodyPr/>
                    <a:lstStyle/>
                    <a:p>
                      <a:r>
                        <a:rPr lang="en-IN" dirty="0" smtClean="0"/>
                        <a:t>$</a:t>
                      </a:r>
                      <a:endParaRPr lang="en-IN" dirty="0"/>
                    </a:p>
                  </a:txBody>
                  <a:tcPr/>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GB" altLang="en-US" dirty="0" smtClean="0"/>
                        <a:t>Matches the end of a string</a:t>
                      </a:r>
                      <a:endParaRPr lang="en-IN" dirty="0"/>
                    </a:p>
                  </a:txBody>
                  <a:tcPr/>
                </a:tc>
                <a:extLst>
                  <a:ext uri="{0D108BD9-81ED-4DB2-BD59-A6C34878D82A}">
                    <a16:rowId xmlns:a16="http://schemas.microsoft.com/office/drawing/2014/main" val="2967607384"/>
                  </a:ext>
                </a:extLst>
              </a:tr>
              <a:tr h="349111">
                <a:tc>
                  <a: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b="1" dirty="0" smtClean="0"/>
                        <a:t> * </a:t>
                      </a:r>
                      <a:endParaRPr lang="en-IN" dirty="0"/>
                    </a:p>
                  </a:txBody>
                  <a:tcPr/>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GB" altLang="en-US" dirty="0" smtClean="0"/>
                        <a:t> 0 or more </a:t>
                      </a:r>
                      <a:endParaRPr lang="en-IN" dirty="0"/>
                    </a:p>
                  </a:txBody>
                  <a:tcPr/>
                </a:tc>
                <a:extLst>
                  <a:ext uri="{0D108BD9-81ED-4DB2-BD59-A6C34878D82A}">
                    <a16:rowId xmlns:a16="http://schemas.microsoft.com/office/drawing/2014/main" val="278049729"/>
                  </a:ext>
                </a:extLst>
              </a:tr>
              <a:tr h="349111">
                <a:tc>
                  <a:txBody>
                    <a:bodyPr/>
                    <a:lstStyle/>
                    <a:p>
                      <a:r>
                        <a:rPr lang="en-GB" altLang="en-US" dirty="0" smtClean="0"/>
                        <a:t> +</a:t>
                      </a:r>
                      <a:endParaRPr lang="en-IN" dirty="0"/>
                    </a:p>
                  </a:txBody>
                  <a:tcPr/>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GB" altLang="en-US" dirty="0" smtClean="0"/>
                        <a:t> One or more of what comes before this.</a:t>
                      </a:r>
                      <a:endParaRPr lang="en-IN" dirty="0"/>
                    </a:p>
                  </a:txBody>
                  <a:tcPr/>
                </a:tc>
                <a:extLst>
                  <a:ext uri="{0D108BD9-81ED-4DB2-BD59-A6C34878D82A}">
                    <a16:rowId xmlns:a16="http://schemas.microsoft.com/office/drawing/2014/main" val="1790305732"/>
                  </a:ext>
                </a:extLst>
              </a:tr>
              <a:tr h="371319">
                <a:tc>
                  <a:txBody>
                    <a:bodyPr/>
                    <a:lstStyle/>
                    <a:p>
                      <a:r>
                        <a:rPr lang="en-GB" altLang="en-US" dirty="0" smtClean="0"/>
                        <a:t> | </a:t>
                      </a:r>
                      <a:endParaRPr lang="en-IN" dirty="0"/>
                    </a:p>
                  </a:txBody>
                  <a:tcPr/>
                </a:tc>
                <a:tc>
                  <a:txBody>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lang="en-GB" altLang="en-US" dirty="0" smtClean="0"/>
                        <a:t> Or</a:t>
                      </a:r>
                      <a:endParaRPr lang="en-IN" dirty="0"/>
                    </a:p>
                  </a:txBody>
                  <a:tcPr/>
                </a:tc>
                <a:extLst>
                  <a:ext uri="{0D108BD9-81ED-4DB2-BD59-A6C34878D82A}">
                    <a16:rowId xmlns:a16="http://schemas.microsoft.com/office/drawing/2014/main" val="3782495685"/>
                  </a:ext>
                </a:extLst>
              </a:tr>
              <a:tr h="349111">
                <a:tc>
                  <a:txBody>
                    <a:bodyPr/>
                    <a:lstStyle/>
                    <a:p>
                      <a:r>
                        <a:rPr lang="en-GB" altLang="en-US" dirty="0" smtClean="0"/>
                        <a:t> \d </a:t>
                      </a:r>
                      <a:endParaRPr lang="en-IN" dirty="0"/>
                    </a:p>
                  </a:txBody>
                  <a:tcPr/>
                </a:tc>
                <a:tc>
                  <a:txBody>
                    <a:bodyPr/>
                    <a:lstStyle/>
                    <a:p>
                      <a:r>
                        <a:rPr lang="en-GB" altLang="en-US" dirty="0" smtClean="0"/>
                        <a:t>Any digit </a:t>
                      </a:r>
                      <a:endParaRPr lang="en-IN" dirty="0"/>
                    </a:p>
                  </a:txBody>
                  <a:tcPr/>
                </a:tc>
                <a:extLst>
                  <a:ext uri="{0D108BD9-81ED-4DB2-BD59-A6C34878D82A}">
                    <a16:rowId xmlns:a16="http://schemas.microsoft.com/office/drawing/2014/main" val="1421012283"/>
                  </a:ext>
                </a:extLst>
              </a:tr>
              <a:tr h="349111">
                <a:tc>
                  <a:txBody>
                    <a:bodyPr/>
                    <a:lstStyle/>
                    <a:p>
                      <a:r>
                        <a:rPr lang="en-GB" altLang="en-US" dirty="0" smtClean="0"/>
                        <a:t> \w  </a:t>
                      </a:r>
                      <a:endParaRPr lang="en-IN" dirty="0"/>
                    </a:p>
                  </a:txBody>
                  <a:tcPr/>
                </a:tc>
                <a:tc>
                  <a:txBody>
                    <a:bodyPr/>
                    <a:lstStyle/>
                    <a:p>
                      <a:r>
                        <a:rPr lang="en-GB" altLang="en-US" dirty="0" smtClean="0"/>
                        <a:t>Any alphanumeric character</a:t>
                      </a:r>
                      <a:endParaRPr lang="en-IN" dirty="0"/>
                    </a:p>
                  </a:txBody>
                  <a:tcPr/>
                </a:tc>
                <a:extLst>
                  <a:ext uri="{0D108BD9-81ED-4DB2-BD59-A6C34878D82A}">
                    <a16:rowId xmlns:a16="http://schemas.microsoft.com/office/drawing/2014/main" val="2481279914"/>
                  </a:ext>
                </a:extLst>
              </a:tr>
              <a:tr h="349111">
                <a:tc>
                  <a:txBody>
                    <a:bodyPr/>
                    <a:lstStyle/>
                    <a:p>
                      <a:r>
                        <a:rPr lang="en-GB" altLang="en-US" dirty="0" smtClean="0"/>
                        <a:t> \s	</a:t>
                      </a:r>
                      <a:endParaRPr lang="en-IN" dirty="0"/>
                    </a:p>
                  </a:txBody>
                  <a:tcPr/>
                </a:tc>
                <a:tc>
                  <a: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smtClean="0"/>
                        <a:t>Any whitespace </a:t>
                      </a:r>
                      <a:r>
                        <a:rPr lang="en-GB" altLang="en-US" dirty="0" smtClean="0"/>
                        <a:t>character (tab,</a:t>
                      </a:r>
                      <a:r>
                        <a:rPr lang="en-GB" altLang="en-US" baseline="0" dirty="0" smtClean="0"/>
                        <a:t> space, newline, return)</a:t>
                      </a:r>
                      <a:endParaRPr lang="en-IN" dirty="0"/>
                    </a:p>
                  </a:txBody>
                  <a:tcPr/>
                </a:tc>
                <a:extLst>
                  <a:ext uri="{0D108BD9-81ED-4DB2-BD59-A6C34878D82A}">
                    <a16:rowId xmlns:a16="http://schemas.microsoft.com/office/drawing/2014/main" val="1212579564"/>
                  </a:ext>
                </a:extLst>
              </a:tr>
              <a:tr h="349111">
                <a:tc>
                  <a:txBody>
                    <a:bodyPr/>
                    <a:lstStyle/>
                    <a:p>
                      <a:r>
                        <a:rPr lang="en-GB" altLang="en-US" dirty="0" smtClean="0"/>
                        <a:t>\W</a:t>
                      </a:r>
                      <a:endParaRPr lang="en-IN" dirty="0"/>
                    </a:p>
                  </a:txBody>
                  <a:tcPr/>
                </a:tc>
                <a:tc>
                  <a: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smtClean="0"/>
                        <a:t>matches Non-alphanumeric</a:t>
                      </a:r>
                      <a:endParaRPr lang="en-IN" dirty="0"/>
                    </a:p>
                  </a:txBody>
                  <a:tcPr/>
                </a:tc>
                <a:extLst>
                  <a:ext uri="{0D108BD9-81ED-4DB2-BD59-A6C34878D82A}">
                    <a16:rowId xmlns:a16="http://schemas.microsoft.com/office/drawing/2014/main" val="741686993"/>
                  </a:ext>
                </a:extLst>
              </a:tr>
              <a:tr h="349595">
                <a:tc>
                  <a:txBody>
                    <a:bodyPr/>
                    <a:lstStyle/>
                    <a:p>
                      <a:r>
                        <a:rPr lang="en-GB" altLang="en-US" dirty="0" smtClean="0"/>
                        <a:t>\D</a:t>
                      </a:r>
                      <a:endParaRPr lang="en-IN" dirty="0"/>
                    </a:p>
                  </a:txBody>
                  <a:tcPr/>
                </a:tc>
                <a:tc>
                  <a:txBody>
                    <a:bodyPr/>
                    <a:lstStyle/>
                    <a:p>
                      <a:pPr marL="14400" marR="0" lvl="0" indent="0" algn="l" defTabSz="914252" rtl="0" eaLnBrk="1" fontAlgn="auto" latinLnBrk="0" hangingPunct="1">
                        <a:lnSpc>
                          <a:spcPct val="100000"/>
                        </a:lnSpc>
                        <a:spcBef>
                          <a:spcPts val="0"/>
                        </a:spcBef>
                        <a:spcAft>
                          <a:spcPts val="0"/>
                        </a:spcAft>
                        <a:buClrTx/>
                        <a:buSzTx/>
                        <a:buFontTx/>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defRPr/>
                      </a:pPr>
                      <a:r>
                        <a:rPr lang="en-GB" altLang="en-US" dirty="0" smtClean="0"/>
                        <a:t>Non  digits</a:t>
                      </a:r>
                      <a:endParaRPr lang="en-IN" dirty="0"/>
                    </a:p>
                  </a:txBody>
                  <a:tcPr/>
                </a:tc>
                <a:extLst>
                  <a:ext uri="{0D108BD9-81ED-4DB2-BD59-A6C34878D82A}">
                    <a16:rowId xmlns:a16="http://schemas.microsoft.com/office/drawing/2014/main" val="2560607176"/>
                  </a:ext>
                </a:extLst>
              </a:tr>
              <a:tr h="537185">
                <a:tc>
                  <a:txBody>
                    <a:bodyPr/>
                    <a:lstStyle/>
                    <a:p>
                      <a:r>
                        <a:rPr lang="en-GB" altLang="en-US" dirty="0" smtClean="0"/>
                        <a:t>[..] </a:t>
                      </a:r>
                      <a:endParaRPr lang="en-IN" dirty="0"/>
                    </a:p>
                  </a:txBody>
                  <a:tcPr/>
                </a:tc>
                <a:tc>
                  <a:txBody>
                    <a:bodyPr/>
                    <a:lstStyle/>
                    <a:p>
                      <a:pPr marL="14400" marR="0" lvl="0" indent="0" algn="l" defTabSz="914252" rtl="0" eaLnBrk="1" fontAlgn="auto" latinLnBrk="0" hangingPunct="1">
                        <a:lnSpc>
                          <a:spcPct val="100000"/>
                        </a:lnSpc>
                        <a:spcBef>
                          <a:spcPts val="0"/>
                        </a:spcBef>
                        <a:spcAft>
                          <a:spcPts val="0"/>
                        </a:spcAft>
                        <a:buClrTx/>
                        <a:buSzTx/>
                        <a:buFontTx/>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defRPr/>
                      </a:pPr>
                      <a:r>
                        <a:rPr lang="en-GB" altLang="en-US" dirty="0" smtClean="0"/>
                        <a:t>matches any </a:t>
                      </a:r>
                      <a:r>
                        <a:rPr lang="en-GB" altLang="en-US" dirty="0" smtClean="0"/>
                        <a:t>single character</a:t>
                      </a:r>
                      <a:r>
                        <a:rPr lang="en-GB" altLang="en-US" baseline="0" dirty="0" smtClean="0"/>
                        <a:t> in a square bracket</a:t>
                      </a:r>
                      <a:endParaRPr lang="en-IN" dirty="0"/>
                    </a:p>
                  </a:txBody>
                  <a:tcPr/>
                </a:tc>
                <a:extLst>
                  <a:ext uri="{0D108BD9-81ED-4DB2-BD59-A6C34878D82A}">
                    <a16:rowId xmlns:a16="http://schemas.microsoft.com/office/drawing/2014/main" val="1493194834"/>
                  </a:ext>
                </a:extLst>
              </a:tr>
            </a:tbl>
          </a:graphicData>
        </a:graphic>
      </p:graphicFrame>
    </p:spTree>
    <p:extLst>
      <p:ext uri="{BB962C8B-B14F-4D97-AF65-F5344CB8AC3E}">
        <p14:creationId xmlns:p14="http://schemas.microsoft.com/office/powerpoint/2010/main" val="31603015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introduction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6167302"/>
              </p:ext>
            </p:extLst>
          </p:nvPr>
        </p:nvGraphicFramePr>
        <p:xfrm>
          <a:off x="2092234" y="1217750"/>
          <a:ext cx="5562599" cy="2595880"/>
        </p:xfrm>
        <a:graphic>
          <a:graphicData uri="http://schemas.openxmlformats.org/drawingml/2006/table">
            <a:tbl>
              <a:tblPr firstRow="1" bandRow="1">
                <a:tableStyleId>{5C22544A-7EE6-4342-B048-85BDC9FD1C3A}</a:tableStyleId>
              </a:tblPr>
              <a:tblGrid>
                <a:gridCol w="3028406">
                  <a:extLst>
                    <a:ext uri="{9D8B030D-6E8A-4147-A177-3AD203B41FA5}">
                      <a16:colId xmlns:a16="http://schemas.microsoft.com/office/drawing/2014/main" val="1113937613"/>
                    </a:ext>
                  </a:extLst>
                </a:gridCol>
                <a:gridCol w="2534193">
                  <a:extLst>
                    <a:ext uri="{9D8B030D-6E8A-4147-A177-3AD203B41FA5}">
                      <a16:colId xmlns:a16="http://schemas.microsoft.com/office/drawing/2014/main" val="1353286748"/>
                    </a:ext>
                  </a:extLst>
                </a:gridCol>
              </a:tblGrid>
              <a:tr h="370840">
                <a:tc>
                  <a:txBody>
                    <a:bodyPr/>
                    <a:lstStyle/>
                    <a:p>
                      <a:r>
                        <a:rPr lang="en-IN" dirty="0" smtClean="0"/>
                        <a:t>White space characters</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167667464"/>
                  </a:ext>
                </a:extLst>
              </a:tr>
              <a:tr h="370840">
                <a:tc>
                  <a:txBody>
                    <a:bodyPr/>
                    <a:lstStyle/>
                    <a:p>
                      <a:r>
                        <a:rPr lang="en-IN" dirty="0" smtClean="0"/>
                        <a:t>\n</a:t>
                      </a:r>
                      <a:endParaRPr lang="en-IN" dirty="0"/>
                    </a:p>
                  </a:txBody>
                  <a:tcPr/>
                </a:tc>
                <a:tc>
                  <a:txBody>
                    <a:bodyPr/>
                    <a:lstStyle/>
                    <a:p>
                      <a:r>
                        <a:rPr lang="en-IN" dirty="0" smtClean="0"/>
                        <a:t>New line</a:t>
                      </a:r>
                      <a:endParaRPr lang="en-IN" dirty="0"/>
                    </a:p>
                  </a:txBody>
                  <a:tcPr/>
                </a:tc>
                <a:extLst>
                  <a:ext uri="{0D108BD9-81ED-4DB2-BD59-A6C34878D82A}">
                    <a16:rowId xmlns:a16="http://schemas.microsoft.com/office/drawing/2014/main" val="4052579384"/>
                  </a:ext>
                </a:extLst>
              </a:tr>
              <a:tr h="370840">
                <a:tc>
                  <a:txBody>
                    <a:bodyPr/>
                    <a:lstStyle/>
                    <a:p>
                      <a:r>
                        <a:rPr lang="en-IN" dirty="0" smtClean="0"/>
                        <a:t>\s</a:t>
                      </a:r>
                      <a:endParaRPr lang="en-IN" dirty="0"/>
                    </a:p>
                  </a:txBody>
                  <a:tcPr/>
                </a:tc>
                <a:tc>
                  <a:txBody>
                    <a:bodyPr/>
                    <a:lstStyle/>
                    <a:p>
                      <a:r>
                        <a:rPr lang="en-IN" dirty="0" smtClean="0"/>
                        <a:t>Space</a:t>
                      </a:r>
                      <a:endParaRPr lang="en-IN" dirty="0"/>
                    </a:p>
                  </a:txBody>
                  <a:tcPr/>
                </a:tc>
                <a:extLst>
                  <a:ext uri="{0D108BD9-81ED-4DB2-BD59-A6C34878D82A}">
                    <a16:rowId xmlns:a16="http://schemas.microsoft.com/office/drawing/2014/main" val="2101121895"/>
                  </a:ext>
                </a:extLst>
              </a:tr>
              <a:tr h="370840">
                <a:tc>
                  <a:txBody>
                    <a:bodyPr/>
                    <a:lstStyle/>
                    <a:p>
                      <a:r>
                        <a:rPr lang="en-IN" dirty="0" smtClean="0"/>
                        <a:t>\t</a:t>
                      </a:r>
                      <a:endParaRPr lang="en-IN" dirty="0"/>
                    </a:p>
                  </a:txBody>
                  <a:tcPr/>
                </a:tc>
                <a:tc>
                  <a:txBody>
                    <a:bodyPr/>
                    <a:lstStyle/>
                    <a:p>
                      <a:r>
                        <a:rPr lang="en-IN" dirty="0" smtClean="0"/>
                        <a:t>Tab</a:t>
                      </a:r>
                      <a:endParaRPr lang="en-IN" dirty="0"/>
                    </a:p>
                  </a:txBody>
                  <a:tcPr/>
                </a:tc>
                <a:extLst>
                  <a:ext uri="{0D108BD9-81ED-4DB2-BD59-A6C34878D82A}">
                    <a16:rowId xmlns:a16="http://schemas.microsoft.com/office/drawing/2014/main" val="1950796068"/>
                  </a:ext>
                </a:extLst>
              </a:tr>
              <a:tr h="370840">
                <a:tc>
                  <a:txBody>
                    <a:bodyPr/>
                    <a:lstStyle/>
                    <a:p>
                      <a:r>
                        <a:rPr lang="en-IN" dirty="0" smtClean="0"/>
                        <a:t>\f</a:t>
                      </a:r>
                      <a:endParaRPr lang="en-IN" dirty="0"/>
                    </a:p>
                  </a:txBody>
                  <a:tcPr/>
                </a:tc>
                <a:tc>
                  <a:txBody>
                    <a:bodyPr/>
                    <a:lstStyle/>
                    <a:p>
                      <a:r>
                        <a:rPr lang="en-IN" dirty="0" smtClean="0"/>
                        <a:t>Form feed</a:t>
                      </a:r>
                      <a:endParaRPr lang="en-IN" dirty="0"/>
                    </a:p>
                  </a:txBody>
                  <a:tcPr/>
                </a:tc>
                <a:extLst>
                  <a:ext uri="{0D108BD9-81ED-4DB2-BD59-A6C34878D82A}">
                    <a16:rowId xmlns:a16="http://schemas.microsoft.com/office/drawing/2014/main" val="1027530196"/>
                  </a:ext>
                </a:extLst>
              </a:tr>
              <a:tr h="370840">
                <a:tc>
                  <a:txBody>
                    <a:bodyPr/>
                    <a:lstStyle/>
                    <a:p>
                      <a:r>
                        <a:rPr lang="en-IN" dirty="0" smtClean="0"/>
                        <a:t>\e</a:t>
                      </a:r>
                      <a:endParaRPr lang="en-IN" dirty="0"/>
                    </a:p>
                  </a:txBody>
                  <a:tcPr/>
                </a:tc>
                <a:tc>
                  <a:txBody>
                    <a:bodyPr/>
                    <a:lstStyle/>
                    <a:p>
                      <a:r>
                        <a:rPr lang="en-IN" dirty="0" smtClean="0"/>
                        <a:t>Escape</a:t>
                      </a:r>
                      <a:endParaRPr lang="en-IN" dirty="0"/>
                    </a:p>
                  </a:txBody>
                  <a:tcPr/>
                </a:tc>
                <a:extLst>
                  <a:ext uri="{0D108BD9-81ED-4DB2-BD59-A6C34878D82A}">
                    <a16:rowId xmlns:a16="http://schemas.microsoft.com/office/drawing/2014/main" val="1742064539"/>
                  </a:ext>
                </a:extLst>
              </a:tr>
              <a:tr h="370840">
                <a:tc>
                  <a:txBody>
                    <a:bodyPr/>
                    <a:lstStyle/>
                    <a:p>
                      <a:r>
                        <a:rPr lang="en-IN" dirty="0" smtClean="0"/>
                        <a:t>\r</a:t>
                      </a:r>
                      <a:endParaRPr lang="en-IN" dirty="0"/>
                    </a:p>
                  </a:txBody>
                  <a:tcPr/>
                </a:tc>
                <a:tc>
                  <a:txBody>
                    <a:bodyPr/>
                    <a:lstStyle/>
                    <a:p>
                      <a:r>
                        <a:rPr lang="en-IN" dirty="0" smtClean="0"/>
                        <a:t>Carriage return</a:t>
                      </a:r>
                      <a:endParaRPr lang="en-IN" dirty="0"/>
                    </a:p>
                  </a:txBody>
                  <a:tcPr/>
                </a:tc>
                <a:extLst>
                  <a:ext uri="{0D108BD9-81ED-4DB2-BD59-A6C34878D82A}">
                    <a16:rowId xmlns:a16="http://schemas.microsoft.com/office/drawing/2014/main" val="2562504610"/>
                  </a:ext>
                </a:extLst>
              </a:tr>
            </a:tbl>
          </a:graphicData>
        </a:graphic>
      </p:graphicFrame>
      <p:sp>
        <p:nvSpPr>
          <p:cNvPr id="5" name="Rectangle 4"/>
          <p:cNvSpPr/>
          <p:nvPr/>
        </p:nvSpPr>
        <p:spPr>
          <a:xfrm>
            <a:off x="526868" y="4749076"/>
            <a:ext cx="10014858" cy="1477328"/>
          </a:xfrm>
          <a:prstGeom prst="rect">
            <a:avLst/>
          </a:prstGeom>
        </p:spPr>
        <p:txBody>
          <a:bodyPr wrap="square">
            <a:spAutoFit/>
          </a:bodyPr>
          <a:lstStyle/>
          <a:p>
            <a:r>
              <a:rPr lang="en-IN" dirty="0"/>
              <a:t>In Python, </a:t>
            </a:r>
            <a:r>
              <a:rPr lang="en-IN" b="1" dirty="0"/>
              <a:t>re</a:t>
            </a:r>
            <a:r>
              <a:rPr lang="en-IN" dirty="0"/>
              <a:t> module has functions to work with regular expressions</a:t>
            </a:r>
            <a:r>
              <a:rPr lang="en-IN" dirty="0" smtClean="0"/>
              <a:t>.</a:t>
            </a:r>
          </a:p>
          <a:p>
            <a:r>
              <a:rPr lang="en-IN" dirty="0" smtClean="0"/>
              <a:t>  </a:t>
            </a:r>
            <a:endParaRPr lang="en-IN" dirty="0"/>
          </a:p>
          <a:p>
            <a:r>
              <a:rPr lang="en-IN" dirty="0"/>
              <a:t>It should be imported in Python programs</a:t>
            </a:r>
            <a:r>
              <a:rPr lang="en-IN" dirty="0" smtClean="0"/>
              <a:t>.</a:t>
            </a:r>
          </a:p>
          <a:p>
            <a:endParaRPr lang="en-IN" dirty="0"/>
          </a:p>
          <a:p>
            <a:r>
              <a:rPr lang="en-IN" dirty="0"/>
              <a:t>Ex: import re</a:t>
            </a:r>
          </a:p>
        </p:txBody>
      </p:sp>
    </p:spTree>
    <p:extLst>
      <p:ext uri="{BB962C8B-B14F-4D97-AF65-F5344CB8AC3E}">
        <p14:creationId xmlns:p14="http://schemas.microsoft.com/office/powerpoint/2010/main" val="15284239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Regular expression</a:t>
            </a:r>
            <a:endParaRPr lang="en-IN" dirty="0"/>
          </a:p>
        </p:txBody>
      </p:sp>
      <p:pic>
        <p:nvPicPr>
          <p:cNvPr id="4" name="Content Placeholder 3"/>
          <p:cNvPicPr>
            <a:picLocks noGrp="1" noChangeAspect="1"/>
          </p:cNvPicPr>
          <p:nvPr>
            <p:ph idx="1"/>
          </p:nvPr>
        </p:nvPicPr>
        <p:blipFill>
          <a:blip r:embed="rId2"/>
          <a:stretch>
            <a:fillRect/>
          </a:stretch>
        </p:blipFill>
        <p:spPr>
          <a:xfrm>
            <a:off x="172992" y="1333047"/>
            <a:ext cx="7351214" cy="1684474"/>
          </a:xfrm>
          <a:prstGeom prst="rect">
            <a:avLst/>
          </a:prstGeom>
        </p:spPr>
      </p:pic>
      <p:pic>
        <p:nvPicPr>
          <p:cNvPr id="5" name="Picture 4"/>
          <p:cNvPicPr>
            <a:picLocks noChangeAspect="1"/>
          </p:cNvPicPr>
          <p:nvPr/>
        </p:nvPicPr>
        <p:blipFill>
          <a:blip r:embed="rId3"/>
          <a:stretch>
            <a:fillRect/>
          </a:stretch>
        </p:blipFill>
        <p:spPr>
          <a:xfrm>
            <a:off x="8485006" y="1950108"/>
            <a:ext cx="1769337" cy="450351"/>
          </a:xfrm>
          <a:prstGeom prst="rect">
            <a:avLst/>
          </a:prstGeom>
        </p:spPr>
      </p:pic>
      <p:pic>
        <p:nvPicPr>
          <p:cNvPr id="7" name="Picture 6"/>
          <p:cNvPicPr>
            <a:picLocks noChangeAspect="1"/>
          </p:cNvPicPr>
          <p:nvPr/>
        </p:nvPicPr>
        <p:blipFill>
          <a:blip r:embed="rId4"/>
          <a:stretch>
            <a:fillRect/>
          </a:stretch>
        </p:blipFill>
        <p:spPr>
          <a:xfrm>
            <a:off x="290921" y="4096157"/>
            <a:ext cx="5810250" cy="1802675"/>
          </a:xfrm>
          <a:prstGeom prst="rect">
            <a:avLst/>
          </a:prstGeom>
        </p:spPr>
      </p:pic>
      <p:pic>
        <p:nvPicPr>
          <p:cNvPr id="9" name="Picture 8"/>
          <p:cNvPicPr>
            <a:picLocks noChangeAspect="1"/>
          </p:cNvPicPr>
          <p:nvPr/>
        </p:nvPicPr>
        <p:blipFill>
          <a:blip r:embed="rId5"/>
          <a:stretch>
            <a:fillRect/>
          </a:stretch>
        </p:blipFill>
        <p:spPr>
          <a:xfrm>
            <a:off x="8210686" y="4997495"/>
            <a:ext cx="2043657" cy="397465"/>
          </a:xfrm>
          <a:prstGeom prst="rect">
            <a:avLst/>
          </a:prstGeom>
        </p:spPr>
      </p:pic>
      <p:cxnSp>
        <p:nvCxnSpPr>
          <p:cNvPr id="11" name="Straight Arrow Connector 10"/>
          <p:cNvCxnSpPr/>
          <p:nvPr/>
        </p:nvCxnSpPr>
        <p:spPr bwMode="auto">
          <a:xfrm flipV="1">
            <a:off x="5689600" y="2175283"/>
            <a:ext cx="2618377" cy="411163"/>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13" name="Straight Arrow Connector 12"/>
          <p:cNvCxnSpPr/>
          <p:nvPr/>
        </p:nvCxnSpPr>
        <p:spPr bwMode="auto">
          <a:xfrm>
            <a:off x="5689600" y="5394960"/>
            <a:ext cx="2521086"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4" name="TextBox 13"/>
          <p:cNvSpPr txBox="1"/>
          <p:nvPr/>
        </p:nvSpPr>
        <p:spPr>
          <a:xfrm>
            <a:off x="8485006" y="1476103"/>
            <a:ext cx="1233760" cy="369332"/>
          </a:xfrm>
          <a:prstGeom prst="rect">
            <a:avLst/>
          </a:prstGeom>
          <a:noFill/>
        </p:spPr>
        <p:txBody>
          <a:bodyPr wrap="square" rtlCol="0">
            <a:spAutoFit/>
          </a:bodyPr>
          <a:lstStyle/>
          <a:p>
            <a:r>
              <a:rPr lang="en-IN" dirty="0" smtClean="0"/>
              <a:t>Output:</a:t>
            </a:r>
            <a:endParaRPr lang="en-IN" dirty="0"/>
          </a:p>
        </p:txBody>
      </p:sp>
      <p:sp>
        <p:nvSpPr>
          <p:cNvPr id="15" name="TextBox 14"/>
          <p:cNvSpPr txBox="1"/>
          <p:nvPr/>
        </p:nvSpPr>
        <p:spPr>
          <a:xfrm>
            <a:off x="8155509" y="4522634"/>
            <a:ext cx="1233760"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6592615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Regular expression</a:t>
            </a:r>
            <a:endParaRPr lang="en-IN" dirty="0"/>
          </a:p>
        </p:txBody>
      </p:sp>
      <p:sp>
        <p:nvSpPr>
          <p:cNvPr id="3" name="Content Placeholder 2"/>
          <p:cNvSpPr>
            <a:spLocks noGrp="1"/>
          </p:cNvSpPr>
          <p:nvPr>
            <p:ph idx="1"/>
          </p:nvPr>
        </p:nvSpPr>
        <p:spPr>
          <a:xfrm>
            <a:off x="0" y="1219205"/>
            <a:ext cx="11379200" cy="5011778"/>
          </a:xfrm>
        </p:spPr>
        <p:txBody>
          <a:bodyPr/>
          <a:lstStyle/>
          <a:p>
            <a:pPr marL="0" indent="0">
              <a:buNone/>
            </a:pPr>
            <a:r>
              <a:rPr lang="en-IN" dirty="0" smtClean="0"/>
              <a:t>In the previous example, the module “re” is imported.</a:t>
            </a:r>
          </a:p>
          <a:p>
            <a:pPr marL="0" indent="0">
              <a:buNone/>
            </a:pPr>
            <a:r>
              <a:rPr lang="en-IN" dirty="0" smtClean="0"/>
              <a:t>“\d” for extracting digits. </a:t>
            </a:r>
          </a:p>
          <a:p>
            <a:pPr marL="0" indent="0">
              <a:buNone/>
            </a:pPr>
            <a:r>
              <a:rPr lang="en-IN" dirty="0" smtClean="0"/>
              <a:t>{} is for number of digits</a:t>
            </a:r>
          </a:p>
          <a:p>
            <a:pPr marL="0" indent="0">
              <a:buNone/>
            </a:pPr>
            <a:r>
              <a:rPr lang="en-IN" dirty="0" smtClean="0"/>
              <a:t>findall is a method in “re” module.  </a:t>
            </a:r>
          </a:p>
          <a:p>
            <a:pPr marL="0" indent="0">
              <a:buNone/>
            </a:pPr>
            <a:r>
              <a:rPr lang="en-IN" dirty="0" smtClean="0"/>
              <a:t>The program extracts the number of digits from the given sentence.</a:t>
            </a:r>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121866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Regular expression</a:t>
            </a:r>
            <a:endParaRPr lang="en-IN" dirty="0"/>
          </a:p>
        </p:txBody>
      </p:sp>
      <p:pic>
        <p:nvPicPr>
          <p:cNvPr id="4" name="Content Placeholder 3"/>
          <p:cNvPicPr>
            <a:picLocks noGrp="1" noChangeAspect="1"/>
          </p:cNvPicPr>
          <p:nvPr>
            <p:ph idx="1"/>
          </p:nvPr>
        </p:nvPicPr>
        <p:blipFill>
          <a:blip r:embed="rId2"/>
          <a:stretch>
            <a:fillRect/>
          </a:stretch>
        </p:blipFill>
        <p:spPr>
          <a:xfrm>
            <a:off x="131581" y="1254034"/>
            <a:ext cx="6886575" cy="2246811"/>
          </a:xfrm>
          <a:prstGeom prst="rect">
            <a:avLst/>
          </a:prstGeom>
        </p:spPr>
      </p:pic>
      <p:pic>
        <p:nvPicPr>
          <p:cNvPr id="5" name="Picture 4"/>
          <p:cNvPicPr>
            <a:picLocks noChangeAspect="1"/>
          </p:cNvPicPr>
          <p:nvPr/>
        </p:nvPicPr>
        <p:blipFill>
          <a:blip r:embed="rId3"/>
          <a:stretch>
            <a:fillRect/>
          </a:stretch>
        </p:blipFill>
        <p:spPr>
          <a:xfrm>
            <a:off x="7552735" y="1714500"/>
            <a:ext cx="3826465" cy="1067890"/>
          </a:xfrm>
          <a:prstGeom prst="rect">
            <a:avLst/>
          </a:prstGeom>
        </p:spPr>
      </p:pic>
      <p:sp>
        <p:nvSpPr>
          <p:cNvPr id="6" name="TextBox 5"/>
          <p:cNvSpPr txBox="1"/>
          <p:nvPr/>
        </p:nvSpPr>
        <p:spPr>
          <a:xfrm>
            <a:off x="7552735" y="1254034"/>
            <a:ext cx="2701608" cy="369332"/>
          </a:xfrm>
          <a:prstGeom prst="rect">
            <a:avLst/>
          </a:prstGeom>
          <a:noFill/>
        </p:spPr>
        <p:txBody>
          <a:bodyPr wrap="square" rtlCol="0">
            <a:spAutoFit/>
          </a:bodyPr>
          <a:lstStyle/>
          <a:p>
            <a:r>
              <a:rPr lang="en-IN" dirty="0" smtClean="0"/>
              <a:t>ganga.txt</a:t>
            </a:r>
            <a:endParaRPr lang="en-IN" dirty="0"/>
          </a:p>
        </p:txBody>
      </p:sp>
      <p:sp>
        <p:nvSpPr>
          <p:cNvPr id="7" name="TextBox 6"/>
          <p:cNvSpPr txBox="1"/>
          <p:nvPr/>
        </p:nvSpPr>
        <p:spPr>
          <a:xfrm>
            <a:off x="131581" y="3984171"/>
            <a:ext cx="9221425" cy="646331"/>
          </a:xfrm>
          <a:prstGeom prst="rect">
            <a:avLst/>
          </a:prstGeom>
          <a:noFill/>
        </p:spPr>
        <p:txBody>
          <a:bodyPr wrap="square" rtlCol="0">
            <a:spAutoFit/>
          </a:bodyPr>
          <a:lstStyle/>
          <a:p>
            <a:r>
              <a:rPr lang="en-IN" dirty="0" smtClean="0"/>
              <a:t>This program searches the lines contain a pattern “river” and prints.</a:t>
            </a:r>
          </a:p>
          <a:p>
            <a:endParaRPr lang="en-IN" dirty="0"/>
          </a:p>
        </p:txBody>
      </p:sp>
      <p:pic>
        <p:nvPicPr>
          <p:cNvPr id="8" name="Picture 7"/>
          <p:cNvPicPr>
            <a:picLocks noChangeAspect="1"/>
          </p:cNvPicPr>
          <p:nvPr/>
        </p:nvPicPr>
        <p:blipFill>
          <a:blip r:embed="rId4"/>
          <a:stretch>
            <a:fillRect/>
          </a:stretch>
        </p:blipFill>
        <p:spPr>
          <a:xfrm>
            <a:off x="235675" y="4937760"/>
            <a:ext cx="3748495" cy="923890"/>
          </a:xfrm>
          <a:prstGeom prst="rect">
            <a:avLst/>
          </a:prstGeom>
        </p:spPr>
      </p:pic>
    </p:spTree>
    <p:extLst>
      <p:ext uri="{BB962C8B-B14F-4D97-AF65-F5344CB8AC3E}">
        <p14:creationId xmlns:p14="http://schemas.microsoft.com/office/powerpoint/2010/main" val="39122053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0" y="0"/>
            <a:ext cx="8208000" cy="770709"/>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smtClean="0"/>
              <a:t>Methods of regular expression</a:t>
            </a:r>
            <a:endParaRPr lang="en-GB" altLang="en-US" dirty="0"/>
          </a:p>
        </p:txBody>
      </p:sp>
      <p:sp>
        <p:nvSpPr>
          <p:cNvPr id="70658" name="Rectangle 2"/>
          <p:cNvSpPr>
            <a:spLocks noGrp="1" noChangeArrowheads="1"/>
          </p:cNvSpPr>
          <p:nvPr>
            <p:ph type="body" idx="1"/>
          </p:nvPr>
        </p:nvSpPr>
        <p:spPr>
          <a:xfrm>
            <a:off x="0" y="1062310"/>
            <a:ext cx="11665131" cy="4796471"/>
          </a:xfrm>
          <a:ln/>
        </p:spPr>
        <p:txBody>
          <a:bodyPr/>
          <a:lstStyle/>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IN" altLang="en-US" sz="1800" dirty="0" err="1" smtClean="0"/>
              <a:t>re.match</a:t>
            </a:r>
            <a:r>
              <a:rPr lang="en-IN" altLang="en-US" sz="1800" dirty="0" smtClean="0"/>
              <a:t>()  -&gt; This method finds the pattern only in the beginning of the string.</a:t>
            </a:r>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sz="1800" dirty="0"/>
          </a:p>
          <a:p>
            <a:pPr marL="14400" indent="0">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sz="1800" dirty="0" smtClean="0"/>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sz="1800" dirty="0"/>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IN" altLang="en-US" sz="1800" dirty="0"/>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endParaRPr lang="en-GB" altLang="en-US" sz="1800" dirty="0">
              <a:solidFill>
                <a:srgbClr val="FF00FF"/>
              </a:solidFill>
            </a:endParaRPr>
          </a:p>
        </p:txBody>
      </p:sp>
      <p:pic>
        <p:nvPicPr>
          <p:cNvPr id="2" name="Picture 1"/>
          <p:cNvPicPr>
            <a:picLocks noChangeAspect="1"/>
          </p:cNvPicPr>
          <p:nvPr/>
        </p:nvPicPr>
        <p:blipFill>
          <a:blip r:embed="rId4"/>
          <a:stretch>
            <a:fillRect/>
          </a:stretch>
        </p:blipFill>
        <p:spPr>
          <a:xfrm>
            <a:off x="163149" y="2133464"/>
            <a:ext cx="3494451" cy="1563325"/>
          </a:xfrm>
          <a:prstGeom prst="rect">
            <a:avLst/>
          </a:prstGeom>
        </p:spPr>
      </p:pic>
      <p:pic>
        <p:nvPicPr>
          <p:cNvPr id="3" name="Picture 2"/>
          <p:cNvPicPr>
            <a:picLocks noChangeAspect="1"/>
          </p:cNvPicPr>
          <p:nvPr/>
        </p:nvPicPr>
        <p:blipFill>
          <a:blip r:embed="rId5"/>
          <a:stretch>
            <a:fillRect/>
          </a:stretch>
        </p:blipFill>
        <p:spPr>
          <a:xfrm>
            <a:off x="4859246" y="2810351"/>
            <a:ext cx="4981575" cy="403112"/>
          </a:xfrm>
          <a:prstGeom prst="rect">
            <a:avLst/>
          </a:prstGeom>
        </p:spPr>
      </p:pic>
      <p:pic>
        <p:nvPicPr>
          <p:cNvPr id="5" name="Picture 4"/>
          <p:cNvPicPr>
            <a:picLocks noChangeAspect="1"/>
          </p:cNvPicPr>
          <p:nvPr/>
        </p:nvPicPr>
        <p:blipFill>
          <a:blip r:embed="rId6"/>
          <a:stretch>
            <a:fillRect/>
          </a:stretch>
        </p:blipFill>
        <p:spPr>
          <a:xfrm>
            <a:off x="163148" y="4258491"/>
            <a:ext cx="3677331" cy="1600290"/>
          </a:xfrm>
          <a:prstGeom prst="rect">
            <a:avLst/>
          </a:prstGeom>
        </p:spPr>
      </p:pic>
      <p:pic>
        <p:nvPicPr>
          <p:cNvPr id="6" name="Picture 5"/>
          <p:cNvPicPr>
            <a:picLocks noChangeAspect="1"/>
          </p:cNvPicPr>
          <p:nvPr/>
        </p:nvPicPr>
        <p:blipFill>
          <a:blip r:embed="rId7"/>
          <a:stretch>
            <a:fillRect/>
          </a:stretch>
        </p:blipFill>
        <p:spPr>
          <a:xfrm>
            <a:off x="4958850" y="5419044"/>
            <a:ext cx="906373" cy="346070"/>
          </a:xfrm>
          <a:prstGeom prst="rect">
            <a:avLst/>
          </a:prstGeom>
        </p:spPr>
      </p:pic>
      <p:cxnSp>
        <p:nvCxnSpPr>
          <p:cNvPr id="8" name="Straight Arrow Connector 7"/>
          <p:cNvCxnSpPr>
            <a:endCxn id="3" idx="1"/>
          </p:cNvCxnSpPr>
          <p:nvPr/>
        </p:nvCxnSpPr>
        <p:spPr bwMode="auto">
          <a:xfrm>
            <a:off x="3657600" y="2939143"/>
            <a:ext cx="1201646" cy="72764"/>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10" name="Straight Arrow Connector 9"/>
          <p:cNvCxnSpPr>
            <a:endCxn id="6" idx="1"/>
          </p:cNvCxnSpPr>
          <p:nvPr/>
        </p:nvCxnSpPr>
        <p:spPr bwMode="auto">
          <a:xfrm>
            <a:off x="3226526" y="5419044"/>
            <a:ext cx="1732324" cy="173035"/>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1" name="TextBox 10"/>
          <p:cNvSpPr txBox="1"/>
          <p:nvPr/>
        </p:nvSpPr>
        <p:spPr>
          <a:xfrm>
            <a:off x="6274389" y="5395782"/>
            <a:ext cx="4981575" cy="646331"/>
          </a:xfrm>
          <a:prstGeom prst="rect">
            <a:avLst/>
          </a:prstGeom>
          <a:noFill/>
        </p:spPr>
        <p:txBody>
          <a:bodyPr wrap="square" rtlCol="0">
            <a:spAutoFit/>
          </a:bodyPr>
          <a:lstStyle/>
          <a:p>
            <a:r>
              <a:rPr lang="en-IN" dirty="0" smtClean="0"/>
              <a:t>Since, match finds only in the beginning, it is not finding “Hi”</a:t>
            </a:r>
            <a:endParaRPr lang="en-IN" dirty="0"/>
          </a:p>
        </p:txBody>
      </p:sp>
    </p:spTree>
    <p:custDataLst>
      <p:tags r:id="rId1"/>
    </p:custDataLst>
    <p:extLst>
      <p:ext uri="{BB962C8B-B14F-4D97-AF65-F5344CB8AC3E}">
        <p14:creationId xmlns:p14="http://schemas.microsoft.com/office/powerpoint/2010/main" val="1789544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4"/>
  <p:tag name="ARTICULATE_USED_LAYOUT" val="3"/>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8"/>
  <p:tag name="ARTICULATE_USED_LAYOUT" val="3"/>
</p:tagLst>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1_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AD65DDDBBB2C41927327F3903045CD" ma:contentTypeVersion="10" ma:contentTypeDescription="Create a new document." ma:contentTypeScope="" ma:versionID="29b8413193a5df2ece65c1786a59f5ab">
  <xsd:schema xmlns:xsd="http://www.w3.org/2001/XMLSchema" xmlns:xs="http://www.w3.org/2001/XMLSchema" xmlns:p="http://schemas.microsoft.com/office/2006/metadata/properties" xmlns:ns1="http://schemas.microsoft.com/sharepoint/v3" xmlns:ns2="032da120-fc09-4bec-99b9-328e24695f55" xmlns:ns3="4f8c5cea-7bfe-49c1-a58b-6b9cdda62ee2" targetNamespace="http://schemas.microsoft.com/office/2006/metadata/properties" ma:root="true" ma:fieldsID="1116599dd0b19ef3d940dc90d120d394" ns1:_="" ns2:_="" ns3:_="">
    <xsd:import namespace="http://schemas.microsoft.com/sharepoint/v3"/>
    <xsd:import namespace="032da120-fc09-4bec-99b9-328e24695f55"/>
    <xsd:import namespace="4f8c5cea-7bfe-49c1-a58b-6b9cdda62e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7"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2da120-fc09-4bec-99b9-328e24695f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8c5cea-7bfe-49c1-a58b-6b9cdda62e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8A73D7-A346-4F02-A482-E46DDFF4B6BF}">
  <ds:schemaRefs>
    <ds:schemaRef ds:uri="http://schemas.microsoft.com/sharepoint/v3/contenttype/forms"/>
  </ds:schemaRefs>
</ds:datastoreItem>
</file>

<file path=customXml/itemProps2.xml><?xml version="1.0" encoding="utf-8"?>
<ds:datastoreItem xmlns:ds="http://schemas.openxmlformats.org/officeDocument/2006/customXml" ds:itemID="{B377895D-E1FE-4892-800D-C555E92041A1}">
  <ds:schemaRefs>
    <ds:schemaRef ds:uri="http://www.w3.org/XML/1998/namespace"/>
    <ds:schemaRef ds:uri="http://purl.org/dc/elements/1.1/"/>
    <ds:schemaRef ds:uri="http://schemas.openxmlformats.org/package/2006/metadata/core-properties"/>
    <ds:schemaRef ds:uri="http://schemas.microsoft.com/office/2006/documentManagement/types"/>
    <ds:schemaRef ds:uri="032da120-fc09-4bec-99b9-328e24695f55"/>
    <ds:schemaRef ds:uri="http://schemas.microsoft.com/sharepoint/v3"/>
    <ds:schemaRef ds:uri="http://purl.org/dc/dcmitype/"/>
    <ds:schemaRef ds:uri="4f8c5cea-7bfe-49c1-a58b-6b9cdda62ee2"/>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60846E4B-D725-4C98-952C-E06CE2376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32da120-fc09-4bec-99b9-328e24695f55"/>
    <ds:schemaRef ds:uri="4f8c5cea-7bfe-49c1-a58b-6b9cdda62e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9817</TotalTime>
  <Words>738</Words>
  <Application>Microsoft Office PowerPoint</Application>
  <PresentationFormat>Widescreen</PresentationFormat>
  <Paragraphs>138</Paragraphs>
  <Slides>17</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Courier New</vt:lpstr>
      <vt:lpstr>Novecento Book</vt:lpstr>
      <vt:lpstr>Times New Roman</vt:lpstr>
      <vt:lpstr>Verdana</vt:lpstr>
      <vt:lpstr>Wingdings</vt:lpstr>
      <vt:lpstr>Wingdings 2</vt:lpstr>
      <vt:lpstr>HCL</vt:lpstr>
      <vt:lpstr>1_HCL</vt:lpstr>
      <vt:lpstr>Regular expression</vt:lpstr>
      <vt:lpstr>Learning objectives</vt:lpstr>
      <vt:lpstr>introduction</vt:lpstr>
      <vt:lpstr>introduction</vt:lpstr>
      <vt:lpstr>introduction</vt:lpstr>
      <vt:lpstr>Regular expression</vt:lpstr>
      <vt:lpstr>Regular expression</vt:lpstr>
      <vt:lpstr>Regular expression</vt:lpstr>
      <vt:lpstr>Methods of regular expression</vt:lpstr>
      <vt:lpstr>Methods of regular expression</vt:lpstr>
      <vt:lpstr>Methods of regular expression</vt:lpstr>
      <vt:lpstr>Methods of regular expression</vt:lpstr>
      <vt:lpstr>Methods of regular expression</vt:lpstr>
      <vt:lpstr>Methods of regular expression</vt:lpstr>
      <vt:lpstr>activities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Sudheer Kumar Raja</dc:creator>
  <cp:lastModifiedBy>Jothi Kannan</cp:lastModifiedBy>
  <cp:revision>502</cp:revision>
  <dcterms:created xsi:type="dcterms:W3CDTF">2019-02-14T12:54:36Z</dcterms:created>
  <dcterms:modified xsi:type="dcterms:W3CDTF">2019-05-06T10:15:07Z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0x01010050AD65DDDBBB2C41927327F3903045CD</vt:lpwstr>
  </property>
  <property fmtid="{D5CDD505-2E9C-101B-9397-08002B2CF9AE}" pid="3" name="TitusGUID">
    <vt:lpwstr>154322b0-4fa5-4cc3-8580-30398a3a0a6c</vt:lpwstr>
  </property>
  <property fmtid="{D5CDD505-2E9C-101B-9397-08002B2CF9AE}" pid="4" name="Classification">
    <vt:lpwstr>null</vt:lpwstr>
  </property>
  <property fmtid="{D5CDD505-2E9C-101B-9397-08002B2CF9AE}" pid="5" name="HCLClassification">
    <vt:lpwstr>null</vt:lpwstr>
  </property>
</Properties>
</file>