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AE208-7AF3-4697-9F16-3E8FC7469E8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6B389-8365-411C-A028-690EC04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6B389-8365-411C-A028-690EC0494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6B389-8365-411C-A028-690EC04945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2660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0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4445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5127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5759" y="274319"/>
            <a:ext cx="114604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5759" y="1645919"/>
            <a:ext cx="1146047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39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0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041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7"/>
            <a:ext cx="382656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4176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5A9EB2-176B-4E3D-9A79-D72632A6BBAB}" type="slidenum"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050"/>
            <a:ext cx="10363200" cy="58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544638"/>
            <a:ext cx="5080000" cy="188436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544638"/>
            <a:ext cx="5080000" cy="1884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4224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002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F0FD5-3A24-44DA-9FFE-F337F5476E2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basics.org/read-json-file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2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6143"/>
            <a:ext cx="11379200" cy="532528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iv</a:t>
            </a:r>
            <a:r>
              <a:rPr lang="en-IN" i="1" dirty="0" smtClean="0"/>
              <a:t>) </a:t>
            </a:r>
            <a:r>
              <a:rPr lang="en-IN" i="1" dirty="0" err="1"/>
              <a:t>r</a:t>
            </a:r>
            <a:r>
              <a:rPr lang="en-IN" i="1" dirty="0" err="1" smtClean="0"/>
              <a:t>eadline</a:t>
            </a:r>
            <a:r>
              <a:rPr lang="en-IN" i="1" dirty="0" smtClean="0"/>
              <a:t>  -&gt; </a:t>
            </a:r>
            <a:r>
              <a:rPr lang="en-IN" dirty="0" smtClean="0"/>
              <a:t>reads one line from a file.  “\n” is the last character of each line.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Ex.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output: </a:t>
            </a:r>
          </a:p>
          <a:p>
            <a:pPr marL="0" indent="0">
              <a:buNone/>
            </a:pPr>
            <a:r>
              <a:rPr lang="en-IN" dirty="0" smtClean="0"/>
              <a:t>To read lines from a file for loop can be used as follows:                 output: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10" y="2343150"/>
            <a:ext cx="6554016" cy="73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00" y="3710026"/>
            <a:ext cx="2046106" cy="483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10" y="5081406"/>
            <a:ext cx="6436450" cy="1110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972" y="4519431"/>
            <a:ext cx="2153194" cy="15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04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268"/>
            <a:ext cx="11379200" cy="562573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v</a:t>
            </a:r>
            <a:r>
              <a:rPr lang="en-IN" i="1" dirty="0" smtClean="0"/>
              <a:t>) </a:t>
            </a:r>
            <a:r>
              <a:rPr lang="en-IN" i="1" dirty="0" err="1" smtClean="0"/>
              <a:t>readlines</a:t>
            </a:r>
            <a:r>
              <a:rPr lang="en-IN" i="1" dirty="0" smtClean="0"/>
              <a:t>() </a:t>
            </a:r>
            <a:r>
              <a:rPr lang="en-IN" dirty="0" smtClean="0"/>
              <a:t>-&gt; used to read all lines from a file.</a:t>
            </a:r>
          </a:p>
          <a:p>
            <a:pPr marL="0" indent="0">
              <a:buNone/>
            </a:pPr>
            <a:r>
              <a:rPr lang="en-IN" dirty="0" smtClean="0"/>
              <a:t>Ex.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output: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vi) </a:t>
            </a:r>
            <a:r>
              <a:rPr lang="en-IN" i="1" dirty="0" smtClean="0"/>
              <a:t>list() </a:t>
            </a:r>
            <a:r>
              <a:rPr lang="en-IN" dirty="0" smtClean="0"/>
              <a:t>-&gt;  method also can be used to read all the lines from a file.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1" y="1983240"/>
            <a:ext cx="5786710" cy="786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00" y="3657601"/>
            <a:ext cx="8046585" cy="888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99" y="5434150"/>
            <a:ext cx="5912712" cy="8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150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3079"/>
            <a:ext cx="11379200" cy="531222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vii) </a:t>
            </a:r>
            <a:r>
              <a:rPr lang="en-IN" i="1" dirty="0" smtClean="0"/>
              <a:t>write </a:t>
            </a:r>
            <a:r>
              <a:rPr lang="en-IN" dirty="0"/>
              <a:t> </a:t>
            </a:r>
            <a:r>
              <a:rPr lang="en-IN" dirty="0" smtClean="0"/>
              <a:t>-&gt; write method is used to write content to the file.  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i="1" dirty="0" err="1" smtClean="0">
                <a:solidFill>
                  <a:srgbClr val="FF0000"/>
                </a:solidFill>
              </a:rPr>
              <a:t>file_obj.write</a:t>
            </a:r>
            <a:r>
              <a:rPr lang="en-IN" i="1" dirty="0" smtClean="0">
                <a:solidFill>
                  <a:srgbClr val="FF0000"/>
                </a:solidFill>
              </a:rPr>
              <a:t>(string)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i="1" dirty="0" smtClean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The argument string is the content that will be written into the file.  The return value is the 	number of characters written.</a:t>
            </a:r>
          </a:p>
          <a:p>
            <a:pPr marL="0" indent="0">
              <a:buNone/>
            </a:pPr>
            <a:r>
              <a:rPr lang="en-IN" dirty="0" smtClean="0"/>
              <a:t>Ex.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 smtClean="0"/>
              <a:t>Output: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0" y="4085135"/>
            <a:ext cx="6059397" cy="721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33" y="5447211"/>
            <a:ext cx="805407" cy="4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33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219205"/>
            <a:ext cx="11576594" cy="509015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Suppose, a tuple has to be stored in a file, it should be converted into string and written to the file.</a:t>
            </a:r>
          </a:p>
          <a:p>
            <a:pPr marL="0" indent="0">
              <a:buNone/>
            </a:pPr>
            <a:r>
              <a:rPr lang="en-IN" dirty="0" smtClean="0"/>
              <a:t>Ex.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4" y="2155372"/>
            <a:ext cx="10046562" cy="16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573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503790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Write a program to read lines from a text file and store it in a list.	30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Write a program to read a random line from a file.			45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Write a program to count the number of lines in a file.		30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4"/>
            </a:pPr>
            <a:r>
              <a:rPr lang="en-IN" dirty="0" smtClean="0"/>
              <a:t>Write a program to count the number of comment lines in a file.	1 hr.</a:t>
            </a:r>
          </a:p>
          <a:p>
            <a:pPr marL="0" indent="0">
              <a:buNone/>
            </a:pPr>
            <a:r>
              <a:rPr lang="en-IN" dirty="0" smtClean="0"/>
              <a:t>5.   Write a program to check whether a file is closed or not.		15 </a:t>
            </a:r>
            <a:r>
              <a:rPr lang="en-IN" dirty="0" err="1" smtClean="0"/>
              <a:t>mins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0772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0016"/>
            <a:ext cx="11379200" cy="5677984"/>
          </a:xfrm>
        </p:spPr>
        <p:txBody>
          <a:bodyPr/>
          <a:lstStyle/>
          <a:p>
            <a:pPr marL="0" indent="0">
              <a:buNone/>
            </a:pPr>
            <a:r>
              <a:rPr lang="en-IN" i="1" dirty="0"/>
              <a:t>t</a:t>
            </a:r>
            <a:r>
              <a:rPr lang="en-IN" i="1" dirty="0" smtClean="0"/>
              <a:t>ell </a:t>
            </a:r>
            <a:r>
              <a:rPr lang="en-IN" dirty="0" smtClean="0"/>
              <a:t>-&gt; this function is used to know the current position of the </a:t>
            </a:r>
            <a:r>
              <a:rPr lang="en-IN" dirty="0" err="1" smtClean="0"/>
              <a:t>file_obj</a:t>
            </a:r>
            <a:r>
              <a:rPr lang="en-IN" dirty="0" smtClean="0"/>
              <a:t> in a file. 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file_obj.tell</a:t>
            </a:r>
            <a:r>
              <a:rPr lang="en-IN" dirty="0" smtClean="0">
                <a:solidFill>
                  <a:srgbClr val="FF0000"/>
                </a:solidFill>
              </a:rPr>
              <a:t>()  - &gt;returns a number of bytes from the beginning of a file.</a:t>
            </a:r>
          </a:p>
          <a:p>
            <a:pPr marL="0" indent="0">
              <a:buNone/>
            </a:pPr>
            <a:r>
              <a:rPr lang="en-IN" dirty="0" smtClean="0"/>
              <a:t>seek -&gt; this function is used to change the file object’s position.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f</a:t>
            </a:r>
            <a:r>
              <a:rPr lang="en-IN" dirty="0" err="1" smtClean="0">
                <a:solidFill>
                  <a:srgbClr val="FF0000"/>
                </a:solidFill>
              </a:rPr>
              <a:t>ile_obj.seek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offset,from_where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The position of </a:t>
            </a:r>
            <a:r>
              <a:rPr lang="en-IN" dirty="0" err="1" smtClean="0">
                <a:solidFill>
                  <a:srgbClr val="FF0000"/>
                </a:solidFill>
              </a:rPr>
              <a:t>file_obj</a:t>
            </a:r>
            <a:r>
              <a:rPr lang="en-IN" dirty="0" smtClean="0">
                <a:solidFill>
                  <a:srgbClr val="FF0000"/>
                </a:solidFill>
              </a:rPr>
              <a:t> can be calculated by adding offset with </a:t>
            </a:r>
            <a:r>
              <a:rPr lang="en-IN" dirty="0" err="1" smtClean="0">
                <a:solidFill>
                  <a:srgbClr val="FF0000"/>
                </a:solidFill>
              </a:rPr>
              <a:t>from_where</a:t>
            </a:r>
            <a:r>
              <a:rPr lang="en-IN" dirty="0" smtClean="0">
                <a:solidFill>
                  <a:srgbClr val="FF0000"/>
                </a:solidFill>
              </a:rPr>
              <a:t>.  </a:t>
            </a:r>
          </a:p>
          <a:p>
            <a:pPr marL="0" indent="0">
              <a:buNone/>
            </a:pPr>
            <a:r>
              <a:rPr lang="en-IN" i="1" dirty="0" err="1" smtClean="0"/>
              <a:t>from_where</a:t>
            </a:r>
            <a:r>
              <a:rPr lang="en-IN" dirty="0" smtClean="0"/>
              <a:t> is called reference point.  There are 3 standard values for reference point.</a:t>
            </a:r>
          </a:p>
          <a:p>
            <a:pPr marL="0" indent="0">
              <a:buNone/>
            </a:pPr>
            <a:r>
              <a:rPr lang="en-IN" dirty="0" smtClean="0"/>
              <a:t>0 -&gt; from the beginning       1-&gt; from the current position         2-&gt; from the end.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544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51" y="2083049"/>
            <a:ext cx="5980158" cy="258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951" y="1214846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85" y="5080306"/>
            <a:ext cx="1833563" cy="903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6600" y="437194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6159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Saving structured data with 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5331"/>
            <a:ext cx="11521440" cy="516853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Complicated data types like nested lists</a:t>
            </a:r>
            <a:r>
              <a:rPr lang="en-IN" dirty="0"/>
              <a:t> </a:t>
            </a:r>
            <a:r>
              <a:rPr lang="en-IN" dirty="0" smtClean="0"/>
              <a:t>and dictionaries can be stored and retrieved from a file in Python very easily.</a:t>
            </a:r>
          </a:p>
          <a:p>
            <a:pPr marL="0" indent="0">
              <a:buNone/>
            </a:pPr>
            <a:r>
              <a:rPr lang="en-IN" dirty="0" smtClean="0"/>
              <a:t>Python allows us to use the data interchange format JSON.(JavaScript Object Notation).</a:t>
            </a:r>
          </a:p>
          <a:p>
            <a:pPr marL="0" indent="0">
              <a:buNone/>
            </a:pPr>
            <a:r>
              <a:rPr lang="en-IN" b="1" i="1" dirty="0" smtClean="0"/>
              <a:t>Serialization</a:t>
            </a:r>
          </a:p>
          <a:p>
            <a:pPr marL="0" indent="0">
              <a:buNone/>
            </a:pPr>
            <a:r>
              <a:rPr lang="en-IN" dirty="0" smtClean="0"/>
              <a:t>A module named </a:t>
            </a:r>
            <a:r>
              <a:rPr lang="en-IN" i="1" dirty="0" smtClean="0">
                <a:solidFill>
                  <a:srgbClr val="00B0F0"/>
                </a:solidFill>
              </a:rPr>
              <a:t>json</a:t>
            </a:r>
            <a:r>
              <a:rPr lang="en-IN" dirty="0" smtClean="0"/>
              <a:t> can take the python data hierarchies and convert them into string.  This process is called Serialization.  </a:t>
            </a:r>
          </a:p>
          <a:p>
            <a:pPr marL="0" indent="0">
              <a:buNone/>
            </a:pPr>
            <a:r>
              <a:rPr lang="en-IN" b="1" i="1" dirty="0" smtClean="0"/>
              <a:t>Deserialization</a:t>
            </a:r>
            <a:endParaRPr lang="en-IN" b="1" i="1" dirty="0"/>
          </a:p>
          <a:p>
            <a:pPr marL="0" indent="0">
              <a:buNone/>
            </a:pPr>
            <a:r>
              <a:rPr lang="en-IN" dirty="0" smtClean="0"/>
              <a:t>Reconstruction of data from the string representation  is called Deserialization.</a:t>
            </a:r>
          </a:p>
          <a:p>
            <a:pPr marL="0" indent="0">
              <a:buNone/>
            </a:pPr>
            <a:r>
              <a:rPr lang="en-IN" dirty="0" smtClean="0"/>
              <a:t>Between Serialization and Deserialization the string representing the python objects may be stored in a file or sent over a network to a remote machine.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067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268"/>
            <a:ext cx="11379200" cy="520772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Let us see an example of saving list into a file using json module.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7422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cap="all" baseline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1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25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38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IN" kern="0" dirty="0" smtClean="0"/>
              <a:t>Saving structured data with json</a:t>
            </a:r>
            <a:endParaRPr lang="en-IN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3" y="1894522"/>
            <a:ext cx="6956653" cy="188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353" y="4153989"/>
            <a:ext cx="1167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list is stored in numfile.txt.  No need of writing extra code store the data structures. </a:t>
            </a:r>
          </a:p>
          <a:p>
            <a:r>
              <a:rPr lang="en-IN" dirty="0" smtClean="0"/>
              <a:t>The json module simplifies the job.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6244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4519"/>
            <a:ext cx="11379200" cy="48942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Reading data structure from a file.   </a:t>
            </a:r>
            <a:endParaRPr lang="en-IN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cap="all" baseline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1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25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38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IN" kern="0" dirty="0" smtClean="0"/>
              <a:t>Saving structured data with json</a:t>
            </a:r>
            <a:endParaRPr lang="en-IN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1" y="1732460"/>
            <a:ext cx="6667092" cy="1115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31" y="3252651"/>
            <a:ext cx="283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1" y="4061951"/>
            <a:ext cx="2055903" cy="3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63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After the completion of this topic, participants will 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file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 methods of file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Write python programs to read from and write into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Store and retrieve structured data from 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7282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6142"/>
            <a:ext cx="11379200" cy="514240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Create a json file called </a:t>
            </a:r>
            <a:r>
              <a:rPr lang="en-IN" dirty="0" err="1" smtClean="0"/>
              <a:t>country_capital.json</a:t>
            </a:r>
            <a:r>
              <a:rPr lang="en-IN" dirty="0" smtClean="0"/>
              <a:t>.  Store the names of countries and its capital. Read  the data from this file and display it in the form of dictionary.		- 45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2"/>
            </a:pPr>
            <a:r>
              <a:rPr lang="en-IN" dirty="0" smtClean="0"/>
              <a:t>Create a dictionary to store the numbers and its squares and serialize the same into a file.</a:t>
            </a:r>
          </a:p>
          <a:p>
            <a:pPr marL="0" indent="0">
              <a:buNone/>
            </a:pPr>
            <a:r>
              <a:rPr lang="en-IN" dirty="0" smtClean="0"/>
              <a:t>										- 30 </a:t>
            </a:r>
            <a:r>
              <a:rPr lang="en-IN" dirty="0" err="1" smtClean="0"/>
              <a:t>mins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1353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Json API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9634" y="1219205"/>
            <a:ext cx="11445966" cy="5090155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 smtClean="0"/>
              <a:t>JSONDecoder</a:t>
            </a:r>
            <a:r>
              <a:rPr lang="en-IN" dirty="0" smtClean="0"/>
              <a:t> – It is class in json module.  It is a Decoder.  It performs the translation of  json data type into Python data type as follows: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35661"/>
              </p:ext>
            </p:extLst>
          </p:nvPr>
        </p:nvGraphicFramePr>
        <p:xfrm>
          <a:off x="2143760" y="2118362"/>
          <a:ext cx="3695337" cy="3291840"/>
        </p:xfrm>
        <a:graphic>
          <a:graphicData uri="http://schemas.openxmlformats.org/drawingml/2006/table">
            <a:tbl>
              <a:tblPr/>
              <a:tblGrid>
                <a:gridCol w="1625948">
                  <a:extLst>
                    <a:ext uri="{9D8B030D-6E8A-4147-A177-3AD203B41FA5}">
                      <a16:colId xmlns:a16="http://schemas.microsoft.com/office/drawing/2014/main" val="2450495383"/>
                    </a:ext>
                  </a:extLst>
                </a:gridCol>
                <a:gridCol w="2069389">
                  <a:extLst>
                    <a:ext uri="{9D8B030D-6E8A-4147-A177-3AD203B41FA5}">
                      <a16:colId xmlns:a16="http://schemas.microsoft.com/office/drawing/2014/main" val="356602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JSON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9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07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101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565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number (int)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032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number (real)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493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02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22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69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637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Json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3890"/>
            <a:ext cx="11379200" cy="509015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</a:t>
            </a:r>
            <a:r>
              <a:rPr lang="en-IN" b="1" dirty="0" smtClean="0"/>
              <a:t>ecode (</a:t>
            </a:r>
            <a:r>
              <a:rPr lang="en-IN" b="1" i="1" dirty="0" smtClean="0"/>
              <a:t>s</a:t>
            </a:r>
            <a:r>
              <a:rPr lang="en-IN" b="1" dirty="0" smtClean="0"/>
              <a:t>)  </a:t>
            </a:r>
            <a:r>
              <a:rPr lang="en-IN" dirty="0" smtClean="0"/>
              <a:t>-&gt; this is the function is json module.  It returns the python representation of the parameter .</a:t>
            </a:r>
          </a:p>
          <a:p>
            <a:pPr marL="0" indent="0">
              <a:buNone/>
            </a:pPr>
            <a:r>
              <a:rPr lang="en-IN" b="1" dirty="0" err="1" smtClean="0"/>
              <a:t>raw_decode</a:t>
            </a:r>
            <a:r>
              <a:rPr lang="en-IN" b="1" dirty="0" smtClean="0"/>
              <a:t>(</a:t>
            </a:r>
            <a:r>
              <a:rPr lang="en-IN" b="1" i="1" dirty="0" smtClean="0"/>
              <a:t>s</a:t>
            </a:r>
            <a:r>
              <a:rPr lang="en-IN" b="1" dirty="0" smtClean="0"/>
              <a:t>) </a:t>
            </a:r>
            <a:r>
              <a:rPr lang="en-IN" dirty="0" smtClean="0"/>
              <a:t>- &gt; This function Decode JSON document from “</a:t>
            </a:r>
            <a:r>
              <a:rPr lang="en-IN" i="1" dirty="0" smtClean="0"/>
              <a:t>s</a:t>
            </a:r>
            <a:r>
              <a:rPr lang="en-IN" dirty="0" smtClean="0"/>
              <a:t>”.</a:t>
            </a:r>
          </a:p>
          <a:p>
            <a:pPr marL="0" indent="0">
              <a:buNone/>
            </a:pPr>
            <a:r>
              <a:rPr lang="en-IN" b="1" dirty="0" smtClean="0"/>
              <a:t>JSONEncoder</a:t>
            </a:r>
            <a:r>
              <a:rPr lang="en-IN" dirty="0" smtClean="0"/>
              <a:t> -&gt; is a class .  It is JSON encoder for Python Data Structures.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 smtClean="0"/>
              <a:t>encode(</a:t>
            </a:r>
            <a:r>
              <a:rPr lang="en-IN" b="1" i="1" dirty="0" smtClean="0"/>
              <a:t>s</a:t>
            </a:r>
            <a:r>
              <a:rPr lang="en-IN" b="1" dirty="0" smtClean="0"/>
              <a:t>)</a:t>
            </a:r>
            <a:r>
              <a:rPr lang="en-IN" dirty="0" smtClean="0"/>
              <a:t> -&gt; This method returns JSON string representation of a Python Data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054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Now, </a:t>
            </a:r>
            <a:r>
              <a:rPr lang="en-IN" dirty="0"/>
              <a:t>participants </a:t>
            </a:r>
            <a:r>
              <a:rPr lang="en-IN" dirty="0" smtClean="0"/>
              <a:t>should </a:t>
            </a:r>
            <a:r>
              <a:rPr lang="en-IN" dirty="0"/>
              <a:t>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file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 methods of file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Write python programs to read from and write into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Store and retrieve structured data from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21888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189"/>
            <a:ext cx="11379200" cy="7493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953"/>
            <a:ext cx="11379200" cy="5351413"/>
          </a:xfrm>
        </p:spPr>
        <p:txBody>
          <a:bodyPr/>
          <a:lstStyle/>
          <a:p>
            <a:r>
              <a:rPr lang="en-IN" i="1" dirty="0">
                <a:hlinkClick r:id="rId2"/>
              </a:rPr>
              <a:t>https://docs.python.org/3/tutorial</a:t>
            </a:r>
            <a:r>
              <a:rPr lang="en-IN" i="1" dirty="0" smtClean="0">
                <a:hlinkClick r:id="rId2"/>
              </a:rPr>
              <a:t>/</a:t>
            </a:r>
          </a:p>
          <a:p>
            <a:r>
              <a:rPr lang="en-IN" i="1" dirty="0">
                <a:hlinkClick r:id="rId3"/>
              </a:rPr>
              <a:t>https://pythonbasics.org/read-json-file/</a:t>
            </a:r>
            <a:endParaRPr lang="en-IN" dirty="0">
              <a:hlinkClick r:id="rId3"/>
            </a:endParaRPr>
          </a:p>
          <a:p>
            <a:endParaRPr lang="en-IN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242350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126" y="39189"/>
            <a:ext cx="11379200" cy="7493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4074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Normally, programs take input and generate output with temporary data.  </a:t>
            </a:r>
          </a:p>
          <a:p>
            <a:pPr marL="0" indent="0">
              <a:buNone/>
            </a:pPr>
            <a:r>
              <a:rPr lang="en-US" dirty="0" smtClean="0"/>
              <a:t>Suppose, the output generated by the programs have to be stored permanently, then files are used.</a:t>
            </a:r>
          </a:p>
          <a:p>
            <a:pPr marL="0" indent="0">
              <a:buNone/>
            </a:pPr>
            <a:r>
              <a:rPr lang="en-US" dirty="0" smtClean="0"/>
              <a:t>Files can store the data permanently.  </a:t>
            </a:r>
          </a:p>
          <a:p>
            <a:pPr marL="0" indent="0">
              <a:buNone/>
            </a:pPr>
            <a:r>
              <a:rPr lang="en-US" dirty="0" smtClean="0"/>
              <a:t>Programs can read data from file and store data into file.  </a:t>
            </a:r>
          </a:p>
          <a:p>
            <a:pPr marL="0" indent="0">
              <a:buNone/>
            </a:pPr>
            <a:r>
              <a:rPr lang="en-US" dirty="0" smtClean="0"/>
              <a:t>In Python, the standard data structures can also be stored in file.</a:t>
            </a:r>
          </a:p>
          <a:p>
            <a:pPr marL="0" indent="0">
              <a:buNone/>
            </a:pPr>
            <a:r>
              <a:rPr lang="en-US" dirty="0" smtClean="0"/>
              <a:t>There are many functions available in Python that are useful to interact with files.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330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US" dirty="0" smtClean="0"/>
              <a:t>FILE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9388"/>
            <a:ext cx="11379200" cy="5338349"/>
          </a:xfrm>
        </p:spPr>
        <p:txBody>
          <a:bodyPr/>
          <a:lstStyle/>
          <a:p>
            <a:r>
              <a:rPr lang="en-US" dirty="0" smtClean="0"/>
              <a:t>In Python no special library is required to work with file.</a:t>
            </a:r>
          </a:p>
          <a:p>
            <a:r>
              <a:rPr lang="en-US" dirty="0" smtClean="0"/>
              <a:t>File can be  opened with a function called </a:t>
            </a:r>
            <a:r>
              <a:rPr lang="en-US" i="1" dirty="0" smtClean="0"/>
              <a:t>open </a:t>
            </a:r>
            <a:r>
              <a:rPr lang="en-US" dirty="0" smtClean="0"/>
              <a:t>which returns file object.</a:t>
            </a:r>
          </a:p>
          <a:p>
            <a:r>
              <a:rPr lang="en-US" dirty="0" smtClean="0"/>
              <a:t>The file object has methods and attributes to manipulate the opened file.  </a:t>
            </a:r>
          </a:p>
          <a:p>
            <a:pPr marL="239675" lvl="1" indent="0">
              <a:buNone/>
            </a:pPr>
            <a:r>
              <a:rPr lang="en-US" dirty="0" smtClean="0"/>
              <a:t>(For Ex. Reading and writing a file)</a:t>
            </a:r>
          </a:p>
          <a:p>
            <a:pPr marL="239675" lvl="1" indent="0">
              <a:buNone/>
            </a:pPr>
            <a:r>
              <a:rPr lang="en-US" dirty="0" smtClean="0"/>
              <a:t>Ex.  Opening a file.</a:t>
            </a:r>
          </a:p>
          <a:p>
            <a:pPr marL="239675" lvl="1" indent="0">
              <a:buNone/>
            </a:pPr>
            <a:endParaRPr lang="en-US" dirty="0"/>
          </a:p>
          <a:p>
            <a:pPr marL="239675" lvl="1" indent="0">
              <a:buNone/>
            </a:pPr>
            <a:endParaRPr lang="en-US" dirty="0" smtClean="0"/>
          </a:p>
          <a:p>
            <a:pPr marL="239675" lvl="1" indent="0">
              <a:buNone/>
            </a:pPr>
            <a:endParaRPr lang="en-US" dirty="0"/>
          </a:p>
          <a:p>
            <a:pPr marL="239675" lvl="1" indent="0">
              <a:buNone/>
            </a:pPr>
            <a:r>
              <a:rPr lang="en-US" dirty="0" smtClean="0"/>
              <a:t>Here file3.txt is opened and returned a file object called f.</a:t>
            </a:r>
          </a:p>
          <a:p>
            <a:pPr marL="239675" lvl="1" indent="0">
              <a:buNone/>
            </a:pPr>
            <a:r>
              <a:rPr lang="en-US" dirty="0" smtClean="0"/>
              <a:t>Methods can be called using f.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1" y="4031796"/>
            <a:ext cx="5683840" cy="6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Types of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0828"/>
            <a:ext cx="11379200" cy="5364475"/>
          </a:xfrm>
        </p:spPr>
        <p:txBody>
          <a:bodyPr/>
          <a:lstStyle/>
          <a:p>
            <a:r>
              <a:rPr lang="en-IN" dirty="0" smtClean="0"/>
              <a:t>In Python, files are categorized as two types.</a:t>
            </a:r>
          </a:p>
          <a:p>
            <a:pPr lvl="1"/>
            <a:r>
              <a:rPr lang="en-IN" dirty="0" smtClean="0"/>
              <a:t>Text files</a:t>
            </a:r>
          </a:p>
          <a:p>
            <a:pPr lvl="1"/>
            <a:r>
              <a:rPr lang="en-IN" dirty="0" smtClean="0"/>
              <a:t>Binary files</a:t>
            </a:r>
          </a:p>
          <a:p>
            <a:pPr marL="239675" lvl="1" indent="0">
              <a:buNone/>
            </a:pPr>
            <a:endParaRPr lang="en-IN" dirty="0" smtClean="0"/>
          </a:p>
          <a:p>
            <a:pPr marL="239675" lvl="1" indent="0">
              <a:buNone/>
            </a:pPr>
            <a:r>
              <a:rPr lang="en-IN" dirty="0" smtClean="0"/>
              <a:t>Text files contain sequence of lines.   Each line is terminated by a special character called</a:t>
            </a:r>
          </a:p>
          <a:p>
            <a:pPr marL="239675" lvl="1" indent="0">
              <a:buNone/>
            </a:pPr>
            <a:r>
              <a:rPr lang="en-IN" dirty="0" smtClean="0"/>
              <a:t>End of Line.(EOL).  Normally \n is used for EOL.  It is platform specific.  When EOL is encountered the interpreter starts in the new line.</a:t>
            </a:r>
          </a:p>
          <a:p>
            <a:pPr marL="239675" lvl="1" indent="0">
              <a:buNone/>
            </a:pPr>
            <a:endParaRPr lang="en-IN" dirty="0" smtClean="0"/>
          </a:p>
          <a:p>
            <a:pPr marL="239675" lvl="1" indent="0">
              <a:buNone/>
            </a:pPr>
            <a:r>
              <a:rPr lang="en-IN" dirty="0" smtClean="0"/>
              <a:t>Binary files are not text files.  They can be read or written by applications.</a:t>
            </a:r>
          </a:p>
          <a:p>
            <a:pPr marL="239675" lvl="1" indent="0">
              <a:buNone/>
            </a:pPr>
            <a:r>
              <a:rPr lang="en-IN" dirty="0" smtClean="0"/>
              <a:t>Ex.  Audio files, video files, JPEG etc.,</a:t>
            </a:r>
          </a:p>
          <a:p>
            <a:pPr marL="239675" lvl="1" indent="0">
              <a:buNone/>
            </a:pPr>
            <a:endParaRPr lang="en-IN" dirty="0" smtClean="0"/>
          </a:p>
          <a:p>
            <a:pPr marL="239675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1425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Methods of file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0016"/>
            <a:ext cx="12070080" cy="567798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</a:t>
            </a:r>
            <a:r>
              <a:rPr lang="en-IN" dirty="0" smtClean="0"/>
              <a:t>)  </a:t>
            </a:r>
            <a:r>
              <a:rPr lang="en-IN" i="1" dirty="0" smtClean="0"/>
              <a:t>open</a:t>
            </a:r>
            <a:r>
              <a:rPr lang="en-IN" dirty="0" smtClean="0"/>
              <a:t> method  -  Used to open a file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smtClean="0">
                <a:solidFill>
                  <a:srgbClr val="FF0000"/>
                </a:solidFill>
              </a:rPr>
              <a:t>Syntax :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file_obj</a:t>
            </a:r>
            <a:r>
              <a:rPr lang="en-IN" dirty="0" smtClean="0">
                <a:solidFill>
                  <a:srgbClr val="FF0000"/>
                </a:solidFill>
              </a:rPr>
              <a:t> = open(filename, mode)  </a:t>
            </a:r>
          </a:p>
          <a:p>
            <a:pPr marL="0" indent="0">
              <a:buNone/>
            </a:pPr>
            <a:r>
              <a:rPr lang="en-IN" dirty="0" smtClean="0"/>
              <a:t>   There are two arguments in this method.  </a:t>
            </a:r>
            <a:r>
              <a:rPr lang="en-IN" i="1" dirty="0"/>
              <a:t>f</a:t>
            </a:r>
            <a:r>
              <a:rPr lang="en-IN" i="1" dirty="0" smtClean="0"/>
              <a:t>ilename</a:t>
            </a:r>
            <a:r>
              <a:rPr lang="en-IN" dirty="0" smtClean="0"/>
              <a:t>  is the name of the file to be opened.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i="1" dirty="0" smtClean="0"/>
              <a:t>mode</a:t>
            </a:r>
            <a:r>
              <a:rPr lang="en-IN" dirty="0" smtClean="0"/>
              <a:t> is an optional parameter.  Files can be opened in a read or write or read/write using this mode.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If the mode is not mentioned, by default it is read mode.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Example :  </a:t>
            </a:r>
            <a:r>
              <a:rPr lang="en-IN" dirty="0" err="1" smtClean="0"/>
              <a:t>file_obj</a:t>
            </a:r>
            <a:r>
              <a:rPr lang="en-IN" dirty="0" smtClean="0"/>
              <a:t> = open(“c:\\programs\\myfile.txt”)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1675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953"/>
            <a:ext cx="11379200" cy="5599607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/>
              <a:t>  </a:t>
            </a:r>
            <a:r>
              <a:rPr lang="en-IN" dirty="0" smtClean="0"/>
              <a:t>Following are the different values for </a:t>
            </a:r>
            <a:r>
              <a:rPr lang="en-IN" i="1" dirty="0" smtClean="0"/>
              <a:t>mode </a:t>
            </a:r>
            <a:r>
              <a:rPr lang="en-IN" dirty="0" smtClean="0"/>
              <a:t>argument.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“r”  -&gt; open a file in read only mode.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“w” -&gt; open a file for writing.  The existing content will be cleared and new content will be written.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If the file doesn’t exist new file is created in this mode.</a:t>
            </a:r>
          </a:p>
          <a:p>
            <a:pPr marL="0" indent="0">
              <a:buNone/>
            </a:pPr>
            <a:r>
              <a:rPr lang="en-IN" dirty="0" smtClean="0"/>
              <a:t>    “a” -&gt; This is append mode.  Data can be added at the end of the file without deleting the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existing content.</a:t>
            </a:r>
          </a:p>
          <a:p>
            <a:pPr marL="0" indent="0">
              <a:buNone/>
            </a:pPr>
            <a:r>
              <a:rPr lang="en-IN" dirty="0" smtClean="0"/>
              <a:t>     “b” -&gt;  appending ‘’b” to the mode opens a file in binary mode.  Ex: “</a:t>
            </a:r>
            <a:r>
              <a:rPr lang="en-IN" dirty="0" err="1" smtClean="0"/>
              <a:t>rb</a:t>
            </a:r>
            <a:r>
              <a:rPr lang="en-IN" dirty="0" smtClean="0"/>
              <a:t>”, “</a:t>
            </a:r>
            <a:r>
              <a:rPr lang="en-IN" dirty="0" err="1" smtClean="0"/>
              <a:t>wb</a:t>
            </a:r>
            <a:r>
              <a:rPr lang="en-IN" dirty="0" smtClean="0"/>
              <a:t>”  etc.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“r+” -&gt; read and write mode. In this mode the write operation will override the file content.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1019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261"/>
            <a:ext cx="11379200" cy="545591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ii) </a:t>
            </a:r>
            <a:r>
              <a:rPr lang="en-IN" i="1" dirty="0" smtClean="0"/>
              <a:t>close </a:t>
            </a:r>
            <a:r>
              <a:rPr lang="en-IN" dirty="0" smtClean="0"/>
              <a:t> method   -&gt;  This method is used to close the opened file.  </a:t>
            </a:r>
          </a:p>
          <a:p>
            <a:pPr marL="0" indent="0">
              <a:buNone/>
            </a:pPr>
            <a:r>
              <a:rPr lang="en-IN" dirty="0" smtClean="0"/>
              <a:t>If the file is opened with </a:t>
            </a:r>
            <a:r>
              <a:rPr lang="en-IN" i="1" dirty="0" smtClean="0"/>
              <a:t>open</a:t>
            </a:r>
            <a:r>
              <a:rPr lang="en-IN" dirty="0" smtClean="0"/>
              <a:t> method the file must be closed.   If not, the file will be closed by Python garbage collector and destroy the object.  </a:t>
            </a:r>
          </a:p>
          <a:p>
            <a:pPr marL="0" indent="0">
              <a:buNone/>
            </a:pPr>
            <a:r>
              <a:rPr lang="en-IN" dirty="0" smtClean="0"/>
              <a:t>To avoid this, it is a good practice to open the file using “with” option.</a:t>
            </a:r>
          </a:p>
          <a:p>
            <a:pPr marL="0" indent="0">
              <a:buNone/>
            </a:pPr>
            <a:r>
              <a:rPr lang="en-IN" dirty="0" smtClean="0"/>
              <a:t>Ex.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“with” option automatically closes the file after file operation is completed. 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6" y="3323137"/>
            <a:ext cx="7523254" cy="8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81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1379200" cy="749300"/>
          </a:xfrm>
        </p:spPr>
        <p:txBody>
          <a:bodyPr/>
          <a:lstStyle/>
          <a:p>
            <a:r>
              <a:rPr lang="en-IN" dirty="0"/>
              <a:t>Methods of 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4538"/>
            <a:ext cx="11379200" cy="540802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iii) </a:t>
            </a:r>
            <a:r>
              <a:rPr lang="en-IN" i="1" dirty="0"/>
              <a:t>r</a:t>
            </a:r>
            <a:r>
              <a:rPr lang="en-IN" i="1" dirty="0" smtClean="0"/>
              <a:t>ead </a:t>
            </a:r>
            <a:r>
              <a:rPr lang="en-IN" dirty="0" smtClean="0"/>
              <a:t>method -&gt; used to read the file.   If the “r” mode is omitted, by default the file is opened in a read mode.</a:t>
            </a:r>
          </a:p>
          <a:p>
            <a:pPr marL="0" indent="0">
              <a:buNone/>
            </a:pPr>
            <a:r>
              <a:rPr lang="en-IN" dirty="0" smtClean="0"/>
              <a:t>Syntax </a:t>
            </a:r>
            <a:r>
              <a:rPr lang="en-IN" i="1" dirty="0" smtClean="0"/>
              <a:t>: </a:t>
            </a:r>
            <a:r>
              <a:rPr lang="en-IN" i="1" dirty="0" err="1" smtClean="0"/>
              <a:t>file_object.read</a:t>
            </a:r>
            <a:r>
              <a:rPr lang="en-IN" i="1" dirty="0" smtClean="0"/>
              <a:t>(size)  -&gt; size is an optional argument. </a:t>
            </a:r>
          </a:p>
          <a:p>
            <a:pPr marL="0" indent="0">
              <a:buNone/>
            </a:pPr>
            <a:r>
              <a:rPr lang="en-IN" dirty="0" smtClean="0"/>
              <a:t>Ex: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 smtClean="0"/>
              <a:t>size  </a:t>
            </a:r>
            <a:r>
              <a:rPr lang="en-IN" dirty="0" smtClean="0"/>
              <a:t>is a numeric parameter to mention the size of the content. If  the size is omitted or negative, then the entire content of the file is returned.  </a:t>
            </a:r>
          </a:p>
          <a:p>
            <a:pPr marL="0" indent="0">
              <a:buNone/>
            </a:pPr>
            <a:r>
              <a:rPr lang="en-IN" dirty="0" smtClean="0"/>
              <a:t>read method returns a string in text mode and returns byte object  in binary mode.</a:t>
            </a:r>
          </a:p>
          <a:p>
            <a:pPr marL="0" indent="0">
              <a:buNone/>
            </a:pPr>
            <a:r>
              <a:rPr lang="en-IN" dirty="0" smtClean="0"/>
              <a:t>If the file does not exist, then FileNotFoundError exception is raised.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0" y="2605496"/>
            <a:ext cx="6896237" cy="7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57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Words>1349</Words>
  <Application>Microsoft Office PowerPoint</Application>
  <PresentationFormat>Widescreen</PresentationFormat>
  <Paragraphs>171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Novecento Book</vt:lpstr>
      <vt:lpstr>Verdana</vt:lpstr>
      <vt:lpstr>Wingdings</vt:lpstr>
      <vt:lpstr>Wingdings 2</vt:lpstr>
      <vt:lpstr>1_HCL</vt:lpstr>
      <vt:lpstr>FILE Operations</vt:lpstr>
      <vt:lpstr>Learning objectives</vt:lpstr>
      <vt:lpstr>introduction</vt:lpstr>
      <vt:lpstr>FILE Object</vt:lpstr>
      <vt:lpstr>Types of files</vt:lpstr>
      <vt:lpstr>Methods of file object</vt:lpstr>
      <vt:lpstr>Methods of file object</vt:lpstr>
      <vt:lpstr>Methods of file object</vt:lpstr>
      <vt:lpstr>Methods of file object</vt:lpstr>
      <vt:lpstr>Methods of file object</vt:lpstr>
      <vt:lpstr>Methods of file object</vt:lpstr>
      <vt:lpstr>Methods of file object</vt:lpstr>
      <vt:lpstr>Methods of file object</vt:lpstr>
      <vt:lpstr>activities</vt:lpstr>
      <vt:lpstr>Methods of file object</vt:lpstr>
      <vt:lpstr>Methods of file object</vt:lpstr>
      <vt:lpstr>Saving structured data with json</vt:lpstr>
      <vt:lpstr>PowerPoint Presentation</vt:lpstr>
      <vt:lpstr>Saving structured data with json</vt:lpstr>
      <vt:lpstr>activities</vt:lpstr>
      <vt:lpstr>Json API</vt:lpstr>
      <vt:lpstr>Json API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Sudheer Kumar Raja</dc:creator>
  <cp:lastModifiedBy>Jothi Kannan</cp:lastModifiedBy>
  <cp:revision>263</cp:revision>
  <dcterms:created xsi:type="dcterms:W3CDTF">2019-02-20T20:38:11Z</dcterms:created>
  <dcterms:modified xsi:type="dcterms:W3CDTF">2019-05-10T14:18:17Z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9079836c-8b9a-4d60-b5ef-22f5e542cdf9</vt:lpwstr>
  </property>
  <property fmtid="{D5CDD505-2E9C-101B-9397-08002B2CF9AE}" pid="3" name="Classification">
    <vt:lpwstr>null</vt:lpwstr>
  </property>
  <property fmtid="{D5CDD505-2E9C-101B-9397-08002B2CF9AE}" pid="4" name="HCLClassification">
    <vt:lpwstr>null</vt:lpwstr>
  </property>
</Properties>
</file>