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77" r:id="rId5"/>
    <p:sldId id="263" r:id="rId6"/>
    <p:sldId id="309" r:id="rId7"/>
    <p:sldId id="348" r:id="rId8"/>
    <p:sldId id="311" r:id="rId9"/>
    <p:sldId id="312" r:id="rId10"/>
    <p:sldId id="349" r:id="rId11"/>
    <p:sldId id="350" r:id="rId12"/>
    <p:sldId id="328" r:id="rId13"/>
    <p:sldId id="351" r:id="rId14"/>
    <p:sldId id="330" r:id="rId15"/>
    <p:sldId id="352" r:id="rId16"/>
    <p:sldId id="353" r:id="rId17"/>
    <p:sldId id="354" r:id="rId18"/>
    <p:sldId id="357" r:id="rId19"/>
    <p:sldId id="355" r:id="rId20"/>
    <p:sldId id="335" r:id="rId21"/>
    <p:sldId id="336" r:id="rId22"/>
    <p:sldId id="337" r:id="rId23"/>
    <p:sldId id="356" r:id="rId24"/>
    <p:sldId id="338" r:id="rId25"/>
    <p:sldId id="339" r:id="rId26"/>
    <p:sldId id="341" r:id="rId27"/>
    <p:sldId id="358" r:id="rId28"/>
    <p:sldId id="359" r:id="rId29"/>
    <p:sldId id="360" r:id="rId30"/>
    <p:sldId id="362" r:id="rId31"/>
    <p:sldId id="3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18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89677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BADDF1-C1C4-45EB-A629-7C19DAFF2538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306177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15435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0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20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C62A60-149A-460B-BD06-2FD7FD4BCE44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307201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15435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07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7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CD69F0-FB2A-4D51-8FC2-F79548663866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308225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15435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08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164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91E69F-DAA8-49FB-BE96-BB15751D6F21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310273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15435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10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77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9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4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74419-940A-4F08-B0CB-C20FCAD1551A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14017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31871" cy="35989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214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9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D2496A-0AE9-4C9F-9D92-C4D8849F23A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16065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9918" cy="35868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216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13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F4F7BD-D629-4D48-94A8-5BF97E9356A2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17089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9918" cy="358681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2170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2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1691DF-3604-48F4-B542-26143D1E25B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96961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296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63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F05DB-CA79-48A9-8C40-6CB1F0F75A8B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99009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299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8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F7723-FC0D-4D3F-9B07-484903540373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304129" name="Text Box 1"/>
          <p:cNvSpPr txBox="1">
            <a:spLocks noChangeArrowheads="1"/>
          </p:cNvSpPr>
          <p:nvPr/>
        </p:nvSpPr>
        <p:spPr bwMode="auto">
          <a:xfrm>
            <a:off x="1290918" y="728880"/>
            <a:ext cx="4716930" cy="3583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04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27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A6C0D0-EAC5-4F41-ADDE-4746DB4C1808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305153" name="Text Box 1"/>
          <p:cNvSpPr txBox="1">
            <a:spLocks noChangeArrowheads="1"/>
          </p:cNvSpPr>
          <p:nvPr/>
        </p:nvSpPr>
        <p:spPr bwMode="auto">
          <a:xfrm>
            <a:off x="1290918" y="728879"/>
            <a:ext cx="4715435" cy="35822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749" tIns="43375" rIns="86749" bIns="43375" anchor="ctr"/>
          <a:lstStyle/>
          <a:p>
            <a:endParaRPr lang="en-IN"/>
          </a:p>
        </p:txBody>
      </p:sp>
      <p:sp>
        <p:nvSpPr>
          <p:cNvPr id="305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24071" cy="42914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9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8077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89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77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0" y="5030351"/>
            <a:ext cx="7566600" cy="612803"/>
          </a:xfrm>
          <a:prstGeom prst="rect">
            <a:avLst/>
          </a:prstGeom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modules and packages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188110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393"/>
            <a:ext cx="11379200" cy="4525963"/>
          </a:xfrm>
        </p:spPr>
        <p:txBody>
          <a:bodyPr/>
          <a:lstStyle/>
          <a:p>
            <a:r>
              <a:rPr lang="en-IN" dirty="0" smtClean="0"/>
              <a:t>Need of modules : </a:t>
            </a:r>
          </a:p>
          <a:p>
            <a:pPr marL="0" indent="0">
              <a:buNone/>
            </a:pPr>
            <a:r>
              <a:rPr lang="en-IN" dirty="0" smtClean="0"/>
              <a:t>If a project has database, business code and GUI, these three are put in a different file.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It is easy to reuse, maintain and enhance.  </a:t>
            </a:r>
          </a:p>
          <a:p>
            <a:pPr marL="0" indent="0">
              <a:buNone/>
            </a:pPr>
            <a:r>
              <a:rPr lang="en-IN" dirty="0" smtClean="0"/>
              <a:t>To access code from one file to another file, Python provides a mechanism called </a:t>
            </a:r>
            <a:r>
              <a:rPr lang="en-IN" i="1" dirty="0" smtClean="0">
                <a:solidFill>
                  <a:srgbClr val="FF0000"/>
                </a:solidFill>
              </a:rPr>
              <a:t>modules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The code defined in one file can be called in another file by using </a:t>
            </a:r>
            <a:r>
              <a:rPr lang="en-IN" i="1" dirty="0" smtClean="0">
                <a:solidFill>
                  <a:srgbClr val="FF0000"/>
                </a:solidFill>
              </a:rPr>
              <a:t>import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There are many built-in modules available in Python.  </a:t>
            </a:r>
          </a:p>
          <a:p>
            <a:pPr marL="0" indent="0">
              <a:buNone/>
            </a:pPr>
            <a:r>
              <a:rPr lang="en-IN" dirty="0" smtClean="0"/>
              <a:t>Ex  :sys, math, random, </a:t>
            </a:r>
            <a:r>
              <a:rPr lang="en-IN" dirty="0" err="1" smtClean="0"/>
              <a:t>os</a:t>
            </a:r>
            <a:r>
              <a:rPr lang="en-IN" dirty="0" smtClean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47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8212320" cy="783771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module</a:t>
            </a:r>
            <a:endParaRPr lang="en-GB" altLang="en-US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62238"/>
            <a:ext cx="12192000" cy="4880879"/>
          </a:xfrm>
          <a:ln/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An import statement does three things</a:t>
            </a:r>
            <a:r>
              <a:rPr lang="en-GB" altLang="en-US" dirty="0" smtClean="0"/>
              <a:t>:</a:t>
            </a:r>
          </a:p>
          <a:p>
            <a:pPr marL="437942" indent="-342900">
              <a:lnSpc>
                <a:spcPct val="93000"/>
              </a:lnSpc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  Finds </a:t>
            </a:r>
            <a:r>
              <a:rPr lang="en-GB" altLang="en-US" dirty="0"/>
              <a:t>the file for the given </a:t>
            </a:r>
            <a:r>
              <a:rPr lang="en-GB" altLang="en-US" dirty="0" smtClean="0"/>
              <a:t>module</a:t>
            </a:r>
          </a:p>
          <a:p>
            <a:pPr marL="437942" indent="-342900">
              <a:lnSpc>
                <a:spcPct val="93000"/>
              </a:lnSpc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	  Compiles </a:t>
            </a:r>
            <a:r>
              <a:rPr lang="en-GB" altLang="en-US" dirty="0"/>
              <a:t>it to </a:t>
            </a:r>
            <a:r>
              <a:rPr lang="en-GB" altLang="en-US" dirty="0" smtClean="0"/>
              <a:t>bytecode</a:t>
            </a:r>
          </a:p>
          <a:p>
            <a:pPr marL="437942" indent="-342900">
              <a:lnSpc>
                <a:spcPct val="93000"/>
              </a:lnSpc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>
                <a:solidFill>
                  <a:srgbClr val="FF00FF"/>
                </a:solidFill>
              </a:rPr>
              <a:t>	</a:t>
            </a:r>
            <a:r>
              <a:rPr lang="en-GB" altLang="en-US" dirty="0" smtClean="0"/>
              <a:t>  Runs </a:t>
            </a:r>
            <a:r>
              <a:rPr lang="en-GB" altLang="en-US" dirty="0"/>
              <a:t>the module's code to build any objects (top-level code, e.g., variable initialization)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The module name is only a simple name; Python uses a module search path to find it.  It will search: </a:t>
            </a:r>
          </a:p>
          <a:p>
            <a:pPr marL="583366" lvl="1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(a) the directory of the top-level file, </a:t>
            </a:r>
          </a:p>
          <a:p>
            <a:pPr marL="583366" lvl="1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(b) directories in the environmental variable PYTHONPATH, </a:t>
            </a:r>
          </a:p>
          <a:p>
            <a:pPr marL="583366" lvl="1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(c) standard directories or @ installation dependent path, and </a:t>
            </a:r>
          </a:p>
          <a:p>
            <a:pPr marL="583366" lvl="1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(d) directories listed in any .</a:t>
            </a:r>
            <a:r>
              <a:rPr lang="en-GB" altLang="en-US" dirty="0" err="1"/>
              <a:t>pth</a:t>
            </a:r>
            <a:r>
              <a:rPr lang="en-GB" altLang="en-US" dirty="0"/>
              <a:t> files (one directory per line in a plain text file); the path can be listed by printing </a:t>
            </a:r>
            <a:r>
              <a:rPr lang="en-GB" altLang="en-US" dirty="0" err="1"/>
              <a:t>sys.path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462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891"/>
            <a:ext cx="11379200" cy="5364475"/>
          </a:xfrm>
        </p:spPr>
        <p:txBody>
          <a:bodyPr/>
          <a:lstStyle/>
          <a:p>
            <a:r>
              <a:rPr lang="en-IN" dirty="0" smtClean="0"/>
              <a:t>Creating own module :  Module is also Python file with extension .</a:t>
            </a:r>
            <a:r>
              <a:rPr lang="en-IN" dirty="0" err="1" smtClean="0"/>
              <a:t>py</a:t>
            </a:r>
            <a:r>
              <a:rPr lang="en-IN" dirty="0" smtClean="0"/>
              <a:t>.  It contains declarations of variables, classes and functions etc.</a:t>
            </a:r>
          </a:p>
          <a:p>
            <a:r>
              <a:rPr lang="en-IN" dirty="0" smtClean="0"/>
              <a:t>  The following code is stored as </a:t>
            </a:r>
            <a:r>
              <a:rPr lang="en-IN" i="1" dirty="0" smtClean="0"/>
              <a:t>calculator.py.  There is nothing special extension required to create a module.</a:t>
            </a:r>
          </a:p>
          <a:p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5" y="3153455"/>
            <a:ext cx="7221175" cy="33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84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9388"/>
            <a:ext cx="11379200" cy="5377538"/>
          </a:xfrm>
        </p:spPr>
        <p:txBody>
          <a:bodyPr/>
          <a:lstStyle/>
          <a:p>
            <a:r>
              <a:rPr lang="en-IN" dirty="0" smtClean="0"/>
              <a:t>How to import the module that is created in the  previous example?.  It has to be imported as calculator.(without </a:t>
            </a:r>
            <a:r>
              <a:rPr lang="en-IN" dirty="0" err="1" smtClean="0"/>
              <a:t>py</a:t>
            </a:r>
            <a:r>
              <a:rPr lang="en-IN" dirty="0" smtClean="0"/>
              <a:t> extension)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9" y="2000114"/>
            <a:ext cx="8080602" cy="3577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01" y="2116183"/>
            <a:ext cx="4152356" cy="11887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2155371" y="2116183"/>
            <a:ext cx="1201783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357154" y="1931517"/>
            <a:ext cx="231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Importing module 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 bwMode="auto">
          <a:xfrm flipV="1">
            <a:off x="6779623" y="3692325"/>
            <a:ext cx="1000760" cy="46166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780383" y="3507659"/>
            <a:ext cx="38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dirty="0" smtClean="0"/>
              <a:t>odule </a:t>
            </a:r>
            <a:r>
              <a:rPr lang="en-IN" dirty="0" err="1" smtClean="0"/>
              <a:t>name.function</a:t>
            </a:r>
            <a:r>
              <a:rPr lang="en-IN" dirty="0" smtClean="0"/>
              <a:t> name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653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4949" y="1103045"/>
            <a:ext cx="111876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Alias name can be given to modules by using as keyword as follows.  Inside the programme the alias name </a:t>
            </a:r>
          </a:p>
          <a:p>
            <a:r>
              <a:rPr lang="en-IN" dirty="0" smtClean="0"/>
              <a:t>Must be used to call the functions.</a:t>
            </a:r>
          </a:p>
          <a:p>
            <a:endParaRPr lang="en-IN" dirty="0" smtClean="0"/>
          </a:p>
          <a:p>
            <a:endParaRPr lang="en-IN" dirty="0"/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You can rename a module (from the point of view of the importer) by </a:t>
            </a:r>
            <a:r>
              <a:rPr lang="en-GB" altLang="en-US" dirty="0" smtClean="0"/>
              <a:t>using the following syntax:</a:t>
            </a:r>
          </a:p>
          <a:p>
            <a:pPr marL="95042">
              <a:buSzPct val="45000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 smtClean="0"/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b="1" dirty="0"/>
              <a:t>import </a:t>
            </a:r>
            <a:r>
              <a:rPr lang="en-GB" altLang="en-US" b="1" i="1" dirty="0"/>
              <a:t>longmodulename</a:t>
            </a:r>
            <a:r>
              <a:rPr lang="en-GB" altLang="en-US" b="1" dirty="0"/>
              <a:t> as </a:t>
            </a:r>
            <a:r>
              <a:rPr lang="en-GB" altLang="en-US" b="1" i="1" dirty="0"/>
              <a:t>shortname</a:t>
            </a:r>
            <a:r>
              <a:rPr lang="en-GB" altLang="en-US" dirty="0"/>
              <a:t>, where </a:t>
            </a:r>
            <a:r>
              <a:rPr lang="en-GB" altLang="en-US" b="1" i="1" dirty="0"/>
              <a:t>shortname</a:t>
            </a:r>
            <a:r>
              <a:rPr lang="en-GB" altLang="en-US" dirty="0"/>
              <a:t> is the alias for the original module </a:t>
            </a:r>
            <a:r>
              <a:rPr lang="en-GB" altLang="en-US" dirty="0" smtClean="0"/>
              <a:t>name.</a:t>
            </a:r>
            <a:endParaRPr lang="en-GB" altLang="en-US" dirty="0"/>
          </a:p>
          <a:p>
            <a:pPr marL="95042">
              <a:buSzPct val="45000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Using this syntax requires you to use the short name thereafter, not the long </a:t>
            </a:r>
            <a:r>
              <a:rPr lang="en-GB" altLang="en-US" dirty="0" smtClean="0"/>
              <a:t>name</a:t>
            </a:r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Can also do </a:t>
            </a:r>
            <a:r>
              <a:rPr lang="en-GB" altLang="en-US" b="1" dirty="0"/>
              <a:t>from </a:t>
            </a:r>
            <a:r>
              <a:rPr lang="en-GB" altLang="en-US" b="1" i="1" dirty="0"/>
              <a:t>module</a:t>
            </a:r>
            <a:r>
              <a:rPr lang="en-GB" altLang="en-US" b="1" dirty="0"/>
              <a:t> import </a:t>
            </a:r>
            <a:r>
              <a:rPr lang="en-GB" altLang="en-US" b="1" i="1" dirty="0"/>
              <a:t>longname</a:t>
            </a:r>
            <a:r>
              <a:rPr lang="en-GB" altLang="en-US" b="1" dirty="0"/>
              <a:t> as </a:t>
            </a:r>
            <a:r>
              <a:rPr lang="en-GB" altLang="en-US" b="1" i="1" dirty="0" smtClean="0"/>
              <a:t>name</a:t>
            </a:r>
          </a:p>
          <a:p>
            <a:pPr marL="380792" indent="-285750">
              <a:buSzPct val="45000"/>
              <a:buFont typeface="Wingdings" panose="05000000000000000000" pitchFamily="2" charset="2"/>
              <a:buChar char="Ø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368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module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3276"/>
            <a:ext cx="8229600" cy="38488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056708" y="1541417"/>
            <a:ext cx="1567543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754880" y="1363276"/>
            <a:ext cx="296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alc</a:t>
            </a:r>
            <a:r>
              <a:rPr lang="en-IN" dirty="0" smtClean="0"/>
              <a:t> is the alias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9250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4525963"/>
          </a:xfrm>
        </p:spPr>
        <p:txBody>
          <a:bodyPr/>
          <a:lstStyle/>
          <a:p>
            <a:r>
              <a:rPr lang="en-IN" dirty="0" smtClean="0"/>
              <a:t>Specific modules can be imported from module by using keywords </a:t>
            </a:r>
            <a:r>
              <a:rPr lang="en-IN" i="1" dirty="0" smtClean="0"/>
              <a:t>from</a:t>
            </a:r>
            <a:r>
              <a:rPr lang="en-IN" dirty="0" smtClean="0"/>
              <a:t> and </a:t>
            </a:r>
            <a:r>
              <a:rPr lang="en-IN" i="1" dirty="0" smtClean="0"/>
              <a:t>import.  </a:t>
            </a:r>
          </a:p>
          <a:p>
            <a:r>
              <a:rPr lang="en-IN" dirty="0" smtClean="0"/>
              <a:t>Now, the module name need not be prefixed.</a:t>
            </a:r>
          </a:p>
          <a:p>
            <a:r>
              <a:rPr lang="en-IN" dirty="0" smtClean="0"/>
              <a:t>Ex 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4" y="2954518"/>
            <a:ext cx="7624763" cy="23359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931920" y="3095897"/>
            <a:ext cx="164592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826033" y="2795451"/>
            <a:ext cx="440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Only add and diff are imported.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965371" y="4502331"/>
            <a:ext cx="164592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759337" y="4297680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not use module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6842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8377"/>
            <a:ext cx="8212320" cy="640080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Reloading modules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1046990"/>
            <a:ext cx="12083143" cy="4086713"/>
          </a:xfrm>
          <a:ln/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If the source code  of the module is modified using external editor and new code has to be tested without leaving the Python interpreter, </a:t>
            </a:r>
            <a:r>
              <a:rPr lang="en-GB" altLang="en-US" i="1" dirty="0"/>
              <a:t>reload(module)</a:t>
            </a:r>
            <a:r>
              <a:rPr lang="en-GB" altLang="en-US" dirty="0"/>
              <a:t> can be used.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Ex: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72" y="2312126"/>
            <a:ext cx="8254705" cy="2821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634" y="5316583"/>
            <a:ext cx="820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</a:t>
            </a:r>
            <a:r>
              <a:rPr lang="en-IN" dirty="0" err="1" smtClean="0"/>
              <a:t>time.sleep</a:t>
            </a:r>
            <a:r>
              <a:rPr lang="en-IN" dirty="0" smtClean="0"/>
              <a:t>(10) is encountered, modified the module.  </a:t>
            </a:r>
          </a:p>
          <a:p>
            <a:r>
              <a:rPr lang="en-IN" dirty="0" smtClean="0"/>
              <a:t>The changes will be reloaded in the next statement.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395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0880" cy="757646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packages</a:t>
            </a:r>
            <a:endParaRPr lang="en-GB" altLang="en-US" dirty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00598"/>
            <a:ext cx="12192000" cy="3602031"/>
          </a:xfrm>
          <a:ln/>
        </p:spPr>
        <p:txBody>
          <a:bodyPr/>
          <a:lstStyle/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using import, we can give a directory path instead of a simple name.  A directory of Python code is known as a “package</a:t>
            </a:r>
            <a:r>
              <a:rPr lang="en-GB" altLang="en-US" dirty="0" smtClean="0"/>
              <a:t>”: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>
                <a:solidFill>
                  <a:srgbClr val="FF00FF"/>
                </a:solidFill>
              </a:rPr>
              <a:t>	</a:t>
            </a:r>
            <a:r>
              <a:rPr lang="en-GB" altLang="en-US" dirty="0" smtClean="0"/>
              <a:t>import </a:t>
            </a:r>
            <a:r>
              <a:rPr lang="en-GB" altLang="en-US" dirty="0"/>
              <a:t>dir1.dir2.module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smtClean="0">
                <a:solidFill>
                  <a:srgbClr val="FF00FF"/>
                </a:solidFill>
              </a:rPr>
              <a:t>	</a:t>
            </a:r>
            <a:r>
              <a:rPr lang="en-GB" altLang="en-US" dirty="0" smtClean="0"/>
              <a:t>or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smtClean="0">
                <a:solidFill>
                  <a:srgbClr val="FF00FF"/>
                </a:solidFill>
              </a:rPr>
              <a:t>	</a:t>
            </a:r>
            <a:r>
              <a:rPr lang="en-GB" altLang="en-US" dirty="0" smtClean="0"/>
              <a:t>from </a:t>
            </a:r>
            <a:r>
              <a:rPr lang="en-GB" altLang="en-US" dirty="0"/>
              <a:t>dir1.dir2.module import x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smtClean="0">
                <a:solidFill>
                  <a:srgbClr val="FF00FF"/>
                </a:solidFill>
              </a:rPr>
              <a:t>	</a:t>
            </a:r>
            <a:r>
              <a:rPr lang="en-GB" altLang="en-US" dirty="0" smtClean="0"/>
              <a:t>will </a:t>
            </a:r>
            <a:r>
              <a:rPr lang="en-GB" altLang="en-US" dirty="0"/>
              <a:t>look for a file dir1/dir2/module.py</a:t>
            </a:r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Note: dir1 must be </a:t>
            </a:r>
            <a:r>
              <a:rPr lang="en-GB" altLang="en-US" dirty="0" smtClean="0"/>
              <a:t>one </a:t>
            </a:r>
            <a:r>
              <a:rPr lang="en-GB" altLang="en-US" dirty="0"/>
              <a:t>of the directories in the PYTHONPATH</a:t>
            </a:r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Note: dir1 and dir2 must be simple names, not using platform-specific syntax (e.g., no C:\)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29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0880" cy="783771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Package   </a:t>
            </a:r>
            <a:r>
              <a:rPr lang="en-GB" altLang="en-US" dirty="0"/>
              <a:t>__init__.py files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07536"/>
            <a:ext cx="12192000" cy="4969962"/>
          </a:xfrm>
          <a:ln/>
        </p:spPr>
        <p:txBody>
          <a:bodyPr/>
          <a:lstStyle/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using Python packages (directory path syntax for imports), each directory in the path needs to have an __init__.py file</a:t>
            </a:r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The file could be </a:t>
            </a:r>
            <a:r>
              <a:rPr lang="en-GB" altLang="en-US" dirty="0" smtClean="0"/>
              <a:t>blank.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not blank, the file contains Python code; the first time Python imports through this directory, it will run the code in the __init__.py </a:t>
            </a:r>
            <a:r>
              <a:rPr lang="en-GB" altLang="en-US" dirty="0" smtClean="0"/>
              <a:t>file.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In the dir1.dir2.module example, a namespace dir1.dir2 now exists which contains all names assigned by dir2's __init__.py file</a:t>
            </a:r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The file can contain an “__all__” list which specifies what is exported by default when a directory is imported with the from*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077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Learning </a:t>
            </a:r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1196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After the </a:t>
            </a:r>
            <a:r>
              <a:rPr lang="en-IN" sz="2000" dirty="0" err="1" smtClean="0"/>
              <a:t>the</a:t>
            </a:r>
            <a:r>
              <a:rPr lang="en-IN" sz="2000" dirty="0" smtClean="0"/>
              <a:t>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Understand global and local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Create custom modules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Program using modules and packages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03274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packages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" y="3016975"/>
            <a:ext cx="5397001" cy="1764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46" y="1071154"/>
            <a:ext cx="11891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the following example, the package name is mynumber and modules inside are </a:t>
            </a:r>
            <a:r>
              <a:rPr lang="en-IN" dirty="0" err="1" smtClean="0"/>
              <a:t>checknumber</a:t>
            </a:r>
            <a:r>
              <a:rPr lang="en-IN" dirty="0" smtClean="0"/>
              <a:t> and </a:t>
            </a:r>
            <a:r>
              <a:rPr lang="en-IN" dirty="0" err="1" smtClean="0"/>
              <a:t>positivenegative</a:t>
            </a:r>
            <a:r>
              <a:rPr lang="en-IN" dirty="0" smtClean="0"/>
              <a:t>.  </a:t>
            </a:r>
          </a:p>
          <a:p>
            <a:endParaRPr lang="en-IN" dirty="0"/>
          </a:p>
          <a:p>
            <a:r>
              <a:rPr lang="en-IN" dirty="0" smtClean="0"/>
              <a:t>It should be imported as </a:t>
            </a:r>
            <a:r>
              <a:rPr lang="en-IN" dirty="0" err="1" smtClean="0"/>
              <a:t>package.module</a:t>
            </a:r>
            <a:r>
              <a:rPr lang="en-IN" dirty="0" smtClean="0"/>
              <a:t>.   The functions can be called using the alias or </a:t>
            </a:r>
            <a:r>
              <a:rPr lang="en-IN" dirty="0" err="1" smtClean="0"/>
              <a:t>package.module.function</a:t>
            </a:r>
            <a:r>
              <a:rPr lang="en-IN" dirty="0" smtClean="0"/>
              <a:t> also.</a:t>
            </a:r>
          </a:p>
          <a:p>
            <a:r>
              <a:rPr lang="en-IN" dirty="0" smtClean="0"/>
              <a:t>Example 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0354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0880" cy="757646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Data </a:t>
            </a:r>
            <a:r>
              <a:rPr lang="en-GB" altLang="en-US" dirty="0" smtClean="0"/>
              <a:t>encapsulation</a:t>
            </a:r>
            <a:endParaRPr lang="en-GB" altLang="en-US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46990"/>
            <a:ext cx="11795760" cy="4586882"/>
          </a:xfrm>
          <a:ln/>
        </p:spPr>
        <p:txBody>
          <a:bodyPr/>
          <a:lstStyle/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By </a:t>
            </a:r>
            <a:r>
              <a:rPr lang="en-GB" altLang="en-US" dirty="0"/>
              <a:t>default, names beginning with an underscore will not be copied in an import </a:t>
            </a:r>
            <a:r>
              <a:rPr lang="en-GB" altLang="en-US" dirty="0" smtClean="0"/>
              <a:t>statement.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Alternatively, one can list the names to be copied on import by assigning them to a list called __all__: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__all__ = [“x1”, “y1”, “z1”] </a:t>
            </a:r>
            <a:r>
              <a:rPr lang="en-GB" altLang="en-US" dirty="0" smtClean="0"/>
              <a:t> # </a:t>
            </a:r>
            <a:r>
              <a:rPr lang="en-GB" altLang="en-US" dirty="0"/>
              <a:t>export only </a:t>
            </a:r>
            <a:r>
              <a:rPr lang="en-GB" altLang="en-US" dirty="0" smtClean="0"/>
              <a:t>these</a:t>
            </a:r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This </a:t>
            </a:r>
            <a:r>
              <a:rPr lang="en-GB" altLang="en-US" dirty="0"/>
              <a:t>list is only read when using the </a:t>
            </a:r>
            <a:r>
              <a:rPr lang="en-GB" altLang="en-US" i="1" dirty="0"/>
              <a:t>from * syntax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308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8210880" cy="862149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__name__ </a:t>
            </a:r>
            <a:r>
              <a:rPr lang="en-GB" altLang="en-US" dirty="0" smtClean="0"/>
              <a:t>     and      </a:t>
            </a:r>
            <a:r>
              <a:rPr lang="en-GB" altLang="en-US" sz="3200" dirty="0" smtClean="0"/>
              <a:t>__</a:t>
            </a:r>
            <a:r>
              <a:rPr lang="en-GB" altLang="en-US" dirty="0"/>
              <a:t>main</a:t>
            </a:r>
            <a:r>
              <a:rPr lang="en-GB" altLang="en-US" sz="3200" dirty="0"/>
              <a:t>__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977312"/>
            <a:ext cx="12057017" cy="5606368"/>
          </a:xfrm>
          <a:ln/>
        </p:spPr>
        <p:txBody>
          <a:bodyPr/>
          <a:lstStyle/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a file is run as a top-level program, it's __name__ is set to “__main__” when it </a:t>
            </a:r>
            <a:r>
              <a:rPr lang="en-GB" altLang="en-US" dirty="0" smtClean="0"/>
              <a:t>starts.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a file is imported, __name__ is set to the name of the module as the importer sees </a:t>
            </a:r>
            <a:r>
              <a:rPr lang="en-GB" altLang="en-US" dirty="0" smtClean="0"/>
              <a:t>it.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Can use this to package a module as a library, but allow it to run stand-alone also, by checking 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if __name__ == '__main__': 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  </a:t>
            </a:r>
            <a:r>
              <a:rPr lang="en-GB" altLang="en-US" dirty="0" err="1" smtClean="0"/>
              <a:t>do_whatever</a:t>
            </a:r>
            <a:r>
              <a:rPr lang="en-GB" altLang="en-US" dirty="0" smtClean="0"/>
              <a:t>( ) </a:t>
            </a:r>
            <a:r>
              <a:rPr lang="en-GB" altLang="en-US" dirty="0"/>
              <a:t># run in stand-alone </a:t>
            </a:r>
            <a:r>
              <a:rPr lang="en-GB" altLang="en-US" dirty="0" smtClean="0"/>
              <a:t>mode</a:t>
            </a:r>
          </a:p>
          <a:p>
            <a:pPr marL="95042" indent="0"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 </a:t>
            </a:r>
            <a:r>
              <a:rPr lang="en-GB" altLang="en-US" dirty="0" smtClean="0"/>
              <a:t>  Example:    The file name is two.py 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3" y="4193178"/>
            <a:ext cx="5300118" cy="2299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6663" y="4389120"/>
            <a:ext cx="479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__main__ here is fibs.py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028" y="4873616"/>
            <a:ext cx="3917498" cy="137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862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0880" cy="783771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Reload may not affect “from” imports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33074"/>
            <a:ext cx="12192000" cy="2454710"/>
          </a:xfrm>
          <a:ln/>
        </p:spPr>
        <p:txBody>
          <a:bodyPr/>
          <a:lstStyle/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“</a:t>
            </a:r>
            <a:r>
              <a:rPr lang="en-GB" altLang="en-US" i="1" dirty="0" smtClean="0"/>
              <a:t>from</a:t>
            </a:r>
            <a:r>
              <a:rPr lang="en-GB" altLang="en-US" dirty="0" smtClean="0"/>
              <a:t>” (keyword in from </a:t>
            </a:r>
            <a:r>
              <a:rPr lang="en-GB" altLang="en-US" i="1" dirty="0" smtClean="0"/>
              <a:t>module</a:t>
            </a:r>
            <a:r>
              <a:rPr lang="en-GB" altLang="en-US" dirty="0" smtClean="0"/>
              <a:t> import ) </a:t>
            </a:r>
            <a:r>
              <a:rPr lang="en-GB" altLang="en-US" dirty="0"/>
              <a:t>copies names, and does not retain a link back to the original </a:t>
            </a:r>
            <a:r>
              <a:rPr lang="en-GB" altLang="en-US" dirty="0" smtClean="0"/>
              <a:t>module.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When reload is run, it changes the module, but not any copies that were made on an original 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from </a:t>
            </a:r>
            <a:r>
              <a:rPr lang="en-GB" altLang="en-US" i="1" dirty="0"/>
              <a:t>module</a:t>
            </a:r>
            <a:r>
              <a:rPr lang="en-GB" altLang="en-US" dirty="0"/>
              <a:t> import </a:t>
            </a:r>
            <a:r>
              <a:rPr lang="en-GB" altLang="en-US" dirty="0" smtClean="0"/>
              <a:t>xx  statement.</a:t>
            </a:r>
            <a:endParaRPr lang="en-GB" altLang="en-US" dirty="0"/>
          </a:p>
          <a:p>
            <a:pPr marL="364326" indent="-269284"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this is </a:t>
            </a:r>
            <a:r>
              <a:rPr lang="en-GB" altLang="en-US" dirty="0" err="1" smtClean="0"/>
              <a:t>xxa</a:t>
            </a:r>
            <a:r>
              <a:rPr lang="en-GB" altLang="en-US" dirty="0" smtClean="0"/>
              <a:t> </a:t>
            </a:r>
            <a:r>
              <a:rPr lang="en-GB" altLang="en-US" dirty="0"/>
              <a:t>problem, import the entire module and use name qualification (</a:t>
            </a:r>
            <a:r>
              <a:rPr lang="en-GB" altLang="en-US" i="1" dirty="0" err="1" smtClean="0"/>
              <a:t>module.xx</a:t>
            </a:r>
            <a:r>
              <a:rPr lang="en-GB" altLang="en-US" dirty="0" smtClean="0"/>
              <a:t>) instead.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54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 smtClean="0"/>
              <a:t>Loaders and finders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5331"/>
            <a:ext cx="11379200" cy="50248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when we import a module, Python presents the name to the finder.</a:t>
            </a:r>
          </a:p>
          <a:p>
            <a:pPr marL="457200" indent="-457200">
              <a:buAutoNum type="arabicPeriod"/>
            </a:pPr>
            <a:r>
              <a:rPr lang="en-IN" dirty="0" smtClean="0"/>
              <a:t>The finder checks whether they can import the particular module.</a:t>
            </a:r>
          </a:p>
          <a:p>
            <a:pPr marL="457200" indent="-457200">
              <a:buAutoNum type="arabicPeriod"/>
            </a:pPr>
            <a:r>
              <a:rPr lang="en-IN" dirty="0" smtClean="0"/>
              <a:t>If yes, then they return a loader object.  The loader object loads the module.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240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Attributes of module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51110"/>
              </p:ext>
            </p:extLst>
          </p:nvPr>
        </p:nvGraphicFramePr>
        <p:xfrm>
          <a:off x="1182912" y="1593669"/>
          <a:ext cx="9802950" cy="3192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88">
                  <a:extLst>
                    <a:ext uri="{9D8B030D-6E8A-4147-A177-3AD203B41FA5}">
                      <a16:colId xmlns:a16="http://schemas.microsoft.com/office/drawing/2014/main" val="4034744089"/>
                    </a:ext>
                  </a:extLst>
                </a:gridCol>
                <a:gridCol w="8242662">
                  <a:extLst>
                    <a:ext uri="{9D8B030D-6E8A-4147-A177-3AD203B41FA5}">
                      <a16:colId xmlns:a16="http://schemas.microsoft.com/office/drawing/2014/main" val="1757369267"/>
                    </a:ext>
                  </a:extLst>
                </a:gridCol>
              </a:tblGrid>
              <a:tr h="443616">
                <a:tc>
                  <a:txBody>
                    <a:bodyPr/>
                    <a:lstStyle/>
                    <a:p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222"/>
                  </a:ext>
                </a:extLst>
              </a:tr>
              <a:tr h="773797">
                <a:tc>
                  <a:txBody>
                    <a:bodyPr/>
                    <a:lstStyle/>
                    <a:p>
                      <a:r>
                        <a:rPr lang="en-IN" dirty="0" smtClean="0"/>
                        <a:t>__loader__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is an attribute that is set on the module by the loader.  It returns the loader object.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46477"/>
                  </a:ext>
                </a:extLst>
              </a:tr>
              <a:tr h="765694">
                <a:tc>
                  <a:txBody>
                    <a:bodyPr/>
                    <a:lstStyle/>
                    <a:p>
                      <a:r>
                        <a:rPr lang="en-IN" dirty="0" smtClean="0"/>
                        <a:t>__doc__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docstring</a:t>
                      </a:r>
                      <a:r>
                        <a:rPr lang="en-IN" baseline="0" dirty="0" smtClean="0"/>
                        <a:t> of a module, class and functions can be put into this attribute by the compiler.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2103"/>
                  </a:ext>
                </a:extLst>
              </a:tr>
              <a:tr h="443616">
                <a:tc>
                  <a:txBody>
                    <a:bodyPr/>
                    <a:lstStyle/>
                    <a:p>
                      <a:r>
                        <a:rPr lang="en-IN" dirty="0" smtClean="0"/>
                        <a:t>__name__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name of the module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34096"/>
                  </a:ext>
                </a:extLst>
              </a:tr>
              <a:tr h="765694">
                <a:tc>
                  <a:txBody>
                    <a:bodyPr/>
                    <a:lstStyle/>
                    <a:p>
                      <a:r>
                        <a:rPr lang="en-IN" dirty="0" smtClean="0"/>
                        <a:t>__package__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package to which the module belongs to.   If the module is not a part of any package</a:t>
                      </a:r>
                      <a:r>
                        <a:rPr lang="en-IN" baseline="0" dirty="0" smtClean="0"/>
                        <a:t>, then this attribute is set to ‘ ’.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915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Attributes of module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01" y="2001316"/>
            <a:ext cx="2857500" cy="1604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58" y="2259874"/>
            <a:ext cx="5505450" cy="679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5058" y="1698171"/>
            <a:ext cx="19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46" y="4611098"/>
            <a:ext cx="5429250" cy="1032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749" y="4101738"/>
            <a:ext cx="4524375" cy="12427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796" y="3665708"/>
            <a:ext cx="19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9489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Now, </a:t>
            </a:r>
            <a:r>
              <a:rPr lang="en-IN" dirty="0"/>
              <a:t>participants </a:t>
            </a:r>
            <a:r>
              <a:rPr lang="en-IN" dirty="0" smtClean="0"/>
              <a:t>should  </a:t>
            </a:r>
            <a:r>
              <a:rPr lang="en-IN" dirty="0"/>
              <a:t>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global and local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custom modules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Program using modules and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058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https://www.python.org/dev/peps/pep-0257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3289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8226720" cy="956889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introduction</a:t>
            </a:r>
            <a:endParaRPr lang="en-GB" alt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9768"/>
            <a:ext cx="12192000" cy="5210467"/>
          </a:xfrm>
          <a:ln/>
        </p:spPr>
        <p:txBody>
          <a:bodyPr/>
          <a:lstStyle/>
          <a:p>
            <a:pPr marL="364326" indent="-269284">
              <a:lnSpc>
                <a:spcPct val="87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Part of a program where a variable is accessible -&gt; </a:t>
            </a:r>
            <a:r>
              <a:rPr lang="en-GB" altLang="en-US" b="1" dirty="0" smtClean="0"/>
              <a:t>scope</a:t>
            </a:r>
            <a:r>
              <a:rPr lang="en-GB" altLang="en-US" dirty="0" smtClean="0"/>
              <a:t>.  </a:t>
            </a:r>
          </a:p>
          <a:p>
            <a:pPr marL="364326" indent="-269284">
              <a:lnSpc>
                <a:spcPct val="87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The duration for which  the variable exists -&gt; </a:t>
            </a:r>
            <a:r>
              <a:rPr lang="en-GB" altLang="en-US" b="1" dirty="0" smtClean="0"/>
              <a:t>lifetime</a:t>
            </a:r>
            <a:r>
              <a:rPr lang="en-GB" altLang="en-US" dirty="0" smtClean="0"/>
              <a:t>.  </a:t>
            </a:r>
          </a:p>
          <a:p>
            <a:pPr marL="364326" indent="-269284">
              <a:lnSpc>
                <a:spcPct val="87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Variables </a:t>
            </a:r>
            <a:r>
              <a:rPr lang="en-GB" altLang="en-US" dirty="0"/>
              <a:t>declared in a function do not exist outside that function</a:t>
            </a:r>
          </a:p>
          <a:p>
            <a:pPr marL="364326" indent="-269284">
              <a:lnSpc>
                <a:spcPct val="87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Example square2.py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err="1"/>
              <a:t>def</a:t>
            </a:r>
            <a:r>
              <a:rPr lang="en-GB" altLang="en-US" dirty="0"/>
              <a:t> square(n):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  m = n*n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  return m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"The square of 3 is ",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square(3)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</a:t>
            </a:r>
            <a:r>
              <a:rPr lang="en-GB" altLang="en-US" dirty="0" smtClean="0"/>
              <a:t>m 										</a:t>
            </a:r>
            <a:r>
              <a:rPr lang="en-GB" altLang="en-US" dirty="0" smtClean="0">
                <a:solidFill>
                  <a:srgbClr val="FF0000"/>
                </a:solidFill>
              </a:rPr>
              <a:t>m can not be accessed as it is local to square2.py.   </a:t>
            </a:r>
            <a:r>
              <a:rPr lang="en-GB" altLang="en-US" dirty="0">
                <a:solidFill>
                  <a:srgbClr val="FF0000"/>
                </a:solidFill>
              </a:rPr>
              <a:t/>
            </a:r>
            <a:br>
              <a:rPr lang="en-GB" altLang="en-US" dirty="0">
                <a:solidFill>
                  <a:srgbClr val="FF0000"/>
                </a:solidFill>
              </a:rPr>
            </a:br>
            <a:r>
              <a:rPr lang="en-GB" altLang="en-US" dirty="0">
                <a:solidFill>
                  <a:srgbClr val="FF0000"/>
                </a:solidFill>
              </a:rPr>
              <a:t/>
            </a:r>
            <a:br>
              <a:rPr lang="en-GB" altLang="en-US" dirty="0">
                <a:solidFill>
                  <a:srgbClr val="FF0000"/>
                </a:solidFill>
              </a:rPr>
            </a:br>
            <a:r>
              <a:rPr lang="en-GB" altLang="en-US" dirty="0"/>
              <a:t>Output: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File "./square2.py", line 9, in &lt;module&gt;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  print m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err="1"/>
              <a:t>NameError</a:t>
            </a:r>
            <a:r>
              <a:rPr lang="en-GB" altLang="en-US" dirty="0"/>
              <a:t>: name 'm' is not defined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58983" y="3631474"/>
            <a:ext cx="30958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744338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19205"/>
            <a:ext cx="12017829" cy="3914498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Variables assigned at the top of a module are global to that module; </a:t>
            </a:r>
            <a:endParaRPr lang="en-GB" altLang="en-US" dirty="0" smtClean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The variable is “global</a:t>
            </a:r>
            <a:r>
              <a:rPr lang="en-GB" altLang="en-US" dirty="0"/>
              <a:t>” within a </a:t>
            </a:r>
            <a:r>
              <a:rPr lang="en-GB" altLang="en-US" dirty="0" smtClean="0"/>
              <a:t>module.</a:t>
            </a:r>
            <a:endParaRPr lang="en-GB" altLang="en-US" dirty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Within a function, Python will try to match a variable name to one assigned locally within the function.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that fails, it will try within enclosing function-defining (</a:t>
            </a:r>
            <a:r>
              <a:rPr lang="en-GB" altLang="en-US" dirty="0" err="1"/>
              <a:t>def</a:t>
            </a:r>
            <a:r>
              <a:rPr lang="en-GB" altLang="en-US" dirty="0"/>
              <a:t>) statements (if appropriate); if that fails, it will try to resolve the name in the global scope (but the variable must be declared global for the function to be able to change it).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If none of these match, Python will look through the list of built-in names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050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5200" cy="731520"/>
          </a:xfrm>
          <a:ln/>
        </p:spPr>
        <p:txBody>
          <a:bodyPr/>
          <a:lstStyle/>
          <a:p>
            <a:pPr>
              <a:lnSpc>
                <a:spcPct val="50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Scope</a:t>
            </a:r>
            <a:endParaRPr lang="en-GB" alt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9564"/>
            <a:ext cx="8215200" cy="4432785"/>
          </a:xfrm>
          <a:ln/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scope.py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a = 5           </a:t>
            </a:r>
            <a:r>
              <a:rPr lang="en-GB" altLang="en-US" dirty="0">
                <a:solidFill>
                  <a:srgbClr val="00B050"/>
                </a:solidFill>
              </a:rPr>
              <a:t># global</a:t>
            </a:r>
            <a:br>
              <a:rPr lang="en-GB" altLang="en-US" dirty="0">
                <a:solidFill>
                  <a:srgbClr val="00B050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 err="1"/>
              <a:t>def</a:t>
            </a:r>
            <a:r>
              <a:rPr lang="en-GB" altLang="en-US" dirty="0"/>
              <a:t> </a:t>
            </a:r>
            <a:r>
              <a:rPr lang="en-GB" altLang="en-US" dirty="0" err="1"/>
              <a:t>func</a:t>
            </a:r>
            <a:r>
              <a:rPr lang="en-GB" altLang="en-US" dirty="0"/>
              <a:t>(b):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c = a + b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return c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</a:t>
            </a:r>
            <a:r>
              <a:rPr lang="en-GB" altLang="en-US" dirty="0" err="1"/>
              <a:t>func</a:t>
            </a:r>
            <a:r>
              <a:rPr lang="en-GB" altLang="en-US" dirty="0"/>
              <a:t>(4)        # gives 4+5=9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print c                  </a:t>
            </a:r>
            <a:r>
              <a:rPr lang="en-GB" altLang="en-US" dirty="0">
                <a:solidFill>
                  <a:srgbClr val="FF0000"/>
                </a:solidFill>
              </a:rPr>
              <a:t># not defined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709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3063"/>
            <a:ext cx="8215200" cy="783771"/>
          </a:xfrm>
          <a:ln/>
        </p:spPr>
        <p:txBody>
          <a:bodyPr/>
          <a:lstStyle/>
          <a:p>
            <a:pPr>
              <a:lnSpc>
                <a:spcPct val="50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Scope</a:t>
            </a:r>
            <a:endParaRPr lang="en-GB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9" y="1312000"/>
            <a:ext cx="5529534" cy="2410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137" y="4140926"/>
            <a:ext cx="6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is defined as global.  So, it can be accessed outside.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221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Global statement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14" y="1250928"/>
            <a:ext cx="8448675" cy="2889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4" y="4245429"/>
            <a:ext cx="4256269" cy="397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14" y="3958046"/>
            <a:ext cx="18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5913" y="4781006"/>
            <a:ext cx="1051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Length and breadth are zero because inside the area function, the length and breadth are initialized.</a:t>
            </a:r>
          </a:p>
          <a:p>
            <a:r>
              <a:rPr lang="en-IN" dirty="0" smtClean="0"/>
              <a:t>They are treated as local variables.  In order to refer the global variable “global” keyword must be used.  This is called global statement.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6792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621488"/>
          </a:xfrm>
        </p:spPr>
        <p:txBody>
          <a:bodyPr/>
          <a:lstStyle/>
          <a:p>
            <a:r>
              <a:rPr lang="en-IN" dirty="0"/>
              <a:t>Global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77" y="1199039"/>
            <a:ext cx="7824878" cy="3555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7" y="5149551"/>
            <a:ext cx="4062774" cy="11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3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2320" cy="1046990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Module basics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1046990"/>
            <a:ext cx="11665131" cy="5342961"/>
          </a:xfrm>
          <a:ln/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Each file in Python is considered a module.  Everything within the file is encapsulated within a namespace (which is the name of the file)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To access code in another module (file), import that file, and then access the functions or data of that module by prefixing with the name of the module, followed by a period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To import a module: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   import sys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r>
              <a:rPr lang="en-GB" altLang="en-US" dirty="0"/>
              <a:t>(note: no file suffix)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Can import user-defined modules or some “standard” modules like sys and random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/>
              <a:t>Any python program needs one “top level” file which imports any other needed modules</a:t>
            </a:r>
            <a:r>
              <a:rPr lang="en-GB" altLang="en-US" dirty="0">
                <a:solidFill>
                  <a:srgbClr val="FF00FF"/>
                </a:solidFill>
              </a:rPr>
              <a:t/>
            </a:r>
            <a:br>
              <a:rPr lang="en-GB" altLang="en-US" dirty="0">
                <a:solidFill>
                  <a:srgbClr val="FF00FF"/>
                </a:solidFill>
              </a:rPr>
            </a:br>
            <a:endParaRPr lang="en-GB" alt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486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673"/>
  <p:tag name="ARTICULATE_USED_LAYOUT" val="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87"/>
  <p:tag name="ARTICULATE_USED_LAYOUT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88"/>
  <p:tag name="ARTICULATE_USED_LAYOUT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90"/>
  <p:tag name="ARTICULATE_USED_LAYOUT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57"/>
  <p:tag name="ARTICULATE_USED_LAYOUT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59"/>
  <p:tag name="ARTICULATE_USED_LAYOUT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60"/>
  <p:tag name="ARTICULATE_USED_LAYOU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77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79"/>
  <p:tag name="ARTICULATE_USED_LAYOUT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84"/>
  <p:tag name="ARTICULATE_USED_LAYOUT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85"/>
  <p:tag name="ARTICULATE_USED_LAYOUT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5d64575-879b-497d-9355-d24e01b8cbd3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786"/>
  <p:tag name="ARTICULATE_USED_LAYOUT" val="3"/>
</p:tagLst>
</file>

<file path=ppt/theme/theme1.xml><?xml version="1.0" encoding="utf-8"?>
<a:theme xmlns:a="http://schemas.openxmlformats.org/drawingml/2006/main" name="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AD65DDDBBB2C41927327F3903045CD" ma:contentTypeVersion="10" ma:contentTypeDescription="Create a new document." ma:contentTypeScope="" ma:versionID="29b8413193a5df2ece65c1786a59f5ab">
  <xsd:schema xmlns:xsd="http://www.w3.org/2001/XMLSchema" xmlns:xs="http://www.w3.org/2001/XMLSchema" xmlns:p="http://schemas.microsoft.com/office/2006/metadata/properties" xmlns:ns1="http://schemas.microsoft.com/sharepoint/v3" xmlns:ns2="032da120-fc09-4bec-99b9-328e24695f55" xmlns:ns3="4f8c5cea-7bfe-49c1-a58b-6b9cdda62ee2" targetNamespace="http://schemas.microsoft.com/office/2006/metadata/properties" ma:root="true" ma:fieldsID="1116599dd0b19ef3d940dc90d120d394" ns1:_="" ns2:_="" ns3:_="">
    <xsd:import namespace="http://schemas.microsoft.com/sharepoint/v3"/>
    <xsd:import namespace="032da120-fc09-4bec-99b9-328e24695f55"/>
    <xsd:import namespace="4f8c5cea-7bfe-49c1-a58b-6b9cdda62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da120-fc09-4bec-99b9-328e24695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c5cea-7bfe-49c1-a58b-6b9cdda62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8D32B7-F484-4801-A4F4-E6C4A779B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32da120-fc09-4bec-99b9-328e24695f55"/>
    <ds:schemaRef ds:uri="4f8c5cea-7bfe-49c1-a58b-6b9cdda62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EF2CBF-CBA7-407C-83B4-E7862FDC7F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B0135-2ED5-4951-92B5-F7849637E93F}">
  <ds:schemaRefs>
    <ds:schemaRef ds:uri="http://purl.org/dc/dcmitype/"/>
    <ds:schemaRef ds:uri="http://purl.org/dc/elements/1.1/"/>
    <ds:schemaRef ds:uri="http://schemas.openxmlformats.org/package/2006/metadata/core-properties"/>
    <ds:schemaRef ds:uri="032da120-fc09-4bec-99b9-328e24695f5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8c5cea-7bfe-49c1-a58b-6b9cdda62ee2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Training-Material-Template-1</Template>
  <TotalTime>8011</TotalTime>
  <Words>1243</Words>
  <Application>Microsoft Office PowerPoint</Application>
  <PresentationFormat>Widescreen</PresentationFormat>
  <Paragraphs>158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HCL</vt:lpstr>
      <vt:lpstr>Python modules and packages</vt:lpstr>
      <vt:lpstr>Learning Objectives</vt:lpstr>
      <vt:lpstr>introduction</vt:lpstr>
      <vt:lpstr>scope</vt:lpstr>
      <vt:lpstr>Scope</vt:lpstr>
      <vt:lpstr>Scope</vt:lpstr>
      <vt:lpstr>Global statement</vt:lpstr>
      <vt:lpstr>Global statement</vt:lpstr>
      <vt:lpstr>Module basics</vt:lpstr>
      <vt:lpstr>module</vt:lpstr>
      <vt:lpstr>module</vt:lpstr>
      <vt:lpstr>module</vt:lpstr>
      <vt:lpstr>module</vt:lpstr>
      <vt:lpstr>module</vt:lpstr>
      <vt:lpstr>module</vt:lpstr>
      <vt:lpstr>module</vt:lpstr>
      <vt:lpstr>Reloading modules</vt:lpstr>
      <vt:lpstr>packages</vt:lpstr>
      <vt:lpstr>Package   __init__.py files</vt:lpstr>
      <vt:lpstr>packages</vt:lpstr>
      <vt:lpstr>Data encapsulation</vt:lpstr>
      <vt:lpstr>__name__      and      __main__</vt:lpstr>
      <vt:lpstr>Reload may not affect “from” imports</vt:lpstr>
      <vt:lpstr>Loaders and finders</vt:lpstr>
      <vt:lpstr>Attributes of module</vt:lpstr>
      <vt:lpstr>Attributes of module</vt:lpstr>
      <vt:lpstr>summary</vt:lpstr>
      <vt:lpstr>references</vt:lpstr>
    </vt:vector>
  </TitlesOfParts>
  <Company>HCL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HCL</dc:creator>
  <cp:lastModifiedBy>Jothi Kannan</cp:lastModifiedBy>
  <cp:revision>68</cp:revision>
  <dcterms:created xsi:type="dcterms:W3CDTF">2016-09-23T02:58:52Z</dcterms:created>
  <dcterms:modified xsi:type="dcterms:W3CDTF">2019-05-10T10:01:54Z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0x01010050AD65DDDBBB2C41927327F3903045CD</vt:lpwstr>
  </property>
  <property fmtid="{D5CDD505-2E9C-101B-9397-08002B2CF9AE}" pid="3" name="TitusGUID">
    <vt:lpwstr>6338ece2-ad26-447b-b911-c3e0da795726</vt:lpwstr>
  </property>
  <property fmtid="{D5CDD505-2E9C-101B-9397-08002B2CF9AE}" pid="4" name="HCLClassification">
    <vt:lpwstr>null</vt:lpwstr>
  </property>
</Properties>
</file>