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9" r:id="rId5"/>
  </p:sldMasterIdLst>
  <p:notesMasterIdLst>
    <p:notesMasterId r:id="rId57"/>
  </p:notesMasterIdLst>
  <p:sldIdLst>
    <p:sldId id="256" r:id="rId6"/>
    <p:sldId id="275" r:id="rId7"/>
    <p:sldId id="312" r:id="rId8"/>
    <p:sldId id="313" r:id="rId9"/>
    <p:sldId id="314" r:id="rId10"/>
    <p:sldId id="315" r:id="rId11"/>
    <p:sldId id="316" r:id="rId12"/>
    <p:sldId id="276" r:id="rId13"/>
    <p:sldId id="283" r:id="rId14"/>
    <p:sldId id="279" r:id="rId15"/>
    <p:sldId id="277" r:id="rId16"/>
    <p:sldId id="282" r:id="rId17"/>
    <p:sldId id="284" r:id="rId18"/>
    <p:sldId id="281" r:id="rId19"/>
    <p:sldId id="285" r:id="rId20"/>
    <p:sldId id="317" r:id="rId21"/>
    <p:sldId id="324" r:id="rId22"/>
    <p:sldId id="325" r:id="rId23"/>
    <p:sldId id="326" r:id="rId24"/>
    <p:sldId id="280" r:id="rId25"/>
    <p:sldId id="278" r:id="rId26"/>
    <p:sldId id="287" r:id="rId27"/>
    <p:sldId id="290" r:id="rId28"/>
    <p:sldId id="288" r:id="rId29"/>
    <p:sldId id="294" r:id="rId30"/>
    <p:sldId id="291" r:id="rId31"/>
    <p:sldId id="318" r:id="rId32"/>
    <p:sldId id="293" r:id="rId33"/>
    <p:sldId id="296" r:id="rId34"/>
    <p:sldId id="292" r:id="rId35"/>
    <p:sldId id="295" r:id="rId36"/>
    <p:sldId id="300" r:id="rId37"/>
    <p:sldId id="297" r:id="rId38"/>
    <p:sldId id="319" r:id="rId39"/>
    <p:sldId id="301" r:id="rId40"/>
    <p:sldId id="298" r:id="rId41"/>
    <p:sldId id="302" r:id="rId42"/>
    <p:sldId id="299" r:id="rId43"/>
    <p:sldId id="303" r:id="rId44"/>
    <p:sldId id="320" r:id="rId45"/>
    <p:sldId id="304" r:id="rId46"/>
    <p:sldId id="305" r:id="rId47"/>
    <p:sldId id="306" r:id="rId48"/>
    <p:sldId id="309" r:id="rId49"/>
    <p:sldId id="308" r:id="rId50"/>
    <p:sldId id="310" r:id="rId51"/>
    <p:sldId id="321" r:id="rId52"/>
    <p:sldId id="322" r:id="rId53"/>
    <p:sldId id="323" r:id="rId54"/>
    <p:sldId id="311" r:id="rId55"/>
    <p:sldId id="274"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notesMaster" Target="notesMasters/notes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89CA9B-EDF2-4335-B29E-7132FD347F50}" type="datetimeFigureOut">
              <a:rPr lang="en-US" smtClean="0"/>
              <a:t>5/10/2019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F80B18-D2B9-4FF2-946D-BC36CA0EDE49}" type="slidenum">
              <a:rPr lang="en-US" smtClean="0"/>
              <a:t>‹#›</a:t>
            </a:fld>
            <a:endParaRPr lang="en-US"/>
          </a:p>
        </p:txBody>
      </p:sp>
    </p:spTree>
    <p:extLst>
      <p:ext uri="{BB962C8B-B14F-4D97-AF65-F5344CB8AC3E}">
        <p14:creationId xmlns:p14="http://schemas.microsoft.com/office/powerpoint/2010/main" val="2575404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F80B18-D2B9-4FF2-946D-BC36CA0EDE49}" type="slidenum">
              <a:rPr lang="en-US" smtClean="0"/>
              <a:t>1</a:t>
            </a:fld>
            <a:endParaRPr lang="en-US"/>
          </a:p>
        </p:txBody>
      </p:sp>
    </p:spTree>
    <p:extLst>
      <p:ext uri="{BB962C8B-B14F-4D97-AF65-F5344CB8AC3E}">
        <p14:creationId xmlns:p14="http://schemas.microsoft.com/office/powerpoint/2010/main" val="1168489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3F80B18-D2B9-4FF2-946D-BC36CA0EDE49}" type="slidenum">
              <a:rPr lang="en-US" smtClean="0"/>
              <a:t>17</a:t>
            </a:fld>
            <a:endParaRPr lang="en-US"/>
          </a:p>
        </p:txBody>
      </p:sp>
    </p:spTree>
    <p:extLst>
      <p:ext uri="{BB962C8B-B14F-4D97-AF65-F5344CB8AC3E}">
        <p14:creationId xmlns:p14="http://schemas.microsoft.com/office/powerpoint/2010/main" val="10063772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6" name="Picture 2" descr="C:\Users\vinothkumar.m\Desktop\Current Template\RBTC\Silver BG-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32222"/>
          <a:stretch/>
        </p:blipFill>
        <p:spPr bwMode="auto">
          <a:xfrm>
            <a:off x="0" y="0"/>
            <a:ext cx="12192000" cy="4648200"/>
          </a:xfrm>
          <a:prstGeom prst="rect">
            <a:avLst/>
          </a:prstGeom>
          <a:noFill/>
          <a:extLst>
            <a:ext uri="{909E8E84-426E-40DD-AFC4-6F175D3DCCD1}">
              <a14:hiddenFill xmlns:a14="http://schemas.microsoft.com/office/drawing/2010/main">
                <a:solidFill>
                  <a:srgbClr val="FFFFFF"/>
                </a:solidFill>
              </a14:hiddenFill>
            </a:ext>
          </a:extLst>
        </p:spPr>
      </p:pic>
      <p:sp>
        <p:nvSpPr>
          <p:cNvPr id="4" name="Freeform 8"/>
          <p:cNvSpPr>
            <a:spLocks noChangeAspect="1"/>
          </p:cNvSpPr>
          <p:nvPr/>
        </p:nvSpPr>
        <p:spPr bwMode="auto">
          <a:xfrm>
            <a:off x="0" y="4562505"/>
            <a:ext cx="12192000" cy="263525"/>
          </a:xfrm>
          <a:custGeom>
            <a:avLst/>
            <a:gdLst>
              <a:gd name="T0" fmla="*/ 2147483647 w 6803"/>
              <a:gd name="T1" fmla="*/ 0 h 196"/>
              <a:gd name="T2" fmla="*/ 0 w 6803"/>
              <a:gd name="T3" fmla="*/ 0 h 196"/>
              <a:gd name="T4" fmla="*/ 0 w 6803"/>
              <a:gd name="T5" fmla="*/ 2147483647 h 196"/>
              <a:gd name="T6" fmla="*/ 2147483647 w 6803"/>
              <a:gd name="T7" fmla="*/ 2147483647 h 196"/>
              <a:gd name="T8" fmla="*/ 2147483647 w 6803"/>
              <a:gd name="T9" fmla="*/ 2147483647 h 196"/>
              <a:gd name="T10" fmla="*/ 2147483647 w 6803"/>
              <a:gd name="T11" fmla="*/ 2147483647 h 196"/>
              <a:gd name="T12" fmla="*/ 2147483647 w 6803"/>
              <a:gd name="T13" fmla="*/ 0 h 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03" h="196">
                <a:moveTo>
                  <a:pt x="6803" y="0"/>
                </a:moveTo>
                <a:lnTo>
                  <a:pt x="0" y="0"/>
                </a:lnTo>
                <a:lnTo>
                  <a:pt x="0" y="99"/>
                </a:lnTo>
                <a:lnTo>
                  <a:pt x="2187" y="99"/>
                </a:lnTo>
                <a:lnTo>
                  <a:pt x="2282" y="196"/>
                </a:lnTo>
                <a:lnTo>
                  <a:pt x="6803" y="196"/>
                </a:lnTo>
                <a:lnTo>
                  <a:pt x="6803"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5" name="Rectangle 6"/>
          <p:cNvSpPr>
            <a:spLocks/>
          </p:cNvSpPr>
          <p:nvPr/>
        </p:nvSpPr>
        <p:spPr bwMode="auto">
          <a:xfrm>
            <a:off x="7641771" y="6597680"/>
            <a:ext cx="4143851" cy="24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14" rIns="0" bIns="45714">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a:ea typeface="Verdana" pitchFamily="34" charset="0"/>
                <a:cs typeface="Verdana" pitchFamily="34" charset="0"/>
              </a:rPr>
              <a:t>Copyright © 2016 HCL Technologies Limited  |  www.hcltech.com</a:t>
            </a:r>
          </a:p>
        </p:txBody>
      </p:sp>
      <p:grpSp>
        <p:nvGrpSpPr>
          <p:cNvPr id="6" name="Group 14"/>
          <p:cNvGrpSpPr>
            <a:grpSpLocks noChangeAspect="1"/>
          </p:cNvGrpSpPr>
          <p:nvPr/>
        </p:nvGrpSpPr>
        <p:grpSpPr bwMode="auto">
          <a:xfrm>
            <a:off x="10519835" y="6446871"/>
            <a:ext cx="1257300" cy="160337"/>
            <a:chOff x="5094" y="3939"/>
            <a:chExt cx="1488" cy="255"/>
          </a:xfrm>
        </p:grpSpPr>
        <p:sp>
          <p:nvSpPr>
            <p:cNvPr id="7" name="AutoShape 4"/>
            <p:cNvSpPr>
              <a:spLocks noChangeAspect="1" noChangeArrowheads="1" noTextEdit="1"/>
            </p:cNvSpPr>
            <p:nvPr/>
          </p:nvSpPr>
          <p:spPr bwMode="auto">
            <a:xfrm>
              <a:off x="5094" y="3939"/>
              <a:ext cx="148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8" name="Freeform 6"/>
            <p:cNvSpPr>
              <a:spLocks/>
            </p:cNvSpPr>
            <p:nvPr/>
          </p:nvSpPr>
          <p:spPr bwMode="auto">
            <a:xfrm>
              <a:off x="5122" y="3965"/>
              <a:ext cx="555" cy="194"/>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9" name="Freeform 7"/>
            <p:cNvSpPr>
              <a:spLocks/>
            </p:cNvSpPr>
            <p:nvPr/>
          </p:nvSpPr>
          <p:spPr bwMode="auto">
            <a:xfrm>
              <a:off x="5649" y="3949"/>
              <a:ext cx="524" cy="222"/>
            </a:xfrm>
            <a:custGeom>
              <a:avLst/>
              <a:gdLst>
                <a:gd name="T0" fmla="*/ 153055 w 222"/>
                <a:gd name="T1" fmla="*/ 34001 h 94"/>
                <a:gd name="T2" fmla="*/ 213927 w 222"/>
                <a:gd name="T3" fmla="*/ 34001 h 94"/>
                <a:gd name="T4" fmla="*/ 175531 w 222"/>
                <a:gd name="T5" fmla="*/ 7770 h 94"/>
                <a:gd name="T6" fmla="*/ 32677 w 222"/>
                <a:gd name="T7" fmla="*/ 24106 h 94"/>
                <a:gd name="T8" fmla="*/ 29733 w 222"/>
                <a:gd name="T9" fmla="*/ 79488 h 94"/>
                <a:gd name="T10" fmla="*/ 147350 w 222"/>
                <a:gd name="T11" fmla="*/ 83961 h 94"/>
                <a:gd name="T12" fmla="*/ 201263 w 222"/>
                <a:gd name="T13" fmla="*/ 59881 h 94"/>
                <a:gd name="T14" fmla="*/ 139549 w 222"/>
                <a:gd name="T15" fmla="*/ 59881 h 94"/>
                <a:gd name="T16" fmla="*/ 108952 w 222"/>
                <a:gd name="T17" fmla="*/ 69592 h 94"/>
                <a:gd name="T18" fmla="*/ 75893 w 222"/>
                <a:gd name="T19" fmla="*/ 46355 h 94"/>
                <a:gd name="T20" fmla="*/ 121249 w 222"/>
                <a:gd name="T21" fmla="*/ 24106 h 94"/>
                <a:gd name="T22" fmla="*/ 153055 w 222"/>
                <a:gd name="T23" fmla="*/ 34001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0" name="Freeform 8"/>
            <p:cNvSpPr>
              <a:spLocks/>
            </p:cNvSpPr>
            <p:nvPr/>
          </p:nvSpPr>
          <p:spPr bwMode="auto">
            <a:xfrm>
              <a:off x="6162" y="3965"/>
              <a:ext cx="403" cy="194"/>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grpSp>
      <p:sp>
        <p:nvSpPr>
          <p:cNvPr id="1433603" name="Rectangle 3"/>
          <p:cNvSpPr>
            <a:spLocks noGrp="1" noChangeArrowheads="1"/>
          </p:cNvSpPr>
          <p:nvPr>
            <p:ph type="ctrTitle" hasCustomPrompt="1"/>
          </p:nvPr>
        </p:nvSpPr>
        <p:spPr>
          <a:xfrm>
            <a:off x="402336" y="4940423"/>
            <a:ext cx="11387328" cy="829468"/>
          </a:xfrm>
        </p:spPr>
        <p:txBody>
          <a:bodyPr lIns="91425" rIns="91425"/>
          <a:lstStyle>
            <a:lvl1pPr>
              <a:lnSpc>
                <a:spcPct val="125000"/>
              </a:lnSpc>
              <a:defRPr sz="2400" b="1">
                <a:solidFill>
                  <a:srgbClr val="00529B"/>
                </a:solidFill>
                <a:latin typeface="+mj-lt"/>
              </a:defRPr>
            </a:lvl1pPr>
          </a:lstStyle>
          <a:p>
            <a:r>
              <a:rPr lang="en-US" dirty="0"/>
              <a:t>CLICK TO EDIT MASTER TITLE STYLE</a:t>
            </a:r>
          </a:p>
        </p:txBody>
      </p:sp>
      <p:sp>
        <p:nvSpPr>
          <p:cNvPr id="1433605" name="Rectangle 5"/>
          <p:cNvSpPr>
            <a:spLocks noGrp="1" noChangeArrowheads="1"/>
          </p:cNvSpPr>
          <p:nvPr>
            <p:ph type="subTitle" sz="quarter" idx="1" hasCustomPrompt="1"/>
          </p:nvPr>
        </p:nvSpPr>
        <p:spPr>
          <a:xfrm>
            <a:off x="402336" y="5769894"/>
            <a:ext cx="11387328" cy="554710"/>
          </a:xfrm>
        </p:spPr>
        <p:txBody>
          <a:bodyPr/>
          <a:lstStyle>
            <a:lvl1pPr marL="0" indent="0">
              <a:buFont typeface="Wingdings 2" pitchFamily="18" charset="2"/>
              <a:buNone/>
              <a:defRPr sz="2100" b="0">
                <a:solidFill>
                  <a:schemeClr val="tx1">
                    <a:lumMod val="75000"/>
                    <a:lumOff val="25000"/>
                  </a:schemeClr>
                </a:solidFill>
                <a:latin typeface="+mj-lt"/>
              </a:defRPr>
            </a:lvl1pPr>
          </a:lstStyle>
          <a:p>
            <a:r>
              <a:rPr lang="en-US" dirty="0"/>
              <a:t>CLICK TO EDIT MASTER SUBTITLE STYLE</a:t>
            </a:r>
          </a:p>
        </p:txBody>
      </p:sp>
    </p:spTree>
    <p:extLst>
      <p:ext uri="{BB962C8B-B14F-4D97-AF65-F5344CB8AC3E}">
        <p14:creationId xmlns:p14="http://schemas.microsoft.com/office/powerpoint/2010/main" val="324169517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000"/>
            </a:lvl1pPr>
            <a:lvl2pPr marL="457128" indent="-217453">
              <a:buFont typeface="Wingdings" panose="05000000000000000000" pitchFamily="2" charset="2"/>
              <a:buChar char="Ø"/>
              <a:defRPr sz="2000"/>
            </a:lvl2pPr>
            <a:lvl3pPr marL="676168" indent="-209517">
              <a:buFont typeface="Wingdings" panose="05000000000000000000" pitchFamily="2" charset="2"/>
              <a:buChar char="ü"/>
              <a:defRPr sz="2000"/>
            </a:lvl3pPr>
            <a:lvl4pPr marL="904729" indent="-219040">
              <a:buFont typeface="Arial" panose="020B0604020202020204" pitchFamily="34" charset="0"/>
              <a:buChar char="•"/>
              <a:defRPr sz="1800"/>
            </a:lvl4pPr>
            <a:lvl5pPr marL="1133293" indent="-219040">
              <a:buFont typeface="Courier New" panose="02070309020205020404" pitchFamily="49" charset="0"/>
              <a:buChar char="o"/>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1296015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2883783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118408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000"/>
            </a:lvl1pPr>
            <a:lvl2pPr marL="457128" indent="-217453">
              <a:buFont typeface="Wingdings" panose="05000000000000000000" pitchFamily="2" charset="2"/>
              <a:buChar char="Ø"/>
              <a:defRPr sz="2000"/>
            </a:lvl2pPr>
            <a:lvl3pPr marL="676168" indent="-209517">
              <a:buFont typeface="Wingdings" panose="05000000000000000000" pitchFamily="2" charset="2"/>
              <a:buChar char="ü"/>
              <a:defRPr sz="2000"/>
            </a:lvl3pPr>
            <a:lvl4pPr marL="904729" indent="-219040">
              <a:buFont typeface="Arial" panose="020B0604020202020204" pitchFamily="34" charset="0"/>
              <a:buChar char="•"/>
              <a:defRPr sz="1800"/>
            </a:lvl4pPr>
            <a:lvl5pPr marL="1133293" indent="-219040">
              <a:buFont typeface="Courier New" panose="02070309020205020404" pitchFamily="49" charset="0"/>
              <a:buChar char="o"/>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686022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1304291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581442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Body">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65759" y="274319"/>
            <a:ext cx="11460479" cy="822960"/>
          </a:xfrm>
          <a:prstGeom prst="rect">
            <a:avLst/>
          </a:prstGeom>
          <a:noFill/>
          <a:ln>
            <a:noFill/>
          </a:ln>
        </p:spPr>
        <p:txBody>
          <a:bodyPr lIns="91425" tIns="91425" rIns="91425" bIns="91425" anchor="t" anchorCtr="0"/>
          <a:lstStyle>
            <a:lvl1pPr>
              <a:spcBef>
                <a:spcPts val="0"/>
              </a:spcBef>
              <a:buSzPct val="99224"/>
              <a:defRPr sz="4266"/>
            </a:lvl1pPr>
            <a:lvl2pPr>
              <a:spcBef>
                <a:spcPts val="0"/>
              </a:spcBef>
              <a:buSzPct val="99224"/>
              <a:defRPr sz="4266"/>
            </a:lvl2pPr>
            <a:lvl3pPr>
              <a:spcBef>
                <a:spcPts val="0"/>
              </a:spcBef>
              <a:buSzPct val="99224"/>
              <a:defRPr sz="4266"/>
            </a:lvl3pPr>
            <a:lvl4pPr>
              <a:spcBef>
                <a:spcPts val="0"/>
              </a:spcBef>
              <a:buSzPct val="99224"/>
              <a:defRPr sz="4266"/>
            </a:lvl4pPr>
            <a:lvl5pPr>
              <a:spcBef>
                <a:spcPts val="0"/>
              </a:spcBef>
              <a:buSzPct val="99224"/>
              <a:defRPr sz="4266"/>
            </a:lvl5pPr>
            <a:lvl6pPr>
              <a:spcBef>
                <a:spcPts val="0"/>
              </a:spcBef>
              <a:buSzPct val="99224"/>
              <a:defRPr sz="4266"/>
            </a:lvl6pPr>
            <a:lvl7pPr>
              <a:spcBef>
                <a:spcPts val="0"/>
              </a:spcBef>
              <a:buSzPct val="99224"/>
              <a:defRPr sz="4266"/>
            </a:lvl7pPr>
            <a:lvl8pPr>
              <a:spcBef>
                <a:spcPts val="0"/>
              </a:spcBef>
              <a:buSzPct val="99224"/>
              <a:defRPr sz="4266"/>
            </a:lvl8pPr>
            <a:lvl9pPr>
              <a:spcBef>
                <a:spcPts val="0"/>
              </a:spcBef>
              <a:buSzPct val="99224"/>
              <a:defRPr sz="4266"/>
            </a:lvl9pPr>
          </a:lstStyle>
          <a:p>
            <a:endParaRPr/>
          </a:p>
        </p:txBody>
      </p:sp>
      <p:sp>
        <p:nvSpPr>
          <p:cNvPr id="11" name="Shape 11"/>
          <p:cNvSpPr txBox="1">
            <a:spLocks noGrp="1"/>
          </p:cNvSpPr>
          <p:nvPr>
            <p:ph type="body" idx="1"/>
          </p:nvPr>
        </p:nvSpPr>
        <p:spPr>
          <a:xfrm>
            <a:off x="365759" y="1645919"/>
            <a:ext cx="11460479" cy="4937760"/>
          </a:xfrm>
          <a:prstGeom prst="rect">
            <a:avLst/>
          </a:prstGeom>
          <a:noFill/>
          <a:ln>
            <a:noFill/>
          </a:ln>
        </p:spPr>
        <p:txBody>
          <a:bodyPr lIns="91425" tIns="91425" rIns="91425" bIns="91425" anchor="t" anchorCtr="0"/>
          <a:lstStyle>
            <a:lvl1pPr>
              <a:spcBef>
                <a:spcPts val="0"/>
              </a:spcBef>
              <a:buSzPct val="98765"/>
              <a:defRPr sz="2666"/>
            </a:lvl1pPr>
            <a:lvl2pPr>
              <a:spcBef>
                <a:spcPts val="0"/>
              </a:spcBef>
              <a:buSzPct val="98765"/>
              <a:defRPr sz="2666"/>
            </a:lvl2pPr>
            <a:lvl3pPr>
              <a:spcBef>
                <a:spcPts val="0"/>
              </a:spcBef>
              <a:buSzPct val="98765"/>
              <a:defRPr sz="2666"/>
            </a:lvl3pPr>
            <a:lvl4pPr>
              <a:spcBef>
                <a:spcPts val="0"/>
              </a:spcBef>
              <a:buSzPct val="98765"/>
              <a:defRPr sz="2666"/>
            </a:lvl4pPr>
            <a:lvl5pPr>
              <a:spcBef>
                <a:spcPts val="0"/>
              </a:spcBef>
              <a:buSzPct val="98765"/>
              <a:defRPr sz="2666"/>
            </a:lvl5pPr>
            <a:lvl6pPr>
              <a:spcBef>
                <a:spcPts val="0"/>
              </a:spcBef>
              <a:buSzPct val="98765"/>
              <a:defRPr sz="2666"/>
            </a:lvl6pPr>
            <a:lvl7pPr>
              <a:spcBef>
                <a:spcPts val="0"/>
              </a:spcBef>
              <a:buSzPct val="98765"/>
              <a:defRPr sz="2666"/>
            </a:lvl7pPr>
            <a:lvl8pPr>
              <a:spcBef>
                <a:spcPts val="0"/>
              </a:spcBef>
              <a:buSzPct val="98765"/>
              <a:defRPr sz="2666"/>
            </a:lvl8pPr>
            <a:lvl9pPr>
              <a:spcBef>
                <a:spcPts val="0"/>
              </a:spcBef>
              <a:buSzPct val="98765"/>
              <a:defRPr sz="2666"/>
            </a:lvl9pPr>
          </a:lstStyle>
          <a:p>
            <a:endParaRPr/>
          </a:p>
        </p:txBody>
      </p:sp>
    </p:spTree>
    <p:extLst>
      <p:ext uri="{BB962C8B-B14F-4D97-AF65-F5344CB8AC3E}">
        <p14:creationId xmlns:p14="http://schemas.microsoft.com/office/powerpoint/2010/main" val="4105116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8640" y="1604330"/>
            <a:ext cx="5374080" cy="4497593"/>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67041" y="1604330"/>
            <a:ext cx="5374080" cy="4497593"/>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idx="10"/>
          </p:nvPr>
        </p:nvSpPr>
        <p:spPr>
          <a:xfrm>
            <a:off x="608640" y="6247377"/>
            <a:ext cx="2801280" cy="443567"/>
          </a:xfrm>
          <a:prstGeom prst="rect">
            <a:avLst/>
          </a:prstGeom>
        </p:spPr>
        <p:txBody>
          <a:bodyPr lIns="82945" tIns="41473" rIns="82945" bIns="41473"/>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6" name="Footer Placeholder 5"/>
          <p:cNvSpPr>
            <a:spLocks noGrp="1"/>
          </p:cNvSpPr>
          <p:nvPr>
            <p:ph type="ftr" idx="11"/>
          </p:nvPr>
        </p:nvSpPr>
        <p:spPr>
          <a:xfrm>
            <a:off x="4170240" y="6247377"/>
            <a:ext cx="3826560" cy="443567"/>
          </a:xfrm>
          <a:prstGeom prst="rect">
            <a:avLst/>
          </a:prstGeom>
        </p:spPr>
        <p:txBody>
          <a:bodyPr lIns="82945" tIns="41473" rIns="82945" bIns="41473"/>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7" name="Slide Number Placeholder 6"/>
          <p:cNvSpPr>
            <a:spLocks noGrp="1"/>
          </p:cNvSpPr>
          <p:nvPr>
            <p:ph type="sldNum" idx="12"/>
          </p:nvPr>
        </p:nvSpPr>
        <p:spPr>
          <a:xfrm>
            <a:off x="8741760" y="6247377"/>
            <a:ext cx="2801280" cy="443567"/>
          </a:xfrm>
          <a:prstGeom prst="rect">
            <a:avLst/>
          </a:prstGeom>
        </p:spPr>
        <p:txBody>
          <a:bodyPr lIns="82945" tIns="41473" rIns="82945" bIns="41473"/>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05A9EB2-176B-4E3D-9A79-D72632A6BBAB}" type="slidenum">
              <a:rPr kumimoji="0" lang="en-GB" altLang="en-US" sz="1800" b="0" i="0" u="none" strike="noStrike" kern="1200" cap="none" spc="0" normalizeH="0" baseline="0" noProof="0">
                <a:ln>
                  <a:noFill/>
                </a:ln>
                <a:solidFill>
                  <a:srgbClr val="000000"/>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GB" altLang="en-US" sz="18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862484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781050"/>
            <a:ext cx="10363200" cy="585788"/>
          </a:xfrm>
        </p:spPr>
        <p:txBody>
          <a:bodyPr/>
          <a:lstStyle/>
          <a:p>
            <a:r>
              <a:rPr lang="en-US"/>
              <a:t>Click to edit Master title style</a:t>
            </a:r>
            <a:endParaRPr lang="en-IN"/>
          </a:p>
        </p:txBody>
      </p:sp>
      <p:sp>
        <p:nvSpPr>
          <p:cNvPr id="3" name="ClipArt Placeholder 2"/>
          <p:cNvSpPr>
            <a:spLocks noGrp="1"/>
          </p:cNvSpPr>
          <p:nvPr>
            <p:ph type="clipArt" sz="half" idx="1"/>
          </p:nvPr>
        </p:nvSpPr>
        <p:spPr>
          <a:xfrm>
            <a:off x="914400" y="1544638"/>
            <a:ext cx="5080000" cy="1884362"/>
          </a:xfrm>
        </p:spPr>
        <p:txBody>
          <a:bodyPr/>
          <a:lstStyle/>
          <a:p>
            <a:endParaRPr lang="en-IN"/>
          </a:p>
        </p:txBody>
      </p:sp>
      <p:sp>
        <p:nvSpPr>
          <p:cNvPr id="4" name="Text Placeholder 3"/>
          <p:cNvSpPr>
            <a:spLocks noGrp="1"/>
          </p:cNvSpPr>
          <p:nvPr>
            <p:ph type="body" sz="half" idx="2"/>
          </p:nvPr>
        </p:nvSpPr>
        <p:spPr>
          <a:xfrm>
            <a:off x="6197600" y="1544638"/>
            <a:ext cx="5080000" cy="1884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304800" y="6248400"/>
            <a:ext cx="1422400" cy="406400"/>
          </a:xfrm>
          <a:prstGeom prst="rect">
            <a:avLst/>
          </a:prstGeom>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445143671"/>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214818616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6" name="Picture 2" descr="C:\Users\vinothkumar.m\Desktop\Current Template\RBTC\Silver BG-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32222"/>
          <a:stretch/>
        </p:blipFill>
        <p:spPr bwMode="auto">
          <a:xfrm>
            <a:off x="0" y="0"/>
            <a:ext cx="12192000" cy="4648200"/>
          </a:xfrm>
          <a:prstGeom prst="rect">
            <a:avLst/>
          </a:prstGeom>
          <a:noFill/>
          <a:extLst>
            <a:ext uri="{909E8E84-426E-40DD-AFC4-6F175D3DCCD1}">
              <a14:hiddenFill xmlns:a14="http://schemas.microsoft.com/office/drawing/2010/main">
                <a:solidFill>
                  <a:srgbClr val="FFFFFF"/>
                </a:solidFill>
              </a14:hiddenFill>
            </a:ext>
          </a:extLst>
        </p:spPr>
      </p:pic>
      <p:sp>
        <p:nvSpPr>
          <p:cNvPr id="4" name="Freeform 8"/>
          <p:cNvSpPr>
            <a:spLocks noChangeAspect="1"/>
          </p:cNvSpPr>
          <p:nvPr/>
        </p:nvSpPr>
        <p:spPr bwMode="auto">
          <a:xfrm>
            <a:off x="0" y="4562505"/>
            <a:ext cx="12192000" cy="263525"/>
          </a:xfrm>
          <a:custGeom>
            <a:avLst/>
            <a:gdLst>
              <a:gd name="T0" fmla="*/ 2147483647 w 6803"/>
              <a:gd name="T1" fmla="*/ 0 h 196"/>
              <a:gd name="T2" fmla="*/ 0 w 6803"/>
              <a:gd name="T3" fmla="*/ 0 h 196"/>
              <a:gd name="T4" fmla="*/ 0 w 6803"/>
              <a:gd name="T5" fmla="*/ 2147483647 h 196"/>
              <a:gd name="T6" fmla="*/ 2147483647 w 6803"/>
              <a:gd name="T7" fmla="*/ 2147483647 h 196"/>
              <a:gd name="T8" fmla="*/ 2147483647 w 6803"/>
              <a:gd name="T9" fmla="*/ 2147483647 h 196"/>
              <a:gd name="T10" fmla="*/ 2147483647 w 6803"/>
              <a:gd name="T11" fmla="*/ 2147483647 h 196"/>
              <a:gd name="T12" fmla="*/ 2147483647 w 6803"/>
              <a:gd name="T13" fmla="*/ 0 h 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03" h="196">
                <a:moveTo>
                  <a:pt x="6803" y="0"/>
                </a:moveTo>
                <a:lnTo>
                  <a:pt x="0" y="0"/>
                </a:lnTo>
                <a:lnTo>
                  <a:pt x="0" y="99"/>
                </a:lnTo>
                <a:lnTo>
                  <a:pt x="2187" y="99"/>
                </a:lnTo>
                <a:lnTo>
                  <a:pt x="2282" y="196"/>
                </a:lnTo>
                <a:lnTo>
                  <a:pt x="6803" y="196"/>
                </a:lnTo>
                <a:lnTo>
                  <a:pt x="6803"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14" rIns="91425" bIns="45714"/>
          <a:lstStyle/>
          <a:p>
            <a:endParaRPr lang="en-US">
              <a:solidFill>
                <a:srgbClr val="000000"/>
              </a:solidFill>
            </a:endParaRPr>
          </a:p>
        </p:txBody>
      </p:sp>
      <p:sp>
        <p:nvSpPr>
          <p:cNvPr id="5" name="Rectangle 6"/>
          <p:cNvSpPr>
            <a:spLocks/>
          </p:cNvSpPr>
          <p:nvPr/>
        </p:nvSpPr>
        <p:spPr bwMode="auto">
          <a:xfrm>
            <a:off x="7641771" y="6597680"/>
            <a:ext cx="4143851" cy="24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14" rIns="0" bIns="45714">
            <a:spAutoFit/>
          </a:bodyPr>
          <a:lstStyle/>
          <a:p>
            <a:pPr algn="r"/>
            <a:r>
              <a:rPr lang="en-US" sz="1000" dirty="0">
                <a:solidFill>
                  <a:srgbClr val="000000"/>
                </a:solidFill>
                <a:ea typeface="Verdana" pitchFamily="34" charset="0"/>
                <a:cs typeface="Verdana" pitchFamily="34" charset="0"/>
              </a:rPr>
              <a:t>Copyright © 2016 HCL Technologies Limited  |  www.hcltech.com</a:t>
            </a:r>
          </a:p>
        </p:txBody>
      </p:sp>
      <p:grpSp>
        <p:nvGrpSpPr>
          <p:cNvPr id="6" name="Group 14"/>
          <p:cNvGrpSpPr>
            <a:grpSpLocks noChangeAspect="1"/>
          </p:cNvGrpSpPr>
          <p:nvPr/>
        </p:nvGrpSpPr>
        <p:grpSpPr bwMode="auto">
          <a:xfrm>
            <a:off x="10519835" y="6446871"/>
            <a:ext cx="1257300" cy="160337"/>
            <a:chOff x="5094" y="3939"/>
            <a:chExt cx="1488" cy="255"/>
          </a:xfrm>
        </p:grpSpPr>
        <p:sp>
          <p:nvSpPr>
            <p:cNvPr id="7" name="AutoShape 4"/>
            <p:cNvSpPr>
              <a:spLocks noChangeAspect="1" noChangeArrowheads="1" noTextEdit="1"/>
            </p:cNvSpPr>
            <p:nvPr/>
          </p:nvSpPr>
          <p:spPr bwMode="auto">
            <a:xfrm>
              <a:off x="5094" y="3939"/>
              <a:ext cx="148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000000"/>
                </a:solidFill>
              </a:endParaRPr>
            </a:p>
          </p:txBody>
        </p:sp>
        <p:sp>
          <p:nvSpPr>
            <p:cNvPr id="8" name="Freeform 6"/>
            <p:cNvSpPr>
              <a:spLocks/>
            </p:cNvSpPr>
            <p:nvPr/>
          </p:nvSpPr>
          <p:spPr bwMode="auto">
            <a:xfrm>
              <a:off x="5122" y="3965"/>
              <a:ext cx="555" cy="194"/>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9" name="Freeform 7"/>
            <p:cNvSpPr>
              <a:spLocks/>
            </p:cNvSpPr>
            <p:nvPr/>
          </p:nvSpPr>
          <p:spPr bwMode="auto">
            <a:xfrm>
              <a:off x="5649" y="3949"/>
              <a:ext cx="524" cy="222"/>
            </a:xfrm>
            <a:custGeom>
              <a:avLst/>
              <a:gdLst>
                <a:gd name="T0" fmla="*/ 153055 w 222"/>
                <a:gd name="T1" fmla="*/ 34001 h 94"/>
                <a:gd name="T2" fmla="*/ 213927 w 222"/>
                <a:gd name="T3" fmla="*/ 34001 h 94"/>
                <a:gd name="T4" fmla="*/ 175531 w 222"/>
                <a:gd name="T5" fmla="*/ 7770 h 94"/>
                <a:gd name="T6" fmla="*/ 32677 w 222"/>
                <a:gd name="T7" fmla="*/ 24106 h 94"/>
                <a:gd name="T8" fmla="*/ 29733 w 222"/>
                <a:gd name="T9" fmla="*/ 79488 h 94"/>
                <a:gd name="T10" fmla="*/ 147350 w 222"/>
                <a:gd name="T11" fmla="*/ 83961 h 94"/>
                <a:gd name="T12" fmla="*/ 201263 w 222"/>
                <a:gd name="T13" fmla="*/ 59881 h 94"/>
                <a:gd name="T14" fmla="*/ 139549 w 222"/>
                <a:gd name="T15" fmla="*/ 59881 h 94"/>
                <a:gd name="T16" fmla="*/ 108952 w 222"/>
                <a:gd name="T17" fmla="*/ 69592 h 94"/>
                <a:gd name="T18" fmla="*/ 75893 w 222"/>
                <a:gd name="T19" fmla="*/ 46355 h 94"/>
                <a:gd name="T20" fmla="*/ 121249 w 222"/>
                <a:gd name="T21" fmla="*/ 24106 h 94"/>
                <a:gd name="T22" fmla="*/ 153055 w 222"/>
                <a:gd name="T23" fmla="*/ 34001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10" name="Freeform 8"/>
            <p:cNvSpPr>
              <a:spLocks/>
            </p:cNvSpPr>
            <p:nvPr/>
          </p:nvSpPr>
          <p:spPr bwMode="auto">
            <a:xfrm>
              <a:off x="6162" y="3965"/>
              <a:ext cx="403" cy="194"/>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grpSp>
      <p:sp>
        <p:nvSpPr>
          <p:cNvPr id="1433603" name="Rectangle 3"/>
          <p:cNvSpPr>
            <a:spLocks noGrp="1" noChangeArrowheads="1"/>
          </p:cNvSpPr>
          <p:nvPr>
            <p:ph type="ctrTitle" hasCustomPrompt="1"/>
          </p:nvPr>
        </p:nvSpPr>
        <p:spPr>
          <a:xfrm>
            <a:off x="402336" y="4940423"/>
            <a:ext cx="11387328" cy="829468"/>
          </a:xfrm>
        </p:spPr>
        <p:txBody>
          <a:bodyPr lIns="91425" rIns="91425"/>
          <a:lstStyle>
            <a:lvl1pPr>
              <a:lnSpc>
                <a:spcPct val="125000"/>
              </a:lnSpc>
              <a:defRPr sz="2400" b="1">
                <a:solidFill>
                  <a:srgbClr val="00529B"/>
                </a:solidFill>
                <a:latin typeface="+mj-lt"/>
              </a:defRPr>
            </a:lvl1pPr>
          </a:lstStyle>
          <a:p>
            <a:r>
              <a:rPr lang="en-US" dirty="0"/>
              <a:t>CLICK TO EDIT MASTER TITLE STYLE</a:t>
            </a:r>
          </a:p>
        </p:txBody>
      </p:sp>
      <p:sp>
        <p:nvSpPr>
          <p:cNvPr id="1433605" name="Rectangle 5"/>
          <p:cNvSpPr>
            <a:spLocks noGrp="1" noChangeArrowheads="1"/>
          </p:cNvSpPr>
          <p:nvPr>
            <p:ph type="subTitle" sz="quarter" idx="1" hasCustomPrompt="1"/>
          </p:nvPr>
        </p:nvSpPr>
        <p:spPr>
          <a:xfrm>
            <a:off x="402336" y="5769894"/>
            <a:ext cx="11387328" cy="554710"/>
          </a:xfrm>
        </p:spPr>
        <p:txBody>
          <a:bodyPr/>
          <a:lstStyle>
            <a:lvl1pPr marL="0" indent="0">
              <a:buFont typeface="Wingdings 2" pitchFamily="18" charset="2"/>
              <a:buNone/>
              <a:defRPr sz="2100" b="0">
                <a:solidFill>
                  <a:schemeClr val="tx1">
                    <a:lumMod val="75000"/>
                    <a:lumOff val="25000"/>
                  </a:schemeClr>
                </a:solidFill>
                <a:latin typeface="+mj-lt"/>
              </a:defRPr>
            </a:lvl1pPr>
          </a:lstStyle>
          <a:p>
            <a:r>
              <a:rPr lang="en-US" dirty="0"/>
              <a:t>CLICK TO EDIT MASTER SUBTITLE STYLE</a:t>
            </a:r>
          </a:p>
        </p:txBody>
      </p:sp>
    </p:spTree>
    <p:extLst>
      <p:ext uri="{BB962C8B-B14F-4D97-AF65-F5344CB8AC3E}">
        <p14:creationId xmlns:p14="http://schemas.microsoft.com/office/powerpoint/2010/main" val="137988256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1.jpeg"/><Relationship Id="rId5" Type="http://schemas.openxmlformats.org/officeDocument/2006/relationships/theme" Target="../theme/theme2.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3" descr="G:\Jobs\Layout &amp; Template\Temp\Template_1\Airbus Inner.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34"/>
            <a:ext cx="12192000"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body" idx="1"/>
          </p:nvPr>
        </p:nvSpPr>
        <p:spPr bwMode="auto">
          <a:xfrm>
            <a:off x="406400" y="1219205"/>
            <a:ext cx="11379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14" rIns="91425" bIns="45714"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title"/>
          </p:nvPr>
        </p:nvSpPr>
        <p:spPr bwMode="auto">
          <a:xfrm>
            <a:off x="406400" y="15879"/>
            <a:ext cx="113792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4" tIns="45714" rIns="45714" bIns="45714" numCol="1" anchor="ctr" anchorCtr="0" compatLnSpc="1">
            <a:prstTxWarp prst="textNoShape">
              <a:avLst/>
            </a:prstTxWarp>
          </a:bodyPr>
          <a:lstStyle/>
          <a:p>
            <a:pPr lvl="0"/>
            <a:r>
              <a:rPr lang="en-US"/>
              <a:t>Click to edit Master title style</a:t>
            </a:r>
            <a:endParaRPr lang="en-US" dirty="0"/>
          </a:p>
        </p:txBody>
      </p:sp>
      <p:cxnSp>
        <p:nvCxnSpPr>
          <p:cNvPr id="8" name="Straight Connector 7"/>
          <p:cNvCxnSpPr/>
          <p:nvPr/>
        </p:nvCxnSpPr>
        <p:spPr bwMode="auto">
          <a:xfrm>
            <a:off x="626533" y="6577046"/>
            <a:ext cx="0" cy="280987"/>
          </a:xfrm>
          <a:prstGeom prst="line">
            <a:avLst/>
          </a:prstGeom>
          <a:ln>
            <a:headEnd type="none" w="sm" len="sm"/>
            <a:tailEnd type="none" w="med" len="med"/>
          </a:ln>
        </p:spPr>
        <p:style>
          <a:lnRef idx="1">
            <a:schemeClr val="dk1"/>
          </a:lnRef>
          <a:fillRef idx="0">
            <a:schemeClr val="dk1"/>
          </a:fillRef>
          <a:effectRef idx="0">
            <a:schemeClr val="dk1"/>
          </a:effectRef>
          <a:fontRef idx="minor">
            <a:schemeClr val="tx1"/>
          </a:fontRef>
        </p:style>
      </p:cxnSp>
      <p:sp>
        <p:nvSpPr>
          <p:cNvPr id="2" name="TextBox 1"/>
          <p:cNvSpPr txBox="1">
            <a:spLocks/>
          </p:cNvSpPr>
          <p:nvPr/>
        </p:nvSpPr>
        <p:spPr>
          <a:xfrm>
            <a:off x="65620" y="6569107"/>
            <a:ext cx="438149" cy="215431"/>
          </a:xfrm>
          <a:prstGeom prst="rect">
            <a:avLst/>
          </a:prstGeom>
        </p:spPr>
        <p:txBody>
          <a:bodyPr lIns="91425" tIns="45714" rIns="0" bIns="45714">
            <a:spAutoFit/>
          </a:bodyPr>
          <a:lstStyle>
            <a:defPPr>
              <a:defRPr lang="en-US"/>
            </a:defPPr>
            <a:lvl1pPr algn="r">
              <a:defRPr sz="800">
                <a:latin typeface="+mj-lt"/>
                <a:ea typeface="Verdana" pitchFamily="34" charset="0"/>
                <a:cs typeface="Verdana"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6DF0FD5-3A24-44DA-9FFE-F337F5476E26}" type="slidenum">
              <a:rPr kumimoji="0" lang="en-US" sz="800" b="0" i="0" u="none" strike="noStrike" kern="1200" cap="none" spc="0" normalizeH="0" baseline="0" noProof="0" smtClean="0">
                <a:ln>
                  <a:noFill/>
                </a:ln>
                <a:solidFill>
                  <a:srgbClr val="000000"/>
                </a:solidFill>
                <a:effectLst/>
                <a:uLnTx/>
                <a:uFillTx/>
                <a:latin typeface="Arial"/>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solidFill>
              <a:effectLst/>
              <a:uLnTx/>
              <a:uFillTx/>
              <a:latin typeface="Arial"/>
              <a:ea typeface="Verdana" pitchFamily="34" charset="0"/>
              <a:cs typeface="Verdana" pitchFamily="34" charset="0"/>
            </a:endParaRPr>
          </a:p>
        </p:txBody>
      </p:sp>
      <p:sp>
        <p:nvSpPr>
          <p:cNvPr id="1031" name="Rectangle 6"/>
          <p:cNvSpPr>
            <a:spLocks/>
          </p:cNvSpPr>
          <p:nvPr/>
        </p:nvSpPr>
        <p:spPr bwMode="auto">
          <a:xfrm>
            <a:off x="3967844" y="6446871"/>
            <a:ext cx="3902528" cy="24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14" rIns="0" bIns="45714">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a:ea typeface="Verdana" pitchFamily="34" charset="0"/>
                <a:cs typeface="Verdana" pitchFamily="34" charset="0"/>
              </a:rPr>
              <a:t>Copyright © 2016 HCL Technologies Limited  |  www.hcltech.com</a:t>
            </a:r>
          </a:p>
        </p:txBody>
      </p:sp>
      <p:grpSp>
        <p:nvGrpSpPr>
          <p:cNvPr id="1032" name="Group 5"/>
          <p:cNvGrpSpPr>
            <a:grpSpLocks noChangeAspect="1"/>
          </p:cNvGrpSpPr>
          <p:nvPr/>
        </p:nvGrpSpPr>
        <p:grpSpPr bwMode="auto">
          <a:xfrm>
            <a:off x="10519835" y="6446871"/>
            <a:ext cx="1257300" cy="160337"/>
            <a:chOff x="5094" y="3939"/>
            <a:chExt cx="1488" cy="255"/>
          </a:xfrm>
        </p:grpSpPr>
        <p:sp>
          <p:nvSpPr>
            <p:cNvPr id="1033" name="AutoShape 4"/>
            <p:cNvSpPr>
              <a:spLocks noChangeAspect="1" noChangeArrowheads="1" noTextEdit="1"/>
            </p:cNvSpPr>
            <p:nvPr/>
          </p:nvSpPr>
          <p:spPr bwMode="auto">
            <a:xfrm>
              <a:off x="5094" y="3939"/>
              <a:ext cx="148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034" name="Freeform 6"/>
            <p:cNvSpPr>
              <a:spLocks/>
            </p:cNvSpPr>
            <p:nvPr/>
          </p:nvSpPr>
          <p:spPr bwMode="auto">
            <a:xfrm>
              <a:off x="5122" y="3965"/>
              <a:ext cx="555" cy="194"/>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035" name="Freeform 7"/>
            <p:cNvSpPr>
              <a:spLocks/>
            </p:cNvSpPr>
            <p:nvPr/>
          </p:nvSpPr>
          <p:spPr bwMode="auto">
            <a:xfrm>
              <a:off x="5649" y="3949"/>
              <a:ext cx="524" cy="222"/>
            </a:xfrm>
            <a:custGeom>
              <a:avLst/>
              <a:gdLst>
                <a:gd name="T0" fmla="*/ 153055 w 222"/>
                <a:gd name="T1" fmla="*/ 34001 h 94"/>
                <a:gd name="T2" fmla="*/ 213927 w 222"/>
                <a:gd name="T3" fmla="*/ 34001 h 94"/>
                <a:gd name="T4" fmla="*/ 175531 w 222"/>
                <a:gd name="T5" fmla="*/ 7770 h 94"/>
                <a:gd name="T6" fmla="*/ 32677 w 222"/>
                <a:gd name="T7" fmla="*/ 24106 h 94"/>
                <a:gd name="T8" fmla="*/ 29733 w 222"/>
                <a:gd name="T9" fmla="*/ 79488 h 94"/>
                <a:gd name="T10" fmla="*/ 147350 w 222"/>
                <a:gd name="T11" fmla="*/ 83961 h 94"/>
                <a:gd name="T12" fmla="*/ 201263 w 222"/>
                <a:gd name="T13" fmla="*/ 59881 h 94"/>
                <a:gd name="T14" fmla="*/ 139549 w 222"/>
                <a:gd name="T15" fmla="*/ 59881 h 94"/>
                <a:gd name="T16" fmla="*/ 108952 w 222"/>
                <a:gd name="T17" fmla="*/ 69592 h 94"/>
                <a:gd name="T18" fmla="*/ 75893 w 222"/>
                <a:gd name="T19" fmla="*/ 46355 h 94"/>
                <a:gd name="T20" fmla="*/ 121249 w 222"/>
                <a:gd name="T21" fmla="*/ 24106 h 94"/>
                <a:gd name="T22" fmla="*/ 153055 w 222"/>
                <a:gd name="T23" fmla="*/ 34001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1036" name="Freeform 8"/>
            <p:cNvSpPr>
              <a:spLocks/>
            </p:cNvSpPr>
            <p:nvPr/>
          </p:nvSpPr>
          <p:spPr bwMode="auto">
            <a:xfrm>
              <a:off x="6162" y="3965"/>
              <a:ext cx="403" cy="194"/>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grpSp>
    </p:spTree>
    <p:extLst>
      <p:ext uri="{BB962C8B-B14F-4D97-AF65-F5344CB8AC3E}">
        <p14:creationId xmlns:p14="http://schemas.microsoft.com/office/powerpoint/2010/main" val="2631504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ransition/>
  <p:txStyles>
    <p:titleStyle>
      <a:lvl1pPr algn="l" rtl="0" eaLnBrk="1" fontAlgn="base" hangingPunct="1">
        <a:spcBef>
          <a:spcPct val="0"/>
        </a:spcBef>
        <a:spcAft>
          <a:spcPct val="0"/>
        </a:spcAft>
        <a:defRPr sz="2400" b="1" cap="all" baseline="0">
          <a:solidFill>
            <a:srgbClr val="00529B"/>
          </a:solidFill>
          <a:latin typeface="+mj-lt"/>
          <a:ea typeface="+mj-ea"/>
          <a:cs typeface="+mj-cs"/>
        </a:defRPr>
      </a:lvl1pPr>
      <a:lvl2pPr algn="l" rtl="0" eaLnBrk="1" fontAlgn="base" hangingPunct="1">
        <a:spcBef>
          <a:spcPct val="0"/>
        </a:spcBef>
        <a:spcAft>
          <a:spcPct val="0"/>
        </a:spcAft>
        <a:defRPr sz="2400" b="1">
          <a:solidFill>
            <a:srgbClr val="00529B"/>
          </a:solidFill>
          <a:latin typeface="Novecento Book" pitchFamily="50" charset="0"/>
        </a:defRPr>
      </a:lvl2pPr>
      <a:lvl3pPr algn="l" rtl="0" eaLnBrk="1" fontAlgn="base" hangingPunct="1">
        <a:spcBef>
          <a:spcPct val="0"/>
        </a:spcBef>
        <a:spcAft>
          <a:spcPct val="0"/>
        </a:spcAft>
        <a:defRPr sz="2400" b="1">
          <a:solidFill>
            <a:srgbClr val="00529B"/>
          </a:solidFill>
          <a:latin typeface="Novecento Book" pitchFamily="50" charset="0"/>
        </a:defRPr>
      </a:lvl3pPr>
      <a:lvl4pPr algn="l" rtl="0" eaLnBrk="1" fontAlgn="base" hangingPunct="1">
        <a:spcBef>
          <a:spcPct val="0"/>
        </a:spcBef>
        <a:spcAft>
          <a:spcPct val="0"/>
        </a:spcAft>
        <a:defRPr sz="2400" b="1">
          <a:solidFill>
            <a:srgbClr val="00529B"/>
          </a:solidFill>
          <a:latin typeface="Novecento Book" pitchFamily="50" charset="0"/>
        </a:defRPr>
      </a:lvl4pPr>
      <a:lvl5pPr algn="l" rtl="0" eaLnBrk="1" fontAlgn="base" hangingPunct="1">
        <a:spcBef>
          <a:spcPct val="0"/>
        </a:spcBef>
        <a:spcAft>
          <a:spcPct val="0"/>
        </a:spcAft>
        <a:defRPr sz="2400" b="1">
          <a:solidFill>
            <a:srgbClr val="00529B"/>
          </a:solidFill>
          <a:latin typeface="Novecento Book" pitchFamily="50" charset="0"/>
        </a:defRPr>
      </a:lvl5pPr>
      <a:lvl6pPr marL="457128" algn="l" rtl="0" eaLnBrk="1" fontAlgn="base" hangingPunct="1">
        <a:spcBef>
          <a:spcPct val="0"/>
        </a:spcBef>
        <a:spcAft>
          <a:spcPct val="0"/>
        </a:spcAft>
        <a:defRPr sz="2400" b="1">
          <a:solidFill>
            <a:schemeClr val="bg1"/>
          </a:solidFill>
          <a:latin typeface="Arial" charset="0"/>
        </a:defRPr>
      </a:lvl6pPr>
      <a:lvl7pPr marL="914252" algn="l" rtl="0" eaLnBrk="1" fontAlgn="base" hangingPunct="1">
        <a:spcBef>
          <a:spcPct val="0"/>
        </a:spcBef>
        <a:spcAft>
          <a:spcPct val="0"/>
        </a:spcAft>
        <a:defRPr sz="2400" b="1">
          <a:solidFill>
            <a:schemeClr val="bg1"/>
          </a:solidFill>
          <a:latin typeface="Arial" charset="0"/>
        </a:defRPr>
      </a:lvl7pPr>
      <a:lvl8pPr marL="1371380" algn="l" rtl="0" eaLnBrk="1" fontAlgn="base" hangingPunct="1">
        <a:spcBef>
          <a:spcPct val="0"/>
        </a:spcBef>
        <a:spcAft>
          <a:spcPct val="0"/>
        </a:spcAft>
        <a:defRPr sz="2400" b="1">
          <a:solidFill>
            <a:schemeClr val="bg1"/>
          </a:solidFill>
          <a:latin typeface="Arial" charset="0"/>
        </a:defRPr>
      </a:lvl8pPr>
      <a:lvl9pPr marL="1828508" algn="l" rtl="0" eaLnBrk="1" fontAlgn="base" hangingPunct="1">
        <a:spcBef>
          <a:spcPct val="0"/>
        </a:spcBef>
        <a:spcAft>
          <a:spcPct val="0"/>
        </a:spcAft>
        <a:defRPr sz="2400" b="1">
          <a:solidFill>
            <a:schemeClr val="bg1"/>
          </a:solidFill>
          <a:latin typeface="Arial" charset="0"/>
        </a:defRPr>
      </a:lvl9pPr>
    </p:titleStyle>
    <p:bodyStyle>
      <a:lvl1pPr marL="238088" indent="-238088" algn="l" rtl="0" eaLnBrk="1" fontAlgn="base" hangingPunct="1">
        <a:spcBef>
          <a:spcPct val="100000"/>
        </a:spcBef>
        <a:spcAft>
          <a:spcPct val="0"/>
        </a:spcAft>
        <a:buClr>
          <a:schemeClr val="tx1"/>
        </a:buClr>
        <a:buFont typeface="Wingdings 2" pitchFamily="18" charset="2"/>
        <a:buChar char="¡"/>
        <a:defRPr sz="1500">
          <a:solidFill>
            <a:schemeClr val="tx1"/>
          </a:solidFill>
          <a:latin typeface="+mn-lt"/>
          <a:ea typeface="+mn-ea"/>
          <a:cs typeface="+mn-cs"/>
        </a:defRPr>
      </a:lvl1pPr>
      <a:lvl2pPr marL="457128" indent="-217453"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2pPr>
      <a:lvl3pPr marL="676168" indent="-209517"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3pPr>
      <a:lvl4pPr marL="904729"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4pPr>
      <a:lvl5pPr marL="1133293"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5pPr>
      <a:lvl6pPr marL="1590421"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6pPr>
      <a:lvl7pPr marL="2047548"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7pPr>
      <a:lvl8pPr marL="2504675"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8pPr>
      <a:lvl9pPr marL="2961802"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9pPr>
    </p:bodyStyle>
    <p:otherStyle>
      <a:defPPr>
        <a:defRPr lang="en-US"/>
      </a:defPPr>
      <a:lvl1pPr marL="0" algn="l" defTabSz="914252" rtl="0" eaLnBrk="1" latinLnBrk="0" hangingPunct="1">
        <a:defRPr sz="1800" kern="1200">
          <a:solidFill>
            <a:schemeClr val="tx1"/>
          </a:solidFill>
          <a:latin typeface="+mn-lt"/>
          <a:ea typeface="+mn-ea"/>
          <a:cs typeface="+mn-cs"/>
        </a:defRPr>
      </a:lvl1pPr>
      <a:lvl2pPr marL="457128" algn="l" defTabSz="914252" rtl="0" eaLnBrk="1" latinLnBrk="0" hangingPunct="1">
        <a:defRPr sz="1800" kern="1200">
          <a:solidFill>
            <a:schemeClr val="tx1"/>
          </a:solidFill>
          <a:latin typeface="+mn-lt"/>
          <a:ea typeface="+mn-ea"/>
          <a:cs typeface="+mn-cs"/>
        </a:defRPr>
      </a:lvl2pPr>
      <a:lvl3pPr marL="914252" algn="l" defTabSz="914252" rtl="0" eaLnBrk="1" latinLnBrk="0" hangingPunct="1">
        <a:defRPr sz="1800" kern="1200">
          <a:solidFill>
            <a:schemeClr val="tx1"/>
          </a:solidFill>
          <a:latin typeface="+mn-lt"/>
          <a:ea typeface="+mn-ea"/>
          <a:cs typeface="+mn-cs"/>
        </a:defRPr>
      </a:lvl3pPr>
      <a:lvl4pPr marL="1371380" algn="l" defTabSz="914252" rtl="0" eaLnBrk="1" latinLnBrk="0" hangingPunct="1">
        <a:defRPr sz="1800" kern="1200">
          <a:solidFill>
            <a:schemeClr val="tx1"/>
          </a:solidFill>
          <a:latin typeface="+mn-lt"/>
          <a:ea typeface="+mn-ea"/>
          <a:cs typeface="+mn-cs"/>
        </a:defRPr>
      </a:lvl4pPr>
      <a:lvl5pPr marL="1828508" algn="l" defTabSz="914252" rtl="0" eaLnBrk="1" latinLnBrk="0" hangingPunct="1">
        <a:defRPr sz="1800" kern="1200">
          <a:solidFill>
            <a:schemeClr val="tx1"/>
          </a:solidFill>
          <a:latin typeface="+mn-lt"/>
          <a:ea typeface="+mn-ea"/>
          <a:cs typeface="+mn-cs"/>
        </a:defRPr>
      </a:lvl5pPr>
      <a:lvl6pPr marL="2285635" algn="l" defTabSz="914252" rtl="0" eaLnBrk="1" latinLnBrk="0" hangingPunct="1">
        <a:defRPr sz="1800" kern="1200">
          <a:solidFill>
            <a:schemeClr val="tx1"/>
          </a:solidFill>
          <a:latin typeface="+mn-lt"/>
          <a:ea typeface="+mn-ea"/>
          <a:cs typeface="+mn-cs"/>
        </a:defRPr>
      </a:lvl6pPr>
      <a:lvl7pPr marL="2742761" algn="l" defTabSz="914252" rtl="0" eaLnBrk="1" latinLnBrk="0" hangingPunct="1">
        <a:defRPr sz="1800" kern="1200">
          <a:solidFill>
            <a:schemeClr val="tx1"/>
          </a:solidFill>
          <a:latin typeface="+mn-lt"/>
          <a:ea typeface="+mn-ea"/>
          <a:cs typeface="+mn-cs"/>
        </a:defRPr>
      </a:lvl7pPr>
      <a:lvl8pPr marL="3199887" algn="l" defTabSz="914252" rtl="0" eaLnBrk="1" latinLnBrk="0" hangingPunct="1">
        <a:defRPr sz="1800" kern="1200">
          <a:solidFill>
            <a:schemeClr val="tx1"/>
          </a:solidFill>
          <a:latin typeface="+mn-lt"/>
          <a:ea typeface="+mn-ea"/>
          <a:cs typeface="+mn-cs"/>
        </a:defRPr>
      </a:lvl8pPr>
      <a:lvl9pPr marL="3657015" algn="l" defTabSz="91425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3" descr="G:\Jobs\Layout &amp; Template\Temp\Template_1\Airbus Inne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4"/>
            <a:ext cx="12192000"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body" idx="1"/>
          </p:nvPr>
        </p:nvSpPr>
        <p:spPr bwMode="auto">
          <a:xfrm>
            <a:off x="406400" y="1219205"/>
            <a:ext cx="11379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14" rIns="91425" bIns="45714"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title"/>
          </p:nvPr>
        </p:nvSpPr>
        <p:spPr bwMode="auto">
          <a:xfrm>
            <a:off x="406400" y="15879"/>
            <a:ext cx="113792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4" tIns="45714" rIns="45714" bIns="45714" numCol="1" anchor="ctr" anchorCtr="0" compatLnSpc="1">
            <a:prstTxWarp prst="textNoShape">
              <a:avLst/>
            </a:prstTxWarp>
          </a:bodyPr>
          <a:lstStyle/>
          <a:p>
            <a:pPr lvl="0"/>
            <a:r>
              <a:rPr lang="en-US"/>
              <a:t>Click to edit Master title style</a:t>
            </a:r>
            <a:endParaRPr lang="en-US" dirty="0"/>
          </a:p>
        </p:txBody>
      </p:sp>
      <p:cxnSp>
        <p:nvCxnSpPr>
          <p:cNvPr id="8" name="Straight Connector 7"/>
          <p:cNvCxnSpPr/>
          <p:nvPr/>
        </p:nvCxnSpPr>
        <p:spPr bwMode="auto">
          <a:xfrm>
            <a:off x="626533" y="6577046"/>
            <a:ext cx="0" cy="280987"/>
          </a:xfrm>
          <a:prstGeom prst="line">
            <a:avLst/>
          </a:prstGeom>
          <a:ln>
            <a:headEnd type="none" w="sm" len="sm"/>
            <a:tailEnd type="none" w="med" len="med"/>
          </a:ln>
        </p:spPr>
        <p:style>
          <a:lnRef idx="1">
            <a:schemeClr val="dk1"/>
          </a:lnRef>
          <a:fillRef idx="0">
            <a:schemeClr val="dk1"/>
          </a:fillRef>
          <a:effectRef idx="0">
            <a:schemeClr val="dk1"/>
          </a:effectRef>
          <a:fontRef idx="minor">
            <a:schemeClr val="tx1"/>
          </a:fontRef>
        </p:style>
      </p:cxnSp>
      <p:sp>
        <p:nvSpPr>
          <p:cNvPr id="2" name="TextBox 1"/>
          <p:cNvSpPr txBox="1">
            <a:spLocks/>
          </p:cNvSpPr>
          <p:nvPr/>
        </p:nvSpPr>
        <p:spPr>
          <a:xfrm>
            <a:off x="65620" y="6569107"/>
            <a:ext cx="438149" cy="215431"/>
          </a:xfrm>
          <a:prstGeom prst="rect">
            <a:avLst/>
          </a:prstGeom>
        </p:spPr>
        <p:txBody>
          <a:bodyPr lIns="91425" tIns="45714" rIns="0" bIns="45714">
            <a:spAutoFit/>
          </a:bodyPr>
          <a:lstStyle>
            <a:defPPr>
              <a:defRPr lang="en-US"/>
            </a:defPPr>
            <a:lvl1pPr algn="r">
              <a:defRPr sz="800">
                <a:latin typeface="+mj-lt"/>
                <a:ea typeface="Verdana" pitchFamily="34" charset="0"/>
                <a:cs typeface="Verdana" pitchFamily="34" charset="0"/>
              </a:defRPr>
            </a:lvl1pPr>
          </a:lstStyle>
          <a:p>
            <a:pPr>
              <a:defRPr/>
            </a:pPr>
            <a:fld id="{56DF0FD5-3A24-44DA-9FFE-F337F5476E26}" type="slidenum">
              <a:rPr lang="en-US" smtClean="0">
                <a:solidFill>
                  <a:srgbClr val="000000"/>
                </a:solidFill>
              </a:rPr>
              <a:pPr>
                <a:defRPr/>
              </a:pPr>
              <a:t>‹#›</a:t>
            </a:fld>
            <a:endParaRPr lang="en-US" dirty="0">
              <a:solidFill>
                <a:srgbClr val="000000"/>
              </a:solidFill>
            </a:endParaRPr>
          </a:p>
        </p:txBody>
      </p:sp>
      <p:sp>
        <p:nvSpPr>
          <p:cNvPr id="1031" name="Rectangle 6"/>
          <p:cNvSpPr>
            <a:spLocks/>
          </p:cNvSpPr>
          <p:nvPr/>
        </p:nvSpPr>
        <p:spPr bwMode="auto">
          <a:xfrm>
            <a:off x="3967844" y="6446871"/>
            <a:ext cx="3902528" cy="24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14" rIns="0" bIns="45714">
            <a:spAutoFit/>
          </a:bodyPr>
          <a:lstStyle/>
          <a:p>
            <a:pPr algn="r"/>
            <a:r>
              <a:rPr lang="en-US" sz="1000" dirty="0">
                <a:solidFill>
                  <a:srgbClr val="000000"/>
                </a:solidFill>
                <a:ea typeface="Verdana" pitchFamily="34" charset="0"/>
                <a:cs typeface="Verdana" pitchFamily="34" charset="0"/>
              </a:rPr>
              <a:t>Copyright © 2016 HCL Technologies Limited  |  www.hcltech.com</a:t>
            </a:r>
          </a:p>
        </p:txBody>
      </p:sp>
      <p:grpSp>
        <p:nvGrpSpPr>
          <p:cNvPr id="1032" name="Group 5"/>
          <p:cNvGrpSpPr>
            <a:grpSpLocks noChangeAspect="1"/>
          </p:cNvGrpSpPr>
          <p:nvPr/>
        </p:nvGrpSpPr>
        <p:grpSpPr bwMode="auto">
          <a:xfrm>
            <a:off x="10519835" y="6446871"/>
            <a:ext cx="1257300" cy="160337"/>
            <a:chOff x="5094" y="3939"/>
            <a:chExt cx="1488" cy="255"/>
          </a:xfrm>
        </p:grpSpPr>
        <p:sp>
          <p:nvSpPr>
            <p:cNvPr id="1033" name="AutoShape 4"/>
            <p:cNvSpPr>
              <a:spLocks noChangeAspect="1" noChangeArrowheads="1" noTextEdit="1"/>
            </p:cNvSpPr>
            <p:nvPr/>
          </p:nvSpPr>
          <p:spPr bwMode="auto">
            <a:xfrm>
              <a:off x="5094" y="3939"/>
              <a:ext cx="148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000000"/>
                </a:solidFill>
              </a:endParaRPr>
            </a:p>
          </p:txBody>
        </p:sp>
        <p:sp>
          <p:nvSpPr>
            <p:cNvPr id="1034" name="Freeform 6"/>
            <p:cNvSpPr>
              <a:spLocks/>
            </p:cNvSpPr>
            <p:nvPr/>
          </p:nvSpPr>
          <p:spPr bwMode="auto">
            <a:xfrm>
              <a:off x="5122" y="3965"/>
              <a:ext cx="555" cy="194"/>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1035" name="Freeform 7"/>
            <p:cNvSpPr>
              <a:spLocks/>
            </p:cNvSpPr>
            <p:nvPr/>
          </p:nvSpPr>
          <p:spPr bwMode="auto">
            <a:xfrm>
              <a:off x="5649" y="3949"/>
              <a:ext cx="524" cy="222"/>
            </a:xfrm>
            <a:custGeom>
              <a:avLst/>
              <a:gdLst>
                <a:gd name="T0" fmla="*/ 153055 w 222"/>
                <a:gd name="T1" fmla="*/ 34001 h 94"/>
                <a:gd name="T2" fmla="*/ 213927 w 222"/>
                <a:gd name="T3" fmla="*/ 34001 h 94"/>
                <a:gd name="T4" fmla="*/ 175531 w 222"/>
                <a:gd name="T5" fmla="*/ 7770 h 94"/>
                <a:gd name="T6" fmla="*/ 32677 w 222"/>
                <a:gd name="T7" fmla="*/ 24106 h 94"/>
                <a:gd name="T8" fmla="*/ 29733 w 222"/>
                <a:gd name="T9" fmla="*/ 79488 h 94"/>
                <a:gd name="T10" fmla="*/ 147350 w 222"/>
                <a:gd name="T11" fmla="*/ 83961 h 94"/>
                <a:gd name="T12" fmla="*/ 201263 w 222"/>
                <a:gd name="T13" fmla="*/ 59881 h 94"/>
                <a:gd name="T14" fmla="*/ 139549 w 222"/>
                <a:gd name="T15" fmla="*/ 59881 h 94"/>
                <a:gd name="T16" fmla="*/ 108952 w 222"/>
                <a:gd name="T17" fmla="*/ 69592 h 94"/>
                <a:gd name="T18" fmla="*/ 75893 w 222"/>
                <a:gd name="T19" fmla="*/ 46355 h 94"/>
                <a:gd name="T20" fmla="*/ 121249 w 222"/>
                <a:gd name="T21" fmla="*/ 24106 h 94"/>
                <a:gd name="T22" fmla="*/ 153055 w 222"/>
                <a:gd name="T23" fmla="*/ 34001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sp>
          <p:nvSpPr>
            <p:cNvPr id="1036" name="Freeform 8"/>
            <p:cNvSpPr>
              <a:spLocks/>
            </p:cNvSpPr>
            <p:nvPr/>
          </p:nvSpPr>
          <p:spPr bwMode="auto">
            <a:xfrm>
              <a:off x="6162" y="3965"/>
              <a:ext cx="403" cy="194"/>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solidFill>
              <a:srgbClr val="0052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rgbClr val="000000"/>
                </a:solidFill>
              </a:endParaRPr>
            </a:p>
          </p:txBody>
        </p:sp>
      </p:grpSp>
    </p:spTree>
    <p:extLst>
      <p:ext uri="{BB962C8B-B14F-4D97-AF65-F5344CB8AC3E}">
        <p14:creationId xmlns:p14="http://schemas.microsoft.com/office/powerpoint/2010/main" val="394657857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Lst>
  <p:transition/>
  <p:txStyles>
    <p:titleStyle>
      <a:lvl1pPr algn="l" rtl="0" eaLnBrk="1" fontAlgn="base" hangingPunct="1">
        <a:spcBef>
          <a:spcPct val="0"/>
        </a:spcBef>
        <a:spcAft>
          <a:spcPct val="0"/>
        </a:spcAft>
        <a:defRPr sz="2400" b="1" cap="all" baseline="0">
          <a:solidFill>
            <a:srgbClr val="00529B"/>
          </a:solidFill>
          <a:latin typeface="+mj-lt"/>
          <a:ea typeface="+mj-ea"/>
          <a:cs typeface="+mj-cs"/>
        </a:defRPr>
      </a:lvl1pPr>
      <a:lvl2pPr algn="l" rtl="0" eaLnBrk="1" fontAlgn="base" hangingPunct="1">
        <a:spcBef>
          <a:spcPct val="0"/>
        </a:spcBef>
        <a:spcAft>
          <a:spcPct val="0"/>
        </a:spcAft>
        <a:defRPr sz="2400" b="1">
          <a:solidFill>
            <a:srgbClr val="00529B"/>
          </a:solidFill>
          <a:latin typeface="Novecento Book" pitchFamily="50" charset="0"/>
        </a:defRPr>
      </a:lvl2pPr>
      <a:lvl3pPr algn="l" rtl="0" eaLnBrk="1" fontAlgn="base" hangingPunct="1">
        <a:spcBef>
          <a:spcPct val="0"/>
        </a:spcBef>
        <a:spcAft>
          <a:spcPct val="0"/>
        </a:spcAft>
        <a:defRPr sz="2400" b="1">
          <a:solidFill>
            <a:srgbClr val="00529B"/>
          </a:solidFill>
          <a:latin typeface="Novecento Book" pitchFamily="50" charset="0"/>
        </a:defRPr>
      </a:lvl3pPr>
      <a:lvl4pPr algn="l" rtl="0" eaLnBrk="1" fontAlgn="base" hangingPunct="1">
        <a:spcBef>
          <a:spcPct val="0"/>
        </a:spcBef>
        <a:spcAft>
          <a:spcPct val="0"/>
        </a:spcAft>
        <a:defRPr sz="2400" b="1">
          <a:solidFill>
            <a:srgbClr val="00529B"/>
          </a:solidFill>
          <a:latin typeface="Novecento Book" pitchFamily="50" charset="0"/>
        </a:defRPr>
      </a:lvl4pPr>
      <a:lvl5pPr algn="l" rtl="0" eaLnBrk="1" fontAlgn="base" hangingPunct="1">
        <a:spcBef>
          <a:spcPct val="0"/>
        </a:spcBef>
        <a:spcAft>
          <a:spcPct val="0"/>
        </a:spcAft>
        <a:defRPr sz="2400" b="1">
          <a:solidFill>
            <a:srgbClr val="00529B"/>
          </a:solidFill>
          <a:latin typeface="Novecento Book" pitchFamily="50" charset="0"/>
        </a:defRPr>
      </a:lvl5pPr>
      <a:lvl6pPr marL="457128" algn="l" rtl="0" eaLnBrk="1" fontAlgn="base" hangingPunct="1">
        <a:spcBef>
          <a:spcPct val="0"/>
        </a:spcBef>
        <a:spcAft>
          <a:spcPct val="0"/>
        </a:spcAft>
        <a:defRPr sz="2400" b="1">
          <a:solidFill>
            <a:schemeClr val="bg1"/>
          </a:solidFill>
          <a:latin typeface="Arial" charset="0"/>
        </a:defRPr>
      </a:lvl6pPr>
      <a:lvl7pPr marL="914252" algn="l" rtl="0" eaLnBrk="1" fontAlgn="base" hangingPunct="1">
        <a:spcBef>
          <a:spcPct val="0"/>
        </a:spcBef>
        <a:spcAft>
          <a:spcPct val="0"/>
        </a:spcAft>
        <a:defRPr sz="2400" b="1">
          <a:solidFill>
            <a:schemeClr val="bg1"/>
          </a:solidFill>
          <a:latin typeface="Arial" charset="0"/>
        </a:defRPr>
      </a:lvl7pPr>
      <a:lvl8pPr marL="1371380" algn="l" rtl="0" eaLnBrk="1" fontAlgn="base" hangingPunct="1">
        <a:spcBef>
          <a:spcPct val="0"/>
        </a:spcBef>
        <a:spcAft>
          <a:spcPct val="0"/>
        </a:spcAft>
        <a:defRPr sz="2400" b="1">
          <a:solidFill>
            <a:schemeClr val="bg1"/>
          </a:solidFill>
          <a:latin typeface="Arial" charset="0"/>
        </a:defRPr>
      </a:lvl8pPr>
      <a:lvl9pPr marL="1828508" algn="l" rtl="0" eaLnBrk="1" fontAlgn="base" hangingPunct="1">
        <a:spcBef>
          <a:spcPct val="0"/>
        </a:spcBef>
        <a:spcAft>
          <a:spcPct val="0"/>
        </a:spcAft>
        <a:defRPr sz="2400" b="1">
          <a:solidFill>
            <a:schemeClr val="bg1"/>
          </a:solidFill>
          <a:latin typeface="Arial" charset="0"/>
        </a:defRPr>
      </a:lvl9pPr>
    </p:titleStyle>
    <p:bodyStyle>
      <a:lvl1pPr marL="238088" indent="-238088" algn="l" rtl="0" eaLnBrk="1" fontAlgn="base" hangingPunct="1">
        <a:spcBef>
          <a:spcPct val="100000"/>
        </a:spcBef>
        <a:spcAft>
          <a:spcPct val="0"/>
        </a:spcAft>
        <a:buClr>
          <a:schemeClr val="tx1"/>
        </a:buClr>
        <a:buFont typeface="Wingdings 2" pitchFamily="18" charset="2"/>
        <a:buChar char="¡"/>
        <a:defRPr sz="1500">
          <a:solidFill>
            <a:schemeClr val="tx1"/>
          </a:solidFill>
          <a:latin typeface="+mn-lt"/>
          <a:ea typeface="+mn-ea"/>
          <a:cs typeface="+mn-cs"/>
        </a:defRPr>
      </a:lvl1pPr>
      <a:lvl2pPr marL="457128" indent="-217453"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2pPr>
      <a:lvl3pPr marL="676168" indent="-209517"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3pPr>
      <a:lvl4pPr marL="904729"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4pPr>
      <a:lvl5pPr marL="1133293"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5pPr>
      <a:lvl6pPr marL="1590421"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6pPr>
      <a:lvl7pPr marL="2047548"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7pPr>
      <a:lvl8pPr marL="2504675"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8pPr>
      <a:lvl9pPr marL="2961802" indent="-219040" algn="l" rtl="0" eaLnBrk="1" fontAlgn="base" hangingPunct="1">
        <a:spcBef>
          <a:spcPct val="50000"/>
        </a:spcBef>
        <a:spcAft>
          <a:spcPct val="0"/>
        </a:spcAft>
        <a:buClr>
          <a:schemeClr val="tx1"/>
        </a:buClr>
        <a:buFont typeface="Wingdings" pitchFamily="2" charset="2"/>
        <a:buChar char="§"/>
        <a:defRPr sz="1400">
          <a:solidFill>
            <a:schemeClr val="tx1"/>
          </a:solidFill>
          <a:latin typeface="+mn-lt"/>
        </a:defRPr>
      </a:lvl9pPr>
    </p:bodyStyle>
    <p:otherStyle>
      <a:defPPr>
        <a:defRPr lang="en-US"/>
      </a:defPPr>
      <a:lvl1pPr marL="0" algn="l" defTabSz="914252" rtl="0" eaLnBrk="1" latinLnBrk="0" hangingPunct="1">
        <a:defRPr sz="1800" kern="1200">
          <a:solidFill>
            <a:schemeClr val="tx1"/>
          </a:solidFill>
          <a:latin typeface="+mn-lt"/>
          <a:ea typeface="+mn-ea"/>
          <a:cs typeface="+mn-cs"/>
        </a:defRPr>
      </a:lvl1pPr>
      <a:lvl2pPr marL="457128" algn="l" defTabSz="914252" rtl="0" eaLnBrk="1" latinLnBrk="0" hangingPunct="1">
        <a:defRPr sz="1800" kern="1200">
          <a:solidFill>
            <a:schemeClr val="tx1"/>
          </a:solidFill>
          <a:latin typeface="+mn-lt"/>
          <a:ea typeface="+mn-ea"/>
          <a:cs typeface="+mn-cs"/>
        </a:defRPr>
      </a:lvl2pPr>
      <a:lvl3pPr marL="914252" algn="l" defTabSz="914252" rtl="0" eaLnBrk="1" latinLnBrk="0" hangingPunct="1">
        <a:defRPr sz="1800" kern="1200">
          <a:solidFill>
            <a:schemeClr val="tx1"/>
          </a:solidFill>
          <a:latin typeface="+mn-lt"/>
          <a:ea typeface="+mn-ea"/>
          <a:cs typeface="+mn-cs"/>
        </a:defRPr>
      </a:lvl3pPr>
      <a:lvl4pPr marL="1371380" algn="l" defTabSz="914252" rtl="0" eaLnBrk="1" latinLnBrk="0" hangingPunct="1">
        <a:defRPr sz="1800" kern="1200">
          <a:solidFill>
            <a:schemeClr val="tx1"/>
          </a:solidFill>
          <a:latin typeface="+mn-lt"/>
          <a:ea typeface="+mn-ea"/>
          <a:cs typeface="+mn-cs"/>
        </a:defRPr>
      </a:lvl4pPr>
      <a:lvl5pPr marL="1828508" algn="l" defTabSz="914252" rtl="0" eaLnBrk="1" latinLnBrk="0" hangingPunct="1">
        <a:defRPr sz="1800" kern="1200">
          <a:solidFill>
            <a:schemeClr val="tx1"/>
          </a:solidFill>
          <a:latin typeface="+mn-lt"/>
          <a:ea typeface="+mn-ea"/>
          <a:cs typeface="+mn-cs"/>
        </a:defRPr>
      </a:lvl5pPr>
      <a:lvl6pPr marL="2285635" algn="l" defTabSz="914252" rtl="0" eaLnBrk="1" latinLnBrk="0" hangingPunct="1">
        <a:defRPr sz="1800" kern="1200">
          <a:solidFill>
            <a:schemeClr val="tx1"/>
          </a:solidFill>
          <a:latin typeface="+mn-lt"/>
          <a:ea typeface="+mn-ea"/>
          <a:cs typeface="+mn-cs"/>
        </a:defRPr>
      </a:lvl6pPr>
      <a:lvl7pPr marL="2742761" algn="l" defTabSz="914252" rtl="0" eaLnBrk="1" latinLnBrk="0" hangingPunct="1">
        <a:defRPr sz="1800" kern="1200">
          <a:solidFill>
            <a:schemeClr val="tx1"/>
          </a:solidFill>
          <a:latin typeface="+mn-lt"/>
          <a:ea typeface="+mn-ea"/>
          <a:cs typeface="+mn-cs"/>
        </a:defRPr>
      </a:lvl7pPr>
      <a:lvl8pPr marL="3199887" algn="l" defTabSz="914252" rtl="0" eaLnBrk="1" latinLnBrk="0" hangingPunct="1">
        <a:defRPr sz="1800" kern="1200">
          <a:solidFill>
            <a:schemeClr val="tx1"/>
          </a:solidFill>
          <a:latin typeface="+mn-lt"/>
          <a:ea typeface="+mn-ea"/>
          <a:cs typeface="+mn-cs"/>
        </a:defRPr>
      </a:lvl8pPr>
      <a:lvl9pPr marL="3657015" algn="l" defTabSz="91425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airbrake.io/blog/python-exception-handling/class-hierarchy"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codeproject.com/Articles/22769/Introduction-to-Object-Oriented-Programming-Conce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docs.python.org/3/tutorial/" TargetMode="Externa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 oriented programming</a:t>
            </a:r>
            <a:endParaRPr lang="en-US" dirty="0"/>
          </a:p>
        </p:txBody>
      </p:sp>
      <p:sp>
        <p:nvSpPr>
          <p:cNvPr id="3" name="Subtitle 2"/>
          <p:cNvSpPr>
            <a:spLocks noGrp="1"/>
          </p:cNvSpPr>
          <p:nvPr>
            <p:ph type="subTitle" sz="quarter" idx="1"/>
          </p:nvPr>
        </p:nvSpPr>
        <p:spPr/>
        <p:txBody>
          <a:bodyPr/>
          <a:lstStyle/>
          <a:p>
            <a:endParaRPr lang="en-US"/>
          </a:p>
        </p:txBody>
      </p:sp>
    </p:spTree>
    <p:extLst>
      <p:ext uri="{BB962C8B-B14F-4D97-AF65-F5344CB8AC3E}">
        <p14:creationId xmlns:p14="http://schemas.microsoft.com/office/powerpoint/2010/main" val="324060014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IN" dirty="0" smtClean="0"/>
              <a:t>class</a:t>
            </a:r>
            <a:endParaRPr lang="en-IN" dirty="0"/>
          </a:p>
        </p:txBody>
      </p:sp>
      <p:sp>
        <p:nvSpPr>
          <p:cNvPr id="3" name="Content Placeholder 2"/>
          <p:cNvSpPr>
            <a:spLocks noGrp="1"/>
          </p:cNvSpPr>
          <p:nvPr>
            <p:ph idx="1"/>
          </p:nvPr>
        </p:nvSpPr>
        <p:spPr>
          <a:xfrm>
            <a:off x="0" y="1180016"/>
            <a:ext cx="11379200" cy="5586544"/>
          </a:xfrm>
        </p:spPr>
        <p:txBody>
          <a:bodyPr/>
          <a:lstStyle/>
          <a:p>
            <a:pPr marL="0" indent="0">
              <a:buNone/>
            </a:pPr>
            <a:r>
              <a:rPr lang="en-IN" dirty="0"/>
              <a:t>Since, </a:t>
            </a:r>
            <a:r>
              <a:rPr lang="en-IN" dirty="0" smtClean="0"/>
              <a:t>the class provides only the structure, not the values, it is called “blueprint</a:t>
            </a:r>
            <a:r>
              <a:rPr lang="en-IN" dirty="0"/>
              <a:t>”.  </a:t>
            </a:r>
            <a:endParaRPr lang="en-IN" dirty="0" smtClean="0"/>
          </a:p>
          <a:p>
            <a:pPr marL="0" indent="0">
              <a:buNone/>
            </a:pPr>
            <a:r>
              <a:rPr lang="en-IN" dirty="0" smtClean="0"/>
              <a:t>For example, Student class does not provide the value of </a:t>
            </a:r>
            <a:r>
              <a:rPr lang="en-IN" dirty="0" err="1" smtClean="0"/>
              <a:t>rollno</a:t>
            </a:r>
            <a:r>
              <a:rPr lang="en-IN" dirty="0" smtClean="0"/>
              <a:t>, age or any other values.</a:t>
            </a:r>
          </a:p>
          <a:p>
            <a:pPr marL="0" indent="0">
              <a:buNone/>
            </a:pPr>
            <a:r>
              <a:rPr lang="en-IN" dirty="0" smtClean="0"/>
              <a:t>Syntax : </a:t>
            </a:r>
          </a:p>
          <a:p>
            <a:pPr marL="0" indent="0">
              <a:buNone/>
            </a:pPr>
            <a:r>
              <a:rPr lang="en-IN" i="1" dirty="0" smtClean="0"/>
              <a:t>class Student ():                           class is a keyword and Student is a user defined class name.    </a:t>
            </a:r>
          </a:p>
          <a:p>
            <a:pPr marL="0" indent="0">
              <a:buNone/>
            </a:pPr>
            <a:r>
              <a:rPr lang="en-IN" dirty="0" smtClean="0"/>
              <a:t>The CamelCase notation is used for name of a class.</a:t>
            </a:r>
          </a:p>
          <a:p>
            <a:pPr marL="0" indent="0">
              <a:buNone/>
            </a:pPr>
            <a:r>
              <a:rPr lang="en-IN" dirty="0" smtClean="0"/>
              <a:t>Attributes and functions can be added inside a class.</a:t>
            </a:r>
          </a:p>
          <a:p>
            <a:pPr marL="0" indent="0">
              <a:buNone/>
            </a:pPr>
            <a:endParaRPr lang="en-IN" dirty="0"/>
          </a:p>
          <a:p>
            <a:endParaRPr lang="en-IN" dirty="0"/>
          </a:p>
        </p:txBody>
      </p:sp>
      <p:cxnSp>
        <p:nvCxnSpPr>
          <p:cNvPr id="5" name="Straight Arrow Connector 4"/>
          <p:cNvCxnSpPr/>
          <p:nvPr/>
        </p:nvCxnSpPr>
        <p:spPr bwMode="auto">
          <a:xfrm flipV="1">
            <a:off x="1933303" y="3174274"/>
            <a:ext cx="1554480" cy="13063"/>
          </a:xfrm>
          <a:prstGeom prst="straightConnector1">
            <a:avLst/>
          </a:prstGeom>
          <a:solidFill>
            <a:schemeClr val="accent1"/>
          </a:solidFill>
          <a:ln w="3175" cap="flat" cmpd="sng" algn="ctr">
            <a:solidFill>
              <a:srgbClr val="850909"/>
            </a:solidFill>
            <a:prstDash val="solid"/>
            <a:miter lim="800000"/>
            <a:headEnd type="none" w="sm" len="sm"/>
            <a:tailEnd type="triangle"/>
          </a:ln>
          <a:effectLst/>
        </p:spPr>
      </p:cxnSp>
    </p:spTree>
    <p:extLst>
      <p:ext uri="{BB962C8B-B14F-4D97-AF65-F5344CB8AC3E}">
        <p14:creationId xmlns:p14="http://schemas.microsoft.com/office/powerpoint/2010/main" val="200130315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IN" dirty="0" smtClean="0"/>
              <a:t>object</a:t>
            </a:r>
            <a:endParaRPr lang="en-IN" dirty="0"/>
          </a:p>
        </p:txBody>
      </p:sp>
      <p:sp>
        <p:nvSpPr>
          <p:cNvPr id="3" name="Content Placeholder 2"/>
          <p:cNvSpPr>
            <a:spLocks noGrp="1"/>
          </p:cNvSpPr>
          <p:nvPr>
            <p:ph idx="1"/>
          </p:nvPr>
        </p:nvSpPr>
        <p:spPr>
          <a:xfrm>
            <a:off x="0" y="1153890"/>
            <a:ext cx="11379200" cy="5390601"/>
          </a:xfrm>
        </p:spPr>
        <p:txBody>
          <a:bodyPr/>
          <a:lstStyle/>
          <a:p>
            <a:pPr marL="0" indent="0">
              <a:buNone/>
            </a:pPr>
            <a:r>
              <a:rPr lang="en-IN" dirty="0" smtClean="0"/>
              <a:t>Object can also be called an instance of a class.  In this material we may use object and instance interchangeably. </a:t>
            </a:r>
          </a:p>
          <a:p>
            <a:pPr marL="0" indent="0">
              <a:buNone/>
            </a:pPr>
            <a:r>
              <a:rPr lang="en-IN" dirty="0" smtClean="0"/>
              <a:t>Instance has the real values for the attributes defined in a class.</a:t>
            </a:r>
          </a:p>
          <a:p>
            <a:pPr marL="0" indent="0">
              <a:buNone/>
            </a:pPr>
            <a:r>
              <a:rPr lang="en-IN" dirty="0" smtClean="0"/>
              <a:t>Ex.</a:t>
            </a:r>
          </a:p>
          <a:p>
            <a:pPr marL="0" indent="0">
              <a:buNone/>
            </a:pPr>
            <a:r>
              <a:rPr lang="en-IN" dirty="0" smtClean="0"/>
              <a:t>1. The instance of the Student class is , student  name is John, age 21 and doing commerce course.  It has values for all the attributes. </a:t>
            </a:r>
          </a:p>
          <a:p>
            <a:pPr marL="0" indent="0">
              <a:buNone/>
            </a:pPr>
            <a:r>
              <a:rPr lang="en-IN" dirty="0" smtClean="0"/>
              <a:t>2. A Book with ISBN No.2038AB3, titled Java Programming, written by  Peterson, 5</a:t>
            </a:r>
            <a:r>
              <a:rPr lang="en-IN" baseline="30000" dirty="0" smtClean="0"/>
              <a:t>th</a:t>
            </a:r>
            <a:r>
              <a:rPr lang="en-IN" dirty="0" smtClean="0"/>
              <a:t> edition, Oxford University publication and price $25.</a:t>
            </a:r>
          </a:p>
          <a:p>
            <a:pPr marL="0" indent="0">
              <a:buNone/>
            </a:pPr>
            <a:r>
              <a:rPr lang="en-IN" dirty="0" smtClean="0"/>
              <a:t>3. A Car with registration number TN-02-5648, white colour, Jaguar company and  6 safety balloons.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76357990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063"/>
            <a:ext cx="11379200" cy="749300"/>
          </a:xfrm>
        </p:spPr>
        <p:txBody>
          <a:bodyPr/>
          <a:lstStyle/>
          <a:p>
            <a:r>
              <a:rPr lang="en-IN" dirty="0" smtClean="0"/>
              <a:t>class</a:t>
            </a:r>
            <a:endParaRPr lang="en-IN" dirty="0"/>
          </a:p>
        </p:txBody>
      </p:sp>
      <p:sp>
        <p:nvSpPr>
          <p:cNvPr id="3" name="Content Placeholder 2"/>
          <p:cNvSpPr>
            <a:spLocks noGrp="1"/>
          </p:cNvSpPr>
          <p:nvPr>
            <p:ph idx="1"/>
          </p:nvPr>
        </p:nvSpPr>
        <p:spPr>
          <a:xfrm>
            <a:off x="0" y="1136470"/>
            <a:ext cx="11379200" cy="5408022"/>
          </a:xfrm>
        </p:spPr>
        <p:txBody>
          <a:bodyPr/>
          <a:lstStyle/>
          <a:p>
            <a:pPr marL="0" indent="0">
              <a:buNone/>
            </a:pPr>
            <a:r>
              <a:rPr lang="en-IN" dirty="0"/>
              <a:t>	</a:t>
            </a:r>
            <a:endParaRPr lang="en-IN" dirty="0" smtClean="0"/>
          </a:p>
          <a:p>
            <a:pPr marL="0" indent="0">
              <a:buNone/>
            </a:pPr>
            <a:endParaRPr lang="en-IN" dirty="0" smtClean="0"/>
          </a:p>
          <a:p>
            <a:pPr marL="0" indent="0">
              <a:buNone/>
            </a:pPr>
            <a:endParaRPr lang="en-IN" dirty="0" smtClean="0"/>
          </a:p>
          <a:p>
            <a:pPr marL="0" indent="0">
              <a:buNone/>
            </a:pPr>
            <a:r>
              <a:rPr lang="en-IN" dirty="0" smtClean="0"/>
              <a:t>Here </a:t>
            </a:r>
            <a:r>
              <a:rPr lang="en-IN" b="1" dirty="0" smtClean="0"/>
              <a:t>company</a:t>
            </a:r>
            <a:r>
              <a:rPr lang="en-IN" dirty="0" smtClean="0"/>
              <a:t> is a class attribute.  </a:t>
            </a:r>
          </a:p>
          <a:p>
            <a:pPr marL="0" indent="0">
              <a:buNone/>
            </a:pPr>
            <a:r>
              <a:rPr lang="en-IN" dirty="0" smtClean="0"/>
              <a:t>Class attribute means, all instances of Car class have the same value for company attribute.  </a:t>
            </a:r>
          </a:p>
          <a:p>
            <a:pPr marL="0" indent="0">
              <a:buNone/>
            </a:pPr>
            <a:r>
              <a:rPr lang="en-IN" dirty="0" smtClean="0"/>
              <a:t>But each car has attributes which are having different values.  </a:t>
            </a:r>
          </a:p>
          <a:p>
            <a:pPr marL="0" indent="0">
              <a:buNone/>
            </a:pPr>
            <a:r>
              <a:rPr lang="en-IN" dirty="0"/>
              <a:t>Example: Vehicle Identification number , Registration Number etc., are unique to each car. They are not common to all </a:t>
            </a:r>
            <a:r>
              <a:rPr lang="en-IN" dirty="0" smtClean="0"/>
              <a:t>cars.  These attributes cannot be declared in the class like </a:t>
            </a:r>
            <a:r>
              <a:rPr lang="en-IN" i="1" dirty="0" smtClean="0"/>
              <a:t>company </a:t>
            </a:r>
            <a:r>
              <a:rPr lang="en-IN" dirty="0" smtClean="0"/>
              <a:t>attribute</a:t>
            </a:r>
            <a:r>
              <a:rPr lang="en-IN" i="1" dirty="0" smtClean="0"/>
              <a:t>.</a:t>
            </a:r>
          </a:p>
          <a:p>
            <a:pPr marL="0" indent="0">
              <a:buNone/>
            </a:pPr>
            <a:r>
              <a:rPr lang="en-IN" dirty="0" smtClean="0"/>
              <a:t>They  must be initialized  in  a special method called __init__ method.(double underscore) .</a:t>
            </a:r>
          </a:p>
          <a:p>
            <a:pPr marL="0" indent="0">
              <a:buNone/>
            </a:pPr>
            <a:endParaRPr lang="en-IN" dirty="0" smtClean="0"/>
          </a:p>
        </p:txBody>
      </p:sp>
      <p:sp>
        <p:nvSpPr>
          <p:cNvPr id="7" name="TextBox 6"/>
          <p:cNvSpPr txBox="1"/>
          <p:nvPr/>
        </p:nvSpPr>
        <p:spPr>
          <a:xfrm>
            <a:off x="5199016" y="1454337"/>
            <a:ext cx="2743200" cy="369332"/>
          </a:xfrm>
          <a:prstGeom prst="rect">
            <a:avLst/>
          </a:prstGeom>
          <a:noFill/>
        </p:spPr>
        <p:txBody>
          <a:bodyPr wrap="square" rtlCol="0">
            <a:spAutoFit/>
          </a:bodyPr>
          <a:lstStyle/>
          <a:p>
            <a:r>
              <a:rPr lang="en-IN" dirty="0" smtClean="0"/>
              <a:t>Name of the class is Car.</a:t>
            </a:r>
            <a:endParaRPr lang="en-IN" dirty="0"/>
          </a:p>
        </p:txBody>
      </p:sp>
      <p:sp>
        <p:nvSpPr>
          <p:cNvPr id="9" name="TextBox 8"/>
          <p:cNvSpPr txBox="1"/>
          <p:nvPr/>
        </p:nvSpPr>
        <p:spPr>
          <a:xfrm>
            <a:off x="5199016" y="1823669"/>
            <a:ext cx="5133703" cy="369332"/>
          </a:xfrm>
          <a:prstGeom prst="rect">
            <a:avLst/>
          </a:prstGeom>
          <a:noFill/>
        </p:spPr>
        <p:txBody>
          <a:bodyPr wrap="square" rtlCol="0">
            <a:spAutoFit/>
          </a:bodyPr>
          <a:lstStyle/>
          <a:p>
            <a:r>
              <a:rPr lang="en-IN" dirty="0" smtClean="0"/>
              <a:t>Class attribute.  This is not instance variable. </a:t>
            </a:r>
            <a:endParaRPr lang="en-IN" dirty="0"/>
          </a:p>
        </p:txBody>
      </p:sp>
      <p:pic>
        <p:nvPicPr>
          <p:cNvPr id="16" name="Picture 15"/>
          <p:cNvPicPr>
            <a:picLocks noChangeAspect="1"/>
          </p:cNvPicPr>
          <p:nvPr/>
        </p:nvPicPr>
        <p:blipFill>
          <a:blip r:embed="rId2"/>
          <a:stretch>
            <a:fillRect/>
          </a:stretch>
        </p:blipFill>
        <p:spPr>
          <a:xfrm>
            <a:off x="337321" y="1454337"/>
            <a:ext cx="3135948" cy="1053732"/>
          </a:xfrm>
          <a:prstGeom prst="rect">
            <a:avLst/>
          </a:prstGeom>
        </p:spPr>
      </p:pic>
      <p:cxnSp>
        <p:nvCxnSpPr>
          <p:cNvPr id="18" name="Straight Arrow Connector 17"/>
          <p:cNvCxnSpPr/>
          <p:nvPr/>
        </p:nvCxnSpPr>
        <p:spPr bwMode="auto">
          <a:xfrm>
            <a:off x="2220686" y="1639003"/>
            <a:ext cx="2978330" cy="0"/>
          </a:xfrm>
          <a:prstGeom prst="straightConnector1">
            <a:avLst/>
          </a:prstGeom>
          <a:solidFill>
            <a:schemeClr val="accent1"/>
          </a:solidFill>
          <a:ln w="3175" cap="flat" cmpd="sng" algn="ctr">
            <a:solidFill>
              <a:srgbClr val="850909"/>
            </a:solidFill>
            <a:prstDash val="solid"/>
            <a:miter lim="800000"/>
            <a:headEnd type="none" w="sm" len="sm"/>
            <a:tailEnd type="triangle"/>
          </a:ln>
          <a:effectLst/>
        </p:spPr>
      </p:cxnSp>
      <p:cxnSp>
        <p:nvCxnSpPr>
          <p:cNvPr id="19" name="Straight Arrow Connector 18"/>
          <p:cNvCxnSpPr/>
          <p:nvPr/>
        </p:nvCxnSpPr>
        <p:spPr bwMode="auto">
          <a:xfrm flipV="1">
            <a:off x="3175727" y="2041270"/>
            <a:ext cx="1940556" cy="100267"/>
          </a:xfrm>
          <a:prstGeom prst="straightConnector1">
            <a:avLst/>
          </a:prstGeom>
          <a:solidFill>
            <a:schemeClr val="accent1"/>
          </a:solidFill>
          <a:ln w="3175" cap="flat" cmpd="sng" algn="ctr">
            <a:solidFill>
              <a:srgbClr val="850909"/>
            </a:solidFill>
            <a:prstDash val="solid"/>
            <a:miter lim="800000"/>
            <a:headEnd type="none" w="sm" len="sm"/>
            <a:tailEnd type="triangle"/>
          </a:ln>
          <a:effectLst/>
        </p:spPr>
      </p:cxnSp>
    </p:spTree>
    <p:extLst>
      <p:ext uri="{BB962C8B-B14F-4D97-AF65-F5344CB8AC3E}">
        <p14:creationId xmlns:p14="http://schemas.microsoft.com/office/powerpoint/2010/main" val="73992985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IN" dirty="0" smtClean="0"/>
              <a:t>class</a:t>
            </a:r>
            <a:endParaRPr lang="en-IN" dirty="0"/>
          </a:p>
        </p:txBody>
      </p:sp>
      <p:sp>
        <p:nvSpPr>
          <p:cNvPr id="3" name="Content Placeholder 2"/>
          <p:cNvSpPr>
            <a:spLocks noGrp="1"/>
          </p:cNvSpPr>
          <p:nvPr>
            <p:ph idx="1"/>
          </p:nvPr>
        </p:nvSpPr>
        <p:spPr>
          <a:xfrm>
            <a:off x="0" y="1219205"/>
            <a:ext cx="11379200" cy="5351412"/>
          </a:xfrm>
        </p:spPr>
        <p:txBody>
          <a:bodyPr/>
          <a:lstStyle/>
          <a:p>
            <a:r>
              <a:rPr lang="en-IN" dirty="0"/>
              <a:t>__init__ method is used to initialize object with its attributes.  This method has an argument called </a:t>
            </a:r>
            <a:r>
              <a:rPr lang="en-IN" i="1" dirty="0"/>
              <a:t>self </a:t>
            </a:r>
            <a:r>
              <a:rPr lang="en-IN" dirty="0"/>
              <a:t>which refers to the object itself</a:t>
            </a:r>
            <a:r>
              <a:rPr lang="en-IN" dirty="0" smtClean="0"/>
              <a:t>.</a:t>
            </a:r>
          </a:p>
          <a:p>
            <a:r>
              <a:rPr lang="en-IN" dirty="0" smtClean="0"/>
              <a:t>Ex. </a:t>
            </a:r>
            <a:endParaRPr lang="en-IN" dirty="0"/>
          </a:p>
          <a:p>
            <a:endParaRPr lang="en-IN" dirty="0"/>
          </a:p>
        </p:txBody>
      </p:sp>
      <p:pic>
        <p:nvPicPr>
          <p:cNvPr id="5" name="Picture 4"/>
          <p:cNvPicPr>
            <a:picLocks noChangeAspect="1"/>
          </p:cNvPicPr>
          <p:nvPr/>
        </p:nvPicPr>
        <p:blipFill>
          <a:blip r:embed="rId2"/>
          <a:stretch>
            <a:fillRect/>
          </a:stretch>
        </p:blipFill>
        <p:spPr>
          <a:xfrm>
            <a:off x="795473" y="2421799"/>
            <a:ext cx="8217898" cy="3691618"/>
          </a:xfrm>
          <a:prstGeom prst="rect">
            <a:avLst/>
          </a:prstGeom>
        </p:spPr>
      </p:pic>
    </p:spTree>
    <p:extLst>
      <p:ext uri="{BB962C8B-B14F-4D97-AF65-F5344CB8AC3E}">
        <p14:creationId xmlns:p14="http://schemas.microsoft.com/office/powerpoint/2010/main" val="22663381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063"/>
            <a:ext cx="11379200" cy="749300"/>
          </a:xfrm>
        </p:spPr>
        <p:txBody>
          <a:bodyPr/>
          <a:lstStyle/>
          <a:p>
            <a:r>
              <a:rPr lang="en-IN" dirty="0" smtClean="0"/>
              <a:t>Creating instance of a class</a:t>
            </a:r>
            <a:endParaRPr lang="en-IN" dirty="0"/>
          </a:p>
        </p:txBody>
      </p:sp>
      <p:pic>
        <p:nvPicPr>
          <p:cNvPr id="5" name="Content Placeholder 4"/>
          <p:cNvPicPr>
            <a:picLocks noGrp="1" noChangeAspect="1"/>
          </p:cNvPicPr>
          <p:nvPr>
            <p:ph idx="1"/>
          </p:nvPr>
        </p:nvPicPr>
        <p:blipFill>
          <a:blip r:embed="rId2"/>
          <a:stretch>
            <a:fillRect/>
          </a:stretch>
        </p:blipFill>
        <p:spPr>
          <a:xfrm>
            <a:off x="118290" y="1223939"/>
            <a:ext cx="7405915" cy="1062061"/>
          </a:xfrm>
          <a:prstGeom prst="rect">
            <a:avLst/>
          </a:prstGeom>
        </p:spPr>
      </p:pic>
      <p:sp>
        <p:nvSpPr>
          <p:cNvPr id="6" name="TextBox 5"/>
          <p:cNvSpPr txBox="1"/>
          <p:nvPr/>
        </p:nvSpPr>
        <p:spPr>
          <a:xfrm>
            <a:off x="118290" y="2168434"/>
            <a:ext cx="11664407" cy="2585323"/>
          </a:xfrm>
          <a:prstGeom prst="rect">
            <a:avLst/>
          </a:prstGeom>
          <a:noFill/>
        </p:spPr>
        <p:txBody>
          <a:bodyPr wrap="square" rtlCol="0">
            <a:spAutoFit/>
          </a:bodyPr>
          <a:lstStyle/>
          <a:p>
            <a:r>
              <a:rPr lang="en-IN" dirty="0"/>
              <a:t>c</a:t>
            </a:r>
            <a:r>
              <a:rPr lang="en-IN" dirty="0" smtClean="0"/>
              <a:t>1 is an object of car class. When two parameters are passed, it calls the __init__ method to and initializes c1 with these values.</a:t>
            </a:r>
          </a:p>
          <a:p>
            <a:endParaRPr lang="en-IN" dirty="0"/>
          </a:p>
          <a:p>
            <a:r>
              <a:rPr lang="en-IN" i="1" dirty="0" smtClean="0"/>
              <a:t>self</a:t>
            </a:r>
            <a:r>
              <a:rPr lang="en-IN" dirty="0" smtClean="0"/>
              <a:t> keyword doesn’t have any values. As said earlier, it is the keyword to refer the object itself.</a:t>
            </a:r>
          </a:p>
          <a:p>
            <a:endParaRPr lang="en-IN" dirty="0"/>
          </a:p>
          <a:p>
            <a:r>
              <a:rPr lang="en-IN" dirty="0" smtClean="0"/>
              <a:t>To invoke the class attribute or method use </a:t>
            </a:r>
            <a:r>
              <a:rPr lang="en-IN" b="1" dirty="0" smtClean="0"/>
              <a:t>. </a:t>
            </a:r>
            <a:r>
              <a:rPr lang="en-IN" dirty="0" smtClean="0"/>
              <a:t>(dot)  operator.</a:t>
            </a:r>
          </a:p>
          <a:p>
            <a:endParaRPr lang="en-IN" dirty="0" smtClean="0"/>
          </a:p>
          <a:p>
            <a:r>
              <a:rPr lang="en-IN" dirty="0" smtClean="0"/>
              <a:t>Any other methods </a:t>
            </a:r>
            <a:endParaRPr lang="en-IN" dirty="0"/>
          </a:p>
          <a:p>
            <a:endParaRPr lang="en-IN" dirty="0"/>
          </a:p>
        </p:txBody>
      </p:sp>
    </p:spTree>
    <p:extLst>
      <p:ext uri="{BB962C8B-B14F-4D97-AF65-F5344CB8AC3E}">
        <p14:creationId xmlns:p14="http://schemas.microsoft.com/office/powerpoint/2010/main" val="232822262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IN" dirty="0" smtClean="0"/>
              <a:t>Creating instance of a class</a:t>
            </a:r>
            <a:endParaRPr lang="en-IN" dirty="0"/>
          </a:p>
        </p:txBody>
      </p:sp>
      <p:pic>
        <p:nvPicPr>
          <p:cNvPr id="4" name="Content Placeholder 3"/>
          <p:cNvPicPr>
            <a:picLocks noGrp="1" noChangeAspect="1"/>
          </p:cNvPicPr>
          <p:nvPr>
            <p:ph idx="1"/>
          </p:nvPr>
        </p:nvPicPr>
        <p:blipFill>
          <a:blip r:embed="rId2"/>
          <a:stretch>
            <a:fillRect/>
          </a:stretch>
        </p:blipFill>
        <p:spPr>
          <a:xfrm>
            <a:off x="118790" y="1195092"/>
            <a:ext cx="8345941" cy="3990861"/>
          </a:xfrm>
          <a:prstGeom prst="rect">
            <a:avLst/>
          </a:prstGeom>
        </p:spPr>
      </p:pic>
      <p:pic>
        <p:nvPicPr>
          <p:cNvPr id="5" name="Picture 4"/>
          <p:cNvPicPr>
            <a:picLocks noChangeAspect="1"/>
          </p:cNvPicPr>
          <p:nvPr/>
        </p:nvPicPr>
        <p:blipFill>
          <a:blip r:embed="rId3"/>
          <a:stretch>
            <a:fillRect/>
          </a:stretch>
        </p:blipFill>
        <p:spPr>
          <a:xfrm>
            <a:off x="118790" y="5759632"/>
            <a:ext cx="9521599" cy="381000"/>
          </a:xfrm>
          <a:prstGeom prst="rect">
            <a:avLst/>
          </a:prstGeom>
        </p:spPr>
      </p:pic>
      <p:sp>
        <p:nvSpPr>
          <p:cNvPr id="6" name="TextBox 5"/>
          <p:cNvSpPr txBox="1"/>
          <p:nvPr/>
        </p:nvSpPr>
        <p:spPr>
          <a:xfrm>
            <a:off x="118790" y="5185953"/>
            <a:ext cx="3186113" cy="369332"/>
          </a:xfrm>
          <a:prstGeom prst="rect">
            <a:avLst/>
          </a:prstGeom>
          <a:noFill/>
        </p:spPr>
        <p:txBody>
          <a:bodyPr wrap="square" rtlCol="0">
            <a:spAutoFit/>
          </a:bodyPr>
          <a:lstStyle/>
          <a:p>
            <a:r>
              <a:rPr lang="en-IN" dirty="0"/>
              <a:t>o</a:t>
            </a:r>
            <a:r>
              <a:rPr lang="en-IN" dirty="0" smtClean="0"/>
              <a:t>utput:</a:t>
            </a:r>
            <a:endParaRPr lang="en-IN" dirty="0"/>
          </a:p>
        </p:txBody>
      </p:sp>
    </p:spTree>
    <p:extLst>
      <p:ext uri="{BB962C8B-B14F-4D97-AF65-F5344CB8AC3E}">
        <p14:creationId xmlns:p14="http://schemas.microsoft.com/office/powerpoint/2010/main" val="89934571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126"/>
            <a:ext cx="11379200" cy="749300"/>
          </a:xfrm>
        </p:spPr>
        <p:txBody>
          <a:bodyPr/>
          <a:lstStyle/>
          <a:p>
            <a:r>
              <a:rPr lang="en-IN" dirty="0" smtClean="0"/>
              <a:t>activities</a:t>
            </a:r>
            <a:endParaRPr lang="en-IN" dirty="0"/>
          </a:p>
        </p:txBody>
      </p:sp>
      <p:sp>
        <p:nvSpPr>
          <p:cNvPr id="3" name="Content Placeholder 2"/>
          <p:cNvSpPr>
            <a:spLocks noGrp="1"/>
          </p:cNvSpPr>
          <p:nvPr>
            <p:ph idx="1"/>
          </p:nvPr>
        </p:nvSpPr>
        <p:spPr>
          <a:xfrm>
            <a:off x="0" y="1219205"/>
            <a:ext cx="12192000" cy="5638795"/>
          </a:xfrm>
        </p:spPr>
        <p:txBody>
          <a:bodyPr/>
          <a:lstStyle/>
          <a:p>
            <a:pPr marL="457200" indent="-457200">
              <a:buAutoNum type="arabicPeriod"/>
            </a:pPr>
            <a:r>
              <a:rPr lang="en-IN" dirty="0" smtClean="0"/>
              <a:t>Create a book class with isbn number, name, publications, subject, author, edition and prize.</a:t>
            </a:r>
          </a:p>
          <a:p>
            <a:pPr marL="457200" indent="-457200">
              <a:buAutoNum type="arabicPeriod"/>
            </a:pPr>
            <a:r>
              <a:rPr lang="en-IN" dirty="0" smtClean="0"/>
              <a:t>Assume isbn number 5 digit number.  Provide method to generate it.</a:t>
            </a:r>
          </a:p>
          <a:p>
            <a:pPr marL="457200" indent="-457200">
              <a:buAutoNum type="arabicPeriod"/>
            </a:pPr>
            <a:r>
              <a:rPr lang="en-IN" dirty="0" smtClean="0"/>
              <a:t>Create methods for the following  :</a:t>
            </a:r>
          </a:p>
          <a:p>
            <a:pPr marL="0" indent="0">
              <a:buNone/>
            </a:pPr>
            <a:r>
              <a:rPr lang="en-IN" dirty="0"/>
              <a:t>	</a:t>
            </a:r>
            <a:r>
              <a:rPr lang="en-IN" dirty="0" smtClean="0"/>
              <a:t>For first edition, 40% of discount is given.  Other editions are  given  20% discount.</a:t>
            </a:r>
          </a:p>
          <a:p>
            <a:pPr marL="0" indent="0">
              <a:buNone/>
            </a:pPr>
            <a:r>
              <a:rPr lang="en-IN" dirty="0"/>
              <a:t>	</a:t>
            </a:r>
            <a:r>
              <a:rPr lang="en-IN" dirty="0" smtClean="0"/>
              <a:t>For other subjects standard discount 50%.</a:t>
            </a:r>
          </a:p>
          <a:p>
            <a:pPr marL="457200" indent="-457200">
              <a:buAutoNum type="arabicPeriod" startAt="4"/>
            </a:pPr>
            <a:r>
              <a:rPr lang="en-IN" dirty="0" smtClean="0"/>
              <a:t>If the total number of books ordered exceeds 5, then 10% of discount is given.</a:t>
            </a:r>
          </a:p>
          <a:p>
            <a:pPr marL="457200" indent="-457200">
              <a:buAutoNum type="arabicPeriod" startAt="4"/>
            </a:pPr>
            <a:r>
              <a:rPr lang="en-IN" dirty="0" smtClean="0"/>
              <a:t>Calculate the total prize.</a:t>
            </a:r>
          </a:p>
          <a:p>
            <a:pPr marL="457200" indent="-457200">
              <a:buAutoNum type="arabicPeriod" startAt="5"/>
            </a:pPr>
            <a:endParaRPr lang="en-IN" dirty="0"/>
          </a:p>
          <a:p>
            <a:pPr marL="457200" indent="-457200">
              <a:buAutoNum type="arabicPeriod" startAt="5"/>
            </a:pPr>
            <a:endParaRPr lang="en-IN" dirty="0"/>
          </a:p>
        </p:txBody>
      </p:sp>
    </p:spTree>
    <p:extLst>
      <p:ext uri="{BB962C8B-B14F-4D97-AF65-F5344CB8AC3E}">
        <p14:creationId xmlns:p14="http://schemas.microsoft.com/office/powerpoint/2010/main" val="211782927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IN" smtClean="0"/>
              <a:t>Built-in </a:t>
            </a:r>
            <a:r>
              <a:rPr lang="en-IN" dirty="0" smtClean="0"/>
              <a:t>attributes in python</a:t>
            </a:r>
            <a:endParaRPr lang="en-IN" dirty="0"/>
          </a:p>
        </p:txBody>
      </p:sp>
      <p:sp>
        <p:nvSpPr>
          <p:cNvPr id="3" name="Content Placeholder 2"/>
          <p:cNvSpPr>
            <a:spLocks noGrp="1"/>
          </p:cNvSpPr>
          <p:nvPr>
            <p:ph idx="1"/>
          </p:nvPr>
        </p:nvSpPr>
        <p:spPr>
          <a:xfrm>
            <a:off x="0" y="1206142"/>
            <a:ext cx="11379200" cy="5325287"/>
          </a:xfrm>
        </p:spPr>
        <p:txBody>
          <a:bodyPr/>
          <a:lstStyle/>
          <a:p>
            <a:pPr marL="0" indent="0">
              <a:buNone/>
            </a:pPr>
            <a:r>
              <a:rPr lang="en-US" dirty="0" smtClean="0"/>
              <a:t> In </a:t>
            </a:r>
            <a:r>
              <a:rPr lang="en-US" dirty="0" smtClean="0"/>
              <a:t>Python, </a:t>
            </a:r>
            <a:r>
              <a:rPr lang="en-US" dirty="0" smtClean="0"/>
              <a:t>Class and instance of a class have </a:t>
            </a:r>
            <a:r>
              <a:rPr lang="en-US" dirty="0" smtClean="0"/>
              <a:t>some built-in attributes.  </a:t>
            </a:r>
            <a:endParaRPr lang="en-US" dirty="0"/>
          </a:p>
          <a:p>
            <a:pPr marL="0" indent="0">
              <a:buNone/>
            </a:pPr>
            <a:r>
              <a:rPr lang="en-US" dirty="0" smtClean="0"/>
              <a:t>They can be accessed using . (dot) operator.</a:t>
            </a:r>
          </a:p>
          <a:p>
            <a:pPr marL="0" indent="0">
              <a:buNone/>
            </a:pPr>
            <a:r>
              <a:rPr lang="en-US" dirty="0" smtClean="0"/>
              <a:t>Below are the list of attributes of a class.</a:t>
            </a:r>
          </a:p>
          <a:p>
            <a:pPr marL="0" indent="0">
              <a:buNone/>
            </a:pPr>
            <a:endParaRPr lang="en-US" dirty="0" smtClean="0"/>
          </a:p>
          <a:p>
            <a:pPr lvl="1"/>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4204184771"/>
              </p:ext>
            </p:extLst>
          </p:nvPr>
        </p:nvGraphicFramePr>
        <p:xfrm>
          <a:off x="220618" y="3287486"/>
          <a:ext cx="8128000" cy="2225040"/>
        </p:xfrm>
        <a:graphic>
          <a:graphicData uri="http://schemas.openxmlformats.org/drawingml/2006/table">
            <a:tbl>
              <a:tblPr firstRow="1" bandRow="1">
                <a:tableStyleId>{5C22544A-7EE6-4342-B048-85BDC9FD1C3A}</a:tableStyleId>
              </a:tblPr>
              <a:tblGrid>
                <a:gridCol w="1830251">
                  <a:extLst>
                    <a:ext uri="{9D8B030D-6E8A-4147-A177-3AD203B41FA5}">
                      <a16:colId xmlns:a16="http://schemas.microsoft.com/office/drawing/2014/main" val="1170787943"/>
                    </a:ext>
                  </a:extLst>
                </a:gridCol>
                <a:gridCol w="6297749">
                  <a:extLst>
                    <a:ext uri="{9D8B030D-6E8A-4147-A177-3AD203B41FA5}">
                      <a16:colId xmlns:a16="http://schemas.microsoft.com/office/drawing/2014/main" val="779965540"/>
                    </a:ext>
                  </a:extLst>
                </a:gridCol>
              </a:tblGrid>
              <a:tr h="370840">
                <a:tc>
                  <a:txBody>
                    <a:bodyPr/>
                    <a:lstStyle/>
                    <a:p>
                      <a:r>
                        <a:rPr lang="en-IN" dirty="0" smtClean="0"/>
                        <a:t>Attribute </a:t>
                      </a:r>
                      <a:endParaRPr lang="en-IN" dirty="0"/>
                    </a:p>
                  </a:txBody>
                  <a:tcPr/>
                </a:tc>
                <a:tc>
                  <a:txBody>
                    <a:bodyPr/>
                    <a:lstStyle/>
                    <a:p>
                      <a:r>
                        <a:rPr lang="en-IN" dirty="0" smtClean="0"/>
                        <a:t>Usage</a:t>
                      </a:r>
                      <a:endParaRPr lang="en-IN" dirty="0"/>
                    </a:p>
                  </a:txBody>
                  <a:tcPr/>
                </a:tc>
                <a:extLst>
                  <a:ext uri="{0D108BD9-81ED-4DB2-BD59-A6C34878D82A}">
                    <a16:rowId xmlns:a16="http://schemas.microsoft.com/office/drawing/2014/main" val="3944434993"/>
                  </a:ext>
                </a:extLst>
              </a:tr>
              <a:tr h="370840">
                <a:tc>
                  <a:txBody>
                    <a:bodyPr/>
                    <a:lstStyle/>
                    <a:p>
                      <a:r>
                        <a:rPr lang="en-US" dirty="0" smtClean="0"/>
                        <a:t>__</a:t>
                      </a:r>
                      <a:r>
                        <a:rPr lang="en-US" dirty="0" err="1" smtClean="0"/>
                        <a:t>dict</a:t>
                      </a:r>
                      <a:r>
                        <a:rPr lang="en-US" dirty="0" smtClean="0"/>
                        <a:t>__ </a:t>
                      </a:r>
                      <a:endParaRPr lang="en-IN" dirty="0"/>
                    </a:p>
                  </a:txBody>
                  <a:tcPr/>
                </a:tc>
                <a:tc>
                  <a:txBody>
                    <a:bodyPr/>
                    <a:lstStyle/>
                    <a:p>
                      <a:r>
                        <a:rPr lang="en-IN" baseline="0" dirty="0" smtClean="0"/>
                        <a:t>dictionary used to store objects attributes</a:t>
                      </a:r>
                      <a:endParaRPr lang="en-IN" dirty="0"/>
                    </a:p>
                  </a:txBody>
                  <a:tcPr/>
                </a:tc>
                <a:extLst>
                  <a:ext uri="{0D108BD9-81ED-4DB2-BD59-A6C34878D82A}">
                    <a16:rowId xmlns:a16="http://schemas.microsoft.com/office/drawing/2014/main" val="2283306599"/>
                  </a:ext>
                </a:extLst>
              </a:tr>
              <a:tr h="370840">
                <a:tc>
                  <a:txBody>
                    <a:bodyPr/>
                    <a:lstStyle/>
                    <a:p>
                      <a:r>
                        <a:rPr lang="en-US" dirty="0" smtClean="0"/>
                        <a:t>__class__ </a:t>
                      </a:r>
                      <a:endParaRPr lang="en-IN" dirty="0"/>
                    </a:p>
                  </a:txBody>
                  <a:tcPr/>
                </a:tc>
                <a:tc>
                  <a:txBody>
                    <a:bodyPr/>
                    <a:lstStyle/>
                    <a:p>
                      <a:r>
                        <a:rPr lang="en-IN" dirty="0" smtClean="0"/>
                        <a:t>Name</a:t>
                      </a:r>
                      <a:r>
                        <a:rPr lang="en-IN" baseline="0" dirty="0" smtClean="0"/>
                        <a:t> of the class to which the instance belongs</a:t>
                      </a:r>
                      <a:endParaRPr lang="en-IN" dirty="0"/>
                    </a:p>
                  </a:txBody>
                  <a:tcPr/>
                </a:tc>
                <a:extLst>
                  <a:ext uri="{0D108BD9-81ED-4DB2-BD59-A6C34878D82A}">
                    <a16:rowId xmlns:a16="http://schemas.microsoft.com/office/drawing/2014/main" val="3341625730"/>
                  </a:ext>
                </a:extLst>
              </a:tr>
              <a:tr h="370840">
                <a:tc>
                  <a:txBody>
                    <a:bodyPr/>
                    <a:lstStyle/>
                    <a:p>
                      <a:r>
                        <a:rPr lang="en-US" dirty="0" smtClean="0"/>
                        <a:t>__name__ </a:t>
                      </a:r>
                      <a:endParaRPr lang="en-IN" dirty="0"/>
                    </a:p>
                  </a:txBody>
                  <a:tcPr/>
                </a:tc>
                <a:tc>
                  <a:txBody>
                    <a:bodyPr/>
                    <a:lstStyle/>
                    <a:p>
                      <a:r>
                        <a:rPr lang="en-IN" dirty="0" smtClean="0"/>
                        <a:t>Name of the class, function</a:t>
                      </a:r>
                      <a:r>
                        <a:rPr lang="en-IN" baseline="0" dirty="0" smtClean="0"/>
                        <a:t>, etc., </a:t>
                      </a:r>
                      <a:endParaRPr lang="en-IN" dirty="0"/>
                    </a:p>
                  </a:txBody>
                  <a:tcPr/>
                </a:tc>
                <a:extLst>
                  <a:ext uri="{0D108BD9-81ED-4DB2-BD59-A6C34878D82A}">
                    <a16:rowId xmlns:a16="http://schemas.microsoft.com/office/drawing/2014/main" val="2085234215"/>
                  </a:ext>
                </a:extLst>
              </a:tr>
              <a:tr h="370840">
                <a:tc>
                  <a:txBody>
                    <a:bodyPr/>
                    <a:lstStyle/>
                    <a:p>
                      <a:r>
                        <a:rPr lang="en-US" dirty="0" smtClean="0"/>
                        <a:t>__module__ </a:t>
                      </a:r>
                      <a:endParaRPr lang="en-IN" dirty="0"/>
                    </a:p>
                  </a:txBody>
                  <a:tcPr/>
                </a:tc>
                <a:tc>
                  <a:txBody>
                    <a:bodyPr/>
                    <a:lstStyle/>
                    <a:p>
                      <a:r>
                        <a:rPr lang="en-IN" baseline="0" dirty="0" smtClean="0"/>
                        <a:t>Name of a module a class belongs to.</a:t>
                      </a:r>
                      <a:endParaRPr lang="en-IN" dirty="0"/>
                    </a:p>
                  </a:txBody>
                  <a:tcPr/>
                </a:tc>
                <a:extLst>
                  <a:ext uri="{0D108BD9-81ED-4DB2-BD59-A6C34878D82A}">
                    <a16:rowId xmlns:a16="http://schemas.microsoft.com/office/drawing/2014/main" val="1900476400"/>
                  </a:ext>
                </a:extLst>
              </a:tr>
              <a:tr h="370840">
                <a:tc>
                  <a:txBody>
                    <a:bodyPr/>
                    <a:lstStyle/>
                    <a:p>
                      <a:r>
                        <a:rPr lang="en-US" dirty="0" smtClean="0"/>
                        <a:t>__bases__ </a:t>
                      </a:r>
                      <a:endParaRPr lang="en-IN" dirty="0"/>
                    </a:p>
                  </a:txBody>
                  <a:tcPr/>
                </a:tc>
                <a:tc>
                  <a:txBody>
                    <a:bodyPr/>
                    <a:lstStyle/>
                    <a:p>
                      <a:r>
                        <a:rPr lang="en-IN" dirty="0" smtClean="0"/>
                        <a:t>The tuple</a:t>
                      </a:r>
                      <a:r>
                        <a:rPr lang="en-IN" baseline="0" dirty="0" smtClean="0"/>
                        <a:t> of base classes of a class.</a:t>
                      </a:r>
                      <a:endParaRPr lang="en-IN" dirty="0"/>
                    </a:p>
                  </a:txBody>
                  <a:tcPr/>
                </a:tc>
                <a:extLst>
                  <a:ext uri="{0D108BD9-81ED-4DB2-BD59-A6C34878D82A}">
                    <a16:rowId xmlns:a16="http://schemas.microsoft.com/office/drawing/2014/main" val="2408661991"/>
                  </a:ext>
                </a:extLst>
              </a:tr>
            </a:tbl>
          </a:graphicData>
        </a:graphic>
      </p:graphicFrame>
    </p:spTree>
    <p:extLst>
      <p:ext uri="{BB962C8B-B14F-4D97-AF65-F5344CB8AC3E}">
        <p14:creationId xmlns:p14="http://schemas.microsoft.com/office/powerpoint/2010/main" val="334906430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063"/>
            <a:ext cx="11379200" cy="749300"/>
          </a:xfrm>
        </p:spPr>
        <p:txBody>
          <a:bodyPr/>
          <a:lstStyle/>
          <a:p>
            <a:r>
              <a:rPr lang="en-IN" dirty="0" smtClean="0"/>
              <a:t>Built-in </a:t>
            </a:r>
            <a:r>
              <a:rPr lang="en-IN" dirty="0"/>
              <a:t>attributes in python</a:t>
            </a:r>
          </a:p>
        </p:txBody>
      </p:sp>
      <p:pic>
        <p:nvPicPr>
          <p:cNvPr id="6" name="Content Placeholder 5"/>
          <p:cNvPicPr>
            <a:picLocks noGrp="1" noChangeAspect="1"/>
          </p:cNvPicPr>
          <p:nvPr>
            <p:ph idx="1"/>
          </p:nvPr>
        </p:nvPicPr>
        <p:blipFill>
          <a:blip r:embed="rId2"/>
          <a:stretch>
            <a:fillRect/>
          </a:stretch>
        </p:blipFill>
        <p:spPr>
          <a:xfrm>
            <a:off x="102053" y="1135765"/>
            <a:ext cx="7409090" cy="5186658"/>
          </a:xfrm>
          <a:prstGeom prst="rect">
            <a:avLst/>
          </a:prstGeom>
        </p:spPr>
      </p:pic>
    </p:spTree>
    <p:extLst>
      <p:ext uri="{BB962C8B-B14F-4D97-AF65-F5344CB8AC3E}">
        <p14:creationId xmlns:p14="http://schemas.microsoft.com/office/powerpoint/2010/main" val="227799966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063"/>
            <a:ext cx="11379200" cy="749300"/>
          </a:xfrm>
        </p:spPr>
        <p:txBody>
          <a:bodyPr/>
          <a:lstStyle/>
          <a:p>
            <a:r>
              <a:rPr lang="en-IN" dirty="0" smtClean="0"/>
              <a:t>Built-in </a:t>
            </a:r>
            <a:r>
              <a:rPr lang="en-IN" dirty="0"/>
              <a:t>attributes in python</a:t>
            </a:r>
          </a:p>
        </p:txBody>
      </p:sp>
      <p:pic>
        <p:nvPicPr>
          <p:cNvPr id="4" name="Content Placeholder 3"/>
          <p:cNvPicPr>
            <a:picLocks noGrp="1" noChangeAspect="1"/>
          </p:cNvPicPr>
          <p:nvPr>
            <p:ph idx="1"/>
          </p:nvPr>
        </p:nvPicPr>
        <p:blipFill>
          <a:blip r:embed="rId2"/>
          <a:stretch>
            <a:fillRect/>
          </a:stretch>
        </p:blipFill>
        <p:spPr>
          <a:xfrm>
            <a:off x="222069" y="2337095"/>
            <a:ext cx="7720148" cy="2378596"/>
          </a:xfrm>
          <a:prstGeom prst="rect">
            <a:avLst/>
          </a:prstGeom>
        </p:spPr>
      </p:pic>
      <p:sp>
        <p:nvSpPr>
          <p:cNvPr id="5" name="TextBox 4"/>
          <p:cNvSpPr txBox="1"/>
          <p:nvPr/>
        </p:nvSpPr>
        <p:spPr>
          <a:xfrm>
            <a:off x="352697" y="1293223"/>
            <a:ext cx="4284617" cy="369332"/>
          </a:xfrm>
          <a:prstGeom prst="rect">
            <a:avLst/>
          </a:prstGeom>
          <a:noFill/>
        </p:spPr>
        <p:txBody>
          <a:bodyPr wrap="square" rtlCol="0">
            <a:spAutoFit/>
          </a:bodyPr>
          <a:lstStyle/>
          <a:p>
            <a:r>
              <a:rPr lang="en-IN" dirty="0" smtClean="0"/>
              <a:t>Output:</a:t>
            </a:r>
            <a:endParaRPr lang="en-IN" dirty="0"/>
          </a:p>
        </p:txBody>
      </p:sp>
    </p:spTree>
    <p:extLst>
      <p:ext uri="{BB962C8B-B14F-4D97-AF65-F5344CB8AC3E}">
        <p14:creationId xmlns:p14="http://schemas.microsoft.com/office/powerpoint/2010/main" val="274787476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Learning objectives</a:t>
            </a:r>
            <a:endParaRPr lang="en-IN" dirty="0"/>
          </a:p>
        </p:txBody>
      </p:sp>
      <p:sp>
        <p:nvSpPr>
          <p:cNvPr id="3" name="Content Placeholder 2"/>
          <p:cNvSpPr>
            <a:spLocks noGrp="1"/>
          </p:cNvSpPr>
          <p:nvPr>
            <p:ph idx="1"/>
          </p:nvPr>
        </p:nvSpPr>
        <p:spPr/>
        <p:txBody>
          <a:bodyPr/>
          <a:lstStyle/>
          <a:p>
            <a:r>
              <a:rPr lang="en-IN" dirty="0" smtClean="0"/>
              <a:t>After completion of this topic, participants will be able to</a:t>
            </a:r>
          </a:p>
          <a:p>
            <a:pPr lvl="1"/>
            <a:r>
              <a:rPr lang="en-IN" dirty="0" smtClean="0"/>
              <a:t>Understand Object Oriented Programming concepts</a:t>
            </a:r>
          </a:p>
          <a:p>
            <a:pPr lvl="1"/>
            <a:r>
              <a:rPr lang="en-IN" dirty="0" smtClean="0"/>
              <a:t>Create classes and objects</a:t>
            </a:r>
          </a:p>
          <a:p>
            <a:pPr lvl="1"/>
            <a:r>
              <a:rPr lang="en-IN" dirty="0" smtClean="0"/>
              <a:t>Understand and implement abstraction and encapsulation</a:t>
            </a:r>
          </a:p>
          <a:p>
            <a:pPr lvl="1"/>
            <a:r>
              <a:rPr lang="en-IN" dirty="0" smtClean="0"/>
              <a:t>Write programs using inheritance</a:t>
            </a:r>
          </a:p>
          <a:p>
            <a:pPr lvl="1"/>
            <a:r>
              <a:rPr lang="en-IN" dirty="0" smtClean="0"/>
              <a:t>Understand static methods and private attributes</a:t>
            </a:r>
          </a:p>
          <a:p>
            <a:pPr lvl="1"/>
            <a:endParaRPr lang="en-IN" dirty="0"/>
          </a:p>
          <a:p>
            <a:endParaRPr lang="en-IN" dirty="0"/>
          </a:p>
        </p:txBody>
      </p:sp>
    </p:spTree>
    <p:extLst>
      <p:ext uri="{BB962C8B-B14F-4D97-AF65-F5344CB8AC3E}">
        <p14:creationId xmlns:p14="http://schemas.microsoft.com/office/powerpoint/2010/main" val="66377316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189"/>
            <a:ext cx="11379200" cy="749300"/>
          </a:xfrm>
        </p:spPr>
        <p:txBody>
          <a:bodyPr/>
          <a:lstStyle/>
          <a:p>
            <a:r>
              <a:rPr lang="en-IN" dirty="0" smtClean="0"/>
              <a:t>Encapsulation in python</a:t>
            </a:r>
            <a:endParaRPr lang="en-IN" dirty="0"/>
          </a:p>
        </p:txBody>
      </p:sp>
      <p:sp>
        <p:nvSpPr>
          <p:cNvPr id="3" name="Content Placeholder 2"/>
          <p:cNvSpPr>
            <a:spLocks noGrp="1"/>
          </p:cNvSpPr>
          <p:nvPr>
            <p:ph idx="1"/>
          </p:nvPr>
        </p:nvSpPr>
        <p:spPr>
          <a:xfrm>
            <a:off x="0" y="1258394"/>
            <a:ext cx="11379200" cy="5325286"/>
          </a:xfrm>
        </p:spPr>
        <p:txBody>
          <a:bodyPr/>
          <a:lstStyle/>
          <a:p>
            <a:pPr marL="0" indent="0">
              <a:buNone/>
            </a:pPr>
            <a:r>
              <a:rPr lang="en-IN" dirty="0" smtClean="0"/>
              <a:t>Encapsulation </a:t>
            </a:r>
            <a:r>
              <a:rPr lang="en-IN" dirty="0"/>
              <a:t>is one of </a:t>
            </a:r>
            <a:r>
              <a:rPr lang="en-IN" dirty="0" smtClean="0"/>
              <a:t>the OOP characteristics.  (Already discussed in OOP)</a:t>
            </a:r>
          </a:p>
          <a:p>
            <a:pPr marL="0" indent="0">
              <a:buNone/>
            </a:pPr>
            <a:r>
              <a:rPr lang="en-IN" dirty="0" smtClean="0"/>
              <a:t>Object’s variables should not be accessed directly from outside the class.  But it can be accessed by its member functions. </a:t>
            </a:r>
            <a:r>
              <a:rPr lang="en-IN" dirty="0" err="1" smtClean="0"/>
              <a:t>i.e</a:t>
            </a:r>
            <a:r>
              <a:rPr lang="en-IN" dirty="0" smtClean="0"/>
              <a:t> inside the class all the methods can access.</a:t>
            </a:r>
          </a:p>
          <a:p>
            <a:pPr marL="0" indent="0">
              <a:buNone/>
            </a:pPr>
            <a:r>
              <a:rPr lang="en-IN" dirty="0" smtClean="0"/>
              <a:t>It should be accessed from outside only via methods in order to prevent from the accidental changes.   </a:t>
            </a:r>
          </a:p>
          <a:p>
            <a:pPr marL="0" indent="0">
              <a:buNone/>
            </a:pPr>
            <a:r>
              <a:rPr lang="en-IN" dirty="0" smtClean="0"/>
              <a:t>Providing methods to access the variables ensure the correctness of  data.                                      </a:t>
            </a:r>
            <a:r>
              <a:rPr lang="en-IN" dirty="0" err="1" smtClean="0"/>
              <a:t>i.e</a:t>
            </a:r>
            <a:r>
              <a:rPr lang="en-IN" dirty="0" smtClean="0"/>
              <a:t> value of the variable can be validated through the method.  </a:t>
            </a:r>
          </a:p>
          <a:p>
            <a:pPr marL="0" indent="0">
              <a:buNone/>
            </a:pPr>
            <a:r>
              <a:rPr lang="en-IN" dirty="0" smtClean="0"/>
              <a:t>In Python, there is no “access modifier” (like private in Java language).   Instead, it provides some naming convention.</a:t>
            </a:r>
          </a:p>
          <a:p>
            <a:pPr marL="0" indent="0">
              <a:buNone/>
            </a:pPr>
            <a:r>
              <a:rPr lang="en-IN" dirty="0" smtClean="0"/>
              <a:t>If a variable has a leading </a:t>
            </a:r>
            <a:r>
              <a:rPr lang="en-IN" b="1" dirty="0" smtClean="0"/>
              <a:t>double underscore </a:t>
            </a:r>
            <a:r>
              <a:rPr lang="en-IN" dirty="0" smtClean="0"/>
              <a:t>then it cannot be accessed outside the class directly.</a:t>
            </a:r>
          </a:p>
          <a:p>
            <a:pPr marL="0" indent="0">
              <a:buNone/>
            </a:pPr>
            <a:endParaRPr lang="en-IN" dirty="0" smtClean="0"/>
          </a:p>
          <a:p>
            <a:pPr marL="0" indent="0">
              <a:buNone/>
            </a:pPr>
            <a:r>
              <a:rPr lang="en-IN" dirty="0" smtClean="0"/>
              <a:t>  </a:t>
            </a:r>
            <a:endParaRPr lang="en-IN" dirty="0"/>
          </a:p>
          <a:p>
            <a:pPr marL="0" indent="0">
              <a:buNone/>
            </a:pPr>
            <a:endParaRPr lang="en-IN" dirty="0" smtClean="0"/>
          </a:p>
          <a:p>
            <a:pPr marL="0" indent="0">
              <a:buNone/>
            </a:pPr>
            <a:r>
              <a:rPr lang="en-IN" dirty="0" smtClean="0"/>
              <a:t> </a:t>
            </a:r>
            <a:endParaRPr lang="en-IN" dirty="0"/>
          </a:p>
        </p:txBody>
      </p:sp>
    </p:spTree>
    <p:extLst>
      <p:ext uri="{BB962C8B-B14F-4D97-AF65-F5344CB8AC3E}">
        <p14:creationId xmlns:p14="http://schemas.microsoft.com/office/powerpoint/2010/main" val="37567373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126"/>
            <a:ext cx="11379200" cy="749300"/>
          </a:xfrm>
        </p:spPr>
        <p:txBody>
          <a:bodyPr/>
          <a:lstStyle/>
          <a:p>
            <a:r>
              <a:rPr lang="en-IN" dirty="0"/>
              <a:t>Encapsulation in python</a:t>
            </a:r>
          </a:p>
        </p:txBody>
      </p:sp>
      <p:pic>
        <p:nvPicPr>
          <p:cNvPr id="12" name="Picture 11"/>
          <p:cNvPicPr>
            <a:picLocks noChangeAspect="1"/>
          </p:cNvPicPr>
          <p:nvPr/>
        </p:nvPicPr>
        <p:blipFill>
          <a:blip r:embed="rId2"/>
          <a:stretch>
            <a:fillRect/>
          </a:stretch>
        </p:blipFill>
        <p:spPr>
          <a:xfrm>
            <a:off x="331878" y="1358536"/>
            <a:ext cx="4801825" cy="2390503"/>
          </a:xfrm>
          <a:prstGeom prst="rect">
            <a:avLst/>
          </a:prstGeom>
        </p:spPr>
      </p:pic>
      <p:pic>
        <p:nvPicPr>
          <p:cNvPr id="13" name="Picture 12"/>
          <p:cNvPicPr>
            <a:picLocks noChangeAspect="1"/>
          </p:cNvPicPr>
          <p:nvPr/>
        </p:nvPicPr>
        <p:blipFill>
          <a:blip r:embed="rId3"/>
          <a:stretch>
            <a:fillRect/>
          </a:stretch>
        </p:blipFill>
        <p:spPr>
          <a:xfrm>
            <a:off x="459785" y="4167052"/>
            <a:ext cx="6543675" cy="1541418"/>
          </a:xfrm>
          <a:prstGeom prst="rect">
            <a:avLst/>
          </a:prstGeom>
        </p:spPr>
      </p:pic>
      <p:sp>
        <p:nvSpPr>
          <p:cNvPr id="14" name="TextBox 13"/>
          <p:cNvSpPr txBox="1"/>
          <p:nvPr/>
        </p:nvSpPr>
        <p:spPr>
          <a:xfrm>
            <a:off x="459785" y="5826034"/>
            <a:ext cx="7743689" cy="369332"/>
          </a:xfrm>
          <a:prstGeom prst="rect">
            <a:avLst/>
          </a:prstGeom>
          <a:noFill/>
        </p:spPr>
        <p:txBody>
          <a:bodyPr wrap="square" rtlCol="0">
            <a:spAutoFit/>
          </a:bodyPr>
          <a:lstStyle/>
          <a:p>
            <a:r>
              <a:rPr lang="en-IN" dirty="0" smtClean="0"/>
              <a:t>Since __adharid is a private, can not be accessed outside.  </a:t>
            </a:r>
            <a:endParaRPr lang="en-IN" dirty="0"/>
          </a:p>
        </p:txBody>
      </p:sp>
    </p:spTree>
    <p:extLst>
      <p:ext uri="{BB962C8B-B14F-4D97-AF65-F5344CB8AC3E}">
        <p14:creationId xmlns:p14="http://schemas.microsoft.com/office/powerpoint/2010/main" val="27200088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IN" dirty="0"/>
              <a:t>Encapsulation in python</a:t>
            </a:r>
          </a:p>
        </p:txBody>
      </p:sp>
      <p:sp>
        <p:nvSpPr>
          <p:cNvPr id="3" name="Content Placeholder 2"/>
          <p:cNvSpPr>
            <a:spLocks noGrp="1"/>
          </p:cNvSpPr>
          <p:nvPr>
            <p:ph idx="1"/>
          </p:nvPr>
        </p:nvSpPr>
        <p:spPr>
          <a:xfrm>
            <a:off x="0" y="966652"/>
            <a:ext cx="11379200" cy="5656218"/>
          </a:xfrm>
        </p:spPr>
        <p:txBody>
          <a:bodyPr/>
          <a:lstStyle/>
          <a:p>
            <a:pPr marL="0" indent="0">
              <a:buNone/>
            </a:pPr>
            <a:r>
              <a:rPr lang="en-IN" dirty="0" smtClean="0"/>
              <a:t>But, it can be accessed using getter and setter method.  Getter method is used to retrieve and setter method is used to modify the private variable.   </a:t>
            </a:r>
          </a:p>
          <a:p>
            <a:pPr marL="0" indent="0">
              <a:buNone/>
            </a:pPr>
            <a:r>
              <a:rPr lang="en-IN" dirty="0" smtClean="0"/>
              <a:t>Ex.  </a:t>
            </a:r>
            <a:endParaRPr lang="en-IN" dirty="0"/>
          </a:p>
        </p:txBody>
      </p:sp>
      <p:pic>
        <p:nvPicPr>
          <p:cNvPr id="4" name="Picture 3"/>
          <p:cNvPicPr>
            <a:picLocks noChangeAspect="1"/>
          </p:cNvPicPr>
          <p:nvPr/>
        </p:nvPicPr>
        <p:blipFill>
          <a:blip r:embed="rId2"/>
          <a:stretch>
            <a:fillRect/>
          </a:stretch>
        </p:blipFill>
        <p:spPr>
          <a:xfrm>
            <a:off x="627018" y="1619794"/>
            <a:ext cx="5839096" cy="5003075"/>
          </a:xfrm>
          <a:prstGeom prst="rect">
            <a:avLst/>
          </a:prstGeom>
        </p:spPr>
      </p:pic>
      <p:pic>
        <p:nvPicPr>
          <p:cNvPr id="5" name="Picture 4"/>
          <p:cNvPicPr>
            <a:picLocks noChangeAspect="1"/>
          </p:cNvPicPr>
          <p:nvPr/>
        </p:nvPicPr>
        <p:blipFill>
          <a:blip r:embed="rId3"/>
          <a:stretch>
            <a:fillRect/>
          </a:stretch>
        </p:blipFill>
        <p:spPr>
          <a:xfrm>
            <a:off x="7511143" y="3278778"/>
            <a:ext cx="2991394" cy="744582"/>
          </a:xfrm>
          <a:prstGeom prst="rect">
            <a:avLst/>
          </a:prstGeom>
        </p:spPr>
      </p:pic>
      <p:sp>
        <p:nvSpPr>
          <p:cNvPr id="6" name="TextBox 5"/>
          <p:cNvSpPr txBox="1"/>
          <p:nvPr/>
        </p:nvSpPr>
        <p:spPr>
          <a:xfrm>
            <a:off x="7511143" y="2821577"/>
            <a:ext cx="2495006" cy="369332"/>
          </a:xfrm>
          <a:prstGeom prst="rect">
            <a:avLst/>
          </a:prstGeom>
          <a:noFill/>
        </p:spPr>
        <p:txBody>
          <a:bodyPr wrap="square" rtlCol="0">
            <a:spAutoFit/>
          </a:bodyPr>
          <a:lstStyle/>
          <a:p>
            <a:r>
              <a:rPr lang="en-IN" dirty="0" smtClean="0"/>
              <a:t>Output:</a:t>
            </a:r>
            <a:endParaRPr lang="en-IN" dirty="0"/>
          </a:p>
        </p:txBody>
      </p:sp>
    </p:spTree>
    <p:extLst>
      <p:ext uri="{BB962C8B-B14F-4D97-AF65-F5344CB8AC3E}">
        <p14:creationId xmlns:p14="http://schemas.microsoft.com/office/powerpoint/2010/main" val="151122692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126"/>
            <a:ext cx="11379200" cy="749300"/>
          </a:xfrm>
        </p:spPr>
        <p:txBody>
          <a:bodyPr/>
          <a:lstStyle/>
          <a:p>
            <a:r>
              <a:rPr lang="en-IN" dirty="0" smtClean="0"/>
              <a:t>Encapsulation in python</a:t>
            </a:r>
            <a:endParaRPr lang="en-IN" dirty="0"/>
          </a:p>
        </p:txBody>
      </p:sp>
      <p:pic>
        <p:nvPicPr>
          <p:cNvPr id="4" name="Content Placeholder 3"/>
          <p:cNvPicPr>
            <a:picLocks noGrp="1" noChangeAspect="1"/>
          </p:cNvPicPr>
          <p:nvPr>
            <p:ph idx="1"/>
          </p:nvPr>
        </p:nvPicPr>
        <p:blipFill>
          <a:blip r:embed="rId2"/>
          <a:stretch>
            <a:fillRect/>
          </a:stretch>
        </p:blipFill>
        <p:spPr>
          <a:xfrm>
            <a:off x="318136" y="1870415"/>
            <a:ext cx="3143250" cy="2597082"/>
          </a:xfrm>
          <a:prstGeom prst="rect">
            <a:avLst/>
          </a:prstGeom>
        </p:spPr>
      </p:pic>
      <p:sp>
        <p:nvSpPr>
          <p:cNvPr id="5" name="TextBox 4"/>
          <p:cNvSpPr txBox="1"/>
          <p:nvPr/>
        </p:nvSpPr>
        <p:spPr>
          <a:xfrm>
            <a:off x="91440" y="1188720"/>
            <a:ext cx="11287760" cy="923330"/>
          </a:xfrm>
          <a:prstGeom prst="rect">
            <a:avLst/>
          </a:prstGeom>
          <a:noFill/>
        </p:spPr>
        <p:txBody>
          <a:bodyPr wrap="square" rtlCol="0">
            <a:spAutoFit/>
          </a:bodyPr>
          <a:lstStyle/>
          <a:p>
            <a:r>
              <a:rPr lang="en-IN" dirty="0" smtClean="0"/>
              <a:t>Method can also be private method.  It can be accessed only inside the class.  In this example __</a:t>
            </a:r>
            <a:r>
              <a:rPr lang="en-IN" dirty="0" err="1" smtClean="0"/>
              <a:t>startEngine</a:t>
            </a:r>
            <a:r>
              <a:rPr lang="en-IN" dirty="0" smtClean="0"/>
              <a:t> is a private method.</a:t>
            </a:r>
          </a:p>
          <a:p>
            <a:endParaRPr lang="en-IN" dirty="0"/>
          </a:p>
        </p:txBody>
      </p:sp>
      <p:pic>
        <p:nvPicPr>
          <p:cNvPr id="6" name="Picture 5"/>
          <p:cNvPicPr>
            <a:picLocks noChangeAspect="1"/>
          </p:cNvPicPr>
          <p:nvPr/>
        </p:nvPicPr>
        <p:blipFill>
          <a:blip r:embed="rId3"/>
          <a:stretch>
            <a:fillRect/>
          </a:stretch>
        </p:blipFill>
        <p:spPr>
          <a:xfrm>
            <a:off x="3688082" y="3917496"/>
            <a:ext cx="6115050" cy="1100001"/>
          </a:xfrm>
          <a:prstGeom prst="rect">
            <a:avLst/>
          </a:prstGeom>
        </p:spPr>
      </p:pic>
      <p:cxnSp>
        <p:nvCxnSpPr>
          <p:cNvPr id="8" name="Straight Arrow Connector 7"/>
          <p:cNvCxnSpPr/>
          <p:nvPr/>
        </p:nvCxnSpPr>
        <p:spPr bwMode="auto">
          <a:xfrm>
            <a:off x="1889761" y="4193177"/>
            <a:ext cx="1485900" cy="39189"/>
          </a:xfrm>
          <a:prstGeom prst="straightConnector1">
            <a:avLst/>
          </a:prstGeom>
          <a:solidFill>
            <a:schemeClr val="accent1"/>
          </a:solidFill>
          <a:ln w="3175" cap="flat" cmpd="sng" algn="ctr">
            <a:solidFill>
              <a:srgbClr val="850909"/>
            </a:solidFill>
            <a:prstDash val="solid"/>
            <a:miter lim="800000"/>
            <a:headEnd type="none" w="sm" len="sm"/>
            <a:tailEnd type="triangle"/>
          </a:ln>
          <a:effectLst/>
        </p:spPr>
      </p:cxnSp>
    </p:spTree>
    <p:extLst>
      <p:ext uri="{BB962C8B-B14F-4D97-AF65-F5344CB8AC3E}">
        <p14:creationId xmlns:p14="http://schemas.microsoft.com/office/powerpoint/2010/main" val="346691376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IN" dirty="0" smtClean="0"/>
              <a:t>abstraction</a:t>
            </a:r>
            <a:endParaRPr lang="en-IN" dirty="0"/>
          </a:p>
        </p:txBody>
      </p:sp>
      <p:sp>
        <p:nvSpPr>
          <p:cNvPr id="3" name="Content Placeholder 2"/>
          <p:cNvSpPr>
            <a:spLocks noGrp="1"/>
          </p:cNvSpPr>
          <p:nvPr>
            <p:ph idx="1"/>
          </p:nvPr>
        </p:nvSpPr>
        <p:spPr>
          <a:xfrm>
            <a:off x="0" y="1153891"/>
            <a:ext cx="12192000" cy="5286098"/>
          </a:xfrm>
        </p:spPr>
        <p:txBody>
          <a:bodyPr/>
          <a:lstStyle/>
          <a:p>
            <a:pPr marL="0" indent="0">
              <a:buNone/>
            </a:pPr>
            <a:r>
              <a:rPr lang="en-IN" dirty="0" smtClean="0"/>
              <a:t>It is one of the characteristics of OOP. </a:t>
            </a:r>
          </a:p>
          <a:p>
            <a:pPr marL="0" indent="0">
              <a:buNone/>
            </a:pPr>
            <a:r>
              <a:rPr lang="en-US" b="1" dirty="0" smtClean="0"/>
              <a:t>IEEE </a:t>
            </a:r>
            <a:r>
              <a:rPr lang="en-US" dirty="0"/>
              <a:t>defines abstraction </a:t>
            </a:r>
            <a:r>
              <a:rPr lang="en-US" i="1" dirty="0"/>
              <a:t>as </a:t>
            </a:r>
            <a:r>
              <a:rPr lang="en-US" i="1" dirty="0" smtClean="0"/>
              <a:t>“a </a:t>
            </a:r>
            <a:r>
              <a:rPr lang="en-US" i="1" dirty="0"/>
              <a:t>view of a problem that extracts the essential information relevant to a particular purpose and ignores the remainder of the information</a:t>
            </a:r>
            <a:r>
              <a:rPr lang="en-US" i="1" dirty="0" smtClean="0"/>
              <a:t>.” </a:t>
            </a:r>
            <a:endParaRPr lang="en-IN" i="1" dirty="0" smtClean="0"/>
          </a:p>
          <a:p>
            <a:pPr marL="0" indent="0">
              <a:buNone/>
            </a:pPr>
            <a:r>
              <a:rPr lang="en-IN" dirty="0" smtClean="0"/>
              <a:t>Displaying only the essential attributes and hiding the details is called abstraction.  </a:t>
            </a:r>
          </a:p>
          <a:p>
            <a:pPr marL="0" indent="0">
              <a:buNone/>
            </a:pPr>
            <a:r>
              <a:rPr lang="en-IN" dirty="0" smtClean="0"/>
              <a:t>Encapsulation binds the data and functions that operate on data inside the class. Abstraction hides the implementation detail from the user.  </a:t>
            </a:r>
          </a:p>
        </p:txBody>
      </p:sp>
    </p:spTree>
    <p:extLst>
      <p:ext uri="{BB962C8B-B14F-4D97-AF65-F5344CB8AC3E}">
        <p14:creationId xmlns:p14="http://schemas.microsoft.com/office/powerpoint/2010/main" val="402505825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IN" dirty="0" smtClean="0"/>
              <a:t>abstraction</a:t>
            </a:r>
            <a:endParaRPr lang="en-IN" dirty="0"/>
          </a:p>
        </p:txBody>
      </p:sp>
      <p:sp>
        <p:nvSpPr>
          <p:cNvPr id="3" name="Content Placeholder 2"/>
          <p:cNvSpPr>
            <a:spLocks noGrp="1"/>
          </p:cNvSpPr>
          <p:nvPr>
            <p:ph idx="1"/>
          </p:nvPr>
        </p:nvSpPr>
        <p:spPr>
          <a:xfrm>
            <a:off x="0" y="1232267"/>
            <a:ext cx="11379200" cy="4525963"/>
          </a:xfrm>
        </p:spPr>
        <p:txBody>
          <a:bodyPr/>
          <a:lstStyle/>
          <a:p>
            <a:pPr marL="0" indent="0">
              <a:buNone/>
            </a:pPr>
            <a:r>
              <a:rPr lang="en-IN" dirty="0"/>
              <a:t>Example : </a:t>
            </a:r>
          </a:p>
          <a:p>
            <a:pPr marL="0" indent="0">
              <a:buNone/>
            </a:pPr>
            <a:r>
              <a:rPr lang="en-IN" dirty="0"/>
              <a:t>Assume that Employee class has a data member named </a:t>
            </a:r>
            <a:r>
              <a:rPr lang="en-IN" dirty="0" err="1"/>
              <a:t>employee_number</a:t>
            </a:r>
            <a:r>
              <a:rPr lang="en-IN" dirty="0"/>
              <a:t>.  The requirement in the project is that It should not be assigned or modified from outside the class.  </a:t>
            </a:r>
          </a:p>
          <a:p>
            <a:pPr marL="0" indent="0">
              <a:buNone/>
            </a:pPr>
            <a:r>
              <a:rPr lang="en-IN" dirty="0"/>
              <a:t>It is </a:t>
            </a:r>
            <a:r>
              <a:rPr lang="en-IN" dirty="0" err="1"/>
              <a:t>autogenerated</a:t>
            </a:r>
            <a:r>
              <a:rPr lang="en-IN" dirty="0"/>
              <a:t> by a function inside a class.  The detailed implementation of generation of </a:t>
            </a:r>
            <a:r>
              <a:rPr lang="en-IN" dirty="0" err="1"/>
              <a:t>employee_number</a:t>
            </a:r>
            <a:r>
              <a:rPr lang="en-IN" dirty="0"/>
              <a:t> is hidden from the user.  </a:t>
            </a:r>
          </a:p>
          <a:p>
            <a:pPr marL="0" indent="0">
              <a:buNone/>
            </a:pPr>
            <a:r>
              <a:rPr lang="en-IN" dirty="0" err="1"/>
              <a:t>Ie</a:t>
            </a:r>
            <a:r>
              <a:rPr lang="en-IN" dirty="0"/>
              <a:t>.  The user can get the employee number without knowing the implementation detail.  </a:t>
            </a:r>
            <a:r>
              <a:rPr lang="en-IN" dirty="0" smtClean="0"/>
              <a:t>User has to </a:t>
            </a:r>
            <a:r>
              <a:rPr lang="en-IN" dirty="0"/>
              <a:t>call the  object of the class and call the method by passing appropriate number of parameters.</a:t>
            </a:r>
          </a:p>
          <a:p>
            <a:endParaRPr lang="en-IN" dirty="0"/>
          </a:p>
        </p:txBody>
      </p:sp>
    </p:spTree>
    <p:extLst>
      <p:ext uri="{BB962C8B-B14F-4D97-AF65-F5344CB8AC3E}">
        <p14:creationId xmlns:p14="http://schemas.microsoft.com/office/powerpoint/2010/main" val="300064159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189"/>
            <a:ext cx="11379200" cy="749300"/>
          </a:xfrm>
        </p:spPr>
        <p:txBody>
          <a:bodyPr/>
          <a:lstStyle/>
          <a:p>
            <a:r>
              <a:rPr lang="en-IN" dirty="0" smtClean="0"/>
              <a:t>abstraction</a:t>
            </a:r>
            <a:endParaRPr lang="en-IN" dirty="0"/>
          </a:p>
        </p:txBody>
      </p:sp>
      <p:sp>
        <p:nvSpPr>
          <p:cNvPr id="3" name="Content Placeholder 2"/>
          <p:cNvSpPr>
            <a:spLocks noGrp="1"/>
          </p:cNvSpPr>
          <p:nvPr>
            <p:ph idx="1"/>
          </p:nvPr>
        </p:nvSpPr>
        <p:spPr>
          <a:xfrm>
            <a:off x="0" y="1193079"/>
            <a:ext cx="11379200" cy="5325287"/>
          </a:xfrm>
        </p:spPr>
        <p:txBody>
          <a:bodyPr/>
          <a:lstStyle/>
          <a:p>
            <a:pPr marL="0" indent="0">
              <a:buNone/>
            </a:pPr>
            <a:r>
              <a:rPr lang="en-IN" dirty="0" smtClean="0"/>
              <a:t>Real time examples for abstraction:</a:t>
            </a:r>
          </a:p>
          <a:p>
            <a:pPr marL="457200" indent="-457200">
              <a:buAutoNum type="arabicPeriod"/>
            </a:pPr>
            <a:r>
              <a:rPr lang="en-IN" dirty="0" smtClean="0"/>
              <a:t>Applying  break in vehicle without knowing the internal mechanisms.</a:t>
            </a:r>
          </a:p>
          <a:p>
            <a:pPr marL="457200" indent="-457200">
              <a:buAutoNum type="arabicPeriod"/>
            </a:pPr>
            <a:r>
              <a:rPr lang="en-IN" dirty="0" smtClean="0"/>
              <a:t>Changing channels in TV using remote control.</a:t>
            </a:r>
          </a:p>
          <a:p>
            <a:pPr marL="457200" indent="-457200">
              <a:buAutoNum type="arabicPeriod"/>
            </a:pPr>
            <a:r>
              <a:rPr lang="en-IN" dirty="0" smtClean="0"/>
              <a:t>We get power supply for our computer(or any devices) just by using plug and switch. But we don’t know internally from where the electricity is passed and how the electricity network is done.      </a:t>
            </a:r>
          </a:p>
          <a:p>
            <a:pPr marL="457200" indent="-457200">
              <a:buAutoNum type="arabicPeriod"/>
            </a:pPr>
            <a:r>
              <a:rPr lang="en-IN" dirty="0" smtClean="0"/>
              <a:t>Opening a file in windows by double clicking the icon hides the storage detail of files in secondary storage.  </a:t>
            </a:r>
          </a:p>
          <a:p>
            <a:pPr marL="457200" indent="-457200">
              <a:buAutoNum type="arabicPeriod"/>
            </a:pPr>
            <a:endParaRPr lang="en-IN" dirty="0"/>
          </a:p>
        </p:txBody>
      </p:sp>
    </p:spTree>
    <p:extLst>
      <p:ext uri="{BB962C8B-B14F-4D97-AF65-F5344CB8AC3E}">
        <p14:creationId xmlns:p14="http://schemas.microsoft.com/office/powerpoint/2010/main" val="112270699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126"/>
            <a:ext cx="11379200" cy="749300"/>
          </a:xfrm>
        </p:spPr>
        <p:txBody>
          <a:bodyPr/>
          <a:lstStyle/>
          <a:p>
            <a:r>
              <a:rPr lang="en-IN" dirty="0" smtClean="0"/>
              <a:t>activities</a:t>
            </a:r>
            <a:endParaRPr lang="en-IN" dirty="0"/>
          </a:p>
        </p:txBody>
      </p:sp>
      <p:sp>
        <p:nvSpPr>
          <p:cNvPr id="3" name="Content Placeholder 2"/>
          <p:cNvSpPr>
            <a:spLocks noGrp="1"/>
          </p:cNvSpPr>
          <p:nvPr>
            <p:ph idx="1"/>
          </p:nvPr>
        </p:nvSpPr>
        <p:spPr>
          <a:xfrm>
            <a:off x="39188" y="1188721"/>
            <a:ext cx="12152811" cy="5146766"/>
          </a:xfrm>
        </p:spPr>
        <p:txBody>
          <a:bodyPr/>
          <a:lstStyle/>
          <a:p>
            <a:pPr marL="457200" indent="-457200">
              <a:buAutoNum type="arabicPeriod"/>
            </a:pPr>
            <a:r>
              <a:rPr lang="en-IN" dirty="0" smtClean="0"/>
              <a:t>Implement encapsulation for Book class created in the activities given in </a:t>
            </a:r>
            <a:r>
              <a:rPr lang="en-IN" dirty="0" smtClean="0">
                <a:hlinkClick r:id="rId2" action="ppaction://hlinksldjump"/>
              </a:rPr>
              <a:t>here</a:t>
            </a:r>
            <a:endParaRPr lang="en-IN" dirty="0" smtClean="0"/>
          </a:p>
          <a:p>
            <a:pPr marL="457200" indent="-457200">
              <a:buAutoNum type="arabicPeriod"/>
            </a:pPr>
            <a:r>
              <a:rPr lang="en-IN" dirty="0" smtClean="0"/>
              <a:t>Ensure the price of any book should not be below 500.</a:t>
            </a:r>
          </a:p>
          <a:p>
            <a:pPr marL="457200" indent="-457200">
              <a:buAutoNum type="arabicPeriod"/>
            </a:pPr>
            <a:r>
              <a:rPr lang="en-US" dirty="0"/>
              <a:t> Create a Class called Consultant  with Id</a:t>
            </a:r>
            <a:r>
              <a:rPr lang="en-US" dirty="0" smtClean="0"/>
              <a:t>, Name</a:t>
            </a:r>
            <a:r>
              <a:rPr lang="en-US" dirty="0"/>
              <a:t>, Per Day Consulting Fees, Number of days worked in a month and </a:t>
            </a:r>
            <a:r>
              <a:rPr lang="en-US" dirty="0" smtClean="0"/>
              <a:t>tds (10% deduction in total fees) as properties</a:t>
            </a:r>
            <a:r>
              <a:rPr lang="en-US" dirty="0"/>
              <a:t>. Calculate Gross and Net remuneration.</a:t>
            </a:r>
            <a:endParaRPr lang="en-IN" dirty="0" smtClean="0"/>
          </a:p>
          <a:p>
            <a:pPr marL="457200" indent="-457200">
              <a:buAutoNum type="arabicPeriod"/>
            </a:pPr>
            <a:r>
              <a:rPr lang="en-IN" dirty="0" smtClean="0"/>
              <a:t>Make sure the number of days worked must be &lt;= 20.  </a:t>
            </a:r>
          </a:p>
          <a:p>
            <a:pPr marL="457200" indent="-457200">
              <a:buAutoNum type="arabicPeriod"/>
            </a:pPr>
            <a:endParaRPr lang="en-IN" dirty="0"/>
          </a:p>
        </p:txBody>
      </p:sp>
    </p:spTree>
    <p:extLst>
      <p:ext uri="{BB962C8B-B14F-4D97-AF65-F5344CB8AC3E}">
        <p14:creationId xmlns:p14="http://schemas.microsoft.com/office/powerpoint/2010/main" val="151963725"/>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IN" dirty="0" smtClean="0"/>
              <a:t>inheritance</a:t>
            </a:r>
            <a:endParaRPr lang="en-IN" dirty="0"/>
          </a:p>
        </p:txBody>
      </p:sp>
      <p:sp>
        <p:nvSpPr>
          <p:cNvPr id="3" name="Content Placeholder 2"/>
          <p:cNvSpPr>
            <a:spLocks noGrp="1"/>
          </p:cNvSpPr>
          <p:nvPr>
            <p:ph idx="1"/>
          </p:nvPr>
        </p:nvSpPr>
        <p:spPr>
          <a:xfrm>
            <a:off x="0" y="1193079"/>
            <a:ext cx="12192000" cy="5664921"/>
          </a:xfrm>
        </p:spPr>
        <p:txBody>
          <a:bodyPr/>
          <a:lstStyle/>
          <a:p>
            <a:pPr marL="0" indent="0">
              <a:buNone/>
            </a:pPr>
            <a:r>
              <a:rPr lang="en-IN" dirty="0" smtClean="0"/>
              <a:t>Inheritance is, one class can derive the properties and functions of another class.   </a:t>
            </a:r>
          </a:p>
          <a:p>
            <a:pPr marL="0" indent="0">
              <a:buNone/>
            </a:pPr>
            <a:r>
              <a:rPr lang="en-IN" dirty="0" smtClean="0"/>
              <a:t>The class from which the attributes and functions are inherited is called </a:t>
            </a:r>
            <a:r>
              <a:rPr lang="en-IN" b="1" dirty="0" smtClean="0"/>
              <a:t>Superclass</a:t>
            </a:r>
            <a:r>
              <a:rPr lang="en-IN" dirty="0" smtClean="0"/>
              <a:t>.  The class which inherits from Superclass is called </a:t>
            </a:r>
            <a:r>
              <a:rPr lang="en-IN" b="1" dirty="0" smtClean="0"/>
              <a:t>Subclass</a:t>
            </a:r>
            <a:r>
              <a:rPr lang="en-IN" dirty="0" smtClean="0"/>
              <a:t>.</a:t>
            </a:r>
          </a:p>
          <a:p>
            <a:pPr marL="0" indent="0">
              <a:buNone/>
            </a:pPr>
            <a:r>
              <a:rPr lang="en-IN" dirty="0" smtClean="0"/>
              <a:t>Advantages of inheritance: </a:t>
            </a:r>
          </a:p>
          <a:p>
            <a:pPr marL="0" indent="0">
              <a:buNone/>
            </a:pPr>
            <a:r>
              <a:rPr lang="en-IN" dirty="0" smtClean="0"/>
              <a:t>   1. Reusability : </a:t>
            </a:r>
          </a:p>
          <a:p>
            <a:pPr marL="219040" lvl="1" indent="0">
              <a:buNone/>
            </a:pPr>
            <a:r>
              <a:rPr lang="en-IN" dirty="0"/>
              <a:t>	</a:t>
            </a:r>
            <a:r>
              <a:rPr lang="en-IN" dirty="0" smtClean="0"/>
              <a:t>a.  </a:t>
            </a:r>
            <a:r>
              <a:rPr lang="en-IN" dirty="0"/>
              <a:t>T</a:t>
            </a:r>
            <a:r>
              <a:rPr lang="en-IN" dirty="0" smtClean="0"/>
              <a:t>he duplication of code is avoided.  </a:t>
            </a:r>
          </a:p>
          <a:p>
            <a:pPr marL="219040" lvl="1" indent="0">
              <a:buNone/>
            </a:pPr>
            <a:r>
              <a:rPr lang="en-IN" dirty="0"/>
              <a:t>	</a:t>
            </a:r>
            <a:r>
              <a:rPr lang="en-IN" dirty="0" smtClean="0"/>
              <a:t>b.  Reduces the time consumption of  software development.  </a:t>
            </a:r>
          </a:p>
          <a:p>
            <a:pPr marL="219040" lvl="1" indent="0">
              <a:buNone/>
            </a:pPr>
            <a:r>
              <a:rPr lang="en-IN" dirty="0"/>
              <a:t> </a:t>
            </a:r>
            <a:r>
              <a:rPr lang="en-IN" dirty="0" smtClean="0"/>
              <a:t>   We can say that it is used </a:t>
            </a:r>
            <a:r>
              <a:rPr lang="en-IN" dirty="0"/>
              <a:t>to adhere </a:t>
            </a:r>
            <a:r>
              <a:rPr lang="en-IN" dirty="0" smtClean="0"/>
              <a:t>“don’t </a:t>
            </a:r>
            <a:r>
              <a:rPr lang="en-IN" dirty="0"/>
              <a:t>repeat </a:t>
            </a:r>
            <a:r>
              <a:rPr lang="en-IN" dirty="0" smtClean="0"/>
              <a:t>yourself”(DRY) </a:t>
            </a:r>
            <a:r>
              <a:rPr lang="en-IN" dirty="0"/>
              <a:t>software development </a:t>
            </a:r>
            <a:r>
              <a:rPr lang="en-IN" dirty="0" smtClean="0"/>
              <a:t>   </a:t>
            </a:r>
          </a:p>
          <a:p>
            <a:pPr marL="219040" lvl="1" indent="0">
              <a:buNone/>
            </a:pPr>
            <a:r>
              <a:rPr lang="en-IN" dirty="0"/>
              <a:t> </a:t>
            </a:r>
            <a:r>
              <a:rPr lang="en-IN" dirty="0" smtClean="0"/>
              <a:t>   principle</a:t>
            </a:r>
            <a:r>
              <a:rPr lang="en-IN" dirty="0"/>
              <a:t>. </a:t>
            </a:r>
            <a:endParaRPr lang="en-IN" dirty="0" smtClean="0"/>
          </a:p>
          <a:p>
            <a:pPr marL="219040" lvl="1" indent="0">
              <a:buNone/>
            </a:pPr>
            <a:r>
              <a:rPr lang="en-IN" dirty="0" smtClean="0"/>
              <a:t>2</a:t>
            </a:r>
            <a:r>
              <a:rPr lang="en-IN" dirty="0"/>
              <a:t>. Extensibility : New functionalities can be added to Subclasses in addition to inherited properties and function.  </a:t>
            </a:r>
            <a:r>
              <a:rPr lang="en-IN" dirty="0" smtClean="0"/>
              <a:t>New </a:t>
            </a:r>
            <a:r>
              <a:rPr lang="en-IN" dirty="0"/>
              <a:t>functionalities can be added without any impact in the existing code.  This helps in enhancement of projects.  </a:t>
            </a:r>
          </a:p>
          <a:p>
            <a:pPr marL="219040" lvl="1" indent="0">
              <a:buNone/>
            </a:pPr>
            <a:endParaRPr lang="en-IN" dirty="0" smtClean="0"/>
          </a:p>
          <a:p>
            <a:pPr marL="457200" indent="-457200">
              <a:buAutoNum type="arabicPeriod"/>
            </a:pPr>
            <a:endParaRPr lang="en-IN" dirty="0"/>
          </a:p>
        </p:txBody>
      </p:sp>
    </p:spTree>
    <p:extLst>
      <p:ext uri="{BB962C8B-B14F-4D97-AF65-F5344CB8AC3E}">
        <p14:creationId xmlns:p14="http://schemas.microsoft.com/office/powerpoint/2010/main" val="1676936491"/>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IN" dirty="0" smtClean="0"/>
              <a:t>Single inheritance in python</a:t>
            </a:r>
            <a:endParaRPr lang="en-IN" dirty="0"/>
          </a:p>
        </p:txBody>
      </p:sp>
      <p:sp>
        <p:nvSpPr>
          <p:cNvPr id="4" name="Rectangle 3"/>
          <p:cNvSpPr/>
          <p:nvPr/>
        </p:nvSpPr>
        <p:spPr bwMode="auto">
          <a:xfrm>
            <a:off x="3735977" y="1267099"/>
            <a:ext cx="2991394" cy="2198550"/>
          </a:xfrm>
          <a:prstGeom prst="rect">
            <a:avLst/>
          </a:prstGeom>
          <a:no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3600" b="0" i="0" u="none" strike="noStrike" cap="none" normalizeH="0" baseline="0" dirty="0" smtClean="0">
              <a:ln>
                <a:noFill/>
              </a:ln>
              <a:solidFill>
                <a:schemeClr val="tx1"/>
              </a:solidFill>
              <a:effectLst/>
              <a:latin typeface="Arial" charset="0"/>
            </a:endParaRPr>
          </a:p>
        </p:txBody>
      </p:sp>
      <p:cxnSp>
        <p:nvCxnSpPr>
          <p:cNvPr id="6" name="Straight Connector 5"/>
          <p:cNvCxnSpPr/>
          <p:nvPr/>
        </p:nvCxnSpPr>
        <p:spPr bwMode="auto">
          <a:xfrm flipV="1">
            <a:off x="3735977" y="1579698"/>
            <a:ext cx="2991394" cy="26126"/>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8" name="Straight Connector 7"/>
          <p:cNvCxnSpPr/>
          <p:nvPr/>
        </p:nvCxnSpPr>
        <p:spPr bwMode="auto">
          <a:xfrm flipV="1">
            <a:off x="3735976" y="2726296"/>
            <a:ext cx="2991394" cy="26126"/>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9" name="Rectangle 8"/>
          <p:cNvSpPr/>
          <p:nvPr/>
        </p:nvSpPr>
        <p:spPr bwMode="auto">
          <a:xfrm>
            <a:off x="3735976" y="4083957"/>
            <a:ext cx="2991394" cy="2181497"/>
          </a:xfrm>
          <a:prstGeom prst="rect">
            <a:avLst/>
          </a:prstGeom>
          <a:no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3600" b="0" i="0" u="none" strike="noStrike" cap="none" normalizeH="0" baseline="0" smtClean="0">
              <a:ln>
                <a:noFill/>
              </a:ln>
              <a:solidFill>
                <a:schemeClr val="tx1"/>
              </a:solidFill>
              <a:effectLst/>
              <a:latin typeface="Arial" charset="0"/>
            </a:endParaRPr>
          </a:p>
        </p:txBody>
      </p:sp>
      <p:cxnSp>
        <p:nvCxnSpPr>
          <p:cNvPr id="10" name="Straight Connector 9"/>
          <p:cNvCxnSpPr/>
          <p:nvPr/>
        </p:nvCxnSpPr>
        <p:spPr bwMode="auto">
          <a:xfrm flipV="1">
            <a:off x="3735976" y="4449717"/>
            <a:ext cx="2991394" cy="26126"/>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11" name="Straight Connector 10"/>
          <p:cNvCxnSpPr/>
          <p:nvPr/>
        </p:nvCxnSpPr>
        <p:spPr bwMode="auto">
          <a:xfrm flipV="1">
            <a:off x="3735976" y="5577477"/>
            <a:ext cx="2991394" cy="26126"/>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14" name="TextBox 13"/>
          <p:cNvSpPr txBox="1"/>
          <p:nvPr/>
        </p:nvSpPr>
        <p:spPr>
          <a:xfrm>
            <a:off x="4820194" y="1281456"/>
            <a:ext cx="1397726" cy="369332"/>
          </a:xfrm>
          <a:prstGeom prst="rect">
            <a:avLst/>
          </a:prstGeom>
          <a:noFill/>
        </p:spPr>
        <p:txBody>
          <a:bodyPr wrap="square" rtlCol="0">
            <a:spAutoFit/>
          </a:bodyPr>
          <a:lstStyle/>
          <a:p>
            <a:r>
              <a:rPr lang="en-IN" dirty="0" smtClean="0"/>
              <a:t>Person</a:t>
            </a:r>
            <a:endParaRPr lang="en-IN" dirty="0"/>
          </a:p>
        </p:txBody>
      </p:sp>
      <p:sp>
        <p:nvSpPr>
          <p:cNvPr id="15" name="TextBox 14"/>
          <p:cNvSpPr txBox="1"/>
          <p:nvPr/>
        </p:nvSpPr>
        <p:spPr>
          <a:xfrm>
            <a:off x="4578530" y="1592747"/>
            <a:ext cx="1306286" cy="923330"/>
          </a:xfrm>
          <a:prstGeom prst="rect">
            <a:avLst/>
          </a:prstGeom>
          <a:noFill/>
        </p:spPr>
        <p:txBody>
          <a:bodyPr wrap="square" rtlCol="0">
            <a:spAutoFit/>
          </a:bodyPr>
          <a:lstStyle/>
          <a:p>
            <a:r>
              <a:rPr lang="en-IN" dirty="0" err="1"/>
              <a:t>a</a:t>
            </a:r>
            <a:r>
              <a:rPr lang="en-IN" dirty="0" err="1" smtClean="0"/>
              <a:t>dhair_id</a:t>
            </a:r>
            <a:endParaRPr lang="en-IN" dirty="0" smtClean="0"/>
          </a:p>
          <a:p>
            <a:r>
              <a:rPr lang="en-IN" dirty="0" err="1" smtClean="0"/>
              <a:t>first_name</a:t>
            </a:r>
            <a:endParaRPr lang="en-IN" dirty="0" smtClean="0"/>
          </a:p>
          <a:p>
            <a:r>
              <a:rPr lang="en-IN" dirty="0" err="1" smtClean="0"/>
              <a:t>last_name</a:t>
            </a:r>
            <a:endParaRPr lang="en-IN" dirty="0"/>
          </a:p>
        </p:txBody>
      </p:sp>
      <p:sp>
        <p:nvSpPr>
          <p:cNvPr id="17" name="TextBox 16"/>
          <p:cNvSpPr txBox="1"/>
          <p:nvPr/>
        </p:nvSpPr>
        <p:spPr>
          <a:xfrm>
            <a:off x="4062548" y="2774976"/>
            <a:ext cx="2338251" cy="369332"/>
          </a:xfrm>
          <a:prstGeom prst="rect">
            <a:avLst/>
          </a:prstGeom>
          <a:noFill/>
        </p:spPr>
        <p:txBody>
          <a:bodyPr wrap="square" rtlCol="0">
            <a:spAutoFit/>
          </a:bodyPr>
          <a:lstStyle/>
          <a:p>
            <a:r>
              <a:rPr lang="en-IN" dirty="0" err="1" smtClean="0"/>
              <a:t>displayPersonDetail</a:t>
            </a:r>
            <a:endParaRPr lang="en-IN" dirty="0"/>
          </a:p>
        </p:txBody>
      </p:sp>
      <p:cxnSp>
        <p:nvCxnSpPr>
          <p:cNvPr id="19" name="Straight Arrow Connector 18"/>
          <p:cNvCxnSpPr>
            <a:stCxn id="9" idx="0"/>
            <a:endCxn id="4" idx="2"/>
          </p:cNvCxnSpPr>
          <p:nvPr/>
        </p:nvCxnSpPr>
        <p:spPr bwMode="auto">
          <a:xfrm flipV="1">
            <a:off x="5231673" y="3465649"/>
            <a:ext cx="1" cy="618308"/>
          </a:xfrm>
          <a:prstGeom prst="straightConnector1">
            <a:avLst/>
          </a:prstGeom>
          <a:solidFill>
            <a:schemeClr val="accent1"/>
          </a:solidFill>
          <a:ln w="28575" cap="flat" cmpd="sng" algn="ctr">
            <a:solidFill>
              <a:srgbClr val="850909"/>
            </a:solidFill>
            <a:prstDash val="solid"/>
            <a:miter lim="800000"/>
            <a:headEnd type="none" w="sm" len="sm"/>
            <a:tailEnd type="triangle"/>
          </a:ln>
          <a:effectLst/>
        </p:spPr>
      </p:cxnSp>
      <p:sp>
        <p:nvSpPr>
          <p:cNvPr id="20" name="TextBox 19"/>
          <p:cNvSpPr txBox="1"/>
          <p:nvPr/>
        </p:nvSpPr>
        <p:spPr>
          <a:xfrm>
            <a:off x="4578530" y="4118666"/>
            <a:ext cx="1384663" cy="369332"/>
          </a:xfrm>
          <a:prstGeom prst="rect">
            <a:avLst/>
          </a:prstGeom>
          <a:noFill/>
        </p:spPr>
        <p:txBody>
          <a:bodyPr wrap="square" rtlCol="0">
            <a:spAutoFit/>
          </a:bodyPr>
          <a:lstStyle/>
          <a:p>
            <a:r>
              <a:rPr lang="en-IN" dirty="0" smtClean="0"/>
              <a:t>Employee</a:t>
            </a:r>
            <a:endParaRPr lang="en-IN" dirty="0"/>
          </a:p>
        </p:txBody>
      </p:sp>
      <p:sp>
        <p:nvSpPr>
          <p:cNvPr id="21" name="TextBox 20"/>
          <p:cNvSpPr txBox="1"/>
          <p:nvPr/>
        </p:nvSpPr>
        <p:spPr>
          <a:xfrm>
            <a:off x="4362994" y="4541157"/>
            <a:ext cx="1854926" cy="923330"/>
          </a:xfrm>
          <a:prstGeom prst="rect">
            <a:avLst/>
          </a:prstGeom>
          <a:noFill/>
        </p:spPr>
        <p:txBody>
          <a:bodyPr wrap="square" rtlCol="0">
            <a:spAutoFit/>
          </a:bodyPr>
          <a:lstStyle/>
          <a:p>
            <a:pPr algn="ctr"/>
            <a:r>
              <a:rPr lang="en-IN" dirty="0"/>
              <a:t>i</a:t>
            </a:r>
            <a:r>
              <a:rPr lang="en-IN" dirty="0" smtClean="0"/>
              <a:t>d</a:t>
            </a:r>
          </a:p>
          <a:p>
            <a:pPr algn="ctr"/>
            <a:r>
              <a:rPr lang="en-IN" dirty="0" err="1" smtClean="0"/>
              <a:t>desg</a:t>
            </a:r>
            <a:endParaRPr lang="en-IN" dirty="0" smtClean="0"/>
          </a:p>
          <a:p>
            <a:pPr algn="ctr"/>
            <a:r>
              <a:rPr lang="en-IN" dirty="0" err="1" smtClean="0"/>
              <a:t>company_name</a:t>
            </a:r>
            <a:endParaRPr lang="en-IN" dirty="0"/>
          </a:p>
        </p:txBody>
      </p:sp>
      <p:sp>
        <p:nvSpPr>
          <p:cNvPr id="23" name="TextBox 22"/>
          <p:cNvSpPr txBox="1"/>
          <p:nvPr/>
        </p:nvSpPr>
        <p:spPr>
          <a:xfrm>
            <a:off x="3958046" y="5749862"/>
            <a:ext cx="2769323" cy="369332"/>
          </a:xfrm>
          <a:prstGeom prst="rect">
            <a:avLst/>
          </a:prstGeom>
          <a:noFill/>
        </p:spPr>
        <p:txBody>
          <a:bodyPr wrap="square" rtlCol="0">
            <a:spAutoFit/>
          </a:bodyPr>
          <a:lstStyle/>
          <a:p>
            <a:r>
              <a:rPr lang="en-IN" dirty="0" err="1" smtClean="0"/>
              <a:t>displayEmployeeDetail</a:t>
            </a:r>
            <a:endParaRPr lang="en-IN" dirty="0"/>
          </a:p>
        </p:txBody>
      </p:sp>
    </p:spTree>
    <p:extLst>
      <p:ext uri="{BB962C8B-B14F-4D97-AF65-F5344CB8AC3E}">
        <p14:creationId xmlns:p14="http://schemas.microsoft.com/office/powerpoint/2010/main" val="348670359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126"/>
            <a:ext cx="11379200" cy="749300"/>
          </a:xfrm>
        </p:spPr>
        <p:txBody>
          <a:bodyPr/>
          <a:lstStyle/>
          <a:p>
            <a:r>
              <a:rPr lang="en-IN" dirty="0" smtClean="0"/>
              <a:t>Object oriented programming</a:t>
            </a:r>
            <a:endParaRPr lang="en-IN" dirty="0"/>
          </a:p>
        </p:txBody>
      </p:sp>
      <p:sp>
        <p:nvSpPr>
          <p:cNvPr id="3" name="Content Placeholder 2"/>
          <p:cNvSpPr>
            <a:spLocks noGrp="1"/>
          </p:cNvSpPr>
          <p:nvPr>
            <p:ph idx="1"/>
          </p:nvPr>
        </p:nvSpPr>
        <p:spPr>
          <a:xfrm>
            <a:off x="130629" y="1149532"/>
            <a:ext cx="11861074" cy="5381897"/>
          </a:xfrm>
        </p:spPr>
        <p:txBody>
          <a:bodyPr/>
          <a:lstStyle/>
          <a:p>
            <a:pPr marL="0" indent="0">
              <a:buNone/>
              <a:defRPr/>
            </a:pPr>
            <a:r>
              <a:rPr lang="en-US" dirty="0" smtClean="0">
                <a:solidFill>
                  <a:srgbClr val="5F5F5F"/>
                </a:solidFill>
                <a:sym typeface="Wingdings" pitchFamily="2" charset="2"/>
              </a:rPr>
              <a:t>In this topic, we will be discussing about object oriented programming (OOP) and the important characteristics.  </a:t>
            </a:r>
          </a:p>
          <a:p>
            <a:pPr marL="0" indent="0">
              <a:buNone/>
              <a:defRPr/>
            </a:pPr>
            <a:r>
              <a:rPr lang="en-US" dirty="0" smtClean="0">
                <a:solidFill>
                  <a:srgbClr val="5F5F5F"/>
                </a:solidFill>
                <a:sym typeface="Wingdings" pitchFamily="2" charset="2"/>
              </a:rPr>
              <a:t>To solve problem, there are many approaches in programming.  </a:t>
            </a:r>
          </a:p>
          <a:p>
            <a:pPr marL="0" indent="0">
              <a:buNone/>
              <a:defRPr/>
            </a:pPr>
            <a:r>
              <a:rPr lang="en-US" dirty="0" smtClean="0">
                <a:solidFill>
                  <a:srgbClr val="5F5F5F"/>
                </a:solidFill>
                <a:sym typeface="Wingdings" pitchFamily="2" charset="2"/>
              </a:rPr>
              <a:t>Ex.  Procedural, Object Oriented, Functional, Database approach etc.</a:t>
            </a:r>
          </a:p>
          <a:p>
            <a:pPr marL="0" indent="0">
              <a:buNone/>
              <a:defRPr/>
            </a:pPr>
            <a:r>
              <a:rPr lang="en-US" dirty="0" smtClean="0">
                <a:solidFill>
                  <a:srgbClr val="5F5F5F"/>
                </a:solidFill>
                <a:sym typeface="Wingdings" pitchFamily="2" charset="2"/>
              </a:rPr>
              <a:t>In object oriented programming, programs are written as classes and objects.</a:t>
            </a:r>
          </a:p>
          <a:p>
            <a:pPr marL="0" indent="0">
              <a:buNone/>
              <a:defRPr/>
            </a:pPr>
            <a:r>
              <a:rPr lang="en-US" i="1" dirty="0" smtClean="0">
                <a:solidFill>
                  <a:srgbClr val="5F5F5F"/>
                </a:solidFill>
                <a:sym typeface="Wingdings" pitchFamily="2" charset="2"/>
              </a:rPr>
              <a:t>Object-oriented </a:t>
            </a:r>
            <a:r>
              <a:rPr lang="en-US" i="1" dirty="0">
                <a:solidFill>
                  <a:srgbClr val="5F5F5F"/>
                </a:solidFill>
                <a:sym typeface="Wingdings" pitchFamily="2" charset="2"/>
              </a:rPr>
              <a:t>programming is a method of implementation in which programs are organized as cooperative collections of </a:t>
            </a:r>
            <a:r>
              <a:rPr lang="en-US" i="1" dirty="0">
                <a:solidFill>
                  <a:srgbClr val="C00000"/>
                </a:solidFill>
                <a:sym typeface="Wingdings" pitchFamily="2" charset="2"/>
              </a:rPr>
              <a:t>objects</a:t>
            </a:r>
            <a:r>
              <a:rPr lang="en-US" i="1" dirty="0">
                <a:solidFill>
                  <a:srgbClr val="5F5F5F"/>
                </a:solidFill>
                <a:sym typeface="Wingdings" pitchFamily="2" charset="2"/>
              </a:rPr>
              <a:t>, each of which represents an </a:t>
            </a:r>
            <a:r>
              <a:rPr lang="en-US" i="1" dirty="0">
                <a:solidFill>
                  <a:srgbClr val="C00000"/>
                </a:solidFill>
                <a:sym typeface="Wingdings" pitchFamily="2" charset="2"/>
              </a:rPr>
              <a:t>instance</a:t>
            </a:r>
            <a:r>
              <a:rPr lang="en-US" i="1" dirty="0">
                <a:solidFill>
                  <a:srgbClr val="5F5F5F"/>
                </a:solidFill>
                <a:sym typeface="Wingdings" pitchFamily="2" charset="2"/>
              </a:rPr>
              <a:t> of some </a:t>
            </a:r>
            <a:r>
              <a:rPr lang="en-US" i="1" dirty="0">
                <a:solidFill>
                  <a:srgbClr val="C00000"/>
                </a:solidFill>
                <a:sym typeface="Wingdings" pitchFamily="2" charset="2"/>
              </a:rPr>
              <a:t>class</a:t>
            </a:r>
            <a:r>
              <a:rPr lang="en-US" i="1" dirty="0">
                <a:solidFill>
                  <a:srgbClr val="5F5F5F"/>
                </a:solidFill>
                <a:sym typeface="Wingdings" pitchFamily="2" charset="2"/>
              </a:rPr>
              <a:t>, and whose classes are all </a:t>
            </a:r>
            <a:r>
              <a:rPr lang="en-US" i="1" dirty="0">
                <a:solidFill>
                  <a:srgbClr val="C00000"/>
                </a:solidFill>
                <a:sym typeface="Wingdings" pitchFamily="2" charset="2"/>
              </a:rPr>
              <a:t>members</a:t>
            </a:r>
            <a:r>
              <a:rPr lang="en-US" i="1" dirty="0">
                <a:solidFill>
                  <a:srgbClr val="5F5F5F"/>
                </a:solidFill>
                <a:sym typeface="Wingdings" pitchFamily="2" charset="2"/>
              </a:rPr>
              <a:t> of a </a:t>
            </a:r>
            <a:r>
              <a:rPr lang="en-US" i="1" dirty="0">
                <a:solidFill>
                  <a:srgbClr val="C00000"/>
                </a:solidFill>
                <a:sym typeface="Wingdings" pitchFamily="2" charset="2"/>
              </a:rPr>
              <a:t>hierarchy of classes </a:t>
            </a:r>
            <a:r>
              <a:rPr lang="en-US" i="1" dirty="0">
                <a:solidFill>
                  <a:srgbClr val="5F5F5F"/>
                </a:solidFill>
                <a:sym typeface="Wingdings" pitchFamily="2" charset="2"/>
              </a:rPr>
              <a:t>united via </a:t>
            </a:r>
            <a:r>
              <a:rPr lang="en-US" i="1" dirty="0">
                <a:solidFill>
                  <a:srgbClr val="C00000"/>
                </a:solidFill>
                <a:sym typeface="Wingdings" pitchFamily="2" charset="2"/>
              </a:rPr>
              <a:t>inheritance</a:t>
            </a:r>
            <a:r>
              <a:rPr lang="en-US" i="1" dirty="0">
                <a:solidFill>
                  <a:srgbClr val="5F5F5F"/>
                </a:solidFill>
                <a:sym typeface="Wingdings" pitchFamily="2" charset="2"/>
              </a:rPr>
              <a:t> relationships.</a:t>
            </a:r>
          </a:p>
          <a:p>
            <a:pPr>
              <a:buFontTx/>
              <a:buChar char="-"/>
              <a:defRPr/>
            </a:pPr>
            <a:r>
              <a:rPr lang="en-US" dirty="0"/>
              <a:t> Grady </a:t>
            </a:r>
            <a:r>
              <a:rPr lang="en-US" dirty="0" err="1"/>
              <a:t>Booch</a:t>
            </a:r>
            <a:r>
              <a:rPr lang="en-US" dirty="0"/>
              <a:t> </a:t>
            </a:r>
          </a:p>
          <a:p>
            <a:pPr marL="0" indent="0">
              <a:buNone/>
              <a:defRPr/>
            </a:pPr>
            <a:endParaRPr lang="en-US" dirty="0" smtClean="0">
              <a:solidFill>
                <a:srgbClr val="5F5F5F"/>
              </a:solidFill>
              <a:sym typeface="Wingdings" pitchFamily="2" charset="2"/>
            </a:endParaRPr>
          </a:p>
          <a:p>
            <a:pPr marL="0" indent="0">
              <a:buNone/>
              <a:defRPr/>
            </a:pPr>
            <a:endParaRPr lang="en-US" dirty="0">
              <a:solidFill>
                <a:srgbClr val="5F5F5F"/>
              </a:solidFill>
              <a:sym typeface="Wingdings" pitchFamily="2" charset="2"/>
            </a:endParaRPr>
          </a:p>
          <a:p>
            <a:pPr marL="0" indent="0">
              <a:buNone/>
              <a:defRPr/>
            </a:pPr>
            <a:endParaRPr lang="en-US" dirty="0" smtClean="0">
              <a:solidFill>
                <a:srgbClr val="5F5F5F"/>
              </a:solidFill>
              <a:sym typeface="Wingdings" pitchFamily="2" charset="2"/>
            </a:endParaRPr>
          </a:p>
          <a:p>
            <a:pPr marL="0" indent="0">
              <a:buNone/>
              <a:defRPr/>
            </a:pPr>
            <a:endParaRPr lang="en-US" dirty="0" smtClean="0">
              <a:solidFill>
                <a:srgbClr val="5F5F5F"/>
              </a:solidFill>
              <a:sym typeface="Wingdings" pitchFamily="2" charset="2"/>
            </a:endParaRPr>
          </a:p>
          <a:p>
            <a:pPr marL="0" indent="0">
              <a:buNone/>
            </a:pPr>
            <a:endParaRPr lang="en-IN" dirty="0"/>
          </a:p>
        </p:txBody>
      </p:sp>
    </p:spTree>
    <p:extLst>
      <p:ext uri="{BB962C8B-B14F-4D97-AF65-F5344CB8AC3E}">
        <p14:creationId xmlns:p14="http://schemas.microsoft.com/office/powerpoint/2010/main" val="395266913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228056" y="1062452"/>
            <a:ext cx="11868150" cy="5612668"/>
          </a:xfrm>
          <a:prstGeom prst="rect">
            <a:avLst/>
          </a:prstGeom>
        </p:spPr>
      </p:pic>
      <p:sp>
        <p:nvSpPr>
          <p:cNvPr id="2" name="Title 1"/>
          <p:cNvSpPr>
            <a:spLocks noGrp="1"/>
          </p:cNvSpPr>
          <p:nvPr>
            <p:ph type="title"/>
          </p:nvPr>
        </p:nvSpPr>
        <p:spPr>
          <a:xfrm>
            <a:off x="0" y="0"/>
            <a:ext cx="11379200" cy="749300"/>
          </a:xfrm>
        </p:spPr>
        <p:txBody>
          <a:bodyPr/>
          <a:lstStyle/>
          <a:p>
            <a:r>
              <a:rPr lang="en-IN" dirty="0"/>
              <a:t>inheritance</a:t>
            </a:r>
          </a:p>
        </p:txBody>
      </p:sp>
      <p:sp>
        <p:nvSpPr>
          <p:cNvPr id="3" name="Content Placeholder 2"/>
          <p:cNvSpPr>
            <a:spLocks noGrp="1"/>
          </p:cNvSpPr>
          <p:nvPr>
            <p:ph idx="1"/>
          </p:nvPr>
        </p:nvSpPr>
        <p:spPr>
          <a:xfrm>
            <a:off x="0" y="1062451"/>
            <a:ext cx="11379200" cy="5482040"/>
          </a:xfrm>
        </p:spPr>
        <p:txBody>
          <a:bodyPr/>
          <a:lstStyle/>
          <a:p>
            <a:pPr marL="0" indent="0">
              <a:buNone/>
            </a:pPr>
            <a:endParaRPr lang="en-IN" dirty="0" smtClean="0"/>
          </a:p>
          <a:p>
            <a:pPr marL="0" indent="0">
              <a:buNone/>
            </a:pPr>
            <a:endParaRPr lang="en-IN" dirty="0"/>
          </a:p>
          <a:p>
            <a:pPr marL="0" indent="0">
              <a:buNone/>
            </a:pPr>
            <a:endParaRPr lang="en-IN" dirty="0"/>
          </a:p>
        </p:txBody>
      </p:sp>
      <p:cxnSp>
        <p:nvCxnSpPr>
          <p:cNvPr id="6" name="Straight Arrow Connector 5"/>
          <p:cNvCxnSpPr/>
          <p:nvPr/>
        </p:nvCxnSpPr>
        <p:spPr bwMode="auto">
          <a:xfrm>
            <a:off x="2840627" y="3971108"/>
            <a:ext cx="2259875" cy="0"/>
          </a:xfrm>
          <a:prstGeom prst="straightConnector1">
            <a:avLst/>
          </a:prstGeom>
          <a:solidFill>
            <a:schemeClr val="accent1"/>
          </a:solidFill>
          <a:ln w="3175" cap="flat" cmpd="sng" algn="ctr">
            <a:solidFill>
              <a:srgbClr val="850909"/>
            </a:solidFill>
            <a:prstDash val="solid"/>
            <a:miter lim="800000"/>
            <a:headEnd type="none" w="sm" len="sm"/>
            <a:tailEnd type="triangle"/>
          </a:ln>
          <a:effectLst/>
        </p:spPr>
      </p:cxnSp>
      <p:sp>
        <p:nvSpPr>
          <p:cNvPr id="7" name="TextBox 6"/>
          <p:cNvSpPr txBox="1"/>
          <p:nvPr/>
        </p:nvSpPr>
        <p:spPr>
          <a:xfrm>
            <a:off x="5100502" y="3812568"/>
            <a:ext cx="4127863" cy="369332"/>
          </a:xfrm>
          <a:prstGeom prst="rect">
            <a:avLst/>
          </a:prstGeom>
          <a:noFill/>
        </p:spPr>
        <p:txBody>
          <a:bodyPr wrap="square" rtlCol="0">
            <a:spAutoFit/>
          </a:bodyPr>
          <a:lstStyle/>
          <a:p>
            <a:r>
              <a:rPr lang="en-IN" dirty="0" smtClean="0"/>
              <a:t>Super class is Person</a:t>
            </a:r>
            <a:endParaRPr lang="en-IN" dirty="0"/>
          </a:p>
        </p:txBody>
      </p:sp>
    </p:spTree>
    <p:extLst>
      <p:ext uri="{BB962C8B-B14F-4D97-AF65-F5344CB8AC3E}">
        <p14:creationId xmlns:p14="http://schemas.microsoft.com/office/powerpoint/2010/main" val="413749017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IN" dirty="0" smtClean="0"/>
              <a:t>inheritance</a:t>
            </a:r>
            <a:endParaRPr lang="en-IN" dirty="0"/>
          </a:p>
        </p:txBody>
      </p:sp>
      <p:pic>
        <p:nvPicPr>
          <p:cNvPr id="4" name="Content Placeholder 3"/>
          <p:cNvPicPr>
            <a:picLocks noGrp="1" noChangeAspect="1"/>
          </p:cNvPicPr>
          <p:nvPr>
            <p:ph idx="1"/>
          </p:nvPr>
        </p:nvPicPr>
        <p:blipFill>
          <a:blip r:embed="rId2"/>
          <a:stretch>
            <a:fillRect/>
          </a:stretch>
        </p:blipFill>
        <p:spPr>
          <a:xfrm>
            <a:off x="185782" y="1100704"/>
            <a:ext cx="5875384" cy="4019936"/>
          </a:xfrm>
          <a:prstGeom prst="rect">
            <a:avLst/>
          </a:prstGeom>
        </p:spPr>
      </p:pic>
      <p:pic>
        <p:nvPicPr>
          <p:cNvPr id="5" name="Picture 4"/>
          <p:cNvPicPr>
            <a:picLocks noChangeAspect="1"/>
          </p:cNvPicPr>
          <p:nvPr/>
        </p:nvPicPr>
        <p:blipFill>
          <a:blip r:embed="rId3"/>
          <a:stretch>
            <a:fillRect/>
          </a:stretch>
        </p:blipFill>
        <p:spPr>
          <a:xfrm>
            <a:off x="185781" y="5706428"/>
            <a:ext cx="9128035" cy="315550"/>
          </a:xfrm>
          <a:prstGeom prst="rect">
            <a:avLst/>
          </a:prstGeom>
        </p:spPr>
      </p:pic>
      <p:sp>
        <p:nvSpPr>
          <p:cNvPr id="6" name="TextBox 5"/>
          <p:cNvSpPr txBox="1"/>
          <p:nvPr/>
        </p:nvSpPr>
        <p:spPr>
          <a:xfrm>
            <a:off x="185781" y="5316583"/>
            <a:ext cx="3249750" cy="369332"/>
          </a:xfrm>
          <a:prstGeom prst="rect">
            <a:avLst/>
          </a:prstGeom>
          <a:noFill/>
        </p:spPr>
        <p:txBody>
          <a:bodyPr wrap="square" rtlCol="0">
            <a:spAutoFit/>
          </a:bodyPr>
          <a:lstStyle/>
          <a:p>
            <a:r>
              <a:rPr lang="en-IN" dirty="0"/>
              <a:t>o</a:t>
            </a:r>
            <a:r>
              <a:rPr lang="en-IN" dirty="0" smtClean="0"/>
              <a:t>utput:</a:t>
            </a:r>
            <a:endParaRPr lang="en-IN" dirty="0"/>
          </a:p>
        </p:txBody>
      </p:sp>
    </p:spTree>
    <p:extLst>
      <p:ext uri="{BB962C8B-B14F-4D97-AF65-F5344CB8AC3E}">
        <p14:creationId xmlns:p14="http://schemas.microsoft.com/office/powerpoint/2010/main" val="413390019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IN" dirty="0" smtClean="0"/>
              <a:t>inheritance</a:t>
            </a:r>
            <a:endParaRPr lang="en-IN" dirty="0"/>
          </a:p>
        </p:txBody>
      </p:sp>
      <p:pic>
        <p:nvPicPr>
          <p:cNvPr id="4" name="Content Placeholder 3"/>
          <p:cNvPicPr>
            <a:picLocks noGrp="1" noChangeAspect="1"/>
          </p:cNvPicPr>
          <p:nvPr>
            <p:ph idx="1"/>
          </p:nvPr>
        </p:nvPicPr>
        <p:blipFill>
          <a:blip r:embed="rId2"/>
          <a:stretch>
            <a:fillRect/>
          </a:stretch>
        </p:blipFill>
        <p:spPr>
          <a:xfrm>
            <a:off x="597533" y="1519488"/>
            <a:ext cx="9604558" cy="2739004"/>
          </a:xfrm>
          <a:prstGeom prst="rect">
            <a:avLst/>
          </a:prstGeom>
        </p:spPr>
      </p:pic>
      <p:cxnSp>
        <p:nvCxnSpPr>
          <p:cNvPr id="6" name="Straight Arrow Connector 5"/>
          <p:cNvCxnSpPr/>
          <p:nvPr/>
        </p:nvCxnSpPr>
        <p:spPr bwMode="auto">
          <a:xfrm>
            <a:off x="7876903" y="3540034"/>
            <a:ext cx="1267097" cy="0"/>
          </a:xfrm>
          <a:prstGeom prst="straightConnector1">
            <a:avLst/>
          </a:prstGeom>
          <a:solidFill>
            <a:schemeClr val="accent1"/>
          </a:solidFill>
          <a:ln w="3175" cap="flat" cmpd="sng" algn="ctr">
            <a:solidFill>
              <a:srgbClr val="850909"/>
            </a:solidFill>
            <a:prstDash val="solid"/>
            <a:miter lim="800000"/>
            <a:headEnd type="none" w="sm" len="sm"/>
            <a:tailEnd type="triangle"/>
          </a:ln>
          <a:effectLst/>
        </p:spPr>
      </p:cxnSp>
      <p:sp>
        <p:nvSpPr>
          <p:cNvPr id="7" name="TextBox 6"/>
          <p:cNvSpPr txBox="1"/>
          <p:nvPr/>
        </p:nvSpPr>
        <p:spPr>
          <a:xfrm>
            <a:off x="9326880" y="3174274"/>
            <a:ext cx="1894114" cy="923330"/>
          </a:xfrm>
          <a:prstGeom prst="rect">
            <a:avLst/>
          </a:prstGeom>
          <a:noFill/>
        </p:spPr>
        <p:txBody>
          <a:bodyPr wrap="square" rtlCol="0">
            <a:spAutoFit/>
          </a:bodyPr>
          <a:lstStyle/>
          <a:p>
            <a:r>
              <a:rPr lang="en-IN" dirty="0" smtClean="0"/>
              <a:t>Super class constructor called </a:t>
            </a:r>
            <a:endParaRPr lang="en-IN" dirty="0"/>
          </a:p>
        </p:txBody>
      </p:sp>
    </p:spTree>
    <p:extLst>
      <p:ext uri="{BB962C8B-B14F-4D97-AF65-F5344CB8AC3E}">
        <p14:creationId xmlns:p14="http://schemas.microsoft.com/office/powerpoint/2010/main" val="119386810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IN" dirty="0" smtClean="0"/>
              <a:t>Multiple inheritance</a:t>
            </a:r>
            <a:endParaRPr lang="en-IN" dirty="0"/>
          </a:p>
        </p:txBody>
      </p:sp>
      <p:sp>
        <p:nvSpPr>
          <p:cNvPr id="4" name="Rectangle 3"/>
          <p:cNvSpPr/>
          <p:nvPr/>
        </p:nvSpPr>
        <p:spPr bwMode="auto">
          <a:xfrm>
            <a:off x="1084218" y="1502229"/>
            <a:ext cx="3331028" cy="822960"/>
          </a:xfrm>
          <a:prstGeom prst="rect">
            <a:avLst/>
          </a:prstGeom>
          <a:no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3600" b="0" i="0" u="none" strike="noStrike" cap="none" normalizeH="0" baseline="0" smtClean="0">
              <a:ln>
                <a:noFill/>
              </a:ln>
              <a:solidFill>
                <a:schemeClr val="tx1"/>
              </a:solidFill>
              <a:effectLst/>
              <a:latin typeface="Arial" charset="0"/>
            </a:endParaRPr>
          </a:p>
        </p:txBody>
      </p:sp>
      <p:sp>
        <p:nvSpPr>
          <p:cNvPr id="5" name="TextBox 4"/>
          <p:cNvSpPr txBox="1"/>
          <p:nvPr/>
        </p:nvSpPr>
        <p:spPr>
          <a:xfrm>
            <a:off x="1933304" y="1729043"/>
            <a:ext cx="1907177" cy="369332"/>
          </a:xfrm>
          <a:prstGeom prst="rect">
            <a:avLst/>
          </a:prstGeom>
          <a:noFill/>
        </p:spPr>
        <p:txBody>
          <a:bodyPr wrap="square" rtlCol="0">
            <a:spAutoFit/>
          </a:bodyPr>
          <a:lstStyle/>
          <a:p>
            <a:r>
              <a:rPr lang="en-IN" dirty="0" smtClean="0"/>
              <a:t>Land Vehicle</a:t>
            </a:r>
            <a:endParaRPr lang="en-IN" dirty="0"/>
          </a:p>
        </p:txBody>
      </p:sp>
      <p:sp>
        <p:nvSpPr>
          <p:cNvPr id="6" name="Rectangle 5"/>
          <p:cNvSpPr/>
          <p:nvPr/>
        </p:nvSpPr>
        <p:spPr bwMode="auto">
          <a:xfrm>
            <a:off x="6122127" y="1502229"/>
            <a:ext cx="3331028" cy="822960"/>
          </a:xfrm>
          <a:prstGeom prst="rect">
            <a:avLst/>
          </a:prstGeom>
          <a:no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3600" b="0" i="0" u="none" strike="noStrike" cap="none" normalizeH="0" baseline="0" smtClean="0">
              <a:ln>
                <a:noFill/>
              </a:ln>
              <a:solidFill>
                <a:schemeClr val="tx1"/>
              </a:solidFill>
              <a:effectLst/>
              <a:latin typeface="Arial" charset="0"/>
            </a:endParaRPr>
          </a:p>
        </p:txBody>
      </p:sp>
      <p:sp>
        <p:nvSpPr>
          <p:cNvPr id="7" name="TextBox 6"/>
          <p:cNvSpPr txBox="1"/>
          <p:nvPr/>
        </p:nvSpPr>
        <p:spPr>
          <a:xfrm>
            <a:off x="6971213" y="1729043"/>
            <a:ext cx="1907177" cy="369332"/>
          </a:xfrm>
          <a:prstGeom prst="rect">
            <a:avLst/>
          </a:prstGeom>
          <a:noFill/>
        </p:spPr>
        <p:txBody>
          <a:bodyPr wrap="square" rtlCol="0">
            <a:spAutoFit/>
          </a:bodyPr>
          <a:lstStyle/>
          <a:p>
            <a:r>
              <a:rPr lang="en-IN" dirty="0" smtClean="0"/>
              <a:t>Water Vehicle</a:t>
            </a:r>
            <a:endParaRPr lang="en-IN" dirty="0"/>
          </a:p>
        </p:txBody>
      </p:sp>
      <p:sp>
        <p:nvSpPr>
          <p:cNvPr id="8" name="Rectangle 7"/>
          <p:cNvSpPr/>
          <p:nvPr/>
        </p:nvSpPr>
        <p:spPr bwMode="auto">
          <a:xfrm>
            <a:off x="3640185" y="3783875"/>
            <a:ext cx="3331028" cy="822960"/>
          </a:xfrm>
          <a:prstGeom prst="rect">
            <a:avLst/>
          </a:prstGeom>
          <a:no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3600" b="0" i="0" u="none" strike="noStrike" cap="none" normalizeH="0" baseline="0" smtClean="0">
              <a:ln>
                <a:noFill/>
              </a:ln>
              <a:solidFill>
                <a:schemeClr val="tx1"/>
              </a:solidFill>
              <a:effectLst/>
              <a:latin typeface="Arial" charset="0"/>
            </a:endParaRPr>
          </a:p>
        </p:txBody>
      </p:sp>
      <p:sp>
        <p:nvSpPr>
          <p:cNvPr id="9" name="TextBox 8"/>
          <p:cNvSpPr txBox="1"/>
          <p:nvPr/>
        </p:nvSpPr>
        <p:spPr>
          <a:xfrm>
            <a:off x="4127866" y="4010689"/>
            <a:ext cx="2355666" cy="369332"/>
          </a:xfrm>
          <a:prstGeom prst="rect">
            <a:avLst/>
          </a:prstGeom>
          <a:noFill/>
        </p:spPr>
        <p:txBody>
          <a:bodyPr wrap="square" rtlCol="0">
            <a:spAutoFit/>
          </a:bodyPr>
          <a:lstStyle/>
          <a:p>
            <a:r>
              <a:rPr lang="en-IN" dirty="0" smtClean="0"/>
              <a:t>Amphibious Vehicle</a:t>
            </a:r>
            <a:endParaRPr lang="en-IN" dirty="0"/>
          </a:p>
        </p:txBody>
      </p:sp>
      <p:cxnSp>
        <p:nvCxnSpPr>
          <p:cNvPr id="15" name="Straight Arrow Connector 14"/>
          <p:cNvCxnSpPr>
            <a:stCxn id="8" idx="0"/>
            <a:endCxn id="6" idx="2"/>
          </p:cNvCxnSpPr>
          <p:nvPr/>
        </p:nvCxnSpPr>
        <p:spPr bwMode="auto">
          <a:xfrm flipV="1">
            <a:off x="5305699" y="2325189"/>
            <a:ext cx="2481942" cy="1458686"/>
          </a:xfrm>
          <a:prstGeom prst="straightConnector1">
            <a:avLst/>
          </a:prstGeom>
          <a:solidFill>
            <a:schemeClr val="accent1"/>
          </a:solidFill>
          <a:ln w="3175" cap="flat" cmpd="sng" algn="ctr">
            <a:solidFill>
              <a:srgbClr val="850909"/>
            </a:solidFill>
            <a:prstDash val="solid"/>
            <a:miter lim="800000"/>
            <a:headEnd type="none" w="sm" len="sm"/>
            <a:tailEnd type="triangle"/>
          </a:ln>
          <a:effectLst/>
        </p:spPr>
      </p:cxnSp>
      <p:cxnSp>
        <p:nvCxnSpPr>
          <p:cNvPr id="17" name="Straight Arrow Connector 16"/>
          <p:cNvCxnSpPr>
            <a:stCxn id="8" idx="0"/>
          </p:cNvCxnSpPr>
          <p:nvPr/>
        </p:nvCxnSpPr>
        <p:spPr bwMode="auto">
          <a:xfrm flipH="1" flipV="1">
            <a:off x="2638697" y="2325189"/>
            <a:ext cx="2667002" cy="1458686"/>
          </a:xfrm>
          <a:prstGeom prst="straightConnector1">
            <a:avLst/>
          </a:prstGeom>
          <a:solidFill>
            <a:schemeClr val="accent1"/>
          </a:solidFill>
          <a:ln w="3175" cap="flat" cmpd="sng" algn="ctr">
            <a:solidFill>
              <a:srgbClr val="850909"/>
            </a:solidFill>
            <a:prstDash val="solid"/>
            <a:miter lim="800000"/>
            <a:headEnd type="none" w="sm" len="sm"/>
            <a:tailEnd type="triangle"/>
          </a:ln>
          <a:effectLst/>
        </p:spPr>
      </p:cxnSp>
      <p:sp>
        <p:nvSpPr>
          <p:cNvPr id="18" name="TextBox 17"/>
          <p:cNvSpPr txBox="1"/>
          <p:nvPr/>
        </p:nvSpPr>
        <p:spPr>
          <a:xfrm>
            <a:off x="470263" y="4807131"/>
            <a:ext cx="11508377" cy="2031325"/>
          </a:xfrm>
          <a:prstGeom prst="rect">
            <a:avLst/>
          </a:prstGeom>
          <a:noFill/>
        </p:spPr>
        <p:txBody>
          <a:bodyPr wrap="square" rtlCol="0">
            <a:spAutoFit/>
          </a:bodyPr>
          <a:lstStyle/>
          <a:p>
            <a:r>
              <a:rPr lang="en-IN" dirty="0" smtClean="0"/>
              <a:t>The Amphibious Vehicle inherits the properties from Land vehicle and water vehicle.  This is called multiple inheritance.  The class must be created as </a:t>
            </a:r>
          </a:p>
          <a:p>
            <a:endParaRPr lang="en-IN" dirty="0" smtClean="0"/>
          </a:p>
          <a:p>
            <a:r>
              <a:rPr lang="en-IN" b="1" dirty="0"/>
              <a:t>c</a:t>
            </a:r>
            <a:r>
              <a:rPr lang="en-IN" b="1" dirty="0" smtClean="0"/>
              <a:t>lass AmphbiousVehicle( LandVehicle , WaterVehicle )</a:t>
            </a:r>
          </a:p>
          <a:p>
            <a:endParaRPr lang="en-IN" dirty="0" smtClean="0"/>
          </a:p>
          <a:p>
            <a:endParaRPr lang="en-IN" dirty="0"/>
          </a:p>
          <a:p>
            <a:endParaRPr lang="en-IN" dirty="0"/>
          </a:p>
        </p:txBody>
      </p:sp>
    </p:spTree>
    <p:extLst>
      <p:ext uri="{BB962C8B-B14F-4D97-AF65-F5344CB8AC3E}">
        <p14:creationId xmlns:p14="http://schemas.microsoft.com/office/powerpoint/2010/main" val="3853175461"/>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IN" dirty="0" smtClean="0"/>
              <a:t>activities</a:t>
            </a:r>
            <a:endParaRPr lang="en-IN" dirty="0"/>
          </a:p>
        </p:txBody>
      </p:sp>
      <p:sp>
        <p:nvSpPr>
          <p:cNvPr id="3" name="Content Placeholder 2"/>
          <p:cNvSpPr>
            <a:spLocks noGrp="1"/>
          </p:cNvSpPr>
          <p:nvPr>
            <p:ph idx="1"/>
          </p:nvPr>
        </p:nvSpPr>
        <p:spPr>
          <a:xfrm>
            <a:off x="0" y="1153891"/>
            <a:ext cx="11379200" cy="5416726"/>
          </a:xfrm>
        </p:spPr>
        <p:txBody>
          <a:bodyPr/>
          <a:lstStyle/>
          <a:p>
            <a:pPr marL="457200" indent="-457200">
              <a:buAutoNum type="arabicPeriod"/>
            </a:pPr>
            <a:r>
              <a:rPr lang="en-IN" dirty="0" smtClean="0"/>
              <a:t>In a company, some employees are given salary with breakup(</a:t>
            </a:r>
            <a:r>
              <a:rPr lang="en-IN" dirty="0" err="1" smtClean="0"/>
              <a:t>basic,da,hra</a:t>
            </a:r>
            <a:r>
              <a:rPr lang="en-IN" dirty="0" smtClean="0"/>
              <a:t>) and rest of the employees are given consolidated pay with a standard deduction of 10%.  </a:t>
            </a:r>
          </a:p>
          <a:p>
            <a:pPr marL="0" indent="0">
              <a:buNone/>
            </a:pPr>
            <a:r>
              <a:rPr lang="en-IN" dirty="0" smtClean="0"/>
              <a:t>      Implement the above problem in Python.  </a:t>
            </a:r>
          </a:p>
          <a:p>
            <a:pPr marL="457200" indent="-457200">
              <a:buAutoNum type="arabicPeriod" startAt="2"/>
            </a:pPr>
            <a:r>
              <a:rPr lang="en-IN" dirty="0" smtClean="0"/>
              <a:t>In a forest, there are many plants.  These plants must be classified as Trees, shrubs and herbs by observing their common properties and special properties and behaviour.  </a:t>
            </a:r>
          </a:p>
          <a:p>
            <a:pPr marL="0" indent="0">
              <a:buNone/>
            </a:pPr>
            <a:r>
              <a:rPr lang="en-IN" dirty="0"/>
              <a:t> </a:t>
            </a:r>
            <a:r>
              <a:rPr lang="en-IN" dirty="0" smtClean="0"/>
              <a:t>     Develop inheritance hierarchy for the above scenario.</a:t>
            </a:r>
          </a:p>
          <a:p>
            <a:pPr marL="0" indent="0">
              <a:buNone/>
            </a:pPr>
            <a:endParaRPr lang="en-IN" dirty="0"/>
          </a:p>
          <a:p>
            <a:pPr marL="0" indent="0">
              <a:buNone/>
            </a:pPr>
            <a:endParaRPr lang="en-IN" dirty="0" smtClean="0"/>
          </a:p>
          <a:p>
            <a:pPr marL="0" indent="0">
              <a:buNone/>
            </a:pPr>
            <a:r>
              <a:rPr lang="en-IN" dirty="0" smtClean="0"/>
              <a:t>            </a:t>
            </a:r>
            <a:endParaRPr lang="en-IN" dirty="0"/>
          </a:p>
        </p:txBody>
      </p:sp>
    </p:spTree>
    <p:extLst>
      <p:ext uri="{BB962C8B-B14F-4D97-AF65-F5344CB8AC3E}">
        <p14:creationId xmlns:p14="http://schemas.microsoft.com/office/powerpoint/2010/main" val="104792697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IN" dirty="0" smtClean="0"/>
              <a:t>Abstract class</a:t>
            </a:r>
            <a:endParaRPr lang="en-IN" dirty="0"/>
          </a:p>
        </p:txBody>
      </p:sp>
      <p:sp>
        <p:nvSpPr>
          <p:cNvPr id="3" name="Content Placeholder 2"/>
          <p:cNvSpPr>
            <a:spLocks noGrp="1"/>
          </p:cNvSpPr>
          <p:nvPr>
            <p:ph idx="1"/>
          </p:nvPr>
        </p:nvSpPr>
        <p:spPr>
          <a:xfrm>
            <a:off x="0" y="1371600"/>
            <a:ext cx="11379200" cy="5486400"/>
          </a:xfrm>
        </p:spPr>
        <p:txBody>
          <a:bodyPr/>
          <a:lstStyle/>
          <a:p>
            <a:pPr marL="0" indent="0">
              <a:lnSpc>
                <a:spcPts val="700"/>
              </a:lnSpc>
              <a:buNone/>
            </a:pPr>
            <a:r>
              <a:rPr lang="en-IN" dirty="0" smtClean="0"/>
              <a:t>When some common functionality has to be implemented in all classes in the same class hierarchy,</a:t>
            </a:r>
          </a:p>
          <a:p>
            <a:pPr marL="0" indent="0">
              <a:lnSpc>
                <a:spcPts val="1200"/>
              </a:lnSpc>
              <a:buNone/>
            </a:pPr>
            <a:r>
              <a:rPr lang="en-IN" dirty="0" smtClean="0"/>
              <a:t>abstract class can be used.</a:t>
            </a:r>
          </a:p>
          <a:p>
            <a:pPr marL="0" indent="0">
              <a:lnSpc>
                <a:spcPts val="1200"/>
              </a:lnSpc>
              <a:buNone/>
            </a:pPr>
            <a:endParaRPr lang="en-IN" dirty="0" smtClean="0"/>
          </a:p>
          <a:p>
            <a:pPr lvl="1"/>
            <a:r>
              <a:rPr lang="en-IN" dirty="0" smtClean="0"/>
              <a:t>A class which contains abstract method is called an abstract class. </a:t>
            </a:r>
          </a:p>
          <a:p>
            <a:pPr lvl="1"/>
            <a:r>
              <a:rPr lang="en-IN" dirty="0" smtClean="0"/>
              <a:t>A method without definition (only skeleton) is called an abstract method.  </a:t>
            </a:r>
          </a:p>
          <a:p>
            <a:pPr lvl="1"/>
            <a:r>
              <a:rPr lang="en-IN" dirty="0" smtClean="0"/>
              <a:t>Abstract classes  cannot be instantiated.  </a:t>
            </a:r>
          </a:p>
          <a:p>
            <a:pPr marL="0" indent="0">
              <a:buNone/>
            </a:pPr>
            <a:r>
              <a:rPr lang="en-IN" dirty="0" smtClean="0"/>
              <a:t>In python, there is a module named ABC which provides base for defining Abstract Base Classes.</a:t>
            </a:r>
          </a:p>
          <a:p>
            <a:pPr marL="0" indent="0">
              <a:buNone/>
            </a:pPr>
            <a:r>
              <a:rPr lang="en-IN" dirty="0" smtClean="0"/>
              <a:t>ABC module provides a decorator @</a:t>
            </a:r>
            <a:r>
              <a:rPr lang="en-IN" dirty="0" err="1" smtClean="0"/>
              <a:t>abstractmethod</a:t>
            </a:r>
            <a:r>
              <a:rPr lang="en-IN" dirty="0" smtClean="0"/>
              <a:t>. </a:t>
            </a:r>
          </a:p>
          <a:p>
            <a:pPr marL="0" indent="0">
              <a:buNone/>
            </a:pPr>
            <a:r>
              <a:rPr lang="en-IN" dirty="0" smtClean="0"/>
              <a:t>When a method of a class is decorated with @</a:t>
            </a:r>
            <a:r>
              <a:rPr lang="en-IN" dirty="0" err="1" smtClean="0"/>
              <a:t>abstractmethod</a:t>
            </a:r>
            <a:r>
              <a:rPr lang="en-IN" dirty="0" smtClean="0"/>
              <a:t>, then the method becomes an abstract method.</a:t>
            </a:r>
          </a:p>
          <a:p>
            <a:pPr marL="0" indent="0">
              <a:buNone/>
            </a:pPr>
            <a:endParaRPr lang="en-IN" dirty="0"/>
          </a:p>
        </p:txBody>
      </p:sp>
    </p:spTree>
    <p:extLst>
      <p:ext uri="{BB962C8B-B14F-4D97-AF65-F5344CB8AC3E}">
        <p14:creationId xmlns:p14="http://schemas.microsoft.com/office/powerpoint/2010/main" val="237035811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126"/>
            <a:ext cx="11379200" cy="749300"/>
          </a:xfrm>
        </p:spPr>
        <p:txBody>
          <a:bodyPr/>
          <a:lstStyle/>
          <a:p>
            <a:r>
              <a:rPr lang="en-IN" dirty="0" smtClean="0"/>
              <a:t>Abstract class</a:t>
            </a:r>
            <a:endParaRPr lang="en-IN" dirty="0"/>
          </a:p>
        </p:txBody>
      </p:sp>
      <p:pic>
        <p:nvPicPr>
          <p:cNvPr id="5" name="Picture 4"/>
          <p:cNvPicPr>
            <a:picLocks noChangeAspect="1"/>
          </p:cNvPicPr>
          <p:nvPr/>
        </p:nvPicPr>
        <p:blipFill>
          <a:blip r:embed="rId2"/>
          <a:stretch>
            <a:fillRect/>
          </a:stretch>
        </p:blipFill>
        <p:spPr>
          <a:xfrm>
            <a:off x="481829" y="1357176"/>
            <a:ext cx="5200514" cy="3828778"/>
          </a:xfrm>
          <a:prstGeom prst="rect">
            <a:avLst/>
          </a:prstGeom>
        </p:spPr>
      </p:pic>
    </p:spTree>
    <p:extLst>
      <p:ext uri="{BB962C8B-B14F-4D97-AF65-F5344CB8AC3E}">
        <p14:creationId xmlns:p14="http://schemas.microsoft.com/office/powerpoint/2010/main" val="148688375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IN" dirty="0" smtClean="0"/>
              <a:t>Abstract class</a:t>
            </a:r>
            <a:endParaRPr lang="en-IN" dirty="0"/>
          </a:p>
        </p:txBody>
      </p:sp>
      <p:pic>
        <p:nvPicPr>
          <p:cNvPr id="4" name="Picture 3"/>
          <p:cNvPicPr>
            <a:picLocks noChangeAspect="1"/>
          </p:cNvPicPr>
          <p:nvPr/>
        </p:nvPicPr>
        <p:blipFill>
          <a:blip r:embed="rId2"/>
          <a:stretch>
            <a:fillRect/>
          </a:stretch>
        </p:blipFill>
        <p:spPr>
          <a:xfrm>
            <a:off x="231049" y="1533116"/>
            <a:ext cx="7044962" cy="2411867"/>
          </a:xfrm>
          <a:prstGeom prst="rect">
            <a:avLst/>
          </a:prstGeom>
        </p:spPr>
      </p:pic>
      <p:pic>
        <p:nvPicPr>
          <p:cNvPr id="5" name="Picture 4"/>
          <p:cNvPicPr>
            <a:picLocks noChangeAspect="1"/>
          </p:cNvPicPr>
          <p:nvPr/>
        </p:nvPicPr>
        <p:blipFill>
          <a:blip r:embed="rId3"/>
          <a:stretch>
            <a:fillRect/>
          </a:stretch>
        </p:blipFill>
        <p:spPr>
          <a:xfrm>
            <a:off x="231049" y="5148262"/>
            <a:ext cx="4393202" cy="507955"/>
          </a:xfrm>
          <a:prstGeom prst="rect">
            <a:avLst/>
          </a:prstGeom>
        </p:spPr>
      </p:pic>
      <p:sp>
        <p:nvSpPr>
          <p:cNvPr id="6" name="TextBox 5"/>
          <p:cNvSpPr txBox="1"/>
          <p:nvPr/>
        </p:nvSpPr>
        <p:spPr>
          <a:xfrm>
            <a:off x="231049" y="4650377"/>
            <a:ext cx="3269797" cy="369332"/>
          </a:xfrm>
          <a:prstGeom prst="rect">
            <a:avLst/>
          </a:prstGeom>
          <a:noFill/>
        </p:spPr>
        <p:txBody>
          <a:bodyPr wrap="square" rtlCol="0">
            <a:spAutoFit/>
          </a:bodyPr>
          <a:lstStyle/>
          <a:p>
            <a:r>
              <a:rPr lang="en-IN" dirty="0" smtClean="0"/>
              <a:t>Output:</a:t>
            </a:r>
            <a:endParaRPr lang="en-IN" dirty="0"/>
          </a:p>
        </p:txBody>
      </p:sp>
    </p:spTree>
    <p:extLst>
      <p:ext uri="{BB962C8B-B14F-4D97-AF65-F5344CB8AC3E}">
        <p14:creationId xmlns:p14="http://schemas.microsoft.com/office/powerpoint/2010/main" val="1040998858"/>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126"/>
            <a:ext cx="11379200" cy="749300"/>
          </a:xfrm>
        </p:spPr>
        <p:txBody>
          <a:bodyPr/>
          <a:lstStyle/>
          <a:p>
            <a:r>
              <a:rPr lang="en-IN" dirty="0" smtClean="0"/>
              <a:t>Abstract class</a:t>
            </a:r>
            <a:endParaRPr lang="en-IN" dirty="0"/>
          </a:p>
        </p:txBody>
      </p:sp>
      <p:sp>
        <p:nvSpPr>
          <p:cNvPr id="3" name="Content Placeholder 2"/>
          <p:cNvSpPr>
            <a:spLocks noGrp="1"/>
          </p:cNvSpPr>
          <p:nvPr>
            <p:ph idx="1"/>
          </p:nvPr>
        </p:nvSpPr>
        <p:spPr>
          <a:xfrm>
            <a:off x="0" y="1245331"/>
            <a:ext cx="11379200" cy="5168532"/>
          </a:xfrm>
        </p:spPr>
        <p:txBody>
          <a:bodyPr/>
          <a:lstStyle/>
          <a:p>
            <a:pPr marL="0" indent="0">
              <a:buNone/>
            </a:pPr>
            <a:r>
              <a:rPr lang="en-IN" dirty="0"/>
              <a:t>	</a:t>
            </a:r>
          </a:p>
          <a:p>
            <a:pPr marL="0" indent="0">
              <a:buNone/>
            </a:pPr>
            <a:endParaRPr lang="en-IN" dirty="0"/>
          </a:p>
        </p:txBody>
      </p:sp>
      <p:sp>
        <p:nvSpPr>
          <p:cNvPr id="4" name="Rectangle 3"/>
          <p:cNvSpPr/>
          <p:nvPr/>
        </p:nvSpPr>
        <p:spPr>
          <a:xfrm>
            <a:off x="303303" y="1130664"/>
            <a:ext cx="10724605" cy="923330"/>
          </a:xfrm>
          <a:prstGeom prst="rect">
            <a:avLst/>
          </a:prstGeom>
        </p:spPr>
        <p:txBody>
          <a:bodyPr wrap="square">
            <a:spAutoFit/>
          </a:bodyPr>
          <a:lstStyle/>
          <a:p>
            <a:r>
              <a:rPr lang="en-IN" dirty="0"/>
              <a:t>Abstract base classes are useful in providing common API for all its subclasses</a:t>
            </a:r>
            <a:r>
              <a:rPr lang="en-IN" dirty="0" smtClean="0"/>
              <a:t>.</a:t>
            </a:r>
          </a:p>
          <a:p>
            <a:endParaRPr lang="en-IN" dirty="0"/>
          </a:p>
          <a:p>
            <a:r>
              <a:rPr lang="en-IN" dirty="0"/>
              <a:t>Even if the abstract method is not implemented in the subclass there will  not be any error.</a:t>
            </a:r>
          </a:p>
        </p:txBody>
      </p:sp>
      <p:pic>
        <p:nvPicPr>
          <p:cNvPr id="5" name="Picture 4"/>
          <p:cNvPicPr>
            <a:picLocks noChangeAspect="1"/>
          </p:cNvPicPr>
          <p:nvPr/>
        </p:nvPicPr>
        <p:blipFill>
          <a:blip r:embed="rId2"/>
          <a:stretch>
            <a:fillRect/>
          </a:stretch>
        </p:blipFill>
        <p:spPr>
          <a:xfrm>
            <a:off x="303303" y="2168662"/>
            <a:ext cx="7248525" cy="4245202"/>
          </a:xfrm>
          <a:prstGeom prst="rect">
            <a:avLst/>
          </a:prstGeom>
        </p:spPr>
      </p:pic>
      <p:cxnSp>
        <p:nvCxnSpPr>
          <p:cNvPr id="7" name="Straight Arrow Connector 6"/>
          <p:cNvCxnSpPr/>
          <p:nvPr/>
        </p:nvCxnSpPr>
        <p:spPr bwMode="auto">
          <a:xfrm>
            <a:off x="3291840" y="4362994"/>
            <a:ext cx="1998617" cy="26126"/>
          </a:xfrm>
          <a:prstGeom prst="straightConnector1">
            <a:avLst/>
          </a:prstGeom>
          <a:solidFill>
            <a:schemeClr val="accent1"/>
          </a:solidFill>
          <a:ln w="3175" cap="flat" cmpd="sng" algn="ctr">
            <a:solidFill>
              <a:srgbClr val="850909"/>
            </a:solidFill>
            <a:prstDash val="solid"/>
            <a:miter lim="800000"/>
            <a:headEnd type="none" w="sm" len="sm"/>
            <a:tailEnd type="triangle"/>
          </a:ln>
          <a:effectLst/>
        </p:spPr>
      </p:cxnSp>
      <p:sp>
        <p:nvSpPr>
          <p:cNvPr id="8" name="TextBox 7"/>
          <p:cNvSpPr txBox="1"/>
          <p:nvPr/>
        </p:nvSpPr>
        <p:spPr>
          <a:xfrm>
            <a:off x="5447211" y="4140926"/>
            <a:ext cx="3265715" cy="369332"/>
          </a:xfrm>
          <a:prstGeom prst="rect">
            <a:avLst/>
          </a:prstGeom>
          <a:noFill/>
        </p:spPr>
        <p:txBody>
          <a:bodyPr wrap="square" rtlCol="0">
            <a:spAutoFit/>
          </a:bodyPr>
          <a:lstStyle/>
          <a:p>
            <a:r>
              <a:rPr lang="en-IN" dirty="0" smtClean="0"/>
              <a:t>Concrete method.  </a:t>
            </a:r>
            <a:endParaRPr lang="en-IN" dirty="0"/>
          </a:p>
        </p:txBody>
      </p:sp>
    </p:spTree>
    <p:extLst>
      <p:ext uri="{BB962C8B-B14F-4D97-AF65-F5344CB8AC3E}">
        <p14:creationId xmlns:p14="http://schemas.microsoft.com/office/powerpoint/2010/main" val="4066141348"/>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063"/>
            <a:ext cx="11379200" cy="749300"/>
          </a:xfrm>
        </p:spPr>
        <p:txBody>
          <a:bodyPr/>
          <a:lstStyle/>
          <a:p>
            <a:r>
              <a:rPr lang="en-IN" dirty="0"/>
              <a:t>Abstract class</a:t>
            </a:r>
          </a:p>
        </p:txBody>
      </p:sp>
      <p:sp>
        <p:nvSpPr>
          <p:cNvPr id="3" name="Content Placeholder 2"/>
          <p:cNvSpPr>
            <a:spLocks noGrp="1"/>
          </p:cNvSpPr>
          <p:nvPr>
            <p:ph idx="1"/>
          </p:nvPr>
        </p:nvSpPr>
        <p:spPr>
          <a:xfrm>
            <a:off x="0" y="1166954"/>
            <a:ext cx="11379200" cy="5207720"/>
          </a:xfrm>
        </p:spPr>
        <p:txBody>
          <a:bodyPr/>
          <a:lstStyle/>
          <a:p>
            <a:pPr marL="0" indent="0">
              <a:buNone/>
            </a:pPr>
            <a:r>
              <a:rPr lang="en-IN" dirty="0" smtClean="0"/>
              <a:t>To call base class method super() is used.</a:t>
            </a:r>
          </a:p>
          <a:p>
            <a:pPr marL="0" indent="0">
              <a:buNone/>
            </a:pPr>
            <a:endParaRPr lang="en-IN" dirty="0"/>
          </a:p>
        </p:txBody>
      </p:sp>
      <p:pic>
        <p:nvPicPr>
          <p:cNvPr id="4" name="Picture 3"/>
          <p:cNvPicPr>
            <a:picLocks noChangeAspect="1"/>
          </p:cNvPicPr>
          <p:nvPr/>
        </p:nvPicPr>
        <p:blipFill>
          <a:blip r:embed="rId2"/>
          <a:stretch>
            <a:fillRect/>
          </a:stretch>
        </p:blipFill>
        <p:spPr>
          <a:xfrm>
            <a:off x="236765" y="1815737"/>
            <a:ext cx="8423910" cy="4558937"/>
          </a:xfrm>
          <a:prstGeom prst="rect">
            <a:avLst/>
          </a:prstGeom>
        </p:spPr>
      </p:pic>
      <p:cxnSp>
        <p:nvCxnSpPr>
          <p:cNvPr id="6" name="Straight Arrow Connector 5"/>
          <p:cNvCxnSpPr/>
          <p:nvPr/>
        </p:nvCxnSpPr>
        <p:spPr bwMode="auto">
          <a:xfrm flipV="1">
            <a:off x="4650377" y="6021977"/>
            <a:ext cx="1724297" cy="39189"/>
          </a:xfrm>
          <a:prstGeom prst="straightConnector1">
            <a:avLst/>
          </a:prstGeom>
          <a:solidFill>
            <a:schemeClr val="accent1"/>
          </a:solidFill>
          <a:ln w="3175" cap="flat" cmpd="sng" algn="ctr">
            <a:solidFill>
              <a:srgbClr val="850909"/>
            </a:solidFill>
            <a:prstDash val="solid"/>
            <a:miter lim="800000"/>
            <a:headEnd type="none" w="sm" len="sm"/>
            <a:tailEnd type="triangle"/>
          </a:ln>
          <a:effectLst/>
        </p:spPr>
      </p:cxnSp>
      <p:sp>
        <p:nvSpPr>
          <p:cNvPr id="7" name="TextBox 6"/>
          <p:cNvSpPr txBox="1"/>
          <p:nvPr/>
        </p:nvSpPr>
        <p:spPr>
          <a:xfrm>
            <a:off x="6727371" y="5826034"/>
            <a:ext cx="3291840" cy="369332"/>
          </a:xfrm>
          <a:prstGeom prst="rect">
            <a:avLst/>
          </a:prstGeom>
          <a:noFill/>
        </p:spPr>
        <p:txBody>
          <a:bodyPr wrap="square" rtlCol="0">
            <a:spAutoFit/>
          </a:bodyPr>
          <a:lstStyle/>
          <a:p>
            <a:r>
              <a:rPr lang="en-IN" dirty="0" smtClean="0"/>
              <a:t>Base class method is called </a:t>
            </a:r>
            <a:endParaRPr lang="en-IN" dirty="0"/>
          </a:p>
        </p:txBody>
      </p:sp>
      <p:sp>
        <p:nvSpPr>
          <p:cNvPr id="8" name="TextBox 7"/>
          <p:cNvSpPr txBox="1"/>
          <p:nvPr/>
        </p:nvSpPr>
        <p:spPr>
          <a:xfrm>
            <a:off x="3718559" y="3451554"/>
            <a:ext cx="3291840" cy="369332"/>
          </a:xfrm>
          <a:prstGeom prst="rect">
            <a:avLst/>
          </a:prstGeom>
          <a:noFill/>
        </p:spPr>
        <p:txBody>
          <a:bodyPr wrap="square" rtlCol="0">
            <a:spAutoFit/>
          </a:bodyPr>
          <a:lstStyle/>
          <a:p>
            <a:r>
              <a:rPr lang="en-IN" dirty="0" smtClean="0"/>
              <a:t>concrete method </a:t>
            </a:r>
            <a:endParaRPr lang="en-IN" dirty="0"/>
          </a:p>
        </p:txBody>
      </p:sp>
    </p:spTree>
    <p:extLst>
      <p:ext uri="{BB962C8B-B14F-4D97-AF65-F5344CB8AC3E}">
        <p14:creationId xmlns:p14="http://schemas.microsoft.com/office/powerpoint/2010/main" val="389705244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IN" dirty="0" err="1" smtClean="0"/>
              <a:t>oop</a:t>
            </a:r>
            <a:endParaRPr lang="en-IN" dirty="0"/>
          </a:p>
        </p:txBody>
      </p:sp>
      <p:sp>
        <p:nvSpPr>
          <p:cNvPr id="3" name="Content Placeholder 2"/>
          <p:cNvSpPr>
            <a:spLocks noGrp="1"/>
          </p:cNvSpPr>
          <p:nvPr>
            <p:ph idx="1"/>
          </p:nvPr>
        </p:nvSpPr>
        <p:spPr>
          <a:xfrm>
            <a:off x="195943" y="1149531"/>
            <a:ext cx="11589657" cy="5277395"/>
          </a:xfrm>
        </p:spPr>
        <p:txBody>
          <a:bodyPr/>
          <a:lstStyle/>
          <a:p>
            <a:pPr marL="0" indent="0">
              <a:buNone/>
            </a:pPr>
            <a:r>
              <a:rPr lang="en-IN" dirty="0" smtClean="0"/>
              <a:t>Characteristics of OOP: </a:t>
            </a:r>
          </a:p>
          <a:p>
            <a:r>
              <a:rPr lang="en-US" dirty="0"/>
              <a:t>Object</a:t>
            </a:r>
          </a:p>
          <a:p>
            <a:r>
              <a:rPr lang="en-US" dirty="0"/>
              <a:t>Class</a:t>
            </a:r>
          </a:p>
          <a:p>
            <a:r>
              <a:rPr lang="en-US" dirty="0"/>
              <a:t>Abstraction</a:t>
            </a:r>
          </a:p>
          <a:p>
            <a:r>
              <a:rPr lang="en-US" dirty="0"/>
              <a:t>Encapsulation</a:t>
            </a:r>
          </a:p>
          <a:p>
            <a:r>
              <a:rPr lang="en-US" dirty="0"/>
              <a:t>Inheritance</a:t>
            </a:r>
          </a:p>
          <a:p>
            <a:r>
              <a:rPr lang="en-US" dirty="0"/>
              <a:t>Polymorphism</a:t>
            </a:r>
          </a:p>
          <a:p>
            <a:pPr marL="0" indent="0">
              <a:buNone/>
            </a:pPr>
            <a:endParaRPr lang="en-IN" dirty="0"/>
          </a:p>
        </p:txBody>
      </p:sp>
    </p:spTree>
    <p:extLst>
      <p:ext uri="{BB962C8B-B14F-4D97-AF65-F5344CB8AC3E}">
        <p14:creationId xmlns:p14="http://schemas.microsoft.com/office/powerpoint/2010/main" val="2742607069"/>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IN" dirty="0" smtClean="0"/>
              <a:t>activities</a:t>
            </a:r>
            <a:endParaRPr lang="en-IN" dirty="0"/>
          </a:p>
        </p:txBody>
      </p:sp>
      <p:sp>
        <p:nvSpPr>
          <p:cNvPr id="3" name="Content Placeholder 2"/>
          <p:cNvSpPr>
            <a:spLocks noGrp="1"/>
          </p:cNvSpPr>
          <p:nvPr>
            <p:ph idx="1"/>
          </p:nvPr>
        </p:nvSpPr>
        <p:spPr>
          <a:xfrm>
            <a:off x="0" y="1166953"/>
            <a:ext cx="11379200" cy="4525963"/>
          </a:xfrm>
        </p:spPr>
        <p:txBody>
          <a:bodyPr/>
          <a:lstStyle/>
          <a:p>
            <a:pPr marL="457200" indent="-457200">
              <a:buAutoNum type="arabicPeriod"/>
            </a:pPr>
            <a:r>
              <a:rPr lang="en-IN" dirty="0" smtClean="0"/>
              <a:t>Exercise No.1 in Slide No.31 , for both type of employees must be given 12% of PF and also    calculate net salary.</a:t>
            </a:r>
          </a:p>
          <a:p>
            <a:pPr marL="457200" indent="-457200">
              <a:buAutoNum type="arabicPeriod"/>
            </a:pPr>
            <a:endParaRPr lang="en-IN" dirty="0"/>
          </a:p>
        </p:txBody>
      </p:sp>
    </p:spTree>
    <p:extLst>
      <p:ext uri="{BB962C8B-B14F-4D97-AF65-F5344CB8AC3E}">
        <p14:creationId xmlns:p14="http://schemas.microsoft.com/office/powerpoint/2010/main" val="1541718620"/>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063"/>
            <a:ext cx="11379200" cy="749300"/>
          </a:xfrm>
        </p:spPr>
        <p:txBody>
          <a:bodyPr/>
          <a:lstStyle/>
          <a:p>
            <a:r>
              <a:rPr lang="en-IN" dirty="0" smtClean="0"/>
              <a:t>Static method</a:t>
            </a:r>
            <a:endParaRPr lang="en-IN" dirty="0"/>
          </a:p>
        </p:txBody>
      </p:sp>
      <p:sp>
        <p:nvSpPr>
          <p:cNvPr id="3" name="Content Placeholder 2"/>
          <p:cNvSpPr>
            <a:spLocks noGrp="1"/>
          </p:cNvSpPr>
          <p:nvPr>
            <p:ph idx="1"/>
          </p:nvPr>
        </p:nvSpPr>
        <p:spPr>
          <a:xfrm>
            <a:off x="0" y="1127765"/>
            <a:ext cx="11379200" cy="5416726"/>
          </a:xfrm>
        </p:spPr>
        <p:txBody>
          <a:bodyPr/>
          <a:lstStyle/>
          <a:p>
            <a:pPr marL="0" indent="0">
              <a:buNone/>
            </a:pPr>
            <a:r>
              <a:rPr lang="en-IN" dirty="0" smtClean="0"/>
              <a:t>A static method is a class method.  Meaning it is bound to the class, not the object of the class.  </a:t>
            </a:r>
          </a:p>
          <a:p>
            <a:pPr marL="0" indent="0">
              <a:buNone/>
            </a:pPr>
            <a:r>
              <a:rPr lang="en-IN" dirty="0" smtClean="0"/>
              <a:t>Static method cannot change the class variables.</a:t>
            </a:r>
          </a:p>
          <a:p>
            <a:pPr marL="0" indent="0">
              <a:buNone/>
            </a:pPr>
            <a:r>
              <a:rPr lang="en-IN" dirty="0" smtClean="0"/>
              <a:t>We can say that static methods are used like utility functions.</a:t>
            </a:r>
          </a:p>
          <a:p>
            <a:pPr marL="0" indent="0">
              <a:buNone/>
            </a:pPr>
            <a:r>
              <a:rPr lang="en-IN" dirty="0" smtClean="0"/>
              <a:t>To create a static method, @</a:t>
            </a:r>
            <a:r>
              <a:rPr lang="en-IN" dirty="0" err="1" smtClean="0"/>
              <a:t>staticmethod</a:t>
            </a:r>
            <a:r>
              <a:rPr lang="en-IN" dirty="0" smtClean="0"/>
              <a:t> decorator is used.</a:t>
            </a:r>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2209732299"/>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IN" dirty="0" smtClean="0"/>
              <a:t>Static method</a:t>
            </a:r>
            <a:endParaRPr lang="en-IN" dirty="0"/>
          </a:p>
        </p:txBody>
      </p:sp>
      <p:pic>
        <p:nvPicPr>
          <p:cNvPr id="5" name="Picture 4"/>
          <p:cNvPicPr>
            <a:picLocks noChangeAspect="1"/>
          </p:cNvPicPr>
          <p:nvPr/>
        </p:nvPicPr>
        <p:blipFill>
          <a:blip r:embed="rId2"/>
          <a:stretch>
            <a:fillRect/>
          </a:stretch>
        </p:blipFill>
        <p:spPr>
          <a:xfrm>
            <a:off x="8725989" y="4659642"/>
            <a:ext cx="2515688" cy="643878"/>
          </a:xfrm>
          <a:prstGeom prst="rect">
            <a:avLst/>
          </a:prstGeom>
        </p:spPr>
      </p:pic>
      <p:sp>
        <p:nvSpPr>
          <p:cNvPr id="6" name="TextBox 5"/>
          <p:cNvSpPr txBox="1"/>
          <p:nvPr/>
        </p:nvSpPr>
        <p:spPr>
          <a:xfrm>
            <a:off x="8725989" y="3981518"/>
            <a:ext cx="2122714" cy="369332"/>
          </a:xfrm>
          <a:prstGeom prst="rect">
            <a:avLst/>
          </a:prstGeom>
          <a:noFill/>
        </p:spPr>
        <p:txBody>
          <a:bodyPr wrap="square" rtlCol="0">
            <a:spAutoFit/>
          </a:bodyPr>
          <a:lstStyle/>
          <a:p>
            <a:r>
              <a:rPr lang="en-IN" dirty="0" smtClean="0"/>
              <a:t>Output:</a:t>
            </a:r>
            <a:endParaRPr lang="en-IN" dirty="0"/>
          </a:p>
        </p:txBody>
      </p:sp>
      <p:pic>
        <p:nvPicPr>
          <p:cNvPr id="3" name="Picture 2"/>
          <p:cNvPicPr>
            <a:picLocks noChangeAspect="1"/>
          </p:cNvPicPr>
          <p:nvPr/>
        </p:nvPicPr>
        <p:blipFill>
          <a:blip r:embed="rId3"/>
          <a:stretch>
            <a:fillRect/>
          </a:stretch>
        </p:blipFill>
        <p:spPr>
          <a:xfrm>
            <a:off x="0" y="1018903"/>
            <a:ext cx="8503920" cy="5368834"/>
          </a:xfrm>
          <a:prstGeom prst="rect">
            <a:avLst/>
          </a:prstGeom>
        </p:spPr>
      </p:pic>
    </p:spTree>
    <p:extLst>
      <p:ext uri="{BB962C8B-B14F-4D97-AF65-F5344CB8AC3E}">
        <p14:creationId xmlns:p14="http://schemas.microsoft.com/office/powerpoint/2010/main" val="2074156966"/>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063"/>
            <a:ext cx="11379200" cy="749300"/>
          </a:xfrm>
        </p:spPr>
        <p:txBody>
          <a:bodyPr/>
          <a:lstStyle/>
          <a:p>
            <a:r>
              <a:rPr lang="en-IN" dirty="0" smtClean="0"/>
              <a:t>activities</a:t>
            </a:r>
            <a:endParaRPr lang="en-IN" dirty="0"/>
          </a:p>
        </p:txBody>
      </p:sp>
      <p:sp>
        <p:nvSpPr>
          <p:cNvPr id="5" name="Content Placeholder 4"/>
          <p:cNvSpPr>
            <a:spLocks noGrp="1"/>
          </p:cNvSpPr>
          <p:nvPr>
            <p:ph idx="1"/>
          </p:nvPr>
        </p:nvSpPr>
        <p:spPr>
          <a:xfrm>
            <a:off x="-1" y="1123406"/>
            <a:ext cx="11874137" cy="5329645"/>
          </a:xfrm>
        </p:spPr>
        <p:txBody>
          <a:bodyPr/>
          <a:lstStyle/>
          <a:p>
            <a:pPr marL="457200" indent="-457200">
              <a:buAutoNum type="arabicPeriod"/>
            </a:pPr>
            <a:r>
              <a:rPr lang="en-IN" dirty="0" smtClean="0"/>
              <a:t>Create a class called Student with name, date of birth and course opted for.  Create a static method to calculate age of a student.</a:t>
            </a:r>
          </a:p>
          <a:p>
            <a:pPr marL="457200" indent="-457200">
              <a:buAutoNum type="arabicPeriod"/>
            </a:pPr>
            <a:endParaRPr lang="en-IN" dirty="0" smtClean="0"/>
          </a:p>
          <a:p>
            <a:pPr marL="0" indent="0">
              <a:buNone/>
            </a:pPr>
            <a:r>
              <a:rPr lang="en-IN" dirty="0" smtClean="0"/>
              <a:t>       </a:t>
            </a:r>
          </a:p>
          <a:p>
            <a:pPr marL="0" indent="0">
              <a:buNone/>
            </a:pPr>
            <a:endParaRPr lang="en-IN" dirty="0"/>
          </a:p>
        </p:txBody>
      </p:sp>
    </p:spTree>
    <p:extLst>
      <p:ext uri="{BB962C8B-B14F-4D97-AF65-F5344CB8AC3E}">
        <p14:creationId xmlns:p14="http://schemas.microsoft.com/office/powerpoint/2010/main" val="4140081735"/>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IN" dirty="0" smtClean="0"/>
              <a:t>polymorphism</a:t>
            </a:r>
            <a:endParaRPr lang="en-IN" dirty="0"/>
          </a:p>
        </p:txBody>
      </p:sp>
      <p:sp>
        <p:nvSpPr>
          <p:cNvPr id="3" name="Content Placeholder 2"/>
          <p:cNvSpPr>
            <a:spLocks noGrp="1"/>
          </p:cNvSpPr>
          <p:nvPr>
            <p:ph idx="1"/>
          </p:nvPr>
        </p:nvSpPr>
        <p:spPr>
          <a:xfrm>
            <a:off x="0" y="1232267"/>
            <a:ext cx="12192000" cy="5312224"/>
          </a:xfrm>
        </p:spPr>
        <p:txBody>
          <a:bodyPr/>
          <a:lstStyle/>
          <a:p>
            <a:pPr marL="0" indent="0">
              <a:buNone/>
            </a:pPr>
            <a:r>
              <a:rPr lang="en-IN" dirty="0" smtClean="0"/>
              <a:t>Polymorphism is one of the characteristics of OOP.  </a:t>
            </a:r>
            <a:endParaRPr lang="en-IN" dirty="0"/>
          </a:p>
          <a:p>
            <a:pPr marL="0" indent="0">
              <a:buNone/>
            </a:pPr>
            <a:r>
              <a:rPr lang="en-IN" dirty="0" smtClean="0"/>
              <a:t>The meaning of polymorphism is many forms.  </a:t>
            </a:r>
          </a:p>
          <a:p>
            <a:pPr marL="0" indent="0">
              <a:buNone/>
            </a:pPr>
            <a:r>
              <a:rPr lang="en-IN" dirty="0" smtClean="0"/>
              <a:t>Ex.  We use buttons to draw rectangle, triangle, line and circle etc. </a:t>
            </a:r>
          </a:p>
          <a:p>
            <a:pPr marL="0" indent="0">
              <a:buNone/>
            </a:pPr>
            <a:r>
              <a:rPr lang="en-IN" dirty="0" smtClean="0"/>
              <a:t>The common method is </a:t>
            </a:r>
            <a:r>
              <a:rPr lang="en-IN" dirty="0" err="1" smtClean="0"/>
              <a:t>Onclick</a:t>
            </a:r>
            <a:r>
              <a:rPr lang="en-IN" dirty="0" smtClean="0"/>
              <a:t>().  But they draw different pictures because of different definition.  </a:t>
            </a:r>
          </a:p>
          <a:p>
            <a:pPr marL="0" indent="0">
              <a:buNone/>
            </a:pPr>
            <a:endParaRPr lang="en-IN" dirty="0"/>
          </a:p>
        </p:txBody>
      </p:sp>
    </p:spTree>
    <p:extLst>
      <p:ext uri="{BB962C8B-B14F-4D97-AF65-F5344CB8AC3E}">
        <p14:creationId xmlns:p14="http://schemas.microsoft.com/office/powerpoint/2010/main" val="3526422964"/>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IN" dirty="0" smtClean="0"/>
              <a:t>polymorphism</a:t>
            </a:r>
            <a:endParaRPr lang="en-IN" dirty="0"/>
          </a:p>
        </p:txBody>
      </p:sp>
      <p:pic>
        <p:nvPicPr>
          <p:cNvPr id="6" name="Content Placeholder 5"/>
          <p:cNvPicPr>
            <a:picLocks noGrp="1" noChangeAspect="1"/>
          </p:cNvPicPr>
          <p:nvPr>
            <p:ph idx="1"/>
          </p:nvPr>
        </p:nvPicPr>
        <p:blipFill>
          <a:blip r:embed="rId2"/>
          <a:stretch>
            <a:fillRect/>
          </a:stretch>
        </p:blipFill>
        <p:spPr>
          <a:xfrm>
            <a:off x="202221" y="1140823"/>
            <a:ext cx="4996796" cy="5273040"/>
          </a:xfrm>
          <a:prstGeom prst="rect">
            <a:avLst/>
          </a:prstGeom>
        </p:spPr>
      </p:pic>
      <p:pic>
        <p:nvPicPr>
          <p:cNvPr id="13" name="Picture 12"/>
          <p:cNvPicPr>
            <a:picLocks noChangeAspect="1"/>
          </p:cNvPicPr>
          <p:nvPr/>
        </p:nvPicPr>
        <p:blipFill>
          <a:blip r:embed="rId3"/>
          <a:stretch>
            <a:fillRect/>
          </a:stretch>
        </p:blipFill>
        <p:spPr>
          <a:xfrm>
            <a:off x="6269626" y="1710418"/>
            <a:ext cx="3266259" cy="2757079"/>
          </a:xfrm>
          <a:prstGeom prst="rect">
            <a:avLst/>
          </a:prstGeom>
        </p:spPr>
      </p:pic>
      <p:sp>
        <p:nvSpPr>
          <p:cNvPr id="14" name="TextBox 13"/>
          <p:cNvSpPr txBox="1"/>
          <p:nvPr/>
        </p:nvSpPr>
        <p:spPr>
          <a:xfrm>
            <a:off x="6269626" y="4624251"/>
            <a:ext cx="1541963" cy="369332"/>
          </a:xfrm>
          <a:prstGeom prst="rect">
            <a:avLst/>
          </a:prstGeom>
          <a:noFill/>
        </p:spPr>
        <p:txBody>
          <a:bodyPr wrap="square" rtlCol="0">
            <a:spAutoFit/>
          </a:bodyPr>
          <a:lstStyle/>
          <a:p>
            <a:r>
              <a:rPr lang="en-IN" dirty="0" smtClean="0"/>
              <a:t>Output:</a:t>
            </a:r>
            <a:endParaRPr lang="en-IN" dirty="0"/>
          </a:p>
        </p:txBody>
      </p:sp>
      <p:pic>
        <p:nvPicPr>
          <p:cNvPr id="15" name="Picture 14"/>
          <p:cNvPicPr>
            <a:picLocks noChangeAspect="1"/>
          </p:cNvPicPr>
          <p:nvPr/>
        </p:nvPicPr>
        <p:blipFill>
          <a:blip r:embed="rId4"/>
          <a:stretch>
            <a:fillRect/>
          </a:stretch>
        </p:blipFill>
        <p:spPr>
          <a:xfrm>
            <a:off x="6440784" y="5140845"/>
            <a:ext cx="526073" cy="1019266"/>
          </a:xfrm>
          <a:prstGeom prst="rect">
            <a:avLst/>
          </a:prstGeom>
        </p:spPr>
      </p:pic>
    </p:spTree>
    <p:extLst>
      <p:ext uri="{BB962C8B-B14F-4D97-AF65-F5344CB8AC3E}">
        <p14:creationId xmlns:p14="http://schemas.microsoft.com/office/powerpoint/2010/main" val="906849268"/>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IN" dirty="0" smtClean="0"/>
              <a:t>polymorphism</a:t>
            </a:r>
            <a:endParaRPr lang="en-IN" dirty="0"/>
          </a:p>
        </p:txBody>
      </p:sp>
      <p:sp>
        <p:nvSpPr>
          <p:cNvPr id="3" name="Content Placeholder 2"/>
          <p:cNvSpPr>
            <a:spLocks noGrp="1"/>
          </p:cNvSpPr>
          <p:nvPr>
            <p:ph idx="1"/>
          </p:nvPr>
        </p:nvSpPr>
        <p:spPr>
          <a:xfrm>
            <a:off x="0" y="1193079"/>
            <a:ext cx="11379200" cy="5286098"/>
          </a:xfrm>
        </p:spPr>
        <p:txBody>
          <a:bodyPr/>
          <a:lstStyle/>
          <a:p>
            <a:pPr marL="0" indent="0">
              <a:buNone/>
            </a:pPr>
            <a:r>
              <a:rPr lang="en-IN" dirty="0" err="1" smtClean="0"/>
              <a:t>displayEdges</a:t>
            </a:r>
            <a:r>
              <a:rPr lang="en-IN" dirty="0" smtClean="0"/>
              <a:t>() is an outside function. It has a parameter called obj.  Based on the calling object, the corresponding method is called.</a:t>
            </a:r>
          </a:p>
          <a:p>
            <a:pPr marL="0" indent="0">
              <a:buNone/>
            </a:pPr>
            <a:r>
              <a:rPr lang="en-IN" dirty="0" smtClean="0"/>
              <a:t>This is implementation of polymorphism with functions and objects.</a:t>
            </a:r>
          </a:p>
          <a:p>
            <a:pPr marL="0" indent="0">
              <a:buNone/>
            </a:pPr>
            <a:endParaRPr lang="en-IN" dirty="0"/>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1075566874"/>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189"/>
            <a:ext cx="11379200" cy="749300"/>
          </a:xfrm>
        </p:spPr>
        <p:txBody>
          <a:bodyPr/>
          <a:lstStyle/>
          <a:p>
            <a:r>
              <a:rPr lang="en-IN" dirty="0" smtClean="0"/>
              <a:t>Custom exception</a:t>
            </a:r>
            <a:endParaRPr lang="en-IN" dirty="0"/>
          </a:p>
        </p:txBody>
      </p:sp>
      <p:sp>
        <p:nvSpPr>
          <p:cNvPr id="3" name="Content Placeholder 2"/>
          <p:cNvSpPr>
            <a:spLocks noGrp="1"/>
          </p:cNvSpPr>
          <p:nvPr>
            <p:ph idx="1"/>
          </p:nvPr>
        </p:nvSpPr>
        <p:spPr>
          <a:xfrm>
            <a:off x="0" y="1153890"/>
            <a:ext cx="11379200" cy="5455916"/>
          </a:xfrm>
        </p:spPr>
        <p:txBody>
          <a:bodyPr/>
          <a:lstStyle/>
          <a:p>
            <a:pPr marL="0" indent="0">
              <a:buNone/>
            </a:pPr>
            <a:r>
              <a:rPr lang="en-IN" dirty="0" smtClean="0"/>
              <a:t>When the built in exception is not suitable for our application, Custom exception can be created. </a:t>
            </a:r>
            <a:endParaRPr lang="en-IN" dirty="0"/>
          </a:p>
          <a:p>
            <a:pPr marL="0" indent="0">
              <a:buNone/>
            </a:pPr>
            <a:r>
              <a:rPr lang="en-IN" dirty="0" smtClean="0"/>
              <a:t>or example, my application does not allow negative numbers, the custom exception can  be created as below.</a:t>
            </a:r>
          </a:p>
          <a:p>
            <a:pPr marL="0" indent="0">
              <a:buNone/>
            </a:pPr>
            <a:endParaRPr lang="en-IN" dirty="0"/>
          </a:p>
          <a:p>
            <a:pPr marL="0" indent="0">
              <a:buNone/>
            </a:pPr>
            <a:endParaRPr lang="en-IN" dirty="0"/>
          </a:p>
        </p:txBody>
      </p:sp>
      <p:pic>
        <p:nvPicPr>
          <p:cNvPr id="4" name="Picture 3"/>
          <p:cNvPicPr>
            <a:picLocks noChangeAspect="1"/>
          </p:cNvPicPr>
          <p:nvPr/>
        </p:nvPicPr>
        <p:blipFill>
          <a:blip r:embed="rId2"/>
          <a:stretch>
            <a:fillRect/>
          </a:stretch>
        </p:blipFill>
        <p:spPr>
          <a:xfrm>
            <a:off x="88900" y="2692581"/>
            <a:ext cx="6403340" cy="3407773"/>
          </a:xfrm>
          <a:prstGeom prst="rect">
            <a:avLst/>
          </a:prstGeom>
        </p:spPr>
      </p:pic>
    </p:spTree>
    <p:extLst>
      <p:ext uri="{BB962C8B-B14F-4D97-AF65-F5344CB8AC3E}">
        <p14:creationId xmlns:p14="http://schemas.microsoft.com/office/powerpoint/2010/main" val="2465377746"/>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IN" dirty="0" smtClean="0"/>
              <a:t>Custom exception</a:t>
            </a:r>
            <a:endParaRPr lang="en-IN" dirty="0"/>
          </a:p>
        </p:txBody>
      </p:sp>
      <p:sp>
        <p:nvSpPr>
          <p:cNvPr id="3" name="Content Placeholder 2"/>
          <p:cNvSpPr>
            <a:spLocks noGrp="1"/>
          </p:cNvSpPr>
          <p:nvPr>
            <p:ph idx="1"/>
          </p:nvPr>
        </p:nvSpPr>
        <p:spPr>
          <a:xfrm>
            <a:off x="0" y="1219205"/>
            <a:ext cx="11379200" cy="5325286"/>
          </a:xfrm>
        </p:spPr>
        <p:txBody>
          <a:bodyPr/>
          <a:lstStyle/>
          <a:p>
            <a:pPr marL="0" indent="0">
              <a:buNone/>
            </a:pPr>
            <a:r>
              <a:rPr lang="en-IN" dirty="0" smtClean="0"/>
              <a:t>Exception is a base class.  </a:t>
            </a:r>
          </a:p>
          <a:p>
            <a:pPr marL="0" indent="0">
              <a:buNone/>
            </a:pPr>
            <a:r>
              <a:rPr lang="en-IN" dirty="0" err="1" smtClean="0"/>
              <a:t>NegativeNumberError</a:t>
            </a:r>
            <a:r>
              <a:rPr lang="en-IN" dirty="0" smtClean="0"/>
              <a:t> is a subclass extending the base class.</a:t>
            </a:r>
          </a:p>
          <a:p>
            <a:pPr marL="0" indent="0">
              <a:buNone/>
            </a:pPr>
            <a:r>
              <a:rPr lang="en-IN" dirty="0" smtClean="0"/>
              <a:t>Refer the following link to know the Python Exception hierarchy.</a:t>
            </a:r>
          </a:p>
          <a:p>
            <a:pPr marL="0" indent="0">
              <a:buNone/>
            </a:pPr>
            <a:r>
              <a:rPr lang="en-IN" dirty="0">
                <a:hlinkClick r:id="rId2"/>
              </a:rPr>
              <a:t>https://</a:t>
            </a:r>
            <a:r>
              <a:rPr lang="en-IN" dirty="0" smtClean="0">
                <a:hlinkClick r:id="rId2"/>
              </a:rPr>
              <a:t>airbrake.io/blog/python-exception-handling/class-hierarchy</a:t>
            </a:r>
            <a:endParaRPr lang="en-IN" dirty="0" smtClean="0"/>
          </a:p>
          <a:p>
            <a:pPr marL="0" indent="0">
              <a:buNone/>
            </a:pPr>
            <a:endParaRPr lang="en-IN" dirty="0"/>
          </a:p>
        </p:txBody>
      </p:sp>
    </p:spTree>
    <p:extLst>
      <p:ext uri="{BB962C8B-B14F-4D97-AF65-F5344CB8AC3E}">
        <p14:creationId xmlns:p14="http://schemas.microsoft.com/office/powerpoint/2010/main" val="1179657508"/>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IN" dirty="0" smtClean="0"/>
              <a:t>activities</a:t>
            </a:r>
            <a:endParaRPr lang="en-IN" dirty="0"/>
          </a:p>
        </p:txBody>
      </p:sp>
      <p:sp>
        <p:nvSpPr>
          <p:cNvPr id="3" name="Content Placeholder 2"/>
          <p:cNvSpPr>
            <a:spLocks noGrp="1"/>
          </p:cNvSpPr>
          <p:nvPr>
            <p:ph idx="1"/>
          </p:nvPr>
        </p:nvSpPr>
        <p:spPr>
          <a:xfrm>
            <a:off x="0" y="1206142"/>
            <a:ext cx="11379200" cy="5286098"/>
          </a:xfrm>
        </p:spPr>
        <p:txBody>
          <a:bodyPr/>
          <a:lstStyle/>
          <a:p>
            <a:pPr marL="457200" indent="-457200">
              <a:buAutoNum type="arabicPeriod"/>
            </a:pPr>
            <a:r>
              <a:rPr lang="en-IN" dirty="0" smtClean="0"/>
              <a:t>Create a list where 4 names can be stored.  If the program inserts 5</a:t>
            </a:r>
            <a:r>
              <a:rPr lang="en-IN" baseline="30000" dirty="0" smtClean="0"/>
              <a:t>th</a:t>
            </a:r>
            <a:r>
              <a:rPr lang="en-IN" dirty="0" smtClean="0"/>
              <a:t> element, then TooManyElementsError must be raised.</a:t>
            </a:r>
          </a:p>
          <a:p>
            <a:pPr marL="457200" indent="-457200">
              <a:buAutoNum type="arabicPeriod"/>
            </a:pPr>
            <a:endParaRPr lang="en-IN" dirty="0" smtClean="0"/>
          </a:p>
          <a:p>
            <a:pPr marL="0" indent="0">
              <a:lnSpc>
                <a:spcPts val="170"/>
              </a:lnSpc>
              <a:buNone/>
            </a:pPr>
            <a:r>
              <a:rPr lang="en-IN" dirty="0" smtClean="0"/>
              <a:t>       Hint : Create a custom exception class.  Inherit from Exception base class.  </a:t>
            </a:r>
          </a:p>
          <a:p>
            <a:pPr marL="0" indent="0">
              <a:lnSpc>
                <a:spcPts val="170"/>
              </a:lnSpc>
              <a:buNone/>
            </a:pPr>
            <a:r>
              <a:rPr lang="en-IN" dirty="0"/>
              <a:t> </a:t>
            </a:r>
            <a:r>
              <a:rPr lang="en-IN" dirty="0" smtClean="0"/>
              <a:t>                Write  a program to accept four elements in a list.  If the 5</a:t>
            </a:r>
            <a:r>
              <a:rPr lang="en-IN" baseline="30000" dirty="0" smtClean="0"/>
              <a:t>th</a:t>
            </a:r>
            <a:r>
              <a:rPr lang="en-IN" dirty="0" smtClean="0"/>
              <a:t> element is appended, raise </a:t>
            </a:r>
          </a:p>
          <a:p>
            <a:pPr marL="0" indent="0">
              <a:lnSpc>
                <a:spcPts val="170"/>
              </a:lnSpc>
              <a:buNone/>
            </a:pPr>
            <a:r>
              <a:rPr lang="en-IN" dirty="0"/>
              <a:t> </a:t>
            </a:r>
            <a:r>
              <a:rPr lang="en-IN" dirty="0" smtClean="0"/>
              <a:t>                the exception.</a:t>
            </a:r>
            <a:endParaRPr lang="en-IN" dirty="0"/>
          </a:p>
        </p:txBody>
      </p:sp>
    </p:spTree>
    <p:extLst>
      <p:ext uri="{BB962C8B-B14F-4D97-AF65-F5344CB8AC3E}">
        <p14:creationId xmlns:p14="http://schemas.microsoft.com/office/powerpoint/2010/main" val="38445309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IN" dirty="0" smtClean="0"/>
              <a:t>Self study</a:t>
            </a:r>
            <a:endParaRPr lang="en-IN" dirty="0"/>
          </a:p>
        </p:txBody>
      </p:sp>
      <p:sp>
        <p:nvSpPr>
          <p:cNvPr id="3" name="Content Placeholder 2"/>
          <p:cNvSpPr>
            <a:spLocks noGrp="1"/>
          </p:cNvSpPr>
          <p:nvPr>
            <p:ph idx="1"/>
          </p:nvPr>
        </p:nvSpPr>
        <p:spPr>
          <a:xfrm>
            <a:off x="0" y="1258394"/>
            <a:ext cx="11379200" cy="5442852"/>
          </a:xfrm>
        </p:spPr>
        <p:txBody>
          <a:bodyPr/>
          <a:lstStyle/>
          <a:p>
            <a:pPr marL="0" indent="0">
              <a:buNone/>
            </a:pPr>
            <a:r>
              <a:rPr lang="en-IN" dirty="0">
                <a:hlinkClick r:id="rId2"/>
              </a:rPr>
              <a:t>https://</a:t>
            </a:r>
            <a:r>
              <a:rPr lang="en-IN" dirty="0" smtClean="0">
                <a:hlinkClick r:id="rId2"/>
              </a:rPr>
              <a:t>www.codeproject.com/Articles/22769/Introduction-to-Object-Oriented-Programming-Concep</a:t>
            </a:r>
            <a:endParaRPr lang="en-IN" dirty="0" smtClean="0"/>
          </a:p>
          <a:p>
            <a:pPr marL="0" indent="0">
              <a:buNone/>
            </a:pPr>
            <a:r>
              <a:rPr lang="en-IN" dirty="0" smtClean="0"/>
              <a:t>Participants have to use this link and go through the concepts.   Upon completion,  try the following activities.</a:t>
            </a:r>
          </a:p>
          <a:p>
            <a:pPr marL="0" indent="0">
              <a:buNone/>
            </a:pPr>
            <a:endParaRPr lang="en-IN" dirty="0"/>
          </a:p>
        </p:txBody>
      </p:sp>
    </p:spTree>
    <p:extLst>
      <p:ext uri="{BB962C8B-B14F-4D97-AF65-F5344CB8AC3E}">
        <p14:creationId xmlns:p14="http://schemas.microsoft.com/office/powerpoint/2010/main" val="2014969645"/>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126"/>
            <a:ext cx="11379200" cy="749300"/>
          </a:xfrm>
        </p:spPr>
        <p:txBody>
          <a:bodyPr/>
          <a:lstStyle/>
          <a:p>
            <a:r>
              <a:rPr lang="en-IN" dirty="0" smtClean="0"/>
              <a:t>summary</a:t>
            </a:r>
            <a:endParaRPr lang="en-IN" dirty="0"/>
          </a:p>
        </p:txBody>
      </p:sp>
      <p:sp>
        <p:nvSpPr>
          <p:cNvPr id="3" name="Content Placeholder 2"/>
          <p:cNvSpPr>
            <a:spLocks noGrp="1"/>
          </p:cNvSpPr>
          <p:nvPr>
            <p:ph idx="1"/>
          </p:nvPr>
        </p:nvSpPr>
        <p:spPr>
          <a:xfrm>
            <a:off x="0" y="1206143"/>
            <a:ext cx="11379200" cy="4525963"/>
          </a:xfrm>
        </p:spPr>
        <p:txBody>
          <a:bodyPr/>
          <a:lstStyle/>
          <a:p>
            <a:r>
              <a:rPr lang="en-IN" dirty="0" smtClean="0"/>
              <a:t>Now the participants should be  </a:t>
            </a:r>
            <a:r>
              <a:rPr lang="en-IN" dirty="0"/>
              <a:t>able to</a:t>
            </a:r>
          </a:p>
          <a:p>
            <a:pPr lvl="1"/>
            <a:r>
              <a:rPr lang="en-IN" dirty="0"/>
              <a:t>Understand Object Oriented Programming concepts</a:t>
            </a:r>
          </a:p>
          <a:p>
            <a:pPr lvl="1"/>
            <a:r>
              <a:rPr lang="en-IN" dirty="0"/>
              <a:t>Create classes and objects</a:t>
            </a:r>
          </a:p>
          <a:p>
            <a:pPr lvl="1"/>
            <a:r>
              <a:rPr lang="en-IN" dirty="0"/>
              <a:t>Understand and implement abstraction and encapsulation</a:t>
            </a:r>
          </a:p>
          <a:p>
            <a:pPr lvl="1"/>
            <a:r>
              <a:rPr lang="en-IN" dirty="0"/>
              <a:t>Write programs using inheritance</a:t>
            </a:r>
          </a:p>
          <a:p>
            <a:pPr lvl="1"/>
            <a:r>
              <a:rPr lang="en-IN" dirty="0"/>
              <a:t>Understand static methods and private </a:t>
            </a:r>
            <a:r>
              <a:rPr lang="en-IN" dirty="0" smtClean="0"/>
              <a:t>attributes</a:t>
            </a:r>
          </a:p>
          <a:p>
            <a:pPr lvl="1"/>
            <a:r>
              <a:rPr lang="en-IN" dirty="0" smtClean="0"/>
              <a:t>Create custom exception</a:t>
            </a:r>
          </a:p>
          <a:p>
            <a:pPr marL="239675" lvl="1" indent="0">
              <a:buNone/>
            </a:pPr>
            <a:endParaRPr lang="en-IN" dirty="0"/>
          </a:p>
          <a:p>
            <a:pPr lvl="1"/>
            <a:endParaRPr lang="en-IN" dirty="0"/>
          </a:p>
          <a:p>
            <a:endParaRPr lang="en-IN" dirty="0"/>
          </a:p>
          <a:p>
            <a:endParaRPr lang="en-IN" dirty="0"/>
          </a:p>
        </p:txBody>
      </p:sp>
    </p:spTree>
    <p:extLst>
      <p:ext uri="{BB962C8B-B14F-4D97-AF65-F5344CB8AC3E}">
        <p14:creationId xmlns:p14="http://schemas.microsoft.com/office/powerpoint/2010/main" val="1584016546"/>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lstStyle/>
          <a:p>
            <a:r>
              <a:rPr lang="en-IN" i="1" dirty="0">
                <a:hlinkClick r:id="rId2"/>
              </a:rPr>
              <a:t>https://docs.python.org/3/tutorial/</a:t>
            </a:r>
            <a:endParaRPr lang="en-IN" dirty="0">
              <a:hlinkClick r:id="rId2"/>
            </a:endParaRPr>
          </a:p>
          <a:p>
            <a:endParaRPr lang="en-IN" dirty="0"/>
          </a:p>
        </p:txBody>
      </p:sp>
    </p:spTree>
    <p:extLst>
      <p:ext uri="{BB962C8B-B14F-4D97-AF65-F5344CB8AC3E}">
        <p14:creationId xmlns:p14="http://schemas.microsoft.com/office/powerpoint/2010/main" val="252555780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IN" dirty="0" smtClean="0"/>
              <a:t>activities</a:t>
            </a:r>
            <a:endParaRPr lang="en-IN" dirty="0"/>
          </a:p>
        </p:txBody>
      </p:sp>
      <p:sp>
        <p:nvSpPr>
          <p:cNvPr id="3" name="Content Placeholder 2"/>
          <p:cNvSpPr>
            <a:spLocks noGrp="1"/>
          </p:cNvSpPr>
          <p:nvPr>
            <p:ph idx="1"/>
          </p:nvPr>
        </p:nvSpPr>
        <p:spPr>
          <a:xfrm>
            <a:off x="0" y="1193079"/>
            <a:ext cx="11379200" cy="5299161"/>
          </a:xfrm>
        </p:spPr>
        <p:txBody>
          <a:bodyPr/>
          <a:lstStyle/>
          <a:p>
            <a:pPr marL="457200" indent="-457200">
              <a:buAutoNum type="arabicPeriod"/>
            </a:pPr>
            <a:r>
              <a:rPr lang="en-IN" dirty="0" smtClean="0"/>
              <a:t>Identify classes and objects in the following list:</a:t>
            </a:r>
          </a:p>
          <a:p>
            <a:pPr marL="0" indent="0">
              <a:buNone/>
            </a:pPr>
            <a:r>
              <a:rPr lang="en-IN" dirty="0" smtClean="0"/>
              <a:t>	1. Human being</a:t>
            </a:r>
          </a:p>
          <a:p>
            <a:pPr marL="0" indent="0">
              <a:buNone/>
            </a:pPr>
            <a:r>
              <a:rPr lang="en-IN" dirty="0"/>
              <a:t>	</a:t>
            </a:r>
            <a:r>
              <a:rPr lang="en-IN" dirty="0" smtClean="0"/>
              <a:t>2. Lion</a:t>
            </a:r>
          </a:p>
          <a:p>
            <a:pPr marL="0" indent="0">
              <a:buNone/>
            </a:pPr>
            <a:r>
              <a:rPr lang="en-IN" dirty="0"/>
              <a:t>	</a:t>
            </a:r>
            <a:r>
              <a:rPr lang="en-IN" dirty="0" smtClean="0"/>
              <a:t>3. A boy whose roll number is 1002 and his name is Ram.  He is writing exam now.</a:t>
            </a:r>
          </a:p>
          <a:p>
            <a:pPr marL="0" indent="0">
              <a:buNone/>
            </a:pPr>
            <a:r>
              <a:rPr lang="en-IN" dirty="0"/>
              <a:t>	</a:t>
            </a:r>
            <a:r>
              <a:rPr lang="en-IN" dirty="0" smtClean="0"/>
              <a:t>4. SSN College</a:t>
            </a:r>
          </a:p>
          <a:p>
            <a:pPr marL="0" indent="0">
              <a:buNone/>
            </a:pPr>
            <a:r>
              <a:rPr lang="en-IN" dirty="0"/>
              <a:t>	</a:t>
            </a:r>
            <a:r>
              <a:rPr lang="en-IN" dirty="0" smtClean="0"/>
              <a:t>5. Vandaloor Zoo</a:t>
            </a:r>
          </a:p>
          <a:p>
            <a:pPr marL="0" indent="0">
              <a:buNone/>
            </a:pPr>
            <a:r>
              <a:rPr lang="en-IN" dirty="0"/>
              <a:t>	</a:t>
            </a:r>
            <a:r>
              <a:rPr lang="en-IN" dirty="0" smtClean="0"/>
              <a:t>6. Flight</a:t>
            </a:r>
          </a:p>
          <a:p>
            <a:pPr marL="0" indent="0">
              <a:buNone/>
            </a:pPr>
            <a:r>
              <a:rPr lang="en-IN" dirty="0"/>
              <a:t>	</a:t>
            </a:r>
            <a:r>
              <a:rPr lang="en-IN" dirty="0" smtClean="0"/>
              <a:t>7. Trainer</a:t>
            </a:r>
            <a:endParaRPr lang="en-IN" dirty="0"/>
          </a:p>
        </p:txBody>
      </p:sp>
    </p:spTree>
    <p:extLst>
      <p:ext uri="{BB962C8B-B14F-4D97-AF65-F5344CB8AC3E}">
        <p14:creationId xmlns:p14="http://schemas.microsoft.com/office/powerpoint/2010/main" val="367396312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063"/>
            <a:ext cx="11379200" cy="749300"/>
          </a:xfrm>
        </p:spPr>
        <p:txBody>
          <a:bodyPr/>
          <a:lstStyle/>
          <a:p>
            <a:r>
              <a:rPr lang="en-IN" dirty="0" smtClean="0"/>
              <a:t>activities</a:t>
            </a:r>
            <a:endParaRPr lang="en-IN" dirty="0"/>
          </a:p>
        </p:txBody>
      </p:sp>
      <p:sp>
        <p:nvSpPr>
          <p:cNvPr id="3" name="Content Placeholder 2"/>
          <p:cNvSpPr>
            <a:spLocks noGrp="1"/>
          </p:cNvSpPr>
          <p:nvPr>
            <p:ph idx="1"/>
          </p:nvPr>
        </p:nvSpPr>
        <p:spPr>
          <a:xfrm>
            <a:off x="0" y="1206142"/>
            <a:ext cx="11379200" cy="5299161"/>
          </a:xfrm>
        </p:spPr>
        <p:txBody>
          <a:bodyPr/>
          <a:lstStyle/>
          <a:p>
            <a:pPr marL="0" indent="0">
              <a:buNone/>
            </a:pPr>
            <a:r>
              <a:rPr lang="en-IN" dirty="0" smtClean="0"/>
              <a:t>2. Design a Mobile phone class.</a:t>
            </a:r>
          </a:p>
          <a:p>
            <a:pPr marL="0" indent="0">
              <a:buNone/>
            </a:pPr>
            <a:r>
              <a:rPr lang="en-IN" dirty="0" smtClean="0"/>
              <a:t>3. Create an inheritance hierarchy for smart phone, Nokia, telephone</a:t>
            </a:r>
            <a:r>
              <a:rPr lang="en-IN" dirty="0"/>
              <a:t> </a:t>
            </a:r>
            <a:r>
              <a:rPr lang="en-IN" dirty="0" smtClean="0"/>
              <a:t>and  Samsung </a:t>
            </a:r>
          </a:p>
          <a:p>
            <a:pPr marL="0" indent="0">
              <a:buNone/>
            </a:pPr>
            <a:r>
              <a:rPr lang="en-IN" dirty="0" smtClean="0"/>
              <a:t>4. In the following list, identify abstract class and concrete classes. </a:t>
            </a:r>
          </a:p>
          <a:p>
            <a:pPr marL="0" indent="0">
              <a:buNone/>
            </a:pPr>
            <a:r>
              <a:rPr lang="en-IN" dirty="0"/>
              <a:t>	</a:t>
            </a:r>
            <a:r>
              <a:rPr lang="en-IN" dirty="0" smtClean="0"/>
              <a:t>Car, Bus, Bike, Vehicle, Flight, Ship </a:t>
            </a:r>
          </a:p>
          <a:p>
            <a:pPr marL="0" indent="0">
              <a:buNone/>
            </a:pPr>
            <a:r>
              <a:rPr lang="en-IN" dirty="0"/>
              <a:t> </a:t>
            </a:r>
            <a:r>
              <a:rPr lang="en-IN" dirty="0" smtClean="0"/>
              <a:t>      Write some attributes and methods for each class.</a:t>
            </a:r>
          </a:p>
          <a:p>
            <a:pPr marL="0" indent="0">
              <a:buNone/>
            </a:pPr>
            <a:r>
              <a:rPr lang="en-IN" dirty="0" smtClean="0"/>
              <a:t>       Identify some abstract methods.  </a:t>
            </a:r>
          </a:p>
        </p:txBody>
      </p:sp>
    </p:spTree>
    <p:extLst>
      <p:ext uri="{BB962C8B-B14F-4D97-AF65-F5344CB8AC3E}">
        <p14:creationId xmlns:p14="http://schemas.microsoft.com/office/powerpoint/2010/main" val="353619887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063"/>
            <a:ext cx="11379200" cy="749300"/>
          </a:xfrm>
        </p:spPr>
        <p:txBody>
          <a:bodyPr/>
          <a:lstStyle/>
          <a:p>
            <a:r>
              <a:rPr lang="en-IN" dirty="0" smtClean="0"/>
              <a:t>class</a:t>
            </a:r>
            <a:endParaRPr lang="en-IN" dirty="0"/>
          </a:p>
        </p:txBody>
      </p:sp>
      <p:sp>
        <p:nvSpPr>
          <p:cNvPr id="3" name="Content Placeholder 2"/>
          <p:cNvSpPr>
            <a:spLocks noGrp="1"/>
          </p:cNvSpPr>
          <p:nvPr>
            <p:ph idx="1"/>
          </p:nvPr>
        </p:nvSpPr>
        <p:spPr>
          <a:xfrm>
            <a:off x="0" y="1219205"/>
            <a:ext cx="11379200" cy="5299162"/>
          </a:xfrm>
        </p:spPr>
        <p:txBody>
          <a:bodyPr/>
          <a:lstStyle/>
          <a:p>
            <a:pPr marL="0" indent="0">
              <a:buNone/>
            </a:pPr>
            <a:r>
              <a:rPr lang="en-IN" dirty="0"/>
              <a:t>In Python, there are many data structures.  Ex.  List, tuple, dictionary, set etc.</a:t>
            </a:r>
          </a:p>
          <a:p>
            <a:pPr marL="0" indent="0">
              <a:buNone/>
            </a:pPr>
            <a:r>
              <a:rPr lang="en-IN" dirty="0"/>
              <a:t>Class is used to create user defined data structure with any kind of information</a:t>
            </a:r>
            <a:r>
              <a:rPr lang="en-IN" dirty="0" smtClean="0"/>
              <a:t>.</a:t>
            </a:r>
          </a:p>
          <a:p>
            <a:pPr marL="0" indent="0">
              <a:buNone/>
            </a:pPr>
            <a:r>
              <a:rPr lang="en-IN" b="1" dirty="0"/>
              <a:t>Class describes the characteristics </a:t>
            </a:r>
            <a:r>
              <a:rPr lang="en-IN" dirty="0"/>
              <a:t>of real world things.  </a:t>
            </a:r>
          </a:p>
          <a:p>
            <a:pPr marL="0" indent="0">
              <a:buNone/>
            </a:pPr>
            <a:r>
              <a:rPr lang="en-IN" dirty="0" smtClean="0"/>
              <a:t>For </a:t>
            </a:r>
            <a:r>
              <a:rPr lang="en-IN" dirty="0"/>
              <a:t>example, we could create a Student class with </a:t>
            </a:r>
            <a:r>
              <a:rPr lang="en-IN" dirty="0" err="1"/>
              <a:t>rollno</a:t>
            </a:r>
            <a:r>
              <a:rPr lang="en-IN" dirty="0"/>
              <a:t>, name, age, course name, marks scored and functions to calculate total marks, percentage of marks, grade etc.</a:t>
            </a:r>
          </a:p>
          <a:p>
            <a:pPr marL="0" indent="0">
              <a:buNone/>
            </a:pPr>
            <a:r>
              <a:rPr lang="en-IN" dirty="0"/>
              <a:t>Likewise, we can create many classes such as Employee, Product, Item, Car,  Project, Vehicle etc</a:t>
            </a:r>
            <a:r>
              <a:rPr lang="en-IN" dirty="0" smtClean="0"/>
              <a:t>.</a:t>
            </a:r>
          </a:p>
          <a:p>
            <a:pPr marL="0" indent="0">
              <a:buNone/>
            </a:pPr>
            <a:r>
              <a:rPr lang="en-IN" dirty="0" smtClean="0"/>
              <a:t>Class encapsulates the data and its functions .</a:t>
            </a:r>
          </a:p>
          <a:p>
            <a:pPr marL="0" indent="0">
              <a:buNone/>
            </a:pPr>
            <a:r>
              <a:rPr lang="en-IN" dirty="0" smtClean="0"/>
              <a:t>Variables and functions inside a class are called members of the class.  The variables are called data members and the functions are called methods.  </a:t>
            </a:r>
          </a:p>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276377309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9200" cy="749300"/>
          </a:xfrm>
        </p:spPr>
        <p:txBody>
          <a:bodyPr/>
          <a:lstStyle/>
          <a:p>
            <a:r>
              <a:rPr lang="en-IN" dirty="0" smtClean="0"/>
              <a:t>Class </a:t>
            </a:r>
            <a:endParaRPr lang="en-IN" dirty="0"/>
          </a:p>
        </p:txBody>
      </p:sp>
      <p:sp>
        <p:nvSpPr>
          <p:cNvPr id="3" name="Content Placeholder 2"/>
          <p:cNvSpPr>
            <a:spLocks noGrp="1"/>
          </p:cNvSpPr>
          <p:nvPr>
            <p:ph idx="1"/>
          </p:nvPr>
        </p:nvSpPr>
        <p:spPr>
          <a:xfrm>
            <a:off x="0" y="1206142"/>
            <a:ext cx="11379200" cy="5233847"/>
          </a:xfrm>
        </p:spPr>
        <p:txBody>
          <a:bodyPr/>
          <a:lstStyle/>
          <a:p>
            <a:pPr marL="0" indent="0">
              <a:buNone/>
            </a:pPr>
            <a:r>
              <a:rPr lang="en-IN" dirty="0"/>
              <a:t>C</a:t>
            </a:r>
            <a:r>
              <a:rPr lang="en-IN" dirty="0" smtClean="0"/>
              <a:t>lass diagram of Account class.</a:t>
            </a:r>
            <a:endParaRPr lang="en-IN" dirty="0"/>
          </a:p>
        </p:txBody>
      </p:sp>
      <p:sp>
        <p:nvSpPr>
          <p:cNvPr id="4" name="Rectangle 3"/>
          <p:cNvSpPr/>
          <p:nvPr/>
        </p:nvSpPr>
        <p:spPr bwMode="auto">
          <a:xfrm>
            <a:off x="751111" y="1972492"/>
            <a:ext cx="2312125" cy="2991393"/>
          </a:xfrm>
          <a:prstGeom prst="rect">
            <a:avLst/>
          </a:prstGeom>
          <a:solidFill>
            <a:schemeClr val="accent1"/>
          </a:solidFill>
          <a:ln w="3175" cap="flat" cmpd="sng" algn="ctr">
            <a:solidFill>
              <a:srgbClr val="850909"/>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3600" b="0" i="0" u="none" strike="noStrike" cap="none" normalizeH="0" baseline="0" smtClean="0">
              <a:ln>
                <a:noFill/>
              </a:ln>
              <a:solidFill>
                <a:schemeClr val="tx1"/>
              </a:solidFill>
              <a:effectLst/>
              <a:latin typeface="Arial" charset="0"/>
            </a:endParaRPr>
          </a:p>
        </p:txBody>
      </p:sp>
      <p:cxnSp>
        <p:nvCxnSpPr>
          <p:cNvPr id="13" name="Straight Connector 12"/>
          <p:cNvCxnSpPr/>
          <p:nvPr/>
        </p:nvCxnSpPr>
        <p:spPr bwMode="auto">
          <a:xfrm flipV="1">
            <a:off x="770708" y="4023360"/>
            <a:ext cx="2312125" cy="39188"/>
          </a:xfrm>
          <a:prstGeom prst="line">
            <a:avLst/>
          </a:prstGeom>
          <a:ln>
            <a:headEnd type="none" w="sm" len="sm"/>
            <a:tailEnd type="none" w="med" len="med"/>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bwMode="auto">
          <a:xfrm flipV="1">
            <a:off x="770709" y="2677886"/>
            <a:ext cx="2312125" cy="13063"/>
          </a:xfrm>
          <a:prstGeom prst="line">
            <a:avLst/>
          </a:prstGeom>
          <a:ln>
            <a:headEnd type="none" w="sm" len="sm"/>
            <a:tailEnd type="none" w="med" len="med"/>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907867" y="2506283"/>
            <a:ext cx="2037805" cy="369332"/>
          </a:xfrm>
          <a:prstGeom prst="rect">
            <a:avLst/>
          </a:prstGeom>
          <a:noFill/>
        </p:spPr>
        <p:txBody>
          <a:bodyPr wrap="square" rtlCol="0">
            <a:spAutoFit/>
          </a:bodyPr>
          <a:lstStyle/>
          <a:p>
            <a:endParaRPr lang="en-IN" dirty="0"/>
          </a:p>
        </p:txBody>
      </p:sp>
      <p:sp>
        <p:nvSpPr>
          <p:cNvPr id="17" name="TextBox 16"/>
          <p:cNvSpPr txBox="1"/>
          <p:nvPr/>
        </p:nvSpPr>
        <p:spPr>
          <a:xfrm>
            <a:off x="1335675" y="1995327"/>
            <a:ext cx="1737360" cy="369332"/>
          </a:xfrm>
          <a:prstGeom prst="rect">
            <a:avLst/>
          </a:prstGeom>
          <a:noFill/>
        </p:spPr>
        <p:txBody>
          <a:bodyPr wrap="square" rtlCol="0">
            <a:spAutoFit/>
          </a:bodyPr>
          <a:lstStyle/>
          <a:p>
            <a:r>
              <a:rPr lang="en-IN" dirty="0" smtClean="0"/>
              <a:t>Account</a:t>
            </a:r>
            <a:endParaRPr lang="en-IN" dirty="0"/>
          </a:p>
        </p:txBody>
      </p:sp>
      <p:sp>
        <p:nvSpPr>
          <p:cNvPr id="18" name="TextBox 17"/>
          <p:cNvSpPr txBox="1"/>
          <p:nvPr/>
        </p:nvSpPr>
        <p:spPr>
          <a:xfrm>
            <a:off x="907867" y="2690949"/>
            <a:ext cx="2037805" cy="1477328"/>
          </a:xfrm>
          <a:prstGeom prst="rect">
            <a:avLst/>
          </a:prstGeom>
          <a:noFill/>
        </p:spPr>
        <p:txBody>
          <a:bodyPr wrap="square" rtlCol="0">
            <a:spAutoFit/>
          </a:bodyPr>
          <a:lstStyle/>
          <a:p>
            <a:r>
              <a:rPr lang="en-IN" dirty="0" err="1"/>
              <a:t>a</a:t>
            </a:r>
            <a:r>
              <a:rPr lang="en-IN" dirty="0" err="1" smtClean="0"/>
              <a:t>ccount_number</a:t>
            </a:r>
            <a:endParaRPr lang="en-IN" dirty="0" smtClean="0"/>
          </a:p>
          <a:p>
            <a:r>
              <a:rPr lang="en-IN" dirty="0" smtClean="0"/>
              <a:t>name</a:t>
            </a:r>
          </a:p>
          <a:p>
            <a:r>
              <a:rPr lang="en-IN" dirty="0"/>
              <a:t>b</a:t>
            </a:r>
            <a:r>
              <a:rPr lang="en-IN" dirty="0" smtClean="0"/>
              <a:t>alance</a:t>
            </a:r>
          </a:p>
          <a:p>
            <a:r>
              <a:rPr lang="en-IN" dirty="0" err="1" smtClean="0"/>
              <a:t>Account_type</a:t>
            </a:r>
            <a:endParaRPr lang="en-IN" dirty="0" smtClean="0"/>
          </a:p>
          <a:p>
            <a:endParaRPr lang="en-IN" dirty="0"/>
          </a:p>
        </p:txBody>
      </p:sp>
      <p:sp>
        <p:nvSpPr>
          <p:cNvPr id="19" name="TextBox 18"/>
          <p:cNvSpPr txBox="1"/>
          <p:nvPr/>
        </p:nvSpPr>
        <p:spPr>
          <a:xfrm>
            <a:off x="966649" y="4151002"/>
            <a:ext cx="2037805" cy="646331"/>
          </a:xfrm>
          <a:prstGeom prst="rect">
            <a:avLst/>
          </a:prstGeom>
          <a:noFill/>
        </p:spPr>
        <p:txBody>
          <a:bodyPr wrap="square" rtlCol="0">
            <a:spAutoFit/>
          </a:bodyPr>
          <a:lstStyle/>
          <a:p>
            <a:r>
              <a:rPr lang="en-IN" dirty="0" smtClean="0"/>
              <a:t>deposit</a:t>
            </a:r>
          </a:p>
          <a:p>
            <a:r>
              <a:rPr lang="en-IN" dirty="0" smtClean="0"/>
              <a:t>withdraw</a:t>
            </a:r>
            <a:endParaRPr lang="en-IN" dirty="0"/>
          </a:p>
        </p:txBody>
      </p:sp>
      <p:cxnSp>
        <p:nvCxnSpPr>
          <p:cNvPr id="21" name="Straight Arrow Connector 20"/>
          <p:cNvCxnSpPr>
            <a:stCxn id="17" idx="3"/>
          </p:cNvCxnSpPr>
          <p:nvPr/>
        </p:nvCxnSpPr>
        <p:spPr bwMode="auto">
          <a:xfrm>
            <a:off x="3073035" y="2179993"/>
            <a:ext cx="558439" cy="0"/>
          </a:xfrm>
          <a:prstGeom prst="straightConnector1">
            <a:avLst/>
          </a:prstGeom>
          <a:solidFill>
            <a:schemeClr val="accent1"/>
          </a:solidFill>
          <a:ln w="3175" cap="flat" cmpd="sng" algn="ctr">
            <a:solidFill>
              <a:srgbClr val="850909"/>
            </a:solidFill>
            <a:prstDash val="solid"/>
            <a:miter lim="800000"/>
            <a:headEnd type="none" w="sm" len="sm"/>
            <a:tailEnd type="triangle"/>
          </a:ln>
          <a:effectLst/>
        </p:spPr>
      </p:cxnSp>
      <p:sp>
        <p:nvSpPr>
          <p:cNvPr id="22" name="TextBox 21"/>
          <p:cNvSpPr txBox="1"/>
          <p:nvPr/>
        </p:nvSpPr>
        <p:spPr>
          <a:xfrm>
            <a:off x="3735977" y="1995327"/>
            <a:ext cx="1815737" cy="369332"/>
          </a:xfrm>
          <a:prstGeom prst="rect">
            <a:avLst/>
          </a:prstGeom>
          <a:noFill/>
        </p:spPr>
        <p:txBody>
          <a:bodyPr wrap="square" rtlCol="0">
            <a:spAutoFit/>
          </a:bodyPr>
          <a:lstStyle/>
          <a:p>
            <a:r>
              <a:rPr lang="en-IN" dirty="0" smtClean="0"/>
              <a:t>Name of class</a:t>
            </a:r>
            <a:endParaRPr lang="en-IN" dirty="0"/>
          </a:p>
        </p:txBody>
      </p:sp>
      <p:sp>
        <p:nvSpPr>
          <p:cNvPr id="24" name="Right Brace 23"/>
          <p:cNvSpPr/>
          <p:nvPr/>
        </p:nvSpPr>
        <p:spPr bwMode="auto">
          <a:xfrm>
            <a:off x="3063236" y="4062549"/>
            <a:ext cx="483329" cy="924172"/>
          </a:xfrm>
          <a:prstGeom prst="rightBrace">
            <a:avLst>
              <a:gd name="adj1" fmla="val 85714"/>
              <a:gd name="adj2" fmla="val 51522"/>
            </a:avLst>
          </a:prstGeom>
          <a:noFill/>
          <a:ln w="3175" cap="flat" cmpd="sng" algn="ctr">
            <a:solidFill>
              <a:srgbClr val="850909">
                <a:alpha val="95000"/>
              </a:srgbClr>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3600" b="0" i="0" u="none" strike="noStrike" cap="none" normalizeH="0" baseline="0" smtClean="0">
              <a:ln>
                <a:noFill/>
              </a:ln>
              <a:solidFill>
                <a:schemeClr val="tx1"/>
              </a:solidFill>
              <a:effectLst/>
              <a:latin typeface="Arial" charset="0"/>
            </a:endParaRPr>
          </a:p>
        </p:txBody>
      </p:sp>
      <p:sp>
        <p:nvSpPr>
          <p:cNvPr id="25" name="TextBox 24"/>
          <p:cNvSpPr txBox="1"/>
          <p:nvPr/>
        </p:nvSpPr>
        <p:spPr>
          <a:xfrm>
            <a:off x="3896751" y="3151163"/>
            <a:ext cx="2067951" cy="369332"/>
          </a:xfrm>
          <a:prstGeom prst="rect">
            <a:avLst/>
          </a:prstGeom>
          <a:noFill/>
        </p:spPr>
        <p:txBody>
          <a:bodyPr wrap="square" rtlCol="0">
            <a:spAutoFit/>
          </a:bodyPr>
          <a:lstStyle/>
          <a:p>
            <a:r>
              <a:rPr lang="en-IN" dirty="0" smtClean="0"/>
              <a:t>Attributes</a:t>
            </a:r>
            <a:endParaRPr lang="en-IN" dirty="0"/>
          </a:p>
        </p:txBody>
      </p:sp>
      <p:sp>
        <p:nvSpPr>
          <p:cNvPr id="26" name="Right Brace 25"/>
          <p:cNvSpPr/>
          <p:nvPr/>
        </p:nvSpPr>
        <p:spPr bwMode="auto">
          <a:xfrm>
            <a:off x="3073035" y="2690949"/>
            <a:ext cx="388622" cy="1332411"/>
          </a:xfrm>
          <a:prstGeom prst="rightBrace">
            <a:avLst/>
          </a:prstGeom>
          <a:noFill/>
          <a:ln w="3175" cap="flat" cmpd="sng" algn="ctr">
            <a:solidFill>
              <a:srgbClr val="850909">
                <a:alpha val="95000"/>
              </a:srgbClr>
            </a:solid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3600" b="0" i="0" u="none" strike="noStrike" cap="none" normalizeH="0" baseline="0" smtClean="0">
              <a:ln>
                <a:noFill/>
              </a:ln>
              <a:solidFill>
                <a:schemeClr val="tx1"/>
              </a:solidFill>
              <a:effectLst/>
              <a:latin typeface="Arial" charset="0"/>
            </a:endParaRPr>
          </a:p>
        </p:txBody>
      </p:sp>
      <p:sp>
        <p:nvSpPr>
          <p:cNvPr id="28" name="TextBox 27"/>
          <p:cNvSpPr txBox="1"/>
          <p:nvPr/>
        </p:nvSpPr>
        <p:spPr>
          <a:xfrm>
            <a:off x="3735977" y="4426244"/>
            <a:ext cx="2067951" cy="369332"/>
          </a:xfrm>
          <a:prstGeom prst="rect">
            <a:avLst/>
          </a:prstGeom>
          <a:noFill/>
        </p:spPr>
        <p:txBody>
          <a:bodyPr wrap="square" rtlCol="0">
            <a:spAutoFit/>
          </a:bodyPr>
          <a:lstStyle/>
          <a:p>
            <a:r>
              <a:rPr lang="en-IN" dirty="0" smtClean="0"/>
              <a:t>methods</a:t>
            </a:r>
            <a:endParaRPr lang="en-IN" dirty="0"/>
          </a:p>
        </p:txBody>
      </p:sp>
    </p:spTree>
    <p:extLst>
      <p:ext uri="{BB962C8B-B14F-4D97-AF65-F5344CB8AC3E}">
        <p14:creationId xmlns:p14="http://schemas.microsoft.com/office/powerpoint/2010/main" val="166361454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HCL">
  <a:themeElements>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HCL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lnDef>
  </a:objectDefaults>
  <a:extraClrSchemeLst>
    <a:extraClrScheme>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HCL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HCL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HCL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HCL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HCL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HCL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HCL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HCL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HCL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HCL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HCL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raining-Material-Template-1" id="{69B7EE8C-21E9-4622-A60E-4441C4E7B725}" vid="{B7EC84DD-9479-485D-B2FF-517D1ACB08C4}"/>
    </a:ext>
  </a:extLst>
</a:theme>
</file>

<file path=ppt/theme/theme2.xml><?xml version="1.0" encoding="utf-8"?>
<a:theme xmlns:a="http://schemas.openxmlformats.org/drawingml/2006/main" name="1_HCL">
  <a:themeElements>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HCL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lnDef>
  </a:objectDefaults>
  <a:extraClrSchemeLst>
    <a:extraClrScheme>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HCL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HCL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HCL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HCL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HCL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HCL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HCL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HCL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HCL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HCL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HCL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raining-Material-Template-1" id="{69B7EE8C-21E9-4622-A60E-4441C4E7B725}" vid="{B7EC84DD-9479-485D-B2FF-517D1ACB08C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0AD65DDDBBB2C41927327F3903045CD" ma:contentTypeVersion="10" ma:contentTypeDescription="Create a new document." ma:contentTypeScope="" ma:versionID="29b8413193a5df2ece65c1786a59f5ab">
  <xsd:schema xmlns:xsd="http://www.w3.org/2001/XMLSchema" xmlns:xs="http://www.w3.org/2001/XMLSchema" xmlns:p="http://schemas.microsoft.com/office/2006/metadata/properties" xmlns:ns1="http://schemas.microsoft.com/sharepoint/v3" xmlns:ns2="032da120-fc09-4bec-99b9-328e24695f55" xmlns:ns3="4f8c5cea-7bfe-49c1-a58b-6b9cdda62ee2" targetNamespace="http://schemas.microsoft.com/office/2006/metadata/properties" ma:root="true" ma:fieldsID="1116599dd0b19ef3d940dc90d120d394" ns1:_="" ns2:_="" ns3:_="">
    <xsd:import namespace="http://schemas.microsoft.com/sharepoint/v3"/>
    <xsd:import namespace="032da120-fc09-4bec-99b9-328e24695f55"/>
    <xsd:import namespace="4f8c5cea-7bfe-49c1-a58b-6b9cdda62ee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3:SharedWithUsers" minOccurs="0"/>
                <xsd:element ref="ns3:SharedWithDetails" minOccurs="0"/>
                <xsd:element ref="ns2:MediaServiceEventHashCode" minOccurs="0"/>
                <xsd:element ref="ns2:MediaServiceGenerationTime"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7"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8"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32da120-fc09-4bec-99b9-328e24695f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f8c5cea-7bfe-49c1-a58b-6b9cdda62ee2"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377895D-E1FE-4892-800D-C555E92041A1}">
  <ds:schemaRefs>
    <ds:schemaRef ds:uri="4f8c5cea-7bfe-49c1-a58b-6b9cdda62ee2"/>
    <ds:schemaRef ds:uri="http://purl.org/dc/dcmitype/"/>
    <ds:schemaRef ds:uri="032da120-fc09-4bec-99b9-328e24695f55"/>
    <ds:schemaRef ds:uri="http://schemas.microsoft.com/office/2006/documentManagement/types"/>
    <ds:schemaRef ds:uri="http://www.w3.org/XML/1998/namespace"/>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schemas.microsoft.com/sharepoint/v3"/>
    <ds:schemaRef ds:uri="http://purl.org/dc/terms/"/>
  </ds:schemaRefs>
</ds:datastoreItem>
</file>

<file path=customXml/itemProps2.xml><?xml version="1.0" encoding="utf-8"?>
<ds:datastoreItem xmlns:ds="http://schemas.openxmlformats.org/officeDocument/2006/customXml" ds:itemID="{D28A73D7-A346-4F02-A482-E46DDFF4B6BF}">
  <ds:schemaRefs>
    <ds:schemaRef ds:uri="http://schemas.microsoft.com/sharepoint/v3/contenttype/forms"/>
  </ds:schemaRefs>
</ds:datastoreItem>
</file>

<file path=customXml/itemProps3.xml><?xml version="1.0" encoding="utf-8"?>
<ds:datastoreItem xmlns:ds="http://schemas.openxmlformats.org/officeDocument/2006/customXml" ds:itemID="{60846E4B-D725-4C98-952C-E06CE23761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32da120-fc09-4bec-99b9-328e24695f55"/>
    <ds:schemaRef ds:uri="4f8c5cea-7bfe-49c1-a58b-6b9cdda62e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7162</TotalTime>
  <Words>2137</Words>
  <Application>Microsoft Office PowerPoint</Application>
  <PresentationFormat>Widescreen</PresentationFormat>
  <Paragraphs>293</Paragraphs>
  <Slides>51</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51</vt:i4>
      </vt:variant>
    </vt:vector>
  </HeadingPairs>
  <TitlesOfParts>
    <vt:vector size="60" baseType="lpstr">
      <vt:lpstr>Arial</vt:lpstr>
      <vt:lpstr>Calibri</vt:lpstr>
      <vt:lpstr>Courier New</vt:lpstr>
      <vt:lpstr>Novecento Book</vt:lpstr>
      <vt:lpstr>Verdana</vt:lpstr>
      <vt:lpstr>Wingdings</vt:lpstr>
      <vt:lpstr>Wingdings 2</vt:lpstr>
      <vt:lpstr>HCL</vt:lpstr>
      <vt:lpstr>1_HCL</vt:lpstr>
      <vt:lpstr>Object oriented programming</vt:lpstr>
      <vt:lpstr>Learning objectives</vt:lpstr>
      <vt:lpstr>Object oriented programming</vt:lpstr>
      <vt:lpstr>oop</vt:lpstr>
      <vt:lpstr>Self study</vt:lpstr>
      <vt:lpstr>activities</vt:lpstr>
      <vt:lpstr>activities</vt:lpstr>
      <vt:lpstr>class</vt:lpstr>
      <vt:lpstr>Class </vt:lpstr>
      <vt:lpstr>class</vt:lpstr>
      <vt:lpstr>object</vt:lpstr>
      <vt:lpstr>class</vt:lpstr>
      <vt:lpstr>class</vt:lpstr>
      <vt:lpstr>Creating instance of a class</vt:lpstr>
      <vt:lpstr>Creating instance of a class</vt:lpstr>
      <vt:lpstr>activities</vt:lpstr>
      <vt:lpstr>Built-in attributes in python</vt:lpstr>
      <vt:lpstr>Built-in attributes in python</vt:lpstr>
      <vt:lpstr>Built-in attributes in python</vt:lpstr>
      <vt:lpstr>Encapsulation in python</vt:lpstr>
      <vt:lpstr>Encapsulation in python</vt:lpstr>
      <vt:lpstr>Encapsulation in python</vt:lpstr>
      <vt:lpstr>Encapsulation in python</vt:lpstr>
      <vt:lpstr>abstraction</vt:lpstr>
      <vt:lpstr>abstraction</vt:lpstr>
      <vt:lpstr>abstraction</vt:lpstr>
      <vt:lpstr>activities</vt:lpstr>
      <vt:lpstr>inheritance</vt:lpstr>
      <vt:lpstr>Single inheritance in python</vt:lpstr>
      <vt:lpstr>inheritance</vt:lpstr>
      <vt:lpstr>inheritance</vt:lpstr>
      <vt:lpstr>inheritance</vt:lpstr>
      <vt:lpstr>Multiple inheritance</vt:lpstr>
      <vt:lpstr>activities</vt:lpstr>
      <vt:lpstr>Abstract class</vt:lpstr>
      <vt:lpstr>Abstract class</vt:lpstr>
      <vt:lpstr>Abstract class</vt:lpstr>
      <vt:lpstr>Abstract class</vt:lpstr>
      <vt:lpstr>Abstract class</vt:lpstr>
      <vt:lpstr>activities</vt:lpstr>
      <vt:lpstr>Static method</vt:lpstr>
      <vt:lpstr>Static method</vt:lpstr>
      <vt:lpstr>activities</vt:lpstr>
      <vt:lpstr>polymorphism</vt:lpstr>
      <vt:lpstr>polymorphism</vt:lpstr>
      <vt:lpstr>polymorphism</vt:lpstr>
      <vt:lpstr>Custom exception</vt:lpstr>
      <vt:lpstr>Custom exception</vt:lpstr>
      <vt:lpstr>activities</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Strings</dc:title>
  <dc:creator>Sudheer Kumar Raja</dc:creator>
  <cp:lastModifiedBy>Jothi Kannan</cp:lastModifiedBy>
  <cp:revision>388</cp:revision>
  <dcterms:created xsi:type="dcterms:W3CDTF">2019-02-14T12:54:36Z</dcterms:created>
  <dcterms:modified xsi:type="dcterms:W3CDTF">2019-05-10T05:59:04Z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0x01010050AD65DDDBBB2C41927327F3903045CD</vt:lpwstr>
  </property>
  <property fmtid="{D5CDD505-2E9C-101B-9397-08002B2CF9AE}" pid="3" name="TitusGUID">
    <vt:lpwstr>154322b0-4fa5-4cc3-8580-30398a3a0a6c</vt:lpwstr>
  </property>
  <property fmtid="{D5CDD505-2E9C-101B-9397-08002B2CF9AE}" pid="4" name="Classification">
    <vt:lpwstr>null</vt:lpwstr>
  </property>
  <property fmtid="{D5CDD505-2E9C-101B-9397-08002B2CF9AE}" pid="5" name="HCLClassification">
    <vt:lpwstr>null</vt:lpwstr>
  </property>
</Properties>
</file>