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8" r:id="rId3"/>
    <p:sldId id="257" r:id="rId4"/>
    <p:sldId id="258" r:id="rId5"/>
    <p:sldId id="259" r:id="rId6"/>
    <p:sldId id="260" r:id="rId7"/>
    <p:sldId id="261" r:id="rId8"/>
    <p:sldId id="262" r:id="rId9"/>
    <p:sldId id="263" r:id="rId10"/>
    <p:sldId id="264" r:id="rId11"/>
    <p:sldId id="274" r:id="rId12"/>
    <p:sldId id="275" r:id="rId13"/>
    <p:sldId id="265" r:id="rId14"/>
    <p:sldId id="266" r:id="rId15"/>
    <p:sldId id="267" r:id="rId16"/>
    <p:sldId id="268" r:id="rId17"/>
    <p:sldId id="269" r:id="rId18"/>
    <p:sldId id="272" r:id="rId19"/>
    <p:sldId id="291" r:id="rId20"/>
    <p:sldId id="276" r:id="rId21"/>
    <p:sldId id="277" r:id="rId22"/>
    <p:sldId id="281" r:id="rId23"/>
    <p:sldId id="282" r:id="rId24"/>
    <p:sldId id="283" r:id="rId25"/>
    <p:sldId id="284" r:id="rId26"/>
    <p:sldId id="270" r:id="rId27"/>
    <p:sldId id="273" r:id="rId28"/>
    <p:sldId id="279" r:id="rId29"/>
    <p:sldId id="280" r:id="rId30"/>
    <p:sldId id="285" r:id="rId31"/>
    <p:sldId id="286" r:id="rId32"/>
    <p:sldId id="287" r:id="rId33"/>
    <p:sldId id="292" r:id="rId34"/>
    <p:sldId id="290" r:id="rId35"/>
    <p:sldId id="289"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3" d="100"/>
          <a:sy n="73"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AE208-7AF3-4697-9F16-3E8FC7469E83}"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6B389-8365-411C-A028-690EC04945E7}" type="slidenum">
              <a:rPr lang="en-US" smtClean="0"/>
              <a:t>‹#›</a:t>
            </a:fld>
            <a:endParaRPr lang="en-US"/>
          </a:p>
        </p:txBody>
      </p:sp>
    </p:spTree>
    <p:extLst>
      <p:ext uri="{BB962C8B-B14F-4D97-AF65-F5344CB8AC3E}">
        <p14:creationId xmlns:p14="http://schemas.microsoft.com/office/powerpoint/2010/main" val="289360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B6B389-8365-411C-A028-690EC04945E7}" type="slidenum">
              <a:rPr lang="en-US" smtClean="0"/>
              <a:t>1</a:t>
            </a:fld>
            <a:endParaRPr lang="en-US"/>
          </a:p>
        </p:txBody>
      </p:sp>
    </p:spTree>
    <p:extLst>
      <p:ext uri="{BB962C8B-B14F-4D97-AF65-F5344CB8AC3E}">
        <p14:creationId xmlns:p14="http://schemas.microsoft.com/office/powerpoint/2010/main" val="141861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41052660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31406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74445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5127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25753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4670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47400287"/>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180895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ython-reference.readthedocs.io/en/latest/docs/functions/map.html" TargetMode="External"/><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32765429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lstStyle/>
          <a:p>
            <a:r>
              <a:rPr lang="en-US" dirty="0"/>
              <a:t>Python allows us to initialize the arguments at the function definition. If the value of any of the argument is not provided at the time of function call, then that argument can be initialized with the value given in the definition even if the argument is not specified at the function call</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710765" y="2790707"/>
            <a:ext cx="5219700" cy="1742104"/>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27017" y="4820194"/>
            <a:ext cx="10842172" cy="1200329"/>
          </a:xfrm>
          <a:prstGeom prst="rect">
            <a:avLst/>
          </a:prstGeom>
          <a:noFill/>
        </p:spPr>
        <p:txBody>
          <a:bodyPr wrap="square" rtlCol="0">
            <a:spAutoFit/>
          </a:bodyPr>
          <a:lstStyle/>
          <a:p>
            <a:r>
              <a:rPr lang="en-IN" dirty="0" smtClean="0"/>
              <a:t>The parameter with default value is called </a:t>
            </a:r>
            <a:r>
              <a:rPr lang="en-IN" b="1" dirty="0"/>
              <a:t>O</a:t>
            </a:r>
            <a:r>
              <a:rPr lang="en-IN" b="1" dirty="0" smtClean="0"/>
              <a:t>ptional </a:t>
            </a:r>
            <a:r>
              <a:rPr lang="en-IN" b="1" dirty="0"/>
              <a:t>P</a:t>
            </a:r>
            <a:r>
              <a:rPr lang="en-IN" b="1" dirty="0" smtClean="0"/>
              <a:t>arameter</a:t>
            </a:r>
            <a:r>
              <a:rPr lang="en-IN" dirty="0" smtClean="0"/>
              <a:t>.   Optional Parameters should come after </a:t>
            </a:r>
          </a:p>
          <a:p>
            <a:r>
              <a:rPr lang="en-IN" dirty="0"/>
              <a:t>a</a:t>
            </a:r>
            <a:r>
              <a:rPr lang="en-IN" dirty="0" smtClean="0"/>
              <a:t>ll the required parameters.  Here, age is optional parameter which comes after name.</a:t>
            </a:r>
          </a:p>
          <a:p>
            <a:endParaRPr lang="en-IN" dirty="0"/>
          </a:p>
          <a:p>
            <a:r>
              <a:rPr lang="en-IN" dirty="0" smtClean="0"/>
              <a:t>Suppose, the value is provided for age, then default value will be overridden. </a:t>
            </a:r>
            <a:endParaRPr lang="en-IN" dirty="0"/>
          </a:p>
        </p:txBody>
      </p:sp>
    </p:spTree>
    <p:extLst>
      <p:ext uri="{BB962C8B-B14F-4D97-AF65-F5344CB8AC3E}">
        <p14:creationId xmlns:p14="http://schemas.microsoft.com/office/powerpoint/2010/main" val="19439306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a:t>Default Arguments</a:t>
            </a:r>
            <a:endParaRPr lang="en-IN" dirty="0"/>
          </a:p>
        </p:txBody>
      </p:sp>
      <p:pic>
        <p:nvPicPr>
          <p:cNvPr id="4" name="Content Placeholder 3"/>
          <p:cNvPicPr>
            <a:picLocks noGrp="1" noChangeAspect="1"/>
          </p:cNvPicPr>
          <p:nvPr>
            <p:ph idx="1"/>
          </p:nvPr>
        </p:nvPicPr>
        <p:blipFill>
          <a:blip r:embed="rId2"/>
          <a:stretch>
            <a:fillRect/>
          </a:stretch>
        </p:blipFill>
        <p:spPr>
          <a:xfrm>
            <a:off x="406400" y="1198085"/>
            <a:ext cx="7734300" cy="1806371"/>
          </a:xfrm>
          <a:prstGeom prst="rect">
            <a:avLst/>
          </a:prstGeom>
        </p:spPr>
      </p:pic>
      <p:pic>
        <p:nvPicPr>
          <p:cNvPr id="5" name="Picture 4"/>
          <p:cNvPicPr>
            <a:picLocks noChangeAspect="1"/>
          </p:cNvPicPr>
          <p:nvPr/>
        </p:nvPicPr>
        <p:blipFill>
          <a:blip r:embed="rId3"/>
          <a:stretch>
            <a:fillRect/>
          </a:stretch>
        </p:blipFill>
        <p:spPr>
          <a:xfrm>
            <a:off x="406400" y="3587795"/>
            <a:ext cx="4772025" cy="527005"/>
          </a:xfrm>
          <a:prstGeom prst="rect">
            <a:avLst/>
          </a:prstGeom>
        </p:spPr>
      </p:pic>
      <p:sp>
        <p:nvSpPr>
          <p:cNvPr id="6" name="TextBox 5"/>
          <p:cNvSpPr txBox="1"/>
          <p:nvPr/>
        </p:nvSpPr>
        <p:spPr>
          <a:xfrm>
            <a:off x="8375604" y="4468347"/>
            <a:ext cx="2062480" cy="369332"/>
          </a:xfrm>
          <a:prstGeom prst="rect">
            <a:avLst/>
          </a:prstGeom>
          <a:noFill/>
        </p:spPr>
        <p:txBody>
          <a:bodyPr wrap="square" rtlCol="0">
            <a:spAutoFit/>
          </a:bodyPr>
          <a:lstStyle/>
          <a:p>
            <a:r>
              <a:rPr lang="en-IN" dirty="0" smtClean="0"/>
              <a:t>Output:</a:t>
            </a:r>
            <a:endParaRPr lang="en-IN" dirty="0"/>
          </a:p>
        </p:txBody>
      </p:sp>
      <p:pic>
        <p:nvPicPr>
          <p:cNvPr id="7" name="Picture 6"/>
          <p:cNvPicPr>
            <a:picLocks noChangeAspect="1"/>
          </p:cNvPicPr>
          <p:nvPr/>
        </p:nvPicPr>
        <p:blipFill>
          <a:blip r:embed="rId4"/>
          <a:stretch>
            <a:fillRect/>
          </a:stretch>
        </p:blipFill>
        <p:spPr>
          <a:xfrm>
            <a:off x="498429" y="4486683"/>
            <a:ext cx="7877175" cy="1652860"/>
          </a:xfrm>
          <a:prstGeom prst="rect">
            <a:avLst/>
          </a:prstGeom>
        </p:spPr>
      </p:pic>
      <p:pic>
        <p:nvPicPr>
          <p:cNvPr id="8" name="Picture 7"/>
          <p:cNvPicPr>
            <a:picLocks noChangeAspect="1"/>
          </p:cNvPicPr>
          <p:nvPr/>
        </p:nvPicPr>
        <p:blipFill>
          <a:blip r:embed="rId5"/>
          <a:stretch>
            <a:fillRect/>
          </a:stretch>
        </p:blipFill>
        <p:spPr>
          <a:xfrm>
            <a:off x="7791450" y="4911907"/>
            <a:ext cx="4400550" cy="247650"/>
          </a:xfrm>
          <a:prstGeom prst="rect">
            <a:avLst/>
          </a:prstGeom>
        </p:spPr>
      </p:pic>
      <p:sp>
        <p:nvSpPr>
          <p:cNvPr id="10" name="TextBox 9"/>
          <p:cNvSpPr txBox="1"/>
          <p:nvPr/>
        </p:nvSpPr>
        <p:spPr>
          <a:xfrm>
            <a:off x="558800" y="3326674"/>
            <a:ext cx="206248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72262396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a:t>Default Arguments</a:t>
            </a:r>
            <a:endParaRPr lang="en-IN" dirty="0"/>
          </a:p>
        </p:txBody>
      </p:sp>
      <p:sp>
        <p:nvSpPr>
          <p:cNvPr id="3" name="Content Placeholder 2"/>
          <p:cNvSpPr>
            <a:spLocks noGrp="1"/>
          </p:cNvSpPr>
          <p:nvPr>
            <p:ph idx="1"/>
          </p:nvPr>
        </p:nvSpPr>
        <p:spPr>
          <a:xfrm>
            <a:off x="0" y="1193079"/>
            <a:ext cx="11379200" cy="5246910"/>
          </a:xfrm>
        </p:spPr>
        <p:txBody>
          <a:bodyPr/>
          <a:lstStyle/>
          <a:p>
            <a:r>
              <a:rPr lang="en-IN" dirty="0"/>
              <a:t>S</a:t>
            </a:r>
            <a:r>
              <a:rPr lang="en-IN" dirty="0" smtClean="0"/>
              <a:t>uppose we want to pass second optional parameter, but not the first one.</a:t>
            </a:r>
          </a:p>
          <a:p>
            <a:r>
              <a:rPr lang="en-IN" dirty="0" smtClean="0"/>
              <a:t>In this case, keyword arguments can be used.  It is allowed to mix both positional parameter and keyword parameters.</a:t>
            </a:r>
          </a:p>
          <a:p>
            <a:r>
              <a:rPr lang="en-IN" dirty="0" smtClean="0"/>
              <a:t>Ex: </a:t>
            </a:r>
            <a:endParaRPr lang="en-IN" dirty="0"/>
          </a:p>
        </p:txBody>
      </p:sp>
      <p:pic>
        <p:nvPicPr>
          <p:cNvPr id="5" name="Picture 4"/>
          <p:cNvPicPr>
            <a:picLocks noChangeAspect="1"/>
          </p:cNvPicPr>
          <p:nvPr/>
        </p:nvPicPr>
        <p:blipFill>
          <a:blip r:embed="rId2"/>
          <a:stretch>
            <a:fillRect/>
          </a:stretch>
        </p:blipFill>
        <p:spPr>
          <a:xfrm>
            <a:off x="188595" y="3288437"/>
            <a:ext cx="8393702" cy="1884454"/>
          </a:xfrm>
          <a:prstGeom prst="rect">
            <a:avLst/>
          </a:prstGeom>
        </p:spPr>
      </p:pic>
      <p:pic>
        <p:nvPicPr>
          <p:cNvPr id="7" name="Picture 6"/>
          <p:cNvPicPr>
            <a:picLocks noChangeAspect="1"/>
          </p:cNvPicPr>
          <p:nvPr/>
        </p:nvPicPr>
        <p:blipFill>
          <a:blip r:embed="rId3"/>
          <a:stretch>
            <a:fillRect/>
          </a:stretch>
        </p:blipFill>
        <p:spPr>
          <a:xfrm>
            <a:off x="6026876" y="3468054"/>
            <a:ext cx="4762500" cy="266700"/>
          </a:xfrm>
          <a:prstGeom prst="rect">
            <a:avLst/>
          </a:prstGeom>
        </p:spPr>
      </p:pic>
      <p:sp>
        <p:nvSpPr>
          <p:cNvPr id="8" name="TextBox 7"/>
          <p:cNvSpPr txBox="1"/>
          <p:nvPr/>
        </p:nvSpPr>
        <p:spPr>
          <a:xfrm>
            <a:off x="6026876" y="2782389"/>
            <a:ext cx="2163535" cy="369332"/>
          </a:xfrm>
          <a:prstGeom prst="rect">
            <a:avLst/>
          </a:prstGeom>
          <a:noFill/>
        </p:spPr>
        <p:txBody>
          <a:bodyPr wrap="square" rtlCol="0">
            <a:spAutoFit/>
          </a:bodyPr>
          <a:lstStyle/>
          <a:p>
            <a:r>
              <a:rPr lang="en-IN" dirty="0" smtClean="0"/>
              <a:t>Output:</a:t>
            </a:r>
            <a:endParaRPr lang="en-IN" dirty="0"/>
          </a:p>
        </p:txBody>
      </p:sp>
      <p:sp>
        <p:nvSpPr>
          <p:cNvPr id="9" name="TextBox 8"/>
          <p:cNvSpPr txBox="1"/>
          <p:nvPr/>
        </p:nvSpPr>
        <p:spPr>
          <a:xfrm>
            <a:off x="188595" y="5277394"/>
            <a:ext cx="8001816" cy="923330"/>
          </a:xfrm>
          <a:prstGeom prst="rect">
            <a:avLst/>
          </a:prstGeom>
          <a:noFill/>
        </p:spPr>
        <p:txBody>
          <a:bodyPr wrap="square" rtlCol="0">
            <a:spAutoFit/>
          </a:bodyPr>
          <a:lstStyle/>
          <a:p>
            <a:r>
              <a:rPr lang="en-IN" dirty="0" smtClean="0"/>
              <a:t>The </a:t>
            </a:r>
            <a:r>
              <a:rPr lang="en-IN" dirty="0" err="1" smtClean="0"/>
              <a:t>desg</a:t>
            </a:r>
            <a:r>
              <a:rPr lang="en-IN" dirty="0" smtClean="0"/>
              <a:t> parameter has been skipped and passed age by using keyword.  The rule to be followed is the keyword parameters should come after positional parameters.</a:t>
            </a:r>
            <a:endParaRPr lang="en-IN" dirty="0"/>
          </a:p>
        </p:txBody>
      </p:sp>
    </p:spTree>
    <p:extLst>
      <p:ext uri="{BB962C8B-B14F-4D97-AF65-F5344CB8AC3E}">
        <p14:creationId xmlns:p14="http://schemas.microsoft.com/office/powerpoint/2010/main" val="21228722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US" dirty="0" smtClean="0"/>
              <a:t>Variable Length of Arguments</a:t>
            </a:r>
            <a:endParaRPr lang="en-US" dirty="0"/>
          </a:p>
        </p:txBody>
      </p:sp>
      <p:sp>
        <p:nvSpPr>
          <p:cNvPr id="3" name="Content Placeholder 2"/>
          <p:cNvSpPr>
            <a:spLocks noGrp="1"/>
          </p:cNvSpPr>
          <p:nvPr>
            <p:ph idx="1"/>
          </p:nvPr>
        </p:nvSpPr>
        <p:spPr/>
        <p:txBody>
          <a:bodyPr>
            <a:normAutofit/>
          </a:bodyPr>
          <a:lstStyle/>
          <a:p>
            <a:r>
              <a:rPr lang="en-US" dirty="0"/>
              <a:t>In the large projects, sometimes we may not know the number of arguments to be passed in advance. In such cases, Python provides us the flexibility to provide the comma separated values which are internally treated as tuples at the function call</a:t>
            </a:r>
            <a:r>
              <a:rPr lang="en-US" dirty="0" smtClean="0"/>
              <a:t>.</a:t>
            </a:r>
          </a:p>
          <a:p>
            <a:r>
              <a:rPr lang="en-US" dirty="0" smtClean="0"/>
              <a:t>The special syntax, *</a:t>
            </a:r>
            <a:r>
              <a:rPr lang="en-US" dirty="0" err="1" smtClean="0"/>
              <a:t>args</a:t>
            </a:r>
            <a:r>
              <a:rPr lang="en-US" dirty="0" smtClean="0"/>
              <a:t> and **</a:t>
            </a:r>
            <a:r>
              <a:rPr lang="en-US" dirty="0" err="1" smtClean="0"/>
              <a:t>kwargs</a:t>
            </a:r>
            <a:r>
              <a:rPr lang="en-US" dirty="0" smtClean="0"/>
              <a:t> in function definitions is used to pass a variable number of arguments to a function. </a:t>
            </a:r>
          </a:p>
          <a:p>
            <a:r>
              <a:rPr lang="en-US" dirty="0"/>
              <a:t>S</a:t>
            </a:r>
            <a:r>
              <a:rPr lang="en-US" dirty="0" smtClean="0"/>
              <a:t>ingle asterisk form (*</a:t>
            </a:r>
            <a:r>
              <a:rPr lang="en-US" dirty="0" err="1" smtClean="0"/>
              <a:t>args</a:t>
            </a:r>
            <a:r>
              <a:rPr lang="en-US" dirty="0" smtClean="0"/>
              <a:t>) is used to pass a non-</a:t>
            </a:r>
            <a:r>
              <a:rPr lang="en-US" dirty="0" err="1" smtClean="0"/>
              <a:t>keyworded</a:t>
            </a:r>
            <a:r>
              <a:rPr lang="en-US" dirty="0" smtClean="0"/>
              <a:t>, variable-length argument list. </a:t>
            </a:r>
          </a:p>
          <a:p>
            <a:r>
              <a:rPr lang="en-US" dirty="0" smtClean="0"/>
              <a:t>Double asterisk form is used to pass a </a:t>
            </a:r>
            <a:r>
              <a:rPr lang="en-US" dirty="0" err="1" smtClean="0"/>
              <a:t>keyworded</a:t>
            </a:r>
            <a:r>
              <a:rPr lang="en-US" dirty="0" smtClean="0"/>
              <a:t>, variable-length argument list.</a:t>
            </a:r>
          </a:p>
          <a:p>
            <a:pPr marL="0" indent="0">
              <a:buNone/>
            </a:pPr>
            <a:r>
              <a:rPr lang="en-US" dirty="0" smtClean="0"/>
              <a:t>Note: Always declare *</a:t>
            </a:r>
            <a:r>
              <a:rPr lang="en-US" dirty="0" err="1" smtClean="0"/>
              <a:t>args</a:t>
            </a:r>
            <a:r>
              <a:rPr lang="en-US" dirty="0" smtClean="0"/>
              <a:t> and *</a:t>
            </a:r>
            <a:r>
              <a:rPr lang="en-US" dirty="0" err="1" smtClean="0"/>
              <a:t>kwargs</a:t>
            </a:r>
            <a:r>
              <a:rPr lang="en-US" dirty="0" smtClean="0"/>
              <a:t> parameters should be declared at the end in parameter list.</a:t>
            </a:r>
          </a:p>
        </p:txBody>
      </p:sp>
      <p:sp>
        <p:nvSpPr>
          <p:cNvPr id="4" name="Footer Placeholder 3"/>
          <p:cNvSpPr>
            <a:spLocks noGrp="1"/>
          </p:cNvSpPr>
          <p:nvPr>
            <p:ph type="ftr" sz="quarter" idx="4294967295"/>
          </p:nvPr>
        </p:nvSpPr>
        <p:spPr>
          <a:xfrm>
            <a:off x="0" y="6356350"/>
            <a:ext cx="4114800" cy="365125"/>
          </a:xfrm>
          <a:prstGeom prst="rect">
            <a:avLst/>
          </a:prstGeom>
        </p:spPr>
        <p:txBody>
          <a:bodyPr/>
          <a:lstStyle/>
          <a:p>
            <a:r>
              <a:rPr lang="en-US" smtClean="0"/>
              <a:t>Python - Functions</a:t>
            </a:r>
            <a:endParaRPr lang="en-US"/>
          </a:p>
        </p:txBody>
      </p:sp>
    </p:spTree>
    <p:extLst>
      <p:ext uri="{BB962C8B-B14F-4D97-AF65-F5344CB8AC3E}">
        <p14:creationId xmlns:p14="http://schemas.microsoft.com/office/powerpoint/2010/main" val="244523864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379"/>
            <a:ext cx="11379200" cy="749300"/>
          </a:xfrm>
        </p:spPr>
        <p:txBody>
          <a:bodyPr/>
          <a:lstStyle/>
          <a:p>
            <a:r>
              <a:rPr lang="en-US" dirty="0" smtClean="0"/>
              <a:t>Variable Length of Arguments</a:t>
            </a:r>
            <a:endParaRPr lang="en-US" dirty="0"/>
          </a:p>
        </p:txBody>
      </p:sp>
      <p:sp>
        <p:nvSpPr>
          <p:cNvPr id="3" name="Content Placeholder 2"/>
          <p:cNvSpPr>
            <a:spLocks noGrp="1"/>
          </p:cNvSpPr>
          <p:nvPr>
            <p:ph idx="1"/>
          </p:nvPr>
        </p:nvSpPr>
        <p:spPr>
          <a:xfrm>
            <a:off x="237308" y="1207362"/>
            <a:ext cx="10515600" cy="4351338"/>
          </a:xfrm>
        </p:spPr>
        <p:txBody>
          <a:bodyPr/>
          <a:lstStyle/>
          <a:p>
            <a:pPr marL="0" indent="0">
              <a:buNone/>
            </a:pPr>
            <a:r>
              <a:rPr lang="en-US" dirty="0" smtClean="0"/>
              <a:t>*</a:t>
            </a:r>
            <a:r>
              <a:rPr lang="en-US" dirty="0" err="1" smtClean="0"/>
              <a:t>args</a:t>
            </a:r>
            <a:r>
              <a:rPr lang="en-US" dirty="0" smtClean="0"/>
              <a:t> Method Example</a:t>
            </a:r>
          </a:p>
          <a:p>
            <a:pPr marL="0" indent="0">
              <a:buNone/>
            </a:pPr>
            <a:endParaRPr lang="en-US" dirty="0" smtClean="0"/>
          </a:p>
        </p:txBody>
      </p:sp>
      <p:pic>
        <p:nvPicPr>
          <p:cNvPr id="6" name="Picture 5"/>
          <p:cNvPicPr>
            <a:picLocks noChangeAspect="1"/>
          </p:cNvPicPr>
          <p:nvPr/>
        </p:nvPicPr>
        <p:blipFill>
          <a:blip r:embed="rId2"/>
          <a:stretch>
            <a:fillRect/>
          </a:stretch>
        </p:blipFill>
        <p:spPr>
          <a:xfrm>
            <a:off x="304800" y="1860913"/>
            <a:ext cx="8865326" cy="2998470"/>
          </a:xfrm>
          <a:prstGeom prst="rect">
            <a:avLst/>
          </a:prstGeom>
        </p:spPr>
      </p:pic>
      <p:pic>
        <p:nvPicPr>
          <p:cNvPr id="7" name="Picture 6"/>
          <p:cNvPicPr>
            <a:picLocks noChangeAspect="1"/>
          </p:cNvPicPr>
          <p:nvPr/>
        </p:nvPicPr>
        <p:blipFill>
          <a:blip r:embed="rId3"/>
          <a:stretch>
            <a:fillRect/>
          </a:stretch>
        </p:blipFill>
        <p:spPr>
          <a:xfrm>
            <a:off x="6832827" y="2841035"/>
            <a:ext cx="485775" cy="1704839"/>
          </a:xfrm>
          <a:prstGeom prst="rect">
            <a:avLst/>
          </a:prstGeom>
        </p:spPr>
      </p:pic>
      <p:sp>
        <p:nvSpPr>
          <p:cNvPr id="8" name="TextBox 7"/>
          <p:cNvSpPr txBox="1"/>
          <p:nvPr/>
        </p:nvSpPr>
        <p:spPr>
          <a:xfrm>
            <a:off x="6335486" y="2364377"/>
            <a:ext cx="1698171"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2345160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20"/>
            <a:ext cx="11379200" cy="749300"/>
          </a:xfrm>
        </p:spPr>
        <p:txBody>
          <a:bodyPr/>
          <a:lstStyle/>
          <a:p>
            <a:r>
              <a:rPr lang="en-US" dirty="0" smtClean="0"/>
              <a:t>Variable Length of Arguments</a:t>
            </a:r>
            <a:endParaRPr lang="en-US" dirty="0"/>
          </a:p>
        </p:txBody>
      </p:sp>
      <p:sp>
        <p:nvSpPr>
          <p:cNvPr id="3" name="Content Placeholder 2"/>
          <p:cNvSpPr>
            <a:spLocks noGrp="1"/>
          </p:cNvSpPr>
          <p:nvPr>
            <p:ph idx="1"/>
          </p:nvPr>
        </p:nvSpPr>
        <p:spPr>
          <a:xfrm>
            <a:off x="406400" y="1579616"/>
            <a:ext cx="10515600" cy="4859392"/>
          </a:xfrm>
        </p:spPr>
        <p:txBody>
          <a:bodyPr/>
          <a:lstStyle/>
          <a:p>
            <a:pPr marL="0" indent="0">
              <a:buNone/>
            </a:pPr>
            <a:r>
              <a:rPr lang="en-US" dirty="0" smtClean="0"/>
              <a:t>**</a:t>
            </a:r>
            <a:r>
              <a:rPr lang="en-US" dirty="0" err="1" smtClean="0"/>
              <a:t>kwargs</a:t>
            </a:r>
            <a:r>
              <a:rPr lang="en-US" dirty="0" smtClean="0"/>
              <a:t> Method Example   -  keyword arguments</a:t>
            </a:r>
          </a:p>
          <a:p>
            <a:pPr marL="0" indent="0">
              <a:buNone/>
            </a:pPr>
            <a:endParaRPr lang="en-US" dirty="0" smtClean="0"/>
          </a:p>
        </p:txBody>
      </p:sp>
      <p:pic>
        <p:nvPicPr>
          <p:cNvPr id="6" name="Picture 5"/>
          <p:cNvPicPr>
            <a:picLocks noChangeAspect="1"/>
          </p:cNvPicPr>
          <p:nvPr/>
        </p:nvPicPr>
        <p:blipFill>
          <a:blip r:embed="rId2"/>
          <a:stretch>
            <a:fillRect/>
          </a:stretch>
        </p:blipFill>
        <p:spPr>
          <a:xfrm>
            <a:off x="546598" y="2370931"/>
            <a:ext cx="5788888" cy="2462325"/>
          </a:xfrm>
          <a:prstGeom prst="rect">
            <a:avLst/>
          </a:prstGeom>
        </p:spPr>
      </p:pic>
      <p:pic>
        <p:nvPicPr>
          <p:cNvPr id="8" name="Picture 7"/>
          <p:cNvPicPr>
            <a:picLocks noChangeAspect="1"/>
          </p:cNvPicPr>
          <p:nvPr/>
        </p:nvPicPr>
        <p:blipFill>
          <a:blip r:embed="rId3"/>
          <a:stretch>
            <a:fillRect/>
          </a:stretch>
        </p:blipFill>
        <p:spPr>
          <a:xfrm>
            <a:off x="406400" y="5422901"/>
            <a:ext cx="3212011" cy="1016107"/>
          </a:xfrm>
          <a:prstGeom prst="rect">
            <a:avLst/>
          </a:prstGeom>
        </p:spPr>
      </p:pic>
      <p:sp>
        <p:nvSpPr>
          <p:cNvPr id="9" name="TextBox 8"/>
          <p:cNvSpPr txBox="1"/>
          <p:nvPr/>
        </p:nvSpPr>
        <p:spPr>
          <a:xfrm>
            <a:off x="406400" y="4976949"/>
            <a:ext cx="2271486"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634744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smtClean="0"/>
              <a:t>Lambda Functions</a:t>
            </a:r>
            <a:endParaRPr lang="en-US" dirty="0"/>
          </a:p>
        </p:txBody>
      </p:sp>
      <p:sp>
        <p:nvSpPr>
          <p:cNvPr id="3" name="Content Placeholder 2"/>
          <p:cNvSpPr>
            <a:spLocks noGrp="1"/>
          </p:cNvSpPr>
          <p:nvPr>
            <p:ph idx="1"/>
          </p:nvPr>
        </p:nvSpPr>
        <p:spPr/>
        <p:txBody>
          <a:bodyPr>
            <a:normAutofit/>
          </a:bodyPr>
          <a:lstStyle/>
          <a:p>
            <a:r>
              <a:rPr lang="en-US" dirty="0" smtClean="0"/>
              <a:t>In Python, anonymous function is a function that is defined without name.</a:t>
            </a:r>
          </a:p>
          <a:p>
            <a:r>
              <a:rPr lang="en-US" dirty="0" smtClean="0"/>
              <a:t>Simple one-line function</a:t>
            </a:r>
          </a:p>
          <a:p>
            <a:r>
              <a:rPr lang="en-US" dirty="0" smtClean="0"/>
              <a:t>While normal functions are defined using the ‘</a:t>
            </a:r>
            <a:r>
              <a:rPr lang="en-US" dirty="0" err="1" smtClean="0"/>
              <a:t>def</a:t>
            </a:r>
            <a:r>
              <a:rPr lang="en-US" dirty="0" smtClean="0"/>
              <a:t>’ keyword and anonymous functions are defined using the ‘lambda’ keyword.</a:t>
            </a:r>
          </a:p>
          <a:p>
            <a:r>
              <a:rPr lang="en-US" dirty="0" smtClean="0"/>
              <a:t>Returns, function object, which needs to be assigned to an identifier.</a:t>
            </a:r>
          </a:p>
          <a:p>
            <a:pPr marL="0" indent="0">
              <a:buNone/>
            </a:pPr>
            <a:r>
              <a:rPr lang="en-US" dirty="0" smtClean="0"/>
              <a:t>   </a:t>
            </a:r>
            <a:r>
              <a:rPr lang="en-US" dirty="0" err="1" smtClean="0"/>
              <a:t>Sytax</a:t>
            </a:r>
            <a:r>
              <a:rPr lang="en-US" dirty="0" smtClean="0"/>
              <a:t>: 	lambda arguments : expression</a:t>
            </a:r>
          </a:p>
          <a:p>
            <a:pPr marL="0" indent="0">
              <a:buNone/>
            </a:pPr>
            <a:r>
              <a:rPr lang="en-US" dirty="0"/>
              <a:t> </a:t>
            </a:r>
            <a:r>
              <a:rPr lang="en-US" dirty="0" smtClean="0"/>
              <a:t>  ex: double = lambda x : x * 2 	 # doubles input argument</a:t>
            </a:r>
          </a:p>
          <a:p>
            <a:pPr marL="0" indent="0">
              <a:buNone/>
            </a:pPr>
            <a:r>
              <a:rPr lang="en-US" dirty="0"/>
              <a:t> </a:t>
            </a:r>
            <a:r>
              <a:rPr lang="en-US" dirty="0" smtClean="0"/>
              <a:t>        print(double(5))</a:t>
            </a:r>
          </a:p>
          <a:p>
            <a:endParaRPr lang="en-US" dirty="0"/>
          </a:p>
        </p:txBody>
      </p:sp>
    </p:spTree>
    <p:extLst>
      <p:ext uri="{BB962C8B-B14F-4D97-AF65-F5344CB8AC3E}">
        <p14:creationId xmlns:p14="http://schemas.microsoft.com/office/powerpoint/2010/main" val="11601095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15"/>
            <a:ext cx="11379200" cy="749300"/>
          </a:xfrm>
        </p:spPr>
        <p:txBody>
          <a:bodyPr/>
          <a:lstStyle/>
          <a:p>
            <a:r>
              <a:rPr lang="en-US" dirty="0" smtClean="0"/>
              <a:t>Lambda Functions</a:t>
            </a:r>
            <a:endParaRPr lang="en-US" dirty="0"/>
          </a:p>
        </p:txBody>
      </p:sp>
      <p:sp>
        <p:nvSpPr>
          <p:cNvPr id="3" name="Content Placeholder 2"/>
          <p:cNvSpPr>
            <a:spLocks noGrp="1"/>
          </p:cNvSpPr>
          <p:nvPr>
            <p:ph idx="1"/>
          </p:nvPr>
        </p:nvSpPr>
        <p:spPr/>
        <p:txBody>
          <a:bodyPr>
            <a:normAutofit/>
          </a:bodyPr>
          <a:lstStyle/>
          <a:p>
            <a:r>
              <a:rPr lang="en-US" dirty="0" smtClean="0"/>
              <a:t>In Python, we generally use it as an argument to a higher-order function (a function that takes in other functions as arguments). Lambda functions are used along with built-in functions like filter(), map() etc.</a:t>
            </a:r>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9171" y="3416512"/>
            <a:ext cx="3500102" cy="11695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5631042" y="3558178"/>
            <a:ext cx="4276725" cy="989260"/>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6155989" y="4463127"/>
            <a:ext cx="463640" cy="64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01398" y="4383037"/>
            <a:ext cx="6818" cy="79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1042" y="5176936"/>
            <a:ext cx="1082348" cy="369332"/>
          </a:xfrm>
          <a:prstGeom prst="rect">
            <a:avLst/>
          </a:prstGeom>
          <a:noFill/>
        </p:spPr>
        <p:txBody>
          <a:bodyPr wrap="none" rtlCol="0">
            <a:spAutoFit/>
          </a:bodyPr>
          <a:lstStyle/>
          <a:p>
            <a:r>
              <a:rPr lang="en-US" dirty="0" smtClean="0"/>
              <a:t>parameter</a:t>
            </a:r>
            <a:endParaRPr lang="en-US" dirty="0"/>
          </a:p>
        </p:txBody>
      </p:sp>
      <p:sp>
        <p:nvSpPr>
          <p:cNvPr id="16" name="TextBox 15"/>
          <p:cNvSpPr txBox="1"/>
          <p:nvPr/>
        </p:nvSpPr>
        <p:spPr>
          <a:xfrm>
            <a:off x="7218784" y="5307617"/>
            <a:ext cx="737510" cy="369332"/>
          </a:xfrm>
          <a:prstGeom prst="rect">
            <a:avLst/>
          </a:prstGeom>
          <a:noFill/>
        </p:spPr>
        <p:txBody>
          <a:bodyPr wrap="none" rtlCol="0">
            <a:spAutoFit/>
          </a:bodyPr>
          <a:lstStyle/>
          <a:p>
            <a:r>
              <a:rPr lang="en-US" dirty="0" smtClean="0"/>
              <a:t>return</a:t>
            </a:r>
            <a:endParaRPr lang="en-US" dirty="0"/>
          </a:p>
        </p:txBody>
      </p:sp>
    </p:spTree>
    <p:extLst>
      <p:ext uri="{BB962C8B-B14F-4D97-AF65-F5344CB8AC3E}">
        <p14:creationId xmlns:p14="http://schemas.microsoft.com/office/powerpoint/2010/main" val="7256113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731"/>
            <a:ext cx="11379200" cy="749300"/>
          </a:xfrm>
        </p:spPr>
        <p:txBody>
          <a:bodyPr/>
          <a:lstStyle/>
          <a:p>
            <a:r>
              <a:rPr lang="en-US" dirty="0" smtClean="0"/>
              <a:t>Lambda 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Examples: Finding bigger number</a:t>
            </a:r>
          </a:p>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209006" y="1698171"/>
            <a:ext cx="5421084" cy="165898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7604033" y="4419070"/>
            <a:ext cx="690668" cy="408122"/>
          </a:xfrm>
          <a:prstGeom prst="rect">
            <a:avLst/>
          </a:prstGeom>
        </p:spPr>
      </p:pic>
      <p:sp>
        <p:nvSpPr>
          <p:cNvPr id="9" name="TextBox 8"/>
          <p:cNvSpPr txBox="1"/>
          <p:nvPr/>
        </p:nvSpPr>
        <p:spPr>
          <a:xfrm>
            <a:off x="7499530" y="3894563"/>
            <a:ext cx="2454367" cy="369332"/>
          </a:xfrm>
          <a:prstGeom prst="rect">
            <a:avLst/>
          </a:prstGeom>
          <a:noFill/>
        </p:spPr>
        <p:txBody>
          <a:bodyPr wrap="square" rtlCol="0">
            <a:spAutoFit/>
          </a:bodyPr>
          <a:lstStyle/>
          <a:p>
            <a:r>
              <a:rPr lang="en-IN" dirty="0" smtClean="0"/>
              <a:t>Output:</a:t>
            </a:r>
            <a:endParaRPr lang="en-IN" dirty="0"/>
          </a:p>
        </p:txBody>
      </p:sp>
      <p:pic>
        <p:nvPicPr>
          <p:cNvPr id="12" name="Picture 11"/>
          <p:cNvPicPr>
            <a:picLocks noChangeAspect="1"/>
          </p:cNvPicPr>
          <p:nvPr/>
        </p:nvPicPr>
        <p:blipFill>
          <a:blip r:embed="rId4"/>
          <a:stretch>
            <a:fillRect/>
          </a:stretch>
        </p:blipFill>
        <p:spPr>
          <a:xfrm>
            <a:off x="461961" y="4307970"/>
            <a:ext cx="5168129" cy="747356"/>
          </a:xfrm>
          <a:prstGeom prst="rect">
            <a:avLst/>
          </a:prstGeom>
        </p:spPr>
      </p:pic>
    </p:spTree>
    <p:extLst>
      <p:ext uri="{BB962C8B-B14F-4D97-AF65-F5344CB8AC3E}">
        <p14:creationId xmlns:p14="http://schemas.microsoft.com/office/powerpoint/2010/main" val="2723442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32268"/>
            <a:ext cx="11379200" cy="5364475"/>
          </a:xfrm>
        </p:spPr>
        <p:txBody>
          <a:bodyPr/>
          <a:lstStyle/>
          <a:p>
            <a:pPr marL="457200" indent="-457200">
              <a:buAutoNum type="arabicPeriod"/>
            </a:pPr>
            <a:r>
              <a:rPr lang="en-IN" dirty="0" smtClean="0"/>
              <a:t>Create a list with numbers(include duplicates also).  Write a function to store only unique element in another list.</a:t>
            </a:r>
          </a:p>
          <a:p>
            <a:pPr marL="457200" indent="-457200">
              <a:buAutoNum type="arabicPeriod"/>
            </a:pPr>
            <a:r>
              <a:rPr lang="en-IN" dirty="0" smtClean="0"/>
              <a:t>Create a function to count number of vowels in a given string.’</a:t>
            </a:r>
          </a:p>
          <a:p>
            <a:pPr marL="457200" indent="-457200">
              <a:buAutoNum type="arabicPeriod"/>
            </a:pPr>
            <a:r>
              <a:rPr lang="en-IN" dirty="0" smtClean="0"/>
              <a:t>Write a function to check whether a given number is perfect number or not.</a:t>
            </a:r>
          </a:p>
          <a:p>
            <a:pPr marL="0" indent="0">
              <a:buNone/>
            </a:pPr>
            <a:r>
              <a:rPr lang="en-IN" dirty="0" smtClean="0"/>
              <a:t>      Hint : Perfect number is a number whose sum of divisors is equal to that number.</a:t>
            </a:r>
          </a:p>
          <a:p>
            <a:pPr marL="0" indent="0">
              <a:buNone/>
            </a:pPr>
            <a:r>
              <a:rPr lang="en-IN" dirty="0"/>
              <a:t> </a:t>
            </a:r>
            <a:r>
              <a:rPr lang="en-IN" dirty="0" smtClean="0"/>
              <a:t>     For example, 6 is a  perfect number.  The divisors of 6 are 1, 2 and 3.  The sum is 1+2+3 = 6.</a:t>
            </a:r>
          </a:p>
          <a:p>
            <a:pPr marL="0" indent="0">
              <a:buNone/>
            </a:pPr>
            <a:endParaRPr lang="en-IN" dirty="0"/>
          </a:p>
          <a:p>
            <a:pPr marL="0" indent="0">
              <a:buNone/>
            </a:pPr>
            <a:endParaRPr lang="en-IN" dirty="0" smtClean="0"/>
          </a:p>
          <a:p>
            <a:pPr marL="0" indent="0">
              <a:buNone/>
            </a:pPr>
            <a:r>
              <a:rPr lang="en-IN" dirty="0"/>
              <a:t> </a:t>
            </a:r>
            <a:r>
              <a:rPr lang="en-IN" dirty="0" smtClean="0"/>
              <a:t>   </a:t>
            </a:r>
          </a:p>
          <a:p>
            <a:pPr marL="457200" indent="-457200">
              <a:buAutoNum type="arabicPeriod"/>
            </a:pPr>
            <a:endParaRPr lang="en-IN" dirty="0" smtClean="0"/>
          </a:p>
          <a:p>
            <a:pPr marL="457200" indent="-457200">
              <a:buAutoNum type="arabicPeriod"/>
            </a:pPr>
            <a:endParaRPr lang="en-IN" dirty="0" smtClean="0"/>
          </a:p>
          <a:p>
            <a:pPr marL="0" indent="0">
              <a:buNone/>
            </a:pPr>
            <a:endParaRPr lang="en-IN" dirty="0" smtClean="0"/>
          </a:p>
        </p:txBody>
      </p:sp>
    </p:spTree>
    <p:extLst>
      <p:ext uri="{BB962C8B-B14F-4D97-AF65-F5344CB8AC3E}">
        <p14:creationId xmlns:p14="http://schemas.microsoft.com/office/powerpoint/2010/main" val="19274886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Learning objectives</a:t>
            </a:r>
            <a:endParaRPr lang="en-IN" dirty="0"/>
          </a:p>
        </p:txBody>
      </p:sp>
      <p:sp>
        <p:nvSpPr>
          <p:cNvPr id="3" name="Content Placeholder 2"/>
          <p:cNvSpPr>
            <a:spLocks noGrp="1"/>
          </p:cNvSpPr>
          <p:nvPr>
            <p:ph idx="1"/>
          </p:nvPr>
        </p:nvSpPr>
        <p:spPr>
          <a:xfrm>
            <a:off x="0" y="1127765"/>
            <a:ext cx="11379200" cy="5403664"/>
          </a:xfrm>
        </p:spPr>
        <p:txBody>
          <a:bodyPr/>
          <a:lstStyle/>
          <a:p>
            <a:pPr marL="0" indent="0">
              <a:buNone/>
            </a:pPr>
            <a:r>
              <a:rPr lang="en-IN" dirty="0" smtClean="0"/>
              <a:t>After the completion of this topic, participants will be able to</a:t>
            </a:r>
          </a:p>
          <a:p>
            <a:pPr lvl="1"/>
            <a:r>
              <a:rPr lang="en-IN" dirty="0" smtClean="0"/>
              <a:t>Understand function</a:t>
            </a:r>
          </a:p>
          <a:p>
            <a:pPr lvl="1"/>
            <a:r>
              <a:rPr lang="en-IN" dirty="0" smtClean="0"/>
              <a:t>Define function in python</a:t>
            </a:r>
          </a:p>
          <a:p>
            <a:pPr lvl="1"/>
            <a:r>
              <a:rPr lang="en-IN" dirty="0" smtClean="0"/>
              <a:t>Pass different types of argument to functions</a:t>
            </a:r>
          </a:p>
          <a:p>
            <a:pPr lvl="1"/>
            <a:r>
              <a:rPr lang="en-IN" dirty="0" smtClean="0"/>
              <a:t>Understand variable number of arguments</a:t>
            </a:r>
          </a:p>
          <a:p>
            <a:pPr lvl="1"/>
            <a:r>
              <a:rPr lang="en-IN" dirty="0" smtClean="0"/>
              <a:t>Write function to return more than one values</a:t>
            </a:r>
          </a:p>
          <a:p>
            <a:pPr lvl="1"/>
            <a:r>
              <a:rPr lang="en-IN" dirty="0" smtClean="0"/>
              <a:t>Understand anonymous function </a:t>
            </a:r>
          </a:p>
          <a:p>
            <a:pPr lvl="1"/>
            <a:r>
              <a:rPr lang="en-IN" dirty="0" smtClean="0"/>
              <a:t>Write program using lambda function</a:t>
            </a:r>
          </a:p>
          <a:p>
            <a:pPr lvl="1"/>
            <a:r>
              <a:rPr lang="en-IN" dirty="0" smtClean="0"/>
              <a:t>Write program using map, filter and reduce functions</a:t>
            </a:r>
            <a:endParaRPr lang="en-IN" dirty="0"/>
          </a:p>
        </p:txBody>
      </p:sp>
    </p:spTree>
    <p:extLst>
      <p:ext uri="{BB962C8B-B14F-4D97-AF65-F5344CB8AC3E}">
        <p14:creationId xmlns:p14="http://schemas.microsoft.com/office/powerpoint/2010/main" val="26406159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Function returning multiple values</a:t>
            </a:r>
            <a:endParaRPr lang="en-IN" dirty="0"/>
          </a:p>
        </p:txBody>
      </p:sp>
      <p:sp>
        <p:nvSpPr>
          <p:cNvPr id="3" name="Content Placeholder 2"/>
          <p:cNvSpPr>
            <a:spLocks noGrp="1"/>
          </p:cNvSpPr>
          <p:nvPr>
            <p:ph idx="1"/>
          </p:nvPr>
        </p:nvSpPr>
        <p:spPr>
          <a:xfrm>
            <a:off x="0" y="1180017"/>
            <a:ext cx="11379200" cy="5194657"/>
          </a:xfrm>
        </p:spPr>
        <p:txBody>
          <a:bodyPr/>
          <a:lstStyle/>
          <a:p>
            <a:r>
              <a:rPr lang="en-IN" dirty="0" smtClean="0"/>
              <a:t>A function can return more than one values. </a:t>
            </a:r>
          </a:p>
          <a:p>
            <a:r>
              <a:rPr lang="en-IN" dirty="0" smtClean="0"/>
              <a:t> It can be written as   </a:t>
            </a:r>
            <a:r>
              <a:rPr lang="en-IN" i="1" dirty="0" smtClean="0">
                <a:solidFill>
                  <a:srgbClr val="FFC000"/>
                </a:solidFill>
              </a:rPr>
              <a:t>return value1, value2, etc.</a:t>
            </a:r>
          </a:p>
          <a:p>
            <a:r>
              <a:rPr lang="en-IN" dirty="0" smtClean="0"/>
              <a:t>When more than one values are placed after return separated by commas, they will be automatically converted into tuple.</a:t>
            </a:r>
          </a:p>
          <a:p>
            <a:r>
              <a:rPr lang="en-IN" dirty="0" smtClean="0"/>
              <a:t>Ex:						output:</a:t>
            </a:r>
          </a:p>
          <a:p>
            <a:pPr lvl="8"/>
            <a:endParaRPr lang="en-IN" dirty="0" smtClean="0"/>
          </a:p>
          <a:p>
            <a:pPr lvl="8"/>
            <a:endParaRPr lang="en-IN" dirty="0" smtClean="0"/>
          </a:p>
          <a:p>
            <a:endParaRPr lang="en-IN" dirty="0"/>
          </a:p>
        </p:txBody>
      </p:sp>
      <p:pic>
        <p:nvPicPr>
          <p:cNvPr id="4" name="Picture 3"/>
          <p:cNvPicPr>
            <a:picLocks noChangeAspect="1"/>
          </p:cNvPicPr>
          <p:nvPr/>
        </p:nvPicPr>
        <p:blipFill>
          <a:blip r:embed="rId2"/>
          <a:stretch>
            <a:fillRect/>
          </a:stretch>
        </p:blipFill>
        <p:spPr>
          <a:xfrm>
            <a:off x="375830" y="3777345"/>
            <a:ext cx="4026353" cy="2022564"/>
          </a:xfrm>
          <a:prstGeom prst="rect">
            <a:avLst/>
          </a:prstGeom>
        </p:spPr>
      </p:pic>
      <p:pic>
        <p:nvPicPr>
          <p:cNvPr id="5" name="Picture 4"/>
          <p:cNvPicPr>
            <a:picLocks noChangeAspect="1"/>
          </p:cNvPicPr>
          <p:nvPr/>
        </p:nvPicPr>
        <p:blipFill>
          <a:blip r:embed="rId3"/>
          <a:stretch>
            <a:fillRect/>
          </a:stretch>
        </p:blipFill>
        <p:spPr>
          <a:xfrm>
            <a:off x="5563960" y="3777345"/>
            <a:ext cx="2639513" cy="786085"/>
          </a:xfrm>
          <a:prstGeom prst="rect">
            <a:avLst/>
          </a:prstGeom>
        </p:spPr>
      </p:pic>
      <p:cxnSp>
        <p:nvCxnSpPr>
          <p:cNvPr id="9" name="Straight Arrow Connector 8"/>
          <p:cNvCxnSpPr/>
          <p:nvPr/>
        </p:nvCxnSpPr>
        <p:spPr bwMode="auto">
          <a:xfrm>
            <a:off x="3422469" y="4963886"/>
            <a:ext cx="2141491" cy="1306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0" name="TextBox 9"/>
          <p:cNvSpPr txBox="1"/>
          <p:nvPr/>
        </p:nvSpPr>
        <p:spPr>
          <a:xfrm>
            <a:off x="5682343" y="4820194"/>
            <a:ext cx="2821577" cy="646331"/>
          </a:xfrm>
          <a:prstGeom prst="rect">
            <a:avLst/>
          </a:prstGeom>
          <a:noFill/>
        </p:spPr>
        <p:txBody>
          <a:bodyPr wrap="square" rtlCol="0">
            <a:spAutoFit/>
          </a:bodyPr>
          <a:lstStyle/>
          <a:p>
            <a:r>
              <a:rPr lang="en-IN" dirty="0" smtClean="0"/>
              <a:t>Receiving two values from the function</a:t>
            </a:r>
            <a:endParaRPr lang="en-IN" dirty="0"/>
          </a:p>
        </p:txBody>
      </p:sp>
    </p:spTree>
    <p:extLst>
      <p:ext uri="{BB962C8B-B14F-4D97-AF65-F5344CB8AC3E}">
        <p14:creationId xmlns:p14="http://schemas.microsoft.com/office/powerpoint/2010/main" val="28262217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a:t>Function returning multiple values</a:t>
            </a:r>
          </a:p>
        </p:txBody>
      </p:sp>
      <p:sp>
        <p:nvSpPr>
          <p:cNvPr id="3" name="Content Placeholder 2"/>
          <p:cNvSpPr>
            <a:spLocks noGrp="1"/>
          </p:cNvSpPr>
          <p:nvPr>
            <p:ph idx="1"/>
          </p:nvPr>
        </p:nvSpPr>
        <p:spPr>
          <a:xfrm>
            <a:off x="0" y="1193079"/>
            <a:ext cx="11379200" cy="5220784"/>
          </a:xfrm>
        </p:spPr>
        <p:txBody>
          <a:bodyPr/>
          <a:lstStyle/>
          <a:p>
            <a:r>
              <a:rPr lang="en-IN" dirty="0" smtClean="0"/>
              <a:t>Multiple values can also be received in the following method:</a:t>
            </a:r>
          </a:p>
          <a:p>
            <a:endParaRPr lang="en-IN"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352696" y="1783488"/>
            <a:ext cx="5590903" cy="3128146"/>
          </a:xfrm>
          <a:prstGeom prst="rect">
            <a:avLst/>
          </a:prstGeom>
        </p:spPr>
      </p:pic>
      <p:pic>
        <p:nvPicPr>
          <p:cNvPr id="6" name="Picture 5"/>
          <p:cNvPicPr>
            <a:picLocks noChangeAspect="1"/>
          </p:cNvPicPr>
          <p:nvPr/>
        </p:nvPicPr>
        <p:blipFill>
          <a:blip r:embed="rId3"/>
          <a:stretch>
            <a:fillRect/>
          </a:stretch>
        </p:blipFill>
        <p:spPr>
          <a:xfrm>
            <a:off x="365758" y="5567497"/>
            <a:ext cx="5185956" cy="310789"/>
          </a:xfrm>
          <a:prstGeom prst="rect">
            <a:avLst/>
          </a:prstGeom>
        </p:spPr>
      </p:pic>
    </p:spTree>
    <p:extLst>
      <p:ext uri="{BB962C8B-B14F-4D97-AF65-F5344CB8AC3E}">
        <p14:creationId xmlns:p14="http://schemas.microsoft.com/office/powerpoint/2010/main" val="28177394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call by reference</a:t>
            </a:r>
            <a:endParaRPr lang="en-IN" dirty="0"/>
          </a:p>
        </p:txBody>
      </p:sp>
      <p:sp>
        <p:nvSpPr>
          <p:cNvPr id="3" name="Content Placeholder 2"/>
          <p:cNvSpPr>
            <a:spLocks noGrp="1"/>
          </p:cNvSpPr>
          <p:nvPr>
            <p:ph idx="1"/>
          </p:nvPr>
        </p:nvSpPr>
        <p:spPr>
          <a:xfrm>
            <a:off x="0" y="1258394"/>
            <a:ext cx="11379200" cy="5155469"/>
          </a:xfrm>
        </p:spPr>
        <p:txBody>
          <a:bodyPr/>
          <a:lstStyle/>
          <a:p>
            <a:pPr marL="0" indent="0">
              <a:buNone/>
            </a:pPr>
            <a:r>
              <a:rPr lang="en-IN" dirty="0" smtClean="0"/>
              <a:t>In Python, if a variable is passed to a function , a new reference object is created.    If there is any changes in the new reference object, it will be reflected in the original variable also.</a:t>
            </a:r>
          </a:p>
          <a:p>
            <a:pPr marL="0" indent="0">
              <a:buNone/>
            </a:pPr>
            <a:r>
              <a:rPr lang="en-IN" dirty="0" smtClean="0"/>
              <a:t>Example : </a:t>
            </a:r>
          </a:p>
          <a:p>
            <a:pPr marL="0" indent="0">
              <a:buNone/>
            </a:pPr>
            <a:endParaRPr lang="en-IN" dirty="0"/>
          </a:p>
        </p:txBody>
      </p:sp>
      <p:pic>
        <p:nvPicPr>
          <p:cNvPr id="5" name="Picture 4"/>
          <p:cNvPicPr>
            <a:picLocks noChangeAspect="1"/>
          </p:cNvPicPr>
          <p:nvPr/>
        </p:nvPicPr>
        <p:blipFill>
          <a:blip r:embed="rId2"/>
          <a:stretch>
            <a:fillRect/>
          </a:stretch>
        </p:blipFill>
        <p:spPr>
          <a:xfrm>
            <a:off x="143418" y="2934652"/>
            <a:ext cx="7054215" cy="3374708"/>
          </a:xfrm>
          <a:prstGeom prst="rect">
            <a:avLst/>
          </a:prstGeom>
        </p:spPr>
      </p:pic>
      <p:cxnSp>
        <p:nvCxnSpPr>
          <p:cNvPr id="7" name="Straight Arrow Connector 6"/>
          <p:cNvCxnSpPr/>
          <p:nvPr/>
        </p:nvCxnSpPr>
        <p:spPr bwMode="auto">
          <a:xfrm flipV="1">
            <a:off x="2873829" y="3931920"/>
            <a:ext cx="2050868" cy="1306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8" name="TextBox 7"/>
          <p:cNvSpPr txBox="1"/>
          <p:nvPr/>
        </p:nvSpPr>
        <p:spPr>
          <a:xfrm>
            <a:off x="5212080" y="3670663"/>
            <a:ext cx="5695406" cy="369332"/>
          </a:xfrm>
          <a:prstGeom prst="rect">
            <a:avLst/>
          </a:prstGeom>
          <a:noFill/>
        </p:spPr>
        <p:txBody>
          <a:bodyPr wrap="square" rtlCol="0">
            <a:spAutoFit/>
          </a:bodyPr>
          <a:lstStyle/>
          <a:p>
            <a:r>
              <a:rPr lang="en-IN" dirty="0"/>
              <a:t>l</a:t>
            </a:r>
            <a:r>
              <a:rPr lang="en-IN" dirty="0" smtClean="0"/>
              <a:t>st is a new reference object.  index “1” is modified.  </a:t>
            </a:r>
            <a:endParaRPr lang="en-IN" dirty="0"/>
          </a:p>
        </p:txBody>
      </p:sp>
    </p:spTree>
    <p:extLst>
      <p:ext uri="{BB962C8B-B14F-4D97-AF65-F5344CB8AC3E}">
        <p14:creationId xmlns:p14="http://schemas.microsoft.com/office/powerpoint/2010/main" val="54810144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a:t>call by reference</a:t>
            </a:r>
          </a:p>
        </p:txBody>
      </p:sp>
      <p:pic>
        <p:nvPicPr>
          <p:cNvPr id="6" name="Content Placeholder 5"/>
          <p:cNvPicPr>
            <a:picLocks noGrp="1" noChangeAspect="1"/>
          </p:cNvPicPr>
          <p:nvPr>
            <p:ph idx="1"/>
          </p:nvPr>
        </p:nvPicPr>
        <p:blipFill>
          <a:blip r:embed="rId2"/>
          <a:stretch>
            <a:fillRect/>
          </a:stretch>
        </p:blipFill>
        <p:spPr>
          <a:xfrm>
            <a:off x="223066" y="2012383"/>
            <a:ext cx="7026819" cy="756943"/>
          </a:xfrm>
          <a:prstGeom prst="rect">
            <a:avLst/>
          </a:prstGeom>
        </p:spPr>
      </p:pic>
      <p:sp>
        <p:nvSpPr>
          <p:cNvPr id="7" name="TextBox 6"/>
          <p:cNvSpPr txBox="1"/>
          <p:nvPr/>
        </p:nvSpPr>
        <p:spPr>
          <a:xfrm>
            <a:off x="223066" y="1358537"/>
            <a:ext cx="3225528" cy="378823"/>
          </a:xfrm>
          <a:prstGeom prst="rect">
            <a:avLst/>
          </a:prstGeom>
          <a:noFill/>
        </p:spPr>
        <p:txBody>
          <a:bodyPr wrap="square" rtlCol="0">
            <a:spAutoFit/>
          </a:bodyPr>
          <a:lstStyle/>
          <a:p>
            <a:r>
              <a:rPr lang="en-IN" dirty="0" smtClean="0"/>
              <a:t>Output:</a:t>
            </a:r>
            <a:endParaRPr lang="en-IN" dirty="0"/>
          </a:p>
        </p:txBody>
      </p:sp>
      <p:sp>
        <p:nvSpPr>
          <p:cNvPr id="8" name="TextBox 7"/>
          <p:cNvSpPr txBox="1"/>
          <p:nvPr/>
        </p:nvSpPr>
        <p:spPr>
          <a:xfrm>
            <a:off x="223066" y="3142183"/>
            <a:ext cx="11429003" cy="2585323"/>
          </a:xfrm>
          <a:prstGeom prst="rect">
            <a:avLst/>
          </a:prstGeom>
          <a:noFill/>
        </p:spPr>
        <p:txBody>
          <a:bodyPr wrap="square" rtlCol="0">
            <a:spAutoFit/>
          </a:bodyPr>
          <a:lstStyle/>
          <a:p>
            <a:r>
              <a:rPr lang="en-IN" dirty="0" smtClean="0"/>
              <a:t>In this example, fruits_list is a original parameter passed to the function changefruits. In the function, the formal parameter “lst” is created as a new reference to fruits_list. </a:t>
            </a:r>
          </a:p>
          <a:p>
            <a:endParaRPr lang="en-IN" dirty="0"/>
          </a:p>
          <a:p>
            <a:r>
              <a:rPr lang="en-IN" dirty="0" smtClean="0"/>
              <a:t>When the index position “1” of “lst” is modified, it is reflected in the original list.</a:t>
            </a:r>
          </a:p>
          <a:p>
            <a:endParaRPr lang="en-IN" dirty="0" smtClean="0"/>
          </a:p>
          <a:p>
            <a:r>
              <a:rPr lang="en-IN" dirty="0" smtClean="0"/>
              <a:t>That is, the changes are made in the same location.  No copy has been made in the function.  </a:t>
            </a:r>
          </a:p>
          <a:p>
            <a:endParaRPr lang="en-IN" dirty="0"/>
          </a:p>
          <a:p>
            <a:r>
              <a:rPr lang="en-IN" dirty="0" smtClean="0"/>
              <a:t>This is called “call by reference”.  </a:t>
            </a:r>
            <a:endParaRPr lang="en-IN" dirty="0"/>
          </a:p>
          <a:p>
            <a:endParaRPr lang="en-IN" dirty="0"/>
          </a:p>
        </p:txBody>
      </p:sp>
    </p:spTree>
    <p:extLst>
      <p:ext uri="{BB962C8B-B14F-4D97-AF65-F5344CB8AC3E}">
        <p14:creationId xmlns:p14="http://schemas.microsoft.com/office/powerpoint/2010/main" val="24879915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Call by value</a:t>
            </a:r>
            <a:endParaRPr lang="en-IN" dirty="0"/>
          </a:p>
        </p:txBody>
      </p:sp>
      <p:pic>
        <p:nvPicPr>
          <p:cNvPr id="4" name="Content Placeholder 3"/>
          <p:cNvPicPr>
            <a:picLocks noGrp="1" noChangeAspect="1"/>
          </p:cNvPicPr>
          <p:nvPr>
            <p:ph idx="1"/>
          </p:nvPr>
        </p:nvPicPr>
        <p:blipFill>
          <a:blip r:embed="rId2"/>
          <a:stretch>
            <a:fillRect/>
          </a:stretch>
        </p:blipFill>
        <p:spPr>
          <a:xfrm>
            <a:off x="134075" y="1308507"/>
            <a:ext cx="4490175" cy="3668441"/>
          </a:xfrm>
          <a:prstGeom prst="rect">
            <a:avLst/>
          </a:prstGeom>
        </p:spPr>
      </p:pic>
      <p:pic>
        <p:nvPicPr>
          <p:cNvPr id="5" name="Picture 4"/>
          <p:cNvPicPr>
            <a:picLocks noChangeAspect="1"/>
          </p:cNvPicPr>
          <p:nvPr/>
        </p:nvPicPr>
        <p:blipFill>
          <a:blip r:embed="rId3"/>
          <a:stretch>
            <a:fillRect/>
          </a:stretch>
        </p:blipFill>
        <p:spPr>
          <a:xfrm>
            <a:off x="5689600" y="2625635"/>
            <a:ext cx="4081417" cy="612593"/>
          </a:xfrm>
          <a:prstGeom prst="rect">
            <a:avLst/>
          </a:prstGeom>
        </p:spPr>
      </p:pic>
      <p:sp>
        <p:nvSpPr>
          <p:cNvPr id="6" name="TextBox 5"/>
          <p:cNvSpPr txBox="1"/>
          <p:nvPr/>
        </p:nvSpPr>
        <p:spPr>
          <a:xfrm>
            <a:off x="5564777" y="1998617"/>
            <a:ext cx="2495006" cy="369332"/>
          </a:xfrm>
          <a:prstGeom prst="rect">
            <a:avLst/>
          </a:prstGeom>
          <a:noFill/>
        </p:spPr>
        <p:txBody>
          <a:bodyPr wrap="square" rtlCol="0">
            <a:spAutoFit/>
          </a:bodyPr>
          <a:lstStyle/>
          <a:p>
            <a:r>
              <a:rPr lang="en-IN" dirty="0" smtClean="0"/>
              <a:t>Output:</a:t>
            </a:r>
            <a:endParaRPr lang="en-IN" dirty="0"/>
          </a:p>
        </p:txBody>
      </p:sp>
      <p:sp>
        <p:nvSpPr>
          <p:cNvPr id="7" name="TextBox 6"/>
          <p:cNvSpPr txBox="1"/>
          <p:nvPr/>
        </p:nvSpPr>
        <p:spPr>
          <a:xfrm>
            <a:off x="235131" y="5146766"/>
            <a:ext cx="11260183" cy="1200329"/>
          </a:xfrm>
          <a:prstGeom prst="rect">
            <a:avLst/>
          </a:prstGeom>
          <a:noFill/>
        </p:spPr>
        <p:txBody>
          <a:bodyPr wrap="square" rtlCol="0">
            <a:spAutoFit/>
          </a:bodyPr>
          <a:lstStyle/>
          <a:p>
            <a:r>
              <a:rPr lang="en-IN" dirty="0" smtClean="0"/>
              <a:t>In the above program, the value of the formal parameter “a” is reassigned new values.  In this case, it does not refer to the original object x. </a:t>
            </a:r>
          </a:p>
          <a:p>
            <a:endParaRPr lang="en-IN" dirty="0"/>
          </a:p>
          <a:p>
            <a:r>
              <a:rPr lang="en-IN" dirty="0" smtClean="0"/>
              <a:t>From the output, it is understood that the original parameter x is not changed.  </a:t>
            </a:r>
            <a:endParaRPr lang="en-IN" dirty="0"/>
          </a:p>
        </p:txBody>
      </p:sp>
    </p:spTree>
    <p:extLst>
      <p:ext uri="{BB962C8B-B14F-4D97-AF65-F5344CB8AC3E}">
        <p14:creationId xmlns:p14="http://schemas.microsoft.com/office/powerpoint/2010/main" val="4731923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a:t>Call by value</a:t>
            </a:r>
          </a:p>
        </p:txBody>
      </p:sp>
      <p:pic>
        <p:nvPicPr>
          <p:cNvPr id="4" name="Content Placeholder 3"/>
          <p:cNvPicPr>
            <a:picLocks noGrp="1" noChangeAspect="1"/>
          </p:cNvPicPr>
          <p:nvPr>
            <p:ph idx="1"/>
          </p:nvPr>
        </p:nvPicPr>
        <p:blipFill>
          <a:blip r:embed="rId2"/>
          <a:stretch>
            <a:fillRect/>
          </a:stretch>
        </p:blipFill>
        <p:spPr>
          <a:xfrm>
            <a:off x="248103" y="1202214"/>
            <a:ext cx="4885599" cy="3213032"/>
          </a:xfrm>
          <a:prstGeom prst="rect">
            <a:avLst/>
          </a:prstGeom>
        </p:spPr>
      </p:pic>
      <p:pic>
        <p:nvPicPr>
          <p:cNvPr id="5" name="Picture 4"/>
          <p:cNvPicPr>
            <a:picLocks noChangeAspect="1"/>
          </p:cNvPicPr>
          <p:nvPr/>
        </p:nvPicPr>
        <p:blipFill>
          <a:blip r:embed="rId3"/>
          <a:stretch>
            <a:fillRect/>
          </a:stretch>
        </p:blipFill>
        <p:spPr>
          <a:xfrm>
            <a:off x="6287588" y="2237229"/>
            <a:ext cx="3796938" cy="950107"/>
          </a:xfrm>
          <a:prstGeom prst="rect">
            <a:avLst/>
          </a:prstGeom>
        </p:spPr>
      </p:pic>
      <p:sp>
        <p:nvSpPr>
          <p:cNvPr id="6" name="TextBox 5"/>
          <p:cNvSpPr txBox="1"/>
          <p:nvPr/>
        </p:nvSpPr>
        <p:spPr>
          <a:xfrm>
            <a:off x="6287588" y="1632857"/>
            <a:ext cx="2699658" cy="369332"/>
          </a:xfrm>
          <a:prstGeom prst="rect">
            <a:avLst/>
          </a:prstGeom>
          <a:noFill/>
        </p:spPr>
        <p:txBody>
          <a:bodyPr wrap="square" rtlCol="0">
            <a:spAutoFit/>
          </a:bodyPr>
          <a:lstStyle/>
          <a:p>
            <a:r>
              <a:rPr lang="en-IN" dirty="0" smtClean="0"/>
              <a:t>Output:</a:t>
            </a:r>
            <a:endParaRPr lang="en-IN" dirty="0"/>
          </a:p>
        </p:txBody>
      </p:sp>
      <p:sp>
        <p:nvSpPr>
          <p:cNvPr id="7" name="TextBox 6"/>
          <p:cNvSpPr txBox="1"/>
          <p:nvPr/>
        </p:nvSpPr>
        <p:spPr>
          <a:xfrm>
            <a:off x="248103" y="4715691"/>
            <a:ext cx="9157154" cy="369332"/>
          </a:xfrm>
          <a:prstGeom prst="rect">
            <a:avLst/>
          </a:prstGeom>
          <a:noFill/>
        </p:spPr>
        <p:txBody>
          <a:bodyPr wrap="square" rtlCol="0">
            <a:spAutoFit/>
          </a:bodyPr>
          <a:lstStyle/>
          <a:p>
            <a:r>
              <a:rPr lang="en-IN" dirty="0" smtClean="0"/>
              <a:t>Here, the value of a is reassigned to [10,20].   So, the list “x” is not modified.   </a:t>
            </a:r>
            <a:endParaRPr lang="en-IN" dirty="0"/>
          </a:p>
        </p:txBody>
      </p:sp>
    </p:spTree>
    <p:extLst>
      <p:ext uri="{BB962C8B-B14F-4D97-AF65-F5344CB8AC3E}">
        <p14:creationId xmlns:p14="http://schemas.microsoft.com/office/powerpoint/2010/main" val="39495827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smtClean="0"/>
              <a:t>Map() function</a:t>
            </a:r>
            <a:endParaRPr lang="en-US" dirty="0"/>
          </a:p>
        </p:txBody>
      </p:sp>
      <p:sp>
        <p:nvSpPr>
          <p:cNvPr id="3" name="Content Placeholder 2"/>
          <p:cNvSpPr>
            <a:spLocks noGrp="1"/>
          </p:cNvSpPr>
          <p:nvPr>
            <p:ph idx="1"/>
          </p:nvPr>
        </p:nvSpPr>
        <p:spPr>
          <a:xfrm>
            <a:off x="406400" y="1219205"/>
            <a:ext cx="11379200" cy="5129344"/>
          </a:xfrm>
        </p:spPr>
        <p:txBody>
          <a:bodyPr>
            <a:normAutofit/>
          </a:bodyPr>
          <a:lstStyle/>
          <a:p>
            <a:r>
              <a:rPr lang="en-US" b="1" dirty="0"/>
              <a:t>map()</a:t>
            </a:r>
            <a:r>
              <a:rPr lang="en-US" dirty="0"/>
              <a:t> function returns a list of the results after applying the given function to each item of a given </a:t>
            </a:r>
            <a:r>
              <a:rPr lang="en-US" dirty="0" err="1"/>
              <a:t>iterable</a:t>
            </a:r>
            <a:r>
              <a:rPr lang="en-US" dirty="0"/>
              <a:t> (list, tuple etc</a:t>
            </a:r>
            <a:r>
              <a:rPr lang="en-US" dirty="0" smtClean="0"/>
              <a:t>.)</a:t>
            </a:r>
          </a:p>
          <a:p>
            <a:pPr marL="0" indent="0">
              <a:buNone/>
            </a:pP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Note: return value of map is map object, apply list() or set() to create a  list or set.</a:t>
            </a:r>
          </a:p>
          <a:p>
            <a:pPr marL="0" indent="0">
              <a:buNone/>
            </a:pPr>
            <a:endParaRPr lang="en-US" dirty="0"/>
          </a:p>
        </p:txBody>
      </p:sp>
      <p:pic>
        <p:nvPicPr>
          <p:cNvPr id="6" name="Picture 5"/>
          <p:cNvPicPr>
            <a:picLocks noChangeAspect="1"/>
          </p:cNvPicPr>
          <p:nvPr/>
        </p:nvPicPr>
        <p:blipFill>
          <a:blip r:embed="rId2"/>
          <a:stretch>
            <a:fillRect/>
          </a:stretch>
        </p:blipFill>
        <p:spPr>
          <a:xfrm>
            <a:off x="1195387" y="3047530"/>
            <a:ext cx="5686425" cy="1381125"/>
          </a:xfrm>
          <a:prstGeom prst="rect">
            <a:avLst/>
          </a:prstGeom>
        </p:spPr>
      </p:pic>
      <p:sp>
        <p:nvSpPr>
          <p:cNvPr id="5" name="TextBox 4"/>
          <p:cNvSpPr txBox="1"/>
          <p:nvPr/>
        </p:nvSpPr>
        <p:spPr>
          <a:xfrm>
            <a:off x="1751527" y="4001294"/>
            <a:ext cx="418704" cy="369332"/>
          </a:xfrm>
          <a:prstGeom prst="rect">
            <a:avLst/>
          </a:prstGeom>
          <a:noFill/>
        </p:spPr>
        <p:txBody>
          <a:bodyPr wrap="none" rtlCol="0">
            <a:spAutoFit/>
          </a:bodyPr>
          <a:lstStyle/>
          <a:p>
            <a:r>
              <a:rPr lang="en-US" b="1" dirty="0" smtClean="0"/>
              <a:t>f()</a:t>
            </a:r>
            <a:endParaRPr lang="en-US" b="1" dirty="0"/>
          </a:p>
        </p:txBody>
      </p:sp>
    </p:spTree>
    <p:extLst>
      <p:ext uri="{BB962C8B-B14F-4D97-AF65-F5344CB8AC3E}">
        <p14:creationId xmlns:p14="http://schemas.microsoft.com/office/powerpoint/2010/main" val="307478488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a:t>m</a:t>
            </a:r>
            <a:r>
              <a:rPr lang="en-US" dirty="0" smtClean="0"/>
              <a:t>ap() function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Syntax: </a:t>
            </a:r>
            <a:r>
              <a:rPr lang="en-US" dirty="0"/>
              <a:t> </a:t>
            </a:r>
            <a:r>
              <a:rPr lang="en-US" dirty="0" smtClean="0"/>
              <a:t>map(function, iteration)</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Example: check the list of numbers either odd or even.</a:t>
            </a:r>
          </a:p>
          <a:p>
            <a:pPr marL="0" indent="0">
              <a:buNone/>
            </a:pPr>
            <a:r>
              <a:rPr lang="en-US" dirty="0" smtClean="0"/>
              <a:t>	</a:t>
            </a:r>
            <a:r>
              <a:rPr lang="en-US" dirty="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643730" y="2052681"/>
            <a:ext cx="4210050" cy="127635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406400" y="4310745"/>
            <a:ext cx="9952446" cy="1227906"/>
          </a:xfrm>
          <a:prstGeom prst="rect">
            <a:avLst/>
          </a:prstGeom>
        </p:spPr>
      </p:pic>
      <p:cxnSp>
        <p:nvCxnSpPr>
          <p:cNvPr id="9" name="Straight Arrow Connector 8"/>
          <p:cNvCxnSpPr/>
          <p:nvPr/>
        </p:nvCxnSpPr>
        <p:spPr bwMode="auto">
          <a:xfrm flipV="1">
            <a:off x="5930537" y="5068389"/>
            <a:ext cx="1123406" cy="13062"/>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0" name="TextBox 9"/>
          <p:cNvSpPr txBox="1"/>
          <p:nvPr/>
        </p:nvSpPr>
        <p:spPr>
          <a:xfrm>
            <a:off x="7419703" y="4859383"/>
            <a:ext cx="4365897" cy="923330"/>
          </a:xfrm>
          <a:prstGeom prst="rect">
            <a:avLst/>
          </a:prstGeom>
          <a:noFill/>
        </p:spPr>
        <p:txBody>
          <a:bodyPr wrap="square" rtlCol="0">
            <a:spAutoFit/>
          </a:bodyPr>
          <a:lstStyle/>
          <a:p>
            <a:r>
              <a:rPr lang="en-IN" dirty="0" smtClean="0"/>
              <a:t>method and list has been passed as parameters.  The method is applied to each and every element in the list.</a:t>
            </a:r>
            <a:endParaRPr lang="en-IN" dirty="0"/>
          </a:p>
        </p:txBody>
      </p:sp>
      <p:cxnSp>
        <p:nvCxnSpPr>
          <p:cNvPr id="12" name="Straight Arrow Connector 11"/>
          <p:cNvCxnSpPr/>
          <p:nvPr/>
        </p:nvCxnSpPr>
        <p:spPr bwMode="auto">
          <a:xfrm>
            <a:off x="1436914" y="5447211"/>
            <a:ext cx="13063" cy="335502"/>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3" name="TextBox 12"/>
          <p:cNvSpPr txBox="1"/>
          <p:nvPr/>
        </p:nvSpPr>
        <p:spPr>
          <a:xfrm>
            <a:off x="658619" y="5774240"/>
            <a:ext cx="2517481" cy="646331"/>
          </a:xfrm>
          <a:prstGeom prst="rect">
            <a:avLst/>
          </a:prstGeom>
          <a:noFill/>
        </p:spPr>
        <p:txBody>
          <a:bodyPr wrap="square" rtlCol="0">
            <a:spAutoFit/>
          </a:bodyPr>
          <a:lstStyle/>
          <a:p>
            <a:r>
              <a:rPr lang="en-IN" dirty="0" smtClean="0"/>
              <a:t>Result is converted into list.</a:t>
            </a:r>
            <a:endParaRPr lang="en-IN" dirty="0"/>
          </a:p>
        </p:txBody>
      </p:sp>
    </p:spTree>
    <p:extLst>
      <p:ext uri="{BB962C8B-B14F-4D97-AF65-F5344CB8AC3E}">
        <p14:creationId xmlns:p14="http://schemas.microsoft.com/office/powerpoint/2010/main" val="16860995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Map() function</a:t>
            </a:r>
            <a:endParaRPr lang="en-IN" dirty="0"/>
          </a:p>
        </p:txBody>
      </p:sp>
      <p:pic>
        <p:nvPicPr>
          <p:cNvPr id="4" name="Content Placeholder 3"/>
          <p:cNvPicPr>
            <a:picLocks noGrp="1" noChangeAspect="1"/>
          </p:cNvPicPr>
          <p:nvPr>
            <p:ph idx="1"/>
          </p:nvPr>
        </p:nvPicPr>
        <p:blipFill>
          <a:blip r:embed="rId2"/>
          <a:stretch>
            <a:fillRect/>
          </a:stretch>
        </p:blipFill>
        <p:spPr>
          <a:xfrm>
            <a:off x="300083" y="1759788"/>
            <a:ext cx="7696200" cy="735217"/>
          </a:xfrm>
          <a:prstGeom prst="rect">
            <a:avLst/>
          </a:prstGeom>
        </p:spPr>
      </p:pic>
      <p:sp>
        <p:nvSpPr>
          <p:cNvPr id="5" name="TextBox 4"/>
          <p:cNvSpPr txBox="1"/>
          <p:nvPr/>
        </p:nvSpPr>
        <p:spPr>
          <a:xfrm>
            <a:off x="300083" y="1031966"/>
            <a:ext cx="3187700" cy="369332"/>
          </a:xfrm>
          <a:prstGeom prst="rect">
            <a:avLst/>
          </a:prstGeom>
          <a:noFill/>
        </p:spPr>
        <p:txBody>
          <a:bodyPr wrap="square" rtlCol="0">
            <a:spAutoFit/>
          </a:bodyPr>
          <a:lstStyle/>
          <a:p>
            <a:r>
              <a:rPr lang="en-IN" dirty="0" smtClean="0"/>
              <a:t>List output:</a:t>
            </a:r>
            <a:endParaRPr lang="en-IN" dirty="0"/>
          </a:p>
        </p:txBody>
      </p:sp>
      <p:pic>
        <p:nvPicPr>
          <p:cNvPr id="6" name="Picture 5"/>
          <p:cNvPicPr>
            <a:picLocks noChangeAspect="1"/>
          </p:cNvPicPr>
          <p:nvPr/>
        </p:nvPicPr>
        <p:blipFill>
          <a:blip r:embed="rId3"/>
          <a:stretch>
            <a:fillRect/>
          </a:stretch>
        </p:blipFill>
        <p:spPr>
          <a:xfrm>
            <a:off x="300083" y="2939142"/>
            <a:ext cx="9157426" cy="1841863"/>
          </a:xfrm>
          <a:prstGeom prst="rect">
            <a:avLst/>
          </a:prstGeom>
        </p:spPr>
      </p:pic>
      <p:pic>
        <p:nvPicPr>
          <p:cNvPr id="7" name="Picture 6"/>
          <p:cNvPicPr>
            <a:picLocks noChangeAspect="1"/>
          </p:cNvPicPr>
          <p:nvPr/>
        </p:nvPicPr>
        <p:blipFill>
          <a:blip r:embed="rId4"/>
          <a:stretch>
            <a:fillRect/>
          </a:stretch>
        </p:blipFill>
        <p:spPr>
          <a:xfrm>
            <a:off x="300083" y="5486399"/>
            <a:ext cx="8334466" cy="796835"/>
          </a:xfrm>
          <a:prstGeom prst="rect">
            <a:avLst/>
          </a:prstGeom>
        </p:spPr>
      </p:pic>
      <p:sp>
        <p:nvSpPr>
          <p:cNvPr id="10" name="TextBox 9"/>
          <p:cNvSpPr txBox="1"/>
          <p:nvPr/>
        </p:nvSpPr>
        <p:spPr>
          <a:xfrm>
            <a:off x="191226" y="5117067"/>
            <a:ext cx="3187700" cy="369332"/>
          </a:xfrm>
          <a:prstGeom prst="rect">
            <a:avLst/>
          </a:prstGeom>
          <a:noFill/>
        </p:spPr>
        <p:txBody>
          <a:bodyPr wrap="square" rtlCol="0">
            <a:spAutoFit/>
          </a:bodyPr>
          <a:lstStyle/>
          <a:p>
            <a:r>
              <a:rPr lang="en-IN" dirty="0"/>
              <a:t> </a:t>
            </a:r>
            <a:r>
              <a:rPr lang="en-IN" dirty="0" smtClean="0"/>
              <a:t>set output:</a:t>
            </a:r>
            <a:endParaRPr lang="en-IN" dirty="0"/>
          </a:p>
        </p:txBody>
      </p:sp>
      <p:cxnSp>
        <p:nvCxnSpPr>
          <p:cNvPr id="12" name="Straight Arrow Connector 11"/>
          <p:cNvCxnSpPr/>
          <p:nvPr/>
        </p:nvCxnSpPr>
        <p:spPr bwMode="auto">
          <a:xfrm>
            <a:off x="1097280" y="4689566"/>
            <a:ext cx="104503" cy="79683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42355931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Map() function </a:t>
            </a:r>
            <a:endParaRPr lang="en-IN" dirty="0"/>
          </a:p>
        </p:txBody>
      </p:sp>
      <p:sp>
        <p:nvSpPr>
          <p:cNvPr id="3" name="Content Placeholder 2"/>
          <p:cNvSpPr>
            <a:spLocks noGrp="1"/>
          </p:cNvSpPr>
          <p:nvPr>
            <p:ph idx="1"/>
          </p:nvPr>
        </p:nvSpPr>
        <p:spPr>
          <a:xfrm>
            <a:off x="406400" y="1219205"/>
            <a:ext cx="11379200" cy="5351412"/>
          </a:xfrm>
        </p:spPr>
        <p:txBody>
          <a:bodyPr/>
          <a:lstStyle/>
          <a:p>
            <a:r>
              <a:rPr lang="en-IN" dirty="0" smtClean="0"/>
              <a:t>Example :  multiplying two lists using lambda function.</a:t>
            </a:r>
          </a:p>
          <a:p>
            <a:endParaRPr lang="en-IN" dirty="0"/>
          </a:p>
        </p:txBody>
      </p:sp>
      <p:pic>
        <p:nvPicPr>
          <p:cNvPr id="4" name="Picture 3"/>
          <p:cNvPicPr>
            <a:picLocks noChangeAspect="1"/>
          </p:cNvPicPr>
          <p:nvPr/>
        </p:nvPicPr>
        <p:blipFill>
          <a:blip r:embed="rId2"/>
          <a:stretch>
            <a:fillRect/>
          </a:stretch>
        </p:blipFill>
        <p:spPr>
          <a:xfrm>
            <a:off x="542516" y="2076450"/>
            <a:ext cx="4734878" cy="1372144"/>
          </a:xfrm>
          <a:prstGeom prst="rect">
            <a:avLst/>
          </a:prstGeom>
        </p:spPr>
      </p:pic>
      <p:pic>
        <p:nvPicPr>
          <p:cNvPr id="5" name="Picture 4"/>
          <p:cNvPicPr>
            <a:picLocks noChangeAspect="1"/>
          </p:cNvPicPr>
          <p:nvPr/>
        </p:nvPicPr>
        <p:blipFill>
          <a:blip r:embed="rId3"/>
          <a:stretch>
            <a:fillRect/>
          </a:stretch>
        </p:blipFill>
        <p:spPr>
          <a:xfrm>
            <a:off x="542516" y="4113975"/>
            <a:ext cx="1419225" cy="383727"/>
          </a:xfrm>
          <a:prstGeom prst="rect">
            <a:avLst/>
          </a:prstGeom>
        </p:spPr>
      </p:pic>
      <p:sp>
        <p:nvSpPr>
          <p:cNvPr id="6" name="TextBox 5"/>
          <p:cNvSpPr txBox="1"/>
          <p:nvPr/>
        </p:nvSpPr>
        <p:spPr>
          <a:xfrm>
            <a:off x="542516" y="3709851"/>
            <a:ext cx="2004741"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3876198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6" y="39189"/>
            <a:ext cx="11379200" cy="749300"/>
          </a:xfrm>
        </p:spPr>
        <p:txBody>
          <a:bodyPr/>
          <a:lstStyle/>
          <a:p>
            <a:r>
              <a:rPr lang="en-US" dirty="0" smtClean="0"/>
              <a:t>Introduction</a:t>
            </a:r>
            <a:endParaRPr lang="en-US" dirty="0"/>
          </a:p>
        </p:txBody>
      </p:sp>
      <p:sp>
        <p:nvSpPr>
          <p:cNvPr id="3" name="Content Placeholder 2"/>
          <p:cNvSpPr>
            <a:spLocks noGrp="1"/>
          </p:cNvSpPr>
          <p:nvPr>
            <p:ph idx="1"/>
          </p:nvPr>
        </p:nvSpPr>
        <p:spPr>
          <a:xfrm>
            <a:off x="0" y="984074"/>
            <a:ext cx="11379200" cy="4525963"/>
          </a:xfrm>
        </p:spPr>
        <p:txBody>
          <a:bodyPr/>
          <a:lstStyle/>
          <a:p>
            <a:r>
              <a:rPr lang="en-US" dirty="0"/>
              <a:t>A function can be defined as the organized block of reusable code which can be called whenever required</a:t>
            </a:r>
            <a:r>
              <a:rPr lang="en-US" dirty="0" smtClean="0"/>
              <a:t>.</a:t>
            </a:r>
          </a:p>
          <a:p>
            <a:r>
              <a:rPr lang="en-US" dirty="0" smtClean="0"/>
              <a:t>A Function can be called multiple times to provide reusability.</a:t>
            </a:r>
          </a:p>
          <a:p>
            <a:r>
              <a:rPr lang="en-US" dirty="0" smtClean="0"/>
              <a:t>By using functions, we can avoid rewriting same logic/code again and again in a program</a:t>
            </a:r>
          </a:p>
          <a:p>
            <a:r>
              <a:rPr lang="en-US" dirty="0" smtClean="0"/>
              <a:t>Reusability is the main achievement of  functions.</a:t>
            </a:r>
          </a:p>
        </p:txBody>
      </p:sp>
    </p:spTree>
    <p:extLst>
      <p:ext uri="{BB962C8B-B14F-4D97-AF65-F5344CB8AC3E}">
        <p14:creationId xmlns:p14="http://schemas.microsoft.com/office/powerpoint/2010/main" val="29043302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Filter() function </a:t>
            </a:r>
            <a:endParaRPr lang="en-IN" dirty="0"/>
          </a:p>
        </p:txBody>
      </p:sp>
      <p:sp>
        <p:nvSpPr>
          <p:cNvPr id="3" name="Content Placeholder 2"/>
          <p:cNvSpPr>
            <a:spLocks noGrp="1"/>
          </p:cNvSpPr>
          <p:nvPr>
            <p:ph idx="1"/>
          </p:nvPr>
        </p:nvSpPr>
        <p:spPr>
          <a:xfrm>
            <a:off x="105319" y="1075514"/>
            <a:ext cx="11379200" cy="5403664"/>
          </a:xfrm>
        </p:spPr>
        <p:txBody>
          <a:bodyPr/>
          <a:lstStyle/>
          <a:p>
            <a:pPr marL="0" indent="0">
              <a:buNone/>
            </a:pPr>
            <a:r>
              <a:rPr lang="en-IN" dirty="0" smtClean="0"/>
              <a:t>Syntax:</a:t>
            </a:r>
          </a:p>
          <a:p>
            <a:pPr marL="0" indent="0">
              <a:buNone/>
            </a:pPr>
            <a:r>
              <a:rPr lang="en-IN" dirty="0" smtClean="0"/>
              <a:t>filter( </a:t>
            </a:r>
            <a:r>
              <a:rPr lang="en-IN" i="1" dirty="0" smtClean="0"/>
              <a:t>function, list </a:t>
            </a:r>
            <a:r>
              <a:rPr lang="en-IN" dirty="0" smtClean="0"/>
              <a:t>)</a:t>
            </a:r>
          </a:p>
          <a:p>
            <a:pPr marL="0" indent="0">
              <a:buNone/>
            </a:pPr>
            <a:r>
              <a:rPr lang="en-IN" dirty="0" smtClean="0"/>
              <a:t>“filter” function  helps to filter out all the elements of a </a:t>
            </a:r>
            <a:r>
              <a:rPr lang="en-IN" i="1" dirty="0" smtClean="0"/>
              <a:t>list </a:t>
            </a:r>
            <a:r>
              <a:rPr lang="en-IN" dirty="0" smtClean="0"/>
              <a:t>(the second argument in the syntax), for which the </a:t>
            </a:r>
            <a:r>
              <a:rPr lang="en-IN" i="1" dirty="0" smtClean="0"/>
              <a:t>function</a:t>
            </a:r>
            <a:r>
              <a:rPr lang="en-IN" dirty="0" smtClean="0"/>
              <a:t>(the first argument in the syntax) returns “True” .</a:t>
            </a:r>
          </a:p>
          <a:p>
            <a:pPr marL="0" indent="0">
              <a:buNone/>
            </a:pPr>
            <a:r>
              <a:rPr lang="en-IN" dirty="0" smtClean="0"/>
              <a:t>Example:</a:t>
            </a:r>
          </a:p>
          <a:p>
            <a:pPr marL="0" indent="0">
              <a:buNone/>
            </a:pPr>
            <a:endParaRPr lang="en-IN" dirty="0"/>
          </a:p>
          <a:p>
            <a:pPr marL="0" indent="0">
              <a:buNone/>
            </a:pPr>
            <a:r>
              <a:rPr lang="en-IN" dirty="0" smtClean="0"/>
              <a:t>Here, lamda function is applied to </a:t>
            </a:r>
            <a:r>
              <a:rPr lang="en-IN" dirty="0" err="1" smtClean="0"/>
              <a:t>num_list</a:t>
            </a:r>
            <a:r>
              <a:rPr lang="en-IN" dirty="0" smtClean="0"/>
              <a:t>.  When the return value is True, the element is added to </a:t>
            </a:r>
            <a:r>
              <a:rPr lang="en-IN" dirty="0" err="1" smtClean="0"/>
              <a:t>final_list</a:t>
            </a:r>
            <a:r>
              <a:rPr lang="en-IN" dirty="0" smtClean="0"/>
              <a:t>.</a:t>
            </a:r>
          </a:p>
          <a:p>
            <a:pPr marL="0" indent="0">
              <a:buNone/>
            </a:pPr>
            <a:endParaRPr lang="en-IN" dirty="0" smtClean="0"/>
          </a:p>
        </p:txBody>
      </p:sp>
      <p:pic>
        <p:nvPicPr>
          <p:cNvPr id="4" name="Picture 3"/>
          <p:cNvPicPr>
            <a:picLocks noChangeAspect="1"/>
          </p:cNvPicPr>
          <p:nvPr/>
        </p:nvPicPr>
        <p:blipFill>
          <a:blip r:embed="rId2"/>
          <a:stretch>
            <a:fillRect/>
          </a:stretch>
        </p:blipFill>
        <p:spPr>
          <a:xfrm>
            <a:off x="1576449" y="3359334"/>
            <a:ext cx="6648177" cy="1045027"/>
          </a:xfrm>
          <a:prstGeom prst="rect">
            <a:avLst/>
          </a:prstGeom>
        </p:spPr>
      </p:pic>
      <p:pic>
        <p:nvPicPr>
          <p:cNvPr id="5" name="Picture 4"/>
          <p:cNvPicPr>
            <a:picLocks noChangeAspect="1"/>
          </p:cNvPicPr>
          <p:nvPr/>
        </p:nvPicPr>
        <p:blipFill>
          <a:blip r:embed="rId3"/>
          <a:stretch>
            <a:fillRect/>
          </a:stretch>
        </p:blipFill>
        <p:spPr>
          <a:xfrm>
            <a:off x="1602574" y="5733964"/>
            <a:ext cx="1445005" cy="344831"/>
          </a:xfrm>
          <a:prstGeom prst="rect">
            <a:avLst/>
          </a:prstGeom>
        </p:spPr>
      </p:pic>
      <p:sp>
        <p:nvSpPr>
          <p:cNvPr id="6" name="TextBox 5"/>
          <p:cNvSpPr txBox="1"/>
          <p:nvPr/>
        </p:nvSpPr>
        <p:spPr>
          <a:xfrm>
            <a:off x="1576449" y="5296019"/>
            <a:ext cx="1880235"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551001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smtClean="0"/>
              <a:t>Reduce function</a:t>
            </a:r>
            <a:endParaRPr lang="en-IN" dirty="0"/>
          </a:p>
        </p:txBody>
      </p:sp>
      <p:sp>
        <p:nvSpPr>
          <p:cNvPr id="3" name="Content Placeholder 2"/>
          <p:cNvSpPr>
            <a:spLocks noGrp="1"/>
          </p:cNvSpPr>
          <p:nvPr>
            <p:ph idx="1"/>
          </p:nvPr>
        </p:nvSpPr>
        <p:spPr>
          <a:xfrm>
            <a:off x="0" y="1258393"/>
            <a:ext cx="11379200" cy="5259973"/>
          </a:xfrm>
        </p:spPr>
        <p:txBody>
          <a:bodyPr/>
          <a:lstStyle/>
          <a:p>
            <a:pPr marL="0" indent="0">
              <a:buNone/>
            </a:pPr>
            <a:r>
              <a:rPr lang="en-IN" dirty="0" smtClean="0"/>
              <a:t>Syntax:</a:t>
            </a:r>
          </a:p>
          <a:p>
            <a:pPr marL="0" indent="0">
              <a:buNone/>
            </a:pPr>
            <a:r>
              <a:rPr lang="en-IN" dirty="0" smtClean="0"/>
              <a:t>reduce(</a:t>
            </a:r>
            <a:r>
              <a:rPr lang="en-IN" i="1" dirty="0" smtClean="0"/>
              <a:t>function</a:t>
            </a:r>
            <a:r>
              <a:rPr lang="en-IN" dirty="0" smtClean="0"/>
              <a:t> , </a:t>
            </a:r>
            <a:r>
              <a:rPr lang="en-IN" i="1" dirty="0" smtClean="0"/>
              <a:t>sequence</a:t>
            </a:r>
            <a:r>
              <a:rPr lang="en-IN" dirty="0" smtClean="0"/>
              <a:t>)</a:t>
            </a:r>
          </a:p>
          <a:p>
            <a:pPr marL="0" indent="0">
              <a:buNone/>
            </a:pPr>
            <a:r>
              <a:rPr lang="en-IN" dirty="0" smtClean="0"/>
              <a:t>This </a:t>
            </a:r>
            <a:r>
              <a:rPr lang="en-IN" i="1" dirty="0" smtClean="0"/>
              <a:t>function</a:t>
            </a:r>
            <a:r>
              <a:rPr lang="en-IN" dirty="0" smtClean="0"/>
              <a:t> (first argument) is applied continually to the </a:t>
            </a:r>
            <a:r>
              <a:rPr lang="en-IN" i="1" dirty="0" smtClean="0"/>
              <a:t>sequence(second argument) </a:t>
            </a:r>
            <a:r>
              <a:rPr lang="en-IN" dirty="0" smtClean="0"/>
              <a:t>and the result is returned.  </a:t>
            </a:r>
          </a:p>
          <a:p>
            <a:pPr marL="0" indent="0">
              <a:buNone/>
            </a:pPr>
            <a:r>
              <a:rPr lang="en-IN" dirty="0" smtClean="0"/>
              <a:t>This function is present in “</a:t>
            </a:r>
            <a:r>
              <a:rPr lang="en-IN" i="1" dirty="0" err="1" smtClean="0"/>
              <a:t>functools</a:t>
            </a:r>
            <a:r>
              <a:rPr lang="en-IN" dirty="0" smtClean="0"/>
              <a:t>” module.  It should be imported.</a:t>
            </a:r>
          </a:p>
          <a:p>
            <a:pPr marL="0" indent="0">
              <a:buNone/>
            </a:pPr>
            <a:r>
              <a:rPr lang="en-IN" dirty="0" smtClean="0"/>
              <a:t>Example:</a:t>
            </a:r>
            <a:endParaRPr lang="en-IN" dirty="0"/>
          </a:p>
        </p:txBody>
      </p:sp>
      <p:pic>
        <p:nvPicPr>
          <p:cNvPr id="4" name="Picture 3"/>
          <p:cNvPicPr>
            <a:picLocks noChangeAspect="1"/>
          </p:cNvPicPr>
          <p:nvPr/>
        </p:nvPicPr>
        <p:blipFill>
          <a:blip r:embed="rId2"/>
          <a:stretch>
            <a:fillRect/>
          </a:stretch>
        </p:blipFill>
        <p:spPr>
          <a:xfrm>
            <a:off x="1082448" y="4507502"/>
            <a:ext cx="5814741" cy="1409972"/>
          </a:xfrm>
          <a:prstGeom prst="rect">
            <a:avLst/>
          </a:prstGeom>
        </p:spPr>
      </p:pic>
    </p:spTree>
    <p:extLst>
      <p:ext uri="{BB962C8B-B14F-4D97-AF65-F5344CB8AC3E}">
        <p14:creationId xmlns:p14="http://schemas.microsoft.com/office/powerpoint/2010/main" val="17735861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a:t>Reduce function</a:t>
            </a:r>
          </a:p>
        </p:txBody>
      </p:sp>
      <p:sp>
        <p:nvSpPr>
          <p:cNvPr id="3" name="Content Placeholder 2"/>
          <p:cNvSpPr>
            <a:spLocks noGrp="1"/>
          </p:cNvSpPr>
          <p:nvPr>
            <p:ph idx="1"/>
          </p:nvPr>
        </p:nvSpPr>
        <p:spPr>
          <a:xfrm>
            <a:off x="0" y="1206142"/>
            <a:ext cx="11379200" cy="4525963"/>
          </a:xfrm>
        </p:spPr>
        <p:txBody>
          <a:bodyPr/>
          <a:lstStyle/>
          <a:p>
            <a:pPr marL="0" indent="0">
              <a:buNone/>
            </a:pPr>
            <a:r>
              <a:rPr lang="en-IN" dirty="0" smtClean="0"/>
              <a:t>In the previous example, the lambda function is applied as follows:</a:t>
            </a:r>
          </a:p>
          <a:p>
            <a:pPr marL="0" indent="0">
              <a:buNone/>
            </a:pPr>
            <a:r>
              <a:rPr lang="en-IN" dirty="0" smtClean="0"/>
              <a:t>(1000//2)	 </a:t>
            </a:r>
            <a:r>
              <a:rPr lang="en-IN" dirty="0"/>
              <a:t>(500//4</a:t>
            </a:r>
            <a:r>
              <a:rPr lang="en-IN" dirty="0" smtClean="0"/>
              <a:t>)           (125//2)          25</a:t>
            </a:r>
          </a:p>
          <a:p>
            <a:pPr marL="0" indent="0">
              <a:buNone/>
            </a:pPr>
            <a:r>
              <a:rPr lang="en-IN" dirty="0" smtClean="0"/>
              <a:t>Hence, the continual application of the lambda function to the list is reduced to “25” as a single value.</a:t>
            </a:r>
          </a:p>
          <a:p>
            <a:pPr marL="0" indent="0">
              <a:buNone/>
            </a:pPr>
            <a:r>
              <a:rPr lang="en-IN" dirty="0" smtClean="0"/>
              <a:t>Output:</a:t>
            </a:r>
            <a:endParaRPr lang="en-IN" dirty="0"/>
          </a:p>
          <a:p>
            <a:pPr marL="0" indent="0">
              <a:buNone/>
            </a:pPr>
            <a:endParaRPr lang="en-IN" dirty="0" smtClean="0"/>
          </a:p>
        </p:txBody>
      </p:sp>
      <p:cxnSp>
        <p:nvCxnSpPr>
          <p:cNvPr id="5" name="Straight Arrow Connector 4"/>
          <p:cNvCxnSpPr/>
          <p:nvPr/>
        </p:nvCxnSpPr>
        <p:spPr bwMode="auto">
          <a:xfrm>
            <a:off x="1201783" y="2024743"/>
            <a:ext cx="613954"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6" name="Straight Arrow Connector 5"/>
          <p:cNvCxnSpPr/>
          <p:nvPr/>
        </p:nvCxnSpPr>
        <p:spPr bwMode="auto">
          <a:xfrm>
            <a:off x="2947851" y="2024743"/>
            <a:ext cx="613954"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7" name="Straight Arrow Connector 6"/>
          <p:cNvCxnSpPr/>
          <p:nvPr/>
        </p:nvCxnSpPr>
        <p:spPr bwMode="auto">
          <a:xfrm>
            <a:off x="4537165" y="2024743"/>
            <a:ext cx="613954"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pic>
        <p:nvPicPr>
          <p:cNvPr id="8" name="Picture 7"/>
          <p:cNvPicPr>
            <a:picLocks noChangeAspect="1"/>
          </p:cNvPicPr>
          <p:nvPr/>
        </p:nvPicPr>
        <p:blipFill>
          <a:blip r:embed="rId2"/>
          <a:stretch>
            <a:fillRect/>
          </a:stretch>
        </p:blipFill>
        <p:spPr>
          <a:xfrm>
            <a:off x="0" y="3853541"/>
            <a:ext cx="890723" cy="378823"/>
          </a:xfrm>
          <a:prstGeom prst="rect">
            <a:avLst/>
          </a:prstGeom>
        </p:spPr>
      </p:pic>
    </p:spTree>
    <p:extLst>
      <p:ext uri="{BB962C8B-B14F-4D97-AF65-F5344CB8AC3E}">
        <p14:creationId xmlns:p14="http://schemas.microsoft.com/office/powerpoint/2010/main" val="14279146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Recursive function</a:t>
            </a:r>
            <a:endParaRPr lang="en-IN" dirty="0"/>
          </a:p>
        </p:txBody>
      </p:sp>
      <p:sp>
        <p:nvSpPr>
          <p:cNvPr id="3" name="Content Placeholder 2"/>
          <p:cNvSpPr>
            <a:spLocks noGrp="1"/>
          </p:cNvSpPr>
          <p:nvPr>
            <p:ph idx="1"/>
          </p:nvPr>
        </p:nvSpPr>
        <p:spPr>
          <a:xfrm>
            <a:off x="0" y="1206142"/>
            <a:ext cx="11379200" cy="5299161"/>
          </a:xfrm>
        </p:spPr>
        <p:txBody>
          <a:bodyPr/>
          <a:lstStyle/>
          <a:p>
            <a:pPr marL="0" indent="0">
              <a:buNone/>
            </a:pPr>
            <a:r>
              <a:rPr lang="en-IN" dirty="0" smtClean="0"/>
              <a:t>A function that calls itself is called recursive function.  </a:t>
            </a:r>
          </a:p>
          <a:p>
            <a:pPr marL="0" indent="0">
              <a:buNone/>
            </a:pPr>
            <a:r>
              <a:rPr lang="en-IN" dirty="0" smtClean="0"/>
              <a:t>It requires a base condition. Otherwise, it will continue to execute and ends in infinite loop.</a:t>
            </a:r>
          </a:p>
          <a:p>
            <a:pPr marL="0" indent="0">
              <a:buNone/>
            </a:pPr>
            <a:r>
              <a:rPr lang="en-IN" dirty="0" smtClean="0"/>
              <a:t>Popular example of Recursive function is finding factorial of a given number.</a:t>
            </a:r>
          </a:p>
          <a:p>
            <a:pPr marL="0" indent="0">
              <a:buNone/>
            </a:pPr>
            <a:endParaRPr lang="en-IN" dirty="0"/>
          </a:p>
          <a:p>
            <a:pPr marL="0" indent="0">
              <a:buNone/>
            </a:pPr>
            <a:r>
              <a:rPr lang="en-IN" dirty="0" smtClean="0"/>
              <a:t>                                                                        This is a base condition or termination condition.  </a:t>
            </a:r>
          </a:p>
          <a:p>
            <a:pPr marL="0" indent="0">
              <a:buNone/>
            </a:pPr>
            <a:endParaRPr lang="en-IN" dirty="0"/>
          </a:p>
        </p:txBody>
      </p:sp>
      <p:pic>
        <p:nvPicPr>
          <p:cNvPr id="4" name="Picture 3"/>
          <p:cNvPicPr>
            <a:picLocks noChangeAspect="1"/>
          </p:cNvPicPr>
          <p:nvPr/>
        </p:nvPicPr>
        <p:blipFill>
          <a:blip r:embed="rId2"/>
          <a:stretch>
            <a:fillRect/>
          </a:stretch>
        </p:blipFill>
        <p:spPr>
          <a:xfrm>
            <a:off x="280714" y="3265171"/>
            <a:ext cx="3742646" cy="1750965"/>
          </a:xfrm>
          <a:prstGeom prst="rect">
            <a:avLst/>
          </a:prstGeom>
        </p:spPr>
      </p:pic>
      <p:sp>
        <p:nvSpPr>
          <p:cNvPr id="5" name="TextBox 4"/>
          <p:cNvSpPr txBox="1"/>
          <p:nvPr/>
        </p:nvSpPr>
        <p:spPr>
          <a:xfrm>
            <a:off x="137022" y="5215421"/>
            <a:ext cx="1757092" cy="369332"/>
          </a:xfrm>
          <a:prstGeom prst="rect">
            <a:avLst/>
          </a:prstGeom>
          <a:noFill/>
        </p:spPr>
        <p:txBody>
          <a:bodyPr wrap="square" rtlCol="0">
            <a:spAutoFit/>
          </a:bodyPr>
          <a:lstStyle/>
          <a:p>
            <a:r>
              <a:rPr lang="en-IN" dirty="0" smtClean="0"/>
              <a:t>Output:</a:t>
            </a:r>
            <a:endParaRPr lang="en-IN" dirty="0"/>
          </a:p>
        </p:txBody>
      </p:sp>
      <p:pic>
        <p:nvPicPr>
          <p:cNvPr id="6" name="Picture 5"/>
          <p:cNvPicPr>
            <a:picLocks noChangeAspect="1"/>
          </p:cNvPicPr>
          <p:nvPr/>
        </p:nvPicPr>
        <p:blipFill>
          <a:blip r:embed="rId3"/>
          <a:stretch>
            <a:fillRect/>
          </a:stretch>
        </p:blipFill>
        <p:spPr>
          <a:xfrm>
            <a:off x="358954" y="5660707"/>
            <a:ext cx="764452" cy="380888"/>
          </a:xfrm>
          <a:prstGeom prst="rect">
            <a:avLst/>
          </a:prstGeom>
        </p:spPr>
      </p:pic>
      <p:cxnSp>
        <p:nvCxnSpPr>
          <p:cNvPr id="8" name="Straight Arrow Connector 7"/>
          <p:cNvCxnSpPr/>
          <p:nvPr/>
        </p:nvCxnSpPr>
        <p:spPr bwMode="auto">
          <a:xfrm>
            <a:off x="2351315" y="3631475"/>
            <a:ext cx="2717074" cy="235131"/>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8823799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1" y="1127764"/>
            <a:ext cx="11991703" cy="5390601"/>
          </a:xfrm>
        </p:spPr>
        <p:txBody>
          <a:bodyPr/>
          <a:lstStyle/>
          <a:p>
            <a:pPr marL="457200" indent="-457200">
              <a:buAutoNum type="arabicPeriod"/>
            </a:pPr>
            <a:r>
              <a:rPr lang="en-IN" dirty="0" smtClean="0"/>
              <a:t>Generate a list of 10 random numbers between 1 to 1000.  Filter only the multiples of 100.</a:t>
            </a:r>
          </a:p>
          <a:p>
            <a:pPr marL="457200" indent="-457200">
              <a:buAutoNum type="arabicPeriod"/>
            </a:pPr>
            <a:r>
              <a:rPr lang="en-IN" dirty="0" smtClean="0"/>
              <a:t>Find the product of all numbers in a list.</a:t>
            </a:r>
          </a:p>
          <a:p>
            <a:pPr marL="457200" indent="-457200">
              <a:buAutoNum type="arabicPeriod"/>
            </a:pPr>
            <a:r>
              <a:rPr lang="en-IN" dirty="0" smtClean="0"/>
              <a:t>Store names of students in a list.  Write a function to filter whose names are having length &gt; 5.</a:t>
            </a:r>
          </a:p>
          <a:p>
            <a:pPr marL="457200" indent="-457200">
              <a:buAutoNum type="arabicPeriod"/>
            </a:pPr>
            <a:r>
              <a:rPr lang="en-IN" dirty="0"/>
              <a:t>actor=['</a:t>
            </a:r>
            <a:r>
              <a:rPr lang="en-IN" dirty="0" err="1"/>
              <a:t>salman</a:t>
            </a:r>
            <a:r>
              <a:rPr lang="en-IN" dirty="0"/>
              <a:t>','</a:t>
            </a:r>
            <a:r>
              <a:rPr lang="en-IN" dirty="0" err="1"/>
              <a:t>sharukh</a:t>
            </a:r>
            <a:r>
              <a:rPr lang="en-IN" dirty="0" smtClean="0"/>
              <a:t>'], movie</a:t>
            </a:r>
            <a:r>
              <a:rPr lang="en-IN" dirty="0"/>
              <a:t>=['</a:t>
            </a:r>
            <a:r>
              <a:rPr lang="en-IN" dirty="0" err="1"/>
              <a:t>ekta</a:t>
            </a:r>
            <a:r>
              <a:rPr lang="en-IN" dirty="0"/>
              <a:t> tiger','</a:t>
            </a:r>
            <a:r>
              <a:rPr lang="en-IN" dirty="0" err="1"/>
              <a:t>ddlj</a:t>
            </a:r>
            <a:r>
              <a:rPr lang="en-IN" dirty="0" smtClean="0"/>
              <a:t>'].  Write function to a </a:t>
            </a:r>
            <a:r>
              <a:rPr lang="en-IN" dirty="0"/>
              <a:t>c</a:t>
            </a:r>
            <a:r>
              <a:rPr lang="en-IN" dirty="0" smtClean="0"/>
              <a:t>reate a new list to  map the actors to their movie.</a:t>
            </a:r>
          </a:p>
          <a:p>
            <a:pPr marL="457200" indent="-457200">
              <a:buAutoNum type="arabicPeriod"/>
            </a:pPr>
            <a:r>
              <a:rPr lang="en-IN" dirty="0" smtClean="0"/>
              <a:t>Generate Fibonacci series using recursive function.</a:t>
            </a:r>
          </a:p>
          <a:p>
            <a:pPr marL="0" indent="0">
              <a:buNone/>
            </a:pPr>
            <a:endParaRPr lang="en-IN" dirty="0"/>
          </a:p>
        </p:txBody>
      </p:sp>
    </p:spTree>
    <p:extLst>
      <p:ext uri="{BB962C8B-B14F-4D97-AF65-F5344CB8AC3E}">
        <p14:creationId xmlns:p14="http://schemas.microsoft.com/office/powerpoint/2010/main" val="6676257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summary</a:t>
            </a:r>
            <a:endParaRPr lang="en-IN" dirty="0"/>
          </a:p>
        </p:txBody>
      </p:sp>
      <p:sp>
        <p:nvSpPr>
          <p:cNvPr id="3" name="Content Placeholder 2"/>
          <p:cNvSpPr>
            <a:spLocks noGrp="1"/>
          </p:cNvSpPr>
          <p:nvPr>
            <p:ph idx="1"/>
          </p:nvPr>
        </p:nvSpPr>
        <p:spPr>
          <a:xfrm>
            <a:off x="0" y="1005841"/>
            <a:ext cx="11785600" cy="5538650"/>
          </a:xfrm>
        </p:spPr>
        <p:txBody>
          <a:bodyPr/>
          <a:lstStyle/>
          <a:p>
            <a:pPr marL="0" indent="0">
              <a:buNone/>
            </a:pPr>
            <a:r>
              <a:rPr lang="en-IN" dirty="0" smtClean="0"/>
              <a:t>Now, </a:t>
            </a:r>
            <a:r>
              <a:rPr lang="en-IN" dirty="0"/>
              <a:t>participants </a:t>
            </a:r>
            <a:r>
              <a:rPr lang="en-IN" dirty="0" smtClean="0"/>
              <a:t>should </a:t>
            </a:r>
            <a:r>
              <a:rPr lang="en-IN" dirty="0"/>
              <a:t>be able to</a:t>
            </a:r>
          </a:p>
          <a:p>
            <a:pPr lvl="1"/>
            <a:r>
              <a:rPr lang="en-IN" dirty="0"/>
              <a:t>Understand function</a:t>
            </a:r>
          </a:p>
          <a:p>
            <a:pPr lvl="1"/>
            <a:r>
              <a:rPr lang="en-IN" dirty="0"/>
              <a:t>Define function in python</a:t>
            </a:r>
          </a:p>
          <a:p>
            <a:pPr lvl="1"/>
            <a:r>
              <a:rPr lang="en-IN" dirty="0"/>
              <a:t>Pass different types of argument to functions</a:t>
            </a:r>
          </a:p>
          <a:p>
            <a:pPr lvl="1"/>
            <a:r>
              <a:rPr lang="en-IN" dirty="0"/>
              <a:t>Understand variable number of arguments</a:t>
            </a:r>
          </a:p>
          <a:p>
            <a:pPr lvl="1"/>
            <a:r>
              <a:rPr lang="en-IN" dirty="0"/>
              <a:t>Write function to return more than one values</a:t>
            </a:r>
          </a:p>
          <a:p>
            <a:pPr lvl="1"/>
            <a:r>
              <a:rPr lang="en-IN" dirty="0"/>
              <a:t>Understand anonymous function </a:t>
            </a:r>
          </a:p>
          <a:p>
            <a:pPr lvl="1"/>
            <a:r>
              <a:rPr lang="en-IN" dirty="0"/>
              <a:t>Write program using lambda function</a:t>
            </a:r>
          </a:p>
          <a:p>
            <a:pPr lvl="1"/>
            <a:r>
              <a:rPr lang="en-IN" dirty="0"/>
              <a:t>Write program using map, filter and reduce functions</a:t>
            </a:r>
          </a:p>
          <a:p>
            <a:pPr marL="0" indent="0">
              <a:buNone/>
            </a:pPr>
            <a:endParaRPr lang="en-IN" dirty="0"/>
          </a:p>
        </p:txBody>
      </p:sp>
    </p:spTree>
    <p:extLst>
      <p:ext uri="{BB962C8B-B14F-4D97-AF65-F5344CB8AC3E}">
        <p14:creationId xmlns:p14="http://schemas.microsoft.com/office/powerpoint/2010/main" val="420893351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smtClean="0"/>
              <a:t>references</a:t>
            </a:r>
            <a:endParaRPr lang="en-IN" dirty="0"/>
          </a:p>
        </p:txBody>
      </p:sp>
      <p:sp>
        <p:nvSpPr>
          <p:cNvPr id="3" name="Content Placeholder 2"/>
          <p:cNvSpPr>
            <a:spLocks noGrp="1"/>
          </p:cNvSpPr>
          <p:nvPr>
            <p:ph idx="1"/>
          </p:nvPr>
        </p:nvSpPr>
        <p:spPr>
          <a:xfrm>
            <a:off x="0" y="1166953"/>
            <a:ext cx="11379200" cy="5351413"/>
          </a:xfrm>
        </p:spPr>
        <p:txBody>
          <a:bodyPr/>
          <a:lstStyle/>
          <a:p>
            <a:r>
              <a:rPr lang="en-IN" i="1" dirty="0">
                <a:hlinkClick r:id="rId2"/>
              </a:rPr>
              <a:t>https://docs.python.org/3/tutorial/</a:t>
            </a:r>
            <a:endParaRPr lang="en-IN" dirty="0">
              <a:hlinkClick r:id="rId2"/>
            </a:endParaRPr>
          </a:p>
          <a:p>
            <a:r>
              <a:rPr lang="en-IN" dirty="0">
                <a:hlinkClick r:id="rId3"/>
              </a:rPr>
              <a:t>https://python-reference.readthedocs.io/en/latest/docs/functions/map.html</a:t>
            </a:r>
            <a:endParaRPr lang="en-IN" dirty="0"/>
          </a:p>
        </p:txBody>
      </p:sp>
    </p:spTree>
    <p:extLst>
      <p:ext uri="{BB962C8B-B14F-4D97-AF65-F5344CB8AC3E}">
        <p14:creationId xmlns:p14="http://schemas.microsoft.com/office/powerpoint/2010/main" val="21242350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US" dirty="0" smtClean="0"/>
              <a:t>Types of Functions</a:t>
            </a:r>
            <a:endParaRPr lang="en-US" dirty="0"/>
          </a:p>
        </p:txBody>
      </p:sp>
      <p:sp>
        <p:nvSpPr>
          <p:cNvPr id="3" name="Content Placeholder 2"/>
          <p:cNvSpPr>
            <a:spLocks noGrp="1"/>
          </p:cNvSpPr>
          <p:nvPr>
            <p:ph idx="1"/>
          </p:nvPr>
        </p:nvSpPr>
        <p:spPr>
          <a:xfrm>
            <a:off x="0" y="1049388"/>
            <a:ext cx="11379200" cy="4525963"/>
          </a:xfrm>
        </p:spPr>
        <p:txBody>
          <a:bodyPr/>
          <a:lstStyle/>
          <a:p>
            <a:r>
              <a:rPr lang="en-US" dirty="0" smtClean="0"/>
              <a:t>Built-in functions, such as help() to ask for help,  min() to get minimum value, print() to print an object to the terminal.</a:t>
            </a:r>
          </a:p>
          <a:p>
            <a:r>
              <a:rPr lang="en-US" dirty="0" smtClean="0"/>
              <a:t>User-Defined functions (UDFs), are the functions created by the user.</a:t>
            </a:r>
          </a:p>
          <a:p>
            <a:r>
              <a:rPr lang="en-US" dirty="0" smtClean="0"/>
              <a:t>Anonymous functions, also called as lambda functions because they are not declared with the standard ‘</a:t>
            </a:r>
            <a:r>
              <a:rPr lang="en-US" dirty="0" err="1" smtClean="0"/>
              <a:t>def</a:t>
            </a:r>
            <a:r>
              <a:rPr lang="en-US" dirty="0" smtClean="0"/>
              <a:t>’ keyword.</a:t>
            </a:r>
            <a:endParaRPr lang="en-US" dirty="0"/>
          </a:p>
        </p:txBody>
      </p:sp>
    </p:spTree>
    <p:extLst>
      <p:ext uri="{BB962C8B-B14F-4D97-AF65-F5344CB8AC3E}">
        <p14:creationId xmlns:p14="http://schemas.microsoft.com/office/powerpoint/2010/main" val="16260382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smtClean="0"/>
              <a:t>Creating and Calling a </a:t>
            </a:r>
            <a:r>
              <a:rPr lang="en-US" dirty="0"/>
              <a:t>F</a:t>
            </a:r>
            <a:r>
              <a:rPr lang="en-US" dirty="0" smtClean="0"/>
              <a:t>unction</a:t>
            </a:r>
            <a:endParaRPr lang="en-US" dirty="0"/>
          </a:p>
        </p:txBody>
      </p:sp>
      <p:sp>
        <p:nvSpPr>
          <p:cNvPr id="3" name="Content Placeholder 2"/>
          <p:cNvSpPr>
            <a:spLocks noGrp="1"/>
          </p:cNvSpPr>
          <p:nvPr>
            <p:ph idx="1"/>
          </p:nvPr>
        </p:nvSpPr>
        <p:spPr/>
        <p:txBody>
          <a:bodyPr/>
          <a:lstStyle/>
          <a:p>
            <a:pPr marL="0" indent="0">
              <a:buNone/>
            </a:pPr>
            <a:r>
              <a:rPr lang="en-US" dirty="0" smtClean="0"/>
              <a:t>Creating a Function:</a:t>
            </a:r>
          </a:p>
          <a:p>
            <a:pPr lvl="1"/>
            <a:r>
              <a:rPr lang="en-US" dirty="0" smtClean="0"/>
              <a:t>Function can be created by using ‘</a:t>
            </a:r>
            <a:r>
              <a:rPr lang="en-US" dirty="0" err="1" smtClean="0"/>
              <a:t>def</a:t>
            </a:r>
            <a:r>
              <a:rPr lang="en-US" dirty="0" smtClean="0"/>
              <a:t>’ keyword.</a:t>
            </a:r>
          </a:p>
          <a:p>
            <a:pPr marL="0" indent="0">
              <a:buNone/>
            </a:pPr>
            <a:endParaRPr lang="en-US" dirty="0" smtClean="0"/>
          </a:p>
          <a:p>
            <a:pPr marL="0" indent="0">
              <a:buNone/>
            </a:pPr>
            <a:endParaRPr lang="en-US" dirty="0" smtClean="0"/>
          </a:p>
          <a:p>
            <a:pPr marL="0" indent="0">
              <a:buNone/>
            </a:pPr>
            <a:r>
              <a:rPr lang="en-US" dirty="0" smtClean="0"/>
              <a:t>Calling a Function:</a:t>
            </a:r>
          </a:p>
          <a:p>
            <a:pPr lvl="1"/>
            <a:r>
              <a:rPr lang="en-US" dirty="0" smtClean="0"/>
              <a:t>Function can be called from command prompt or from an another function by using name of the function followed by parenthesis().</a:t>
            </a:r>
          </a:p>
          <a:p>
            <a:pPr marL="0" indent="0">
              <a:buNone/>
            </a:pPr>
            <a:r>
              <a:rPr lang="en-US" dirty="0"/>
              <a:t> </a:t>
            </a:r>
            <a:r>
              <a:rPr lang="en-US" dirty="0" smtClean="0"/>
              <a:t>     ex:  </a:t>
            </a:r>
            <a:r>
              <a:rPr lang="en-US" dirty="0" err="1" smtClean="0"/>
              <a:t>my_function</a:t>
            </a:r>
            <a:r>
              <a:rPr lang="en-US" dirty="0" smtClean="0"/>
              <a:t>()</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780646" y="2340700"/>
            <a:ext cx="3914439" cy="808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46490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With / Without Parameters</a:t>
            </a:r>
            <a:endParaRPr lang="en-US" dirty="0"/>
          </a:p>
        </p:txBody>
      </p:sp>
      <p:sp>
        <p:nvSpPr>
          <p:cNvPr id="3" name="Content Placeholder 2"/>
          <p:cNvSpPr>
            <a:spLocks noGrp="1"/>
          </p:cNvSpPr>
          <p:nvPr>
            <p:ph idx="1"/>
          </p:nvPr>
        </p:nvSpPr>
        <p:spPr>
          <a:xfrm>
            <a:off x="406400" y="1219205"/>
            <a:ext cx="11379200" cy="5137145"/>
          </a:xfrm>
        </p:spPr>
        <p:txBody>
          <a:bodyPr/>
          <a:lstStyle/>
          <a:p>
            <a:pPr marL="0" indent="0">
              <a:buNone/>
            </a:pPr>
            <a:r>
              <a:rPr lang="en-US" dirty="0" smtClean="0"/>
              <a:t>Parameters of a function should be defined within parenthesis</a:t>
            </a:r>
          </a:p>
          <a:p>
            <a:r>
              <a:rPr lang="en-US" dirty="0" smtClean="0"/>
              <a:t>Function without parameters</a:t>
            </a:r>
          </a:p>
          <a:p>
            <a:endParaRPr lang="en-US" dirty="0"/>
          </a:p>
          <a:p>
            <a:endParaRPr lang="en-US" dirty="0" smtClean="0"/>
          </a:p>
          <a:p>
            <a:pPr marL="0" indent="0">
              <a:buNone/>
            </a:pPr>
            <a:endParaRPr lang="en-US" dirty="0" smtClean="0"/>
          </a:p>
          <a:p>
            <a:r>
              <a:rPr lang="en-US" dirty="0" smtClean="0"/>
              <a:t>Function with parameters</a:t>
            </a:r>
            <a:endParaRPr lang="en-US" dirty="0"/>
          </a:p>
          <a:p>
            <a:endParaRPr lang="en-US" dirty="0" smtClean="0"/>
          </a:p>
          <a:p>
            <a:endParaRPr lang="en-US" dirty="0"/>
          </a:p>
          <a:p>
            <a:endParaRPr lang="en-US" dirty="0"/>
          </a:p>
        </p:txBody>
      </p:sp>
      <p:pic>
        <p:nvPicPr>
          <p:cNvPr id="8" name="Picture 7"/>
          <p:cNvPicPr>
            <a:picLocks noChangeAspect="1"/>
          </p:cNvPicPr>
          <p:nvPr/>
        </p:nvPicPr>
        <p:blipFill>
          <a:blip r:embed="rId2"/>
          <a:stretch>
            <a:fillRect/>
          </a:stretch>
        </p:blipFill>
        <p:spPr>
          <a:xfrm>
            <a:off x="745129" y="2446339"/>
            <a:ext cx="4791075" cy="11144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160999" y="2637728"/>
            <a:ext cx="3129730" cy="891630"/>
          </a:xfrm>
          <a:prstGeom prst="rect">
            <a:avLst/>
          </a:prstGeom>
        </p:spPr>
      </p:pic>
      <p:pic>
        <p:nvPicPr>
          <p:cNvPr id="7" name="Picture 6"/>
          <p:cNvPicPr>
            <a:picLocks noChangeAspect="1"/>
          </p:cNvPicPr>
          <p:nvPr/>
        </p:nvPicPr>
        <p:blipFill>
          <a:blip r:embed="rId4"/>
          <a:stretch>
            <a:fillRect/>
          </a:stretch>
        </p:blipFill>
        <p:spPr>
          <a:xfrm>
            <a:off x="6160999" y="5273744"/>
            <a:ext cx="2355984" cy="291034"/>
          </a:xfrm>
          <a:prstGeom prst="rect">
            <a:avLst/>
          </a:prstGeom>
        </p:spPr>
      </p:pic>
      <p:sp>
        <p:nvSpPr>
          <p:cNvPr id="11" name="TextBox 10"/>
          <p:cNvSpPr txBox="1"/>
          <p:nvPr/>
        </p:nvSpPr>
        <p:spPr>
          <a:xfrm>
            <a:off x="6053459" y="2260185"/>
            <a:ext cx="2100943" cy="369332"/>
          </a:xfrm>
          <a:prstGeom prst="rect">
            <a:avLst/>
          </a:prstGeom>
          <a:noFill/>
        </p:spPr>
        <p:txBody>
          <a:bodyPr wrap="square" rtlCol="0">
            <a:spAutoFit/>
          </a:bodyPr>
          <a:lstStyle/>
          <a:p>
            <a:r>
              <a:rPr lang="en-IN" dirty="0" smtClean="0"/>
              <a:t>Output:</a:t>
            </a:r>
            <a:endParaRPr lang="en-IN" dirty="0"/>
          </a:p>
        </p:txBody>
      </p:sp>
      <p:sp>
        <p:nvSpPr>
          <p:cNvPr id="12" name="TextBox 11"/>
          <p:cNvSpPr txBox="1"/>
          <p:nvPr/>
        </p:nvSpPr>
        <p:spPr>
          <a:xfrm>
            <a:off x="6053458" y="4833083"/>
            <a:ext cx="2100943" cy="369332"/>
          </a:xfrm>
          <a:prstGeom prst="rect">
            <a:avLst/>
          </a:prstGeom>
          <a:noFill/>
        </p:spPr>
        <p:txBody>
          <a:bodyPr wrap="square" rtlCol="0">
            <a:spAutoFit/>
          </a:bodyPr>
          <a:lstStyle/>
          <a:p>
            <a:r>
              <a:rPr lang="en-IN" dirty="0" smtClean="0"/>
              <a:t>Output:</a:t>
            </a:r>
            <a:endParaRPr lang="en-IN" dirty="0"/>
          </a:p>
        </p:txBody>
      </p:sp>
      <p:pic>
        <p:nvPicPr>
          <p:cNvPr id="13" name="Picture 12"/>
          <p:cNvPicPr>
            <a:picLocks noChangeAspect="1"/>
          </p:cNvPicPr>
          <p:nvPr/>
        </p:nvPicPr>
        <p:blipFill>
          <a:blip r:embed="rId5"/>
          <a:stretch>
            <a:fillRect/>
          </a:stretch>
        </p:blipFill>
        <p:spPr>
          <a:xfrm>
            <a:off x="742682" y="5071598"/>
            <a:ext cx="4168952" cy="1081008"/>
          </a:xfrm>
          <a:prstGeom prst="rect">
            <a:avLst/>
          </a:prstGeom>
        </p:spPr>
      </p:pic>
    </p:spTree>
    <p:extLst>
      <p:ext uri="{BB962C8B-B14F-4D97-AF65-F5344CB8AC3E}">
        <p14:creationId xmlns:p14="http://schemas.microsoft.com/office/powerpoint/2010/main" val="25380848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Parameters</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smtClean="0"/>
              <a:t>Required arguments</a:t>
            </a:r>
          </a:p>
          <a:p>
            <a:pPr marL="514350" indent="-514350">
              <a:lnSpc>
                <a:spcPct val="150000"/>
              </a:lnSpc>
              <a:buFont typeface="+mj-lt"/>
              <a:buAutoNum type="arabicPeriod"/>
            </a:pPr>
            <a:r>
              <a:rPr lang="en-US" dirty="0" smtClean="0"/>
              <a:t>Keyword arguments</a:t>
            </a:r>
          </a:p>
          <a:p>
            <a:pPr marL="514350" indent="-514350">
              <a:lnSpc>
                <a:spcPct val="150000"/>
              </a:lnSpc>
              <a:buFont typeface="+mj-lt"/>
              <a:buAutoNum type="arabicPeriod"/>
            </a:pPr>
            <a:r>
              <a:rPr lang="en-US" dirty="0" smtClean="0"/>
              <a:t>Default arguments</a:t>
            </a:r>
          </a:p>
          <a:p>
            <a:pPr marL="514350" indent="-514350">
              <a:lnSpc>
                <a:spcPct val="150000"/>
              </a:lnSpc>
              <a:buFont typeface="+mj-lt"/>
              <a:buAutoNum type="arabicPeriod"/>
            </a:pPr>
            <a:r>
              <a:rPr lang="en-US" dirty="0" smtClean="0"/>
              <a:t>Variable-length argument</a:t>
            </a:r>
          </a:p>
          <a:p>
            <a:endParaRPr lang="en-US" dirty="0"/>
          </a:p>
        </p:txBody>
      </p:sp>
    </p:spTree>
    <p:extLst>
      <p:ext uri="{BB962C8B-B14F-4D97-AF65-F5344CB8AC3E}">
        <p14:creationId xmlns:p14="http://schemas.microsoft.com/office/powerpoint/2010/main" val="37374100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Arguments</a:t>
            </a:r>
            <a:endParaRPr lang="en-US" dirty="0"/>
          </a:p>
        </p:txBody>
      </p:sp>
      <p:sp>
        <p:nvSpPr>
          <p:cNvPr id="3" name="Content Placeholder 2"/>
          <p:cNvSpPr>
            <a:spLocks noGrp="1"/>
          </p:cNvSpPr>
          <p:nvPr>
            <p:ph idx="1"/>
          </p:nvPr>
        </p:nvSpPr>
        <p:spPr/>
        <p:txBody>
          <a:bodyPr/>
          <a:lstStyle/>
          <a:p>
            <a:r>
              <a:rPr lang="en-US" dirty="0" smtClean="0"/>
              <a:t>Arguments </a:t>
            </a:r>
            <a:r>
              <a:rPr lang="en-US" dirty="0"/>
              <a:t>which are required to be passed at the time of function calling with the exact match of their positions in the function call and function definition. </a:t>
            </a:r>
            <a:endParaRPr lang="en-US" dirty="0" smtClean="0"/>
          </a:p>
          <a:p>
            <a:r>
              <a:rPr lang="en-US" dirty="0"/>
              <a:t> If either of the arguments is not provided in the function call, or the position of the arguments is changed, then the python interpreter will show the error</a:t>
            </a:r>
            <a:r>
              <a:rPr lang="en-US" dirty="0" smtClean="0"/>
              <a:t>.</a:t>
            </a:r>
          </a:p>
          <a:p>
            <a:pPr marL="0" indent="0">
              <a:buNone/>
            </a:pPr>
            <a:endParaRPr lang="en-US" dirty="0"/>
          </a:p>
        </p:txBody>
      </p:sp>
      <p:pic>
        <p:nvPicPr>
          <p:cNvPr id="6" name="Picture 5"/>
          <p:cNvPicPr>
            <a:picLocks noChangeAspect="1"/>
          </p:cNvPicPr>
          <p:nvPr/>
        </p:nvPicPr>
        <p:blipFill>
          <a:blip r:embed="rId2"/>
          <a:stretch>
            <a:fillRect/>
          </a:stretch>
        </p:blipFill>
        <p:spPr>
          <a:xfrm>
            <a:off x="759823" y="3208346"/>
            <a:ext cx="4800600" cy="9715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759822" y="4857756"/>
            <a:ext cx="2100943" cy="524141"/>
          </a:xfrm>
          <a:prstGeom prst="rect">
            <a:avLst/>
          </a:prstGeom>
        </p:spPr>
      </p:pic>
      <p:sp>
        <p:nvSpPr>
          <p:cNvPr id="7" name="TextBox 6"/>
          <p:cNvSpPr txBox="1"/>
          <p:nvPr/>
        </p:nvSpPr>
        <p:spPr>
          <a:xfrm>
            <a:off x="759822" y="4402183"/>
            <a:ext cx="2100943"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8444259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a:t>
            </a:r>
            <a:endParaRPr lang="en-US" dirty="0"/>
          </a:p>
        </p:txBody>
      </p:sp>
      <p:sp>
        <p:nvSpPr>
          <p:cNvPr id="3" name="Content Placeholder 2"/>
          <p:cNvSpPr>
            <a:spLocks noGrp="1"/>
          </p:cNvSpPr>
          <p:nvPr>
            <p:ph idx="1"/>
          </p:nvPr>
        </p:nvSpPr>
        <p:spPr/>
        <p:txBody>
          <a:bodyPr/>
          <a:lstStyle/>
          <a:p>
            <a:r>
              <a:rPr lang="en-US" dirty="0"/>
              <a:t>Python allows us to call the function with the keyword arguments. This kind of function call will enable us to pass the arguments in the random order</a:t>
            </a:r>
            <a:r>
              <a:rPr lang="en-US" dirty="0" smtClean="0"/>
              <a:t>.</a:t>
            </a:r>
          </a:p>
          <a:p>
            <a:r>
              <a:rPr lang="en-US" dirty="0" smtClean="0"/>
              <a:t>The </a:t>
            </a:r>
            <a:r>
              <a:rPr lang="en-US" dirty="0"/>
              <a:t>name of the arguments </a:t>
            </a:r>
            <a:r>
              <a:rPr lang="en-US" dirty="0" smtClean="0"/>
              <a:t>are </a:t>
            </a:r>
            <a:r>
              <a:rPr lang="en-US" dirty="0"/>
              <a:t>treated as the keywords and matched in the function calling and definition. If the same match is found, the values of the arguments are copied in the function definition</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694372" y="3587795"/>
            <a:ext cx="5379857" cy="1833291"/>
          </a:xfrm>
          <a:prstGeom prst="rect">
            <a:avLst/>
          </a:prstGeom>
        </p:spPr>
      </p:pic>
      <p:cxnSp>
        <p:nvCxnSpPr>
          <p:cNvPr id="8" name="Straight Arrow Connector 7"/>
          <p:cNvCxnSpPr/>
          <p:nvPr/>
        </p:nvCxnSpPr>
        <p:spPr bwMode="auto">
          <a:xfrm flipV="1">
            <a:off x="2063931" y="4062549"/>
            <a:ext cx="653143" cy="1214845"/>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1" name="Straight Arrow Connector 10"/>
          <p:cNvCxnSpPr/>
          <p:nvPr/>
        </p:nvCxnSpPr>
        <p:spPr bwMode="auto">
          <a:xfrm flipH="1" flipV="1">
            <a:off x="2338251" y="4062549"/>
            <a:ext cx="1254035" cy="1123405"/>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pic>
        <p:nvPicPr>
          <p:cNvPr id="13" name="Picture 12"/>
          <p:cNvPicPr>
            <a:picLocks noChangeAspect="1"/>
          </p:cNvPicPr>
          <p:nvPr/>
        </p:nvPicPr>
        <p:blipFill>
          <a:blip r:embed="rId3"/>
          <a:stretch>
            <a:fillRect/>
          </a:stretch>
        </p:blipFill>
        <p:spPr>
          <a:xfrm>
            <a:off x="6571705" y="4741817"/>
            <a:ext cx="2102031" cy="535577"/>
          </a:xfrm>
          <a:prstGeom prst="rect">
            <a:avLst/>
          </a:prstGeom>
        </p:spPr>
      </p:pic>
      <p:sp>
        <p:nvSpPr>
          <p:cNvPr id="14" name="TextBox 13"/>
          <p:cNvSpPr txBox="1"/>
          <p:nvPr/>
        </p:nvSpPr>
        <p:spPr>
          <a:xfrm>
            <a:off x="6571705" y="4245429"/>
            <a:ext cx="2102031"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21002482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4114</TotalTime>
  <Words>1633</Words>
  <Application>Microsoft Office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Novecento Book</vt:lpstr>
      <vt:lpstr>Verdana</vt:lpstr>
      <vt:lpstr>Wingdings</vt:lpstr>
      <vt:lpstr>Wingdings 2</vt:lpstr>
      <vt:lpstr>1_HCL</vt:lpstr>
      <vt:lpstr>Functions</vt:lpstr>
      <vt:lpstr>Learning objectives</vt:lpstr>
      <vt:lpstr>Introduction</vt:lpstr>
      <vt:lpstr>Types of Functions</vt:lpstr>
      <vt:lpstr>Creating and Calling a Function</vt:lpstr>
      <vt:lpstr>Function With / Without Parameters</vt:lpstr>
      <vt:lpstr>Types of Parameters</vt:lpstr>
      <vt:lpstr>Required Arguments</vt:lpstr>
      <vt:lpstr>Keyword Arguments</vt:lpstr>
      <vt:lpstr>Default Arguments</vt:lpstr>
      <vt:lpstr>Default Arguments</vt:lpstr>
      <vt:lpstr>Default Arguments</vt:lpstr>
      <vt:lpstr>Variable Length of Arguments</vt:lpstr>
      <vt:lpstr>Variable Length of Arguments</vt:lpstr>
      <vt:lpstr>Variable Length of Arguments</vt:lpstr>
      <vt:lpstr>Lambda Functions</vt:lpstr>
      <vt:lpstr>Lambda Functions</vt:lpstr>
      <vt:lpstr>Lambda Functions</vt:lpstr>
      <vt:lpstr>activities</vt:lpstr>
      <vt:lpstr>Function returning multiple values</vt:lpstr>
      <vt:lpstr>Function returning multiple values</vt:lpstr>
      <vt:lpstr>call by reference</vt:lpstr>
      <vt:lpstr>call by reference</vt:lpstr>
      <vt:lpstr>Call by value</vt:lpstr>
      <vt:lpstr>Call by value</vt:lpstr>
      <vt:lpstr>Map() function</vt:lpstr>
      <vt:lpstr>map() function</vt:lpstr>
      <vt:lpstr>Map() function</vt:lpstr>
      <vt:lpstr>Map() function </vt:lpstr>
      <vt:lpstr>Filter() function </vt:lpstr>
      <vt:lpstr>Reduce function</vt:lpstr>
      <vt:lpstr>Reduce function</vt:lpstr>
      <vt:lpstr>Recursive function</vt:lpstr>
      <vt:lpstr>activities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Sudheer Kumar Raja</dc:creator>
  <cp:lastModifiedBy>Jothi Kannan</cp:lastModifiedBy>
  <cp:revision>243</cp:revision>
  <dcterms:created xsi:type="dcterms:W3CDTF">2019-02-20T20:38:11Z</dcterms:created>
  <dcterms:modified xsi:type="dcterms:W3CDTF">2019-05-14T11:14:27Z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365bedc9-12af-451b-b811-39f160d0f2da</vt:lpwstr>
  </property>
  <property fmtid="{D5CDD505-2E9C-101B-9397-08002B2CF9AE}" pid="3" name="HCLClassification">
    <vt:lpwstr>null</vt:lpwstr>
  </property>
</Properties>
</file>