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2"/>
  </p:notesMasterIdLst>
  <p:sldIdLst>
    <p:sldId id="302" r:id="rId2"/>
    <p:sldId id="303" r:id="rId3"/>
    <p:sldId id="348" r:id="rId4"/>
    <p:sldId id="345" r:id="rId5"/>
    <p:sldId id="344" r:id="rId6"/>
    <p:sldId id="346" r:id="rId7"/>
    <p:sldId id="258" r:id="rId8"/>
    <p:sldId id="259" r:id="rId9"/>
    <p:sldId id="35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51" r:id="rId22"/>
    <p:sldId id="352" r:id="rId23"/>
    <p:sldId id="313" r:id="rId24"/>
    <p:sldId id="315" r:id="rId25"/>
    <p:sldId id="314" r:id="rId26"/>
    <p:sldId id="316" r:id="rId27"/>
    <p:sldId id="317" r:id="rId28"/>
    <p:sldId id="318" r:id="rId29"/>
    <p:sldId id="319" r:id="rId30"/>
    <p:sldId id="320" r:id="rId31"/>
    <p:sldId id="321" r:id="rId32"/>
    <p:sldId id="330" r:id="rId33"/>
    <p:sldId id="323" r:id="rId34"/>
    <p:sldId id="324" r:id="rId35"/>
    <p:sldId id="328" r:id="rId36"/>
    <p:sldId id="329" r:id="rId37"/>
    <p:sldId id="353" r:id="rId38"/>
    <p:sldId id="355" r:id="rId39"/>
    <p:sldId id="354" r:id="rId40"/>
    <p:sldId id="34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38E5F-4E46-4BD4-9306-7441C60ACA91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87D0F-9F6A-44F9-946C-6D9F8FE7A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9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E7625-5EFB-4518-9B8F-60FB8BC2F221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077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2C77C4-D95C-4A23-A670-5FF2552973D0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97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EC2B4-A576-4247-A3E7-9E3FBEFA97DA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61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565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3FBFA-F4B3-48B2-B7A9-05EFB1559FA4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585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758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4289A-9EF1-416D-A8D4-785624833CB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633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31871" cy="35989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A538F-C45B-4A32-B106-B09BCFF4D0B1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657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246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A538F-C45B-4A32-B106-B09BCFF4D0B1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657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34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83215-EC08-4A3A-B48E-143314F7DDBB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681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163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F9CBF-80E9-435B-9856-892C8FEA1C25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705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74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B69E7-AF0C-40E2-A571-88F9B250581F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1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A524D-F72F-4527-BE4E-CE1128A37653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30376" cy="359741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7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87D0F-9F6A-44F9-946C-6D9F8FE7A89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4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AB855-4B85-4EE5-9474-438D1BD0E9F9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1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536D6-8773-4710-94FC-F9BD67B5BA2D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489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88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AB855-4B85-4EE5-9474-438D1BD0E9F9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47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2C77C4-D95C-4A23-A670-5FF2552973D0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3336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77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A46F6-4B4E-4A00-8BD9-5A185FC5A1A6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21412" cy="35883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8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3744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500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52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8590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705A9EB2-176B-4E3D-9A79-D72632A6BB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16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64404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5" r:id="rId5"/>
    <p:sldLayoutId id="2147483676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115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// </a:t>
            </a:r>
            <a:r>
              <a:rPr lang="en-IN" dirty="0" smtClean="0"/>
              <a:t>float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represent floating point numbers </a:t>
            </a:r>
            <a:r>
              <a:rPr lang="en-IN" b="1" dirty="0" smtClean="0"/>
              <a:t>‘float</a:t>
            </a:r>
            <a:r>
              <a:rPr lang="en-IN" dirty="0" smtClean="0"/>
              <a:t>’ is used.  </a:t>
            </a:r>
          </a:p>
          <a:p>
            <a:r>
              <a:rPr lang="en-IN" dirty="0" smtClean="0"/>
              <a:t>Ex. 6.87,   3.567  </a:t>
            </a:r>
          </a:p>
          <a:p>
            <a:r>
              <a:rPr lang="en-IN" dirty="0" smtClean="0"/>
              <a:t>Float value is represented as 64 – bit double precision values that follows IEEE standard.</a:t>
            </a:r>
          </a:p>
          <a:p>
            <a:r>
              <a:rPr lang="en-IN" dirty="0" smtClean="0"/>
              <a:t>To represent very big numbers exponentiation is used.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4" y="3962400"/>
            <a:ext cx="3001675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054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Types  // complex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Complex number has two parts:</a:t>
            </a:r>
          </a:p>
          <a:p>
            <a:r>
              <a:rPr lang="en-IN" dirty="0" smtClean="0"/>
              <a:t>1) real part and </a:t>
            </a:r>
          </a:p>
          <a:p>
            <a:r>
              <a:rPr lang="en-IN" dirty="0" smtClean="0"/>
              <a:t>2) imaginary part</a:t>
            </a:r>
          </a:p>
          <a:p>
            <a:r>
              <a:rPr lang="en-IN" dirty="0" smtClean="0"/>
              <a:t>Ex. 5 + 6i</a:t>
            </a:r>
          </a:p>
          <a:p>
            <a:r>
              <a:rPr lang="en-IN" dirty="0" smtClean="0"/>
              <a:t>5 -&gt; real part</a:t>
            </a:r>
          </a:p>
          <a:p>
            <a:r>
              <a:rPr lang="en-IN" dirty="0" smtClean="0"/>
              <a:t>6 -&gt; imaginary part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2438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function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579418"/>
            <a:ext cx="4558144" cy="3380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3273" y="2078182"/>
            <a:ext cx="450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ype() function in python used to get the datatype.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40327" y="109450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473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// String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070759"/>
          </a:xfrm>
        </p:spPr>
        <p:txBody>
          <a:bodyPr/>
          <a:lstStyle/>
          <a:p>
            <a:r>
              <a:rPr lang="en-IN" dirty="0" smtClean="0"/>
              <a:t>String is a sequence of characters.  </a:t>
            </a:r>
          </a:p>
          <a:p>
            <a:r>
              <a:rPr lang="en-IN" dirty="0" smtClean="0"/>
              <a:t>We can use single quotes or double quotes.</a:t>
            </a:r>
          </a:p>
          <a:p>
            <a:r>
              <a:rPr lang="en-IN" dirty="0" smtClean="0"/>
              <a:t>Ex. ‘Python’   “Python”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486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//string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Multiline string</a:t>
            </a:r>
          </a:p>
          <a:p>
            <a:r>
              <a:rPr lang="en-IN" dirty="0"/>
              <a:t>Triple quotes are used for multi-line strings.</a:t>
            </a:r>
          </a:p>
          <a:p>
            <a:r>
              <a:rPr lang="en-IN" dirty="0"/>
              <a:t>Ex.  ‘’’ Python is a programming</a:t>
            </a:r>
          </a:p>
          <a:p>
            <a:r>
              <a:rPr lang="en-IN" dirty="0"/>
              <a:t>               language ‘’’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32910"/>
            <a:ext cx="3736109" cy="2869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4313525"/>
            <a:ext cx="3567979" cy="16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07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types </a:t>
            </a:r>
            <a:r>
              <a:rPr lang="en-IN" dirty="0"/>
              <a:t>//string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is a sequence of characters.  It can be accessed by using index.</a:t>
            </a:r>
          </a:p>
          <a:p>
            <a:r>
              <a:rPr lang="en-IN" dirty="0" smtClean="0"/>
              <a:t>Like an array, it starts with 0.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567785"/>
            <a:ext cx="4359564" cy="27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8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types </a:t>
            </a:r>
            <a:r>
              <a:rPr lang="en-IN" dirty="0"/>
              <a:t>//string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Operations in String:-</a:t>
            </a:r>
          </a:p>
          <a:p>
            <a:r>
              <a:rPr lang="en-US" dirty="0" smtClean="0"/>
              <a:t>Concatenation - +</a:t>
            </a:r>
            <a:endParaRPr lang="en-US" dirty="0"/>
          </a:p>
          <a:p>
            <a:r>
              <a:rPr lang="en-US" dirty="0" smtClean="0"/>
              <a:t>Repetition - </a:t>
            </a:r>
            <a:r>
              <a:rPr lang="en-US" b="1" dirty="0" smtClean="0"/>
              <a:t>*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380076"/>
            <a:ext cx="4886036" cy="2244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68" y="3962400"/>
            <a:ext cx="4265468" cy="7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types </a:t>
            </a:r>
            <a:r>
              <a:rPr lang="en-IN" dirty="0"/>
              <a:t>//string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Membership test in string</a:t>
            </a:r>
          </a:p>
          <a:p>
            <a:endParaRPr lang="en-IN" dirty="0"/>
          </a:p>
          <a:p>
            <a:r>
              <a:rPr lang="en-IN" dirty="0" smtClean="0"/>
              <a:t>&gt;&gt;&gt; ‘r’ in ‘training’ - &gt;returns true</a:t>
            </a:r>
          </a:p>
          <a:p>
            <a:r>
              <a:rPr lang="en-IN" dirty="0" smtClean="0"/>
              <a:t>&gt;&gt;&gt; ‘x’ in ‘training’ -&gt; returns 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41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741"/>
            <a:ext cx="10363200" cy="585788"/>
          </a:xfrm>
        </p:spPr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clipArt" sz="half" idx="1"/>
          </p:nvPr>
        </p:nvPicPr>
        <p:blipFill>
          <a:blip r:embed="rId2"/>
          <a:stretch>
            <a:fillRect/>
          </a:stretch>
        </p:blipFill>
        <p:spPr>
          <a:xfrm>
            <a:off x="6705600" y="1283710"/>
            <a:ext cx="5278582" cy="143271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77091" y="1324045"/>
            <a:ext cx="6165273" cy="4744245"/>
          </a:xfrm>
        </p:spPr>
        <p:txBody>
          <a:bodyPr/>
          <a:lstStyle/>
          <a:p>
            <a:r>
              <a:rPr lang="en-IN" sz="2000" dirty="0"/>
              <a:t>&gt;&gt;&gt; x='python'</a:t>
            </a:r>
          </a:p>
          <a:p>
            <a:r>
              <a:rPr lang="en-IN" sz="2000" dirty="0"/>
              <a:t>&gt;&gt;&gt; print(x[-2</a:t>
            </a:r>
            <a:r>
              <a:rPr lang="en-IN" sz="2000" dirty="0" smtClean="0"/>
              <a:t>])   # Negative Indexing -1 for the last position.</a:t>
            </a:r>
            <a:endParaRPr lang="en-IN" sz="2000" dirty="0"/>
          </a:p>
          <a:p>
            <a:r>
              <a:rPr lang="en-IN" sz="2000" dirty="0"/>
              <a:t>o</a:t>
            </a:r>
          </a:p>
          <a:p>
            <a:r>
              <a:rPr lang="en-IN" sz="2000" dirty="0"/>
              <a:t>&gt;&gt;&gt; print(x[-1])</a:t>
            </a:r>
          </a:p>
          <a:p>
            <a:r>
              <a:rPr lang="en-IN" sz="2000" dirty="0"/>
              <a:t>n</a:t>
            </a:r>
          </a:p>
          <a:p>
            <a:r>
              <a:rPr lang="en-IN" sz="2000" dirty="0"/>
              <a:t>&gt;&gt;&gt; print(x[0:5</a:t>
            </a:r>
            <a:r>
              <a:rPr lang="en-IN" sz="2000" dirty="0" smtClean="0"/>
              <a:t>])  # positive index starts with 0 like an array.</a:t>
            </a:r>
            <a:endParaRPr lang="en-IN" sz="2000" dirty="0"/>
          </a:p>
          <a:p>
            <a:r>
              <a:rPr lang="en-IN" sz="2000" dirty="0" err="1" smtClean="0"/>
              <a:t>pytho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51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types //</a:t>
            </a:r>
            <a:r>
              <a:rPr lang="en-IN" dirty="0"/>
              <a:t> </a:t>
            </a:r>
            <a:r>
              <a:rPr lang="en-IN" dirty="0" smtClean="0"/>
              <a:t>Raw string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escape sequences should not be translated in a string, the string literal should be preceded by R or r.</a:t>
            </a:r>
          </a:p>
          <a:p>
            <a:r>
              <a:rPr lang="en-IN" dirty="0" smtClean="0"/>
              <a:t>Ex. 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\n is the escape sequence translated into new line.  </a:t>
            </a:r>
          </a:p>
          <a:p>
            <a:pPr marL="0" indent="0">
              <a:buNone/>
            </a:pPr>
            <a:r>
              <a:rPr lang="en-IN" dirty="0" smtClean="0"/>
              <a:t>When it is preceded by r it is not translated.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2160376"/>
            <a:ext cx="4758603" cy="13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After the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simple basic data types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simple program using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variables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program using variables, datatypes, operators</a:t>
            </a:r>
            <a:r>
              <a:rPr lang="en-IN" dirty="0"/>
              <a:t> </a:t>
            </a:r>
            <a:r>
              <a:rPr lang="en-IN" dirty="0" smtClean="0"/>
              <a:t>etc.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984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types //</a:t>
            </a:r>
            <a:r>
              <a:rPr lang="en-IN" dirty="0"/>
              <a:t> </a:t>
            </a:r>
            <a:r>
              <a:rPr lang="en-IN" dirty="0" err="1" smtClean="0"/>
              <a:t>boolean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Boolean provides either true or false value.</a:t>
            </a:r>
          </a:p>
          <a:p>
            <a:r>
              <a:rPr lang="en-IN" dirty="0" smtClean="0"/>
              <a:t>Ex.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13" y="2062595"/>
            <a:ext cx="3496542" cy="18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02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969"/>
            <a:ext cx="11379200" cy="5902031"/>
          </a:xfrm>
        </p:spPr>
        <p:txBody>
          <a:bodyPr/>
          <a:lstStyle/>
          <a:p>
            <a:r>
              <a:rPr lang="en-IN" dirty="0" smtClean="0"/>
              <a:t>1. Check whether ‘l’ is in String  “Hello” .</a:t>
            </a:r>
          </a:p>
          <a:p>
            <a:r>
              <a:rPr lang="en-IN" dirty="0" smtClean="0"/>
              <a:t>2. Write  a program to print “ Hello” , “How are you” and “where are you” in three different lines.</a:t>
            </a:r>
          </a:p>
          <a:p>
            <a:r>
              <a:rPr lang="en-IN" dirty="0" smtClean="0"/>
              <a:t>3. print </a:t>
            </a:r>
            <a:r>
              <a:rPr lang="en-IN" dirty="0"/>
              <a:t>reverse of a string “Python” (as “</a:t>
            </a:r>
            <a:r>
              <a:rPr lang="en-IN" dirty="0" err="1"/>
              <a:t>nohtyP</a:t>
            </a:r>
            <a:r>
              <a:rPr lang="en-IN" dirty="0"/>
              <a:t>” )using negative index</a:t>
            </a:r>
            <a:r>
              <a:rPr lang="en-IN" dirty="0" smtClean="0"/>
              <a:t>. – 10 min </a:t>
            </a:r>
          </a:p>
          <a:p>
            <a:r>
              <a:rPr lang="en-IN" dirty="0" smtClean="0"/>
              <a:t>4. Print a complex number.  Display the data type of the same.</a:t>
            </a:r>
          </a:p>
          <a:p>
            <a:r>
              <a:rPr lang="en-IN" dirty="0" smtClean="0"/>
              <a:t>5.  Print hexadecimal numbers from A to F.</a:t>
            </a:r>
          </a:p>
          <a:p>
            <a:r>
              <a:rPr lang="en-IN" dirty="0" smtClean="0"/>
              <a:t>6.  Print 4500000.0 in exponent form.</a:t>
            </a:r>
          </a:p>
          <a:p>
            <a:r>
              <a:rPr lang="en-IN" dirty="0" smtClean="0"/>
              <a:t>7.  In Python interpreter show that “Python is very interesting programming language “ -&gt; 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62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8.  print  I don’t like apple. </a:t>
            </a:r>
          </a:p>
          <a:p>
            <a:r>
              <a:rPr lang="en-IN" dirty="0"/>
              <a:t>9. Find the length of the string “Python”.</a:t>
            </a:r>
          </a:p>
          <a:p>
            <a:r>
              <a:rPr lang="en-IN" dirty="0"/>
              <a:t>10. check whether the string and its reverse are equal</a:t>
            </a:r>
            <a:r>
              <a:rPr lang="en-IN" dirty="0" smtClean="0"/>
              <a:t>. (10 </a:t>
            </a:r>
            <a:r>
              <a:rPr lang="en-IN" dirty="0" err="1" smtClean="0"/>
              <a:t>mins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123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34429"/>
            <a:ext cx="10668000" cy="810284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Variables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86691"/>
            <a:ext cx="12081164" cy="5971309"/>
          </a:xfrm>
          <a:ln/>
        </p:spPr>
        <p:txBody>
          <a:bodyPr/>
          <a:lstStyle/>
          <a:p>
            <a:r>
              <a:rPr lang="en-US" dirty="0"/>
              <a:t>No need to declare the variables but </a:t>
            </a:r>
            <a:r>
              <a:rPr lang="en-US" dirty="0" smtClean="0"/>
              <a:t>It should be initialized.  ( data type is not necessary) </a:t>
            </a:r>
            <a:endParaRPr lang="en-US" dirty="0"/>
          </a:p>
          <a:p>
            <a:pPr lvl="1"/>
            <a:r>
              <a:rPr lang="en-US" dirty="0" smtClean="0"/>
              <a:t> Using </a:t>
            </a:r>
            <a:r>
              <a:rPr lang="en-US" dirty="0"/>
              <a:t>unassigned/uninitialized variables will raise exception</a:t>
            </a:r>
          </a:p>
          <a:p>
            <a:pPr lvl="1"/>
            <a:r>
              <a:rPr lang="en-US" dirty="0" smtClean="0"/>
              <a:t> Declaration </a:t>
            </a:r>
            <a:r>
              <a:rPr lang="en-US" dirty="0"/>
              <a:t>is automatic when you initialize/assign</a:t>
            </a:r>
          </a:p>
          <a:p>
            <a:pPr lvl="1"/>
            <a:r>
              <a:rPr lang="en-US" dirty="0" smtClean="0"/>
              <a:t> Multiple </a:t>
            </a:r>
            <a:r>
              <a:rPr lang="en-US" dirty="0"/>
              <a:t>variable assignment can be made in single line</a:t>
            </a:r>
          </a:p>
          <a:p>
            <a:pPr lvl="1"/>
            <a:r>
              <a:rPr lang="en-US" dirty="0" smtClean="0"/>
              <a:t> When </a:t>
            </a:r>
            <a:r>
              <a:rPr lang="en-US" dirty="0"/>
              <a:t>you create a variable you reserve some space in memory </a:t>
            </a:r>
            <a:endParaRPr lang="en-US" dirty="0" smtClean="0"/>
          </a:p>
          <a:p>
            <a:pPr lvl="1"/>
            <a:r>
              <a:rPr lang="en-US" dirty="0" smtClean="0"/>
              <a:t>Variables </a:t>
            </a:r>
            <a:r>
              <a:rPr lang="en-US" dirty="0"/>
              <a:t>are not typed</a:t>
            </a:r>
          </a:p>
          <a:p>
            <a:pPr lvl="1"/>
            <a:r>
              <a:rPr lang="en-US" dirty="0"/>
              <a:t>A variable assigned with string can be assigned with numerical values</a:t>
            </a:r>
          </a:p>
          <a:p>
            <a:r>
              <a:rPr lang="en-US" dirty="0"/>
              <a:t>Everything is a variable</a:t>
            </a:r>
          </a:p>
          <a:p>
            <a:pPr lvl="1"/>
            <a:r>
              <a:rPr lang="en-US" dirty="0"/>
              <a:t>Classes, Objects, Modules, Packages etc.,</a:t>
            </a:r>
          </a:p>
          <a:p>
            <a:r>
              <a:rPr lang="en-US" dirty="0"/>
              <a:t>Variable definition =&gt; </a:t>
            </a:r>
            <a:r>
              <a:rPr lang="en-US" i="1" dirty="0"/>
              <a:t>variable = value</a:t>
            </a:r>
          </a:p>
          <a:p>
            <a:r>
              <a:rPr lang="en-US" dirty="0"/>
              <a:t>Python Data Types :</a:t>
            </a:r>
          </a:p>
          <a:p>
            <a:pPr lvl="1"/>
            <a:r>
              <a:rPr lang="en-US" dirty="0"/>
              <a:t>Numbers, String, List, Tuple, Dictionary</a:t>
            </a:r>
          </a:p>
          <a:p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473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8160" cy="817418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Variable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15" y="1449530"/>
            <a:ext cx="3916940" cy="3261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4" y="5056910"/>
            <a:ext cx="2642321" cy="1343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14" y="4585855"/>
            <a:ext cx="30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973782" y="1274618"/>
            <a:ext cx="602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i is not declared as float.  Directly it has been assigned value.  Since float value is assigned pi is float variable.</a:t>
            </a:r>
          </a:p>
          <a:p>
            <a:endParaRPr lang="en-IN" dirty="0"/>
          </a:p>
          <a:p>
            <a:r>
              <a:rPr lang="en-IN" dirty="0" smtClean="0"/>
              <a:t>In some other statement it may be assigned integer value.  At that point pi is  treated as integer variable.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773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8160" cy="845127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Variable types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946"/>
            <a:ext cx="12095018" cy="5805054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In the previous example, “pi” and “message” are variables, but one is a floating point number, and the other is a string. </a:t>
            </a:r>
            <a:endParaRPr lang="en-GB" altLang="en-US" dirty="0" smtClean="0"/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 </a:t>
            </a:r>
            <a:r>
              <a:rPr lang="en-GB" altLang="en-US" dirty="0"/>
              <a:t>Notice we didn't declare the types in our example.  Python has decided types for the variables, however.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Actually, “variables” in python are really </a:t>
            </a:r>
            <a:r>
              <a:rPr lang="en-GB" altLang="en-US" i="1" dirty="0"/>
              <a:t>object references</a:t>
            </a:r>
            <a:r>
              <a:rPr lang="en-GB" altLang="en-US" dirty="0"/>
              <a:t>.  The reason we don't need to declare types is that a reference might point to a different type later.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references.py: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x=42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y=”hello</a:t>
            </a:r>
            <a:r>
              <a:rPr lang="en-GB" altLang="en-US" dirty="0" smtClean="0"/>
              <a:t>” 							 y is a string variable since string value is assigned.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print 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x,y</a:t>
            </a:r>
            <a:r>
              <a:rPr lang="en-GB" altLang="en-US" dirty="0" smtClean="0"/>
              <a:t>) </a:t>
            </a:r>
            <a:r>
              <a:rPr lang="en-GB" altLang="en-US" dirty="0"/>
              <a:t># prints 42 </a:t>
            </a:r>
            <a:r>
              <a:rPr lang="en-GB" altLang="en-US" dirty="0" smtClean="0"/>
              <a:t>hello</a:t>
            </a:r>
          </a:p>
          <a:p>
            <a:pPr marL="95042" indent="0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     y=42								  Now y is an integer.  Depending on the value assigned the type of </a:t>
            </a:r>
          </a:p>
          <a:p>
            <a:pPr marL="95042" indent="0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	</a:t>
            </a:r>
            <a:r>
              <a:rPr lang="en-GB" altLang="en-US" dirty="0" smtClean="0"/>
              <a:t>										the variable changes.</a:t>
            </a:r>
          </a:p>
          <a:p>
            <a:pPr marL="95042" indent="0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     print(</a:t>
            </a:r>
            <a:r>
              <a:rPr lang="en-GB" altLang="en-US" dirty="0" err="1" smtClean="0"/>
              <a:t>x,y</a:t>
            </a:r>
            <a:r>
              <a:rPr lang="en-GB" altLang="en-US" dirty="0" smtClean="0"/>
              <a:t>) </a:t>
            </a:r>
            <a:r>
              <a:rPr lang="en-GB" altLang="en-US" dirty="0"/>
              <a:t># prints 42 42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925782" y="4378036"/>
            <a:ext cx="2341418" cy="1385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1233055" y="5238093"/>
            <a:ext cx="3034145" cy="692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404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8160" cy="817418"/>
          </a:xfrm>
          <a:ln/>
        </p:spPr>
        <p:txBody>
          <a:bodyPr/>
          <a:lstStyle/>
          <a:p>
            <a:pPr>
              <a:lnSpc>
                <a:spcPct val="93000"/>
              </a:lnSpc>
              <a:buSzPct val="99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Variable names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" y="1451930"/>
            <a:ext cx="11845637" cy="4444307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Can contain letters, numbers, and underscores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Must begin with a letter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Cannot be one of the reserved Python keywords: </a:t>
            </a:r>
            <a:endParaRPr lang="en-GB" altLang="en-US" dirty="0" smtClean="0"/>
          </a:p>
          <a:p>
            <a:pPr marL="95042" indent="0" algn="just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	 and</a:t>
            </a:r>
            <a:r>
              <a:rPr lang="en-GB" altLang="en-US" dirty="0"/>
              <a:t>, as, assert, break, class, continue, </a:t>
            </a:r>
            <a:r>
              <a:rPr lang="en-GB" altLang="en-US" dirty="0" err="1"/>
              <a:t>def</a:t>
            </a:r>
            <a:r>
              <a:rPr lang="en-GB" altLang="en-US" dirty="0"/>
              <a:t>, del, </a:t>
            </a:r>
            <a:r>
              <a:rPr lang="en-GB" altLang="en-US" dirty="0" err="1"/>
              <a:t>elif</a:t>
            </a:r>
            <a:r>
              <a:rPr lang="en-GB" altLang="en-US" dirty="0"/>
              <a:t>, else, except, exec, finally</a:t>
            </a:r>
            <a:r>
              <a:rPr lang="en-GB" altLang="en-US" dirty="0" smtClean="0"/>
              <a:t>,</a:t>
            </a:r>
          </a:p>
          <a:p>
            <a:pPr marL="95042" indent="0" algn="just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	 </a:t>
            </a:r>
            <a:r>
              <a:rPr lang="en-GB" altLang="en-US" dirty="0"/>
              <a:t>for, from, global, if, import, in, is, lambda, not, or, pass, print, raise, return</a:t>
            </a:r>
            <a:r>
              <a:rPr lang="en-GB" altLang="en-US" dirty="0" smtClean="0"/>
              <a:t>,</a:t>
            </a:r>
          </a:p>
          <a:p>
            <a:pPr marL="95042" indent="0" algn="just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	 </a:t>
            </a:r>
            <a:r>
              <a:rPr lang="en-GB" altLang="en-US" dirty="0"/>
              <a:t>try, while, with, </a:t>
            </a:r>
            <a:r>
              <a:rPr lang="en-GB" altLang="en-US" dirty="0" smtClean="0"/>
              <a:t>yield.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69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6640" cy="858982"/>
          </a:xfrm>
          <a:ln/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More on variable names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22437"/>
            <a:ext cx="11471564" cy="5544617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Names starting with one underscore (_V) are not imported from the module import * statement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Names starting and ending with 2 underscores are special, system-defined names (e.g., __V__)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Names beginning with 2 underscores (but without trailing underscores) are local to a class (__V)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A single underscore (_) by itself denotes the result of the last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6043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42363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buSzPct val="99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/>
              <a:t>Numbers (No Long Integer with 3.6)</a:t>
            </a:r>
            <a:endParaRPr lang="en-GB" alt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8AB5009-0784-4BF3-9B2D-76E81895E3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5799" y="1293055"/>
          <a:ext cx="894236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/Long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</a:t>
                      </a:r>
                      <a:r>
                        <a:rPr lang="en-US" baseline="0" dirty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3+14j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4.53e-7j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c=80.2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d=3+14j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b=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b=float(c)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b=complex(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&gt;&gt;&gt; type(a)</a:t>
                      </a:r>
                    </a:p>
                    <a:p>
                      <a:r>
                        <a:rPr lang="en-US" dirty="0"/>
                        <a:t>&lt;class ‘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’&gt;</a:t>
                      </a:r>
                    </a:p>
                    <a:p>
                      <a:r>
                        <a:rPr lang="en-US" dirty="0"/>
                        <a:t>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&gt;&gt;&gt; type(c)</a:t>
                      </a:r>
                    </a:p>
                    <a:p>
                      <a:r>
                        <a:rPr lang="en-US" dirty="0"/>
                        <a:t>&lt;class ‘float’&gt;</a:t>
                      </a:r>
                    </a:p>
                    <a:p>
                      <a:r>
                        <a:rPr lang="en-US" dirty="0"/>
                        <a:t>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&gt;&gt;&gt; type(d)</a:t>
                      </a:r>
                    </a:p>
                    <a:p>
                      <a:r>
                        <a:rPr lang="en-US" dirty="0"/>
                        <a:t>&lt;class ‘complex’&gt;</a:t>
                      </a:r>
                    </a:p>
                    <a:p>
                      <a:r>
                        <a:rPr lang="en-US" dirty="0"/>
                        <a:t>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8D29523-8778-46FB-AF7A-783A3E0C2A36}"/>
              </a:ext>
            </a:extLst>
          </p:cNvPr>
          <p:cNvSpPr txBox="1">
            <a:spLocks/>
          </p:cNvSpPr>
          <p:nvPr/>
        </p:nvSpPr>
        <p:spPr>
          <a:xfrm>
            <a:off x="685800" y="4764845"/>
            <a:ext cx="65532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Multiple variable assignment  &amp; Typing of Variables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a=b=c=10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5,10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a=float(b)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c=complex(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097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3855"/>
            <a:ext cx="8228160" cy="73429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22439"/>
            <a:ext cx="8228160" cy="4444307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/>
              <a:t>+ addition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/>
              <a:t>- subtraction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/>
              <a:t>/ division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/>
              <a:t>** </a:t>
            </a:r>
            <a:r>
              <a:rPr lang="en-GB" altLang="en-US" dirty="0"/>
              <a:t>exponentiation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/>
              <a:t>% modulus (remainder after division)</a:t>
            </a:r>
            <a:r>
              <a:rPr lang="ar-SA" altLang="en-US" sz="2400" dirty="0">
                <a:cs typeface="Arial" charset="0"/>
              </a:rPr>
              <a:t>‏</a:t>
            </a:r>
            <a:endParaRPr lang="en-GB" altLang="en-US" sz="2400" dirty="0"/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/>
              <a:t>Comparison operators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133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Introduction to basic programming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6914"/>
            <a:ext cx="11379200" cy="5292431"/>
          </a:xfrm>
        </p:spPr>
        <p:txBody>
          <a:bodyPr/>
          <a:lstStyle/>
          <a:p>
            <a:r>
              <a:rPr lang="en-IN" dirty="0" smtClean="0"/>
              <a:t>In this topic, we will discuss</a:t>
            </a:r>
          </a:p>
          <a:p>
            <a:r>
              <a:rPr lang="en-IN" dirty="0" smtClean="0"/>
              <a:t>Print statement</a:t>
            </a:r>
          </a:p>
          <a:p>
            <a:r>
              <a:rPr lang="en-IN" dirty="0" smtClean="0"/>
              <a:t>Data types in python</a:t>
            </a:r>
          </a:p>
          <a:p>
            <a:r>
              <a:rPr lang="en-IN" dirty="0" smtClean="0"/>
              <a:t>How to create variables and initialize  </a:t>
            </a:r>
          </a:p>
          <a:p>
            <a:r>
              <a:rPr lang="en-IN" dirty="0" smtClean="0"/>
              <a:t>Operators (Arithmetic, Relational, Logical)</a:t>
            </a:r>
          </a:p>
          <a:p>
            <a:r>
              <a:rPr lang="en-IN" dirty="0" smtClean="0"/>
              <a:t>Comment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8003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8160" cy="789709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Operators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781" y="1371600"/>
            <a:ext cx="11111345" cy="4793673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Example operators.py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endParaRPr lang="en-GB" altLang="en-US" dirty="0" smtClean="0">
              <a:solidFill>
                <a:srgbClr val="FF00FF"/>
              </a:solidFill>
            </a:endParaRP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>
              <a:solidFill>
                <a:srgbClr val="FF00FF"/>
              </a:solidFill>
            </a:endParaRP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Output</a:t>
            </a:r>
            <a:r>
              <a:rPr lang="en-GB" altLang="en-US" dirty="0"/>
              <a:t>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endParaRPr lang="en-GB" altLang="en-US" dirty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 smtClean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90" y="1927996"/>
            <a:ext cx="2154556" cy="1063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90" y="3768435"/>
            <a:ext cx="965836" cy="127382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1658983" y="4924697"/>
            <a:ext cx="1254034" cy="1306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370217" y="4663440"/>
            <a:ext cx="688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integer answer is needed, put // instead of /.  This is floor division.  Which discards fractional part.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95" y="5628803"/>
            <a:ext cx="2381251" cy="465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0216" y="5624153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will print 0.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89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18654"/>
            <a:ext cx="8102029" cy="506171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Operators</a:t>
            </a:r>
            <a:endParaRPr lang="en-GB" alt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E088B0A-9B6D-4951-89C6-A592E88B73B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371600"/>
          <a:ext cx="769620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  <a:p>
                      <a:r>
                        <a:rPr lang="en-US" dirty="0"/>
                        <a:t>x – y</a:t>
                      </a:r>
                    </a:p>
                    <a:p>
                      <a:r>
                        <a:rPr lang="en-US" dirty="0"/>
                        <a:t>x * y</a:t>
                      </a:r>
                    </a:p>
                    <a:p>
                      <a:r>
                        <a:rPr lang="en-US" dirty="0"/>
                        <a:t>x / y</a:t>
                      </a:r>
                    </a:p>
                    <a:p>
                      <a:r>
                        <a:rPr lang="en-US" dirty="0"/>
                        <a:t>x % y</a:t>
                      </a:r>
                    </a:p>
                    <a:p>
                      <a:r>
                        <a:rPr lang="en-US" dirty="0"/>
                        <a:t>x**y</a:t>
                      </a:r>
                    </a:p>
                    <a:p>
                      <a:r>
                        <a:rPr lang="en-US" dirty="0" err="1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x  and</a:t>
                      </a:r>
                      <a:r>
                        <a:rPr lang="en-US" baseline="0" dirty="0"/>
                        <a:t> y</a:t>
                      </a:r>
                    </a:p>
                    <a:p>
                      <a:r>
                        <a:rPr lang="en-US" baseline="0" dirty="0"/>
                        <a:t>Difference of x and y</a:t>
                      </a:r>
                    </a:p>
                    <a:p>
                      <a:r>
                        <a:rPr lang="en-US" baseline="0" dirty="0"/>
                        <a:t>Product of x and y</a:t>
                      </a:r>
                    </a:p>
                    <a:p>
                      <a:r>
                        <a:rPr lang="en-US" baseline="0" dirty="0"/>
                        <a:t>Quotient of x and y</a:t>
                      </a:r>
                    </a:p>
                    <a:p>
                      <a:r>
                        <a:rPr lang="en-US" baseline="0" dirty="0"/>
                        <a:t>Remainder of x and y</a:t>
                      </a:r>
                    </a:p>
                    <a:p>
                      <a:r>
                        <a:rPr lang="en-US" baseline="0" dirty="0"/>
                        <a:t>x raised to the power of y</a:t>
                      </a:r>
                    </a:p>
                    <a:p>
                      <a:r>
                        <a:rPr lang="en-US" baseline="0" dirty="0"/>
                        <a:t>Negated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Floored</a:t>
                      </a:r>
                      <a:r>
                        <a:rPr lang="en-US" baseline="0" dirty="0"/>
                        <a:t> quotient of x and y (integer division)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True if argument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Returns 0, if x=y</a:t>
                      </a:r>
                    </a:p>
                    <a:p>
                      <a:r>
                        <a:rPr lang="en-US" baseline="0" dirty="0"/>
                        <a:t>Returns +</a:t>
                      </a:r>
                      <a:r>
                        <a:rPr lang="en-US" baseline="0" dirty="0" err="1"/>
                        <a:t>ve</a:t>
                      </a:r>
                      <a:r>
                        <a:rPr lang="en-US" baseline="0" dirty="0"/>
                        <a:t>, if x &gt; y</a:t>
                      </a:r>
                    </a:p>
                    <a:p>
                      <a:r>
                        <a:rPr lang="en-US" baseline="0" dirty="0"/>
                        <a:t>Returns –</a:t>
                      </a:r>
                      <a:r>
                        <a:rPr lang="en-US" baseline="0" dirty="0" err="1"/>
                        <a:t>ve</a:t>
                      </a:r>
                      <a:r>
                        <a:rPr lang="en-US" baseline="0" dirty="0"/>
                        <a:t>, if 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D3B6D7-6299-4EA0-A94A-0924020AF737}"/>
              </a:ext>
            </a:extLst>
          </p:cNvPr>
          <p:cNvSpPr txBox="1"/>
          <p:nvPr/>
        </p:nvSpPr>
        <p:spPr>
          <a:xfrm>
            <a:off x="533400" y="5791200"/>
            <a:ext cx="81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** Please 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nte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that, there are many more built-in functions, keep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737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Arithmetic Operations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PROGRAM TO ADD TWO NUMBERS</a:t>
            </a:r>
            <a:endParaRPr lang="en-IN" dirty="0" smtClean="0"/>
          </a:p>
          <a:p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int</a:t>
            </a:r>
            <a:r>
              <a:rPr lang="en-IN" dirty="0"/>
              <a:t>(input('Enter operand 1\n'))</a:t>
            </a:r>
          </a:p>
          <a:p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(input('Enter operand 2\n'))</a:t>
            </a:r>
          </a:p>
          <a:p>
            <a:r>
              <a:rPr lang="en-IN" dirty="0"/>
              <a:t>z = x + y</a:t>
            </a:r>
          </a:p>
          <a:p>
            <a:r>
              <a:rPr lang="en-IN" dirty="0"/>
              <a:t>print (x,' + ', y, '=',z)</a:t>
            </a:r>
          </a:p>
        </p:txBody>
      </p:sp>
    </p:spTree>
    <p:extLst>
      <p:ext uri="{BB962C8B-B14F-4D97-AF65-F5344CB8AC3E}">
        <p14:creationId xmlns:p14="http://schemas.microsoft.com/office/powerpoint/2010/main" val="6593047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3855"/>
            <a:ext cx="9673884" cy="73429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Logical/Relational/Bitwise Operations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FAC7F3B-F3D6-495D-ABE5-3B7BBF338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717589"/>
              </p:ext>
            </p:extLst>
          </p:nvPr>
        </p:nvGraphicFramePr>
        <p:xfrm>
          <a:off x="609599" y="1524000"/>
          <a:ext cx="11083636" cy="435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203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Relational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Assignment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Bitwise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Logical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Membership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==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(a==b)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(a=b)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&amp;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a&amp;b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 and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 is b)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!=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(a!=b)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(a+=b is a=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|</a:t>
                      </a:r>
                      <a:r>
                        <a:rPr lang="en-US" sz="2000" baseline="0" dirty="0"/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 or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 is not b)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&lt;&gt;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(a&lt;&gt;b)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(a-=b is a=a-b)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^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a^b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not(a and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&gt;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(a&gt;b)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*=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(a*=b is a=a*b)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~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&lt;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(a&lt;b)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/=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(a/=b is a=a/b)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&lt;&lt; 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(a&lt;&lt;b)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&gt;=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(a&gt;=b)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%=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(a%=b is a=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a%b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&gt;&gt;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(a&gt;&gt;b)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2000" dirty="0"/>
                        <a:t>&lt;=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(a&lt;=b)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**=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(a**=b is a=a**b)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//=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(a//=b is a=a//b)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53536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27709"/>
            <a:ext cx="8228160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Operators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08F8BA-C9F2-4301-8A6F-5F22CCCA6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95838"/>
              </p:ext>
            </p:extLst>
          </p:nvPr>
        </p:nvGraphicFramePr>
        <p:xfrm>
          <a:off x="1676400" y="1295400"/>
          <a:ext cx="1447800" cy="475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~ + -  (unary)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98">
                <a:tc>
                  <a:txBody>
                    <a:bodyPr/>
                    <a:lstStyle/>
                    <a:p>
                      <a:r>
                        <a:rPr lang="en-US" dirty="0"/>
                        <a:t>* / % 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+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&gt;&gt; 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6145C5-88E8-4899-A71C-552D3E7F7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354926"/>
              </p:ext>
            </p:extLst>
          </p:nvPr>
        </p:nvGraphicFramePr>
        <p:xfrm>
          <a:off x="5410200" y="1295400"/>
          <a:ext cx="1447800" cy="4348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98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r>
                        <a:rPr lang="en-US" baseline="0" dirty="0"/>
                        <a:t> &lt; &gt;= 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&lt;&gt; != 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= %= /= //= -= += *=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is</a:t>
                      </a:r>
                      <a:r>
                        <a:rPr lang="en-US" dirty="0"/>
                        <a:t>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in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r>
                        <a:rPr lang="en-US" dirty="0"/>
                        <a:t>not or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3151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8160" cy="82730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Variables i/o Formatting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08328"/>
            <a:ext cx="10820400" cy="4933958"/>
          </a:xfrm>
          <a:ln/>
        </p:spPr>
        <p:txBody>
          <a:bodyPr/>
          <a:lstStyle/>
          <a:p>
            <a:pPr marL="95042" indent="0">
              <a:lnSpc>
                <a:spcPct val="93000"/>
              </a:lnSpc>
              <a:buSzPct val="99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Similar to C language, </a:t>
            </a:r>
            <a:r>
              <a:rPr lang="en-US" altLang="en-US" dirty="0" err="1"/>
              <a:t>printf</a:t>
            </a:r>
            <a:r>
              <a:rPr lang="en-US" altLang="en-US" dirty="0"/>
              <a:t> statement, </a:t>
            </a:r>
            <a:r>
              <a:rPr lang="en-US" altLang="en-US" dirty="0" smtClean="0"/>
              <a:t>two </a:t>
            </a:r>
            <a:r>
              <a:rPr lang="en-US" altLang="en-US" dirty="0"/>
              <a:t>formatting methods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“this is %s training” % </a:t>
            </a:r>
            <a:r>
              <a:rPr lang="en-US" altLang="en-US" dirty="0" err="1"/>
              <a:t>my_var</a:t>
            </a:r>
            <a:endParaRPr lang="en-US" altLang="en-US" dirty="0"/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print(“Am %d years %d months experienced” %(</a:t>
            </a:r>
            <a:r>
              <a:rPr lang="en-US" altLang="en-US" dirty="0" err="1"/>
              <a:t>years,months</a:t>
            </a:r>
            <a:r>
              <a:rPr lang="en-US" altLang="en-US" dirty="0"/>
              <a:t>))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“Am %s years %s months experienced” %(</a:t>
            </a:r>
            <a:r>
              <a:rPr lang="en-US" altLang="en-US" dirty="0" err="1"/>
              <a:t>years,months</a:t>
            </a:r>
            <a:r>
              <a:rPr lang="en-US" altLang="en-US" dirty="0"/>
              <a:t>) 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(or)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print(“{0} is {1} years </a:t>
            </a:r>
            <a:r>
              <a:rPr lang="en-US" altLang="en-US" dirty="0" err="1"/>
              <a:t>old”.format</a:t>
            </a:r>
            <a:r>
              <a:rPr lang="en-US" altLang="en-US" dirty="0"/>
              <a:t>(</a:t>
            </a:r>
            <a:r>
              <a:rPr lang="en-US" altLang="en-US" dirty="0" err="1"/>
              <a:t>name,age</a:t>
            </a:r>
            <a:r>
              <a:rPr lang="en-US" altLang="en-US" dirty="0"/>
              <a:t>))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dirty="0"/>
              <a:t>“{name} is {age} years </a:t>
            </a:r>
            <a:r>
              <a:rPr lang="en-US" altLang="en-US" dirty="0" err="1"/>
              <a:t>old”.format</a:t>
            </a:r>
            <a:r>
              <a:rPr lang="en-US" altLang="en-US" dirty="0"/>
              <a:t>(name=“</a:t>
            </a:r>
            <a:r>
              <a:rPr lang="en-US" altLang="en-US" dirty="0" err="1"/>
              <a:t>Rahul”,age</a:t>
            </a:r>
            <a:r>
              <a:rPr lang="en-US" altLang="en-US" dirty="0"/>
              <a:t>=30)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986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8160" cy="720436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Comments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790" y="1410366"/>
            <a:ext cx="8228160" cy="4444307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Anything after a # symbol is treated as a comment</a:t>
            </a: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Comments are used for documentation purpose only and are ignored by Python interpreter.</a:t>
            </a:r>
          </a:p>
          <a:p>
            <a:pPr marL="314094" lvl="1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IN" altLang="en-US" dirty="0"/>
          </a:p>
          <a:p>
            <a:pPr marL="314094" lvl="1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IN" altLang="en-US" dirty="0"/>
              <a:t>&gt;&gt;&gt; 'this will </a:t>
            </a:r>
            <a:r>
              <a:rPr lang="en-IN" altLang="en-US" dirty="0" smtClean="0"/>
              <a:t>be printed'</a:t>
            </a:r>
            <a:endParaRPr lang="en-IN" altLang="en-US" dirty="0"/>
          </a:p>
          <a:p>
            <a:pPr marL="314094" lvl="1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IN" altLang="en-US" dirty="0"/>
              <a:t>'this will print'</a:t>
            </a:r>
          </a:p>
          <a:p>
            <a:pPr marL="314094" lvl="1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IN" altLang="en-US" dirty="0"/>
              <a:t>&gt;&gt;&gt; #'this will not'</a:t>
            </a:r>
          </a:p>
          <a:p>
            <a:pPr marL="314094" lvl="1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IN" altLang="en-US" dirty="0"/>
              <a:t>&gt;&gt;&gt;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855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251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5942" y="1045029"/>
                <a:ext cx="1199605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1. The volume of a sphere with radius r is        . Calculate the volume of a sphere with radius 5.   (15 </a:t>
                </a:r>
                <a:r>
                  <a:rPr lang="en-IN" dirty="0" err="1" smtClean="0"/>
                  <a:t>mins</a:t>
                </a:r>
                <a:r>
                  <a:rPr lang="en-IN" dirty="0" smtClean="0"/>
                  <a:t>)</a:t>
                </a:r>
              </a:p>
              <a:p>
                <a:endParaRPr lang="en-IN" dirty="0"/>
              </a:p>
              <a:p>
                <a:r>
                  <a:rPr lang="en-IN" dirty="0" smtClean="0"/>
                  <a:t>2. The area of a circle with radius r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.  If radius is 7 cm, calculate the area. </a:t>
                </a:r>
                <a:r>
                  <a:rPr lang="en-IN" dirty="0"/>
                  <a:t>(15 </a:t>
                </a:r>
                <a:r>
                  <a:rPr lang="en-IN" dirty="0" err="1"/>
                  <a:t>mins</a:t>
                </a:r>
                <a:r>
                  <a:rPr lang="en-IN" dirty="0"/>
                  <a:t>)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3. The area of a rectangle is 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IN" dirty="0" smtClean="0"/>
                  <a:t>  If the length is 10 m, find its breadth and also calculate the perimeter. </a:t>
                </a:r>
                <a:r>
                  <a:rPr lang="en-IN" dirty="0"/>
                  <a:t>(15 </a:t>
                </a:r>
                <a:r>
                  <a:rPr lang="en-IN" dirty="0" err="1"/>
                  <a:t>mins</a:t>
                </a:r>
                <a:r>
                  <a:rPr lang="en-IN" dirty="0"/>
                  <a:t>)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4. Convert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  </m:t>
                    </m:r>
                  </m:oMath>
                </a14:m>
                <a:r>
                  <a:rPr lang="en-IN" dirty="0" smtClean="0"/>
                  <a:t>  to Celsius.  ( Hint :  C = (F-32) * 5/9  </a:t>
                </a:r>
                <a:r>
                  <a:rPr lang="en-IN" dirty="0"/>
                  <a:t>(</a:t>
                </a:r>
                <a:r>
                  <a:rPr lang="en-IN" dirty="0" smtClean="0"/>
                  <a:t>10 </a:t>
                </a:r>
                <a:r>
                  <a:rPr lang="en-IN" dirty="0" err="1"/>
                  <a:t>mins</a:t>
                </a:r>
                <a:r>
                  <a:rPr lang="en-IN" dirty="0"/>
                  <a:t>)</a:t>
                </a:r>
              </a:p>
              <a:p>
                <a:r>
                  <a:rPr lang="en-IN" dirty="0" smtClean="0"/>
                  <a:t>    </a:t>
                </a:r>
              </a:p>
              <a:p>
                <a:endParaRPr lang="en-IN" dirty="0"/>
              </a:p>
              <a:p>
                <a:r>
                  <a:rPr lang="en-IN" dirty="0" smtClean="0"/>
                  <a:t>5. Convert   30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 smtClean="0"/>
                  <a:t> to </a:t>
                </a:r>
                <a:r>
                  <a:rPr lang="en-IN" dirty="0" err="1" smtClean="0"/>
                  <a:t>Farenheit</a:t>
                </a:r>
                <a:r>
                  <a:rPr lang="en-IN" dirty="0" smtClean="0"/>
                  <a:t>  (Hint : F = ( C * 9/5) + 32. </a:t>
                </a:r>
                <a:r>
                  <a:rPr lang="en-IN" dirty="0"/>
                  <a:t>(</a:t>
                </a:r>
                <a:r>
                  <a:rPr lang="en-IN" dirty="0" smtClean="0"/>
                  <a:t>10 </a:t>
                </a:r>
                <a:r>
                  <a:rPr lang="en-IN" dirty="0" err="1"/>
                  <a:t>mins</a:t>
                </a:r>
                <a:r>
                  <a:rPr lang="en-IN" dirty="0" smtClean="0"/>
                  <a:t>)</a:t>
                </a:r>
              </a:p>
              <a:p>
                <a:endParaRPr lang="en-IN" dirty="0" smtClean="0"/>
              </a:p>
              <a:p>
                <a:pPr marL="342900" indent="-342900">
                  <a:buAutoNum type="arabicPeriod" startAt="6"/>
                </a:pPr>
                <a:r>
                  <a:rPr lang="en-IN" dirty="0" smtClean="0"/>
                  <a:t>Compare two numbers and print bigger number.</a:t>
                </a:r>
              </a:p>
              <a:p>
                <a:pPr marL="342900" indent="-342900">
                  <a:buAutoNum type="arabicPeriod" startAt="6"/>
                </a:pPr>
                <a:endParaRPr lang="en-IN" dirty="0"/>
              </a:p>
              <a:p>
                <a:pPr marL="342900" indent="-342900">
                  <a:buAutoNum type="arabicPeriod" startAt="6"/>
                </a:pPr>
                <a:r>
                  <a:rPr lang="en-IN" dirty="0" smtClean="0"/>
                  <a:t>Find 1’s complement of a given integer.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b="1" dirty="0" smtClean="0"/>
                  <a:t>For all the questions get the data  using input and process it.</a:t>
                </a:r>
              </a:p>
              <a:p>
                <a:endParaRPr lang="en-IN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1045029"/>
                <a:ext cx="11996057" cy="5632311"/>
              </a:xfrm>
              <a:prstGeom prst="rect">
                <a:avLst/>
              </a:prstGeom>
              <a:blipFill>
                <a:blip r:embed="rId2"/>
                <a:stretch>
                  <a:fillRect l="-407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347482" y="1067770"/>
            <a:ext cx="361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10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8394"/>
            <a:ext cx="11379200" cy="522078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8. Write a program to find  a &gt;&gt; b  , a&lt;&lt;b, a ^ b (get input for a and b).</a:t>
            </a:r>
          </a:p>
          <a:p>
            <a:pPr marL="0" indent="0">
              <a:buNone/>
            </a:pPr>
            <a:r>
              <a:rPr lang="en-IN" dirty="0" smtClean="0"/>
              <a:t>9. Find product of 630 and 8  without using arithmetic operator *.</a:t>
            </a:r>
          </a:p>
          <a:p>
            <a:pPr marL="0" indent="0">
              <a:buNone/>
            </a:pPr>
            <a:r>
              <a:rPr lang="en-IN" dirty="0" smtClean="0"/>
              <a:t>10. Find the quotient when 450 is divided by 4.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14339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Now, the participants should be </a:t>
            </a:r>
            <a:r>
              <a:rPr lang="en-IN" dirty="0"/>
              <a:t>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simple basic data types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simple program using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variables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program using variables, datatypes, operators 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925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27709"/>
            <a:ext cx="8228160" cy="872836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Print statement </a:t>
            </a:r>
            <a:endParaRPr lang="en-GB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" y="1077599"/>
            <a:ext cx="11901055" cy="5007406"/>
          </a:xfrm>
          <a:ln/>
        </p:spPr>
        <p:txBody>
          <a:bodyPr/>
          <a:lstStyle/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Let's get started!  Here's an example of a python program run as a script: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endParaRPr lang="en-GB" altLang="en-US" dirty="0">
              <a:solidFill>
                <a:srgbClr val="FF00FF"/>
              </a:solidFill>
            </a:endParaRPr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this is saved to a file </a:t>
            </a:r>
            <a:r>
              <a:rPr lang="en-GB" altLang="en-US" dirty="0" smtClean="0"/>
              <a:t>“hello.py”</a:t>
            </a:r>
            <a:endParaRPr lang="en-GB" altLang="en-US" dirty="0"/>
          </a:p>
          <a:p>
            <a:pPr marL="437942" indent="-342900">
              <a:lnSpc>
                <a:spcPct val="93000"/>
              </a:lnSpc>
              <a:buSzPct val="99000"/>
              <a:buFont typeface="Wingdings" panose="05000000000000000000" pitchFamily="2" charset="2"/>
              <a:buChar char="§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When run, this program prints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" y="3403454"/>
            <a:ext cx="5320146" cy="1653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31" y="1537855"/>
            <a:ext cx="2956213" cy="448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647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hlinkClick r:id="rId2"/>
              </a:rPr>
              <a:t>https://docs.python.org/3/tutorial/</a:t>
            </a:r>
            <a:endParaRPr lang="en-IN" dirty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0999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564"/>
            <a:ext cx="7219310" cy="831273"/>
          </a:xfrm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print </a:t>
            </a:r>
            <a:r>
              <a:rPr lang="en-US" altLang="en-US" dirty="0">
                <a:latin typeface="+mn-lt"/>
              </a:rPr>
              <a:t>Statement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45126" y="3657601"/>
            <a:ext cx="6968838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&gt;&gt;&gt;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print('hello‘)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h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ello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&gt;&gt;&gt; print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('hello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',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'there’)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hello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399" y="1413163"/>
            <a:ext cx="59920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Elements separated by commas print with a space between them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comma at the end of the statement (print ‘hello’,) will not print a newline character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15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25280" cy="858982"/>
          </a:xfrm>
          <a:ln/>
        </p:spPr>
        <p:txBody>
          <a:bodyPr/>
          <a:lstStyle/>
          <a:p>
            <a:pPr>
              <a:lnSpc>
                <a:spcPct val="8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print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endParaRPr lang="en-GB" altLang="en-US" dirty="0">
              <a:solidFill>
                <a:srgbClr val="FF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9" y="1579418"/>
            <a:ext cx="3978853" cy="706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4072" y="1558820"/>
            <a:ext cx="410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\t is the tab character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9" y="2881745"/>
            <a:ext cx="3327690" cy="223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19" y="5436609"/>
            <a:ext cx="2371725" cy="1088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536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16633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Numeric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Integers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Floating point numbers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Boolean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3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// integer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3" y="969823"/>
            <a:ext cx="11379200" cy="5209304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integer </a:t>
            </a:r>
            <a:r>
              <a:rPr lang="en-US" dirty="0" smtClean="0"/>
              <a:t>is a number without decimal point.</a:t>
            </a:r>
          </a:p>
          <a:p>
            <a:r>
              <a:rPr lang="en-US" b="1" dirty="0" smtClean="0"/>
              <a:t>‘ </a:t>
            </a:r>
            <a:r>
              <a:rPr lang="en-US" b="1" dirty="0" err="1"/>
              <a:t>int</a:t>
            </a:r>
            <a:r>
              <a:rPr lang="en-US" b="1" dirty="0"/>
              <a:t>’ represents </a:t>
            </a:r>
            <a:r>
              <a:rPr lang="en-US" b="1" dirty="0" smtClean="0"/>
              <a:t>integer.</a:t>
            </a:r>
            <a:endParaRPr lang="en-US" dirty="0" smtClean="0"/>
          </a:p>
          <a:p>
            <a:r>
              <a:rPr lang="en-US" dirty="0" smtClean="0"/>
              <a:t>There is no limit on the size of integer in python. It can be of size as big as the system’s memory.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Ex. 345346345392343493458252345258345</a:t>
            </a:r>
          </a:p>
          <a:p>
            <a:r>
              <a:rPr lang="en-US" dirty="0" smtClean="0"/>
              <a:t>To represent the numbers other than decimal – Binary, Octal and Hexadecimal should be prefixed with zero and b or o or x.</a:t>
            </a:r>
          </a:p>
          <a:p>
            <a:r>
              <a:rPr lang="en-US" dirty="0" smtClean="0"/>
              <a:t>Ex. 0o - &gt; for Octal number – 0o6</a:t>
            </a:r>
          </a:p>
          <a:p>
            <a:pPr marL="0" indent="0">
              <a:buNone/>
            </a:pPr>
            <a:r>
              <a:rPr lang="en-US" dirty="0" smtClean="0"/>
              <a:t>         0b -&gt; for Binary number – ob10</a:t>
            </a:r>
          </a:p>
          <a:p>
            <a:pPr marL="23967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0x -&gt; for Hexadecimal number – 0xA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92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11379200" cy="749300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676400"/>
            <a:ext cx="2812472" cy="1676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0" y="3916357"/>
            <a:ext cx="447675" cy="10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66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28"/>
  <p:tag name="ARTICULATE_USED_LAYOUT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5"/>
  <p:tag name="ARTICULATE_USED_LAYOUT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6"/>
  <p:tag name="ARTICULATE_USED_LAYOUT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8"/>
  <p:tag name="ARTICULATE_USED_LAYOUT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9"/>
  <p:tag name="ARTICULATE_USED_LAYOUT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9"/>
  <p:tag name="ARTICULATE_USED_LAYOUT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40"/>
  <p:tag name="ARTICULATE_USED_LAYOUT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41"/>
  <p:tag name="ARTICULATE_USED_LAYOUT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42"/>
  <p:tag name="ARTICULATE_USED_LAYOUT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29"/>
  <p:tag name="ARTICULATE_USED_LAYOUT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1"/>
  <p:tag name="ARTICULATE_USED_LAYOU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2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1"/>
  <p:tag name="ARTICULATE_USED_LAYOUT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3"/>
  <p:tag name="ARTICULATE_USED_LAYOUT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4"/>
  <p:tag name="ARTICULATE_USED_LAYOUT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33"/>
  <p:tag name="ARTICULATE_USED_LAYOUT" val="3"/>
</p:tagLst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1789</Words>
  <Application>Microsoft Office PowerPoint</Application>
  <PresentationFormat>Widescreen</PresentationFormat>
  <Paragraphs>357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Novecento Book</vt:lpstr>
      <vt:lpstr>Verdana</vt:lpstr>
      <vt:lpstr>Wingdings</vt:lpstr>
      <vt:lpstr>Wingdings 2</vt:lpstr>
      <vt:lpstr>1_HCL</vt:lpstr>
      <vt:lpstr>Basic programming</vt:lpstr>
      <vt:lpstr>Learning objectives </vt:lpstr>
      <vt:lpstr>Introduction to basic programming </vt:lpstr>
      <vt:lpstr>Print statement </vt:lpstr>
      <vt:lpstr>print Statement</vt:lpstr>
      <vt:lpstr>print </vt:lpstr>
      <vt:lpstr>Data Types</vt:lpstr>
      <vt:lpstr>Data Types // integer</vt:lpstr>
      <vt:lpstr>Data types</vt:lpstr>
      <vt:lpstr>Data Types // float</vt:lpstr>
      <vt:lpstr>Data Types  // complex </vt:lpstr>
      <vt:lpstr>Type function </vt:lpstr>
      <vt:lpstr>Data types // String </vt:lpstr>
      <vt:lpstr>Data types //string</vt:lpstr>
      <vt:lpstr>Data types //string</vt:lpstr>
      <vt:lpstr>Data types //string </vt:lpstr>
      <vt:lpstr>Data types //string</vt:lpstr>
      <vt:lpstr>string</vt:lpstr>
      <vt:lpstr>Data types // Raw string </vt:lpstr>
      <vt:lpstr>Data types // boolean</vt:lpstr>
      <vt:lpstr>activities</vt:lpstr>
      <vt:lpstr>activities</vt:lpstr>
      <vt:lpstr>Variables</vt:lpstr>
      <vt:lpstr>Variable types</vt:lpstr>
      <vt:lpstr>Variable types</vt:lpstr>
      <vt:lpstr>Variable names</vt:lpstr>
      <vt:lpstr>More on variable names</vt:lpstr>
      <vt:lpstr>Numbers (No Long Integer with 3.6)</vt:lpstr>
      <vt:lpstr>Operators</vt:lpstr>
      <vt:lpstr>Operators</vt:lpstr>
      <vt:lpstr>Operators</vt:lpstr>
      <vt:lpstr>Arithmetic Operations</vt:lpstr>
      <vt:lpstr>Logical/Relational/Bitwise Operations</vt:lpstr>
      <vt:lpstr>Operators Precedence</vt:lpstr>
      <vt:lpstr>Variables i/o Formatting</vt:lpstr>
      <vt:lpstr>Comments</vt:lpstr>
      <vt:lpstr>activities</vt:lpstr>
      <vt:lpstr>activities</vt:lpstr>
      <vt:lpstr>summary</vt:lpstr>
      <vt:lpstr>references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How?</dc:title>
  <dc:creator>Jothi Kannan</dc:creator>
  <cp:lastModifiedBy>Jothi Kannan</cp:lastModifiedBy>
  <cp:revision>87</cp:revision>
  <dcterms:created xsi:type="dcterms:W3CDTF">2019-02-26T06:37:22Z</dcterms:created>
  <dcterms:modified xsi:type="dcterms:W3CDTF">2019-05-07T06:52:43Z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62446a90-ee81-4093-9750-9b6ae0f3f80a</vt:lpwstr>
  </property>
  <property fmtid="{D5CDD505-2E9C-101B-9397-08002B2CF9AE}" pid="3" name="HCLClassification">
    <vt:lpwstr>null</vt:lpwstr>
  </property>
</Properties>
</file>