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74" r:id="rId3"/>
    <p:sldId id="259" r:id="rId4"/>
    <p:sldId id="257" r:id="rId5"/>
    <p:sldId id="260" r:id="rId6"/>
    <p:sldId id="258" r:id="rId7"/>
    <p:sldId id="273" r:id="rId8"/>
    <p:sldId id="261" r:id="rId9"/>
    <p:sldId id="276" r:id="rId10"/>
    <p:sldId id="262" r:id="rId11"/>
    <p:sldId id="263" r:id="rId12"/>
    <p:sldId id="27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7" r:id="rId22"/>
    <p:sldId id="278" r:id="rId23"/>
    <p:sldId id="279" r:id="rId24"/>
    <p:sldId id="280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408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5502-849D-453F-B61E-1C90291D409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484C6-EE22-4CE9-B250-C41FE7F3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484C6-EE22-4CE9-B250-C41FE7F309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0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nothkumar.m\Desktop\Current Template\RBTC\Silver BG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22"/>
          <a:stretch/>
        </p:blipFill>
        <p:spPr bwMode="auto">
          <a:xfrm>
            <a:off x="0" y="0"/>
            <a:ext cx="12192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8"/>
          <p:cNvSpPr>
            <a:spLocks noChangeAspect="1"/>
          </p:cNvSpPr>
          <p:nvPr/>
        </p:nvSpPr>
        <p:spPr bwMode="auto">
          <a:xfrm>
            <a:off x="0" y="4562505"/>
            <a:ext cx="12192000" cy="263525"/>
          </a:xfrm>
          <a:custGeom>
            <a:avLst/>
            <a:gdLst>
              <a:gd name="T0" fmla="*/ 2147483647 w 6803"/>
              <a:gd name="T1" fmla="*/ 0 h 196"/>
              <a:gd name="T2" fmla="*/ 0 w 6803"/>
              <a:gd name="T3" fmla="*/ 0 h 196"/>
              <a:gd name="T4" fmla="*/ 0 w 6803"/>
              <a:gd name="T5" fmla="*/ 2147483647 h 196"/>
              <a:gd name="T6" fmla="*/ 2147483647 w 6803"/>
              <a:gd name="T7" fmla="*/ 2147483647 h 196"/>
              <a:gd name="T8" fmla="*/ 2147483647 w 6803"/>
              <a:gd name="T9" fmla="*/ 2147483647 h 196"/>
              <a:gd name="T10" fmla="*/ 2147483647 w 6803"/>
              <a:gd name="T11" fmla="*/ 2147483647 h 196"/>
              <a:gd name="T12" fmla="*/ 2147483647 w 6803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03" h="196">
                <a:moveTo>
                  <a:pt x="6803" y="0"/>
                </a:moveTo>
                <a:lnTo>
                  <a:pt x="0" y="0"/>
                </a:lnTo>
                <a:lnTo>
                  <a:pt x="0" y="99"/>
                </a:lnTo>
                <a:lnTo>
                  <a:pt x="2187" y="99"/>
                </a:lnTo>
                <a:lnTo>
                  <a:pt x="2282" y="196"/>
                </a:lnTo>
                <a:lnTo>
                  <a:pt x="6803" y="196"/>
                </a:lnTo>
                <a:lnTo>
                  <a:pt x="6803" y="0"/>
                </a:lnTo>
                <a:close/>
              </a:path>
            </a:pathLst>
          </a:custGeom>
          <a:solidFill>
            <a:srgbClr val="0052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14" rIns="91425" bIns="45714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7641771" y="6597680"/>
            <a:ext cx="4143851" cy="24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4" rIns="0" bIns="45714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Copyright © 2016 HCL Technologies Limited  |  www.hcltech.com</a:t>
            </a:r>
          </a:p>
        </p:txBody>
      </p:sp>
      <p:grpSp>
        <p:nvGrpSpPr>
          <p:cNvPr id="6" name="Group 14"/>
          <p:cNvGrpSpPr>
            <a:grpSpLocks noChangeAspect="1"/>
          </p:cNvGrpSpPr>
          <p:nvPr/>
        </p:nvGrpSpPr>
        <p:grpSpPr bwMode="auto">
          <a:xfrm>
            <a:off x="10519835" y="6446871"/>
            <a:ext cx="1257300" cy="160337"/>
            <a:chOff x="5094" y="3939"/>
            <a:chExt cx="1488" cy="255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153055 w 222"/>
                <a:gd name="T1" fmla="*/ 34001 h 94"/>
                <a:gd name="T2" fmla="*/ 213927 w 222"/>
                <a:gd name="T3" fmla="*/ 34001 h 94"/>
                <a:gd name="T4" fmla="*/ 175531 w 222"/>
                <a:gd name="T5" fmla="*/ 7770 h 94"/>
                <a:gd name="T6" fmla="*/ 32677 w 222"/>
                <a:gd name="T7" fmla="*/ 24106 h 94"/>
                <a:gd name="T8" fmla="*/ 29733 w 222"/>
                <a:gd name="T9" fmla="*/ 79488 h 94"/>
                <a:gd name="T10" fmla="*/ 147350 w 222"/>
                <a:gd name="T11" fmla="*/ 83961 h 94"/>
                <a:gd name="T12" fmla="*/ 201263 w 222"/>
                <a:gd name="T13" fmla="*/ 59881 h 94"/>
                <a:gd name="T14" fmla="*/ 139549 w 222"/>
                <a:gd name="T15" fmla="*/ 59881 h 94"/>
                <a:gd name="T16" fmla="*/ 108952 w 222"/>
                <a:gd name="T17" fmla="*/ 69592 h 94"/>
                <a:gd name="T18" fmla="*/ 75893 w 222"/>
                <a:gd name="T19" fmla="*/ 46355 h 94"/>
                <a:gd name="T20" fmla="*/ 121249 w 222"/>
                <a:gd name="T21" fmla="*/ 24106 h 94"/>
                <a:gd name="T22" fmla="*/ 153055 w 222"/>
                <a:gd name="T23" fmla="*/ 34001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43360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2336" y="4940423"/>
            <a:ext cx="11387328" cy="829468"/>
          </a:xfrm>
        </p:spPr>
        <p:txBody>
          <a:bodyPr lIns="91425" rIns="91425"/>
          <a:lstStyle>
            <a:lvl1pPr>
              <a:lnSpc>
                <a:spcPct val="125000"/>
              </a:lnSpc>
              <a:defRPr sz="2400" b="1">
                <a:solidFill>
                  <a:srgbClr val="00529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02336" y="5769894"/>
            <a:ext cx="11387328" cy="554710"/>
          </a:xfrm>
        </p:spPr>
        <p:txBody>
          <a:bodyPr/>
          <a:lstStyle>
            <a:lvl1pPr marL="0" indent="0">
              <a:buFont typeface="Wingdings 2" pitchFamily="18" charset="2"/>
              <a:buNone/>
              <a:defRPr sz="21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86402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 marL="457128" indent="-217453">
              <a:buFont typeface="Wingdings" panose="05000000000000000000" pitchFamily="2" charset="2"/>
              <a:buChar char="Ø"/>
              <a:defRPr sz="2000"/>
            </a:lvl2pPr>
            <a:lvl3pPr marL="676168" indent="-209517">
              <a:buFont typeface="Wingdings" panose="05000000000000000000" pitchFamily="2" charset="2"/>
              <a:buChar char="ü"/>
              <a:defRPr sz="2000"/>
            </a:lvl3pPr>
            <a:lvl4pPr marL="904729" indent="-219040">
              <a:buFont typeface="Arial" panose="020B0604020202020204" pitchFamily="34" charset="0"/>
              <a:buChar char="•"/>
              <a:defRPr sz="1800"/>
            </a:lvl4pPr>
            <a:lvl5pPr marL="1133293" indent="-219040"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346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710977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0903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65759" y="274319"/>
            <a:ext cx="1146047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65759" y="1645919"/>
            <a:ext cx="1146047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821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40" y="1604330"/>
            <a:ext cx="5374080" cy="449759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041" y="1604330"/>
            <a:ext cx="5374080" cy="449759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608640" y="6247377"/>
            <a:ext cx="2801280" cy="443567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4170240" y="6247377"/>
            <a:ext cx="3826560" cy="443567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8741760" y="6247377"/>
            <a:ext cx="2801280" cy="443567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5A9EB2-176B-4E3D-9A79-D72632A6BBAB}" type="slidenum">
              <a:rPr kumimoji="0" lang="en-GB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48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81050"/>
            <a:ext cx="10363200" cy="58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544638"/>
            <a:ext cx="5080000" cy="1884362"/>
          </a:xfrm>
        </p:spPr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544638"/>
            <a:ext cx="5080000" cy="1884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248400"/>
            <a:ext cx="1422400" cy="40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672195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G:\Jobs\Layout &amp; Template\Temp\Template_1\Airbus Inner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"/>
            <a:ext cx="121920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19205"/>
            <a:ext cx="11379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4" rIns="91425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879"/>
            <a:ext cx="11379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45714" rIns="45714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26533" y="6577046"/>
            <a:ext cx="0" cy="280987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>
            <a:off x="65620" y="6569107"/>
            <a:ext cx="438149" cy="215431"/>
          </a:xfrm>
          <a:prstGeom prst="rect">
            <a:avLst/>
          </a:prstGeom>
        </p:spPr>
        <p:txBody>
          <a:bodyPr lIns="91425" tIns="45714" rIns="0" bIns="45714">
            <a:spAutoFit/>
          </a:bodyPr>
          <a:lstStyle>
            <a:defPPr>
              <a:defRPr lang="en-US"/>
            </a:defPPr>
            <a:lvl1pPr algn="r">
              <a:defRPr sz="8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F0FD5-3A24-44DA-9FFE-F337F5476E2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31" name="Rectangle 6"/>
          <p:cNvSpPr>
            <a:spLocks/>
          </p:cNvSpPr>
          <p:nvPr/>
        </p:nvSpPr>
        <p:spPr bwMode="auto">
          <a:xfrm>
            <a:off x="3967844" y="6446871"/>
            <a:ext cx="3902528" cy="24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4" rIns="0" bIns="45714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Copyright © 2016 HCL Technologies Limited  |  www.hcltech.com</a:t>
            </a:r>
          </a:p>
        </p:txBody>
      </p:sp>
      <p:grpSp>
        <p:nvGrpSpPr>
          <p:cNvPr id="1032" name="Group 5"/>
          <p:cNvGrpSpPr>
            <a:grpSpLocks noChangeAspect="1"/>
          </p:cNvGrpSpPr>
          <p:nvPr/>
        </p:nvGrpSpPr>
        <p:grpSpPr bwMode="auto">
          <a:xfrm>
            <a:off x="10519835" y="6446871"/>
            <a:ext cx="1257300" cy="160337"/>
            <a:chOff x="5094" y="3939"/>
            <a:chExt cx="1488" cy="255"/>
          </a:xfrm>
        </p:grpSpPr>
        <p:sp>
          <p:nvSpPr>
            <p:cNvPr id="1033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4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5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153055 w 222"/>
                <a:gd name="T1" fmla="*/ 34001 h 94"/>
                <a:gd name="T2" fmla="*/ 213927 w 222"/>
                <a:gd name="T3" fmla="*/ 34001 h 94"/>
                <a:gd name="T4" fmla="*/ 175531 w 222"/>
                <a:gd name="T5" fmla="*/ 7770 h 94"/>
                <a:gd name="T6" fmla="*/ 32677 w 222"/>
                <a:gd name="T7" fmla="*/ 24106 h 94"/>
                <a:gd name="T8" fmla="*/ 29733 w 222"/>
                <a:gd name="T9" fmla="*/ 79488 h 94"/>
                <a:gd name="T10" fmla="*/ 147350 w 222"/>
                <a:gd name="T11" fmla="*/ 83961 h 94"/>
                <a:gd name="T12" fmla="*/ 201263 w 222"/>
                <a:gd name="T13" fmla="*/ 59881 h 94"/>
                <a:gd name="T14" fmla="*/ 139549 w 222"/>
                <a:gd name="T15" fmla="*/ 59881 h 94"/>
                <a:gd name="T16" fmla="*/ 108952 w 222"/>
                <a:gd name="T17" fmla="*/ 69592 h 94"/>
                <a:gd name="T18" fmla="*/ 75893 w 222"/>
                <a:gd name="T19" fmla="*/ 46355 h 94"/>
                <a:gd name="T20" fmla="*/ 121249 w 222"/>
                <a:gd name="T21" fmla="*/ 24106 h 94"/>
                <a:gd name="T22" fmla="*/ 153055 w 222"/>
                <a:gd name="T23" fmla="*/ 34001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6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69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cap="all" baseline="0">
          <a:solidFill>
            <a:srgbClr val="00529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12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252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38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50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38088" indent="-238088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457128" indent="-217453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2pPr>
      <a:lvl3pPr marL="676168" indent="-209517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904729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133293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590421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548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4675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1802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2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7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Python - Control 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51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1379200" cy="749300"/>
          </a:xfrm>
        </p:spPr>
        <p:txBody>
          <a:bodyPr/>
          <a:lstStyle/>
          <a:p>
            <a:r>
              <a:rPr lang="en-US" dirty="0" smtClean="0"/>
              <a:t>Types of Loops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278541"/>
              </p:ext>
            </p:extLst>
          </p:nvPr>
        </p:nvGraphicFramePr>
        <p:xfrm>
          <a:off x="76200" y="1266825"/>
          <a:ext cx="10515600" cy="3901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22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3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Loop Statement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Description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for loop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 for loop is used in the case where we need to execute some part of the code until the given condition is satisfied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</a:t>
                      </a:r>
                    </a:p>
                    <a:p>
                      <a:pPr algn="l"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It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 better to use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‘for’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loop if the number of iteration is known in advance.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while loop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 while loop is to be used in the scenario where we don't know the number of iterations in advance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</a:t>
                      </a:r>
                    </a:p>
                    <a:p>
                      <a:pPr algn="l"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 block of statements is executed in the while loop until the condition specified in the while loop is satisfied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do-while loop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 do-while loop continues until a given condition satisfies. 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l"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 used when it is necessary to execute the loop at least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once.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370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26646"/>
          </a:xfrm>
        </p:spPr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‘</a:t>
            </a:r>
            <a:r>
              <a:rPr lang="en-US" dirty="0" smtClean="0"/>
              <a:t>for’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5537"/>
            <a:ext cx="10515600" cy="4351338"/>
          </a:xfrm>
        </p:spPr>
        <p:txBody>
          <a:bodyPr/>
          <a:lstStyle/>
          <a:p>
            <a:pPr algn="just"/>
            <a:r>
              <a:rPr lang="en-US" dirty="0" smtClean="0">
                <a:latin typeface="+mj-lt"/>
              </a:rPr>
              <a:t>‘for’ loop is used for iterating over a sequence. i.e., list, tuple, dictionary, set or string.</a:t>
            </a:r>
          </a:p>
          <a:p>
            <a:pPr marL="0" indent="0" algn="just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# Loop through a list</a:t>
            </a:r>
          </a:p>
          <a:p>
            <a:pPr algn="just"/>
            <a:endParaRPr lang="en-US" dirty="0">
              <a:latin typeface="Garamond" panose="02020404030301010803" pitchFamily="18" charset="0"/>
            </a:endParaRPr>
          </a:p>
          <a:p>
            <a:pPr algn="just"/>
            <a:endParaRPr lang="en-US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smtClean="0">
                <a:latin typeface="Garamond" panose="02020404030301010803" pitchFamily="18" charset="0"/>
              </a:rPr>
              <a:t> # Loop through a string</a:t>
            </a:r>
          </a:p>
          <a:p>
            <a:pPr marL="0" indent="0" algn="just"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pPr algn="just"/>
            <a:endParaRPr lang="en-US" dirty="0" smtClean="0">
              <a:latin typeface="Garamond" panose="02020404030301010803" pitchFamily="18" charset="0"/>
            </a:endParaRPr>
          </a:p>
          <a:p>
            <a:pPr algn="just"/>
            <a:endParaRPr lang="en-US" dirty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535" y="2947305"/>
            <a:ext cx="4865008" cy="869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4506628"/>
            <a:ext cx="3325586" cy="834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7368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‘for’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 ‘break’ Statement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 ‘continue’ statement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57" y="2426834"/>
            <a:ext cx="4648200" cy="1133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757" y="4397148"/>
            <a:ext cx="4370614" cy="1190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777783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US" dirty="0" smtClean="0"/>
              <a:t>Nested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1218"/>
            <a:ext cx="11379200" cy="4525963"/>
          </a:xfrm>
        </p:spPr>
        <p:txBody>
          <a:bodyPr/>
          <a:lstStyle/>
          <a:p>
            <a:pPr algn="just"/>
            <a:r>
              <a:rPr lang="en-US" dirty="0" smtClean="0">
                <a:latin typeface="+mj-lt"/>
              </a:rPr>
              <a:t>Python allows us to nest any number of ‘for’ loops inside ‘for’ loop.</a:t>
            </a:r>
          </a:p>
          <a:p>
            <a:pPr algn="just"/>
            <a:r>
              <a:rPr lang="en-US" dirty="0" smtClean="0">
                <a:latin typeface="+mj-lt"/>
              </a:rPr>
              <a:t>The inner loop is executed ‘n’ number of times for every iteration of the outer loop.</a:t>
            </a:r>
          </a:p>
          <a:p>
            <a:pPr algn="just"/>
            <a:r>
              <a:rPr lang="en-US" dirty="0" smtClean="0">
                <a:latin typeface="+mj-lt"/>
              </a:rPr>
              <a:t>Example for ‘nested for’ loop.</a:t>
            </a:r>
          </a:p>
          <a:p>
            <a:pPr algn="just"/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9205"/>
            <a:ext cx="4906738" cy="1491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0093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US" dirty="0" smtClean="0"/>
              <a:t>‘for-else’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+mj-lt"/>
              </a:rPr>
              <a:t>Python allows us to use the ‘else’ statement with the for loop, which can be executed only when all the iterations are exhausted.</a:t>
            </a:r>
          </a:p>
          <a:p>
            <a:pPr marL="0" indent="0" algn="just">
              <a:buNone/>
            </a:pPr>
            <a:r>
              <a:rPr lang="en-US" dirty="0" smtClean="0">
                <a:latin typeface="+mj-lt"/>
              </a:rPr>
              <a:t>Note: If the ‘for’ loop contains any ‘break’ statement then the ‘else’ statement will not be executed.</a:t>
            </a:r>
          </a:p>
          <a:p>
            <a:pPr marL="0" indent="0" algn="just">
              <a:buNone/>
            </a:pPr>
            <a:r>
              <a:rPr lang="en-US" dirty="0" smtClean="0">
                <a:latin typeface="+mj-lt"/>
              </a:rPr>
              <a:t>Ex: </a:t>
            </a: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14" y="3698837"/>
            <a:ext cx="5953125" cy="1802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5488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362"/>
            <a:ext cx="11379200" cy="749300"/>
          </a:xfrm>
        </p:spPr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3307"/>
            <a:ext cx="11379200" cy="4525963"/>
          </a:xfrm>
        </p:spPr>
        <p:txBody>
          <a:bodyPr/>
          <a:lstStyle/>
          <a:p>
            <a:pPr algn="just"/>
            <a:r>
              <a:rPr lang="en-US" dirty="0" smtClean="0">
                <a:latin typeface="+mj-lt"/>
              </a:rPr>
              <a:t>While loop is also known as pre-tested loop.</a:t>
            </a:r>
          </a:p>
          <a:p>
            <a:pPr algn="just"/>
            <a:r>
              <a:rPr lang="en-US" dirty="0" smtClean="0">
                <a:latin typeface="+mj-lt"/>
              </a:rPr>
              <a:t>In general, while loop allows a part of the code to be executed as long as the given condition is true.</a:t>
            </a:r>
          </a:p>
          <a:p>
            <a:pPr algn="just"/>
            <a:r>
              <a:rPr lang="en-US" dirty="0" smtClean="0">
                <a:latin typeface="+mj-lt"/>
              </a:rPr>
              <a:t>The while loop is mostly used in the case where the number of iterations are not known in advance</a:t>
            </a:r>
          </a:p>
          <a:p>
            <a:pPr marL="0" indent="0" algn="just">
              <a:buNone/>
            </a:pPr>
            <a:r>
              <a:rPr lang="en-US" dirty="0" smtClean="0">
                <a:latin typeface="Garamond" panose="02020404030301010803" pitchFamily="18" charset="0"/>
              </a:rPr>
              <a:t>     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855" y="3399991"/>
            <a:ext cx="3723822" cy="2364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66" y="4032611"/>
            <a:ext cx="2923267" cy="1098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783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Example: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32" y="2371598"/>
            <a:ext cx="5564868" cy="1662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9716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US" dirty="0" smtClean="0"/>
              <a:t>while loop with ‘else’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+mj-lt"/>
              </a:rPr>
              <a:t>‘else’ block executed when condition of while loop is false.</a:t>
            </a:r>
          </a:p>
          <a:p>
            <a:pPr marL="0" indent="0" algn="just">
              <a:buNone/>
            </a:pPr>
            <a:r>
              <a:rPr lang="en-US" dirty="0" smtClean="0">
                <a:latin typeface="+mj-lt"/>
              </a:rPr>
              <a:t>Note: </a:t>
            </a:r>
            <a:r>
              <a:rPr lang="en-US" dirty="0">
                <a:latin typeface="+mj-lt"/>
              </a:rPr>
              <a:t> if the while loop is broken using break statement, then the else block will not be executed and the statement present after else block will be executed</a:t>
            </a:r>
            <a:endParaRPr lang="en-US" dirty="0" smtClean="0">
              <a:latin typeface="+mj-lt"/>
            </a:endParaRPr>
          </a:p>
          <a:p>
            <a:pPr marL="0" indent="0" algn="just">
              <a:buNone/>
            </a:pPr>
            <a:endParaRPr lang="en-US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933071"/>
            <a:ext cx="5438775" cy="192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8309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742"/>
            <a:ext cx="11379200" cy="749300"/>
          </a:xfrm>
        </p:spPr>
        <p:txBody>
          <a:bodyPr/>
          <a:lstStyle/>
          <a:p>
            <a:pPr algn="just"/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+mj-lt"/>
              </a:rPr>
              <a:t>‘break’ is a keyword in python which is used to bring the program control out of the loop.</a:t>
            </a:r>
          </a:p>
          <a:p>
            <a:pPr algn="just"/>
            <a:r>
              <a:rPr lang="en-US" dirty="0" smtClean="0">
                <a:latin typeface="+mj-lt"/>
              </a:rPr>
              <a:t>In case of nested loops, it breaks the inner loop first then proceeds to the outer loops.</a:t>
            </a:r>
          </a:p>
          <a:p>
            <a:pPr algn="just"/>
            <a:r>
              <a:rPr lang="en-US" dirty="0" smtClean="0">
                <a:latin typeface="+mj-lt"/>
              </a:rPr>
              <a:t>The break is commonly used in the cases where we need to break the loop for a given condition.</a:t>
            </a:r>
          </a:p>
          <a:p>
            <a:pPr algn="just"/>
            <a:r>
              <a:rPr lang="en-US" dirty="0" smtClean="0">
                <a:latin typeface="+mj-lt"/>
              </a:rPr>
              <a:t>Syntax</a:t>
            </a:r>
          </a:p>
          <a:p>
            <a:pPr marL="0" indent="0" algn="just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break</a:t>
            </a:r>
          </a:p>
          <a:p>
            <a:pPr marL="0" indent="0" algn="just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71" y="4078124"/>
            <a:ext cx="4746603" cy="2063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1574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400" y="14748"/>
            <a:ext cx="11379200" cy="749300"/>
          </a:xfrm>
        </p:spPr>
        <p:txBody>
          <a:bodyPr/>
          <a:lstStyle/>
          <a:p>
            <a:r>
              <a:rPr lang="en-US" dirty="0" smtClean="0"/>
              <a:t>Continue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400" y="1002757"/>
            <a:ext cx="10515600" cy="4351338"/>
          </a:xfrm>
        </p:spPr>
        <p:txBody>
          <a:bodyPr/>
          <a:lstStyle/>
          <a:p>
            <a:pPr algn="just"/>
            <a:r>
              <a:rPr lang="en-US" dirty="0" smtClean="0">
                <a:latin typeface="+mj-lt"/>
              </a:rPr>
              <a:t>‘continue statement in python is used to bring the program control to the beginning of the loop.</a:t>
            </a:r>
          </a:p>
          <a:p>
            <a:pPr algn="just"/>
            <a:r>
              <a:rPr lang="en-US" dirty="0" smtClean="0">
                <a:latin typeface="+mj-lt"/>
              </a:rPr>
              <a:t>The ‘continue’ statement skips the remaining lines of the code inside the loop and start with the next iteration.</a:t>
            </a:r>
          </a:p>
          <a:p>
            <a:pPr algn="just"/>
            <a:r>
              <a:rPr lang="en-US" dirty="0" smtClean="0">
                <a:latin typeface="+mj-lt"/>
              </a:rPr>
              <a:t>Syntax : continue</a:t>
            </a:r>
          </a:p>
          <a:p>
            <a:pPr marL="0" indent="0" algn="just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Example:</a:t>
            </a:r>
          </a:p>
          <a:p>
            <a:pPr marL="0" indent="0" algn="just">
              <a:buNone/>
            </a:pPr>
            <a:endParaRPr lang="en-US" dirty="0">
              <a:latin typeface="+mj-lt"/>
            </a:endParaRPr>
          </a:p>
          <a:p>
            <a:pPr marL="0" indent="0" algn="just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98" y="4035127"/>
            <a:ext cx="3915002" cy="1557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7944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Learning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After completion of this topic, participants will be able to</a:t>
            </a:r>
          </a:p>
          <a:p>
            <a:r>
              <a:rPr lang="en-IN" dirty="0" smtClean="0"/>
              <a:t>Understand different programming constructs</a:t>
            </a:r>
          </a:p>
          <a:p>
            <a:r>
              <a:rPr lang="en-IN" dirty="0" smtClean="0"/>
              <a:t>Write programs using the constructs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80541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748"/>
            <a:ext cx="11379200" cy="749300"/>
          </a:xfrm>
        </p:spPr>
        <p:txBody>
          <a:bodyPr/>
          <a:lstStyle/>
          <a:p>
            <a:r>
              <a:rPr lang="en-US" dirty="0" smtClean="0"/>
              <a:t>pass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4" y="1071721"/>
            <a:ext cx="11379200" cy="4525963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pass statement is a null operation. Nothing happens when it executed.</a:t>
            </a:r>
          </a:p>
          <a:p>
            <a:r>
              <a:rPr lang="en-US" dirty="0" smtClean="0">
                <a:latin typeface="+mj-lt"/>
              </a:rPr>
              <a:t>It is used in the cases where a statement is syntactically needed but we don’t want to use any executable statement at its place.</a:t>
            </a:r>
          </a:p>
          <a:p>
            <a:r>
              <a:rPr lang="en-US" dirty="0" smtClean="0">
                <a:latin typeface="+mj-lt"/>
              </a:rPr>
              <a:t>Example</a:t>
            </a:r>
          </a:p>
          <a:p>
            <a:endParaRPr lang="en-US" dirty="0" smtClean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4" y="3334702"/>
            <a:ext cx="4219575" cy="1558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1664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5" y="1091381"/>
            <a:ext cx="12192000" cy="5515897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1. Write </a:t>
            </a:r>
            <a:r>
              <a:rPr lang="en-US" dirty="0"/>
              <a:t>a program to print below pattern – 15 </a:t>
            </a:r>
            <a:r>
              <a:rPr lang="en-US" dirty="0" err="1"/>
              <a:t>mins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/>
              <a:t>*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/>
              <a:t>**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/>
              <a:t>***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/>
              <a:t>****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/>
              <a:t>*****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/>
              <a:t>******</a:t>
            </a:r>
            <a:endParaRPr lang="en-IN" dirty="0"/>
          </a:p>
          <a:p>
            <a:pPr marL="0" indent="0">
              <a:lnSpc>
                <a:spcPts val="100"/>
              </a:lnSpc>
              <a:buNone/>
            </a:pPr>
            <a:r>
              <a:rPr lang="en-US" dirty="0"/>
              <a:t>*******</a:t>
            </a:r>
            <a:endParaRPr lang="en-IN" dirty="0"/>
          </a:p>
          <a:p>
            <a:pPr marL="0" lvl="0" indent="0">
              <a:buNone/>
            </a:pPr>
            <a:r>
              <a:rPr lang="en-IN" dirty="0" smtClean="0"/>
              <a:t>2. </a:t>
            </a:r>
            <a:r>
              <a:rPr lang="en-US" dirty="0" smtClean="0"/>
              <a:t>Write </a:t>
            </a:r>
            <a:r>
              <a:rPr lang="en-US" dirty="0"/>
              <a:t>a program to find the factorial of a given number – 30 </a:t>
            </a:r>
            <a:r>
              <a:rPr lang="en-US" dirty="0" err="1" smtClean="0"/>
              <a:t>mins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 </a:t>
            </a:r>
            <a:r>
              <a:rPr lang="en-US" dirty="0"/>
              <a:t>Write a program which will find all such numbers which are divisible by 7 but are not a multiple of </a:t>
            </a:r>
            <a:r>
              <a:rPr lang="en-US" dirty="0" smtClean="0"/>
              <a:t>  5,  </a:t>
            </a:r>
          </a:p>
          <a:p>
            <a:pPr marL="0" indent="0">
              <a:buNone/>
            </a:pPr>
            <a:r>
              <a:rPr lang="en-US" dirty="0" smtClean="0"/>
              <a:t>      between </a:t>
            </a:r>
            <a:r>
              <a:rPr lang="en-US" dirty="0"/>
              <a:t>2000 and 3200 (both included</a:t>
            </a:r>
            <a:r>
              <a:rPr lang="en-US" dirty="0" smtClean="0"/>
              <a:t>).  - 30  </a:t>
            </a:r>
            <a:r>
              <a:rPr lang="en-US" dirty="0" err="1" smtClean="0"/>
              <a:t>mins</a:t>
            </a:r>
            <a:endParaRPr lang="en-IN" dirty="0"/>
          </a:p>
          <a:p>
            <a:pPr marL="0" lvl="0" indent="0">
              <a:buNone/>
            </a:pPr>
            <a:r>
              <a:rPr lang="en-IN" dirty="0" smtClean="0"/>
              <a:t>4. Find the sum of ½ + 2/3 + ¾+4/5+6/7+…n terms.   - 30 </a:t>
            </a:r>
            <a:r>
              <a:rPr lang="en-IN" dirty="0" err="1" smtClean="0"/>
              <a:t>mins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14758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97"/>
            <a:ext cx="11379200" cy="749300"/>
          </a:xfrm>
        </p:spPr>
        <p:txBody>
          <a:bodyPr/>
          <a:lstStyle/>
          <a:p>
            <a:r>
              <a:rPr lang="en-IN" dirty="0" smtClean="0"/>
              <a:t>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0212"/>
            <a:ext cx="11379200" cy="5506059"/>
          </a:xfrm>
        </p:spPr>
        <p:txBody>
          <a:bodyPr/>
          <a:lstStyle/>
          <a:p>
            <a:pPr marL="457200" indent="-457200">
              <a:buAutoNum type="arabicPeriod" startAt="5"/>
            </a:pPr>
            <a:r>
              <a:rPr lang="en-IN" dirty="0" smtClean="0"/>
              <a:t>Generate prime numbers between 1 to 100.  - 30 </a:t>
            </a:r>
            <a:r>
              <a:rPr lang="en-IN" dirty="0" err="1" smtClean="0"/>
              <a:t>mins</a:t>
            </a:r>
            <a:endParaRPr lang="en-IN" dirty="0" smtClean="0"/>
          </a:p>
          <a:p>
            <a:pPr marL="457200" indent="-457200">
              <a:buAutoNum type="arabicPeriod" startAt="5"/>
            </a:pPr>
            <a:r>
              <a:rPr lang="en-IN" dirty="0" smtClean="0"/>
              <a:t>Check whether a given number is Armstrong or not.  - 30 </a:t>
            </a:r>
            <a:r>
              <a:rPr lang="en-IN" dirty="0" err="1" smtClean="0"/>
              <a:t>mins</a:t>
            </a:r>
            <a:endParaRPr lang="en-IN" dirty="0" smtClean="0"/>
          </a:p>
          <a:p>
            <a:pPr marL="457200" indent="-457200">
              <a:buAutoNum type="arabicPeriod" startAt="5"/>
            </a:pPr>
            <a:r>
              <a:rPr lang="en-IN" dirty="0" smtClean="0"/>
              <a:t>Generate squares of numbers from 1 to 50  - 20 </a:t>
            </a:r>
            <a:r>
              <a:rPr lang="en-IN" dirty="0" err="1" smtClean="0"/>
              <a:t>mins</a:t>
            </a:r>
            <a:endParaRPr lang="en-IN" dirty="0" smtClean="0"/>
          </a:p>
          <a:p>
            <a:pPr marL="457200" indent="-457200">
              <a:buAutoNum type="arabicPeriod" startAt="5"/>
            </a:pPr>
            <a:r>
              <a:rPr lang="en-IN" dirty="0" smtClean="0"/>
              <a:t> Write a program to find Greatest common divisor for any two given numbers.  - 45 </a:t>
            </a:r>
            <a:r>
              <a:rPr lang="en-IN" dirty="0" err="1" smtClean="0"/>
              <a:t>mins</a:t>
            </a:r>
            <a:endParaRPr lang="en-IN" dirty="0" smtClean="0"/>
          </a:p>
          <a:p>
            <a:pPr marL="457200" indent="-457200">
              <a:buAutoNum type="arabicPeriod" startAt="5"/>
            </a:pPr>
            <a:r>
              <a:rPr lang="en-IN" dirty="0" smtClean="0"/>
              <a:t>Generate multiplication table for the given number.  -15 </a:t>
            </a:r>
            <a:r>
              <a:rPr lang="en-IN" dirty="0" err="1" smtClean="0"/>
              <a:t>mins</a:t>
            </a:r>
            <a:endParaRPr lang="en-IN" dirty="0" smtClean="0"/>
          </a:p>
          <a:p>
            <a:pPr marL="457200" indent="-457200">
              <a:buAutoNum type="arabicPeriod" startAt="5"/>
            </a:pPr>
            <a:r>
              <a:rPr lang="en-IN" dirty="0" smtClean="0"/>
              <a:t>Write a program to extract vowels from a given string. – 20 </a:t>
            </a:r>
            <a:r>
              <a:rPr lang="en-IN" dirty="0" err="1" smtClean="0"/>
              <a:t>mins</a:t>
            </a:r>
            <a:endParaRPr lang="en-IN" dirty="0" smtClean="0"/>
          </a:p>
          <a:p>
            <a:pPr marL="457200" indent="-457200">
              <a:buAutoNum type="arabicPeriod" startAt="5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007884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97"/>
            <a:ext cx="11379200" cy="749300"/>
          </a:xfrm>
        </p:spPr>
        <p:txBody>
          <a:bodyPr/>
          <a:lstStyle/>
          <a:p>
            <a:r>
              <a:rPr lang="en-IN" dirty="0" smtClean="0"/>
              <a:t>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4960"/>
            <a:ext cx="11379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11. Write a program to generate the following pattern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       </a:t>
            </a:r>
            <a:r>
              <a:rPr lang="en-US" dirty="0" smtClean="0"/>
              <a:t>121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       </a:t>
            </a:r>
            <a:r>
              <a:rPr lang="en-US" dirty="0" smtClean="0"/>
              <a:t>12321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      </a:t>
            </a:r>
            <a:r>
              <a:rPr lang="en-US" dirty="0" smtClean="0"/>
              <a:t>1234321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     123454321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   12345654321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  1234567654321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01380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245"/>
            <a:ext cx="11379200" cy="749300"/>
          </a:xfrm>
        </p:spPr>
        <p:txBody>
          <a:bodyPr/>
          <a:lstStyle/>
          <a:p>
            <a:r>
              <a:rPr lang="en-IN" dirty="0" smtClean="0"/>
              <a:t>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7476"/>
            <a:ext cx="11379200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12. Write a program to generate the following pattern.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        </a:t>
            </a:r>
            <a:r>
              <a:rPr lang="en-US" dirty="0" smtClean="0"/>
              <a:t>*</a:t>
            </a:r>
            <a:r>
              <a:rPr lang="en-US" dirty="0"/>
              <a:t>2*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       </a:t>
            </a:r>
            <a:r>
              <a:rPr lang="en-US" dirty="0" smtClean="0"/>
              <a:t>*</a:t>
            </a:r>
            <a:r>
              <a:rPr lang="en-US" dirty="0"/>
              <a:t>232*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       *</a:t>
            </a:r>
            <a:r>
              <a:rPr lang="en-US" b="1" dirty="0"/>
              <a:t>23432</a:t>
            </a:r>
            <a:r>
              <a:rPr lang="en-US" dirty="0"/>
              <a:t>*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     *</a:t>
            </a:r>
            <a:r>
              <a:rPr lang="en-US" b="1" dirty="0"/>
              <a:t>2345432</a:t>
            </a:r>
            <a:r>
              <a:rPr lang="en-US" dirty="0"/>
              <a:t>*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   *</a:t>
            </a:r>
            <a:r>
              <a:rPr lang="en-US" b="1" dirty="0"/>
              <a:t>234565432</a:t>
            </a:r>
            <a:r>
              <a:rPr lang="en-US" dirty="0"/>
              <a:t>*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  *</a:t>
            </a:r>
            <a:r>
              <a:rPr lang="en-US" b="1" dirty="0"/>
              <a:t>23456765432</a:t>
            </a:r>
            <a:r>
              <a:rPr lang="en-US" dirty="0"/>
              <a:t>*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412605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>
                <a:hlinkClick r:id="rId2"/>
              </a:rPr>
              <a:t>https://docs.python.org/3/tutorial/</a:t>
            </a:r>
            <a:endParaRPr lang="en-IN" dirty="0">
              <a:hlinkClick r:id="rId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94632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Programs contains series of statements and that are executed by python top-down order.</a:t>
            </a:r>
          </a:p>
          <a:p>
            <a:pPr algn="just"/>
            <a:r>
              <a:rPr lang="en-US" dirty="0" smtClean="0"/>
              <a:t>If you want to change the flow of execution then we need to go for control flow statements</a:t>
            </a:r>
          </a:p>
          <a:p>
            <a:pPr algn="just"/>
            <a:r>
              <a:rPr lang="en-US" dirty="0" smtClean="0"/>
              <a:t>They are 3 control flow statements in python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f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or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/>
              <a:t>while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319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65"/>
            <a:ext cx="11379200" cy="749300"/>
          </a:xfrm>
        </p:spPr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‘if’ statement is used to check a condition.</a:t>
            </a:r>
          </a:p>
          <a:p>
            <a:pPr algn="just"/>
            <a:r>
              <a:rPr lang="en-US" dirty="0" smtClean="0"/>
              <a:t>If the condition is true, we run a block of statements (if-block), else we process another block of statements (called else-block).</a:t>
            </a:r>
          </a:p>
          <a:p>
            <a:pPr algn="just"/>
            <a:r>
              <a:rPr lang="en-US" dirty="0" smtClean="0"/>
              <a:t>The else clause is optional.</a:t>
            </a:r>
          </a:p>
          <a:p>
            <a:pPr algn="just"/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1" y="3482186"/>
            <a:ext cx="6633093" cy="1694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9677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US" dirty="0" smtClean="0"/>
              <a:t>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+mj-lt"/>
              </a:rPr>
              <a:t>The ‘if-else’ statement provides an else block combined with the ‘if’ statement which is executed in the false case of the condition.</a:t>
            </a:r>
          </a:p>
          <a:p>
            <a:pPr algn="just"/>
            <a:r>
              <a:rPr lang="en-US" dirty="0" smtClean="0">
                <a:latin typeface="+mj-lt"/>
              </a:rPr>
              <a:t>If the condition is true, if-block executed. Otherwise else-block is executed.</a:t>
            </a:r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Python - Control Flow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077109"/>
            <a:ext cx="5603281" cy="1613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3712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245"/>
            <a:ext cx="11379200" cy="749300"/>
          </a:xfrm>
        </p:spPr>
        <p:txBody>
          <a:bodyPr/>
          <a:lstStyle/>
          <a:p>
            <a:r>
              <a:rPr lang="en-US" dirty="0" err="1" smtClean="0"/>
              <a:t>elif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19205"/>
            <a:ext cx="11379200" cy="4951623"/>
          </a:xfrm>
        </p:spPr>
        <p:txBody>
          <a:bodyPr/>
          <a:lstStyle/>
          <a:p>
            <a:pPr algn="just"/>
            <a:r>
              <a:rPr lang="en-US" dirty="0" smtClean="0">
                <a:latin typeface="+mj-lt"/>
              </a:rPr>
              <a:t>The ‘elif’ statement is used to check the multiple conditions and execute the specific block of statements depending upon the true condition among them.</a:t>
            </a:r>
          </a:p>
          <a:p>
            <a:pPr algn="just"/>
            <a:r>
              <a:rPr lang="en-US" dirty="0" smtClean="0">
                <a:latin typeface="+mj-lt"/>
              </a:rPr>
              <a:t>We can have any number of ‘elif’ statements in our program depending upon our need, however using  ‘elif’ is optional.</a:t>
            </a:r>
          </a:p>
          <a:p>
            <a:pPr algn="just"/>
            <a:endParaRPr lang="en-US" dirty="0" smtClean="0">
              <a:latin typeface="Garamond" panose="02020404030301010803" pitchFamily="18" charset="0"/>
            </a:endParaRPr>
          </a:p>
          <a:p>
            <a:pPr algn="just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Python - Control Flow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430240"/>
            <a:ext cx="6725633" cy="2740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3216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US" dirty="0" smtClean="0"/>
              <a:t>Short Hand  if if-else  and Multiple else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19205"/>
            <a:ext cx="11379200" cy="48718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short hand </a:t>
            </a:r>
            <a:r>
              <a:rPr lang="en-US" dirty="0" smtClean="0"/>
              <a:t>if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/>
              <a:t>if </a:t>
            </a:r>
            <a:r>
              <a:rPr lang="en-US" dirty="0" smtClean="0"/>
              <a:t>(a </a:t>
            </a:r>
            <a:r>
              <a:rPr lang="en-US" dirty="0"/>
              <a:t>&gt; </a:t>
            </a:r>
            <a:r>
              <a:rPr lang="en-US" dirty="0" smtClean="0"/>
              <a:t>b): print(‘a </a:t>
            </a:r>
            <a:r>
              <a:rPr lang="en-US" dirty="0"/>
              <a:t>is greater than </a:t>
            </a:r>
            <a:r>
              <a:rPr lang="en-US" dirty="0" smtClean="0"/>
              <a:t>b’)</a:t>
            </a:r>
            <a:endParaRPr lang="en-US" dirty="0"/>
          </a:p>
          <a:p>
            <a:r>
              <a:rPr lang="en-US" dirty="0"/>
              <a:t>short hand if-else</a:t>
            </a:r>
          </a:p>
          <a:p>
            <a:pPr marL="0" indent="0">
              <a:buNone/>
            </a:pPr>
            <a:r>
              <a:rPr lang="en-US" dirty="0" smtClean="0"/>
              <a:t>	print(a</a:t>
            </a:r>
            <a:r>
              <a:rPr lang="en-US" dirty="0"/>
              <a:t>) if  </a:t>
            </a:r>
            <a:r>
              <a:rPr lang="en-US" dirty="0" smtClean="0"/>
              <a:t>(a&gt; b) </a:t>
            </a:r>
            <a:r>
              <a:rPr lang="en-US" dirty="0"/>
              <a:t>else print(b)</a:t>
            </a:r>
          </a:p>
          <a:p>
            <a:r>
              <a:rPr lang="en-US" dirty="0"/>
              <a:t>multiple 'else' statements in a single line</a:t>
            </a:r>
          </a:p>
          <a:p>
            <a:pPr marL="0" indent="0">
              <a:buNone/>
            </a:pPr>
            <a:r>
              <a:rPr lang="en-US" dirty="0" smtClean="0"/>
              <a:t>	print(a</a:t>
            </a:r>
            <a:r>
              <a:rPr lang="en-US" dirty="0"/>
              <a:t>) if a &gt; b else print(b) </a:t>
            </a:r>
            <a:r>
              <a:rPr lang="en-US" dirty="0" smtClean="0"/>
              <a:t>if(c==</a:t>
            </a:r>
            <a:r>
              <a:rPr lang="en-US" dirty="0"/>
              <a:t>d</a:t>
            </a:r>
            <a:r>
              <a:rPr lang="en-US" dirty="0" smtClean="0"/>
              <a:t>) </a:t>
            </a:r>
            <a:r>
              <a:rPr lang="en-US" dirty="0"/>
              <a:t>else </a:t>
            </a:r>
            <a:r>
              <a:rPr lang="en-US" dirty="0" smtClean="0"/>
              <a:t>print(c)</a:t>
            </a:r>
            <a:endParaRPr lang="en-US" dirty="0"/>
          </a:p>
          <a:p>
            <a:r>
              <a:rPr lang="en-US" dirty="0" smtClean="0"/>
              <a:t>logical ‘and’ and ‘or’ operations of if statements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a &gt; b and c == 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print(‘Inside if statement’)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8072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596"/>
            <a:ext cx="11379200" cy="749300"/>
          </a:xfrm>
        </p:spPr>
        <p:txBody>
          <a:bodyPr/>
          <a:lstStyle/>
          <a:p>
            <a:r>
              <a:rPr lang="en-US" dirty="0" smtClean="0"/>
              <a:t>Python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7670"/>
            <a:ext cx="11379200" cy="4525963"/>
          </a:xfrm>
        </p:spPr>
        <p:txBody>
          <a:bodyPr/>
          <a:lstStyle/>
          <a:p>
            <a:pPr algn="just"/>
            <a:r>
              <a:rPr lang="en-US" dirty="0" smtClean="0">
                <a:latin typeface="+mj-lt"/>
              </a:rPr>
              <a:t>By default in any programming language, flow of execution is sequential. </a:t>
            </a:r>
          </a:p>
          <a:p>
            <a:pPr algn="just"/>
            <a:r>
              <a:rPr lang="en-US" dirty="0" smtClean="0">
                <a:latin typeface="+mj-lt"/>
              </a:rPr>
              <a:t>Sometimes you may require to change flow and repeat the execution of specific code. In that case we can go for loops provided by programming languages.</a:t>
            </a:r>
          </a:p>
          <a:p>
            <a:pPr algn="just"/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00652"/>
            <a:ext cx="3219450" cy="27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5654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97"/>
            <a:ext cx="11379200" cy="749300"/>
          </a:xfrm>
        </p:spPr>
        <p:txBody>
          <a:bodyPr/>
          <a:lstStyle/>
          <a:p>
            <a:r>
              <a:rPr lang="en-IN" dirty="0" smtClean="0"/>
              <a:t>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9708"/>
            <a:ext cx="11379200" cy="541756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IN" dirty="0" smtClean="0"/>
              <a:t>Check whether a given string is palindrome or not.</a:t>
            </a:r>
            <a:r>
              <a:rPr lang="en-US" dirty="0"/>
              <a:t> (Hint: a word, phrase, or sequence that </a:t>
            </a:r>
            <a:r>
              <a:rPr lang="en-US" dirty="0" smtClean="0"/>
              <a:t>reads the </a:t>
            </a:r>
            <a:r>
              <a:rPr lang="en-US" dirty="0"/>
              <a:t>same backwards as forwards</a:t>
            </a:r>
            <a:r>
              <a:rPr lang="en-US" dirty="0" smtClean="0"/>
              <a:t>)  </a:t>
            </a:r>
            <a:r>
              <a:rPr lang="en-US" dirty="0" err="1" smtClean="0"/>
              <a:t>Ex:madam</a:t>
            </a:r>
            <a:r>
              <a:rPr lang="en-US" dirty="0" smtClean="0"/>
              <a:t> </a:t>
            </a:r>
            <a:r>
              <a:rPr lang="en-US" dirty="0"/>
              <a:t>– 15 </a:t>
            </a:r>
            <a:r>
              <a:rPr lang="en-US" dirty="0" err="1"/>
              <a:t>mins</a:t>
            </a:r>
            <a:endParaRPr lang="en-IN" dirty="0"/>
          </a:p>
          <a:p>
            <a:pPr marL="457200" lvl="0" indent="-457200">
              <a:buAutoNum type="arabicPeriod" startAt="2"/>
            </a:pPr>
            <a:r>
              <a:rPr lang="en-US" dirty="0" smtClean="0"/>
              <a:t>Write </a:t>
            </a:r>
            <a:r>
              <a:rPr lang="en-US" dirty="0"/>
              <a:t>a program to check given year is leap </a:t>
            </a:r>
            <a:r>
              <a:rPr lang="en-US" dirty="0" smtClean="0"/>
              <a:t>year.  Year </a:t>
            </a:r>
            <a:r>
              <a:rPr lang="en-US" dirty="0"/>
              <a:t>should be divisible by 4, 400 and 100 – </a:t>
            </a:r>
            <a:r>
              <a:rPr lang="en-US" dirty="0"/>
              <a:t> </a:t>
            </a:r>
            <a:r>
              <a:rPr lang="en-US" dirty="0" smtClean="0"/>
              <a:t>   - 15 </a:t>
            </a:r>
            <a:r>
              <a:rPr lang="en-US" dirty="0" err="1"/>
              <a:t>mins</a:t>
            </a:r>
            <a:endParaRPr lang="en-IN" dirty="0"/>
          </a:p>
          <a:p>
            <a:pPr marL="457200" indent="-457200">
              <a:buAutoNum type="arabicPeriod" startAt="3"/>
            </a:pPr>
            <a:r>
              <a:rPr lang="en-IN" dirty="0" smtClean="0"/>
              <a:t>Write a program to input two strings.  </a:t>
            </a:r>
            <a:r>
              <a:rPr lang="en-US" dirty="0"/>
              <a:t>If two strings have the same length, then the function </a:t>
            </a:r>
            <a:r>
              <a:rPr lang="en-US" dirty="0"/>
              <a:t> </a:t>
            </a:r>
            <a:r>
              <a:rPr lang="en-US" dirty="0" smtClean="0"/>
              <a:t>    should </a:t>
            </a:r>
            <a:r>
              <a:rPr lang="en-US" dirty="0"/>
              <a:t>print </a:t>
            </a:r>
            <a:r>
              <a:rPr lang="en-US" dirty="0" smtClean="0"/>
              <a:t>all </a:t>
            </a:r>
            <a:r>
              <a:rPr lang="en-US" dirty="0"/>
              <a:t>strings line by line</a:t>
            </a:r>
            <a:r>
              <a:rPr lang="en-US" dirty="0" smtClean="0"/>
              <a:t>. – 15 </a:t>
            </a:r>
            <a:r>
              <a:rPr lang="en-US" dirty="0" err="1" smtClean="0"/>
              <a:t>mins</a:t>
            </a:r>
            <a:endParaRPr lang="en-IN" dirty="0" smtClean="0"/>
          </a:p>
          <a:p>
            <a:pPr marL="457200" indent="-457200">
              <a:buFont typeface="Wingdings 2" pitchFamily="18" charset="2"/>
              <a:buAutoNum type="arabicPeriod" startAt="4"/>
            </a:pPr>
            <a:r>
              <a:rPr lang="en-IN" dirty="0" smtClean="0"/>
              <a:t>Write a program to check whether a given number is odd or even. </a:t>
            </a:r>
            <a:r>
              <a:rPr lang="en-US" dirty="0"/>
              <a:t>– 15 </a:t>
            </a:r>
            <a:r>
              <a:rPr lang="en-US" dirty="0" err="1"/>
              <a:t>mins</a:t>
            </a:r>
            <a:endParaRPr lang="en-IN" dirty="0"/>
          </a:p>
          <a:p>
            <a:pPr marL="457200" indent="-457200">
              <a:buFont typeface="Wingdings 2" pitchFamily="18" charset="2"/>
              <a:buAutoNum type="arabicPeriod" startAt="4"/>
            </a:pPr>
            <a:r>
              <a:rPr lang="en-IN" dirty="0" smtClean="0"/>
              <a:t>Write a program to find the biggest number among three numbers. </a:t>
            </a:r>
            <a:r>
              <a:rPr lang="en-US" dirty="0"/>
              <a:t>– 15 </a:t>
            </a:r>
            <a:r>
              <a:rPr lang="en-US" dirty="0" err="1"/>
              <a:t>mins</a:t>
            </a:r>
            <a:endParaRPr lang="en-IN" dirty="0"/>
          </a:p>
          <a:p>
            <a:pPr marL="457200" indent="-457200">
              <a:buAutoNum type="arabicPeriod" startAt="4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58007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HCL">
  <a:themeElements>
    <a:clrScheme name="HC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raining-Material-Template-1" id="{69B7EE8C-21E9-4622-A60E-4441C4E7B725}" vid="{B7EC84DD-9479-485D-B2FF-517D1ACB08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4142</TotalTime>
  <Words>1119</Words>
  <Application>Microsoft Office PowerPoint</Application>
  <PresentationFormat>Widescreen</PresentationFormat>
  <Paragraphs>147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Courier New</vt:lpstr>
      <vt:lpstr>Garamond</vt:lpstr>
      <vt:lpstr>Novecento Book</vt:lpstr>
      <vt:lpstr>Verdana</vt:lpstr>
      <vt:lpstr>Wingdings</vt:lpstr>
      <vt:lpstr>Wingdings 2</vt:lpstr>
      <vt:lpstr>1_HCL</vt:lpstr>
      <vt:lpstr>Control Flow</vt:lpstr>
      <vt:lpstr>Learning objectives</vt:lpstr>
      <vt:lpstr>Control Flow</vt:lpstr>
      <vt:lpstr>if Statement</vt:lpstr>
      <vt:lpstr>if-else Statement</vt:lpstr>
      <vt:lpstr>elif Statement</vt:lpstr>
      <vt:lpstr>Short Hand  if if-else  and Multiple else Statements</vt:lpstr>
      <vt:lpstr>Python Loops</vt:lpstr>
      <vt:lpstr>activities</vt:lpstr>
      <vt:lpstr>Types of Loops</vt:lpstr>
      <vt:lpstr>‘for’ Loop</vt:lpstr>
      <vt:lpstr>‘for’ Loop</vt:lpstr>
      <vt:lpstr>Nested for Loop</vt:lpstr>
      <vt:lpstr>‘for-else’ Loop</vt:lpstr>
      <vt:lpstr>while Loop</vt:lpstr>
      <vt:lpstr>while Loop</vt:lpstr>
      <vt:lpstr>while loop with ‘else’ block</vt:lpstr>
      <vt:lpstr>break statement</vt:lpstr>
      <vt:lpstr>Continue statement</vt:lpstr>
      <vt:lpstr>pass Statement</vt:lpstr>
      <vt:lpstr>activities</vt:lpstr>
      <vt:lpstr>activities</vt:lpstr>
      <vt:lpstr>activities</vt:lpstr>
      <vt:lpstr>activities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</dc:title>
  <dc:creator>Sudheer Kumar Raja</dc:creator>
  <cp:lastModifiedBy>Jothi Kannan</cp:lastModifiedBy>
  <cp:revision>256</cp:revision>
  <dcterms:created xsi:type="dcterms:W3CDTF">2019-02-13T11:04:10Z</dcterms:created>
  <dcterms:modified xsi:type="dcterms:W3CDTF">2019-03-18T11:13:01Z</dcterms:modified>
</cp:coreProperties>
</file>