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1" r:id="rId3"/>
    <p:sldId id="289" r:id="rId4"/>
    <p:sldId id="283" r:id="rId5"/>
    <p:sldId id="258" r:id="rId6"/>
    <p:sldId id="280" r:id="rId7"/>
    <p:sldId id="259" r:id="rId8"/>
    <p:sldId id="282" r:id="rId9"/>
    <p:sldId id="260" r:id="rId10"/>
    <p:sldId id="261" r:id="rId11"/>
    <p:sldId id="284" r:id="rId12"/>
    <p:sldId id="262" r:id="rId13"/>
    <p:sldId id="273" r:id="rId14"/>
    <p:sldId id="290" r:id="rId15"/>
    <p:sldId id="291" r:id="rId16"/>
    <p:sldId id="292" r:id="rId17"/>
    <p:sldId id="263" r:id="rId18"/>
    <p:sldId id="285" r:id="rId19"/>
    <p:sldId id="264" r:id="rId20"/>
    <p:sldId id="265" r:id="rId21"/>
    <p:sldId id="266" r:id="rId22"/>
    <p:sldId id="275" r:id="rId23"/>
    <p:sldId id="268" r:id="rId24"/>
    <p:sldId id="267" r:id="rId25"/>
    <p:sldId id="293" r:id="rId26"/>
    <p:sldId id="269" r:id="rId27"/>
    <p:sldId id="270" r:id="rId28"/>
    <p:sldId id="286" r:id="rId29"/>
    <p:sldId id="276" r:id="rId30"/>
    <p:sldId id="294" r:id="rId31"/>
    <p:sldId id="277" r:id="rId32"/>
    <p:sldId id="287" r:id="rId33"/>
    <p:sldId id="278" r:id="rId34"/>
    <p:sldId id="279" r:id="rId35"/>
    <p:sldId id="295" r:id="rId36"/>
    <p:sldId id="296" r:id="rId37"/>
    <p:sldId id="297"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2D975-6223-46FC-A948-6F0EC266BBCE}"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C81E2-1EDE-44E7-AA1E-9C97B2F21FC7}" type="slidenum">
              <a:rPr lang="en-US" smtClean="0"/>
              <a:t>‹#›</a:t>
            </a:fld>
            <a:endParaRPr lang="en-US"/>
          </a:p>
        </p:txBody>
      </p:sp>
    </p:spTree>
    <p:extLst>
      <p:ext uri="{BB962C8B-B14F-4D97-AF65-F5344CB8AC3E}">
        <p14:creationId xmlns:p14="http://schemas.microsoft.com/office/powerpoint/2010/main" val="169599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EC81E2-1EDE-44E7-AA1E-9C97B2F21FC7}" type="slidenum">
              <a:rPr lang="en-US" smtClean="0"/>
              <a:t>1</a:t>
            </a:fld>
            <a:endParaRPr lang="en-US"/>
          </a:p>
        </p:txBody>
      </p:sp>
    </p:spTree>
    <p:extLst>
      <p:ext uri="{BB962C8B-B14F-4D97-AF65-F5344CB8AC3E}">
        <p14:creationId xmlns:p14="http://schemas.microsoft.com/office/powerpoint/2010/main" val="1187099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16736385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94949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78965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7000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1927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549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12469718"/>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8405914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39715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datastructures</a:t>
            </a:r>
            <a:endParaRPr lang="en-US" dirty="0"/>
          </a:p>
        </p:txBody>
      </p:sp>
      <p:sp>
        <p:nvSpPr>
          <p:cNvPr id="3" name="Subtitle 2"/>
          <p:cNvSpPr>
            <a:spLocks noGrp="1"/>
          </p:cNvSpPr>
          <p:nvPr>
            <p:ph type="subTitle" sz="quarter" idx="1"/>
          </p:nvPr>
        </p:nvSpPr>
        <p:spPr/>
        <p:txBody>
          <a:bodyPr/>
          <a:lstStyle/>
          <a:p>
            <a:endParaRPr lang="en-US" dirty="0"/>
          </a:p>
        </p:txBody>
      </p:sp>
    </p:spTree>
    <p:extLst>
      <p:ext uri="{BB962C8B-B14F-4D97-AF65-F5344CB8AC3E}">
        <p14:creationId xmlns:p14="http://schemas.microsoft.com/office/powerpoint/2010/main" val="27383894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List: Built-in Methods</a:t>
            </a:r>
            <a:endParaRPr lang="en-US" dirty="0"/>
          </a:p>
        </p:txBody>
      </p:sp>
      <p:sp>
        <p:nvSpPr>
          <p:cNvPr id="3" name="Content Placeholder 2"/>
          <p:cNvSpPr>
            <a:spLocks noGrp="1"/>
          </p:cNvSpPr>
          <p:nvPr>
            <p:ph idx="1"/>
          </p:nvPr>
        </p:nvSpPr>
        <p:spPr>
          <a:xfrm>
            <a:off x="0" y="1240971"/>
            <a:ext cx="10515600" cy="5212079"/>
          </a:xfrm>
        </p:spPr>
        <p:txBody>
          <a:bodyPr>
            <a:noAutofit/>
          </a:bodyPr>
          <a:lstStyle/>
          <a:p>
            <a:pPr marL="0" indent="0" algn="just">
              <a:buNone/>
            </a:pPr>
            <a:r>
              <a:rPr lang="en-US" sz="2000" dirty="0" smtClean="0">
                <a:latin typeface="Garamond" panose="02020404030301010803" pitchFamily="18" charset="0"/>
              </a:rPr>
              <a:t>     </a:t>
            </a:r>
            <a:r>
              <a:rPr lang="en-US" sz="2000" dirty="0" smtClean="0"/>
              <a:t>student = [10, ‘Sam’], 			lst1 = [1, 2, 3]</a:t>
            </a:r>
          </a:p>
          <a:p>
            <a:pPr marL="0" indent="0" algn="just">
              <a:buNone/>
            </a:pPr>
            <a:r>
              <a:rPr lang="en-US" sz="2000" dirty="0" smtClean="0"/>
              <a:t>     </a:t>
            </a:r>
            <a:r>
              <a:rPr lang="en-US" sz="2000" b="1" dirty="0" smtClean="0"/>
              <a:t>append(</a:t>
            </a:r>
            <a:r>
              <a:rPr lang="en-US" sz="2000" b="1" dirty="0" err="1" smtClean="0"/>
              <a:t>obj</a:t>
            </a:r>
            <a:r>
              <a:rPr lang="en-US" sz="2000" b="1" dirty="0" smtClean="0"/>
              <a:t>): </a:t>
            </a:r>
            <a:r>
              <a:rPr lang="en-US" sz="2000" dirty="0" smtClean="0"/>
              <a:t>Element represented by the object ‘</a:t>
            </a:r>
            <a:r>
              <a:rPr lang="en-US" sz="2000" dirty="0" err="1" smtClean="0"/>
              <a:t>obj</a:t>
            </a:r>
            <a:r>
              <a:rPr lang="en-US" sz="2000" dirty="0" smtClean="0"/>
              <a:t>’ is added to the list.</a:t>
            </a:r>
          </a:p>
          <a:p>
            <a:pPr marL="0" indent="0" algn="just">
              <a:buNone/>
            </a:pPr>
            <a:r>
              <a:rPr lang="en-US" sz="2000" dirty="0" smtClean="0"/>
              <a:t>	</a:t>
            </a:r>
            <a:r>
              <a:rPr lang="en-US" sz="2000" dirty="0" err="1" smtClean="0"/>
              <a:t>student.append</a:t>
            </a:r>
            <a:r>
              <a:rPr lang="en-US" sz="2000" dirty="0" smtClean="0"/>
              <a:t>(12)	</a:t>
            </a:r>
          </a:p>
          <a:p>
            <a:pPr marL="0" indent="0" algn="just">
              <a:buNone/>
            </a:pPr>
            <a:r>
              <a:rPr lang="en-US" sz="2000" dirty="0"/>
              <a:t>	</a:t>
            </a:r>
            <a:r>
              <a:rPr lang="en-US" sz="2000" dirty="0" smtClean="0"/>
              <a:t>print(student)		# Prints [10, ‘Sam’, 12]</a:t>
            </a:r>
          </a:p>
          <a:p>
            <a:pPr marL="0" indent="0" algn="just">
              <a:buNone/>
            </a:pPr>
            <a:r>
              <a:rPr lang="en-US" sz="2000" dirty="0"/>
              <a:t> </a:t>
            </a:r>
            <a:r>
              <a:rPr lang="en-US" sz="2000" dirty="0" smtClean="0"/>
              <a:t>    </a:t>
            </a:r>
            <a:r>
              <a:rPr lang="en-US" sz="2000" b="1" dirty="0" smtClean="0"/>
              <a:t>count(</a:t>
            </a:r>
            <a:r>
              <a:rPr lang="en-US" sz="2000" b="1" dirty="0" err="1" smtClean="0"/>
              <a:t>obj</a:t>
            </a:r>
            <a:r>
              <a:rPr lang="en-US" sz="2000" b="1" dirty="0" smtClean="0"/>
              <a:t>):</a:t>
            </a:r>
            <a:r>
              <a:rPr lang="en-US" sz="2000" dirty="0" smtClean="0"/>
              <a:t> Returns the number of occurrences of the specified object in the list</a:t>
            </a:r>
          </a:p>
          <a:p>
            <a:pPr marL="0" indent="0" algn="just">
              <a:buNone/>
            </a:pPr>
            <a:r>
              <a:rPr lang="en-US" sz="2000" dirty="0" smtClean="0"/>
              <a:t>	</a:t>
            </a:r>
            <a:r>
              <a:rPr lang="en-US" sz="2000" dirty="0" err="1" smtClean="0"/>
              <a:t>student.count</a:t>
            </a:r>
            <a:r>
              <a:rPr lang="en-US" sz="2000" dirty="0" smtClean="0"/>
              <a:t>(10)   		# Prints ‘1’</a:t>
            </a:r>
          </a:p>
          <a:p>
            <a:pPr marL="0" indent="0" algn="just">
              <a:buNone/>
            </a:pPr>
            <a:r>
              <a:rPr lang="en-US" sz="2000" dirty="0"/>
              <a:t> </a:t>
            </a:r>
            <a:r>
              <a:rPr lang="en-US" sz="2000" dirty="0" smtClean="0"/>
              <a:t>     </a:t>
            </a:r>
            <a:r>
              <a:rPr lang="en-US" sz="2000" b="1" dirty="0" smtClean="0"/>
              <a:t>index(</a:t>
            </a:r>
            <a:r>
              <a:rPr lang="en-US" sz="2000" b="1" dirty="0" err="1" smtClean="0"/>
              <a:t>obj</a:t>
            </a:r>
            <a:r>
              <a:rPr lang="en-US" sz="2000" b="1" dirty="0" smtClean="0"/>
              <a:t>):</a:t>
            </a:r>
            <a:r>
              <a:rPr lang="en-US" sz="2000" dirty="0" smtClean="0"/>
              <a:t> Returns the lowest index in the list that object appears.</a:t>
            </a:r>
          </a:p>
          <a:p>
            <a:pPr marL="0" indent="0" algn="just">
              <a:buNone/>
            </a:pPr>
            <a:r>
              <a:rPr lang="en-US" sz="2000" dirty="0"/>
              <a:t>	</a:t>
            </a:r>
            <a:r>
              <a:rPr lang="en-US" sz="2000" dirty="0" err="1" smtClean="0"/>
              <a:t>student.index</a:t>
            </a:r>
            <a:r>
              <a:rPr lang="en-US" sz="2000" dirty="0" smtClean="0"/>
              <a:t>(‘Sam’)		# Prints ‘1’</a:t>
            </a:r>
          </a:p>
          <a:p>
            <a:pPr marL="0" indent="0" algn="just">
              <a:buNone/>
            </a:pPr>
            <a:r>
              <a:rPr lang="en-US" sz="2000" dirty="0" smtClean="0">
                <a:latin typeface="Garamond" panose="02020404030301010803" pitchFamily="18" charset="0"/>
              </a:rPr>
              <a:t>  </a:t>
            </a:r>
          </a:p>
          <a:p>
            <a:pPr marL="0" indent="0" algn="just">
              <a:buNone/>
            </a:pPr>
            <a:endParaRPr lang="en-US" sz="2000" dirty="0" smtClean="0">
              <a:latin typeface="Garamond" panose="02020404030301010803" pitchFamily="18" charset="0"/>
            </a:endParaRPr>
          </a:p>
          <a:p>
            <a:pPr marL="0" indent="0" algn="just">
              <a:buNone/>
            </a:pPr>
            <a:r>
              <a:rPr lang="en-US" sz="2000" dirty="0">
                <a:latin typeface="Garamond" panose="02020404030301010803" pitchFamily="18" charset="0"/>
              </a:rPr>
              <a:t> </a:t>
            </a:r>
            <a:r>
              <a:rPr lang="en-US" sz="2000" dirty="0" smtClean="0">
                <a:latin typeface="Garamond" panose="02020404030301010803" pitchFamily="18" charset="0"/>
              </a:rPr>
              <a:t>       </a:t>
            </a:r>
          </a:p>
          <a:p>
            <a:pPr marL="0" indent="0" algn="just">
              <a:buNone/>
            </a:pPr>
            <a:r>
              <a:rPr lang="en-US" sz="2000" dirty="0">
                <a:latin typeface="Garamond" panose="02020404030301010803" pitchFamily="18" charset="0"/>
              </a:rPr>
              <a:t> </a:t>
            </a:r>
            <a:r>
              <a:rPr lang="en-US" sz="2000" dirty="0" smtClean="0">
                <a:latin typeface="Garamond" panose="02020404030301010803" pitchFamily="18" charset="0"/>
              </a:rPr>
              <a:t>        </a:t>
            </a:r>
            <a:endParaRPr lang="en-US" sz="2000" dirty="0">
              <a:latin typeface="Garamond" panose="02020404030301010803" pitchFamily="18" charset="0"/>
            </a:endParaRPr>
          </a:p>
        </p:txBody>
      </p:sp>
      <p:sp>
        <p:nvSpPr>
          <p:cNvPr id="4" name="Footer Placeholder 3"/>
          <p:cNvSpPr>
            <a:spLocks noGrp="1"/>
          </p:cNvSpPr>
          <p:nvPr>
            <p:ph type="ftr" sz="quarter" idx="4294967295"/>
          </p:nvPr>
        </p:nvSpPr>
        <p:spPr>
          <a:xfrm>
            <a:off x="0" y="6356350"/>
            <a:ext cx="4114800" cy="365125"/>
          </a:xfrm>
          <a:prstGeom prst="rect">
            <a:avLst/>
          </a:prstGeom>
        </p:spPr>
        <p:txBody>
          <a:bodyPr/>
          <a:lstStyle/>
          <a:p>
            <a:r>
              <a:rPr lang="en-US" smtClean="0"/>
              <a:t>Python - Lists, Tuples. Dictionaries</a:t>
            </a:r>
            <a:endParaRPr lang="en-US"/>
          </a:p>
        </p:txBody>
      </p:sp>
    </p:spTree>
    <p:extLst>
      <p:ext uri="{BB962C8B-B14F-4D97-AF65-F5344CB8AC3E}">
        <p14:creationId xmlns:p14="http://schemas.microsoft.com/office/powerpoint/2010/main" val="31338806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smtClean="0"/>
              <a:t>List: </a:t>
            </a:r>
            <a:r>
              <a:rPr lang="en-US" dirty="0"/>
              <a:t>Built-in Methods</a:t>
            </a:r>
            <a:endParaRPr lang="en-IN" dirty="0"/>
          </a:p>
        </p:txBody>
      </p:sp>
      <p:sp>
        <p:nvSpPr>
          <p:cNvPr id="3" name="Content Placeholder 2"/>
          <p:cNvSpPr>
            <a:spLocks noGrp="1"/>
          </p:cNvSpPr>
          <p:nvPr>
            <p:ph idx="1"/>
          </p:nvPr>
        </p:nvSpPr>
        <p:spPr>
          <a:xfrm>
            <a:off x="406400" y="1219205"/>
            <a:ext cx="11379200" cy="5233846"/>
          </a:xfrm>
        </p:spPr>
        <p:txBody>
          <a:bodyPr/>
          <a:lstStyle/>
          <a:p>
            <a:pPr marL="0" indent="0" algn="just">
              <a:buNone/>
            </a:pPr>
            <a:r>
              <a:rPr lang="en-US" dirty="0"/>
              <a:t> </a:t>
            </a:r>
            <a:r>
              <a:rPr lang="en-US" b="1" dirty="0"/>
              <a:t>insert(index, </a:t>
            </a:r>
            <a:r>
              <a:rPr lang="en-US" b="1" dirty="0" err="1"/>
              <a:t>obj</a:t>
            </a:r>
            <a:r>
              <a:rPr lang="en-US" b="1" dirty="0"/>
              <a:t>): </a:t>
            </a:r>
            <a:r>
              <a:rPr lang="en-US" dirty="0"/>
              <a:t>object is inserted into the list at the specified index.</a:t>
            </a:r>
          </a:p>
          <a:p>
            <a:pPr marL="0" indent="0" algn="just">
              <a:buNone/>
            </a:pPr>
            <a:r>
              <a:rPr lang="en-US" dirty="0"/>
              <a:t>	</a:t>
            </a:r>
            <a:r>
              <a:rPr lang="en-US" dirty="0" err="1"/>
              <a:t>student.insert</a:t>
            </a:r>
            <a:r>
              <a:rPr lang="en-US" dirty="0"/>
              <a:t>(2, 13)		# Prints [10, ‘Sam’, 13]</a:t>
            </a:r>
          </a:p>
          <a:p>
            <a:pPr marL="0" indent="0" algn="just">
              <a:buNone/>
            </a:pPr>
            <a:r>
              <a:rPr lang="en-US" b="1" dirty="0"/>
              <a:t>      reverse(): </a:t>
            </a:r>
            <a:r>
              <a:rPr lang="en-US" dirty="0"/>
              <a:t>Reverse the list</a:t>
            </a:r>
          </a:p>
          <a:p>
            <a:pPr marL="0" indent="0" algn="just">
              <a:buNone/>
            </a:pPr>
            <a:r>
              <a:rPr lang="en-US" dirty="0"/>
              <a:t>	lst1.reverse()		# Prints [3, 2, 1</a:t>
            </a:r>
            <a:r>
              <a:rPr lang="en-US" dirty="0" smtClean="0"/>
              <a:t>]</a:t>
            </a:r>
          </a:p>
          <a:p>
            <a:pPr marL="0" indent="0" algn="just">
              <a:buNone/>
            </a:pPr>
            <a:r>
              <a:rPr lang="en-US" dirty="0"/>
              <a:t>student = [10, ‘Sam’, ‘Ram’], 	lst1 = [1, 2, 3]	lst2 = [4, 5, 6]        lst3 = [lst1,  lst2]</a:t>
            </a:r>
          </a:p>
          <a:p>
            <a:pPr marL="0" indent="0" algn="just">
              <a:buNone/>
            </a:pPr>
            <a:r>
              <a:rPr lang="en-US" dirty="0"/>
              <a:t>    </a:t>
            </a:r>
            <a:r>
              <a:rPr lang="en-US" b="1" dirty="0"/>
              <a:t>pop(</a:t>
            </a:r>
            <a:r>
              <a:rPr lang="en-US" b="1" dirty="0" err="1"/>
              <a:t>obj</a:t>
            </a:r>
            <a:r>
              <a:rPr lang="en-US" b="1" dirty="0"/>
              <a:t>=list[-1]): </a:t>
            </a:r>
            <a:r>
              <a:rPr lang="en-US" dirty="0"/>
              <a:t>removes and returns the last object of the list.</a:t>
            </a:r>
          </a:p>
          <a:p>
            <a:pPr marL="0" indent="0" algn="just">
              <a:buNone/>
            </a:pPr>
            <a:r>
              <a:rPr lang="en-US" dirty="0"/>
              <a:t>	lst1.pop()		# Prints ‘3’</a:t>
            </a:r>
          </a:p>
          <a:p>
            <a:pPr marL="0" indent="0" algn="just">
              <a:buNone/>
            </a:pPr>
            <a:r>
              <a:rPr lang="en-US" dirty="0"/>
              <a:t>	print(lst1)		# Prints ‘[1, 2]’</a:t>
            </a:r>
          </a:p>
          <a:p>
            <a:pPr marL="0" indent="0" algn="just">
              <a:buNone/>
            </a:pPr>
            <a:endParaRPr lang="en-IN" dirty="0"/>
          </a:p>
        </p:txBody>
      </p:sp>
    </p:spTree>
    <p:extLst>
      <p:ext uri="{BB962C8B-B14F-4D97-AF65-F5344CB8AC3E}">
        <p14:creationId xmlns:p14="http://schemas.microsoft.com/office/powerpoint/2010/main" val="32288729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List: Built-in Methods</a:t>
            </a:r>
            <a:endParaRPr lang="en-US" dirty="0"/>
          </a:p>
        </p:txBody>
      </p:sp>
      <p:sp>
        <p:nvSpPr>
          <p:cNvPr id="3" name="Content Placeholder 2"/>
          <p:cNvSpPr>
            <a:spLocks noGrp="1"/>
          </p:cNvSpPr>
          <p:nvPr>
            <p:ph idx="1"/>
          </p:nvPr>
        </p:nvSpPr>
        <p:spPr>
          <a:xfrm>
            <a:off x="0" y="935641"/>
            <a:ext cx="11612880" cy="5922359"/>
          </a:xfrm>
        </p:spPr>
        <p:txBody>
          <a:bodyPr>
            <a:noAutofit/>
          </a:bodyPr>
          <a:lstStyle/>
          <a:p>
            <a:pPr marL="0" indent="0" algn="just">
              <a:buNone/>
            </a:pPr>
            <a:r>
              <a:rPr lang="en-US" sz="2000" b="1" dirty="0" smtClean="0"/>
              <a:t>remove(</a:t>
            </a:r>
            <a:r>
              <a:rPr lang="en-US" sz="2000" b="1" dirty="0" err="1" smtClean="0"/>
              <a:t>obj</a:t>
            </a:r>
            <a:r>
              <a:rPr lang="en-US" sz="2000" b="1" dirty="0" smtClean="0"/>
              <a:t>): </a:t>
            </a:r>
            <a:r>
              <a:rPr lang="en-US" sz="2000" dirty="0"/>
              <a:t>removes the specified object from the list</a:t>
            </a:r>
            <a:r>
              <a:rPr lang="en-US" sz="2000" dirty="0" smtClean="0"/>
              <a:t>.</a:t>
            </a:r>
          </a:p>
          <a:p>
            <a:pPr marL="0" indent="0" algn="just">
              <a:buNone/>
            </a:pPr>
            <a:r>
              <a:rPr lang="en-US" sz="2000" dirty="0"/>
              <a:t>	</a:t>
            </a:r>
            <a:r>
              <a:rPr lang="en-US" sz="2000" dirty="0" err="1" smtClean="0"/>
              <a:t>student.remove</a:t>
            </a:r>
            <a:r>
              <a:rPr lang="en-US" sz="2000" dirty="0" smtClean="0"/>
              <a:t>(‘Ram’)</a:t>
            </a:r>
          </a:p>
          <a:p>
            <a:pPr marL="0" indent="0" algn="just">
              <a:buNone/>
            </a:pPr>
            <a:r>
              <a:rPr lang="en-US" sz="2000" dirty="0"/>
              <a:t> </a:t>
            </a:r>
            <a:r>
              <a:rPr lang="en-US" sz="2000" dirty="0" smtClean="0"/>
              <a:t>    </a:t>
            </a:r>
            <a:r>
              <a:rPr lang="en-US" sz="2000" b="1" dirty="0" smtClean="0"/>
              <a:t>extend(</a:t>
            </a:r>
            <a:r>
              <a:rPr lang="en-US" sz="2000" b="1" dirty="0" err="1" smtClean="0"/>
              <a:t>seq</a:t>
            </a:r>
            <a:r>
              <a:rPr lang="en-US" sz="2000" b="1" dirty="0" smtClean="0"/>
              <a:t>) :</a:t>
            </a:r>
            <a:r>
              <a:rPr lang="en-US" sz="2000" dirty="0" smtClean="0"/>
              <a:t> </a:t>
            </a:r>
            <a:r>
              <a:rPr lang="en-US" sz="2000" dirty="0"/>
              <a:t>sequence represented by the object </a:t>
            </a:r>
            <a:r>
              <a:rPr lang="en-US" sz="2000" dirty="0" err="1"/>
              <a:t>seq</a:t>
            </a:r>
            <a:r>
              <a:rPr lang="en-US" sz="2000" dirty="0"/>
              <a:t> is extended to the list.</a:t>
            </a:r>
            <a:endParaRPr lang="en-US" sz="2000" dirty="0" smtClean="0"/>
          </a:p>
          <a:p>
            <a:pPr marL="0" indent="0" algn="just">
              <a:buNone/>
            </a:pPr>
            <a:r>
              <a:rPr lang="en-US" sz="2000" dirty="0" smtClean="0"/>
              <a:t>	lst1.extend(lst2) </a:t>
            </a:r>
          </a:p>
          <a:p>
            <a:pPr marL="0" indent="0" algn="just">
              <a:buNone/>
            </a:pPr>
            <a:r>
              <a:rPr lang="en-US" sz="2000" dirty="0"/>
              <a:t> </a:t>
            </a:r>
            <a:r>
              <a:rPr lang="en-US" sz="2000" dirty="0" smtClean="0"/>
              <a:t>               print(lst1) 	# prints [1, 2, 3, 4, 5, 6]</a:t>
            </a:r>
          </a:p>
          <a:p>
            <a:pPr marL="0" indent="0" algn="just">
              <a:buNone/>
            </a:pPr>
            <a:r>
              <a:rPr lang="en-US" sz="2000" dirty="0"/>
              <a:t> </a:t>
            </a:r>
            <a:r>
              <a:rPr lang="en-US" sz="2000" dirty="0" smtClean="0"/>
              <a:t>    </a:t>
            </a:r>
            <a:r>
              <a:rPr lang="en-US" sz="2000" b="1" dirty="0" smtClean="0"/>
              <a:t>copy(): </a:t>
            </a:r>
            <a:r>
              <a:rPr lang="en-US" sz="2000" dirty="0" smtClean="0"/>
              <a:t>returns shallow copy of list</a:t>
            </a:r>
          </a:p>
          <a:p>
            <a:pPr marL="0" indent="0" algn="just">
              <a:buNone/>
            </a:pPr>
            <a:r>
              <a:rPr lang="en-US" sz="2000" dirty="0"/>
              <a:t> </a:t>
            </a:r>
            <a:r>
              <a:rPr lang="en-US" sz="2000" dirty="0" smtClean="0"/>
              <a:t>       	lst4 = lst3.copy()</a:t>
            </a:r>
          </a:p>
          <a:p>
            <a:pPr marL="0" indent="0" algn="just">
              <a:buNone/>
            </a:pPr>
            <a:r>
              <a:rPr lang="en-US" sz="2000" dirty="0"/>
              <a:t>	</a:t>
            </a:r>
            <a:r>
              <a:rPr lang="en-US" sz="2000" dirty="0" smtClean="0"/>
              <a:t>lst4[0][1] =5</a:t>
            </a:r>
          </a:p>
          <a:p>
            <a:pPr marL="0" indent="0" algn="just">
              <a:buNone/>
            </a:pPr>
            <a:endParaRPr lang="en-US" sz="2000" dirty="0" smtClean="0">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6184174" y="4206648"/>
            <a:ext cx="2868386" cy="1671638"/>
          </a:xfrm>
          <a:prstGeom prst="rect">
            <a:avLst/>
          </a:prstGeom>
        </p:spPr>
      </p:pic>
      <p:pic>
        <p:nvPicPr>
          <p:cNvPr id="6" name="Picture 5"/>
          <p:cNvPicPr>
            <a:picLocks noChangeAspect="1"/>
          </p:cNvPicPr>
          <p:nvPr/>
        </p:nvPicPr>
        <p:blipFill>
          <a:blip r:embed="rId3"/>
          <a:stretch>
            <a:fillRect/>
          </a:stretch>
        </p:blipFill>
        <p:spPr>
          <a:xfrm>
            <a:off x="9052560" y="4585063"/>
            <a:ext cx="2351314" cy="960188"/>
          </a:xfrm>
          <a:prstGeom prst="rect">
            <a:avLst/>
          </a:prstGeom>
        </p:spPr>
      </p:pic>
      <p:sp>
        <p:nvSpPr>
          <p:cNvPr id="4" name="TextBox 3"/>
          <p:cNvSpPr txBox="1"/>
          <p:nvPr/>
        </p:nvSpPr>
        <p:spPr>
          <a:xfrm>
            <a:off x="9052560" y="4206648"/>
            <a:ext cx="1815737"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29739507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40080"/>
          </a:xfrm>
        </p:spPr>
        <p:txBody>
          <a:bodyPr/>
          <a:lstStyle/>
          <a:p>
            <a:r>
              <a:rPr lang="en-US" dirty="0" smtClean="0"/>
              <a:t>Different Ways to Copy List Elements</a:t>
            </a:r>
            <a:endParaRPr lang="en-US" dirty="0"/>
          </a:p>
        </p:txBody>
      </p:sp>
      <p:sp>
        <p:nvSpPr>
          <p:cNvPr id="3" name="Content Placeholder 2"/>
          <p:cNvSpPr>
            <a:spLocks noGrp="1"/>
          </p:cNvSpPr>
          <p:nvPr>
            <p:ph idx="1"/>
          </p:nvPr>
        </p:nvSpPr>
        <p:spPr>
          <a:xfrm>
            <a:off x="0" y="1000320"/>
            <a:ext cx="10515600" cy="5596423"/>
          </a:xfrm>
        </p:spPr>
        <p:txBody>
          <a:bodyPr>
            <a:noAutofit/>
          </a:bodyPr>
          <a:lstStyle/>
          <a:p>
            <a:pPr marL="0" indent="0" algn="just">
              <a:buNone/>
            </a:pPr>
            <a:r>
              <a:rPr lang="en-US" dirty="0" smtClean="0">
                <a:latin typeface="+mj-lt"/>
              </a:rPr>
              <a:t>	lst1 </a:t>
            </a:r>
            <a:r>
              <a:rPr lang="en-US" dirty="0">
                <a:latin typeface="+mj-lt"/>
              </a:rPr>
              <a:t>= [1, 2,  </a:t>
            </a:r>
            <a:r>
              <a:rPr lang="en-US" dirty="0" smtClean="0">
                <a:latin typeface="+mj-lt"/>
              </a:rPr>
              <a:t>3]</a:t>
            </a:r>
          </a:p>
          <a:p>
            <a:pPr marL="457200" lvl="1" indent="0" algn="just">
              <a:buNone/>
            </a:pPr>
            <a:r>
              <a:rPr lang="en-US" dirty="0" smtClean="0">
                <a:latin typeface="+mj-lt"/>
              </a:rPr>
              <a:t>1. List Slicing:  (Fastest copy method.  Copies all the values from lst4 to lst5.)</a:t>
            </a:r>
          </a:p>
          <a:p>
            <a:pPr marL="457200" lvl="1" indent="0" algn="just">
              <a:buNone/>
            </a:pPr>
            <a:r>
              <a:rPr lang="en-US" dirty="0">
                <a:latin typeface="+mj-lt"/>
              </a:rPr>
              <a:t>	</a:t>
            </a:r>
            <a:endParaRPr lang="en-US" dirty="0" smtClean="0">
              <a:latin typeface="+mj-lt"/>
            </a:endParaRPr>
          </a:p>
          <a:p>
            <a:pPr marL="457200" lvl="1" indent="0" algn="just">
              <a:buNone/>
            </a:pPr>
            <a:endParaRPr lang="en-US" dirty="0" smtClean="0">
              <a:latin typeface="+mj-lt"/>
            </a:endParaRPr>
          </a:p>
          <a:p>
            <a:pPr marL="457200" lvl="1" indent="0" algn="just">
              <a:buNone/>
            </a:pPr>
            <a:r>
              <a:rPr lang="en-US" dirty="0" smtClean="0">
                <a:latin typeface="+mj-lt"/>
              </a:rPr>
              <a:t>2. Inbuilt list() method</a:t>
            </a:r>
          </a:p>
          <a:p>
            <a:pPr marL="457200" lvl="1" indent="0" algn="just">
              <a:buNone/>
            </a:pPr>
            <a:r>
              <a:rPr lang="en-US" dirty="0">
                <a:latin typeface="+mj-lt"/>
              </a:rPr>
              <a:t>	</a:t>
            </a:r>
            <a:r>
              <a:rPr lang="en-US" dirty="0" smtClean="0">
                <a:latin typeface="+mj-lt"/>
              </a:rPr>
              <a:t>lst3 = list(lst1)</a:t>
            </a:r>
          </a:p>
          <a:p>
            <a:pPr marL="457200" lvl="1" indent="0" algn="just">
              <a:buNone/>
            </a:pPr>
            <a:r>
              <a:rPr lang="en-US" dirty="0" smtClean="0">
                <a:latin typeface="+mj-lt"/>
              </a:rPr>
              <a:t>3. Using copy module</a:t>
            </a:r>
          </a:p>
          <a:p>
            <a:pPr marL="457200" lvl="1" indent="0" algn="just">
              <a:buNone/>
            </a:pPr>
            <a:r>
              <a:rPr lang="en-US" dirty="0">
                <a:latin typeface="+mj-lt"/>
              </a:rPr>
              <a:t>	</a:t>
            </a:r>
            <a:r>
              <a:rPr lang="en-US" dirty="0" smtClean="0">
                <a:solidFill>
                  <a:srgbClr val="0070C0"/>
                </a:solidFill>
                <a:latin typeface="+mj-lt"/>
              </a:rPr>
              <a:t>import copy</a:t>
            </a:r>
          </a:p>
          <a:p>
            <a:pPr marL="457200" lvl="1" indent="0" algn="just">
              <a:buNone/>
            </a:pPr>
            <a:r>
              <a:rPr lang="en-US" dirty="0">
                <a:solidFill>
                  <a:srgbClr val="0070C0"/>
                </a:solidFill>
                <a:latin typeface="+mj-lt"/>
              </a:rPr>
              <a:t>	</a:t>
            </a:r>
            <a:r>
              <a:rPr lang="en-US" dirty="0" smtClean="0">
                <a:solidFill>
                  <a:srgbClr val="0070C0"/>
                </a:solidFill>
                <a:latin typeface="+mj-lt"/>
              </a:rPr>
              <a:t>lst4  = </a:t>
            </a:r>
            <a:r>
              <a:rPr lang="en-US" dirty="0" err="1" smtClean="0">
                <a:solidFill>
                  <a:srgbClr val="0070C0"/>
                </a:solidFill>
                <a:latin typeface="+mj-lt"/>
              </a:rPr>
              <a:t>copy.copy</a:t>
            </a:r>
            <a:r>
              <a:rPr lang="en-US" dirty="0" smtClean="0">
                <a:solidFill>
                  <a:srgbClr val="0070C0"/>
                </a:solidFill>
                <a:latin typeface="+mj-lt"/>
              </a:rPr>
              <a:t>(lst1)</a:t>
            </a:r>
          </a:p>
          <a:p>
            <a:pPr marL="457200" lvl="1" indent="0" algn="just">
              <a:buNone/>
            </a:pPr>
            <a:r>
              <a:rPr lang="en-US" dirty="0" smtClean="0">
                <a:latin typeface="+mj-lt"/>
              </a:rPr>
              <a:t>4. List Comprehension method</a:t>
            </a:r>
          </a:p>
          <a:p>
            <a:pPr marL="457200" lvl="1" indent="0" algn="just">
              <a:buNone/>
            </a:pPr>
            <a:r>
              <a:rPr lang="en-US" dirty="0">
                <a:latin typeface="+mj-lt"/>
              </a:rPr>
              <a:t>	</a:t>
            </a:r>
            <a:endParaRPr lang="en-US" dirty="0" smtClean="0">
              <a:latin typeface="Garamond" panose="02020404030301010803" pitchFamily="18" charset="0"/>
            </a:endParaRPr>
          </a:p>
        </p:txBody>
      </p:sp>
      <p:pic>
        <p:nvPicPr>
          <p:cNvPr id="5" name="Picture 4"/>
          <p:cNvPicPr>
            <a:picLocks noChangeAspect="1"/>
          </p:cNvPicPr>
          <p:nvPr/>
        </p:nvPicPr>
        <p:blipFill rotWithShape="1">
          <a:blip r:embed="rId2"/>
          <a:srcRect l="2327" t="2327"/>
          <a:stretch/>
        </p:blipFill>
        <p:spPr>
          <a:xfrm>
            <a:off x="1004342" y="1927451"/>
            <a:ext cx="2679384" cy="750435"/>
          </a:xfrm>
          <a:prstGeom prst="rect">
            <a:avLst/>
          </a:prstGeom>
        </p:spPr>
      </p:pic>
      <p:pic>
        <p:nvPicPr>
          <p:cNvPr id="6" name="Picture 5"/>
          <p:cNvPicPr>
            <a:picLocks noChangeAspect="1"/>
          </p:cNvPicPr>
          <p:nvPr/>
        </p:nvPicPr>
        <p:blipFill>
          <a:blip r:embed="rId3"/>
          <a:stretch>
            <a:fillRect/>
          </a:stretch>
        </p:blipFill>
        <p:spPr>
          <a:xfrm>
            <a:off x="887185" y="5715680"/>
            <a:ext cx="3214551" cy="881063"/>
          </a:xfrm>
          <a:prstGeom prst="rect">
            <a:avLst/>
          </a:prstGeom>
        </p:spPr>
      </p:pic>
      <p:pic>
        <p:nvPicPr>
          <p:cNvPr id="7" name="Picture 6"/>
          <p:cNvPicPr>
            <a:picLocks noChangeAspect="1"/>
          </p:cNvPicPr>
          <p:nvPr/>
        </p:nvPicPr>
        <p:blipFill>
          <a:blip r:embed="rId4"/>
          <a:stretch>
            <a:fillRect/>
          </a:stretch>
        </p:blipFill>
        <p:spPr>
          <a:xfrm>
            <a:off x="5257800" y="5715680"/>
            <a:ext cx="4040235" cy="528366"/>
          </a:xfrm>
          <a:prstGeom prst="rect">
            <a:avLst/>
          </a:prstGeom>
        </p:spPr>
      </p:pic>
      <p:cxnSp>
        <p:nvCxnSpPr>
          <p:cNvPr id="9" name="Straight Arrow Connector 8"/>
          <p:cNvCxnSpPr/>
          <p:nvPr/>
        </p:nvCxnSpPr>
        <p:spPr bwMode="auto">
          <a:xfrm>
            <a:off x="3832857" y="5979863"/>
            <a:ext cx="1156064" cy="10137"/>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35823013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06142"/>
            <a:ext cx="12192000" cy="5338349"/>
          </a:xfrm>
        </p:spPr>
        <p:txBody>
          <a:bodyPr/>
          <a:lstStyle/>
          <a:p>
            <a:pPr marL="0" lvl="0" indent="0">
              <a:buNone/>
            </a:pPr>
            <a:r>
              <a:rPr lang="en-US" dirty="0" smtClean="0"/>
              <a:t>1.  Write </a:t>
            </a:r>
            <a:r>
              <a:rPr lang="en-US" dirty="0"/>
              <a:t>a program to convert list of lists(</a:t>
            </a:r>
            <a:r>
              <a:rPr lang="en-US" dirty="0" err="1"/>
              <a:t>lst</a:t>
            </a:r>
            <a:r>
              <a:rPr lang="en-US" dirty="0"/>
              <a:t>) into flat </a:t>
            </a:r>
            <a:r>
              <a:rPr lang="en-US" dirty="0" smtClean="0"/>
              <a:t>list.   </a:t>
            </a:r>
            <a:r>
              <a:rPr lang="en-US" dirty="0" err="1" smtClean="0"/>
              <a:t>lst</a:t>
            </a:r>
            <a:r>
              <a:rPr lang="en-US" dirty="0" smtClean="0"/>
              <a:t> </a:t>
            </a:r>
            <a:r>
              <a:rPr lang="en-US" dirty="0"/>
              <a:t>= [[1, 2, 3], 4, 5, [6, 7, 8, 9], 10] – </a:t>
            </a:r>
            <a:r>
              <a:rPr lang="en-US" dirty="0" smtClean="0"/>
              <a:t>15 </a:t>
            </a:r>
            <a:r>
              <a:rPr lang="en-US" dirty="0" err="1" smtClean="0"/>
              <a:t>mins</a:t>
            </a:r>
            <a:endParaRPr lang="en-IN" dirty="0"/>
          </a:p>
          <a:p>
            <a:pPr marL="0" lvl="0" indent="0">
              <a:buNone/>
            </a:pPr>
            <a:r>
              <a:rPr lang="en-IN" dirty="0" smtClean="0"/>
              <a:t>2. </a:t>
            </a:r>
            <a:r>
              <a:rPr lang="en-US" dirty="0"/>
              <a:t>Write a program to reverse a list without using ‘reverse’ method. – 15 </a:t>
            </a:r>
            <a:r>
              <a:rPr lang="en-US" dirty="0" err="1"/>
              <a:t>mins</a:t>
            </a:r>
            <a:endParaRPr lang="en-IN" dirty="0"/>
          </a:p>
          <a:p>
            <a:pPr marL="0" indent="0">
              <a:buNone/>
            </a:pPr>
            <a:r>
              <a:rPr lang="en-US" dirty="0"/>
              <a:t> </a:t>
            </a:r>
            <a:r>
              <a:rPr lang="en-US" dirty="0" smtClean="0"/>
              <a:t>       </a:t>
            </a:r>
            <a:r>
              <a:rPr lang="en-US" dirty="0" err="1" smtClean="0"/>
              <a:t>lst</a:t>
            </a:r>
            <a:r>
              <a:rPr lang="en-US" dirty="0" smtClean="0"/>
              <a:t> </a:t>
            </a:r>
            <a:r>
              <a:rPr lang="en-US" dirty="0"/>
              <a:t>= [‘red’, ‘green’, ‘orange</a:t>
            </a:r>
            <a:r>
              <a:rPr lang="en-US" dirty="0" smtClean="0"/>
              <a:t>’]</a:t>
            </a:r>
          </a:p>
          <a:p>
            <a:pPr marL="0" lvl="0" indent="0">
              <a:buNone/>
            </a:pPr>
            <a:r>
              <a:rPr lang="en-US" dirty="0" smtClean="0"/>
              <a:t>3. Write </a:t>
            </a:r>
            <a:r>
              <a:rPr lang="en-US" dirty="0"/>
              <a:t>a program to count the element ‘1’ is repeated in a list without using count method – 15 </a:t>
            </a:r>
            <a:r>
              <a:rPr lang="en-US" dirty="0" err="1"/>
              <a:t>mins</a:t>
            </a:r>
            <a:endParaRPr lang="en-IN" dirty="0"/>
          </a:p>
          <a:p>
            <a:pPr marL="0" indent="0">
              <a:buNone/>
            </a:pPr>
            <a:r>
              <a:rPr lang="en-US" dirty="0" smtClean="0"/>
              <a:t>     </a:t>
            </a:r>
            <a:r>
              <a:rPr lang="en-US" dirty="0" err="1" smtClean="0"/>
              <a:t>lst</a:t>
            </a:r>
            <a:r>
              <a:rPr lang="en-US" dirty="0" smtClean="0"/>
              <a:t> </a:t>
            </a:r>
            <a:r>
              <a:rPr lang="en-US" dirty="0"/>
              <a:t>= [1, 2, 5, 1, 6, 1, 1, 1, 3, 4,  8, 10, 1, 1]</a:t>
            </a:r>
            <a:endParaRPr lang="en-IN" dirty="0"/>
          </a:p>
          <a:p>
            <a:pPr marL="0" lvl="0" indent="0">
              <a:buNone/>
            </a:pPr>
            <a:r>
              <a:rPr lang="en-IN" dirty="0" smtClean="0"/>
              <a:t>4. </a:t>
            </a:r>
            <a:r>
              <a:rPr lang="en-US" dirty="0"/>
              <a:t>Write a program to print all elements in a list except ‘orange’ – 15 </a:t>
            </a:r>
            <a:r>
              <a:rPr lang="en-US" dirty="0" err="1"/>
              <a:t>mins</a:t>
            </a:r>
            <a:endParaRPr lang="en-IN" dirty="0"/>
          </a:p>
          <a:p>
            <a:pPr marL="0" indent="0">
              <a:buNone/>
            </a:pPr>
            <a:r>
              <a:rPr lang="en-US" dirty="0" smtClean="0"/>
              <a:t>     </a:t>
            </a:r>
            <a:r>
              <a:rPr lang="en-US" dirty="0" err="1" smtClean="0"/>
              <a:t>lst</a:t>
            </a:r>
            <a:r>
              <a:rPr lang="en-US" dirty="0" smtClean="0"/>
              <a:t> </a:t>
            </a:r>
            <a:r>
              <a:rPr lang="en-US" dirty="0"/>
              <a:t>= [‘apple’, ‘banana’, ‘orange’, ‘grapes’]</a:t>
            </a:r>
            <a:endParaRPr lang="en-IN" dirty="0"/>
          </a:p>
          <a:p>
            <a:pPr marL="0" lvl="0" indent="0">
              <a:buNone/>
            </a:pPr>
            <a:r>
              <a:rPr lang="en-US" dirty="0" smtClean="0"/>
              <a:t>5. Write </a:t>
            </a:r>
            <a:r>
              <a:rPr lang="en-US" dirty="0"/>
              <a:t>a program to replace ‘apple’ and ‘orange’ in a list with ‘Kiwi’ and ‘Pineapple’ – 15 </a:t>
            </a:r>
            <a:r>
              <a:rPr lang="en-US" dirty="0" err="1"/>
              <a:t>mins</a:t>
            </a:r>
            <a:endParaRPr lang="en-IN" dirty="0"/>
          </a:p>
          <a:p>
            <a:pPr marL="0" indent="0">
              <a:buNone/>
            </a:pPr>
            <a:r>
              <a:rPr lang="en-US" dirty="0" smtClean="0"/>
              <a:t>    </a:t>
            </a:r>
            <a:r>
              <a:rPr lang="en-US" dirty="0" err="1" smtClean="0"/>
              <a:t>lst</a:t>
            </a:r>
            <a:r>
              <a:rPr lang="en-US" dirty="0" smtClean="0"/>
              <a:t> </a:t>
            </a:r>
            <a:r>
              <a:rPr lang="en-US" dirty="0"/>
              <a:t>= [‘apple’, ‘banana’, ‘orange’, ‘grapes’]</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906834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19205"/>
            <a:ext cx="11379200" cy="5181595"/>
          </a:xfrm>
        </p:spPr>
        <p:txBody>
          <a:bodyPr/>
          <a:lstStyle/>
          <a:p>
            <a:pPr marL="0" lvl="0" indent="0">
              <a:buNone/>
            </a:pPr>
            <a:r>
              <a:rPr lang="en-US" dirty="0" smtClean="0"/>
              <a:t>6. Write </a:t>
            </a:r>
            <a:r>
              <a:rPr lang="en-US" dirty="0"/>
              <a:t>a program to delete ’35’ in the list based on element. – 15 </a:t>
            </a:r>
            <a:r>
              <a:rPr lang="en-US" dirty="0" err="1"/>
              <a:t>mins</a:t>
            </a:r>
            <a:endParaRPr lang="en-IN" dirty="0"/>
          </a:p>
          <a:p>
            <a:pPr marL="0" indent="0">
              <a:buNone/>
            </a:pPr>
            <a:r>
              <a:rPr lang="en-US" dirty="0" smtClean="0"/>
              <a:t>     </a:t>
            </a:r>
            <a:r>
              <a:rPr lang="en-US" dirty="0" err="1" smtClean="0"/>
              <a:t>lst</a:t>
            </a:r>
            <a:r>
              <a:rPr lang="en-US" dirty="0" smtClean="0"/>
              <a:t> </a:t>
            </a:r>
            <a:r>
              <a:rPr lang="en-US" dirty="0"/>
              <a:t>= [15, 25, 35, 45]</a:t>
            </a:r>
            <a:endParaRPr lang="en-IN" dirty="0"/>
          </a:p>
          <a:p>
            <a:pPr marL="0" indent="0">
              <a:lnSpc>
                <a:spcPts val="100"/>
              </a:lnSpc>
              <a:buNone/>
            </a:pPr>
            <a:r>
              <a:rPr lang="en-US" dirty="0" smtClean="0"/>
              <a:t>7.  Write </a:t>
            </a:r>
            <a:r>
              <a:rPr lang="en-US" dirty="0"/>
              <a:t>a program that calculates and prints the value according to the given formula</a:t>
            </a:r>
            <a:r>
              <a:rPr lang="en-US" dirty="0" smtClean="0"/>
              <a:t>:   - 1 </a:t>
            </a:r>
            <a:r>
              <a:rPr lang="en-US" dirty="0" err="1" smtClean="0"/>
              <a:t>hr</a:t>
            </a:r>
            <a:endParaRPr lang="en-IN" dirty="0"/>
          </a:p>
          <a:p>
            <a:pPr marL="0" indent="0">
              <a:lnSpc>
                <a:spcPts val="100"/>
              </a:lnSpc>
              <a:buNone/>
            </a:pPr>
            <a:r>
              <a:rPr lang="en-US" dirty="0" smtClean="0"/>
              <a:t>     Q </a:t>
            </a:r>
            <a:r>
              <a:rPr lang="en-US" dirty="0"/>
              <a:t>= Square root of [(2 * C * D)/H]</a:t>
            </a:r>
            <a:endParaRPr lang="en-IN" dirty="0"/>
          </a:p>
          <a:p>
            <a:pPr marL="0" indent="0">
              <a:lnSpc>
                <a:spcPts val="100"/>
              </a:lnSpc>
              <a:buNone/>
            </a:pPr>
            <a:r>
              <a:rPr lang="en-US" dirty="0"/>
              <a:t> </a:t>
            </a:r>
            <a:r>
              <a:rPr lang="en-US" dirty="0" smtClean="0"/>
              <a:t>    Following </a:t>
            </a:r>
            <a:r>
              <a:rPr lang="en-US" dirty="0"/>
              <a:t>are the fixed values of C and H</a:t>
            </a:r>
            <a:r>
              <a:rPr lang="en-US" dirty="0" smtClean="0"/>
              <a:t>:</a:t>
            </a:r>
          </a:p>
          <a:p>
            <a:pPr marL="0" indent="0">
              <a:lnSpc>
                <a:spcPts val="100"/>
              </a:lnSpc>
              <a:buNone/>
            </a:pPr>
            <a:r>
              <a:rPr lang="en-US" dirty="0"/>
              <a:t> </a:t>
            </a:r>
            <a:r>
              <a:rPr lang="en-US" dirty="0" smtClean="0"/>
              <a:t>    </a:t>
            </a:r>
            <a:r>
              <a:rPr lang="en-US" dirty="0"/>
              <a:t>C is 50. H is 30.</a:t>
            </a:r>
            <a:endParaRPr lang="en-IN" dirty="0"/>
          </a:p>
          <a:p>
            <a:pPr marL="0" indent="0">
              <a:lnSpc>
                <a:spcPts val="100"/>
              </a:lnSpc>
              <a:buNone/>
            </a:pPr>
            <a:r>
              <a:rPr lang="en-US" dirty="0" smtClean="0"/>
              <a:t>      D -&gt; variable </a:t>
            </a:r>
            <a:r>
              <a:rPr lang="en-US" dirty="0"/>
              <a:t>whose values should be input to your program in a comma-separated sequence.</a:t>
            </a:r>
            <a:endParaRPr lang="en-IN" dirty="0"/>
          </a:p>
          <a:p>
            <a:pPr marL="0" indent="0">
              <a:buNone/>
            </a:pPr>
            <a:r>
              <a:rPr lang="en-US" dirty="0" smtClean="0"/>
              <a:t>     Example :      Let </a:t>
            </a:r>
            <a:r>
              <a:rPr lang="en-US" dirty="0"/>
              <a:t>us assume the following comma separated input sequence is given to the </a:t>
            </a:r>
            <a:r>
              <a:rPr lang="en-US" dirty="0" smtClean="0"/>
              <a:t>     </a:t>
            </a:r>
          </a:p>
          <a:p>
            <a:pPr marL="0" indent="0">
              <a:buNone/>
            </a:pPr>
            <a:r>
              <a:rPr lang="en-US" dirty="0"/>
              <a:t> </a:t>
            </a:r>
            <a:r>
              <a:rPr lang="en-US" dirty="0" smtClean="0"/>
              <a:t>                        100,150,180</a:t>
            </a:r>
            <a:endParaRPr lang="en-IN" dirty="0"/>
          </a:p>
          <a:p>
            <a:pPr marL="0" indent="0">
              <a:buNone/>
            </a:pPr>
            <a:r>
              <a:rPr lang="en-US" dirty="0" smtClean="0"/>
              <a:t>                         The </a:t>
            </a:r>
            <a:r>
              <a:rPr lang="en-US" dirty="0"/>
              <a:t>output of the program should be:</a:t>
            </a:r>
            <a:endParaRPr lang="en-IN" dirty="0"/>
          </a:p>
          <a:p>
            <a:pPr marL="0" indent="0">
              <a:buNone/>
            </a:pPr>
            <a:r>
              <a:rPr lang="en-US" dirty="0" smtClean="0"/>
              <a:t>                        18,22,24</a:t>
            </a:r>
            <a:endParaRPr lang="en-IN" dirty="0"/>
          </a:p>
          <a:p>
            <a:endParaRPr lang="en-IN" dirty="0"/>
          </a:p>
        </p:txBody>
      </p:sp>
    </p:spTree>
    <p:extLst>
      <p:ext uri="{BB962C8B-B14F-4D97-AF65-F5344CB8AC3E}">
        <p14:creationId xmlns:p14="http://schemas.microsoft.com/office/powerpoint/2010/main" val="33708290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4" name="Content Placeholder 3"/>
          <p:cNvSpPr>
            <a:spLocks noGrp="1"/>
          </p:cNvSpPr>
          <p:nvPr>
            <p:ph idx="1"/>
          </p:nvPr>
        </p:nvSpPr>
        <p:spPr>
          <a:xfrm>
            <a:off x="0" y="1219205"/>
            <a:ext cx="11379200" cy="5377538"/>
          </a:xfrm>
        </p:spPr>
        <p:txBody>
          <a:bodyPr/>
          <a:lstStyle/>
          <a:p>
            <a:pPr marL="0" indent="0">
              <a:buNone/>
            </a:pPr>
            <a:r>
              <a:rPr lang="en-US" dirty="0"/>
              <a:t>Hints:</a:t>
            </a:r>
            <a:endParaRPr lang="en-IN" dirty="0"/>
          </a:p>
          <a:p>
            <a:pPr marL="0" indent="0">
              <a:buNone/>
            </a:pPr>
            <a:r>
              <a:rPr lang="en-US" dirty="0"/>
              <a:t>If the output received is in decimal form, it should be rounded off to its nearest value (for example, if the output received is 26.0, it should be printed as 26)</a:t>
            </a:r>
            <a:endParaRPr lang="en-IN" dirty="0"/>
          </a:p>
          <a:p>
            <a:pPr marL="0" indent="0">
              <a:buNone/>
            </a:pPr>
            <a:r>
              <a:rPr lang="en-US" dirty="0"/>
              <a:t>In case of input data being supplied to the question, it should be assumed to be a console input. </a:t>
            </a:r>
            <a:endParaRPr lang="en-IN" dirty="0"/>
          </a:p>
          <a:p>
            <a:pPr marL="0" indent="0">
              <a:buNone/>
            </a:pPr>
            <a:r>
              <a:rPr lang="en-IN" dirty="0" smtClean="0"/>
              <a:t>8. </a:t>
            </a:r>
            <a:r>
              <a:rPr lang="en-US" dirty="0"/>
              <a:t>Write a program that accepts a comma separated sequence of words as input and prints the </a:t>
            </a:r>
            <a:r>
              <a:rPr lang="en-US" dirty="0" smtClean="0"/>
              <a:t>  words </a:t>
            </a:r>
            <a:r>
              <a:rPr lang="en-US" dirty="0"/>
              <a:t>in a comma-separated sequence after sorting them alphabetically.</a:t>
            </a:r>
            <a:endParaRPr lang="en-IN" dirty="0"/>
          </a:p>
          <a:p>
            <a:pPr marL="0" indent="0">
              <a:lnSpc>
                <a:spcPts val="100"/>
              </a:lnSpc>
              <a:buNone/>
            </a:pPr>
            <a:r>
              <a:rPr lang="en-US" dirty="0"/>
              <a:t>Suppose the following input is supplied to the program</a:t>
            </a:r>
            <a:r>
              <a:rPr lang="en-US" dirty="0" smtClean="0"/>
              <a:t>:  </a:t>
            </a:r>
            <a:r>
              <a:rPr lang="en-US" dirty="0" err="1" smtClean="0"/>
              <a:t>without,hello,bag,world</a:t>
            </a:r>
            <a:endParaRPr lang="en-IN" dirty="0"/>
          </a:p>
          <a:p>
            <a:pPr marL="0" indent="0">
              <a:lnSpc>
                <a:spcPts val="100"/>
              </a:lnSpc>
              <a:buNone/>
            </a:pPr>
            <a:r>
              <a:rPr lang="en-US" dirty="0"/>
              <a:t>Then, the output should be:</a:t>
            </a:r>
            <a:endParaRPr lang="en-IN" dirty="0"/>
          </a:p>
          <a:p>
            <a:pPr marL="0" indent="0">
              <a:lnSpc>
                <a:spcPts val="100"/>
              </a:lnSpc>
              <a:buNone/>
            </a:pPr>
            <a:r>
              <a:rPr lang="en-US" dirty="0" err="1"/>
              <a:t>bag,hello,without,world</a:t>
            </a:r>
            <a:endParaRPr lang="en-IN" dirty="0"/>
          </a:p>
          <a:p>
            <a:pPr marL="0" indent="0">
              <a:lnSpc>
                <a:spcPts val="100"/>
              </a:lnSpc>
              <a:buNone/>
            </a:pPr>
            <a:r>
              <a:rPr lang="en-US" dirty="0"/>
              <a:t> </a:t>
            </a:r>
            <a:endParaRPr lang="en-IN" dirty="0"/>
          </a:p>
          <a:p>
            <a:pPr marL="0" indent="0">
              <a:lnSpc>
                <a:spcPts val="100"/>
              </a:lnSpc>
              <a:buNone/>
            </a:pPr>
            <a:r>
              <a:rPr lang="en-US" dirty="0"/>
              <a:t>Hints:</a:t>
            </a:r>
            <a:endParaRPr lang="en-IN" dirty="0"/>
          </a:p>
          <a:p>
            <a:pPr marL="0" indent="0">
              <a:lnSpc>
                <a:spcPts val="100"/>
              </a:lnSpc>
              <a:buNone/>
            </a:pPr>
            <a:r>
              <a:rPr lang="en-US" dirty="0"/>
              <a:t>In case of input data being supplied to the question, it should be assumed to be a console input.</a:t>
            </a:r>
            <a:endParaRPr lang="en-IN" dirty="0"/>
          </a:p>
          <a:p>
            <a:pPr marL="0" indent="0">
              <a:buNone/>
            </a:pPr>
            <a:r>
              <a:rPr lang="en-IN" dirty="0" smtClean="0"/>
              <a:t>											- 30 </a:t>
            </a:r>
            <a:r>
              <a:rPr lang="en-IN" dirty="0" err="1" smtClean="0"/>
              <a:t>mins</a:t>
            </a:r>
            <a:r>
              <a:rPr lang="en-IN" dirty="0" smtClean="0"/>
              <a:t>									</a:t>
            </a:r>
            <a:endParaRPr lang="en-IN" dirty="0"/>
          </a:p>
        </p:txBody>
      </p:sp>
    </p:spTree>
    <p:extLst>
      <p:ext uri="{BB962C8B-B14F-4D97-AF65-F5344CB8AC3E}">
        <p14:creationId xmlns:p14="http://schemas.microsoft.com/office/powerpoint/2010/main" val="11066288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Tuples</a:t>
            </a:r>
            <a:endParaRPr lang="en-US" dirty="0"/>
          </a:p>
        </p:txBody>
      </p:sp>
      <p:sp>
        <p:nvSpPr>
          <p:cNvPr id="3" name="Content Placeholder 2"/>
          <p:cNvSpPr>
            <a:spLocks noGrp="1"/>
          </p:cNvSpPr>
          <p:nvPr>
            <p:ph idx="1"/>
          </p:nvPr>
        </p:nvSpPr>
        <p:spPr>
          <a:xfrm>
            <a:off x="0" y="1052571"/>
            <a:ext cx="10515600" cy="4906851"/>
          </a:xfrm>
        </p:spPr>
        <p:txBody>
          <a:bodyPr>
            <a:noAutofit/>
          </a:bodyPr>
          <a:lstStyle/>
          <a:p>
            <a:pPr algn="just"/>
            <a:r>
              <a:rPr lang="en-US" dirty="0" smtClean="0"/>
              <a:t>Tuple is used to store the sequence of immutable python objects. </a:t>
            </a:r>
          </a:p>
          <a:p>
            <a:pPr algn="just"/>
            <a:r>
              <a:rPr lang="en-US" dirty="0" smtClean="0"/>
              <a:t>Tuple is similar to lists, the values stored in a list can be changed, whereas the tuple is immutable and the value of the items stored in the tuple can not be changed.</a:t>
            </a:r>
          </a:p>
          <a:p>
            <a:pPr algn="just"/>
            <a:r>
              <a:rPr lang="en-US" dirty="0" smtClean="0"/>
              <a:t>A tuple </a:t>
            </a:r>
            <a:r>
              <a:rPr lang="en-US" dirty="0"/>
              <a:t>can be written as the collection of comma-separated values enclosed </a:t>
            </a:r>
            <a:r>
              <a:rPr lang="en-US" dirty="0" smtClean="0"/>
              <a:t>in parenthesis.</a:t>
            </a:r>
          </a:p>
          <a:p>
            <a:pPr marL="0" indent="0" algn="just">
              <a:buNone/>
            </a:pPr>
            <a:r>
              <a:rPr lang="en-US" dirty="0"/>
              <a:t> </a:t>
            </a:r>
            <a:r>
              <a:rPr lang="en-US" dirty="0" smtClean="0"/>
              <a:t>  Example:</a:t>
            </a:r>
          </a:p>
          <a:p>
            <a:pPr marL="0" indent="0" algn="just">
              <a:buNone/>
            </a:pPr>
            <a:r>
              <a:rPr lang="en-US" dirty="0"/>
              <a:t>	</a:t>
            </a:r>
            <a:r>
              <a:rPr lang="en-US" dirty="0" smtClean="0"/>
              <a:t>t1 = (1, 2, 3)			</a:t>
            </a:r>
          </a:p>
          <a:p>
            <a:pPr marL="0" indent="0" algn="just">
              <a:buNone/>
            </a:pPr>
            <a:r>
              <a:rPr lang="en-US" dirty="0"/>
              <a:t>	</a:t>
            </a:r>
            <a:r>
              <a:rPr lang="en-US" dirty="0" smtClean="0"/>
              <a:t>t2 = (10, ‘Ram’, 15)</a:t>
            </a:r>
          </a:p>
          <a:p>
            <a:pPr marL="0" indent="0" algn="just">
              <a:buNone/>
            </a:pPr>
            <a:endParaRPr lang="en-US" sz="2000" dirty="0" smtClean="0">
              <a:latin typeface="Garamond" panose="02020404030301010803" pitchFamily="18" charset="0"/>
            </a:endParaRPr>
          </a:p>
        </p:txBody>
      </p:sp>
    </p:spTree>
    <p:extLst>
      <p:ext uri="{BB962C8B-B14F-4D97-AF65-F5344CB8AC3E}">
        <p14:creationId xmlns:p14="http://schemas.microsoft.com/office/powerpoint/2010/main" val="22499608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a:t>Tuples</a:t>
            </a:r>
            <a:endParaRPr lang="en-IN" dirty="0"/>
          </a:p>
        </p:txBody>
      </p:sp>
      <p:sp>
        <p:nvSpPr>
          <p:cNvPr id="3" name="Content Placeholder 2"/>
          <p:cNvSpPr>
            <a:spLocks noGrp="1"/>
          </p:cNvSpPr>
          <p:nvPr>
            <p:ph idx="1"/>
          </p:nvPr>
        </p:nvSpPr>
        <p:spPr>
          <a:xfrm>
            <a:off x="0" y="971010"/>
            <a:ext cx="11379200" cy="4525963"/>
          </a:xfrm>
        </p:spPr>
        <p:txBody>
          <a:bodyPr/>
          <a:lstStyle/>
          <a:p>
            <a:pPr algn="just"/>
            <a:r>
              <a:rPr lang="en-US" dirty="0"/>
              <a:t>An empty tuple can be written as follows</a:t>
            </a:r>
          </a:p>
          <a:p>
            <a:pPr marL="0" indent="0" algn="just">
              <a:buNone/>
            </a:pPr>
            <a:r>
              <a:rPr lang="en-US" dirty="0"/>
              <a:t>	 tuple1 = ()</a:t>
            </a:r>
          </a:p>
          <a:p>
            <a:pPr algn="just"/>
            <a:r>
              <a:rPr lang="en-US" dirty="0"/>
              <a:t>Tuple having single element must be include ‘,’ as given below</a:t>
            </a:r>
          </a:p>
          <a:p>
            <a:pPr marL="0" indent="0" algn="just">
              <a:buNone/>
            </a:pPr>
            <a:r>
              <a:rPr lang="en-US" dirty="0"/>
              <a:t>	tuple2 = (10, )</a:t>
            </a:r>
          </a:p>
          <a:p>
            <a:endParaRPr lang="en-IN" dirty="0"/>
          </a:p>
        </p:txBody>
      </p:sp>
    </p:spTree>
    <p:extLst>
      <p:ext uri="{BB962C8B-B14F-4D97-AF65-F5344CB8AC3E}">
        <p14:creationId xmlns:p14="http://schemas.microsoft.com/office/powerpoint/2010/main" val="37572145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Tuples: Indexing and Slicing</a:t>
            </a:r>
            <a:endParaRPr lang="en-US" dirty="0"/>
          </a:p>
        </p:txBody>
      </p:sp>
      <p:sp>
        <p:nvSpPr>
          <p:cNvPr id="3" name="Content Placeholder 2"/>
          <p:cNvSpPr>
            <a:spLocks noGrp="1"/>
          </p:cNvSpPr>
          <p:nvPr>
            <p:ph idx="1"/>
          </p:nvPr>
        </p:nvSpPr>
        <p:spPr>
          <a:xfrm>
            <a:off x="0" y="1079332"/>
            <a:ext cx="10515600" cy="4906851"/>
          </a:xfrm>
        </p:spPr>
        <p:txBody>
          <a:bodyPr>
            <a:noAutofit/>
          </a:bodyPr>
          <a:lstStyle/>
          <a:p>
            <a:pPr marL="0" indent="0" algn="just">
              <a:buNone/>
            </a:pPr>
            <a:r>
              <a:rPr lang="en-US" sz="2400" dirty="0" smtClean="0">
                <a:latin typeface="Garamond" panose="02020404030301010803" pitchFamily="18" charset="0"/>
              </a:rPr>
              <a:t> </a:t>
            </a:r>
            <a:r>
              <a:rPr lang="en-US" b="1" dirty="0" smtClean="0"/>
              <a:t>  Indexing:  Fetching elements based on index </a:t>
            </a:r>
          </a:p>
          <a:p>
            <a:pPr marL="0" indent="0" algn="just">
              <a:buNone/>
            </a:pPr>
            <a:endParaRPr lang="en-US" b="1" dirty="0"/>
          </a:p>
          <a:p>
            <a:pPr marL="0" indent="0" algn="just">
              <a:buNone/>
            </a:pPr>
            <a:endParaRPr lang="en-US" b="1" dirty="0" smtClean="0"/>
          </a:p>
          <a:p>
            <a:pPr marL="0" indent="0" algn="just">
              <a:buNone/>
            </a:pPr>
            <a:r>
              <a:rPr lang="en-US" b="1" dirty="0"/>
              <a:t>	</a:t>
            </a:r>
            <a:r>
              <a:rPr lang="en-US" dirty="0" smtClean="0"/>
              <a:t> </a:t>
            </a:r>
          </a:p>
          <a:p>
            <a:pPr marL="0" indent="0" algn="just">
              <a:buNone/>
            </a:pPr>
            <a:r>
              <a:rPr lang="en-US" dirty="0"/>
              <a:t> </a:t>
            </a:r>
            <a:r>
              <a:rPr lang="en-US" dirty="0" smtClean="0"/>
              <a:t>   </a:t>
            </a:r>
            <a:r>
              <a:rPr lang="en-US" b="1" dirty="0" smtClean="0"/>
              <a:t>Slicing:</a:t>
            </a:r>
            <a:r>
              <a:rPr lang="en-US" dirty="0" smtClean="0"/>
              <a:t> Fetching range of elements based on start and end index</a:t>
            </a:r>
          </a:p>
          <a:p>
            <a:pPr marL="0" indent="0" algn="just">
              <a:buNone/>
            </a:pPr>
            <a:r>
              <a:rPr lang="en-US" dirty="0"/>
              <a:t>	</a:t>
            </a:r>
            <a:r>
              <a:rPr lang="en-US" sz="2400" dirty="0" smtClean="0">
                <a:latin typeface="Garamond" panose="02020404030301010803" pitchFamily="18" charset="0"/>
              </a:rPr>
              <a:t>	</a:t>
            </a:r>
          </a:p>
        </p:txBody>
      </p:sp>
      <p:pic>
        <p:nvPicPr>
          <p:cNvPr id="5" name="Picture 4"/>
          <p:cNvPicPr>
            <a:picLocks noChangeAspect="1"/>
          </p:cNvPicPr>
          <p:nvPr/>
        </p:nvPicPr>
        <p:blipFill>
          <a:blip r:embed="rId2"/>
          <a:stretch>
            <a:fillRect/>
          </a:stretch>
        </p:blipFill>
        <p:spPr>
          <a:xfrm>
            <a:off x="306569" y="1658982"/>
            <a:ext cx="3259591" cy="1502229"/>
          </a:xfrm>
          <a:prstGeom prst="rect">
            <a:avLst/>
          </a:prstGeom>
        </p:spPr>
      </p:pic>
      <p:pic>
        <p:nvPicPr>
          <p:cNvPr id="6" name="Picture 5"/>
          <p:cNvPicPr>
            <a:picLocks noChangeAspect="1"/>
          </p:cNvPicPr>
          <p:nvPr/>
        </p:nvPicPr>
        <p:blipFill>
          <a:blip r:embed="rId3"/>
          <a:stretch>
            <a:fillRect/>
          </a:stretch>
        </p:blipFill>
        <p:spPr>
          <a:xfrm>
            <a:off x="2699113" y="2534467"/>
            <a:ext cx="736418" cy="391613"/>
          </a:xfrm>
          <a:prstGeom prst="rect">
            <a:avLst/>
          </a:prstGeom>
        </p:spPr>
      </p:pic>
      <p:cxnSp>
        <p:nvCxnSpPr>
          <p:cNvPr id="8" name="Straight Arrow Connector 7"/>
          <p:cNvCxnSpPr/>
          <p:nvPr/>
        </p:nvCxnSpPr>
        <p:spPr bwMode="auto">
          <a:xfrm>
            <a:off x="2364377" y="2534467"/>
            <a:ext cx="334736"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9" name="Straight Arrow Connector 8"/>
          <p:cNvCxnSpPr/>
          <p:nvPr/>
        </p:nvCxnSpPr>
        <p:spPr bwMode="auto">
          <a:xfrm>
            <a:off x="2318385" y="2908936"/>
            <a:ext cx="334736"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pic>
        <p:nvPicPr>
          <p:cNvPr id="10" name="Picture 9"/>
          <p:cNvPicPr>
            <a:picLocks noChangeAspect="1"/>
          </p:cNvPicPr>
          <p:nvPr/>
        </p:nvPicPr>
        <p:blipFill>
          <a:blip r:embed="rId4"/>
          <a:stretch>
            <a:fillRect/>
          </a:stretch>
        </p:blipFill>
        <p:spPr>
          <a:xfrm>
            <a:off x="306569" y="4176034"/>
            <a:ext cx="4578940" cy="1953840"/>
          </a:xfrm>
          <a:prstGeom prst="rect">
            <a:avLst/>
          </a:prstGeom>
        </p:spPr>
      </p:pic>
      <p:pic>
        <p:nvPicPr>
          <p:cNvPr id="11" name="Picture 10"/>
          <p:cNvPicPr>
            <a:picLocks noChangeAspect="1"/>
          </p:cNvPicPr>
          <p:nvPr/>
        </p:nvPicPr>
        <p:blipFill>
          <a:blip r:embed="rId5"/>
          <a:stretch>
            <a:fillRect/>
          </a:stretch>
        </p:blipFill>
        <p:spPr>
          <a:xfrm>
            <a:off x="5192078" y="4532468"/>
            <a:ext cx="2207351" cy="1240972"/>
          </a:xfrm>
          <a:prstGeom prst="rect">
            <a:avLst/>
          </a:prstGeom>
        </p:spPr>
      </p:pic>
      <p:cxnSp>
        <p:nvCxnSpPr>
          <p:cNvPr id="12" name="Straight Arrow Connector 11"/>
          <p:cNvCxnSpPr/>
          <p:nvPr/>
        </p:nvCxnSpPr>
        <p:spPr bwMode="auto">
          <a:xfrm flipV="1">
            <a:off x="1936364" y="5421086"/>
            <a:ext cx="3321436" cy="352354"/>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4" name="Straight Arrow Connector 13"/>
          <p:cNvCxnSpPr/>
          <p:nvPr/>
        </p:nvCxnSpPr>
        <p:spPr bwMode="auto">
          <a:xfrm>
            <a:off x="1983649" y="4785633"/>
            <a:ext cx="3274151" cy="8681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15208822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a:xfrm>
            <a:off x="0" y="1140828"/>
            <a:ext cx="11379200" cy="4525963"/>
          </a:xfrm>
        </p:spPr>
        <p:txBody>
          <a:bodyPr/>
          <a:lstStyle/>
          <a:p>
            <a:pPr marL="0" indent="0">
              <a:buNone/>
            </a:pPr>
            <a:r>
              <a:rPr lang="en-IN" dirty="0"/>
              <a:t>After completion of this topic, participants will be able to</a:t>
            </a:r>
          </a:p>
          <a:p>
            <a:pPr lvl="1"/>
            <a:r>
              <a:rPr lang="en-IN" dirty="0"/>
              <a:t>Understand </a:t>
            </a:r>
            <a:r>
              <a:rPr lang="en-IN" dirty="0" smtClean="0"/>
              <a:t>various data structures in Python</a:t>
            </a:r>
            <a:endParaRPr lang="en-IN" dirty="0"/>
          </a:p>
          <a:p>
            <a:pPr lvl="1"/>
            <a:r>
              <a:rPr lang="en-IN" dirty="0" smtClean="0"/>
              <a:t>Explain the use of data structures</a:t>
            </a:r>
          </a:p>
          <a:p>
            <a:pPr lvl="1"/>
            <a:r>
              <a:rPr lang="en-IN" dirty="0" smtClean="0"/>
              <a:t>Write programs  using list ,set , dictionary and tuple.</a:t>
            </a:r>
            <a:endParaRPr lang="en-IN" dirty="0"/>
          </a:p>
        </p:txBody>
      </p:sp>
    </p:spTree>
    <p:extLst>
      <p:ext uri="{BB962C8B-B14F-4D97-AF65-F5344CB8AC3E}">
        <p14:creationId xmlns:p14="http://schemas.microsoft.com/office/powerpoint/2010/main" val="1003764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Tuples: Operators</a:t>
            </a:r>
            <a:endParaRPr lang="en-US" dirty="0"/>
          </a:p>
        </p:txBody>
      </p:sp>
      <p:sp>
        <p:nvSpPr>
          <p:cNvPr id="3" name="Content Placeholder 2"/>
          <p:cNvSpPr>
            <a:spLocks noGrp="1"/>
          </p:cNvSpPr>
          <p:nvPr>
            <p:ph idx="1"/>
          </p:nvPr>
        </p:nvSpPr>
        <p:spPr>
          <a:xfrm>
            <a:off x="0" y="1052571"/>
            <a:ext cx="10515600" cy="4906851"/>
          </a:xfrm>
        </p:spPr>
        <p:txBody>
          <a:bodyPr>
            <a:noAutofit/>
          </a:bodyPr>
          <a:lstStyle/>
          <a:p>
            <a:pPr marL="0" indent="0">
              <a:buNone/>
            </a:pPr>
            <a:r>
              <a:rPr lang="en-US" dirty="0" smtClean="0"/>
              <a:t>    ‘+’ and ‘*’ operators work in the same way as they working with Strings/List</a:t>
            </a:r>
          </a:p>
          <a:p>
            <a:pPr marL="0" indent="0">
              <a:buNone/>
            </a:pPr>
            <a:r>
              <a:rPr lang="en-US" dirty="0" smtClean="0"/>
              <a:t>    tuple1 = (1, 2, 3)</a:t>
            </a:r>
          </a:p>
          <a:p>
            <a:pPr marL="0" indent="0">
              <a:buNone/>
            </a:pPr>
            <a:r>
              <a:rPr lang="en-US" dirty="0" smtClean="0"/>
              <a:t>    tuple2 = (4, 5, 6)</a:t>
            </a:r>
          </a:p>
          <a:p>
            <a:pPr marL="0" indent="0">
              <a:buNone/>
            </a:pPr>
            <a:r>
              <a:rPr lang="en-US" dirty="0" smtClean="0"/>
              <a:t>    </a:t>
            </a:r>
            <a:r>
              <a:rPr lang="en-US" b="1" dirty="0" smtClean="0"/>
              <a:t>Repetition (*): </a:t>
            </a:r>
            <a:r>
              <a:rPr lang="en-US" dirty="0" smtClean="0"/>
              <a:t>enables the list to be repeated multiple times</a:t>
            </a:r>
          </a:p>
          <a:p>
            <a:pPr marL="0" indent="0">
              <a:buNone/>
            </a:pPr>
            <a:r>
              <a:rPr lang="en-US" dirty="0" smtClean="0"/>
              <a:t>	print(tuple1 * 2) 	# prints (1, 2,  3, 1, 2, 3)</a:t>
            </a:r>
          </a:p>
          <a:p>
            <a:pPr marL="0" indent="0">
              <a:buNone/>
            </a:pPr>
            <a:r>
              <a:rPr lang="en-US" dirty="0" smtClean="0"/>
              <a:t>    </a:t>
            </a:r>
            <a:r>
              <a:rPr lang="en-US" b="1" dirty="0" smtClean="0"/>
              <a:t>Concatenation(+) : </a:t>
            </a:r>
            <a:r>
              <a:rPr lang="en-US" dirty="0"/>
              <a:t>C</a:t>
            </a:r>
            <a:r>
              <a:rPr lang="en-US" dirty="0" smtClean="0"/>
              <a:t>oncatenates the list mentioned on either side of the operator.</a:t>
            </a:r>
          </a:p>
          <a:p>
            <a:pPr marL="0" indent="0">
              <a:buNone/>
            </a:pPr>
            <a:r>
              <a:rPr lang="en-US" dirty="0" smtClean="0"/>
              <a:t>        	print(tuple1 + tuple2) 	# prints (1, 2,  3, 4, 5, 6)</a:t>
            </a:r>
          </a:p>
          <a:p>
            <a:pPr marL="0" indent="0" algn="just">
              <a:buNone/>
            </a:pPr>
            <a:endParaRPr lang="en-US" sz="2400" dirty="0" smtClean="0">
              <a:latin typeface="Garamond" panose="02020404030301010803" pitchFamily="18" charset="0"/>
            </a:endParaRPr>
          </a:p>
        </p:txBody>
      </p:sp>
    </p:spTree>
    <p:extLst>
      <p:ext uri="{BB962C8B-B14F-4D97-AF65-F5344CB8AC3E}">
        <p14:creationId xmlns:p14="http://schemas.microsoft.com/office/powerpoint/2010/main" val="20851853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Tuples: Operators</a:t>
            </a:r>
            <a:endParaRPr lang="en-US" dirty="0"/>
          </a:p>
        </p:txBody>
      </p:sp>
      <p:sp>
        <p:nvSpPr>
          <p:cNvPr id="3" name="Content Placeholder 2"/>
          <p:cNvSpPr>
            <a:spLocks noGrp="1"/>
          </p:cNvSpPr>
          <p:nvPr>
            <p:ph idx="1"/>
          </p:nvPr>
        </p:nvSpPr>
        <p:spPr>
          <a:xfrm>
            <a:off x="0" y="1065635"/>
            <a:ext cx="12192000" cy="5596422"/>
          </a:xfrm>
        </p:spPr>
        <p:txBody>
          <a:bodyPr>
            <a:noAutofit/>
          </a:bodyPr>
          <a:lstStyle/>
          <a:p>
            <a:pPr marL="0" indent="0">
              <a:buNone/>
            </a:pPr>
            <a:r>
              <a:rPr lang="en-US" sz="2400" b="1" dirty="0" smtClean="0">
                <a:latin typeface="Garamond" panose="02020404030301010803" pitchFamily="18" charset="0"/>
              </a:rPr>
              <a:t>    </a:t>
            </a:r>
            <a:r>
              <a:rPr lang="en-US" b="1" dirty="0" smtClean="0"/>
              <a:t>Membership – in.  </a:t>
            </a:r>
            <a:r>
              <a:rPr lang="en-US" dirty="0" smtClean="0"/>
              <a:t>Returns ‘True’ if specified item present in a list otherwise return ‘False’</a:t>
            </a:r>
          </a:p>
          <a:p>
            <a:pPr marL="0" indent="0">
              <a:buNone/>
            </a:pPr>
            <a:r>
              <a:rPr lang="en-US" dirty="0" smtClean="0"/>
              <a:t>     Example: 	</a:t>
            </a:r>
          </a:p>
          <a:p>
            <a:pPr marL="0" indent="0">
              <a:buNone/>
            </a:pPr>
            <a:endParaRPr lang="en-US" b="1" dirty="0"/>
          </a:p>
          <a:p>
            <a:pPr marL="0" indent="0">
              <a:buNone/>
            </a:pPr>
            <a:r>
              <a:rPr lang="en-US" b="1" dirty="0" smtClean="0"/>
              <a:t>     </a:t>
            </a:r>
          </a:p>
          <a:p>
            <a:pPr marL="0" indent="0">
              <a:buNone/>
            </a:pPr>
            <a:r>
              <a:rPr lang="en-US" b="1" dirty="0"/>
              <a:t> </a:t>
            </a:r>
            <a:r>
              <a:rPr lang="en-US" b="1" dirty="0" smtClean="0"/>
              <a:t> </a:t>
            </a:r>
          </a:p>
          <a:p>
            <a:pPr marL="0" indent="0">
              <a:buNone/>
            </a:pPr>
            <a:r>
              <a:rPr lang="en-US" b="1" dirty="0"/>
              <a:t> </a:t>
            </a:r>
            <a:r>
              <a:rPr lang="en-US" b="1" dirty="0" smtClean="0"/>
              <a:t>   Iteration: </a:t>
            </a:r>
            <a:r>
              <a:rPr lang="en-US" dirty="0" smtClean="0"/>
              <a:t>‘for’ loop is used to iterate over tuple of items</a:t>
            </a:r>
          </a:p>
          <a:p>
            <a:pPr marL="0" indent="0">
              <a:buNone/>
            </a:pPr>
            <a:endParaRPr lang="en-US" b="1" dirty="0" smtClean="0"/>
          </a:p>
          <a:p>
            <a:pPr marL="0" indent="0">
              <a:buNone/>
            </a:pPr>
            <a:r>
              <a:rPr lang="en-US" b="1" dirty="0" smtClean="0"/>
              <a:t>    </a:t>
            </a:r>
            <a:r>
              <a:rPr lang="en-US" b="1" dirty="0" err="1" smtClean="0"/>
              <a:t>len</a:t>
            </a:r>
            <a:r>
              <a:rPr lang="en-US" b="1" dirty="0" smtClean="0"/>
              <a:t>: </a:t>
            </a:r>
            <a:r>
              <a:rPr lang="en-US" dirty="0" smtClean="0"/>
              <a:t>used to get length of a tuple  </a:t>
            </a:r>
          </a:p>
          <a:p>
            <a:pPr marL="0" indent="0">
              <a:buNone/>
            </a:pPr>
            <a:r>
              <a:rPr lang="en-US" dirty="0" smtClean="0"/>
              <a:t>    print(</a:t>
            </a:r>
            <a:r>
              <a:rPr lang="en-US" dirty="0" err="1" smtClean="0"/>
              <a:t>len</a:t>
            </a:r>
            <a:r>
              <a:rPr lang="en-US" dirty="0" smtClean="0"/>
              <a:t>(colors))    	</a:t>
            </a:r>
            <a:r>
              <a:rPr lang="en-US" sz="2400" dirty="0" smtClean="0">
                <a:latin typeface="Garamond" panose="02020404030301010803" pitchFamily="18" charset="0"/>
              </a:rPr>
              <a:t> </a:t>
            </a:r>
            <a:r>
              <a:rPr lang="en-US" sz="2400" dirty="0">
                <a:latin typeface="Garamond" panose="02020404030301010803" pitchFamily="18" charset="0"/>
              </a:rPr>
              <a:t> </a:t>
            </a:r>
            <a:r>
              <a:rPr lang="en-US" sz="2400" dirty="0" smtClean="0">
                <a:latin typeface="Garamond" panose="02020404030301010803" pitchFamily="18" charset="0"/>
              </a:rPr>
              <a:t>   3</a:t>
            </a:r>
          </a:p>
        </p:txBody>
      </p:sp>
      <p:pic>
        <p:nvPicPr>
          <p:cNvPr id="5" name="Picture 4"/>
          <p:cNvPicPr>
            <a:picLocks noChangeAspect="1"/>
          </p:cNvPicPr>
          <p:nvPr/>
        </p:nvPicPr>
        <p:blipFill>
          <a:blip r:embed="rId2"/>
          <a:stretch>
            <a:fillRect/>
          </a:stretch>
        </p:blipFill>
        <p:spPr>
          <a:xfrm>
            <a:off x="431073" y="2325189"/>
            <a:ext cx="3762103" cy="1541417"/>
          </a:xfrm>
          <a:prstGeom prst="rect">
            <a:avLst/>
          </a:prstGeom>
        </p:spPr>
      </p:pic>
      <p:pic>
        <p:nvPicPr>
          <p:cNvPr id="6" name="Picture 5"/>
          <p:cNvPicPr>
            <a:picLocks noChangeAspect="1"/>
          </p:cNvPicPr>
          <p:nvPr/>
        </p:nvPicPr>
        <p:blipFill>
          <a:blip r:embed="rId3"/>
          <a:stretch>
            <a:fillRect/>
          </a:stretch>
        </p:blipFill>
        <p:spPr>
          <a:xfrm>
            <a:off x="5486399" y="2325189"/>
            <a:ext cx="1502229" cy="1227908"/>
          </a:xfrm>
          <a:prstGeom prst="rect">
            <a:avLst/>
          </a:prstGeom>
        </p:spPr>
      </p:pic>
      <p:cxnSp>
        <p:nvCxnSpPr>
          <p:cNvPr id="8" name="Straight Arrow Connector 7"/>
          <p:cNvCxnSpPr/>
          <p:nvPr/>
        </p:nvCxnSpPr>
        <p:spPr bwMode="auto">
          <a:xfrm flipV="1">
            <a:off x="2717074" y="2495006"/>
            <a:ext cx="2769325" cy="404948"/>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9" name="Straight Arrow Connector 8"/>
          <p:cNvCxnSpPr/>
          <p:nvPr/>
        </p:nvCxnSpPr>
        <p:spPr bwMode="auto">
          <a:xfrm flipV="1">
            <a:off x="2808513" y="2939143"/>
            <a:ext cx="2769325" cy="404948"/>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0" name="Straight Arrow Connector 9"/>
          <p:cNvCxnSpPr/>
          <p:nvPr/>
        </p:nvCxnSpPr>
        <p:spPr bwMode="auto">
          <a:xfrm flipV="1">
            <a:off x="3239586" y="3246120"/>
            <a:ext cx="2338252" cy="36576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pic>
        <p:nvPicPr>
          <p:cNvPr id="12" name="Picture 11"/>
          <p:cNvPicPr>
            <a:picLocks noChangeAspect="1"/>
          </p:cNvPicPr>
          <p:nvPr/>
        </p:nvPicPr>
        <p:blipFill>
          <a:blip r:embed="rId4"/>
          <a:stretch>
            <a:fillRect/>
          </a:stretch>
        </p:blipFill>
        <p:spPr>
          <a:xfrm>
            <a:off x="431073" y="4598126"/>
            <a:ext cx="3122024" cy="741589"/>
          </a:xfrm>
          <a:prstGeom prst="rect">
            <a:avLst/>
          </a:prstGeom>
        </p:spPr>
      </p:pic>
      <p:pic>
        <p:nvPicPr>
          <p:cNvPr id="14" name="Picture 13"/>
          <p:cNvPicPr>
            <a:picLocks noChangeAspect="1"/>
          </p:cNvPicPr>
          <p:nvPr/>
        </p:nvPicPr>
        <p:blipFill>
          <a:blip r:embed="rId5"/>
          <a:stretch>
            <a:fillRect/>
          </a:stretch>
        </p:blipFill>
        <p:spPr>
          <a:xfrm>
            <a:off x="3688487" y="4807131"/>
            <a:ext cx="1889351" cy="361950"/>
          </a:xfrm>
          <a:prstGeom prst="rect">
            <a:avLst/>
          </a:prstGeom>
        </p:spPr>
      </p:pic>
      <p:cxnSp>
        <p:nvCxnSpPr>
          <p:cNvPr id="15" name="Straight Arrow Connector 14"/>
          <p:cNvCxnSpPr/>
          <p:nvPr/>
        </p:nvCxnSpPr>
        <p:spPr bwMode="auto">
          <a:xfrm>
            <a:off x="2356961" y="6285955"/>
            <a:ext cx="720225"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4189466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Tuples: Methods</a:t>
            </a:r>
            <a:endParaRPr lang="en-US" dirty="0"/>
          </a:p>
        </p:txBody>
      </p:sp>
      <p:sp>
        <p:nvSpPr>
          <p:cNvPr id="3" name="Content Placeholder 2"/>
          <p:cNvSpPr>
            <a:spLocks noGrp="1"/>
          </p:cNvSpPr>
          <p:nvPr>
            <p:ph idx="1"/>
          </p:nvPr>
        </p:nvSpPr>
        <p:spPr>
          <a:xfrm>
            <a:off x="838200" y="1300766"/>
            <a:ext cx="10515600" cy="4906851"/>
          </a:xfrm>
        </p:spPr>
        <p:txBody>
          <a:bodyPr>
            <a:noAutofit/>
          </a:bodyPr>
          <a:lstStyle/>
          <a:p>
            <a:pPr marL="0" indent="0">
              <a:buNone/>
            </a:pPr>
            <a:r>
              <a:rPr lang="en-US" sz="2400" b="1" dirty="0" smtClean="0">
                <a:latin typeface="Garamond" panose="02020404030301010803" pitchFamily="18" charset="0"/>
              </a:rPr>
              <a:t>    </a:t>
            </a:r>
            <a:endParaRPr lang="en-US" sz="2400" dirty="0" smtClean="0">
              <a:latin typeface="Garamond" panose="020204040303010108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23465234"/>
              </p:ext>
            </p:extLst>
          </p:nvPr>
        </p:nvGraphicFramePr>
        <p:xfrm>
          <a:off x="1078962" y="1449499"/>
          <a:ext cx="8887997" cy="1986032"/>
        </p:xfrm>
        <a:graphic>
          <a:graphicData uri="http://schemas.openxmlformats.org/drawingml/2006/table">
            <a:tbl>
              <a:tblPr firstRow="1" bandRow="1">
                <a:tableStyleId>{93296810-A885-4BE3-A3E7-6D5BEEA58F35}</a:tableStyleId>
              </a:tblPr>
              <a:tblGrid>
                <a:gridCol w="1735351">
                  <a:extLst>
                    <a:ext uri="{9D8B030D-6E8A-4147-A177-3AD203B41FA5}">
                      <a16:colId xmlns:a16="http://schemas.microsoft.com/office/drawing/2014/main" val="20000"/>
                    </a:ext>
                  </a:extLst>
                </a:gridCol>
                <a:gridCol w="7152646">
                  <a:extLst>
                    <a:ext uri="{9D8B030D-6E8A-4147-A177-3AD203B41FA5}">
                      <a16:colId xmlns:a16="http://schemas.microsoft.com/office/drawing/2014/main" val="20001"/>
                    </a:ext>
                  </a:extLst>
                </a:gridCol>
              </a:tblGrid>
              <a:tr h="437600">
                <a:tc>
                  <a:txBody>
                    <a:bodyPr/>
                    <a:lstStyle/>
                    <a:p>
                      <a:r>
                        <a:rPr lang="en-US" sz="2000" dirty="0" smtClean="0"/>
                        <a:t>Method</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10000"/>
                  </a:ext>
                </a:extLst>
              </a:tr>
              <a:tr h="774216">
                <a:tc>
                  <a:txBody>
                    <a:bodyPr/>
                    <a:lstStyle/>
                    <a:p>
                      <a:r>
                        <a:rPr lang="en-US" sz="2000" dirty="0" smtClean="0"/>
                        <a:t>count()</a:t>
                      </a:r>
                      <a:endParaRPr lang="en-US" sz="2000" dirty="0"/>
                    </a:p>
                  </a:txBody>
                  <a:tcPr/>
                </a:tc>
                <a:tc>
                  <a:txBody>
                    <a:bodyPr/>
                    <a:lstStyle/>
                    <a:p>
                      <a:r>
                        <a:rPr lang="en-US" sz="2000" b="0" i="0" kern="1200" dirty="0" smtClean="0">
                          <a:solidFill>
                            <a:schemeClr val="dk1"/>
                          </a:solidFill>
                          <a:effectLst/>
                          <a:latin typeface="+mn-lt"/>
                          <a:ea typeface="+mn-ea"/>
                          <a:cs typeface="+mn-cs"/>
                        </a:rPr>
                        <a:t>Returns the number of times a specified value occurs in a tuple</a:t>
                      </a:r>
                      <a:endParaRPr lang="en-US" sz="2000" dirty="0"/>
                    </a:p>
                  </a:txBody>
                  <a:tcPr/>
                </a:tc>
                <a:extLst>
                  <a:ext uri="{0D108BD9-81ED-4DB2-BD59-A6C34878D82A}">
                    <a16:rowId xmlns:a16="http://schemas.microsoft.com/office/drawing/2014/main" val="10001"/>
                  </a:ext>
                </a:extLst>
              </a:tr>
              <a:tr h="774216">
                <a:tc>
                  <a:txBody>
                    <a:bodyPr/>
                    <a:lstStyle/>
                    <a:p>
                      <a:r>
                        <a:rPr lang="en-US" sz="2000" dirty="0" smtClean="0"/>
                        <a:t>index()</a:t>
                      </a:r>
                      <a:endParaRPr lang="en-US" sz="2000" dirty="0"/>
                    </a:p>
                  </a:txBody>
                  <a:tcPr/>
                </a:tc>
                <a:tc>
                  <a:txBody>
                    <a:bodyPr/>
                    <a:lstStyle/>
                    <a:p>
                      <a:r>
                        <a:rPr lang="en-US" sz="2000" b="0" i="0" kern="1200" dirty="0" smtClean="0">
                          <a:solidFill>
                            <a:schemeClr val="dk1"/>
                          </a:solidFill>
                          <a:effectLst/>
                          <a:latin typeface="+mn-lt"/>
                          <a:ea typeface="+mn-ea"/>
                          <a:cs typeface="+mn-cs"/>
                        </a:rPr>
                        <a:t>Searches the tuple for a specified value and returns the position of where it was found</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0091161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58"/>
            <a:ext cx="10515600" cy="935641"/>
          </a:xfrm>
        </p:spPr>
        <p:txBody>
          <a:bodyPr/>
          <a:lstStyle/>
          <a:p>
            <a:pPr algn="just"/>
            <a:r>
              <a:rPr lang="en-US" b="1" dirty="0" smtClean="0"/>
              <a:t>Nested </a:t>
            </a:r>
            <a:r>
              <a:rPr lang="en-US" b="1" dirty="0"/>
              <a:t>Tuples</a:t>
            </a:r>
          </a:p>
        </p:txBody>
      </p:sp>
      <p:sp>
        <p:nvSpPr>
          <p:cNvPr id="3" name="Content Placeholder 2"/>
          <p:cNvSpPr>
            <a:spLocks noGrp="1"/>
          </p:cNvSpPr>
          <p:nvPr>
            <p:ph idx="1"/>
          </p:nvPr>
        </p:nvSpPr>
        <p:spPr>
          <a:xfrm>
            <a:off x="0" y="1081825"/>
            <a:ext cx="10515600" cy="5201409"/>
          </a:xfrm>
        </p:spPr>
        <p:txBody>
          <a:bodyPr>
            <a:noAutofit/>
          </a:bodyPr>
          <a:lstStyle/>
          <a:p>
            <a:pPr algn="just"/>
            <a:r>
              <a:rPr lang="en-US" dirty="0" smtClean="0"/>
              <a:t>Tuples inside tuple - nested tuples</a:t>
            </a:r>
          </a:p>
          <a:p>
            <a:pPr marL="0" indent="0">
              <a:buNone/>
            </a:pPr>
            <a:endParaRPr lang="en-US" dirty="0" smtClean="0"/>
          </a:p>
          <a:p>
            <a:pPr marL="0" indent="0">
              <a:buNone/>
            </a:pPr>
            <a:r>
              <a:rPr lang="en-US" sz="2400" dirty="0" smtClean="0"/>
              <a:t>	</a:t>
            </a:r>
          </a:p>
          <a:p>
            <a:pPr marL="0" indent="0">
              <a:buNone/>
            </a:pPr>
            <a:r>
              <a:rPr lang="en-US" sz="2400" dirty="0" smtClean="0"/>
              <a:t>  </a:t>
            </a:r>
            <a:r>
              <a:rPr lang="en-US" dirty="0" smtClean="0"/>
              <a:t>Modifying the tuple gives error as tuple is immutable.</a:t>
            </a:r>
          </a:p>
          <a:p>
            <a:pPr marL="0" indent="0">
              <a:buNone/>
            </a:pPr>
            <a:endParaRPr lang="en-US" dirty="0" smtClean="0"/>
          </a:p>
          <a:p>
            <a:pPr marL="0" indent="0">
              <a:buNone/>
            </a:pPr>
            <a:endParaRPr lang="en-US" sz="2400" dirty="0"/>
          </a:p>
          <a:p>
            <a:pPr marL="0" indent="0" algn="just">
              <a:buNone/>
            </a:pPr>
            <a:endParaRPr lang="en-US" sz="2400" dirty="0" smtClean="0">
              <a:latin typeface="Garamond" panose="02020404030301010803" pitchFamily="18" charset="0"/>
            </a:endParaRPr>
          </a:p>
        </p:txBody>
      </p:sp>
      <p:pic>
        <p:nvPicPr>
          <p:cNvPr id="7" name="Picture 6"/>
          <p:cNvPicPr>
            <a:picLocks noChangeAspect="1"/>
          </p:cNvPicPr>
          <p:nvPr/>
        </p:nvPicPr>
        <p:blipFill>
          <a:blip r:embed="rId2"/>
          <a:stretch>
            <a:fillRect/>
          </a:stretch>
        </p:blipFill>
        <p:spPr>
          <a:xfrm>
            <a:off x="287518" y="1678985"/>
            <a:ext cx="6609671" cy="1168718"/>
          </a:xfrm>
          <a:prstGeom prst="rect">
            <a:avLst/>
          </a:prstGeom>
        </p:spPr>
      </p:pic>
      <p:pic>
        <p:nvPicPr>
          <p:cNvPr id="8" name="Picture 7"/>
          <p:cNvPicPr>
            <a:picLocks noChangeAspect="1"/>
          </p:cNvPicPr>
          <p:nvPr/>
        </p:nvPicPr>
        <p:blipFill>
          <a:blip r:embed="rId3"/>
          <a:stretch>
            <a:fillRect/>
          </a:stretch>
        </p:blipFill>
        <p:spPr>
          <a:xfrm>
            <a:off x="4546145" y="2263344"/>
            <a:ext cx="2638562" cy="997561"/>
          </a:xfrm>
          <a:prstGeom prst="rect">
            <a:avLst/>
          </a:prstGeom>
        </p:spPr>
      </p:pic>
      <p:pic>
        <p:nvPicPr>
          <p:cNvPr id="9" name="Picture 8"/>
          <p:cNvPicPr>
            <a:picLocks noChangeAspect="1"/>
          </p:cNvPicPr>
          <p:nvPr/>
        </p:nvPicPr>
        <p:blipFill>
          <a:blip r:embed="rId4"/>
          <a:stretch>
            <a:fillRect/>
          </a:stretch>
        </p:blipFill>
        <p:spPr>
          <a:xfrm>
            <a:off x="287518" y="3743869"/>
            <a:ext cx="3095762" cy="1063262"/>
          </a:xfrm>
          <a:prstGeom prst="rect">
            <a:avLst/>
          </a:prstGeom>
        </p:spPr>
      </p:pic>
      <p:pic>
        <p:nvPicPr>
          <p:cNvPr id="10" name="Picture 9"/>
          <p:cNvPicPr>
            <a:picLocks noChangeAspect="1"/>
          </p:cNvPicPr>
          <p:nvPr/>
        </p:nvPicPr>
        <p:blipFill>
          <a:blip r:embed="rId5"/>
          <a:stretch>
            <a:fillRect/>
          </a:stretch>
        </p:blipFill>
        <p:spPr>
          <a:xfrm>
            <a:off x="287518" y="4974458"/>
            <a:ext cx="7733076" cy="1140243"/>
          </a:xfrm>
          <a:prstGeom prst="rect">
            <a:avLst/>
          </a:prstGeom>
        </p:spPr>
      </p:pic>
    </p:spTree>
    <p:extLst>
      <p:ext uri="{BB962C8B-B14F-4D97-AF65-F5344CB8AC3E}">
        <p14:creationId xmlns:p14="http://schemas.microsoft.com/office/powerpoint/2010/main" val="5709538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List vs Tuples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3079721"/>
              </p:ext>
            </p:extLst>
          </p:nvPr>
        </p:nvGraphicFramePr>
        <p:xfrm>
          <a:off x="0" y="1182597"/>
          <a:ext cx="10515600" cy="4511040"/>
        </p:xfrm>
        <a:graphic>
          <a:graphicData uri="http://schemas.openxmlformats.org/drawingml/2006/table">
            <a:tbl>
              <a:tblPr firstRow="1" bandRow="1">
                <a:tableStyleId>{93296810-A885-4BE3-A3E7-6D5BEEA58F35}</a:tableStyleId>
              </a:tblPr>
              <a:tblGrid>
                <a:gridCol w="951963">
                  <a:extLst>
                    <a:ext uri="{9D8B030D-6E8A-4147-A177-3AD203B41FA5}">
                      <a16:colId xmlns:a16="http://schemas.microsoft.com/office/drawing/2014/main" val="20000"/>
                    </a:ext>
                  </a:extLst>
                </a:gridCol>
                <a:gridCol w="4378817">
                  <a:extLst>
                    <a:ext uri="{9D8B030D-6E8A-4147-A177-3AD203B41FA5}">
                      <a16:colId xmlns:a16="http://schemas.microsoft.com/office/drawing/2014/main" val="20001"/>
                    </a:ext>
                  </a:extLst>
                </a:gridCol>
                <a:gridCol w="5184820">
                  <a:extLst>
                    <a:ext uri="{9D8B030D-6E8A-4147-A177-3AD203B41FA5}">
                      <a16:colId xmlns:a16="http://schemas.microsoft.com/office/drawing/2014/main" val="20002"/>
                    </a:ext>
                  </a:extLst>
                </a:gridCol>
              </a:tblGrid>
              <a:tr h="370840">
                <a:tc>
                  <a:txBody>
                    <a:bodyPr/>
                    <a:lstStyle/>
                    <a:p>
                      <a:r>
                        <a:rPr lang="en-US" sz="2000" dirty="0" err="1" smtClean="0">
                          <a:latin typeface="+mn-lt"/>
                        </a:rPr>
                        <a:t>S.No</a:t>
                      </a:r>
                      <a:endParaRPr lang="en-US" sz="2000" dirty="0">
                        <a:latin typeface="+mn-lt"/>
                      </a:endParaRPr>
                    </a:p>
                  </a:txBody>
                  <a:tcPr/>
                </a:tc>
                <a:tc>
                  <a:txBody>
                    <a:bodyPr/>
                    <a:lstStyle/>
                    <a:p>
                      <a:r>
                        <a:rPr lang="en-US" sz="2000" dirty="0" smtClean="0">
                          <a:latin typeface="+mn-lt"/>
                        </a:rPr>
                        <a:t>List</a:t>
                      </a:r>
                      <a:endParaRPr lang="en-US" sz="2000" dirty="0">
                        <a:latin typeface="+mn-lt"/>
                      </a:endParaRPr>
                    </a:p>
                  </a:txBody>
                  <a:tcPr/>
                </a:tc>
                <a:tc>
                  <a:txBody>
                    <a:bodyPr/>
                    <a:lstStyle/>
                    <a:p>
                      <a:r>
                        <a:rPr lang="en-US" sz="2000" dirty="0" smtClean="0">
                          <a:latin typeface="+mn-lt"/>
                        </a:rPr>
                        <a:t>Tuple</a:t>
                      </a:r>
                      <a:endParaRPr lang="en-US" sz="2000" dirty="0">
                        <a:latin typeface="+mn-lt"/>
                      </a:endParaRPr>
                    </a:p>
                  </a:txBody>
                  <a:tcPr/>
                </a:tc>
                <a:extLst>
                  <a:ext uri="{0D108BD9-81ED-4DB2-BD59-A6C34878D82A}">
                    <a16:rowId xmlns:a16="http://schemas.microsoft.com/office/drawing/2014/main" val="10000"/>
                  </a:ext>
                </a:extLst>
              </a:tr>
              <a:tr h="370840">
                <a:tc>
                  <a:txBody>
                    <a:bodyPr/>
                    <a:lstStyle/>
                    <a:p>
                      <a:pPr algn="l" fontAlgn="t"/>
                      <a:r>
                        <a:rPr lang="en-US" sz="2000" dirty="0">
                          <a:solidFill>
                            <a:srgbClr val="000000"/>
                          </a:solidFill>
                          <a:effectLst/>
                          <a:latin typeface="+mn-lt"/>
                        </a:rPr>
                        <a:t>1</a:t>
                      </a:r>
                    </a:p>
                  </a:txBody>
                  <a:tcPr marL="76200" marR="76200" marT="76200" marB="76200"/>
                </a:tc>
                <a:tc>
                  <a:txBody>
                    <a:bodyPr/>
                    <a:lstStyle/>
                    <a:p>
                      <a:pPr algn="l" fontAlgn="t"/>
                      <a:r>
                        <a:rPr lang="en-US" sz="2000" dirty="0">
                          <a:solidFill>
                            <a:srgbClr val="000000"/>
                          </a:solidFill>
                          <a:effectLst/>
                          <a:latin typeface="+mn-lt"/>
                        </a:rPr>
                        <a:t>The literal syntax of list is shown by the [].</a:t>
                      </a:r>
                    </a:p>
                  </a:txBody>
                  <a:tcPr marL="76200" marR="76200" marT="76200" marB="76200"/>
                </a:tc>
                <a:tc>
                  <a:txBody>
                    <a:bodyPr/>
                    <a:lstStyle/>
                    <a:p>
                      <a:pPr algn="l" fontAlgn="t"/>
                      <a:r>
                        <a:rPr lang="en-US" sz="2000">
                          <a:solidFill>
                            <a:srgbClr val="000000"/>
                          </a:solidFill>
                          <a:effectLst/>
                          <a:latin typeface="+mn-lt"/>
                        </a:rPr>
                        <a:t>The literal syntax of the tuple is shown by the ().</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2000">
                          <a:solidFill>
                            <a:srgbClr val="000000"/>
                          </a:solidFill>
                          <a:effectLst/>
                          <a:latin typeface="+mn-lt"/>
                        </a:rPr>
                        <a:t>2</a:t>
                      </a:r>
                    </a:p>
                  </a:txBody>
                  <a:tcPr marL="76200" marR="76200" marT="76200" marB="76200"/>
                </a:tc>
                <a:tc>
                  <a:txBody>
                    <a:bodyPr/>
                    <a:lstStyle/>
                    <a:p>
                      <a:pPr algn="l" fontAlgn="t"/>
                      <a:r>
                        <a:rPr lang="en-US" sz="2000" dirty="0">
                          <a:solidFill>
                            <a:srgbClr val="000000"/>
                          </a:solidFill>
                          <a:effectLst/>
                          <a:latin typeface="+mn-lt"/>
                        </a:rPr>
                        <a:t>The List is mutable.</a:t>
                      </a:r>
                    </a:p>
                  </a:txBody>
                  <a:tcPr marL="76200" marR="76200" marT="76200" marB="76200"/>
                </a:tc>
                <a:tc>
                  <a:txBody>
                    <a:bodyPr/>
                    <a:lstStyle/>
                    <a:p>
                      <a:pPr algn="l" fontAlgn="t"/>
                      <a:r>
                        <a:rPr lang="en-US" sz="2000">
                          <a:solidFill>
                            <a:srgbClr val="000000"/>
                          </a:solidFill>
                          <a:effectLst/>
                          <a:latin typeface="+mn-lt"/>
                        </a:rPr>
                        <a:t>The tuple is immutable.</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sz="2000">
                          <a:solidFill>
                            <a:srgbClr val="000000"/>
                          </a:solidFill>
                          <a:effectLst/>
                          <a:latin typeface="+mn-lt"/>
                        </a:rPr>
                        <a:t>3</a:t>
                      </a:r>
                    </a:p>
                  </a:txBody>
                  <a:tcPr marL="76200" marR="76200" marT="76200" marB="76200"/>
                </a:tc>
                <a:tc>
                  <a:txBody>
                    <a:bodyPr/>
                    <a:lstStyle/>
                    <a:p>
                      <a:pPr algn="l" fontAlgn="t"/>
                      <a:r>
                        <a:rPr lang="en-US" sz="2000" dirty="0">
                          <a:solidFill>
                            <a:srgbClr val="000000"/>
                          </a:solidFill>
                          <a:effectLst/>
                          <a:latin typeface="+mn-lt"/>
                        </a:rPr>
                        <a:t>The List has the variable length.</a:t>
                      </a:r>
                    </a:p>
                  </a:txBody>
                  <a:tcPr marL="76200" marR="76200" marT="76200" marB="76200"/>
                </a:tc>
                <a:tc>
                  <a:txBody>
                    <a:bodyPr/>
                    <a:lstStyle/>
                    <a:p>
                      <a:pPr algn="l" fontAlgn="t"/>
                      <a:r>
                        <a:rPr lang="en-US" sz="2000">
                          <a:solidFill>
                            <a:srgbClr val="000000"/>
                          </a:solidFill>
                          <a:effectLst/>
                          <a:latin typeface="+mn-lt"/>
                        </a:rPr>
                        <a:t>The tuple has the fixed length.</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sz="2000">
                          <a:solidFill>
                            <a:srgbClr val="000000"/>
                          </a:solidFill>
                          <a:effectLst/>
                          <a:latin typeface="+mn-lt"/>
                        </a:rPr>
                        <a:t>4</a:t>
                      </a:r>
                    </a:p>
                  </a:txBody>
                  <a:tcPr marL="76200" marR="76200" marT="76200" marB="76200"/>
                </a:tc>
                <a:tc>
                  <a:txBody>
                    <a:bodyPr/>
                    <a:lstStyle/>
                    <a:p>
                      <a:pPr algn="l" fontAlgn="t"/>
                      <a:r>
                        <a:rPr lang="en-US" sz="2000" dirty="0">
                          <a:solidFill>
                            <a:srgbClr val="000000"/>
                          </a:solidFill>
                          <a:effectLst/>
                          <a:latin typeface="+mn-lt"/>
                        </a:rPr>
                        <a:t>The list provides more functionality than tuple.</a:t>
                      </a:r>
                    </a:p>
                  </a:txBody>
                  <a:tcPr marL="76200" marR="76200" marT="76200" marB="76200"/>
                </a:tc>
                <a:tc>
                  <a:txBody>
                    <a:bodyPr/>
                    <a:lstStyle/>
                    <a:p>
                      <a:pPr algn="l" fontAlgn="t"/>
                      <a:r>
                        <a:rPr lang="en-US" sz="2000" dirty="0">
                          <a:solidFill>
                            <a:srgbClr val="000000"/>
                          </a:solidFill>
                          <a:effectLst/>
                          <a:latin typeface="+mn-lt"/>
                        </a:rPr>
                        <a:t>The tuple provides less functionality than the list.</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sz="2000">
                          <a:solidFill>
                            <a:srgbClr val="000000"/>
                          </a:solidFill>
                          <a:effectLst/>
                          <a:latin typeface="+mn-lt"/>
                        </a:rPr>
                        <a:t>5</a:t>
                      </a:r>
                    </a:p>
                  </a:txBody>
                  <a:tcPr marL="76200" marR="76200" marT="76200" marB="76200"/>
                </a:tc>
                <a:tc>
                  <a:txBody>
                    <a:bodyPr/>
                    <a:lstStyle/>
                    <a:p>
                      <a:pPr algn="l" fontAlgn="t"/>
                      <a:r>
                        <a:rPr lang="en-US" sz="2000" dirty="0">
                          <a:solidFill>
                            <a:srgbClr val="000000"/>
                          </a:solidFill>
                          <a:effectLst/>
                          <a:latin typeface="+mn-lt"/>
                        </a:rPr>
                        <a:t>The list Is used in the scenario in which we need to store the simple collections with no constraints where the value of the items can be changed.</a:t>
                      </a:r>
                    </a:p>
                  </a:txBody>
                  <a:tcPr marL="76200" marR="76200" marT="76200" marB="76200"/>
                </a:tc>
                <a:tc>
                  <a:txBody>
                    <a:bodyPr/>
                    <a:lstStyle/>
                    <a:p>
                      <a:pPr algn="l" fontAlgn="t"/>
                      <a:r>
                        <a:rPr lang="en-US" sz="2000" dirty="0">
                          <a:solidFill>
                            <a:srgbClr val="000000"/>
                          </a:solidFill>
                          <a:effectLst/>
                          <a:latin typeface="+mn-lt"/>
                        </a:rPr>
                        <a:t>The tuple is used in the cases where we need to store the read-only collections i.e., the value of the items can not be changed. </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38388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smtClean="0"/>
              <a:t>activities</a:t>
            </a:r>
            <a:endParaRPr lang="en-IN"/>
          </a:p>
        </p:txBody>
      </p:sp>
      <p:sp>
        <p:nvSpPr>
          <p:cNvPr id="3" name="Content Placeholder 2"/>
          <p:cNvSpPr>
            <a:spLocks noGrp="1"/>
          </p:cNvSpPr>
          <p:nvPr>
            <p:ph idx="1"/>
          </p:nvPr>
        </p:nvSpPr>
        <p:spPr>
          <a:xfrm>
            <a:off x="0" y="1271456"/>
            <a:ext cx="11379200" cy="4698270"/>
          </a:xfrm>
        </p:spPr>
        <p:txBody>
          <a:bodyPr/>
          <a:lstStyle/>
          <a:p>
            <a:pPr marL="457200" indent="-457200">
              <a:buAutoNum type="arabicPeriod"/>
            </a:pPr>
            <a:r>
              <a:rPr lang="en-US" dirty="0" smtClean="0"/>
              <a:t>With </a:t>
            </a:r>
            <a:r>
              <a:rPr lang="en-US" dirty="0"/>
              <a:t>a given tuple (1,2,3,4,5,6,7,8,9,10), write a program to print the first half values in one line and the last half values in one line. </a:t>
            </a:r>
            <a:endParaRPr lang="en-IN" dirty="0"/>
          </a:p>
          <a:p>
            <a:pPr marL="0" indent="0">
              <a:buNone/>
            </a:pPr>
            <a:r>
              <a:rPr lang="en-IN" dirty="0" smtClean="0"/>
              <a:t>       H</a:t>
            </a:r>
            <a:r>
              <a:rPr lang="en-US" dirty="0" err="1" smtClean="0"/>
              <a:t>ints</a:t>
            </a:r>
            <a:r>
              <a:rPr lang="en-US" dirty="0" smtClean="0"/>
              <a:t>: Use </a:t>
            </a:r>
            <a:r>
              <a:rPr lang="en-US" dirty="0"/>
              <a:t>[n1:n2] notation to get a slice from a tuple</a:t>
            </a:r>
            <a:r>
              <a:rPr lang="en-US" dirty="0" smtClean="0"/>
              <a:t>.</a:t>
            </a:r>
            <a:endParaRPr lang="en-IN" dirty="0" smtClean="0"/>
          </a:p>
          <a:p>
            <a:pPr marL="0" indent="0">
              <a:buNone/>
            </a:pPr>
            <a:r>
              <a:rPr lang="en-US" dirty="0" smtClean="0"/>
              <a:t>2. Write </a:t>
            </a:r>
            <a:r>
              <a:rPr lang="en-US" dirty="0"/>
              <a:t>a program to generate and print another tuple whose values are even numbers in the given tuple (1,2,3,4,5,6,7,8,9,10). </a:t>
            </a:r>
            <a:endParaRPr lang="en-IN" dirty="0"/>
          </a:p>
          <a:p>
            <a:pPr marL="0" indent="0">
              <a:buNone/>
            </a:pPr>
            <a:r>
              <a:rPr lang="en-US" dirty="0"/>
              <a:t> </a:t>
            </a:r>
            <a:r>
              <a:rPr lang="en-US" dirty="0" smtClean="0"/>
              <a:t>Hints: Use </a:t>
            </a:r>
            <a:r>
              <a:rPr lang="en-US" dirty="0"/>
              <a:t>"for" to iterate the </a:t>
            </a:r>
            <a:r>
              <a:rPr lang="en-US" dirty="0" smtClean="0"/>
              <a:t>tuple.    Use </a:t>
            </a:r>
            <a:r>
              <a:rPr lang="en-US" dirty="0"/>
              <a:t>tuple() to generate a tuple from a list.</a:t>
            </a:r>
            <a:endParaRPr lang="en-IN" dirty="0"/>
          </a:p>
          <a:p>
            <a:pPr marL="0" indent="0">
              <a:buNone/>
            </a:pPr>
            <a:endParaRPr lang="en-IN" dirty="0"/>
          </a:p>
        </p:txBody>
      </p:sp>
    </p:spTree>
    <p:extLst>
      <p:ext uri="{BB962C8B-B14F-4D97-AF65-F5344CB8AC3E}">
        <p14:creationId xmlns:p14="http://schemas.microsoft.com/office/powerpoint/2010/main" val="41994104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smtClean="0"/>
              <a:t>Dictionaries</a:t>
            </a:r>
            <a:endParaRPr lang="en-US" dirty="0"/>
          </a:p>
        </p:txBody>
      </p:sp>
      <p:sp>
        <p:nvSpPr>
          <p:cNvPr id="3" name="Content Placeholder 2"/>
          <p:cNvSpPr>
            <a:spLocks noGrp="1"/>
          </p:cNvSpPr>
          <p:nvPr>
            <p:ph idx="1"/>
          </p:nvPr>
        </p:nvSpPr>
        <p:spPr>
          <a:xfrm>
            <a:off x="0" y="971011"/>
            <a:ext cx="11379200" cy="4525963"/>
          </a:xfrm>
        </p:spPr>
        <p:txBody>
          <a:bodyPr/>
          <a:lstStyle/>
          <a:p>
            <a:r>
              <a:rPr lang="en-US" dirty="0" smtClean="0"/>
              <a:t>A </a:t>
            </a:r>
            <a:r>
              <a:rPr lang="en-US" dirty="0"/>
              <a:t>dictionary is a collection which is unordered, changeable and indexed.  </a:t>
            </a:r>
            <a:endParaRPr lang="en-US" dirty="0" smtClean="0"/>
          </a:p>
          <a:p>
            <a:r>
              <a:rPr lang="en-US" dirty="0" smtClean="0"/>
              <a:t>Dictionary can be created by using multiple key-value pairs enclosed in curly braces  ‘{}’.</a:t>
            </a:r>
          </a:p>
          <a:p>
            <a:pPr marL="0" indent="0">
              <a:buNone/>
            </a:pPr>
            <a:r>
              <a:rPr lang="en-US" dirty="0" smtClean="0"/>
              <a:t>   Example: Create and print dictionary</a:t>
            </a:r>
          </a:p>
          <a:p>
            <a:pPr marL="457200" lvl="1" indent="0">
              <a:buNone/>
            </a:pPr>
            <a:endParaRPr lang="en-US" dirty="0">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415969" y="2947036"/>
            <a:ext cx="3359196" cy="1611902"/>
          </a:xfrm>
          <a:prstGeom prst="rect">
            <a:avLst/>
          </a:prstGeom>
        </p:spPr>
      </p:pic>
      <p:pic>
        <p:nvPicPr>
          <p:cNvPr id="6" name="Picture 5"/>
          <p:cNvPicPr>
            <a:picLocks noChangeAspect="1"/>
          </p:cNvPicPr>
          <p:nvPr/>
        </p:nvPicPr>
        <p:blipFill>
          <a:blip r:embed="rId3"/>
          <a:stretch>
            <a:fillRect/>
          </a:stretch>
        </p:blipFill>
        <p:spPr>
          <a:xfrm>
            <a:off x="415969" y="5078185"/>
            <a:ext cx="4939802" cy="640499"/>
          </a:xfrm>
          <a:prstGeom prst="rect">
            <a:avLst/>
          </a:prstGeom>
        </p:spPr>
      </p:pic>
    </p:spTree>
    <p:extLst>
      <p:ext uri="{BB962C8B-B14F-4D97-AF65-F5344CB8AC3E}">
        <p14:creationId xmlns:p14="http://schemas.microsoft.com/office/powerpoint/2010/main" val="35156310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731"/>
          </a:xfrm>
        </p:spPr>
        <p:txBody>
          <a:bodyPr/>
          <a:lstStyle/>
          <a:p>
            <a:r>
              <a:rPr lang="en-US" dirty="0" err="1" smtClean="0">
                <a:latin typeface="+mn-lt"/>
              </a:rPr>
              <a:t>DictionaRY</a:t>
            </a:r>
            <a:endParaRPr lang="en-US" dirty="0">
              <a:latin typeface="+mn-lt"/>
            </a:endParaRPr>
          </a:p>
        </p:txBody>
      </p:sp>
      <p:sp>
        <p:nvSpPr>
          <p:cNvPr id="3" name="Content Placeholder 2"/>
          <p:cNvSpPr>
            <a:spLocks noGrp="1"/>
          </p:cNvSpPr>
          <p:nvPr>
            <p:ph idx="1"/>
          </p:nvPr>
        </p:nvSpPr>
        <p:spPr>
          <a:xfrm>
            <a:off x="0" y="1084217"/>
            <a:ext cx="11353800" cy="5499463"/>
          </a:xfrm>
        </p:spPr>
        <p:txBody>
          <a:bodyPr>
            <a:noAutofit/>
          </a:bodyPr>
          <a:lstStyle/>
          <a:p>
            <a:r>
              <a:rPr lang="en-US" b="1" dirty="0" smtClean="0"/>
              <a:t>Accessing, Modifying and Deleting Dictionary Values</a:t>
            </a:r>
          </a:p>
          <a:p>
            <a:pPr marL="457200" lvl="1" indent="0">
              <a:buNone/>
            </a:pPr>
            <a:r>
              <a:rPr lang="en-US" dirty="0" smtClean="0"/>
              <a:t>print(employee)		</a:t>
            </a:r>
          </a:p>
          <a:p>
            <a:pPr marL="457200" lvl="1" indent="0">
              <a:lnSpc>
                <a:spcPct val="100000"/>
              </a:lnSpc>
              <a:buNone/>
            </a:pPr>
            <a:r>
              <a:rPr lang="en-US" dirty="0" smtClean="0"/>
              <a:t># Get the value of the key ‘name’</a:t>
            </a:r>
          </a:p>
          <a:p>
            <a:pPr marL="457200" lvl="1" indent="0">
              <a:lnSpc>
                <a:spcPct val="100000"/>
              </a:lnSpc>
              <a:buNone/>
            </a:pPr>
            <a:r>
              <a:rPr lang="en-US" dirty="0" smtClean="0"/>
              <a:t>print(</a:t>
            </a:r>
            <a:r>
              <a:rPr lang="en-US" dirty="0" err="1" smtClean="0"/>
              <a:t>employee.get</a:t>
            </a:r>
            <a:r>
              <a:rPr lang="en-US" dirty="0" smtClean="0"/>
              <a:t>(‘name’))    # Prints ‘John’</a:t>
            </a:r>
          </a:p>
          <a:p>
            <a:pPr marL="457200" lvl="1" indent="0">
              <a:lnSpc>
                <a:spcPct val="100000"/>
              </a:lnSpc>
              <a:buNone/>
            </a:pPr>
            <a:r>
              <a:rPr lang="en-US" dirty="0" smtClean="0"/>
              <a:t># Change the age to ‘26’</a:t>
            </a:r>
          </a:p>
          <a:p>
            <a:pPr marL="457200" lvl="1" indent="0">
              <a:lnSpc>
                <a:spcPct val="100000"/>
              </a:lnSpc>
              <a:buNone/>
            </a:pPr>
            <a:r>
              <a:rPr lang="en-US" dirty="0" smtClean="0"/>
              <a:t>employee[‘age’] = 26	</a:t>
            </a:r>
          </a:p>
          <a:p>
            <a:pPr marL="457200" lvl="1" indent="0">
              <a:lnSpc>
                <a:spcPct val="100000"/>
              </a:lnSpc>
              <a:buNone/>
            </a:pPr>
            <a:r>
              <a:rPr lang="en-US" dirty="0" smtClean="0"/>
              <a:t># Loop through dictionary using key</a:t>
            </a:r>
          </a:p>
          <a:p>
            <a:pPr marL="457200" lvl="1" indent="0">
              <a:lnSpc>
                <a:spcPct val="100000"/>
              </a:lnSpc>
              <a:buNone/>
            </a:pPr>
            <a:endParaRPr lang="en-US" dirty="0" smtClean="0"/>
          </a:p>
        </p:txBody>
      </p:sp>
      <p:pic>
        <p:nvPicPr>
          <p:cNvPr id="6" name="Picture 5"/>
          <p:cNvPicPr>
            <a:picLocks noChangeAspect="1"/>
          </p:cNvPicPr>
          <p:nvPr/>
        </p:nvPicPr>
        <p:blipFill>
          <a:blip r:embed="rId2"/>
          <a:stretch>
            <a:fillRect/>
          </a:stretch>
        </p:blipFill>
        <p:spPr>
          <a:xfrm>
            <a:off x="567553" y="4442323"/>
            <a:ext cx="3730127" cy="1344523"/>
          </a:xfrm>
          <a:prstGeom prst="rect">
            <a:avLst/>
          </a:prstGeom>
        </p:spPr>
      </p:pic>
      <p:pic>
        <p:nvPicPr>
          <p:cNvPr id="7" name="Picture 6"/>
          <p:cNvPicPr>
            <a:picLocks noChangeAspect="1"/>
          </p:cNvPicPr>
          <p:nvPr/>
        </p:nvPicPr>
        <p:blipFill>
          <a:blip r:embed="rId3"/>
          <a:stretch>
            <a:fillRect/>
          </a:stretch>
        </p:blipFill>
        <p:spPr>
          <a:xfrm>
            <a:off x="4969328" y="4703103"/>
            <a:ext cx="2176054" cy="979240"/>
          </a:xfrm>
          <a:prstGeom prst="rect">
            <a:avLst/>
          </a:prstGeom>
        </p:spPr>
      </p:pic>
    </p:spTree>
    <p:extLst>
      <p:ext uri="{BB962C8B-B14F-4D97-AF65-F5344CB8AC3E}">
        <p14:creationId xmlns:p14="http://schemas.microsoft.com/office/powerpoint/2010/main" val="42086884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6" y="-10077"/>
            <a:ext cx="11379200" cy="749300"/>
          </a:xfrm>
        </p:spPr>
        <p:txBody>
          <a:bodyPr/>
          <a:lstStyle/>
          <a:p>
            <a:r>
              <a:rPr lang="en-US" dirty="0" err="1" smtClean="0"/>
              <a:t>DictionaRY</a:t>
            </a:r>
            <a:endParaRPr lang="en-IN" dirty="0"/>
          </a:p>
        </p:txBody>
      </p:sp>
      <p:sp>
        <p:nvSpPr>
          <p:cNvPr id="3" name="Content Placeholder 2"/>
          <p:cNvSpPr>
            <a:spLocks noGrp="1"/>
          </p:cNvSpPr>
          <p:nvPr>
            <p:ph idx="1"/>
          </p:nvPr>
        </p:nvSpPr>
        <p:spPr/>
        <p:txBody>
          <a:bodyPr/>
          <a:lstStyle/>
          <a:p>
            <a:pPr marL="457200" lvl="1" indent="0">
              <a:lnSpc>
                <a:spcPct val="100000"/>
              </a:lnSpc>
              <a:buNone/>
            </a:pPr>
            <a:r>
              <a:rPr lang="en-US" dirty="0"/>
              <a:t># Loop through both keys and values using items() function</a:t>
            </a:r>
          </a:p>
          <a:p>
            <a:endParaRPr lang="en-IN" dirty="0"/>
          </a:p>
        </p:txBody>
      </p:sp>
      <p:pic>
        <p:nvPicPr>
          <p:cNvPr id="4" name="Picture 3"/>
          <p:cNvPicPr>
            <a:picLocks noChangeAspect="1"/>
          </p:cNvPicPr>
          <p:nvPr/>
        </p:nvPicPr>
        <p:blipFill>
          <a:blip r:embed="rId2"/>
          <a:stretch>
            <a:fillRect/>
          </a:stretch>
        </p:blipFill>
        <p:spPr>
          <a:xfrm>
            <a:off x="938483" y="2151696"/>
            <a:ext cx="4704671" cy="1806349"/>
          </a:xfrm>
          <a:prstGeom prst="rect">
            <a:avLst/>
          </a:prstGeom>
        </p:spPr>
      </p:pic>
      <p:pic>
        <p:nvPicPr>
          <p:cNvPr id="5" name="Picture 4"/>
          <p:cNvPicPr>
            <a:picLocks noChangeAspect="1"/>
          </p:cNvPicPr>
          <p:nvPr/>
        </p:nvPicPr>
        <p:blipFill>
          <a:blip r:embed="rId3"/>
          <a:stretch>
            <a:fillRect/>
          </a:stretch>
        </p:blipFill>
        <p:spPr>
          <a:xfrm>
            <a:off x="1205591" y="4271554"/>
            <a:ext cx="2308317" cy="1319349"/>
          </a:xfrm>
          <a:prstGeom prst="rect">
            <a:avLst/>
          </a:prstGeom>
        </p:spPr>
      </p:pic>
    </p:spTree>
    <p:extLst>
      <p:ext uri="{BB962C8B-B14F-4D97-AF65-F5344CB8AC3E}">
        <p14:creationId xmlns:p14="http://schemas.microsoft.com/office/powerpoint/2010/main" val="12146603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a:xfrm>
            <a:off x="992746" y="1503653"/>
            <a:ext cx="10515600" cy="4351338"/>
          </a:xfrm>
        </p:spPr>
        <p:txBody>
          <a:bodyPr>
            <a:normAutofit fontScale="85000" lnSpcReduction="10000"/>
          </a:bodyPr>
          <a:lstStyle/>
          <a:p>
            <a:pPr marL="0" indent="0">
              <a:buNone/>
            </a:pPr>
            <a:r>
              <a:rPr lang="en-US" dirty="0" smtClean="0"/>
              <a:t># Print number of items in dictionary</a:t>
            </a:r>
          </a:p>
          <a:p>
            <a:pPr marL="0" indent="0">
              <a:buNone/>
            </a:pPr>
            <a:r>
              <a:rPr lang="en-US" dirty="0" smtClean="0"/>
              <a:t>print(</a:t>
            </a:r>
            <a:r>
              <a:rPr lang="en-US" dirty="0" err="1" smtClean="0"/>
              <a:t>len</a:t>
            </a:r>
            <a:r>
              <a:rPr lang="en-US" dirty="0" smtClean="0"/>
              <a:t>(employee))</a:t>
            </a:r>
          </a:p>
          <a:p>
            <a:pPr marL="0" indent="0">
              <a:buNone/>
            </a:pPr>
            <a:r>
              <a:rPr lang="en-US" dirty="0" smtClean="0"/>
              <a:t># Adding items to dictionary</a:t>
            </a:r>
          </a:p>
          <a:p>
            <a:pPr marL="0" indent="0">
              <a:buNone/>
            </a:pPr>
            <a:r>
              <a:rPr lang="en-US" dirty="0" smtClean="0"/>
              <a:t>employee[“location”] = ‘Chennai’</a:t>
            </a:r>
          </a:p>
          <a:p>
            <a:pPr marL="0" indent="0">
              <a:buNone/>
            </a:pPr>
            <a:r>
              <a:rPr lang="en-US" dirty="0" smtClean="0"/>
              <a:t># Several methods to remove items from dictionary</a:t>
            </a:r>
          </a:p>
          <a:p>
            <a:pPr marL="0" indent="0">
              <a:buNone/>
            </a:pPr>
            <a:r>
              <a:rPr lang="en-US" dirty="0" smtClean="0"/>
              <a:t>del employee[‘location’] 	# removes the item with specified key name.</a:t>
            </a:r>
          </a:p>
          <a:p>
            <a:pPr marL="0" indent="0">
              <a:buNone/>
            </a:pPr>
            <a:r>
              <a:rPr lang="en-US" dirty="0" err="1" smtClean="0"/>
              <a:t>employee.popitem</a:t>
            </a:r>
            <a:r>
              <a:rPr lang="en-US" dirty="0" smtClean="0"/>
              <a:t>()		# removes last item and prints removed item.</a:t>
            </a:r>
          </a:p>
          <a:p>
            <a:pPr marL="0" indent="0">
              <a:buNone/>
            </a:pPr>
            <a:r>
              <a:rPr lang="en-US" dirty="0" err="1"/>
              <a:t>e</a:t>
            </a:r>
            <a:r>
              <a:rPr lang="en-US" dirty="0" err="1" smtClean="0"/>
              <a:t>mployee.clear</a:t>
            </a:r>
            <a:r>
              <a:rPr lang="en-US" dirty="0" smtClean="0"/>
              <a:t>()		# Clears all items in the dictionary</a:t>
            </a:r>
          </a:p>
          <a:p>
            <a:pPr marL="0" indent="0">
              <a:buNone/>
            </a:pPr>
            <a:r>
              <a:rPr lang="en-US" dirty="0"/>
              <a:t>d</a:t>
            </a:r>
            <a:r>
              <a:rPr lang="en-US" dirty="0" smtClean="0"/>
              <a:t>el employee		# deletes dictionary</a:t>
            </a:r>
          </a:p>
          <a:p>
            <a:pPr marL="0" indent="0">
              <a:buNone/>
            </a:pPr>
            <a:endParaRPr lang="en-US" dirty="0"/>
          </a:p>
        </p:txBody>
      </p:sp>
    </p:spTree>
    <p:extLst>
      <p:ext uri="{BB962C8B-B14F-4D97-AF65-F5344CB8AC3E}">
        <p14:creationId xmlns:p14="http://schemas.microsoft.com/office/powerpoint/2010/main" val="19640497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251"/>
            <a:ext cx="11379200" cy="749300"/>
          </a:xfrm>
        </p:spPr>
        <p:txBody>
          <a:bodyPr/>
          <a:lstStyle/>
          <a:p>
            <a:r>
              <a:rPr lang="en-IN" dirty="0" smtClean="0"/>
              <a:t>introduction</a:t>
            </a:r>
            <a:endParaRPr lang="en-IN" dirty="0"/>
          </a:p>
        </p:txBody>
      </p:sp>
      <p:sp>
        <p:nvSpPr>
          <p:cNvPr id="3" name="Content Placeholder 2"/>
          <p:cNvSpPr>
            <a:spLocks noGrp="1"/>
          </p:cNvSpPr>
          <p:nvPr>
            <p:ph idx="1"/>
          </p:nvPr>
        </p:nvSpPr>
        <p:spPr>
          <a:xfrm>
            <a:off x="0" y="1180017"/>
            <a:ext cx="11379200" cy="5064029"/>
          </a:xfrm>
        </p:spPr>
        <p:txBody>
          <a:bodyPr/>
          <a:lstStyle/>
          <a:p>
            <a:r>
              <a:rPr lang="en-IN" dirty="0" smtClean="0"/>
              <a:t>Collection is a data structure used to store more than one values of same data type or different data type.</a:t>
            </a:r>
          </a:p>
          <a:p>
            <a:r>
              <a:rPr lang="en-IN" dirty="0" smtClean="0"/>
              <a:t>Many programming languages provide collection to store different types of data.</a:t>
            </a:r>
          </a:p>
          <a:p>
            <a:r>
              <a:rPr lang="en-IN" dirty="0" smtClean="0"/>
              <a:t>Python provides list, dictionary, tuple, set etc.</a:t>
            </a:r>
          </a:p>
          <a:p>
            <a:pPr marL="0" indent="0">
              <a:buNone/>
            </a:pPr>
            <a:endParaRPr lang="en-IN" dirty="0"/>
          </a:p>
          <a:p>
            <a:pPr marL="0" indent="0">
              <a:buNone/>
            </a:pPr>
            <a:r>
              <a:rPr lang="en-IN" dirty="0" smtClean="0"/>
              <a:t>Let us see how to work with these data structures.</a:t>
            </a:r>
            <a:endParaRPr lang="en-IN" dirty="0"/>
          </a:p>
        </p:txBody>
      </p:sp>
    </p:spTree>
    <p:extLst>
      <p:ext uri="{BB962C8B-B14F-4D97-AF65-F5344CB8AC3E}">
        <p14:creationId xmlns:p14="http://schemas.microsoft.com/office/powerpoint/2010/main" val="42242161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036324"/>
            <a:ext cx="11379200" cy="5050967"/>
          </a:xfrm>
        </p:spPr>
        <p:txBody>
          <a:bodyPr/>
          <a:lstStyle/>
          <a:p>
            <a:pPr marL="0" indent="0">
              <a:buNone/>
            </a:pPr>
            <a:r>
              <a:rPr lang="en-IN" dirty="0" smtClean="0"/>
              <a:t>1. </a:t>
            </a:r>
            <a:r>
              <a:rPr lang="en-US" dirty="0"/>
              <a:t>With a given integral number n, write a program to generate a dictionary that contains (</a:t>
            </a:r>
            <a:r>
              <a:rPr lang="en-US" dirty="0" err="1"/>
              <a:t>i</a:t>
            </a:r>
            <a:r>
              <a:rPr lang="en-US" dirty="0"/>
              <a:t>, </a:t>
            </a:r>
            <a:r>
              <a:rPr lang="en-US" dirty="0" err="1"/>
              <a:t>i</a:t>
            </a:r>
            <a:r>
              <a:rPr lang="en-US" dirty="0"/>
              <a:t>*</a:t>
            </a:r>
            <a:r>
              <a:rPr lang="en-US" dirty="0" err="1"/>
              <a:t>i</a:t>
            </a:r>
            <a:r>
              <a:rPr lang="en-US" dirty="0"/>
              <a:t>) such that is an integral number between 1 and n (both included). and then the program should print the dictionary.</a:t>
            </a:r>
            <a:endParaRPr lang="en-IN" dirty="0"/>
          </a:p>
          <a:p>
            <a:pPr marL="0" indent="0">
              <a:lnSpc>
                <a:spcPts val="100"/>
              </a:lnSpc>
              <a:buNone/>
            </a:pPr>
            <a:r>
              <a:rPr lang="en-US" dirty="0"/>
              <a:t>Suppose the following input is supplied to the program:</a:t>
            </a:r>
            <a:endParaRPr lang="en-IN" dirty="0"/>
          </a:p>
          <a:p>
            <a:pPr marL="0" indent="0">
              <a:lnSpc>
                <a:spcPts val="100"/>
              </a:lnSpc>
              <a:buNone/>
            </a:pPr>
            <a:r>
              <a:rPr lang="en-US" dirty="0"/>
              <a:t>8</a:t>
            </a:r>
            <a:endParaRPr lang="en-IN" dirty="0"/>
          </a:p>
          <a:p>
            <a:pPr marL="0" indent="0">
              <a:lnSpc>
                <a:spcPts val="100"/>
              </a:lnSpc>
              <a:buNone/>
            </a:pPr>
            <a:r>
              <a:rPr lang="en-US" dirty="0"/>
              <a:t>Then, the output should be:</a:t>
            </a:r>
            <a:endParaRPr lang="en-IN" dirty="0"/>
          </a:p>
          <a:p>
            <a:pPr marL="0" indent="0">
              <a:lnSpc>
                <a:spcPts val="100"/>
              </a:lnSpc>
              <a:buNone/>
            </a:pPr>
            <a:r>
              <a:rPr lang="en-US" dirty="0"/>
              <a:t>{1: 1, 2: 4, 3: 9, 4: 16, 5: 25, 6: 36, 7: 49, 8: 64}</a:t>
            </a:r>
            <a:endParaRPr lang="en-IN" dirty="0"/>
          </a:p>
          <a:p>
            <a:pPr marL="0" indent="0">
              <a:lnSpc>
                <a:spcPts val="100"/>
              </a:lnSpc>
              <a:buNone/>
            </a:pPr>
            <a:r>
              <a:rPr lang="en-US" dirty="0"/>
              <a:t> </a:t>
            </a:r>
            <a:r>
              <a:rPr lang="en-US" dirty="0" smtClean="0"/>
              <a:t>Hints</a:t>
            </a:r>
            <a:r>
              <a:rPr lang="en-US" dirty="0"/>
              <a:t>:</a:t>
            </a:r>
            <a:endParaRPr lang="en-IN" dirty="0"/>
          </a:p>
          <a:p>
            <a:pPr marL="0" indent="0">
              <a:lnSpc>
                <a:spcPts val="100"/>
              </a:lnSpc>
              <a:buNone/>
            </a:pPr>
            <a:r>
              <a:rPr lang="en-US" dirty="0"/>
              <a:t>In case of input data being supplied to the question, it should be assumed to be a console input.</a:t>
            </a:r>
            <a:endParaRPr lang="en-IN" dirty="0"/>
          </a:p>
          <a:p>
            <a:pPr marL="0" indent="0">
              <a:lnSpc>
                <a:spcPts val="100"/>
              </a:lnSpc>
              <a:buNone/>
            </a:pPr>
            <a:r>
              <a:rPr lang="en-US" dirty="0"/>
              <a:t>Consider use </a:t>
            </a:r>
            <a:r>
              <a:rPr lang="en-US" dirty="0" err="1"/>
              <a:t>dict</a:t>
            </a:r>
            <a:r>
              <a:rPr lang="en-US" dirty="0" smtClean="0"/>
              <a:t>()</a:t>
            </a:r>
          </a:p>
          <a:p>
            <a:pPr marL="0" indent="0">
              <a:lnSpc>
                <a:spcPts val="100"/>
              </a:lnSpc>
              <a:buNone/>
            </a:pPr>
            <a:endParaRPr lang="en-IN" dirty="0"/>
          </a:p>
          <a:p>
            <a:pPr marL="0" indent="0">
              <a:lnSpc>
                <a:spcPts val="100"/>
              </a:lnSpc>
              <a:buNone/>
            </a:pPr>
            <a:r>
              <a:rPr lang="en-IN" dirty="0" smtClean="0"/>
              <a:t>2. Create a telephone directory with name and telephone numbers.  (Telephone number is the key)</a:t>
            </a:r>
          </a:p>
          <a:p>
            <a:pPr marL="0" indent="0">
              <a:lnSpc>
                <a:spcPts val="100"/>
              </a:lnSpc>
              <a:buNone/>
            </a:pPr>
            <a:r>
              <a:rPr lang="en-IN" dirty="0"/>
              <a:t> </a:t>
            </a:r>
            <a:r>
              <a:rPr lang="en-IN" dirty="0" smtClean="0"/>
              <a:t>   print the directory using key and value for loop.  </a:t>
            </a:r>
          </a:p>
          <a:p>
            <a:pPr marL="0" indent="0">
              <a:lnSpc>
                <a:spcPts val="100"/>
              </a:lnSpc>
              <a:buNone/>
            </a:pPr>
            <a:r>
              <a:rPr lang="en-IN" dirty="0"/>
              <a:t> </a:t>
            </a:r>
            <a:r>
              <a:rPr lang="en-IN" dirty="0" smtClean="0"/>
              <a:t>   get the name for a specific key.  </a:t>
            </a:r>
          </a:p>
          <a:p>
            <a:pPr marL="0" indent="0">
              <a:buNone/>
            </a:pPr>
            <a:r>
              <a:rPr lang="en-IN" dirty="0" smtClean="0"/>
              <a:t>                     </a:t>
            </a:r>
          </a:p>
          <a:p>
            <a:pPr marL="0" indent="0">
              <a:buNone/>
            </a:pPr>
            <a:r>
              <a:rPr lang="en-IN" dirty="0"/>
              <a:t> </a:t>
            </a:r>
          </a:p>
        </p:txBody>
      </p:sp>
    </p:spTree>
    <p:extLst>
      <p:ext uri="{BB962C8B-B14F-4D97-AF65-F5344CB8AC3E}">
        <p14:creationId xmlns:p14="http://schemas.microsoft.com/office/powerpoint/2010/main" val="22836967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17" y="16878"/>
            <a:ext cx="11379200" cy="749300"/>
          </a:xfrm>
        </p:spPr>
        <p:txBody>
          <a:bodyPr/>
          <a:lstStyle/>
          <a:p>
            <a:r>
              <a:rPr lang="en-US" dirty="0" smtClean="0"/>
              <a:t>Set</a:t>
            </a:r>
            <a:endParaRPr lang="en-US" dirty="0"/>
          </a:p>
        </p:txBody>
      </p:sp>
      <p:sp>
        <p:nvSpPr>
          <p:cNvPr id="3" name="Content Placeholder 2"/>
          <p:cNvSpPr>
            <a:spLocks noGrp="1"/>
          </p:cNvSpPr>
          <p:nvPr>
            <p:ph idx="1"/>
          </p:nvPr>
        </p:nvSpPr>
        <p:spPr>
          <a:xfrm>
            <a:off x="406400" y="1219205"/>
            <a:ext cx="11379200" cy="4946464"/>
          </a:xfrm>
        </p:spPr>
        <p:txBody>
          <a:bodyPr/>
          <a:lstStyle/>
          <a:p>
            <a:r>
              <a:rPr lang="en-US" dirty="0"/>
              <a:t>A set is a collection which is unordered and </a:t>
            </a:r>
            <a:r>
              <a:rPr lang="en-US" dirty="0" smtClean="0"/>
              <a:t>unindexed and no duplicates.</a:t>
            </a:r>
          </a:p>
          <a:p>
            <a:r>
              <a:rPr lang="en-US" dirty="0" smtClean="0"/>
              <a:t> </a:t>
            </a:r>
            <a:r>
              <a:rPr lang="en-US" dirty="0"/>
              <a:t>In Python sets are written with curly brackets</a:t>
            </a:r>
            <a:r>
              <a:rPr lang="en-US" dirty="0" smtClean="0"/>
              <a:t>.</a:t>
            </a:r>
          </a:p>
          <a:p>
            <a:pPr marL="0" indent="0">
              <a:buNone/>
            </a:pPr>
            <a:r>
              <a:rPr lang="en-US" dirty="0" smtClean="0"/>
              <a:t>Example: </a:t>
            </a:r>
            <a:endParaRPr lang="en-US" dirty="0"/>
          </a:p>
        </p:txBody>
      </p:sp>
      <p:pic>
        <p:nvPicPr>
          <p:cNvPr id="5" name="Picture 4"/>
          <p:cNvPicPr>
            <a:picLocks noChangeAspect="1"/>
          </p:cNvPicPr>
          <p:nvPr/>
        </p:nvPicPr>
        <p:blipFill>
          <a:blip r:embed="rId2"/>
          <a:stretch>
            <a:fillRect/>
          </a:stretch>
        </p:blipFill>
        <p:spPr>
          <a:xfrm>
            <a:off x="406400" y="2978331"/>
            <a:ext cx="4374606" cy="2168435"/>
          </a:xfrm>
          <a:prstGeom prst="rect">
            <a:avLst/>
          </a:prstGeom>
        </p:spPr>
      </p:pic>
      <p:pic>
        <p:nvPicPr>
          <p:cNvPr id="6" name="Picture 5"/>
          <p:cNvPicPr>
            <a:picLocks noChangeAspect="1"/>
          </p:cNvPicPr>
          <p:nvPr/>
        </p:nvPicPr>
        <p:blipFill>
          <a:blip r:embed="rId3"/>
          <a:stretch>
            <a:fillRect/>
          </a:stretch>
        </p:blipFill>
        <p:spPr>
          <a:xfrm>
            <a:off x="510903" y="5303520"/>
            <a:ext cx="2505075" cy="1058091"/>
          </a:xfrm>
          <a:prstGeom prst="rect">
            <a:avLst/>
          </a:prstGeom>
        </p:spPr>
      </p:pic>
    </p:spTree>
    <p:extLst>
      <p:ext uri="{BB962C8B-B14F-4D97-AF65-F5344CB8AC3E}">
        <p14:creationId xmlns:p14="http://schemas.microsoft.com/office/powerpoint/2010/main" val="42591178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a:t>
            </a:r>
            <a:endParaRPr lang="en-IN" dirty="0"/>
          </a:p>
        </p:txBody>
      </p:sp>
      <p:pic>
        <p:nvPicPr>
          <p:cNvPr id="4" name="Content Placeholder 3"/>
          <p:cNvPicPr>
            <a:picLocks noGrp="1" noChangeAspect="1"/>
          </p:cNvPicPr>
          <p:nvPr>
            <p:ph idx="1"/>
          </p:nvPr>
        </p:nvPicPr>
        <p:blipFill>
          <a:blip r:embed="rId2"/>
          <a:stretch>
            <a:fillRect/>
          </a:stretch>
        </p:blipFill>
        <p:spPr>
          <a:xfrm>
            <a:off x="239077" y="2304483"/>
            <a:ext cx="4189232" cy="1588248"/>
          </a:xfrm>
          <a:prstGeom prst="rect">
            <a:avLst/>
          </a:prstGeom>
        </p:spPr>
      </p:pic>
      <p:pic>
        <p:nvPicPr>
          <p:cNvPr id="5" name="Picture 4"/>
          <p:cNvPicPr>
            <a:picLocks noChangeAspect="1"/>
          </p:cNvPicPr>
          <p:nvPr/>
        </p:nvPicPr>
        <p:blipFill>
          <a:blip r:embed="rId3"/>
          <a:stretch>
            <a:fillRect/>
          </a:stretch>
        </p:blipFill>
        <p:spPr>
          <a:xfrm>
            <a:off x="521425" y="4454434"/>
            <a:ext cx="889364" cy="1515291"/>
          </a:xfrm>
          <a:prstGeom prst="rect">
            <a:avLst/>
          </a:prstGeom>
        </p:spPr>
      </p:pic>
      <p:sp>
        <p:nvSpPr>
          <p:cNvPr id="6" name="TextBox 5"/>
          <p:cNvSpPr txBox="1"/>
          <p:nvPr/>
        </p:nvSpPr>
        <p:spPr>
          <a:xfrm>
            <a:off x="239077" y="1319349"/>
            <a:ext cx="9126992" cy="646331"/>
          </a:xfrm>
          <a:prstGeom prst="rect">
            <a:avLst/>
          </a:prstGeom>
          <a:noFill/>
        </p:spPr>
        <p:txBody>
          <a:bodyPr wrap="square" rtlCol="0">
            <a:spAutoFit/>
          </a:bodyPr>
          <a:lstStyle/>
          <a:p>
            <a:r>
              <a:rPr lang="en-IN" dirty="0" smtClean="0"/>
              <a:t>In the sample given below, 81 is duplicate.  But in the output only one 81 is present.  If there is any duplicate, it is not an error.  Instead only one item will be existing.</a:t>
            </a:r>
            <a:endParaRPr lang="en-IN" dirty="0"/>
          </a:p>
        </p:txBody>
      </p:sp>
    </p:spTree>
    <p:extLst>
      <p:ext uri="{BB962C8B-B14F-4D97-AF65-F5344CB8AC3E}">
        <p14:creationId xmlns:p14="http://schemas.microsoft.com/office/powerpoint/2010/main" val="13218482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406400" y="1219205"/>
            <a:ext cx="11379200" cy="4802772"/>
          </a:xfrm>
        </p:spPr>
        <p:txBody>
          <a:bodyPr/>
          <a:lstStyle/>
          <a:p>
            <a:pPr marL="0" indent="0">
              <a:buNone/>
            </a:pPr>
            <a:r>
              <a:rPr lang="en-US" dirty="0" smtClean="0"/>
              <a:t># Check if ‘green’ is exists </a:t>
            </a:r>
          </a:p>
          <a:p>
            <a:pPr marL="0" indent="0">
              <a:buNone/>
            </a:pPr>
            <a:r>
              <a:rPr lang="en-US" dirty="0"/>
              <a:t>p</a:t>
            </a:r>
            <a:r>
              <a:rPr lang="en-US" dirty="0" smtClean="0"/>
              <a:t>rint(‘green’ in colors)</a:t>
            </a:r>
          </a:p>
          <a:p>
            <a:pPr marL="0" indent="0">
              <a:buNone/>
            </a:pPr>
            <a:r>
              <a:rPr lang="en-US" dirty="0" smtClean="0"/>
              <a:t># Add items to set</a:t>
            </a:r>
          </a:p>
          <a:p>
            <a:pPr marL="0" indent="0">
              <a:buNone/>
            </a:pPr>
            <a:r>
              <a:rPr lang="en-US" dirty="0" err="1"/>
              <a:t>c</a:t>
            </a:r>
            <a:r>
              <a:rPr lang="en-US" dirty="0" err="1" smtClean="0"/>
              <a:t>olors.add</a:t>
            </a:r>
            <a:r>
              <a:rPr lang="en-US" dirty="0" smtClean="0"/>
              <a:t>(‘red’)</a:t>
            </a:r>
          </a:p>
          <a:p>
            <a:pPr marL="0" indent="0">
              <a:buNone/>
            </a:pPr>
            <a:r>
              <a:rPr lang="en-US" dirty="0" smtClean="0"/>
              <a:t># Add multiple items to a set using update() method</a:t>
            </a:r>
          </a:p>
          <a:p>
            <a:pPr marL="0" indent="0">
              <a:buNone/>
            </a:pPr>
            <a:r>
              <a:rPr lang="en-US" dirty="0" err="1"/>
              <a:t>c</a:t>
            </a:r>
            <a:r>
              <a:rPr lang="en-US" dirty="0" err="1" smtClean="0"/>
              <a:t>olors.update</a:t>
            </a:r>
            <a:r>
              <a:rPr lang="en-US" dirty="0" smtClean="0"/>
              <a:t>([‘orange’, ‘black’])</a:t>
            </a:r>
          </a:p>
          <a:p>
            <a:pPr marL="0" indent="0">
              <a:buNone/>
            </a:pPr>
            <a:r>
              <a:rPr lang="en-US" dirty="0" smtClean="0"/>
              <a:t># Get the length of a set</a:t>
            </a:r>
          </a:p>
          <a:p>
            <a:pPr marL="0" indent="0">
              <a:buNone/>
            </a:pPr>
            <a:r>
              <a:rPr lang="en-US" dirty="0" smtClean="0"/>
              <a:t>print(</a:t>
            </a:r>
            <a:r>
              <a:rPr lang="en-US" dirty="0" err="1" smtClean="0"/>
              <a:t>len</a:t>
            </a:r>
            <a:r>
              <a:rPr lang="en-US" dirty="0" smtClean="0"/>
              <a:t>(colors))</a:t>
            </a:r>
          </a:p>
          <a:p>
            <a:pPr marL="0" indent="0">
              <a:buNone/>
            </a:pPr>
            <a:endParaRPr lang="en-US" dirty="0"/>
          </a:p>
        </p:txBody>
      </p:sp>
    </p:spTree>
    <p:extLst>
      <p:ext uri="{BB962C8B-B14F-4D97-AF65-F5344CB8AC3E}">
        <p14:creationId xmlns:p14="http://schemas.microsoft.com/office/powerpoint/2010/main" val="22335478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lstStyle/>
          <a:p>
            <a:pPr marL="0" indent="0">
              <a:buNone/>
            </a:pPr>
            <a:r>
              <a:rPr lang="en-US" dirty="0" smtClean="0"/>
              <a:t># Delete elements in set</a:t>
            </a:r>
          </a:p>
          <a:p>
            <a:pPr marL="0" indent="0">
              <a:buNone/>
            </a:pPr>
            <a:r>
              <a:rPr lang="en-US" dirty="0" smtClean="0"/>
              <a:t>colors.remove(‘green’)		# Removes green from the colors</a:t>
            </a:r>
          </a:p>
          <a:p>
            <a:pPr marL="0" indent="0">
              <a:buNone/>
            </a:pPr>
            <a:r>
              <a:rPr lang="en-US" dirty="0"/>
              <a:t>c</a:t>
            </a:r>
            <a:r>
              <a:rPr lang="en-US" dirty="0" smtClean="0"/>
              <a:t>olors.pop()				# Removes last item in the set</a:t>
            </a:r>
          </a:p>
          <a:p>
            <a:pPr marL="0" indent="0">
              <a:buNone/>
            </a:pPr>
            <a:r>
              <a:rPr lang="en-US" dirty="0"/>
              <a:t>c</a:t>
            </a:r>
            <a:r>
              <a:rPr lang="en-US" dirty="0" smtClean="0"/>
              <a:t>olors.clear()				# Clears all items in the set.</a:t>
            </a:r>
          </a:p>
          <a:p>
            <a:pPr marL="0" indent="0">
              <a:buNone/>
            </a:pPr>
            <a:r>
              <a:rPr lang="en-US" dirty="0"/>
              <a:t>c</a:t>
            </a:r>
            <a:r>
              <a:rPr lang="en-US" dirty="0" smtClean="0"/>
              <a:t>olors.discard(‘red’)			# Removes ‘red’ </a:t>
            </a:r>
          </a:p>
          <a:p>
            <a:pPr marL="0" indent="0">
              <a:buNone/>
            </a:pPr>
            <a:r>
              <a:rPr lang="en-US" dirty="0" smtClean="0"/>
              <a:t>del colors 				# Deletes colors</a:t>
            </a:r>
          </a:p>
          <a:p>
            <a:pPr marL="0" indent="0">
              <a:buNone/>
            </a:pPr>
            <a:endParaRPr lang="en-US" dirty="0"/>
          </a:p>
        </p:txBody>
      </p:sp>
      <p:sp>
        <p:nvSpPr>
          <p:cNvPr id="4" name="Footer Placeholder 3"/>
          <p:cNvSpPr>
            <a:spLocks noGrp="1"/>
          </p:cNvSpPr>
          <p:nvPr>
            <p:ph type="ftr" sz="quarter" idx="4294967295"/>
          </p:nvPr>
        </p:nvSpPr>
        <p:spPr>
          <a:xfrm>
            <a:off x="0" y="6356350"/>
            <a:ext cx="4114800" cy="365125"/>
          </a:xfrm>
          <a:prstGeom prst="rect">
            <a:avLst/>
          </a:prstGeom>
        </p:spPr>
        <p:txBody>
          <a:bodyPr/>
          <a:lstStyle/>
          <a:p>
            <a:r>
              <a:rPr lang="en-US" smtClean="0"/>
              <a:t>Python - Lists, Tuples. Dictionaries</a:t>
            </a:r>
            <a:endParaRPr lang="en-US"/>
          </a:p>
        </p:txBody>
      </p:sp>
    </p:spTree>
    <p:extLst>
      <p:ext uri="{BB962C8B-B14F-4D97-AF65-F5344CB8AC3E}">
        <p14:creationId xmlns:p14="http://schemas.microsoft.com/office/powerpoint/2010/main" val="322225270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193079"/>
            <a:ext cx="11379200" cy="5207721"/>
          </a:xfrm>
        </p:spPr>
        <p:txBody>
          <a:bodyPr/>
          <a:lstStyle/>
          <a:p>
            <a:pPr marL="0" indent="0">
              <a:buNone/>
            </a:pPr>
            <a:r>
              <a:rPr lang="en-IN" dirty="0" smtClean="0"/>
              <a:t>1. </a:t>
            </a:r>
            <a:r>
              <a:rPr lang="en-US" dirty="0"/>
              <a:t>With two given lists [1,3,6,78,35,55] and [12,24,35,24,88,120,155], write a program to make a list whose elements are intersection of the above given lists.</a:t>
            </a:r>
            <a:endParaRPr lang="en-IN" dirty="0"/>
          </a:p>
          <a:p>
            <a:pPr marL="0" indent="0">
              <a:buNone/>
            </a:pPr>
            <a:r>
              <a:rPr lang="en-US" dirty="0" smtClean="0"/>
              <a:t>Hints:  Use </a:t>
            </a:r>
            <a:r>
              <a:rPr lang="en-US" dirty="0"/>
              <a:t>set() and "&amp;=" to do set intersection operation.</a:t>
            </a:r>
            <a:endParaRPr lang="en-IN" dirty="0"/>
          </a:p>
          <a:p>
            <a:pPr marL="0" indent="0">
              <a:buNone/>
            </a:pPr>
            <a:r>
              <a:rPr lang="en-IN" dirty="0" smtClean="0"/>
              <a:t>2. </a:t>
            </a:r>
            <a:r>
              <a:rPr lang="en-US" dirty="0"/>
              <a:t>With a given list [12,24,35,24,88,120,155,88,120,155], write a program to print this list after removing all duplicate values with original order reserved.</a:t>
            </a:r>
            <a:endParaRPr lang="en-IN" dirty="0"/>
          </a:p>
          <a:p>
            <a:pPr marL="0" indent="0">
              <a:buNone/>
            </a:pPr>
            <a:r>
              <a:rPr lang="en-US" dirty="0"/>
              <a:t> </a:t>
            </a:r>
            <a:r>
              <a:rPr lang="en-US" dirty="0" smtClean="0"/>
              <a:t>Hints</a:t>
            </a:r>
            <a:r>
              <a:rPr lang="en-US" dirty="0"/>
              <a:t>:</a:t>
            </a:r>
            <a:endParaRPr lang="en-IN" dirty="0"/>
          </a:p>
          <a:p>
            <a:pPr marL="0" indent="0">
              <a:buNone/>
            </a:pPr>
            <a:r>
              <a:rPr lang="en-US" dirty="0"/>
              <a:t>Use set() to store a number of values without duplicate.</a:t>
            </a:r>
            <a:endParaRPr lang="en-IN" dirty="0"/>
          </a:p>
          <a:p>
            <a:pPr marL="0" indent="0">
              <a:buNone/>
            </a:pPr>
            <a:endParaRPr lang="en-IN" dirty="0"/>
          </a:p>
        </p:txBody>
      </p:sp>
    </p:spTree>
    <p:extLst>
      <p:ext uri="{BB962C8B-B14F-4D97-AF65-F5344CB8AC3E}">
        <p14:creationId xmlns:p14="http://schemas.microsoft.com/office/powerpoint/2010/main" val="1997575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406400" y="1219205"/>
            <a:ext cx="11379200" cy="5364475"/>
          </a:xfrm>
        </p:spPr>
        <p:txBody>
          <a:bodyPr/>
          <a:lstStyle/>
          <a:p>
            <a:pPr marL="0" indent="0">
              <a:buNone/>
            </a:pPr>
            <a:r>
              <a:rPr lang="en-US" dirty="0" smtClean="0"/>
              <a:t>3. Write </a:t>
            </a:r>
            <a:r>
              <a:rPr lang="en-US" dirty="0"/>
              <a:t>a program that accepts a sequence of whitespace separated words as input and prints the words after removing all duplicate words and sorting them alphanumerically.</a:t>
            </a:r>
            <a:endParaRPr lang="en-IN" dirty="0"/>
          </a:p>
          <a:p>
            <a:pPr marL="0" indent="0">
              <a:lnSpc>
                <a:spcPts val="100"/>
              </a:lnSpc>
              <a:buNone/>
            </a:pPr>
            <a:r>
              <a:rPr lang="en-US" dirty="0"/>
              <a:t>Suppose the following input is supplied to the program:</a:t>
            </a:r>
            <a:endParaRPr lang="en-IN" dirty="0"/>
          </a:p>
          <a:p>
            <a:pPr marL="0" indent="0">
              <a:lnSpc>
                <a:spcPts val="100"/>
              </a:lnSpc>
              <a:buNone/>
            </a:pPr>
            <a:r>
              <a:rPr lang="en-US" dirty="0"/>
              <a:t>hello world and practice makes perfect and hello world again</a:t>
            </a:r>
            <a:endParaRPr lang="en-IN" dirty="0"/>
          </a:p>
          <a:p>
            <a:pPr marL="0" indent="0">
              <a:lnSpc>
                <a:spcPts val="100"/>
              </a:lnSpc>
              <a:buNone/>
            </a:pPr>
            <a:r>
              <a:rPr lang="en-US" dirty="0"/>
              <a:t>Then, the output should be</a:t>
            </a:r>
            <a:r>
              <a:rPr lang="en-US" dirty="0" smtClean="0"/>
              <a:t>: </a:t>
            </a:r>
            <a:endParaRPr lang="en-IN" dirty="0"/>
          </a:p>
          <a:p>
            <a:pPr marL="0" indent="0">
              <a:lnSpc>
                <a:spcPts val="100"/>
              </a:lnSpc>
              <a:buNone/>
            </a:pPr>
            <a:r>
              <a:rPr lang="en-US" dirty="0"/>
              <a:t>again and hello makes perfect practice world</a:t>
            </a:r>
            <a:endParaRPr lang="en-IN" dirty="0"/>
          </a:p>
          <a:p>
            <a:pPr marL="0" indent="0">
              <a:lnSpc>
                <a:spcPts val="100"/>
              </a:lnSpc>
              <a:buNone/>
            </a:pPr>
            <a:r>
              <a:rPr lang="en-US" dirty="0" smtClean="0"/>
              <a:t>Hints</a:t>
            </a:r>
            <a:r>
              <a:rPr lang="en-US" dirty="0"/>
              <a:t>:</a:t>
            </a:r>
            <a:endParaRPr lang="en-IN" dirty="0"/>
          </a:p>
          <a:p>
            <a:pPr marL="0" indent="0">
              <a:lnSpc>
                <a:spcPts val="100"/>
              </a:lnSpc>
              <a:buNone/>
            </a:pPr>
            <a:r>
              <a:rPr lang="en-US" dirty="0"/>
              <a:t>In case of input data being supplied to the question, it should be assumed to be a console input.</a:t>
            </a:r>
            <a:endParaRPr lang="en-IN" dirty="0"/>
          </a:p>
          <a:p>
            <a:pPr marL="0" indent="0">
              <a:lnSpc>
                <a:spcPct val="150000"/>
              </a:lnSpc>
              <a:buNone/>
            </a:pPr>
            <a:r>
              <a:rPr lang="en-US" dirty="0"/>
              <a:t>We use set container to remove duplicated data automatically and then use sorted() to sort the data.</a:t>
            </a:r>
            <a:endParaRPr lang="en-IN" dirty="0"/>
          </a:p>
          <a:p>
            <a:endParaRPr lang="en-IN" dirty="0"/>
          </a:p>
        </p:txBody>
      </p:sp>
    </p:spTree>
    <p:extLst>
      <p:ext uri="{BB962C8B-B14F-4D97-AF65-F5344CB8AC3E}">
        <p14:creationId xmlns:p14="http://schemas.microsoft.com/office/powerpoint/2010/main" val="15181558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0" indent="0">
              <a:buNone/>
            </a:pPr>
            <a:r>
              <a:rPr lang="en-IN" dirty="0" smtClean="0"/>
              <a:t>Now, </a:t>
            </a:r>
            <a:r>
              <a:rPr lang="en-IN"/>
              <a:t>participants </a:t>
            </a:r>
            <a:r>
              <a:rPr lang="en-IN" smtClean="0"/>
              <a:t>should </a:t>
            </a:r>
            <a:r>
              <a:rPr lang="en-IN" dirty="0"/>
              <a:t>be able to</a:t>
            </a:r>
          </a:p>
          <a:p>
            <a:pPr lvl="1"/>
            <a:r>
              <a:rPr lang="en-IN" dirty="0"/>
              <a:t>Understand various data structures in Python</a:t>
            </a:r>
          </a:p>
          <a:p>
            <a:pPr lvl="1"/>
            <a:r>
              <a:rPr lang="en-IN" dirty="0"/>
              <a:t>Explain the use of data structures</a:t>
            </a:r>
          </a:p>
          <a:p>
            <a:pPr lvl="1"/>
            <a:r>
              <a:rPr lang="en-IN" dirty="0"/>
              <a:t>Write programs  using list ,set , dictionary and tuple.</a:t>
            </a:r>
          </a:p>
          <a:p>
            <a:endParaRPr lang="en-IN" dirty="0"/>
          </a:p>
        </p:txBody>
      </p:sp>
    </p:spTree>
    <p:extLst>
      <p:ext uri="{BB962C8B-B14F-4D97-AF65-F5344CB8AC3E}">
        <p14:creationId xmlns:p14="http://schemas.microsoft.com/office/powerpoint/2010/main" val="30120775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References</a:t>
            </a:r>
            <a:br>
              <a:rPr lang="en-IN" dirty="0" smtClean="0"/>
            </a:br>
            <a:endParaRPr lang="en-IN" dirty="0"/>
          </a:p>
        </p:txBody>
      </p:sp>
      <p:sp>
        <p:nvSpPr>
          <p:cNvPr id="3" name="Content Placeholder 2"/>
          <p:cNvSpPr>
            <a:spLocks noGrp="1"/>
          </p:cNvSpPr>
          <p:nvPr>
            <p:ph idx="1"/>
          </p:nvPr>
        </p:nvSpPr>
        <p:spPr/>
        <p:txBody>
          <a:bodyPr/>
          <a:lstStyle/>
          <a:p>
            <a:r>
              <a:rPr lang="en-IN" i="1" dirty="0">
                <a:hlinkClick r:id="rId2"/>
              </a:rPr>
              <a:t>https://docs.python.org/3/tutorial/</a:t>
            </a:r>
            <a:endParaRPr lang="en-IN" dirty="0">
              <a:hlinkClick r:id="rId2"/>
            </a:endParaRPr>
          </a:p>
          <a:p>
            <a:endParaRPr lang="en-IN" dirty="0"/>
          </a:p>
        </p:txBody>
      </p:sp>
    </p:spTree>
    <p:extLst>
      <p:ext uri="{BB962C8B-B14F-4D97-AF65-F5344CB8AC3E}">
        <p14:creationId xmlns:p14="http://schemas.microsoft.com/office/powerpoint/2010/main" val="32049075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17" y="0"/>
            <a:ext cx="11379200" cy="749300"/>
          </a:xfrm>
        </p:spPr>
        <p:txBody>
          <a:bodyPr/>
          <a:lstStyle/>
          <a:p>
            <a:r>
              <a:rPr lang="en-IN" dirty="0" smtClean="0"/>
              <a:t>lists</a:t>
            </a:r>
            <a:endParaRPr lang="en-IN" dirty="0"/>
          </a:p>
        </p:txBody>
      </p:sp>
      <p:sp>
        <p:nvSpPr>
          <p:cNvPr id="3" name="Content Placeholder 2"/>
          <p:cNvSpPr>
            <a:spLocks noGrp="1"/>
          </p:cNvSpPr>
          <p:nvPr>
            <p:ph idx="1"/>
          </p:nvPr>
        </p:nvSpPr>
        <p:spPr/>
        <p:txBody>
          <a:bodyPr/>
          <a:lstStyle/>
          <a:p>
            <a:r>
              <a:rPr lang="en-US" dirty="0"/>
              <a:t>List in python is used to store collection of values/items of  different data types.</a:t>
            </a:r>
          </a:p>
          <a:p>
            <a:r>
              <a:rPr lang="en-US" dirty="0"/>
              <a:t>The items in the list are separated using ‘,’ and are enclosed in square brackets </a:t>
            </a:r>
            <a:r>
              <a:rPr lang="en-US" dirty="0" smtClean="0"/>
              <a:t>[].</a:t>
            </a:r>
          </a:p>
          <a:p>
            <a:r>
              <a:rPr lang="en-US" dirty="0" smtClean="0"/>
              <a:t>List is mutable.  It can be modified.  </a:t>
            </a:r>
            <a:endParaRPr lang="en-US" dirty="0"/>
          </a:p>
          <a:p>
            <a:endParaRPr lang="en-IN" dirty="0"/>
          </a:p>
        </p:txBody>
      </p:sp>
    </p:spTree>
    <p:extLst>
      <p:ext uri="{BB962C8B-B14F-4D97-AF65-F5344CB8AC3E}">
        <p14:creationId xmlns:p14="http://schemas.microsoft.com/office/powerpoint/2010/main" val="5408249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931"/>
            <a:ext cx="10515600" cy="703821"/>
          </a:xfrm>
        </p:spPr>
        <p:txBody>
          <a:bodyPr/>
          <a:lstStyle/>
          <a:p>
            <a:r>
              <a:rPr lang="en-US" dirty="0" smtClean="0"/>
              <a:t>Lists</a:t>
            </a:r>
            <a:endParaRPr lang="en-US" dirty="0"/>
          </a:p>
        </p:txBody>
      </p:sp>
      <p:sp>
        <p:nvSpPr>
          <p:cNvPr id="3" name="Content Placeholder 2"/>
          <p:cNvSpPr>
            <a:spLocks noGrp="1"/>
          </p:cNvSpPr>
          <p:nvPr>
            <p:ph idx="1"/>
          </p:nvPr>
        </p:nvSpPr>
        <p:spPr>
          <a:xfrm>
            <a:off x="-1" y="1060759"/>
            <a:ext cx="11991703" cy="5509858"/>
          </a:xfrm>
        </p:spPr>
        <p:txBody>
          <a:bodyPr>
            <a:noAutofit/>
          </a:bodyPr>
          <a:lstStyle/>
          <a:p>
            <a:r>
              <a:rPr lang="en-US" dirty="0" smtClean="0"/>
              <a:t>Example:</a:t>
            </a:r>
          </a:p>
          <a:p>
            <a:pPr marL="0" indent="0">
              <a:buNone/>
            </a:pPr>
            <a:r>
              <a:rPr lang="en-US" dirty="0"/>
              <a:t> </a:t>
            </a:r>
            <a:r>
              <a:rPr lang="en-US" dirty="0" smtClean="0"/>
              <a:t>       fruits = [‘apple’, ‘orange’, ‘banana’]</a:t>
            </a:r>
          </a:p>
          <a:p>
            <a:pPr marL="0" indent="0">
              <a:buNone/>
            </a:pPr>
            <a:r>
              <a:rPr lang="en-US" dirty="0"/>
              <a:t> </a:t>
            </a:r>
            <a:r>
              <a:rPr lang="en-US" dirty="0" smtClean="0"/>
              <a:t>       emp1 = [’10’, ‘Ram’, 20231.45]</a:t>
            </a:r>
          </a:p>
          <a:p>
            <a:pPr marL="0" indent="0">
              <a:buNone/>
            </a:pPr>
            <a:r>
              <a:rPr lang="en-US" b="1" dirty="0" smtClean="0"/>
              <a:t>    Indexing List</a:t>
            </a:r>
            <a:r>
              <a:rPr lang="en-US" dirty="0" smtClean="0"/>
              <a:t>: returns item located at specified index</a:t>
            </a:r>
          </a:p>
          <a:p>
            <a:pPr marL="0" indent="0">
              <a:buNone/>
            </a:pPr>
            <a:r>
              <a:rPr lang="en-US" dirty="0"/>
              <a:t> </a:t>
            </a:r>
            <a:r>
              <a:rPr lang="en-US" dirty="0" smtClean="0"/>
              <a:t>       print(emp1[1])	# prints ‘ram’</a:t>
            </a:r>
          </a:p>
          <a:p>
            <a:pPr marL="0" indent="0">
              <a:buNone/>
            </a:pPr>
            <a:r>
              <a:rPr lang="en-US" dirty="0"/>
              <a:t> </a:t>
            </a:r>
            <a:r>
              <a:rPr lang="en-US" dirty="0" smtClean="0"/>
              <a:t>       print(fruits[2])         # prints ‘orange’       </a:t>
            </a:r>
          </a:p>
          <a:p>
            <a:pPr marL="0" indent="0">
              <a:buNone/>
            </a:pPr>
            <a:r>
              <a:rPr lang="en-US" dirty="0" smtClean="0"/>
              <a:t>   </a:t>
            </a:r>
            <a:r>
              <a:rPr lang="en-US" b="1" i="1" dirty="0" smtClean="0"/>
              <a:t>Note: </a:t>
            </a:r>
            <a:r>
              <a:rPr lang="en-US" dirty="0" smtClean="0"/>
              <a:t>If you want to access items in a list in reverse order use negative values starts from ‘-1’</a:t>
            </a:r>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4891541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list</a:t>
            </a:r>
            <a:endParaRPr lang="en-IN" dirty="0"/>
          </a:p>
        </p:txBody>
      </p:sp>
      <p:sp>
        <p:nvSpPr>
          <p:cNvPr id="3" name="Content Placeholder 2"/>
          <p:cNvSpPr>
            <a:spLocks noGrp="1"/>
          </p:cNvSpPr>
          <p:nvPr>
            <p:ph idx="1"/>
          </p:nvPr>
        </p:nvSpPr>
        <p:spPr/>
        <p:txBody>
          <a:bodyPr/>
          <a:lstStyle/>
          <a:p>
            <a:pPr marL="0" indent="0">
              <a:buNone/>
            </a:pPr>
            <a:r>
              <a:rPr lang="en-US" dirty="0"/>
              <a:t> print(fruits[-1])       # prints ‘banana’</a:t>
            </a:r>
          </a:p>
          <a:p>
            <a:pPr marL="0" indent="0">
              <a:buNone/>
            </a:pPr>
            <a:r>
              <a:rPr lang="en-US" dirty="0"/>
              <a:t> </a:t>
            </a:r>
            <a:r>
              <a:rPr lang="en-US" b="1" dirty="0" smtClean="0"/>
              <a:t>Slicing </a:t>
            </a:r>
            <a:r>
              <a:rPr lang="en-US" b="1" dirty="0"/>
              <a:t>List</a:t>
            </a:r>
            <a:r>
              <a:rPr lang="en-US" dirty="0"/>
              <a:t>: returns items located between the range of </a:t>
            </a:r>
            <a:r>
              <a:rPr lang="en-US" dirty="0" smtClean="0"/>
              <a:t>indexes.</a:t>
            </a:r>
            <a:endParaRPr lang="en-US" dirty="0"/>
          </a:p>
          <a:p>
            <a:pPr marL="0" indent="0">
              <a:buNone/>
            </a:pPr>
            <a:r>
              <a:rPr lang="en-US" dirty="0"/>
              <a:t>        print(emp1[1</a:t>
            </a:r>
            <a:r>
              <a:rPr lang="en-US" dirty="0" smtClean="0"/>
              <a:t>:])	 </a:t>
            </a:r>
            <a:r>
              <a:rPr lang="en-US" dirty="0"/>
              <a:t># starts from index 1 till end; prints [‘Ram’, 20231.45]</a:t>
            </a:r>
          </a:p>
          <a:p>
            <a:pPr marL="0" indent="0">
              <a:buNone/>
            </a:pPr>
            <a:r>
              <a:rPr lang="en-US" dirty="0"/>
              <a:t>        print(fruits[0:2]) </a:t>
            </a:r>
            <a:r>
              <a:rPr lang="en-US" dirty="0" smtClean="0"/>
              <a:t>	# </a:t>
            </a:r>
            <a:r>
              <a:rPr lang="en-US" dirty="0"/>
              <a:t>starts from index 0 till index 2, but not value at index 2.; prints [‘apple’, </a:t>
            </a:r>
            <a:endParaRPr lang="en-US" dirty="0" smtClean="0"/>
          </a:p>
          <a:p>
            <a:pPr marL="0" indent="0">
              <a:buNone/>
            </a:pPr>
            <a:r>
              <a:rPr lang="en-US" dirty="0"/>
              <a:t>	</a:t>
            </a:r>
            <a:r>
              <a:rPr lang="en-US" dirty="0" smtClean="0"/>
              <a:t>		‘</a:t>
            </a:r>
            <a:r>
              <a:rPr lang="en-US" dirty="0"/>
              <a:t>orange’]</a:t>
            </a:r>
          </a:p>
          <a:p>
            <a:endParaRPr lang="en-IN" dirty="0"/>
          </a:p>
        </p:txBody>
      </p:sp>
    </p:spTree>
    <p:extLst>
      <p:ext uri="{BB962C8B-B14F-4D97-AF65-F5344CB8AC3E}">
        <p14:creationId xmlns:p14="http://schemas.microsoft.com/office/powerpoint/2010/main" val="4711002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List Operators</a:t>
            </a:r>
            <a:endParaRPr lang="en-US" dirty="0"/>
          </a:p>
        </p:txBody>
      </p:sp>
      <p:sp>
        <p:nvSpPr>
          <p:cNvPr id="3" name="Content Placeholder 2"/>
          <p:cNvSpPr>
            <a:spLocks noGrp="1"/>
          </p:cNvSpPr>
          <p:nvPr>
            <p:ph idx="1"/>
          </p:nvPr>
        </p:nvSpPr>
        <p:spPr>
          <a:xfrm>
            <a:off x="0" y="935640"/>
            <a:ext cx="11952514" cy="5674165"/>
          </a:xfrm>
        </p:spPr>
        <p:txBody>
          <a:bodyPr>
            <a:noAutofit/>
          </a:bodyPr>
          <a:lstStyle/>
          <a:p>
            <a:pPr marL="0" indent="0">
              <a:buNone/>
            </a:pPr>
            <a:r>
              <a:rPr lang="en-US" sz="1800" b="1" dirty="0" smtClean="0"/>
              <a:t>Updating values : </a:t>
            </a:r>
          </a:p>
          <a:p>
            <a:pPr marL="0" indent="0">
              <a:buNone/>
            </a:pPr>
            <a:endParaRPr lang="en-US" sz="1800" b="1" dirty="0" smtClean="0"/>
          </a:p>
          <a:p>
            <a:pPr>
              <a:buFontTx/>
              <a:buChar char="-"/>
            </a:pPr>
            <a:endParaRPr lang="en-US" sz="1800" b="1" dirty="0" smtClean="0"/>
          </a:p>
          <a:p>
            <a:pPr>
              <a:buFontTx/>
              <a:buChar char="-"/>
            </a:pPr>
            <a:endParaRPr lang="en-US" sz="1800" b="1" dirty="0"/>
          </a:p>
          <a:p>
            <a:pPr>
              <a:buFontTx/>
              <a:buChar char="-"/>
            </a:pPr>
            <a:endParaRPr lang="en-US" sz="1800" b="1" dirty="0" smtClean="0"/>
          </a:p>
          <a:p>
            <a:pPr>
              <a:buFontTx/>
              <a:buChar char="-"/>
            </a:pPr>
            <a:r>
              <a:rPr lang="en-US" sz="1800" b="1" dirty="0" smtClean="0"/>
              <a:t>Python List Operators</a:t>
            </a:r>
          </a:p>
          <a:p>
            <a:pPr marL="0" indent="0">
              <a:buNone/>
            </a:pPr>
            <a:r>
              <a:rPr lang="en-US" sz="1800" dirty="0"/>
              <a:t> </a:t>
            </a:r>
            <a:r>
              <a:rPr lang="en-US" sz="1800" dirty="0" smtClean="0"/>
              <a:t>   ‘+’ and ‘*’ operators work in the same way as they working with Strings</a:t>
            </a:r>
          </a:p>
          <a:p>
            <a:pPr marL="0" indent="0">
              <a:buNone/>
            </a:pPr>
            <a:r>
              <a:rPr lang="en-US" sz="1800" dirty="0"/>
              <a:t> </a:t>
            </a:r>
            <a:r>
              <a:rPr lang="en-US" sz="1800" dirty="0" smtClean="0"/>
              <a:t>   lst1 = [1, 2, 3]</a:t>
            </a:r>
          </a:p>
          <a:p>
            <a:pPr marL="0" indent="0">
              <a:buNone/>
            </a:pPr>
            <a:r>
              <a:rPr lang="en-US" sz="1800" dirty="0"/>
              <a:t> </a:t>
            </a:r>
            <a:r>
              <a:rPr lang="en-US" sz="1800" dirty="0" smtClean="0"/>
              <a:t>   lst2 = [4, 5, 6]</a:t>
            </a:r>
          </a:p>
          <a:p>
            <a:pPr marL="0" indent="0">
              <a:buNone/>
            </a:pPr>
            <a:r>
              <a:rPr lang="en-US" sz="1800" i="1" dirty="0"/>
              <a:t> </a:t>
            </a:r>
            <a:r>
              <a:rPr lang="en-US" sz="1800" i="1" dirty="0" smtClean="0"/>
              <a:t>   </a:t>
            </a:r>
            <a:endParaRPr lang="en-US" sz="1800" dirty="0" smtClean="0"/>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endParaRPr lang="en-US" sz="1800" dirty="0" smtClean="0">
              <a:latin typeface="Garamond" panose="02020404030301010803" pitchFamily="18" charset="0"/>
            </a:endParaRP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endParaRPr lang="en-US" sz="1800" dirty="0">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132804" y="1433132"/>
            <a:ext cx="3341915" cy="1767268"/>
          </a:xfrm>
          <a:prstGeom prst="rect">
            <a:avLst/>
          </a:prstGeom>
        </p:spPr>
      </p:pic>
      <p:pic>
        <p:nvPicPr>
          <p:cNvPr id="6" name="Picture 5"/>
          <p:cNvPicPr>
            <a:picLocks noChangeAspect="1"/>
          </p:cNvPicPr>
          <p:nvPr/>
        </p:nvPicPr>
        <p:blipFill>
          <a:blip r:embed="rId3"/>
          <a:stretch>
            <a:fillRect/>
          </a:stretch>
        </p:blipFill>
        <p:spPr>
          <a:xfrm>
            <a:off x="4312917" y="1959429"/>
            <a:ext cx="3668487" cy="1240971"/>
          </a:xfrm>
          <a:prstGeom prst="rect">
            <a:avLst/>
          </a:prstGeom>
        </p:spPr>
      </p:pic>
      <p:cxnSp>
        <p:nvCxnSpPr>
          <p:cNvPr id="8" name="Straight Arrow Connector 7"/>
          <p:cNvCxnSpPr>
            <a:endCxn id="6" idx="1"/>
          </p:cNvCxnSpPr>
          <p:nvPr/>
        </p:nvCxnSpPr>
        <p:spPr bwMode="auto">
          <a:xfrm>
            <a:off x="3592286" y="2569178"/>
            <a:ext cx="720631" cy="10737"/>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27486964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US" dirty="0"/>
              <a:t>List Operators</a:t>
            </a:r>
            <a:endParaRPr lang="en-IN" dirty="0"/>
          </a:p>
        </p:txBody>
      </p:sp>
      <p:sp>
        <p:nvSpPr>
          <p:cNvPr id="3" name="Content Placeholder 2"/>
          <p:cNvSpPr>
            <a:spLocks noGrp="1"/>
          </p:cNvSpPr>
          <p:nvPr>
            <p:ph idx="1"/>
          </p:nvPr>
        </p:nvSpPr>
        <p:spPr>
          <a:xfrm>
            <a:off x="0" y="1166954"/>
            <a:ext cx="11379200" cy="4525963"/>
          </a:xfrm>
        </p:spPr>
        <p:txBody>
          <a:bodyPr/>
          <a:lstStyle/>
          <a:p>
            <a:pPr marL="0" indent="0">
              <a:buNone/>
            </a:pPr>
            <a:r>
              <a:rPr lang="en-US" b="1" i="1" dirty="0">
                <a:latin typeface="+mj-lt"/>
              </a:rPr>
              <a:t>Repetition </a:t>
            </a:r>
            <a:r>
              <a:rPr lang="en-US" b="1" dirty="0">
                <a:latin typeface="+mj-lt"/>
              </a:rPr>
              <a:t>(*): </a:t>
            </a:r>
            <a:r>
              <a:rPr lang="en-US" dirty="0">
                <a:latin typeface="+mj-lt"/>
              </a:rPr>
              <a:t>enables the list to be repeated multiple times</a:t>
            </a:r>
          </a:p>
          <a:p>
            <a:pPr marL="0" indent="0">
              <a:buNone/>
            </a:pPr>
            <a:r>
              <a:rPr lang="en-US" dirty="0">
                <a:latin typeface="+mj-lt"/>
              </a:rPr>
              <a:t>	print(lst1 * 2) 	# prints [1, 2,  3, 1, 2, </a:t>
            </a:r>
            <a:r>
              <a:rPr lang="en-US" dirty="0" smtClean="0">
                <a:latin typeface="+mj-lt"/>
              </a:rPr>
              <a:t>3]</a:t>
            </a:r>
          </a:p>
          <a:p>
            <a:pPr marL="0" indent="0">
              <a:buNone/>
            </a:pPr>
            <a:r>
              <a:rPr lang="en-US" b="1" i="1" dirty="0" smtClean="0">
                <a:latin typeface="+mj-lt"/>
              </a:rPr>
              <a:t>Concatenation</a:t>
            </a:r>
            <a:r>
              <a:rPr lang="en-US" b="1" dirty="0">
                <a:latin typeface="+mj-lt"/>
              </a:rPr>
              <a:t>(+) : </a:t>
            </a:r>
            <a:r>
              <a:rPr lang="en-US" dirty="0">
                <a:latin typeface="+mj-lt"/>
              </a:rPr>
              <a:t>concatenates the list mentioned on either side of the operator.</a:t>
            </a:r>
          </a:p>
          <a:p>
            <a:pPr marL="0" indent="0">
              <a:buNone/>
            </a:pPr>
            <a:r>
              <a:rPr lang="en-US" dirty="0">
                <a:latin typeface="+mj-lt"/>
              </a:rPr>
              <a:t>        	print(lst1 + lst2) 	# prints [1, 2,  3, 4, 5, 6]</a:t>
            </a:r>
          </a:p>
          <a:p>
            <a:endParaRPr lang="en-IN" dirty="0"/>
          </a:p>
        </p:txBody>
      </p:sp>
    </p:spTree>
    <p:extLst>
      <p:ext uri="{BB962C8B-B14F-4D97-AF65-F5344CB8AC3E}">
        <p14:creationId xmlns:p14="http://schemas.microsoft.com/office/powerpoint/2010/main" val="27431742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35641"/>
          </a:xfrm>
        </p:spPr>
        <p:txBody>
          <a:bodyPr/>
          <a:lstStyle/>
          <a:p>
            <a:r>
              <a:rPr lang="en-US" dirty="0" smtClean="0"/>
              <a:t>List Operators</a:t>
            </a:r>
            <a:endParaRPr lang="en-US" dirty="0"/>
          </a:p>
        </p:txBody>
      </p:sp>
      <p:sp>
        <p:nvSpPr>
          <p:cNvPr id="3" name="Content Placeholder 2"/>
          <p:cNvSpPr>
            <a:spLocks noGrp="1"/>
          </p:cNvSpPr>
          <p:nvPr>
            <p:ph idx="1"/>
          </p:nvPr>
        </p:nvSpPr>
        <p:spPr>
          <a:xfrm>
            <a:off x="0" y="985359"/>
            <a:ext cx="10515600" cy="5519944"/>
          </a:xfrm>
        </p:spPr>
        <p:txBody>
          <a:bodyPr>
            <a:noAutofit/>
          </a:bodyPr>
          <a:lstStyle/>
          <a:p>
            <a:pPr>
              <a:buFontTx/>
              <a:buChar char="-"/>
            </a:pPr>
            <a:r>
              <a:rPr lang="en-US" sz="2000" b="1" i="1" dirty="0" smtClean="0"/>
              <a:t>Membership</a:t>
            </a:r>
            <a:r>
              <a:rPr lang="en-US" sz="2000" b="1" dirty="0" smtClean="0"/>
              <a:t>(in): </a:t>
            </a:r>
            <a:r>
              <a:rPr lang="en-US" sz="2000" dirty="0" smtClean="0"/>
              <a:t>returns ‘True’ if specified item present in a list otherwise return ‘False’</a:t>
            </a:r>
          </a:p>
          <a:p>
            <a:pPr marL="0" indent="0">
              <a:buNone/>
            </a:pPr>
            <a:r>
              <a:rPr lang="en-US" sz="2000" dirty="0"/>
              <a:t>	</a:t>
            </a:r>
            <a:r>
              <a:rPr lang="en-US" sz="2000" dirty="0" smtClean="0"/>
              <a:t>fruits = [‘apple’, ‘orange’, ‘mango’]</a:t>
            </a:r>
          </a:p>
          <a:p>
            <a:pPr marL="0" indent="0">
              <a:buNone/>
            </a:pPr>
            <a:r>
              <a:rPr lang="en-US" sz="2000" dirty="0"/>
              <a:t> </a:t>
            </a:r>
            <a:r>
              <a:rPr lang="en-US" sz="2000" dirty="0" smtClean="0"/>
              <a:t>	print(‘mango’ in fruits)</a:t>
            </a:r>
            <a:r>
              <a:rPr lang="en-US" sz="2000" dirty="0"/>
              <a:t> </a:t>
            </a:r>
            <a:r>
              <a:rPr lang="en-US" sz="2000" dirty="0" smtClean="0"/>
              <a:t>           # prints True</a:t>
            </a:r>
          </a:p>
          <a:p>
            <a:pPr marL="0" indent="0">
              <a:buNone/>
            </a:pPr>
            <a:r>
              <a:rPr lang="en-US" sz="2000" dirty="0"/>
              <a:t>	</a:t>
            </a:r>
            <a:r>
              <a:rPr lang="en-US" sz="2000" dirty="0" smtClean="0"/>
              <a:t>print(‘apple’ not in fruits)         # prints False</a:t>
            </a:r>
          </a:p>
          <a:p>
            <a:pPr marL="0" indent="0">
              <a:buNone/>
            </a:pPr>
            <a:r>
              <a:rPr lang="en-US" sz="2000" dirty="0"/>
              <a:t> </a:t>
            </a:r>
            <a:r>
              <a:rPr lang="en-US" sz="2000" dirty="0" smtClean="0"/>
              <a:t>  </a:t>
            </a:r>
            <a:r>
              <a:rPr lang="en-US" sz="2000" i="1" dirty="0" smtClean="0"/>
              <a:t> </a:t>
            </a:r>
            <a:r>
              <a:rPr lang="en-US" sz="2000" b="1" i="1" dirty="0" smtClean="0"/>
              <a:t>Iteration</a:t>
            </a:r>
            <a:r>
              <a:rPr lang="en-US" sz="2000" b="1" dirty="0" smtClean="0"/>
              <a:t>: </a:t>
            </a:r>
            <a:r>
              <a:rPr lang="en-US" sz="2000" dirty="0" smtClean="0"/>
              <a:t>‘for’ loop is used to iterate over list of items</a:t>
            </a:r>
          </a:p>
          <a:p>
            <a:pPr marL="0" indent="0">
              <a:buNone/>
            </a:pPr>
            <a:endParaRPr lang="en-US" dirty="0"/>
          </a:p>
          <a:p>
            <a:pPr marL="0" indent="0">
              <a:buNone/>
            </a:pPr>
            <a:endParaRPr lang="en-US" sz="2000" dirty="0" smtClean="0"/>
          </a:p>
          <a:p>
            <a:pPr marL="0" indent="0">
              <a:buNone/>
            </a:pPr>
            <a:r>
              <a:rPr lang="en-US" sz="2000" b="1" dirty="0" smtClean="0"/>
              <a:t>    </a:t>
            </a:r>
            <a:r>
              <a:rPr lang="en-US" sz="2000" b="1" dirty="0" err="1" smtClean="0"/>
              <a:t>len</a:t>
            </a:r>
            <a:r>
              <a:rPr lang="en-US" sz="2000" b="1" dirty="0" smtClean="0"/>
              <a:t>: </a:t>
            </a:r>
            <a:r>
              <a:rPr lang="en-US" sz="2000" dirty="0" smtClean="0"/>
              <a:t>used to get length of a list</a:t>
            </a:r>
          </a:p>
          <a:p>
            <a:pPr marL="0" indent="0">
              <a:buNone/>
            </a:pPr>
            <a:r>
              <a:rPr lang="en-US" sz="2000" dirty="0"/>
              <a:t>	</a:t>
            </a:r>
            <a:r>
              <a:rPr lang="en-US" sz="2000" dirty="0" smtClean="0"/>
              <a:t>print(</a:t>
            </a:r>
            <a:r>
              <a:rPr lang="en-US" sz="2000" dirty="0" err="1" smtClean="0"/>
              <a:t>len</a:t>
            </a:r>
            <a:r>
              <a:rPr lang="en-US" sz="2000" dirty="0" smtClean="0"/>
              <a:t>(fruits)) 	 	# prints 3</a:t>
            </a:r>
          </a:p>
          <a:p>
            <a:pPr marL="0" indent="0">
              <a:buNone/>
            </a:pPr>
            <a:endParaRPr lang="en-US" sz="1800" dirty="0" smtClean="0">
              <a:latin typeface="Garamond" panose="02020404030301010803" pitchFamily="18" charset="0"/>
            </a:endParaRP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endParaRPr lang="en-US" sz="1800" dirty="0" smtClean="0">
              <a:latin typeface="Garamond" panose="02020404030301010803" pitchFamily="18" charset="0"/>
            </a:endParaRP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p>
          <a:p>
            <a:pPr marL="0" indent="0">
              <a:buNone/>
            </a:pPr>
            <a:r>
              <a:rPr lang="en-US" sz="1800" dirty="0">
                <a:latin typeface="Garamond" panose="02020404030301010803" pitchFamily="18" charset="0"/>
              </a:rPr>
              <a:t> </a:t>
            </a:r>
            <a:r>
              <a:rPr lang="en-US" sz="1800" dirty="0" smtClean="0">
                <a:latin typeface="Garamond" panose="02020404030301010803" pitchFamily="18" charset="0"/>
              </a:rPr>
              <a:t>        </a:t>
            </a:r>
            <a:endParaRPr lang="en-US" sz="1800" dirty="0">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367120" y="3935322"/>
            <a:ext cx="3564800" cy="1276758"/>
          </a:xfrm>
          <a:prstGeom prst="rect">
            <a:avLst/>
          </a:prstGeom>
        </p:spPr>
      </p:pic>
      <p:cxnSp>
        <p:nvCxnSpPr>
          <p:cNvPr id="7" name="Straight Arrow Connector 6"/>
          <p:cNvCxnSpPr/>
          <p:nvPr/>
        </p:nvCxnSpPr>
        <p:spPr bwMode="auto">
          <a:xfrm>
            <a:off x="4180114" y="4637314"/>
            <a:ext cx="2090057" cy="2612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pic>
        <p:nvPicPr>
          <p:cNvPr id="8" name="Picture 7"/>
          <p:cNvPicPr>
            <a:picLocks noChangeAspect="1"/>
          </p:cNvPicPr>
          <p:nvPr/>
        </p:nvPicPr>
        <p:blipFill>
          <a:blip r:embed="rId3"/>
          <a:stretch>
            <a:fillRect/>
          </a:stretch>
        </p:blipFill>
        <p:spPr>
          <a:xfrm>
            <a:off x="6399847" y="4573700"/>
            <a:ext cx="2770279" cy="320263"/>
          </a:xfrm>
          <a:prstGeom prst="rect">
            <a:avLst/>
          </a:prstGeom>
        </p:spPr>
      </p:pic>
    </p:spTree>
    <p:extLst>
      <p:ext uri="{BB962C8B-B14F-4D97-AF65-F5344CB8AC3E}">
        <p14:creationId xmlns:p14="http://schemas.microsoft.com/office/powerpoint/2010/main" val="2315244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TotalTime>
  <Words>1713</Words>
  <Application>Microsoft Office PowerPoint</Application>
  <PresentationFormat>Widescreen</PresentationFormat>
  <Paragraphs>309</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Courier New</vt:lpstr>
      <vt:lpstr>Garamond</vt:lpstr>
      <vt:lpstr>Novecento Book</vt:lpstr>
      <vt:lpstr>Verdana</vt:lpstr>
      <vt:lpstr>Wingdings</vt:lpstr>
      <vt:lpstr>Wingdings 2</vt:lpstr>
      <vt:lpstr>HCL</vt:lpstr>
      <vt:lpstr>Introduction to datastructures</vt:lpstr>
      <vt:lpstr>Learning objectives</vt:lpstr>
      <vt:lpstr>introduction</vt:lpstr>
      <vt:lpstr>lists</vt:lpstr>
      <vt:lpstr>Lists</vt:lpstr>
      <vt:lpstr>list</vt:lpstr>
      <vt:lpstr>List Operators</vt:lpstr>
      <vt:lpstr>List Operators</vt:lpstr>
      <vt:lpstr>List Operators</vt:lpstr>
      <vt:lpstr>List: Built-in Methods</vt:lpstr>
      <vt:lpstr>List: Built-in Methods</vt:lpstr>
      <vt:lpstr>List: Built-in Methods</vt:lpstr>
      <vt:lpstr>Different Ways to Copy List Elements</vt:lpstr>
      <vt:lpstr>activities</vt:lpstr>
      <vt:lpstr>activities</vt:lpstr>
      <vt:lpstr>activities</vt:lpstr>
      <vt:lpstr>Tuples</vt:lpstr>
      <vt:lpstr>Tuples</vt:lpstr>
      <vt:lpstr>Tuples: Indexing and Slicing</vt:lpstr>
      <vt:lpstr>Tuples: Operators</vt:lpstr>
      <vt:lpstr>Tuples: Operators</vt:lpstr>
      <vt:lpstr>Tuples: Methods</vt:lpstr>
      <vt:lpstr>Nested Tuples</vt:lpstr>
      <vt:lpstr>List vs Tuples</vt:lpstr>
      <vt:lpstr>activities</vt:lpstr>
      <vt:lpstr>Dictionaries</vt:lpstr>
      <vt:lpstr>DictionaRY</vt:lpstr>
      <vt:lpstr>DictionaRY</vt:lpstr>
      <vt:lpstr>Dictionary</vt:lpstr>
      <vt:lpstr>ACTIVITIES</vt:lpstr>
      <vt:lpstr>Set</vt:lpstr>
      <vt:lpstr>set</vt:lpstr>
      <vt:lpstr>Set</vt:lpstr>
      <vt:lpstr>Set</vt:lpstr>
      <vt:lpstr>activities</vt:lpstr>
      <vt:lpstr>ACTIVITIES</vt:lpstr>
      <vt:lpstr>summary</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Tuple and Dictionaries</dc:title>
  <dc:creator>Sudheer Kumar Raja</dc:creator>
  <cp:lastModifiedBy>Jothi Kannan</cp:lastModifiedBy>
  <cp:revision>578</cp:revision>
  <dcterms:created xsi:type="dcterms:W3CDTF">2019-02-15T04:09:07Z</dcterms:created>
  <dcterms:modified xsi:type="dcterms:W3CDTF">2019-05-13T10:03:45Z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112007f3-6b49-4544-a8cc-c800166c258c</vt:lpwstr>
  </property>
  <property fmtid="{D5CDD505-2E9C-101B-9397-08002B2CF9AE}" pid="3" name="HCLClassification">
    <vt:lpwstr>null</vt:lpwstr>
  </property>
</Properties>
</file>