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2"/>
  </p:notesMasterIdLst>
  <p:sldIdLst>
    <p:sldId id="302" r:id="rId2"/>
    <p:sldId id="303" r:id="rId3"/>
    <p:sldId id="357" r:id="rId4"/>
    <p:sldId id="344" r:id="rId5"/>
    <p:sldId id="345" r:id="rId6"/>
    <p:sldId id="346" r:id="rId7"/>
    <p:sldId id="358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60" r:id="rId19"/>
    <p:sldId id="359" r:id="rId20"/>
    <p:sldId id="34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38E5F-4E46-4BD4-9306-7441C60ACA91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87D0F-9F6A-44F9-946C-6D9F8FE7A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89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inothkumar.m\Desktop\Current Template\RBTC\Silver BG-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22"/>
          <a:stretch/>
        </p:blipFill>
        <p:spPr bwMode="auto">
          <a:xfrm>
            <a:off x="0" y="0"/>
            <a:ext cx="12192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8"/>
          <p:cNvSpPr>
            <a:spLocks noChangeAspect="1"/>
          </p:cNvSpPr>
          <p:nvPr/>
        </p:nvSpPr>
        <p:spPr bwMode="auto">
          <a:xfrm>
            <a:off x="0" y="4562505"/>
            <a:ext cx="12192000" cy="263525"/>
          </a:xfrm>
          <a:custGeom>
            <a:avLst/>
            <a:gdLst>
              <a:gd name="T0" fmla="*/ 2147483647 w 6803"/>
              <a:gd name="T1" fmla="*/ 0 h 196"/>
              <a:gd name="T2" fmla="*/ 0 w 6803"/>
              <a:gd name="T3" fmla="*/ 0 h 196"/>
              <a:gd name="T4" fmla="*/ 0 w 6803"/>
              <a:gd name="T5" fmla="*/ 2147483647 h 196"/>
              <a:gd name="T6" fmla="*/ 2147483647 w 6803"/>
              <a:gd name="T7" fmla="*/ 2147483647 h 196"/>
              <a:gd name="T8" fmla="*/ 2147483647 w 6803"/>
              <a:gd name="T9" fmla="*/ 2147483647 h 196"/>
              <a:gd name="T10" fmla="*/ 2147483647 w 6803"/>
              <a:gd name="T11" fmla="*/ 2147483647 h 196"/>
              <a:gd name="T12" fmla="*/ 2147483647 w 6803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803" h="196">
                <a:moveTo>
                  <a:pt x="6803" y="0"/>
                </a:moveTo>
                <a:lnTo>
                  <a:pt x="0" y="0"/>
                </a:lnTo>
                <a:lnTo>
                  <a:pt x="0" y="99"/>
                </a:lnTo>
                <a:lnTo>
                  <a:pt x="2187" y="99"/>
                </a:lnTo>
                <a:lnTo>
                  <a:pt x="2282" y="196"/>
                </a:lnTo>
                <a:lnTo>
                  <a:pt x="6803" y="196"/>
                </a:lnTo>
                <a:lnTo>
                  <a:pt x="6803" y="0"/>
                </a:lnTo>
                <a:close/>
              </a:path>
            </a:pathLst>
          </a:custGeom>
          <a:solidFill>
            <a:srgbClr val="0052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14" rIns="91425" bIns="45714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/>
          </p:cNvSpPr>
          <p:nvPr/>
        </p:nvSpPr>
        <p:spPr bwMode="auto">
          <a:xfrm>
            <a:off x="7641771" y="6597680"/>
            <a:ext cx="4143851" cy="24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4" rIns="0" bIns="45714">
            <a:spAutoFit/>
          </a:bodyPr>
          <a:lstStyle/>
          <a:p>
            <a:pPr algn="r"/>
            <a:r>
              <a:rPr lang="en-US" sz="1000" dirty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Copyright © 2016 HCL Technologies Limited  |  www.hcltech.com</a:t>
            </a:r>
          </a:p>
        </p:txBody>
      </p:sp>
      <p:grpSp>
        <p:nvGrpSpPr>
          <p:cNvPr id="6" name="Group 14"/>
          <p:cNvGrpSpPr>
            <a:grpSpLocks noChangeAspect="1"/>
          </p:cNvGrpSpPr>
          <p:nvPr/>
        </p:nvGrpSpPr>
        <p:grpSpPr bwMode="auto">
          <a:xfrm>
            <a:off x="10519835" y="6446871"/>
            <a:ext cx="1257300" cy="160337"/>
            <a:chOff x="5094" y="3939"/>
            <a:chExt cx="1488" cy="255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153055 w 222"/>
                <a:gd name="T1" fmla="*/ 34001 h 94"/>
                <a:gd name="T2" fmla="*/ 213927 w 222"/>
                <a:gd name="T3" fmla="*/ 34001 h 94"/>
                <a:gd name="T4" fmla="*/ 175531 w 222"/>
                <a:gd name="T5" fmla="*/ 7770 h 94"/>
                <a:gd name="T6" fmla="*/ 32677 w 222"/>
                <a:gd name="T7" fmla="*/ 24106 h 94"/>
                <a:gd name="T8" fmla="*/ 29733 w 222"/>
                <a:gd name="T9" fmla="*/ 79488 h 94"/>
                <a:gd name="T10" fmla="*/ 147350 w 222"/>
                <a:gd name="T11" fmla="*/ 83961 h 94"/>
                <a:gd name="T12" fmla="*/ 201263 w 222"/>
                <a:gd name="T13" fmla="*/ 59881 h 94"/>
                <a:gd name="T14" fmla="*/ 139549 w 222"/>
                <a:gd name="T15" fmla="*/ 59881 h 94"/>
                <a:gd name="T16" fmla="*/ 108952 w 222"/>
                <a:gd name="T17" fmla="*/ 69592 h 94"/>
                <a:gd name="T18" fmla="*/ 75893 w 222"/>
                <a:gd name="T19" fmla="*/ 46355 h 94"/>
                <a:gd name="T20" fmla="*/ 121249 w 222"/>
                <a:gd name="T21" fmla="*/ 24106 h 94"/>
                <a:gd name="T22" fmla="*/ 153055 w 222"/>
                <a:gd name="T23" fmla="*/ 34001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33603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02336" y="4940423"/>
            <a:ext cx="11387328" cy="829468"/>
          </a:xfrm>
        </p:spPr>
        <p:txBody>
          <a:bodyPr lIns="91425" rIns="91425"/>
          <a:lstStyle>
            <a:lvl1pPr>
              <a:lnSpc>
                <a:spcPct val="125000"/>
              </a:lnSpc>
              <a:defRPr sz="2400" b="1">
                <a:solidFill>
                  <a:srgbClr val="00529B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02336" y="5769894"/>
            <a:ext cx="11387328" cy="554710"/>
          </a:xfrm>
        </p:spPr>
        <p:txBody>
          <a:bodyPr/>
          <a:lstStyle>
            <a:lvl1pPr marL="0" indent="0">
              <a:buFont typeface="Wingdings 2" pitchFamily="18" charset="2"/>
              <a:buNone/>
              <a:defRPr sz="21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3744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 marL="457128" indent="-217453">
              <a:buFont typeface="Wingdings" panose="05000000000000000000" pitchFamily="2" charset="2"/>
              <a:buChar char="Ø"/>
              <a:defRPr sz="2000"/>
            </a:lvl2pPr>
            <a:lvl3pPr marL="676168" indent="-209517">
              <a:buFont typeface="Wingdings" panose="05000000000000000000" pitchFamily="2" charset="2"/>
              <a:buChar char="ü"/>
              <a:defRPr sz="2000"/>
            </a:lvl3pPr>
            <a:lvl4pPr marL="904729" indent="-219040">
              <a:buFont typeface="Arial" panose="020B0604020202020204" pitchFamily="34" charset="0"/>
              <a:buChar char="•"/>
              <a:defRPr sz="1800"/>
            </a:lvl4pPr>
            <a:lvl5pPr marL="1133293" indent="-219040"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25009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55230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585906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G:\Jobs\Layout &amp; Template\Temp\Template_1\Airbus Inn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"/>
            <a:ext cx="1219200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219205"/>
            <a:ext cx="11379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4" rIns="91425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879"/>
            <a:ext cx="113792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4" tIns="45714" rIns="45714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626533" y="6577046"/>
            <a:ext cx="0" cy="280987"/>
          </a:xfrm>
          <a:prstGeom prst="line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>
            <a:spLocks/>
          </p:cNvSpPr>
          <p:nvPr/>
        </p:nvSpPr>
        <p:spPr>
          <a:xfrm>
            <a:off x="65620" y="6569107"/>
            <a:ext cx="438149" cy="215431"/>
          </a:xfrm>
          <a:prstGeom prst="rect">
            <a:avLst/>
          </a:prstGeom>
        </p:spPr>
        <p:txBody>
          <a:bodyPr lIns="91425" tIns="45714" rIns="0" bIns="45714">
            <a:spAutoFit/>
          </a:bodyPr>
          <a:lstStyle>
            <a:defPPr>
              <a:defRPr lang="en-US"/>
            </a:defPPr>
            <a:lvl1pPr algn="r">
              <a:defRPr sz="800"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fld id="{56DF0FD5-3A24-44DA-9FFE-F337F5476E2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1" name="Rectangle 6"/>
          <p:cNvSpPr>
            <a:spLocks/>
          </p:cNvSpPr>
          <p:nvPr/>
        </p:nvSpPr>
        <p:spPr bwMode="auto">
          <a:xfrm>
            <a:off x="3967844" y="6446871"/>
            <a:ext cx="3902528" cy="24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4" rIns="0" bIns="45714">
            <a:spAutoFit/>
          </a:bodyPr>
          <a:lstStyle/>
          <a:p>
            <a:pPr algn="r"/>
            <a:r>
              <a:rPr lang="en-US" sz="1000" dirty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Copyright © 2016 HCL Technologies Limited  |  www.hcltech.com</a:t>
            </a:r>
          </a:p>
        </p:txBody>
      </p:sp>
      <p:grpSp>
        <p:nvGrpSpPr>
          <p:cNvPr id="1032" name="Group 5"/>
          <p:cNvGrpSpPr>
            <a:grpSpLocks noChangeAspect="1"/>
          </p:cNvGrpSpPr>
          <p:nvPr/>
        </p:nvGrpSpPr>
        <p:grpSpPr bwMode="auto">
          <a:xfrm>
            <a:off x="10519835" y="6446871"/>
            <a:ext cx="1257300" cy="160337"/>
            <a:chOff x="5094" y="3939"/>
            <a:chExt cx="1488" cy="255"/>
          </a:xfrm>
        </p:grpSpPr>
        <p:sp>
          <p:nvSpPr>
            <p:cNvPr id="1033" name="AutoShape 4"/>
            <p:cNvSpPr>
              <a:spLocks noChangeAspect="1" noChangeArrowheads="1" noTextEdit="1"/>
            </p:cNvSpPr>
            <p:nvPr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34" name="Freeform 6"/>
            <p:cNvSpPr>
              <a:spLocks/>
            </p:cNvSpPr>
            <p:nvPr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35" name="Freeform 7"/>
            <p:cNvSpPr>
              <a:spLocks/>
            </p:cNvSpPr>
            <p:nvPr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153055 w 222"/>
                <a:gd name="T1" fmla="*/ 34001 h 94"/>
                <a:gd name="T2" fmla="*/ 213927 w 222"/>
                <a:gd name="T3" fmla="*/ 34001 h 94"/>
                <a:gd name="T4" fmla="*/ 175531 w 222"/>
                <a:gd name="T5" fmla="*/ 7770 h 94"/>
                <a:gd name="T6" fmla="*/ 32677 w 222"/>
                <a:gd name="T7" fmla="*/ 24106 h 94"/>
                <a:gd name="T8" fmla="*/ 29733 w 222"/>
                <a:gd name="T9" fmla="*/ 79488 h 94"/>
                <a:gd name="T10" fmla="*/ 147350 w 222"/>
                <a:gd name="T11" fmla="*/ 83961 h 94"/>
                <a:gd name="T12" fmla="*/ 201263 w 222"/>
                <a:gd name="T13" fmla="*/ 59881 h 94"/>
                <a:gd name="T14" fmla="*/ 139549 w 222"/>
                <a:gd name="T15" fmla="*/ 59881 h 94"/>
                <a:gd name="T16" fmla="*/ 108952 w 222"/>
                <a:gd name="T17" fmla="*/ 69592 h 94"/>
                <a:gd name="T18" fmla="*/ 75893 w 222"/>
                <a:gd name="T19" fmla="*/ 46355 h 94"/>
                <a:gd name="T20" fmla="*/ 121249 w 222"/>
                <a:gd name="T21" fmla="*/ 24106 h 94"/>
                <a:gd name="T22" fmla="*/ 153055 w 222"/>
                <a:gd name="T23" fmla="*/ 34001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36" name="Freeform 8"/>
            <p:cNvSpPr>
              <a:spLocks/>
            </p:cNvSpPr>
            <p:nvPr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67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cap="all" baseline="0">
          <a:solidFill>
            <a:srgbClr val="00529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5pPr>
      <a:lvl6pPr marL="457128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252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38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508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238088" indent="-238088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457128" indent="-217453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2pPr>
      <a:lvl3pPr marL="676168" indent="-209517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904729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133293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1590421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7548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4675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1802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2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0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8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5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1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7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5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to function and methods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11150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 in 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19205"/>
            <a:ext cx="11379200" cy="5167740"/>
          </a:xfrm>
        </p:spPr>
        <p:txBody>
          <a:bodyPr/>
          <a:lstStyle/>
          <a:p>
            <a:r>
              <a:rPr lang="en-IN" dirty="0" smtClean="0"/>
              <a:t>Modular design  is breaking the complex system into smaller components.</a:t>
            </a:r>
          </a:p>
          <a:p>
            <a:r>
              <a:rPr lang="en-IN" dirty="0" smtClean="0"/>
              <a:t>It can be  created independently and unit tested.</a:t>
            </a:r>
          </a:p>
          <a:p>
            <a:r>
              <a:rPr lang="en-IN" dirty="0" smtClean="0"/>
              <a:t>Some modules can be used in other system also.</a:t>
            </a:r>
          </a:p>
          <a:p>
            <a:pPr marL="824812" indent="-342900"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0000FF"/>
                </a:solidFill>
              </a:rPr>
              <a:t>In python, modules are python files ( with extension .</a:t>
            </a:r>
            <a:r>
              <a:rPr lang="en-IN" dirty="0" err="1" smtClean="0">
                <a:solidFill>
                  <a:srgbClr val="0000FF"/>
                </a:solidFill>
              </a:rPr>
              <a:t>py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dirty="0" smtClean="0">
                <a:solidFill>
                  <a:srgbClr val="0000FF"/>
                </a:solidFill>
              </a:rPr>
              <a:t>like other program files) without any special syntax.</a:t>
            </a:r>
          </a:p>
          <a:p>
            <a:pPr marL="824812" indent="-342900"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0000FF"/>
                </a:solidFill>
              </a:rPr>
              <a:t>It can have any objects like classes, functions, attributes etc.</a:t>
            </a:r>
          </a:p>
          <a:p>
            <a:pPr marL="824812" indent="-342900"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0000FF"/>
                </a:solidFill>
              </a:rPr>
              <a:t>Python provides many built in modules.  </a:t>
            </a:r>
          </a:p>
          <a:p>
            <a:pPr marL="824812" indent="-342900"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0000FF"/>
                </a:solidFill>
              </a:rPr>
              <a:t>Deep dive of modules and custom modules are discussed in the Module Topic.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122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 in modules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19205"/>
            <a:ext cx="11379200" cy="5638795"/>
          </a:xfrm>
        </p:spPr>
        <p:txBody>
          <a:bodyPr/>
          <a:lstStyle/>
          <a:p>
            <a:r>
              <a:rPr lang="en-IN" dirty="0" smtClean="0"/>
              <a:t>Example of Python built in modules are :</a:t>
            </a:r>
          </a:p>
          <a:p>
            <a:r>
              <a:rPr lang="en-IN" dirty="0" smtClean="0"/>
              <a:t>Sys, math, rand, </a:t>
            </a:r>
            <a:r>
              <a:rPr lang="en-IN" dirty="0" err="1" smtClean="0"/>
              <a:t>os</a:t>
            </a:r>
            <a:r>
              <a:rPr lang="en-IN" dirty="0" smtClean="0"/>
              <a:t> etc.  Below example shows all the modules available in Python.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202873"/>
            <a:ext cx="9998364" cy="459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6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Built in modules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419" y="997527"/>
            <a:ext cx="7106399" cy="586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6636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 in 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094509"/>
            <a:ext cx="11379200" cy="5126182"/>
          </a:xfrm>
        </p:spPr>
        <p:txBody>
          <a:bodyPr/>
          <a:lstStyle/>
          <a:p>
            <a:r>
              <a:rPr lang="en-IN" sz="2400" dirty="0" err="1" smtClean="0">
                <a:solidFill>
                  <a:srgbClr val="FF0000"/>
                </a:solidFill>
              </a:rPr>
              <a:t>os</a:t>
            </a:r>
            <a:r>
              <a:rPr lang="en-IN" sz="2400" dirty="0" smtClean="0">
                <a:solidFill>
                  <a:srgbClr val="FF0000"/>
                </a:solidFill>
              </a:rPr>
              <a:t> module </a:t>
            </a:r>
            <a:r>
              <a:rPr lang="en-IN" dirty="0" smtClean="0"/>
              <a:t>– It is used to perform Operating Systems related tasks such as creation, deletion, display the content of directory etc.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sys module</a:t>
            </a:r>
            <a:r>
              <a:rPr lang="en-IN" sz="2400" dirty="0" smtClean="0"/>
              <a:t> </a:t>
            </a:r>
            <a:r>
              <a:rPr lang="en-IN" dirty="0" smtClean="0"/>
              <a:t>– used to manipulate the python runtime environment.</a:t>
            </a:r>
          </a:p>
          <a:p>
            <a:r>
              <a:rPr lang="en-IN" sz="2400" dirty="0">
                <a:solidFill>
                  <a:srgbClr val="FF0000"/>
                </a:solidFill>
              </a:rPr>
              <a:t>m</a:t>
            </a:r>
            <a:r>
              <a:rPr lang="en-IN" sz="2400" dirty="0" smtClean="0">
                <a:solidFill>
                  <a:srgbClr val="FF0000"/>
                </a:solidFill>
              </a:rPr>
              <a:t>ath module </a:t>
            </a:r>
            <a:r>
              <a:rPr lang="en-IN" dirty="0" smtClean="0"/>
              <a:t>– Most popular mathematical functions are available in math module.  It has  </a:t>
            </a:r>
            <a:r>
              <a:rPr lang="en-IN" dirty="0"/>
              <a:t>f</a:t>
            </a:r>
            <a:r>
              <a:rPr lang="en-IN" dirty="0" smtClean="0"/>
              <a:t>unctions related to trigonometry, logarithm and  conversion functions etc.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random module </a:t>
            </a:r>
            <a:r>
              <a:rPr lang="en-IN" dirty="0" smtClean="0"/>
              <a:t>– It has functions to generate random numbers.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05054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 in modules 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967" y="1458985"/>
            <a:ext cx="3898323" cy="9101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9491" y="1518661"/>
            <a:ext cx="627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Import </a:t>
            </a:r>
            <a:r>
              <a:rPr lang="en-IN" dirty="0" err="1" smtClean="0"/>
              <a:t>os</a:t>
            </a:r>
            <a:r>
              <a:rPr lang="en-IN" dirty="0" smtClean="0"/>
              <a:t> module.  </a:t>
            </a:r>
            <a:r>
              <a:rPr lang="en-IN" dirty="0" err="1"/>
              <a:t>m</a:t>
            </a:r>
            <a:r>
              <a:rPr lang="en-IN" dirty="0" err="1" smtClean="0"/>
              <a:t>kdir</a:t>
            </a:r>
            <a:r>
              <a:rPr lang="en-IN" dirty="0" smtClean="0"/>
              <a:t> function is in </a:t>
            </a:r>
            <a:r>
              <a:rPr lang="en-IN" dirty="0" err="1" smtClean="0"/>
              <a:t>os</a:t>
            </a:r>
            <a:r>
              <a:rPr lang="en-IN" dirty="0" smtClean="0"/>
              <a:t>.  </a:t>
            </a:r>
          </a:p>
          <a:p>
            <a:r>
              <a:rPr lang="en-IN" dirty="0" smtClean="0"/>
              <a:t>Creates a directory named </a:t>
            </a:r>
            <a:r>
              <a:rPr lang="en-IN" dirty="0" err="1" smtClean="0"/>
              <a:t>sampledir</a:t>
            </a:r>
            <a:r>
              <a:rPr lang="en-IN" dirty="0" smtClean="0"/>
              <a:t> in c drive.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2008909" y="1652949"/>
            <a:ext cx="3574471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45967" y="3256897"/>
            <a:ext cx="71264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other functions are : </a:t>
            </a:r>
          </a:p>
          <a:p>
            <a:endParaRPr lang="en-IN" dirty="0"/>
          </a:p>
          <a:p>
            <a:r>
              <a:rPr lang="en-IN" dirty="0" err="1" smtClean="0"/>
              <a:t>listdir</a:t>
            </a:r>
            <a:r>
              <a:rPr lang="en-IN" dirty="0" smtClean="0"/>
              <a:t>  -     list directories and subdirectories. </a:t>
            </a:r>
          </a:p>
          <a:p>
            <a:endParaRPr lang="en-IN" dirty="0"/>
          </a:p>
          <a:p>
            <a:r>
              <a:rPr lang="en-IN" dirty="0" err="1" smtClean="0"/>
              <a:t>removedir</a:t>
            </a:r>
            <a:r>
              <a:rPr lang="en-IN" dirty="0" smtClean="0"/>
              <a:t>  - remove directory</a:t>
            </a:r>
          </a:p>
          <a:p>
            <a:endParaRPr lang="en-IN" dirty="0"/>
          </a:p>
          <a:p>
            <a:r>
              <a:rPr lang="en-IN" dirty="0" err="1" smtClean="0"/>
              <a:t>chdir</a:t>
            </a:r>
            <a:r>
              <a:rPr lang="en-IN" dirty="0" smtClean="0"/>
              <a:t> – change the current directory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71774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 in modules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19205"/>
            <a:ext cx="11379200" cy="5403267"/>
          </a:xfrm>
        </p:spPr>
        <p:txBody>
          <a:bodyPr/>
          <a:lstStyle/>
          <a:p>
            <a:r>
              <a:rPr lang="en-IN" dirty="0" smtClean="0"/>
              <a:t>Math module example: 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56" y="1910561"/>
            <a:ext cx="2711161" cy="25506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7056" y="4461164"/>
            <a:ext cx="271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 :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56" y="4991508"/>
            <a:ext cx="2303318" cy="146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570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 in modules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909" y="4271757"/>
            <a:ext cx="9153525" cy="21976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09" y="1906092"/>
            <a:ext cx="7264546" cy="23656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6909" y="1052945"/>
            <a:ext cx="338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</a:t>
            </a:r>
            <a:r>
              <a:rPr lang="en-IN" dirty="0" smtClean="0"/>
              <a:t>ys module example: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22266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 in modules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185" y="1570687"/>
            <a:ext cx="4392324" cy="1311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85" y="3687252"/>
            <a:ext cx="3713451" cy="857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86" y="4832205"/>
            <a:ext cx="582324" cy="16240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2185" y="928255"/>
            <a:ext cx="415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  <a:r>
              <a:rPr lang="en-IN" dirty="0" smtClean="0"/>
              <a:t>andom module example: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103752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activities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5"/>
            <a:ext cx="11379200" cy="552795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IN" dirty="0" smtClean="0"/>
              <a:t>List the files and directories present in the current working directory. (use </a:t>
            </a:r>
            <a:r>
              <a:rPr lang="en-IN" dirty="0" err="1" smtClean="0"/>
              <a:t>os</a:t>
            </a:r>
            <a:r>
              <a:rPr lang="en-IN" dirty="0" smtClean="0"/>
              <a:t> module)</a:t>
            </a:r>
          </a:p>
          <a:p>
            <a:pPr marL="457200" indent="-457200">
              <a:buAutoNum type="arabicPeriod"/>
            </a:pPr>
            <a:r>
              <a:rPr lang="en-IN" dirty="0" smtClean="0"/>
              <a:t>Write a program to find out the operating system name.</a:t>
            </a:r>
          </a:p>
          <a:p>
            <a:pPr marL="457200" indent="-457200">
              <a:buFont typeface="Wingdings 2" pitchFamily="18" charset="2"/>
              <a:buAutoNum type="arabicPeriod"/>
            </a:pPr>
            <a:r>
              <a:rPr lang="en-IN" dirty="0" smtClean="0"/>
              <a:t>Write a program to list the environment variables. </a:t>
            </a:r>
            <a:r>
              <a:rPr lang="en-IN" dirty="0"/>
              <a:t>(use </a:t>
            </a:r>
            <a:r>
              <a:rPr lang="en-IN" dirty="0" err="1"/>
              <a:t>os</a:t>
            </a:r>
            <a:r>
              <a:rPr lang="en-IN" dirty="0"/>
              <a:t> module)</a:t>
            </a:r>
          </a:p>
          <a:p>
            <a:pPr marL="457200" indent="-457200">
              <a:buAutoNum type="arabicPeriod"/>
            </a:pPr>
            <a:r>
              <a:rPr lang="en-IN" dirty="0" smtClean="0"/>
              <a:t>Find factorial of a number. ( using built in modules)</a:t>
            </a:r>
          </a:p>
          <a:p>
            <a:pPr marL="457200" indent="-457200">
              <a:buAutoNum type="arabicPeriod"/>
            </a:pPr>
            <a:r>
              <a:rPr lang="en-IN" dirty="0" smtClean="0"/>
              <a:t>Calculate hypotenuse of a right angled triangle whose opposite side and adjacent side is given as 12cm and 5 cm respectively.</a:t>
            </a:r>
          </a:p>
          <a:p>
            <a:pPr marL="457200" indent="-457200">
              <a:buAutoNum type="arabicPeriod"/>
            </a:pPr>
            <a:r>
              <a:rPr lang="en-IN" dirty="0" smtClean="0"/>
              <a:t>Generate random numbers of length 4.</a:t>
            </a:r>
          </a:p>
          <a:p>
            <a:pPr marL="457200" indent="-457200">
              <a:buAutoNum type="arabicPeriod"/>
            </a:pPr>
            <a:r>
              <a:rPr lang="en-IN" dirty="0" smtClean="0"/>
              <a:t>Display the String arguments passed to the Python script.</a:t>
            </a:r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06579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activities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33059"/>
            <a:ext cx="11379200" cy="4525963"/>
          </a:xfrm>
        </p:spPr>
        <p:txBody>
          <a:bodyPr/>
          <a:lstStyle/>
          <a:p>
            <a:pPr marL="457200" indent="-457200">
              <a:buAutoNum type="arabicPeriod" startAt="8"/>
            </a:pPr>
            <a:r>
              <a:rPr lang="en-IN" dirty="0" smtClean="0"/>
              <a:t>List the copyright information of the currently installed python version.</a:t>
            </a:r>
          </a:p>
          <a:p>
            <a:pPr marL="457200" indent="-457200">
              <a:buAutoNum type="arabicPeriod" startAt="8"/>
            </a:pPr>
            <a:r>
              <a:rPr lang="en-IN" dirty="0" smtClean="0"/>
              <a:t>Write a python script to display the PYTHONPATH variable value.</a:t>
            </a:r>
          </a:p>
          <a:p>
            <a:pPr marL="457200" indent="-457200">
              <a:buAutoNum type="arabicPeriod" startAt="8"/>
            </a:pPr>
            <a:r>
              <a:rPr lang="en-IN" dirty="0" smtClean="0"/>
              <a:t>Write a Python script to rename a file name in the current path.</a:t>
            </a:r>
          </a:p>
          <a:p>
            <a:pPr marL="457200" indent="-457200">
              <a:buAutoNum type="arabicPeriod" startAt="8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68404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Learning objectives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After the completion of this topic, participants will be able 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Understand functions, built in 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Write programs using functions and getting input from user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Understand type conversion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Use built in modules in program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09848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>
                <a:hlinkClick r:id="rId2"/>
              </a:rPr>
              <a:t>https://docs.python.org/3/tutorial/</a:t>
            </a:r>
            <a:endParaRPr lang="en-IN" dirty="0">
              <a:hlinkClick r:id="rId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9099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19205"/>
            <a:ext cx="11379200" cy="5375559"/>
          </a:xfrm>
        </p:spPr>
        <p:txBody>
          <a:bodyPr/>
          <a:lstStyle/>
          <a:p>
            <a:r>
              <a:rPr lang="en-IN" dirty="0" smtClean="0"/>
              <a:t> Programming languages use function to avoid duplication of code and increase the reusability of code.</a:t>
            </a:r>
          </a:p>
          <a:p>
            <a:r>
              <a:rPr lang="en-IN" dirty="0" smtClean="0"/>
              <a:t>In this topic, we will discuss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   How to create user defined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   What are the built-in functions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   Calling user defined functions and built-in functions in program.  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64623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19205"/>
            <a:ext cx="11379200" cy="5500250"/>
          </a:xfrm>
        </p:spPr>
        <p:txBody>
          <a:bodyPr/>
          <a:lstStyle/>
          <a:p>
            <a:r>
              <a:rPr lang="en-IN" dirty="0" smtClean="0"/>
              <a:t>Function is a set of statements used to perform a particular task.  Usually functions are used for mathematical calculations.</a:t>
            </a:r>
          </a:p>
          <a:p>
            <a:r>
              <a:rPr lang="en-IN" dirty="0" smtClean="0"/>
              <a:t>Function can be reused. </a:t>
            </a:r>
          </a:p>
          <a:p>
            <a:r>
              <a:rPr lang="en-IN" dirty="0" smtClean="0"/>
              <a:t>It avoids the repetition of code.</a:t>
            </a:r>
          </a:p>
          <a:p>
            <a:r>
              <a:rPr lang="en-IN" dirty="0" smtClean="0"/>
              <a:t>The function will(in most of the cases) return values to the caller.</a:t>
            </a:r>
          </a:p>
          <a:p>
            <a:r>
              <a:rPr lang="en-IN" dirty="0" smtClean="0"/>
              <a:t>The function can return more than one values in Python.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Syntax : </a:t>
            </a:r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 err="1" smtClean="0"/>
              <a:t>function_name</a:t>
            </a:r>
            <a:r>
              <a:rPr lang="en-IN" dirty="0" smtClean="0"/>
              <a:t>(parameter list):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 	</a:t>
            </a:r>
            <a:r>
              <a:rPr lang="en-IN" i="1" dirty="0" smtClean="0"/>
              <a:t>statement 1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smtClean="0"/>
              <a:t>		statement 2  etc.</a:t>
            </a:r>
          </a:p>
          <a:p>
            <a:pPr marL="0" indent="0">
              <a:buNone/>
            </a:pPr>
            <a:endParaRPr lang="en-IN" i="1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10583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Example :   function to calculate the average of three numbers.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To call the function, use the function name and pass the appropriate number of parameters.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68" y="2020598"/>
            <a:ext cx="3316432" cy="167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6898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Getting user input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945" y="1375858"/>
            <a:ext cx="4800600" cy="16998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45" y="3686388"/>
            <a:ext cx="3248891" cy="11488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6451" y="2147155"/>
            <a:ext cx="505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getting input from user and are of type integers.</a:t>
            </a:r>
            <a:r>
              <a:rPr lang="en-IN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30980" y="1950468"/>
            <a:ext cx="443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/>
              <a:t>}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63400441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855"/>
            <a:ext cx="11379200" cy="749300"/>
          </a:xfrm>
        </p:spPr>
        <p:txBody>
          <a:bodyPr/>
          <a:lstStyle/>
          <a:p>
            <a:r>
              <a:rPr lang="en-IN" dirty="0" smtClean="0"/>
              <a:t>activities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246914"/>
            <a:ext cx="11651673" cy="452596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IN" dirty="0" smtClean="0"/>
              <a:t>Calculate simple interest    ( ( p * n * r ) /  100 , where p-&gt; principal amount, n-&gt;number of years, </a:t>
            </a:r>
          </a:p>
          <a:p>
            <a:pPr marL="0" indent="0">
              <a:buNone/>
            </a:pPr>
            <a:r>
              <a:rPr lang="en-IN" dirty="0" smtClean="0"/>
              <a:t>       r-&gt; rate of interest.  Get user input for </a:t>
            </a:r>
            <a:r>
              <a:rPr lang="en-IN" dirty="0" err="1" smtClean="0"/>
              <a:t>p,n</a:t>
            </a:r>
            <a:r>
              <a:rPr lang="en-IN" dirty="0" smtClean="0"/>
              <a:t> and r)  -15 </a:t>
            </a:r>
            <a:r>
              <a:rPr lang="en-IN" dirty="0" err="1" smtClean="0"/>
              <a:t>mins</a:t>
            </a:r>
            <a:endParaRPr lang="en-IN" dirty="0" smtClean="0"/>
          </a:p>
          <a:p>
            <a:pPr marL="457200" indent="-457200">
              <a:buAutoNum type="arabicPeriod" startAt="2"/>
            </a:pPr>
            <a:r>
              <a:rPr lang="en-IN" dirty="0" smtClean="0"/>
              <a:t>Calculate area of a triangle (( 0.5 * b * h) .  Pass b (base) and h(height) as parameters) – 10 </a:t>
            </a:r>
            <a:r>
              <a:rPr lang="en-IN" dirty="0" err="1" smtClean="0"/>
              <a:t>mins</a:t>
            </a:r>
            <a:r>
              <a:rPr lang="en-IN" dirty="0" smtClean="0"/>
              <a:t>  </a:t>
            </a:r>
          </a:p>
          <a:p>
            <a:pPr marL="457200" indent="-457200">
              <a:buAutoNum type="arabicPeriod" startAt="2"/>
            </a:pPr>
            <a:r>
              <a:rPr lang="en-IN" dirty="0" smtClean="0"/>
              <a:t>Check whether string and its reverse are same.  ( do not use if statement.  The function has to return true or false). – 15 </a:t>
            </a:r>
            <a:r>
              <a:rPr lang="en-IN" dirty="0" err="1" smtClean="0"/>
              <a:t>mins</a:t>
            </a:r>
            <a:r>
              <a:rPr lang="en-IN" dirty="0" smtClean="0"/>
              <a:t>.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9240164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 conversion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19205"/>
            <a:ext cx="11379200" cy="5223159"/>
          </a:xfrm>
        </p:spPr>
        <p:txBody>
          <a:bodyPr/>
          <a:lstStyle/>
          <a:p>
            <a:r>
              <a:rPr lang="en-IN" dirty="0" smtClean="0"/>
              <a:t>In python one data type can be directly converted into another data type easily.</a:t>
            </a:r>
          </a:p>
          <a:p>
            <a:pPr marL="0" indent="0">
              <a:buNone/>
            </a:pPr>
            <a:r>
              <a:rPr lang="en-IN" dirty="0" smtClean="0"/>
              <a:t>Example :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(a)  -&gt; converts a into integer.</a:t>
            </a:r>
          </a:p>
          <a:p>
            <a:pPr marL="0" indent="0">
              <a:buNone/>
            </a:pPr>
            <a:r>
              <a:rPr lang="en-IN" dirty="0" smtClean="0"/>
              <a:t>float(f) -&gt; converts f into float.</a:t>
            </a:r>
          </a:p>
          <a:p>
            <a:pPr marL="0" indent="0">
              <a:buNone/>
            </a:pPr>
            <a:r>
              <a:rPr lang="en-IN" dirty="0" err="1" smtClean="0"/>
              <a:t>str</a:t>
            </a:r>
            <a:r>
              <a:rPr lang="en-IN" dirty="0" smtClean="0"/>
              <a:t>(s) - &gt; converts s into string</a:t>
            </a:r>
          </a:p>
          <a:p>
            <a:pPr marL="0" indent="0">
              <a:buNone/>
            </a:pPr>
            <a:r>
              <a:rPr lang="en-IN" dirty="0" smtClean="0"/>
              <a:t>complex(</a:t>
            </a:r>
            <a:r>
              <a:rPr lang="en-IN" dirty="0" err="1" smtClean="0"/>
              <a:t>a,b</a:t>
            </a:r>
            <a:r>
              <a:rPr lang="en-IN" dirty="0" smtClean="0"/>
              <a:t>) converts a and b into complex number</a:t>
            </a:r>
          </a:p>
          <a:p>
            <a:pPr marL="0" indent="0">
              <a:buNone/>
            </a:pPr>
            <a:r>
              <a:rPr lang="en-IN" dirty="0" err="1" smtClean="0"/>
              <a:t>ord</a:t>
            </a:r>
            <a:r>
              <a:rPr lang="en-IN" dirty="0" smtClean="0"/>
              <a:t>() -&gt;  converts character to integer</a:t>
            </a:r>
          </a:p>
          <a:p>
            <a:pPr marL="0" indent="0">
              <a:buNone/>
            </a:pPr>
            <a:r>
              <a:rPr lang="en-IN" dirty="0" smtClean="0"/>
              <a:t>hex() -&gt; converts integer to hexadecimal.</a:t>
            </a:r>
          </a:p>
          <a:p>
            <a:pPr marL="0" indent="0">
              <a:buNone/>
            </a:pPr>
            <a:r>
              <a:rPr lang="en-IN" dirty="0" err="1" smtClean="0"/>
              <a:t>oct</a:t>
            </a:r>
            <a:r>
              <a:rPr lang="en-IN" dirty="0" smtClean="0"/>
              <a:t>() – converts integer to octal.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2038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 conversion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Example: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32" y="1993755"/>
            <a:ext cx="2345314" cy="35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59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HCL">
  <a:themeElements>
    <a:clrScheme name="HCL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CL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raining-Material-Template-1" id="{69B7EE8C-21E9-4622-A60E-4441C4E7B725}" vid="{B7EC84DD-9479-485D-B2FF-517D1ACB08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977</TotalTime>
  <Words>776</Words>
  <Application>Microsoft Office PowerPoint</Application>
  <PresentationFormat>Widescreen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Courier New</vt:lpstr>
      <vt:lpstr>Novecento Book</vt:lpstr>
      <vt:lpstr>Verdana</vt:lpstr>
      <vt:lpstr>Wingdings</vt:lpstr>
      <vt:lpstr>Wingdings 2</vt:lpstr>
      <vt:lpstr>1_HCL</vt:lpstr>
      <vt:lpstr>Introduction to function and methods</vt:lpstr>
      <vt:lpstr>Learning objectives </vt:lpstr>
      <vt:lpstr>Introduction </vt:lpstr>
      <vt:lpstr>function</vt:lpstr>
      <vt:lpstr>Function </vt:lpstr>
      <vt:lpstr>Getting user input </vt:lpstr>
      <vt:lpstr>activities</vt:lpstr>
      <vt:lpstr>Type conversion</vt:lpstr>
      <vt:lpstr>Type conversion </vt:lpstr>
      <vt:lpstr>Built in modules</vt:lpstr>
      <vt:lpstr>Built in modules </vt:lpstr>
      <vt:lpstr>Built in modules </vt:lpstr>
      <vt:lpstr>Built in modules</vt:lpstr>
      <vt:lpstr>Built in modules  </vt:lpstr>
      <vt:lpstr>Built in modules </vt:lpstr>
      <vt:lpstr>Built in modules</vt:lpstr>
      <vt:lpstr>Built in modules</vt:lpstr>
      <vt:lpstr>activities</vt:lpstr>
      <vt:lpstr>activities</vt:lpstr>
      <vt:lpstr>references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How?</dc:title>
  <dc:creator>Jothi Kannan</dc:creator>
  <cp:lastModifiedBy>Jothi Kannan</cp:lastModifiedBy>
  <cp:revision>65</cp:revision>
  <dcterms:created xsi:type="dcterms:W3CDTF">2019-02-26T06:37:22Z</dcterms:created>
  <dcterms:modified xsi:type="dcterms:W3CDTF">2019-03-18T09:45:07Z</dcterms:modified>
</cp:coreProperties>
</file>