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26"/>
  </p:notesMasterIdLst>
  <p:sldIdLst>
    <p:sldId id="256" r:id="rId5"/>
    <p:sldId id="275" r:id="rId6"/>
    <p:sldId id="282" r:id="rId7"/>
    <p:sldId id="257" r:id="rId8"/>
    <p:sldId id="258" r:id="rId9"/>
    <p:sldId id="273" r:id="rId10"/>
    <p:sldId id="259" r:id="rId11"/>
    <p:sldId id="260" r:id="rId12"/>
    <p:sldId id="264" r:id="rId13"/>
    <p:sldId id="265" r:id="rId14"/>
    <p:sldId id="267" r:id="rId15"/>
    <p:sldId id="277" r:id="rId16"/>
    <p:sldId id="278" r:id="rId17"/>
    <p:sldId id="279" r:id="rId18"/>
    <p:sldId id="280" r:id="rId19"/>
    <p:sldId id="281" r:id="rId20"/>
    <p:sldId id="270" r:id="rId21"/>
    <p:sldId id="271" r:id="rId22"/>
    <p:sldId id="272" r:id="rId23"/>
    <p:sldId id="26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9CA9B-EDF2-4335-B29E-7132FD347F5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80B18-D2B9-4FF2-946D-BC36CA0E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80B18-D2B9-4FF2-946D-BC36CA0ED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98825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601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8378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1840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57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Python -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0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str1.split(“ ”)			# splits string into sub strings</a:t>
            </a:r>
          </a:p>
          <a:p>
            <a:pPr marL="0" indent="0">
              <a:buNone/>
            </a:pPr>
            <a:r>
              <a:rPr lang="en-US" dirty="0"/>
              <a:t>str1 = “   Hello World   ”</a:t>
            </a:r>
          </a:p>
          <a:p>
            <a:pPr marL="0" indent="0">
              <a:buNone/>
            </a:pPr>
            <a:r>
              <a:rPr lang="en-US" dirty="0"/>
              <a:t>str1.strip()  		</a:t>
            </a:r>
            <a:r>
              <a:rPr lang="en-US" dirty="0" smtClean="0"/>
              <a:t>	# </a:t>
            </a:r>
            <a:r>
              <a:rPr lang="en-US" dirty="0"/>
              <a:t>removes whitespaces at the </a:t>
            </a:r>
            <a:r>
              <a:rPr lang="en-US" dirty="0" smtClean="0"/>
              <a:t> beginning </a:t>
            </a:r>
            <a:r>
              <a:rPr lang="en-US" dirty="0"/>
              <a:t>and at </a:t>
            </a:r>
            <a:r>
              <a:rPr lang="en-US" dirty="0" smtClean="0"/>
              <a:t>end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tr1=“hello world”		# capitalize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str1.capitalize()			# capitalize first letter of a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020"/>
            <a:ext cx="11379200" cy="749300"/>
          </a:xfrm>
        </p:spPr>
        <p:txBody>
          <a:bodyPr/>
          <a:lstStyle/>
          <a:p>
            <a:r>
              <a:rPr lang="en-US" dirty="0" smtClean="0"/>
              <a:t>Raw String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262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55123"/>
            <a:ext cx="2951934" cy="1383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448595"/>
            <a:ext cx="1763485" cy="9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3079"/>
            <a:ext cx="11379200" cy="5664921"/>
          </a:xfrm>
        </p:spPr>
        <p:txBody>
          <a:bodyPr/>
          <a:lstStyle/>
          <a:p>
            <a:pPr marL="457200" indent="-457200">
              <a:buFont typeface="Wingdings 2" pitchFamily="18" charset="2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which count and print the numbers of each character in a string input </a:t>
            </a:r>
            <a:r>
              <a:rPr lang="en-US" dirty="0" smtClean="0"/>
              <a:t>console. </a:t>
            </a:r>
            <a:r>
              <a:rPr lang="en-US" dirty="0"/>
              <a:t>by   - 20   </a:t>
            </a:r>
            <a:r>
              <a:rPr lang="en-US" dirty="0" err="1"/>
              <a:t>mins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Example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If the following string is given as input to the program</a:t>
            </a:r>
            <a:r>
              <a:rPr lang="en-US" dirty="0" smtClean="0"/>
              <a:t>:  </a:t>
            </a:r>
            <a:r>
              <a:rPr lang="en-US" dirty="0" err="1" smtClean="0"/>
              <a:t>abcdefgabc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Then</a:t>
            </a:r>
            <a:r>
              <a:rPr lang="en-US" dirty="0"/>
              <a:t>, the output of the program should be: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 smtClean="0"/>
              <a:t>a,2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c,2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b,2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e,1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d,1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g,1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f,1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Hints:  Use </a:t>
            </a:r>
            <a:r>
              <a:rPr lang="en-US" dirty="0" err="1"/>
              <a:t>dict</a:t>
            </a:r>
            <a:r>
              <a:rPr lang="en-US" dirty="0"/>
              <a:t> to store key/value </a:t>
            </a:r>
            <a:r>
              <a:rPr lang="en-US" dirty="0" smtClean="0"/>
              <a:t>pairs.  Use </a:t>
            </a:r>
            <a:r>
              <a:rPr lang="en-US" dirty="0" err="1"/>
              <a:t>dict.get</a:t>
            </a:r>
            <a:r>
              <a:rPr lang="en-US" dirty="0"/>
              <a:t>() method to lookup a key with default value.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0745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1457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Write </a:t>
            </a:r>
            <a:r>
              <a:rPr lang="en-US" dirty="0"/>
              <a:t>a program which accepts a string from console and print it in reverse order</a:t>
            </a:r>
            <a:r>
              <a:rPr lang="en-US" dirty="0" smtClean="0"/>
              <a:t>.  - 15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Example:   If </a:t>
            </a:r>
            <a:r>
              <a:rPr lang="en-US" dirty="0"/>
              <a:t>the following string is given as input to the program: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rise </a:t>
            </a:r>
            <a:r>
              <a:rPr lang="en-US" dirty="0"/>
              <a:t>to vote </a:t>
            </a:r>
            <a:r>
              <a:rPr lang="en-US" dirty="0" smtClean="0"/>
              <a:t>sir.</a:t>
            </a:r>
            <a:r>
              <a:rPr lang="en-IN" dirty="0" smtClean="0"/>
              <a:t>  </a:t>
            </a:r>
            <a:r>
              <a:rPr lang="en-IN" dirty="0" err="1" smtClean="0"/>
              <a:t>Th</a:t>
            </a:r>
            <a:r>
              <a:rPr lang="en-US" dirty="0" err="1" smtClean="0"/>
              <a:t>en</a:t>
            </a:r>
            <a:r>
              <a:rPr lang="en-US" dirty="0"/>
              <a:t>, the output of the program should be:</a:t>
            </a:r>
            <a:endParaRPr lang="en-IN" dirty="0"/>
          </a:p>
          <a:p>
            <a:pPr marL="0" indent="0">
              <a:buNone/>
            </a:pPr>
            <a:r>
              <a:rPr lang="en-US" i="1" dirty="0" err="1" smtClean="0"/>
              <a:t>ris</a:t>
            </a:r>
            <a:r>
              <a:rPr lang="en-US" i="1" dirty="0" smtClean="0"/>
              <a:t> </a:t>
            </a:r>
            <a:r>
              <a:rPr lang="en-US" i="1" dirty="0" err="1"/>
              <a:t>etov</a:t>
            </a:r>
            <a:r>
              <a:rPr lang="en-US" i="1" dirty="0"/>
              <a:t> </a:t>
            </a:r>
            <a:r>
              <a:rPr lang="en-US" i="1" dirty="0" err="1"/>
              <a:t>ot</a:t>
            </a:r>
            <a:r>
              <a:rPr lang="en-US" i="1" dirty="0"/>
              <a:t> </a:t>
            </a:r>
            <a:r>
              <a:rPr lang="en-US" i="1" dirty="0" err="1"/>
              <a:t>esir</a:t>
            </a:r>
            <a:endParaRPr lang="en-IN" i="1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Hints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Use list[::-1] to iterate a list in a reverse order.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4626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6143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Write </a:t>
            </a:r>
            <a:r>
              <a:rPr lang="en-US" dirty="0"/>
              <a:t>a program which accepts a string from console and print the characters that have </a:t>
            </a:r>
            <a:r>
              <a:rPr lang="en-US" dirty="0" smtClean="0"/>
              <a:t>even </a:t>
            </a:r>
            <a:r>
              <a:rPr lang="en-US" dirty="0"/>
              <a:t>indexes</a:t>
            </a:r>
            <a:r>
              <a:rPr lang="en-US" dirty="0" smtClean="0"/>
              <a:t>.  - 15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 </a:t>
            </a:r>
            <a:r>
              <a:rPr lang="en-US" dirty="0" smtClean="0"/>
              <a:t>Example</a:t>
            </a:r>
            <a:r>
              <a:rPr lang="en-US" dirty="0"/>
              <a:t>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If the following string is given as input to the program: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 smtClean="0"/>
              <a:t>H1e2l3l4o5w6o7r8l9d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Then, the output of the program should be: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 err="1"/>
              <a:t>Helloworld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Hints: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Use list[::2] to iterate a list by step 2.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3251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5514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Convert an </a:t>
            </a:r>
            <a:r>
              <a:rPr lang="en-US" dirty="0"/>
              <a:t>integer into a string and print it in console</a:t>
            </a:r>
            <a:r>
              <a:rPr lang="en-US" dirty="0" smtClean="0"/>
              <a:t>.  - 10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Hints:  Use </a:t>
            </a:r>
            <a:r>
              <a:rPr lang="en-US" dirty="0" err="1"/>
              <a:t>str</a:t>
            </a:r>
            <a:r>
              <a:rPr lang="en-US" dirty="0"/>
              <a:t>() to convert a number to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convert a integer into a string and print it in console</a:t>
            </a:r>
            <a:r>
              <a:rPr lang="en-US" dirty="0" smtClean="0"/>
              <a:t>.   - 10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Hints:</a:t>
            </a:r>
            <a:r>
              <a:rPr lang="en-US" dirty="0"/>
              <a:t> </a:t>
            </a:r>
            <a:r>
              <a:rPr lang="en-US" dirty="0" smtClean="0"/>
              <a:t>Use </a:t>
            </a:r>
            <a:r>
              <a:rPr lang="en-US" dirty="0" err="1"/>
              <a:t>str</a:t>
            </a:r>
            <a:r>
              <a:rPr lang="en-US" dirty="0"/>
              <a:t>() to convert a number to string.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6. </a:t>
            </a:r>
            <a:r>
              <a:rPr lang="en-US" dirty="0"/>
              <a:t>Define a function that can receive two integral numbers in string form and compute their sum and then print it in console</a:t>
            </a:r>
            <a:r>
              <a:rPr lang="en-US" dirty="0" smtClean="0"/>
              <a:t>.  - 10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Hints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/>
              <a:t>int</a:t>
            </a:r>
            <a:r>
              <a:rPr lang="en-US" dirty="0"/>
              <a:t>() to convert a string to integer.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841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1639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 Define </a:t>
            </a:r>
            <a:r>
              <a:rPr lang="en-US" dirty="0"/>
              <a:t>a function that can accept two strings as input and concatenate them and then print it in console</a:t>
            </a:r>
            <a:r>
              <a:rPr lang="en-US" dirty="0" smtClean="0"/>
              <a:t>.  - 5 </a:t>
            </a:r>
            <a:r>
              <a:rPr lang="en-US" dirty="0" err="1" smtClean="0"/>
              <a:t>mins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Hints:  Use </a:t>
            </a:r>
            <a:r>
              <a:rPr lang="en-US" dirty="0"/>
              <a:t>+ to concatenate the strings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8154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formatting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63" y="997135"/>
            <a:ext cx="11379200" cy="5730235"/>
          </a:xfrm>
        </p:spPr>
        <p:txBody>
          <a:bodyPr/>
          <a:lstStyle/>
          <a:p>
            <a:r>
              <a:rPr lang="en-IN" dirty="0" smtClean="0"/>
              <a:t>format method</a:t>
            </a:r>
          </a:p>
          <a:p>
            <a:r>
              <a:rPr lang="en-IN" dirty="0" smtClean="0"/>
              <a:t>There are two kinds of parameters can be passed to the format method.</a:t>
            </a:r>
          </a:p>
          <a:p>
            <a:pPr lvl="1"/>
            <a:r>
              <a:rPr lang="en-IN" dirty="0" smtClean="0"/>
              <a:t>The list of arguments </a:t>
            </a:r>
          </a:p>
          <a:p>
            <a:pPr lvl="1"/>
            <a:r>
              <a:rPr lang="en-IN" dirty="0" smtClean="0"/>
              <a:t>May be followed by a arguments of the form name=value.</a:t>
            </a:r>
          </a:p>
          <a:p>
            <a:pPr marL="239675" lvl="1" indent="0">
              <a:buNone/>
            </a:pPr>
            <a:r>
              <a:rPr lang="en-IN" b="1" dirty="0" smtClean="0"/>
              <a:t>List of Arguments:</a:t>
            </a:r>
          </a:p>
          <a:p>
            <a:pPr marL="239675" lvl="1" indent="0">
              <a:buNone/>
            </a:pPr>
            <a:r>
              <a:rPr lang="en-IN" dirty="0" smtClean="0"/>
              <a:t>Ex. </a:t>
            </a:r>
          </a:p>
          <a:p>
            <a:pPr marL="239675" lvl="1" indent="0">
              <a:buNone/>
            </a:pPr>
            <a:endParaRPr lang="en-IN" dirty="0"/>
          </a:p>
          <a:p>
            <a:pPr marL="239675" lvl="1" indent="0">
              <a:buNone/>
            </a:pPr>
            <a:endParaRPr lang="en-IN" dirty="0" smtClean="0"/>
          </a:p>
          <a:p>
            <a:pPr marL="239675" lvl="1" indent="0">
              <a:buNone/>
            </a:pPr>
            <a:r>
              <a:rPr lang="en-IN" b="1" dirty="0" smtClean="0"/>
              <a:t>Name=value form: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84" y="3526971"/>
            <a:ext cx="8555083" cy="979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5277394"/>
            <a:ext cx="10204949" cy="7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78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Positional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037904"/>
          </a:xfrm>
        </p:spPr>
        <p:txBody>
          <a:bodyPr/>
          <a:lstStyle/>
          <a:p>
            <a:r>
              <a:rPr lang="en-US" dirty="0" smtClean="0"/>
              <a:t>In format method positional parameters can be used.</a:t>
            </a:r>
          </a:p>
          <a:p>
            <a:r>
              <a:rPr lang="en-US" dirty="0" smtClean="0"/>
              <a:t>The index of the parameter has to be mentioned in { }.</a:t>
            </a:r>
          </a:p>
          <a:p>
            <a:pPr lvl="1"/>
            <a:r>
              <a:rPr lang="en-US" dirty="0" smtClean="0"/>
              <a:t>Ex. {0} -&gt; first parameter </a:t>
            </a:r>
          </a:p>
          <a:p>
            <a:pPr marL="239675" lvl="1" indent="0">
              <a:buNone/>
            </a:pPr>
            <a:r>
              <a:rPr lang="en-US" dirty="0" smtClean="0"/>
              <a:t>          {1}-&gt; second parameter.</a:t>
            </a:r>
          </a:p>
          <a:p>
            <a:r>
              <a:rPr lang="en-US" dirty="0" smtClean="0"/>
              <a:t>If </a:t>
            </a:r>
            <a:r>
              <a:rPr lang="en-US" dirty="0"/>
              <a:t>the positional parameters are used in the order in which they are written, the positional argument specifiers inside of the braces can be </a:t>
            </a:r>
            <a:r>
              <a:rPr lang="en-US" dirty="0" smtClean="0"/>
              <a:t>omitted.</a:t>
            </a:r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But </a:t>
            </a:r>
            <a:r>
              <a:rPr lang="en-US" dirty="0"/>
              <a:t>they are needed, if you want to access them in different orders: '{2} {1} {0}'. </a:t>
            </a:r>
            <a:br>
              <a:rPr lang="en-US" dirty="0"/>
            </a:br>
            <a:r>
              <a:rPr lang="en-US" dirty="0" smtClean="0"/>
              <a:t>Ex.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4204062"/>
            <a:ext cx="5299438" cy="576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5381897"/>
            <a:ext cx="5430066" cy="5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Dictionaries in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Format can be used for dictionary data also.</a:t>
            </a:r>
          </a:p>
          <a:p>
            <a:r>
              <a:rPr lang="en-IN" dirty="0" smtClean="0"/>
              <a:t>Ex.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85" y="1974669"/>
            <a:ext cx="7428004" cy="12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03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completion of this topic, participants will be able to</a:t>
            </a:r>
          </a:p>
          <a:p>
            <a:pPr lvl="1"/>
            <a:r>
              <a:rPr lang="en-IN" dirty="0" smtClean="0"/>
              <a:t>Understand String usage and indexing</a:t>
            </a:r>
          </a:p>
          <a:p>
            <a:pPr lvl="1"/>
            <a:r>
              <a:rPr lang="en-IN" dirty="0" smtClean="0"/>
              <a:t>Write programs using string methods</a:t>
            </a:r>
          </a:p>
          <a:p>
            <a:pPr lvl="1"/>
            <a:r>
              <a:rPr lang="en-IN" dirty="0" smtClean="0"/>
              <a:t>Apply format in program</a:t>
            </a:r>
          </a:p>
          <a:p>
            <a:pPr lvl="1"/>
            <a:r>
              <a:rPr lang="en-IN" dirty="0" smtClean="0"/>
              <a:t>Use positional parameters in format</a:t>
            </a:r>
          </a:p>
          <a:p>
            <a:pPr lvl="1"/>
            <a:r>
              <a:rPr lang="en-IN" dirty="0" smtClean="0"/>
              <a:t>Write dictionary data in format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7731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5162"/>
            <a:ext cx="10515600" cy="974278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2" y="1439258"/>
            <a:ext cx="10515600" cy="4691085"/>
          </a:xfrm>
        </p:spPr>
        <p:txBody>
          <a:bodyPr/>
          <a:lstStyle/>
          <a:p>
            <a:r>
              <a:rPr lang="en-US" dirty="0"/>
              <a:t>center(width[,</a:t>
            </a:r>
            <a:r>
              <a:rPr lang="en-US" dirty="0" err="1"/>
              <a:t>fillchar</a:t>
            </a:r>
            <a:r>
              <a:rPr lang="en-US" dirty="0" smtClean="0"/>
              <a:t>]) 		</a:t>
            </a:r>
          </a:p>
          <a:p>
            <a:r>
              <a:rPr lang="en-US" dirty="0" smtClean="0"/>
              <a:t># aligns </a:t>
            </a:r>
            <a:r>
              <a:rPr lang="en-US" dirty="0"/>
              <a:t>string to the center by filling paddings left and right of the </a:t>
            </a:r>
            <a:r>
              <a:rPr lang="en-US" dirty="0" smtClean="0"/>
              <a:t>string.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find(substring ,</a:t>
            </a:r>
            <a:r>
              <a:rPr lang="en-US" dirty="0" err="1"/>
              <a:t>beginIndex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 </a:t>
            </a:r>
            <a:r>
              <a:rPr lang="en-US" dirty="0" smtClean="0"/>
              <a:t> # </a:t>
            </a:r>
            <a:r>
              <a:rPr lang="en-US" dirty="0"/>
              <a:t>returns the index value of the string where substring is found between begin index and end index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Python - Strings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07" y="2513515"/>
            <a:ext cx="2711496" cy="108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92" y="4671989"/>
            <a:ext cx="6475367" cy="14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hlinkClick r:id="rId2"/>
              </a:rPr>
              <a:t>https://docs.python.org/3/tutorial/</a:t>
            </a:r>
            <a:endParaRPr lang="en-IN" dirty="0">
              <a:hlinkClick r:id="rId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578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268"/>
            <a:ext cx="11379200" cy="4525963"/>
          </a:xfrm>
        </p:spPr>
        <p:txBody>
          <a:bodyPr/>
          <a:lstStyle/>
          <a:p>
            <a:r>
              <a:rPr lang="en-IN" dirty="0" smtClean="0"/>
              <a:t>String is a sequence of characters.  </a:t>
            </a:r>
          </a:p>
          <a:p>
            <a:r>
              <a:rPr lang="en-IN" dirty="0" smtClean="0"/>
              <a:t>String manipulation is necessary in programs.  Many programming languages provide built-in functions and classes for string.  </a:t>
            </a:r>
          </a:p>
          <a:p>
            <a:r>
              <a:rPr lang="en-IN" dirty="0" smtClean="0"/>
              <a:t>As many manipulations are done  frequently, built-in functions are very useful to reduce time. </a:t>
            </a:r>
          </a:p>
          <a:p>
            <a:pPr marL="0" indent="0">
              <a:buNone/>
            </a:pPr>
            <a:r>
              <a:rPr lang="en-IN" dirty="0" smtClean="0"/>
              <a:t>Let us discuss String declaration , manipulations and built-in functions in Python in the upcoming topics.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771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In Python, strings can be created by enclosing the character or the sequence of characters in the quotes.</a:t>
            </a:r>
          </a:p>
          <a:p>
            <a:r>
              <a:rPr lang="en-US" sz="2200" dirty="0" smtClean="0"/>
              <a:t>Python allows us to use single quotes, double quotes, or triple quotes to create string.</a:t>
            </a:r>
          </a:p>
          <a:p>
            <a:r>
              <a:rPr lang="en-US" sz="2200" dirty="0" smtClean="0"/>
              <a:t>How to create String?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str1 = ‘Hi’</a:t>
            </a:r>
          </a:p>
          <a:p>
            <a:pPr marL="0" indent="0">
              <a:buNone/>
            </a:pPr>
            <a:r>
              <a:rPr lang="en-US" sz="2200" dirty="0" smtClean="0"/>
              <a:t>   str2 = “Hello World”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str3 = ‘’’ Python  is a good programming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language ‘’’   # multiline string</a:t>
            </a: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9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String 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071155"/>
            <a:ext cx="11654971" cy="46740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 smtClean="0"/>
              <a:t>Like other languages, the indexing of the python strings starts from 0.</a:t>
            </a:r>
          </a:p>
          <a:p>
            <a:pPr marL="0" indent="0">
              <a:buNone/>
            </a:pPr>
            <a:r>
              <a:rPr lang="en-US" sz="6200" i="1" dirty="0" smtClean="0"/>
              <a:t>Example</a:t>
            </a:r>
          </a:p>
          <a:p>
            <a:endParaRPr lang="en-US" sz="6200" dirty="0"/>
          </a:p>
          <a:p>
            <a:endParaRPr lang="en-US" sz="6200" dirty="0" smtClean="0"/>
          </a:p>
          <a:p>
            <a:endParaRPr lang="en-US" sz="6200" dirty="0"/>
          </a:p>
          <a:p>
            <a:pPr marL="0" indent="0">
              <a:buNone/>
            </a:pPr>
            <a:r>
              <a:rPr lang="en-US" sz="6200" dirty="0" smtClean="0"/>
              <a:t>Indexing				Slicing	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[0] # ‘H’				</a:t>
            </a:r>
            <a:r>
              <a:rPr lang="en-US" sz="6200" dirty="0" err="1" smtClean="0"/>
              <a:t>str</a:t>
            </a:r>
            <a:r>
              <a:rPr lang="en-US" sz="6200" dirty="0" smtClean="0"/>
              <a:t>[:]      # ‘HELLO’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[1] # ‘E’ 				</a:t>
            </a:r>
            <a:r>
              <a:rPr lang="en-US" sz="6200" dirty="0" err="1" smtClean="0"/>
              <a:t>str</a:t>
            </a:r>
            <a:r>
              <a:rPr lang="en-US" sz="6200" dirty="0" smtClean="0"/>
              <a:t>[:5]    # ‘HELLO’	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[2] # ‘L’				</a:t>
            </a:r>
            <a:r>
              <a:rPr lang="en-US" sz="6200" dirty="0" err="1" smtClean="0"/>
              <a:t>str</a:t>
            </a:r>
            <a:r>
              <a:rPr lang="en-US" sz="6200" dirty="0" smtClean="0"/>
              <a:t>[0:]    # ‘HELLO’		     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[3] # ‘L’                                                 </a:t>
            </a:r>
            <a:r>
              <a:rPr lang="en-US" sz="6200" dirty="0" err="1" smtClean="0"/>
              <a:t>str</a:t>
            </a:r>
            <a:r>
              <a:rPr lang="en-US" sz="6200" dirty="0" smtClean="0"/>
              <a:t>[0:2]  # ‘HE’ 				     </a:t>
            </a:r>
          </a:p>
          <a:p>
            <a:pPr marL="0" indent="0">
              <a:buNone/>
            </a:pPr>
            <a:r>
              <a:rPr lang="en-US" sz="6200" dirty="0" err="1" smtClean="0"/>
              <a:t>str</a:t>
            </a:r>
            <a:r>
              <a:rPr lang="en-US" sz="6200" dirty="0" smtClean="0"/>
              <a:t>[4] # ‘O’                                                </a:t>
            </a:r>
            <a:r>
              <a:rPr lang="en-US" sz="6200" dirty="0" err="1" smtClean="0"/>
              <a:t>str</a:t>
            </a:r>
            <a:r>
              <a:rPr lang="en-US" sz="6200" dirty="0" smtClean="0"/>
              <a:t>[3:4]  # ‘L’</a:t>
            </a:r>
          </a:p>
          <a:p>
            <a:pPr marL="0" indent="0">
              <a:buNone/>
            </a:pPr>
            <a:r>
              <a:rPr lang="en-US" sz="6200" dirty="0" smtClean="0"/>
              <a:t>                                          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57" y="1889127"/>
            <a:ext cx="3019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36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Negative index in string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1" y="1994485"/>
            <a:ext cx="3069771" cy="4510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00" y="1071155"/>
            <a:ext cx="945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index starts with 0 like array from the first position.</a:t>
            </a:r>
          </a:p>
          <a:p>
            <a:r>
              <a:rPr lang="en-IN" dirty="0" smtClean="0"/>
              <a:t>The last character in the string position is -1 when it is traversed in the reverse direction.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742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US" dirty="0" smtClean="0"/>
              <a:t>Reassigning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immutable in Python, String can’t be partially replaced.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str1 = “hello’</a:t>
            </a:r>
          </a:p>
          <a:p>
            <a:pPr marL="0" indent="0">
              <a:buNone/>
            </a:pPr>
            <a:r>
              <a:rPr lang="en-US" dirty="0" smtClean="0"/>
              <a:t>	str1[0] = ‘H’ # invalid</a:t>
            </a:r>
          </a:p>
          <a:p>
            <a:r>
              <a:rPr lang="en-US" dirty="0" smtClean="0"/>
              <a:t>A String can be replace with a new string.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str1 = ‘hello’</a:t>
            </a:r>
          </a:p>
          <a:p>
            <a:pPr marL="0" indent="0">
              <a:buNone/>
            </a:pPr>
            <a:r>
              <a:rPr lang="en-US" dirty="0" smtClean="0"/>
              <a:t>	str1 = ‘hello world’ # valid</a:t>
            </a:r>
          </a:p>
        </p:txBody>
      </p:sp>
    </p:spTree>
    <p:extLst>
      <p:ext uri="{BB962C8B-B14F-4D97-AF65-F5344CB8AC3E}">
        <p14:creationId xmlns:p14="http://schemas.microsoft.com/office/powerpoint/2010/main" val="384659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1095"/>
          </a:xfrm>
        </p:spPr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559712"/>
              </p:ext>
            </p:extLst>
          </p:nvPr>
        </p:nvGraphicFramePr>
        <p:xfrm>
          <a:off x="979868" y="1336229"/>
          <a:ext cx="10515600" cy="51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1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Operator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Description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concatenation operator used to join the strings given either side of the operator.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repetition operator. It concatenates the multiple copies of the same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[:]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range slice operator. It is used to access the characters from the specified range.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known as membership operator. It returns if a particular sub-string is present in the specified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also a membership operator and does the exact reverse of in. It returns true if a particular substring is not present in the specified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r/R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specify the raw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perform string formatting.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20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13002"/>
            <a:ext cx="11014166" cy="935641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300766"/>
            <a:ext cx="111687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str1 = “Hello World”</a:t>
            </a:r>
          </a:p>
          <a:p>
            <a:pPr marL="0" indent="0">
              <a:buNone/>
            </a:pPr>
            <a:r>
              <a:rPr lang="en-US" dirty="0" smtClean="0"/>
              <a:t>print(str1[1])				# returns char at index 1</a:t>
            </a:r>
          </a:p>
          <a:p>
            <a:pPr marL="0" indent="0">
              <a:buNone/>
            </a:pPr>
            <a:r>
              <a:rPr lang="en-US" dirty="0" smtClean="0"/>
              <a:t>print(str1[6:11])			# returns sub string</a:t>
            </a:r>
          </a:p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(str1)				# returns length of the string</a:t>
            </a:r>
          </a:p>
          <a:p>
            <a:pPr marL="0" indent="0">
              <a:buNone/>
            </a:pPr>
            <a:r>
              <a:rPr lang="en-US" dirty="0" smtClean="0"/>
              <a:t>str1[0] = ‘h’		# reassigns ‘H’ with ‘h’ (Invalid, Strings are immutable)</a:t>
            </a:r>
          </a:p>
          <a:p>
            <a:pPr marL="0" indent="0">
              <a:buNone/>
            </a:pPr>
            <a:r>
              <a:rPr lang="en-US" dirty="0"/>
              <a:t>str1.lower() 				# returns string in lower case</a:t>
            </a:r>
          </a:p>
          <a:p>
            <a:pPr marL="0" indent="0">
              <a:buNone/>
            </a:pPr>
            <a:r>
              <a:rPr lang="en-US" dirty="0"/>
              <a:t>str1.upper()				# returns string in upper case</a:t>
            </a:r>
          </a:p>
          <a:p>
            <a:pPr marL="0" indent="0">
              <a:buNone/>
            </a:pPr>
            <a:r>
              <a:rPr lang="en-US" dirty="0"/>
              <a:t>str1.replace(‘o’, ‘0’)		          # replaces ‘o’ with ‘0’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AD65DDDBBB2C41927327F3903045CD" ma:contentTypeVersion="10" ma:contentTypeDescription="Create a new document." ma:contentTypeScope="" ma:versionID="29b8413193a5df2ece65c1786a59f5ab">
  <xsd:schema xmlns:xsd="http://www.w3.org/2001/XMLSchema" xmlns:xs="http://www.w3.org/2001/XMLSchema" xmlns:p="http://schemas.microsoft.com/office/2006/metadata/properties" xmlns:ns1="http://schemas.microsoft.com/sharepoint/v3" xmlns:ns2="032da120-fc09-4bec-99b9-328e24695f55" xmlns:ns3="4f8c5cea-7bfe-49c1-a58b-6b9cdda62ee2" targetNamespace="http://schemas.microsoft.com/office/2006/metadata/properties" ma:root="true" ma:fieldsID="1116599dd0b19ef3d940dc90d120d394" ns1:_="" ns2:_="" ns3:_="">
    <xsd:import namespace="http://schemas.microsoft.com/sharepoint/v3"/>
    <xsd:import namespace="032da120-fc09-4bec-99b9-328e24695f55"/>
    <xsd:import namespace="4f8c5cea-7bfe-49c1-a58b-6b9cdda62e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7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8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da120-fc09-4bec-99b9-328e24695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c5cea-7bfe-49c1-a58b-6b9cdda62e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0846E4B-D725-4C98-952C-E06CE2376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32da120-fc09-4bec-99b9-328e24695f55"/>
    <ds:schemaRef ds:uri="4f8c5cea-7bfe-49c1-a58b-6b9cdda62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8A73D7-A346-4F02-A482-E46DDFF4B6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77895D-E1FE-4892-800D-C555E92041A1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f8c5cea-7bfe-49c1-a58b-6b9cdda62ee2"/>
    <ds:schemaRef ds:uri="http://purl.org/dc/elements/1.1/"/>
    <ds:schemaRef ds:uri="032da120-fc09-4bec-99b9-328e24695f55"/>
    <ds:schemaRef ds:uri="http://schemas.microsoft.com/sharepoint/v3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786</Words>
  <Application>Microsoft Office PowerPoint</Application>
  <PresentationFormat>Widescreen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Garamond</vt:lpstr>
      <vt:lpstr>Novecento Book</vt:lpstr>
      <vt:lpstr>Verdana</vt:lpstr>
      <vt:lpstr>Wingdings</vt:lpstr>
      <vt:lpstr>Wingdings 2</vt:lpstr>
      <vt:lpstr>1_HCL</vt:lpstr>
      <vt:lpstr>String</vt:lpstr>
      <vt:lpstr>Learning objectives</vt:lpstr>
      <vt:lpstr>Introduction</vt:lpstr>
      <vt:lpstr>String</vt:lpstr>
      <vt:lpstr>String Indexing and Slicing</vt:lpstr>
      <vt:lpstr>Negative index in string</vt:lpstr>
      <vt:lpstr>Reassigning Strings</vt:lpstr>
      <vt:lpstr>String Operators</vt:lpstr>
      <vt:lpstr>String</vt:lpstr>
      <vt:lpstr>String Methods</vt:lpstr>
      <vt:lpstr>Raw String example </vt:lpstr>
      <vt:lpstr>activities</vt:lpstr>
      <vt:lpstr>activities</vt:lpstr>
      <vt:lpstr>activities</vt:lpstr>
      <vt:lpstr>activities</vt:lpstr>
      <vt:lpstr>activities</vt:lpstr>
      <vt:lpstr>String formatting </vt:lpstr>
      <vt:lpstr>Positional parameters</vt:lpstr>
      <vt:lpstr>Dictionaries in format</vt:lpstr>
      <vt:lpstr>String Methods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Sudheer Kumar Raja</dc:creator>
  <cp:lastModifiedBy>Jothi Kannan</cp:lastModifiedBy>
  <cp:revision>254</cp:revision>
  <dcterms:created xsi:type="dcterms:W3CDTF">2019-02-14T12:54:36Z</dcterms:created>
  <dcterms:modified xsi:type="dcterms:W3CDTF">2019-05-21T10:39:32Z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0x01010050AD65DDDBBB2C41927327F3903045CD</vt:lpwstr>
  </property>
  <property fmtid="{D5CDD505-2E9C-101B-9397-08002B2CF9AE}" pid="3" name="TitusGUID">
    <vt:lpwstr>5be581d8-6c63-45cc-9913-e602b307c65e</vt:lpwstr>
  </property>
  <property fmtid="{D5CDD505-2E9C-101B-9397-08002B2CF9AE}" pid="4" name="HCLClassification">
    <vt:lpwstr>null</vt:lpwstr>
  </property>
</Properties>
</file>