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78"/>
  </p:notesMasterIdLst>
  <p:sldIdLst>
    <p:sldId id="256" r:id="rId3"/>
    <p:sldId id="307" r:id="rId4"/>
    <p:sldId id="259" r:id="rId5"/>
    <p:sldId id="260" r:id="rId6"/>
    <p:sldId id="257" r:id="rId7"/>
    <p:sldId id="268" r:id="rId8"/>
    <p:sldId id="266" r:id="rId9"/>
    <p:sldId id="267" r:id="rId10"/>
    <p:sldId id="258" r:id="rId11"/>
    <p:sldId id="265" r:id="rId12"/>
    <p:sldId id="313" r:id="rId13"/>
    <p:sldId id="311" r:id="rId14"/>
    <p:sldId id="312" r:id="rId15"/>
    <p:sldId id="314" r:id="rId16"/>
    <p:sldId id="315" r:id="rId17"/>
    <p:sldId id="316" r:id="rId18"/>
    <p:sldId id="317" r:id="rId19"/>
    <p:sldId id="318" r:id="rId20"/>
    <p:sldId id="319" r:id="rId21"/>
    <p:sldId id="320" r:id="rId22"/>
    <p:sldId id="321" r:id="rId23"/>
    <p:sldId id="322" r:id="rId24"/>
    <p:sldId id="323" r:id="rId25"/>
    <p:sldId id="324" r:id="rId26"/>
    <p:sldId id="326" r:id="rId27"/>
    <p:sldId id="327" r:id="rId28"/>
    <p:sldId id="325" r:id="rId29"/>
    <p:sldId id="328" r:id="rId30"/>
    <p:sldId id="330" r:id="rId31"/>
    <p:sldId id="329" r:id="rId32"/>
    <p:sldId id="261" r:id="rId33"/>
    <p:sldId id="269" r:id="rId34"/>
    <p:sldId id="262" r:id="rId35"/>
    <p:sldId id="263" r:id="rId36"/>
    <p:sldId id="264" r:id="rId37"/>
    <p:sldId id="270" r:id="rId38"/>
    <p:sldId id="271" r:id="rId39"/>
    <p:sldId id="275" r:id="rId40"/>
    <p:sldId id="308" r:id="rId41"/>
    <p:sldId id="272" r:id="rId42"/>
    <p:sldId id="273" r:id="rId43"/>
    <p:sldId id="274" r:id="rId44"/>
    <p:sldId id="276" r:id="rId45"/>
    <p:sldId id="309" r:id="rId46"/>
    <p:sldId id="310" r:id="rId47"/>
    <p:sldId id="277" r:id="rId48"/>
    <p:sldId id="281" r:id="rId49"/>
    <p:sldId id="282" r:id="rId50"/>
    <p:sldId id="283" r:id="rId51"/>
    <p:sldId id="284" r:id="rId52"/>
    <p:sldId id="278" r:id="rId53"/>
    <p:sldId id="279" r:id="rId54"/>
    <p:sldId id="280"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 id="297" r:id="rId68"/>
    <p:sldId id="298" r:id="rId69"/>
    <p:sldId id="299" r:id="rId70"/>
    <p:sldId id="300" r:id="rId71"/>
    <p:sldId id="301" r:id="rId72"/>
    <p:sldId id="302" r:id="rId73"/>
    <p:sldId id="303" r:id="rId74"/>
    <p:sldId id="304" r:id="rId75"/>
    <p:sldId id="305" r:id="rId76"/>
    <p:sldId id="30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3" autoAdjust="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FCDEA-B00A-4EAC-8DC1-E4EE647E61A3}" type="datetimeFigureOut">
              <a:rPr lang="en-IN" smtClean="0"/>
              <a:t>26-02-2019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00635-FE48-43B6-9AAD-06A4BAE80AFA}" type="slidenum">
              <a:rPr lang="en-IN" smtClean="0"/>
              <a:t>‹#›</a:t>
            </a:fld>
            <a:endParaRPr lang="en-IN"/>
          </a:p>
        </p:txBody>
      </p:sp>
    </p:spTree>
    <p:extLst>
      <p:ext uri="{BB962C8B-B14F-4D97-AF65-F5344CB8AC3E}">
        <p14:creationId xmlns:p14="http://schemas.microsoft.com/office/powerpoint/2010/main" val="2190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D00635-FE48-43B6-9AAD-06A4BAE80AFA}" type="slidenum">
              <a:rPr lang="en-IN" smtClean="0"/>
              <a:t>20</a:t>
            </a:fld>
            <a:endParaRPr lang="en-IN"/>
          </a:p>
        </p:txBody>
      </p:sp>
    </p:spTree>
    <p:extLst>
      <p:ext uri="{BB962C8B-B14F-4D97-AF65-F5344CB8AC3E}">
        <p14:creationId xmlns:p14="http://schemas.microsoft.com/office/powerpoint/2010/main" val="197594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6D001-4C54-4252-8C1D-235AB7C5EF3B}"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5041"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504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23413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D2496A-0AE9-4C9F-9D92-C4D8849F23AF}"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6065"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606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462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4F7BD-D629-4D48-94A8-5BF97E9356A2}"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7089"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709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1575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A899EB-A3E6-4316-A01D-C5069D89DD25}"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113"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11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2257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8BA44F-199D-4089-B912-58D6D5D92400}"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9137"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913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74515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639137-4533-4406-835D-75B013ADF7F3}"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0161"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016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95202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3F23F-81A0-40EE-8F40-29A515B0505A}"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1185" name="Text Box 1"/>
          <p:cNvSpPr txBox="1">
            <a:spLocks noChangeArrowheads="1"/>
          </p:cNvSpPr>
          <p:nvPr/>
        </p:nvSpPr>
        <p:spPr bwMode="auto">
          <a:xfrm>
            <a:off x="1290918" y="728880"/>
            <a:ext cx="4731871" cy="359893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118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56416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2BAED-3D6C-48DB-BE86-CEEF92F1CEEB}"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209" name="Text Box 1"/>
          <p:cNvSpPr txBox="1">
            <a:spLocks noChangeArrowheads="1"/>
          </p:cNvSpPr>
          <p:nvPr/>
        </p:nvSpPr>
        <p:spPr bwMode="auto">
          <a:xfrm>
            <a:off x="1290918" y="728880"/>
            <a:ext cx="4731871" cy="359893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21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24559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F8477-5D37-41B9-A29D-228ECDB91E9C}"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233"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23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1391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F2A632-644E-4639-8193-262827672346}"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4257" name="Text Box 1"/>
          <p:cNvSpPr txBox="1">
            <a:spLocks noChangeArrowheads="1"/>
          </p:cNvSpPr>
          <p:nvPr/>
        </p:nvSpPr>
        <p:spPr bwMode="auto">
          <a:xfrm>
            <a:off x="1290918" y="728880"/>
            <a:ext cx="4718424" cy="358529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425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91646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10266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2410174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879D0-84B2-4D53-9ED7-2D3377EAB197}"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4978"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4979" name="Rectangle 3"/>
          <p:cNvSpPr txBox="1">
            <a:spLocks noGrp="1" noChangeArrowheads="1"/>
          </p:cNvSpPr>
          <p:nvPr>
            <p:ph type="body"/>
          </p:nvPr>
        </p:nvSpPr>
        <p:spPr bwMode="auto">
          <a:xfrm>
            <a:off x="975361" y="4560570"/>
            <a:ext cx="5362787"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81056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2D2A38-B73A-4727-AD96-6C5F58779FD3}"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1122" name="Rectangle 2"/>
          <p:cNvSpPr>
            <a:spLocks noGrp="1" noRot="1" noChangeAspect="1" noChangeArrowheads="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1541123"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394040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67C298-4431-4F30-ADD7-932129D1C93E}"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7026"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7027" name="Rectangle 3"/>
          <p:cNvSpPr txBox="1">
            <a:spLocks noGrp="1" noChangeArrowheads="1"/>
          </p:cNvSpPr>
          <p:nvPr>
            <p:ph type="body"/>
          </p:nvPr>
        </p:nvSpPr>
        <p:spPr bwMode="auto">
          <a:xfrm>
            <a:off x="975361" y="4560570"/>
            <a:ext cx="5362787"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47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8AF1F-C5A7-441A-844A-6522C2CE3527}"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9618" name="Rectangle 2"/>
          <p:cNvSpPr>
            <a:spLocks noGrp="1" noRot="1" noChangeAspect="1" noChangeArrowheads="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1519619"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369421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271EE3-6AD4-4A99-9C28-9EEB92364A85}"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1666" name="Rectangle 2"/>
          <p:cNvSpPr>
            <a:spLocks noGrp="1" noRot="1" noChangeAspect="1" noChangeArrowheads="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1521667"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28590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48033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CF11DB-C396-4889-9718-DE731FFA0698}"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945" name="Text Box 1"/>
          <p:cNvSpPr txBox="1">
            <a:spLocks noChangeArrowheads="1"/>
          </p:cNvSpPr>
          <p:nvPr/>
        </p:nvSpPr>
        <p:spPr bwMode="auto">
          <a:xfrm>
            <a:off x="1290918" y="728880"/>
            <a:ext cx="4731871" cy="359893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94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740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32F9DF-DA71-4C50-88F6-C594A43FF4C2}"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969"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97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500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969B01-1338-4C72-B0BD-7F6467D4970F}"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2993"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299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356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A74419-940A-4F08-B0CB-C20FCAD1551A}" type="slidenum">
              <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4017" name="Text Box 1"/>
          <p:cNvSpPr txBox="1">
            <a:spLocks noChangeArrowheads="1"/>
          </p:cNvSpPr>
          <p:nvPr/>
        </p:nvSpPr>
        <p:spPr bwMode="auto">
          <a:xfrm>
            <a:off x="1290918" y="728880"/>
            <a:ext cx="4731871" cy="359893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401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5516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1972676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391358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49147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5869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65759" y="274319"/>
            <a:ext cx="11460479" cy="82296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65759" y="1645919"/>
            <a:ext cx="11460479" cy="4937760"/>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extLst>
      <p:ext uri="{BB962C8B-B14F-4D97-AF65-F5344CB8AC3E}">
        <p14:creationId xmlns:p14="http://schemas.microsoft.com/office/powerpoint/2010/main" val="2932337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0"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7041"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a:xfrm>
            <a:off x="608640" y="6247377"/>
            <a:ext cx="2801280" cy="443567"/>
          </a:xfrm>
          <a:prstGeom prst="rect">
            <a:avLst/>
          </a:prstGeom>
        </p:spPr>
        <p:txBody>
          <a:bodyPr lIns="82945" tIns="41473" rIns="82945" bIns="41473"/>
          <a:lstStyle>
            <a:lvl1pPr>
              <a:defRPr/>
            </a:lvl1pPr>
          </a:lstStyle>
          <a:p>
            <a:endParaRPr lang="en-GB" altLang="en-US"/>
          </a:p>
        </p:txBody>
      </p:sp>
      <p:sp>
        <p:nvSpPr>
          <p:cNvPr id="6" name="Footer Placeholder 5"/>
          <p:cNvSpPr>
            <a:spLocks noGrp="1"/>
          </p:cNvSpPr>
          <p:nvPr>
            <p:ph type="ftr" idx="11"/>
          </p:nvPr>
        </p:nvSpPr>
        <p:spPr>
          <a:xfrm>
            <a:off x="4170240" y="6247377"/>
            <a:ext cx="3826560" cy="443567"/>
          </a:xfrm>
          <a:prstGeom prst="rect">
            <a:avLst/>
          </a:prstGeom>
        </p:spPr>
        <p:txBody>
          <a:bodyPr lIns="82945" tIns="41473" rIns="82945" bIns="41473"/>
          <a:lstStyle>
            <a:lvl1pPr>
              <a:defRPr/>
            </a:lvl1pPr>
          </a:lstStyle>
          <a:p>
            <a:endParaRPr lang="en-GB" altLang="en-US"/>
          </a:p>
        </p:txBody>
      </p:sp>
      <p:sp>
        <p:nvSpPr>
          <p:cNvPr id="7" name="Slide Number Placeholder 6"/>
          <p:cNvSpPr>
            <a:spLocks noGrp="1"/>
          </p:cNvSpPr>
          <p:nvPr>
            <p:ph type="sldNum" idx="12"/>
          </p:nvPr>
        </p:nvSpPr>
        <p:spPr>
          <a:xfrm>
            <a:off x="8741760" y="6247377"/>
            <a:ext cx="2801280" cy="443567"/>
          </a:xfrm>
          <a:prstGeom prst="rect">
            <a:avLst/>
          </a:prstGeom>
        </p:spPr>
        <p:txBody>
          <a:bodyPr lIns="82945" tIns="41473" rIns="82945" bIns="41473"/>
          <a:lstStyle>
            <a:lvl1pPr>
              <a:defRPr/>
            </a:lvl1pPr>
          </a:lstStyle>
          <a:p>
            <a:fld id="{705A9EB2-176B-4E3D-9A79-D72632A6BBAB}" type="slidenum">
              <a:rPr lang="en-GB" altLang="en-US"/>
              <a:pPr/>
              <a:t>‹#›</a:t>
            </a:fld>
            <a:endParaRPr lang="en-GB" altLang="en-US"/>
          </a:p>
        </p:txBody>
      </p:sp>
    </p:spTree>
    <p:extLst>
      <p:ext uri="{BB962C8B-B14F-4D97-AF65-F5344CB8AC3E}">
        <p14:creationId xmlns:p14="http://schemas.microsoft.com/office/powerpoint/2010/main" val="81874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81050"/>
            <a:ext cx="10363200" cy="585788"/>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914400" y="1544638"/>
            <a:ext cx="5080000" cy="1884362"/>
          </a:xfrm>
        </p:spPr>
        <p:txBody>
          <a:bodyPr/>
          <a:lstStyle/>
          <a:p>
            <a:endParaRPr lang="en-IN"/>
          </a:p>
        </p:txBody>
      </p:sp>
      <p:sp>
        <p:nvSpPr>
          <p:cNvPr id="4" name="Text Placeholder 3"/>
          <p:cNvSpPr>
            <a:spLocks noGrp="1"/>
          </p:cNvSpPr>
          <p:nvPr>
            <p:ph type="body" sz="half" idx="2"/>
          </p:nvPr>
        </p:nvSpPr>
        <p:spPr>
          <a:xfrm>
            <a:off x="6197600" y="1544638"/>
            <a:ext cx="508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304800" y="6248400"/>
            <a:ext cx="1422400" cy="406400"/>
          </a:xfrm>
          <a:prstGeom prst="rect">
            <a:avLst/>
          </a:prstGeom>
        </p:spPr>
        <p:txBody>
          <a:bodyPr/>
          <a:lstStyle>
            <a:lvl1pPr>
              <a:defRPr/>
            </a:lvl1pPr>
          </a:lstStyle>
          <a:p>
            <a:endParaRPr lang="en-US" altLang="en-US"/>
          </a:p>
        </p:txBody>
      </p:sp>
    </p:spTree>
    <p:extLst>
      <p:ext uri="{BB962C8B-B14F-4D97-AF65-F5344CB8AC3E}">
        <p14:creationId xmlns:p14="http://schemas.microsoft.com/office/powerpoint/2010/main" val="2473537473"/>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0191322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11843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563202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514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65759" y="274319"/>
            <a:ext cx="11460479" cy="82296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65759" y="1645919"/>
            <a:ext cx="11460479" cy="4937760"/>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extLst>
      <p:ext uri="{BB962C8B-B14F-4D97-AF65-F5344CB8AC3E}">
        <p14:creationId xmlns:p14="http://schemas.microsoft.com/office/powerpoint/2010/main" val="390184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0"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7041"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a:xfrm>
            <a:off x="60864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5"/>
          <p:cNvSpPr>
            <a:spLocks noGrp="1"/>
          </p:cNvSpPr>
          <p:nvPr>
            <p:ph type="ftr" idx="11"/>
          </p:nvPr>
        </p:nvSpPr>
        <p:spPr>
          <a:xfrm>
            <a:off x="4170240" y="6247377"/>
            <a:ext cx="382656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Slide Number Placeholder 6"/>
          <p:cNvSpPr>
            <a:spLocks noGrp="1"/>
          </p:cNvSpPr>
          <p:nvPr>
            <p:ph type="sldNum" idx="12"/>
          </p:nvPr>
        </p:nvSpPr>
        <p:spPr>
          <a:xfrm>
            <a:off x="874176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05A9EB2-176B-4E3D-9A79-D72632A6BBAB}" type="slidenum">
              <a:rPr kumimoji="0" lang="en-GB" altLang="en-US" sz="18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4754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81050"/>
            <a:ext cx="10363200" cy="585788"/>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914400" y="1544638"/>
            <a:ext cx="5080000" cy="1884362"/>
          </a:xfrm>
        </p:spPr>
        <p:txBody>
          <a:bodyPr/>
          <a:lstStyle/>
          <a:p>
            <a:endParaRPr lang="en-IN"/>
          </a:p>
        </p:txBody>
      </p:sp>
      <p:sp>
        <p:nvSpPr>
          <p:cNvPr id="4" name="Text Placeholder 3"/>
          <p:cNvSpPr>
            <a:spLocks noGrp="1"/>
          </p:cNvSpPr>
          <p:nvPr>
            <p:ph type="body" sz="half" idx="2"/>
          </p:nvPr>
        </p:nvSpPr>
        <p:spPr>
          <a:xfrm>
            <a:off x="6197600" y="1544638"/>
            <a:ext cx="508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304800" y="6248400"/>
            <a:ext cx="1422400" cy="406400"/>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88787988"/>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8211912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endParaRPr lang="en-US">
              <a:solidFill>
                <a:srgbClr val="000000"/>
              </a:solidFill>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22143199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jpe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6DF0FD5-3A24-44DA-9FFE-F337F5476E26}" type="slidenum">
              <a:rPr kumimoji="0" lang="en-US" sz="800" b="0" i="0" u="none" strike="noStrike" kern="1200" cap="none" spc="0" normalizeH="0" baseline="0" noProof="0" smtClean="0">
                <a:ln>
                  <a:noFill/>
                </a:ln>
                <a:solidFill>
                  <a:srgbClr val="000000"/>
                </a:solidFill>
                <a:effectLst/>
                <a:uLnTx/>
                <a:uFillTx/>
                <a:latin typeface="Arial"/>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1414982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a:defRPr/>
            </a:pPr>
            <a:fld id="{56DF0FD5-3A24-44DA-9FFE-F337F5476E26}" type="slidenum">
              <a:rPr lang="en-US" smtClean="0">
                <a:solidFill>
                  <a:srgbClr val="000000"/>
                </a:solidFill>
              </a:rPr>
              <a:pPr>
                <a:defRPr/>
              </a:pPr>
              <a:t>‹#›</a:t>
            </a:fld>
            <a:endParaRPr lang="en-US" dirty="0">
              <a:solidFill>
                <a:srgbClr val="000000"/>
              </a:solidFill>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Tree>
    <p:extLst>
      <p:ext uri="{BB962C8B-B14F-4D97-AF65-F5344CB8AC3E}">
        <p14:creationId xmlns:p14="http://schemas.microsoft.com/office/powerpoint/2010/main" val="309837685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stringsamples/one.p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stringsamples/TWO.py"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stringsamples/three.p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listsamples/one.p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listsamples/one.p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programiz.com/python-programming/methods/list/index" TargetMode="External"/><Relationship Id="rId3" Type="http://schemas.openxmlformats.org/officeDocument/2006/relationships/hyperlink" Target="https://www.programiz.com/python-programming/methods/list/extend" TargetMode="External"/><Relationship Id="rId7" Type="http://schemas.openxmlformats.org/officeDocument/2006/relationships/hyperlink" Target="https://www.programiz.com/python-programming/methods/list/clear" TargetMode="External"/><Relationship Id="rId12" Type="http://schemas.openxmlformats.org/officeDocument/2006/relationships/hyperlink" Target="https://www.programiz.com/python-programming/methods/list/copy" TargetMode="External"/><Relationship Id="rId2" Type="http://schemas.openxmlformats.org/officeDocument/2006/relationships/hyperlink" Target="https://www.programiz.com/python-programming/methods/list/append"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methods/list/pop" TargetMode="External"/><Relationship Id="rId11" Type="http://schemas.openxmlformats.org/officeDocument/2006/relationships/hyperlink" Target="https://www.programiz.com/python-programming/methods/list/reverse" TargetMode="External"/><Relationship Id="rId5" Type="http://schemas.openxmlformats.org/officeDocument/2006/relationships/hyperlink" Target="https://www.programiz.com/python-programming/methods/list/remove" TargetMode="External"/><Relationship Id="rId10" Type="http://schemas.openxmlformats.org/officeDocument/2006/relationships/hyperlink" Target="https://www.programiz.com/python-programming/methods/list/sort" TargetMode="External"/><Relationship Id="rId4" Type="http://schemas.openxmlformats.org/officeDocument/2006/relationships/hyperlink" Target="https://www.programiz.com/python-programming/methods/list/insert" TargetMode="External"/><Relationship Id="rId9" Type="http://schemas.openxmlformats.org/officeDocument/2006/relationships/hyperlink" Target="https://www.programiz.com/python-programming/methods/list/count"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2.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3.xml"/><Relationship Id="rId5" Type="http://schemas.openxmlformats.org/officeDocument/2006/relationships/image" Target="../media/image16.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2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28.xml"/><Relationship Id="rId4" Type="http://schemas.openxmlformats.org/officeDocument/2006/relationships/hyperlink" Target="stringsamples/five.py" TargetMode="Externa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0070C0"/>
                </a:solidFill>
              </a:rPr>
              <a:t>Python </a:t>
            </a:r>
            <a:endParaRPr lang="en-IN" b="1" dirty="0">
              <a:solidFill>
                <a:srgbClr val="0070C0"/>
              </a:solidFill>
            </a:endParaRPr>
          </a:p>
        </p:txBody>
      </p:sp>
      <p:sp>
        <p:nvSpPr>
          <p:cNvPr id="3" name="Subtitle 2"/>
          <p:cNvSpPr>
            <a:spLocks noGrp="1"/>
          </p:cNvSpPr>
          <p:nvPr>
            <p:ph type="subTitle" sz="quarter" idx="1"/>
          </p:nvPr>
        </p:nvSpPr>
        <p:spPr/>
        <p:txBody>
          <a:bodyPr/>
          <a:lstStyle/>
          <a:p>
            <a:endParaRPr lang="en-IN"/>
          </a:p>
        </p:txBody>
      </p:sp>
    </p:spTree>
    <p:extLst>
      <p:ext uri="{BB962C8B-B14F-4D97-AF65-F5344CB8AC3E}">
        <p14:creationId xmlns:p14="http://schemas.microsoft.com/office/powerpoint/2010/main" val="93656141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7018" y="1468582"/>
            <a:ext cx="8465127" cy="498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5854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Installation of python</a:t>
            </a:r>
            <a:endParaRPr lang="en-IN" dirty="0"/>
          </a:p>
        </p:txBody>
      </p:sp>
      <p:sp>
        <p:nvSpPr>
          <p:cNvPr id="5" name="Subtitle 4"/>
          <p:cNvSpPr>
            <a:spLocks noGrp="1"/>
          </p:cNvSpPr>
          <p:nvPr>
            <p:ph type="subTitle" sz="quarter" idx="1"/>
          </p:nvPr>
        </p:nvSpPr>
        <p:spPr/>
        <p:txBody>
          <a:bodyPr/>
          <a:lstStyle/>
          <a:p>
            <a:endParaRPr lang="en-IN"/>
          </a:p>
        </p:txBody>
      </p:sp>
    </p:spTree>
    <p:extLst>
      <p:ext uri="{BB962C8B-B14F-4D97-AF65-F5344CB8AC3E}">
        <p14:creationId xmlns:p14="http://schemas.microsoft.com/office/powerpoint/2010/main" val="200526022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Content Placeholder 2"/>
          <p:cNvSpPr>
            <a:spLocks noGrp="1"/>
          </p:cNvSpPr>
          <p:nvPr>
            <p:ph idx="1"/>
          </p:nvPr>
        </p:nvSpPr>
        <p:spPr/>
        <p:txBody>
          <a:bodyPr/>
          <a:lstStyle/>
          <a:p>
            <a:r>
              <a:rPr lang="en-IN" dirty="0" smtClean="0"/>
              <a:t>Understand installation of python</a:t>
            </a:r>
          </a:p>
          <a:p>
            <a:r>
              <a:rPr lang="en-IN" dirty="0" smtClean="0"/>
              <a:t>Use inbuilt IDE – IDLE </a:t>
            </a:r>
          </a:p>
          <a:p>
            <a:endParaRPr lang="en-IN" dirty="0"/>
          </a:p>
        </p:txBody>
      </p:sp>
    </p:spTree>
    <p:extLst>
      <p:ext uri="{BB962C8B-B14F-4D97-AF65-F5344CB8AC3E}">
        <p14:creationId xmlns:p14="http://schemas.microsoft.com/office/powerpoint/2010/main" val="24560982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of python</a:t>
            </a:r>
          </a:p>
        </p:txBody>
      </p:sp>
      <p:sp>
        <p:nvSpPr>
          <p:cNvPr id="3" name="Content Placeholder 2"/>
          <p:cNvSpPr>
            <a:spLocks noGrp="1"/>
          </p:cNvSpPr>
          <p:nvPr>
            <p:ph idx="1"/>
          </p:nvPr>
        </p:nvSpPr>
        <p:spPr/>
        <p:txBody>
          <a:bodyPr/>
          <a:lstStyle/>
          <a:p>
            <a:pPr marL="0" indent="0">
              <a:buNone/>
            </a:pPr>
            <a:r>
              <a:rPr lang="en-IN" dirty="0" smtClean="0"/>
              <a:t>Requirements : </a:t>
            </a:r>
          </a:p>
          <a:p>
            <a:pPr marL="0" indent="0">
              <a:buNone/>
            </a:pPr>
            <a:r>
              <a:rPr lang="en-IN" dirty="0" smtClean="0"/>
              <a:t>25 Mb of disk space.</a:t>
            </a:r>
          </a:p>
          <a:p>
            <a:pPr marL="0" indent="0">
              <a:buNone/>
            </a:pPr>
            <a:r>
              <a:rPr lang="en-IN" dirty="0" smtClean="0"/>
              <a:t>Additional 90 Mb of disk space.</a:t>
            </a:r>
          </a:p>
          <a:p>
            <a:pPr marL="0" indent="0">
              <a:buNone/>
            </a:pPr>
            <a:endParaRPr lang="en-IN" dirty="0" smtClean="0"/>
          </a:p>
          <a:p>
            <a:pPr marL="0" indent="0">
              <a:buNone/>
            </a:pPr>
            <a:r>
              <a:rPr lang="en-IN" dirty="0" smtClean="0"/>
              <a:t>Download python 3.7.2 from the following link:</a:t>
            </a:r>
            <a:endParaRPr lang="en-IN" dirty="0"/>
          </a:p>
          <a:p>
            <a:pPr marL="0" indent="0">
              <a:buNone/>
            </a:pPr>
            <a:r>
              <a:rPr lang="en-IN" dirty="0" smtClean="0">
                <a:hlinkClick r:id="rId2"/>
              </a:rPr>
              <a:t>https://www.python.org/downloads</a:t>
            </a:r>
            <a:endParaRPr lang="en-IN" dirty="0" smtClean="0"/>
          </a:p>
        </p:txBody>
      </p:sp>
    </p:spTree>
    <p:extLst>
      <p:ext uri="{BB962C8B-B14F-4D97-AF65-F5344CB8AC3E}">
        <p14:creationId xmlns:p14="http://schemas.microsoft.com/office/powerpoint/2010/main" val="428119095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of python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6291" y="1233056"/>
            <a:ext cx="8617527" cy="5218690"/>
          </a:xfrm>
        </p:spPr>
      </p:pic>
    </p:spTree>
    <p:extLst>
      <p:ext uri="{BB962C8B-B14F-4D97-AF65-F5344CB8AC3E}">
        <p14:creationId xmlns:p14="http://schemas.microsoft.com/office/powerpoint/2010/main" val="365488489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of python</a:t>
            </a:r>
          </a:p>
        </p:txBody>
      </p:sp>
      <p:sp>
        <p:nvSpPr>
          <p:cNvPr id="3" name="Content Placeholder 2"/>
          <p:cNvSpPr>
            <a:spLocks noGrp="1"/>
          </p:cNvSpPr>
          <p:nvPr>
            <p:ph idx="1"/>
          </p:nvPr>
        </p:nvSpPr>
        <p:spPr>
          <a:xfrm>
            <a:off x="406400" y="1219205"/>
            <a:ext cx="11379200" cy="5403268"/>
          </a:xfrm>
        </p:spPr>
        <p:txBody>
          <a:bodyPr/>
          <a:lstStyle/>
          <a:p>
            <a:r>
              <a:rPr lang="en-IN" dirty="0" smtClean="0"/>
              <a:t>When Download 3.7.2. is clicked, the python-3.7.2.exe is downloaded.</a:t>
            </a:r>
          </a:p>
          <a:p>
            <a:r>
              <a:rPr lang="en-IN" dirty="0" smtClean="0"/>
              <a:t>Double click it, the below window appears.</a:t>
            </a:r>
          </a:p>
          <a:p>
            <a:endParaRPr lang="en-IN" dirty="0"/>
          </a:p>
          <a:p>
            <a:endParaRPr lang="en-IN" dirty="0" smtClean="0"/>
          </a:p>
          <a:p>
            <a:endParaRPr lang="en-IN" dirty="0"/>
          </a:p>
          <a:p>
            <a:endParaRPr lang="en-IN" dirty="0" smtClean="0"/>
          </a:p>
          <a:p>
            <a:endParaRPr lang="en-IN" dirty="0"/>
          </a:p>
          <a:p>
            <a:endParaRPr lang="en-IN" dirty="0" smtClean="0"/>
          </a:p>
          <a:p>
            <a:r>
              <a:rPr lang="en-IN" dirty="0"/>
              <a:t>Click Run.</a:t>
            </a:r>
          </a:p>
          <a:p>
            <a:endParaRPr lang="en-IN" dirty="0"/>
          </a:p>
          <a:p>
            <a:endParaRPr lang="en-IN" dirty="0" smtClean="0"/>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308" y="2683451"/>
            <a:ext cx="5623214" cy="3754443"/>
          </a:xfrm>
          <a:prstGeom prst="rect">
            <a:avLst/>
          </a:prstGeom>
        </p:spPr>
      </p:pic>
    </p:spTree>
    <p:extLst>
      <p:ext uri="{BB962C8B-B14F-4D97-AF65-F5344CB8AC3E}">
        <p14:creationId xmlns:p14="http://schemas.microsoft.com/office/powerpoint/2010/main" val="416348600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37552"/>
            <a:ext cx="11379200" cy="749300"/>
          </a:xfrm>
        </p:spPr>
        <p:txBody>
          <a:bodyPr/>
          <a:lstStyle/>
          <a:p>
            <a:r>
              <a:rPr lang="en-IN" dirty="0"/>
              <a:t>Installation of python</a:t>
            </a:r>
          </a:p>
        </p:txBody>
      </p:sp>
      <p:sp>
        <p:nvSpPr>
          <p:cNvPr id="3" name="Content Placeholder 2"/>
          <p:cNvSpPr>
            <a:spLocks noGrp="1"/>
          </p:cNvSpPr>
          <p:nvPr>
            <p:ph idx="1"/>
          </p:nvPr>
        </p:nvSpPr>
        <p:spPr>
          <a:xfrm>
            <a:off x="406400" y="1219205"/>
            <a:ext cx="11379200" cy="5541813"/>
          </a:xfrm>
        </p:spPr>
        <p:txBody>
          <a:bodyPr/>
          <a:lstStyle/>
          <a:p>
            <a:endParaRPr lang="en-IN" dirty="0"/>
          </a:p>
          <a:p>
            <a:endParaRPr lang="en-IN" dirty="0" smtClean="0"/>
          </a:p>
          <a:p>
            <a:endParaRPr lang="en-IN" dirty="0"/>
          </a:p>
          <a:p>
            <a:endParaRPr lang="en-IN" dirty="0" smtClean="0"/>
          </a:p>
          <a:p>
            <a:endParaRPr lang="en-IN" dirty="0"/>
          </a:p>
          <a:p>
            <a:endParaRPr lang="en-IN" dirty="0" smtClean="0"/>
          </a:p>
          <a:p>
            <a:r>
              <a:rPr lang="en-IN" dirty="0" smtClean="0"/>
              <a:t>Enable Install launcher for all users and Add Python 3.7 to PATH.</a:t>
            </a:r>
          </a:p>
          <a:p>
            <a:r>
              <a:rPr lang="en-IN" dirty="0" smtClean="0"/>
              <a:t>Highlight Install now.  </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37" y="986852"/>
            <a:ext cx="7135090" cy="3806821"/>
          </a:xfrm>
          <a:prstGeom prst="rect">
            <a:avLst/>
          </a:prstGeom>
        </p:spPr>
      </p:pic>
    </p:spTree>
    <p:extLst>
      <p:ext uri="{BB962C8B-B14F-4D97-AF65-F5344CB8AC3E}">
        <p14:creationId xmlns:p14="http://schemas.microsoft.com/office/powerpoint/2010/main" val="7031916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of python</a:t>
            </a:r>
          </a:p>
        </p:txBody>
      </p:sp>
      <p:sp>
        <p:nvSpPr>
          <p:cNvPr id="5" name="Content Placeholder 4"/>
          <p:cNvSpPr>
            <a:spLocks noGrp="1"/>
          </p:cNvSpPr>
          <p:nvPr>
            <p:ph idx="1"/>
          </p:nvPr>
        </p:nvSpPr>
        <p:spPr>
          <a:xfrm>
            <a:off x="406400" y="1219205"/>
            <a:ext cx="11379200" cy="5167740"/>
          </a:xfrm>
        </p:spPr>
        <p:txBody>
          <a:bodyPr/>
          <a:lstStyle/>
          <a:p>
            <a:r>
              <a:rPr lang="en-US" dirty="0"/>
              <a:t>A </a:t>
            </a:r>
            <a:r>
              <a:rPr lang="en-US" b="1" dirty="0"/>
              <a:t>User Account </a:t>
            </a:r>
            <a:r>
              <a:rPr lang="en-US" b="1" dirty="0" err="1"/>
              <a:t>Conrol</a:t>
            </a:r>
            <a:r>
              <a:rPr lang="en-US" dirty="0"/>
              <a:t> pop-up window will </a:t>
            </a:r>
            <a:r>
              <a:rPr lang="en-US" dirty="0" smtClean="0"/>
              <a:t>appear.</a:t>
            </a:r>
          </a:p>
          <a:p>
            <a:r>
              <a:rPr lang="en-US" dirty="0" smtClean="0"/>
              <a:t>Click Yes.</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845" y="2578243"/>
            <a:ext cx="4790209" cy="2825029"/>
          </a:xfrm>
          <a:prstGeom prst="rect">
            <a:avLst/>
          </a:prstGeom>
        </p:spPr>
      </p:pic>
    </p:spTree>
    <p:extLst>
      <p:ext uri="{BB962C8B-B14F-4D97-AF65-F5344CB8AC3E}">
        <p14:creationId xmlns:p14="http://schemas.microsoft.com/office/powerpoint/2010/main" val="22551985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of python</a:t>
            </a:r>
          </a:p>
        </p:txBody>
      </p:sp>
      <p:sp>
        <p:nvSpPr>
          <p:cNvPr id="5" name="Content Placeholder 4"/>
          <p:cNvSpPr>
            <a:spLocks noGrp="1"/>
          </p:cNvSpPr>
          <p:nvPr>
            <p:ph idx="1"/>
          </p:nvPr>
        </p:nvSpPr>
        <p:spPr/>
        <p:txBody>
          <a:bodyPr/>
          <a:lstStyle/>
          <a:p>
            <a:r>
              <a:rPr lang="en-US" dirty="0"/>
              <a:t>A </a:t>
            </a:r>
            <a:r>
              <a:rPr lang="en-US" b="1" dirty="0" smtClean="0"/>
              <a:t>Setup</a:t>
            </a:r>
            <a:r>
              <a:rPr lang="en-US" dirty="0" smtClean="0"/>
              <a:t> </a:t>
            </a:r>
            <a:r>
              <a:rPr lang="en-US" dirty="0"/>
              <a:t>pop-up window will appear with a </a:t>
            </a:r>
            <a:r>
              <a:rPr lang="en-US" b="1" dirty="0"/>
              <a:t>Setup Progress</a:t>
            </a:r>
            <a:r>
              <a:rPr lang="en-US" dirty="0"/>
              <a:t> message and a progress bar. </a:t>
            </a:r>
            <a:endParaRPr lang="en-US"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891" y="1898073"/>
            <a:ext cx="6857999" cy="3089563"/>
          </a:xfrm>
          <a:prstGeom prst="rect">
            <a:avLst/>
          </a:prstGeom>
        </p:spPr>
      </p:pic>
    </p:spTree>
    <p:extLst>
      <p:ext uri="{BB962C8B-B14F-4D97-AF65-F5344CB8AC3E}">
        <p14:creationId xmlns:p14="http://schemas.microsoft.com/office/powerpoint/2010/main" val="262648513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of python</a:t>
            </a:r>
          </a:p>
        </p:txBody>
      </p:sp>
      <p:sp>
        <p:nvSpPr>
          <p:cNvPr id="3" name="Content Placeholder 2"/>
          <p:cNvSpPr>
            <a:spLocks noGrp="1"/>
          </p:cNvSpPr>
          <p:nvPr>
            <p:ph idx="1"/>
          </p:nvPr>
        </p:nvSpPr>
        <p:spPr/>
        <p:txBody>
          <a:bodyPr/>
          <a:lstStyle/>
          <a:p>
            <a:r>
              <a:rPr lang="en-US" b="1" dirty="0"/>
              <a:t>Setup</a:t>
            </a:r>
            <a:r>
              <a:rPr lang="en-US" dirty="0"/>
              <a:t> pop-up window will appear </a:t>
            </a:r>
            <a:r>
              <a:rPr lang="en-US" dirty="0" smtClean="0"/>
              <a:t>with   </a:t>
            </a:r>
            <a:r>
              <a:rPr lang="en-US" dirty="0"/>
              <a:t>a </a:t>
            </a:r>
            <a:r>
              <a:rPr lang="en-US" b="1" dirty="0"/>
              <a:t>Setup was </a:t>
            </a:r>
            <a:r>
              <a:rPr lang="en-US" b="1" dirty="0" err="1"/>
              <a:t>successfuly</a:t>
            </a:r>
            <a:r>
              <a:rPr lang="en-US" dirty="0"/>
              <a:t> message.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125" y="1820868"/>
            <a:ext cx="6381750" cy="3924300"/>
          </a:xfrm>
          <a:prstGeom prst="rect">
            <a:avLst/>
          </a:prstGeom>
        </p:spPr>
      </p:pic>
    </p:spTree>
    <p:extLst>
      <p:ext uri="{BB962C8B-B14F-4D97-AF65-F5344CB8AC3E}">
        <p14:creationId xmlns:p14="http://schemas.microsoft.com/office/powerpoint/2010/main" val="31257641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Content Placeholder 2"/>
          <p:cNvSpPr>
            <a:spLocks noGrp="1"/>
          </p:cNvSpPr>
          <p:nvPr>
            <p:ph idx="1"/>
          </p:nvPr>
        </p:nvSpPr>
        <p:spPr>
          <a:xfrm>
            <a:off x="406400" y="1219205"/>
            <a:ext cx="11379200" cy="5638795"/>
          </a:xfrm>
        </p:spPr>
        <p:txBody>
          <a:bodyPr/>
          <a:lstStyle/>
          <a:p>
            <a:pPr lvl="1"/>
            <a:r>
              <a:rPr lang="en-IN" dirty="0" smtClean="0"/>
              <a:t>Understand Python language</a:t>
            </a:r>
          </a:p>
          <a:p>
            <a:pPr lvl="1"/>
            <a:endParaRPr lang="en-IN" dirty="0" smtClean="0"/>
          </a:p>
          <a:p>
            <a:pPr lvl="1"/>
            <a:r>
              <a:rPr lang="en-IN" dirty="0" smtClean="0"/>
              <a:t>Write simple program using data types in python</a:t>
            </a:r>
          </a:p>
          <a:p>
            <a:pPr lvl="1"/>
            <a:endParaRPr lang="en-IN" dirty="0" smtClean="0"/>
          </a:p>
          <a:p>
            <a:pPr lvl="1"/>
            <a:r>
              <a:rPr lang="en-IN" dirty="0" smtClean="0"/>
              <a:t>Write program using different data structures</a:t>
            </a:r>
          </a:p>
          <a:p>
            <a:pPr lvl="1"/>
            <a:endParaRPr lang="en-IN" dirty="0" smtClean="0"/>
          </a:p>
          <a:p>
            <a:pPr lvl="1"/>
            <a:r>
              <a:rPr lang="en-IN" dirty="0" smtClean="0"/>
              <a:t>Write program using functions.</a:t>
            </a:r>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141314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of python</a:t>
            </a:r>
          </a:p>
        </p:txBody>
      </p:sp>
      <p:sp>
        <p:nvSpPr>
          <p:cNvPr id="3" name="Content Placeholder 2"/>
          <p:cNvSpPr>
            <a:spLocks noGrp="1"/>
          </p:cNvSpPr>
          <p:nvPr>
            <p:ph idx="1"/>
          </p:nvPr>
        </p:nvSpPr>
        <p:spPr>
          <a:xfrm>
            <a:off x="406400" y="1219205"/>
            <a:ext cx="11379200" cy="5320140"/>
          </a:xfrm>
        </p:spPr>
        <p:txBody>
          <a:bodyPr/>
          <a:lstStyle/>
          <a:p>
            <a:r>
              <a:rPr lang="en-IN" dirty="0" smtClean="0"/>
              <a:t>Verifying Python installation.</a:t>
            </a:r>
          </a:p>
          <a:p>
            <a:r>
              <a:rPr lang="en-US" dirty="0"/>
              <a:t>Navigate to the directory </a:t>
            </a:r>
            <a:r>
              <a:rPr lang="en-US" dirty="0" smtClean="0"/>
              <a:t>where Python is installed.  For ex. (</a:t>
            </a:r>
            <a:r>
              <a:rPr lang="en-US" b="1" dirty="0" smtClean="0"/>
              <a:t>C:\Python34\</a:t>
            </a:r>
            <a:r>
              <a:rPr lang="en-US" dirty="0" smtClean="0"/>
              <a:t>)</a:t>
            </a:r>
          </a:p>
          <a:p>
            <a:r>
              <a:rPr lang="en-US" dirty="0" smtClean="0"/>
              <a:t>Double-click </a:t>
            </a:r>
            <a:r>
              <a:rPr lang="en-US" dirty="0"/>
              <a:t>the icon/file </a:t>
            </a:r>
            <a:r>
              <a:rPr lang="en-US" b="1" dirty="0"/>
              <a:t>python.exe</a:t>
            </a:r>
            <a:r>
              <a:rPr lang="en-US" dirty="0"/>
              <a:t>. </a:t>
            </a:r>
          </a:p>
          <a:p>
            <a:endParaRPr lang="en-IN" dirty="0" smtClean="0"/>
          </a:p>
          <a:p>
            <a:endParaRPr lang="en-IN" dirty="0"/>
          </a:p>
          <a:p>
            <a:endParaRPr lang="en-IN" dirty="0" smtClean="0"/>
          </a:p>
          <a:p>
            <a:r>
              <a:rPr lang="en-IN" dirty="0" smtClean="0"/>
              <a:t>In the prompt(&gt;&gt;&gt;) exit() to terminate python.</a:t>
            </a:r>
          </a:p>
          <a:p>
            <a:r>
              <a:rPr lang="en-IN" dirty="0" smtClean="0"/>
              <a:t>Keep the .exe file safely, reinstallation is easy in case required.</a:t>
            </a:r>
            <a:endParaRPr lang="en-IN"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14" y="3187844"/>
            <a:ext cx="6362700" cy="1398011"/>
          </a:xfrm>
          <a:prstGeom prst="rect">
            <a:avLst/>
          </a:prstGeom>
        </p:spPr>
      </p:pic>
    </p:spTree>
    <p:extLst>
      <p:ext uri="{BB962C8B-B14F-4D97-AF65-F5344CB8AC3E}">
        <p14:creationId xmlns:p14="http://schemas.microsoft.com/office/powerpoint/2010/main" val="20600060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Python interpreter</a:t>
            </a:r>
            <a:endParaRPr lang="en-IN" dirty="0"/>
          </a:p>
        </p:txBody>
      </p:sp>
      <p:sp>
        <p:nvSpPr>
          <p:cNvPr id="5" name="Subtitle 4"/>
          <p:cNvSpPr>
            <a:spLocks noGrp="1"/>
          </p:cNvSpPr>
          <p:nvPr>
            <p:ph type="subTitle" sz="quarter" idx="1"/>
          </p:nvPr>
        </p:nvSpPr>
        <p:spPr/>
        <p:txBody>
          <a:bodyPr/>
          <a:lstStyle/>
          <a:p>
            <a:endParaRPr lang="en-IN"/>
          </a:p>
        </p:txBody>
      </p:sp>
    </p:spTree>
    <p:extLst>
      <p:ext uri="{BB962C8B-B14F-4D97-AF65-F5344CB8AC3E}">
        <p14:creationId xmlns:p14="http://schemas.microsoft.com/office/powerpoint/2010/main" val="334346762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Content Placeholder 2"/>
          <p:cNvSpPr>
            <a:spLocks noGrp="1"/>
          </p:cNvSpPr>
          <p:nvPr>
            <p:ph idx="1"/>
          </p:nvPr>
        </p:nvSpPr>
        <p:spPr/>
        <p:txBody>
          <a:bodyPr/>
          <a:lstStyle/>
          <a:p>
            <a:r>
              <a:rPr lang="en-IN" dirty="0" smtClean="0"/>
              <a:t>Understand Python interpreter</a:t>
            </a:r>
          </a:p>
          <a:p>
            <a:r>
              <a:rPr lang="en-IN" dirty="0" smtClean="0"/>
              <a:t>Use Python interpreter </a:t>
            </a:r>
            <a:endParaRPr lang="en-IN" dirty="0"/>
          </a:p>
        </p:txBody>
      </p:sp>
    </p:spTree>
    <p:extLst>
      <p:ext uri="{BB962C8B-B14F-4D97-AF65-F5344CB8AC3E}">
        <p14:creationId xmlns:p14="http://schemas.microsoft.com/office/powerpoint/2010/main" val="38359697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interpreter</a:t>
            </a:r>
            <a:endParaRPr lang="en-IN" dirty="0"/>
          </a:p>
        </p:txBody>
      </p:sp>
      <p:sp>
        <p:nvSpPr>
          <p:cNvPr id="3" name="Content Placeholder 2"/>
          <p:cNvSpPr>
            <a:spLocks noGrp="1"/>
          </p:cNvSpPr>
          <p:nvPr>
            <p:ph idx="1"/>
          </p:nvPr>
        </p:nvSpPr>
        <p:spPr/>
        <p:txBody>
          <a:bodyPr/>
          <a:lstStyle/>
          <a:p>
            <a:r>
              <a:rPr lang="en-IN" dirty="0" smtClean="0"/>
              <a:t>In windows the Python interpreter is installed in c:\Python37</a:t>
            </a:r>
          </a:p>
          <a:p>
            <a:r>
              <a:rPr lang="en-IN" dirty="0" smtClean="0"/>
              <a:t>It can be added to the directory path as set path=%path%;c:\Python37</a:t>
            </a:r>
          </a:p>
          <a:p>
            <a:r>
              <a:rPr lang="en-IN" dirty="0" smtClean="0"/>
              <a:t>Ctrl Z -&gt; to quit or type quit().</a:t>
            </a:r>
          </a:p>
          <a:p>
            <a:pPr marL="0" indent="0">
              <a:buNone/>
            </a:pPr>
            <a:endParaRPr lang="en-IN" dirty="0" smtClean="0"/>
          </a:p>
          <a:p>
            <a:endParaRPr lang="en-IN" dirty="0" smtClean="0"/>
          </a:p>
          <a:p>
            <a:endParaRPr lang="en-IN" dirty="0"/>
          </a:p>
        </p:txBody>
      </p:sp>
      <p:pic>
        <p:nvPicPr>
          <p:cNvPr id="4" name="Picture 3"/>
          <p:cNvPicPr>
            <a:picLocks noChangeAspect="1"/>
          </p:cNvPicPr>
          <p:nvPr/>
        </p:nvPicPr>
        <p:blipFill>
          <a:blip r:embed="rId2"/>
          <a:stretch>
            <a:fillRect/>
          </a:stretch>
        </p:blipFill>
        <p:spPr>
          <a:xfrm>
            <a:off x="635144" y="4907973"/>
            <a:ext cx="8342602" cy="1950027"/>
          </a:xfrm>
          <a:prstGeom prst="rect">
            <a:avLst/>
          </a:prstGeom>
        </p:spPr>
      </p:pic>
      <p:pic>
        <p:nvPicPr>
          <p:cNvPr id="5" name="Picture 4"/>
          <p:cNvPicPr>
            <a:picLocks noChangeAspect="1"/>
          </p:cNvPicPr>
          <p:nvPr/>
        </p:nvPicPr>
        <p:blipFill>
          <a:blip r:embed="rId3"/>
          <a:stretch>
            <a:fillRect/>
          </a:stretch>
        </p:blipFill>
        <p:spPr>
          <a:xfrm>
            <a:off x="751176" y="2757055"/>
            <a:ext cx="8226570" cy="2313709"/>
          </a:xfrm>
          <a:prstGeom prst="rect">
            <a:avLst/>
          </a:prstGeom>
        </p:spPr>
      </p:pic>
    </p:spTree>
    <p:extLst>
      <p:ext uri="{BB962C8B-B14F-4D97-AF65-F5344CB8AC3E}">
        <p14:creationId xmlns:p14="http://schemas.microsoft.com/office/powerpoint/2010/main" val="2209198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whitespace in python </a:t>
            </a:r>
            <a:endParaRPr lang="en-IN" dirty="0"/>
          </a:p>
        </p:txBody>
      </p:sp>
      <p:sp>
        <p:nvSpPr>
          <p:cNvPr id="3" name="Content Placeholder 2"/>
          <p:cNvSpPr>
            <a:spLocks noGrp="1"/>
          </p:cNvSpPr>
          <p:nvPr>
            <p:ph idx="1"/>
          </p:nvPr>
        </p:nvSpPr>
        <p:spPr/>
        <p:txBody>
          <a:bodyPr/>
          <a:lstStyle/>
          <a:p>
            <a:r>
              <a:rPr lang="en-US" dirty="0" smtClean="0"/>
              <a:t>In Python white space represents a tab.  It is equivalent to curly braces in other languages to represent the block of code.</a:t>
            </a:r>
          </a:p>
          <a:p>
            <a:r>
              <a:rPr lang="en-US" dirty="0" smtClean="0"/>
              <a:t>For ex. </a:t>
            </a:r>
          </a:p>
          <a:p>
            <a:r>
              <a:rPr lang="en-US" dirty="0"/>
              <a:t>for x in range(0,50</a:t>
            </a:r>
            <a:r>
              <a:rPr lang="en-US" dirty="0" smtClean="0"/>
              <a:t>):    # Line 1</a:t>
            </a:r>
            <a:endParaRPr lang="en-US" dirty="0"/>
          </a:p>
          <a:p>
            <a:r>
              <a:rPr lang="en-US" dirty="0"/>
              <a:t>    print(x</a:t>
            </a:r>
            <a:r>
              <a:rPr lang="en-US" dirty="0" smtClean="0"/>
              <a:t>)  # Line 2</a:t>
            </a:r>
            <a:endParaRPr lang="en-US" dirty="0"/>
          </a:p>
          <a:p>
            <a:r>
              <a:rPr lang="en-US" dirty="0"/>
              <a:t>print('the value of x = ',x</a:t>
            </a:r>
            <a:r>
              <a:rPr lang="en-US" dirty="0" smtClean="0"/>
              <a:t>) # Line 3</a:t>
            </a:r>
          </a:p>
          <a:p>
            <a:r>
              <a:rPr lang="en-US" dirty="0" smtClean="0"/>
              <a:t>In Line 2 there is a space – the print statement is in the for loop. </a:t>
            </a:r>
          </a:p>
          <a:p>
            <a:r>
              <a:rPr lang="en-US" dirty="0" smtClean="0"/>
              <a:t>Line 3 is not having white space.  It means this line is not inside the for loop.</a:t>
            </a:r>
            <a:endParaRPr lang="en-IN" dirty="0"/>
          </a:p>
        </p:txBody>
      </p:sp>
    </p:spTree>
    <p:extLst>
      <p:ext uri="{BB962C8B-B14F-4D97-AF65-F5344CB8AC3E}">
        <p14:creationId xmlns:p14="http://schemas.microsoft.com/office/powerpoint/2010/main" val="89434181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Ide</a:t>
            </a:r>
            <a:endParaRPr lang="en-IN" dirty="0"/>
          </a:p>
        </p:txBody>
      </p:sp>
      <p:sp>
        <p:nvSpPr>
          <p:cNvPr id="5" name="Subtitle 4"/>
          <p:cNvSpPr>
            <a:spLocks noGrp="1"/>
          </p:cNvSpPr>
          <p:nvPr>
            <p:ph type="subTitle" sz="quarter" idx="1"/>
          </p:nvPr>
        </p:nvSpPr>
        <p:spPr/>
        <p:txBody>
          <a:bodyPr/>
          <a:lstStyle/>
          <a:p>
            <a:endParaRPr lang="en-IN"/>
          </a:p>
        </p:txBody>
      </p:sp>
    </p:spTree>
    <p:extLst>
      <p:ext uri="{BB962C8B-B14F-4D97-AF65-F5344CB8AC3E}">
        <p14:creationId xmlns:p14="http://schemas.microsoft.com/office/powerpoint/2010/main" val="421741216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Content Placeholder 2"/>
          <p:cNvSpPr>
            <a:spLocks noGrp="1"/>
          </p:cNvSpPr>
          <p:nvPr>
            <p:ph idx="1"/>
          </p:nvPr>
        </p:nvSpPr>
        <p:spPr/>
        <p:txBody>
          <a:bodyPr/>
          <a:lstStyle/>
          <a:p>
            <a:r>
              <a:rPr lang="en-IN" dirty="0" smtClean="0"/>
              <a:t>Understand different IDE used for Python application development.</a:t>
            </a:r>
          </a:p>
          <a:p>
            <a:r>
              <a:rPr lang="en-IN" dirty="0" smtClean="0"/>
              <a:t>Work with IDLE – the built in IDE of Python.</a:t>
            </a:r>
          </a:p>
          <a:p>
            <a:endParaRPr lang="en-IN" dirty="0" smtClean="0"/>
          </a:p>
          <a:p>
            <a:endParaRPr lang="en-IN" dirty="0"/>
          </a:p>
        </p:txBody>
      </p:sp>
    </p:spTree>
    <p:extLst>
      <p:ext uri="{BB962C8B-B14F-4D97-AF65-F5344CB8AC3E}">
        <p14:creationId xmlns:p14="http://schemas.microsoft.com/office/powerpoint/2010/main" val="25125170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in built Ide - idle</a:t>
            </a:r>
            <a:endParaRPr lang="en-IN" dirty="0"/>
          </a:p>
        </p:txBody>
      </p:sp>
      <p:sp>
        <p:nvSpPr>
          <p:cNvPr id="3" name="Content Placeholder 2"/>
          <p:cNvSpPr>
            <a:spLocks noGrp="1"/>
          </p:cNvSpPr>
          <p:nvPr>
            <p:ph idx="1"/>
          </p:nvPr>
        </p:nvSpPr>
        <p:spPr/>
        <p:txBody>
          <a:bodyPr/>
          <a:lstStyle/>
          <a:p>
            <a:r>
              <a:rPr lang="en-IN" dirty="0" smtClean="0"/>
              <a:t>IDEs(Integrated Development Environment)  are software very useful for development.</a:t>
            </a:r>
          </a:p>
          <a:p>
            <a:r>
              <a:rPr lang="en-IN" u="sng" dirty="0" smtClean="0"/>
              <a:t>Used to write </a:t>
            </a:r>
            <a:r>
              <a:rPr lang="en-IN" dirty="0" smtClean="0"/>
              <a:t>source code, compile, debug and test.  </a:t>
            </a:r>
          </a:p>
          <a:p>
            <a:r>
              <a:rPr lang="en-IN" dirty="0" smtClean="0"/>
              <a:t>It helps us to write the code with less time. </a:t>
            </a:r>
          </a:p>
          <a:p>
            <a:endParaRPr lang="en-IN" dirty="0" smtClean="0"/>
          </a:p>
          <a:p>
            <a:r>
              <a:rPr lang="en-IN" dirty="0" smtClean="0"/>
              <a:t> </a:t>
            </a:r>
            <a:endParaRPr lang="en-IN" dirty="0"/>
          </a:p>
        </p:txBody>
      </p:sp>
    </p:spTree>
    <p:extLst>
      <p:ext uri="{BB962C8B-B14F-4D97-AF65-F5344CB8AC3E}">
        <p14:creationId xmlns:p14="http://schemas.microsoft.com/office/powerpoint/2010/main" val="13007572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 Requirements for python coding</a:t>
            </a:r>
            <a:endParaRPr lang="en-IN" dirty="0"/>
          </a:p>
        </p:txBody>
      </p:sp>
      <p:sp>
        <p:nvSpPr>
          <p:cNvPr id="3" name="Content Placeholder 2"/>
          <p:cNvSpPr>
            <a:spLocks noGrp="1"/>
          </p:cNvSpPr>
          <p:nvPr>
            <p:ph idx="1"/>
          </p:nvPr>
        </p:nvSpPr>
        <p:spPr/>
        <p:txBody>
          <a:bodyPr/>
          <a:lstStyle/>
          <a:p>
            <a:r>
              <a:rPr lang="en-IN" dirty="0" smtClean="0"/>
              <a:t>To create, save and load files.</a:t>
            </a:r>
          </a:p>
          <a:p>
            <a:r>
              <a:rPr lang="en-IN" dirty="0" smtClean="0"/>
              <a:t>Automatic formatting</a:t>
            </a:r>
          </a:p>
          <a:p>
            <a:r>
              <a:rPr lang="en-IN" dirty="0" smtClean="0"/>
              <a:t>Execute code</a:t>
            </a:r>
          </a:p>
          <a:p>
            <a:r>
              <a:rPr lang="en-IN" dirty="0" smtClean="0"/>
              <a:t>Syntax highlighting</a:t>
            </a:r>
          </a:p>
          <a:p>
            <a:pPr marL="0" indent="0">
              <a:buNone/>
            </a:pPr>
            <a:r>
              <a:rPr lang="en-IN" b="1" dirty="0" smtClean="0"/>
              <a:t>Popular Python IDEs.</a:t>
            </a:r>
          </a:p>
          <a:p>
            <a:r>
              <a:rPr lang="en-IN" dirty="0" err="1" smtClean="0"/>
              <a:t>PyCharm</a:t>
            </a:r>
            <a:r>
              <a:rPr lang="en-IN" dirty="0" smtClean="0"/>
              <a:t> , </a:t>
            </a:r>
            <a:r>
              <a:rPr lang="en-IN" dirty="0" err="1" smtClean="0"/>
              <a:t>Spyder</a:t>
            </a:r>
            <a:r>
              <a:rPr lang="en-IN" dirty="0" smtClean="0"/>
              <a:t>, IDLE, Eclipse + </a:t>
            </a:r>
            <a:r>
              <a:rPr lang="en-IN" dirty="0" err="1" smtClean="0"/>
              <a:t>PyDev</a:t>
            </a:r>
            <a:endParaRPr lang="en-IN" dirty="0" smtClean="0"/>
          </a:p>
          <a:p>
            <a:endParaRPr lang="en-IN" dirty="0" smtClean="0"/>
          </a:p>
          <a:p>
            <a:endParaRPr lang="en-IN" dirty="0"/>
          </a:p>
          <a:p>
            <a:pPr marL="0" indent="0">
              <a:buNone/>
            </a:pPr>
            <a:endParaRPr lang="en-IN" dirty="0" smtClean="0"/>
          </a:p>
          <a:p>
            <a:endParaRPr lang="en-IN" dirty="0"/>
          </a:p>
        </p:txBody>
      </p:sp>
    </p:spTree>
    <p:extLst>
      <p:ext uri="{BB962C8B-B14F-4D97-AF65-F5344CB8AC3E}">
        <p14:creationId xmlns:p14="http://schemas.microsoft.com/office/powerpoint/2010/main" val="59509122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IDLE – in built ide</a:t>
            </a:r>
            <a:endParaRPr lang="en-IN" dirty="0"/>
          </a:p>
        </p:txBody>
      </p:sp>
      <p:sp>
        <p:nvSpPr>
          <p:cNvPr id="3" name="Content Placeholder 2"/>
          <p:cNvSpPr>
            <a:spLocks noGrp="1"/>
          </p:cNvSpPr>
          <p:nvPr>
            <p:ph idx="1"/>
          </p:nvPr>
        </p:nvSpPr>
        <p:spPr/>
        <p:txBody>
          <a:bodyPr/>
          <a:lstStyle/>
          <a:p>
            <a:r>
              <a:rPr lang="en-IN" dirty="0" smtClean="0"/>
              <a:t>There are menus available in IDLE.</a:t>
            </a:r>
          </a:p>
          <a:p>
            <a:r>
              <a:rPr lang="en-IN" dirty="0" smtClean="0"/>
              <a:t>The source code can be created and executed.</a:t>
            </a:r>
          </a:p>
          <a:p>
            <a:pPr marL="0" indent="0">
              <a:buNone/>
            </a:pPr>
            <a:endParaRPr lang="en-IN" dirty="0"/>
          </a:p>
        </p:txBody>
      </p:sp>
      <p:pic>
        <p:nvPicPr>
          <p:cNvPr id="5" name="Picture 4"/>
          <p:cNvPicPr>
            <a:picLocks noChangeAspect="1"/>
          </p:cNvPicPr>
          <p:nvPr/>
        </p:nvPicPr>
        <p:blipFill>
          <a:blip r:embed="rId2"/>
          <a:stretch>
            <a:fillRect/>
          </a:stretch>
        </p:blipFill>
        <p:spPr>
          <a:xfrm>
            <a:off x="692726" y="2619807"/>
            <a:ext cx="6968837" cy="3579387"/>
          </a:xfrm>
          <a:prstGeom prst="rect">
            <a:avLst/>
          </a:prstGeom>
        </p:spPr>
      </p:pic>
    </p:spTree>
    <p:extLst>
      <p:ext uri="{BB962C8B-B14F-4D97-AF65-F5344CB8AC3E}">
        <p14:creationId xmlns:p14="http://schemas.microsoft.com/office/powerpoint/2010/main" val="30804585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t>
            </a:r>
            <a:endParaRPr lang="en-IN" dirty="0"/>
          </a:p>
        </p:txBody>
      </p:sp>
      <p:sp>
        <p:nvSpPr>
          <p:cNvPr id="3" name="Content Placeholder 2"/>
          <p:cNvSpPr>
            <a:spLocks noGrp="1"/>
          </p:cNvSpPr>
          <p:nvPr>
            <p:ph idx="1"/>
          </p:nvPr>
        </p:nvSpPr>
        <p:spPr/>
        <p:txBody>
          <a:bodyPr/>
          <a:lstStyle/>
          <a:p>
            <a:r>
              <a:rPr lang="en-US" dirty="0" smtClean="0"/>
              <a:t>Python is a general purpose programming language created by Guido Van Rossum. </a:t>
            </a:r>
          </a:p>
          <a:p>
            <a:pPr marL="0" indent="0">
              <a:buNone/>
            </a:pPr>
            <a:endParaRPr lang="en-US" dirty="0"/>
          </a:p>
        </p:txBody>
      </p:sp>
    </p:spTree>
    <p:extLst>
      <p:ext uri="{BB962C8B-B14F-4D97-AF65-F5344CB8AC3E}">
        <p14:creationId xmlns:p14="http://schemas.microsoft.com/office/powerpoint/2010/main" val="197793715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221155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a:t>
            </a:r>
            <a:endParaRPr lang="en-IN" dirty="0"/>
          </a:p>
        </p:txBody>
      </p:sp>
      <p:sp>
        <p:nvSpPr>
          <p:cNvPr id="3" name="Content Placeholder 2"/>
          <p:cNvSpPr>
            <a:spLocks noGrp="1"/>
          </p:cNvSpPr>
          <p:nvPr>
            <p:ph idx="1"/>
          </p:nvPr>
        </p:nvSpPr>
        <p:spPr/>
        <p:txBody>
          <a:bodyPr/>
          <a:lstStyle/>
          <a:p>
            <a:r>
              <a:rPr lang="en-IN" dirty="0" smtClean="0"/>
              <a:t>Let us study </a:t>
            </a:r>
          </a:p>
          <a:p>
            <a:pPr marL="720000">
              <a:buFont typeface="Wingdings" panose="05000000000000000000" pitchFamily="2" charset="2"/>
              <a:buChar char="Ø"/>
            </a:pPr>
            <a:r>
              <a:rPr lang="en-IN" dirty="0" smtClean="0"/>
              <a:t>Data types</a:t>
            </a:r>
          </a:p>
          <a:p>
            <a:pPr marL="720000">
              <a:buFont typeface="Wingdings" panose="05000000000000000000" pitchFamily="2" charset="2"/>
              <a:buChar char="Ø"/>
            </a:pPr>
            <a:r>
              <a:rPr lang="en-IN" dirty="0" smtClean="0"/>
              <a:t>Syntax</a:t>
            </a:r>
          </a:p>
          <a:p>
            <a:pPr marL="720000">
              <a:buFont typeface="Wingdings" panose="05000000000000000000" pitchFamily="2" charset="2"/>
              <a:buChar char="Ø"/>
            </a:pPr>
            <a:r>
              <a:rPr lang="en-IN" dirty="0" smtClean="0"/>
              <a:t>Programming constructs</a:t>
            </a:r>
          </a:p>
          <a:p>
            <a:pPr marL="720000">
              <a:buFont typeface="Wingdings" panose="05000000000000000000" pitchFamily="2" charset="2"/>
              <a:buChar char="Ø"/>
            </a:pPr>
            <a:r>
              <a:rPr lang="en-IN" dirty="0" smtClean="0"/>
              <a:t>Functions </a:t>
            </a:r>
          </a:p>
          <a:p>
            <a:pPr marL="720000">
              <a:buFont typeface="Wingdings" panose="05000000000000000000" pitchFamily="2" charset="2"/>
              <a:buChar char="Ø"/>
            </a:pPr>
            <a:r>
              <a:rPr lang="en-IN" dirty="0" smtClean="0"/>
              <a:t>Modules</a:t>
            </a:r>
          </a:p>
          <a:p>
            <a:pPr marL="720000">
              <a:buFont typeface="Wingdings" panose="05000000000000000000" pitchFamily="2" charset="2"/>
              <a:buChar char="Ø"/>
            </a:pPr>
            <a:r>
              <a:rPr lang="en-IN" dirty="0" smtClean="0"/>
              <a:t>Threads</a:t>
            </a:r>
            <a:endParaRPr lang="en-IN" dirty="0"/>
          </a:p>
        </p:txBody>
      </p:sp>
    </p:spTree>
    <p:extLst>
      <p:ext uri="{BB962C8B-B14F-4D97-AF65-F5344CB8AC3E}">
        <p14:creationId xmlns:p14="http://schemas.microsoft.com/office/powerpoint/2010/main" val="90701611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6" name="Rectangle 5"/>
          <p:cNvSpPr/>
          <p:nvPr/>
        </p:nvSpPr>
        <p:spPr>
          <a:xfrm>
            <a:off x="838200" y="1789790"/>
            <a:ext cx="6096000" cy="4893647"/>
          </a:xfrm>
          <a:prstGeom prst="rect">
            <a:avLst/>
          </a:prstGeom>
        </p:spPr>
        <p:txBody>
          <a:bodyPr>
            <a:spAutoFit/>
          </a:bodyPr>
          <a:lstStyle/>
          <a:p>
            <a:pPr marL="342900" indent="-342900">
              <a:buFont typeface="Arial" panose="020B0604020202020204" pitchFamily="34" charset="0"/>
              <a:buChar char="•"/>
            </a:pPr>
            <a:r>
              <a:rPr lang="en-US" sz="2400" dirty="0" smtClean="0"/>
              <a:t>Numbers</a:t>
            </a:r>
          </a:p>
          <a:p>
            <a:pPr lvl="2"/>
            <a:r>
              <a:rPr lang="en-US" sz="2400" dirty="0" err="1" smtClean="0"/>
              <a:t>int</a:t>
            </a:r>
            <a:endParaRPr lang="en-US" sz="2400" dirty="0" smtClean="0"/>
          </a:p>
          <a:p>
            <a:pPr lvl="2"/>
            <a:r>
              <a:rPr lang="en-US" sz="2400" dirty="0" smtClean="0"/>
              <a:t>long (use L or l)</a:t>
            </a:r>
          </a:p>
          <a:p>
            <a:pPr lvl="2"/>
            <a:r>
              <a:rPr lang="en-US" sz="2400" dirty="0" smtClean="0"/>
              <a:t>float</a:t>
            </a:r>
          </a:p>
          <a:p>
            <a:pPr lvl="2"/>
            <a:r>
              <a:rPr lang="en-US" sz="2400" dirty="0" smtClean="0"/>
              <a:t>complex</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String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List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Tuple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Dictionary</a:t>
            </a:r>
          </a:p>
        </p:txBody>
      </p:sp>
    </p:spTree>
    <p:extLst>
      <p:ext uri="{BB962C8B-B14F-4D97-AF65-F5344CB8AC3E}">
        <p14:creationId xmlns:p14="http://schemas.microsoft.com/office/powerpoint/2010/main" val="5956776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3" name="Content Placeholder 2"/>
          <p:cNvSpPr>
            <a:spLocks noGrp="1"/>
          </p:cNvSpPr>
          <p:nvPr>
            <p:ph idx="1"/>
          </p:nvPr>
        </p:nvSpPr>
        <p:spPr/>
        <p:txBody>
          <a:bodyPr/>
          <a:lstStyle/>
          <a:p>
            <a:r>
              <a:rPr lang="en-US" dirty="0" smtClean="0"/>
              <a:t>An </a:t>
            </a:r>
            <a:r>
              <a:rPr lang="en-US" b="1" dirty="0" smtClean="0"/>
              <a:t>integer (</a:t>
            </a:r>
            <a:r>
              <a:rPr lang="en-US" b="1" dirty="0" err="1" smtClean="0"/>
              <a:t>int</a:t>
            </a:r>
            <a:r>
              <a:rPr lang="en-US" b="1" dirty="0" smtClean="0"/>
              <a:t>)</a:t>
            </a:r>
            <a:r>
              <a:rPr lang="en-US" dirty="0" smtClean="0"/>
              <a:t> is a number without decimal point.</a:t>
            </a:r>
          </a:p>
          <a:p>
            <a:r>
              <a:rPr lang="en-US" dirty="0" smtClean="0"/>
              <a:t>Ex.  1,2,3 etc.</a:t>
            </a:r>
          </a:p>
          <a:p>
            <a:r>
              <a:rPr lang="en-US" dirty="0" smtClean="0"/>
              <a:t>A </a:t>
            </a:r>
            <a:r>
              <a:rPr lang="en-US" b="1" dirty="0" smtClean="0"/>
              <a:t>float</a:t>
            </a:r>
            <a:r>
              <a:rPr lang="en-US" dirty="0" smtClean="0"/>
              <a:t> is a number with decimal point.</a:t>
            </a:r>
          </a:p>
          <a:p>
            <a:r>
              <a:rPr lang="en-US" dirty="0" smtClean="0"/>
              <a:t>Ex. 5.9, 10.67 , 45.78 etc.</a:t>
            </a:r>
          </a:p>
          <a:p>
            <a:r>
              <a:rPr lang="en-US" dirty="0" smtClean="0"/>
              <a:t>A </a:t>
            </a:r>
            <a:r>
              <a:rPr lang="en-US" b="1" dirty="0" smtClean="0"/>
              <a:t>complex number</a:t>
            </a:r>
            <a:r>
              <a:rPr lang="en-US" dirty="0" smtClean="0"/>
              <a:t> has a real part and imaginary part.</a:t>
            </a:r>
          </a:p>
          <a:p>
            <a:r>
              <a:rPr lang="en-US" dirty="0" smtClean="0"/>
              <a:t>Ex. 5+6j, 9+10j etc.</a:t>
            </a:r>
          </a:p>
          <a:p>
            <a:endParaRPr lang="en-IN" dirty="0"/>
          </a:p>
        </p:txBody>
      </p:sp>
    </p:spTree>
    <p:extLst>
      <p:ext uri="{BB962C8B-B14F-4D97-AF65-F5344CB8AC3E}">
        <p14:creationId xmlns:p14="http://schemas.microsoft.com/office/powerpoint/2010/main" val="361936510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 String </a:t>
            </a:r>
            <a:endParaRPr lang="en-IN" dirty="0"/>
          </a:p>
        </p:txBody>
      </p:sp>
      <p:sp>
        <p:nvSpPr>
          <p:cNvPr id="3" name="Content Placeholder 2"/>
          <p:cNvSpPr>
            <a:spLocks noGrp="1"/>
          </p:cNvSpPr>
          <p:nvPr>
            <p:ph idx="1"/>
          </p:nvPr>
        </p:nvSpPr>
        <p:spPr/>
        <p:txBody>
          <a:bodyPr/>
          <a:lstStyle/>
          <a:p>
            <a:r>
              <a:rPr lang="en-IN" dirty="0" smtClean="0"/>
              <a:t>String is a sequence of characters.  </a:t>
            </a:r>
          </a:p>
          <a:p>
            <a:r>
              <a:rPr lang="en-IN" dirty="0" smtClean="0"/>
              <a:t>We can use single quotes or double quotes.</a:t>
            </a:r>
          </a:p>
          <a:p>
            <a:r>
              <a:rPr lang="en-IN" dirty="0" smtClean="0"/>
              <a:t>Ex. ‘Python’   “Python”</a:t>
            </a:r>
          </a:p>
          <a:p>
            <a:r>
              <a:rPr lang="en-IN" dirty="0" smtClean="0"/>
              <a:t>Triple quotes are used for multi-line strings.</a:t>
            </a:r>
          </a:p>
          <a:p>
            <a:r>
              <a:rPr lang="en-IN" dirty="0" smtClean="0"/>
              <a:t>Ex.  ‘’’ Python is a programming</a:t>
            </a:r>
          </a:p>
          <a:p>
            <a:r>
              <a:rPr lang="en-IN" dirty="0"/>
              <a:t> </a:t>
            </a:r>
            <a:r>
              <a:rPr lang="en-IN" dirty="0" smtClean="0"/>
              <a:t>              language ‘’’</a:t>
            </a:r>
          </a:p>
          <a:p>
            <a:endParaRPr lang="en-IN" dirty="0"/>
          </a:p>
          <a:p>
            <a:pPr marL="0" indent="0">
              <a:buNone/>
            </a:pPr>
            <a:r>
              <a:rPr lang="en-IN" dirty="0" smtClean="0">
                <a:hlinkClick r:id="rId2" action="ppaction://hlinkfile"/>
              </a:rPr>
              <a:t>sample</a:t>
            </a:r>
            <a:endParaRPr lang="en-IN" dirty="0"/>
          </a:p>
        </p:txBody>
      </p:sp>
    </p:spTree>
    <p:extLst>
      <p:ext uri="{BB962C8B-B14F-4D97-AF65-F5344CB8AC3E}">
        <p14:creationId xmlns:p14="http://schemas.microsoft.com/office/powerpoint/2010/main" val="157129104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 String </a:t>
            </a:r>
            <a:endParaRPr lang="en-IN" dirty="0"/>
          </a:p>
        </p:txBody>
      </p:sp>
      <p:sp>
        <p:nvSpPr>
          <p:cNvPr id="3" name="Content Placeholder 2"/>
          <p:cNvSpPr>
            <a:spLocks noGrp="1"/>
          </p:cNvSpPr>
          <p:nvPr>
            <p:ph idx="1"/>
          </p:nvPr>
        </p:nvSpPr>
        <p:spPr/>
        <p:txBody>
          <a:bodyPr/>
          <a:lstStyle/>
          <a:p>
            <a:r>
              <a:rPr lang="en-IN" dirty="0" smtClean="0"/>
              <a:t>String is a sequence of characters.  It can be accessed by using index.</a:t>
            </a:r>
          </a:p>
          <a:p>
            <a:r>
              <a:rPr lang="en-IN" dirty="0" smtClean="0"/>
              <a:t>Like an array, it starts with 0. </a:t>
            </a:r>
          </a:p>
          <a:p>
            <a:endParaRPr lang="en-IN" dirty="0"/>
          </a:p>
          <a:p>
            <a:r>
              <a:rPr lang="en-IN" dirty="0" smtClean="0">
                <a:hlinkClick r:id="rId2" action="ppaction://hlinkfile"/>
              </a:rPr>
              <a:t>sample</a:t>
            </a:r>
            <a:endParaRPr lang="en-IN" dirty="0"/>
          </a:p>
        </p:txBody>
      </p:sp>
    </p:spTree>
    <p:extLst>
      <p:ext uri="{BB962C8B-B14F-4D97-AF65-F5344CB8AC3E}">
        <p14:creationId xmlns:p14="http://schemas.microsoft.com/office/powerpoint/2010/main" val="380012358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 String </a:t>
            </a:r>
          </a:p>
        </p:txBody>
      </p:sp>
      <p:sp>
        <p:nvSpPr>
          <p:cNvPr id="3" name="Content Placeholder 2"/>
          <p:cNvSpPr>
            <a:spLocks noGrp="1"/>
          </p:cNvSpPr>
          <p:nvPr>
            <p:ph idx="1"/>
          </p:nvPr>
        </p:nvSpPr>
        <p:spPr/>
        <p:txBody>
          <a:bodyPr/>
          <a:lstStyle/>
          <a:p>
            <a:pPr marL="0" indent="0">
              <a:buNone/>
            </a:pPr>
            <a:r>
              <a:rPr lang="en-IN" dirty="0" smtClean="0"/>
              <a:t>Operations in String:-</a:t>
            </a:r>
          </a:p>
          <a:p>
            <a:r>
              <a:rPr lang="en-US" dirty="0" smtClean="0"/>
              <a:t>Concatenation - +</a:t>
            </a:r>
            <a:endParaRPr lang="en-US" dirty="0"/>
          </a:p>
          <a:p>
            <a:r>
              <a:rPr lang="en-US" dirty="0" smtClean="0"/>
              <a:t>Repetition - </a:t>
            </a:r>
            <a:r>
              <a:rPr lang="en-US" b="1" dirty="0" smtClean="0"/>
              <a:t>*</a:t>
            </a:r>
            <a:r>
              <a:rPr lang="en-US" dirty="0" smtClean="0"/>
              <a:t> operator</a:t>
            </a:r>
            <a:endParaRPr lang="en-US" dirty="0"/>
          </a:p>
          <a:p>
            <a:pPr marL="0" indent="0">
              <a:buNone/>
            </a:pPr>
            <a:r>
              <a:rPr lang="en-IN" dirty="0" smtClean="0">
                <a:hlinkClick r:id="rId2" action="ppaction://hlinkfile"/>
              </a:rPr>
              <a:t>sample</a:t>
            </a:r>
            <a:endParaRPr lang="en-IN" dirty="0"/>
          </a:p>
        </p:txBody>
      </p:sp>
    </p:spTree>
    <p:extLst>
      <p:ext uri="{BB962C8B-B14F-4D97-AF65-F5344CB8AC3E}">
        <p14:creationId xmlns:p14="http://schemas.microsoft.com/office/powerpoint/2010/main" val="42740440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 String </a:t>
            </a:r>
          </a:p>
        </p:txBody>
      </p:sp>
      <p:sp>
        <p:nvSpPr>
          <p:cNvPr id="3" name="Content Placeholder 2"/>
          <p:cNvSpPr>
            <a:spLocks noGrp="1"/>
          </p:cNvSpPr>
          <p:nvPr>
            <p:ph idx="1"/>
          </p:nvPr>
        </p:nvSpPr>
        <p:spPr/>
        <p:txBody>
          <a:bodyPr/>
          <a:lstStyle/>
          <a:p>
            <a:r>
              <a:rPr lang="en-IN" dirty="0" smtClean="0"/>
              <a:t>Membership test in string</a:t>
            </a:r>
          </a:p>
          <a:p>
            <a:endParaRPr lang="en-IN" dirty="0"/>
          </a:p>
          <a:p>
            <a:r>
              <a:rPr lang="en-IN" dirty="0" smtClean="0"/>
              <a:t>&gt;&gt;&gt; ‘r’ in ‘training’ - &gt;returns true</a:t>
            </a:r>
          </a:p>
          <a:p>
            <a:r>
              <a:rPr lang="en-IN" dirty="0" smtClean="0"/>
              <a:t>&gt;&gt;&gt; ‘x’ in ‘training’ -&gt; returns false</a:t>
            </a:r>
            <a:endParaRPr lang="en-IN" dirty="0"/>
          </a:p>
        </p:txBody>
      </p:sp>
    </p:spTree>
    <p:extLst>
      <p:ext uri="{BB962C8B-B14F-4D97-AF65-F5344CB8AC3E}">
        <p14:creationId xmlns:p14="http://schemas.microsoft.com/office/powerpoint/2010/main" val="927960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smtClean="0"/>
              <a:t>Data Structures </a:t>
            </a:r>
            <a:endParaRPr lang="en-IN" dirty="0"/>
          </a:p>
        </p:txBody>
      </p:sp>
      <p:sp>
        <p:nvSpPr>
          <p:cNvPr id="7" name="Subtitle 6"/>
          <p:cNvSpPr>
            <a:spLocks noGrp="1"/>
          </p:cNvSpPr>
          <p:nvPr>
            <p:ph type="subTitle" sz="quarter" idx="1"/>
          </p:nvPr>
        </p:nvSpPr>
        <p:spPr/>
        <p:txBody>
          <a:bodyPr/>
          <a:lstStyle/>
          <a:p>
            <a:endParaRPr lang="en-IN"/>
          </a:p>
        </p:txBody>
      </p:sp>
    </p:spTree>
    <p:extLst>
      <p:ext uri="{BB962C8B-B14F-4D97-AF65-F5344CB8AC3E}">
        <p14:creationId xmlns:p14="http://schemas.microsoft.com/office/powerpoint/2010/main" val="95332053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Content Placeholder 2"/>
          <p:cNvSpPr>
            <a:spLocks noGrp="1"/>
          </p:cNvSpPr>
          <p:nvPr>
            <p:ph idx="1"/>
          </p:nvPr>
        </p:nvSpPr>
        <p:spPr/>
        <p:txBody>
          <a:bodyPr/>
          <a:lstStyle/>
          <a:p>
            <a:r>
              <a:rPr lang="en-IN" dirty="0" smtClean="0"/>
              <a:t>Understand different data structures in Python</a:t>
            </a:r>
          </a:p>
          <a:p>
            <a:r>
              <a:rPr lang="en-IN" dirty="0" smtClean="0"/>
              <a:t>Differentiate the data structures</a:t>
            </a:r>
          </a:p>
          <a:p>
            <a:r>
              <a:rPr lang="en-IN" dirty="0" smtClean="0"/>
              <a:t>Write simple programs using different data structures </a:t>
            </a:r>
            <a:endParaRPr lang="en-IN" dirty="0"/>
          </a:p>
        </p:txBody>
      </p:sp>
    </p:spTree>
    <p:extLst>
      <p:ext uri="{BB962C8B-B14F-4D97-AF65-F5344CB8AC3E}">
        <p14:creationId xmlns:p14="http://schemas.microsoft.com/office/powerpoint/2010/main" val="40630716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a:t>
            </a:r>
            <a:endParaRPr lang="en-IN" dirty="0"/>
          </a:p>
        </p:txBody>
      </p:sp>
      <p:sp>
        <p:nvSpPr>
          <p:cNvPr id="3" name="Content Placeholder 2"/>
          <p:cNvSpPr>
            <a:spLocks noGrp="1"/>
          </p:cNvSpPr>
          <p:nvPr>
            <p:ph idx="1"/>
          </p:nvPr>
        </p:nvSpPr>
        <p:spPr/>
        <p:txBody>
          <a:bodyPr/>
          <a:lstStyle/>
          <a:p>
            <a:pPr marL="0" indent="0">
              <a:buNone/>
            </a:pPr>
            <a:r>
              <a:rPr lang="en-US" dirty="0" smtClean="0"/>
              <a:t>It is used  in the following areas: </a:t>
            </a:r>
            <a:endParaRPr lang="en-US" dirty="0"/>
          </a:p>
          <a:p>
            <a:pPr marL="0" indent="0">
              <a:buNone/>
            </a:pPr>
            <a:r>
              <a:rPr lang="en-US" dirty="0" smtClean="0"/>
              <a:t>	</a:t>
            </a:r>
          </a:p>
          <a:p>
            <a:pPr>
              <a:buFont typeface="Wingdings" panose="05000000000000000000" pitchFamily="2" charset="2"/>
              <a:buChar char="ü"/>
            </a:pPr>
            <a:r>
              <a:rPr lang="en-US" dirty="0"/>
              <a:t>	</a:t>
            </a:r>
            <a:r>
              <a:rPr lang="en-US" dirty="0" smtClean="0"/>
              <a:t>GUI development, </a:t>
            </a:r>
          </a:p>
          <a:p>
            <a:pPr>
              <a:buFont typeface="Wingdings" panose="05000000000000000000" pitchFamily="2" charset="2"/>
              <a:buChar char="ü"/>
            </a:pPr>
            <a:r>
              <a:rPr lang="en-US" dirty="0"/>
              <a:t>	</a:t>
            </a:r>
            <a:r>
              <a:rPr lang="en-US" dirty="0" smtClean="0"/>
              <a:t>Web application, </a:t>
            </a:r>
          </a:p>
          <a:p>
            <a:pPr>
              <a:buFont typeface="Wingdings" panose="05000000000000000000" pitchFamily="2" charset="2"/>
              <a:buChar char="ü"/>
            </a:pPr>
            <a:r>
              <a:rPr lang="en-US" dirty="0"/>
              <a:t>	</a:t>
            </a:r>
            <a:r>
              <a:rPr lang="en-US" dirty="0" smtClean="0"/>
              <a:t>System administration tasks</a:t>
            </a:r>
          </a:p>
          <a:p>
            <a:pPr>
              <a:buFont typeface="Wingdings" panose="05000000000000000000" pitchFamily="2" charset="2"/>
              <a:buChar char="ü"/>
            </a:pPr>
            <a:r>
              <a:rPr lang="en-US" dirty="0"/>
              <a:t>	</a:t>
            </a:r>
            <a:r>
              <a:rPr lang="en-US" dirty="0" smtClean="0"/>
              <a:t>Financial calculation, </a:t>
            </a:r>
          </a:p>
          <a:p>
            <a:pPr>
              <a:buFont typeface="Wingdings" panose="05000000000000000000" pitchFamily="2" charset="2"/>
              <a:buChar char="ü"/>
            </a:pPr>
            <a:r>
              <a:rPr lang="en-US" dirty="0"/>
              <a:t>	</a:t>
            </a:r>
            <a:r>
              <a:rPr lang="en-US" dirty="0" smtClean="0"/>
              <a:t>Data Analysis</a:t>
            </a:r>
          </a:p>
          <a:p>
            <a:pPr>
              <a:buFont typeface="Wingdings" panose="05000000000000000000" pitchFamily="2" charset="2"/>
              <a:buChar char="ü"/>
            </a:pPr>
            <a:r>
              <a:rPr lang="en-US" dirty="0"/>
              <a:t>	</a:t>
            </a:r>
            <a:r>
              <a:rPr lang="en-US" dirty="0" smtClean="0"/>
              <a:t>Visualization</a:t>
            </a:r>
            <a:endParaRPr lang="en-IN" dirty="0" smtClean="0"/>
          </a:p>
          <a:p>
            <a:endParaRPr lang="en-IN" dirty="0"/>
          </a:p>
        </p:txBody>
      </p:sp>
    </p:spTree>
    <p:extLst>
      <p:ext uri="{BB962C8B-B14F-4D97-AF65-F5344CB8AC3E}">
        <p14:creationId xmlns:p14="http://schemas.microsoft.com/office/powerpoint/2010/main" val="193452683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a:t>
            </a:r>
            <a:endParaRPr lang="en-IN" dirty="0"/>
          </a:p>
        </p:txBody>
      </p:sp>
      <p:sp>
        <p:nvSpPr>
          <p:cNvPr id="3" name="Content Placeholder 2"/>
          <p:cNvSpPr>
            <a:spLocks noGrp="1"/>
          </p:cNvSpPr>
          <p:nvPr>
            <p:ph idx="1"/>
          </p:nvPr>
        </p:nvSpPr>
        <p:spPr/>
        <p:txBody>
          <a:bodyPr/>
          <a:lstStyle/>
          <a:p>
            <a:r>
              <a:rPr lang="en-US" dirty="0" smtClean="0"/>
              <a:t>List </a:t>
            </a:r>
            <a:r>
              <a:rPr lang="en-US" dirty="0"/>
              <a:t>is </a:t>
            </a:r>
            <a:r>
              <a:rPr lang="en-US" dirty="0" smtClean="0"/>
              <a:t>data type where elements can be placed elements inside </a:t>
            </a:r>
            <a:r>
              <a:rPr lang="en-US" dirty="0"/>
              <a:t>a square bracket [ ], separated by commas.</a:t>
            </a:r>
          </a:p>
          <a:p>
            <a:r>
              <a:rPr lang="en-US" dirty="0"/>
              <a:t>It can have any number of items and they may be of different types (integer, float, string etc</a:t>
            </a:r>
            <a:r>
              <a:rPr lang="en-US" dirty="0" smtClean="0"/>
              <a:t>.).</a:t>
            </a:r>
          </a:p>
          <a:p>
            <a:endParaRPr lang="en-US" dirty="0"/>
          </a:p>
          <a:p>
            <a:r>
              <a:rPr lang="en-US" dirty="0" smtClean="0"/>
              <a:t>Ex. </a:t>
            </a:r>
          </a:p>
          <a:p>
            <a:r>
              <a:rPr lang="en-US" dirty="0" err="1" smtClean="0"/>
              <a:t>sample_list</a:t>
            </a:r>
            <a:r>
              <a:rPr lang="en-US" dirty="0" smtClean="0"/>
              <a:t>=[1, ‘</a:t>
            </a:r>
            <a:r>
              <a:rPr lang="en-US" dirty="0" err="1" smtClean="0"/>
              <a:t>abcd</a:t>
            </a:r>
            <a:r>
              <a:rPr lang="en-US" dirty="0" smtClean="0"/>
              <a:t>’, 30.04]</a:t>
            </a:r>
          </a:p>
          <a:p>
            <a:r>
              <a:rPr lang="en-US" dirty="0" err="1" smtClean="0"/>
              <a:t>sample_list</a:t>
            </a:r>
            <a:r>
              <a:rPr lang="en-US" dirty="0" smtClean="0"/>
              <a:t>=[]</a:t>
            </a:r>
          </a:p>
          <a:p>
            <a:endParaRPr lang="en-US" dirty="0"/>
          </a:p>
          <a:p>
            <a:endParaRPr lang="en-IN" dirty="0"/>
          </a:p>
        </p:txBody>
      </p:sp>
    </p:spTree>
    <p:extLst>
      <p:ext uri="{BB962C8B-B14F-4D97-AF65-F5344CB8AC3E}">
        <p14:creationId xmlns:p14="http://schemas.microsoft.com/office/powerpoint/2010/main" val="328699512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a:t>
            </a:r>
            <a:endParaRPr lang="en-IN" dirty="0"/>
          </a:p>
        </p:txBody>
      </p:sp>
      <p:sp>
        <p:nvSpPr>
          <p:cNvPr id="3" name="Content Placeholder 2"/>
          <p:cNvSpPr>
            <a:spLocks noGrp="1"/>
          </p:cNvSpPr>
          <p:nvPr>
            <p:ph idx="1"/>
          </p:nvPr>
        </p:nvSpPr>
        <p:spPr/>
        <p:txBody>
          <a:bodyPr/>
          <a:lstStyle/>
          <a:p>
            <a:r>
              <a:rPr lang="en-IN" dirty="0" smtClean="0"/>
              <a:t>Nested List: </a:t>
            </a:r>
          </a:p>
          <a:p>
            <a:r>
              <a:rPr lang="en-IN" dirty="0" smtClean="0"/>
              <a:t>A list can have another list as member.</a:t>
            </a:r>
          </a:p>
          <a:p>
            <a:r>
              <a:rPr lang="en-IN" dirty="0" smtClean="0"/>
              <a:t>Ex.</a:t>
            </a:r>
          </a:p>
          <a:p>
            <a:r>
              <a:rPr lang="en-IN" dirty="0" err="1"/>
              <a:t>s</a:t>
            </a:r>
            <a:r>
              <a:rPr lang="en-IN" dirty="0" err="1" smtClean="0"/>
              <a:t>ample_list</a:t>
            </a:r>
            <a:r>
              <a:rPr lang="en-IN" dirty="0" smtClean="0"/>
              <a:t>=</a:t>
            </a:r>
            <a:r>
              <a:rPr lang="en-US" dirty="0" smtClean="0"/>
              <a:t>[‘earth’, </a:t>
            </a:r>
            <a:r>
              <a:rPr lang="en-US" dirty="0"/>
              <a:t>[8, 4, 6], </a:t>
            </a:r>
            <a:r>
              <a:rPr lang="en-US" dirty="0" smtClean="0"/>
              <a:t>[‘</a:t>
            </a:r>
            <a:r>
              <a:rPr lang="en-US" dirty="0" err="1" smtClean="0"/>
              <a:t>sky’,’blue</a:t>
            </a:r>
            <a:r>
              <a:rPr lang="en-US" dirty="0" smtClean="0"/>
              <a:t>']] </a:t>
            </a:r>
          </a:p>
          <a:p>
            <a:pPr marL="0" indent="0">
              <a:buNone/>
            </a:pPr>
            <a:endParaRPr lang="en-US" dirty="0" smtClean="0"/>
          </a:p>
          <a:p>
            <a:pPr marL="0" indent="0">
              <a:buNone/>
            </a:pPr>
            <a:r>
              <a:rPr lang="en-US" dirty="0" smtClean="0">
                <a:hlinkClick r:id="rId2" action="ppaction://hlinkfile"/>
              </a:rPr>
              <a:t>ListDemo</a:t>
            </a:r>
            <a:endParaRPr lang="en-US" dirty="0"/>
          </a:p>
        </p:txBody>
      </p:sp>
    </p:spTree>
    <p:extLst>
      <p:ext uri="{BB962C8B-B14F-4D97-AF65-F5344CB8AC3E}">
        <p14:creationId xmlns:p14="http://schemas.microsoft.com/office/powerpoint/2010/main" val="316659178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a:t>
            </a:r>
            <a:endParaRPr lang="en-IN" dirty="0"/>
          </a:p>
        </p:txBody>
      </p:sp>
      <p:sp>
        <p:nvSpPr>
          <p:cNvPr id="5" name="Content Placeholder 4"/>
          <p:cNvSpPr>
            <a:spLocks noGrp="1"/>
          </p:cNvSpPr>
          <p:nvPr>
            <p:ph idx="1"/>
          </p:nvPr>
        </p:nvSpPr>
        <p:spPr/>
        <p:txBody>
          <a:bodyPr/>
          <a:lstStyle/>
          <a:p>
            <a:r>
              <a:rPr lang="en-IN" dirty="0" smtClean="0"/>
              <a:t>Index operator is used to access the elements.</a:t>
            </a:r>
          </a:p>
          <a:p>
            <a:endParaRPr lang="en-IN" dirty="0"/>
          </a:p>
          <a:p>
            <a:r>
              <a:rPr lang="en-IN" dirty="0" err="1" smtClean="0"/>
              <a:t>Sample_list</a:t>
            </a:r>
            <a:r>
              <a:rPr lang="en-IN" dirty="0" smtClean="0"/>
              <a:t>[0] – to access first element – outputs  earth</a:t>
            </a:r>
          </a:p>
          <a:p>
            <a:r>
              <a:rPr lang="en-IN" dirty="0" err="1" smtClean="0"/>
              <a:t>Sample_list</a:t>
            </a:r>
            <a:r>
              <a:rPr lang="en-IN" dirty="0" smtClean="0"/>
              <a:t>[1] – outputs [8,4,6]</a:t>
            </a:r>
          </a:p>
          <a:p>
            <a:endParaRPr lang="en-IN" dirty="0" smtClean="0"/>
          </a:p>
          <a:p>
            <a:r>
              <a:rPr lang="en-US" dirty="0">
                <a:hlinkClick r:id="rId2" action="ppaction://hlinkfile"/>
              </a:rPr>
              <a:t>ListDemo</a:t>
            </a:r>
            <a:endParaRPr lang="en-US" dirty="0"/>
          </a:p>
          <a:p>
            <a:endParaRPr lang="en-IN" dirty="0"/>
          </a:p>
        </p:txBody>
      </p:sp>
    </p:spTree>
    <p:extLst>
      <p:ext uri="{BB962C8B-B14F-4D97-AF65-F5344CB8AC3E}">
        <p14:creationId xmlns:p14="http://schemas.microsoft.com/office/powerpoint/2010/main" val="60885484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LISt</a:t>
            </a:r>
            <a:endParaRPr lang="en-IN" dirty="0"/>
          </a:p>
        </p:txBody>
      </p:sp>
      <p:sp>
        <p:nvSpPr>
          <p:cNvPr id="3" name="Content Placeholder 2"/>
          <p:cNvSpPr>
            <a:spLocks noGrp="1"/>
          </p:cNvSpPr>
          <p:nvPr>
            <p:ph idx="1"/>
          </p:nvPr>
        </p:nvSpPr>
        <p:spPr/>
        <p:txBody>
          <a:bodyPr/>
          <a:lstStyle/>
          <a:p>
            <a:r>
              <a:rPr lang="en-IN" dirty="0" smtClean="0"/>
              <a:t>Slicing List</a:t>
            </a:r>
          </a:p>
          <a:p>
            <a:pPr marL="0" indent="0">
              <a:buNone/>
            </a:pPr>
            <a:r>
              <a:rPr lang="en-IN" dirty="0" smtClean="0"/>
              <a:t>The  range of items in a list can be accessed using slice operations.</a:t>
            </a:r>
          </a:p>
          <a:p>
            <a:pPr marL="0" indent="0">
              <a:buNone/>
            </a:pPr>
            <a:r>
              <a:rPr lang="en-IN" dirty="0" smtClean="0"/>
              <a:t>Ex. </a:t>
            </a:r>
            <a:r>
              <a:rPr lang="en-IN" dirty="0" err="1" smtClean="0"/>
              <a:t>even_list</a:t>
            </a:r>
            <a:r>
              <a:rPr lang="en-IN" dirty="0" smtClean="0"/>
              <a:t>=[2,4,6,8,10,12,14,18,20]</a:t>
            </a:r>
          </a:p>
          <a:p>
            <a:pPr marL="0" indent="0">
              <a:buNone/>
            </a:pPr>
            <a:r>
              <a:rPr lang="en-IN" dirty="0" smtClean="0"/>
              <a:t>Print(</a:t>
            </a:r>
            <a:r>
              <a:rPr lang="en-IN" dirty="0" err="1" smtClean="0"/>
              <a:t>even_list</a:t>
            </a:r>
            <a:r>
              <a:rPr lang="en-IN" dirty="0" smtClean="0"/>
              <a:t>[2:5])   # prints from 3</a:t>
            </a:r>
            <a:r>
              <a:rPr lang="en-IN" baseline="30000" dirty="0" smtClean="0"/>
              <a:t>rd</a:t>
            </a:r>
            <a:r>
              <a:rPr lang="en-IN" dirty="0" smtClean="0"/>
              <a:t> to 5</a:t>
            </a:r>
            <a:r>
              <a:rPr lang="en-IN" baseline="30000" dirty="0" smtClean="0"/>
              <a:t>th</a:t>
            </a:r>
            <a:r>
              <a:rPr lang="en-IN" dirty="0" smtClean="0"/>
              <a:t> item.</a:t>
            </a:r>
            <a:endParaRPr lang="en-IN" dirty="0"/>
          </a:p>
        </p:txBody>
      </p:sp>
    </p:spTree>
    <p:extLst>
      <p:ext uri="{BB962C8B-B14F-4D97-AF65-F5344CB8AC3E}">
        <p14:creationId xmlns:p14="http://schemas.microsoft.com/office/powerpoint/2010/main" val="125963630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a:t>
            </a:r>
            <a:endParaRPr lang="en-IN" dirty="0"/>
          </a:p>
        </p:txBody>
      </p:sp>
      <p:sp>
        <p:nvSpPr>
          <p:cNvPr id="3" name="Content Placeholder 2"/>
          <p:cNvSpPr>
            <a:spLocks noGrp="1"/>
          </p:cNvSpPr>
          <p:nvPr>
            <p:ph idx="1"/>
          </p:nvPr>
        </p:nvSpPr>
        <p:spPr/>
        <p:txBody>
          <a:bodyPr/>
          <a:lstStyle/>
          <a:p>
            <a:r>
              <a:rPr lang="en-US" dirty="0" err="1"/>
              <a:t>even_list</a:t>
            </a:r>
            <a:r>
              <a:rPr lang="en-US" dirty="0"/>
              <a:t>=[2,4,6,8,10,12,14,16,18,20]</a:t>
            </a:r>
          </a:p>
          <a:p>
            <a:r>
              <a:rPr lang="en-US" dirty="0" smtClean="0"/>
              <a:t>#</a:t>
            </a:r>
            <a:r>
              <a:rPr lang="en-US" dirty="0"/>
              <a:t>print 2nd to 5th item</a:t>
            </a:r>
          </a:p>
          <a:p>
            <a:r>
              <a:rPr lang="en-US" dirty="0"/>
              <a:t>print(</a:t>
            </a:r>
            <a:r>
              <a:rPr lang="en-US" dirty="0" err="1"/>
              <a:t>even_list</a:t>
            </a:r>
            <a:r>
              <a:rPr lang="en-US" dirty="0"/>
              <a:t>[2:5])</a:t>
            </a:r>
          </a:p>
          <a:p>
            <a:r>
              <a:rPr lang="en-US" dirty="0" smtClean="0"/>
              <a:t>#</a:t>
            </a:r>
            <a:r>
              <a:rPr lang="en-US" dirty="0"/>
              <a:t>print last item to 5th last item</a:t>
            </a:r>
          </a:p>
          <a:p>
            <a:r>
              <a:rPr lang="en-US" dirty="0"/>
              <a:t>print(</a:t>
            </a:r>
            <a:r>
              <a:rPr lang="en-US" dirty="0" err="1"/>
              <a:t>even_list</a:t>
            </a:r>
            <a:r>
              <a:rPr lang="en-US" dirty="0"/>
              <a:t>[-5])</a:t>
            </a:r>
          </a:p>
          <a:p>
            <a:r>
              <a:rPr lang="en-US" dirty="0" smtClean="0"/>
              <a:t>#</a:t>
            </a:r>
            <a:r>
              <a:rPr lang="en-US" dirty="0"/>
              <a:t>print elements </a:t>
            </a:r>
            <a:r>
              <a:rPr lang="en-US" dirty="0" err="1"/>
              <a:t>begining</a:t>
            </a:r>
            <a:r>
              <a:rPr lang="en-US" dirty="0"/>
              <a:t> to end</a:t>
            </a:r>
          </a:p>
          <a:p>
            <a:r>
              <a:rPr lang="en-US" dirty="0"/>
              <a:t>print(</a:t>
            </a:r>
            <a:r>
              <a:rPr lang="en-US" dirty="0" err="1"/>
              <a:t>even_list</a:t>
            </a:r>
            <a:r>
              <a:rPr lang="en-US" dirty="0"/>
              <a:t>[:])</a:t>
            </a:r>
          </a:p>
        </p:txBody>
      </p:sp>
    </p:spTree>
    <p:extLst>
      <p:ext uri="{BB962C8B-B14F-4D97-AF65-F5344CB8AC3E}">
        <p14:creationId xmlns:p14="http://schemas.microsoft.com/office/powerpoint/2010/main" val="318143778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 methods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6169619"/>
              </p:ext>
            </p:extLst>
          </p:nvPr>
        </p:nvGraphicFramePr>
        <p:xfrm>
          <a:off x="487218" y="1396287"/>
          <a:ext cx="11217563" cy="4962950"/>
        </p:xfrm>
        <a:graphic>
          <a:graphicData uri="http://schemas.openxmlformats.org/drawingml/2006/table">
            <a:tbl>
              <a:tblPr/>
              <a:tblGrid>
                <a:gridCol w="11217563">
                  <a:extLst>
                    <a:ext uri="{9D8B030D-6E8A-4147-A177-3AD203B41FA5}">
                      <a16:colId xmlns:a16="http://schemas.microsoft.com/office/drawing/2014/main" val="2411338363"/>
                    </a:ext>
                  </a:extLst>
                </a:gridCol>
              </a:tblGrid>
              <a:tr h="459719">
                <a:tc>
                  <a:txBody>
                    <a:bodyPr/>
                    <a:lstStyle/>
                    <a:p>
                      <a:r>
                        <a:rPr lang="en-US" b="1" u="sng" dirty="0">
                          <a:hlinkClick r:id="rId2" tooltip="Python List append()"/>
                        </a:rPr>
                        <a:t>append()</a:t>
                      </a:r>
                      <a:r>
                        <a:rPr lang="en-US" u="sng" dirty="0">
                          <a:hlinkClick r:id="rId2" tooltip="Python List append()"/>
                        </a:rPr>
                        <a:t> - Add an element to the end of the list</a:t>
                      </a:r>
                      <a:endParaRPr lang="en-US" u="sng" dirty="0"/>
                    </a:p>
                  </a:txBody>
                  <a:tcPr anchor="ctr">
                    <a:lnL>
                      <a:noFill/>
                    </a:lnL>
                    <a:lnR>
                      <a:noFill/>
                    </a:lnR>
                    <a:lnT>
                      <a:noFill/>
                    </a:lnT>
                    <a:lnB>
                      <a:noFill/>
                    </a:lnB>
                  </a:tcPr>
                </a:tc>
                <a:extLst>
                  <a:ext uri="{0D108BD9-81ED-4DB2-BD59-A6C34878D82A}">
                    <a16:rowId xmlns:a16="http://schemas.microsoft.com/office/drawing/2014/main" val="3492705312"/>
                  </a:ext>
                </a:extLst>
              </a:tr>
              <a:tr h="459719">
                <a:tc>
                  <a:txBody>
                    <a:bodyPr/>
                    <a:lstStyle/>
                    <a:p>
                      <a:r>
                        <a:rPr lang="en-US" b="1" u="sng" dirty="0">
                          <a:hlinkClick r:id="rId3" tooltip="Python List extend()"/>
                        </a:rPr>
                        <a:t>extend()</a:t>
                      </a:r>
                      <a:r>
                        <a:rPr lang="en-US" u="sng" dirty="0">
                          <a:hlinkClick r:id="rId3" tooltip="Python List extend()"/>
                        </a:rPr>
                        <a:t> - Add all elements of a list to the another list</a:t>
                      </a:r>
                      <a:endParaRPr lang="en-US" u="sng" dirty="0"/>
                    </a:p>
                  </a:txBody>
                  <a:tcPr anchor="ctr">
                    <a:lnL>
                      <a:noFill/>
                    </a:lnL>
                    <a:lnR>
                      <a:noFill/>
                    </a:lnR>
                    <a:lnT>
                      <a:noFill/>
                    </a:lnT>
                    <a:lnB>
                      <a:noFill/>
                    </a:lnB>
                  </a:tcPr>
                </a:tc>
                <a:extLst>
                  <a:ext uri="{0D108BD9-81ED-4DB2-BD59-A6C34878D82A}">
                    <a16:rowId xmlns:a16="http://schemas.microsoft.com/office/drawing/2014/main" val="3924881555"/>
                  </a:ext>
                </a:extLst>
              </a:tr>
              <a:tr h="459719">
                <a:tc>
                  <a:txBody>
                    <a:bodyPr/>
                    <a:lstStyle/>
                    <a:p>
                      <a:r>
                        <a:rPr lang="en-US" b="1" u="sng" dirty="0">
                          <a:hlinkClick r:id="rId4" tooltip="Python List index()"/>
                        </a:rPr>
                        <a:t>insert()</a:t>
                      </a:r>
                      <a:r>
                        <a:rPr lang="en-US" u="sng" dirty="0">
                          <a:hlinkClick r:id="rId4" tooltip="Python List index()"/>
                        </a:rPr>
                        <a:t> - Insert an item at the defined index</a:t>
                      </a:r>
                      <a:endParaRPr lang="en-US" u="sng" dirty="0"/>
                    </a:p>
                  </a:txBody>
                  <a:tcPr anchor="ctr">
                    <a:lnL>
                      <a:noFill/>
                    </a:lnL>
                    <a:lnR>
                      <a:noFill/>
                    </a:lnR>
                    <a:lnT>
                      <a:noFill/>
                    </a:lnT>
                    <a:lnB>
                      <a:noFill/>
                    </a:lnB>
                  </a:tcPr>
                </a:tc>
                <a:extLst>
                  <a:ext uri="{0D108BD9-81ED-4DB2-BD59-A6C34878D82A}">
                    <a16:rowId xmlns:a16="http://schemas.microsoft.com/office/drawing/2014/main" val="1816871569"/>
                  </a:ext>
                </a:extLst>
              </a:tr>
              <a:tr h="459719">
                <a:tc>
                  <a:txBody>
                    <a:bodyPr/>
                    <a:lstStyle/>
                    <a:p>
                      <a:r>
                        <a:rPr lang="en-US" b="1" u="sng" dirty="0">
                          <a:hlinkClick r:id="rId5" tooltip="Python List remove()"/>
                        </a:rPr>
                        <a:t>remove()</a:t>
                      </a:r>
                      <a:r>
                        <a:rPr lang="en-US" u="sng" dirty="0">
                          <a:hlinkClick r:id="rId5" tooltip="Python List remove()"/>
                        </a:rPr>
                        <a:t> - Removes an item from the list</a:t>
                      </a:r>
                      <a:endParaRPr lang="en-US" u="sng" dirty="0"/>
                    </a:p>
                  </a:txBody>
                  <a:tcPr anchor="ctr">
                    <a:lnL>
                      <a:noFill/>
                    </a:lnL>
                    <a:lnR>
                      <a:noFill/>
                    </a:lnR>
                    <a:lnT>
                      <a:noFill/>
                    </a:lnT>
                    <a:lnB>
                      <a:noFill/>
                    </a:lnB>
                  </a:tcPr>
                </a:tc>
                <a:extLst>
                  <a:ext uri="{0D108BD9-81ED-4DB2-BD59-A6C34878D82A}">
                    <a16:rowId xmlns:a16="http://schemas.microsoft.com/office/drawing/2014/main" val="392202867"/>
                  </a:ext>
                </a:extLst>
              </a:tr>
              <a:tr h="459719">
                <a:tc>
                  <a:txBody>
                    <a:bodyPr/>
                    <a:lstStyle/>
                    <a:p>
                      <a:r>
                        <a:rPr lang="en-US" b="1" u="sng" dirty="0">
                          <a:hlinkClick r:id="rId6" tooltip="Python List pop()"/>
                        </a:rPr>
                        <a:t>pop()</a:t>
                      </a:r>
                      <a:r>
                        <a:rPr lang="en-US" u="sng" dirty="0">
                          <a:hlinkClick r:id="rId6" tooltip="Python List pop()"/>
                        </a:rPr>
                        <a:t> - Removes and returns an element at the given index</a:t>
                      </a:r>
                      <a:endParaRPr lang="en-US" u="sng" dirty="0"/>
                    </a:p>
                  </a:txBody>
                  <a:tcPr anchor="ctr">
                    <a:lnL>
                      <a:noFill/>
                    </a:lnL>
                    <a:lnR>
                      <a:noFill/>
                    </a:lnR>
                    <a:lnT>
                      <a:noFill/>
                    </a:lnT>
                    <a:lnB>
                      <a:noFill/>
                    </a:lnB>
                  </a:tcPr>
                </a:tc>
                <a:extLst>
                  <a:ext uri="{0D108BD9-81ED-4DB2-BD59-A6C34878D82A}">
                    <a16:rowId xmlns:a16="http://schemas.microsoft.com/office/drawing/2014/main" val="2498874364"/>
                  </a:ext>
                </a:extLst>
              </a:tr>
              <a:tr h="459719">
                <a:tc>
                  <a:txBody>
                    <a:bodyPr/>
                    <a:lstStyle/>
                    <a:p>
                      <a:r>
                        <a:rPr lang="en-US" b="1" u="sng" dirty="0">
                          <a:hlinkClick r:id="rId7" tooltip="Python List clear()"/>
                        </a:rPr>
                        <a:t>clear()</a:t>
                      </a:r>
                      <a:r>
                        <a:rPr lang="en-US" u="sng" dirty="0">
                          <a:hlinkClick r:id="rId7" tooltip="Python List clear()"/>
                        </a:rPr>
                        <a:t> - Removes all items from the list</a:t>
                      </a:r>
                      <a:endParaRPr lang="en-US" u="sng" dirty="0"/>
                    </a:p>
                  </a:txBody>
                  <a:tcPr anchor="ctr">
                    <a:lnL>
                      <a:noFill/>
                    </a:lnL>
                    <a:lnR>
                      <a:noFill/>
                    </a:lnR>
                    <a:lnT>
                      <a:noFill/>
                    </a:lnT>
                    <a:lnB>
                      <a:noFill/>
                    </a:lnB>
                  </a:tcPr>
                </a:tc>
                <a:extLst>
                  <a:ext uri="{0D108BD9-81ED-4DB2-BD59-A6C34878D82A}">
                    <a16:rowId xmlns:a16="http://schemas.microsoft.com/office/drawing/2014/main" val="2434439729"/>
                  </a:ext>
                </a:extLst>
              </a:tr>
              <a:tr h="459719">
                <a:tc>
                  <a:txBody>
                    <a:bodyPr/>
                    <a:lstStyle/>
                    <a:p>
                      <a:r>
                        <a:rPr lang="en-US" b="1" u="sng" dirty="0">
                          <a:hlinkClick r:id="rId8" tooltip="Python List index()"/>
                        </a:rPr>
                        <a:t>index()</a:t>
                      </a:r>
                      <a:r>
                        <a:rPr lang="en-US" u="sng" dirty="0">
                          <a:hlinkClick r:id="rId8" tooltip="Python List index()"/>
                        </a:rPr>
                        <a:t> - Returns the index of the first matched item</a:t>
                      </a:r>
                      <a:endParaRPr lang="en-US" u="sng" dirty="0"/>
                    </a:p>
                  </a:txBody>
                  <a:tcPr anchor="ctr">
                    <a:lnL>
                      <a:noFill/>
                    </a:lnL>
                    <a:lnR>
                      <a:noFill/>
                    </a:lnR>
                    <a:lnT>
                      <a:noFill/>
                    </a:lnT>
                    <a:lnB>
                      <a:noFill/>
                    </a:lnB>
                  </a:tcPr>
                </a:tc>
                <a:extLst>
                  <a:ext uri="{0D108BD9-81ED-4DB2-BD59-A6C34878D82A}">
                    <a16:rowId xmlns:a16="http://schemas.microsoft.com/office/drawing/2014/main" val="3173630007"/>
                  </a:ext>
                </a:extLst>
              </a:tr>
              <a:tr h="459719">
                <a:tc>
                  <a:txBody>
                    <a:bodyPr/>
                    <a:lstStyle/>
                    <a:p>
                      <a:r>
                        <a:rPr lang="en-US" b="1" u="sng" dirty="0">
                          <a:hlinkClick r:id="rId9" tooltip="Python List count()"/>
                        </a:rPr>
                        <a:t>count()</a:t>
                      </a:r>
                      <a:r>
                        <a:rPr lang="en-US" u="sng" dirty="0">
                          <a:hlinkClick r:id="rId9" tooltip="Python List count()"/>
                        </a:rPr>
                        <a:t> - Returns the count of number of items passed as an argument</a:t>
                      </a:r>
                      <a:endParaRPr lang="en-US" u="sng" dirty="0"/>
                    </a:p>
                  </a:txBody>
                  <a:tcPr anchor="ctr">
                    <a:lnL>
                      <a:noFill/>
                    </a:lnL>
                    <a:lnR>
                      <a:noFill/>
                    </a:lnR>
                    <a:lnT>
                      <a:noFill/>
                    </a:lnT>
                    <a:lnB>
                      <a:noFill/>
                    </a:lnB>
                  </a:tcPr>
                </a:tc>
                <a:extLst>
                  <a:ext uri="{0D108BD9-81ED-4DB2-BD59-A6C34878D82A}">
                    <a16:rowId xmlns:a16="http://schemas.microsoft.com/office/drawing/2014/main" val="2030904976"/>
                  </a:ext>
                </a:extLst>
              </a:tr>
              <a:tr h="459719">
                <a:tc>
                  <a:txBody>
                    <a:bodyPr/>
                    <a:lstStyle/>
                    <a:p>
                      <a:r>
                        <a:rPr lang="en-US" b="1" u="sng" dirty="0">
                          <a:hlinkClick r:id="rId10" tooltip="Python List sort()"/>
                        </a:rPr>
                        <a:t>sort()</a:t>
                      </a:r>
                      <a:r>
                        <a:rPr lang="en-US" u="sng" dirty="0">
                          <a:hlinkClick r:id="rId10" tooltip="Python List sort()"/>
                        </a:rPr>
                        <a:t> - Sort items in a list in ascending order</a:t>
                      </a:r>
                      <a:endParaRPr lang="en-US" u="sng" dirty="0"/>
                    </a:p>
                  </a:txBody>
                  <a:tcPr anchor="ctr">
                    <a:lnL>
                      <a:noFill/>
                    </a:lnL>
                    <a:lnR>
                      <a:noFill/>
                    </a:lnR>
                    <a:lnT>
                      <a:noFill/>
                    </a:lnT>
                    <a:lnB>
                      <a:noFill/>
                    </a:lnB>
                  </a:tcPr>
                </a:tc>
                <a:extLst>
                  <a:ext uri="{0D108BD9-81ED-4DB2-BD59-A6C34878D82A}">
                    <a16:rowId xmlns:a16="http://schemas.microsoft.com/office/drawing/2014/main" val="2660540860"/>
                  </a:ext>
                </a:extLst>
              </a:tr>
              <a:tr h="459719">
                <a:tc>
                  <a:txBody>
                    <a:bodyPr/>
                    <a:lstStyle/>
                    <a:p>
                      <a:r>
                        <a:rPr lang="en-US" b="1" u="sng" dirty="0">
                          <a:hlinkClick r:id="rId11" tooltip="Python List reverse()"/>
                        </a:rPr>
                        <a:t>reverse()</a:t>
                      </a:r>
                      <a:r>
                        <a:rPr lang="en-US" u="sng" dirty="0">
                          <a:hlinkClick r:id="rId11" tooltip="Python List reverse()"/>
                        </a:rPr>
                        <a:t> - Reverse the order of items in the list</a:t>
                      </a:r>
                      <a:endParaRPr lang="en-US" u="sng" dirty="0"/>
                    </a:p>
                  </a:txBody>
                  <a:tcPr anchor="ctr">
                    <a:lnL>
                      <a:noFill/>
                    </a:lnL>
                    <a:lnR>
                      <a:noFill/>
                    </a:lnR>
                    <a:lnT>
                      <a:noFill/>
                    </a:lnT>
                    <a:lnB>
                      <a:noFill/>
                    </a:lnB>
                  </a:tcPr>
                </a:tc>
                <a:extLst>
                  <a:ext uri="{0D108BD9-81ED-4DB2-BD59-A6C34878D82A}">
                    <a16:rowId xmlns:a16="http://schemas.microsoft.com/office/drawing/2014/main" val="860932907"/>
                  </a:ext>
                </a:extLst>
              </a:tr>
              <a:tr h="362737">
                <a:tc>
                  <a:txBody>
                    <a:bodyPr/>
                    <a:lstStyle/>
                    <a:p>
                      <a:r>
                        <a:rPr lang="en-US" b="1" u="sng" dirty="0">
                          <a:hlinkClick r:id="rId12" tooltip="Python List copy()"/>
                        </a:rPr>
                        <a:t>copy()</a:t>
                      </a:r>
                      <a:r>
                        <a:rPr lang="en-US" u="sng" dirty="0">
                          <a:hlinkClick r:id="rId12" tooltip="Python List copy()"/>
                        </a:rPr>
                        <a:t> - Returns a shallow copy of the list</a:t>
                      </a:r>
                      <a:endParaRPr lang="en-US" u="sng" dirty="0"/>
                    </a:p>
                  </a:txBody>
                  <a:tcPr anchor="ctr">
                    <a:lnL>
                      <a:noFill/>
                    </a:lnL>
                    <a:lnR>
                      <a:noFill/>
                    </a:lnR>
                    <a:lnT>
                      <a:noFill/>
                    </a:lnT>
                    <a:lnB>
                      <a:noFill/>
                    </a:lnB>
                  </a:tcPr>
                </a:tc>
                <a:extLst>
                  <a:ext uri="{0D108BD9-81ED-4DB2-BD59-A6C34878D82A}">
                    <a16:rowId xmlns:a16="http://schemas.microsoft.com/office/drawing/2014/main" val="2604938690"/>
                  </a:ext>
                </a:extLst>
              </a:tr>
            </a:tbl>
          </a:graphicData>
        </a:graphic>
      </p:graphicFrame>
    </p:spTree>
    <p:extLst>
      <p:ext uri="{BB962C8B-B14F-4D97-AF65-F5344CB8AC3E}">
        <p14:creationId xmlns:p14="http://schemas.microsoft.com/office/powerpoint/2010/main" val="401682277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smtClean="0">
                <a:solidFill>
                  <a:srgbClr val="000000"/>
                </a:solidFill>
                <a:ea typeface="Arial"/>
                <a:cs typeface="Arial"/>
                <a:sym typeface="Arial"/>
              </a:rPr>
              <a:t>Control structures</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4264125594"/>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2"/>
          <p:cNvSpPr>
            <a:spLocks noGrp="1" noChangeArrowheads="1"/>
          </p:cNvSpPr>
          <p:nvPr>
            <p:ph type="title"/>
          </p:nvPr>
        </p:nvSpPr>
        <p:spPr>
          <a:xfrm>
            <a:off x="1524000" y="0"/>
            <a:ext cx="7219310" cy="1008000"/>
          </a:xfrm>
        </p:spPr>
        <p:txBody>
          <a:bodyPr/>
          <a:lstStyle/>
          <a:p>
            <a:r>
              <a:rPr lang="en-US" altLang="en-US" sz="3200" dirty="0">
                <a:latin typeface="Courier New" pitchFamily="49" charset="0"/>
              </a:rPr>
              <a:t>if</a:t>
            </a:r>
          </a:p>
        </p:txBody>
      </p:sp>
      <p:sp>
        <p:nvSpPr>
          <p:cNvPr id="1518595" name="Rectangle 3"/>
          <p:cNvSpPr>
            <a:spLocks noGrp="1" noChangeArrowheads="1"/>
          </p:cNvSpPr>
          <p:nvPr>
            <p:ph type="body" idx="1"/>
          </p:nvPr>
        </p:nvSpPr>
        <p:spPr/>
        <p:txBody>
          <a:bodyPr/>
          <a:lstStyle/>
          <a:p>
            <a:pPr>
              <a:lnSpc>
                <a:spcPct val="90000"/>
              </a:lnSpc>
            </a:pPr>
            <a:r>
              <a:rPr lang="en-US" altLang="en-US" b="1" dirty="0">
                <a:latin typeface="Courier New" pitchFamily="49" charset="0"/>
              </a:rPr>
              <a:t>if</a:t>
            </a:r>
            <a:r>
              <a:rPr lang="en-US" altLang="en-US" b="1" dirty="0"/>
              <a:t> statement</a:t>
            </a:r>
            <a:r>
              <a:rPr lang="en-US" altLang="en-US" dirty="0"/>
              <a:t>: Executes a group of statements only if a certain condition is true.  Otherwise, the statements are skipped.</a:t>
            </a:r>
          </a:p>
          <a:p>
            <a:pPr lvl="1">
              <a:lnSpc>
                <a:spcPct val="80000"/>
              </a:lnSpc>
            </a:pPr>
            <a:endParaRPr lang="en-US" altLang="en-US" dirty="0"/>
          </a:p>
          <a:p>
            <a:pPr lvl="1">
              <a:lnSpc>
                <a:spcPct val="80000"/>
              </a:lnSpc>
            </a:pPr>
            <a:r>
              <a:rPr lang="en-US" altLang="en-US" dirty="0"/>
              <a:t>Syntax:</a:t>
            </a:r>
          </a:p>
          <a:p>
            <a:pPr lvl="1">
              <a:lnSpc>
                <a:spcPct val="80000"/>
              </a:lnSpc>
              <a:buFont typeface="Wingdings" pitchFamily="2" charset="2"/>
              <a:buNone/>
            </a:pPr>
            <a:r>
              <a:rPr lang="en-US" altLang="en-US" dirty="0">
                <a:solidFill>
                  <a:srgbClr val="FF00FF"/>
                </a:solidFill>
              </a:rPr>
              <a:t>	</a:t>
            </a:r>
            <a:r>
              <a:rPr lang="en-US" altLang="en-US" dirty="0">
                <a:latin typeface="Courier New" pitchFamily="49" charset="0"/>
              </a:rPr>
              <a:t>if </a:t>
            </a:r>
            <a:r>
              <a:rPr lang="en-US" altLang="en-US" b="1" i="1" dirty="0"/>
              <a:t>condition</a:t>
            </a:r>
            <a:r>
              <a:rPr lang="en-US" altLang="en-US" dirty="0">
                <a:latin typeface="Courier New" pitchFamily="49" charset="0"/>
              </a:rPr>
              <a:t>:</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    </a:t>
            </a:r>
            <a:r>
              <a:rPr lang="en-US" altLang="en-US" b="1" i="1" dirty="0"/>
              <a:t>statements</a:t>
            </a:r>
            <a:endParaRPr lang="en-US" altLang="en-US" dirty="0">
              <a:latin typeface="Courier New" pitchFamily="49" charset="0"/>
            </a:endParaRPr>
          </a:p>
          <a:p>
            <a:pPr lvl="1">
              <a:lnSpc>
                <a:spcPct val="80000"/>
              </a:lnSpc>
            </a:pPr>
            <a:endParaRPr lang="en-US" altLang="en-US" dirty="0">
              <a:latin typeface="Courier New" pitchFamily="49" charset="0"/>
            </a:endParaRPr>
          </a:p>
          <a:p>
            <a:pPr>
              <a:lnSpc>
                <a:spcPct val="80000"/>
              </a:lnSpc>
            </a:pPr>
            <a:r>
              <a:rPr lang="en-US" altLang="en-US" dirty="0"/>
              <a:t>Example:</a:t>
            </a:r>
          </a:p>
          <a:p>
            <a:pPr lvl="1">
              <a:lnSpc>
                <a:spcPct val="80000"/>
              </a:lnSpc>
              <a:buFont typeface="Wingdings" pitchFamily="2" charset="2"/>
              <a:buNone/>
            </a:pPr>
            <a:r>
              <a:rPr lang="en-US" altLang="en-US" dirty="0">
                <a:solidFill>
                  <a:srgbClr val="FF00FF"/>
                </a:solidFill>
              </a:rPr>
              <a:t>	</a:t>
            </a:r>
            <a:r>
              <a:rPr lang="en-US" altLang="en-US" dirty="0" err="1">
                <a:latin typeface="Courier New" pitchFamily="49" charset="0"/>
              </a:rPr>
              <a:t>gpa</a:t>
            </a:r>
            <a:r>
              <a:rPr lang="en-US" altLang="en-US" dirty="0">
                <a:latin typeface="Courier New" pitchFamily="49" charset="0"/>
              </a:rPr>
              <a:t> = 3.4</a:t>
            </a:r>
          </a:p>
          <a:p>
            <a:pPr lvl="1">
              <a:lnSpc>
                <a:spcPct val="80000"/>
              </a:lnSpc>
              <a:buFont typeface="Wingdings" pitchFamily="2" charset="2"/>
              <a:buNone/>
            </a:pPr>
            <a:r>
              <a:rPr lang="en-US" altLang="en-US" b="1" dirty="0">
                <a:solidFill>
                  <a:srgbClr val="FF00FF"/>
                </a:solidFill>
                <a:latin typeface="Courier New" pitchFamily="49" charset="0"/>
              </a:rPr>
              <a:t>	</a:t>
            </a:r>
            <a:r>
              <a:rPr lang="en-US" altLang="en-US" b="1" dirty="0">
                <a:latin typeface="Courier New" pitchFamily="49" charset="0"/>
              </a:rPr>
              <a:t>if </a:t>
            </a:r>
            <a:r>
              <a:rPr lang="en-US" altLang="en-US" b="1" dirty="0" err="1">
                <a:latin typeface="Courier New" pitchFamily="49" charset="0"/>
              </a:rPr>
              <a:t>gpa</a:t>
            </a:r>
            <a:r>
              <a:rPr lang="en-US" altLang="en-US" b="1" dirty="0">
                <a:latin typeface="Courier New" pitchFamily="49" charset="0"/>
              </a:rPr>
              <a:t> &gt; 2.0:</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    print "Your application is accepted."</a:t>
            </a:r>
          </a:p>
        </p:txBody>
      </p:sp>
      <p:pic>
        <p:nvPicPr>
          <p:cNvPr id="1518596" name="Picture 4" descr="if_stat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1" y="1981200"/>
            <a:ext cx="2608263" cy="24407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35575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0645" name="Picture 5" descr="nested_if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456114"/>
            <a:ext cx="2590800" cy="2020887"/>
          </a:xfrm>
          <a:prstGeom prst="rect">
            <a:avLst/>
          </a:prstGeom>
          <a:noFill/>
          <a:extLst>
            <a:ext uri="{909E8E84-426E-40DD-AFC4-6F175D3DCCD1}">
              <a14:hiddenFill xmlns:a14="http://schemas.microsoft.com/office/drawing/2010/main">
                <a:solidFill>
                  <a:srgbClr val="FFFFFF"/>
                </a:solidFill>
              </a14:hiddenFill>
            </a:ext>
          </a:extLst>
        </p:spPr>
      </p:pic>
      <p:sp>
        <p:nvSpPr>
          <p:cNvPr id="1520642" name="Rectangle 2"/>
          <p:cNvSpPr>
            <a:spLocks noGrp="1" noChangeArrowheads="1"/>
          </p:cNvSpPr>
          <p:nvPr>
            <p:ph type="title"/>
          </p:nvPr>
        </p:nvSpPr>
        <p:spPr>
          <a:xfrm>
            <a:off x="1524000" y="76200"/>
            <a:ext cx="7219310" cy="1008000"/>
          </a:xfrm>
        </p:spPr>
        <p:txBody>
          <a:bodyPr/>
          <a:lstStyle/>
          <a:p>
            <a:r>
              <a:rPr lang="en-US" altLang="en-US" sz="3200" dirty="0">
                <a:latin typeface="Courier New" pitchFamily="49" charset="0"/>
              </a:rPr>
              <a:t>if/else</a:t>
            </a:r>
          </a:p>
        </p:txBody>
      </p:sp>
      <p:sp>
        <p:nvSpPr>
          <p:cNvPr id="1520643" name="Rectangle 3"/>
          <p:cNvSpPr>
            <a:spLocks noGrp="1" noChangeArrowheads="1"/>
          </p:cNvSpPr>
          <p:nvPr>
            <p:ph type="body" idx="1"/>
          </p:nvPr>
        </p:nvSpPr>
        <p:spPr>
          <a:xfrm>
            <a:off x="1828801" y="1371602"/>
            <a:ext cx="8839199" cy="5410199"/>
          </a:xfrm>
        </p:spPr>
        <p:txBody>
          <a:bodyPr/>
          <a:lstStyle/>
          <a:p>
            <a:pPr>
              <a:lnSpc>
                <a:spcPct val="90000"/>
              </a:lnSpc>
            </a:pPr>
            <a:r>
              <a:rPr lang="en-US" altLang="en-US" sz="1600" b="1" dirty="0">
                <a:latin typeface="Courier New" pitchFamily="49" charset="0"/>
              </a:rPr>
              <a:t>if/else</a:t>
            </a:r>
            <a:r>
              <a:rPr lang="en-US" altLang="en-US" sz="1600" b="1" dirty="0"/>
              <a:t> statement</a:t>
            </a:r>
            <a:r>
              <a:rPr lang="en-US" altLang="en-US" sz="1600" dirty="0"/>
              <a:t>: Executes one block of statements if a certain condition is True, and a second block of statements if it is False.</a:t>
            </a:r>
          </a:p>
          <a:p>
            <a:pPr lvl="1">
              <a:lnSpc>
                <a:spcPct val="80000"/>
              </a:lnSpc>
              <a:buFont typeface="Wingdings" pitchFamily="2" charset="2"/>
              <a:buNone/>
            </a:pPr>
            <a:endParaRPr lang="en-US" altLang="en-US" sz="1600" dirty="0"/>
          </a:p>
          <a:p>
            <a:pPr lvl="1">
              <a:lnSpc>
                <a:spcPct val="80000"/>
              </a:lnSpc>
            </a:pPr>
            <a:r>
              <a:rPr lang="en-US" altLang="en-US" sz="1600" dirty="0"/>
              <a:t>Syntax:</a:t>
            </a:r>
          </a:p>
          <a:p>
            <a:pPr lvl="1">
              <a:lnSpc>
                <a:spcPct val="80000"/>
              </a:lnSpc>
              <a:buFont typeface="Wingdings" pitchFamily="2" charset="2"/>
              <a:buNone/>
            </a:pPr>
            <a:r>
              <a:rPr lang="en-US" altLang="en-US" sz="1600" dirty="0">
                <a:solidFill>
                  <a:srgbClr val="FF00FF"/>
                </a:solidFill>
              </a:rPr>
              <a:t>	</a:t>
            </a:r>
            <a:r>
              <a:rPr lang="en-US" altLang="en-US" sz="1600" dirty="0">
                <a:latin typeface="Courier New" pitchFamily="49" charset="0"/>
              </a:rPr>
              <a:t>if </a:t>
            </a:r>
            <a:r>
              <a:rPr lang="en-US" altLang="en-US" sz="1600" b="1" i="1" dirty="0"/>
              <a:t>condition</a:t>
            </a:r>
            <a:r>
              <a:rPr lang="en-US" altLang="en-US" sz="1600" dirty="0">
                <a:latin typeface="Courier New" pitchFamily="49" charset="0"/>
              </a:rPr>
              <a:t>:</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else:</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pPr>
            <a:endParaRPr lang="en-US" altLang="en-US" sz="1600" dirty="0">
              <a:latin typeface="Courier New" pitchFamily="49" charset="0"/>
            </a:endParaRPr>
          </a:p>
          <a:p>
            <a:pPr lvl="1">
              <a:lnSpc>
                <a:spcPct val="80000"/>
              </a:lnSpc>
              <a:buFont typeface="Wingdings" pitchFamily="2" charset="2"/>
              <a:buNone/>
            </a:pPr>
            <a:endParaRPr lang="en-US" altLang="en-US" sz="1600" b="1" dirty="0">
              <a:latin typeface="Courier New" pitchFamily="49" charset="0"/>
            </a:endParaRPr>
          </a:p>
          <a:p>
            <a:pPr>
              <a:lnSpc>
                <a:spcPct val="80000"/>
              </a:lnSpc>
            </a:pPr>
            <a:r>
              <a:rPr lang="en-US" altLang="en-US" sz="1600" dirty="0"/>
              <a:t>Multiple conditions can be chained with </a:t>
            </a:r>
            <a:r>
              <a:rPr lang="en-US" altLang="en-US" sz="1600" dirty="0" err="1">
                <a:latin typeface="Courier New" pitchFamily="49" charset="0"/>
              </a:rPr>
              <a:t>elif</a:t>
            </a:r>
            <a:r>
              <a:rPr lang="en-US" altLang="en-US" sz="1600" dirty="0"/>
              <a:t> ("else if"):</a:t>
            </a:r>
          </a:p>
          <a:p>
            <a:pPr lvl="1">
              <a:lnSpc>
                <a:spcPct val="80000"/>
              </a:lnSpc>
              <a:buFont typeface="Wingdings" pitchFamily="2" charset="2"/>
              <a:buNone/>
            </a:pPr>
            <a:r>
              <a:rPr lang="en-US" altLang="en-US" sz="1600" dirty="0">
                <a:solidFill>
                  <a:srgbClr val="FF00FF"/>
                </a:solidFill>
              </a:rPr>
              <a:t>	</a:t>
            </a:r>
            <a:r>
              <a:rPr lang="en-US" altLang="en-US" sz="1600" dirty="0">
                <a:latin typeface="Courier New" pitchFamily="49" charset="0"/>
              </a:rPr>
              <a:t>if </a:t>
            </a:r>
            <a:r>
              <a:rPr lang="en-US" altLang="en-US" sz="1600" b="1" i="1" dirty="0"/>
              <a:t>condition</a:t>
            </a:r>
            <a:r>
              <a:rPr lang="en-US" altLang="en-US" sz="1600" dirty="0">
                <a:latin typeface="Courier New" pitchFamily="49" charset="0"/>
              </a:rPr>
              <a:t>:</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buFont typeface="Wingdings" pitchFamily="2" charset="2"/>
              <a:buNone/>
            </a:pPr>
            <a:r>
              <a:rPr lang="en-US" altLang="en-US" sz="1600" dirty="0">
                <a:solidFill>
                  <a:srgbClr val="FF00FF"/>
                </a:solidFill>
              </a:rPr>
              <a:t>	</a:t>
            </a:r>
            <a:r>
              <a:rPr lang="en-US" altLang="en-US" sz="1600" dirty="0" err="1">
                <a:latin typeface="Courier New" pitchFamily="49" charset="0"/>
              </a:rPr>
              <a:t>elif</a:t>
            </a:r>
            <a:r>
              <a:rPr lang="en-US" altLang="en-US" sz="1600" dirty="0">
                <a:latin typeface="Courier New" pitchFamily="49" charset="0"/>
              </a:rPr>
              <a:t> </a:t>
            </a:r>
            <a:r>
              <a:rPr lang="en-US" altLang="en-US" sz="1600" b="1" i="1" dirty="0"/>
              <a:t>condition</a:t>
            </a:r>
            <a:r>
              <a:rPr lang="en-US" altLang="en-US" sz="1600" dirty="0">
                <a:latin typeface="Courier New" pitchFamily="49" charset="0"/>
              </a:rPr>
              <a:t>:</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else:</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buFont typeface="Wingdings" pitchFamily="2" charset="2"/>
              <a:buNone/>
            </a:pPr>
            <a:endParaRPr lang="en-US" altLang="en-US" sz="1600" b="1" dirty="0">
              <a:latin typeface="Courier New" pitchFamily="49" charset="0"/>
            </a:endParaRPr>
          </a:p>
        </p:txBody>
      </p:sp>
      <p:pic>
        <p:nvPicPr>
          <p:cNvPr id="1520644" name="Picture 4" descr="if_el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676401"/>
            <a:ext cx="3321050" cy="2155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523379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a:xfrm>
            <a:off x="1530178" y="20595"/>
            <a:ext cx="7219310" cy="1008000"/>
          </a:xfrm>
        </p:spPr>
        <p:txBody>
          <a:bodyPr/>
          <a:lstStyle/>
          <a:p>
            <a:r>
              <a:rPr lang="en-US" altLang="en-US" sz="3200" dirty="0">
                <a:latin typeface="Courier New" pitchFamily="49" charset="0"/>
              </a:rPr>
              <a:t>while</a:t>
            </a:r>
            <a:endParaRPr lang="en-US" altLang="en-US" sz="3200" dirty="0"/>
          </a:p>
        </p:txBody>
      </p:sp>
      <p:sp>
        <p:nvSpPr>
          <p:cNvPr id="1496067" name="Rectangle 3"/>
          <p:cNvSpPr>
            <a:spLocks noGrp="1" noChangeArrowheads="1"/>
          </p:cNvSpPr>
          <p:nvPr>
            <p:ph type="body" idx="1"/>
          </p:nvPr>
        </p:nvSpPr>
        <p:spPr>
          <a:xfrm>
            <a:off x="1828801" y="1371602"/>
            <a:ext cx="8686799" cy="5029199"/>
          </a:xfrm>
        </p:spPr>
        <p:txBody>
          <a:bodyPr/>
          <a:lstStyle/>
          <a:p>
            <a:r>
              <a:rPr lang="en-US" altLang="en-US" sz="1400" b="1" dirty="0">
                <a:latin typeface="Courier New" pitchFamily="49" charset="0"/>
              </a:rPr>
              <a:t>while</a:t>
            </a:r>
            <a:r>
              <a:rPr lang="en-US" altLang="en-US" sz="1400" b="1" dirty="0"/>
              <a:t> loop</a:t>
            </a:r>
            <a:r>
              <a:rPr lang="en-US" altLang="en-US" sz="1400" dirty="0"/>
              <a:t>: Executes a group of statements as long as a condition is True.</a:t>
            </a:r>
          </a:p>
          <a:p>
            <a:pPr lvl="1"/>
            <a:r>
              <a:rPr lang="en-US" altLang="en-US" sz="1400" dirty="0"/>
              <a:t>good for </a:t>
            </a:r>
            <a:r>
              <a:rPr lang="en-US" altLang="en-US" sz="1400" i="1" dirty="0"/>
              <a:t>indefinite loops </a:t>
            </a:r>
            <a:r>
              <a:rPr lang="en-US" altLang="en-US" sz="1400" dirty="0"/>
              <a:t>(repeat an unknown number of times)</a:t>
            </a:r>
            <a:endParaRPr lang="en-US" altLang="en-US" sz="1400" i="1" dirty="0"/>
          </a:p>
          <a:p>
            <a:pPr lvl="1"/>
            <a:endParaRPr lang="en-US" altLang="en-US" sz="1400" dirty="0"/>
          </a:p>
          <a:p>
            <a:r>
              <a:rPr lang="en-US" altLang="en-US" sz="1400" dirty="0"/>
              <a:t>Syntax:</a:t>
            </a:r>
          </a:p>
          <a:p>
            <a:pPr lvl="1">
              <a:buFont typeface="Wingdings" pitchFamily="2" charset="2"/>
              <a:buNone/>
            </a:pPr>
            <a:r>
              <a:rPr lang="en-US" altLang="en-US" sz="1400" dirty="0">
                <a:solidFill>
                  <a:srgbClr val="FF00FF"/>
                </a:solidFill>
              </a:rPr>
              <a:t>	</a:t>
            </a:r>
            <a:r>
              <a:rPr lang="en-US" altLang="en-US" sz="1400" dirty="0">
                <a:latin typeface="Courier New" pitchFamily="49" charset="0"/>
              </a:rPr>
              <a:t>while </a:t>
            </a:r>
            <a:r>
              <a:rPr lang="en-US" altLang="en-US" sz="1400" b="1" i="1" dirty="0"/>
              <a:t>condition</a:t>
            </a:r>
            <a:r>
              <a:rPr lang="en-US" altLang="en-US" sz="1400" dirty="0">
                <a:latin typeface="Courier New" pitchFamily="49" charset="0"/>
              </a:rPr>
              <a:t>:</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    </a:t>
            </a:r>
            <a:r>
              <a:rPr lang="en-US" altLang="en-US" sz="1400" b="1" i="1" dirty="0"/>
              <a:t>statements</a:t>
            </a:r>
            <a:endParaRPr lang="en-US" altLang="en-US" sz="1400" dirty="0">
              <a:latin typeface="Courier New" pitchFamily="49" charset="0"/>
            </a:endParaRPr>
          </a:p>
          <a:p>
            <a:pPr lvl="1">
              <a:buFont typeface="Wingdings" pitchFamily="2" charset="2"/>
              <a:buNone/>
            </a:pPr>
            <a:endParaRPr lang="en-US" altLang="en-US" sz="1400" dirty="0">
              <a:latin typeface="Courier New" pitchFamily="49" charset="0"/>
            </a:endParaRPr>
          </a:p>
          <a:p>
            <a:r>
              <a:rPr lang="en-US" altLang="en-US" sz="1400" dirty="0"/>
              <a:t>Example:</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number = 1</a:t>
            </a:r>
          </a:p>
          <a:p>
            <a:pPr lvl="1">
              <a:buFont typeface="Wingdings" pitchFamily="2" charset="2"/>
              <a:buNone/>
            </a:pPr>
            <a:r>
              <a:rPr lang="en-US" altLang="en-US" sz="1400" b="1" dirty="0">
                <a:solidFill>
                  <a:srgbClr val="FF00FF"/>
                </a:solidFill>
                <a:latin typeface="Courier New" pitchFamily="49" charset="0"/>
              </a:rPr>
              <a:t>	</a:t>
            </a:r>
            <a:r>
              <a:rPr lang="en-US" altLang="en-US" sz="1400" b="1" dirty="0">
                <a:latin typeface="Courier New" pitchFamily="49" charset="0"/>
              </a:rPr>
              <a:t>while number &lt; 200:</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    print number, </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    number = number * 2</a:t>
            </a:r>
          </a:p>
          <a:p>
            <a:pPr lvl="1">
              <a:buFont typeface="Wingdings" pitchFamily="2" charset="2"/>
              <a:buNone/>
            </a:pPr>
            <a:endParaRPr lang="en-US" altLang="en-US" sz="1400" b="1" dirty="0">
              <a:latin typeface="Courier New" pitchFamily="49" charset="0"/>
            </a:endParaRPr>
          </a:p>
          <a:p>
            <a:pPr lvl="1"/>
            <a:r>
              <a:rPr lang="en-US" altLang="en-US" sz="1400" dirty="0"/>
              <a:t>Output:</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1 2 4 8 16 32 64 128</a:t>
            </a:r>
            <a:endParaRPr lang="en-US" altLang="en-US" sz="1400" dirty="0"/>
          </a:p>
        </p:txBody>
      </p:sp>
      <p:pic>
        <p:nvPicPr>
          <p:cNvPr id="1496068" name="Picture 4" descr="wh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514600"/>
            <a:ext cx="2895600" cy="27559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990658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a:t>
            </a:r>
            <a:endParaRPr lang="en-IN" dirty="0"/>
          </a:p>
        </p:txBody>
      </p:sp>
      <p:sp>
        <p:nvSpPr>
          <p:cNvPr id="3" name="Content Placeholder 2"/>
          <p:cNvSpPr>
            <a:spLocks noGrp="1"/>
          </p:cNvSpPr>
          <p:nvPr>
            <p:ph idx="1"/>
          </p:nvPr>
        </p:nvSpPr>
        <p:spPr>
          <a:xfrm>
            <a:off x="838200" y="1288472"/>
            <a:ext cx="10515600" cy="5569527"/>
          </a:xfrm>
        </p:spPr>
        <p:txBody>
          <a:bodyPr>
            <a:normAutofit fontScale="92500"/>
          </a:bodyPr>
          <a:lstStyle/>
          <a:p>
            <a:pPr>
              <a:lnSpc>
                <a:spcPct val="160000"/>
              </a:lnSpc>
            </a:pPr>
            <a:r>
              <a:rPr lang="en-US" sz="2400" b="1" dirty="0" smtClean="0">
                <a:effectLst/>
              </a:rPr>
              <a:t>Readable and Maintainable Code</a:t>
            </a:r>
            <a:endParaRPr lang="en-US" sz="2400" dirty="0" smtClean="0">
              <a:effectLst/>
            </a:endParaRPr>
          </a:p>
          <a:p>
            <a:pPr>
              <a:lnSpc>
                <a:spcPct val="160000"/>
              </a:lnSpc>
            </a:pPr>
            <a:r>
              <a:rPr lang="en-US" sz="2400" dirty="0" smtClean="0">
                <a:effectLst/>
              </a:rPr>
              <a:t>In Python concept can be expressed without any additional code.</a:t>
            </a:r>
          </a:p>
          <a:p>
            <a:pPr>
              <a:lnSpc>
                <a:spcPct val="160000"/>
              </a:lnSpc>
            </a:pPr>
            <a:r>
              <a:rPr lang="en-US" sz="2400" dirty="0" smtClean="0">
                <a:effectLst/>
              </a:rPr>
              <a:t>The readable and clean code base will help you to maintain and update the software without putting extra time and effort.</a:t>
            </a:r>
          </a:p>
          <a:p>
            <a:pPr>
              <a:lnSpc>
                <a:spcPct val="160000"/>
              </a:lnSpc>
            </a:pPr>
            <a:r>
              <a:rPr lang="en-US" sz="2400" dirty="0" smtClean="0"/>
              <a:t>ex.  Reading a file.  </a:t>
            </a:r>
            <a:endParaRPr lang="en-US" sz="2400" dirty="0"/>
          </a:p>
          <a:p>
            <a:pPr>
              <a:lnSpc>
                <a:spcPct val="160000"/>
              </a:lnSpc>
            </a:pPr>
            <a:r>
              <a:rPr lang="en-US" sz="2400" dirty="0"/>
              <a:t>w</a:t>
            </a:r>
            <a:r>
              <a:rPr lang="en-US" sz="2400" dirty="0" smtClean="0"/>
              <a:t>ith open(“c:\\python\\sample.txt”) as f:</a:t>
            </a:r>
          </a:p>
          <a:p>
            <a:pPr>
              <a:lnSpc>
                <a:spcPct val="160000"/>
              </a:lnSpc>
            </a:pPr>
            <a:r>
              <a:rPr lang="en-US" sz="2400" dirty="0" smtClean="0"/>
              <a:t>print(</a:t>
            </a:r>
            <a:r>
              <a:rPr lang="en-US" sz="2400" dirty="0" err="1" smtClean="0"/>
              <a:t>f.read</a:t>
            </a:r>
            <a:r>
              <a:rPr lang="en-US" sz="2400" dirty="0" smtClean="0"/>
              <a:t>())</a:t>
            </a:r>
            <a:endParaRPr lang="en-US" sz="2400" dirty="0"/>
          </a:p>
          <a:p>
            <a:pPr>
              <a:lnSpc>
                <a:spcPct val="160000"/>
              </a:lnSpc>
            </a:pPr>
            <a:endParaRPr lang="en-US" sz="2400" dirty="0" smtClean="0">
              <a:effectLst/>
            </a:endParaRPr>
          </a:p>
          <a:p>
            <a:endParaRPr lang="en-US" dirty="0" smtClean="0"/>
          </a:p>
          <a:p>
            <a:endParaRPr lang="en-IN" dirty="0"/>
          </a:p>
        </p:txBody>
      </p:sp>
    </p:spTree>
    <p:extLst>
      <p:ext uri="{BB962C8B-B14F-4D97-AF65-F5344CB8AC3E}">
        <p14:creationId xmlns:p14="http://schemas.microsoft.com/office/powerpoint/2010/main" val="373963743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a:xfrm>
            <a:off x="1524000" y="0"/>
            <a:ext cx="7219310" cy="1008000"/>
          </a:xfrm>
        </p:spPr>
        <p:txBody>
          <a:bodyPr/>
          <a:lstStyle/>
          <a:p>
            <a:r>
              <a:rPr lang="en-US" altLang="en-US" sz="3200" dirty="0"/>
              <a:t>Logic</a:t>
            </a:r>
          </a:p>
        </p:txBody>
      </p:sp>
      <p:sp>
        <p:nvSpPr>
          <p:cNvPr id="1500163" name="Rectangle 3"/>
          <p:cNvSpPr>
            <a:spLocks noGrp="1" noChangeArrowheads="1"/>
          </p:cNvSpPr>
          <p:nvPr>
            <p:ph type="body" idx="1"/>
          </p:nvPr>
        </p:nvSpPr>
        <p:spPr>
          <a:xfrm>
            <a:off x="1828801" y="1371602"/>
            <a:ext cx="8534400" cy="5410199"/>
          </a:xfrm>
        </p:spPr>
        <p:txBody>
          <a:bodyPr/>
          <a:lstStyle/>
          <a:p>
            <a:r>
              <a:rPr lang="en-US" altLang="en-US" dirty="0"/>
              <a:t>Many logical expressions use </a:t>
            </a:r>
            <a:r>
              <a:rPr lang="en-US" altLang="en-US" i="1" dirty="0"/>
              <a:t>relational operators</a:t>
            </a:r>
            <a:r>
              <a:rPr lang="en-US" altLang="en-US" dirty="0"/>
              <a:t>:</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r>
              <a:rPr lang="en-US" altLang="en-US" dirty="0"/>
              <a:t>Logical expressions can be combined with </a:t>
            </a:r>
            <a:r>
              <a:rPr lang="en-US" altLang="en-US" i="1" dirty="0"/>
              <a:t>logical operators</a:t>
            </a:r>
            <a:r>
              <a:rPr lang="en-US" altLang="en-US" dirty="0"/>
              <a:t>:</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marL="0" indent="0">
              <a:buNone/>
            </a:pPr>
            <a:r>
              <a:rPr lang="en-US" altLang="en-US" dirty="0"/>
              <a:t>.</a:t>
            </a:r>
          </a:p>
        </p:txBody>
      </p:sp>
      <p:graphicFrame>
        <p:nvGraphicFramePr>
          <p:cNvPr id="1500279" name="Group 119"/>
          <p:cNvGraphicFramePr>
            <a:graphicFrameLocks noGrp="1"/>
          </p:cNvGraphicFramePr>
          <p:nvPr>
            <p:extLst/>
          </p:nvPr>
        </p:nvGraphicFramePr>
        <p:xfrm>
          <a:off x="2133600" y="5029200"/>
          <a:ext cx="5245100" cy="1371600"/>
        </p:xfrm>
        <a:graphic>
          <a:graphicData uri="http://schemas.openxmlformats.org/drawingml/2006/table">
            <a:tbl>
              <a:tblPr/>
              <a:tblGrid>
                <a:gridCol w="1333500">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tblGrid>
              <a:tr h="3429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and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9 != 6 and 2 &lt; 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2 == 3 or -1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not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not 7 &gt;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dirty="0">
                          <a:ln>
                            <a:noFill/>
                          </a:ln>
                          <a:solidFill>
                            <a:schemeClr val="tx1"/>
                          </a:solidFill>
                          <a:effectLst/>
                          <a:latin typeface="Courier New" pitchFamily="49" charset="0"/>
                          <a:cs typeface="Times New Roman"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00237" name="Group 77"/>
          <p:cNvGraphicFramePr>
            <a:graphicFrameLocks noGrp="1"/>
          </p:cNvGraphicFramePr>
          <p:nvPr>
            <p:extLst/>
          </p:nvPr>
        </p:nvGraphicFramePr>
        <p:xfrm>
          <a:off x="2057401" y="1828801"/>
          <a:ext cx="7585075" cy="2344741"/>
        </p:xfrm>
        <a:graphic>
          <a:graphicData uri="http://schemas.openxmlformats.org/drawingml/2006/table">
            <a:tbl>
              <a:tblPr/>
              <a:tblGrid>
                <a:gridCol w="15240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1895475">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dirty="0">
                          <a:ln>
                            <a:noFill/>
                          </a:ln>
                          <a:solidFill>
                            <a:schemeClr val="tx1"/>
                          </a:solidFill>
                          <a:effectLst/>
                          <a:latin typeface="Verdana" pitchFamily="34" charset="0"/>
                          <a:cs typeface="Times New Roman" pitchFamily="18" charset="0"/>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Meaning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equals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1 + 1 ==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does not equal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3.2 != 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less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10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greater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10 &gt;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less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126 &lt;= 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greater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5.0 &gt;= 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dirty="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97775931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a:xfrm>
            <a:off x="1538416" y="0"/>
            <a:ext cx="7219310" cy="1008000"/>
          </a:xfrm>
        </p:spPr>
        <p:txBody>
          <a:bodyPr/>
          <a:lstStyle/>
          <a:p>
            <a:r>
              <a:rPr lang="en-US" altLang="en-US" sz="3200" dirty="0"/>
              <a:t>The </a:t>
            </a:r>
            <a:r>
              <a:rPr lang="en-US" altLang="en-US" sz="3200" dirty="0">
                <a:latin typeface="Courier New" pitchFamily="49" charset="0"/>
              </a:rPr>
              <a:t>for</a:t>
            </a:r>
            <a:r>
              <a:rPr lang="en-US" altLang="en-US" sz="3200" dirty="0"/>
              <a:t> loop</a:t>
            </a:r>
          </a:p>
        </p:txBody>
      </p:sp>
      <p:sp>
        <p:nvSpPr>
          <p:cNvPr id="1421315" name="Rectangle 3"/>
          <p:cNvSpPr>
            <a:spLocks noGrp="1" noChangeArrowheads="1"/>
          </p:cNvSpPr>
          <p:nvPr>
            <p:ph type="body" idx="1"/>
          </p:nvPr>
        </p:nvSpPr>
        <p:spPr>
          <a:xfrm>
            <a:off x="1828801" y="1371602"/>
            <a:ext cx="8534400" cy="5105399"/>
          </a:xfrm>
        </p:spPr>
        <p:txBody>
          <a:bodyPr/>
          <a:lstStyle/>
          <a:p>
            <a:pPr>
              <a:lnSpc>
                <a:spcPct val="90000"/>
              </a:lnSpc>
            </a:pPr>
            <a:r>
              <a:rPr lang="en-US" altLang="en-US" sz="1200" b="1" dirty="0">
                <a:latin typeface="Courier New" pitchFamily="49" charset="0"/>
              </a:rPr>
              <a:t>for</a:t>
            </a:r>
            <a:r>
              <a:rPr lang="en-US" altLang="en-US" sz="1200" b="1" dirty="0"/>
              <a:t> loop</a:t>
            </a:r>
            <a:r>
              <a:rPr lang="en-US" altLang="en-US" sz="1200" dirty="0"/>
              <a:t>: Repeats a set of statements over a group of values.</a:t>
            </a:r>
          </a:p>
          <a:p>
            <a:pPr lvl="1">
              <a:lnSpc>
                <a:spcPct val="90000"/>
              </a:lnSpc>
            </a:pPr>
            <a:endParaRPr lang="en-US" altLang="en-US" sz="1200" dirty="0"/>
          </a:p>
          <a:p>
            <a:pPr lvl="1">
              <a:lnSpc>
                <a:spcPct val="90000"/>
              </a:lnSpc>
            </a:pPr>
            <a:r>
              <a:rPr lang="en-US" altLang="en-US" sz="1200" dirty="0"/>
              <a:t>Syntax:</a:t>
            </a:r>
          </a:p>
          <a:p>
            <a:pPr lvl="1">
              <a:lnSpc>
                <a:spcPct val="90000"/>
              </a:lnSpc>
              <a:buFont typeface="Wingdings" pitchFamily="2" charset="2"/>
              <a:buNone/>
            </a:pPr>
            <a:endParaRPr lang="en-US" altLang="en-US" sz="1200" dirty="0"/>
          </a:p>
          <a:p>
            <a:pPr lvl="1">
              <a:lnSpc>
                <a:spcPct val="9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for </a:t>
            </a:r>
            <a:r>
              <a:rPr lang="en-US" altLang="en-US" sz="1200" b="1" i="1" dirty="0" err="1"/>
              <a:t>variableName</a:t>
            </a:r>
            <a:r>
              <a:rPr lang="en-US" altLang="en-US" sz="1200" dirty="0">
                <a:latin typeface="Courier New" pitchFamily="49" charset="0"/>
              </a:rPr>
              <a:t> in </a:t>
            </a:r>
            <a:r>
              <a:rPr lang="en-US" altLang="en-US" sz="1200" b="1" i="1" dirty="0" err="1"/>
              <a:t>groupOfValues</a:t>
            </a:r>
            <a:r>
              <a:rPr lang="en-US" altLang="en-US" sz="1200" dirty="0">
                <a:latin typeface="Courier New" pitchFamily="49" charset="0"/>
              </a:rPr>
              <a:t>:</a:t>
            </a:r>
          </a:p>
          <a:p>
            <a:pPr lvl="1">
              <a:lnSpc>
                <a:spcPct val="9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    </a:t>
            </a:r>
            <a:r>
              <a:rPr lang="en-US" altLang="en-US" sz="1200" b="1" i="1" dirty="0"/>
              <a:t>statements</a:t>
            </a:r>
            <a:endParaRPr lang="en-US" altLang="en-US" sz="1200" dirty="0">
              <a:latin typeface="Courier New" pitchFamily="49" charset="0"/>
            </a:endParaRPr>
          </a:p>
          <a:p>
            <a:pPr lvl="1">
              <a:lnSpc>
                <a:spcPct val="90000"/>
              </a:lnSpc>
              <a:buFont typeface="Wingdings" pitchFamily="2" charset="2"/>
              <a:buNone/>
            </a:pPr>
            <a:endParaRPr lang="en-US" altLang="en-US" sz="1200" dirty="0"/>
          </a:p>
          <a:p>
            <a:pPr lvl="2">
              <a:lnSpc>
                <a:spcPct val="90000"/>
              </a:lnSpc>
            </a:pPr>
            <a:r>
              <a:rPr lang="en-US" altLang="en-US" sz="1200" dirty="0"/>
              <a:t>We indent the statements to be repeated with tabs or spaces.</a:t>
            </a:r>
          </a:p>
          <a:p>
            <a:pPr lvl="2">
              <a:lnSpc>
                <a:spcPct val="90000"/>
              </a:lnSpc>
            </a:pPr>
            <a:r>
              <a:rPr lang="en-US" altLang="en-US" sz="1200" b="1" i="1" dirty="0" err="1"/>
              <a:t>variableName</a:t>
            </a:r>
            <a:r>
              <a:rPr lang="en-US" altLang="en-US" sz="1200" dirty="0"/>
              <a:t> gives a name to each value, so you can refer to it in the </a:t>
            </a:r>
            <a:r>
              <a:rPr lang="en-US" altLang="en-US" sz="1200" b="1" i="1" dirty="0"/>
              <a:t>statements</a:t>
            </a:r>
            <a:r>
              <a:rPr lang="en-US" altLang="en-US" sz="1200" dirty="0"/>
              <a:t>.</a:t>
            </a:r>
          </a:p>
          <a:p>
            <a:pPr lvl="2">
              <a:lnSpc>
                <a:spcPct val="90000"/>
              </a:lnSpc>
            </a:pPr>
            <a:r>
              <a:rPr lang="en-US" altLang="en-US" sz="1200" b="1" i="1" dirty="0" err="1"/>
              <a:t>groupOfValues</a:t>
            </a:r>
            <a:r>
              <a:rPr lang="en-US" altLang="en-US" sz="1200" dirty="0"/>
              <a:t> can be a range of integers, specified with the </a:t>
            </a:r>
            <a:r>
              <a:rPr lang="en-US" altLang="en-US" sz="1200" dirty="0">
                <a:latin typeface="Courier New" pitchFamily="49" charset="0"/>
              </a:rPr>
              <a:t>range</a:t>
            </a:r>
            <a:r>
              <a:rPr lang="en-US" altLang="en-US" sz="1200" dirty="0"/>
              <a:t> function.</a:t>
            </a:r>
          </a:p>
          <a:p>
            <a:pPr lvl="1">
              <a:lnSpc>
                <a:spcPct val="90000"/>
              </a:lnSpc>
            </a:pPr>
            <a:endParaRPr lang="en-US" altLang="en-US" sz="1200" dirty="0"/>
          </a:p>
          <a:p>
            <a:pPr lvl="1">
              <a:lnSpc>
                <a:spcPct val="90000"/>
              </a:lnSpc>
            </a:pPr>
            <a:r>
              <a:rPr lang="en-US" altLang="en-US" sz="1200" dirty="0"/>
              <a:t>Example:</a:t>
            </a:r>
          </a:p>
          <a:p>
            <a:pPr lvl="1">
              <a:lnSpc>
                <a:spcPct val="90000"/>
              </a:lnSpc>
              <a:buFont typeface="Wingdings" pitchFamily="2" charset="2"/>
              <a:buNone/>
            </a:pPr>
            <a:endParaRPr lang="en-US" altLang="en-US" sz="1200" dirty="0"/>
          </a:p>
          <a:p>
            <a:pPr lvl="1">
              <a:lnSpc>
                <a:spcPct val="70000"/>
              </a:lnSpc>
              <a:buFont typeface="Wingdings" pitchFamily="2" charset="2"/>
              <a:buNone/>
            </a:pPr>
            <a:r>
              <a:rPr lang="en-US" altLang="en-US" sz="1200" b="1" dirty="0">
                <a:solidFill>
                  <a:srgbClr val="FF00FF"/>
                </a:solidFill>
                <a:latin typeface="Courier New" pitchFamily="49" charset="0"/>
              </a:rPr>
              <a:t>	</a:t>
            </a:r>
            <a:r>
              <a:rPr lang="en-US" altLang="en-US" sz="1200" b="1" dirty="0">
                <a:latin typeface="Courier New" pitchFamily="49" charset="0"/>
              </a:rPr>
              <a:t>for x in range(1, 6):</a:t>
            </a:r>
          </a:p>
          <a:p>
            <a:pPr lvl="1">
              <a:lnSpc>
                <a:spcPct val="7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    print x, "squared is", x * x</a:t>
            </a:r>
          </a:p>
          <a:p>
            <a:pPr lvl="1">
              <a:lnSpc>
                <a:spcPct val="90000"/>
              </a:lnSpc>
              <a:buFont typeface="Wingdings" pitchFamily="2" charset="2"/>
              <a:buNone/>
            </a:pPr>
            <a:endParaRPr lang="en-US" altLang="en-US" sz="1200" dirty="0"/>
          </a:p>
          <a:p>
            <a:pPr lvl="1">
              <a:lnSpc>
                <a:spcPct val="90000"/>
              </a:lnSpc>
              <a:buFont typeface="Wingdings" pitchFamily="2" charset="2"/>
              <a:buNone/>
            </a:pPr>
            <a:r>
              <a:rPr lang="en-US" altLang="en-US" sz="1200" dirty="0">
                <a:solidFill>
                  <a:srgbClr val="FF00FF"/>
                </a:solidFill>
              </a:rPr>
              <a:t>	</a:t>
            </a:r>
            <a:r>
              <a:rPr lang="en-US" altLang="en-US" sz="1200" dirty="0"/>
              <a:t>Output:</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1 squared is 1</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2 squared is 4</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3 squared is 9</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4 squared is 16</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5 squared is 25</a:t>
            </a:r>
          </a:p>
        </p:txBody>
      </p:sp>
    </p:spTree>
    <p:custDataLst>
      <p:tags r:id="rId1"/>
    </p:custDataLst>
    <p:extLst>
      <p:ext uri="{BB962C8B-B14F-4D97-AF65-F5344CB8AC3E}">
        <p14:creationId xmlns:p14="http://schemas.microsoft.com/office/powerpoint/2010/main" val="219775121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ChangeArrowheads="1"/>
          </p:cNvSpPr>
          <p:nvPr>
            <p:ph type="title"/>
          </p:nvPr>
        </p:nvSpPr>
        <p:spPr>
          <a:xfrm>
            <a:off x="1554892" y="-12357"/>
            <a:ext cx="7219310" cy="1008000"/>
          </a:xfrm>
        </p:spPr>
        <p:txBody>
          <a:bodyPr/>
          <a:lstStyle/>
          <a:p>
            <a:r>
              <a:rPr lang="en-US" altLang="en-US" sz="3200" dirty="0">
                <a:latin typeface="Courier New" pitchFamily="49" charset="0"/>
              </a:rPr>
              <a:t>range</a:t>
            </a:r>
          </a:p>
        </p:txBody>
      </p:sp>
      <p:sp>
        <p:nvSpPr>
          <p:cNvPr id="1531907" name="Rectangle 3"/>
          <p:cNvSpPr>
            <a:spLocks noGrp="1" noChangeArrowheads="1"/>
          </p:cNvSpPr>
          <p:nvPr>
            <p:ph type="body" idx="1"/>
          </p:nvPr>
        </p:nvSpPr>
        <p:spPr>
          <a:xfrm>
            <a:off x="1828801" y="1371602"/>
            <a:ext cx="8534400" cy="5333999"/>
          </a:xfrm>
        </p:spPr>
        <p:txBody>
          <a:bodyPr/>
          <a:lstStyle/>
          <a:p>
            <a:pPr>
              <a:lnSpc>
                <a:spcPct val="90000"/>
              </a:lnSpc>
            </a:pPr>
            <a:r>
              <a:rPr lang="en-US" altLang="en-US" dirty="0"/>
              <a:t>The </a:t>
            </a:r>
            <a:r>
              <a:rPr lang="en-US" altLang="en-US" dirty="0">
                <a:latin typeface="Courier New" pitchFamily="49" charset="0"/>
              </a:rPr>
              <a:t>range</a:t>
            </a:r>
            <a:r>
              <a:rPr lang="en-US" altLang="en-US" dirty="0"/>
              <a:t> function specifies a range of integers:</a:t>
            </a:r>
          </a:p>
          <a:p>
            <a:pPr lvl="2">
              <a:lnSpc>
                <a:spcPct val="90000"/>
              </a:lnSpc>
            </a:pPr>
            <a:r>
              <a:rPr lang="en-US" altLang="en-US" dirty="0">
                <a:latin typeface="Courier New" pitchFamily="49" charset="0"/>
              </a:rPr>
              <a:t>range(</a:t>
            </a:r>
            <a:r>
              <a:rPr lang="en-US" altLang="en-US" b="1" i="1" dirty="0"/>
              <a:t>start</a:t>
            </a:r>
            <a:r>
              <a:rPr lang="en-US" altLang="en-US" dirty="0">
                <a:latin typeface="Courier New" pitchFamily="49" charset="0"/>
              </a:rPr>
              <a:t>, </a:t>
            </a:r>
            <a:r>
              <a:rPr lang="en-US" altLang="en-US" b="1" i="1" dirty="0"/>
              <a:t>stop</a:t>
            </a:r>
            <a:r>
              <a:rPr lang="en-US" altLang="en-US" dirty="0">
                <a:latin typeface="Courier New" pitchFamily="49" charset="0"/>
              </a:rPr>
              <a:t>)</a:t>
            </a:r>
            <a:r>
              <a:rPr lang="en-US" altLang="en-US" dirty="0"/>
              <a:t> </a:t>
            </a:r>
            <a:r>
              <a:rPr lang="en-US" altLang="en-US" dirty="0">
                <a:solidFill>
                  <a:srgbClr val="FF00FF"/>
                </a:solidFill>
              </a:rPr>
              <a:t>	</a:t>
            </a:r>
            <a:r>
              <a:rPr lang="en-US" altLang="en-US" dirty="0"/>
              <a:t>- the integers between </a:t>
            </a:r>
            <a:r>
              <a:rPr lang="en-US" altLang="en-US" b="1" i="1" dirty="0"/>
              <a:t>start</a:t>
            </a:r>
            <a:r>
              <a:rPr lang="en-US" altLang="en-US" dirty="0"/>
              <a:t> (inclusive)</a:t>
            </a:r>
          </a:p>
          <a:p>
            <a:pPr lvl="2">
              <a:lnSpc>
                <a:spcPct val="90000"/>
              </a:lnSpc>
              <a:buFont typeface="Wingdings" pitchFamily="2" charset="2"/>
              <a:buNone/>
            </a:pPr>
            <a:r>
              <a:rPr lang="en-US" altLang="en-US" dirty="0">
                <a:solidFill>
                  <a:srgbClr val="FF00FF"/>
                </a:solidFill>
              </a:rPr>
              <a:t>				</a:t>
            </a:r>
            <a:r>
              <a:rPr lang="en-US" altLang="en-US" dirty="0"/>
              <a:t>  and </a:t>
            </a:r>
            <a:r>
              <a:rPr lang="en-US" altLang="en-US" b="1" i="1" dirty="0"/>
              <a:t>stop</a:t>
            </a:r>
            <a:r>
              <a:rPr lang="en-US" altLang="en-US" dirty="0"/>
              <a:t> (exclusive)</a:t>
            </a:r>
          </a:p>
          <a:p>
            <a:pPr lvl="2">
              <a:lnSpc>
                <a:spcPct val="90000"/>
              </a:lnSpc>
              <a:buFont typeface="Wingdings" pitchFamily="2" charset="2"/>
              <a:buNone/>
            </a:pPr>
            <a:endParaRPr lang="en-US" altLang="en-US" sz="900" dirty="0"/>
          </a:p>
          <a:p>
            <a:pPr lvl="1">
              <a:lnSpc>
                <a:spcPct val="90000"/>
              </a:lnSpc>
            </a:pPr>
            <a:r>
              <a:rPr lang="en-US" altLang="en-US" dirty="0"/>
              <a:t>It can also accept a third value specifying the change between values.</a:t>
            </a:r>
          </a:p>
          <a:p>
            <a:pPr lvl="2">
              <a:lnSpc>
                <a:spcPct val="90000"/>
              </a:lnSpc>
            </a:pPr>
            <a:r>
              <a:rPr lang="en-US" altLang="en-US" dirty="0">
                <a:latin typeface="Courier New" pitchFamily="49" charset="0"/>
              </a:rPr>
              <a:t>range(</a:t>
            </a:r>
            <a:r>
              <a:rPr lang="en-US" altLang="en-US" b="1" i="1" dirty="0"/>
              <a:t>start</a:t>
            </a:r>
            <a:r>
              <a:rPr lang="en-US" altLang="en-US" dirty="0">
                <a:latin typeface="Courier New" pitchFamily="49" charset="0"/>
              </a:rPr>
              <a:t>, </a:t>
            </a:r>
            <a:r>
              <a:rPr lang="en-US" altLang="en-US" b="1" i="1" dirty="0"/>
              <a:t>stop</a:t>
            </a:r>
            <a:r>
              <a:rPr lang="en-US" altLang="en-US" b="1" i="1" dirty="0">
                <a:latin typeface="Courier New" pitchFamily="49" charset="0"/>
              </a:rPr>
              <a:t>, </a:t>
            </a:r>
            <a:r>
              <a:rPr lang="en-US" altLang="en-US" b="1" i="1" dirty="0"/>
              <a:t>step</a:t>
            </a:r>
            <a:r>
              <a:rPr lang="en-US" altLang="en-US" dirty="0">
                <a:latin typeface="Courier New" pitchFamily="49" charset="0"/>
              </a:rPr>
              <a:t>)</a:t>
            </a:r>
            <a:r>
              <a:rPr lang="en-US" altLang="en-US" dirty="0"/>
              <a:t> - the integers between </a:t>
            </a:r>
            <a:r>
              <a:rPr lang="en-US" altLang="en-US" b="1" i="1" dirty="0"/>
              <a:t>start</a:t>
            </a:r>
            <a:r>
              <a:rPr lang="en-US" altLang="en-US" dirty="0"/>
              <a:t> (inclusive)</a:t>
            </a:r>
          </a:p>
          <a:p>
            <a:pPr lvl="2">
              <a:lnSpc>
                <a:spcPct val="90000"/>
              </a:lnSpc>
              <a:buFont typeface="Wingdings" pitchFamily="2" charset="2"/>
              <a:buNone/>
            </a:pPr>
            <a:r>
              <a:rPr lang="en-US" altLang="en-US" dirty="0">
                <a:solidFill>
                  <a:srgbClr val="FF00FF"/>
                </a:solidFill>
              </a:rPr>
              <a:t>				</a:t>
            </a:r>
            <a:r>
              <a:rPr lang="en-US" altLang="en-US" dirty="0"/>
              <a:t>  and </a:t>
            </a:r>
            <a:r>
              <a:rPr lang="en-US" altLang="en-US" b="1" i="1" dirty="0"/>
              <a:t>stop</a:t>
            </a:r>
            <a:r>
              <a:rPr lang="en-US" altLang="en-US" dirty="0"/>
              <a:t> (exclusive) by </a:t>
            </a:r>
            <a:r>
              <a:rPr lang="en-US" altLang="en-US" b="1" i="1" dirty="0"/>
              <a:t>step</a:t>
            </a:r>
          </a:p>
          <a:p>
            <a:pPr lvl="1">
              <a:lnSpc>
                <a:spcPct val="90000"/>
              </a:lnSpc>
            </a:pPr>
            <a:r>
              <a:rPr lang="en-US" altLang="en-US" sz="800" dirty="0"/>
              <a:t>Example:</a:t>
            </a:r>
          </a:p>
          <a:p>
            <a:pPr lvl="1">
              <a:lnSpc>
                <a:spcPct val="70000"/>
              </a:lnSpc>
              <a:buFont typeface="Wingdings" pitchFamily="2" charset="2"/>
              <a:buNone/>
            </a:pPr>
            <a:r>
              <a:rPr lang="en-US" altLang="en-US" sz="800" dirty="0">
                <a:solidFill>
                  <a:srgbClr val="FF00FF"/>
                </a:solidFill>
              </a:rPr>
              <a:t>	</a:t>
            </a:r>
            <a:r>
              <a:rPr lang="en-US" altLang="en-US" sz="800" dirty="0">
                <a:latin typeface="Courier New" pitchFamily="49" charset="0"/>
              </a:rPr>
              <a:t>for x in range(5, 0, </a:t>
            </a:r>
            <a:r>
              <a:rPr lang="en-US" altLang="en-US" sz="800" b="1" dirty="0">
                <a:latin typeface="Courier New" pitchFamily="49" charset="0"/>
              </a:rPr>
              <a:t>-1</a:t>
            </a:r>
            <a:r>
              <a:rPr lang="en-US" altLang="en-US" sz="800" dirty="0">
                <a:latin typeface="Courier New" pitchFamily="49" charset="0"/>
              </a:rPr>
              <a:t>):</a:t>
            </a:r>
          </a:p>
          <a:p>
            <a:pPr lvl="1">
              <a:lnSpc>
                <a:spcPct val="7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    print x</a:t>
            </a:r>
          </a:p>
          <a:p>
            <a:pPr lvl="1">
              <a:lnSpc>
                <a:spcPct val="7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print "Blastoff!"</a:t>
            </a:r>
          </a:p>
          <a:p>
            <a:pPr lvl="1">
              <a:lnSpc>
                <a:spcPct val="90000"/>
              </a:lnSpc>
              <a:buFont typeface="Wingdings" pitchFamily="2" charset="2"/>
              <a:buNone/>
            </a:pPr>
            <a:endParaRPr lang="en-US" altLang="en-US" sz="800" dirty="0">
              <a:latin typeface="Courier New" pitchFamily="49" charset="0"/>
            </a:endParaRPr>
          </a:p>
          <a:p>
            <a:pPr lvl="1">
              <a:lnSpc>
                <a:spcPct val="90000"/>
              </a:lnSpc>
              <a:buFont typeface="Wingdings" pitchFamily="2" charset="2"/>
              <a:buNone/>
            </a:pPr>
            <a:r>
              <a:rPr lang="en-US" altLang="en-US" sz="800" dirty="0">
                <a:solidFill>
                  <a:srgbClr val="FF00FF"/>
                </a:solidFill>
              </a:rPr>
              <a:t>	</a:t>
            </a:r>
            <a:r>
              <a:rPr lang="en-US" altLang="en-US" sz="800" dirty="0"/>
              <a:t>Output:</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5</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4</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3 </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2</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1</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Blastoff!</a:t>
            </a:r>
          </a:p>
          <a:p>
            <a:pPr lvl="1">
              <a:lnSpc>
                <a:spcPct val="90000"/>
              </a:lnSpc>
              <a:buFont typeface="Wingdings" pitchFamily="2" charset="2"/>
              <a:buNone/>
            </a:pPr>
            <a:endParaRPr lang="en-US" altLang="en-US" sz="800" dirty="0">
              <a:latin typeface="Courier New" pitchFamily="49" charset="0"/>
            </a:endParaRPr>
          </a:p>
        </p:txBody>
      </p:sp>
    </p:spTree>
    <p:custDataLst>
      <p:tags r:id="rId1"/>
    </p:custDataLst>
    <p:extLst>
      <p:ext uri="{BB962C8B-B14F-4D97-AF65-F5344CB8AC3E}">
        <p14:creationId xmlns:p14="http://schemas.microsoft.com/office/powerpoint/2010/main" val="308227818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a:xfrm>
            <a:off x="1509584" y="61784"/>
            <a:ext cx="7219310" cy="1008000"/>
          </a:xfrm>
        </p:spPr>
        <p:txBody>
          <a:bodyPr/>
          <a:lstStyle/>
          <a:p>
            <a:r>
              <a:rPr lang="en-US" altLang="en-US" sz="3200" dirty="0"/>
              <a:t>Cumulative loops</a:t>
            </a:r>
          </a:p>
        </p:txBody>
      </p:sp>
      <p:sp>
        <p:nvSpPr>
          <p:cNvPr id="1455107" name="Rectangle 3"/>
          <p:cNvSpPr>
            <a:spLocks noGrp="1" noChangeArrowheads="1"/>
          </p:cNvSpPr>
          <p:nvPr>
            <p:ph type="body" idx="1"/>
          </p:nvPr>
        </p:nvSpPr>
        <p:spPr>
          <a:xfrm>
            <a:off x="1828801" y="1371602"/>
            <a:ext cx="8686799" cy="5410199"/>
          </a:xfrm>
        </p:spPr>
        <p:txBody>
          <a:bodyPr/>
          <a:lstStyle/>
          <a:p>
            <a:r>
              <a:rPr lang="en-US" altLang="en-US" dirty="0"/>
              <a:t>Some loops incrementally compute a value that is initialized outside the loop.  This is sometimes called a </a:t>
            </a:r>
            <a:r>
              <a:rPr lang="en-US" altLang="en-US" i="1" dirty="0"/>
              <a:t>cumulative sum</a:t>
            </a:r>
            <a:r>
              <a:rPr lang="en-US" altLang="en-US" dirty="0"/>
              <a:t>.</a:t>
            </a:r>
          </a:p>
          <a:p>
            <a:pPr lvl="1">
              <a:lnSpc>
                <a:spcPct val="80000"/>
              </a:lnSpc>
              <a:buFont typeface="Wingdings" pitchFamily="2" charset="2"/>
              <a:buNone/>
            </a:pPr>
            <a:endParaRPr lang="en-US" altLang="en-US" dirty="0">
              <a:latin typeface="Courier New" pitchFamily="49" charset="0"/>
            </a:endParaRPr>
          </a:p>
          <a:p>
            <a:pPr lvl="1">
              <a:lnSpc>
                <a:spcPct val="80000"/>
              </a:lnSpc>
              <a:buFont typeface="Wingdings" pitchFamily="2" charset="2"/>
              <a:buNone/>
            </a:pPr>
            <a:r>
              <a:rPr lang="en-US" altLang="en-US" b="1" dirty="0">
                <a:solidFill>
                  <a:srgbClr val="FF00FF"/>
                </a:solidFill>
                <a:latin typeface="Courier New" pitchFamily="49" charset="0"/>
              </a:rPr>
              <a:t>	</a:t>
            </a:r>
            <a:r>
              <a:rPr lang="en-US" altLang="en-US" b="1" dirty="0">
                <a:latin typeface="Courier New" pitchFamily="49" charset="0"/>
              </a:rPr>
              <a:t>sum = 0</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for </a:t>
            </a:r>
            <a:r>
              <a:rPr lang="en-US" altLang="en-US" dirty="0" err="1">
                <a:latin typeface="Courier New" pitchFamily="49" charset="0"/>
              </a:rPr>
              <a:t>i</a:t>
            </a:r>
            <a:r>
              <a:rPr lang="en-US" altLang="en-US" dirty="0">
                <a:latin typeface="Courier New" pitchFamily="49" charset="0"/>
              </a:rPr>
              <a:t> in range(1, 11):</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    sum = sum + (</a:t>
            </a:r>
            <a:r>
              <a:rPr lang="en-US" altLang="en-US" dirty="0" err="1">
                <a:latin typeface="Courier New" pitchFamily="49" charset="0"/>
              </a:rPr>
              <a:t>i</a:t>
            </a:r>
            <a:r>
              <a:rPr lang="en-US" altLang="en-US" dirty="0">
                <a:latin typeface="Courier New" pitchFamily="49" charset="0"/>
              </a:rPr>
              <a:t> * </a:t>
            </a:r>
            <a:r>
              <a:rPr lang="en-US" altLang="en-US" dirty="0" err="1">
                <a:latin typeface="Courier New" pitchFamily="49" charset="0"/>
              </a:rPr>
              <a:t>i</a:t>
            </a:r>
            <a:r>
              <a:rPr lang="en-US" altLang="en-US" dirty="0">
                <a:latin typeface="Courier New" pitchFamily="49" charset="0"/>
              </a:rPr>
              <a:t>)</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print "sum of first 10 squares is", sum</a:t>
            </a:r>
          </a:p>
          <a:p>
            <a:pPr lvl="1">
              <a:lnSpc>
                <a:spcPct val="80000"/>
              </a:lnSpc>
              <a:buFont typeface="Wingdings" pitchFamily="2" charset="2"/>
              <a:buNone/>
            </a:pPr>
            <a:endParaRPr lang="en-US" altLang="en-US" dirty="0">
              <a:latin typeface="Courier New" pitchFamily="49" charset="0"/>
            </a:endParaRP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Output:</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sum of first 10 squares is 385</a:t>
            </a:r>
          </a:p>
          <a:p>
            <a:pPr lvl="1">
              <a:lnSpc>
                <a:spcPct val="80000"/>
              </a:lnSpc>
              <a:buFont typeface="Wingdings" pitchFamily="2" charset="2"/>
              <a:buNone/>
            </a:pPr>
            <a:endParaRPr lang="en-US" altLang="en-US" dirty="0">
              <a:latin typeface="Courier New" pitchFamily="49" charset="0"/>
            </a:endParaRPr>
          </a:p>
          <a:p>
            <a:pPr lvl="1">
              <a:lnSpc>
                <a:spcPct val="80000"/>
              </a:lnSpc>
              <a:buFont typeface="Wingdings" pitchFamily="2" charset="2"/>
              <a:buNone/>
            </a:pPr>
            <a:endParaRPr lang="en-US" altLang="en-US" dirty="0">
              <a:latin typeface="Courier New" pitchFamily="49" charset="0"/>
            </a:endParaRPr>
          </a:p>
          <a:p>
            <a:pPr lvl="1">
              <a:lnSpc>
                <a:spcPct val="80000"/>
              </a:lnSpc>
              <a:buFont typeface="Wingdings" pitchFamily="2" charset="2"/>
              <a:buNone/>
            </a:pPr>
            <a:endParaRPr lang="en-US" altLang="en-US" dirty="0">
              <a:latin typeface="Courier New" pitchFamily="49" charset="0"/>
            </a:endParaRPr>
          </a:p>
          <a:p>
            <a:pPr>
              <a:lnSpc>
                <a:spcPct val="80000"/>
              </a:lnSpc>
            </a:pPr>
            <a:endParaRPr lang="en-US" altLang="en-US" dirty="0"/>
          </a:p>
        </p:txBody>
      </p:sp>
    </p:spTree>
    <p:custDataLst>
      <p:tags r:id="rId1"/>
    </p:custDataLst>
    <p:extLst>
      <p:ext uri="{BB962C8B-B14F-4D97-AF65-F5344CB8AC3E}">
        <p14:creationId xmlns:p14="http://schemas.microsoft.com/office/powerpoint/2010/main" val="419007489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Working with Functions</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189211369"/>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1548714" y="0"/>
            <a:ext cx="8226720" cy="1061392"/>
          </a:xfrm>
          <a:ln/>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Functions</a:t>
            </a:r>
          </a:p>
        </p:txBody>
      </p:sp>
      <p:sp>
        <p:nvSpPr>
          <p:cNvPr id="33794" name="Rectangle 2"/>
          <p:cNvSpPr>
            <a:spLocks noGrp="1" noChangeArrowheads="1"/>
          </p:cNvSpPr>
          <p:nvPr>
            <p:ph type="body" idx="1"/>
          </p:nvPr>
        </p:nvSpPr>
        <p:spPr>
          <a:xfrm>
            <a:off x="2057400" y="1371600"/>
            <a:ext cx="8226720" cy="5739002"/>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Define them in the file above the point they're used</a:t>
            </a:r>
          </a:p>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Body of the function should be indented consistently (4 spaces is typical in Python)</a:t>
            </a:r>
            <a:r>
              <a:rPr lang="ar-SA" altLang="en-US" sz="2400" dirty="0">
                <a:cs typeface="Arial" charset="0"/>
              </a:rPr>
              <a:t>‏</a:t>
            </a:r>
            <a:endParaRPr lang="en-GB" altLang="en-US" sz="2400" dirty="0"/>
          </a:p>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Example: square.py</a:t>
            </a:r>
            <a:r>
              <a:rPr lang="en-GB" altLang="en-US" sz="2400" dirty="0">
                <a:solidFill>
                  <a:srgbClr val="FF00FF"/>
                </a:solidFill>
              </a:rPr>
              <a:t/>
            </a:r>
            <a:br>
              <a:rPr lang="en-GB" altLang="en-US" sz="2400" dirty="0">
                <a:solidFill>
                  <a:srgbClr val="FF00FF"/>
                </a:solidFill>
              </a:rPr>
            </a:br>
            <a:r>
              <a:rPr lang="en-GB" altLang="en-US" sz="2400" dirty="0" err="1"/>
              <a:t>def</a:t>
            </a:r>
            <a:r>
              <a:rPr lang="en-GB" altLang="en-US" sz="2400" dirty="0"/>
              <a:t> square(n):</a:t>
            </a:r>
            <a:r>
              <a:rPr lang="en-GB" altLang="en-US" sz="2400" dirty="0">
                <a:solidFill>
                  <a:srgbClr val="FF00FF"/>
                </a:solidFill>
              </a:rPr>
              <a:t/>
            </a:r>
            <a:br>
              <a:rPr lang="en-GB" altLang="en-US" sz="2400" dirty="0">
                <a:solidFill>
                  <a:srgbClr val="FF00FF"/>
                </a:solidFill>
              </a:rPr>
            </a:br>
            <a:r>
              <a:rPr lang="en-GB" altLang="en-US" sz="2400" dirty="0"/>
              <a:t>    return n*n</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print "The square of 3 is ",</a:t>
            </a:r>
            <a:r>
              <a:rPr lang="en-GB" altLang="en-US" sz="2400" dirty="0">
                <a:solidFill>
                  <a:srgbClr val="FF00FF"/>
                </a:solidFill>
              </a:rPr>
              <a:t/>
            </a:r>
            <a:br>
              <a:rPr lang="en-GB" altLang="en-US" sz="2400" dirty="0">
                <a:solidFill>
                  <a:srgbClr val="FF00FF"/>
                </a:solidFill>
              </a:rPr>
            </a:br>
            <a:r>
              <a:rPr lang="en-GB" altLang="en-US" sz="2400" dirty="0"/>
              <a:t>print square(3)</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Output:</a:t>
            </a:r>
            <a:r>
              <a:rPr lang="en-GB" altLang="en-US" sz="2400" dirty="0">
                <a:solidFill>
                  <a:srgbClr val="FF00FF"/>
                </a:solidFill>
              </a:rPr>
              <a:t/>
            </a:r>
            <a:br>
              <a:rPr lang="en-GB" altLang="en-US" sz="2400" dirty="0">
                <a:solidFill>
                  <a:srgbClr val="FF00FF"/>
                </a:solidFill>
              </a:rPr>
            </a:br>
            <a:r>
              <a:rPr lang="en-GB" altLang="en-US" sz="2400" dirty="0"/>
              <a:t>The square of 3 is  9</a:t>
            </a:r>
          </a:p>
        </p:txBody>
      </p:sp>
    </p:spTree>
    <p:custDataLst>
      <p:tags r:id="rId1"/>
    </p:custDataLst>
    <p:extLst>
      <p:ext uri="{BB962C8B-B14F-4D97-AF65-F5344CB8AC3E}">
        <p14:creationId xmlns:p14="http://schemas.microsoft.com/office/powerpoint/2010/main" val="24109166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540476" y="0"/>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The </a:t>
            </a:r>
            <a:r>
              <a:rPr lang="en-GB" altLang="en-US" sz="3200" dirty="0" err="1"/>
              <a:t>def</a:t>
            </a:r>
            <a:r>
              <a:rPr lang="en-GB" altLang="en-US" sz="3200" dirty="0"/>
              <a:t> statement</a:t>
            </a:r>
          </a:p>
        </p:txBody>
      </p:sp>
      <p:sp>
        <p:nvSpPr>
          <p:cNvPr id="34818" name="Rectangle 2"/>
          <p:cNvSpPr>
            <a:spLocks noGrp="1" noChangeArrowheads="1"/>
          </p:cNvSpPr>
          <p:nvPr>
            <p:ph type="body" idx="1"/>
          </p:nvPr>
        </p:nvSpPr>
        <p:spPr>
          <a:xfrm>
            <a:off x="1980481" y="1604330"/>
            <a:ext cx="8215200" cy="443278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800" dirty="0"/>
              <a:t>The </a:t>
            </a:r>
            <a:r>
              <a:rPr lang="en-GB" altLang="en-US" sz="2800" dirty="0" err="1"/>
              <a:t>def</a:t>
            </a:r>
            <a:r>
              <a:rPr lang="en-GB" altLang="en-US" sz="2800" dirty="0"/>
              <a:t> statement is </a:t>
            </a:r>
            <a:r>
              <a:rPr lang="en-GB" altLang="en-US" sz="2800" i="1" dirty="0" err="1"/>
              <a:t>excecuted</a:t>
            </a:r>
            <a:r>
              <a:rPr lang="en-GB" altLang="en-US" sz="2800" dirty="0"/>
              <a:t> (that's why functions have to be defined before they're used)</a:t>
            </a:r>
            <a:r>
              <a:rPr lang="ar-SA" altLang="en-US" sz="2800" dirty="0">
                <a:cs typeface="Arial" charset="0"/>
              </a:rPr>
              <a:t>‏</a:t>
            </a:r>
            <a:endParaRPr lang="en-GB" altLang="en-US" sz="2800"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800" dirty="0" err="1"/>
              <a:t>def</a:t>
            </a:r>
            <a:r>
              <a:rPr lang="en-GB" altLang="en-US" sz="2800" dirty="0"/>
              <a:t> creates an object and assigns a name to reference it; the function could be assigned another name, function names can be stored in a list, etc.</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800" dirty="0"/>
              <a:t>Can put a </a:t>
            </a:r>
            <a:r>
              <a:rPr lang="en-GB" altLang="en-US" sz="2800" dirty="0" err="1"/>
              <a:t>def</a:t>
            </a:r>
            <a:r>
              <a:rPr lang="en-GB" altLang="en-US" sz="2800" dirty="0"/>
              <a:t> statement inside an if statement, </a:t>
            </a:r>
            <a:r>
              <a:rPr lang="en-GB" altLang="en-US" sz="2800" dirty="0" err="1"/>
              <a:t>etc</a:t>
            </a:r>
            <a:r>
              <a:rPr lang="en-GB" altLang="en-US" sz="2800" dirty="0"/>
              <a:t>!</a:t>
            </a:r>
          </a:p>
        </p:txBody>
      </p:sp>
    </p:spTree>
    <p:custDataLst>
      <p:tags r:id="rId1"/>
    </p:custDataLst>
    <p:extLst>
      <p:ext uri="{BB962C8B-B14F-4D97-AF65-F5344CB8AC3E}">
        <p14:creationId xmlns:p14="http://schemas.microsoft.com/office/powerpoint/2010/main" val="6815608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1524000" y="20595"/>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More about functions</a:t>
            </a:r>
          </a:p>
        </p:txBody>
      </p:sp>
      <p:sp>
        <p:nvSpPr>
          <p:cNvPr id="35842" name="Rectangle 2"/>
          <p:cNvSpPr>
            <a:spLocks noGrp="1" noChangeArrowheads="1"/>
          </p:cNvSpPr>
          <p:nvPr>
            <p:ph type="body" idx="1"/>
          </p:nvPr>
        </p:nvSpPr>
        <p:spPr>
          <a:xfrm>
            <a:off x="1980480" y="1604329"/>
            <a:ext cx="8223840" cy="4441426"/>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Arguments are optional.  Multiple arguments are separated by commas.</a:t>
            </a:r>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If there's no return statement, then “None” is returned.  Return values can be simple types or tuples.  Return values may be ignored by the caller.</a:t>
            </a:r>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Functions are “</a:t>
            </a:r>
            <a:r>
              <a:rPr lang="en-GB" altLang="en-US" sz="2400" dirty="0" err="1"/>
              <a:t>typeless</a:t>
            </a:r>
            <a:r>
              <a:rPr lang="en-GB" altLang="en-US" sz="2400" dirty="0"/>
              <a:t>.”  Can call with arguments of any type, so long as the operations in the function can be applied to the arguments.  This is considered a good thing in Python.</a:t>
            </a:r>
          </a:p>
        </p:txBody>
      </p:sp>
    </p:spTree>
    <p:custDataLst>
      <p:tags r:id="rId1"/>
    </p:custDataLst>
    <p:extLst>
      <p:ext uri="{BB962C8B-B14F-4D97-AF65-F5344CB8AC3E}">
        <p14:creationId xmlns:p14="http://schemas.microsoft.com/office/powerpoint/2010/main" val="19228746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1556951" y="0"/>
            <a:ext cx="8226720" cy="1061392"/>
          </a:xfrm>
          <a:ln/>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Function variables are local</a:t>
            </a:r>
          </a:p>
        </p:txBody>
      </p:sp>
      <p:sp>
        <p:nvSpPr>
          <p:cNvPr id="36866" name="Rectangle 2"/>
          <p:cNvSpPr>
            <a:spLocks noGrp="1" noChangeArrowheads="1"/>
          </p:cNvSpPr>
          <p:nvPr>
            <p:ph type="body" idx="1"/>
          </p:nvPr>
        </p:nvSpPr>
        <p:spPr>
          <a:xfrm>
            <a:off x="2006401" y="1434392"/>
            <a:ext cx="8226720" cy="5210467"/>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Variables declared in a function do not exist outside that function</a:t>
            </a:r>
          </a:p>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Example square2.py</a:t>
            </a:r>
            <a:r>
              <a:rPr lang="en-GB" altLang="en-US" sz="2400" dirty="0">
                <a:solidFill>
                  <a:srgbClr val="FF00FF"/>
                </a:solidFill>
              </a:rPr>
              <a:t/>
            </a:r>
            <a:br>
              <a:rPr lang="en-GB" altLang="en-US" sz="2400" dirty="0">
                <a:solidFill>
                  <a:srgbClr val="FF00FF"/>
                </a:solidFill>
              </a:rPr>
            </a:br>
            <a:r>
              <a:rPr lang="en-GB" altLang="en-US" sz="2400" dirty="0" err="1"/>
              <a:t>def</a:t>
            </a:r>
            <a:r>
              <a:rPr lang="en-GB" altLang="en-US" sz="2400" dirty="0"/>
              <a:t> square(n):</a:t>
            </a:r>
            <a:r>
              <a:rPr lang="en-GB" altLang="en-US" sz="2400" dirty="0">
                <a:solidFill>
                  <a:srgbClr val="FF00FF"/>
                </a:solidFill>
              </a:rPr>
              <a:t/>
            </a:r>
            <a:br>
              <a:rPr lang="en-GB" altLang="en-US" sz="2400" dirty="0">
                <a:solidFill>
                  <a:srgbClr val="FF00FF"/>
                </a:solidFill>
              </a:rPr>
            </a:br>
            <a:r>
              <a:rPr lang="en-GB" altLang="en-US" sz="2400" dirty="0"/>
              <a:t>    m = n*n</a:t>
            </a:r>
            <a:r>
              <a:rPr lang="en-GB" altLang="en-US" sz="2400" dirty="0">
                <a:solidFill>
                  <a:srgbClr val="FF00FF"/>
                </a:solidFill>
              </a:rPr>
              <a:t/>
            </a:r>
            <a:br>
              <a:rPr lang="en-GB" altLang="en-US" sz="2400" dirty="0">
                <a:solidFill>
                  <a:srgbClr val="FF00FF"/>
                </a:solidFill>
              </a:rPr>
            </a:br>
            <a:r>
              <a:rPr lang="en-GB" altLang="en-US" sz="2400" dirty="0"/>
              <a:t>    return m</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print "The square of 3 is ",</a:t>
            </a:r>
            <a:r>
              <a:rPr lang="en-GB" altLang="en-US" sz="2400" dirty="0">
                <a:solidFill>
                  <a:srgbClr val="FF00FF"/>
                </a:solidFill>
              </a:rPr>
              <a:t/>
            </a:r>
            <a:br>
              <a:rPr lang="en-GB" altLang="en-US" sz="2400" dirty="0">
                <a:solidFill>
                  <a:srgbClr val="FF00FF"/>
                </a:solidFill>
              </a:rPr>
            </a:br>
            <a:r>
              <a:rPr lang="en-GB" altLang="en-US" sz="2400" dirty="0"/>
              <a:t>print square(3)</a:t>
            </a:r>
            <a:r>
              <a:rPr lang="en-GB" altLang="en-US" sz="2400" dirty="0">
                <a:solidFill>
                  <a:srgbClr val="FF00FF"/>
                </a:solidFill>
              </a:rPr>
              <a:t/>
            </a:r>
            <a:br>
              <a:rPr lang="en-GB" altLang="en-US" sz="2400" dirty="0">
                <a:solidFill>
                  <a:srgbClr val="FF00FF"/>
                </a:solidFill>
              </a:rPr>
            </a:br>
            <a:r>
              <a:rPr lang="en-GB" altLang="en-US" sz="2400" dirty="0"/>
              <a:t>print m</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Output:</a:t>
            </a:r>
            <a:r>
              <a:rPr lang="en-GB" altLang="en-US" sz="2400" dirty="0">
                <a:solidFill>
                  <a:srgbClr val="FF00FF"/>
                </a:solidFill>
              </a:rPr>
              <a:t/>
            </a:r>
            <a:br>
              <a:rPr lang="en-GB" altLang="en-US" sz="2400" dirty="0">
                <a:solidFill>
                  <a:srgbClr val="FF00FF"/>
                </a:solidFill>
              </a:rPr>
            </a:br>
            <a:r>
              <a:rPr lang="en-GB" altLang="en-US" sz="2400" dirty="0"/>
              <a:t>  File "./square2.py", line 9, in &lt;module&gt;</a:t>
            </a:r>
            <a:r>
              <a:rPr lang="en-GB" altLang="en-US" sz="2400" dirty="0">
                <a:solidFill>
                  <a:srgbClr val="FF00FF"/>
                </a:solidFill>
              </a:rPr>
              <a:t/>
            </a:r>
            <a:br>
              <a:rPr lang="en-GB" altLang="en-US" sz="2400" dirty="0">
                <a:solidFill>
                  <a:srgbClr val="FF00FF"/>
                </a:solidFill>
              </a:rPr>
            </a:br>
            <a:r>
              <a:rPr lang="en-GB" altLang="en-US" sz="2400" dirty="0"/>
              <a:t>    print m</a:t>
            </a:r>
            <a:r>
              <a:rPr lang="en-GB" altLang="en-US" sz="2400" dirty="0">
                <a:solidFill>
                  <a:srgbClr val="FF00FF"/>
                </a:solidFill>
              </a:rPr>
              <a:t/>
            </a:r>
            <a:br>
              <a:rPr lang="en-GB" altLang="en-US" sz="2400" dirty="0">
                <a:solidFill>
                  <a:srgbClr val="FF00FF"/>
                </a:solidFill>
              </a:rPr>
            </a:br>
            <a:r>
              <a:rPr lang="en-GB" altLang="en-US" sz="2400" dirty="0" err="1"/>
              <a:t>NameError</a:t>
            </a:r>
            <a:r>
              <a:rPr lang="en-GB" altLang="en-US" sz="2400" dirty="0"/>
              <a:t>: name 'm' is not defined</a:t>
            </a:r>
          </a:p>
        </p:txBody>
      </p:sp>
    </p:spTree>
    <p:custDataLst>
      <p:tags r:id="rId1"/>
    </p:custDataLst>
    <p:extLst>
      <p:ext uri="{BB962C8B-B14F-4D97-AF65-F5344CB8AC3E}">
        <p14:creationId xmlns:p14="http://schemas.microsoft.com/office/powerpoint/2010/main" val="15892164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1524000" y="0"/>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Scope</a:t>
            </a:r>
          </a:p>
        </p:txBody>
      </p:sp>
      <p:sp>
        <p:nvSpPr>
          <p:cNvPr id="37890" name="Rectangle 2"/>
          <p:cNvSpPr>
            <a:spLocks noGrp="1" noChangeArrowheads="1"/>
          </p:cNvSpPr>
          <p:nvPr>
            <p:ph type="body" idx="1"/>
          </p:nvPr>
        </p:nvSpPr>
        <p:spPr>
          <a:xfrm>
            <a:off x="2017921" y="1346542"/>
            <a:ext cx="8215200" cy="5130458"/>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Variables assigned within a function are local to that function call</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Variables assigned at the top of a module are global to that module; there's only “global” within a module</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Within a function, Python will try to match a variable name to one assigned locally within the function; if that fails, it will try within enclosing function-defining (</a:t>
            </a:r>
            <a:r>
              <a:rPr lang="en-GB" altLang="en-US" sz="2400" dirty="0" err="1"/>
              <a:t>def</a:t>
            </a:r>
            <a:r>
              <a:rPr lang="en-GB" altLang="en-US" sz="2400" dirty="0"/>
              <a:t>) statements (if appropriate); if that fails, it will try to resolve the name in the global scope (but the variable must be declared global for the function to be able to change it).  If none of these match, Python will look through the list of built-in names</a:t>
            </a:r>
          </a:p>
        </p:txBody>
      </p:sp>
    </p:spTree>
    <p:custDataLst>
      <p:tags r:id="rId1"/>
    </p:custDataLst>
    <p:extLst>
      <p:ext uri="{BB962C8B-B14F-4D97-AF65-F5344CB8AC3E}">
        <p14:creationId xmlns:p14="http://schemas.microsoft.com/office/powerpoint/2010/main" val="39060211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t>
            </a:r>
            <a:endParaRPr lang="en-IN" dirty="0"/>
          </a:p>
        </p:txBody>
      </p:sp>
      <p:sp>
        <p:nvSpPr>
          <p:cNvPr id="3" name="Content Placeholder 2"/>
          <p:cNvSpPr>
            <a:spLocks noGrp="1"/>
          </p:cNvSpPr>
          <p:nvPr>
            <p:ph idx="1"/>
          </p:nvPr>
        </p:nvSpPr>
        <p:spPr/>
        <p:txBody>
          <a:bodyPr>
            <a:normAutofit/>
          </a:bodyPr>
          <a:lstStyle/>
          <a:p>
            <a:pPr>
              <a:lnSpc>
                <a:spcPct val="160000"/>
              </a:lnSpc>
            </a:pPr>
            <a:r>
              <a:rPr lang="en-US" b="1" dirty="0"/>
              <a:t>Cross platform:</a:t>
            </a:r>
            <a:r>
              <a:rPr lang="en-US" dirty="0"/>
              <a:t> </a:t>
            </a:r>
          </a:p>
          <a:p>
            <a:pPr>
              <a:lnSpc>
                <a:spcPct val="160000"/>
              </a:lnSpc>
            </a:pPr>
            <a:r>
              <a:rPr lang="en-US" dirty="0"/>
              <a:t>Python is an interpreted language.  Python interpreters can be used to run the code on specific platforms. Also, It allows to run the same code on multiple platforms without recompilation. Hence, it is not required to recompile the code after making any alteration. This feature makes it easier to make changes to the code without increasing development time.</a:t>
            </a:r>
          </a:p>
          <a:p>
            <a:endParaRPr lang="en-IN" dirty="0"/>
          </a:p>
        </p:txBody>
      </p:sp>
    </p:spTree>
    <p:extLst>
      <p:ext uri="{BB962C8B-B14F-4D97-AF65-F5344CB8AC3E}">
        <p14:creationId xmlns:p14="http://schemas.microsoft.com/office/powerpoint/2010/main" val="3943262383"/>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1524000" y="0"/>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Scope example</a:t>
            </a:r>
          </a:p>
        </p:txBody>
      </p:sp>
      <p:sp>
        <p:nvSpPr>
          <p:cNvPr id="38914" name="Rectangle 2"/>
          <p:cNvSpPr>
            <a:spLocks noGrp="1" noChangeArrowheads="1"/>
          </p:cNvSpPr>
          <p:nvPr>
            <p:ph type="body" idx="1"/>
          </p:nvPr>
        </p:nvSpPr>
        <p:spPr>
          <a:xfrm>
            <a:off x="1980481" y="1604330"/>
            <a:ext cx="8215200" cy="443278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scope.py</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a = 5           # global</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err="1"/>
              <a:t>def</a:t>
            </a:r>
            <a:r>
              <a:rPr lang="en-GB" altLang="en-US" sz="2400" dirty="0"/>
              <a:t> </a:t>
            </a:r>
            <a:r>
              <a:rPr lang="en-GB" altLang="en-US" sz="2400" dirty="0" err="1"/>
              <a:t>func</a:t>
            </a:r>
            <a:r>
              <a:rPr lang="en-GB" altLang="en-US" sz="2400" dirty="0"/>
              <a:t>(b):</a:t>
            </a:r>
            <a:r>
              <a:rPr lang="en-GB" altLang="en-US" sz="2400" dirty="0">
                <a:solidFill>
                  <a:srgbClr val="FF00FF"/>
                </a:solidFill>
              </a:rPr>
              <a:t/>
            </a:r>
            <a:br>
              <a:rPr lang="en-GB" altLang="en-US" sz="2400" dirty="0">
                <a:solidFill>
                  <a:srgbClr val="FF00FF"/>
                </a:solidFill>
              </a:rPr>
            </a:br>
            <a:r>
              <a:rPr lang="en-GB" altLang="en-US" sz="2400" dirty="0"/>
              <a:t>  c = a + b</a:t>
            </a:r>
            <a:r>
              <a:rPr lang="en-GB" altLang="en-US" sz="2400" dirty="0">
                <a:solidFill>
                  <a:srgbClr val="FF00FF"/>
                </a:solidFill>
              </a:rPr>
              <a:t/>
            </a:r>
            <a:br>
              <a:rPr lang="en-GB" altLang="en-US" sz="2400" dirty="0">
                <a:solidFill>
                  <a:srgbClr val="FF00FF"/>
                </a:solidFill>
              </a:rPr>
            </a:br>
            <a:r>
              <a:rPr lang="en-GB" altLang="en-US" sz="2400" dirty="0"/>
              <a:t>  return c</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print </a:t>
            </a:r>
            <a:r>
              <a:rPr lang="en-GB" altLang="en-US" sz="2400" dirty="0" err="1"/>
              <a:t>func</a:t>
            </a:r>
            <a:r>
              <a:rPr lang="en-GB" altLang="en-US" sz="2400" dirty="0"/>
              <a:t>(4)        # gives 4+5=9</a:t>
            </a:r>
            <a:r>
              <a:rPr lang="en-GB" altLang="en-US" sz="2400" dirty="0">
                <a:solidFill>
                  <a:srgbClr val="FF00FF"/>
                </a:solidFill>
              </a:rPr>
              <a:t/>
            </a:r>
            <a:br>
              <a:rPr lang="en-GB" altLang="en-US" sz="2400" dirty="0">
                <a:solidFill>
                  <a:srgbClr val="FF00FF"/>
                </a:solidFill>
              </a:rPr>
            </a:br>
            <a:r>
              <a:rPr lang="en-GB" altLang="en-US" sz="2400" dirty="0"/>
              <a:t>print c                  # not defined</a:t>
            </a:r>
          </a:p>
        </p:txBody>
      </p:sp>
    </p:spTree>
    <p:custDataLst>
      <p:tags r:id="rId1"/>
    </p:custDataLst>
    <p:extLst>
      <p:ext uri="{BB962C8B-B14F-4D97-AF65-F5344CB8AC3E}">
        <p14:creationId xmlns:p14="http://schemas.microsoft.com/office/powerpoint/2010/main" val="36386492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1556951" y="20595"/>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2800" dirty="0"/>
              <a:t>Scope example</a:t>
            </a:r>
          </a:p>
        </p:txBody>
      </p:sp>
      <p:sp>
        <p:nvSpPr>
          <p:cNvPr id="39938" name="Rectangle 2"/>
          <p:cNvSpPr>
            <a:spLocks noGrp="1" noChangeArrowheads="1"/>
          </p:cNvSpPr>
          <p:nvPr>
            <p:ph type="body" idx="1"/>
          </p:nvPr>
        </p:nvSpPr>
        <p:spPr>
          <a:xfrm>
            <a:off x="1676400" y="1295401"/>
            <a:ext cx="8215200" cy="4547997"/>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scope.py</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a = 5           # global</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err="1"/>
              <a:t>def</a:t>
            </a:r>
            <a:r>
              <a:rPr lang="en-GB" altLang="en-US" sz="2400" dirty="0"/>
              <a:t> </a:t>
            </a:r>
            <a:r>
              <a:rPr lang="en-GB" altLang="en-US" sz="2400" dirty="0" err="1"/>
              <a:t>func</a:t>
            </a:r>
            <a:r>
              <a:rPr lang="en-GB" altLang="en-US" sz="2400" dirty="0"/>
              <a:t>(b):</a:t>
            </a:r>
            <a:r>
              <a:rPr lang="en-GB" altLang="en-US" sz="2400" dirty="0">
                <a:solidFill>
                  <a:srgbClr val="FF00FF"/>
                </a:solidFill>
              </a:rPr>
              <a:t/>
            </a:r>
            <a:br>
              <a:rPr lang="en-GB" altLang="en-US" sz="2400" dirty="0">
                <a:solidFill>
                  <a:srgbClr val="FF00FF"/>
                </a:solidFill>
              </a:rPr>
            </a:br>
            <a:r>
              <a:rPr lang="en-GB" altLang="en-US" sz="2400" dirty="0"/>
              <a:t>  global c</a:t>
            </a:r>
            <a:r>
              <a:rPr lang="en-GB" altLang="en-US" sz="2400" dirty="0">
                <a:solidFill>
                  <a:srgbClr val="FF00FF"/>
                </a:solidFill>
              </a:rPr>
              <a:t/>
            </a:r>
            <a:br>
              <a:rPr lang="en-GB" altLang="en-US" sz="2400" dirty="0">
                <a:solidFill>
                  <a:srgbClr val="FF00FF"/>
                </a:solidFill>
              </a:rPr>
            </a:br>
            <a:r>
              <a:rPr lang="en-GB" altLang="en-US" sz="2400" dirty="0"/>
              <a:t>  </a:t>
            </a:r>
            <a:r>
              <a:rPr lang="en-GB" altLang="en-US" sz="2400" dirty="0" err="1"/>
              <a:t>c</a:t>
            </a:r>
            <a:r>
              <a:rPr lang="en-GB" altLang="en-US" sz="2400" dirty="0"/>
              <a:t> = a + b</a:t>
            </a:r>
            <a:r>
              <a:rPr lang="en-GB" altLang="en-US" sz="2400" dirty="0">
                <a:solidFill>
                  <a:srgbClr val="FF00FF"/>
                </a:solidFill>
              </a:rPr>
              <a:t/>
            </a:r>
            <a:br>
              <a:rPr lang="en-GB" altLang="en-US" sz="2400" dirty="0">
                <a:solidFill>
                  <a:srgbClr val="FF00FF"/>
                </a:solidFill>
              </a:rPr>
            </a:br>
            <a:r>
              <a:rPr lang="en-GB" altLang="en-US" sz="2400" dirty="0"/>
              <a:t>  return c</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print </a:t>
            </a:r>
            <a:r>
              <a:rPr lang="en-GB" altLang="en-US" sz="2400" dirty="0" err="1"/>
              <a:t>func</a:t>
            </a:r>
            <a:r>
              <a:rPr lang="en-GB" altLang="en-US" sz="2400" dirty="0"/>
              <a:t>(4)        # gives 4+5=9</a:t>
            </a:r>
            <a:r>
              <a:rPr lang="en-GB" altLang="en-US" sz="2400" dirty="0">
                <a:solidFill>
                  <a:srgbClr val="FF00FF"/>
                </a:solidFill>
              </a:rPr>
              <a:t/>
            </a:r>
            <a:br>
              <a:rPr lang="en-GB" altLang="en-US" sz="2400" dirty="0">
                <a:solidFill>
                  <a:srgbClr val="FF00FF"/>
                </a:solidFill>
              </a:rPr>
            </a:br>
            <a:r>
              <a:rPr lang="en-GB" altLang="en-US" sz="2400" dirty="0"/>
              <a:t>print c                  # now it's defined (9)</a:t>
            </a:r>
            <a:r>
              <a:rPr lang="ar-SA" altLang="en-US" sz="2400" dirty="0">
                <a:cs typeface="Arial" charset="0"/>
              </a:rPr>
              <a:t>‏</a:t>
            </a:r>
            <a:endParaRPr lang="en-GB" altLang="en-US" sz="2400" dirty="0"/>
          </a:p>
        </p:txBody>
      </p:sp>
    </p:spTree>
    <p:custDataLst>
      <p:tags r:id="rId1"/>
    </p:custDataLst>
    <p:extLst>
      <p:ext uri="{BB962C8B-B14F-4D97-AF65-F5344CB8AC3E}">
        <p14:creationId xmlns:p14="http://schemas.microsoft.com/office/powerpoint/2010/main" val="40422622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1528119" y="76200"/>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By value / by reference</a:t>
            </a:r>
          </a:p>
        </p:txBody>
      </p:sp>
      <p:sp>
        <p:nvSpPr>
          <p:cNvPr id="40962" name="Rectangle 2"/>
          <p:cNvSpPr>
            <a:spLocks noGrp="1" noChangeArrowheads="1"/>
          </p:cNvSpPr>
          <p:nvPr>
            <p:ph type="body" idx="1"/>
          </p:nvPr>
        </p:nvSpPr>
        <p:spPr>
          <a:xfrm>
            <a:off x="1676400" y="1447800"/>
            <a:ext cx="8215200" cy="4876352"/>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Everything in Python is a reference.  However, note also that immutable objects are not changeable --- so changes to immutable objects within a function only change what object the name points to (and do not affect the caller, unless it's a global variable)</a:t>
            </a:r>
            <a:r>
              <a:rPr lang="ar-SA" altLang="en-US" sz="2400" dirty="0">
                <a:cs typeface="Arial" charset="0"/>
              </a:rPr>
              <a:t>‏</a:t>
            </a:r>
            <a:endParaRPr lang="en-GB" altLang="en-US" sz="2400"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For immutable objects (e.g., integers, strings, tuples), Python acts like C's pass by value</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For mutable objects (e.g., lists), Python acts like C's pass by pointer; in-place changes to mutable objects can affect the caller</a:t>
            </a:r>
          </a:p>
        </p:txBody>
      </p:sp>
    </p:spTree>
    <p:custDataLst>
      <p:tags r:id="rId1"/>
    </p:custDataLst>
    <p:extLst>
      <p:ext uri="{BB962C8B-B14F-4D97-AF65-F5344CB8AC3E}">
        <p14:creationId xmlns:p14="http://schemas.microsoft.com/office/powerpoint/2010/main" val="32144459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1524000" y="8238"/>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Example</a:t>
            </a:r>
          </a:p>
        </p:txBody>
      </p:sp>
      <p:sp>
        <p:nvSpPr>
          <p:cNvPr id="41986" name="Rectangle 2"/>
          <p:cNvSpPr>
            <a:spLocks noGrp="1" noChangeArrowheads="1"/>
          </p:cNvSpPr>
          <p:nvPr>
            <p:ph type="body" idx="1"/>
          </p:nvPr>
        </p:nvSpPr>
        <p:spPr>
          <a:xfrm>
            <a:off x="1980481" y="1604329"/>
            <a:ext cx="8215200" cy="4627206"/>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passbyref.py</a:t>
            </a:r>
            <a:r>
              <a:rPr lang="en-GB" altLang="en-US" sz="1800" dirty="0">
                <a:solidFill>
                  <a:srgbClr val="FF00FF"/>
                </a:solidFill>
              </a:rPr>
              <a:t/>
            </a:r>
            <a:br>
              <a:rPr lang="en-GB" altLang="en-US" sz="1800" dirty="0">
                <a:solidFill>
                  <a:srgbClr val="FF00FF"/>
                </a:solidFill>
              </a:rPr>
            </a:br>
            <a:r>
              <a:rPr lang="en-GB" altLang="en-US" sz="1800" dirty="0">
                <a:solidFill>
                  <a:srgbClr val="FF00FF"/>
                </a:solidFill>
              </a:rPr>
              <a:t/>
            </a:r>
            <a:br>
              <a:rPr lang="en-GB" altLang="en-US" sz="1800" dirty="0">
                <a:solidFill>
                  <a:srgbClr val="FF00FF"/>
                </a:solidFill>
              </a:rPr>
            </a:br>
            <a:r>
              <a:rPr lang="en-GB" altLang="en-US" sz="1800" dirty="0" err="1"/>
              <a:t>def</a:t>
            </a:r>
            <a:r>
              <a:rPr lang="en-GB" altLang="en-US" sz="1800" dirty="0"/>
              <a:t> f1(</a:t>
            </a:r>
            <a:r>
              <a:rPr lang="en-GB" altLang="en-US" sz="1800" dirty="0" err="1"/>
              <a:t>x,y</a:t>
            </a:r>
            <a:r>
              <a:rPr lang="en-GB" altLang="en-US" sz="1800" dirty="0"/>
              <a:t>):</a:t>
            </a:r>
            <a:r>
              <a:rPr lang="en-GB" altLang="en-US" sz="1800" dirty="0">
                <a:solidFill>
                  <a:srgbClr val="FF00FF"/>
                </a:solidFill>
              </a:rPr>
              <a:t/>
            </a:r>
            <a:br>
              <a:rPr lang="en-GB" altLang="en-US" sz="1800" dirty="0">
                <a:solidFill>
                  <a:srgbClr val="FF00FF"/>
                </a:solidFill>
              </a:rPr>
            </a:br>
            <a:r>
              <a:rPr lang="en-GB" altLang="en-US" sz="1800" dirty="0"/>
              <a:t>    x = x * 1</a:t>
            </a:r>
            <a:r>
              <a:rPr lang="en-GB" altLang="en-US" sz="1800" dirty="0">
                <a:solidFill>
                  <a:srgbClr val="FF00FF"/>
                </a:solidFill>
              </a:rPr>
              <a:t/>
            </a:r>
            <a:br>
              <a:rPr lang="en-GB" altLang="en-US" sz="1800" dirty="0">
                <a:solidFill>
                  <a:srgbClr val="FF00FF"/>
                </a:solidFill>
              </a:rPr>
            </a:br>
            <a:r>
              <a:rPr lang="en-GB" altLang="en-US" sz="1800" dirty="0"/>
              <a:t>    y = y * 2</a:t>
            </a:r>
            <a:r>
              <a:rPr lang="en-GB" altLang="en-US" sz="1800" dirty="0">
                <a:solidFill>
                  <a:srgbClr val="FF00FF"/>
                </a:solidFill>
              </a:rPr>
              <a:t/>
            </a:r>
            <a:br>
              <a:rPr lang="en-GB" altLang="en-US" sz="1800" dirty="0">
                <a:solidFill>
                  <a:srgbClr val="FF00FF"/>
                </a:solidFill>
              </a:rPr>
            </a:br>
            <a:r>
              <a:rPr lang="en-GB" altLang="en-US" sz="1800" dirty="0"/>
              <a:t>    print x, y                            # 0 [1, 2, 1, 2]</a:t>
            </a:r>
            <a:r>
              <a:rPr lang="en-GB" altLang="en-US" sz="1800" dirty="0">
                <a:solidFill>
                  <a:srgbClr val="FF00FF"/>
                </a:solidFill>
              </a:rPr>
              <a:t/>
            </a:r>
            <a:br>
              <a:rPr lang="en-GB" altLang="en-US" sz="1800" dirty="0">
                <a:solidFill>
                  <a:srgbClr val="FF00FF"/>
                </a:solidFill>
              </a:rPr>
            </a:br>
            <a:r>
              <a:rPr lang="en-GB" altLang="en-US" sz="1800" dirty="0">
                <a:solidFill>
                  <a:srgbClr val="FF00FF"/>
                </a:solidFill>
              </a:rPr>
              <a:t/>
            </a:r>
            <a:br>
              <a:rPr lang="en-GB" altLang="en-US" sz="1800" dirty="0">
                <a:solidFill>
                  <a:srgbClr val="FF00FF"/>
                </a:solidFill>
              </a:rPr>
            </a:br>
            <a:r>
              <a:rPr lang="en-GB" altLang="en-US" sz="1800" dirty="0" err="1"/>
              <a:t>def</a:t>
            </a:r>
            <a:r>
              <a:rPr lang="en-GB" altLang="en-US" sz="1800" dirty="0"/>
              <a:t> f2(</a:t>
            </a:r>
            <a:r>
              <a:rPr lang="en-GB" altLang="en-US" sz="1800" dirty="0" err="1"/>
              <a:t>x,y</a:t>
            </a:r>
            <a:r>
              <a:rPr lang="en-GB" altLang="en-US" sz="1800" dirty="0"/>
              <a:t>):</a:t>
            </a:r>
            <a:r>
              <a:rPr lang="en-GB" altLang="en-US" sz="1800" dirty="0">
                <a:solidFill>
                  <a:srgbClr val="FF00FF"/>
                </a:solidFill>
              </a:rPr>
              <a:t/>
            </a:r>
            <a:br>
              <a:rPr lang="en-GB" altLang="en-US" sz="1800" dirty="0">
                <a:solidFill>
                  <a:srgbClr val="FF00FF"/>
                </a:solidFill>
              </a:rPr>
            </a:br>
            <a:r>
              <a:rPr lang="en-GB" altLang="en-US" sz="1800" dirty="0"/>
              <a:t>    x = x * 1</a:t>
            </a:r>
            <a:r>
              <a:rPr lang="en-GB" altLang="en-US" sz="1800" dirty="0">
                <a:solidFill>
                  <a:srgbClr val="FF00FF"/>
                </a:solidFill>
              </a:rPr>
              <a:t/>
            </a:r>
            <a:br>
              <a:rPr lang="en-GB" altLang="en-US" sz="1800" dirty="0">
                <a:solidFill>
                  <a:srgbClr val="FF00FF"/>
                </a:solidFill>
              </a:rPr>
            </a:br>
            <a:r>
              <a:rPr lang="en-GB" altLang="en-US" sz="1800" dirty="0"/>
              <a:t>    y[0] = y[0] * 2</a:t>
            </a:r>
            <a:r>
              <a:rPr lang="en-GB" altLang="en-US" sz="1800" dirty="0">
                <a:solidFill>
                  <a:srgbClr val="FF00FF"/>
                </a:solidFill>
              </a:rPr>
              <a:t/>
            </a:r>
            <a:br>
              <a:rPr lang="en-GB" altLang="en-US" sz="1800" dirty="0">
                <a:solidFill>
                  <a:srgbClr val="FF00FF"/>
                </a:solidFill>
              </a:rPr>
            </a:br>
            <a:r>
              <a:rPr lang="en-GB" altLang="en-US" sz="1800" dirty="0"/>
              <a:t>    print x, y                           # 0 [2, 2]</a:t>
            </a:r>
            <a:r>
              <a:rPr lang="en-GB" altLang="en-US" sz="1800" dirty="0">
                <a:solidFill>
                  <a:srgbClr val="FF00FF"/>
                </a:solidFill>
              </a:rPr>
              <a:t/>
            </a:r>
            <a:br>
              <a:rPr lang="en-GB" altLang="en-US" sz="1800" dirty="0">
                <a:solidFill>
                  <a:srgbClr val="FF00FF"/>
                </a:solidFill>
              </a:rPr>
            </a:br>
            <a:r>
              <a:rPr lang="en-GB" altLang="en-US" sz="1800" dirty="0">
                <a:solidFill>
                  <a:srgbClr val="FF00FF"/>
                </a:solidFill>
              </a:rPr>
              <a:t/>
            </a:r>
            <a:br>
              <a:rPr lang="en-GB" altLang="en-US" sz="1800" dirty="0">
                <a:solidFill>
                  <a:srgbClr val="FF00FF"/>
                </a:solidFill>
              </a:rPr>
            </a:br>
            <a:r>
              <a:rPr lang="en-GB" altLang="en-US" sz="1800" dirty="0"/>
              <a:t>a = 0</a:t>
            </a:r>
            <a:r>
              <a:rPr lang="en-GB" altLang="en-US" sz="1800" dirty="0">
                <a:solidFill>
                  <a:srgbClr val="FF00FF"/>
                </a:solidFill>
              </a:rPr>
              <a:t/>
            </a:r>
            <a:br>
              <a:rPr lang="en-GB" altLang="en-US" sz="1800" dirty="0">
                <a:solidFill>
                  <a:srgbClr val="FF00FF"/>
                </a:solidFill>
              </a:rPr>
            </a:br>
            <a:r>
              <a:rPr lang="en-GB" altLang="en-US" sz="1800" dirty="0"/>
              <a:t>b = [1,2]</a:t>
            </a:r>
            <a:r>
              <a:rPr lang="en-GB" altLang="en-US" sz="1800" dirty="0">
                <a:solidFill>
                  <a:srgbClr val="FF00FF"/>
                </a:solidFill>
              </a:rPr>
              <a:t/>
            </a:r>
            <a:br>
              <a:rPr lang="en-GB" altLang="en-US" sz="1800" dirty="0">
                <a:solidFill>
                  <a:srgbClr val="FF00FF"/>
                </a:solidFill>
              </a:rPr>
            </a:br>
            <a:r>
              <a:rPr lang="en-GB" altLang="en-US" sz="1800" dirty="0"/>
              <a:t>f1(</a:t>
            </a:r>
            <a:r>
              <a:rPr lang="en-GB" altLang="en-US" sz="1800" dirty="0" err="1"/>
              <a:t>a,b</a:t>
            </a:r>
            <a:r>
              <a:rPr lang="en-GB" altLang="en-US" sz="1800" dirty="0"/>
              <a:t>)</a:t>
            </a:r>
            <a:r>
              <a:rPr lang="en-GB" altLang="en-US" sz="1800" dirty="0">
                <a:solidFill>
                  <a:srgbClr val="FF00FF"/>
                </a:solidFill>
              </a:rPr>
              <a:t/>
            </a:r>
            <a:br>
              <a:rPr lang="en-GB" altLang="en-US" sz="1800" dirty="0">
                <a:solidFill>
                  <a:srgbClr val="FF00FF"/>
                </a:solidFill>
              </a:rPr>
            </a:br>
            <a:r>
              <a:rPr lang="en-GB" altLang="en-US" sz="1800" dirty="0"/>
              <a:t>print a, b                              # 0 [1, 2]</a:t>
            </a:r>
            <a:r>
              <a:rPr lang="en-GB" altLang="en-US" sz="1800" dirty="0">
                <a:solidFill>
                  <a:srgbClr val="FF00FF"/>
                </a:solidFill>
              </a:rPr>
              <a:t/>
            </a:r>
            <a:br>
              <a:rPr lang="en-GB" altLang="en-US" sz="1800" dirty="0">
                <a:solidFill>
                  <a:srgbClr val="FF00FF"/>
                </a:solidFill>
              </a:rPr>
            </a:br>
            <a:r>
              <a:rPr lang="en-GB" altLang="en-US" sz="1800" dirty="0"/>
              <a:t>f2(</a:t>
            </a:r>
            <a:r>
              <a:rPr lang="en-GB" altLang="en-US" sz="1800" dirty="0" err="1"/>
              <a:t>a,b</a:t>
            </a:r>
            <a:r>
              <a:rPr lang="en-GB" altLang="en-US" sz="1800" dirty="0"/>
              <a:t>)</a:t>
            </a:r>
            <a:r>
              <a:rPr lang="en-GB" altLang="en-US" sz="1800" dirty="0">
                <a:solidFill>
                  <a:srgbClr val="FF00FF"/>
                </a:solidFill>
              </a:rPr>
              <a:t/>
            </a:r>
            <a:br>
              <a:rPr lang="en-GB" altLang="en-US" sz="1800" dirty="0">
                <a:solidFill>
                  <a:srgbClr val="FF00FF"/>
                </a:solidFill>
              </a:rPr>
            </a:br>
            <a:r>
              <a:rPr lang="en-GB" altLang="en-US" sz="1800" dirty="0"/>
              <a:t>print a, b                              # 0 [2, 2]</a:t>
            </a:r>
          </a:p>
        </p:txBody>
      </p:sp>
    </p:spTree>
    <p:custDataLst>
      <p:tags r:id="rId1"/>
    </p:custDataLst>
    <p:extLst>
      <p:ext uri="{BB962C8B-B14F-4D97-AF65-F5344CB8AC3E}">
        <p14:creationId xmlns:p14="http://schemas.microsoft.com/office/powerpoint/2010/main" val="2228747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1526059" y="-4119"/>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Multiple return values</a:t>
            </a:r>
          </a:p>
        </p:txBody>
      </p:sp>
      <p:sp>
        <p:nvSpPr>
          <p:cNvPr id="43010" name="Rectangle 2"/>
          <p:cNvSpPr>
            <a:spLocks noGrp="1" noChangeArrowheads="1"/>
          </p:cNvSpPr>
          <p:nvPr>
            <p:ph type="body" idx="1"/>
          </p:nvPr>
        </p:nvSpPr>
        <p:spPr>
          <a:xfrm>
            <a:off x="1980481" y="1604330"/>
            <a:ext cx="8215200" cy="443278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Can return multiple values by packaging them into a tuple</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err="1"/>
              <a:t>def</a:t>
            </a:r>
            <a:r>
              <a:rPr lang="en-GB" altLang="en-US" sz="2400" dirty="0"/>
              <a:t> </a:t>
            </a:r>
            <a:r>
              <a:rPr lang="en-GB" altLang="en-US" sz="2400" dirty="0" err="1"/>
              <a:t>onetwothree</a:t>
            </a:r>
            <a:r>
              <a:rPr lang="en-GB" altLang="en-US" sz="2400" dirty="0"/>
              <a:t>(x):</a:t>
            </a:r>
            <a:r>
              <a:rPr lang="en-GB" altLang="en-US" sz="2400" dirty="0">
                <a:solidFill>
                  <a:srgbClr val="FF00FF"/>
                </a:solidFill>
              </a:rPr>
              <a:t/>
            </a:r>
            <a:br>
              <a:rPr lang="en-GB" altLang="en-US" sz="2400" dirty="0">
                <a:solidFill>
                  <a:srgbClr val="FF00FF"/>
                </a:solidFill>
              </a:rPr>
            </a:br>
            <a:r>
              <a:rPr lang="en-GB" altLang="en-US" sz="2400" dirty="0"/>
              <a:t>  return x*1, x*2, x*3</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print </a:t>
            </a:r>
            <a:r>
              <a:rPr lang="en-GB" altLang="en-US" sz="2400" dirty="0" err="1"/>
              <a:t>onetwothree</a:t>
            </a:r>
            <a:r>
              <a:rPr lang="en-GB" altLang="en-US" sz="2400" dirty="0"/>
              <a:t>(3)</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3, 6, 9</a:t>
            </a:r>
          </a:p>
        </p:txBody>
      </p:sp>
    </p:spTree>
    <p:custDataLst>
      <p:tags r:id="rId1"/>
    </p:custDataLst>
    <p:extLst>
      <p:ext uri="{BB962C8B-B14F-4D97-AF65-F5344CB8AC3E}">
        <p14:creationId xmlns:p14="http://schemas.microsoft.com/office/powerpoint/2010/main" val="9618652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1526059" y="8238"/>
            <a:ext cx="8226720" cy="1061392"/>
          </a:xfrm>
          <a:ln/>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Built-in Functions</a:t>
            </a:r>
          </a:p>
        </p:txBody>
      </p:sp>
      <p:sp>
        <p:nvSpPr>
          <p:cNvPr id="44034" name="Rectangle 2"/>
          <p:cNvSpPr>
            <a:spLocks noGrp="1" noChangeArrowheads="1"/>
          </p:cNvSpPr>
          <p:nvPr>
            <p:ph type="body" idx="1"/>
          </p:nvPr>
        </p:nvSpPr>
        <p:spPr>
          <a:xfrm>
            <a:off x="1980481" y="1604330"/>
            <a:ext cx="8226720" cy="4444307"/>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Several useful built-in functions.  Example math.py</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print pow(2,3)</a:t>
            </a:r>
            <a:r>
              <a:rPr lang="en-GB" altLang="en-US" sz="2400" dirty="0">
                <a:solidFill>
                  <a:srgbClr val="FF00FF"/>
                </a:solidFill>
              </a:rPr>
              <a:t/>
            </a:r>
            <a:br>
              <a:rPr lang="en-GB" altLang="en-US" sz="2400" dirty="0">
                <a:solidFill>
                  <a:srgbClr val="FF00FF"/>
                </a:solidFill>
              </a:rPr>
            </a:br>
            <a:r>
              <a:rPr lang="en-GB" altLang="en-US" sz="2400" dirty="0"/>
              <a:t>print abs(-14)</a:t>
            </a:r>
            <a:r>
              <a:rPr lang="en-GB" altLang="en-US" sz="2400" dirty="0">
                <a:solidFill>
                  <a:srgbClr val="FF00FF"/>
                </a:solidFill>
              </a:rPr>
              <a:t/>
            </a:r>
            <a:br>
              <a:rPr lang="en-GB" altLang="en-US" sz="2400" dirty="0">
                <a:solidFill>
                  <a:srgbClr val="FF00FF"/>
                </a:solidFill>
              </a:rPr>
            </a:br>
            <a:r>
              <a:rPr lang="en-GB" altLang="en-US" sz="2400" dirty="0"/>
              <a:t>print max(1,-5,3,0)</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Output:</a:t>
            </a:r>
            <a:r>
              <a:rPr lang="en-GB" altLang="en-US" sz="2400" dirty="0">
                <a:solidFill>
                  <a:srgbClr val="FF00FF"/>
                </a:solidFill>
              </a:rPr>
              <a:t/>
            </a:r>
            <a:br>
              <a:rPr lang="en-GB" altLang="en-US" sz="2400" dirty="0">
                <a:solidFill>
                  <a:srgbClr val="FF00FF"/>
                </a:solidFill>
              </a:rPr>
            </a:br>
            <a:r>
              <a:rPr lang="en-GB" altLang="en-US" sz="2400" dirty="0"/>
              <a:t>8</a:t>
            </a:r>
            <a:r>
              <a:rPr lang="en-GB" altLang="en-US" sz="2400" dirty="0">
                <a:solidFill>
                  <a:srgbClr val="FF00FF"/>
                </a:solidFill>
              </a:rPr>
              <a:t/>
            </a:r>
            <a:br>
              <a:rPr lang="en-GB" altLang="en-US" sz="2400" dirty="0">
                <a:solidFill>
                  <a:srgbClr val="FF00FF"/>
                </a:solidFill>
              </a:rPr>
            </a:br>
            <a:r>
              <a:rPr lang="en-GB" altLang="en-US" sz="2400" dirty="0"/>
              <a:t>14</a:t>
            </a:r>
            <a:r>
              <a:rPr lang="en-GB" altLang="en-US" sz="2400" dirty="0">
                <a:solidFill>
                  <a:srgbClr val="FF00FF"/>
                </a:solidFill>
              </a:rPr>
              <a:t/>
            </a:r>
            <a:br>
              <a:rPr lang="en-GB" altLang="en-US" sz="2400" dirty="0">
                <a:solidFill>
                  <a:srgbClr val="FF00FF"/>
                </a:solidFill>
              </a:rPr>
            </a:br>
            <a:r>
              <a:rPr lang="en-GB" altLang="en-US" sz="2400" dirty="0"/>
              <a:t>3</a:t>
            </a:r>
          </a:p>
        </p:txBody>
      </p:sp>
    </p:spTree>
    <p:custDataLst>
      <p:tags r:id="rId1"/>
    </p:custDataLst>
    <p:extLst>
      <p:ext uri="{BB962C8B-B14F-4D97-AF65-F5344CB8AC3E}">
        <p14:creationId xmlns:p14="http://schemas.microsoft.com/office/powerpoint/2010/main" val="42295886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0" y="-114298"/>
            <a:ext cx="8226720" cy="1143480"/>
          </a:xfrm>
          <a:ln/>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a:t>Functions of Functions</a:t>
            </a:r>
          </a:p>
        </p:txBody>
      </p:sp>
      <p:sp>
        <p:nvSpPr>
          <p:cNvPr id="45058" name="Rectangle 2"/>
          <p:cNvSpPr>
            <a:spLocks noGrp="1" noChangeArrowheads="1"/>
          </p:cNvSpPr>
          <p:nvPr>
            <p:ph type="body" idx="1"/>
          </p:nvPr>
        </p:nvSpPr>
        <p:spPr>
          <a:xfrm>
            <a:off x="1980480" y="1604328"/>
            <a:ext cx="4014720" cy="5046290"/>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Example funcfunc.py</a:t>
            </a:r>
            <a:r>
              <a:rPr lang="en-GB" altLang="en-US" dirty="0">
                <a:solidFill>
                  <a:srgbClr val="FF00FF"/>
                </a:solidFill>
              </a:rPr>
              <a:t/>
            </a:r>
            <a:br>
              <a:rPr lang="en-GB" altLang="en-US" dirty="0">
                <a:solidFill>
                  <a:srgbClr val="FF00FF"/>
                </a:solidFill>
              </a:rPr>
            </a:br>
            <a:r>
              <a:rPr lang="en-GB" altLang="en-US" dirty="0" err="1"/>
              <a:t>def</a:t>
            </a:r>
            <a:r>
              <a:rPr lang="en-GB" altLang="en-US" dirty="0"/>
              <a:t> </a:t>
            </a:r>
            <a:r>
              <a:rPr lang="en-GB" altLang="en-US" dirty="0" err="1"/>
              <a:t>iseven</a:t>
            </a:r>
            <a:r>
              <a:rPr lang="en-GB" altLang="en-US" dirty="0"/>
              <a:t>(</a:t>
            </a:r>
            <a:r>
              <a:rPr lang="en-GB" altLang="en-US" dirty="0" err="1"/>
              <a:t>x,f</a:t>
            </a:r>
            <a:r>
              <a:rPr lang="en-GB" altLang="en-US" dirty="0"/>
              <a:t>):</a:t>
            </a:r>
            <a:r>
              <a:rPr lang="en-GB" altLang="en-US" dirty="0">
                <a:solidFill>
                  <a:srgbClr val="FF00FF"/>
                </a:solidFill>
              </a:rPr>
              <a:t/>
            </a:r>
            <a:br>
              <a:rPr lang="en-GB" altLang="en-US" dirty="0">
                <a:solidFill>
                  <a:srgbClr val="FF00FF"/>
                </a:solidFill>
              </a:rPr>
            </a:br>
            <a:r>
              <a:rPr lang="en-GB" altLang="en-US" dirty="0"/>
              <a:t>    if (f(x) == f(-x)):</a:t>
            </a:r>
            <a:r>
              <a:rPr lang="en-GB" altLang="en-US" dirty="0">
                <a:solidFill>
                  <a:srgbClr val="FF00FF"/>
                </a:solidFill>
              </a:rPr>
              <a:t/>
            </a:r>
            <a:br>
              <a:rPr lang="en-GB" altLang="en-US" dirty="0">
                <a:solidFill>
                  <a:srgbClr val="FF00FF"/>
                </a:solidFill>
              </a:rPr>
            </a:br>
            <a:r>
              <a:rPr lang="en-GB" altLang="en-US" dirty="0"/>
              <a:t>        return True</a:t>
            </a:r>
            <a:r>
              <a:rPr lang="en-GB" altLang="en-US" dirty="0">
                <a:solidFill>
                  <a:srgbClr val="FF00FF"/>
                </a:solidFill>
              </a:rPr>
              <a:t/>
            </a:r>
            <a:br>
              <a:rPr lang="en-GB" altLang="en-US" dirty="0">
                <a:solidFill>
                  <a:srgbClr val="FF00FF"/>
                </a:solidFill>
              </a:rPr>
            </a:br>
            <a:r>
              <a:rPr lang="en-GB" altLang="en-US" dirty="0"/>
              <a:t>    else:</a:t>
            </a:r>
            <a:r>
              <a:rPr lang="en-GB" altLang="en-US" dirty="0">
                <a:solidFill>
                  <a:srgbClr val="FF00FF"/>
                </a:solidFill>
              </a:rPr>
              <a:t/>
            </a:r>
            <a:br>
              <a:rPr lang="en-GB" altLang="en-US" dirty="0">
                <a:solidFill>
                  <a:srgbClr val="FF00FF"/>
                </a:solidFill>
              </a:rPr>
            </a:br>
            <a:r>
              <a:rPr lang="en-GB" altLang="en-US" dirty="0"/>
              <a:t>        return False</a:t>
            </a:r>
            <a:r>
              <a:rPr lang="en-GB" altLang="en-US" dirty="0">
                <a:solidFill>
                  <a:srgbClr val="FF00FF"/>
                </a:solidFill>
              </a:rPr>
              <a:t/>
            </a:r>
            <a:br>
              <a:rPr lang="en-GB" altLang="en-US" dirty="0">
                <a:solidFill>
                  <a:srgbClr val="FF00FF"/>
                </a:solidFill>
              </a:rPr>
            </a:br>
            <a:r>
              <a:rPr lang="en-GB" altLang="en-US" dirty="0">
                <a:solidFill>
                  <a:srgbClr val="FF00FF"/>
                </a:solidFill>
              </a:rPr>
              <a:t/>
            </a:r>
            <a:br>
              <a:rPr lang="en-GB" altLang="en-US" dirty="0">
                <a:solidFill>
                  <a:srgbClr val="FF00FF"/>
                </a:solidFill>
              </a:rPr>
            </a:br>
            <a:r>
              <a:rPr lang="en-GB" altLang="en-US" dirty="0" err="1"/>
              <a:t>def</a:t>
            </a:r>
            <a:r>
              <a:rPr lang="en-GB" altLang="en-US" dirty="0"/>
              <a:t> square(n):</a:t>
            </a:r>
            <a:r>
              <a:rPr lang="en-GB" altLang="en-US" dirty="0">
                <a:solidFill>
                  <a:srgbClr val="FF00FF"/>
                </a:solidFill>
              </a:rPr>
              <a:t/>
            </a:r>
            <a:br>
              <a:rPr lang="en-GB" altLang="en-US" dirty="0">
                <a:solidFill>
                  <a:srgbClr val="FF00FF"/>
                </a:solidFill>
              </a:rPr>
            </a:br>
            <a:r>
              <a:rPr lang="en-GB" altLang="en-US" dirty="0"/>
              <a:t>    return(n*n)</a:t>
            </a:r>
            <a:r>
              <a:rPr lang="en-GB" altLang="en-US" dirty="0">
                <a:solidFill>
                  <a:srgbClr val="FF00FF"/>
                </a:solidFill>
              </a:rPr>
              <a:t/>
            </a:r>
            <a:br>
              <a:rPr lang="en-GB" altLang="en-US" dirty="0">
                <a:solidFill>
                  <a:srgbClr val="FF00FF"/>
                </a:solidFill>
              </a:rPr>
            </a:br>
            <a:r>
              <a:rPr lang="en-GB" altLang="en-US" dirty="0">
                <a:solidFill>
                  <a:srgbClr val="FF00FF"/>
                </a:solidFill>
              </a:rPr>
              <a:t/>
            </a:r>
            <a:br>
              <a:rPr lang="en-GB" altLang="en-US" dirty="0">
                <a:solidFill>
                  <a:srgbClr val="FF00FF"/>
                </a:solidFill>
              </a:rPr>
            </a:br>
            <a:r>
              <a:rPr lang="en-GB" altLang="en-US" dirty="0" err="1"/>
              <a:t>def</a:t>
            </a:r>
            <a:r>
              <a:rPr lang="en-GB" altLang="en-US" dirty="0"/>
              <a:t> cube(n):</a:t>
            </a:r>
            <a:r>
              <a:rPr lang="en-GB" altLang="en-US" dirty="0">
                <a:solidFill>
                  <a:srgbClr val="FF00FF"/>
                </a:solidFill>
              </a:rPr>
              <a:t/>
            </a:r>
            <a:br>
              <a:rPr lang="en-GB" altLang="en-US" dirty="0">
                <a:solidFill>
                  <a:srgbClr val="FF00FF"/>
                </a:solidFill>
              </a:rPr>
            </a:br>
            <a:r>
              <a:rPr lang="en-GB" altLang="en-US" dirty="0"/>
              <a:t>    return(n*n*n)</a:t>
            </a:r>
            <a:r>
              <a:rPr lang="en-GB" altLang="en-US" dirty="0">
                <a:solidFill>
                  <a:srgbClr val="FF00FF"/>
                </a:solidFill>
              </a:rPr>
              <a:t/>
            </a:r>
            <a:br>
              <a:rPr lang="en-GB" altLang="en-US" dirty="0">
                <a:solidFill>
                  <a:srgbClr val="FF00FF"/>
                </a:solidFill>
              </a:rPr>
            </a:br>
            <a:r>
              <a:rPr lang="en-GB" altLang="en-US" dirty="0">
                <a:solidFill>
                  <a:srgbClr val="FF00FF"/>
                </a:solidFill>
              </a:rPr>
              <a:t/>
            </a:r>
            <a:br>
              <a:rPr lang="en-GB" altLang="en-US" dirty="0">
                <a:solidFill>
                  <a:srgbClr val="FF00FF"/>
                </a:solidFill>
              </a:rPr>
            </a:br>
            <a:r>
              <a:rPr lang="en-GB" altLang="en-US" dirty="0"/>
              <a:t>print </a:t>
            </a:r>
            <a:r>
              <a:rPr lang="en-GB" altLang="en-US" dirty="0" err="1"/>
              <a:t>iseven</a:t>
            </a:r>
            <a:r>
              <a:rPr lang="en-GB" altLang="en-US" dirty="0"/>
              <a:t>(2,square)</a:t>
            </a:r>
            <a:r>
              <a:rPr lang="en-GB" altLang="en-US" dirty="0">
                <a:solidFill>
                  <a:srgbClr val="FF00FF"/>
                </a:solidFill>
              </a:rPr>
              <a:t/>
            </a:r>
            <a:br>
              <a:rPr lang="en-GB" altLang="en-US" dirty="0">
                <a:solidFill>
                  <a:srgbClr val="FF00FF"/>
                </a:solidFill>
              </a:rPr>
            </a:br>
            <a:r>
              <a:rPr lang="en-GB" altLang="en-US" dirty="0"/>
              <a:t>print </a:t>
            </a:r>
            <a:r>
              <a:rPr lang="en-GB" altLang="en-US" dirty="0" err="1"/>
              <a:t>iseven</a:t>
            </a:r>
            <a:r>
              <a:rPr lang="en-GB" altLang="en-US" dirty="0"/>
              <a:t>(2,cube)</a:t>
            </a:r>
            <a:r>
              <a:rPr lang="ar-SA" altLang="en-US" dirty="0">
                <a:cs typeface="Arial" charset="0"/>
              </a:rPr>
              <a:t>‏</a:t>
            </a:r>
            <a:endParaRPr lang="en-GB" altLang="en-US" dirty="0"/>
          </a:p>
        </p:txBody>
      </p:sp>
      <p:sp>
        <p:nvSpPr>
          <p:cNvPr id="45059" name="Rectangle 3"/>
          <p:cNvSpPr>
            <a:spLocks noGrp="1" noChangeArrowheads="1"/>
          </p:cNvSpPr>
          <p:nvPr>
            <p:ph type="body" idx="2"/>
          </p:nvPr>
        </p:nvSpPr>
        <p:spPr>
          <a:xfrm>
            <a:off x="6195360" y="1604330"/>
            <a:ext cx="4014720" cy="4444307"/>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a:t>Output:</a:t>
            </a:r>
            <a:r>
              <a:rPr lang="en-GB" altLang="en-US">
                <a:solidFill>
                  <a:srgbClr val="FF00FF"/>
                </a:solidFill>
              </a:rPr>
              <a:t/>
            </a:r>
            <a:br>
              <a:rPr lang="en-GB" altLang="en-US">
                <a:solidFill>
                  <a:srgbClr val="FF00FF"/>
                </a:solidFill>
              </a:rPr>
            </a:br>
            <a:r>
              <a:rPr lang="en-GB" altLang="en-US"/>
              <a:t>True</a:t>
            </a:r>
            <a:r>
              <a:rPr lang="en-GB" altLang="en-US">
                <a:solidFill>
                  <a:srgbClr val="FF00FF"/>
                </a:solidFill>
              </a:rPr>
              <a:t/>
            </a:r>
            <a:br>
              <a:rPr lang="en-GB" altLang="en-US">
                <a:solidFill>
                  <a:srgbClr val="FF00FF"/>
                </a:solidFill>
              </a:rPr>
            </a:br>
            <a:r>
              <a:rPr lang="en-GB" altLang="en-US"/>
              <a:t>False</a:t>
            </a:r>
          </a:p>
        </p:txBody>
      </p:sp>
    </p:spTree>
    <p:custDataLst>
      <p:tags r:id="rId1"/>
    </p:custDataLst>
    <p:extLst>
      <p:ext uri="{BB962C8B-B14F-4D97-AF65-F5344CB8AC3E}">
        <p14:creationId xmlns:p14="http://schemas.microsoft.com/office/powerpoint/2010/main" val="34935700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1524000" y="1"/>
            <a:ext cx="8215200" cy="1131959"/>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Default arguments</a:t>
            </a:r>
          </a:p>
        </p:txBody>
      </p:sp>
      <p:sp>
        <p:nvSpPr>
          <p:cNvPr id="46082" name="Rectangle 2"/>
          <p:cNvSpPr>
            <a:spLocks noGrp="1" noChangeArrowheads="1"/>
          </p:cNvSpPr>
          <p:nvPr>
            <p:ph type="body" idx="1"/>
          </p:nvPr>
        </p:nvSpPr>
        <p:spPr>
          <a:xfrm>
            <a:off x="1980481" y="1604329"/>
            <a:ext cx="8215200" cy="4514874"/>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Like C or Java, can define a function to supply a default value for an argument if one isn't specified</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err="1"/>
              <a:t>def</a:t>
            </a:r>
            <a:r>
              <a:rPr lang="en-GB" altLang="en-US" sz="2400" dirty="0"/>
              <a:t> </a:t>
            </a:r>
            <a:r>
              <a:rPr lang="en-GB" altLang="en-US" sz="2400" dirty="0" err="1"/>
              <a:t>print_error</a:t>
            </a:r>
            <a:r>
              <a:rPr lang="en-GB" altLang="en-US" sz="2400" dirty="0"/>
              <a:t>(</a:t>
            </a:r>
            <a:r>
              <a:rPr lang="en-GB" altLang="en-US" sz="2400" dirty="0" err="1"/>
              <a:t>lineno</a:t>
            </a:r>
            <a:r>
              <a:rPr lang="en-GB" altLang="en-US" sz="2400" dirty="0"/>
              <a:t>, message=”error”):</a:t>
            </a:r>
            <a:r>
              <a:rPr lang="en-GB" altLang="en-US" sz="2400" dirty="0">
                <a:solidFill>
                  <a:srgbClr val="FF00FF"/>
                </a:solidFill>
              </a:rPr>
              <a:t/>
            </a:r>
            <a:br>
              <a:rPr lang="en-GB" altLang="en-US" sz="2400" dirty="0">
                <a:solidFill>
                  <a:srgbClr val="FF00FF"/>
                </a:solidFill>
              </a:rPr>
            </a:br>
            <a:r>
              <a:rPr lang="en-GB" altLang="en-US" sz="2400" dirty="0"/>
              <a:t>  print “%s at line %d” % (message, </a:t>
            </a:r>
            <a:r>
              <a:rPr lang="en-GB" altLang="en-US" sz="2400" dirty="0" err="1"/>
              <a:t>lineno</a:t>
            </a:r>
            <a:r>
              <a:rPr lang="en-GB" altLang="en-US" sz="2400" dirty="0"/>
              <a:t>)</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err="1"/>
              <a:t>print_error</a:t>
            </a:r>
            <a:r>
              <a:rPr lang="en-GB" altLang="en-US" sz="2400" dirty="0"/>
              <a:t>(42)</a:t>
            </a:r>
            <a:r>
              <a:rPr lang="en-GB" altLang="en-US" sz="2400" dirty="0">
                <a:solidFill>
                  <a:srgbClr val="FF00FF"/>
                </a:solidFill>
              </a:rPr>
              <a:t/>
            </a:r>
            <a:br>
              <a:rPr lang="en-GB" altLang="en-US" sz="2400" dirty="0">
                <a:solidFill>
                  <a:srgbClr val="FF00FF"/>
                </a:solidFill>
              </a:rPr>
            </a:br>
            <a:r>
              <a:rPr lang="en-GB" altLang="en-US" sz="2400" dirty="0">
                <a:solidFill>
                  <a:srgbClr val="FF00FF"/>
                </a:solidFill>
              </a:rPr>
              <a:t/>
            </a:r>
            <a:br>
              <a:rPr lang="en-GB" altLang="en-US" sz="2400" dirty="0">
                <a:solidFill>
                  <a:srgbClr val="FF00FF"/>
                </a:solidFill>
              </a:rPr>
            </a:br>
            <a:r>
              <a:rPr lang="en-GB" altLang="en-US" sz="2400" dirty="0"/>
              <a:t>error at line 42</a:t>
            </a:r>
          </a:p>
        </p:txBody>
      </p:sp>
    </p:spTree>
    <p:custDataLst>
      <p:tags r:id="rId1"/>
    </p:custDataLst>
    <p:extLst>
      <p:ext uri="{BB962C8B-B14F-4D97-AF65-F5344CB8AC3E}">
        <p14:creationId xmlns:p14="http://schemas.microsoft.com/office/powerpoint/2010/main" val="1321838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1524000" y="20595"/>
            <a:ext cx="8213760" cy="1048430"/>
          </a:xfrm>
          <a:ln/>
        </p:spPr>
        <p:txBody>
          <a:bodyPr/>
          <a:lstStyle/>
          <a:p>
            <a:pPr>
              <a:lnSpc>
                <a:spcPct val="4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2800" dirty="0"/>
              <a:t>Functions without return values</a:t>
            </a:r>
          </a:p>
        </p:txBody>
      </p:sp>
      <p:sp>
        <p:nvSpPr>
          <p:cNvPr id="47106" name="Rectangle 2"/>
          <p:cNvSpPr>
            <a:spLocks noGrp="1" noChangeArrowheads="1"/>
          </p:cNvSpPr>
          <p:nvPr>
            <p:ph type="body" idx="1"/>
          </p:nvPr>
        </p:nvSpPr>
        <p:spPr>
          <a:xfrm>
            <a:off x="1980480" y="1604329"/>
            <a:ext cx="8213760" cy="471217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All functions in Python return something.  If a return statement is not given, then by default, Python returns None</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Beware of assigning a variable to the result of a function which returns None.  For example, the list append function changes the list but does not return a value:</a:t>
            </a:r>
            <a:r>
              <a:rPr lang="en-GB" altLang="en-US" sz="2400" dirty="0">
                <a:solidFill>
                  <a:srgbClr val="FF00FF"/>
                </a:solidFill>
              </a:rPr>
              <a:t/>
            </a:r>
            <a:br>
              <a:rPr lang="en-GB" altLang="en-US" sz="2400" dirty="0">
                <a:solidFill>
                  <a:srgbClr val="FF00FF"/>
                </a:solidFill>
              </a:rPr>
            </a:br>
            <a:r>
              <a:rPr lang="en-GB" altLang="en-US" sz="2400" dirty="0"/>
              <a:t>a = [0, 1, 2]</a:t>
            </a:r>
            <a:r>
              <a:rPr lang="en-GB" altLang="en-US" sz="2400" dirty="0">
                <a:solidFill>
                  <a:srgbClr val="FF00FF"/>
                </a:solidFill>
              </a:rPr>
              <a:t/>
            </a:r>
            <a:br>
              <a:rPr lang="en-GB" altLang="en-US" sz="2400" dirty="0">
                <a:solidFill>
                  <a:srgbClr val="FF00FF"/>
                </a:solidFill>
              </a:rPr>
            </a:br>
            <a:r>
              <a:rPr lang="en-GB" altLang="en-US" sz="2400" dirty="0"/>
              <a:t>b = </a:t>
            </a:r>
            <a:r>
              <a:rPr lang="en-GB" altLang="en-US" sz="2400" dirty="0" err="1"/>
              <a:t>a.append</a:t>
            </a:r>
            <a:r>
              <a:rPr lang="en-GB" altLang="en-US" sz="2400" dirty="0"/>
              <a:t>(3)</a:t>
            </a:r>
            <a:r>
              <a:rPr lang="en-GB" altLang="en-US" sz="2400" dirty="0">
                <a:solidFill>
                  <a:srgbClr val="FF00FF"/>
                </a:solidFill>
              </a:rPr>
              <a:t/>
            </a:r>
            <a:br>
              <a:rPr lang="en-GB" altLang="en-US" sz="2400" dirty="0">
                <a:solidFill>
                  <a:srgbClr val="FF00FF"/>
                </a:solidFill>
              </a:rPr>
            </a:br>
            <a:r>
              <a:rPr lang="en-GB" altLang="en-US" sz="2400" dirty="0"/>
              <a:t>print b</a:t>
            </a:r>
            <a:r>
              <a:rPr lang="en-GB" altLang="en-US" sz="2400" dirty="0">
                <a:solidFill>
                  <a:srgbClr val="FF00FF"/>
                </a:solidFill>
              </a:rPr>
              <a:t/>
            </a:r>
            <a:br>
              <a:rPr lang="en-GB" altLang="en-US" sz="2400" dirty="0">
                <a:solidFill>
                  <a:srgbClr val="FF00FF"/>
                </a:solidFill>
              </a:rPr>
            </a:br>
            <a:r>
              <a:rPr lang="en-GB" altLang="en-US" sz="2400" dirty="0"/>
              <a:t>None</a:t>
            </a:r>
          </a:p>
        </p:txBody>
      </p:sp>
    </p:spTree>
    <p:custDataLst>
      <p:tags r:id="rId1"/>
    </p:custDataLst>
    <p:extLst>
      <p:ext uri="{BB962C8B-B14F-4D97-AF65-F5344CB8AC3E}">
        <p14:creationId xmlns:p14="http://schemas.microsoft.com/office/powerpoint/2010/main" val="33209371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Text Processing</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31015805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 </a:t>
            </a:r>
            <a:endParaRPr lang="en-IN" dirty="0"/>
          </a:p>
        </p:txBody>
      </p:sp>
      <p:sp>
        <p:nvSpPr>
          <p:cNvPr id="3" name="Content Placeholder 2"/>
          <p:cNvSpPr>
            <a:spLocks noGrp="1"/>
          </p:cNvSpPr>
          <p:nvPr>
            <p:ph idx="1"/>
          </p:nvPr>
        </p:nvSpPr>
        <p:spPr>
          <a:xfrm>
            <a:off x="838200" y="1908752"/>
            <a:ext cx="10515600" cy="4351338"/>
          </a:xfrm>
        </p:spPr>
        <p:txBody>
          <a:bodyPr>
            <a:normAutofit/>
          </a:bodyPr>
          <a:lstStyle/>
          <a:p>
            <a:pPr>
              <a:lnSpc>
                <a:spcPct val="170000"/>
              </a:lnSpc>
            </a:pPr>
            <a:r>
              <a:rPr lang="en-IN" sz="2200" b="1" dirty="0" smtClean="0"/>
              <a:t>Multiple Programming Paradigm</a:t>
            </a:r>
            <a:r>
              <a:rPr lang="en-IN" sz="2200" dirty="0" smtClean="0"/>
              <a:t>:   Supports Object Oriented and Structured Programming. </a:t>
            </a:r>
            <a:r>
              <a:rPr lang="en-US" sz="2200" dirty="0" smtClean="0">
                <a:effectLst/>
              </a:rPr>
              <a:t>Python also features a dynamic type system and automatic memory management.  This helps us to develop large and complex software applications.</a:t>
            </a:r>
          </a:p>
          <a:p>
            <a:pPr>
              <a:lnSpc>
                <a:spcPct val="170000"/>
              </a:lnSpc>
            </a:pPr>
            <a:r>
              <a:rPr lang="en-US" sz="2200" b="1" dirty="0" smtClean="0"/>
              <a:t>Open Source:</a:t>
            </a:r>
            <a:r>
              <a:rPr lang="en-US" sz="2200" dirty="0" smtClean="0"/>
              <a:t> Python is a open source programming language.</a:t>
            </a:r>
          </a:p>
          <a:p>
            <a:endParaRPr lang="en-IN" dirty="0"/>
          </a:p>
        </p:txBody>
      </p:sp>
    </p:spTree>
    <p:extLst>
      <p:ext uri="{BB962C8B-B14F-4D97-AF65-F5344CB8AC3E}">
        <p14:creationId xmlns:p14="http://schemas.microsoft.com/office/powerpoint/2010/main" val="364940592"/>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p:cNvSpPr>
            <a:spLocks noGrp="1" noChangeArrowheads="1"/>
          </p:cNvSpPr>
          <p:nvPr>
            <p:ph type="body" idx="1"/>
          </p:nvPr>
        </p:nvSpPr>
        <p:spPr>
          <a:xfrm>
            <a:off x="1524001" y="1066800"/>
            <a:ext cx="9147175" cy="5560626"/>
          </a:xfrm>
          <a:ln/>
          <a:extLs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b="1" dirty="0"/>
              <a:t>string</a:t>
            </a:r>
            <a:r>
              <a:rPr lang="en-GB" altLang="en-US" sz="1600" dirty="0"/>
              <a:t>: A sequence of text characters in a program.</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Strings start and end with quotation mark </a:t>
            </a:r>
            <a:r>
              <a:rPr lang="en-GB" altLang="en-US" sz="1600" dirty="0">
                <a:latin typeface="Courier New" pitchFamily="49" charset="0"/>
              </a:rPr>
              <a:t>"</a:t>
            </a:r>
            <a:r>
              <a:rPr lang="en-GB" altLang="en-US" sz="1600" dirty="0"/>
              <a:t> or apostrophe </a:t>
            </a:r>
            <a:r>
              <a:rPr lang="en-GB" altLang="en-US" sz="1600" dirty="0">
                <a:latin typeface="Courier New" pitchFamily="49" charset="0"/>
              </a:rPr>
              <a:t>'</a:t>
            </a:r>
            <a:r>
              <a:rPr lang="en-GB" altLang="en-US" sz="1600" dirty="0"/>
              <a:t> characters.</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Examples:</a:t>
            </a:r>
            <a:r>
              <a:rPr lang="en-GB" altLang="en-US" sz="1600" dirty="0">
                <a:solidFill>
                  <a:srgbClr val="FF00FF"/>
                </a:solidFill>
              </a:rPr>
              <a:t/>
            </a:r>
            <a:br>
              <a:rPr lang="en-GB" altLang="en-US" sz="1600" dirty="0">
                <a:solidFill>
                  <a:srgbClr val="FF00FF"/>
                </a:solidFill>
              </a:rPr>
            </a:br>
            <a:r>
              <a:rPr lang="en-GB" altLang="en-US" sz="1600" dirty="0">
                <a:solidFill>
                  <a:srgbClr val="FF00FF"/>
                </a:solidFill>
              </a:rPr>
              <a:t/>
            </a:r>
            <a:br>
              <a:rPr lang="en-GB" altLang="en-US" sz="1600" dirty="0">
                <a:solidFill>
                  <a:srgbClr val="FF00FF"/>
                </a:solidFill>
              </a:rPr>
            </a:br>
            <a:r>
              <a:rPr lang="en-GB" altLang="en-US" sz="1600" dirty="0">
                <a:latin typeface="Courier New" pitchFamily="49" charset="0"/>
              </a:rPr>
              <a:t>"hello"</a:t>
            </a:r>
            <a:r>
              <a:rPr lang="en-GB" altLang="en-US" sz="1600" dirty="0">
                <a:solidFill>
                  <a:srgbClr val="FF00FF"/>
                </a:solidFill>
                <a:latin typeface="Courier New" pitchFamily="49" charset="0"/>
              </a:rPr>
              <a:t/>
            </a:r>
            <a:br>
              <a:rPr lang="en-GB" altLang="en-US" sz="1600" dirty="0">
                <a:solidFill>
                  <a:srgbClr val="FF00FF"/>
                </a:solidFill>
                <a:latin typeface="Courier New" pitchFamily="49" charset="0"/>
              </a:rPr>
            </a:br>
            <a:r>
              <a:rPr lang="en-GB" altLang="en-US" sz="1600" dirty="0">
                <a:latin typeface="Courier New" pitchFamily="49" charset="0"/>
              </a:rPr>
              <a:t>"This is a string"</a:t>
            </a:r>
            <a:r>
              <a:rPr lang="en-GB" altLang="en-US" sz="1600" dirty="0">
                <a:solidFill>
                  <a:srgbClr val="FF00FF"/>
                </a:solidFill>
                <a:latin typeface="Courier New" pitchFamily="49" charset="0"/>
              </a:rPr>
              <a:t/>
            </a:r>
            <a:br>
              <a:rPr lang="en-GB" altLang="en-US" sz="1600" dirty="0">
                <a:solidFill>
                  <a:srgbClr val="FF00FF"/>
                </a:solidFill>
                <a:latin typeface="Courier New" pitchFamily="49" charset="0"/>
              </a:rPr>
            </a:br>
            <a:r>
              <a:rPr lang="en-GB" altLang="en-US" sz="1600" dirty="0">
                <a:latin typeface="Courier New" pitchFamily="49" charset="0"/>
              </a:rPr>
              <a:t>"This, too, is a string.   It can be very long!"</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600" dirty="0">
              <a:latin typeface="Courier New" pitchFamily="49" charset="0"/>
            </a:endParaRPr>
          </a:p>
          <a:p>
            <a:pPr marL="339725" indent="-339725" defTabSz="449263">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A string may not span across multiple lines or contain a " character.</a:t>
            </a:r>
            <a:r>
              <a:rPr lang="en-GB" altLang="en-US" sz="1600" dirty="0">
                <a:solidFill>
                  <a:srgbClr val="FF00FF"/>
                </a:solidFill>
              </a:rPr>
              <a:t/>
            </a:r>
            <a:br>
              <a:rPr lang="en-GB" altLang="en-US" sz="1600" dirty="0">
                <a:solidFill>
                  <a:srgbClr val="FF00FF"/>
                </a:solidFill>
              </a:rPr>
            </a:br>
            <a:r>
              <a:rPr lang="en-GB" altLang="en-US" sz="1600" dirty="0">
                <a:latin typeface="Courier New" pitchFamily="49" charset="0"/>
              </a:rPr>
              <a:t>"This is not</a:t>
            </a:r>
            <a:r>
              <a:rPr lang="en-GB" altLang="en-US" sz="1600" dirty="0">
                <a:solidFill>
                  <a:srgbClr val="FF00FF"/>
                </a:solidFill>
                <a:latin typeface="Courier New" pitchFamily="49" charset="0"/>
              </a:rPr>
              <a:t/>
            </a:r>
            <a:br>
              <a:rPr lang="en-GB" altLang="en-US" sz="1600" dirty="0">
                <a:solidFill>
                  <a:srgbClr val="FF00FF"/>
                </a:solidFill>
                <a:latin typeface="Courier New" pitchFamily="49" charset="0"/>
              </a:rPr>
            </a:br>
            <a:r>
              <a:rPr lang="en-GB" altLang="en-US" sz="1600" dirty="0">
                <a:latin typeface="Courier New" pitchFamily="49" charset="0"/>
              </a:rPr>
              <a:t>a legal String."</a:t>
            </a:r>
          </a:p>
          <a:p>
            <a:pPr marL="339725" indent="-339725" defTabSz="449263">
              <a:lnSpc>
                <a:spcPct val="90000"/>
              </a:lnSpc>
              <a:spcBef>
                <a:spcPts val="6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solidFill>
                  <a:srgbClr val="FF00FF"/>
                </a:solidFill>
                <a:latin typeface="Courier New" pitchFamily="49" charset="0"/>
              </a:rPr>
              <a:t>	</a:t>
            </a:r>
            <a:r>
              <a:rPr lang="en-GB" altLang="en-US" sz="1600" dirty="0">
                <a:latin typeface="Courier New" pitchFamily="49" charset="0"/>
              </a:rPr>
              <a:t>"This is not a "legal" String either."</a:t>
            </a:r>
            <a:r>
              <a:rPr lang="en-GB" altLang="en-US" sz="1600" dirty="0">
                <a:solidFill>
                  <a:srgbClr val="FF00FF"/>
                </a:solidFill>
                <a:latin typeface="Courier New" pitchFamily="49" charset="0"/>
              </a:rPr>
              <a:t/>
            </a:r>
            <a:br>
              <a:rPr lang="en-GB" altLang="en-US" sz="1600" dirty="0">
                <a:solidFill>
                  <a:srgbClr val="FF00FF"/>
                </a:solidFill>
                <a:latin typeface="Courier New" pitchFamily="49" charset="0"/>
              </a:rPr>
            </a:br>
            <a:endParaRPr lang="en-GB" altLang="en-US" sz="1600" dirty="0">
              <a:solidFill>
                <a:srgbClr val="FF00FF"/>
              </a:solidFill>
            </a:endParaRPr>
          </a:p>
          <a:p>
            <a:pPr marL="339725" indent="-339725" defTabSz="449263">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A string can represent characters by preceding them with a backslash.</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latin typeface="Courier New" pitchFamily="49" charset="0"/>
              </a:rPr>
              <a:t>\t</a:t>
            </a:r>
            <a:r>
              <a:rPr lang="en-GB" altLang="en-US" sz="1600" dirty="0">
                <a:solidFill>
                  <a:srgbClr val="FF00FF"/>
                </a:solidFill>
                <a:latin typeface="Courier New" pitchFamily="49" charset="0"/>
              </a:rPr>
              <a:t>	</a:t>
            </a:r>
            <a:r>
              <a:rPr lang="en-GB" altLang="en-US" sz="1600" dirty="0"/>
              <a:t>tab character</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latin typeface="Courier New" pitchFamily="49" charset="0"/>
              </a:rPr>
              <a:t>\n</a:t>
            </a:r>
            <a:r>
              <a:rPr lang="en-GB" altLang="en-US" sz="1600" dirty="0">
                <a:solidFill>
                  <a:srgbClr val="FF00FF"/>
                </a:solidFill>
                <a:latin typeface="Courier New" pitchFamily="49" charset="0"/>
              </a:rPr>
              <a:t>	</a:t>
            </a:r>
            <a:r>
              <a:rPr lang="en-GB" altLang="en-US" sz="1600" dirty="0"/>
              <a:t>new line character</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latin typeface="Courier New" pitchFamily="49" charset="0"/>
              </a:rPr>
              <a:t>\"</a:t>
            </a:r>
            <a:r>
              <a:rPr lang="en-GB" altLang="en-US" sz="1600" dirty="0">
                <a:solidFill>
                  <a:srgbClr val="FF00FF"/>
                </a:solidFill>
                <a:latin typeface="Courier New" pitchFamily="49" charset="0"/>
              </a:rPr>
              <a:t>	</a:t>
            </a:r>
            <a:r>
              <a:rPr lang="en-GB" altLang="en-US" sz="1600" dirty="0"/>
              <a:t>quotation mark character</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latin typeface="Courier New" pitchFamily="49" charset="0"/>
              </a:rPr>
              <a:t>\\</a:t>
            </a:r>
            <a:r>
              <a:rPr lang="en-GB" altLang="en-US" sz="1600" dirty="0">
                <a:solidFill>
                  <a:srgbClr val="FF00FF"/>
                </a:solidFill>
                <a:latin typeface="Courier New" pitchFamily="49" charset="0"/>
              </a:rPr>
              <a:t>	</a:t>
            </a:r>
            <a:r>
              <a:rPr lang="en-GB" altLang="en-US" sz="1600" dirty="0"/>
              <a:t>backslash character</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600" dirty="0"/>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Example:</a:t>
            </a:r>
            <a:r>
              <a:rPr lang="en-GB" altLang="en-US" sz="1600" dirty="0">
                <a:solidFill>
                  <a:srgbClr val="FF00FF"/>
                </a:solidFill>
              </a:rPr>
              <a:t>	</a:t>
            </a:r>
            <a:r>
              <a:rPr lang="en-GB" altLang="en-US" sz="1600" dirty="0">
                <a:latin typeface="Courier New" pitchFamily="49" charset="0"/>
              </a:rPr>
              <a:t>"Hello\</a:t>
            </a:r>
            <a:r>
              <a:rPr lang="en-GB" altLang="en-US" sz="1600" dirty="0" err="1">
                <a:latin typeface="Courier New" pitchFamily="49" charset="0"/>
              </a:rPr>
              <a:t>tthere</a:t>
            </a:r>
            <a:r>
              <a:rPr lang="en-GB" altLang="en-US" sz="1600" dirty="0">
                <a:latin typeface="Courier New" pitchFamily="49" charset="0"/>
              </a:rPr>
              <a:t>\</a:t>
            </a:r>
            <a:r>
              <a:rPr lang="en-GB" altLang="en-US" sz="1600" dirty="0" err="1">
                <a:latin typeface="Courier New" pitchFamily="49" charset="0"/>
              </a:rPr>
              <a:t>nHow</a:t>
            </a:r>
            <a:r>
              <a:rPr lang="en-GB" altLang="en-US" sz="1600" dirty="0">
                <a:latin typeface="Courier New" pitchFamily="49" charset="0"/>
              </a:rPr>
              <a:t> are you?"</a:t>
            </a:r>
          </a:p>
        </p:txBody>
      </p:sp>
      <p:sp>
        <p:nvSpPr>
          <p:cNvPr id="1533955" name="Rectangle 3"/>
          <p:cNvSpPr>
            <a:spLocks noGrp="1" noChangeArrowheads="1"/>
          </p:cNvSpPr>
          <p:nvPr>
            <p:ph type="title"/>
          </p:nvPr>
        </p:nvSpPr>
        <p:spPr/>
        <p:txBody>
          <a:bodyPr/>
          <a:lstStyle/>
          <a:p>
            <a:r>
              <a:rPr lang="en-GB" altLang="en-US" sz="3200" dirty="0"/>
              <a:t>Strings</a:t>
            </a:r>
            <a:endParaRPr lang="en-US" altLang="en-US" sz="3200" dirty="0"/>
          </a:p>
        </p:txBody>
      </p:sp>
    </p:spTree>
    <p:custDataLst>
      <p:tags r:id="rId1"/>
    </p:custDataLst>
    <p:extLst>
      <p:ext uri="{BB962C8B-B14F-4D97-AF65-F5344CB8AC3E}">
        <p14:creationId xmlns:p14="http://schemas.microsoft.com/office/powerpoint/2010/main" val="113075471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p:txBody>
          <a:bodyPr/>
          <a:lstStyle/>
          <a:p>
            <a:r>
              <a:rPr lang="en-US" altLang="en-US" sz="3200" dirty="0"/>
              <a:t>Indexes</a:t>
            </a:r>
          </a:p>
        </p:txBody>
      </p:sp>
      <p:sp>
        <p:nvSpPr>
          <p:cNvPr id="1540099" name="Rectangle 3"/>
          <p:cNvSpPr>
            <a:spLocks noGrp="1" noChangeArrowheads="1"/>
          </p:cNvSpPr>
          <p:nvPr>
            <p:ph type="body" idx="1"/>
          </p:nvPr>
        </p:nvSpPr>
        <p:spPr>
          <a:xfrm>
            <a:off x="1828801" y="1371602"/>
            <a:ext cx="8534400" cy="5333999"/>
          </a:xfrm>
        </p:spPr>
        <p:txBody>
          <a:bodyPr/>
          <a:lstStyle/>
          <a:p>
            <a:pPr marL="342900" indent="-342900"/>
            <a:r>
              <a:rPr lang="en-US" altLang="en-US" sz="1600" dirty="0"/>
              <a:t>Characters in a string are numbered with </a:t>
            </a:r>
            <a:r>
              <a:rPr lang="en-US" altLang="en-US" sz="1600" i="1" dirty="0"/>
              <a:t>indexes</a:t>
            </a:r>
            <a:r>
              <a:rPr lang="en-US" altLang="en-US" sz="1600" dirty="0"/>
              <a:t> starting at 0:</a:t>
            </a:r>
          </a:p>
          <a:p>
            <a:pPr marL="742950" lvl="1" indent="-285750"/>
            <a:r>
              <a:rPr lang="en-US" altLang="en-US" sz="1600" dirty="0"/>
              <a:t>Example:</a:t>
            </a:r>
          </a:p>
          <a:p>
            <a:pPr marL="742950" lvl="1" indent="-285750">
              <a:buNone/>
            </a:pPr>
            <a:r>
              <a:rPr lang="en-US" altLang="en-US" sz="1600" dirty="0">
                <a:solidFill>
                  <a:srgbClr val="FF00FF"/>
                </a:solidFill>
                <a:latin typeface="Courier New" pitchFamily="49" charset="0"/>
              </a:rPr>
              <a:t>	</a:t>
            </a:r>
            <a:r>
              <a:rPr lang="en-US" altLang="en-US" sz="1600" dirty="0">
                <a:latin typeface="Courier New" pitchFamily="49" charset="0"/>
              </a:rPr>
              <a:t>name = "P. Diddy"</a:t>
            </a:r>
          </a:p>
          <a:p>
            <a:pPr marL="742950" lvl="1" indent="-285750">
              <a:buNone/>
            </a:pPr>
            <a:endParaRPr lang="en-US" altLang="en-US" sz="1600" dirty="0">
              <a:latin typeface="Courier New" pitchFamily="49" charset="0"/>
            </a:endParaRPr>
          </a:p>
          <a:p>
            <a:pPr marL="742950" lvl="1" indent="-285750">
              <a:buNone/>
            </a:pPr>
            <a:r>
              <a:rPr lang="en-US" altLang="en-US" sz="1600" dirty="0">
                <a:solidFill>
                  <a:srgbClr val="FF00FF"/>
                </a:solidFill>
                <a:latin typeface="Courier New" pitchFamily="49" charset="0"/>
              </a:rPr>
              <a:t>	</a:t>
            </a:r>
          </a:p>
          <a:p>
            <a:pPr marL="742950" lvl="1" indent="-285750"/>
            <a:endParaRPr lang="en-US" altLang="en-US" sz="1600" dirty="0"/>
          </a:p>
          <a:p>
            <a:pPr marL="342900" indent="-342900"/>
            <a:r>
              <a:rPr lang="en-US" altLang="en-US" sz="1600" dirty="0"/>
              <a:t>Accessing an individual character of a string:</a:t>
            </a:r>
          </a:p>
          <a:p>
            <a:pPr marL="742950" lvl="1" indent="-285750">
              <a:buNone/>
            </a:pPr>
            <a:r>
              <a:rPr lang="en-US" altLang="en-US" sz="1600" b="1" i="1" dirty="0">
                <a:solidFill>
                  <a:srgbClr val="FF00FF"/>
                </a:solidFill>
              </a:rPr>
              <a:t>	</a:t>
            </a:r>
            <a:r>
              <a:rPr lang="en-US" altLang="en-US" sz="1600" b="1" i="1" dirty="0" err="1"/>
              <a:t>variableName</a:t>
            </a:r>
            <a:r>
              <a:rPr lang="en-US" altLang="en-US" sz="1600" dirty="0"/>
              <a:t> </a:t>
            </a:r>
            <a:r>
              <a:rPr lang="en-US" altLang="en-US" sz="1600" dirty="0">
                <a:latin typeface="Courier New" pitchFamily="49" charset="0"/>
              </a:rPr>
              <a:t>[</a:t>
            </a:r>
            <a:r>
              <a:rPr lang="en-US" altLang="en-US" sz="1600" dirty="0"/>
              <a:t> </a:t>
            </a:r>
            <a:r>
              <a:rPr lang="en-US" altLang="en-US" sz="1600" b="1" i="1" dirty="0"/>
              <a:t>index</a:t>
            </a:r>
            <a:r>
              <a:rPr lang="en-US" altLang="en-US" sz="1600" dirty="0"/>
              <a:t> </a:t>
            </a:r>
            <a:r>
              <a:rPr lang="en-US" altLang="en-US" sz="1600" dirty="0">
                <a:latin typeface="Courier New" pitchFamily="49" charset="0"/>
              </a:rPr>
              <a:t>]</a:t>
            </a:r>
          </a:p>
          <a:p>
            <a:pPr marL="742950" lvl="1" indent="-285750"/>
            <a:endParaRPr lang="en-US" altLang="en-US" sz="1600" dirty="0"/>
          </a:p>
          <a:p>
            <a:pPr marL="742950" lvl="1" indent="-285750"/>
            <a:r>
              <a:rPr lang="en-US" altLang="en-US" sz="1600" dirty="0"/>
              <a:t>Example:</a:t>
            </a:r>
          </a:p>
          <a:p>
            <a:pPr marL="742950" lvl="1" indent="-285750">
              <a:buNone/>
            </a:pPr>
            <a:r>
              <a:rPr lang="en-US" altLang="en-US" sz="1600" dirty="0">
                <a:solidFill>
                  <a:srgbClr val="FF00FF"/>
                </a:solidFill>
                <a:latin typeface="Courier New" pitchFamily="49" charset="0"/>
              </a:rPr>
              <a:t>	</a:t>
            </a:r>
            <a:r>
              <a:rPr lang="en-US" altLang="en-US" sz="1600" dirty="0">
                <a:latin typeface="Courier New" pitchFamily="49" charset="0"/>
              </a:rPr>
              <a:t>print name, "starts with", </a:t>
            </a:r>
            <a:r>
              <a:rPr lang="en-US" altLang="en-US" sz="1600" b="1" dirty="0">
                <a:latin typeface="Courier New" pitchFamily="49" charset="0"/>
              </a:rPr>
              <a:t>name[0]</a:t>
            </a:r>
          </a:p>
          <a:p>
            <a:pPr marL="742950" lvl="1" indent="-285750">
              <a:buNone/>
            </a:pPr>
            <a:endParaRPr lang="en-US" altLang="en-US" sz="1600" dirty="0">
              <a:latin typeface="Courier New" pitchFamily="49" charset="0"/>
            </a:endParaRPr>
          </a:p>
          <a:p>
            <a:pPr marL="742950" lvl="1" indent="-285750">
              <a:buNone/>
            </a:pPr>
            <a:r>
              <a:rPr lang="en-US" altLang="en-US" sz="1600" dirty="0">
                <a:solidFill>
                  <a:srgbClr val="FF00FF"/>
                </a:solidFill>
              </a:rPr>
              <a:t>	</a:t>
            </a:r>
            <a:r>
              <a:rPr lang="en-US" altLang="en-US" sz="1600" dirty="0"/>
              <a:t>Output:</a:t>
            </a:r>
          </a:p>
          <a:p>
            <a:pPr marL="742950" lvl="1" indent="-285750">
              <a:buNone/>
            </a:pPr>
            <a:r>
              <a:rPr lang="en-US" altLang="en-US" sz="1600" dirty="0">
                <a:solidFill>
                  <a:srgbClr val="FF00FF"/>
                </a:solidFill>
                <a:latin typeface="Courier New" pitchFamily="49" charset="0"/>
              </a:rPr>
              <a:t>	</a:t>
            </a:r>
            <a:r>
              <a:rPr lang="en-US" altLang="en-US" sz="1600" dirty="0">
                <a:latin typeface="Courier New" pitchFamily="49" charset="0"/>
              </a:rPr>
              <a:t>P. Diddy starts with P</a:t>
            </a:r>
          </a:p>
        </p:txBody>
      </p:sp>
      <p:graphicFrame>
        <p:nvGraphicFramePr>
          <p:cNvPr id="1540133" name="Group 37"/>
          <p:cNvGraphicFramePr>
            <a:graphicFrameLocks noGrp="1"/>
          </p:cNvGraphicFramePr>
          <p:nvPr>
            <p:extLst/>
          </p:nvPr>
        </p:nvGraphicFramePr>
        <p:xfrm>
          <a:off x="3124200" y="2590800"/>
          <a:ext cx="5862638" cy="784860"/>
        </p:xfrm>
        <a:graphic>
          <a:graphicData uri="http://schemas.openxmlformats.org/drawingml/2006/table">
            <a:tbl>
              <a:tblPr/>
              <a:tblGrid>
                <a:gridCol w="1260475">
                  <a:extLst>
                    <a:ext uri="{9D8B030D-6E8A-4147-A177-3AD203B41FA5}">
                      <a16:colId xmlns:a16="http://schemas.microsoft.com/office/drawing/2014/main" val="20000"/>
                    </a:ext>
                  </a:extLst>
                </a:gridCol>
                <a:gridCol w="574675">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467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4675">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574675">
                  <a:extLst>
                    <a:ext uri="{9D8B030D-6E8A-4147-A177-3AD203B41FA5}">
                      <a16:colId xmlns:a16="http://schemas.microsoft.com/office/drawing/2014/main" val="20008"/>
                    </a:ext>
                  </a:extLst>
                </a:gridCol>
              </a:tblGrid>
              <a:tr h="28956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dirty="0">
                          <a:ln>
                            <a:noFill/>
                          </a:ln>
                          <a:solidFill>
                            <a:schemeClr val="accent1"/>
                          </a:solidFill>
                          <a:effectLst/>
                          <a:latin typeface="Verdana" pitchFamily="34" charset="0"/>
                          <a:cs typeface="Times New Roman" pitchFamily="18" charset="0"/>
                        </a:rPr>
                        <a:t>index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dirty="0">
                          <a:ln>
                            <a:noFill/>
                          </a:ln>
                          <a:solidFill>
                            <a:schemeClr val="tx1"/>
                          </a:solidFill>
                          <a:effectLst/>
                          <a:latin typeface="Verdana" pitchFamily="34" charset="0"/>
                          <a:cs typeface="Times New Roman" pitchFamily="18" charset="0"/>
                        </a:rPr>
                        <a:t>character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dirty="0">
                          <a:ln>
                            <a:noFill/>
                          </a:ln>
                          <a:solidFill>
                            <a:schemeClr val="tx1"/>
                          </a:solidFill>
                          <a:effectLst/>
                          <a:latin typeface="Courier New" pitchFamily="49" charset="0"/>
                          <a:cs typeface="Times New Roman" pitchFamily="18" charset="0"/>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78849405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0" name="Rectangle 2"/>
          <p:cNvSpPr>
            <a:spLocks noGrp="1" noChangeArrowheads="1"/>
          </p:cNvSpPr>
          <p:nvPr>
            <p:ph type="title"/>
          </p:nvPr>
        </p:nvSpPr>
        <p:spPr/>
        <p:txBody>
          <a:bodyPr/>
          <a:lstStyle/>
          <a:p>
            <a:pPr>
              <a:tabLst>
                <a:tab pos="271463" algn="l"/>
              </a:tabLst>
            </a:pPr>
            <a:r>
              <a:rPr lang="en-US" altLang="en-US" sz="3200" dirty="0"/>
              <a:t>String properties</a:t>
            </a:r>
          </a:p>
        </p:txBody>
      </p:sp>
      <p:sp>
        <p:nvSpPr>
          <p:cNvPr id="1558531" name="Rectangle 3"/>
          <p:cNvSpPr>
            <a:spLocks noGrp="1" noChangeArrowheads="1"/>
          </p:cNvSpPr>
          <p:nvPr>
            <p:ph type="body" idx="1"/>
          </p:nvPr>
        </p:nvSpPr>
        <p:spPr>
          <a:xfrm>
            <a:off x="1828801" y="1371602"/>
            <a:ext cx="8534400" cy="5333999"/>
          </a:xfrm>
        </p:spPr>
        <p:txBody>
          <a:bodyPr/>
          <a:lstStyle/>
          <a:p>
            <a:r>
              <a:rPr lang="en-US" altLang="en-US" sz="1400" dirty="0" err="1">
                <a:latin typeface="Courier New" pitchFamily="49" charset="0"/>
              </a:rPr>
              <a:t>len</a:t>
            </a:r>
            <a:r>
              <a:rPr lang="en-US" altLang="en-US" sz="1400" dirty="0">
                <a:latin typeface="Courier New" pitchFamily="49" charset="0"/>
              </a:rPr>
              <a:t>(</a:t>
            </a:r>
            <a:r>
              <a:rPr lang="en-US" altLang="en-US" sz="1400" b="1" i="1" dirty="0"/>
              <a:t>string</a:t>
            </a:r>
            <a:r>
              <a:rPr lang="en-US" altLang="en-US" sz="1400" dirty="0">
                <a:latin typeface="Courier New" pitchFamily="49" charset="0"/>
              </a:rPr>
              <a:t>)</a:t>
            </a:r>
            <a:r>
              <a:rPr lang="en-US" altLang="en-US" sz="1400" dirty="0">
                <a:solidFill>
                  <a:srgbClr val="FF00FF"/>
                </a:solidFill>
                <a:latin typeface="Courier New" pitchFamily="49" charset="0"/>
              </a:rPr>
              <a:t>	</a:t>
            </a:r>
            <a:r>
              <a:rPr lang="en-US" altLang="en-US" sz="1400" dirty="0">
                <a:solidFill>
                  <a:srgbClr val="FF00FF"/>
                </a:solidFill>
              </a:rPr>
              <a:t>	</a:t>
            </a:r>
            <a:r>
              <a:rPr lang="en-US" altLang="en-US" sz="1400" dirty="0"/>
              <a:t>- number of characters in a string </a:t>
            </a:r>
          </a:p>
          <a:p>
            <a:pPr>
              <a:buFont typeface="Wingdings" pitchFamily="2" charset="2"/>
              <a:buNone/>
            </a:pPr>
            <a:r>
              <a:rPr lang="en-US" altLang="en-US" sz="1400" dirty="0">
                <a:solidFill>
                  <a:srgbClr val="FF00FF"/>
                </a:solidFill>
              </a:rPr>
              <a:t>					</a:t>
            </a:r>
            <a:r>
              <a:rPr lang="en-US" altLang="en-US" sz="1400" dirty="0"/>
              <a:t>  (including spaces)</a:t>
            </a:r>
          </a:p>
          <a:p>
            <a:r>
              <a:rPr lang="en-US" altLang="en-US" sz="1400" dirty="0" err="1">
                <a:latin typeface="Courier New" pitchFamily="49" charset="0"/>
              </a:rPr>
              <a:t>str.lower</a:t>
            </a:r>
            <a:r>
              <a:rPr lang="en-US" altLang="en-US" sz="1400" dirty="0">
                <a:latin typeface="Courier New" pitchFamily="49" charset="0"/>
              </a:rPr>
              <a:t>(</a:t>
            </a:r>
            <a:r>
              <a:rPr lang="en-US" altLang="en-US" sz="1400" b="1" i="1" dirty="0"/>
              <a:t>string</a:t>
            </a:r>
            <a:r>
              <a:rPr lang="en-US" altLang="en-US" sz="1400" dirty="0">
                <a:latin typeface="Courier New" pitchFamily="49" charset="0"/>
              </a:rPr>
              <a:t>)</a:t>
            </a:r>
            <a:r>
              <a:rPr lang="en-US" altLang="en-US" sz="1400" dirty="0">
                <a:solidFill>
                  <a:srgbClr val="FF00FF"/>
                </a:solidFill>
              </a:rPr>
              <a:t>	</a:t>
            </a:r>
            <a:r>
              <a:rPr lang="en-US" altLang="en-US" sz="1400" dirty="0"/>
              <a:t>- lowercase version of a string</a:t>
            </a:r>
          </a:p>
          <a:p>
            <a:r>
              <a:rPr lang="en-US" altLang="en-US" sz="1400" dirty="0" err="1">
                <a:latin typeface="Courier New" pitchFamily="49" charset="0"/>
              </a:rPr>
              <a:t>str.upper</a:t>
            </a:r>
            <a:r>
              <a:rPr lang="en-US" altLang="en-US" sz="1400" dirty="0">
                <a:latin typeface="Courier New" pitchFamily="49" charset="0"/>
              </a:rPr>
              <a:t>(</a:t>
            </a:r>
            <a:r>
              <a:rPr lang="en-US" altLang="en-US" sz="1400" b="1" i="1" dirty="0"/>
              <a:t>string</a:t>
            </a:r>
            <a:r>
              <a:rPr lang="en-US" altLang="en-US" sz="1400" dirty="0">
                <a:latin typeface="Courier New" pitchFamily="49" charset="0"/>
              </a:rPr>
              <a:t>)</a:t>
            </a:r>
            <a:r>
              <a:rPr lang="en-US" altLang="en-US" sz="1400" dirty="0">
                <a:solidFill>
                  <a:srgbClr val="FF00FF"/>
                </a:solidFill>
              </a:rPr>
              <a:t>	</a:t>
            </a:r>
            <a:r>
              <a:rPr lang="en-US" altLang="en-US" sz="1400" dirty="0"/>
              <a:t>- uppercase version of a string</a:t>
            </a:r>
          </a:p>
          <a:p>
            <a:endParaRPr lang="en-US" altLang="en-US" sz="1400" dirty="0"/>
          </a:p>
          <a:p>
            <a:r>
              <a:rPr lang="en-US" altLang="en-US" sz="1400" dirty="0"/>
              <a:t>Example:</a:t>
            </a:r>
          </a:p>
          <a:p>
            <a:pPr>
              <a:lnSpc>
                <a:spcPct val="80000"/>
              </a:lnSpc>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name = "Martin Douglas </a:t>
            </a:r>
            <a:r>
              <a:rPr lang="en-US" altLang="en-US" sz="1400" dirty="0" err="1">
                <a:latin typeface="Courier New" pitchFamily="49" charset="0"/>
              </a:rPr>
              <a:t>Stepp</a:t>
            </a:r>
            <a:r>
              <a:rPr lang="en-US" altLang="en-US" sz="1400" dirty="0">
                <a:latin typeface="Courier New" pitchFamily="49" charset="0"/>
              </a:rPr>
              <a:t>"</a:t>
            </a:r>
          </a:p>
          <a:p>
            <a:pPr>
              <a:lnSpc>
                <a:spcPct val="80000"/>
              </a:lnSpc>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length = </a:t>
            </a:r>
            <a:r>
              <a:rPr lang="en-US" altLang="en-US" sz="1400" b="1" dirty="0" err="1">
                <a:latin typeface="Courier New" pitchFamily="49" charset="0"/>
              </a:rPr>
              <a:t>len</a:t>
            </a:r>
            <a:r>
              <a:rPr lang="en-US" altLang="en-US" sz="1400" b="1" dirty="0">
                <a:latin typeface="Courier New" pitchFamily="49" charset="0"/>
              </a:rPr>
              <a:t>(name)</a:t>
            </a:r>
          </a:p>
          <a:p>
            <a:pPr>
              <a:lnSpc>
                <a:spcPct val="80000"/>
              </a:lnSpc>
              <a:buFont typeface="Wingdings" pitchFamily="2" charset="2"/>
              <a:buNone/>
            </a:pPr>
            <a:r>
              <a:rPr lang="en-US" altLang="en-US" sz="1400" dirty="0">
                <a:solidFill>
                  <a:srgbClr val="FF00FF"/>
                </a:solidFill>
                <a:latin typeface="Courier New" pitchFamily="49" charset="0"/>
              </a:rPr>
              <a:t>	</a:t>
            </a:r>
            <a:r>
              <a:rPr lang="en-US" altLang="en-US" sz="1400" dirty="0" err="1">
                <a:latin typeface="Courier New" pitchFamily="49" charset="0"/>
              </a:rPr>
              <a:t>big_name</a:t>
            </a:r>
            <a:r>
              <a:rPr lang="en-US" altLang="en-US" sz="1400" dirty="0">
                <a:latin typeface="Courier New" pitchFamily="49" charset="0"/>
              </a:rPr>
              <a:t> = </a:t>
            </a:r>
            <a:r>
              <a:rPr lang="en-US" altLang="en-US" sz="1400" b="1" dirty="0" err="1">
                <a:latin typeface="Courier New" pitchFamily="49" charset="0"/>
              </a:rPr>
              <a:t>str.upper</a:t>
            </a:r>
            <a:r>
              <a:rPr lang="en-US" altLang="en-US" sz="1400" b="1" dirty="0">
                <a:latin typeface="Courier New" pitchFamily="49" charset="0"/>
              </a:rPr>
              <a:t>(name)</a:t>
            </a:r>
          </a:p>
          <a:p>
            <a:pPr>
              <a:lnSpc>
                <a:spcPct val="80000"/>
              </a:lnSpc>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print </a:t>
            </a:r>
            <a:r>
              <a:rPr lang="en-US" altLang="en-US" sz="1400" dirty="0" err="1">
                <a:latin typeface="Courier New" pitchFamily="49" charset="0"/>
              </a:rPr>
              <a:t>big_name</a:t>
            </a:r>
            <a:r>
              <a:rPr lang="en-US" altLang="en-US" sz="1400" dirty="0">
                <a:latin typeface="Courier New" pitchFamily="49" charset="0"/>
              </a:rPr>
              <a:t>, "has", length, "characters"</a:t>
            </a:r>
          </a:p>
          <a:p>
            <a:pPr>
              <a:buFont typeface="Wingdings" pitchFamily="2" charset="2"/>
              <a:buNone/>
            </a:pPr>
            <a:endParaRPr lang="en-US" altLang="en-US" sz="1400" dirty="0">
              <a:latin typeface="Courier New" pitchFamily="49" charset="0"/>
            </a:endParaRPr>
          </a:p>
          <a:p>
            <a:pPr>
              <a:buFont typeface="Wingdings" pitchFamily="2" charset="2"/>
              <a:buNone/>
            </a:pPr>
            <a:r>
              <a:rPr lang="en-US" altLang="en-US" sz="1400" dirty="0">
                <a:solidFill>
                  <a:srgbClr val="FF00FF"/>
                </a:solidFill>
              </a:rPr>
              <a:t>	</a:t>
            </a:r>
            <a:r>
              <a:rPr lang="en-US" altLang="en-US" sz="1400" dirty="0"/>
              <a:t>Output:</a:t>
            </a:r>
          </a:p>
          <a:p>
            <a:pPr>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MARTIN DOUGLAS STEPP has 20 characters</a:t>
            </a:r>
          </a:p>
        </p:txBody>
      </p:sp>
    </p:spTree>
    <p:custDataLst>
      <p:tags r:id="rId1"/>
    </p:custDataLst>
    <p:extLst>
      <p:ext uri="{BB962C8B-B14F-4D97-AF65-F5344CB8AC3E}">
        <p14:creationId xmlns:p14="http://schemas.microsoft.com/office/powerpoint/2010/main" val="318435850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2" name="Rectangle 2"/>
          <p:cNvSpPr>
            <a:spLocks noGrp="1" noChangeArrowheads="1"/>
          </p:cNvSpPr>
          <p:nvPr>
            <p:ph type="body" idx="1"/>
          </p:nvPr>
        </p:nvSpPr>
        <p:spPr>
          <a:xfrm>
            <a:off x="1524001" y="1066801"/>
            <a:ext cx="10261599" cy="3079947"/>
          </a:xfrm>
          <a:ln/>
          <a:extLs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smtClean="0">
                <a:latin typeface="Courier New" pitchFamily="49" charset="0"/>
              </a:rPr>
              <a:t>input</a:t>
            </a:r>
            <a:r>
              <a:rPr lang="en-US" altLang="en-US" dirty="0" smtClean="0"/>
              <a:t> </a:t>
            </a:r>
            <a:r>
              <a:rPr lang="en-US" altLang="en-US" dirty="0"/>
              <a:t>: Reads a string of text from user input.</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t>Example:</a:t>
            </a: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b="1" dirty="0">
                <a:solidFill>
                  <a:srgbClr val="FF00FF"/>
                </a:solidFill>
                <a:latin typeface="Courier New" pitchFamily="49" charset="0"/>
              </a:rPr>
              <a:t>	</a:t>
            </a:r>
            <a:r>
              <a:rPr lang="en-US" altLang="en-US" b="1" dirty="0">
                <a:latin typeface="Courier New" pitchFamily="49" charset="0"/>
              </a:rPr>
              <a:t>name = </a:t>
            </a:r>
            <a:r>
              <a:rPr lang="en-US" altLang="en-US" b="1" dirty="0" smtClean="0">
                <a:latin typeface="Courier New" pitchFamily="49" charset="0"/>
              </a:rPr>
              <a:t>input(‘what\’s your name?’)</a:t>
            </a:r>
            <a:endParaRPr lang="en-US" altLang="en-US" b="1" dirty="0">
              <a:latin typeface="Courier New" pitchFamily="49" charset="0"/>
            </a:endParaRP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solidFill>
                  <a:srgbClr val="FF00FF"/>
                </a:solidFill>
                <a:latin typeface="Courier New" pitchFamily="49" charset="0"/>
              </a:rPr>
              <a:t>	</a:t>
            </a:r>
            <a:r>
              <a:rPr lang="en-US" altLang="en-US" dirty="0" smtClean="0">
                <a:latin typeface="Courier New" pitchFamily="49" charset="0"/>
              </a:rPr>
              <a:t>print(name,’... </a:t>
            </a:r>
            <a:r>
              <a:rPr lang="en-US" altLang="en-US" dirty="0">
                <a:latin typeface="Courier New" pitchFamily="49" charset="0"/>
              </a:rPr>
              <a:t>what a silly name</a:t>
            </a:r>
            <a:r>
              <a:rPr lang="en-US" altLang="en-US" dirty="0" smtClean="0">
                <a:latin typeface="Courier New" pitchFamily="49" charset="0"/>
              </a:rPr>
              <a:t>!’)</a:t>
            </a:r>
            <a:endParaRPr lang="en-US" altLang="en-US" dirty="0">
              <a:latin typeface="Courier New" pitchFamily="49" charset="0"/>
            </a:endParaRP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smtClean="0">
              <a:latin typeface="Courier New" pitchFamily="49" charset="0"/>
            </a:endParaRP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latin typeface="Courier New" pitchFamily="49" charset="0"/>
            </a:endParaRP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smtClean="0">
              <a:latin typeface="Courier New" pitchFamily="49" charset="0"/>
            </a:endParaRP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smtClean="0">
                <a:latin typeface="Courier New" pitchFamily="49" charset="0"/>
                <a:hlinkClick r:id="rId4" action="ppaction://hlinkfile"/>
              </a:rPr>
              <a:t>Addtwonumbers</a:t>
            </a:r>
            <a:r>
              <a:rPr lang="en-GB" altLang="en-US" dirty="0" smtClean="0">
                <a:latin typeface="Courier New" pitchFamily="49" charset="0"/>
              </a:rPr>
              <a:t>(c:\\</a:t>
            </a:r>
            <a:r>
              <a:rPr lang="en-GB" altLang="en-US" dirty="0" err="1" smtClean="0">
                <a:latin typeface="Courier New" pitchFamily="49" charset="0"/>
              </a:rPr>
              <a:t>pythonprograms</a:t>
            </a:r>
            <a:r>
              <a:rPr lang="en-GB" altLang="en-US" dirty="0" smtClean="0">
                <a:latin typeface="Courier New" pitchFamily="49" charset="0"/>
              </a:rPr>
              <a:t>\\</a:t>
            </a:r>
            <a:r>
              <a:rPr lang="en-GB" altLang="en-US" dirty="0" err="1" smtClean="0">
                <a:latin typeface="Courier New" pitchFamily="49" charset="0"/>
              </a:rPr>
              <a:t>stringsamples</a:t>
            </a:r>
            <a:r>
              <a:rPr lang="en-GB" altLang="en-US" dirty="0" smtClean="0">
                <a:latin typeface="Courier New" pitchFamily="49" charset="0"/>
              </a:rPr>
              <a:t>\\five.py)</a:t>
            </a:r>
            <a:endParaRPr lang="en-GB" altLang="en-US" dirty="0">
              <a:latin typeface="Courier New" pitchFamily="49" charset="0"/>
            </a:endParaRPr>
          </a:p>
        </p:txBody>
      </p:sp>
      <p:sp>
        <p:nvSpPr>
          <p:cNvPr id="1536003" name="Rectangle 3"/>
          <p:cNvSpPr>
            <a:spLocks noGrp="1" noChangeArrowheads="1"/>
          </p:cNvSpPr>
          <p:nvPr>
            <p:ph type="title"/>
          </p:nvPr>
        </p:nvSpPr>
        <p:spPr/>
        <p:txBody>
          <a:bodyPr/>
          <a:lstStyle/>
          <a:p>
            <a:r>
              <a:rPr lang="en-GB" altLang="en-US" sz="3200" dirty="0" smtClean="0">
                <a:latin typeface="Courier New" pitchFamily="49" charset="0"/>
              </a:rPr>
              <a:t>input</a:t>
            </a:r>
            <a:endParaRPr lang="en-US" altLang="en-US" sz="3200" dirty="0">
              <a:latin typeface="Courier New" pitchFamily="49" charset="0"/>
            </a:endParaRPr>
          </a:p>
        </p:txBody>
      </p:sp>
    </p:spTree>
    <p:custDataLst>
      <p:tags r:id="rId1"/>
    </p:custDataLst>
    <p:extLst>
      <p:ext uri="{BB962C8B-B14F-4D97-AF65-F5344CB8AC3E}">
        <p14:creationId xmlns:p14="http://schemas.microsoft.com/office/powerpoint/2010/main" val="241192740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Rectangle 2"/>
          <p:cNvSpPr>
            <a:spLocks noGrp="1" noChangeArrowheads="1"/>
          </p:cNvSpPr>
          <p:nvPr>
            <p:ph type="title"/>
          </p:nvPr>
        </p:nvSpPr>
        <p:spPr/>
        <p:txBody>
          <a:bodyPr/>
          <a:lstStyle/>
          <a:p>
            <a:r>
              <a:rPr lang="en-US" altLang="en-US" sz="3200" dirty="0"/>
              <a:t>Text processing</a:t>
            </a:r>
          </a:p>
        </p:txBody>
      </p:sp>
      <p:sp>
        <p:nvSpPr>
          <p:cNvPr id="1467395" name="Rectangle 3"/>
          <p:cNvSpPr>
            <a:spLocks noGrp="1" noChangeArrowheads="1"/>
          </p:cNvSpPr>
          <p:nvPr>
            <p:ph type="body" idx="1"/>
          </p:nvPr>
        </p:nvSpPr>
        <p:spPr>
          <a:xfrm>
            <a:off x="1828801" y="1371602"/>
            <a:ext cx="8534400" cy="5333999"/>
          </a:xfrm>
        </p:spPr>
        <p:txBody>
          <a:bodyPr/>
          <a:lstStyle/>
          <a:p>
            <a:pPr>
              <a:lnSpc>
                <a:spcPct val="90000"/>
              </a:lnSpc>
            </a:pPr>
            <a:r>
              <a:rPr lang="en-US" altLang="en-US" sz="1600" b="1" dirty="0"/>
              <a:t>text processing</a:t>
            </a:r>
            <a:r>
              <a:rPr lang="en-US" altLang="en-US" sz="1600" dirty="0"/>
              <a:t>: Examining, editing, formatting text.</a:t>
            </a:r>
          </a:p>
          <a:p>
            <a:pPr lvl="1">
              <a:lnSpc>
                <a:spcPct val="90000"/>
              </a:lnSpc>
            </a:pPr>
            <a:r>
              <a:rPr lang="en-US" altLang="en-US" sz="1600" dirty="0"/>
              <a:t>often uses loops that examine the characters of a string one by one</a:t>
            </a:r>
          </a:p>
          <a:p>
            <a:pPr lvl="1">
              <a:lnSpc>
                <a:spcPct val="90000"/>
              </a:lnSpc>
            </a:pPr>
            <a:endParaRPr lang="en-US" altLang="en-US" sz="1600" dirty="0"/>
          </a:p>
          <a:p>
            <a:pPr>
              <a:lnSpc>
                <a:spcPct val="90000"/>
              </a:lnSpc>
            </a:pPr>
            <a:r>
              <a:rPr lang="en-US" altLang="en-US" sz="1600" dirty="0"/>
              <a:t>A </a:t>
            </a:r>
            <a:r>
              <a:rPr lang="en-US" altLang="en-US" sz="1600" dirty="0">
                <a:latin typeface="Courier New" pitchFamily="49" charset="0"/>
              </a:rPr>
              <a:t>for</a:t>
            </a:r>
            <a:r>
              <a:rPr lang="en-US" altLang="en-US" sz="1600" dirty="0"/>
              <a:t> loop can examine each character in a string in sequence.</a:t>
            </a:r>
          </a:p>
          <a:p>
            <a:pPr lvl="1">
              <a:lnSpc>
                <a:spcPct val="90000"/>
              </a:lnSpc>
            </a:pPr>
            <a:endParaRPr lang="en-US" altLang="en-US" sz="1600" dirty="0"/>
          </a:p>
          <a:p>
            <a:pPr lvl="1">
              <a:lnSpc>
                <a:spcPct val="70000"/>
              </a:lnSpc>
            </a:pPr>
            <a:r>
              <a:rPr lang="en-US" altLang="en-US" sz="1600" dirty="0"/>
              <a:t>Example:</a:t>
            </a:r>
          </a:p>
          <a:p>
            <a:pPr lvl="1">
              <a:lnSpc>
                <a:spcPct val="70000"/>
              </a:lnSpc>
              <a:buFont typeface="Wingdings" pitchFamily="2" charset="2"/>
              <a:buNone/>
            </a:pPr>
            <a:r>
              <a:rPr lang="en-US" altLang="en-US" sz="1600" b="1" dirty="0">
                <a:solidFill>
                  <a:srgbClr val="FF00FF"/>
                </a:solidFill>
                <a:latin typeface="Courier New" pitchFamily="49" charset="0"/>
              </a:rPr>
              <a:t>	</a:t>
            </a:r>
          </a:p>
          <a:p>
            <a:pPr lvl="1">
              <a:lnSpc>
                <a:spcPct val="70000"/>
              </a:lnSpc>
              <a:buFont typeface="Wingdings" pitchFamily="2" charset="2"/>
              <a:buNone/>
            </a:pPr>
            <a:r>
              <a:rPr lang="en-US" altLang="en-US" sz="1600" b="1" dirty="0">
                <a:solidFill>
                  <a:srgbClr val="FF00FF"/>
                </a:solidFill>
                <a:latin typeface="Courier New" pitchFamily="49" charset="0"/>
              </a:rPr>
              <a:t>	</a:t>
            </a:r>
            <a:r>
              <a:rPr lang="en-US" altLang="en-US" sz="1600" b="1" dirty="0">
                <a:latin typeface="Courier New" pitchFamily="49" charset="0"/>
              </a:rPr>
              <a:t>for c in "</a:t>
            </a:r>
            <a:r>
              <a:rPr lang="en-US" altLang="en-US" sz="1600" b="1" dirty="0" err="1">
                <a:latin typeface="Courier New" pitchFamily="49" charset="0"/>
              </a:rPr>
              <a:t>booyah</a:t>
            </a:r>
            <a:r>
              <a:rPr lang="en-US" altLang="en-US" sz="1600" b="1" dirty="0">
                <a:latin typeface="Courier New" pitchFamily="49" charset="0"/>
              </a:rPr>
              <a:t>":</a:t>
            </a:r>
          </a:p>
          <a:p>
            <a:pPr lvl="1">
              <a:lnSpc>
                <a:spcPct val="7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print c</a:t>
            </a:r>
          </a:p>
          <a:p>
            <a:pPr lvl="1">
              <a:lnSpc>
                <a:spcPct val="90000"/>
              </a:lnSpc>
              <a:buFont typeface="Wingdings" pitchFamily="2" charset="2"/>
              <a:buNone/>
            </a:pPr>
            <a:endParaRPr lang="en-US" altLang="en-US" sz="1600" dirty="0">
              <a:latin typeface="Courier New" pitchFamily="49" charset="0"/>
            </a:endParaRPr>
          </a:p>
          <a:p>
            <a:pPr lvl="1">
              <a:lnSpc>
                <a:spcPct val="90000"/>
              </a:lnSpc>
              <a:buFont typeface="Wingdings" pitchFamily="2" charset="2"/>
              <a:buNone/>
            </a:pPr>
            <a:r>
              <a:rPr lang="en-US" altLang="en-US" sz="1600" dirty="0">
                <a:solidFill>
                  <a:srgbClr val="FF00FF"/>
                </a:solidFill>
              </a:rPr>
              <a:t>	</a:t>
            </a:r>
            <a:r>
              <a:rPr lang="en-US" altLang="en-US" sz="1600" dirty="0"/>
              <a:t>Output:</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b</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o</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o</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y</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a</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h</a:t>
            </a:r>
            <a:endParaRPr lang="en-US" altLang="en-US" sz="1600" dirty="0"/>
          </a:p>
        </p:txBody>
      </p:sp>
    </p:spTree>
    <p:custDataLst>
      <p:tags r:id="rId1"/>
    </p:custDataLst>
    <p:extLst>
      <p:ext uri="{BB962C8B-B14F-4D97-AF65-F5344CB8AC3E}">
        <p14:creationId xmlns:p14="http://schemas.microsoft.com/office/powerpoint/2010/main" val="2646116400"/>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p:cNvSpPr>
            <a:spLocks noGrp="1" noChangeArrowheads="1"/>
          </p:cNvSpPr>
          <p:nvPr>
            <p:ph type="title"/>
          </p:nvPr>
        </p:nvSpPr>
        <p:spPr/>
        <p:txBody>
          <a:bodyPr/>
          <a:lstStyle/>
          <a:p>
            <a:pPr>
              <a:tabLst>
                <a:tab pos="989013" algn="l"/>
              </a:tabLst>
            </a:pPr>
            <a:r>
              <a:rPr lang="en-US" altLang="en-US" sz="3200" dirty="0"/>
              <a:t>Strings and numbers</a:t>
            </a:r>
          </a:p>
        </p:txBody>
      </p:sp>
      <p:sp>
        <p:nvSpPr>
          <p:cNvPr id="1557507" name="Rectangle 3"/>
          <p:cNvSpPr>
            <a:spLocks noGrp="1" noChangeArrowheads="1"/>
          </p:cNvSpPr>
          <p:nvPr>
            <p:ph type="body" idx="1"/>
          </p:nvPr>
        </p:nvSpPr>
        <p:spPr>
          <a:xfrm>
            <a:off x="1828801" y="1371602"/>
            <a:ext cx="8534400" cy="5410199"/>
          </a:xfrm>
        </p:spPr>
        <p:txBody>
          <a:bodyPr/>
          <a:lstStyle/>
          <a:p>
            <a:r>
              <a:rPr lang="en-US" altLang="en-US" sz="1800" dirty="0" err="1">
                <a:latin typeface="Courier New" pitchFamily="49" charset="0"/>
              </a:rPr>
              <a:t>ord</a:t>
            </a:r>
            <a:r>
              <a:rPr lang="en-US" altLang="en-US" sz="1800" dirty="0">
                <a:latin typeface="Courier New" pitchFamily="49" charset="0"/>
              </a:rPr>
              <a:t>(</a:t>
            </a:r>
            <a:r>
              <a:rPr lang="en-US" altLang="en-US" sz="1800" b="1" i="1" dirty="0"/>
              <a:t>text</a:t>
            </a:r>
            <a:r>
              <a:rPr lang="en-US" altLang="en-US" sz="1800" dirty="0">
                <a:latin typeface="Courier New" pitchFamily="49" charset="0"/>
              </a:rPr>
              <a:t>)</a:t>
            </a:r>
            <a:r>
              <a:rPr lang="en-US" altLang="en-US" sz="1800" dirty="0">
                <a:solidFill>
                  <a:srgbClr val="FF00FF"/>
                </a:solidFill>
              </a:rPr>
              <a:t>		</a:t>
            </a:r>
            <a:r>
              <a:rPr lang="en-US" altLang="en-US" sz="1800" dirty="0"/>
              <a:t>- converts a string into a number.</a:t>
            </a:r>
          </a:p>
          <a:p>
            <a:pPr lvl="1"/>
            <a:r>
              <a:rPr lang="en-US" altLang="en-US" sz="1800" dirty="0"/>
              <a:t>Example: </a:t>
            </a:r>
            <a:r>
              <a:rPr lang="en-US" altLang="en-US" sz="1800" dirty="0" err="1">
                <a:latin typeface="Courier New" pitchFamily="49" charset="0"/>
              </a:rPr>
              <a:t>ord</a:t>
            </a:r>
            <a:r>
              <a:rPr lang="en-US" altLang="en-US" sz="1800" dirty="0">
                <a:latin typeface="Courier New" pitchFamily="49" charset="0"/>
              </a:rPr>
              <a:t>("a")</a:t>
            </a:r>
            <a:r>
              <a:rPr lang="en-US" altLang="en-US" sz="1800" dirty="0"/>
              <a:t> is </a:t>
            </a:r>
            <a:r>
              <a:rPr lang="en-US" altLang="en-US" sz="1800" dirty="0">
                <a:latin typeface="Courier New" pitchFamily="49" charset="0"/>
              </a:rPr>
              <a:t>97</a:t>
            </a:r>
            <a:r>
              <a:rPr lang="en-US" altLang="en-US" sz="1800" dirty="0"/>
              <a:t>,  </a:t>
            </a:r>
            <a:r>
              <a:rPr lang="en-US" altLang="en-US" sz="1800" dirty="0" err="1">
                <a:latin typeface="Courier New" pitchFamily="49" charset="0"/>
              </a:rPr>
              <a:t>ord</a:t>
            </a:r>
            <a:r>
              <a:rPr lang="en-US" altLang="en-US" sz="1800" dirty="0">
                <a:latin typeface="Courier New" pitchFamily="49" charset="0"/>
              </a:rPr>
              <a:t>("b")</a:t>
            </a:r>
            <a:r>
              <a:rPr lang="en-US" altLang="en-US" sz="1800" dirty="0"/>
              <a:t> is </a:t>
            </a:r>
            <a:r>
              <a:rPr lang="en-US" altLang="en-US" sz="1800" dirty="0">
                <a:latin typeface="Courier New" pitchFamily="49" charset="0"/>
              </a:rPr>
              <a:t>98</a:t>
            </a:r>
            <a:r>
              <a:rPr lang="en-US" altLang="en-US" sz="1800" dirty="0"/>
              <a:t>, ...</a:t>
            </a:r>
          </a:p>
          <a:p>
            <a:pPr lvl="1"/>
            <a:endParaRPr lang="en-US" altLang="en-US" sz="1800" dirty="0"/>
          </a:p>
          <a:p>
            <a:pPr lvl="1"/>
            <a:r>
              <a:rPr lang="en-US" altLang="en-US" sz="1800" dirty="0"/>
              <a:t>Characters map to numbers using standardized mappings such as </a:t>
            </a:r>
            <a:r>
              <a:rPr lang="en-US" altLang="en-US" sz="1800" i="1" dirty="0"/>
              <a:t>ASCII</a:t>
            </a:r>
            <a:r>
              <a:rPr lang="en-US" altLang="en-US" sz="1800" dirty="0"/>
              <a:t> and </a:t>
            </a:r>
            <a:r>
              <a:rPr lang="en-US" altLang="en-US" sz="1800" i="1" dirty="0"/>
              <a:t>Unicode</a:t>
            </a:r>
            <a:r>
              <a:rPr lang="en-US" altLang="en-US" sz="1800" dirty="0"/>
              <a:t>.</a:t>
            </a:r>
          </a:p>
          <a:p>
            <a:endParaRPr lang="en-US" altLang="en-US" sz="1800" dirty="0"/>
          </a:p>
          <a:p>
            <a:r>
              <a:rPr lang="en-US" altLang="en-US" sz="1800" dirty="0" err="1">
                <a:latin typeface="Courier New" pitchFamily="49" charset="0"/>
              </a:rPr>
              <a:t>chr</a:t>
            </a:r>
            <a:r>
              <a:rPr lang="en-US" altLang="en-US" sz="1800" dirty="0">
                <a:latin typeface="Courier New" pitchFamily="49" charset="0"/>
              </a:rPr>
              <a:t>(</a:t>
            </a:r>
            <a:r>
              <a:rPr lang="en-US" altLang="en-US" sz="1800" b="1" i="1" dirty="0"/>
              <a:t>number</a:t>
            </a:r>
            <a:r>
              <a:rPr lang="en-US" altLang="en-US" sz="1800" dirty="0"/>
              <a:t>)</a:t>
            </a:r>
            <a:r>
              <a:rPr lang="en-US" altLang="en-US" sz="1800" dirty="0">
                <a:solidFill>
                  <a:srgbClr val="FF00FF"/>
                </a:solidFill>
              </a:rPr>
              <a:t>	</a:t>
            </a:r>
            <a:r>
              <a:rPr lang="en-US" altLang="en-US" sz="1800" dirty="0"/>
              <a:t>- converts a number into a string.</a:t>
            </a:r>
          </a:p>
          <a:p>
            <a:pPr lvl="1"/>
            <a:r>
              <a:rPr lang="en-US" altLang="en-US" sz="1800" dirty="0"/>
              <a:t>Example: </a:t>
            </a:r>
            <a:r>
              <a:rPr lang="en-US" altLang="en-US" sz="1800" dirty="0" err="1">
                <a:latin typeface="Courier New" pitchFamily="49" charset="0"/>
              </a:rPr>
              <a:t>chr</a:t>
            </a:r>
            <a:r>
              <a:rPr lang="en-US" altLang="en-US" sz="1800" dirty="0">
                <a:latin typeface="Courier New" pitchFamily="49" charset="0"/>
              </a:rPr>
              <a:t>(99)</a:t>
            </a:r>
            <a:r>
              <a:rPr lang="en-US" altLang="en-US" sz="1800" dirty="0"/>
              <a:t> is </a:t>
            </a:r>
            <a:r>
              <a:rPr lang="en-US" altLang="en-US" sz="1800" dirty="0">
                <a:latin typeface="Courier New" pitchFamily="49" charset="0"/>
              </a:rPr>
              <a:t>"c"</a:t>
            </a:r>
          </a:p>
          <a:p>
            <a:pPr lvl="1"/>
            <a:endParaRPr lang="en-US" altLang="en-US" sz="1800" dirty="0">
              <a:latin typeface="Courier New" pitchFamily="49" charset="0"/>
            </a:endParaRPr>
          </a:p>
          <a:p>
            <a:endParaRPr lang="en-US" altLang="en-US" sz="1800" dirty="0"/>
          </a:p>
        </p:txBody>
      </p:sp>
    </p:spTree>
    <p:custDataLst>
      <p:tags r:id="rId1"/>
    </p:custDataLst>
    <p:extLst>
      <p:ext uri="{BB962C8B-B14F-4D97-AF65-F5344CB8AC3E}">
        <p14:creationId xmlns:p14="http://schemas.microsoft.com/office/powerpoint/2010/main" val="2426756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 </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US" b="1" dirty="0" smtClean="0">
                <a:effectLst/>
              </a:rPr>
              <a:t>Robust and Standard library : </a:t>
            </a:r>
            <a:r>
              <a:rPr lang="en-US" dirty="0" smtClean="0">
                <a:effectLst/>
              </a:rPr>
              <a:t> It has large and robust standard library.    According to the requirement the modules can be used. Each module further enables us to add functionality to the Python application without writing additional code.     </a:t>
            </a:r>
            <a:r>
              <a:rPr lang="en-US" dirty="0" smtClean="0"/>
              <a:t>   For instance, </a:t>
            </a:r>
            <a:r>
              <a:rPr lang="en-US" dirty="0" smtClean="0">
                <a:effectLst/>
              </a:rPr>
              <a:t>while writing a web application in Python,   we can use </a:t>
            </a:r>
            <a:r>
              <a:rPr lang="en-US" dirty="0" smtClean="0"/>
              <a:t>   </a:t>
            </a:r>
            <a:r>
              <a:rPr lang="en-US" dirty="0" smtClean="0">
                <a:effectLst/>
              </a:rPr>
              <a:t>specific modules to implement web services, perform string     operations,   </a:t>
            </a:r>
            <a:r>
              <a:rPr lang="en-US" dirty="0" smtClean="0"/>
              <a:t>   </a:t>
            </a:r>
            <a:r>
              <a:rPr lang="en-US" dirty="0" smtClean="0">
                <a:effectLst/>
              </a:rPr>
              <a:t>manage operating system interface or work with internet protocols. </a:t>
            </a:r>
          </a:p>
          <a:p>
            <a:pPr marL="0" indent="0" algn="just">
              <a:lnSpc>
                <a:spcPct val="150000"/>
              </a:lnSpc>
              <a:buNone/>
            </a:pPr>
            <a:r>
              <a:rPr lang="en-US" dirty="0" smtClean="0"/>
              <a:t>   </a:t>
            </a:r>
            <a:r>
              <a:rPr lang="en-US" dirty="0" smtClean="0">
                <a:effectLst/>
              </a:rPr>
              <a:t>Information about various modules can be understood by browsing   through the Python   </a:t>
            </a:r>
          </a:p>
          <a:p>
            <a:pPr marL="0" indent="0" algn="just">
              <a:lnSpc>
                <a:spcPct val="150000"/>
              </a:lnSpc>
              <a:buNone/>
            </a:pPr>
            <a:r>
              <a:rPr lang="en-US" dirty="0"/>
              <a:t> </a:t>
            </a:r>
            <a:r>
              <a:rPr lang="en-US" dirty="0" smtClean="0"/>
              <a:t>  </a:t>
            </a:r>
            <a:r>
              <a:rPr lang="en-US" dirty="0" smtClean="0">
                <a:effectLst/>
              </a:rPr>
              <a:t>Standard Library documentation.</a:t>
            </a:r>
            <a:endParaRPr lang="en-US" dirty="0" smtClean="0"/>
          </a:p>
          <a:p>
            <a:pPr algn="just">
              <a:lnSpc>
                <a:spcPct val="150000"/>
              </a:lnSpc>
            </a:pPr>
            <a:endParaRPr lang="en-IN" dirty="0"/>
          </a:p>
        </p:txBody>
      </p:sp>
    </p:spTree>
    <p:extLst>
      <p:ext uri="{BB962C8B-B14F-4D97-AF65-F5344CB8AC3E}">
        <p14:creationId xmlns:p14="http://schemas.microsoft.com/office/powerpoint/2010/main" val="31611250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a:t>
            </a:r>
            <a:endParaRPr lang="en-IN"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pPr>
              <a:lnSpc>
                <a:spcPct val="150000"/>
              </a:lnSpc>
            </a:pPr>
            <a:r>
              <a:rPr lang="en-US" sz="2600" b="1" dirty="0" smtClean="0"/>
              <a:t>Supports exception handling:</a:t>
            </a:r>
            <a:r>
              <a:rPr lang="en-US" sz="2600" dirty="0" smtClean="0"/>
              <a:t> Python supports exception handling which means we can write less error prone code and can test various scenarios that can cause an exception later on.</a:t>
            </a:r>
          </a:p>
          <a:p>
            <a:pPr>
              <a:lnSpc>
                <a:spcPct val="150000"/>
              </a:lnSpc>
            </a:pPr>
            <a:r>
              <a:rPr lang="en-US" sz="2400" b="1" dirty="0" smtClean="0"/>
              <a:t>Dynamically Typed : </a:t>
            </a:r>
            <a:r>
              <a:rPr lang="en-US" sz="2400" dirty="0" smtClean="0"/>
              <a:t>In python no need to define variable data type ahead of time, python automatically guesses the data type of the variable based on the type of value it contains.</a:t>
            </a:r>
          </a:p>
          <a:p>
            <a:pPr>
              <a:lnSpc>
                <a:spcPct val="160000"/>
              </a:lnSpc>
            </a:pPr>
            <a:r>
              <a:rPr lang="en-US" sz="2600" dirty="0" smtClean="0"/>
              <a:t> Ex. </a:t>
            </a:r>
            <a:r>
              <a:rPr lang="en-US" sz="2600" dirty="0"/>
              <a:t> </a:t>
            </a:r>
            <a:r>
              <a:rPr lang="en-US" sz="2600" dirty="0" smtClean="0"/>
              <a:t>greet=“welcome” .  Here greet is a string variable.  Later, if </a:t>
            </a:r>
          </a:p>
          <a:p>
            <a:pPr>
              <a:lnSpc>
                <a:spcPct val="160000"/>
              </a:lnSpc>
            </a:pPr>
            <a:r>
              <a:rPr lang="en-US" sz="2600" dirty="0" smtClean="0"/>
              <a:t>         greet=1 , Now greet is treated as int.  </a:t>
            </a:r>
          </a:p>
          <a:p>
            <a:endParaRPr lang="en-IN" dirty="0"/>
          </a:p>
        </p:txBody>
      </p:sp>
    </p:spTree>
    <p:extLst>
      <p:ext uri="{BB962C8B-B14F-4D97-AF65-F5344CB8AC3E}">
        <p14:creationId xmlns:p14="http://schemas.microsoft.com/office/powerpoint/2010/main" val="188761410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4"/>
  <p:tag name="ARTICULATE_USED_LAYOUT" val="51"/>
</p:tagLst>
</file>

<file path=ppt/tags/tag1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4"/>
  <p:tag name="ARTICULATE_USED_LAYOUT" val="3"/>
</p:tagLst>
</file>

<file path=ppt/tags/tag1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5"/>
  <p:tag name="ARTICULATE_USED_LAYOUT" val="3"/>
</p:tagLst>
</file>

<file path=ppt/tags/tag1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6"/>
  <p:tag name="ARTICULATE_USED_LAYOUT" val="3"/>
</p:tagLst>
</file>

<file path=ppt/tags/tag1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7"/>
  <p:tag name="ARTICULATE_USED_LAYOUT" val="3"/>
</p:tagLst>
</file>

<file path=ppt/tags/tag1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8"/>
  <p:tag name="ARTICULATE_USED_LAYOUT" val="3"/>
</p:tagLst>
</file>

<file path=ppt/tags/tag1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9"/>
  <p:tag name="ARTICULATE_USED_LAYOUT" val="3"/>
</p:tagLst>
</file>

<file path=ppt/tags/tag1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0"/>
  <p:tag name="ARTICULATE_USED_LAYOUT" val="3"/>
</p:tagLst>
</file>

<file path=ppt/tags/tag1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1"/>
  <p:tag name="ARTICULATE_USED_LAYOUT" val="3"/>
</p:tagLst>
</file>

<file path=ppt/tags/tag1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2"/>
  <p:tag name="ARTICULATE_USED_LAYOUT" val="3"/>
</p:tagLst>
</file>

<file path=ppt/tags/tag1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3"/>
  <p:tag name="ARTICULATE_USED_LAYOUT" val="3"/>
</p:tagLst>
</file>

<file path=ppt/tags/tag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8"/>
  <p:tag name="ARTICULATE_USED_LAYOUT" val="3"/>
</p:tagLst>
</file>

<file path=ppt/tags/tag2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4"/>
  <p:tag name="ARTICULATE_USED_LAYOUT" val="3"/>
</p:tagLst>
</file>

<file path=ppt/tags/tag2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5"/>
  <p:tag name="ARTICULATE_USED_LAYOUT" val="53"/>
</p:tagLst>
</file>

<file path=ppt/tags/tag2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6"/>
  <p:tag name="ARTICULATE_USED_LAYOUT" val="3"/>
</p:tagLst>
</file>

<file path=ppt/tags/tag2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7"/>
  <p:tag name="ARTICULATE_USED_LAYOUT" val="3"/>
</p:tagLst>
</file>

<file path=ppt/tags/tag2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5"/>
  <p:tag name="ARTICULATE_USED_LAYOUT" val="51"/>
</p:tagLst>
</file>

<file path=ppt/tags/tag2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9"/>
  <p:tag name="ARTICULATE_USED_LAYOUT" val="3"/>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0"/>
  <p:tag name="ARTICULATE_USED_LAYOUT" val="3"/>
</p:tagLst>
</file>

<file path=ppt/tags/tag2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1"/>
  <p:tag name="ARTICULATE_USED_LAYOUT" val="3"/>
</p:tagLst>
</file>

<file path=ppt/tags/tag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2"/>
  <p:tag name="ARTICULATE_USED_LAYOUT" val="3"/>
</p:tagLst>
</file>

<file path=ppt/tags/tag2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3"/>
  <p:tag name="ARTICULATE_USED_LAYOUT" val="3"/>
</p:tagLst>
</file>

<file path=ppt/tags/tag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9"/>
  <p:tag name="ARTICULATE_USED_LAYOUT" val="3"/>
</p:tagLst>
</file>

<file path=ppt/tags/tag3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4"/>
  <p:tag name="ARTICULATE_USED_LAYOUT" val="3"/>
</p:tagLst>
</file>

<file path=ppt/tags/tag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0"/>
  <p:tag name="ARTICULATE_USED_LAYOUT" val="3"/>
</p:tagLst>
</file>

<file path=ppt/tags/tag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1"/>
  <p:tag name="ARTICULATE_USED_LAYOUT" val="3"/>
</p:tagLst>
</file>

<file path=ppt/tags/tag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5"/>
  <p:tag name="ARTICULATE_USED_LAYOUT" val="3"/>
</p:tagLst>
</file>

<file path=ppt/tags/tag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6"/>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7"/>
  <p:tag name="ARTICULATE_USED_LAYOUT" val="3"/>
</p:tagLst>
</file>

<file path=ppt/tags/tag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3"/>
  <p:tag name="ARTICULATE_USED_LAYOUT" val="51"/>
</p:tagLst>
</file>

<file path=ppt/theme/theme1.xml><?xml version="1.0" encoding="utf-8"?>
<a:theme xmlns:a="http://schemas.openxmlformats.org/drawingml/2006/main" name="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2.xml><?xml version="1.0" encoding="utf-8"?>
<a:theme xmlns:a="http://schemas.openxmlformats.org/drawingml/2006/main" name="1_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671</TotalTime>
  <Words>2331</Words>
  <Application>Microsoft Office PowerPoint</Application>
  <PresentationFormat>Widescreen</PresentationFormat>
  <Paragraphs>553</Paragraphs>
  <Slides>75</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75</vt:i4>
      </vt:variant>
    </vt:vector>
  </HeadingPairs>
  <TitlesOfParts>
    <vt:vector size="85" baseType="lpstr">
      <vt:lpstr>Arial</vt:lpstr>
      <vt:lpstr>Calibri</vt:lpstr>
      <vt:lpstr>Courier New</vt:lpstr>
      <vt:lpstr>Novecento Book</vt:lpstr>
      <vt:lpstr>Times New Roman</vt:lpstr>
      <vt:lpstr>Verdana</vt:lpstr>
      <vt:lpstr>Wingdings</vt:lpstr>
      <vt:lpstr>Wingdings 2</vt:lpstr>
      <vt:lpstr>HCL</vt:lpstr>
      <vt:lpstr>1_HCL</vt:lpstr>
      <vt:lpstr>Python </vt:lpstr>
      <vt:lpstr>Learning objectives</vt:lpstr>
      <vt:lpstr>What ?</vt:lpstr>
      <vt:lpstr>Where? </vt:lpstr>
      <vt:lpstr>Why?</vt:lpstr>
      <vt:lpstr>Why? </vt:lpstr>
      <vt:lpstr>Why ? </vt:lpstr>
      <vt:lpstr>Why ? </vt:lpstr>
      <vt:lpstr>Why?</vt:lpstr>
      <vt:lpstr>Who?</vt:lpstr>
      <vt:lpstr>Installation of python</vt:lpstr>
      <vt:lpstr>Learning objectives</vt:lpstr>
      <vt:lpstr>Installation of python</vt:lpstr>
      <vt:lpstr>Installation of python</vt:lpstr>
      <vt:lpstr>Installation of python</vt:lpstr>
      <vt:lpstr>Installation of python</vt:lpstr>
      <vt:lpstr>Installation of python</vt:lpstr>
      <vt:lpstr>Installation of python</vt:lpstr>
      <vt:lpstr>Installation of python</vt:lpstr>
      <vt:lpstr>Installation of python</vt:lpstr>
      <vt:lpstr>Python interpreter</vt:lpstr>
      <vt:lpstr>Learning objectives</vt:lpstr>
      <vt:lpstr>Python interpreter</vt:lpstr>
      <vt:lpstr>The whitespace in python </vt:lpstr>
      <vt:lpstr>Ide</vt:lpstr>
      <vt:lpstr>Learning objectives</vt:lpstr>
      <vt:lpstr>Python in built Ide - idle</vt:lpstr>
      <vt:lpstr>Ide Requirements for python coding</vt:lpstr>
      <vt:lpstr>IDLE – in built ide</vt:lpstr>
      <vt:lpstr>PowerPoint Presentation</vt:lpstr>
      <vt:lpstr>How?</vt:lpstr>
      <vt:lpstr>Data Types</vt:lpstr>
      <vt:lpstr>Data Types</vt:lpstr>
      <vt:lpstr>Data Types // String </vt:lpstr>
      <vt:lpstr>Data Types // String </vt:lpstr>
      <vt:lpstr>Data Types // String </vt:lpstr>
      <vt:lpstr>Data Types // String </vt:lpstr>
      <vt:lpstr>Data Structures </vt:lpstr>
      <vt:lpstr>Learning objectives</vt:lpstr>
      <vt:lpstr>List</vt:lpstr>
      <vt:lpstr>List</vt:lpstr>
      <vt:lpstr>List</vt:lpstr>
      <vt:lpstr>LISt</vt:lpstr>
      <vt:lpstr>list</vt:lpstr>
      <vt:lpstr>List // methods </vt:lpstr>
      <vt:lpstr>Control structures</vt:lpstr>
      <vt:lpstr>if</vt:lpstr>
      <vt:lpstr>if/else</vt:lpstr>
      <vt:lpstr>while</vt:lpstr>
      <vt:lpstr>Logic</vt:lpstr>
      <vt:lpstr>The for loop</vt:lpstr>
      <vt:lpstr>range</vt:lpstr>
      <vt:lpstr>Cumulative loops</vt:lpstr>
      <vt:lpstr>Working with Functions</vt:lpstr>
      <vt:lpstr>Functions</vt:lpstr>
      <vt:lpstr>The def statement</vt:lpstr>
      <vt:lpstr>More about functions</vt:lpstr>
      <vt:lpstr>Function variables are local</vt:lpstr>
      <vt:lpstr>Scope</vt:lpstr>
      <vt:lpstr>Scope example</vt:lpstr>
      <vt:lpstr>Scope example</vt:lpstr>
      <vt:lpstr>By value / by reference</vt:lpstr>
      <vt:lpstr>Example</vt:lpstr>
      <vt:lpstr>Multiple return values</vt:lpstr>
      <vt:lpstr>Built-in Functions</vt:lpstr>
      <vt:lpstr>Functions of Functions</vt:lpstr>
      <vt:lpstr>Default arguments</vt:lpstr>
      <vt:lpstr>Functions without return values</vt:lpstr>
      <vt:lpstr>Text Processing</vt:lpstr>
      <vt:lpstr>Strings</vt:lpstr>
      <vt:lpstr>Indexes</vt:lpstr>
      <vt:lpstr>String properties</vt:lpstr>
      <vt:lpstr>input</vt:lpstr>
      <vt:lpstr>Text processing</vt:lpstr>
      <vt:lpstr>Strings and numbers</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Jothi Kannan</dc:creator>
  <cp:lastModifiedBy>Jothi Kannan</cp:lastModifiedBy>
  <cp:revision>55</cp:revision>
  <dcterms:created xsi:type="dcterms:W3CDTF">2019-02-18T07:14:13Z</dcterms:created>
  <dcterms:modified xsi:type="dcterms:W3CDTF">2019-02-26T06:16:56Z</dcterms:modified>
</cp:coreProperties>
</file>