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4.xml" ContentType="application/vnd.openxmlformats-officedocument.presentationml.notesSlide+xml"/>
  <Override PartName="/ppt/tags/tag30.xml" ContentType="application/vnd.openxmlformats-officedocument.presentationml.tags+xml"/>
  <Override PartName="/ppt/notesSlides/notesSlide25.xml" ContentType="application/vnd.openxmlformats-officedocument.presentationml.notesSlide+xml"/>
  <Override PartName="/ppt/tags/tag31.xml" ContentType="application/vnd.openxmlformats-officedocument.presentationml.tags+xml"/>
  <Override PartName="/ppt/notesSlides/notesSlide26.xml" ContentType="application/vnd.openxmlformats-officedocument.presentationml.notesSlide+xml"/>
  <Override PartName="/ppt/tags/tag32.xml" ContentType="application/vnd.openxmlformats-officedocument.presentationml.tags+xml"/>
  <Override PartName="/ppt/notesSlides/notesSlide27.xml" ContentType="application/vnd.openxmlformats-officedocument.presentationml.notesSlide+xml"/>
  <Override PartName="/ppt/tags/tag33.xml" ContentType="application/vnd.openxmlformats-officedocument.presentationml.tags+xml"/>
  <Override PartName="/ppt/notesSlides/notesSlide28.xml" ContentType="application/vnd.openxmlformats-officedocument.presentationml.notesSlide+xml"/>
  <Override PartName="/ppt/tags/tag34.xml" ContentType="application/vnd.openxmlformats-officedocument.presentationml.tags+xml"/>
  <Override PartName="/ppt/notesSlides/notesSlide29.xml" ContentType="application/vnd.openxmlformats-officedocument.presentationml.notesSlide+xml"/>
  <Override PartName="/ppt/tags/tag35.xml" ContentType="application/vnd.openxmlformats-officedocument.presentationml.tags+xml"/>
  <Override PartName="/ppt/notesSlides/notesSlide30.xml" ContentType="application/vnd.openxmlformats-officedocument.presentationml.notesSlide+xml"/>
  <Override PartName="/ppt/tags/tag36.xml" ContentType="application/vnd.openxmlformats-officedocument.presentationml.tags+xml"/>
  <Override PartName="/ppt/notesSlides/notesSlide31.xml" ContentType="application/vnd.openxmlformats-officedocument.presentationml.notesSlide+xml"/>
  <Override PartName="/ppt/tags/tag37.xml" ContentType="application/vnd.openxmlformats-officedocument.presentationml.tags+xml"/>
  <Override PartName="/ppt/notesSlides/notesSlide32.xml" ContentType="application/vnd.openxmlformats-officedocument.presentationml.notesSlide+xml"/>
  <Override PartName="/ppt/tags/tag38.xml" ContentType="application/vnd.openxmlformats-officedocument.presentationml.tags+xml"/>
  <Override PartName="/ppt/notesSlides/notesSlide33.xml" ContentType="application/vnd.openxmlformats-officedocument.presentationml.notesSlide+xml"/>
  <Override PartName="/ppt/tags/tag39.xml" ContentType="application/vnd.openxmlformats-officedocument.presentationml.tags+xml"/>
  <Override PartName="/ppt/notesSlides/notesSlide34.xml" ContentType="application/vnd.openxmlformats-officedocument.presentationml.notesSlide+xml"/>
  <Override PartName="/ppt/tags/tag40.xml" ContentType="application/vnd.openxmlformats-officedocument.presentationml.tags+xml"/>
  <Override PartName="/ppt/notesSlides/notesSlide35.xml" ContentType="application/vnd.openxmlformats-officedocument.presentationml.notesSlide+xml"/>
  <Override PartName="/ppt/tags/tag41.xml" ContentType="application/vnd.openxmlformats-officedocument.presentationml.tags+xml"/>
  <Override PartName="/ppt/notesSlides/notesSlide36.xml" ContentType="application/vnd.openxmlformats-officedocument.presentationml.notesSlide+xml"/>
  <Override PartName="/ppt/tags/tag42.xml" ContentType="application/vnd.openxmlformats-officedocument.presentationml.tags+xml"/>
  <Override PartName="/ppt/notesSlides/notesSlide37.xml" ContentType="application/vnd.openxmlformats-officedocument.presentationml.notesSlide+xml"/>
  <Override PartName="/ppt/tags/tag43.xml" ContentType="application/vnd.openxmlformats-officedocument.presentationml.tags+xml"/>
  <Override PartName="/ppt/notesSlides/notesSlide38.xml" ContentType="application/vnd.openxmlformats-officedocument.presentationml.notesSlide+xml"/>
  <Override PartName="/ppt/tags/tag44.xml" ContentType="application/vnd.openxmlformats-officedocument.presentationml.tags+xml"/>
  <Override PartName="/ppt/notesSlides/notesSlide39.xml" ContentType="application/vnd.openxmlformats-officedocument.presentationml.notesSlide+xml"/>
  <Override PartName="/ppt/tags/tag45.xml" ContentType="application/vnd.openxmlformats-officedocument.presentationml.tags+xml"/>
  <Override PartName="/ppt/notesSlides/notesSlide40.xml" ContentType="application/vnd.openxmlformats-officedocument.presentationml.notesSlide+xml"/>
  <Override PartName="/ppt/tags/tag46.xml" ContentType="application/vnd.openxmlformats-officedocument.presentationml.tags+xml"/>
  <Override PartName="/ppt/notesSlides/notesSlide41.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42.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43.xml" ContentType="application/vnd.openxmlformats-officedocument.presentationml.notesSlide+xml"/>
  <Override PartName="/ppt/tags/tag52.xml" ContentType="application/vnd.openxmlformats-officedocument.presentationml.tags+xml"/>
  <Override PartName="/ppt/notesSlides/notesSlide44.xml" ContentType="application/vnd.openxmlformats-officedocument.presentationml.notesSlide+xml"/>
  <Override PartName="/ppt/tags/tag53.xml" ContentType="application/vnd.openxmlformats-officedocument.presentationml.tags+xml"/>
  <Override PartName="/ppt/notesSlides/notesSlide45.xml" ContentType="application/vnd.openxmlformats-officedocument.presentationml.notesSlide+xml"/>
  <Override PartName="/ppt/tags/tag54.xml" ContentType="application/vnd.openxmlformats-officedocument.presentationml.tags+xml"/>
  <Override PartName="/ppt/notesSlides/notesSlide46.xml" ContentType="application/vnd.openxmlformats-officedocument.presentationml.notesSlide+xml"/>
  <Override PartName="/ppt/tags/tag55.xml" ContentType="application/vnd.openxmlformats-officedocument.presentationml.tags+xml"/>
  <Override PartName="/ppt/notesSlides/notesSlide47.xml" ContentType="application/vnd.openxmlformats-officedocument.presentationml.notesSlide+xml"/>
  <Override PartName="/ppt/tags/tag56.xml" ContentType="application/vnd.openxmlformats-officedocument.presentationml.tags+xml"/>
  <Override PartName="/ppt/notesSlides/notesSlide48.xml" ContentType="application/vnd.openxmlformats-officedocument.presentationml.notesSlide+xml"/>
  <Override PartName="/ppt/tags/tag57.xml" ContentType="application/vnd.openxmlformats-officedocument.presentationml.tags+xml"/>
  <Override PartName="/ppt/notesSlides/notesSlide49.xml" ContentType="application/vnd.openxmlformats-officedocument.presentationml.notesSlide+xml"/>
  <Override PartName="/ppt/tags/tag58.xml" ContentType="application/vnd.openxmlformats-officedocument.presentationml.tags+xml"/>
  <Override PartName="/ppt/notesSlides/notesSlide50.xml" ContentType="application/vnd.openxmlformats-officedocument.presentationml.notesSlide+xml"/>
  <Override PartName="/ppt/tags/tag59.xml" ContentType="application/vnd.openxmlformats-officedocument.presentationml.tags+xml"/>
  <Override PartName="/ppt/notesSlides/notesSlide51.xml" ContentType="application/vnd.openxmlformats-officedocument.presentationml.notesSlide+xml"/>
  <Override PartName="/ppt/tags/tag60.xml" ContentType="application/vnd.openxmlformats-officedocument.presentationml.tags+xml"/>
  <Override PartName="/ppt/notesSlides/notesSlide52.xml" ContentType="application/vnd.openxmlformats-officedocument.presentationml.notesSlide+xml"/>
  <Override PartName="/ppt/tags/tag61.xml" ContentType="application/vnd.openxmlformats-officedocument.presentationml.tags+xml"/>
  <Override PartName="/ppt/notesSlides/notesSlide53.xml" ContentType="application/vnd.openxmlformats-officedocument.presentationml.notesSlide+xml"/>
  <Override PartName="/ppt/tags/tag62.xml" ContentType="application/vnd.openxmlformats-officedocument.presentationml.tags+xml"/>
  <Override PartName="/ppt/notesSlides/notesSlide54.xml" ContentType="application/vnd.openxmlformats-officedocument.presentationml.notesSlide+xml"/>
  <Override PartName="/ppt/tags/tag63.xml" ContentType="application/vnd.openxmlformats-officedocument.presentationml.tags+xml"/>
  <Override PartName="/ppt/notesSlides/notesSlide55.xml" ContentType="application/vnd.openxmlformats-officedocument.presentationml.notesSlide+xml"/>
  <Override PartName="/ppt/tags/tag64.xml" ContentType="application/vnd.openxmlformats-officedocument.presentationml.tags+xml"/>
  <Override PartName="/ppt/notesSlides/notesSlide56.xml" ContentType="application/vnd.openxmlformats-officedocument.presentationml.notesSlide+xml"/>
  <Override PartName="/ppt/tags/tag65.xml" ContentType="application/vnd.openxmlformats-officedocument.presentationml.tags+xml"/>
  <Override PartName="/ppt/notesSlides/notesSlide57.xml" ContentType="application/vnd.openxmlformats-officedocument.presentationml.notesSlide+xml"/>
  <Override PartName="/ppt/tags/tag66.xml" ContentType="application/vnd.openxmlformats-officedocument.presentationml.tags+xml"/>
  <Override PartName="/ppt/notesSlides/notesSlide58.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59.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60.xml" ContentType="application/vnd.openxmlformats-officedocument.presentationml.notesSlide+xml"/>
  <Override PartName="/ppt/tags/tag89.xml" ContentType="application/vnd.openxmlformats-officedocument.presentationml.tags+xml"/>
  <Override PartName="/ppt/notesSlides/notesSlide61.xml" ContentType="application/vnd.openxmlformats-officedocument.presentationml.notesSlide+xml"/>
  <Override PartName="/ppt/tags/tag90.xml" ContentType="application/vnd.openxmlformats-officedocument.presentationml.tags+xml"/>
  <Override PartName="/ppt/notesSlides/notesSlide62.xml" ContentType="application/vnd.openxmlformats-officedocument.presentationml.notesSlide+xml"/>
  <Override PartName="/ppt/tags/tag91.xml" ContentType="application/vnd.openxmlformats-officedocument.presentationml.tags+xml"/>
  <Override PartName="/ppt/notesSlides/notesSlide63.xml" ContentType="application/vnd.openxmlformats-officedocument.presentationml.notesSlide+xml"/>
  <Override PartName="/ppt/tags/tag92.xml" ContentType="application/vnd.openxmlformats-officedocument.presentationml.tags+xml"/>
  <Override PartName="/ppt/notesSlides/notesSlide64.xml" ContentType="application/vnd.openxmlformats-officedocument.presentationml.notesSlide+xml"/>
  <Override PartName="/ppt/tags/tag93.xml" ContentType="application/vnd.openxmlformats-officedocument.presentationml.tags+xml"/>
  <Override PartName="/ppt/notesSlides/notesSlide65.xml" ContentType="application/vnd.openxmlformats-officedocument.presentationml.notesSlide+xml"/>
  <Override PartName="/ppt/tags/tag94.xml" ContentType="application/vnd.openxmlformats-officedocument.presentationml.tags+xml"/>
  <Override PartName="/ppt/notesSlides/notesSlide66.xml" ContentType="application/vnd.openxmlformats-officedocument.presentationml.notesSlide+xml"/>
  <Override PartName="/ppt/tags/tag95.xml" ContentType="application/vnd.openxmlformats-officedocument.presentationml.tags+xml"/>
  <Override PartName="/ppt/notesSlides/notesSlide67.xml" ContentType="application/vnd.openxmlformats-officedocument.presentationml.notesSlide+xml"/>
  <Override PartName="/ppt/tags/tag96.xml" ContentType="application/vnd.openxmlformats-officedocument.presentationml.tags+xml"/>
  <Override PartName="/ppt/notesSlides/notesSlide68.xml" ContentType="application/vnd.openxmlformats-officedocument.presentationml.notesSlide+xml"/>
  <Override PartName="/ppt/tags/tag97.xml" ContentType="application/vnd.openxmlformats-officedocument.presentationml.tags+xml"/>
  <Override PartName="/ppt/notesSlides/notesSlide69.xml" ContentType="application/vnd.openxmlformats-officedocument.presentationml.notesSlide+xml"/>
  <Override PartName="/ppt/tags/tag98.xml" ContentType="application/vnd.openxmlformats-officedocument.presentationml.tags+xml"/>
  <Override PartName="/ppt/notesSlides/notesSlide70.xml" ContentType="application/vnd.openxmlformats-officedocument.presentationml.notesSlide+xml"/>
  <Override PartName="/ppt/tags/tag99.xml" ContentType="application/vnd.openxmlformats-officedocument.presentationml.tags+xml"/>
  <Override PartName="/ppt/notesSlides/notesSlide71.xml" ContentType="application/vnd.openxmlformats-officedocument.presentationml.notesSlide+xml"/>
  <Override PartName="/ppt/tags/tag100.xml" ContentType="application/vnd.openxmlformats-officedocument.presentationml.tags+xml"/>
  <Override PartName="/ppt/notesSlides/notesSlide72.xml" ContentType="application/vnd.openxmlformats-officedocument.presentationml.notesSlide+xml"/>
  <Override PartName="/ppt/tags/tag101.xml" ContentType="application/vnd.openxmlformats-officedocument.presentationml.tags+xml"/>
  <Override PartName="/ppt/notesSlides/notesSlide73.xml" ContentType="application/vnd.openxmlformats-officedocument.presentationml.notesSlide+xml"/>
  <Override PartName="/ppt/tags/tag102.xml" ContentType="application/vnd.openxmlformats-officedocument.presentationml.tags+xml"/>
  <Override PartName="/ppt/notesSlides/notesSlide74.xml" ContentType="application/vnd.openxmlformats-officedocument.presentationml.notesSlide+xml"/>
  <Override PartName="/ppt/tags/tag103.xml" ContentType="application/vnd.openxmlformats-officedocument.presentationml.tags+xml"/>
  <Override PartName="/ppt/notesSlides/notesSlide75.xml" ContentType="application/vnd.openxmlformats-officedocument.presentationml.notesSlide+xml"/>
  <Override PartName="/ppt/tags/tag104.xml" ContentType="application/vnd.openxmlformats-officedocument.presentationml.tags+xml"/>
  <Override PartName="/ppt/notesSlides/notesSlide76.xml" ContentType="application/vnd.openxmlformats-officedocument.presentationml.notesSlide+xml"/>
  <Override PartName="/ppt/tags/tag105.xml" ContentType="application/vnd.openxmlformats-officedocument.presentationml.tags+xml"/>
  <Override PartName="/ppt/notesSlides/notesSlide77.xml" ContentType="application/vnd.openxmlformats-officedocument.presentationml.notesSlide+xml"/>
  <Override PartName="/ppt/tags/tag106.xml" ContentType="application/vnd.openxmlformats-officedocument.presentationml.tags+xml"/>
  <Override PartName="/ppt/notesSlides/notesSlide78.xml" ContentType="application/vnd.openxmlformats-officedocument.presentationml.notesSlide+xml"/>
  <Override PartName="/ppt/tags/tag107.xml" ContentType="application/vnd.openxmlformats-officedocument.presentationml.tags+xml"/>
  <Override PartName="/ppt/notesSlides/notesSlide79.xml" ContentType="application/vnd.openxmlformats-officedocument.presentationml.notesSlide+xml"/>
  <Override PartName="/ppt/tags/tag108.xml" ContentType="application/vnd.openxmlformats-officedocument.presentationml.tags+xml"/>
  <Override PartName="/ppt/notesSlides/notesSlide80.xml" ContentType="application/vnd.openxmlformats-officedocument.presentationml.notesSlide+xml"/>
  <Override PartName="/ppt/tags/tag109.xml" ContentType="application/vnd.openxmlformats-officedocument.presentationml.tags+xml"/>
  <Override PartName="/ppt/notesSlides/notesSlide81.xml" ContentType="application/vnd.openxmlformats-officedocument.presentationml.notesSlide+xml"/>
  <Override PartName="/ppt/tags/tag110.xml" ContentType="application/vnd.openxmlformats-officedocument.presentationml.tags+xml"/>
  <Override PartName="/ppt/notesSlides/notesSlide82.xml" ContentType="application/vnd.openxmlformats-officedocument.presentationml.notesSlide+xml"/>
  <Override PartName="/ppt/tags/tag111.xml" ContentType="application/vnd.openxmlformats-officedocument.presentationml.tags+xml"/>
  <Override PartName="/ppt/notesSlides/notesSlide83.xml" ContentType="application/vnd.openxmlformats-officedocument.presentationml.notesSlide+xml"/>
  <Override PartName="/ppt/tags/tag112.xml" ContentType="application/vnd.openxmlformats-officedocument.presentationml.tags+xml"/>
  <Override PartName="/ppt/notesSlides/notesSlide84.xml" ContentType="application/vnd.openxmlformats-officedocument.presentationml.notesSlide+xml"/>
  <Override PartName="/ppt/tags/tag113.xml" ContentType="application/vnd.openxmlformats-officedocument.presentationml.tags+xml"/>
  <Override PartName="/ppt/notesSlides/notesSlide85.xml" ContentType="application/vnd.openxmlformats-officedocument.presentationml.notesSlide+xml"/>
  <Override PartName="/ppt/tags/tag114.xml" ContentType="application/vnd.openxmlformats-officedocument.presentationml.tags+xml"/>
  <Override PartName="/ppt/notesSlides/notesSlide86.xml" ContentType="application/vnd.openxmlformats-officedocument.presentationml.notesSlide+xml"/>
  <Override PartName="/ppt/tags/tag115.xml" ContentType="application/vnd.openxmlformats-officedocument.presentationml.tags+xml"/>
  <Override PartName="/ppt/notesSlides/notesSlide87.xml" ContentType="application/vnd.openxmlformats-officedocument.presentationml.notesSlide+xml"/>
  <Override PartName="/ppt/tags/tag116.xml" ContentType="application/vnd.openxmlformats-officedocument.presentationml.tags+xml"/>
  <Override PartName="/ppt/notesSlides/notesSlide88.xml" ContentType="application/vnd.openxmlformats-officedocument.presentationml.notesSlide+xml"/>
  <Override PartName="/ppt/tags/tag117.xml" ContentType="application/vnd.openxmlformats-officedocument.presentationml.tags+xml"/>
  <Override PartName="/ppt/notesSlides/notesSlide89.xml" ContentType="application/vnd.openxmlformats-officedocument.presentationml.notesSlide+xml"/>
  <Override PartName="/ppt/tags/tag118.xml" ContentType="application/vnd.openxmlformats-officedocument.presentationml.tags+xml"/>
  <Override PartName="/ppt/notesSlides/notesSlide90.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91.xml" ContentType="application/vnd.openxmlformats-officedocument.presentationml.notesSlide+xml"/>
  <Override PartName="/ppt/tags/tag127.xml" ContentType="application/vnd.openxmlformats-officedocument.presentationml.tags+xml"/>
  <Override PartName="/ppt/notesSlides/notesSlide92.xml" ContentType="application/vnd.openxmlformats-officedocument.presentationml.notesSlide+xml"/>
  <Override PartName="/ppt/tags/tag128.xml" ContentType="application/vnd.openxmlformats-officedocument.presentationml.tags+xml"/>
  <Override PartName="/ppt/notesSlides/notesSlide93.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94.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notesSlides/notesSlide95.xml" ContentType="application/vnd.openxmlformats-officedocument.presentationml.notesSlide+xml"/>
  <Override PartName="/ppt/tags/tag144.xml" ContentType="application/vnd.openxmlformats-officedocument.presentationml.tags+xml"/>
  <Override PartName="/ppt/notesSlides/notesSlide96.xml" ContentType="application/vnd.openxmlformats-officedocument.presentationml.notesSlide+xml"/>
  <Override PartName="/ppt/tags/tag145.xml" ContentType="application/vnd.openxmlformats-officedocument.presentationml.tags+xml"/>
  <Override PartName="/ppt/notesSlides/notesSlide97.xml" ContentType="application/vnd.openxmlformats-officedocument.presentationml.notesSlide+xml"/>
  <Override PartName="/ppt/tags/tag146.xml" ContentType="application/vnd.openxmlformats-officedocument.presentationml.tags+xml"/>
  <Override PartName="/ppt/notesSlides/notesSlide98.xml" ContentType="application/vnd.openxmlformats-officedocument.presentationml.notesSlide+xml"/>
  <Override PartName="/ppt/tags/tag147.xml" ContentType="application/vnd.openxmlformats-officedocument.presentationml.tags+xml"/>
  <Override PartName="/ppt/notesSlides/notesSlide99.xml" ContentType="application/vnd.openxmlformats-officedocument.presentationml.notesSlide+xml"/>
  <Override PartName="/ppt/tags/tag148.xml" ContentType="application/vnd.openxmlformats-officedocument.presentationml.tags+xml"/>
  <Override PartName="/ppt/notesSlides/notesSlide100.xml" ContentType="application/vnd.openxmlformats-officedocument.presentationml.notesSlide+xml"/>
  <Override PartName="/ppt/tags/tag149.xml" ContentType="application/vnd.openxmlformats-officedocument.presentationml.tags+xml"/>
  <Override PartName="/ppt/notesSlides/notesSlide101.xml" ContentType="application/vnd.openxmlformats-officedocument.presentationml.notesSlide+xml"/>
  <Override PartName="/ppt/tags/tag150.xml" ContentType="application/vnd.openxmlformats-officedocument.presentationml.tags+xml"/>
  <Override PartName="/ppt/notesSlides/notesSlide102.xml" ContentType="application/vnd.openxmlformats-officedocument.presentationml.notesSlide+xml"/>
  <Override PartName="/ppt/tags/tag151.xml" ContentType="application/vnd.openxmlformats-officedocument.presentationml.tags+xml"/>
  <Override PartName="/ppt/notesSlides/notesSlide103.xml" ContentType="application/vnd.openxmlformats-officedocument.presentationml.notesSlide+xml"/>
  <Override PartName="/ppt/tags/tag152.xml" ContentType="application/vnd.openxmlformats-officedocument.presentationml.tags+xml"/>
  <Override PartName="/ppt/notesSlides/notesSlide104.xml" ContentType="application/vnd.openxmlformats-officedocument.presentationml.notesSlide+xml"/>
  <Override PartName="/ppt/tags/tag153.xml" ContentType="application/vnd.openxmlformats-officedocument.presentationml.tags+xml"/>
  <Override PartName="/ppt/notesSlides/notesSlide105.xml" ContentType="application/vnd.openxmlformats-officedocument.presentationml.notesSlide+xml"/>
  <Override PartName="/ppt/tags/tag154.xml" ContentType="application/vnd.openxmlformats-officedocument.presentationml.tags+xml"/>
  <Override PartName="/ppt/notesSlides/notesSlide106.xml" ContentType="application/vnd.openxmlformats-officedocument.presentationml.notesSlide+xml"/>
  <Override PartName="/ppt/tags/tag155.xml" ContentType="application/vnd.openxmlformats-officedocument.presentationml.tags+xml"/>
  <Override PartName="/ppt/notesSlides/notesSlide10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3"/>
  </p:notesMasterIdLst>
  <p:sldIdLst>
    <p:sldId id="277" r:id="rId5"/>
    <p:sldId id="262" r:id="rId6"/>
    <p:sldId id="263" r:id="rId7"/>
    <p:sldId id="266"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4" r:id="rId55"/>
    <p:sldId id="325" r:id="rId56"/>
    <p:sldId id="326" r:id="rId57"/>
    <p:sldId id="327" r:id="rId58"/>
    <p:sldId id="328" r:id="rId59"/>
    <p:sldId id="329" r:id="rId60"/>
    <p:sldId id="330" r:id="rId61"/>
    <p:sldId id="331" r:id="rId62"/>
    <p:sldId id="332" r:id="rId63"/>
    <p:sldId id="333" r:id="rId64"/>
    <p:sldId id="334" r:id="rId65"/>
    <p:sldId id="335" r:id="rId66"/>
    <p:sldId id="336" r:id="rId67"/>
    <p:sldId id="337" r:id="rId68"/>
    <p:sldId id="338" r:id="rId69"/>
    <p:sldId id="339" r:id="rId70"/>
    <p:sldId id="340" r:id="rId71"/>
    <p:sldId id="341" r:id="rId72"/>
    <p:sldId id="342" r:id="rId73"/>
    <p:sldId id="343" r:id="rId74"/>
    <p:sldId id="344" r:id="rId75"/>
    <p:sldId id="345" r:id="rId76"/>
    <p:sldId id="346" r:id="rId77"/>
    <p:sldId id="347" r:id="rId78"/>
    <p:sldId id="348" r:id="rId79"/>
    <p:sldId id="349" r:id="rId80"/>
    <p:sldId id="350" r:id="rId81"/>
    <p:sldId id="351" r:id="rId82"/>
    <p:sldId id="352" r:id="rId83"/>
    <p:sldId id="353" r:id="rId84"/>
    <p:sldId id="354" r:id="rId85"/>
    <p:sldId id="355" r:id="rId86"/>
    <p:sldId id="356" r:id="rId87"/>
    <p:sldId id="357" r:id="rId88"/>
    <p:sldId id="358" r:id="rId89"/>
    <p:sldId id="359" r:id="rId90"/>
    <p:sldId id="360" r:id="rId91"/>
    <p:sldId id="361" r:id="rId92"/>
    <p:sldId id="362" r:id="rId93"/>
    <p:sldId id="363" r:id="rId94"/>
    <p:sldId id="364" r:id="rId95"/>
    <p:sldId id="365" r:id="rId96"/>
    <p:sldId id="366" r:id="rId97"/>
    <p:sldId id="367" r:id="rId98"/>
    <p:sldId id="368" r:id="rId99"/>
    <p:sldId id="369" r:id="rId100"/>
    <p:sldId id="370" r:id="rId101"/>
    <p:sldId id="371" r:id="rId102"/>
    <p:sldId id="372" r:id="rId103"/>
    <p:sldId id="373" r:id="rId104"/>
    <p:sldId id="374" r:id="rId105"/>
    <p:sldId id="375" r:id="rId106"/>
    <p:sldId id="376" r:id="rId107"/>
    <p:sldId id="377" r:id="rId108"/>
    <p:sldId id="378" r:id="rId109"/>
    <p:sldId id="379" r:id="rId110"/>
    <p:sldId id="380" r:id="rId111"/>
    <p:sldId id="381" r:id="rId112"/>
    <p:sldId id="382" r:id="rId113"/>
    <p:sldId id="383" r:id="rId114"/>
    <p:sldId id="384" r:id="rId115"/>
    <p:sldId id="385" r:id="rId116"/>
    <p:sldId id="386" r:id="rId117"/>
    <p:sldId id="387" r:id="rId118"/>
    <p:sldId id="388" r:id="rId119"/>
    <p:sldId id="389" r:id="rId120"/>
    <p:sldId id="390" r:id="rId121"/>
    <p:sldId id="391" r:id="rId122"/>
    <p:sldId id="392" r:id="rId123"/>
    <p:sldId id="393" r:id="rId124"/>
    <p:sldId id="394" r:id="rId125"/>
    <p:sldId id="395" r:id="rId126"/>
    <p:sldId id="396" r:id="rId127"/>
    <p:sldId id="397" r:id="rId128"/>
    <p:sldId id="398" r:id="rId129"/>
    <p:sldId id="399" r:id="rId130"/>
    <p:sldId id="400" r:id="rId131"/>
    <p:sldId id="401" r:id="rId132"/>
    <p:sldId id="402" r:id="rId133"/>
    <p:sldId id="403" r:id="rId134"/>
    <p:sldId id="404" r:id="rId135"/>
    <p:sldId id="405" r:id="rId136"/>
    <p:sldId id="406" r:id="rId137"/>
    <p:sldId id="407" r:id="rId138"/>
    <p:sldId id="408" r:id="rId139"/>
    <p:sldId id="409" r:id="rId140"/>
    <p:sldId id="410" r:id="rId141"/>
    <p:sldId id="411" r:id="rId142"/>
    <p:sldId id="412" r:id="rId143"/>
    <p:sldId id="413" r:id="rId144"/>
    <p:sldId id="414" r:id="rId145"/>
    <p:sldId id="415" r:id="rId146"/>
    <p:sldId id="416" r:id="rId147"/>
    <p:sldId id="417" r:id="rId148"/>
    <p:sldId id="418" r:id="rId149"/>
    <p:sldId id="419" r:id="rId150"/>
    <p:sldId id="420" r:id="rId151"/>
    <p:sldId id="421" r:id="rId152"/>
    <p:sldId id="422" r:id="rId153"/>
    <p:sldId id="423" r:id="rId154"/>
    <p:sldId id="424" r:id="rId155"/>
    <p:sldId id="425" r:id="rId156"/>
    <p:sldId id="426" r:id="rId157"/>
    <p:sldId id="427" r:id="rId158"/>
    <p:sldId id="428" r:id="rId159"/>
    <p:sldId id="429" r:id="rId160"/>
    <p:sldId id="430" r:id="rId161"/>
    <p:sldId id="431" r:id="rId1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64" autoAdjust="0"/>
  </p:normalViewPr>
  <p:slideViewPr>
    <p:cSldViewPr snapToGrid="0">
      <p:cViewPr varScale="1">
        <p:scale>
          <a:sx n="74" d="100"/>
          <a:sy n="74" d="100"/>
        </p:scale>
        <p:origin x="576"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1818" y="9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slide" Target="slides/slide157.xml"/><Relationship Id="rId16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notesMaster" Target="notesMasters/notesMaster1.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viewProps" Target="viewProps.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EE1F4-F26E-4707-8020-842D2FFCB5F6}" type="datetimeFigureOut">
              <a:rPr lang="en-IN" smtClean="0"/>
              <a:t>17-02-2019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B0B8A-B651-4CB2-8667-94B028992942}" type="slidenum">
              <a:rPr lang="en-IN" smtClean="0"/>
              <a:t>‹#›</a:t>
            </a:fld>
            <a:endParaRPr lang="en-IN"/>
          </a:p>
        </p:txBody>
      </p:sp>
    </p:spTree>
    <p:extLst>
      <p:ext uri="{BB962C8B-B14F-4D97-AF65-F5344CB8AC3E}">
        <p14:creationId xmlns:p14="http://schemas.microsoft.com/office/powerpoint/2010/main" val="324461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Shape 2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 name="Shape 2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sz="1500"/>
          </a:p>
        </p:txBody>
      </p:sp>
    </p:spTree>
    <p:extLst>
      <p:ext uri="{BB962C8B-B14F-4D97-AF65-F5344CB8AC3E}">
        <p14:creationId xmlns:p14="http://schemas.microsoft.com/office/powerpoint/2010/main" val="2896777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016A9B07-B23B-49AC-8A21-69246C63E41E}" type="slidenum">
              <a:rPr lang="en-GB" altLang="en-US"/>
              <a:pPr/>
              <a:t>13</a:t>
            </a:fld>
            <a:endParaRPr lang="en-GB" altLang="en-US"/>
          </a:p>
        </p:txBody>
      </p:sp>
      <p:sp>
        <p:nvSpPr>
          <p:cNvPr id="189441" name="Text Box 1"/>
          <p:cNvSpPr txBox="1">
            <a:spLocks noChangeArrowheads="1"/>
          </p:cNvSpPr>
          <p:nvPr/>
        </p:nvSpPr>
        <p:spPr bwMode="auto">
          <a:xfrm>
            <a:off x="1290918" y="728879"/>
            <a:ext cx="4733365" cy="360045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189442"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9086871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Python Network Programming</a:t>
            </a:r>
          </a:p>
        </p:txBody>
      </p:sp>
      <p:sp>
        <p:nvSpPr>
          <p:cNvPr id="5" name="Rectangle 3"/>
          <p:cNvSpPr>
            <a:spLocks noGrp="1" noChangeArrowheads="1"/>
          </p:cNvSpPr>
          <p:nvPr>
            <p:ph type="dt" idx="1"/>
          </p:nvPr>
        </p:nvSpPr>
        <p:spPr>
          <a:ln/>
        </p:spPr>
        <p:txBody>
          <a:bodyPr/>
          <a:lstStyle/>
          <a:p>
            <a:r>
              <a:rPr lang="en-US" altLang="en-US"/>
              <a:t>LinuxWorld, New York, January 20, 2004</a:t>
            </a:r>
          </a:p>
        </p:txBody>
      </p:sp>
      <p:sp>
        <p:nvSpPr>
          <p:cNvPr id="6" name="Rectangle 6"/>
          <p:cNvSpPr>
            <a:spLocks noGrp="1" noChangeArrowheads="1"/>
          </p:cNvSpPr>
          <p:nvPr>
            <p:ph type="ftr" sz="quarter" idx="4"/>
          </p:nvPr>
        </p:nvSpPr>
        <p:spPr>
          <a:ln/>
        </p:spPr>
        <p:txBody>
          <a:bodyPr/>
          <a:lstStyle/>
          <a:p>
            <a:r>
              <a:rPr lang="en-US" altLang="en-US"/>
              <a:t>Steve Holden, Holden Web LLC</a:t>
            </a:r>
          </a:p>
        </p:txBody>
      </p:sp>
      <p:sp>
        <p:nvSpPr>
          <p:cNvPr id="7" name="Rectangle 7"/>
          <p:cNvSpPr>
            <a:spLocks noGrp="1" noChangeArrowheads="1"/>
          </p:cNvSpPr>
          <p:nvPr>
            <p:ph type="sldNum" sz="quarter" idx="5"/>
          </p:nvPr>
        </p:nvSpPr>
        <p:spPr>
          <a:ln/>
        </p:spPr>
        <p:txBody>
          <a:bodyPr/>
          <a:lstStyle/>
          <a:p>
            <a:fld id="{8410D464-D0FE-4B6B-AB0F-B65E03AF9EB7}" type="slidenum">
              <a:rPr lang="en-US" altLang="en-US"/>
              <a:pPr/>
              <a:t>151</a:t>
            </a:fld>
            <a:endParaRPr lang="en-US" altLang="en-US"/>
          </a:p>
        </p:txBody>
      </p:sp>
      <p:sp>
        <p:nvSpPr>
          <p:cNvPr id="381956" name="Rectangle 4"/>
          <p:cNvSpPr>
            <a:spLocks noGrp="1" noRot="1" noChangeAspect="1" noChangeArrowheads="1" noTextEdit="1"/>
          </p:cNvSpPr>
          <p:nvPr>
            <p:ph type="sldImg"/>
          </p:nvPr>
        </p:nvSpPr>
        <p:spPr>
          <a:ln/>
        </p:spPr>
      </p:sp>
      <p:sp>
        <p:nvSpPr>
          <p:cNvPr id="381957" name="Rectangle 5"/>
          <p:cNvSpPr>
            <a:spLocks noGrp="1" noChangeArrowheads="1"/>
          </p:cNvSpPr>
          <p:nvPr>
            <p:ph type="body" idx="1"/>
          </p:nvPr>
        </p:nvSpPr>
        <p:spPr/>
        <p:txBody>
          <a:bodyPr/>
          <a:lstStyle/>
          <a:p>
            <a:r>
              <a:rPr lang="en-US" altLang="en-US"/>
              <a:t>It's more usual to import the whole socket library and use qualified names, but the </a:t>
            </a:r>
            <a:r>
              <a:rPr lang="en-US" altLang="en-US" b="1">
                <a:latin typeface="Courier New" pitchFamily="49" charset="0"/>
              </a:rPr>
              <a:t>from</a:t>
            </a:r>
            <a:r>
              <a:rPr lang="en-US" altLang="en-US"/>
              <a:t> statement is a convenient way to access only specific names from a module. I did this to keep code lines on the slide shorter, and hence more readable. The following code is an equivalent but rather more conventional way to create the socket:</a:t>
            </a:r>
          </a:p>
          <a:p>
            <a:endParaRPr lang="en-US" altLang="en-US"/>
          </a:p>
          <a:p>
            <a:r>
              <a:rPr lang="en-US" altLang="en-US" b="1">
                <a:latin typeface="Courier New" pitchFamily="49" charset="0"/>
              </a:rPr>
              <a:t>    import socket</a:t>
            </a:r>
          </a:p>
          <a:p>
            <a:r>
              <a:rPr lang="en-US" altLang="en-US" b="1">
                <a:latin typeface="Courier New" pitchFamily="49" charset="0"/>
              </a:rPr>
              <a:t>    s = socket.socket(socket.AF_INET, socket.SOCK_DGRAM)</a:t>
            </a:r>
          </a:p>
          <a:p>
            <a:endParaRPr lang="en-US" altLang="en-US" b="1">
              <a:latin typeface="Courier New" pitchFamily="49" charset="0"/>
            </a:endParaRPr>
          </a:p>
          <a:p>
            <a:r>
              <a:rPr lang="en-US" altLang="en-US"/>
              <a:t>This achieves exactly the same ends. Which style you use is largely a matter of taste and readability. The remainder of the code will run unchanged since the other features it uses are attributes of the socket, and are accessed the same way no matter how the socket was created.</a:t>
            </a:r>
          </a:p>
          <a:p>
            <a:endParaRPr lang="en-US" altLang="en-US"/>
          </a:p>
          <a:p>
            <a:r>
              <a:rPr lang="en-US" altLang="en-US"/>
              <a:t>Note carefully that the </a:t>
            </a:r>
            <a:r>
              <a:rPr lang="en-US" altLang="en-US" b="1">
                <a:latin typeface="Courier New" pitchFamily="49" charset="0"/>
              </a:rPr>
              <a:t>bind()</a:t>
            </a:r>
            <a:r>
              <a:rPr lang="en-US" altLang="en-US"/>
              <a:t> call takes a single argument, a tuple containing an IP address string and a port number. If the IP address is the empty string then the code will bind to all interfaces, which is how most servers actually start up. The example above is a little more secure, since only local processes can connect via the local loopback interface.</a:t>
            </a:r>
          </a:p>
          <a:p>
            <a:endParaRPr lang="en-US" altLang="en-US"/>
          </a:p>
          <a:p>
            <a:r>
              <a:rPr lang="en-US" altLang="en-US"/>
              <a:t>The code on this slide is on your CD as </a:t>
            </a:r>
            <a:r>
              <a:rPr lang="en-US" altLang="en-US" b="1">
                <a:latin typeface="Courier New" pitchFamily="49" charset="0"/>
              </a:rPr>
              <a:t>udpserv1.py</a:t>
            </a:r>
            <a:r>
              <a:rPr lang="en-US" altLang="en-US"/>
              <a:t> if you want to run it now.</a:t>
            </a:r>
          </a:p>
          <a:p>
            <a:endParaRPr lang="en-US" altLang="en-US"/>
          </a:p>
        </p:txBody>
      </p:sp>
    </p:spTree>
    <p:extLst>
      <p:ext uri="{BB962C8B-B14F-4D97-AF65-F5344CB8AC3E}">
        <p14:creationId xmlns:p14="http://schemas.microsoft.com/office/powerpoint/2010/main" val="137451073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Python Network Programming</a:t>
            </a:r>
          </a:p>
        </p:txBody>
      </p:sp>
      <p:sp>
        <p:nvSpPr>
          <p:cNvPr id="5" name="Rectangle 3"/>
          <p:cNvSpPr>
            <a:spLocks noGrp="1" noChangeArrowheads="1"/>
          </p:cNvSpPr>
          <p:nvPr>
            <p:ph type="dt" idx="1"/>
          </p:nvPr>
        </p:nvSpPr>
        <p:spPr>
          <a:ln/>
        </p:spPr>
        <p:txBody>
          <a:bodyPr/>
          <a:lstStyle/>
          <a:p>
            <a:r>
              <a:rPr lang="en-US" altLang="en-US"/>
              <a:t>LinuxWorld, New York, January 20, 2004</a:t>
            </a:r>
          </a:p>
        </p:txBody>
      </p:sp>
      <p:sp>
        <p:nvSpPr>
          <p:cNvPr id="6" name="Rectangle 6"/>
          <p:cNvSpPr>
            <a:spLocks noGrp="1" noChangeArrowheads="1"/>
          </p:cNvSpPr>
          <p:nvPr>
            <p:ph type="ftr" sz="quarter" idx="4"/>
          </p:nvPr>
        </p:nvSpPr>
        <p:spPr>
          <a:ln/>
        </p:spPr>
        <p:txBody>
          <a:bodyPr/>
          <a:lstStyle/>
          <a:p>
            <a:r>
              <a:rPr lang="en-US" altLang="en-US"/>
              <a:t>Steve Holden, Holden Web LLC</a:t>
            </a:r>
          </a:p>
        </p:txBody>
      </p:sp>
      <p:sp>
        <p:nvSpPr>
          <p:cNvPr id="7" name="Rectangle 7"/>
          <p:cNvSpPr>
            <a:spLocks noGrp="1" noChangeArrowheads="1"/>
          </p:cNvSpPr>
          <p:nvPr>
            <p:ph type="sldNum" sz="quarter" idx="5"/>
          </p:nvPr>
        </p:nvSpPr>
        <p:spPr>
          <a:ln/>
        </p:spPr>
        <p:txBody>
          <a:bodyPr/>
          <a:lstStyle/>
          <a:p>
            <a:fld id="{E22920D1-D975-4CAD-B2A5-7C9738343DBC}" type="slidenum">
              <a:rPr lang="en-US" altLang="en-US"/>
              <a:pPr/>
              <a:t>152</a:t>
            </a:fld>
            <a:endParaRPr lang="en-US" altLang="en-US"/>
          </a:p>
        </p:txBody>
      </p:sp>
      <p:sp>
        <p:nvSpPr>
          <p:cNvPr id="384004" name="Rectangle 4"/>
          <p:cNvSpPr>
            <a:spLocks noGrp="1" noRot="1" noChangeAspect="1" noChangeArrowheads="1" noTextEdit="1"/>
          </p:cNvSpPr>
          <p:nvPr>
            <p:ph type="sldImg"/>
          </p:nvPr>
        </p:nvSpPr>
        <p:spPr>
          <a:ln/>
        </p:spPr>
      </p:sp>
      <p:sp>
        <p:nvSpPr>
          <p:cNvPr id="384005" name="Rectangle 5"/>
          <p:cNvSpPr>
            <a:spLocks noGrp="1" noChangeArrowheads="1"/>
          </p:cNvSpPr>
          <p:nvPr>
            <p:ph type="body" idx="1"/>
          </p:nvPr>
        </p:nvSpPr>
        <p:spPr/>
        <p:txBody>
          <a:bodyPr/>
          <a:lstStyle/>
          <a:p>
            <a:r>
              <a:rPr lang="en-US" altLang="en-US"/>
              <a:t>The client specifies port number zero to indicate that it simply wants an ephemeral port – this is more efficient than attempting to use a specific port number because the port requested might already be in use and then the </a:t>
            </a:r>
            <a:r>
              <a:rPr lang="en-US" altLang="en-US" b="1">
                <a:latin typeface="Courier New" pitchFamily="49" charset="0"/>
              </a:rPr>
              <a:t>bind()</a:t>
            </a:r>
            <a:r>
              <a:rPr lang="en-US" altLang="en-US"/>
              <a:t> call would fail.</a:t>
            </a:r>
          </a:p>
          <a:p>
            <a:endParaRPr lang="en-US" altLang="en-US"/>
          </a:p>
          <a:p>
            <a:r>
              <a:rPr lang="en-US" altLang="en-US"/>
              <a:t>The </a:t>
            </a:r>
            <a:r>
              <a:rPr lang="en-US" altLang="en-US" b="1">
                <a:latin typeface="Courier New" pitchFamily="49" charset="0"/>
              </a:rPr>
              <a:t>getsocketname()</a:t>
            </a:r>
            <a:r>
              <a:rPr lang="en-US" altLang="en-US"/>
              <a:t> call tells the user the address and port number being used for the client end of the communication. While this isn't an essential part of the program it's useful debugging data.</a:t>
            </a:r>
          </a:p>
          <a:p>
            <a:endParaRPr lang="en-US" altLang="en-US"/>
          </a:p>
          <a:p>
            <a:r>
              <a:rPr lang="en-US" altLang="en-US"/>
              <a:t>The client simply sends the data and (usually) receives a reply from the server. This particular program is somewhat inadequate in terms of error checking: if the server's response is somehow lost then the client will hang forever. The socket library was recently (2.3) updated to include timeout features that previously had only been available in third-party additions.</a:t>
            </a:r>
          </a:p>
        </p:txBody>
      </p:sp>
    </p:spTree>
    <p:extLst>
      <p:ext uri="{BB962C8B-B14F-4D97-AF65-F5344CB8AC3E}">
        <p14:creationId xmlns:p14="http://schemas.microsoft.com/office/powerpoint/2010/main" val="392796680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Python Network Programming</a:t>
            </a:r>
          </a:p>
        </p:txBody>
      </p:sp>
      <p:sp>
        <p:nvSpPr>
          <p:cNvPr id="5" name="Rectangle 3"/>
          <p:cNvSpPr>
            <a:spLocks noGrp="1" noChangeArrowheads="1"/>
          </p:cNvSpPr>
          <p:nvPr>
            <p:ph type="dt" idx="1"/>
          </p:nvPr>
        </p:nvSpPr>
        <p:spPr>
          <a:ln/>
        </p:spPr>
        <p:txBody>
          <a:bodyPr/>
          <a:lstStyle/>
          <a:p>
            <a:r>
              <a:rPr lang="en-US" altLang="en-US"/>
              <a:t>LinuxWorld, New York, January 20, 2004</a:t>
            </a:r>
          </a:p>
        </p:txBody>
      </p:sp>
      <p:sp>
        <p:nvSpPr>
          <p:cNvPr id="6" name="Rectangle 6"/>
          <p:cNvSpPr>
            <a:spLocks noGrp="1" noChangeArrowheads="1"/>
          </p:cNvSpPr>
          <p:nvPr>
            <p:ph type="ftr" sz="quarter" idx="4"/>
          </p:nvPr>
        </p:nvSpPr>
        <p:spPr>
          <a:ln/>
        </p:spPr>
        <p:txBody>
          <a:bodyPr/>
          <a:lstStyle/>
          <a:p>
            <a:r>
              <a:rPr lang="en-US" altLang="en-US"/>
              <a:t>Steve Holden, Holden Web LLC</a:t>
            </a:r>
          </a:p>
        </p:txBody>
      </p:sp>
      <p:sp>
        <p:nvSpPr>
          <p:cNvPr id="7" name="Rectangle 7"/>
          <p:cNvSpPr>
            <a:spLocks noGrp="1" noChangeArrowheads="1"/>
          </p:cNvSpPr>
          <p:nvPr>
            <p:ph type="sldNum" sz="quarter" idx="5"/>
          </p:nvPr>
        </p:nvSpPr>
        <p:spPr>
          <a:ln/>
        </p:spPr>
        <p:txBody>
          <a:bodyPr/>
          <a:lstStyle/>
          <a:p>
            <a:fld id="{E3DCC1F3-F797-4977-8A8B-0E97D6459082}" type="slidenum">
              <a:rPr lang="en-US" altLang="en-US"/>
              <a:pPr/>
              <a:t>153</a:t>
            </a:fld>
            <a:endParaRPr lang="en-US" altLang="en-US"/>
          </a:p>
        </p:txBody>
      </p:sp>
      <p:sp>
        <p:nvSpPr>
          <p:cNvPr id="379906" name="Rectangle 2"/>
          <p:cNvSpPr>
            <a:spLocks noGrp="1" noRot="1" noChangeAspect="1" noChangeArrowheads="1" noTextEdit="1"/>
          </p:cNvSpPr>
          <p:nvPr>
            <p:ph type="sldImg"/>
          </p:nvPr>
        </p:nvSpPr>
        <p:spPr>
          <a:ln/>
        </p:spPr>
      </p:sp>
      <p:sp>
        <p:nvSpPr>
          <p:cNvPr id="379907" name="Rectangle 3"/>
          <p:cNvSpPr>
            <a:spLocks noGrp="1" noChangeArrowheads="1"/>
          </p:cNvSpPr>
          <p:nvPr>
            <p:ph type="body" idx="1"/>
          </p:nvPr>
        </p:nvSpPr>
        <p:spPr/>
        <p:txBody>
          <a:bodyPr/>
          <a:lstStyle/>
          <a:p>
            <a:r>
              <a:rPr lang="en-US" altLang="en-US"/>
              <a:t>A connection-oriented server creates a socket, binds it to one or more local ports on which it will listen for connections, and then puts the socket into the listening state to wait for incoming connections. At this point the server process blocks until a connection request arrives.</a:t>
            </a:r>
          </a:p>
          <a:p>
            <a:endParaRPr lang="en-US" altLang="en-US"/>
          </a:p>
          <a:p>
            <a:r>
              <a:rPr lang="en-US" altLang="en-US"/>
              <a:t>A client creates its own socket, usually without specifying any particular port number, and then connects to the endpoint the server is listening on. The server’s </a:t>
            </a:r>
            <a:r>
              <a:rPr lang="en-US" altLang="en-US" b="1">
                <a:latin typeface="Courier New" pitchFamily="49" charset="0"/>
              </a:rPr>
              <a:t>accept()</a:t>
            </a:r>
            <a:r>
              <a:rPr lang="en-US" altLang="en-US"/>
              <a:t> call returns a </a:t>
            </a:r>
            <a:r>
              <a:rPr lang="en-US" altLang="en-US" b="1" i="1"/>
              <a:t>new</a:t>
            </a:r>
            <a:r>
              <a:rPr lang="en-US" altLang="en-US"/>
              <a:t> socket that the server can use to send data across this particular connection..</a:t>
            </a:r>
          </a:p>
          <a:p>
            <a:endParaRPr lang="en-US" altLang="en-US"/>
          </a:p>
          <a:p>
            <a:r>
              <a:rPr lang="en-US" altLang="en-US"/>
              <a:t>The two parties then exchange data using </a:t>
            </a:r>
            <a:r>
              <a:rPr lang="en-US" altLang="en-US" b="1">
                <a:latin typeface="Courier New" pitchFamily="49" charset="0"/>
              </a:rPr>
              <a:t>read()</a:t>
            </a:r>
            <a:r>
              <a:rPr lang="en-US" altLang="en-US" i="1"/>
              <a:t> </a:t>
            </a:r>
            <a:r>
              <a:rPr lang="en-US" altLang="en-US"/>
              <a:t>and </a:t>
            </a:r>
            <a:r>
              <a:rPr lang="en-US" altLang="en-US" b="1">
                <a:latin typeface="Courier New" pitchFamily="49" charset="0"/>
              </a:rPr>
              <a:t>write()</a:t>
            </a:r>
            <a:r>
              <a:rPr lang="en-US" altLang="en-US"/>
              <a:t> calls.</a:t>
            </a:r>
          </a:p>
          <a:p>
            <a:endParaRPr lang="en-US" altLang="en-US"/>
          </a:p>
          <a:p>
            <a:r>
              <a:rPr lang="en-US" altLang="en-US"/>
              <a:t>The major limitation of this structure is the non-overlapped nature of the request handling in the server. Theoretically it's possible for the server to use its original socket to listen for further requests while the current request is being handled, but that isn't shown here. You will learn how to overcome this limitation using standard library classes.</a:t>
            </a:r>
          </a:p>
        </p:txBody>
      </p:sp>
    </p:spTree>
    <p:extLst>
      <p:ext uri="{BB962C8B-B14F-4D97-AF65-F5344CB8AC3E}">
        <p14:creationId xmlns:p14="http://schemas.microsoft.com/office/powerpoint/2010/main" val="148610031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Python Network Programming</a:t>
            </a:r>
          </a:p>
        </p:txBody>
      </p:sp>
      <p:sp>
        <p:nvSpPr>
          <p:cNvPr id="5" name="Rectangle 3"/>
          <p:cNvSpPr>
            <a:spLocks noGrp="1" noChangeArrowheads="1"/>
          </p:cNvSpPr>
          <p:nvPr>
            <p:ph type="dt" idx="1"/>
          </p:nvPr>
        </p:nvSpPr>
        <p:spPr>
          <a:ln/>
        </p:spPr>
        <p:txBody>
          <a:bodyPr/>
          <a:lstStyle/>
          <a:p>
            <a:r>
              <a:rPr lang="en-US" altLang="en-US"/>
              <a:t>LinuxWorld, New York, January 20, 2004</a:t>
            </a:r>
          </a:p>
        </p:txBody>
      </p:sp>
      <p:sp>
        <p:nvSpPr>
          <p:cNvPr id="6" name="Rectangle 6"/>
          <p:cNvSpPr>
            <a:spLocks noGrp="1" noChangeArrowheads="1"/>
          </p:cNvSpPr>
          <p:nvPr>
            <p:ph type="ftr" sz="quarter" idx="4"/>
          </p:nvPr>
        </p:nvSpPr>
        <p:spPr>
          <a:ln/>
        </p:spPr>
        <p:txBody>
          <a:bodyPr/>
          <a:lstStyle/>
          <a:p>
            <a:r>
              <a:rPr lang="en-US" altLang="en-US"/>
              <a:t>Steve Holden, Holden Web LLC</a:t>
            </a:r>
          </a:p>
        </p:txBody>
      </p:sp>
      <p:sp>
        <p:nvSpPr>
          <p:cNvPr id="7" name="Rectangle 7"/>
          <p:cNvSpPr>
            <a:spLocks noGrp="1" noChangeArrowheads="1"/>
          </p:cNvSpPr>
          <p:nvPr>
            <p:ph type="sldNum" sz="quarter" idx="5"/>
          </p:nvPr>
        </p:nvSpPr>
        <p:spPr>
          <a:ln/>
        </p:spPr>
        <p:txBody>
          <a:bodyPr/>
          <a:lstStyle/>
          <a:p>
            <a:fld id="{2FAC7CF7-9F4A-48E1-AECC-77FF37C24B44}" type="slidenum">
              <a:rPr lang="en-US" altLang="en-US"/>
              <a:pPr/>
              <a:t>154</a:t>
            </a:fld>
            <a:endParaRPr lang="en-US" altLang="en-US"/>
          </a:p>
        </p:txBody>
      </p:sp>
      <p:sp>
        <p:nvSpPr>
          <p:cNvPr id="395266" name="Rectangle 2"/>
          <p:cNvSpPr>
            <a:spLocks noGrp="1" noRot="1" noChangeAspect="1" noChangeArrowheads="1" noTextEdit="1"/>
          </p:cNvSpPr>
          <p:nvPr>
            <p:ph type="sldImg"/>
          </p:nvPr>
        </p:nvSpPr>
        <p:spPr>
          <a:ln/>
        </p:spPr>
      </p:sp>
      <p:sp>
        <p:nvSpPr>
          <p:cNvPr id="395267" name="Rectangle 3"/>
          <p:cNvSpPr>
            <a:spLocks noGrp="1" noChangeArrowheads="1"/>
          </p:cNvSpPr>
          <p:nvPr>
            <p:ph type="body" idx="1"/>
          </p:nvPr>
        </p:nvSpPr>
        <p:spPr/>
        <p:txBody>
          <a:bodyPr/>
          <a:lstStyle/>
          <a:p>
            <a:r>
              <a:rPr lang="en-US" altLang="en-US"/>
              <a:t>Connection-oriented servers are a little more complex because the connection allows clients and servers to interact across multiple </a:t>
            </a:r>
            <a:r>
              <a:rPr lang="en-US" altLang="en-US" b="1">
                <a:latin typeface="Courier New" pitchFamily="49" charset="0"/>
              </a:rPr>
              <a:t>send()</a:t>
            </a:r>
            <a:r>
              <a:rPr lang="en-US" altLang="en-US"/>
              <a:t> and </a:t>
            </a:r>
            <a:r>
              <a:rPr lang="en-US" altLang="en-US" b="1">
                <a:latin typeface="Courier New" pitchFamily="49" charset="0"/>
              </a:rPr>
              <a:t>recv()</a:t>
            </a:r>
            <a:r>
              <a:rPr lang="en-US" altLang="en-US"/>
              <a:t> calls.</a:t>
            </a:r>
          </a:p>
          <a:p>
            <a:endParaRPr lang="en-US" altLang="en-US"/>
          </a:p>
          <a:p>
            <a:r>
              <a:rPr lang="en-US" altLang="en-US"/>
              <a:t>The server blocks in </a:t>
            </a:r>
            <a:r>
              <a:rPr lang="en-US" altLang="en-US" b="1">
                <a:latin typeface="Courier New" pitchFamily="49" charset="0"/>
              </a:rPr>
              <a:t>accept()</a:t>
            </a:r>
            <a:r>
              <a:rPr lang="en-US" altLang="en-US" b="1" i="1"/>
              <a:t> </a:t>
            </a:r>
            <a:r>
              <a:rPr lang="en-US" altLang="en-US"/>
              <a:t>until a server connects. The return value from </a:t>
            </a:r>
            <a:r>
              <a:rPr lang="en-US" altLang="en-US" b="1" i="1">
                <a:latin typeface="Courier New" pitchFamily="49" charset="0"/>
              </a:rPr>
              <a:t>accept()</a:t>
            </a:r>
            <a:r>
              <a:rPr lang="en-US" altLang="en-US"/>
              <a:t> is a tuple consisting of a socket and the client address (which is the usual (address, port) tuple).</a:t>
            </a:r>
          </a:p>
          <a:p>
            <a:endParaRPr lang="en-US" altLang="en-US"/>
          </a:p>
          <a:p>
            <a:r>
              <a:rPr lang="en-US" altLang="en-US"/>
              <a:t>The server can, if it chooses, use multitasking techniques such as creating a new thread or forking a new process to allow it to handle several concurrent connections. Either solution allows the connection to be processed while the main control loop returns to execute another </a:t>
            </a:r>
            <a:r>
              <a:rPr lang="en-US" altLang="en-US" b="1">
                <a:latin typeface="Courier New" pitchFamily="49" charset="0"/>
              </a:rPr>
              <a:t>accept()</a:t>
            </a:r>
            <a:r>
              <a:rPr lang="en-US" altLang="en-US"/>
              <a:t> and deal with the next client connection.</a:t>
            </a:r>
          </a:p>
          <a:p>
            <a:endParaRPr lang="en-US" altLang="en-US"/>
          </a:p>
          <a:p>
            <a:r>
              <a:rPr lang="en-US" altLang="en-US"/>
              <a:t>Since each connection generates a new server-side socket there is no conflict between the different conversations, and the server can continue to use the </a:t>
            </a:r>
            <a:r>
              <a:rPr lang="en-US" altLang="en-US" b="1">
                <a:latin typeface="Courier New" pitchFamily="49" charset="0"/>
              </a:rPr>
              <a:t>listen()</a:t>
            </a:r>
            <a:r>
              <a:rPr lang="en-US" altLang="en-US"/>
              <a:t>ing socket to listen for incoming connections while it serves already-connected clients.</a:t>
            </a:r>
          </a:p>
          <a:p>
            <a:endParaRPr lang="en-US" altLang="en-US"/>
          </a:p>
        </p:txBody>
      </p:sp>
    </p:spTree>
    <p:extLst>
      <p:ext uri="{BB962C8B-B14F-4D97-AF65-F5344CB8AC3E}">
        <p14:creationId xmlns:p14="http://schemas.microsoft.com/office/powerpoint/2010/main" val="24193474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Python Network Programming</a:t>
            </a:r>
          </a:p>
        </p:txBody>
      </p:sp>
      <p:sp>
        <p:nvSpPr>
          <p:cNvPr id="5" name="Rectangle 3"/>
          <p:cNvSpPr>
            <a:spLocks noGrp="1" noChangeArrowheads="1"/>
          </p:cNvSpPr>
          <p:nvPr>
            <p:ph type="dt" idx="1"/>
          </p:nvPr>
        </p:nvSpPr>
        <p:spPr>
          <a:ln/>
        </p:spPr>
        <p:txBody>
          <a:bodyPr/>
          <a:lstStyle/>
          <a:p>
            <a:r>
              <a:rPr lang="en-US" altLang="en-US"/>
              <a:t>LinuxWorld, New York, January 20, 2004</a:t>
            </a:r>
          </a:p>
        </p:txBody>
      </p:sp>
      <p:sp>
        <p:nvSpPr>
          <p:cNvPr id="6" name="Rectangle 6"/>
          <p:cNvSpPr>
            <a:spLocks noGrp="1" noChangeArrowheads="1"/>
          </p:cNvSpPr>
          <p:nvPr>
            <p:ph type="ftr" sz="quarter" idx="4"/>
          </p:nvPr>
        </p:nvSpPr>
        <p:spPr>
          <a:ln/>
        </p:spPr>
        <p:txBody>
          <a:bodyPr/>
          <a:lstStyle/>
          <a:p>
            <a:r>
              <a:rPr lang="en-US" altLang="en-US"/>
              <a:t>Steve Holden, Holden Web LLC</a:t>
            </a:r>
          </a:p>
        </p:txBody>
      </p:sp>
      <p:sp>
        <p:nvSpPr>
          <p:cNvPr id="7" name="Rectangle 7"/>
          <p:cNvSpPr>
            <a:spLocks noGrp="1" noChangeArrowheads="1"/>
          </p:cNvSpPr>
          <p:nvPr>
            <p:ph type="sldNum" sz="quarter" idx="5"/>
          </p:nvPr>
        </p:nvSpPr>
        <p:spPr>
          <a:ln/>
        </p:spPr>
        <p:txBody>
          <a:bodyPr/>
          <a:lstStyle/>
          <a:p>
            <a:fld id="{1BBFF9F0-FAEB-4C2D-92B7-01EF03DB93E4}" type="slidenum">
              <a:rPr lang="en-US" altLang="en-US"/>
              <a:pPr/>
              <a:t>155</a:t>
            </a:fld>
            <a:endParaRPr lang="en-US" altLang="en-US"/>
          </a:p>
        </p:txBody>
      </p:sp>
      <p:sp>
        <p:nvSpPr>
          <p:cNvPr id="396290" name="Rectangle 2"/>
          <p:cNvSpPr>
            <a:spLocks noGrp="1" noRot="1" noChangeAspect="1" noChangeArrowheads="1" noTextEdit="1"/>
          </p:cNvSpPr>
          <p:nvPr>
            <p:ph type="sldImg"/>
          </p:nvPr>
        </p:nvSpPr>
        <p:spPr>
          <a:ln/>
        </p:spPr>
      </p:sp>
      <p:sp>
        <p:nvSpPr>
          <p:cNvPr id="396291" name="Rectangle 3"/>
          <p:cNvSpPr>
            <a:spLocks noGrp="1" noChangeArrowheads="1"/>
          </p:cNvSpPr>
          <p:nvPr>
            <p:ph type="body" idx="1"/>
          </p:nvPr>
        </p:nvSpPr>
        <p:spPr/>
        <p:txBody>
          <a:bodyPr/>
          <a:lstStyle/>
          <a:p>
            <a:r>
              <a:rPr lang="en-US" altLang="en-US"/>
              <a:t>This very simple client just sends a single message and receives a single response.</a:t>
            </a:r>
          </a:p>
          <a:p>
            <a:endParaRPr lang="en-US" altLang="en-US"/>
          </a:p>
          <a:p>
            <a:r>
              <a:rPr lang="en-US" altLang="en-US"/>
              <a:t>More typical code will send a request and use its understanding of the application protocol to determine when the response to that request has been completed.</a:t>
            </a:r>
          </a:p>
          <a:p>
            <a:endParaRPr lang="en-US" altLang="en-US"/>
          </a:p>
          <a:p>
            <a:r>
              <a:rPr lang="en-US" altLang="en-US"/>
              <a:t>Protocols like HTTP 1.0 use a separate connection for each request. Protocols like telnet can exchange thousands of messages before the connection is closed, and the code tends to be more complex iin that case.</a:t>
            </a:r>
          </a:p>
          <a:p>
            <a:endParaRPr lang="en-US" altLang="en-US"/>
          </a:p>
          <a:p>
            <a:r>
              <a:rPr lang="en-US" altLang="en-US"/>
              <a:t>Under normal circumstances a </a:t>
            </a:r>
            <a:r>
              <a:rPr lang="en-US" altLang="en-US" b="1">
                <a:latin typeface="Courier New" pitchFamily="49" charset="0"/>
              </a:rPr>
              <a:t>recv()</a:t>
            </a:r>
            <a:r>
              <a:rPr lang="en-US" altLang="en-US"/>
              <a:t> call guarantees that at least one byte of data will be returned. When a program seems the empty string (zero bytes) returned from the </a:t>
            </a:r>
            <a:r>
              <a:rPr lang="en-US" altLang="en-US" b="1">
                <a:latin typeface="Courier New" pitchFamily="49" charset="0"/>
              </a:rPr>
              <a:t>recv()</a:t>
            </a:r>
            <a:r>
              <a:rPr lang="en-US" altLang="en-US"/>
              <a:t> it knows that the other end has terminated the connection by calling </a:t>
            </a:r>
            <a:r>
              <a:rPr lang="en-US" altLang="en-US" b="1">
                <a:latin typeface="Courier New" pitchFamily="49" charset="0"/>
              </a:rPr>
              <a:t>close()</a:t>
            </a:r>
            <a:r>
              <a:rPr lang="en-US" altLang="en-US"/>
              <a:t> on its socket.</a:t>
            </a:r>
          </a:p>
          <a:p>
            <a:endParaRPr lang="en-US" altLang="en-US"/>
          </a:p>
        </p:txBody>
      </p:sp>
    </p:spTree>
    <p:extLst>
      <p:ext uri="{BB962C8B-B14F-4D97-AF65-F5344CB8AC3E}">
        <p14:creationId xmlns:p14="http://schemas.microsoft.com/office/powerpoint/2010/main" val="311380065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Python Network Programming</a:t>
            </a:r>
          </a:p>
        </p:txBody>
      </p:sp>
      <p:sp>
        <p:nvSpPr>
          <p:cNvPr id="5" name="Rectangle 3"/>
          <p:cNvSpPr>
            <a:spLocks noGrp="1" noChangeArrowheads="1"/>
          </p:cNvSpPr>
          <p:nvPr>
            <p:ph type="dt" idx="1"/>
          </p:nvPr>
        </p:nvSpPr>
        <p:spPr>
          <a:ln/>
        </p:spPr>
        <p:txBody>
          <a:bodyPr/>
          <a:lstStyle/>
          <a:p>
            <a:r>
              <a:rPr lang="en-US" altLang="en-US"/>
              <a:t>LinuxWorld, New York, January 20, 2004</a:t>
            </a:r>
          </a:p>
        </p:txBody>
      </p:sp>
      <p:sp>
        <p:nvSpPr>
          <p:cNvPr id="6" name="Rectangle 6"/>
          <p:cNvSpPr>
            <a:spLocks noGrp="1" noChangeArrowheads="1"/>
          </p:cNvSpPr>
          <p:nvPr>
            <p:ph type="ftr" sz="quarter" idx="4"/>
          </p:nvPr>
        </p:nvSpPr>
        <p:spPr>
          <a:ln/>
        </p:spPr>
        <p:txBody>
          <a:bodyPr/>
          <a:lstStyle/>
          <a:p>
            <a:r>
              <a:rPr lang="en-US" altLang="en-US"/>
              <a:t>Steve Holden, Holden Web LLC</a:t>
            </a:r>
          </a:p>
        </p:txBody>
      </p:sp>
      <p:sp>
        <p:nvSpPr>
          <p:cNvPr id="7" name="Rectangle 7"/>
          <p:cNvSpPr>
            <a:spLocks noGrp="1" noChangeArrowheads="1"/>
          </p:cNvSpPr>
          <p:nvPr>
            <p:ph type="sldNum" sz="quarter" idx="5"/>
          </p:nvPr>
        </p:nvSpPr>
        <p:spPr>
          <a:ln/>
        </p:spPr>
        <p:txBody>
          <a:bodyPr/>
          <a:lstStyle/>
          <a:p>
            <a:fld id="{AAEC8E71-93C4-4306-9525-49ECC92CD936}" type="slidenum">
              <a:rPr lang="en-US" altLang="en-US"/>
              <a:pPr/>
              <a:t>156</a:t>
            </a:fld>
            <a:endParaRPr lang="en-US" altLang="en-US"/>
          </a:p>
        </p:txBody>
      </p:sp>
      <p:sp>
        <p:nvSpPr>
          <p:cNvPr id="400386" name="Rectangle 2"/>
          <p:cNvSpPr>
            <a:spLocks noGrp="1" noRot="1" noChangeAspect="1" noChangeArrowheads="1" noTextEdit="1"/>
          </p:cNvSpPr>
          <p:nvPr>
            <p:ph type="sldImg"/>
          </p:nvPr>
        </p:nvSpPr>
        <p:spPr>
          <a:ln/>
        </p:spPr>
      </p:sp>
      <p:sp>
        <p:nvSpPr>
          <p:cNvPr id="400387" name="Rectangle 3"/>
          <p:cNvSpPr>
            <a:spLocks noGrp="1" noChangeArrowheads="1"/>
          </p:cNvSpPr>
          <p:nvPr>
            <p:ph type="body" idx="1"/>
          </p:nvPr>
        </p:nvSpPr>
        <p:spPr/>
        <p:txBody>
          <a:bodyPr/>
          <a:lstStyle/>
          <a:p>
            <a:r>
              <a:rPr lang="en-US" altLang="en-US"/>
              <a:t>Although there is no formal presentation layer in the TCP/IP suite, certain data types are so commonly interchanged that it is useful to be able to transmit them in network-neutral format. This makes it easy for little-endian and big-endian machines to communicate with each other.</a:t>
            </a:r>
          </a:p>
          <a:p>
            <a:endParaRPr lang="en-US" altLang="en-US"/>
          </a:p>
          <a:p>
            <a:r>
              <a:rPr lang="en-US" altLang="en-US" i="1"/>
              <a:t>l</a:t>
            </a:r>
            <a:r>
              <a:rPr lang="en-US" altLang="en-US"/>
              <a:t> stands for </a:t>
            </a:r>
            <a:r>
              <a:rPr lang="en-US" altLang="en-US" i="1"/>
              <a:t>long</a:t>
            </a:r>
            <a:r>
              <a:rPr lang="en-US" altLang="en-US"/>
              <a:t>, a 32-bit value, and </a:t>
            </a:r>
            <a:r>
              <a:rPr lang="en-US" altLang="en-US" i="1"/>
              <a:t>s</a:t>
            </a:r>
            <a:r>
              <a:rPr lang="en-US" altLang="en-US"/>
              <a:t> signifies a 16-bit </a:t>
            </a:r>
            <a:r>
              <a:rPr lang="en-US" altLang="en-US" i="1"/>
              <a:t>short</a:t>
            </a:r>
            <a:r>
              <a:rPr lang="en-US" altLang="en-US"/>
              <a:t>.</a:t>
            </a:r>
            <a:endParaRPr lang="en-US" altLang="en-US" i="1"/>
          </a:p>
          <a:p>
            <a:endParaRPr lang="en-US" altLang="en-US"/>
          </a:p>
          <a:p>
            <a:r>
              <a:rPr lang="en-US" altLang="en-US"/>
              <a:t>If you need to communicate IP addresses as a part of your application, the </a:t>
            </a:r>
            <a:r>
              <a:rPr lang="en-US" altLang="en-US" b="1">
                <a:latin typeface="Courier New" pitchFamily="49" charset="0"/>
              </a:rPr>
              <a:t>inet_*()</a:t>
            </a:r>
            <a:r>
              <a:rPr lang="en-US" altLang="en-US"/>
              <a:t> functions allow you to do so efficiently.</a:t>
            </a:r>
          </a:p>
        </p:txBody>
      </p:sp>
    </p:spTree>
    <p:extLst>
      <p:ext uri="{BB962C8B-B14F-4D97-AF65-F5344CB8AC3E}">
        <p14:creationId xmlns:p14="http://schemas.microsoft.com/office/powerpoint/2010/main" val="36874799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Python Network Programming</a:t>
            </a:r>
          </a:p>
        </p:txBody>
      </p:sp>
      <p:sp>
        <p:nvSpPr>
          <p:cNvPr id="5" name="Rectangle 3"/>
          <p:cNvSpPr>
            <a:spLocks noGrp="1" noChangeArrowheads="1"/>
          </p:cNvSpPr>
          <p:nvPr>
            <p:ph type="dt" idx="1"/>
          </p:nvPr>
        </p:nvSpPr>
        <p:spPr>
          <a:ln/>
        </p:spPr>
        <p:txBody>
          <a:bodyPr/>
          <a:lstStyle/>
          <a:p>
            <a:r>
              <a:rPr lang="en-US" altLang="en-US"/>
              <a:t>LinuxWorld, New York, January 20, 2004</a:t>
            </a:r>
          </a:p>
        </p:txBody>
      </p:sp>
      <p:sp>
        <p:nvSpPr>
          <p:cNvPr id="6" name="Rectangle 6"/>
          <p:cNvSpPr>
            <a:spLocks noGrp="1" noChangeArrowheads="1"/>
          </p:cNvSpPr>
          <p:nvPr>
            <p:ph type="ftr" sz="quarter" idx="4"/>
          </p:nvPr>
        </p:nvSpPr>
        <p:spPr>
          <a:ln/>
        </p:spPr>
        <p:txBody>
          <a:bodyPr/>
          <a:lstStyle/>
          <a:p>
            <a:r>
              <a:rPr lang="en-US" altLang="en-US"/>
              <a:t>Steve Holden, Holden Web LLC</a:t>
            </a:r>
          </a:p>
        </p:txBody>
      </p:sp>
      <p:sp>
        <p:nvSpPr>
          <p:cNvPr id="7" name="Rectangle 7"/>
          <p:cNvSpPr>
            <a:spLocks noGrp="1" noChangeArrowheads="1"/>
          </p:cNvSpPr>
          <p:nvPr>
            <p:ph type="sldNum" sz="quarter" idx="5"/>
          </p:nvPr>
        </p:nvSpPr>
        <p:spPr>
          <a:ln/>
        </p:spPr>
        <p:txBody>
          <a:bodyPr/>
          <a:lstStyle/>
          <a:p>
            <a:fld id="{2ACC17D1-83A9-4A82-B899-A1966FD21B99}" type="slidenum">
              <a:rPr lang="en-US" altLang="en-US"/>
              <a:pPr/>
              <a:t>157</a:t>
            </a:fld>
            <a:endParaRPr lang="en-US" altLang="en-US"/>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p:txBody>
          <a:bodyPr/>
          <a:lstStyle/>
          <a:p>
            <a:r>
              <a:rPr lang="en-US" altLang="en-US"/>
              <a:t>These utility functions are useful ways to access the domain name of the host your are running on, and other DNS services.</a:t>
            </a:r>
          </a:p>
          <a:p>
            <a:endParaRPr lang="en-US" altLang="en-US"/>
          </a:p>
          <a:p>
            <a:r>
              <a:rPr lang="en-US" altLang="en-US"/>
              <a:t>A typical use would be as follows:</a:t>
            </a:r>
          </a:p>
          <a:p>
            <a:endParaRPr lang="en-US" altLang="en-US"/>
          </a:p>
          <a:p>
            <a:r>
              <a:rPr lang="en-US" altLang="en-US" b="1">
                <a:latin typeface="Courier New" pitchFamily="49" charset="0"/>
              </a:rPr>
              <a:t>&gt;&gt;&gt; import socket</a:t>
            </a:r>
          </a:p>
          <a:p>
            <a:r>
              <a:rPr lang="en-US" altLang="en-US" b="1">
                <a:latin typeface="Courier New" pitchFamily="49" charset="0"/>
              </a:rPr>
              <a:t>&gt;&gt;&gt; socket.gethostbyaddr("10.0.0.10")</a:t>
            </a:r>
          </a:p>
          <a:p>
            <a:r>
              <a:rPr lang="en-US" altLang="en-US" b="1">
                <a:latin typeface="Courier New" pitchFamily="49" charset="0"/>
              </a:rPr>
              <a:t>('prom01.holdenweb.com', [], ['10.0.0.10'])</a:t>
            </a:r>
          </a:p>
          <a:p>
            <a:endParaRPr lang="en-US" altLang="en-US"/>
          </a:p>
          <a:p>
            <a:r>
              <a:rPr lang="en-US" altLang="en-US"/>
              <a:t>This shows interactive use of the Python interpreter, which is handy for debugging purposes. If you simply enter an expression, the interpreter prints out the resulting value.</a:t>
            </a:r>
          </a:p>
        </p:txBody>
      </p:sp>
    </p:spTree>
    <p:extLst>
      <p:ext uri="{BB962C8B-B14F-4D97-AF65-F5344CB8AC3E}">
        <p14:creationId xmlns:p14="http://schemas.microsoft.com/office/powerpoint/2010/main" val="183229636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Python Network Programming</a:t>
            </a:r>
          </a:p>
        </p:txBody>
      </p:sp>
      <p:sp>
        <p:nvSpPr>
          <p:cNvPr id="5" name="Rectangle 3"/>
          <p:cNvSpPr>
            <a:spLocks noGrp="1" noChangeArrowheads="1"/>
          </p:cNvSpPr>
          <p:nvPr>
            <p:ph type="dt" idx="1"/>
          </p:nvPr>
        </p:nvSpPr>
        <p:spPr>
          <a:ln/>
        </p:spPr>
        <p:txBody>
          <a:bodyPr/>
          <a:lstStyle/>
          <a:p>
            <a:r>
              <a:rPr lang="en-US" altLang="en-US"/>
              <a:t>LinuxWorld, New York, January 20, 2004</a:t>
            </a:r>
          </a:p>
        </p:txBody>
      </p:sp>
      <p:sp>
        <p:nvSpPr>
          <p:cNvPr id="6" name="Rectangle 6"/>
          <p:cNvSpPr>
            <a:spLocks noGrp="1" noChangeArrowheads="1"/>
          </p:cNvSpPr>
          <p:nvPr>
            <p:ph type="ftr" sz="quarter" idx="4"/>
          </p:nvPr>
        </p:nvSpPr>
        <p:spPr>
          <a:ln/>
        </p:spPr>
        <p:txBody>
          <a:bodyPr/>
          <a:lstStyle/>
          <a:p>
            <a:r>
              <a:rPr lang="en-US" altLang="en-US"/>
              <a:t>Steve Holden, Holden Web LLC</a:t>
            </a:r>
          </a:p>
        </p:txBody>
      </p:sp>
      <p:sp>
        <p:nvSpPr>
          <p:cNvPr id="7" name="Rectangle 7"/>
          <p:cNvSpPr>
            <a:spLocks noGrp="1" noChangeArrowheads="1"/>
          </p:cNvSpPr>
          <p:nvPr>
            <p:ph type="sldNum" sz="quarter" idx="5"/>
          </p:nvPr>
        </p:nvSpPr>
        <p:spPr>
          <a:ln/>
        </p:spPr>
        <p:txBody>
          <a:bodyPr/>
          <a:lstStyle/>
          <a:p>
            <a:fld id="{E980255F-FCBA-4770-9039-5AF081FDECB9}" type="slidenum">
              <a:rPr lang="en-US" altLang="en-US"/>
              <a:pPr/>
              <a:t>158</a:t>
            </a:fld>
            <a:endParaRPr lang="en-US" altLang="en-US"/>
          </a:p>
        </p:txBody>
      </p:sp>
      <p:sp>
        <p:nvSpPr>
          <p:cNvPr id="408578" name="Rectangle 2"/>
          <p:cNvSpPr>
            <a:spLocks noGrp="1" noRot="1" noChangeAspect="1" noChangeArrowheads="1" noTextEdit="1"/>
          </p:cNvSpPr>
          <p:nvPr>
            <p:ph type="sldImg"/>
          </p:nvPr>
        </p:nvSpPr>
        <p:spPr>
          <a:ln/>
        </p:spPr>
      </p:sp>
      <p:sp>
        <p:nvSpPr>
          <p:cNvPr id="408579" name="Rectangle 3"/>
          <p:cNvSpPr>
            <a:spLocks noGrp="1" noChangeArrowheads="1"/>
          </p:cNvSpPr>
          <p:nvPr>
            <p:ph type="body" idx="1"/>
          </p:nvPr>
        </p:nvSpPr>
        <p:spPr/>
        <p:txBody>
          <a:bodyPr/>
          <a:lstStyle/>
          <a:p>
            <a:r>
              <a:rPr lang="en-US" altLang="en-US"/>
              <a:t>Sometimes if the protocol involves variable-length strings it's easier to use the file-based functions like </a:t>
            </a:r>
            <a:r>
              <a:rPr lang="en-US" altLang="en-US" b="1">
                <a:latin typeface="Courier New" pitchFamily="49" charset="0"/>
              </a:rPr>
              <a:t>readline()</a:t>
            </a:r>
            <a:r>
              <a:rPr lang="en-US" altLang="en-US"/>
              <a:t> and </a:t>
            </a:r>
            <a:r>
              <a:rPr lang="en-US" altLang="en-US" b="1">
                <a:latin typeface="Courier New" pitchFamily="49" charset="0"/>
              </a:rPr>
              <a:t>write()</a:t>
            </a:r>
            <a:r>
              <a:rPr lang="en-US" altLang="en-US"/>
              <a:t> to handle I/O.</a:t>
            </a:r>
          </a:p>
          <a:p>
            <a:endParaRPr lang="en-US" altLang="en-US"/>
          </a:p>
          <a:p>
            <a:r>
              <a:rPr lang="en-US" altLang="en-US"/>
              <a:t>Calling </a:t>
            </a:r>
            <a:r>
              <a:rPr lang="en-US" altLang="en-US" b="1">
                <a:latin typeface="Courier New" pitchFamily="49" charset="0"/>
              </a:rPr>
              <a:t>s.makefile()</a:t>
            </a:r>
            <a:r>
              <a:rPr lang="en-US" altLang="en-US"/>
              <a:t> on a socket </a:t>
            </a:r>
            <a:r>
              <a:rPr lang="en-US" altLang="en-US" b="1">
                <a:latin typeface="Courier New" pitchFamily="49" charset="0"/>
              </a:rPr>
              <a:t>s</a:t>
            </a:r>
            <a:r>
              <a:rPr lang="en-US" altLang="en-US"/>
              <a:t> yields an object sufficiently "file-like" that it allows you to write your programs in this more familiar style. Otherwise it's sometimes necessary to assemble input strings from a sequence of </a:t>
            </a:r>
            <a:r>
              <a:rPr lang="en-US" altLang="en-US" b="1">
                <a:latin typeface="Courier New" pitchFamily="49" charset="0"/>
              </a:rPr>
              <a:t>recv()</a:t>
            </a:r>
            <a:r>
              <a:rPr lang="en-US" altLang="en-US"/>
              <a:t> calls, and add line terminators to the strings you pass to </a:t>
            </a:r>
            <a:r>
              <a:rPr lang="en-US" altLang="en-US" b="1">
                <a:latin typeface="Courier New" pitchFamily="49" charset="0"/>
              </a:rPr>
              <a:t>send()</a:t>
            </a:r>
            <a:r>
              <a:rPr lang="en-US" altLang="en-US"/>
              <a:t>.</a:t>
            </a:r>
          </a:p>
          <a:p>
            <a:endParaRPr lang="en-US" altLang="en-US"/>
          </a:p>
          <a:p>
            <a:r>
              <a:rPr lang="en-US" altLang="en-US"/>
              <a:t>The socket-based file object can be closed without closing the underlying  socket.</a:t>
            </a:r>
          </a:p>
          <a:p>
            <a:endParaRPr lang="en-US" altLang="en-US"/>
          </a:p>
          <a:p>
            <a:r>
              <a:rPr lang="en-US" altLang="en-US"/>
              <a:t>This paradigm also makes it easier to adapt existing code, written to handle files, to network applications.</a:t>
            </a:r>
          </a:p>
        </p:txBody>
      </p:sp>
    </p:spTree>
    <p:extLst>
      <p:ext uri="{BB962C8B-B14F-4D97-AF65-F5344CB8AC3E}">
        <p14:creationId xmlns:p14="http://schemas.microsoft.com/office/powerpoint/2010/main" val="3487691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A4EAB855-4B85-4EE5-9474-438D1BD0E9F9}" type="slidenum">
              <a:rPr lang="en-GB" altLang="en-US"/>
              <a:pPr/>
              <a:t>14</a:t>
            </a:fld>
            <a:endParaRPr lang="en-GB" altLang="en-US"/>
          </a:p>
        </p:txBody>
      </p:sp>
      <p:sp>
        <p:nvSpPr>
          <p:cNvPr id="190465" name="Text Box 1"/>
          <p:cNvSpPr txBox="1">
            <a:spLocks noChangeArrowheads="1"/>
          </p:cNvSpPr>
          <p:nvPr/>
        </p:nvSpPr>
        <p:spPr bwMode="auto">
          <a:xfrm>
            <a:off x="1290918" y="728879"/>
            <a:ext cx="4733365" cy="360045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190466"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7763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66D536D6-8773-4710-94FC-F9BD67B5BA2D}" type="slidenum">
              <a:rPr lang="en-GB" altLang="en-US"/>
              <a:pPr/>
              <a:t>15</a:t>
            </a:fld>
            <a:endParaRPr lang="en-GB" altLang="en-US"/>
          </a:p>
        </p:txBody>
      </p:sp>
      <p:sp>
        <p:nvSpPr>
          <p:cNvPr id="191489" name="Text Box 1"/>
          <p:cNvSpPr txBox="1">
            <a:spLocks noChangeArrowheads="1"/>
          </p:cNvSpPr>
          <p:nvPr/>
        </p:nvSpPr>
        <p:spPr bwMode="auto">
          <a:xfrm>
            <a:off x="1290918" y="728879"/>
            <a:ext cx="4733365" cy="360045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191490"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78249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582C77C4-D95C-4A23-A670-5FF2552973D0}" type="slidenum">
              <a:rPr lang="en-GB" altLang="en-US"/>
              <a:pPr/>
              <a:t>16</a:t>
            </a:fld>
            <a:endParaRPr lang="en-GB" altLang="en-US"/>
          </a:p>
        </p:txBody>
      </p:sp>
      <p:sp>
        <p:nvSpPr>
          <p:cNvPr id="192513" name="Text Box 1"/>
          <p:cNvSpPr txBox="1">
            <a:spLocks noChangeArrowheads="1"/>
          </p:cNvSpPr>
          <p:nvPr/>
        </p:nvSpPr>
        <p:spPr bwMode="auto">
          <a:xfrm>
            <a:off x="1290918" y="728879"/>
            <a:ext cx="4733365" cy="360045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192514"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36601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428A46F6-4B4E-4A00-8BD9-5A185FC5A1A6}" type="slidenum">
              <a:rPr lang="en-GB" altLang="en-US"/>
              <a:pPr/>
              <a:t>17</a:t>
            </a:fld>
            <a:endParaRPr lang="en-GB" altLang="en-US"/>
          </a:p>
        </p:txBody>
      </p:sp>
      <p:sp>
        <p:nvSpPr>
          <p:cNvPr id="193537" name="Text Box 1"/>
          <p:cNvSpPr txBox="1">
            <a:spLocks noChangeArrowheads="1"/>
          </p:cNvSpPr>
          <p:nvPr/>
        </p:nvSpPr>
        <p:spPr bwMode="auto">
          <a:xfrm>
            <a:off x="1290918" y="728880"/>
            <a:ext cx="4721412" cy="358832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193538"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41334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546EC2B4-A576-4247-A3E7-9E3FBEFA97DA}" type="slidenum">
              <a:rPr lang="en-GB" altLang="en-US"/>
              <a:pPr/>
              <a:t>18</a:t>
            </a:fld>
            <a:endParaRPr lang="en-GB" altLang="en-US"/>
          </a:p>
        </p:txBody>
      </p:sp>
      <p:sp>
        <p:nvSpPr>
          <p:cNvPr id="194561" name="Text Box 1"/>
          <p:cNvSpPr txBox="1">
            <a:spLocks noChangeArrowheads="1"/>
          </p:cNvSpPr>
          <p:nvPr/>
        </p:nvSpPr>
        <p:spPr bwMode="auto">
          <a:xfrm>
            <a:off x="1290918" y="728879"/>
            <a:ext cx="4733365" cy="360045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194562"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67824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FF03FBFA-F4B3-48B2-B7A9-05EFB1559FA4}" type="slidenum">
              <a:rPr lang="en-GB" altLang="en-US"/>
              <a:pPr/>
              <a:t>19</a:t>
            </a:fld>
            <a:endParaRPr lang="en-GB" altLang="en-US"/>
          </a:p>
        </p:txBody>
      </p:sp>
      <p:sp>
        <p:nvSpPr>
          <p:cNvPr id="195585" name="Text Box 1"/>
          <p:cNvSpPr txBox="1">
            <a:spLocks noChangeArrowheads="1"/>
          </p:cNvSpPr>
          <p:nvPr/>
        </p:nvSpPr>
        <p:spPr bwMode="auto">
          <a:xfrm>
            <a:off x="1290918" y="728879"/>
            <a:ext cx="4733365" cy="360045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195586"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51480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7BB4289A-9EF1-416D-A8D4-785624833CB8}" type="slidenum">
              <a:rPr lang="en-GB" altLang="en-US"/>
              <a:pPr/>
              <a:t>20</a:t>
            </a:fld>
            <a:endParaRPr lang="en-GB" altLang="en-US"/>
          </a:p>
        </p:txBody>
      </p:sp>
      <p:sp>
        <p:nvSpPr>
          <p:cNvPr id="197633" name="Text Box 1"/>
          <p:cNvSpPr txBox="1">
            <a:spLocks noChangeArrowheads="1"/>
          </p:cNvSpPr>
          <p:nvPr/>
        </p:nvSpPr>
        <p:spPr bwMode="auto">
          <a:xfrm>
            <a:off x="1290918" y="728880"/>
            <a:ext cx="4731871" cy="3598934"/>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197634"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25897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ADEA538F-C45B-4A32-B106-B09BCFF4D0B1}" type="slidenum">
              <a:rPr lang="en-GB" altLang="en-US"/>
              <a:pPr/>
              <a:t>21</a:t>
            </a:fld>
            <a:endParaRPr lang="en-GB" altLang="en-US"/>
          </a:p>
        </p:txBody>
      </p:sp>
      <p:sp>
        <p:nvSpPr>
          <p:cNvPr id="198657" name="Text Box 1"/>
          <p:cNvSpPr txBox="1">
            <a:spLocks noChangeArrowheads="1"/>
          </p:cNvSpPr>
          <p:nvPr/>
        </p:nvSpPr>
        <p:spPr bwMode="auto">
          <a:xfrm>
            <a:off x="1290918" y="728879"/>
            <a:ext cx="4733365" cy="360045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198658"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49683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50783215-EC08-4A3A-B48E-143314F7DDBB}" type="slidenum">
              <a:rPr lang="en-GB" altLang="en-US"/>
              <a:pPr/>
              <a:t>22</a:t>
            </a:fld>
            <a:endParaRPr lang="en-GB" altLang="en-US"/>
          </a:p>
        </p:txBody>
      </p:sp>
      <p:sp>
        <p:nvSpPr>
          <p:cNvPr id="199681" name="Text Box 1"/>
          <p:cNvSpPr txBox="1">
            <a:spLocks noChangeArrowheads="1"/>
          </p:cNvSpPr>
          <p:nvPr/>
        </p:nvSpPr>
        <p:spPr bwMode="auto">
          <a:xfrm>
            <a:off x="1290918" y="728879"/>
            <a:ext cx="4733365" cy="360045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199682"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56382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t>2</a:t>
            </a:fld>
            <a:endParaRPr lang="en-IN"/>
          </a:p>
        </p:txBody>
      </p:sp>
    </p:spTree>
    <p:extLst>
      <p:ext uri="{BB962C8B-B14F-4D97-AF65-F5344CB8AC3E}">
        <p14:creationId xmlns:p14="http://schemas.microsoft.com/office/powerpoint/2010/main" val="2863281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21AF9CBF-80E9-435B-9856-892C8FEA1C25}" type="slidenum">
              <a:rPr lang="en-GB" altLang="en-US"/>
              <a:pPr/>
              <a:t>23</a:t>
            </a:fld>
            <a:endParaRPr lang="en-GB" altLang="en-US"/>
          </a:p>
        </p:txBody>
      </p:sp>
      <p:sp>
        <p:nvSpPr>
          <p:cNvPr id="200705" name="Text Box 1"/>
          <p:cNvSpPr txBox="1">
            <a:spLocks noChangeArrowheads="1"/>
          </p:cNvSpPr>
          <p:nvPr/>
        </p:nvSpPr>
        <p:spPr bwMode="auto">
          <a:xfrm>
            <a:off x="1290918" y="728879"/>
            <a:ext cx="4733365" cy="360045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00706"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96460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Shape 2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 name="Shape 2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sz="1500"/>
          </a:p>
        </p:txBody>
      </p:sp>
    </p:spTree>
    <p:extLst>
      <p:ext uri="{BB962C8B-B14F-4D97-AF65-F5344CB8AC3E}">
        <p14:creationId xmlns:p14="http://schemas.microsoft.com/office/powerpoint/2010/main" val="3703113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AD8AF1F-C5A7-441A-844A-6522C2CE3527}" type="slidenum">
              <a:rPr lang="en-US" altLang="en-US"/>
              <a:pPr/>
              <a:t>28</a:t>
            </a:fld>
            <a:endParaRPr lang="en-US" altLang="en-US"/>
          </a:p>
        </p:txBody>
      </p:sp>
      <p:sp>
        <p:nvSpPr>
          <p:cNvPr id="1519618" name="Rectangle 2"/>
          <p:cNvSpPr>
            <a:spLocks noGrp="1" noRot="1" noChangeAspect="1" noChangeArrowheads="1" noTextEdit="1"/>
          </p:cNvSpPr>
          <p:nvPr>
            <p:ph type="sldImg"/>
          </p:nvPr>
        </p:nvSpPr>
        <p:spPr bwMode="auto">
          <a:xfrm>
            <a:off x="457200" y="720725"/>
            <a:ext cx="6400800" cy="3600450"/>
          </a:xfrm>
          <a:prstGeom prst="rect">
            <a:avLst/>
          </a:prstGeom>
          <a:solidFill>
            <a:srgbClr val="FFFFFF"/>
          </a:solidFill>
          <a:ln>
            <a:solidFill>
              <a:srgbClr val="000000"/>
            </a:solidFill>
            <a:miter lim="800000"/>
            <a:headEnd/>
            <a:tailEnd/>
          </a:ln>
        </p:spPr>
      </p:sp>
      <p:sp>
        <p:nvSpPr>
          <p:cNvPr id="1519619" name="Rectangle 3"/>
          <p:cNvSpPr>
            <a:spLocks noGrp="1" noChangeArrowheads="1"/>
          </p:cNvSpPr>
          <p:nvPr>
            <p:ph type="body" idx="1"/>
          </p:nvPr>
        </p:nvSpPr>
        <p:spPr bwMode="auto">
          <a:xfrm>
            <a:off x="975360" y="4560570"/>
            <a:ext cx="5364480" cy="432054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476425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1271EE3-6AD4-4A99-9C28-9EEB92364A85}" type="slidenum">
              <a:rPr lang="en-US" altLang="en-US"/>
              <a:pPr/>
              <a:t>29</a:t>
            </a:fld>
            <a:endParaRPr lang="en-US" altLang="en-US"/>
          </a:p>
        </p:txBody>
      </p:sp>
      <p:sp>
        <p:nvSpPr>
          <p:cNvPr id="1521666" name="Rectangle 2"/>
          <p:cNvSpPr>
            <a:spLocks noGrp="1" noRot="1" noChangeAspect="1" noChangeArrowheads="1" noTextEdit="1"/>
          </p:cNvSpPr>
          <p:nvPr>
            <p:ph type="sldImg"/>
          </p:nvPr>
        </p:nvSpPr>
        <p:spPr bwMode="auto">
          <a:xfrm>
            <a:off x="457200" y="720725"/>
            <a:ext cx="6400800" cy="3600450"/>
          </a:xfrm>
          <a:prstGeom prst="rect">
            <a:avLst/>
          </a:prstGeom>
          <a:solidFill>
            <a:srgbClr val="FFFFFF"/>
          </a:solidFill>
          <a:ln>
            <a:solidFill>
              <a:srgbClr val="000000"/>
            </a:solidFill>
            <a:miter lim="800000"/>
            <a:headEnd/>
            <a:tailEnd/>
          </a:ln>
        </p:spPr>
      </p:sp>
      <p:sp>
        <p:nvSpPr>
          <p:cNvPr id="1521667" name="Rectangle 3"/>
          <p:cNvSpPr>
            <a:spLocks noGrp="1" noChangeArrowheads="1"/>
          </p:cNvSpPr>
          <p:nvPr>
            <p:ph type="body" idx="1"/>
          </p:nvPr>
        </p:nvSpPr>
        <p:spPr bwMode="auto">
          <a:xfrm>
            <a:off x="975360" y="4560570"/>
            <a:ext cx="5364480" cy="432054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4018682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Shape 2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 name="Shape 2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sz="1500"/>
          </a:p>
        </p:txBody>
      </p:sp>
    </p:spTree>
    <p:extLst>
      <p:ext uri="{BB962C8B-B14F-4D97-AF65-F5344CB8AC3E}">
        <p14:creationId xmlns:p14="http://schemas.microsoft.com/office/powerpoint/2010/main" val="3621821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B8CF11DB-C396-4889-9718-DE731FFA0698}" type="slidenum">
              <a:rPr lang="en-GB" altLang="en-US"/>
              <a:pPr/>
              <a:t>33</a:t>
            </a:fld>
            <a:endParaRPr lang="en-GB" altLang="en-US"/>
          </a:p>
        </p:txBody>
      </p:sp>
      <p:sp>
        <p:nvSpPr>
          <p:cNvPr id="210945" name="Text Box 1"/>
          <p:cNvSpPr txBox="1">
            <a:spLocks noChangeArrowheads="1"/>
          </p:cNvSpPr>
          <p:nvPr/>
        </p:nvSpPr>
        <p:spPr bwMode="auto">
          <a:xfrm>
            <a:off x="1290918" y="728880"/>
            <a:ext cx="4731871" cy="3598934"/>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10946"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439445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7432F9DF-DA71-4C50-88F6-C594A43FF4C2}" type="slidenum">
              <a:rPr lang="en-GB" altLang="en-US"/>
              <a:pPr/>
              <a:t>34</a:t>
            </a:fld>
            <a:endParaRPr lang="en-GB" altLang="en-US"/>
          </a:p>
        </p:txBody>
      </p:sp>
      <p:sp>
        <p:nvSpPr>
          <p:cNvPr id="211969" name="Text Box 1"/>
          <p:cNvSpPr txBox="1">
            <a:spLocks noChangeArrowheads="1"/>
          </p:cNvSpPr>
          <p:nvPr/>
        </p:nvSpPr>
        <p:spPr bwMode="auto">
          <a:xfrm>
            <a:off x="1290918" y="728880"/>
            <a:ext cx="4719918" cy="358681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11970"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92588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54969B01-1338-4C72-B0BD-7F6467D4970F}" type="slidenum">
              <a:rPr lang="en-GB" altLang="en-US"/>
              <a:pPr/>
              <a:t>35</a:t>
            </a:fld>
            <a:endParaRPr lang="en-GB" altLang="en-US"/>
          </a:p>
        </p:txBody>
      </p:sp>
      <p:sp>
        <p:nvSpPr>
          <p:cNvPr id="212993" name="Text Box 1"/>
          <p:cNvSpPr txBox="1">
            <a:spLocks noChangeArrowheads="1"/>
          </p:cNvSpPr>
          <p:nvPr/>
        </p:nvSpPr>
        <p:spPr bwMode="auto">
          <a:xfrm>
            <a:off x="1290918" y="728880"/>
            <a:ext cx="4728883" cy="3595904"/>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12994"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67139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7AA74419-940A-4F08-B0CB-C20FCAD1551A}" type="slidenum">
              <a:rPr lang="en-GB" altLang="en-US"/>
              <a:pPr/>
              <a:t>36</a:t>
            </a:fld>
            <a:endParaRPr lang="en-GB" altLang="en-US"/>
          </a:p>
        </p:txBody>
      </p:sp>
      <p:sp>
        <p:nvSpPr>
          <p:cNvPr id="214017" name="Text Box 1"/>
          <p:cNvSpPr txBox="1">
            <a:spLocks noChangeArrowheads="1"/>
          </p:cNvSpPr>
          <p:nvPr/>
        </p:nvSpPr>
        <p:spPr bwMode="auto">
          <a:xfrm>
            <a:off x="1290918" y="728880"/>
            <a:ext cx="4731871" cy="3598934"/>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14018"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58293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9526D001-4C54-4252-8C1D-235AB7C5EF3B}" type="slidenum">
              <a:rPr lang="en-GB" altLang="en-US"/>
              <a:pPr/>
              <a:t>37</a:t>
            </a:fld>
            <a:endParaRPr lang="en-GB" altLang="en-US"/>
          </a:p>
        </p:txBody>
      </p:sp>
      <p:sp>
        <p:nvSpPr>
          <p:cNvPr id="215041" name="Text Box 1"/>
          <p:cNvSpPr txBox="1">
            <a:spLocks noChangeArrowheads="1"/>
          </p:cNvSpPr>
          <p:nvPr/>
        </p:nvSpPr>
        <p:spPr bwMode="auto">
          <a:xfrm>
            <a:off x="1290918" y="728880"/>
            <a:ext cx="4719918" cy="358681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15042"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37956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t>3</a:t>
            </a:fld>
            <a:endParaRPr lang="en-IN"/>
          </a:p>
        </p:txBody>
      </p:sp>
    </p:spTree>
    <p:extLst>
      <p:ext uri="{BB962C8B-B14F-4D97-AF65-F5344CB8AC3E}">
        <p14:creationId xmlns:p14="http://schemas.microsoft.com/office/powerpoint/2010/main" val="18086435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3DD2496A-0AE9-4C9F-9D92-C4D8849F23AF}" type="slidenum">
              <a:rPr lang="en-GB" altLang="en-US"/>
              <a:pPr/>
              <a:t>38</a:t>
            </a:fld>
            <a:endParaRPr lang="en-GB" altLang="en-US"/>
          </a:p>
        </p:txBody>
      </p:sp>
      <p:sp>
        <p:nvSpPr>
          <p:cNvPr id="216065" name="Text Box 1"/>
          <p:cNvSpPr txBox="1">
            <a:spLocks noChangeArrowheads="1"/>
          </p:cNvSpPr>
          <p:nvPr/>
        </p:nvSpPr>
        <p:spPr bwMode="auto">
          <a:xfrm>
            <a:off x="1290918" y="728880"/>
            <a:ext cx="4719918" cy="358681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16066"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181349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49F4F7BD-D629-4D48-94A8-5BF97E9356A2}" type="slidenum">
              <a:rPr lang="en-GB" altLang="en-US"/>
              <a:pPr/>
              <a:t>39</a:t>
            </a:fld>
            <a:endParaRPr lang="en-GB" altLang="en-US"/>
          </a:p>
        </p:txBody>
      </p:sp>
      <p:sp>
        <p:nvSpPr>
          <p:cNvPr id="217089" name="Text Box 1"/>
          <p:cNvSpPr txBox="1">
            <a:spLocks noChangeArrowheads="1"/>
          </p:cNvSpPr>
          <p:nvPr/>
        </p:nvSpPr>
        <p:spPr bwMode="auto">
          <a:xfrm>
            <a:off x="1290918" y="728880"/>
            <a:ext cx="4719918" cy="358681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17090"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619208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D4A899EB-A3E6-4316-A01D-C5069D89DD25}" type="slidenum">
              <a:rPr lang="en-GB" altLang="en-US"/>
              <a:pPr/>
              <a:t>40</a:t>
            </a:fld>
            <a:endParaRPr lang="en-GB" altLang="en-US"/>
          </a:p>
        </p:txBody>
      </p:sp>
      <p:sp>
        <p:nvSpPr>
          <p:cNvPr id="218113" name="Text Box 1"/>
          <p:cNvSpPr txBox="1">
            <a:spLocks noChangeArrowheads="1"/>
          </p:cNvSpPr>
          <p:nvPr/>
        </p:nvSpPr>
        <p:spPr bwMode="auto">
          <a:xfrm>
            <a:off x="1290918" y="728880"/>
            <a:ext cx="4719918" cy="358681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18114"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765773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BE8BA44F-199D-4089-B912-58D6D5D92400}" type="slidenum">
              <a:rPr lang="en-GB" altLang="en-US"/>
              <a:pPr/>
              <a:t>41</a:t>
            </a:fld>
            <a:endParaRPr lang="en-GB" altLang="en-US"/>
          </a:p>
        </p:txBody>
      </p:sp>
      <p:sp>
        <p:nvSpPr>
          <p:cNvPr id="219137" name="Text Box 1"/>
          <p:cNvSpPr txBox="1">
            <a:spLocks noChangeArrowheads="1"/>
          </p:cNvSpPr>
          <p:nvPr/>
        </p:nvSpPr>
        <p:spPr bwMode="auto">
          <a:xfrm>
            <a:off x="1290918" y="728880"/>
            <a:ext cx="4719918" cy="358681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19138"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674078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CA639137-4533-4406-835D-75B013ADF7F3}" type="slidenum">
              <a:rPr lang="en-GB" altLang="en-US"/>
              <a:pPr/>
              <a:t>42</a:t>
            </a:fld>
            <a:endParaRPr lang="en-GB" altLang="en-US"/>
          </a:p>
        </p:txBody>
      </p:sp>
      <p:sp>
        <p:nvSpPr>
          <p:cNvPr id="220161" name="Text Box 1"/>
          <p:cNvSpPr txBox="1">
            <a:spLocks noChangeArrowheads="1"/>
          </p:cNvSpPr>
          <p:nvPr/>
        </p:nvSpPr>
        <p:spPr bwMode="auto">
          <a:xfrm>
            <a:off x="1290918" y="728880"/>
            <a:ext cx="4719918" cy="358681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20162"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292083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2F23F23F-81A0-40EE-8F40-29A515B0505A}" type="slidenum">
              <a:rPr lang="en-GB" altLang="en-US"/>
              <a:pPr/>
              <a:t>43</a:t>
            </a:fld>
            <a:endParaRPr lang="en-GB" altLang="en-US"/>
          </a:p>
        </p:txBody>
      </p:sp>
      <p:sp>
        <p:nvSpPr>
          <p:cNvPr id="221185" name="Text Box 1"/>
          <p:cNvSpPr txBox="1">
            <a:spLocks noChangeArrowheads="1"/>
          </p:cNvSpPr>
          <p:nvPr/>
        </p:nvSpPr>
        <p:spPr bwMode="auto">
          <a:xfrm>
            <a:off x="1290918" y="728880"/>
            <a:ext cx="4731871" cy="3598934"/>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21186"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613053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F082BAED-3D6C-48DB-BE86-CEEF92F1CEEB}" type="slidenum">
              <a:rPr lang="en-GB" altLang="en-US"/>
              <a:pPr/>
              <a:t>44</a:t>
            </a:fld>
            <a:endParaRPr lang="en-GB" altLang="en-US"/>
          </a:p>
        </p:txBody>
      </p:sp>
      <p:sp>
        <p:nvSpPr>
          <p:cNvPr id="222209" name="Text Box 1"/>
          <p:cNvSpPr txBox="1">
            <a:spLocks noChangeArrowheads="1"/>
          </p:cNvSpPr>
          <p:nvPr/>
        </p:nvSpPr>
        <p:spPr bwMode="auto">
          <a:xfrm>
            <a:off x="1290918" y="728880"/>
            <a:ext cx="4731871" cy="3598934"/>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22210"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5436714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CD6F8477-5D37-41B9-A29D-228ECDB91E9C}" type="slidenum">
              <a:rPr lang="en-GB" altLang="en-US"/>
              <a:pPr/>
              <a:t>45</a:t>
            </a:fld>
            <a:endParaRPr lang="en-GB" altLang="en-US"/>
          </a:p>
        </p:txBody>
      </p:sp>
      <p:sp>
        <p:nvSpPr>
          <p:cNvPr id="223233" name="Text Box 1"/>
          <p:cNvSpPr txBox="1">
            <a:spLocks noChangeArrowheads="1"/>
          </p:cNvSpPr>
          <p:nvPr/>
        </p:nvSpPr>
        <p:spPr bwMode="auto">
          <a:xfrm>
            <a:off x="1290918" y="728880"/>
            <a:ext cx="4719918" cy="358681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23234"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698282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6BF2A632-644E-4639-8193-262827672346}" type="slidenum">
              <a:rPr lang="en-GB" altLang="en-US"/>
              <a:pPr/>
              <a:t>46</a:t>
            </a:fld>
            <a:endParaRPr lang="en-GB" altLang="en-US"/>
          </a:p>
        </p:txBody>
      </p:sp>
      <p:sp>
        <p:nvSpPr>
          <p:cNvPr id="224257" name="Text Box 1"/>
          <p:cNvSpPr txBox="1">
            <a:spLocks noChangeArrowheads="1"/>
          </p:cNvSpPr>
          <p:nvPr/>
        </p:nvSpPr>
        <p:spPr bwMode="auto">
          <a:xfrm>
            <a:off x="1290918" y="728880"/>
            <a:ext cx="4718424" cy="358529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24258"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702841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Shape 2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 name="Shape 2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sz="1500"/>
          </a:p>
        </p:txBody>
      </p:sp>
    </p:spTree>
    <p:extLst>
      <p:ext uri="{BB962C8B-B14F-4D97-AF65-F5344CB8AC3E}">
        <p14:creationId xmlns:p14="http://schemas.microsoft.com/office/powerpoint/2010/main" val="3294222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t>4</a:t>
            </a:fld>
            <a:endParaRPr lang="en-IN"/>
          </a:p>
        </p:txBody>
      </p:sp>
    </p:spTree>
    <p:extLst>
      <p:ext uri="{BB962C8B-B14F-4D97-AF65-F5344CB8AC3E}">
        <p14:creationId xmlns:p14="http://schemas.microsoft.com/office/powerpoint/2010/main" val="33673753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51879D0-84B2-4D53-9ED7-2D3377EAB197}" type="slidenum">
              <a:rPr lang="en-US" altLang="en-US"/>
              <a:pPr/>
              <a:t>48</a:t>
            </a:fld>
            <a:endParaRPr lang="en-US" altLang="en-US"/>
          </a:p>
        </p:txBody>
      </p:sp>
      <p:sp>
        <p:nvSpPr>
          <p:cNvPr id="1534978" name="Text Box 2"/>
          <p:cNvSpPr txBox="1">
            <a:spLocks noChangeArrowheads="1"/>
          </p:cNvSpPr>
          <p:nvPr/>
        </p:nvSpPr>
        <p:spPr bwMode="auto">
          <a:xfrm>
            <a:off x="1219200" y="720090"/>
            <a:ext cx="48768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n-IN"/>
          </a:p>
        </p:txBody>
      </p:sp>
      <p:sp>
        <p:nvSpPr>
          <p:cNvPr id="1534979" name="Rectangle 3"/>
          <p:cNvSpPr txBox="1">
            <a:spLocks noGrp="1" noChangeArrowheads="1"/>
          </p:cNvSpPr>
          <p:nvPr>
            <p:ph type="body"/>
          </p:nvPr>
        </p:nvSpPr>
        <p:spPr bwMode="auto">
          <a:xfrm>
            <a:off x="975361" y="4560570"/>
            <a:ext cx="5362787"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243339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32D2A38-B73A-4727-AD96-6C5F58779FD3}" type="slidenum">
              <a:rPr lang="en-US" altLang="en-US"/>
              <a:pPr/>
              <a:t>49</a:t>
            </a:fld>
            <a:endParaRPr lang="en-US" altLang="en-US"/>
          </a:p>
        </p:txBody>
      </p:sp>
      <p:sp>
        <p:nvSpPr>
          <p:cNvPr id="1541122" name="Rectangle 2"/>
          <p:cNvSpPr>
            <a:spLocks noGrp="1" noRot="1" noChangeAspect="1" noChangeArrowheads="1" noTextEdit="1"/>
          </p:cNvSpPr>
          <p:nvPr>
            <p:ph type="sldImg"/>
          </p:nvPr>
        </p:nvSpPr>
        <p:spPr bwMode="auto">
          <a:xfrm>
            <a:off x="457200" y="720725"/>
            <a:ext cx="6400800" cy="3600450"/>
          </a:xfrm>
          <a:prstGeom prst="rect">
            <a:avLst/>
          </a:prstGeom>
          <a:solidFill>
            <a:srgbClr val="FFFFFF"/>
          </a:solidFill>
          <a:ln>
            <a:solidFill>
              <a:srgbClr val="000000"/>
            </a:solidFill>
            <a:miter lim="800000"/>
            <a:headEnd/>
            <a:tailEnd/>
          </a:ln>
        </p:spPr>
      </p:sp>
      <p:sp>
        <p:nvSpPr>
          <p:cNvPr id="1541123" name="Rectangle 3"/>
          <p:cNvSpPr>
            <a:spLocks noGrp="1" noChangeArrowheads="1"/>
          </p:cNvSpPr>
          <p:nvPr>
            <p:ph type="body" idx="1"/>
          </p:nvPr>
        </p:nvSpPr>
        <p:spPr bwMode="auto">
          <a:xfrm>
            <a:off x="975360" y="4560570"/>
            <a:ext cx="5364480" cy="432054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0021104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967C298-4431-4F30-ADD7-932129D1C93E}" type="slidenum">
              <a:rPr lang="en-US" altLang="en-US"/>
              <a:pPr/>
              <a:t>51</a:t>
            </a:fld>
            <a:endParaRPr lang="en-US" altLang="en-US"/>
          </a:p>
        </p:txBody>
      </p:sp>
      <p:sp>
        <p:nvSpPr>
          <p:cNvPr id="1537026" name="Text Box 2"/>
          <p:cNvSpPr txBox="1">
            <a:spLocks noChangeArrowheads="1"/>
          </p:cNvSpPr>
          <p:nvPr/>
        </p:nvSpPr>
        <p:spPr bwMode="auto">
          <a:xfrm>
            <a:off x="1219200" y="720090"/>
            <a:ext cx="4876800" cy="360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n-IN"/>
          </a:p>
        </p:txBody>
      </p:sp>
      <p:sp>
        <p:nvSpPr>
          <p:cNvPr id="1537027" name="Rectangle 3"/>
          <p:cNvSpPr txBox="1">
            <a:spLocks noGrp="1" noChangeArrowheads="1"/>
          </p:cNvSpPr>
          <p:nvPr>
            <p:ph type="body"/>
          </p:nvPr>
        </p:nvSpPr>
        <p:spPr bwMode="auto">
          <a:xfrm>
            <a:off x="975361" y="4560570"/>
            <a:ext cx="5362787"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473709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Shape 2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 name="Shape 2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sz="1500"/>
          </a:p>
        </p:txBody>
      </p:sp>
    </p:spTree>
    <p:extLst>
      <p:ext uri="{BB962C8B-B14F-4D97-AF65-F5344CB8AC3E}">
        <p14:creationId xmlns:p14="http://schemas.microsoft.com/office/powerpoint/2010/main" val="1022817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CB1691DF-3604-48F4-B542-26143D1E25B2}" type="slidenum">
              <a:rPr lang="en-GB" altLang="en-US"/>
              <a:pPr/>
              <a:t>55</a:t>
            </a:fld>
            <a:endParaRPr lang="en-GB" altLang="en-US"/>
          </a:p>
        </p:txBody>
      </p:sp>
      <p:sp>
        <p:nvSpPr>
          <p:cNvPr id="296961" name="Text Box 1"/>
          <p:cNvSpPr txBox="1">
            <a:spLocks noChangeArrowheads="1"/>
          </p:cNvSpPr>
          <p:nvPr/>
        </p:nvSpPr>
        <p:spPr bwMode="auto">
          <a:xfrm>
            <a:off x="1290918" y="728880"/>
            <a:ext cx="4716930" cy="358378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96962"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076355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6E4E5A7B-6E22-4A1B-B7FA-21D86987134E}" type="slidenum">
              <a:rPr lang="en-GB" altLang="en-US"/>
              <a:pPr/>
              <a:t>56</a:t>
            </a:fld>
            <a:endParaRPr lang="en-GB" altLang="en-US"/>
          </a:p>
        </p:txBody>
      </p:sp>
      <p:sp>
        <p:nvSpPr>
          <p:cNvPr id="297985" name="Text Box 1"/>
          <p:cNvSpPr txBox="1">
            <a:spLocks noChangeArrowheads="1"/>
          </p:cNvSpPr>
          <p:nvPr/>
        </p:nvSpPr>
        <p:spPr bwMode="auto">
          <a:xfrm>
            <a:off x="1290918" y="728880"/>
            <a:ext cx="4716930" cy="358378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97986"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917677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D53F05DB-CA79-48A9-8C40-6CB1F0F75A8B}" type="slidenum">
              <a:rPr lang="en-GB" altLang="en-US"/>
              <a:pPr/>
              <a:t>57</a:t>
            </a:fld>
            <a:endParaRPr lang="en-GB" altLang="en-US"/>
          </a:p>
        </p:txBody>
      </p:sp>
      <p:sp>
        <p:nvSpPr>
          <p:cNvPr id="299009" name="Text Box 1"/>
          <p:cNvSpPr txBox="1">
            <a:spLocks noChangeArrowheads="1"/>
          </p:cNvSpPr>
          <p:nvPr/>
        </p:nvSpPr>
        <p:spPr bwMode="auto">
          <a:xfrm>
            <a:off x="1290918" y="728880"/>
            <a:ext cx="4716930" cy="358378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99010"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878854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E6B6C456-947E-4FE4-90CA-0E26CB0155A4}" type="slidenum">
              <a:rPr lang="en-GB" altLang="en-US"/>
              <a:pPr/>
              <a:t>58</a:t>
            </a:fld>
            <a:endParaRPr lang="en-GB" altLang="en-US"/>
          </a:p>
        </p:txBody>
      </p:sp>
      <p:sp>
        <p:nvSpPr>
          <p:cNvPr id="300033" name="Text Box 1"/>
          <p:cNvSpPr txBox="1">
            <a:spLocks noChangeArrowheads="1"/>
          </p:cNvSpPr>
          <p:nvPr/>
        </p:nvSpPr>
        <p:spPr bwMode="auto">
          <a:xfrm>
            <a:off x="1290918" y="728880"/>
            <a:ext cx="4728883" cy="3595904"/>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300034"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991949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A656DD91-4081-49BA-8C10-98F4572092BB}" type="slidenum">
              <a:rPr lang="en-GB" altLang="en-US"/>
              <a:pPr/>
              <a:t>59</a:t>
            </a:fld>
            <a:endParaRPr lang="en-GB" altLang="en-US"/>
          </a:p>
        </p:txBody>
      </p:sp>
      <p:sp>
        <p:nvSpPr>
          <p:cNvPr id="301057" name="Text Box 1"/>
          <p:cNvSpPr txBox="1">
            <a:spLocks noChangeArrowheads="1"/>
          </p:cNvSpPr>
          <p:nvPr/>
        </p:nvSpPr>
        <p:spPr bwMode="auto">
          <a:xfrm>
            <a:off x="1290918" y="728880"/>
            <a:ext cx="4728883" cy="3595904"/>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301058"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919773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6157F839-296E-4844-A093-901A289E779A}" type="slidenum">
              <a:rPr lang="en-GB" altLang="en-US"/>
              <a:pPr/>
              <a:t>60</a:t>
            </a:fld>
            <a:endParaRPr lang="en-GB" altLang="en-US"/>
          </a:p>
        </p:txBody>
      </p:sp>
      <p:sp>
        <p:nvSpPr>
          <p:cNvPr id="302081" name="Text Box 1"/>
          <p:cNvSpPr txBox="1">
            <a:spLocks noChangeArrowheads="1"/>
          </p:cNvSpPr>
          <p:nvPr/>
        </p:nvSpPr>
        <p:spPr bwMode="auto">
          <a:xfrm>
            <a:off x="1290918" y="728880"/>
            <a:ext cx="4716930" cy="358378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302082"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98706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Shape 2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 name="Shape 2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sz="1500"/>
          </a:p>
        </p:txBody>
      </p:sp>
    </p:spTree>
    <p:extLst>
      <p:ext uri="{BB962C8B-B14F-4D97-AF65-F5344CB8AC3E}">
        <p14:creationId xmlns:p14="http://schemas.microsoft.com/office/powerpoint/2010/main" val="25694240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FB6CE506-FC2D-4A95-B3BD-6F5B103782A1}" type="slidenum">
              <a:rPr lang="en-GB" altLang="en-US"/>
              <a:pPr/>
              <a:t>61</a:t>
            </a:fld>
            <a:endParaRPr lang="en-GB" altLang="en-US"/>
          </a:p>
        </p:txBody>
      </p:sp>
      <p:sp>
        <p:nvSpPr>
          <p:cNvPr id="303105" name="Text Box 1"/>
          <p:cNvSpPr txBox="1">
            <a:spLocks noChangeArrowheads="1"/>
          </p:cNvSpPr>
          <p:nvPr/>
        </p:nvSpPr>
        <p:spPr bwMode="auto">
          <a:xfrm>
            <a:off x="1290918" y="728880"/>
            <a:ext cx="4716930" cy="358378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303106"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244527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1D7F7723-FC0D-4D3F-9B07-484903540373}" type="slidenum">
              <a:rPr lang="en-GB" altLang="en-US"/>
              <a:pPr/>
              <a:t>62</a:t>
            </a:fld>
            <a:endParaRPr lang="en-GB" altLang="en-US"/>
          </a:p>
        </p:txBody>
      </p:sp>
      <p:sp>
        <p:nvSpPr>
          <p:cNvPr id="304129" name="Text Box 1"/>
          <p:cNvSpPr txBox="1">
            <a:spLocks noChangeArrowheads="1"/>
          </p:cNvSpPr>
          <p:nvPr/>
        </p:nvSpPr>
        <p:spPr bwMode="auto">
          <a:xfrm>
            <a:off x="1290918" y="728880"/>
            <a:ext cx="4716930" cy="358378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304130"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5022799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6BA6C0D0-EAC5-4F41-ADDE-4746DB4C1808}" type="slidenum">
              <a:rPr lang="en-GB" altLang="en-US"/>
              <a:pPr/>
              <a:t>63</a:t>
            </a:fld>
            <a:endParaRPr lang="en-GB" altLang="en-US"/>
          </a:p>
        </p:txBody>
      </p:sp>
      <p:sp>
        <p:nvSpPr>
          <p:cNvPr id="305153" name="Text Box 1"/>
          <p:cNvSpPr txBox="1">
            <a:spLocks noChangeArrowheads="1"/>
          </p:cNvSpPr>
          <p:nvPr/>
        </p:nvSpPr>
        <p:spPr bwMode="auto">
          <a:xfrm>
            <a:off x="1290918" y="728879"/>
            <a:ext cx="4715435" cy="3582266"/>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305154"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509109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C2BADDF1-C1C4-45EB-A629-7C19DAFF2538}" type="slidenum">
              <a:rPr lang="en-GB" altLang="en-US"/>
              <a:pPr/>
              <a:t>64</a:t>
            </a:fld>
            <a:endParaRPr lang="en-GB" altLang="en-US"/>
          </a:p>
        </p:txBody>
      </p:sp>
      <p:sp>
        <p:nvSpPr>
          <p:cNvPr id="306177" name="Text Box 1"/>
          <p:cNvSpPr txBox="1">
            <a:spLocks noChangeArrowheads="1"/>
          </p:cNvSpPr>
          <p:nvPr/>
        </p:nvSpPr>
        <p:spPr bwMode="auto">
          <a:xfrm>
            <a:off x="1290918" y="728879"/>
            <a:ext cx="4715435" cy="3582266"/>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306178"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712017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48C62A60-149A-460B-BD06-2FD7FD4BCE44}" type="slidenum">
              <a:rPr lang="en-GB" altLang="en-US"/>
              <a:pPr/>
              <a:t>65</a:t>
            </a:fld>
            <a:endParaRPr lang="en-GB" altLang="en-US"/>
          </a:p>
        </p:txBody>
      </p:sp>
      <p:sp>
        <p:nvSpPr>
          <p:cNvPr id="307201" name="Text Box 1"/>
          <p:cNvSpPr txBox="1">
            <a:spLocks noChangeArrowheads="1"/>
          </p:cNvSpPr>
          <p:nvPr/>
        </p:nvSpPr>
        <p:spPr bwMode="auto">
          <a:xfrm>
            <a:off x="1290918" y="728879"/>
            <a:ext cx="4715435" cy="3582266"/>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307202"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381773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48CD69F0-FB2A-4D51-8FC2-F79548663866}" type="slidenum">
              <a:rPr lang="en-GB" altLang="en-US"/>
              <a:pPr/>
              <a:t>66</a:t>
            </a:fld>
            <a:endParaRPr lang="en-GB" altLang="en-US"/>
          </a:p>
        </p:txBody>
      </p:sp>
      <p:sp>
        <p:nvSpPr>
          <p:cNvPr id="308225" name="Text Box 1"/>
          <p:cNvSpPr txBox="1">
            <a:spLocks noChangeArrowheads="1"/>
          </p:cNvSpPr>
          <p:nvPr/>
        </p:nvSpPr>
        <p:spPr bwMode="auto">
          <a:xfrm>
            <a:off x="1290918" y="728879"/>
            <a:ext cx="4715435" cy="3582266"/>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308226"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081640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E1F7578D-9B27-44EB-B186-98259F14A7CE}" type="slidenum">
              <a:rPr lang="en-GB" altLang="en-US"/>
              <a:pPr/>
              <a:t>67</a:t>
            </a:fld>
            <a:endParaRPr lang="en-GB" altLang="en-US"/>
          </a:p>
        </p:txBody>
      </p:sp>
      <p:sp>
        <p:nvSpPr>
          <p:cNvPr id="309249" name="Text Box 1"/>
          <p:cNvSpPr txBox="1">
            <a:spLocks noChangeArrowheads="1"/>
          </p:cNvSpPr>
          <p:nvPr/>
        </p:nvSpPr>
        <p:spPr bwMode="auto">
          <a:xfrm>
            <a:off x="1290918" y="728879"/>
            <a:ext cx="4715435" cy="3582266"/>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309250"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355012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CA91E69F-DAA8-49FB-BE96-BB15751D6F21}" type="slidenum">
              <a:rPr lang="en-GB" altLang="en-US"/>
              <a:pPr/>
              <a:t>68</a:t>
            </a:fld>
            <a:endParaRPr lang="en-GB" altLang="en-US"/>
          </a:p>
        </p:txBody>
      </p:sp>
      <p:sp>
        <p:nvSpPr>
          <p:cNvPr id="310273" name="Text Box 1"/>
          <p:cNvSpPr txBox="1">
            <a:spLocks noChangeArrowheads="1"/>
          </p:cNvSpPr>
          <p:nvPr/>
        </p:nvSpPr>
        <p:spPr bwMode="auto">
          <a:xfrm>
            <a:off x="1290918" y="728879"/>
            <a:ext cx="4715435" cy="3582266"/>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310274"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1997752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Shape 2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 name="Shape 2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sz="1500"/>
          </a:p>
        </p:txBody>
      </p:sp>
    </p:spTree>
    <p:extLst>
      <p:ext uri="{BB962C8B-B14F-4D97-AF65-F5344CB8AC3E}">
        <p14:creationId xmlns:p14="http://schemas.microsoft.com/office/powerpoint/2010/main" val="32350255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Shape 2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 name="Shape 2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sz="1500"/>
          </a:p>
        </p:txBody>
      </p:sp>
    </p:spTree>
    <p:extLst>
      <p:ext uri="{BB962C8B-B14F-4D97-AF65-F5344CB8AC3E}">
        <p14:creationId xmlns:p14="http://schemas.microsoft.com/office/powerpoint/2010/main" val="3601161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6A3273FC-A286-4726-B1D1-BC87F28EA904}" type="slidenum">
              <a:rPr lang="en-GB" altLang="en-US"/>
              <a:pPr/>
              <a:t>9</a:t>
            </a:fld>
            <a:endParaRPr lang="en-GB" altLang="en-US"/>
          </a:p>
        </p:txBody>
      </p:sp>
      <p:sp>
        <p:nvSpPr>
          <p:cNvPr id="186369" name="Text Box 1"/>
          <p:cNvSpPr txBox="1">
            <a:spLocks noChangeArrowheads="1"/>
          </p:cNvSpPr>
          <p:nvPr/>
        </p:nvSpPr>
        <p:spPr bwMode="auto">
          <a:xfrm>
            <a:off x="1290918" y="728879"/>
            <a:ext cx="4733365" cy="360045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186370"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50459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Shape 2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 name="Shape 2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sz="1500"/>
          </a:p>
        </p:txBody>
      </p:sp>
    </p:spTree>
    <p:extLst>
      <p:ext uri="{BB962C8B-B14F-4D97-AF65-F5344CB8AC3E}">
        <p14:creationId xmlns:p14="http://schemas.microsoft.com/office/powerpoint/2010/main" val="7641291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99E55180-81C0-468A-84FE-87FDE8710E7C}" type="slidenum">
              <a:rPr lang="en-GB" altLang="en-US"/>
              <a:pPr/>
              <a:t>92</a:t>
            </a:fld>
            <a:endParaRPr lang="en-GB" altLang="en-US"/>
          </a:p>
        </p:txBody>
      </p:sp>
      <p:sp>
        <p:nvSpPr>
          <p:cNvPr id="254977" name="Text Box 1"/>
          <p:cNvSpPr txBox="1">
            <a:spLocks noChangeArrowheads="1"/>
          </p:cNvSpPr>
          <p:nvPr/>
        </p:nvSpPr>
        <p:spPr bwMode="auto">
          <a:xfrm>
            <a:off x="1290918" y="728880"/>
            <a:ext cx="4728883" cy="3595904"/>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54978"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13850905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2175A83B-E12E-4B1D-A856-B4BFA360152F}" type="slidenum">
              <a:rPr lang="en-GB" altLang="en-US"/>
              <a:pPr/>
              <a:t>93</a:t>
            </a:fld>
            <a:endParaRPr lang="en-GB" altLang="en-US"/>
          </a:p>
        </p:txBody>
      </p:sp>
      <p:sp>
        <p:nvSpPr>
          <p:cNvPr id="256001" name="Text Box 1"/>
          <p:cNvSpPr txBox="1">
            <a:spLocks noChangeArrowheads="1"/>
          </p:cNvSpPr>
          <p:nvPr/>
        </p:nvSpPr>
        <p:spPr bwMode="auto">
          <a:xfrm>
            <a:off x="1290918" y="728880"/>
            <a:ext cx="4728883" cy="3595904"/>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56002"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612530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FFEF4182-62D0-4B4D-8D61-3B6C88F4B20B}" type="slidenum">
              <a:rPr lang="en-GB" altLang="en-US"/>
              <a:pPr/>
              <a:t>94</a:t>
            </a:fld>
            <a:endParaRPr lang="en-GB" altLang="en-US"/>
          </a:p>
        </p:txBody>
      </p:sp>
      <p:sp>
        <p:nvSpPr>
          <p:cNvPr id="257025" name="Text Box 1"/>
          <p:cNvSpPr txBox="1">
            <a:spLocks noChangeArrowheads="1"/>
          </p:cNvSpPr>
          <p:nvPr/>
        </p:nvSpPr>
        <p:spPr bwMode="auto">
          <a:xfrm>
            <a:off x="1290918" y="728880"/>
            <a:ext cx="4728883" cy="3595904"/>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57026"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5471560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758D1BCE-3D5A-472F-8DA2-7CEC7E132433}" type="slidenum">
              <a:rPr lang="en-GB" altLang="en-US"/>
              <a:pPr/>
              <a:t>95</a:t>
            </a:fld>
            <a:endParaRPr lang="en-GB" altLang="en-US"/>
          </a:p>
        </p:txBody>
      </p:sp>
      <p:sp>
        <p:nvSpPr>
          <p:cNvPr id="258049" name="Text Box 1"/>
          <p:cNvSpPr txBox="1">
            <a:spLocks noChangeArrowheads="1"/>
          </p:cNvSpPr>
          <p:nvPr/>
        </p:nvSpPr>
        <p:spPr bwMode="auto">
          <a:xfrm>
            <a:off x="1290918" y="728880"/>
            <a:ext cx="4728883" cy="3595904"/>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58050"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772566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686DE671-F681-40EC-B257-D482C35A05B3}" type="slidenum">
              <a:rPr lang="en-GB" altLang="en-US"/>
              <a:pPr/>
              <a:t>96</a:t>
            </a:fld>
            <a:endParaRPr lang="en-GB" altLang="en-US"/>
          </a:p>
        </p:txBody>
      </p:sp>
      <p:sp>
        <p:nvSpPr>
          <p:cNvPr id="259073" name="Text Box 1"/>
          <p:cNvSpPr txBox="1">
            <a:spLocks noChangeArrowheads="1"/>
          </p:cNvSpPr>
          <p:nvPr/>
        </p:nvSpPr>
        <p:spPr bwMode="auto">
          <a:xfrm>
            <a:off x="1290918" y="728880"/>
            <a:ext cx="4728883" cy="3595904"/>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59074"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627330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03FF48CE-1EFF-45EF-93A4-8F66C3408998}" type="slidenum">
              <a:rPr lang="en-GB" altLang="en-US"/>
              <a:pPr/>
              <a:t>97</a:t>
            </a:fld>
            <a:endParaRPr lang="en-GB" altLang="en-US"/>
          </a:p>
        </p:txBody>
      </p:sp>
      <p:sp>
        <p:nvSpPr>
          <p:cNvPr id="260097" name="Text Box 1"/>
          <p:cNvSpPr txBox="1">
            <a:spLocks noChangeArrowheads="1"/>
          </p:cNvSpPr>
          <p:nvPr/>
        </p:nvSpPr>
        <p:spPr bwMode="auto">
          <a:xfrm>
            <a:off x="1290918" y="728880"/>
            <a:ext cx="4728883" cy="3595904"/>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60098"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1168829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A6B9DF8D-43CF-45C6-8707-5668938EE5A0}" type="slidenum">
              <a:rPr lang="en-GB" altLang="en-US"/>
              <a:pPr/>
              <a:t>98</a:t>
            </a:fld>
            <a:endParaRPr lang="en-GB" altLang="en-US"/>
          </a:p>
        </p:txBody>
      </p:sp>
      <p:sp>
        <p:nvSpPr>
          <p:cNvPr id="261121" name="Text Box 1"/>
          <p:cNvSpPr txBox="1">
            <a:spLocks noChangeArrowheads="1"/>
          </p:cNvSpPr>
          <p:nvPr/>
        </p:nvSpPr>
        <p:spPr bwMode="auto">
          <a:xfrm>
            <a:off x="1290918" y="728879"/>
            <a:ext cx="4725895" cy="359287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61122"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6173790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12D3C403-0E96-4617-9BA4-E07A255BF9BC}" type="slidenum">
              <a:rPr lang="en-GB" altLang="en-US"/>
              <a:pPr/>
              <a:t>99</a:t>
            </a:fld>
            <a:endParaRPr lang="en-GB" altLang="en-US"/>
          </a:p>
        </p:txBody>
      </p:sp>
      <p:sp>
        <p:nvSpPr>
          <p:cNvPr id="262145" name="Text Box 1"/>
          <p:cNvSpPr txBox="1">
            <a:spLocks noChangeArrowheads="1"/>
          </p:cNvSpPr>
          <p:nvPr/>
        </p:nvSpPr>
        <p:spPr bwMode="auto">
          <a:xfrm>
            <a:off x="1290918" y="728879"/>
            <a:ext cx="4725895" cy="359287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62146"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183196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212AD3A1-FA30-4CE0-8C7E-E3E85F2BECC4}" type="slidenum">
              <a:rPr lang="en-GB" altLang="en-US"/>
              <a:pPr/>
              <a:t>100</a:t>
            </a:fld>
            <a:endParaRPr lang="en-GB" altLang="en-US"/>
          </a:p>
        </p:txBody>
      </p:sp>
      <p:sp>
        <p:nvSpPr>
          <p:cNvPr id="263169" name="Text Box 1"/>
          <p:cNvSpPr txBox="1">
            <a:spLocks noChangeArrowheads="1"/>
          </p:cNvSpPr>
          <p:nvPr/>
        </p:nvSpPr>
        <p:spPr bwMode="auto">
          <a:xfrm>
            <a:off x="1290918" y="728879"/>
            <a:ext cx="4725895" cy="359287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63170"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87090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6B69E7-AF0C-40E2-A571-88F9B250581F}" type="slidenum">
              <a:rPr lang="he-IL" altLang="en-US"/>
              <a:pPr/>
              <a:t>10</a:t>
            </a:fld>
            <a:endParaRPr lang="en-IN" alt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406641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D6316F70-333F-45FA-A591-1BC026F038C4}" type="slidenum">
              <a:rPr lang="en-GB" altLang="en-US"/>
              <a:pPr/>
              <a:t>101</a:t>
            </a:fld>
            <a:endParaRPr lang="en-GB" altLang="en-US"/>
          </a:p>
        </p:txBody>
      </p:sp>
      <p:sp>
        <p:nvSpPr>
          <p:cNvPr id="264193" name="Text Box 1"/>
          <p:cNvSpPr txBox="1">
            <a:spLocks noChangeArrowheads="1"/>
          </p:cNvSpPr>
          <p:nvPr/>
        </p:nvSpPr>
        <p:spPr bwMode="auto">
          <a:xfrm>
            <a:off x="1290918" y="728879"/>
            <a:ext cx="4725895" cy="359287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64194"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3580222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684574E0-9E0B-464E-80C8-D3041C77790D}" type="slidenum">
              <a:rPr lang="en-GB" altLang="en-US"/>
              <a:pPr/>
              <a:t>102</a:t>
            </a:fld>
            <a:endParaRPr lang="en-GB" altLang="en-US"/>
          </a:p>
        </p:txBody>
      </p:sp>
      <p:sp>
        <p:nvSpPr>
          <p:cNvPr id="265217" name="Text Box 1"/>
          <p:cNvSpPr txBox="1">
            <a:spLocks noChangeArrowheads="1"/>
          </p:cNvSpPr>
          <p:nvPr/>
        </p:nvSpPr>
        <p:spPr bwMode="auto">
          <a:xfrm>
            <a:off x="1290918" y="728880"/>
            <a:ext cx="4721412" cy="358832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65218"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962233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37402C66-325C-4588-8150-B3AF14ABDFBC}" type="slidenum">
              <a:rPr lang="en-GB" altLang="en-US"/>
              <a:pPr/>
              <a:t>103</a:t>
            </a:fld>
            <a:endParaRPr lang="en-GB" altLang="en-US"/>
          </a:p>
        </p:txBody>
      </p:sp>
      <p:sp>
        <p:nvSpPr>
          <p:cNvPr id="266241" name="Text Box 1"/>
          <p:cNvSpPr txBox="1">
            <a:spLocks noChangeArrowheads="1"/>
          </p:cNvSpPr>
          <p:nvPr/>
        </p:nvSpPr>
        <p:spPr bwMode="auto">
          <a:xfrm>
            <a:off x="1290918" y="728879"/>
            <a:ext cx="4725895" cy="359287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66242"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975697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8AA2CA45-C949-437A-9F08-8B5487BDFF02}" type="slidenum">
              <a:rPr lang="en-GB" altLang="en-US"/>
              <a:pPr/>
              <a:t>104</a:t>
            </a:fld>
            <a:endParaRPr lang="en-GB" altLang="en-US"/>
          </a:p>
        </p:txBody>
      </p:sp>
      <p:sp>
        <p:nvSpPr>
          <p:cNvPr id="267265" name="Text Box 1"/>
          <p:cNvSpPr txBox="1">
            <a:spLocks noChangeArrowheads="1"/>
          </p:cNvSpPr>
          <p:nvPr/>
        </p:nvSpPr>
        <p:spPr bwMode="auto">
          <a:xfrm>
            <a:off x="1290918" y="728880"/>
            <a:ext cx="4728883" cy="3595904"/>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67266"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3110840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BE005967-9733-4952-9167-05E7D0D6DCF2}" type="slidenum">
              <a:rPr lang="en-GB" altLang="en-US"/>
              <a:pPr/>
              <a:t>105</a:t>
            </a:fld>
            <a:endParaRPr lang="en-GB" altLang="en-US"/>
          </a:p>
        </p:txBody>
      </p:sp>
      <p:sp>
        <p:nvSpPr>
          <p:cNvPr id="268289" name="Text Box 1"/>
          <p:cNvSpPr txBox="1">
            <a:spLocks noChangeArrowheads="1"/>
          </p:cNvSpPr>
          <p:nvPr/>
        </p:nvSpPr>
        <p:spPr bwMode="auto">
          <a:xfrm>
            <a:off x="1290918" y="728880"/>
            <a:ext cx="4728883" cy="3595904"/>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68290"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0010574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1D009899-A822-4F0F-BF81-532D1E004F95}" type="slidenum">
              <a:rPr lang="en-GB" altLang="en-US"/>
              <a:pPr/>
              <a:t>106</a:t>
            </a:fld>
            <a:endParaRPr lang="en-GB" altLang="en-US"/>
          </a:p>
        </p:txBody>
      </p:sp>
      <p:sp>
        <p:nvSpPr>
          <p:cNvPr id="269313" name="Text Box 1"/>
          <p:cNvSpPr txBox="1">
            <a:spLocks noChangeArrowheads="1"/>
          </p:cNvSpPr>
          <p:nvPr/>
        </p:nvSpPr>
        <p:spPr bwMode="auto">
          <a:xfrm>
            <a:off x="1290918" y="728880"/>
            <a:ext cx="4728883" cy="3595904"/>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69314"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9742753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3452EB55-7DCB-4C05-870F-B15473C886A0}" type="slidenum">
              <a:rPr lang="en-GB" altLang="en-US"/>
              <a:pPr/>
              <a:t>107</a:t>
            </a:fld>
            <a:endParaRPr lang="en-GB" altLang="en-US"/>
          </a:p>
        </p:txBody>
      </p:sp>
      <p:sp>
        <p:nvSpPr>
          <p:cNvPr id="270337" name="Text Box 1"/>
          <p:cNvSpPr txBox="1">
            <a:spLocks noChangeArrowheads="1"/>
          </p:cNvSpPr>
          <p:nvPr/>
        </p:nvSpPr>
        <p:spPr bwMode="auto">
          <a:xfrm>
            <a:off x="1290918" y="728880"/>
            <a:ext cx="4728883" cy="3595904"/>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70338"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8229811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87BAF572-3D70-470A-8A6F-D88F835B91DE}" type="slidenum">
              <a:rPr lang="en-GB" altLang="en-US"/>
              <a:pPr/>
              <a:t>108</a:t>
            </a:fld>
            <a:endParaRPr lang="en-GB" altLang="en-US"/>
          </a:p>
        </p:txBody>
      </p:sp>
      <p:sp>
        <p:nvSpPr>
          <p:cNvPr id="271361" name="Text Box 1"/>
          <p:cNvSpPr txBox="1">
            <a:spLocks noChangeArrowheads="1"/>
          </p:cNvSpPr>
          <p:nvPr/>
        </p:nvSpPr>
        <p:spPr bwMode="auto">
          <a:xfrm>
            <a:off x="1290918" y="728879"/>
            <a:ext cx="4725895" cy="359287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71362"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3941667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C7436DFD-A3A6-4525-9B23-A1C748B77442}" type="slidenum">
              <a:rPr lang="en-GB" altLang="en-US"/>
              <a:pPr/>
              <a:t>109</a:t>
            </a:fld>
            <a:endParaRPr lang="en-GB" altLang="en-US"/>
          </a:p>
        </p:txBody>
      </p:sp>
      <p:sp>
        <p:nvSpPr>
          <p:cNvPr id="272385" name="Text Box 1"/>
          <p:cNvSpPr txBox="1">
            <a:spLocks noChangeArrowheads="1"/>
          </p:cNvSpPr>
          <p:nvPr/>
        </p:nvSpPr>
        <p:spPr bwMode="auto">
          <a:xfrm>
            <a:off x="1290918" y="728880"/>
            <a:ext cx="4722906" cy="358984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72386"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7575832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Shape 2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 name="Shape 2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sz="1500"/>
          </a:p>
        </p:txBody>
      </p:sp>
    </p:spTree>
    <p:extLst>
      <p:ext uri="{BB962C8B-B14F-4D97-AF65-F5344CB8AC3E}">
        <p14:creationId xmlns:p14="http://schemas.microsoft.com/office/powerpoint/2010/main" val="468526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2CBE7625-5EFB-4518-9B8F-60FB8BC2F221}" type="slidenum">
              <a:rPr lang="en-GB" altLang="en-US"/>
              <a:pPr/>
              <a:t>11</a:t>
            </a:fld>
            <a:endParaRPr lang="en-GB" altLang="en-US"/>
          </a:p>
        </p:txBody>
      </p:sp>
      <p:sp>
        <p:nvSpPr>
          <p:cNvPr id="187393" name="Text Box 1"/>
          <p:cNvSpPr txBox="1">
            <a:spLocks noChangeArrowheads="1"/>
          </p:cNvSpPr>
          <p:nvPr/>
        </p:nvSpPr>
        <p:spPr bwMode="auto">
          <a:xfrm>
            <a:off x="1290918" y="728879"/>
            <a:ext cx="4733365" cy="360045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187394"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0732466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DDFE2BDA-C82A-4117-AE64-2FA9E3181A36}" type="slidenum">
              <a:rPr lang="en-GB" altLang="en-US"/>
              <a:pPr/>
              <a:t>111</a:t>
            </a:fld>
            <a:endParaRPr lang="en-GB" altLang="en-US"/>
          </a:p>
        </p:txBody>
      </p:sp>
      <p:sp>
        <p:nvSpPr>
          <p:cNvPr id="243713" name="Text Box 1"/>
          <p:cNvSpPr txBox="1">
            <a:spLocks noChangeArrowheads="1"/>
          </p:cNvSpPr>
          <p:nvPr/>
        </p:nvSpPr>
        <p:spPr bwMode="auto">
          <a:xfrm>
            <a:off x="1290918" y="728880"/>
            <a:ext cx="4712447" cy="357923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43714"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993189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F598926A-1A20-47B5-B464-BA95D780F790}" type="slidenum">
              <a:rPr lang="en-GB" altLang="en-US"/>
              <a:pPr/>
              <a:t>112</a:t>
            </a:fld>
            <a:endParaRPr lang="en-GB" altLang="en-US"/>
          </a:p>
        </p:txBody>
      </p:sp>
      <p:sp>
        <p:nvSpPr>
          <p:cNvPr id="245761" name="Text Box 1"/>
          <p:cNvSpPr txBox="1">
            <a:spLocks noChangeArrowheads="1"/>
          </p:cNvSpPr>
          <p:nvPr/>
        </p:nvSpPr>
        <p:spPr bwMode="auto">
          <a:xfrm>
            <a:off x="1290918" y="728880"/>
            <a:ext cx="4712447" cy="357923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45762"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7351456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B39A7FEE-E3D6-4F81-9C71-D74B852B80A4}" type="slidenum">
              <a:rPr lang="en-GB" altLang="en-US"/>
              <a:pPr/>
              <a:t>113</a:t>
            </a:fld>
            <a:endParaRPr lang="en-GB" altLang="en-US"/>
          </a:p>
        </p:txBody>
      </p:sp>
      <p:sp>
        <p:nvSpPr>
          <p:cNvPr id="246785" name="Text Box 1"/>
          <p:cNvSpPr txBox="1">
            <a:spLocks noChangeArrowheads="1"/>
          </p:cNvSpPr>
          <p:nvPr/>
        </p:nvSpPr>
        <p:spPr bwMode="auto">
          <a:xfrm>
            <a:off x="1290918" y="728880"/>
            <a:ext cx="4712447" cy="357923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46786"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6123919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94A1EC37-0712-4D92-8E3B-1C3682D80F5C}" type="slidenum">
              <a:rPr lang="en-GB" altLang="en-US"/>
              <a:pPr/>
              <a:t>114</a:t>
            </a:fld>
            <a:endParaRPr lang="en-GB" altLang="en-US"/>
          </a:p>
        </p:txBody>
      </p:sp>
      <p:sp>
        <p:nvSpPr>
          <p:cNvPr id="247809" name="Text Box 1"/>
          <p:cNvSpPr txBox="1">
            <a:spLocks noChangeArrowheads="1"/>
          </p:cNvSpPr>
          <p:nvPr/>
        </p:nvSpPr>
        <p:spPr bwMode="auto">
          <a:xfrm>
            <a:off x="1290918" y="728880"/>
            <a:ext cx="4712447" cy="357923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47810"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0613813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9D15F44D-2482-4387-B239-59587B111838}" type="slidenum">
              <a:rPr lang="en-GB" altLang="en-US"/>
              <a:pPr/>
              <a:t>115</a:t>
            </a:fld>
            <a:endParaRPr lang="en-GB" altLang="en-US"/>
          </a:p>
        </p:txBody>
      </p:sp>
      <p:sp>
        <p:nvSpPr>
          <p:cNvPr id="248833" name="Text Box 1"/>
          <p:cNvSpPr txBox="1">
            <a:spLocks noChangeArrowheads="1"/>
          </p:cNvSpPr>
          <p:nvPr/>
        </p:nvSpPr>
        <p:spPr bwMode="auto">
          <a:xfrm>
            <a:off x="1290918" y="728880"/>
            <a:ext cx="4712447" cy="357923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48834"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4542364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F1433A99-163B-480F-9339-2FF651BA2866}" type="slidenum">
              <a:rPr lang="en-GB" altLang="en-US"/>
              <a:pPr/>
              <a:t>116</a:t>
            </a:fld>
            <a:endParaRPr lang="en-GB" altLang="en-US"/>
          </a:p>
        </p:txBody>
      </p:sp>
      <p:sp>
        <p:nvSpPr>
          <p:cNvPr id="249857" name="Text Box 1"/>
          <p:cNvSpPr txBox="1">
            <a:spLocks noChangeArrowheads="1"/>
          </p:cNvSpPr>
          <p:nvPr/>
        </p:nvSpPr>
        <p:spPr bwMode="auto">
          <a:xfrm>
            <a:off x="1290918" y="728880"/>
            <a:ext cx="4712447" cy="357923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49858"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7807209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0FA4088E-7332-43EF-9813-B0A2B1D27125}" type="slidenum">
              <a:rPr lang="en-GB" altLang="en-US"/>
              <a:pPr/>
              <a:t>117</a:t>
            </a:fld>
            <a:endParaRPr lang="en-GB" altLang="en-US"/>
          </a:p>
        </p:txBody>
      </p:sp>
      <p:sp>
        <p:nvSpPr>
          <p:cNvPr id="250881" name="Text Box 1"/>
          <p:cNvSpPr txBox="1">
            <a:spLocks noChangeArrowheads="1"/>
          </p:cNvSpPr>
          <p:nvPr/>
        </p:nvSpPr>
        <p:spPr bwMode="auto">
          <a:xfrm>
            <a:off x="1290918" y="728880"/>
            <a:ext cx="4712447" cy="357923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50882"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3656262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AD04CBE4-5979-4DD3-BA8D-7E6288C97102}" type="slidenum">
              <a:rPr lang="en-GB" altLang="en-US"/>
              <a:pPr/>
              <a:t>118</a:t>
            </a:fld>
            <a:endParaRPr lang="en-GB" altLang="en-US"/>
          </a:p>
        </p:txBody>
      </p:sp>
      <p:sp>
        <p:nvSpPr>
          <p:cNvPr id="251905" name="Text Box 1"/>
          <p:cNvSpPr txBox="1">
            <a:spLocks noChangeArrowheads="1"/>
          </p:cNvSpPr>
          <p:nvPr/>
        </p:nvSpPr>
        <p:spPr bwMode="auto">
          <a:xfrm>
            <a:off x="1290918" y="728880"/>
            <a:ext cx="4710953" cy="3577719"/>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51906"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18699880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C06492FF-300F-43B5-A80B-E87E780BDFA7}" type="slidenum">
              <a:rPr lang="en-GB" altLang="en-US"/>
              <a:pPr/>
              <a:t>119</a:t>
            </a:fld>
            <a:endParaRPr lang="en-GB" altLang="en-US"/>
          </a:p>
        </p:txBody>
      </p:sp>
      <p:sp>
        <p:nvSpPr>
          <p:cNvPr id="252929" name="Text Box 1"/>
          <p:cNvSpPr txBox="1">
            <a:spLocks noChangeArrowheads="1"/>
          </p:cNvSpPr>
          <p:nvPr/>
        </p:nvSpPr>
        <p:spPr bwMode="auto">
          <a:xfrm>
            <a:off x="1290918" y="728880"/>
            <a:ext cx="4710953" cy="3577719"/>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52930"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242920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Shape 2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 name="Shape 2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sz="1500"/>
          </a:p>
        </p:txBody>
      </p:sp>
    </p:spTree>
    <p:extLst>
      <p:ext uri="{BB962C8B-B14F-4D97-AF65-F5344CB8AC3E}">
        <p14:creationId xmlns:p14="http://schemas.microsoft.com/office/powerpoint/2010/main" val="1760645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B29A524D-F72F-4527-BE4E-CE1128A37653}" type="slidenum">
              <a:rPr lang="en-GB" altLang="en-US"/>
              <a:pPr/>
              <a:t>12</a:t>
            </a:fld>
            <a:endParaRPr lang="en-GB" altLang="en-US"/>
          </a:p>
        </p:txBody>
      </p:sp>
      <p:sp>
        <p:nvSpPr>
          <p:cNvPr id="188417" name="Text Box 1"/>
          <p:cNvSpPr txBox="1">
            <a:spLocks noChangeArrowheads="1"/>
          </p:cNvSpPr>
          <p:nvPr/>
        </p:nvSpPr>
        <p:spPr bwMode="auto">
          <a:xfrm>
            <a:off x="1290918" y="728880"/>
            <a:ext cx="4730376" cy="3597419"/>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188418"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096700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CB3691A1-D982-4DB3-BFDF-929408109E65}" type="slidenum">
              <a:rPr lang="en-GB" altLang="en-US"/>
              <a:pPr/>
              <a:t>121</a:t>
            </a:fld>
            <a:endParaRPr lang="en-GB" altLang="en-US"/>
          </a:p>
        </p:txBody>
      </p:sp>
      <p:sp>
        <p:nvSpPr>
          <p:cNvPr id="288769" name="Text Box 1"/>
          <p:cNvSpPr txBox="1">
            <a:spLocks noChangeArrowheads="1"/>
          </p:cNvSpPr>
          <p:nvPr/>
        </p:nvSpPr>
        <p:spPr bwMode="auto">
          <a:xfrm>
            <a:off x="1290918" y="728880"/>
            <a:ext cx="4718424" cy="358529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88770"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0940710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Shape 2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 name="Shape 2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sz="1500"/>
          </a:p>
        </p:txBody>
      </p:sp>
    </p:spTree>
    <p:extLst>
      <p:ext uri="{BB962C8B-B14F-4D97-AF65-F5344CB8AC3E}">
        <p14:creationId xmlns:p14="http://schemas.microsoft.com/office/powerpoint/2010/main" val="84578657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CB3691A1-D982-4DB3-BFDF-929408109E65}" type="slidenum">
              <a:rPr lang="en-GB" altLang="en-US"/>
              <a:pPr/>
              <a:t>130</a:t>
            </a:fld>
            <a:endParaRPr lang="en-GB" altLang="en-US"/>
          </a:p>
        </p:txBody>
      </p:sp>
      <p:sp>
        <p:nvSpPr>
          <p:cNvPr id="288769" name="Text Box 1"/>
          <p:cNvSpPr txBox="1">
            <a:spLocks noChangeArrowheads="1"/>
          </p:cNvSpPr>
          <p:nvPr/>
        </p:nvSpPr>
        <p:spPr bwMode="auto">
          <a:xfrm>
            <a:off x="1290918" y="728880"/>
            <a:ext cx="4718424" cy="358529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88770"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6496094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375C0C42-704A-418D-8D21-EF8E126B9860}" type="slidenum">
              <a:rPr lang="en-GB" altLang="en-US"/>
              <a:pPr/>
              <a:t>131</a:t>
            </a:fld>
            <a:endParaRPr lang="en-GB" altLang="en-US"/>
          </a:p>
        </p:txBody>
      </p:sp>
      <p:sp>
        <p:nvSpPr>
          <p:cNvPr id="289793" name="Text Box 1"/>
          <p:cNvSpPr txBox="1">
            <a:spLocks noChangeArrowheads="1"/>
          </p:cNvSpPr>
          <p:nvPr/>
        </p:nvSpPr>
        <p:spPr bwMode="auto">
          <a:xfrm>
            <a:off x="1290918" y="728880"/>
            <a:ext cx="4718424" cy="358529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749" tIns="43375" rIns="86749" bIns="43375" anchor="ctr"/>
          <a:lstStyle/>
          <a:p>
            <a:endParaRPr lang="en-IN"/>
          </a:p>
        </p:txBody>
      </p:sp>
      <p:sp>
        <p:nvSpPr>
          <p:cNvPr id="289794" name="Rectangle 2"/>
          <p:cNvSpPr txBox="1">
            <a:spLocks noGrp="1" noChangeArrowheads="1"/>
          </p:cNvSpPr>
          <p:nvPr>
            <p:ph type="body"/>
          </p:nvPr>
        </p:nvSpPr>
        <p:spPr bwMode="auto">
          <a:xfrm>
            <a:off x="732118" y="4559662"/>
            <a:ext cx="5824071" cy="42914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5936774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Shape 2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 name="Shape 2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sz="1500"/>
          </a:p>
        </p:txBody>
      </p:sp>
    </p:spTree>
    <p:extLst>
      <p:ext uri="{BB962C8B-B14F-4D97-AF65-F5344CB8AC3E}">
        <p14:creationId xmlns:p14="http://schemas.microsoft.com/office/powerpoint/2010/main" val="351027625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Shape 2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 name="Shape 2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sz="1500"/>
          </a:p>
        </p:txBody>
      </p:sp>
    </p:spTree>
    <p:extLst>
      <p:ext uri="{BB962C8B-B14F-4D97-AF65-F5344CB8AC3E}">
        <p14:creationId xmlns:p14="http://schemas.microsoft.com/office/powerpoint/2010/main" val="329678423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Python Network Programming</a:t>
            </a:r>
          </a:p>
        </p:txBody>
      </p:sp>
      <p:sp>
        <p:nvSpPr>
          <p:cNvPr id="5" name="Rectangle 3"/>
          <p:cNvSpPr>
            <a:spLocks noGrp="1" noChangeArrowheads="1"/>
          </p:cNvSpPr>
          <p:nvPr>
            <p:ph type="dt" idx="1"/>
          </p:nvPr>
        </p:nvSpPr>
        <p:spPr>
          <a:ln/>
        </p:spPr>
        <p:txBody>
          <a:bodyPr/>
          <a:lstStyle/>
          <a:p>
            <a:r>
              <a:rPr lang="en-US" altLang="en-US"/>
              <a:t>LinuxWorld, New York, January 20, 2004</a:t>
            </a:r>
          </a:p>
        </p:txBody>
      </p:sp>
      <p:sp>
        <p:nvSpPr>
          <p:cNvPr id="6" name="Rectangle 6"/>
          <p:cNvSpPr>
            <a:spLocks noGrp="1" noChangeArrowheads="1"/>
          </p:cNvSpPr>
          <p:nvPr>
            <p:ph type="ftr" sz="quarter" idx="4"/>
          </p:nvPr>
        </p:nvSpPr>
        <p:spPr>
          <a:ln/>
        </p:spPr>
        <p:txBody>
          <a:bodyPr/>
          <a:lstStyle/>
          <a:p>
            <a:r>
              <a:rPr lang="en-US" altLang="en-US"/>
              <a:t>Steve Holden, Holden Web LLC</a:t>
            </a:r>
          </a:p>
        </p:txBody>
      </p:sp>
      <p:sp>
        <p:nvSpPr>
          <p:cNvPr id="7" name="Rectangle 7"/>
          <p:cNvSpPr>
            <a:spLocks noGrp="1" noChangeArrowheads="1"/>
          </p:cNvSpPr>
          <p:nvPr>
            <p:ph type="sldNum" sz="quarter" idx="5"/>
          </p:nvPr>
        </p:nvSpPr>
        <p:spPr>
          <a:ln/>
        </p:spPr>
        <p:txBody>
          <a:bodyPr/>
          <a:lstStyle/>
          <a:p>
            <a:fld id="{F1BAAC16-22C5-4B79-B1D7-69B1E36F88D7}" type="slidenum">
              <a:rPr lang="en-US" altLang="en-US"/>
              <a:pPr/>
              <a:t>147</a:t>
            </a:fld>
            <a:endParaRPr lang="en-US" altLang="en-US"/>
          </a:p>
        </p:txBody>
      </p:sp>
      <p:sp>
        <p:nvSpPr>
          <p:cNvPr id="347143" name="Rectangle 7"/>
          <p:cNvSpPr>
            <a:spLocks noGrp="1" noRot="1" noChangeAspect="1" noChangeArrowheads="1" noTextEdit="1"/>
          </p:cNvSpPr>
          <p:nvPr>
            <p:ph type="sldImg"/>
          </p:nvPr>
        </p:nvSpPr>
        <p:spPr>
          <a:ln/>
        </p:spPr>
      </p:sp>
      <p:sp>
        <p:nvSpPr>
          <p:cNvPr id="347144" name="Rectangle 8"/>
          <p:cNvSpPr>
            <a:spLocks noGrp="1" noChangeArrowheads="1"/>
          </p:cNvSpPr>
          <p:nvPr>
            <p:ph type="body" idx="1"/>
          </p:nvPr>
        </p:nvSpPr>
        <p:spPr/>
        <p:txBody>
          <a:bodyPr/>
          <a:lstStyle/>
          <a:p>
            <a:r>
              <a:rPr lang="en-US" altLang="en-US"/>
              <a:t>The network layer of TCP/IP makes no guarantees of delivery: at any hop along the way a packet may be discarded, either because transmission errors have been detected or simply because the receiving equipment does not have the capacity to process it.</a:t>
            </a:r>
          </a:p>
          <a:p>
            <a:endParaRPr lang="en-US" altLang="en-US"/>
          </a:p>
          <a:p>
            <a:r>
              <a:rPr lang="en-US" altLang="en-US"/>
              <a:t>In such circumstances the originating host may or may not receive an ICMP (Internet Control Message Protocol) message detailing the reason for non-delivery. ICMP messages can be useful in helping hosts to change to more appropriate behavior, but are not always actioned even when raised.</a:t>
            </a:r>
          </a:p>
          <a:p>
            <a:endParaRPr lang="en-US" altLang="en-US"/>
          </a:p>
          <a:p>
            <a:r>
              <a:rPr lang="en-US" altLang="en-US"/>
              <a:t>Since different physical network use different addressing schemes it's important that IP provides a unified scheme independent of the underlying hardware. This is crucial when building large internets (an "internet" with a small "I" is any interconnected collection of IP networks). You can find a detailed description of IP addressing at </a:t>
            </a:r>
          </a:p>
          <a:p>
            <a:r>
              <a:rPr lang="en-US" altLang="en-US"/>
              <a:t>        http://www.holdenweb.com/students/3comip.pdf</a:t>
            </a:r>
          </a:p>
          <a:p>
            <a:endParaRPr lang="en-US" altLang="en-US"/>
          </a:p>
        </p:txBody>
      </p:sp>
    </p:spTree>
    <p:extLst>
      <p:ext uri="{BB962C8B-B14F-4D97-AF65-F5344CB8AC3E}">
        <p14:creationId xmlns:p14="http://schemas.microsoft.com/office/powerpoint/2010/main" val="288494190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Python Network Programming</a:t>
            </a:r>
          </a:p>
        </p:txBody>
      </p:sp>
      <p:sp>
        <p:nvSpPr>
          <p:cNvPr id="5" name="Rectangle 3"/>
          <p:cNvSpPr>
            <a:spLocks noGrp="1" noChangeArrowheads="1"/>
          </p:cNvSpPr>
          <p:nvPr>
            <p:ph type="dt" idx="1"/>
          </p:nvPr>
        </p:nvSpPr>
        <p:spPr>
          <a:ln/>
        </p:spPr>
        <p:txBody>
          <a:bodyPr/>
          <a:lstStyle/>
          <a:p>
            <a:r>
              <a:rPr lang="en-US" altLang="en-US"/>
              <a:t>LinuxWorld, New York, January 20, 2004</a:t>
            </a:r>
          </a:p>
        </p:txBody>
      </p:sp>
      <p:sp>
        <p:nvSpPr>
          <p:cNvPr id="6" name="Rectangle 6"/>
          <p:cNvSpPr>
            <a:spLocks noGrp="1" noChangeArrowheads="1"/>
          </p:cNvSpPr>
          <p:nvPr>
            <p:ph type="ftr" sz="quarter" idx="4"/>
          </p:nvPr>
        </p:nvSpPr>
        <p:spPr>
          <a:ln/>
        </p:spPr>
        <p:txBody>
          <a:bodyPr/>
          <a:lstStyle/>
          <a:p>
            <a:r>
              <a:rPr lang="en-US" altLang="en-US"/>
              <a:t>Steve Holden, Holden Web LLC</a:t>
            </a:r>
          </a:p>
        </p:txBody>
      </p:sp>
      <p:sp>
        <p:nvSpPr>
          <p:cNvPr id="7" name="Rectangle 7"/>
          <p:cNvSpPr>
            <a:spLocks noGrp="1" noChangeArrowheads="1"/>
          </p:cNvSpPr>
          <p:nvPr>
            <p:ph type="sldNum" sz="quarter" idx="5"/>
          </p:nvPr>
        </p:nvSpPr>
        <p:spPr>
          <a:ln/>
        </p:spPr>
        <p:txBody>
          <a:bodyPr/>
          <a:lstStyle/>
          <a:p>
            <a:fld id="{00F50A43-1A75-4AE9-96A4-AFBDC0115E22}" type="slidenum">
              <a:rPr lang="en-US" altLang="en-US"/>
              <a:pPr/>
              <a:t>148</a:t>
            </a:fld>
            <a:endParaRPr lang="en-US" altLang="en-US"/>
          </a:p>
        </p:txBody>
      </p:sp>
      <p:sp>
        <p:nvSpPr>
          <p:cNvPr id="349188" name="Rectangle 4"/>
          <p:cNvSpPr>
            <a:spLocks noGrp="1" noRot="1" noChangeAspect="1" noChangeArrowheads="1" noTextEdit="1"/>
          </p:cNvSpPr>
          <p:nvPr>
            <p:ph type="sldImg"/>
          </p:nvPr>
        </p:nvSpPr>
        <p:spPr>
          <a:ln/>
        </p:spPr>
      </p:sp>
      <p:sp>
        <p:nvSpPr>
          <p:cNvPr id="349189" name="Rectangle 5"/>
          <p:cNvSpPr>
            <a:spLocks noGrp="1" noChangeArrowheads="1"/>
          </p:cNvSpPr>
          <p:nvPr>
            <p:ph type="body" idx="1"/>
          </p:nvPr>
        </p:nvSpPr>
        <p:spPr/>
        <p:txBody>
          <a:bodyPr/>
          <a:lstStyle/>
          <a:p>
            <a:r>
              <a:rPr lang="en-US" altLang="en-US"/>
              <a:t>You can think of UDP as similar to the postal service – packets go out, they can be lost along the way if an intermediate router runs out of resources or if they are mangled by noise, no acknowledgements are issued. UDP applications are therefore usually simpler messaging-style applications, where the only recovery action will be a fixed number of retries.</a:t>
            </a:r>
          </a:p>
          <a:p>
            <a:endParaRPr lang="en-US" altLang="en-US"/>
          </a:p>
          <a:p>
            <a:r>
              <a:rPr lang="en-US" altLang="en-US"/>
              <a:t>DNS is a good example -- although it can use TCP, most DNS traffic is carried by UDP. If a server does not reply, or if the reply (or the request) gets lost, the consequences are usually not tragic. If you fail to resolve a host name because of such an error you (as a user) will usually be quite happy to try again, and this failure will not have been significant.</a:t>
            </a:r>
          </a:p>
          <a:p>
            <a:endParaRPr lang="en-US" altLang="en-US"/>
          </a:p>
          <a:p>
            <a:r>
              <a:rPr lang="en-US" altLang="en-US"/>
              <a:t>As you will see later, a server binds to a specific port when it starts up. Originally a client had to "just know" what port the server would be listening on, and so default port numbers were allocated: 80 for HTTP, 25 for SMTP and so on. Later on, services like the PortMapper were introduced so that a server could use any port, and register it with the Portmapper – the clients would start with a PortMapper enquiry to find out which port their server was listening on.</a:t>
            </a:r>
          </a:p>
        </p:txBody>
      </p:sp>
    </p:spTree>
    <p:extLst>
      <p:ext uri="{BB962C8B-B14F-4D97-AF65-F5344CB8AC3E}">
        <p14:creationId xmlns:p14="http://schemas.microsoft.com/office/powerpoint/2010/main" val="63983029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Python Network Programming</a:t>
            </a:r>
          </a:p>
        </p:txBody>
      </p:sp>
      <p:sp>
        <p:nvSpPr>
          <p:cNvPr id="5" name="Rectangle 3"/>
          <p:cNvSpPr>
            <a:spLocks noGrp="1" noChangeArrowheads="1"/>
          </p:cNvSpPr>
          <p:nvPr>
            <p:ph type="dt" idx="1"/>
          </p:nvPr>
        </p:nvSpPr>
        <p:spPr>
          <a:ln/>
        </p:spPr>
        <p:txBody>
          <a:bodyPr/>
          <a:lstStyle/>
          <a:p>
            <a:r>
              <a:rPr lang="en-US" altLang="en-US"/>
              <a:t>LinuxWorld, New York, January 20, 2004</a:t>
            </a:r>
          </a:p>
        </p:txBody>
      </p:sp>
      <p:sp>
        <p:nvSpPr>
          <p:cNvPr id="6" name="Rectangle 6"/>
          <p:cNvSpPr>
            <a:spLocks noGrp="1" noChangeArrowheads="1"/>
          </p:cNvSpPr>
          <p:nvPr>
            <p:ph type="ftr" sz="quarter" idx="4"/>
          </p:nvPr>
        </p:nvSpPr>
        <p:spPr>
          <a:ln/>
        </p:spPr>
        <p:txBody>
          <a:bodyPr/>
          <a:lstStyle/>
          <a:p>
            <a:r>
              <a:rPr lang="en-US" altLang="en-US"/>
              <a:t>Steve Holden, Holden Web LLC</a:t>
            </a:r>
          </a:p>
        </p:txBody>
      </p:sp>
      <p:sp>
        <p:nvSpPr>
          <p:cNvPr id="7" name="Rectangle 7"/>
          <p:cNvSpPr>
            <a:spLocks noGrp="1" noChangeArrowheads="1"/>
          </p:cNvSpPr>
          <p:nvPr>
            <p:ph type="sldNum" sz="quarter" idx="5"/>
          </p:nvPr>
        </p:nvSpPr>
        <p:spPr>
          <a:ln/>
        </p:spPr>
        <p:txBody>
          <a:bodyPr/>
          <a:lstStyle/>
          <a:p>
            <a:fld id="{F66FC60A-59F3-4EF5-8340-05D21FB000F2}" type="slidenum">
              <a:rPr lang="en-US" altLang="en-US"/>
              <a:pPr/>
              <a:t>149</a:t>
            </a:fld>
            <a:endParaRPr lang="en-US" altLang="en-US"/>
          </a:p>
        </p:txBody>
      </p:sp>
      <p:sp>
        <p:nvSpPr>
          <p:cNvPr id="373764" name="Rectangle 4"/>
          <p:cNvSpPr>
            <a:spLocks noGrp="1" noRot="1" noChangeAspect="1" noChangeArrowheads="1" noTextEdit="1"/>
          </p:cNvSpPr>
          <p:nvPr>
            <p:ph type="sldImg"/>
          </p:nvPr>
        </p:nvSpPr>
        <p:spPr>
          <a:ln/>
        </p:spPr>
      </p:sp>
      <p:sp>
        <p:nvSpPr>
          <p:cNvPr id="373765" name="Rectangle 5"/>
          <p:cNvSpPr>
            <a:spLocks noGrp="1" noChangeArrowheads="1"/>
          </p:cNvSpPr>
          <p:nvPr>
            <p:ph type="body" idx="1"/>
          </p:nvPr>
        </p:nvSpPr>
        <p:spPr/>
        <p:txBody>
          <a:bodyPr/>
          <a:lstStyle/>
          <a:p>
            <a:r>
              <a:rPr lang="en-US" altLang="en-US"/>
              <a:t>Although not all client/server systems are based around the idea of a passive and an active opener this is currently the dominant paradigm for networking, used by FTP, Telnet, DNS, SMTP, SNMP and many others.</a:t>
            </a:r>
          </a:p>
          <a:p>
            <a:endParaRPr lang="en-US" altLang="en-US"/>
          </a:p>
          <a:p>
            <a:r>
              <a:rPr lang="en-US" altLang="en-US"/>
              <a:t>The client and the server will typically use the socket API, originally devised as part of the bsd Unix implementation, to interact with the networking features of their host operating system. A socket gives the application code access to the network interface using convenient calls to transmit and receive data. Python standardizes access to sockets to eliminate the need to worry about platform differences -- network programming is remarkably consistent among Linux, UNIX and Windows.</a:t>
            </a:r>
          </a:p>
          <a:p>
            <a:endParaRPr lang="en-US" altLang="en-US"/>
          </a:p>
          <a:p>
            <a:r>
              <a:rPr lang="en-US" altLang="en-US"/>
              <a:t>The fact that a client port number is guaranteed unique on its host allows traffic to be multiplexed and demultiplexed over shared network paths. Even when two telnet clients on the same host are in touch with telnet servers on the same host the client address/port number combination is unique, allowing the traffic to be delivered to the correct process.</a:t>
            </a:r>
          </a:p>
        </p:txBody>
      </p:sp>
    </p:spTree>
    <p:extLst>
      <p:ext uri="{BB962C8B-B14F-4D97-AF65-F5344CB8AC3E}">
        <p14:creationId xmlns:p14="http://schemas.microsoft.com/office/powerpoint/2010/main" val="415163789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Python Network Programming</a:t>
            </a:r>
          </a:p>
        </p:txBody>
      </p:sp>
      <p:sp>
        <p:nvSpPr>
          <p:cNvPr id="5" name="Rectangle 3"/>
          <p:cNvSpPr>
            <a:spLocks noGrp="1" noChangeArrowheads="1"/>
          </p:cNvSpPr>
          <p:nvPr>
            <p:ph type="dt" idx="1"/>
          </p:nvPr>
        </p:nvSpPr>
        <p:spPr>
          <a:ln/>
        </p:spPr>
        <p:txBody>
          <a:bodyPr/>
          <a:lstStyle/>
          <a:p>
            <a:r>
              <a:rPr lang="en-US" altLang="en-US"/>
              <a:t>LinuxWorld, New York, January 20, 2004</a:t>
            </a:r>
          </a:p>
        </p:txBody>
      </p:sp>
      <p:sp>
        <p:nvSpPr>
          <p:cNvPr id="6" name="Rectangle 6"/>
          <p:cNvSpPr>
            <a:spLocks noGrp="1" noChangeArrowheads="1"/>
          </p:cNvSpPr>
          <p:nvPr>
            <p:ph type="ftr" sz="quarter" idx="4"/>
          </p:nvPr>
        </p:nvSpPr>
        <p:spPr>
          <a:ln/>
        </p:spPr>
        <p:txBody>
          <a:bodyPr/>
          <a:lstStyle/>
          <a:p>
            <a:r>
              <a:rPr lang="en-US" altLang="en-US"/>
              <a:t>Steve Holden, Holden Web LLC</a:t>
            </a:r>
          </a:p>
        </p:txBody>
      </p:sp>
      <p:sp>
        <p:nvSpPr>
          <p:cNvPr id="7" name="Rectangle 7"/>
          <p:cNvSpPr>
            <a:spLocks noGrp="1" noChangeArrowheads="1"/>
          </p:cNvSpPr>
          <p:nvPr>
            <p:ph type="sldNum" sz="quarter" idx="5"/>
          </p:nvPr>
        </p:nvSpPr>
        <p:spPr>
          <a:ln/>
        </p:spPr>
        <p:txBody>
          <a:bodyPr/>
          <a:lstStyle/>
          <a:p>
            <a:fld id="{1810A852-D8CE-4AA8-A02C-85ABD3B8E904}" type="slidenum">
              <a:rPr lang="en-US" altLang="en-US"/>
              <a:pPr/>
              <a:t>150</a:t>
            </a:fld>
            <a:endParaRPr lang="en-US" altLang="en-US"/>
          </a:p>
        </p:txBody>
      </p:sp>
      <p:sp>
        <p:nvSpPr>
          <p:cNvPr id="376836" name="Rectangle 4"/>
          <p:cNvSpPr>
            <a:spLocks noGrp="1" noRot="1" noChangeAspect="1" noChangeArrowheads="1" noTextEdit="1"/>
          </p:cNvSpPr>
          <p:nvPr>
            <p:ph type="sldImg"/>
          </p:nvPr>
        </p:nvSpPr>
        <p:spPr>
          <a:ln/>
        </p:spPr>
      </p:sp>
      <p:sp>
        <p:nvSpPr>
          <p:cNvPr id="376837" name="Rectangle 5"/>
          <p:cNvSpPr>
            <a:spLocks noGrp="1" noChangeArrowheads="1"/>
          </p:cNvSpPr>
          <p:nvPr>
            <p:ph type="body" idx="1"/>
          </p:nvPr>
        </p:nvSpPr>
        <p:spPr/>
        <p:txBody>
          <a:bodyPr/>
          <a:lstStyle/>
          <a:p>
            <a:r>
              <a:rPr lang="en-US" altLang="en-US"/>
              <a:t>When UDP is used, the server creates a socket and binds address(es) and a port number to it. The server then waits for incoming data (remember: UDP is connectionless).</a:t>
            </a:r>
          </a:p>
          <a:p>
            <a:endParaRPr lang="en-US" altLang="en-US"/>
          </a:p>
          <a:p>
            <a:r>
              <a:rPr lang="en-US" altLang="en-US"/>
              <a:t>The clients also create a socket, then they bind it to the appropriate interface – typically allowing the transport layer to choose an </a:t>
            </a:r>
            <a:r>
              <a:rPr lang="en-US" altLang="en-US" i="1"/>
              <a:t>epehemeral</a:t>
            </a:r>
            <a:r>
              <a:rPr lang="en-US" altLang="en-US"/>
              <a:t> (short-lived) port number rather than specifying a particular port.</a:t>
            </a:r>
          </a:p>
          <a:p>
            <a:endParaRPr lang="en-US" altLang="en-US"/>
          </a:p>
          <a:p>
            <a:r>
              <a:rPr lang="en-US" altLang="en-US"/>
              <a:t>The client sends data to the server, which awakes from its blocked state and starts to compute its response. Meantime the client has issued a </a:t>
            </a:r>
            <a:r>
              <a:rPr lang="en-US" altLang="en-US" b="1">
                <a:latin typeface="Courier New" pitchFamily="49" charset="0"/>
              </a:rPr>
              <a:t>recvfrom()</a:t>
            </a:r>
            <a:r>
              <a:rPr lang="en-US" altLang="en-US"/>
              <a:t> using the same address it sent the data to, and is blocked awaiting the response which should eventually arrive from the server.</a:t>
            </a:r>
          </a:p>
          <a:p>
            <a:endParaRPr lang="en-US" altLang="en-US"/>
          </a:p>
          <a:p>
            <a:r>
              <a:rPr lang="en-US" altLang="en-US"/>
              <a:t>When the server sends its result back, it goes to the address and port number the incoming data was received from. The server then loops around to wait for another request. The arrival of the server’s data unblocks the client, which can then continue.</a:t>
            </a:r>
          </a:p>
          <a:p>
            <a:endParaRPr lang="en-US" altLang="en-US"/>
          </a:p>
          <a:p>
            <a:r>
              <a:rPr lang="en-US" altLang="en-US"/>
              <a:t>This is something of a simplification: using a library based on the </a:t>
            </a:r>
            <a:r>
              <a:rPr lang="en-US" altLang="en-US" b="1">
                <a:latin typeface="Courier New" pitchFamily="49" charset="0"/>
              </a:rPr>
              <a:t>select()</a:t>
            </a:r>
            <a:r>
              <a:rPr lang="en-US" altLang="en-US"/>
              <a:t> system call it is possible to use sockets in a non-blocking fashion. This does complicate the code somewhat, however.</a:t>
            </a:r>
          </a:p>
          <a:p>
            <a:endParaRPr lang="en-US" altLang="en-US"/>
          </a:p>
        </p:txBody>
      </p:sp>
    </p:spTree>
    <p:extLst>
      <p:ext uri="{BB962C8B-B14F-4D97-AF65-F5344CB8AC3E}">
        <p14:creationId xmlns:p14="http://schemas.microsoft.com/office/powerpoint/2010/main" val="1684205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C:\Users\vinothkumar.m\Desktop\Current Template\RBTC\Silver BG-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2222"/>
          <a:stretch/>
        </p:blipFill>
        <p:spPr bwMode="auto">
          <a:xfrm>
            <a:off x="0" y="0"/>
            <a:ext cx="12192000" cy="4648200"/>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8"/>
          <p:cNvSpPr>
            <a:spLocks noChangeAspect="1"/>
          </p:cNvSpPr>
          <p:nvPr/>
        </p:nvSpPr>
        <p:spPr bwMode="auto">
          <a:xfrm>
            <a:off x="0" y="4562505"/>
            <a:ext cx="12192000" cy="263525"/>
          </a:xfrm>
          <a:custGeom>
            <a:avLst/>
            <a:gdLst>
              <a:gd name="T0" fmla="*/ 2147483647 w 6803"/>
              <a:gd name="T1" fmla="*/ 0 h 196"/>
              <a:gd name="T2" fmla="*/ 0 w 6803"/>
              <a:gd name="T3" fmla="*/ 0 h 196"/>
              <a:gd name="T4" fmla="*/ 0 w 6803"/>
              <a:gd name="T5" fmla="*/ 2147483647 h 196"/>
              <a:gd name="T6" fmla="*/ 2147483647 w 6803"/>
              <a:gd name="T7" fmla="*/ 2147483647 h 196"/>
              <a:gd name="T8" fmla="*/ 2147483647 w 6803"/>
              <a:gd name="T9" fmla="*/ 2147483647 h 196"/>
              <a:gd name="T10" fmla="*/ 2147483647 w 6803"/>
              <a:gd name="T11" fmla="*/ 2147483647 h 196"/>
              <a:gd name="T12" fmla="*/ 2147483647 w 6803"/>
              <a:gd name="T13" fmla="*/ 0 h 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03" h="196">
                <a:moveTo>
                  <a:pt x="6803" y="0"/>
                </a:moveTo>
                <a:lnTo>
                  <a:pt x="0" y="0"/>
                </a:lnTo>
                <a:lnTo>
                  <a:pt x="0" y="99"/>
                </a:lnTo>
                <a:lnTo>
                  <a:pt x="2187" y="99"/>
                </a:lnTo>
                <a:lnTo>
                  <a:pt x="2282" y="196"/>
                </a:lnTo>
                <a:lnTo>
                  <a:pt x="6803" y="196"/>
                </a:lnTo>
                <a:lnTo>
                  <a:pt x="6803"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14" rIns="91425" bIns="45714"/>
          <a:lstStyle/>
          <a:p>
            <a:endParaRPr lang="en-US">
              <a:solidFill>
                <a:srgbClr val="000000"/>
              </a:solidFill>
            </a:endParaRPr>
          </a:p>
        </p:txBody>
      </p:sp>
      <p:sp>
        <p:nvSpPr>
          <p:cNvPr id="5" name="Rectangle 6"/>
          <p:cNvSpPr>
            <a:spLocks/>
          </p:cNvSpPr>
          <p:nvPr/>
        </p:nvSpPr>
        <p:spPr bwMode="auto">
          <a:xfrm>
            <a:off x="7641771" y="6597680"/>
            <a:ext cx="4143851"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4" rIns="0" bIns="45714">
            <a:spAutoFit/>
          </a:bodyPr>
          <a:lstStyle/>
          <a:p>
            <a:pPr algn="r"/>
            <a:r>
              <a:rPr lang="en-US" sz="1000" dirty="0">
                <a:solidFill>
                  <a:srgbClr val="000000"/>
                </a:solidFill>
                <a:ea typeface="Verdana" pitchFamily="34" charset="0"/>
                <a:cs typeface="Verdana" pitchFamily="34" charset="0"/>
              </a:rPr>
              <a:t>Copyright © 2016 HCL Technologies Limited  |  www.hcltech.com</a:t>
            </a:r>
          </a:p>
        </p:txBody>
      </p:sp>
      <p:grpSp>
        <p:nvGrpSpPr>
          <p:cNvPr id="6" name="Group 14"/>
          <p:cNvGrpSpPr>
            <a:grpSpLocks noChangeAspect="1"/>
          </p:cNvGrpSpPr>
          <p:nvPr/>
        </p:nvGrpSpPr>
        <p:grpSpPr bwMode="auto">
          <a:xfrm>
            <a:off x="10519835" y="6446871"/>
            <a:ext cx="1257300" cy="160337"/>
            <a:chOff x="5094" y="3939"/>
            <a:chExt cx="1488" cy="255"/>
          </a:xfrm>
        </p:grpSpPr>
        <p:sp>
          <p:nvSpPr>
            <p:cNvPr id="7" name="AutoShape 4"/>
            <p:cNvSpPr>
              <a:spLocks noChangeAspect="1" noChangeArrowheads="1" noTextEdit="1"/>
            </p:cNvSpPr>
            <p:nvPr/>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8" name="Freeform 6"/>
            <p:cNvSpPr>
              <a:spLocks/>
            </p:cNvSpPr>
            <p:nvPr/>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9" name="Freeform 7"/>
            <p:cNvSpPr>
              <a:spLocks/>
            </p:cNvSpPr>
            <p:nvPr/>
          </p:nvSpPr>
          <p:spPr bwMode="auto">
            <a:xfrm>
              <a:off x="5649" y="3949"/>
              <a:ext cx="524" cy="222"/>
            </a:xfrm>
            <a:custGeom>
              <a:avLst/>
              <a:gdLst>
                <a:gd name="T0" fmla="*/ 153055 w 222"/>
                <a:gd name="T1" fmla="*/ 34001 h 94"/>
                <a:gd name="T2" fmla="*/ 213927 w 222"/>
                <a:gd name="T3" fmla="*/ 34001 h 94"/>
                <a:gd name="T4" fmla="*/ 175531 w 222"/>
                <a:gd name="T5" fmla="*/ 7770 h 94"/>
                <a:gd name="T6" fmla="*/ 32677 w 222"/>
                <a:gd name="T7" fmla="*/ 24106 h 94"/>
                <a:gd name="T8" fmla="*/ 29733 w 222"/>
                <a:gd name="T9" fmla="*/ 79488 h 94"/>
                <a:gd name="T10" fmla="*/ 147350 w 222"/>
                <a:gd name="T11" fmla="*/ 83961 h 94"/>
                <a:gd name="T12" fmla="*/ 201263 w 222"/>
                <a:gd name="T13" fmla="*/ 59881 h 94"/>
                <a:gd name="T14" fmla="*/ 139549 w 222"/>
                <a:gd name="T15" fmla="*/ 59881 h 94"/>
                <a:gd name="T16" fmla="*/ 108952 w 222"/>
                <a:gd name="T17" fmla="*/ 69592 h 94"/>
                <a:gd name="T18" fmla="*/ 75893 w 222"/>
                <a:gd name="T19" fmla="*/ 46355 h 94"/>
                <a:gd name="T20" fmla="*/ 121249 w 222"/>
                <a:gd name="T21" fmla="*/ 24106 h 94"/>
                <a:gd name="T22" fmla="*/ 153055 w 222"/>
                <a:gd name="T23" fmla="*/ 3400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10" name="Freeform 8"/>
            <p:cNvSpPr>
              <a:spLocks/>
            </p:cNvSpPr>
            <p:nvPr/>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grpSp>
      <p:sp>
        <p:nvSpPr>
          <p:cNvPr id="1433603" name="Rectangle 3"/>
          <p:cNvSpPr>
            <a:spLocks noGrp="1" noChangeArrowheads="1"/>
          </p:cNvSpPr>
          <p:nvPr>
            <p:ph type="ctrTitle" hasCustomPrompt="1"/>
          </p:nvPr>
        </p:nvSpPr>
        <p:spPr>
          <a:xfrm>
            <a:off x="402336" y="4940423"/>
            <a:ext cx="11387328" cy="829468"/>
          </a:xfrm>
        </p:spPr>
        <p:txBody>
          <a:bodyPr lIns="91425" rIns="91425"/>
          <a:lstStyle>
            <a:lvl1pPr>
              <a:lnSpc>
                <a:spcPct val="125000"/>
              </a:lnSpc>
              <a:defRPr sz="2400" b="1">
                <a:solidFill>
                  <a:srgbClr val="00529B"/>
                </a:solidFill>
                <a:latin typeface="+mj-lt"/>
              </a:defRPr>
            </a:lvl1pPr>
          </a:lstStyle>
          <a:p>
            <a:r>
              <a:rPr lang="en-US" dirty="0"/>
              <a:t>CLICK TO EDIT MASTER TITLE STYLE</a:t>
            </a:r>
          </a:p>
        </p:txBody>
      </p:sp>
      <p:sp>
        <p:nvSpPr>
          <p:cNvPr id="1433605" name="Rectangle 5"/>
          <p:cNvSpPr>
            <a:spLocks noGrp="1" noChangeArrowheads="1"/>
          </p:cNvSpPr>
          <p:nvPr>
            <p:ph type="subTitle" sz="quarter" idx="1" hasCustomPrompt="1"/>
          </p:nvPr>
        </p:nvSpPr>
        <p:spPr>
          <a:xfrm>
            <a:off x="402336" y="5769894"/>
            <a:ext cx="11387328" cy="554710"/>
          </a:xfrm>
        </p:spPr>
        <p:txBody>
          <a:bodyPr/>
          <a:lstStyle>
            <a:lvl1pPr marL="0" indent="0">
              <a:buFont typeface="Wingdings 2" pitchFamily="18" charset="2"/>
              <a:buNone/>
              <a:defRPr sz="2100" b="0">
                <a:solidFill>
                  <a:schemeClr val="tx1">
                    <a:lumMod val="75000"/>
                    <a:lumOff val="25000"/>
                  </a:schemeClr>
                </a:solidFill>
                <a:latin typeface="+mj-lt"/>
              </a:defRPr>
            </a:lvl1pPr>
          </a:lstStyle>
          <a:p>
            <a:r>
              <a:rPr lang="en-US" dirty="0"/>
              <a:t>CLICK TO EDIT MASTER SUBTITLE STYLE</a:t>
            </a:r>
          </a:p>
        </p:txBody>
      </p:sp>
    </p:spTree>
    <p:extLst>
      <p:ext uri="{BB962C8B-B14F-4D97-AF65-F5344CB8AC3E}">
        <p14:creationId xmlns:p14="http://schemas.microsoft.com/office/powerpoint/2010/main" val="269480771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000"/>
            </a:lvl1pPr>
            <a:lvl2pPr marL="457128" indent="-217453">
              <a:buFont typeface="Wingdings" panose="05000000000000000000" pitchFamily="2" charset="2"/>
              <a:buChar char="Ø"/>
              <a:defRPr sz="2000"/>
            </a:lvl2pPr>
            <a:lvl3pPr marL="676168" indent="-209517">
              <a:buFont typeface="Wingdings" panose="05000000000000000000" pitchFamily="2" charset="2"/>
              <a:buChar char="ü"/>
              <a:defRPr sz="2000"/>
            </a:lvl3pPr>
            <a:lvl4pPr marL="904729" indent="-219040">
              <a:buFont typeface="Arial" panose="020B0604020202020204" pitchFamily="34" charset="0"/>
              <a:buChar char="•"/>
              <a:defRPr sz="1800"/>
            </a:lvl4pPr>
            <a:lvl5pPr marL="1133293" indent="-219040">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9718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61892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047775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65759" y="274319"/>
            <a:ext cx="11460479" cy="822960"/>
          </a:xfrm>
          <a:prstGeom prst="rect">
            <a:avLst/>
          </a:prstGeom>
          <a:noFill/>
          <a:ln>
            <a:noFill/>
          </a:ln>
        </p:spPr>
        <p:txBody>
          <a:bodyPr lIns="91425" tIns="91425" rIns="91425" b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a:endParaRPr/>
          </a:p>
        </p:txBody>
      </p:sp>
      <p:sp>
        <p:nvSpPr>
          <p:cNvPr id="11" name="Shape 11"/>
          <p:cNvSpPr txBox="1">
            <a:spLocks noGrp="1"/>
          </p:cNvSpPr>
          <p:nvPr>
            <p:ph type="body" idx="1"/>
          </p:nvPr>
        </p:nvSpPr>
        <p:spPr>
          <a:xfrm>
            <a:off x="365759" y="1645919"/>
            <a:ext cx="11460479" cy="4937760"/>
          </a:xfrm>
          <a:prstGeom prst="rect">
            <a:avLst/>
          </a:prstGeom>
          <a:noFill/>
          <a:ln>
            <a:noFill/>
          </a:ln>
        </p:spPr>
        <p:txBody>
          <a:bodyPr lIns="91425" tIns="91425" rIns="91425" b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a:endParaRPr/>
          </a:p>
        </p:txBody>
      </p:sp>
    </p:spTree>
    <p:extLst>
      <p:ext uri="{BB962C8B-B14F-4D97-AF65-F5344CB8AC3E}">
        <p14:creationId xmlns:p14="http://schemas.microsoft.com/office/powerpoint/2010/main" val="2653722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8640" y="1604330"/>
            <a:ext cx="5374080" cy="4497593"/>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67041" y="1604330"/>
            <a:ext cx="5374080" cy="4497593"/>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idx="10"/>
          </p:nvPr>
        </p:nvSpPr>
        <p:spPr>
          <a:xfrm>
            <a:off x="608640" y="6247377"/>
            <a:ext cx="2801280" cy="443567"/>
          </a:xfrm>
          <a:prstGeom prst="rect">
            <a:avLst/>
          </a:prstGeom>
        </p:spPr>
        <p:txBody>
          <a:bodyPr lIns="82945" tIns="41473" rIns="82945" bIns="41473"/>
          <a:lstStyle>
            <a:lvl1pPr>
              <a:defRPr/>
            </a:lvl1pPr>
          </a:lstStyle>
          <a:p>
            <a:endParaRPr lang="en-GB" altLang="en-US"/>
          </a:p>
        </p:txBody>
      </p:sp>
      <p:sp>
        <p:nvSpPr>
          <p:cNvPr id="6" name="Footer Placeholder 5"/>
          <p:cNvSpPr>
            <a:spLocks noGrp="1"/>
          </p:cNvSpPr>
          <p:nvPr>
            <p:ph type="ftr" idx="11"/>
          </p:nvPr>
        </p:nvSpPr>
        <p:spPr>
          <a:xfrm>
            <a:off x="4170240" y="6247377"/>
            <a:ext cx="3826560" cy="443567"/>
          </a:xfrm>
          <a:prstGeom prst="rect">
            <a:avLst/>
          </a:prstGeom>
        </p:spPr>
        <p:txBody>
          <a:bodyPr lIns="82945" tIns="41473" rIns="82945" bIns="41473"/>
          <a:lstStyle>
            <a:lvl1pPr>
              <a:defRPr/>
            </a:lvl1pPr>
          </a:lstStyle>
          <a:p>
            <a:endParaRPr lang="en-GB" altLang="en-US"/>
          </a:p>
        </p:txBody>
      </p:sp>
      <p:sp>
        <p:nvSpPr>
          <p:cNvPr id="7" name="Slide Number Placeholder 6"/>
          <p:cNvSpPr>
            <a:spLocks noGrp="1"/>
          </p:cNvSpPr>
          <p:nvPr>
            <p:ph type="sldNum" idx="12"/>
          </p:nvPr>
        </p:nvSpPr>
        <p:spPr>
          <a:xfrm>
            <a:off x="8741760" y="6247377"/>
            <a:ext cx="2801280" cy="443567"/>
          </a:xfrm>
          <a:prstGeom prst="rect">
            <a:avLst/>
          </a:prstGeom>
        </p:spPr>
        <p:txBody>
          <a:bodyPr lIns="82945" tIns="41473" rIns="82945" bIns="41473"/>
          <a:lstStyle>
            <a:lvl1pPr>
              <a:defRPr/>
            </a:lvl1pPr>
          </a:lstStyle>
          <a:p>
            <a:fld id="{705A9EB2-176B-4E3D-9A79-D72632A6BBAB}" type="slidenum">
              <a:rPr lang="en-GB" altLang="en-US"/>
              <a:pPr/>
              <a:t>‹#›</a:t>
            </a:fld>
            <a:endParaRPr lang="en-GB" altLang="en-US"/>
          </a:p>
        </p:txBody>
      </p:sp>
    </p:spTree>
    <p:extLst>
      <p:ext uri="{BB962C8B-B14F-4D97-AF65-F5344CB8AC3E}">
        <p14:creationId xmlns:p14="http://schemas.microsoft.com/office/powerpoint/2010/main" val="70402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781050"/>
            <a:ext cx="10363200" cy="585788"/>
          </a:xfrm>
        </p:spPr>
        <p:txBody>
          <a:bodyPr/>
          <a:lstStyle/>
          <a:p>
            <a:r>
              <a:rPr lang="en-US"/>
              <a:t>Click to edit Master title style</a:t>
            </a:r>
            <a:endParaRPr lang="en-IN"/>
          </a:p>
        </p:txBody>
      </p:sp>
      <p:sp>
        <p:nvSpPr>
          <p:cNvPr id="3" name="ClipArt Placeholder 2"/>
          <p:cNvSpPr>
            <a:spLocks noGrp="1"/>
          </p:cNvSpPr>
          <p:nvPr>
            <p:ph type="clipArt" sz="half" idx="1"/>
          </p:nvPr>
        </p:nvSpPr>
        <p:spPr>
          <a:xfrm>
            <a:off x="914400" y="1544638"/>
            <a:ext cx="5080000" cy="1884362"/>
          </a:xfrm>
        </p:spPr>
        <p:txBody>
          <a:bodyPr/>
          <a:lstStyle/>
          <a:p>
            <a:endParaRPr lang="en-IN"/>
          </a:p>
        </p:txBody>
      </p:sp>
      <p:sp>
        <p:nvSpPr>
          <p:cNvPr id="4" name="Text Placeholder 3"/>
          <p:cNvSpPr>
            <a:spLocks noGrp="1"/>
          </p:cNvSpPr>
          <p:nvPr>
            <p:ph type="body" sz="half" idx="2"/>
          </p:nvPr>
        </p:nvSpPr>
        <p:spPr>
          <a:xfrm>
            <a:off x="6197600" y="1544638"/>
            <a:ext cx="5080000" cy="1884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304800" y="6248400"/>
            <a:ext cx="1422400" cy="406400"/>
          </a:xfrm>
          <a:prstGeom prst="rect">
            <a:avLst/>
          </a:prstGeom>
        </p:spPr>
        <p:txBody>
          <a:bodyPr/>
          <a:lstStyle>
            <a:lvl1pPr>
              <a:defRPr/>
            </a:lvl1pPr>
          </a:lstStyle>
          <a:p>
            <a:endParaRPr lang="en-US" altLang="en-US"/>
          </a:p>
        </p:txBody>
      </p:sp>
    </p:spTree>
    <p:extLst>
      <p:ext uri="{BB962C8B-B14F-4D97-AF65-F5344CB8AC3E}">
        <p14:creationId xmlns:p14="http://schemas.microsoft.com/office/powerpoint/2010/main" val="104716074"/>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3" descr="G:\Jobs\Layout &amp; Template\Temp\Template_1\Airbus Inner.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34"/>
            <a:ext cx="1219200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body" idx="1"/>
          </p:nvPr>
        </p:nvSpPr>
        <p:spPr bwMode="auto">
          <a:xfrm>
            <a:off x="406400" y="1219205"/>
            <a:ext cx="11379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14" rIns="91425" bIns="45714"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title"/>
          </p:nvPr>
        </p:nvSpPr>
        <p:spPr bwMode="auto">
          <a:xfrm>
            <a:off x="406400" y="15879"/>
            <a:ext cx="113792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4" tIns="45714" rIns="45714" bIns="45714" numCol="1" anchor="ctr" anchorCtr="0" compatLnSpc="1">
            <a:prstTxWarp prst="textNoShape">
              <a:avLst/>
            </a:prstTxWarp>
          </a:bodyPr>
          <a:lstStyle/>
          <a:p>
            <a:pPr lvl="0"/>
            <a:r>
              <a:rPr lang="en-US"/>
              <a:t>Click to edit Master title style</a:t>
            </a:r>
            <a:endParaRPr lang="en-US" dirty="0"/>
          </a:p>
        </p:txBody>
      </p:sp>
      <p:cxnSp>
        <p:nvCxnSpPr>
          <p:cNvPr id="8" name="Straight Connector 7"/>
          <p:cNvCxnSpPr/>
          <p:nvPr/>
        </p:nvCxnSpPr>
        <p:spPr bwMode="auto">
          <a:xfrm>
            <a:off x="626533" y="6577046"/>
            <a:ext cx="0" cy="280987"/>
          </a:xfrm>
          <a:prstGeom prst="line">
            <a:avLst/>
          </a:prstGeom>
          <a:ln>
            <a:headEnd type="none" w="sm" len="sm"/>
            <a:tailEnd type="none" w="med" len="med"/>
          </a:ln>
        </p:spPr>
        <p:style>
          <a:lnRef idx="1">
            <a:schemeClr val="dk1"/>
          </a:lnRef>
          <a:fillRef idx="0">
            <a:schemeClr val="dk1"/>
          </a:fillRef>
          <a:effectRef idx="0">
            <a:schemeClr val="dk1"/>
          </a:effectRef>
          <a:fontRef idx="minor">
            <a:schemeClr val="tx1"/>
          </a:fontRef>
        </p:style>
      </p:cxnSp>
      <p:sp>
        <p:nvSpPr>
          <p:cNvPr id="2" name="TextBox 1"/>
          <p:cNvSpPr txBox="1">
            <a:spLocks/>
          </p:cNvSpPr>
          <p:nvPr/>
        </p:nvSpPr>
        <p:spPr>
          <a:xfrm>
            <a:off x="65620" y="6569107"/>
            <a:ext cx="438149" cy="215431"/>
          </a:xfrm>
          <a:prstGeom prst="rect">
            <a:avLst/>
          </a:prstGeom>
        </p:spPr>
        <p:txBody>
          <a:bodyPr lIns="91425" tIns="45714" rIns="0" bIns="45714">
            <a:spAutoFit/>
          </a:bodyPr>
          <a:lstStyle>
            <a:defPPr>
              <a:defRPr lang="en-US"/>
            </a:defPPr>
            <a:lvl1pPr algn="r">
              <a:defRPr sz="800">
                <a:latin typeface="+mj-lt"/>
                <a:ea typeface="Verdana" pitchFamily="34" charset="0"/>
                <a:cs typeface="Verdana" pitchFamily="34" charset="0"/>
              </a:defRPr>
            </a:lvl1pPr>
          </a:lstStyle>
          <a:p>
            <a:pPr>
              <a:defRPr/>
            </a:pPr>
            <a:fld id="{56DF0FD5-3A24-44DA-9FFE-F337F5476E26}" type="slidenum">
              <a:rPr lang="en-US" smtClean="0">
                <a:solidFill>
                  <a:srgbClr val="000000"/>
                </a:solidFill>
              </a:rPr>
              <a:pPr>
                <a:defRPr/>
              </a:pPr>
              <a:t>‹#›</a:t>
            </a:fld>
            <a:endParaRPr lang="en-US" dirty="0">
              <a:solidFill>
                <a:srgbClr val="000000"/>
              </a:solidFill>
            </a:endParaRPr>
          </a:p>
        </p:txBody>
      </p:sp>
      <p:sp>
        <p:nvSpPr>
          <p:cNvPr id="1031" name="Rectangle 6"/>
          <p:cNvSpPr>
            <a:spLocks/>
          </p:cNvSpPr>
          <p:nvPr/>
        </p:nvSpPr>
        <p:spPr bwMode="auto">
          <a:xfrm>
            <a:off x="3967844" y="6446871"/>
            <a:ext cx="3902528"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4" rIns="0" bIns="45714">
            <a:spAutoFit/>
          </a:bodyPr>
          <a:lstStyle/>
          <a:p>
            <a:pPr algn="r"/>
            <a:r>
              <a:rPr lang="en-US" sz="1000" dirty="0">
                <a:solidFill>
                  <a:srgbClr val="000000"/>
                </a:solidFill>
                <a:ea typeface="Verdana" pitchFamily="34" charset="0"/>
                <a:cs typeface="Verdana" pitchFamily="34" charset="0"/>
              </a:rPr>
              <a:t>Copyright © 2016 HCL Technologies Limited  |  www.hcltech.com</a:t>
            </a:r>
          </a:p>
        </p:txBody>
      </p:sp>
      <p:grpSp>
        <p:nvGrpSpPr>
          <p:cNvPr id="1032" name="Group 5"/>
          <p:cNvGrpSpPr>
            <a:grpSpLocks noChangeAspect="1"/>
          </p:cNvGrpSpPr>
          <p:nvPr/>
        </p:nvGrpSpPr>
        <p:grpSpPr bwMode="auto">
          <a:xfrm>
            <a:off x="10519835" y="6446871"/>
            <a:ext cx="1257300" cy="160337"/>
            <a:chOff x="5094" y="3939"/>
            <a:chExt cx="1488" cy="255"/>
          </a:xfrm>
        </p:grpSpPr>
        <p:sp>
          <p:nvSpPr>
            <p:cNvPr id="1033" name="AutoShape 4"/>
            <p:cNvSpPr>
              <a:spLocks noChangeAspect="1" noChangeArrowheads="1" noTextEdit="1"/>
            </p:cNvSpPr>
            <p:nvPr/>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1034" name="Freeform 6"/>
            <p:cNvSpPr>
              <a:spLocks/>
            </p:cNvSpPr>
            <p:nvPr/>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1035" name="Freeform 7"/>
            <p:cNvSpPr>
              <a:spLocks/>
            </p:cNvSpPr>
            <p:nvPr/>
          </p:nvSpPr>
          <p:spPr bwMode="auto">
            <a:xfrm>
              <a:off x="5649" y="3949"/>
              <a:ext cx="524" cy="222"/>
            </a:xfrm>
            <a:custGeom>
              <a:avLst/>
              <a:gdLst>
                <a:gd name="T0" fmla="*/ 153055 w 222"/>
                <a:gd name="T1" fmla="*/ 34001 h 94"/>
                <a:gd name="T2" fmla="*/ 213927 w 222"/>
                <a:gd name="T3" fmla="*/ 34001 h 94"/>
                <a:gd name="T4" fmla="*/ 175531 w 222"/>
                <a:gd name="T5" fmla="*/ 7770 h 94"/>
                <a:gd name="T6" fmla="*/ 32677 w 222"/>
                <a:gd name="T7" fmla="*/ 24106 h 94"/>
                <a:gd name="T8" fmla="*/ 29733 w 222"/>
                <a:gd name="T9" fmla="*/ 79488 h 94"/>
                <a:gd name="T10" fmla="*/ 147350 w 222"/>
                <a:gd name="T11" fmla="*/ 83961 h 94"/>
                <a:gd name="T12" fmla="*/ 201263 w 222"/>
                <a:gd name="T13" fmla="*/ 59881 h 94"/>
                <a:gd name="T14" fmla="*/ 139549 w 222"/>
                <a:gd name="T15" fmla="*/ 59881 h 94"/>
                <a:gd name="T16" fmla="*/ 108952 w 222"/>
                <a:gd name="T17" fmla="*/ 69592 h 94"/>
                <a:gd name="T18" fmla="*/ 75893 w 222"/>
                <a:gd name="T19" fmla="*/ 46355 h 94"/>
                <a:gd name="T20" fmla="*/ 121249 w 222"/>
                <a:gd name="T21" fmla="*/ 24106 h 94"/>
                <a:gd name="T22" fmla="*/ 153055 w 222"/>
                <a:gd name="T23" fmla="*/ 3400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1036" name="Freeform 8"/>
            <p:cNvSpPr>
              <a:spLocks/>
            </p:cNvSpPr>
            <p:nvPr/>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grpSp>
    </p:spTree>
    <p:extLst>
      <p:ext uri="{BB962C8B-B14F-4D97-AF65-F5344CB8AC3E}">
        <p14:creationId xmlns:p14="http://schemas.microsoft.com/office/powerpoint/2010/main" val="23534707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7" r:id="rId5"/>
    <p:sldLayoutId id="2147483668" r:id="rId6"/>
    <p:sldLayoutId id="2147483669" r:id="rId7"/>
  </p:sldLayoutIdLst>
  <p:transition/>
  <p:txStyles>
    <p:titleStyle>
      <a:lvl1pPr algn="l" rtl="0" eaLnBrk="1" fontAlgn="base" hangingPunct="1">
        <a:spcBef>
          <a:spcPct val="0"/>
        </a:spcBef>
        <a:spcAft>
          <a:spcPct val="0"/>
        </a:spcAft>
        <a:defRPr sz="2400" b="1" cap="all" baseline="0">
          <a:solidFill>
            <a:srgbClr val="00529B"/>
          </a:solidFill>
          <a:latin typeface="+mj-lt"/>
          <a:ea typeface="+mj-ea"/>
          <a:cs typeface="+mj-cs"/>
        </a:defRPr>
      </a:lvl1pPr>
      <a:lvl2pPr algn="l" rtl="0" eaLnBrk="1" fontAlgn="base" hangingPunct="1">
        <a:spcBef>
          <a:spcPct val="0"/>
        </a:spcBef>
        <a:spcAft>
          <a:spcPct val="0"/>
        </a:spcAft>
        <a:defRPr sz="2400" b="1">
          <a:solidFill>
            <a:srgbClr val="00529B"/>
          </a:solidFill>
          <a:latin typeface="Novecento Book" pitchFamily="50" charset="0"/>
        </a:defRPr>
      </a:lvl2pPr>
      <a:lvl3pPr algn="l" rtl="0" eaLnBrk="1" fontAlgn="base" hangingPunct="1">
        <a:spcBef>
          <a:spcPct val="0"/>
        </a:spcBef>
        <a:spcAft>
          <a:spcPct val="0"/>
        </a:spcAft>
        <a:defRPr sz="2400" b="1">
          <a:solidFill>
            <a:srgbClr val="00529B"/>
          </a:solidFill>
          <a:latin typeface="Novecento Book" pitchFamily="50" charset="0"/>
        </a:defRPr>
      </a:lvl3pPr>
      <a:lvl4pPr algn="l" rtl="0" eaLnBrk="1" fontAlgn="base" hangingPunct="1">
        <a:spcBef>
          <a:spcPct val="0"/>
        </a:spcBef>
        <a:spcAft>
          <a:spcPct val="0"/>
        </a:spcAft>
        <a:defRPr sz="2400" b="1">
          <a:solidFill>
            <a:srgbClr val="00529B"/>
          </a:solidFill>
          <a:latin typeface="Novecento Book" pitchFamily="50" charset="0"/>
        </a:defRPr>
      </a:lvl4pPr>
      <a:lvl5pPr algn="l" rtl="0" eaLnBrk="1" fontAlgn="base" hangingPunct="1">
        <a:spcBef>
          <a:spcPct val="0"/>
        </a:spcBef>
        <a:spcAft>
          <a:spcPct val="0"/>
        </a:spcAft>
        <a:defRPr sz="2400" b="1">
          <a:solidFill>
            <a:srgbClr val="00529B"/>
          </a:solidFill>
          <a:latin typeface="Novecento Book" pitchFamily="50" charset="0"/>
        </a:defRPr>
      </a:lvl5pPr>
      <a:lvl6pPr marL="457128" algn="l" rtl="0" eaLnBrk="1" fontAlgn="base" hangingPunct="1">
        <a:spcBef>
          <a:spcPct val="0"/>
        </a:spcBef>
        <a:spcAft>
          <a:spcPct val="0"/>
        </a:spcAft>
        <a:defRPr sz="2400" b="1">
          <a:solidFill>
            <a:schemeClr val="bg1"/>
          </a:solidFill>
          <a:latin typeface="Arial" charset="0"/>
        </a:defRPr>
      </a:lvl6pPr>
      <a:lvl7pPr marL="914252" algn="l" rtl="0" eaLnBrk="1" fontAlgn="base" hangingPunct="1">
        <a:spcBef>
          <a:spcPct val="0"/>
        </a:spcBef>
        <a:spcAft>
          <a:spcPct val="0"/>
        </a:spcAft>
        <a:defRPr sz="2400" b="1">
          <a:solidFill>
            <a:schemeClr val="bg1"/>
          </a:solidFill>
          <a:latin typeface="Arial" charset="0"/>
        </a:defRPr>
      </a:lvl7pPr>
      <a:lvl8pPr marL="1371380" algn="l" rtl="0" eaLnBrk="1" fontAlgn="base" hangingPunct="1">
        <a:spcBef>
          <a:spcPct val="0"/>
        </a:spcBef>
        <a:spcAft>
          <a:spcPct val="0"/>
        </a:spcAft>
        <a:defRPr sz="2400" b="1">
          <a:solidFill>
            <a:schemeClr val="bg1"/>
          </a:solidFill>
          <a:latin typeface="Arial" charset="0"/>
        </a:defRPr>
      </a:lvl8pPr>
      <a:lvl9pPr marL="1828508" algn="l" rtl="0" eaLnBrk="1" fontAlgn="base" hangingPunct="1">
        <a:spcBef>
          <a:spcPct val="0"/>
        </a:spcBef>
        <a:spcAft>
          <a:spcPct val="0"/>
        </a:spcAft>
        <a:defRPr sz="2400" b="1">
          <a:solidFill>
            <a:schemeClr val="bg1"/>
          </a:solidFill>
          <a:latin typeface="Arial" charset="0"/>
        </a:defRPr>
      </a:lvl9pPr>
    </p:titleStyle>
    <p:bodyStyle>
      <a:lvl1pPr marL="238088" indent="-238088" algn="l" rtl="0" eaLnBrk="1" fontAlgn="base" hangingPunct="1">
        <a:spcBef>
          <a:spcPct val="100000"/>
        </a:spcBef>
        <a:spcAft>
          <a:spcPct val="0"/>
        </a:spcAft>
        <a:buClr>
          <a:schemeClr val="tx1"/>
        </a:buClr>
        <a:buFont typeface="Wingdings 2" pitchFamily="18" charset="2"/>
        <a:buChar char="¡"/>
        <a:defRPr sz="1500">
          <a:solidFill>
            <a:schemeClr val="tx1"/>
          </a:solidFill>
          <a:latin typeface="+mn-lt"/>
          <a:ea typeface="+mn-ea"/>
          <a:cs typeface="+mn-cs"/>
        </a:defRPr>
      </a:lvl1pPr>
      <a:lvl2pPr marL="457128" indent="-217453"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2pPr>
      <a:lvl3pPr marL="676168" indent="-209517"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3pPr>
      <a:lvl4pPr marL="904729"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4pPr>
      <a:lvl5pPr marL="1133293"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5pPr>
      <a:lvl6pPr marL="1590421"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6pPr>
      <a:lvl7pPr marL="2047548"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7pPr>
      <a:lvl8pPr marL="2504675"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8pPr>
      <a:lvl9pPr marL="2961802"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252" rtl="0" eaLnBrk="1" latinLnBrk="0" hangingPunct="1">
        <a:defRPr sz="1800" kern="1200">
          <a:solidFill>
            <a:schemeClr val="tx1"/>
          </a:solidFill>
          <a:latin typeface="+mn-lt"/>
          <a:ea typeface="+mn-ea"/>
          <a:cs typeface="+mn-cs"/>
        </a:defRPr>
      </a:lvl1pPr>
      <a:lvl2pPr marL="457128" algn="l" defTabSz="914252" rtl="0" eaLnBrk="1" latinLnBrk="0" hangingPunct="1">
        <a:defRPr sz="1800" kern="1200">
          <a:solidFill>
            <a:schemeClr val="tx1"/>
          </a:solidFill>
          <a:latin typeface="+mn-lt"/>
          <a:ea typeface="+mn-ea"/>
          <a:cs typeface="+mn-cs"/>
        </a:defRPr>
      </a:lvl2pPr>
      <a:lvl3pPr marL="914252" algn="l" defTabSz="914252" rtl="0" eaLnBrk="1" latinLnBrk="0" hangingPunct="1">
        <a:defRPr sz="1800" kern="1200">
          <a:solidFill>
            <a:schemeClr val="tx1"/>
          </a:solidFill>
          <a:latin typeface="+mn-lt"/>
          <a:ea typeface="+mn-ea"/>
          <a:cs typeface="+mn-cs"/>
        </a:defRPr>
      </a:lvl3pPr>
      <a:lvl4pPr marL="1371380" algn="l" defTabSz="914252" rtl="0" eaLnBrk="1" latinLnBrk="0" hangingPunct="1">
        <a:defRPr sz="1800" kern="1200">
          <a:solidFill>
            <a:schemeClr val="tx1"/>
          </a:solidFill>
          <a:latin typeface="+mn-lt"/>
          <a:ea typeface="+mn-ea"/>
          <a:cs typeface="+mn-cs"/>
        </a:defRPr>
      </a:lvl4pPr>
      <a:lvl5pPr marL="1828508" algn="l" defTabSz="914252" rtl="0" eaLnBrk="1" latinLnBrk="0" hangingPunct="1">
        <a:defRPr sz="1800" kern="1200">
          <a:solidFill>
            <a:schemeClr val="tx1"/>
          </a:solidFill>
          <a:latin typeface="+mn-lt"/>
          <a:ea typeface="+mn-ea"/>
          <a:cs typeface="+mn-cs"/>
        </a:defRPr>
      </a:lvl5pPr>
      <a:lvl6pPr marL="2285635" algn="l" defTabSz="914252" rtl="0" eaLnBrk="1" latinLnBrk="0" hangingPunct="1">
        <a:defRPr sz="1800" kern="1200">
          <a:solidFill>
            <a:schemeClr val="tx1"/>
          </a:solidFill>
          <a:latin typeface="+mn-lt"/>
          <a:ea typeface="+mn-ea"/>
          <a:cs typeface="+mn-cs"/>
        </a:defRPr>
      </a:lvl6pPr>
      <a:lvl7pPr marL="2742761" algn="l" defTabSz="914252" rtl="0" eaLnBrk="1" latinLnBrk="0" hangingPunct="1">
        <a:defRPr sz="1800" kern="1200">
          <a:solidFill>
            <a:schemeClr val="tx1"/>
          </a:solidFill>
          <a:latin typeface="+mn-lt"/>
          <a:ea typeface="+mn-ea"/>
          <a:cs typeface="+mn-cs"/>
        </a:defRPr>
      </a:lvl7pPr>
      <a:lvl8pPr marL="3199887" algn="l" defTabSz="914252" rtl="0" eaLnBrk="1" latinLnBrk="0" hangingPunct="1">
        <a:defRPr sz="1800" kern="1200">
          <a:solidFill>
            <a:schemeClr val="tx1"/>
          </a:solidFill>
          <a:latin typeface="+mn-lt"/>
          <a:ea typeface="+mn-ea"/>
          <a:cs typeface="+mn-cs"/>
        </a:defRPr>
      </a:lvl8pPr>
      <a:lvl9pPr marL="3657015" algn="l" defTabSz="91425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xml"/><Relationship Id="rId1" Type="http://schemas.openxmlformats.org/officeDocument/2006/relationships/tags" Target="../tags/tag107.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xml"/><Relationship Id="rId1" Type="http://schemas.openxmlformats.org/officeDocument/2006/relationships/tags" Target="../tags/tag117.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0.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xml"/><Relationship Id="rId1" Type="http://schemas.openxmlformats.org/officeDocument/2006/relationships/tags" Target="../tags/tag12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0.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1.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xml"/><Relationship Id="rId1" Type="http://schemas.openxmlformats.org/officeDocument/2006/relationships/tags" Target="../tags/tag132.xm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3.xm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4.xml"/></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5.xm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7.xml"/></Relationships>
</file>

<file path=ppt/slides/_rels/slide14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slideLayout" Target="../slideLayouts/slideLayout3.xml"/><Relationship Id="rId1" Type="http://schemas.openxmlformats.org/officeDocument/2006/relationships/tags" Target="../tags/tag138.xml"/><Relationship Id="rId5" Type="http://schemas.openxmlformats.org/officeDocument/2006/relationships/image" Target="../media/image16.wmf"/><Relationship Id="rId4" Type="http://schemas.openxmlformats.org/officeDocument/2006/relationships/image" Target="../media/image15.wmf"/></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9.xml"/></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0.xml"/></Relationships>
</file>

<file path=ppt/slides/_rels/slide1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ags" Target="../tags/tag141.xml"/></Relationships>
</file>

<file path=ppt/slides/_rels/slide1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ags" Target="../tags/tag142.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1.xml"/><Relationship Id="rId1" Type="http://schemas.openxmlformats.org/officeDocument/2006/relationships/tags" Target="../tags/tag143.xml"/></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144.xml"/></Relationships>
</file>

<file path=ppt/slides/_rels/slide148.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145.xml"/><Relationship Id="rId4" Type="http://schemas.openxmlformats.org/officeDocument/2006/relationships/image" Target="../media/image19.wmf"/></Relationships>
</file>

<file path=ppt/slides/_rels/slide149.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14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7.xml"/><Relationship Id="rId1" Type="http://schemas.openxmlformats.org/officeDocument/2006/relationships/tags" Target="../tags/tag147.xml"/><Relationship Id="rId4" Type="http://schemas.openxmlformats.org/officeDocument/2006/relationships/image" Target="../media/image20.jpeg"/></Relationships>
</file>

<file path=ppt/slides/_rels/slide151.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148.xml"/></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149.xm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3.xml"/><Relationship Id="rId1" Type="http://schemas.openxmlformats.org/officeDocument/2006/relationships/tags" Target="../tags/tag150.xml"/><Relationship Id="rId4" Type="http://schemas.openxmlformats.org/officeDocument/2006/relationships/image" Target="../media/image20.jpeg"/></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tags" Target="../tags/tag151.xm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2.xml"/><Relationship Id="rId1" Type="http://schemas.openxmlformats.org/officeDocument/2006/relationships/tags" Target="../tags/tag152.xml"/></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tags" Target="../tags/tag153.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2.xml"/><Relationship Id="rId1" Type="http://schemas.openxmlformats.org/officeDocument/2006/relationships/tags" Target="../tags/tag154.xm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2.xml"/><Relationship Id="rId1" Type="http://schemas.openxmlformats.org/officeDocument/2006/relationships/tags" Target="../tags/tag15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6.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51.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hyperlink" Target="http://www.python.org/" TargetMode="Externa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7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8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8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8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8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xml"/><Relationship Id="rId1" Type="http://schemas.openxmlformats.org/officeDocument/2006/relationships/tags" Target="../tags/tag88.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p:nvPr>
        </p:nvSpPr>
        <p:spPr>
          <a:xfrm>
            <a:off x="2346959" y="3253802"/>
            <a:ext cx="7566600" cy="1165799"/>
          </a:xfrm>
          <a:prstGeom prst="rect">
            <a:avLst/>
          </a:prstGeom>
        </p:spPr>
        <p:txBody>
          <a:bodyPr vert="horz" wrap="square" lIns="38100" tIns="38100" rIns="38100" bIns="38100" numCol="1" anchor="t" anchorCtr="0" compatLnSpc="1">
            <a:prstTxWarp prst="textNoShape">
              <a:avLst/>
            </a:prstTxWarp>
            <a:noAutofit/>
          </a:bodyPr>
          <a:lstStyle/>
          <a:p>
            <a:pPr algn="ctr">
              <a:lnSpc>
                <a:spcPct val="100000"/>
              </a:lnSpc>
              <a:spcBef>
                <a:spcPts val="0"/>
              </a:spcBef>
            </a:pPr>
            <a:r>
              <a:rPr lang="en" sz="4800" dirty="0">
                <a:solidFill>
                  <a:srgbClr val="000000"/>
                </a:solidFill>
                <a:latin typeface="Arial"/>
                <a:ea typeface="Arial"/>
                <a:cs typeface="Arial"/>
                <a:sym typeface="Arial"/>
              </a:rPr>
              <a:t>Python Introdcution</a:t>
            </a:r>
          </a:p>
        </p:txBody>
      </p:sp>
    </p:spTree>
    <p:custDataLst>
      <p:tags r:id="rId1"/>
    </p:custDataLst>
    <p:extLst>
      <p:ext uri="{BB962C8B-B14F-4D97-AF65-F5344CB8AC3E}">
        <p14:creationId xmlns:p14="http://schemas.microsoft.com/office/powerpoint/2010/main" val="1884188110"/>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556951" y="0"/>
            <a:ext cx="7219310" cy="1008000"/>
          </a:xfrm>
        </p:spPr>
        <p:txBody>
          <a:bodyPr/>
          <a:lstStyle/>
          <a:p>
            <a:r>
              <a:rPr lang="en-US" altLang="en-US" sz="3200" dirty="0">
                <a:latin typeface="+mn-lt"/>
              </a:rPr>
              <a:t>The print Statement</a:t>
            </a:r>
          </a:p>
        </p:txBody>
      </p:sp>
      <p:sp>
        <p:nvSpPr>
          <p:cNvPr id="40963" name="Rectangle 3"/>
          <p:cNvSpPr>
            <a:spLocks noChangeArrowheads="1"/>
          </p:cNvSpPr>
          <p:nvPr/>
        </p:nvSpPr>
        <p:spPr bwMode="auto">
          <a:xfrm>
            <a:off x="6705600" y="1524000"/>
            <a:ext cx="3770584" cy="26776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&gt;&gt;&gt; print 'hello'</a:t>
            </a:r>
          </a:p>
          <a:p>
            <a:r>
              <a:rPr lang="en-US" altLang="en-US" sz="2800" dirty="0"/>
              <a:t>Hello</a:t>
            </a:r>
          </a:p>
          <a:p>
            <a:endParaRPr lang="en-US" altLang="en-US" sz="2800" dirty="0"/>
          </a:p>
          <a:p>
            <a:r>
              <a:rPr lang="en-US" altLang="en-US" sz="2800" dirty="0"/>
              <a:t>&gt;&gt;&gt; print 'hello', 'there'</a:t>
            </a:r>
          </a:p>
          <a:p>
            <a:r>
              <a:rPr lang="en-US" altLang="en-US" sz="2800" dirty="0"/>
              <a:t>hello there</a:t>
            </a:r>
          </a:p>
          <a:p>
            <a:endParaRPr lang="en-US" altLang="en-US" sz="2800" dirty="0"/>
          </a:p>
        </p:txBody>
      </p:sp>
      <p:sp>
        <p:nvSpPr>
          <p:cNvPr id="40964" name="Rectangle 4"/>
          <p:cNvSpPr>
            <a:spLocks noChangeArrowheads="1"/>
          </p:cNvSpPr>
          <p:nvPr/>
        </p:nvSpPr>
        <p:spPr bwMode="auto">
          <a:xfrm>
            <a:off x="1600200" y="1219200"/>
            <a:ext cx="37338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buFont typeface="Wingdings" panose="05000000000000000000" pitchFamily="2" charset="2"/>
              <a:buChar char="§"/>
            </a:pPr>
            <a:r>
              <a:rPr lang="en-US" altLang="en-US" sz="2400" dirty="0"/>
              <a:t>Elements separated by commas print with a space between them</a:t>
            </a:r>
          </a:p>
          <a:p>
            <a:pPr marL="285750" indent="-285750">
              <a:buFont typeface="Wingdings" panose="05000000000000000000" pitchFamily="2" charset="2"/>
              <a:buChar char="§"/>
            </a:pPr>
            <a:endParaRPr lang="en-US" altLang="en-US" sz="2400" dirty="0"/>
          </a:p>
          <a:p>
            <a:pPr marL="285750" indent="-285750">
              <a:buFont typeface="Wingdings" panose="05000000000000000000" pitchFamily="2" charset="2"/>
              <a:buChar char="§"/>
            </a:pPr>
            <a:endParaRPr lang="en-US" altLang="en-US" sz="2400" dirty="0"/>
          </a:p>
          <a:p>
            <a:pPr marL="285750" indent="-285750">
              <a:buFont typeface="Wingdings" panose="05000000000000000000" pitchFamily="2" charset="2"/>
              <a:buChar char="§"/>
            </a:pPr>
            <a:r>
              <a:rPr lang="en-US" altLang="en-US" sz="2400" dirty="0"/>
              <a:t>A comma at the end of the statement (print ‘hello’,) will not print a newline character</a:t>
            </a:r>
          </a:p>
        </p:txBody>
      </p:sp>
    </p:spTree>
    <p:custDataLst>
      <p:tags r:id="rId1"/>
    </p:custDataLst>
    <p:extLst>
      <p:ext uri="{BB962C8B-B14F-4D97-AF65-F5344CB8AC3E}">
        <p14:creationId xmlns:p14="http://schemas.microsoft.com/office/powerpoint/2010/main" val="4153927425"/>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1"/>
          <p:cNvSpPr>
            <a:spLocks noGrp="1" noChangeArrowheads="1"/>
          </p:cNvSpPr>
          <p:nvPr>
            <p:ph type="title"/>
          </p:nvPr>
        </p:nvSpPr>
        <p:spPr>
          <a:xfrm>
            <a:off x="1524000" y="228601"/>
            <a:ext cx="8220960" cy="1057071"/>
          </a:xfrm>
          <a:ln/>
        </p:spPr>
        <p:txBody>
          <a:bodyPr/>
          <a:lstStyle/>
          <a:p>
            <a:pPr>
              <a:lnSpc>
                <a:spcPct val="66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Common Dictionary Operations</a:t>
            </a:r>
          </a:p>
        </p:txBody>
      </p:sp>
      <p:sp>
        <p:nvSpPr>
          <p:cNvPr id="86018" name="Rectangle 2"/>
          <p:cNvSpPr>
            <a:spLocks noGrp="1" noChangeArrowheads="1"/>
          </p:cNvSpPr>
          <p:nvPr>
            <p:ph type="body" idx="1"/>
          </p:nvPr>
        </p:nvSpPr>
        <p:spPr>
          <a:xfrm>
            <a:off x="1980481" y="1604330"/>
            <a:ext cx="8220960" cy="4882113"/>
          </a:xfrm>
          <a:ln/>
        </p:spPr>
        <p:txBody>
          <a:bodyPr/>
          <a:lstStyle/>
          <a:p>
            <a:pPr marL="364326" indent="-269284">
              <a:spcBef>
                <a:spcPts val="600"/>
              </a:spcBef>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1800" dirty="0"/>
              <a:t>Delete an entry (by key)</a:t>
            </a:r>
            <a:br>
              <a:rPr lang="en-GB" altLang="en-US" sz="1800" dirty="0">
                <a:solidFill>
                  <a:srgbClr val="FF00FF"/>
                </a:solidFill>
              </a:rPr>
            </a:br>
            <a:r>
              <a:rPr lang="en-GB" altLang="en-US" sz="1800" dirty="0"/>
              <a:t>del d['</a:t>
            </a:r>
            <a:r>
              <a:rPr lang="en-GB" altLang="en-US" sz="1800" dirty="0" err="1"/>
              <a:t>keyname</a:t>
            </a:r>
            <a:r>
              <a:rPr lang="en-GB" altLang="en-US" sz="1800" dirty="0"/>
              <a:t>']</a:t>
            </a:r>
          </a:p>
          <a:p>
            <a:pPr marL="364326" indent="-269284">
              <a:spcBef>
                <a:spcPts val="600"/>
              </a:spcBef>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1800" dirty="0"/>
              <a:t>Add an entry</a:t>
            </a:r>
            <a:br>
              <a:rPr lang="en-GB" altLang="en-US" sz="1800" dirty="0">
                <a:solidFill>
                  <a:srgbClr val="FF00FF"/>
                </a:solidFill>
              </a:rPr>
            </a:br>
            <a:r>
              <a:rPr lang="en-GB" altLang="en-US" sz="1800" dirty="0"/>
              <a:t>d['</a:t>
            </a:r>
            <a:r>
              <a:rPr lang="en-GB" altLang="en-US" sz="1800" dirty="0" err="1"/>
              <a:t>newkey</a:t>
            </a:r>
            <a:r>
              <a:rPr lang="en-GB" altLang="en-US" sz="1800" dirty="0"/>
              <a:t>'] = </a:t>
            </a:r>
            <a:r>
              <a:rPr lang="en-GB" altLang="en-US" sz="1800" dirty="0" err="1"/>
              <a:t>newvalue</a:t>
            </a:r>
            <a:endParaRPr lang="en-GB" altLang="en-US" sz="1800" dirty="0"/>
          </a:p>
          <a:p>
            <a:pPr marL="364326" indent="-269284">
              <a:spcBef>
                <a:spcPts val="600"/>
              </a:spcBef>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1800" dirty="0"/>
              <a:t>See if a key is in dictionary</a:t>
            </a:r>
            <a:br>
              <a:rPr lang="en-GB" altLang="en-US" sz="1800" dirty="0">
                <a:solidFill>
                  <a:srgbClr val="FF00FF"/>
                </a:solidFill>
              </a:rPr>
            </a:br>
            <a:r>
              <a:rPr lang="en-GB" altLang="en-US" sz="1800" dirty="0" err="1"/>
              <a:t>d.has_key</a:t>
            </a:r>
            <a:r>
              <a:rPr lang="en-GB" altLang="en-US" sz="1800" dirty="0"/>
              <a:t>('</a:t>
            </a:r>
            <a:r>
              <a:rPr lang="en-GB" altLang="en-US" sz="1800" dirty="0" err="1"/>
              <a:t>keyname</a:t>
            </a:r>
            <a:r>
              <a:rPr lang="en-GB" altLang="en-US" sz="1800" dirty="0"/>
              <a:t>') or '</a:t>
            </a:r>
            <a:r>
              <a:rPr lang="en-GB" altLang="en-US" sz="1800" dirty="0" err="1"/>
              <a:t>keyname</a:t>
            </a:r>
            <a:r>
              <a:rPr lang="en-GB" altLang="en-US" sz="1800" dirty="0"/>
              <a:t>' in d</a:t>
            </a:r>
          </a:p>
          <a:p>
            <a:pPr marL="364326" indent="-269284">
              <a:spcBef>
                <a:spcPts val="600"/>
              </a:spcBef>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1800" dirty="0"/>
              <a:t>get() method useful to return value but not fail (return None) if key doesn't exist (or can provide a default value)</a:t>
            </a:r>
            <a:br>
              <a:rPr lang="en-GB" altLang="en-US" sz="1800" dirty="0">
                <a:solidFill>
                  <a:srgbClr val="FF00FF"/>
                </a:solidFill>
              </a:rPr>
            </a:br>
            <a:r>
              <a:rPr lang="en-GB" altLang="en-US" sz="1800" dirty="0" err="1"/>
              <a:t>d.get</a:t>
            </a:r>
            <a:r>
              <a:rPr lang="en-GB" altLang="en-US" sz="1800" dirty="0"/>
              <a:t>('</a:t>
            </a:r>
            <a:r>
              <a:rPr lang="en-GB" altLang="en-US" sz="1800" dirty="0" err="1"/>
              <a:t>keyval</a:t>
            </a:r>
            <a:r>
              <a:rPr lang="en-GB" altLang="en-US" sz="1800" dirty="0"/>
              <a:t>', default)</a:t>
            </a:r>
            <a:r>
              <a:rPr lang="ar-SA" altLang="en-US" sz="1800" dirty="0">
                <a:cs typeface="Arial" charset="0"/>
              </a:rPr>
              <a:t>‏</a:t>
            </a:r>
            <a:endParaRPr lang="en-GB" altLang="en-US" sz="1800" dirty="0"/>
          </a:p>
          <a:p>
            <a:pPr marL="364326" indent="-269284">
              <a:spcBef>
                <a:spcPts val="600"/>
              </a:spcBef>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1800" dirty="0"/>
              <a:t>update() merges one dictionary with another (overwriting values with same key)</a:t>
            </a:r>
            <a:br>
              <a:rPr lang="en-GB" altLang="en-US" sz="1800" dirty="0">
                <a:solidFill>
                  <a:srgbClr val="FF00FF"/>
                </a:solidFill>
              </a:rPr>
            </a:br>
            <a:r>
              <a:rPr lang="en-GB" altLang="en-US" sz="1800" dirty="0" err="1"/>
              <a:t>d.update</a:t>
            </a:r>
            <a:r>
              <a:rPr lang="en-GB" altLang="en-US" sz="1800" dirty="0"/>
              <a:t>(d2) [the dictionary version of concatenation]</a:t>
            </a:r>
          </a:p>
        </p:txBody>
      </p:sp>
    </p:spTree>
    <p:custDataLst>
      <p:tags r:id="rId1"/>
    </p:custDataLst>
    <p:extLst>
      <p:ext uri="{BB962C8B-B14F-4D97-AF65-F5344CB8AC3E}">
        <p14:creationId xmlns:p14="http://schemas.microsoft.com/office/powerpoint/2010/main" val="94658369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1"/>
          <p:cNvSpPr>
            <a:spLocks noGrp="1" noChangeArrowheads="1"/>
          </p:cNvSpPr>
          <p:nvPr>
            <p:ph type="title"/>
          </p:nvPr>
        </p:nvSpPr>
        <p:spPr>
          <a:xfrm>
            <a:off x="1588080" y="32952"/>
            <a:ext cx="8220960" cy="1057071"/>
          </a:xfrm>
          <a:ln/>
        </p:spPr>
        <p:txBody>
          <a:bodyPr/>
          <a:lstStyle/>
          <a:p>
            <a:pPr>
              <a:lnSpc>
                <a:spcPct val="66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Dictionary example</a:t>
            </a:r>
          </a:p>
        </p:txBody>
      </p:sp>
      <p:sp>
        <p:nvSpPr>
          <p:cNvPr id="87042" name="Rectangle 2"/>
          <p:cNvSpPr>
            <a:spLocks noGrp="1" noChangeArrowheads="1"/>
          </p:cNvSpPr>
          <p:nvPr>
            <p:ph type="body" idx="1"/>
          </p:nvPr>
        </p:nvSpPr>
        <p:spPr>
          <a:xfrm>
            <a:off x="1980481" y="1604329"/>
            <a:ext cx="8220960" cy="4872671"/>
          </a:xfrm>
          <a:ln/>
        </p:spPr>
        <p:txBody>
          <a:bodyPr/>
          <a:lstStyle/>
          <a:p>
            <a:pPr marL="364326" indent="-269284">
              <a:lnSpc>
                <a:spcPct val="66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Going through a dictionary by keys:</a:t>
            </a:r>
            <a:br>
              <a:rPr lang="en-GB" altLang="en-US" dirty="0">
                <a:solidFill>
                  <a:srgbClr val="FF00FF"/>
                </a:solidFill>
              </a:rPr>
            </a:br>
            <a:endParaRPr lang="en-GB" altLang="en-US" dirty="0">
              <a:solidFill>
                <a:srgbClr val="FF00FF"/>
              </a:solidFill>
            </a:endParaRPr>
          </a:p>
        </p:txBody>
      </p:sp>
      <p:sp>
        <p:nvSpPr>
          <p:cNvPr id="87043" name="Text Box 3"/>
          <p:cNvSpPr txBox="1">
            <a:spLocks noChangeArrowheads="1"/>
          </p:cNvSpPr>
          <p:nvPr/>
        </p:nvSpPr>
        <p:spPr bwMode="auto">
          <a:xfrm>
            <a:off x="3030240" y="2364729"/>
            <a:ext cx="5336640" cy="3234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5pPr>
            <a:lvl6pPr marL="2514600" indent="-228600" defTabSz="457200" fontAlgn="base" hangingPunct="0">
              <a:lnSpc>
                <a:spcPct val="35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6pPr>
            <a:lvl7pPr marL="2971800" indent="-228600" defTabSz="457200" fontAlgn="base" hangingPunct="0">
              <a:lnSpc>
                <a:spcPct val="35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7pPr>
            <a:lvl8pPr marL="3429000" indent="-228600" defTabSz="457200" fontAlgn="base" hangingPunct="0">
              <a:lnSpc>
                <a:spcPct val="35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8pPr>
            <a:lvl9pPr marL="3886200" indent="-228600" defTabSz="457200" fontAlgn="base" hangingPunct="0">
              <a:lnSpc>
                <a:spcPct val="35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9pPr>
          </a:lstStyle>
          <a:p>
            <a:pPr>
              <a:spcBef>
                <a:spcPts val="600"/>
              </a:spcBef>
            </a:pPr>
            <a:r>
              <a:rPr lang="en-GB" altLang="en-US" dirty="0" err="1"/>
              <a:t>bookauthors</a:t>
            </a:r>
            <a:r>
              <a:rPr lang="en-GB" altLang="en-US" dirty="0"/>
              <a:t> = {'Gone with the Wind': 'Margaret Mitchell',</a:t>
            </a:r>
          </a:p>
          <a:p>
            <a:pPr>
              <a:spcBef>
                <a:spcPts val="600"/>
              </a:spcBef>
            </a:pPr>
            <a:r>
              <a:rPr lang="en-GB" altLang="en-US" dirty="0"/>
              <a:t>               'Aeneid': 'Virgil',</a:t>
            </a:r>
          </a:p>
          <a:p>
            <a:pPr>
              <a:spcBef>
                <a:spcPts val="600"/>
              </a:spcBef>
            </a:pPr>
            <a:r>
              <a:rPr lang="en-GB" altLang="en-US" dirty="0"/>
              <a:t>               'Odyssey': 'Homer'}</a:t>
            </a:r>
          </a:p>
          <a:p>
            <a:pPr>
              <a:spcBef>
                <a:spcPts val="600"/>
              </a:spcBef>
            </a:pPr>
            <a:endParaRPr lang="en-GB" altLang="en-US" dirty="0"/>
          </a:p>
          <a:p>
            <a:pPr>
              <a:spcBef>
                <a:spcPts val="600"/>
              </a:spcBef>
            </a:pPr>
            <a:r>
              <a:rPr lang="en-GB" altLang="en-US" dirty="0"/>
              <a:t>for book in </a:t>
            </a:r>
            <a:r>
              <a:rPr lang="en-GB" altLang="en-US" dirty="0" err="1"/>
              <a:t>bookauthors</a:t>
            </a:r>
            <a:r>
              <a:rPr lang="en-GB" altLang="en-US" dirty="0"/>
              <a:t>:</a:t>
            </a:r>
          </a:p>
          <a:p>
            <a:pPr>
              <a:spcBef>
                <a:spcPts val="600"/>
              </a:spcBef>
            </a:pPr>
            <a:r>
              <a:rPr lang="en-GB" altLang="en-US" dirty="0"/>
              <a:t>    print book, 'by', </a:t>
            </a:r>
            <a:r>
              <a:rPr lang="en-GB" altLang="en-US" dirty="0" err="1"/>
              <a:t>bookauthors</a:t>
            </a:r>
            <a:r>
              <a:rPr lang="en-GB" altLang="en-US" dirty="0"/>
              <a:t>[book]</a:t>
            </a:r>
            <a:br>
              <a:rPr lang="en-GB" altLang="en-US" dirty="0">
                <a:solidFill>
                  <a:srgbClr val="FF00FF"/>
                </a:solidFill>
              </a:rPr>
            </a:br>
            <a:br>
              <a:rPr lang="en-GB" altLang="en-US" dirty="0">
                <a:solidFill>
                  <a:srgbClr val="FF00FF"/>
                </a:solidFill>
              </a:rPr>
            </a:br>
            <a:r>
              <a:rPr lang="en-GB" altLang="en-US" dirty="0"/>
              <a:t>output:</a:t>
            </a:r>
            <a:br>
              <a:rPr lang="en-GB" altLang="en-US" dirty="0">
                <a:solidFill>
                  <a:srgbClr val="FF00FF"/>
                </a:solidFill>
              </a:rPr>
            </a:br>
            <a:r>
              <a:rPr lang="en-GB" altLang="en-US" dirty="0"/>
              <a:t>Gone with the Wind by Margaret Mitchell</a:t>
            </a:r>
          </a:p>
          <a:p>
            <a:pPr>
              <a:spcBef>
                <a:spcPts val="600"/>
              </a:spcBef>
            </a:pPr>
            <a:r>
              <a:rPr lang="en-GB" altLang="en-US" dirty="0"/>
              <a:t>Aeneid by Virgil</a:t>
            </a:r>
          </a:p>
          <a:p>
            <a:pPr>
              <a:spcBef>
                <a:spcPts val="600"/>
              </a:spcBef>
            </a:pPr>
            <a:r>
              <a:rPr lang="en-GB" altLang="en-US" dirty="0"/>
              <a:t>Odyssey by Homer</a:t>
            </a:r>
          </a:p>
          <a:p>
            <a:pPr>
              <a:spcBef>
                <a:spcPts val="600"/>
              </a:spcBef>
            </a:pPr>
            <a:br>
              <a:rPr lang="en-GB" altLang="en-US" dirty="0">
                <a:solidFill>
                  <a:srgbClr val="FF00FF"/>
                </a:solidFill>
              </a:rPr>
            </a:br>
            <a:endParaRPr lang="en-GB" altLang="en-US" dirty="0">
              <a:solidFill>
                <a:srgbClr val="FF00FF"/>
              </a:solidFill>
            </a:endParaRPr>
          </a:p>
        </p:txBody>
      </p:sp>
    </p:spTree>
    <p:custDataLst>
      <p:tags r:id="rId1"/>
    </p:custDataLst>
    <p:extLst>
      <p:ext uri="{BB962C8B-B14F-4D97-AF65-F5344CB8AC3E}">
        <p14:creationId xmlns:p14="http://schemas.microsoft.com/office/powerpoint/2010/main" val="201499382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
          <p:cNvSpPr>
            <a:spLocks noGrp="1" noChangeArrowheads="1"/>
          </p:cNvSpPr>
          <p:nvPr>
            <p:ph type="title"/>
          </p:nvPr>
        </p:nvSpPr>
        <p:spPr>
          <a:xfrm>
            <a:off x="1538416" y="8238"/>
            <a:ext cx="8216640" cy="1051310"/>
          </a:xfrm>
          <a:ln/>
        </p:spPr>
        <p:txBody>
          <a:bodyPr/>
          <a:lstStyle/>
          <a:p>
            <a:pPr>
              <a:lnSpc>
                <a:spcPct val="5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Constructing dictionaries from lists</a:t>
            </a:r>
          </a:p>
        </p:txBody>
      </p:sp>
      <p:sp>
        <p:nvSpPr>
          <p:cNvPr id="88066" name="Rectangle 2"/>
          <p:cNvSpPr>
            <a:spLocks noGrp="1" noChangeArrowheads="1"/>
          </p:cNvSpPr>
          <p:nvPr>
            <p:ph type="body" idx="1"/>
          </p:nvPr>
        </p:nvSpPr>
        <p:spPr>
          <a:xfrm>
            <a:off x="1980481" y="1604329"/>
            <a:ext cx="8216640" cy="4434226"/>
          </a:xfrm>
          <a:ln/>
        </p:spPr>
        <p:txBody>
          <a:bodyPr/>
          <a:lstStyle/>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If we have separate lists for the keys and values, we can combine them into a dictionary using the zip function and a </a:t>
            </a:r>
            <a:r>
              <a:rPr lang="en-GB" altLang="en-US" sz="2400" dirty="0" err="1"/>
              <a:t>dict</a:t>
            </a:r>
            <a:r>
              <a:rPr lang="en-GB" altLang="en-US" sz="2400" dirty="0"/>
              <a:t> constructor:</a:t>
            </a:r>
            <a:br>
              <a:rPr lang="en-GB" altLang="en-US" sz="2400" dirty="0">
                <a:solidFill>
                  <a:srgbClr val="FF00FF"/>
                </a:solidFill>
              </a:rPr>
            </a:br>
            <a:br>
              <a:rPr lang="en-GB" altLang="en-US" sz="2400" dirty="0">
                <a:solidFill>
                  <a:srgbClr val="FF00FF"/>
                </a:solidFill>
              </a:rPr>
            </a:br>
            <a:r>
              <a:rPr lang="en-GB" altLang="en-US" sz="2400" dirty="0"/>
              <a:t>keys = ['</a:t>
            </a:r>
            <a:r>
              <a:rPr lang="en-GB" altLang="en-US" sz="2400" dirty="0" err="1"/>
              <a:t>david</a:t>
            </a:r>
            <a:r>
              <a:rPr lang="en-GB" altLang="en-US" sz="2400" dirty="0"/>
              <a:t>', '</a:t>
            </a:r>
            <a:r>
              <a:rPr lang="en-GB" altLang="en-US" sz="2400" dirty="0" err="1"/>
              <a:t>chris</a:t>
            </a:r>
            <a:r>
              <a:rPr lang="en-GB" altLang="en-US" sz="2400" dirty="0"/>
              <a:t>', '</a:t>
            </a:r>
            <a:r>
              <a:rPr lang="en-GB" altLang="en-US" sz="2400" dirty="0" err="1"/>
              <a:t>stewart</a:t>
            </a:r>
            <a:r>
              <a:rPr lang="en-GB" altLang="en-US" sz="2400" dirty="0"/>
              <a:t>']</a:t>
            </a:r>
            <a:br>
              <a:rPr lang="en-GB" altLang="en-US" sz="2400" dirty="0">
                <a:solidFill>
                  <a:srgbClr val="FF00FF"/>
                </a:solidFill>
              </a:rPr>
            </a:br>
            <a:r>
              <a:rPr lang="en-GB" altLang="en-US" sz="2400" dirty="0"/>
              <a:t>values = ['504', '637', '921']</a:t>
            </a:r>
            <a:br>
              <a:rPr lang="en-GB" altLang="en-US" sz="2400" dirty="0">
                <a:solidFill>
                  <a:srgbClr val="FF00FF"/>
                </a:solidFill>
              </a:rPr>
            </a:br>
            <a:r>
              <a:rPr lang="en-GB" altLang="en-US" sz="2400" dirty="0"/>
              <a:t>D = </a:t>
            </a:r>
            <a:r>
              <a:rPr lang="en-GB" altLang="en-US" sz="2400" dirty="0" err="1"/>
              <a:t>dict</a:t>
            </a:r>
            <a:r>
              <a:rPr lang="en-GB" altLang="en-US" sz="2400" dirty="0"/>
              <a:t>(zip(keys, </a:t>
            </a:r>
            <a:r>
              <a:rPr lang="en-GB" altLang="en-US" sz="2400" dirty="0" err="1"/>
              <a:t>vals</a:t>
            </a:r>
            <a:r>
              <a:rPr lang="en-GB" altLang="en-US" sz="2400" dirty="0"/>
              <a:t>))</a:t>
            </a:r>
            <a:r>
              <a:rPr lang="ar-SA" altLang="en-US" sz="2400" dirty="0">
                <a:cs typeface="Arial" charset="0"/>
              </a:rPr>
              <a:t>‏</a:t>
            </a:r>
            <a:endParaRPr lang="en-GB" altLang="en-US" sz="2400" dirty="0"/>
          </a:p>
        </p:txBody>
      </p:sp>
    </p:spTree>
    <p:custDataLst>
      <p:tags r:id="rId1"/>
    </p:custDataLst>
    <p:extLst>
      <p:ext uri="{BB962C8B-B14F-4D97-AF65-F5344CB8AC3E}">
        <p14:creationId xmlns:p14="http://schemas.microsoft.com/office/powerpoint/2010/main" val="8057739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1"/>
          <p:cNvSpPr>
            <a:spLocks noGrp="1" noChangeArrowheads="1"/>
          </p:cNvSpPr>
          <p:nvPr>
            <p:ph type="title"/>
          </p:nvPr>
        </p:nvSpPr>
        <p:spPr>
          <a:xfrm>
            <a:off x="1524000" y="20596"/>
            <a:ext cx="8220960" cy="1057071"/>
          </a:xfrm>
          <a:ln/>
        </p:spPr>
        <p:txBody>
          <a:bodyPr/>
          <a:lstStyle/>
          <a:p>
            <a:pPr>
              <a:lnSpc>
                <a:spcPct val="66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More general keys</a:t>
            </a:r>
          </a:p>
        </p:txBody>
      </p:sp>
      <p:sp>
        <p:nvSpPr>
          <p:cNvPr id="89090" name="Rectangle 2"/>
          <p:cNvSpPr>
            <a:spLocks noGrp="1" noChangeArrowheads="1"/>
          </p:cNvSpPr>
          <p:nvPr>
            <p:ph type="body" idx="1"/>
          </p:nvPr>
        </p:nvSpPr>
        <p:spPr>
          <a:xfrm>
            <a:off x="1980481" y="1604329"/>
            <a:ext cx="8220960" cy="4438546"/>
          </a:xfrm>
          <a:ln/>
        </p:spPr>
        <p:txBody>
          <a:bodyPr/>
          <a:lstStyle/>
          <a:p>
            <a:pPr marL="364326" indent="-269284">
              <a:spcBef>
                <a:spcPts val="600"/>
              </a:spcBef>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Keys don't have to be strings; they can be any immutable data type, including tuples</a:t>
            </a:r>
          </a:p>
          <a:p>
            <a:pPr marL="364326" indent="-269284">
              <a:spcBef>
                <a:spcPts val="600"/>
              </a:spcBef>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endParaRPr lang="en-GB" altLang="en-US" sz="2400" dirty="0"/>
          </a:p>
          <a:p>
            <a:pPr marL="364326" indent="-269284">
              <a:spcBef>
                <a:spcPts val="600"/>
              </a:spcBef>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This might be good for representing sparse matrices, for example</a:t>
            </a:r>
            <a:br>
              <a:rPr lang="en-GB" altLang="en-US" sz="2400" dirty="0">
                <a:solidFill>
                  <a:srgbClr val="FF00FF"/>
                </a:solidFill>
              </a:rPr>
            </a:br>
            <a:br>
              <a:rPr lang="en-GB" altLang="en-US" sz="2400" dirty="0">
                <a:solidFill>
                  <a:srgbClr val="FF00FF"/>
                </a:solidFill>
              </a:rPr>
            </a:br>
            <a:r>
              <a:rPr lang="en-GB" altLang="en-US" sz="2400" dirty="0"/>
              <a:t>Matrix = {}        # start a blank dictionary</a:t>
            </a:r>
            <a:br>
              <a:rPr lang="en-GB" altLang="en-US" sz="2400" dirty="0">
                <a:solidFill>
                  <a:srgbClr val="FF00FF"/>
                </a:solidFill>
              </a:rPr>
            </a:br>
            <a:r>
              <a:rPr lang="en-GB" altLang="en-US" sz="2400" dirty="0"/>
              <a:t>Matrix[(1,0,1)]  = 0.5 # key is a tuple</a:t>
            </a:r>
            <a:br>
              <a:rPr lang="en-GB" altLang="en-US" sz="2400" dirty="0">
                <a:solidFill>
                  <a:srgbClr val="FF00FF"/>
                </a:solidFill>
              </a:rPr>
            </a:br>
            <a:r>
              <a:rPr lang="en-GB" altLang="en-US" sz="2400" dirty="0"/>
              <a:t>Matrix[(1,1,4)]  = 0.8</a:t>
            </a:r>
            <a:br>
              <a:rPr lang="en-GB" altLang="en-US" sz="2400" dirty="0">
                <a:solidFill>
                  <a:srgbClr val="FF00FF"/>
                </a:solidFill>
              </a:rPr>
            </a:br>
            <a:endParaRPr lang="en-GB" altLang="en-US" sz="2400" dirty="0">
              <a:solidFill>
                <a:srgbClr val="FF00FF"/>
              </a:solidFill>
            </a:endParaRPr>
          </a:p>
        </p:txBody>
      </p:sp>
    </p:spTree>
    <p:custDataLst>
      <p:tags r:id="rId1"/>
    </p:custDataLst>
    <p:extLst>
      <p:ext uri="{BB962C8B-B14F-4D97-AF65-F5344CB8AC3E}">
        <p14:creationId xmlns:p14="http://schemas.microsoft.com/office/powerpoint/2010/main" val="3322980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
          <p:cNvSpPr>
            <a:spLocks noGrp="1" noChangeArrowheads="1"/>
          </p:cNvSpPr>
          <p:nvPr>
            <p:ph type="title"/>
          </p:nvPr>
        </p:nvSpPr>
        <p:spPr>
          <a:xfrm>
            <a:off x="1524000" y="20595"/>
            <a:ext cx="8223840" cy="1058512"/>
          </a:xfrm>
          <a:ln/>
        </p:spPr>
        <p:txBody>
          <a:bodyPr/>
          <a:lstStyle/>
          <a:p>
            <a:pPr>
              <a:lnSpc>
                <a:spcPct val="76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Length of collections</a:t>
            </a:r>
          </a:p>
        </p:txBody>
      </p:sp>
      <p:sp>
        <p:nvSpPr>
          <p:cNvPr id="90114" name="Rectangle 2"/>
          <p:cNvSpPr>
            <a:spLocks noGrp="1" noChangeArrowheads="1"/>
          </p:cNvSpPr>
          <p:nvPr>
            <p:ph type="body" idx="1"/>
          </p:nvPr>
        </p:nvSpPr>
        <p:spPr>
          <a:xfrm>
            <a:off x="1980480" y="1604329"/>
            <a:ext cx="8223840" cy="4441426"/>
          </a:xfrm>
          <a:ln/>
        </p:spPr>
        <p:txBody>
          <a:bodyPr/>
          <a:lstStyle/>
          <a:p>
            <a:pPr marL="364326" indent="-269284">
              <a:spcBef>
                <a:spcPts val="600"/>
              </a:spcBef>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err="1"/>
              <a:t>len</a:t>
            </a:r>
            <a:r>
              <a:rPr lang="en-GB" altLang="en-US" sz="2400" dirty="0"/>
              <a:t>() returns the length of a tuple, list, or dictionary (or the number of characters of a string):</a:t>
            </a:r>
            <a:br>
              <a:rPr lang="en-GB" altLang="en-US" sz="2400" dirty="0">
                <a:solidFill>
                  <a:srgbClr val="FF00FF"/>
                </a:solidFill>
              </a:rPr>
            </a:br>
            <a:r>
              <a:rPr lang="en-GB" altLang="en-US" sz="2400" dirty="0"/>
              <a:t>&gt;&gt;&gt;</a:t>
            </a:r>
            <a:r>
              <a:rPr lang="en-GB" altLang="en-US" sz="2400" dirty="0" err="1"/>
              <a:t>len</a:t>
            </a:r>
            <a:r>
              <a:rPr lang="en-GB" altLang="en-US" sz="2400" dirty="0"/>
              <a:t>((“Tony”,))</a:t>
            </a:r>
            <a:br>
              <a:rPr lang="en-GB" altLang="en-US" sz="2400" dirty="0">
                <a:solidFill>
                  <a:srgbClr val="FF00FF"/>
                </a:solidFill>
              </a:rPr>
            </a:br>
            <a:r>
              <a:rPr lang="en-GB" altLang="en-US" sz="2400" dirty="0"/>
              <a:t>1</a:t>
            </a:r>
            <a:br>
              <a:rPr lang="en-GB" altLang="en-US" sz="2400" dirty="0">
                <a:solidFill>
                  <a:srgbClr val="FF00FF"/>
                </a:solidFill>
              </a:rPr>
            </a:br>
            <a:r>
              <a:rPr lang="en-GB" altLang="en-US" sz="2400" dirty="0"/>
              <a:t>&gt;&gt;&gt;</a:t>
            </a:r>
            <a:r>
              <a:rPr lang="en-GB" altLang="en-US" sz="2400" dirty="0" err="1"/>
              <a:t>len</a:t>
            </a:r>
            <a:r>
              <a:rPr lang="en-GB" altLang="en-US" sz="2400" dirty="0"/>
              <a:t>(“Tony”)</a:t>
            </a:r>
            <a:br>
              <a:rPr lang="en-GB" altLang="en-US" sz="2400" dirty="0">
                <a:solidFill>
                  <a:srgbClr val="FF00FF"/>
                </a:solidFill>
              </a:rPr>
            </a:br>
            <a:r>
              <a:rPr lang="en-GB" altLang="en-US" sz="2400" dirty="0"/>
              <a:t>4</a:t>
            </a:r>
            <a:br>
              <a:rPr lang="en-GB" altLang="en-US" sz="2400" dirty="0">
                <a:solidFill>
                  <a:srgbClr val="FF00FF"/>
                </a:solidFill>
              </a:rPr>
            </a:br>
            <a:r>
              <a:rPr lang="en-GB" altLang="en-US" sz="2400" dirty="0"/>
              <a:t>&gt;&gt;&gt;</a:t>
            </a:r>
            <a:r>
              <a:rPr lang="en-GB" altLang="en-US" sz="2400" dirty="0" err="1"/>
              <a:t>len</a:t>
            </a:r>
            <a:r>
              <a:rPr lang="en-GB" altLang="en-US" sz="2400" dirty="0"/>
              <a:t>([0, 1, 'boom'])</a:t>
            </a:r>
            <a:br>
              <a:rPr lang="en-GB" altLang="en-US" sz="2400" dirty="0">
                <a:solidFill>
                  <a:srgbClr val="FF00FF"/>
                </a:solidFill>
              </a:rPr>
            </a:br>
            <a:r>
              <a:rPr lang="en-GB" altLang="en-US" sz="2400" dirty="0"/>
              <a:t>3</a:t>
            </a:r>
            <a:br>
              <a:rPr lang="en-GB" altLang="en-US" sz="2400" dirty="0">
                <a:solidFill>
                  <a:srgbClr val="FF00FF"/>
                </a:solidFill>
              </a:rPr>
            </a:br>
            <a:endParaRPr lang="en-GB" altLang="en-US" sz="2400" dirty="0">
              <a:solidFill>
                <a:srgbClr val="FF00FF"/>
              </a:solidFill>
            </a:endParaRPr>
          </a:p>
        </p:txBody>
      </p:sp>
    </p:spTree>
    <p:custDataLst>
      <p:tags r:id="rId1"/>
    </p:custDataLst>
    <p:extLst>
      <p:ext uri="{BB962C8B-B14F-4D97-AF65-F5344CB8AC3E}">
        <p14:creationId xmlns:p14="http://schemas.microsoft.com/office/powerpoint/2010/main" val="281813513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1"/>
          <p:cNvSpPr>
            <a:spLocks noGrp="1" noChangeArrowheads="1"/>
          </p:cNvSpPr>
          <p:nvPr>
            <p:ph type="title"/>
          </p:nvPr>
        </p:nvSpPr>
        <p:spPr>
          <a:xfrm>
            <a:off x="1544595" y="8238"/>
            <a:ext cx="8223840" cy="1058512"/>
          </a:xfrm>
          <a:ln/>
        </p:spPr>
        <p:txBody>
          <a:bodyPr/>
          <a:lstStyle/>
          <a:p>
            <a:pPr>
              <a:lnSpc>
                <a:spcPct val="76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dirty="0"/>
              <a:t>The “is” operator</a:t>
            </a:r>
          </a:p>
        </p:txBody>
      </p:sp>
      <p:sp>
        <p:nvSpPr>
          <p:cNvPr id="91138" name="Rectangle 2"/>
          <p:cNvSpPr>
            <a:spLocks noGrp="1" noChangeArrowheads="1"/>
          </p:cNvSpPr>
          <p:nvPr>
            <p:ph type="body" idx="1"/>
          </p:nvPr>
        </p:nvSpPr>
        <p:spPr>
          <a:xfrm>
            <a:off x="1980480" y="1604329"/>
            <a:ext cx="8223840" cy="4441426"/>
          </a:xfrm>
          <a:ln/>
        </p:spPr>
        <p:txBody>
          <a:bodyPr/>
          <a:lstStyle/>
          <a:p>
            <a:pPr marL="364326" indent="-269284">
              <a:spcBef>
                <a:spcPts val="600"/>
              </a:spcBef>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Python “variables” are really object references. The “is” operator checks to see if these references refer to the </a:t>
            </a:r>
            <a:r>
              <a:rPr lang="en-GB" altLang="en-US" i="1" dirty="0"/>
              <a:t>same</a:t>
            </a:r>
            <a:r>
              <a:rPr lang="en-GB" altLang="en-US" dirty="0"/>
              <a:t> object (note: could have two identical objects which are not the same object...)</a:t>
            </a:r>
            <a:r>
              <a:rPr lang="ar-SA" altLang="en-US" dirty="0">
                <a:cs typeface="Arial" charset="0"/>
              </a:rPr>
              <a:t>‏</a:t>
            </a:r>
            <a:endParaRPr lang="en-IN" altLang="en-US" dirty="0">
              <a:cs typeface="Arial" charset="0"/>
            </a:endParaRPr>
          </a:p>
          <a:p>
            <a:pPr marL="364326" indent="-269284">
              <a:spcBef>
                <a:spcPts val="600"/>
              </a:spcBef>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endParaRPr lang="en-IN" altLang="en-US" dirty="0">
              <a:cs typeface="Arial" charset="0"/>
            </a:endParaRPr>
          </a:p>
          <a:p>
            <a:pPr marL="364326" indent="-269284">
              <a:spcBef>
                <a:spcPts val="600"/>
              </a:spcBef>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endParaRPr lang="en-GB" altLang="en-US" dirty="0"/>
          </a:p>
          <a:p>
            <a:pPr marL="364326" indent="-269284">
              <a:spcBef>
                <a:spcPts val="600"/>
              </a:spcBef>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References to integer constants should be identical.  References to strings may or may not show up as referring to the same object.  Two identical, mutable objects are not necessarily the same object</a:t>
            </a:r>
            <a:br>
              <a:rPr lang="en-GB" altLang="en-US" dirty="0">
                <a:solidFill>
                  <a:srgbClr val="FF00FF"/>
                </a:solidFill>
              </a:rPr>
            </a:br>
            <a:endParaRPr lang="en-GB" altLang="en-US" dirty="0">
              <a:solidFill>
                <a:srgbClr val="FF00FF"/>
              </a:solidFill>
            </a:endParaRPr>
          </a:p>
        </p:txBody>
      </p:sp>
    </p:spTree>
    <p:custDataLst>
      <p:tags r:id="rId1"/>
    </p:custDataLst>
    <p:extLst>
      <p:ext uri="{BB962C8B-B14F-4D97-AF65-F5344CB8AC3E}">
        <p14:creationId xmlns:p14="http://schemas.microsoft.com/office/powerpoint/2010/main" val="71528270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1"/>
          <p:cNvSpPr>
            <a:spLocks noGrp="1" noChangeArrowheads="1"/>
          </p:cNvSpPr>
          <p:nvPr>
            <p:ph type="title"/>
          </p:nvPr>
        </p:nvSpPr>
        <p:spPr>
          <a:xfrm>
            <a:off x="1524000" y="16477"/>
            <a:ext cx="8223840" cy="1058511"/>
          </a:xfrm>
          <a:ln/>
        </p:spPr>
        <p:txBody>
          <a:bodyPr/>
          <a:lstStyle/>
          <a:p>
            <a:pPr>
              <a:lnSpc>
                <a:spcPct val="76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dirty="0"/>
              <a:t>is-operator.py</a:t>
            </a:r>
          </a:p>
        </p:txBody>
      </p:sp>
      <p:sp>
        <p:nvSpPr>
          <p:cNvPr id="92162" name="Rectangle 2"/>
          <p:cNvSpPr>
            <a:spLocks noGrp="1" noChangeArrowheads="1"/>
          </p:cNvSpPr>
          <p:nvPr>
            <p:ph type="body" idx="1"/>
          </p:nvPr>
        </p:nvSpPr>
        <p:spPr>
          <a:xfrm>
            <a:off x="1938721" y="1244292"/>
            <a:ext cx="8223840" cy="5435131"/>
          </a:xfrm>
          <a:ln/>
        </p:spPr>
        <p:txBody>
          <a:bodyPr/>
          <a:lstStyle/>
          <a:p>
            <a:pPr marL="364326" indent="-269284">
              <a:lnSpc>
                <a:spcPct val="76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x = "hello"</a:t>
            </a:r>
            <a:br>
              <a:rPr lang="en-GB" altLang="en-US" dirty="0">
                <a:solidFill>
                  <a:srgbClr val="FF00FF"/>
                </a:solidFill>
              </a:rPr>
            </a:br>
            <a:r>
              <a:rPr lang="en-GB" altLang="en-US" dirty="0"/>
              <a:t>y = "hello"</a:t>
            </a:r>
            <a:br>
              <a:rPr lang="en-GB" altLang="en-US" dirty="0">
                <a:solidFill>
                  <a:srgbClr val="FF00FF"/>
                </a:solidFill>
              </a:rPr>
            </a:br>
            <a:r>
              <a:rPr lang="en-GB" altLang="en-US" dirty="0"/>
              <a:t>print x is y                   True here, not </a:t>
            </a:r>
            <a:r>
              <a:rPr lang="en-GB" altLang="en-US" dirty="0" err="1"/>
              <a:t>nec</a:t>
            </a:r>
            <a:r>
              <a:rPr lang="en-GB" altLang="en-US" dirty="0"/>
              <a:t>.</a:t>
            </a:r>
            <a:br>
              <a:rPr lang="en-GB" altLang="en-US" dirty="0">
                <a:solidFill>
                  <a:srgbClr val="FF00FF"/>
                </a:solidFill>
              </a:rPr>
            </a:br>
            <a:br>
              <a:rPr lang="en-GB" altLang="en-US" dirty="0">
                <a:solidFill>
                  <a:srgbClr val="FF00FF"/>
                </a:solidFill>
              </a:rPr>
            </a:br>
            <a:r>
              <a:rPr lang="en-GB" altLang="en-US" dirty="0"/>
              <a:t>x = [1,2]</a:t>
            </a:r>
            <a:br>
              <a:rPr lang="en-GB" altLang="en-US" dirty="0">
                <a:solidFill>
                  <a:srgbClr val="FF00FF"/>
                </a:solidFill>
              </a:rPr>
            </a:br>
            <a:r>
              <a:rPr lang="en-GB" altLang="en-US" dirty="0"/>
              <a:t>y = [1,2]</a:t>
            </a:r>
            <a:br>
              <a:rPr lang="en-GB" altLang="en-US" dirty="0">
                <a:solidFill>
                  <a:srgbClr val="FF00FF"/>
                </a:solidFill>
              </a:rPr>
            </a:br>
            <a:r>
              <a:rPr lang="en-GB" altLang="en-US" dirty="0"/>
              <a:t>print x is y                   False (even though </a:t>
            </a:r>
            <a:r>
              <a:rPr lang="en-GB" altLang="en-US" dirty="0" err="1"/>
              <a:t>ident</a:t>
            </a:r>
            <a:r>
              <a:rPr lang="en-GB" altLang="en-US" dirty="0"/>
              <a:t>)</a:t>
            </a:r>
            <a:br>
              <a:rPr lang="en-GB" altLang="en-US" dirty="0">
                <a:solidFill>
                  <a:srgbClr val="FF00FF"/>
                </a:solidFill>
              </a:rPr>
            </a:br>
            <a:br>
              <a:rPr lang="en-GB" altLang="en-US" dirty="0">
                <a:solidFill>
                  <a:srgbClr val="FF00FF"/>
                </a:solidFill>
              </a:rPr>
            </a:br>
            <a:r>
              <a:rPr lang="en-GB" altLang="en-US" dirty="0"/>
              <a:t>x = (1,2)</a:t>
            </a:r>
            <a:br>
              <a:rPr lang="en-GB" altLang="en-US" dirty="0">
                <a:solidFill>
                  <a:srgbClr val="FF00FF"/>
                </a:solidFill>
              </a:rPr>
            </a:br>
            <a:r>
              <a:rPr lang="en-GB" altLang="en-US" dirty="0"/>
              <a:t>y = (1,2)</a:t>
            </a:r>
            <a:br>
              <a:rPr lang="en-GB" altLang="en-US" dirty="0">
                <a:solidFill>
                  <a:srgbClr val="FF00FF"/>
                </a:solidFill>
              </a:rPr>
            </a:br>
            <a:r>
              <a:rPr lang="en-GB" altLang="en-US" dirty="0"/>
              <a:t>print x is y                   False (even though                                              identical, immutable)</a:t>
            </a:r>
            <a:br>
              <a:rPr lang="en-GB" altLang="en-US" dirty="0">
                <a:solidFill>
                  <a:srgbClr val="FF00FF"/>
                </a:solidFill>
              </a:rPr>
            </a:br>
            <a:br>
              <a:rPr lang="en-GB" altLang="en-US" dirty="0">
                <a:solidFill>
                  <a:srgbClr val="FF00FF"/>
                </a:solidFill>
              </a:rPr>
            </a:br>
            <a:r>
              <a:rPr lang="en-GB" altLang="en-US" dirty="0"/>
              <a:t>x = []</a:t>
            </a:r>
            <a:br>
              <a:rPr lang="en-GB" altLang="en-US" dirty="0">
                <a:solidFill>
                  <a:srgbClr val="FF00FF"/>
                </a:solidFill>
              </a:rPr>
            </a:br>
            <a:r>
              <a:rPr lang="en-GB" altLang="en-US" dirty="0"/>
              <a:t>print x is not None      True (list, even though                                         empty)</a:t>
            </a:r>
            <a:r>
              <a:rPr lang="ar-SA" altLang="en-US" dirty="0">
                <a:cs typeface="Arial" charset="0"/>
              </a:rPr>
              <a:t>‏</a:t>
            </a:r>
            <a:endParaRPr lang="en-GB" altLang="en-US" dirty="0"/>
          </a:p>
        </p:txBody>
      </p:sp>
    </p:spTree>
    <p:custDataLst>
      <p:tags r:id="rId1"/>
    </p:custDataLst>
    <p:extLst>
      <p:ext uri="{BB962C8B-B14F-4D97-AF65-F5344CB8AC3E}">
        <p14:creationId xmlns:p14="http://schemas.microsoft.com/office/powerpoint/2010/main" val="367908298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
          <p:cNvSpPr>
            <a:spLocks noGrp="1" noChangeArrowheads="1"/>
          </p:cNvSpPr>
          <p:nvPr>
            <p:ph type="title"/>
          </p:nvPr>
        </p:nvSpPr>
        <p:spPr>
          <a:xfrm>
            <a:off x="1676400" y="0"/>
            <a:ext cx="8223840" cy="1058512"/>
          </a:xfrm>
          <a:ln/>
        </p:spPr>
        <p:txBody>
          <a:bodyPr/>
          <a:lstStyle/>
          <a:p>
            <a:pPr>
              <a:lnSpc>
                <a:spcPct val="76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“in” operator</a:t>
            </a:r>
          </a:p>
        </p:txBody>
      </p:sp>
      <p:sp>
        <p:nvSpPr>
          <p:cNvPr id="93186" name="Rectangle 2"/>
          <p:cNvSpPr>
            <a:spLocks noGrp="1" noChangeArrowheads="1"/>
          </p:cNvSpPr>
          <p:nvPr>
            <p:ph type="body" idx="1"/>
          </p:nvPr>
        </p:nvSpPr>
        <p:spPr>
          <a:xfrm>
            <a:off x="1980480" y="1604329"/>
            <a:ext cx="8223840" cy="4441426"/>
          </a:xfrm>
          <a:ln/>
        </p:spPr>
        <p:txBody>
          <a:bodyPr/>
          <a:lstStyle/>
          <a:p>
            <a:pPr marL="364326" indent="-269284">
              <a:spcBef>
                <a:spcPts val="600"/>
              </a:spcBef>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For collection data types, the “in” operator determines whether something is a member of the collection (and “not in” tests if not a member):</a:t>
            </a:r>
            <a:br>
              <a:rPr lang="en-GB" altLang="en-US" sz="2400" dirty="0">
                <a:solidFill>
                  <a:srgbClr val="FF00FF"/>
                </a:solidFill>
              </a:rPr>
            </a:br>
            <a:r>
              <a:rPr lang="en-GB" altLang="en-US" sz="2400" dirty="0"/>
              <a:t>&gt;&gt;&gt; team = (“David”, “Robert”, “Paul”)</a:t>
            </a:r>
            <a:br>
              <a:rPr lang="en-GB" altLang="en-US" sz="2400" dirty="0">
                <a:solidFill>
                  <a:srgbClr val="FF00FF"/>
                </a:solidFill>
              </a:rPr>
            </a:br>
            <a:r>
              <a:rPr lang="en-GB" altLang="en-US" sz="2400" dirty="0"/>
              <a:t>&gt;&gt;&gt; “Howell” in team</a:t>
            </a:r>
            <a:br>
              <a:rPr lang="en-GB" altLang="en-US" sz="2400" dirty="0">
                <a:solidFill>
                  <a:srgbClr val="FF00FF"/>
                </a:solidFill>
              </a:rPr>
            </a:br>
            <a:r>
              <a:rPr lang="en-GB" altLang="en-US" sz="2400" dirty="0"/>
              <a:t>False</a:t>
            </a:r>
            <a:br>
              <a:rPr lang="en-GB" altLang="en-US" sz="2400" dirty="0">
                <a:solidFill>
                  <a:srgbClr val="FF00FF"/>
                </a:solidFill>
              </a:rPr>
            </a:br>
            <a:r>
              <a:rPr lang="en-GB" altLang="en-US" sz="2400" dirty="0"/>
              <a:t>&gt;&gt;&gt; “Stewart” not in team</a:t>
            </a:r>
            <a:br>
              <a:rPr lang="en-GB" altLang="en-US" sz="2400" dirty="0">
                <a:solidFill>
                  <a:srgbClr val="FF00FF"/>
                </a:solidFill>
              </a:rPr>
            </a:br>
            <a:r>
              <a:rPr lang="en-GB" altLang="en-US" sz="2400" dirty="0"/>
              <a:t>True</a:t>
            </a:r>
          </a:p>
        </p:txBody>
      </p:sp>
    </p:spTree>
    <p:custDataLst>
      <p:tags r:id="rId1"/>
    </p:custDataLst>
    <p:extLst>
      <p:ext uri="{BB962C8B-B14F-4D97-AF65-F5344CB8AC3E}">
        <p14:creationId xmlns:p14="http://schemas.microsoft.com/office/powerpoint/2010/main" val="15752405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1"/>
          <p:cNvSpPr>
            <a:spLocks noGrp="1" noChangeArrowheads="1"/>
          </p:cNvSpPr>
          <p:nvPr>
            <p:ph type="title"/>
          </p:nvPr>
        </p:nvSpPr>
        <p:spPr>
          <a:xfrm>
            <a:off x="1524000" y="20596"/>
            <a:ext cx="8220960" cy="1057071"/>
          </a:xfrm>
          <a:ln/>
        </p:spPr>
        <p:txBody>
          <a:bodyPr/>
          <a:lstStyle/>
          <a:p>
            <a:pPr>
              <a:lnSpc>
                <a:spcPct val="66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Iteration: for ... in</a:t>
            </a:r>
          </a:p>
        </p:txBody>
      </p:sp>
      <p:sp>
        <p:nvSpPr>
          <p:cNvPr id="94210" name="Rectangle 2"/>
          <p:cNvSpPr>
            <a:spLocks noGrp="1" noChangeArrowheads="1"/>
          </p:cNvSpPr>
          <p:nvPr>
            <p:ph type="body" idx="1"/>
          </p:nvPr>
        </p:nvSpPr>
        <p:spPr>
          <a:xfrm>
            <a:off x="1980481" y="1604329"/>
            <a:ext cx="8220960" cy="4438546"/>
          </a:xfrm>
          <a:ln/>
        </p:spPr>
        <p:txBody>
          <a:bodyPr/>
          <a:lstStyle/>
          <a:p>
            <a:pPr marL="364326" indent="-269284">
              <a:lnSpc>
                <a:spcPct val="150000"/>
              </a:lnSpc>
              <a:spcBef>
                <a:spcPts val="600"/>
              </a:spcBef>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To traverse a collection type, use for ... in</a:t>
            </a:r>
            <a:br>
              <a:rPr lang="en-GB" altLang="en-US" sz="2400" dirty="0">
                <a:solidFill>
                  <a:srgbClr val="FF00FF"/>
                </a:solidFill>
              </a:rPr>
            </a:br>
            <a:r>
              <a:rPr lang="en-GB" altLang="en-US" sz="2400" dirty="0"/>
              <a:t>&gt;&gt;&gt; numbers = (1, 2, 3)</a:t>
            </a:r>
            <a:br>
              <a:rPr lang="en-GB" altLang="en-US" sz="2400" dirty="0">
                <a:solidFill>
                  <a:srgbClr val="FF00FF"/>
                </a:solidFill>
              </a:rPr>
            </a:br>
            <a:r>
              <a:rPr lang="en-GB" altLang="en-US" sz="2400" dirty="0"/>
              <a:t>&gt;&gt;&gt; for </a:t>
            </a:r>
            <a:r>
              <a:rPr lang="en-GB" altLang="en-US" sz="2400" dirty="0" err="1"/>
              <a:t>i</a:t>
            </a:r>
            <a:r>
              <a:rPr lang="en-GB" altLang="en-US" sz="2400" dirty="0"/>
              <a:t> in numbers: print </a:t>
            </a:r>
            <a:r>
              <a:rPr lang="en-GB" altLang="en-US" sz="2400" dirty="0" err="1"/>
              <a:t>i</a:t>
            </a:r>
            <a:r>
              <a:rPr lang="en-GB" altLang="en-US" sz="2400" dirty="0"/>
              <a:t>,</a:t>
            </a:r>
            <a:br>
              <a:rPr lang="en-GB" altLang="en-US" sz="2400" dirty="0">
                <a:solidFill>
                  <a:srgbClr val="FF00FF"/>
                </a:solidFill>
              </a:rPr>
            </a:br>
            <a:r>
              <a:rPr lang="en-GB" altLang="en-US" sz="2400" dirty="0"/>
              <a:t>...</a:t>
            </a:r>
            <a:br>
              <a:rPr lang="en-GB" altLang="en-US" sz="2400" dirty="0">
                <a:solidFill>
                  <a:srgbClr val="FF00FF"/>
                </a:solidFill>
              </a:rPr>
            </a:br>
            <a:r>
              <a:rPr lang="en-GB" altLang="en-US" sz="2400" dirty="0"/>
              <a:t>1 2 3</a:t>
            </a:r>
          </a:p>
        </p:txBody>
      </p:sp>
    </p:spTree>
    <p:custDataLst>
      <p:tags r:id="rId1"/>
    </p:custDataLst>
    <p:extLst>
      <p:ext uri="{BB962C8B-B14F-4D97-AF65-F5344CB8AC3E}">
        <p14:creationId xmlns:p14="http://schemas.microsoft.com/office/powerpoint/2010/main" val="171484307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1"/>
          <p:cNvSpPr>
            <a:spLocks noGrp="1" noChangeArrowheads="1"/>
          </p:cNvSpPr>
          <p:nvPr>
            <p:ph type="title"/>
          </p:nvPr>
        </p:nvSpPr>
        <p:spPr>
          <a:xfrm>
            <a:off x="1524000" y="-16476"/>
            <a:ext cx="8218080" cy="1054191"/>
          </a:xfrm>
          <a:ln/>
        </p:spPr>
        <p:txBody>
          <a:bodyPr/>
          <a:lstStyle/>
          <a:p>
            <a:pPr>
              <a:lnSpc>
                <a:spcPct val="58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Copying collections</a:t>
            </a:r>
          </a:p>
        </p:txBody>
      </p:sp>
      <p:sp>
        <p:nvSpPr>
          <p:cNvPr id="95234" name="Rectangle 2"/>
          <p:cNvSpPr>
            <a:spLocks noGrp="1" noChangeArrowheads="1"/>
          </p:cNvSpPr>
          <p:nvPr>
            <p:ph type="body" idx="1"/>
          </p:nvPr>
        </p:nvSpPr>
        <p:spPr>
          <a:xfrm>
            <a:off x="1980480" y="1604329"/>
            <a:ext cx="8218080" cy="5088055"/>
          </a:xfrm>
          <a:ln/>
        </p:spPr>
        <p:txBody>
          <a:bodyPr/>
          <a:lstStyle/>
          <a:p>
            <a:pPr marL="364326" indent="-269284">
              <a:lnSpc>
                <a:spcPct val="150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1600" dirty="0"/>
              <a:t>Using assignment just makes a new reference to the same collection, e.g.,</a:t>
            </a:r>
            <a:br>
              <a:rPr lang="en-GB" altLang="en-US" sz="1600" dirty="0">
                <a:solidFill>
                  <a:srgbClr val="FF00FF"/>
                </a:solidFill>
              </a:rPr>
            </a:br>
            <a:br>
              <a:rPr lang="en-GB" altLang="en-US" sz="1600" dirty="0">
                <a:solidFill>
                  <a:srgbClr val="FF00FF"/>
                </a:solidFill>
              </a:rPr>
            </a:br>
            <a:r>
              <a:rPr lang="en-GB" altLang="en-US" sz="1600" dirty="0"/>
              <a:t>A = [0,1,3]</a:t>
            </a:r>
            <a:br>
              <a:rPr lang="en-GB" altLang="en-US" sz="1600" dirty="0">
                <a:solidFill>
                  <a:srgbClr val="FF00FF"/>
                </a:solidFill>
              </a:rPr>
            </a:br>
            <a:r>
              <a:rPr lang="en-GB" altLang="en-US" sz="1600" dirty="0"/>
              <a:t>B = A            # B is a ref to A.  Changing B will</a:t>
            </a:r>
            <a:br>
              <a:rPr lang="en-GB" altLang="en-US" sz="1600" dirty="0">
                <a:solidFill>
                  <a:srgbClr val="FF00FF"/>
                </a:solidFill>
              </a:rPr>
            </a:br>
            <a:r>
              <a:rPr lang="en-GB" altLang="en-US" sz="1600" dirty="0"/>
              <a:t>                     # change A</a:t>
            </a:r>
            <a:br>
              <a:rPr lang="en-GB" altLang="en-US" sz="1600" dirty="0">
                <a:solidFill>
                  <a:srgbClr val="FF00FF"/>
                </a:solidFill>
              </a:rPr>
            </a:br>
            <a:r>
              <a:rPr lang="en-GB" altLang="en-US" sz="1600" dirty="0"/>
              <a:t>C = A[:]         # make a copy</a:t>
            </a:r>
            <a:br>
              <a:rPr lang="en-GB" altLang="en-US" sz="1600" dirty="0">
                <a:solidFill>
                  <a:srgbClr val="FF00FF"/>
                </a:solidFill>
              </a:rPr>
            </a:br>
            <a:r>
              <a:rPr lang="en-GB" altLang="en-US" sz="1600" dirty="0"/>
              <a:t>B[1] = 5</a:t>
            </a:r>
            <a:br>
              <a:rPr lang="en-GB" altLang="en-US" sz="1600" dirty="0">
                <a:solidFill>
                  <a:srgbClr val="FF00FF"/>
                </a:solidFill>
              </a:rPr>
            </a:br>
            <a:r>
              <a:rPr lang="en-GB" altLang="en-US" sz="1600" dirty="0"/>
              <a:t>C[1] = 7</a:t>
            </a:r>
            <a:br>
              <a:rPr lang="en-GB" altLang="en-US" sz="1600" dirty="0">
                <a:solidFill>
                  <a:srgbClr val="FF00FF"/>
                </a:solidFill>
              </a:rPr>
            </a:br>
            <a:r>
              <a:rPr lang="en-GB" altLang="en-US" sz="1600" dirty="0"/>
              <a:t>A, B, C</a:t>
            </a:r>
            <a:br>
              <a:rPr lang="en-GB" altLang="en-US" sz="1600" dirty="0">
                <a:solidFill>
                  <a:srgbClr val="FF00FF"/>
                </a:solidFill>
              </a:rPr>
            </a:br>
            <a:r>
              <a:rPr lang="en-GB" altLang="en-US" sz="1600" dirty="0"/>
              <a:t>( [0, 5, 3], [0, 5, 3], [0, 7, 3])</a:t>
            </a:r>
            <a:br>
              <a:rPr lang="en-GB" altLang="en-US" sz="1600" dirty="0">
                <a:solidFill>
                  <a:srgbClr val="FF00FF"/>
                </a:solidFill>
              </a:rPr>
            </a:br>
            <a:endParaRPr lang="en-GB" altLang="en-US" sz="1600" dirty="0">
              <a:solidFill>
                <a:srgbClr val="FF00FF"/>
              </a:solidFill>
            </a:endParaRPr>
          </a:p>
          <a:p>
            <a:pPr marL="364326" indent="-269284">
              <a:lnSpc>
                <a:spcPct val="58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1600" dirty="0"/>
              <a:t>Copy a dictionary with </a:t>
            </a:r>
            <a:r>
              <a:rPr lang="en-GB" altLang="en-US" sz="1600" dirty="0" err="1"/>
              <a:t>A.copy</a:t>
            </a:r>
            <a:r>
              <a:rPr lang="en-GB" altLang="en-US" sz="1600" dirty="0"/>
              <a:t>()</a:t>
            </a:r>
            <a:r>
              <a:rPr lang="ar-SA" altLang="en-US" sz="1600" dirty="0">
                <a:cs typeface="Arial" charset="0"/>
              </a:rPr>
              <a:t>‏</a:t>
            </a:r>
            <a:endParaRPr lang="en-GB" altLang="en-US" sz="1600" dirty="0"/>
          </a:p>
        </p:txBody>
      </p:sp>
    </p:spTree>
    <p:custDataLst>
      <p:tags r:id="rId1"/>
    </p:custDataLst>
    <p:extLst>
      <p:ext uri="{BB962C8B-B14F-4D97-AF65-F5344CB8AC3E}">
        <p14:creationId xmlns:p14="http://schemas.microsoft.com/office/powerpoint/2010/main" val="14148285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1524000" y="8238"/>
            <a:ext cx="8228160" cy="1062832"/>
          </a:xfrm>
          <a:ln/>
        </p:spPr>
        <p:txBody>
          <a:bodyPr/>
          <a:lstStyle/>
          <a:p>
            <a:pPr>
              <a:lnSpc>
                <a:spcPct val="93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Hello, world!</a:t>
            </a:r>
          </a:p>
        </p:txBody>
      </p:sp>
      <p:sp>
        <p:nvSpPr>
          <p:cNvPr id="10242" name="Rectangle 2"/>
          <p:cNvSpPr>
            <a:spLocks noGrp="1" noChangeArrowheads="1"/>
          </p:cNvSpPr>
          <p:nvPr>
            <p:ph type="body" idx="1"/>
          </p:nvPr>
        </p:nvSpPr>
        <p:spPr>
          <a:xfrm>
            <a:off x="2004960" y="1451672"/>
            <a:ext cx="8228160" cy="5007406"/>
          </a:xfrm>
          <a:ln/>
        </p:spPr>
        <p:txBody>
          <a:bodyPr/>
          <a:lstStyle/>
          <a:p>
            <a:pPr marL="437942" indent="-342900">
              <a:lnSpc>
                <a:spcPct val="93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500" dirty="0"/>
              <a:t>Let's get started!  Here's an example of a python program run as a script:</a:t>
            </a:r>
            <a:br>
              <a:rPr lang="en-GB" altLang="en-US" sz="2500" dirty="0">
                <a:solidFill>
                  <a:srgbClr val="FF00FF"/>
                </a:solidFill>
              </a:rPr>
            </a:br>
            <a:br>
              <a:rPr lang="en-GB" altLang="en-US" sz="2500" dirty="0">
                <a:solidFill>
                  <a:srgbClr val="FF00FF"/>
                </a:solidFill>
              </a:rPr>
            </a:br>
            <a:r>
              <a:rPr lang="en-GB" altLang="en-US" sz="2500" dirty="0"/>
              <a:t>#!/</a:t>
            </a:r>
            <a:r>
              <a:rPr lang="en-GB" altLang="en-US" sz="2500" dirty="0" err="1"/>
              <a:t>usr</a:t>
            </a:r>
            <a:r>
              <a:rPr lang="en-GB" altLang="en-US" sz="2500" dirty="0"/>
              <a:t>/bin/python</a:t>
            </a:r>
            <a:br>
              <a:rPr lang="en-GB" altLang="en-US" sz="2500" dirty="0">
                <a:solidFill>
                  <a:srgbClr val="FF00FF"/>
                </a:solidFill>
              </a:rPr>
            </a:br>
            <a:br>
              <a:rPr lang="en-GB" altLang="en-US" sz="2500" dirty="0">
                <a:solidFill>
                  <a:srgbClr val="FF00FF"/>
                </a:solidFill>
              </a:rPr>
            </a:br>
            <a:r>
              <a:rPr lang="en-GB" altLang="en-US" sz="2500" dirty="0"/>
              <a:t>print “Hello, world”</a:t>
            </a:r>
            <a:br>
              <a:rPr lang="en-GB" altLang="en-US" sz="2500" dirty="0">
                <a:solidFill>
                  <a:srgbClr val="FF00FF"/>
                </a:solidFill>
              </a:rPr>
            </a:br>
            <a:endParaRPr lang="en-GB" altLang="en-US" sz="2500" dirty="0">
              <a:solidFill>
                <a:srgbClr val="FF00FF"/>
              </a:solidFill>
            </a:endParaRPr>
          </a:p>
          <a:p>
            <a:pPr marL="437942" indent="-342900">
              <a:lnSpc>
                <a:spcPct val="93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500" dirty="0"/>
              <a:t>If this is saved to a file hello.py, then set execute permissions on this file, and run it with “./hello.py”</a:t>
            </a:r>
          </a:p>
          <a:p>
            <a:pPr marL="437942" indent="-342900">
              <a:lnSpc>
                <a:spcPct val="93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500" dirty="0"/>
              <a:t>When run, this program prints</a:t>
            </a:r>
            <a:br>
              <a:rPr lang="en-GB" altLang="en-US" sz="2500" dirty="0">
                <a:solidFill>
                  <a:srgbClr val="FF00FF"/>
                </a:solidFill>
              </a:rPr>
            </a:br>
            <a:br>
              <a:rPr lang="en-GB" altLang="en-US" sz="2500" dirty="0">
                <a:solidFill>
                  <a:srgbClr val="FF00FF"/>
                </a:solidFill>
              </a:rPr>
            </a:br>
            <a:r>
              <a:rPr lang="en-GB" altLang="en-US" sz="2500" dirty="0"/>
              <a:t>Hello, world</a:t>
            </a:r>
          </a:p>
        </p:txBody>
      </p:sp>
    </p:spTree>
    <p:custDataLst>
      <p:tags r:id="rId1"/>
    </p:custDataLst>
    <p:extLst>
      <p:ext uri="{BB962C8B-B14F-4D97-AF65-F5344CB8AC3E}">
        <p14:creationId xmlns:p14="http://schemas.microsoft.com/office/powerpoint/2010/main" val="203352426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p:nvPr>
        </p:nvSpPr>
        <p:spPr>
          <a:xfrm>
            <a:off x="2346959" y="3253802"/>
            <a:ext cx="7566600" cy="1546799"/>
          </a:xfrm>
          <a:prstGeom prst="rect">
            <a:avLst/>
          </a:prstGeom>
        </p:spPr>
        <p:txBody>
          <a:bodyPr vert="horz" wrap="square" lIns="38100" tIns="38100" rIns="38100" bIns="38100" numCol="1" anchor="t" anchorCtr="0" compatLnSpc="1">
            <a:prstTxWarp prst="textNoShape">
              <a:avLst/>
            </a:prstTxWarp>
            <a:noAutofit/>
          </a:bodyPr>
          <a:lstStyle/>
          <a:p>
            <a:pPr lvl="0"/>
            <a:r>
              <a:rPr lang="en-IN" dirty="0">
                <a:solidFill>
                  <a:srgbClr val="000000"/>
                </a:solidFill>
                <a:ea typeface="Arial"/>
                <a:cs typeface="Arial"/>
                <a:sym typeface="Arial"/>
              </a:rPr>
              <a:t>Using Regular Expression</a:t>
            </a:r>
            <a:endParaRPr lang="en" sz="4800" dirty="0">
              <a:solidFill>
                <a:srgbClr val="000000"/>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2184015990"/>
      </p:ext>
    </p:extLst>
  </p:cSld>
  <p:clrMapOvr>
    <a:masterClrMapping/>
  </p:clrMapOvr>
  <p:transition spd="slow">
    <p:cut/>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p:cNvSpPr>
            <a:spLocks noGrp="1" noChangeArrowheads="1"/>
          </p:cNvSpPr>
          <p:nvPr>
            <p:ph type="title"/>
          </p:nvPr>
        </p:nvSpPr>
        <p:spPr>
          <a:xfrm>
            <a:off x="1528119" y="0"/>
            <a:ext cx="8208000" cy="1044110"/>
          </a:xfrm>
          <a:ln/>
        </p:spPr>
        <p:txBody>
          <a:bodyPr/>
          <a:lstStyle/>
          <a:p>
            <a:pPr>
              <a:lnSpc>
                <a:spcPct val="4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Regular Expressions</a:t>
            </a:r>
          </a:p>
        </p:txBody>
      </p:sp>
      <p:sp>
        <p:nvSpPr>
          <p:cNvPr id="66562" name="Rectangle 2"/>
          <p:cNvSpPr>
            <a:spLocks noGrp="1" noChangeArrowheads="1"/>
          </p:cNvSpPr>
          <p:nvPr>
            <p:ph type="body" idx="1"/>
          </p:nvPr>
        </p:nvSpPr>
        <p:spPr>
          <a:xfrm>
            <a:off x="1980480" y="1604328"/>
            <a:ext cx="8208000" cy="4872672"/>
          </a:xfrm>
          <a:ln/>
        </p:spPr>
        <p:txBody>
          <a:bodyPr/>
          <a:lstStyle/>
          <a:p>
            <a:pPr marL="609129" indent="-594729">
              <a:buFont typeface="Times New Roman" pitchFamily="18" charset="0"/>
              <a:buChar char="•"/>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sz="1600" dirty="0"/>
              <a:t>Regular expressions are a way to do pattern-matching.  The basic concept (and most of the syntax of the actual regular expression) is the same in Java or Perl.</a:t>
            </a:r>
          </a:p>
          <a:p>
            <a:pPr marL="609129" indent="-594729">
              <a:buFont typeface="Times New Roman" pitchFamily="18" charset="0"/>
              <a:buChar char="•"/>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sz="1600" dirty="0"/>
              <a:t>Common regular expression syntax:</a:t>
            </a:r>
            <a:br>
              <a:rPr lang="en-GB" altLang="en-US" sz="1600" dirty="0">
                <a:solidFill>
                  <a:srgbClr val="FF00FF"/>
                </a:solidFill>
              </a:rPr>
            </a:br>
            <a:r>
              <a:rPr lang="en-GB" altLang="en-US" sz="1600" dirty="0"/>
              <a:t>.   Matches any char but newline (by default)</a:t>
            </a:r>
            <a:br>
              <a:rPr lang="en-GB" altLang="en-US" sz="1600" dirty="0">
                <a:solidFill>
                  <a:srgbClr val="FF00FF"/>
                </a:solidFill>
              </a:rPr>
            </a:br>
            <a:r>
              <a:rPr lang="en-GB" altLang="en-US" sz="1600" dirty="0"/>
              <a:t>^  Matches the start of a string</a:t>
            </a:r>
            <a:br>
              <a:rPr lang="en-GB" altLang="en-US" sz="1600" dirty="0">
                <a:solidFill>
                  <a:srgbClr val="FF00FF"/>
                </a:solidFill>
              </a:rPr>
            </a:br>
            <a:r>
              <a:rPr lang="en-GB" altLang="en-US" sz="1600" dirty="0"/>
              <a:t>$  Matches the end of a string</a:t>
            </a:r>
          </a:p>
          <a:p>
            <a:pPr marL="609129" indent="-594729">
              <a:buNone/>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sz="1600" dirty="0"/>
              <a:t>      *  Any number of what comes before this</a:t>
            </a:r>
            <a:br>
              <a:rPr lang="en-GB" altLang="en-US" sz="1600" dirty="0">
                <a:solidFill>
                  <a:srgbClr val="FF00FF"/>
                </a:solidFill>
              </a:rPr>
            </a:br>
            <a:r>
              <a:rPr lang="en-GB" altLang="en-US" sz="1600" dirty="0"/>
              <a:t>+ One or more of what comes before this</a:t>
            </a:r>
            <a:br>
              <a:rPr lang="en-GB" altLang="en-US" sz="1600" dirty="0">
                <a:solidFill>
                  <a:srgbClr val="FF00FF"/>
                </a:solidFill>
              </a:rPr>
            </a:br>
            <a:r>
              <a:rPr lang="en-GB" altLang="en-US" sz="1600" dirty="0"/>
              <a:t>|  Or</a:t>
            </a:r>
            <a:br>
              <a:rPr lang="en-GB" altLang="en-US" sz="1600" dirty="0">
                <a:solidFill>
                  <a:srgbClr val="FF00FF"/>
                </a:solidFill>
              </a:rPr>
            </a:br>
            <a:r>
              <a:rPr lang="en-GB" altLang="en-US" sz="1600" dirty="0"/>
              <a:t>\w Any alphanumeric character</a:t>
            </a:r>
            <a:br>
              <a:rPr lang="en-GB" altLang="en-US" sz="1600" dirty="0">
                <a:solidFill>
                  <a:srgbClr val="FF00FF"/>
                </a:solidFill>
              </a:rPr>
            </a:br>
            <a:r>
              <a:rPr lang="en-GB" altLang="en-US" sz="1600" dirty="0"/>
              <a:t>\d Any digit</a:t>
            </a:r>
            <a:br>
              <a:rPr lang="en-GB" altLang="en-US" sz="1600" dirty="0">
                <a:solidFill>
                  <a:srgbClr val="FF00FF"/>
                </a:solidFill>
              </a:rPr>
            </a:br>
            <a:r>
              <a:rPr lang="en-GB" altLang="en-US" sz="1600" dirty="0"/>
              <a:t>\s Any whitespace character</a:t>
            </a:r>
          </a:p>
          <a:p>
            <a:pPr marL="609129" indent="-594729">
              <a:buNone/>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sz="1600" dirty="0"/>
              <a:t>      (Note: \W matches NON-alphanumeric, \D NON digits, </a:t>
            </a:r>
            <a:r>
              <a:rPr lang="en-GB" altLang="en-US" sz="1600" dirty="0" err="1"/>
              <a:t>etc</a:t>
            </a:r>
            <a:r>
              <a:rPr lang="en-GB" altLang="en-US" sz="1600" dirty="0"/>
              <a:t>)</a:t>
            </a:r>
            <a:r>
              <a:rPr lang="ar-SA" altLang="en-US" sz="1600" dirty="0">
                <a:cs typeface="Arial" charset="0"/>
              </a:rPr>
              <a:t>‏</a:t>
            </a:r>
            <a:endParaRPr lang="en-GB" altLang="en-US" sz="1600" dirty="0"/>
          </a:p>
          <a:p>
            <a:pPr marL="609129" indent="-594729">
              <a:buNone/>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sz="1600" dirty="0"/>
              <a:t>      [</a:t>
            </a:r>
            <a:r>
              <a:rPr lang="en-GB" altLang="en-US" sz="1600" dirty="0" err="1"/>
              <a:t>aeiou</a:t>
            </a:r>
            <a:r>
              <a:rPr lang="en-GB" altLang="en-US" sz="1600" dirty="0"/>
              <a:t>] matches any of a, e, </a:t>
            </a:r>
            <a:r>
              <a:rPr lang="en-GB" altLang="en-US" sz="1600" dirty="0" err="1"/>
              <a:t>i</a:t>
            </a:r>
            <a:r>
              <a:rPr lang="en-GB" altLang="en-US" sz="1600" dirty="0"/>
              <a:t>, o, u</a:t>
            </a:r>
            <a:br>
              <a:rPr lang="en-GB" altLang="en-US" sz="1600" dirty="0">
                <a:solidFill>
                  <a:srgbClr val="FF00FF"/>
                </a:solidFill>
              </a:rPr>
            </a:br>
            <a:r>
              <a:rPr lang="en-GB" altLang="en-US" sz="1600" dirty="0"/>
              <a:t>junk Matches the string 'junk'</a:t>
            </a:r>
            <a:br>
              <a:rPr lang="en-GB" altLang="en-US" sz="1600" dirty="0">
                <a:solidFill>
                  <a:srgbClr val="FF00FF"/>
                </a:solidFill>
              </a:rPr>
            </a:br>
            <a:endParaRPr lang="en-GB" altLang="en-US" sz="1600" dirty="0">
              <a:solidFill>
                <a:srgbClr val="FF00FF"/>
              </a:solidFill>
            </a:endParaRPr>
          </a:p>
        </p:txBody>
      </p:sp>
    </p:spTree>
    <p:custDataLst>
      <p:tags r:id="rId1"/>
    </p:custDataLst>
    <p:extLst>
      <p:ext uri="{BB962C8B-B14F-4D97-AF65-F5344CB8AC3E}">
        <p14:creationId xmlns:p14="http://schemas.microsoft.com/office/powerpoint/2010/main" val="93614334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Grp="1" noChangeArrowheads="1"/>
          </p:cNvSpPr>
          <p:nvPr>
            <p:ph type="title"/>
          </p:nvPr>
        </p:nvSpPr>
        <p:spPr>
          <a:xfrm>
            <a:off x="1676400" y="28832"/>
            <a:ext cx="8208000" cy="1044110"/>
          </a:xfrm>
          <a:ln/>
        </p:spPr>
        <p:txBody>
          <a:bodyPr/>
          <a:lstStyle/>
          <a:p>
            <a:pPr>
              <a:lnSpc>
                <a:spcPct val="4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Simple </a:t>
            </a:r>
            <a:r>
              <a:rPr lang="en-GB" altLang="en-US" sz="3200" dirty="0" err="1"/>
              <a:t>Regexp</a:t>
            </a:r>
            <a:r>
              <a:rPr lang="en-GB" altLang="en-US" sz="3200" dirty="0"/>
              <a:t> Example</a:t>
            </a:r>
          </a:p>
        </p:txBody>
      </p:sp>
      <p:sp>
        <p:nvSpPr>
          <p:cNvPr id="68610" name="Rectangle 2"/>
          <p:cNvSpPr>
            <a:spLocks noGrp="1" noChangeArrowheads="1"/>
          </p:cNvSpPr>
          <p:nvPr>
            <p:ph type="body" idx="1"/>
          </p:nvPr>
        </p:nvSpPr>
        <p:spPr>
          <a:xfrm>
            <a:off x="1980480" y="1604328"/>
            <a:ext cx="8208000" cy="5025072"/>
          </a:xfrm>
          <a:ln/>
        </p:spPr>
        <p:txBody>
          <a:bodyPr/>
          <a:lstStyle/>
          <a:p>
            <a:pPr marL="219052" lvl="1" indent="0">
              <a:buNone/>
              <a:tabLst>
                <a:tab pos="306725"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tLang="en-US" sz="1800" dirty="0"/>
              <a:t>import re #import the regular expression module</a:t>
            </a:r>
          </a:p>
          <a:p>
            <a:pPr marL="219052" lvl="1" indent="0">
              <a:buNone/>
              <a:tabLst>
                <a:tab pos="306725"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endParaRPr lang="en-GB" altLang="en-US" sz="1800" dirty="0"/>
          </a:p>
          <a:p>
            <a:pPr marL="219052" lvl="1" indent="0">
              <a:buNone/>
              <a:tabLst>
                <a:tab pos="306725"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tLang="en-US" sz="1800" dirty="0" err="1"/>
              <a:t>infile</a:t>
            </a:r>
            <a:r>
              <a:rPr lang="en-GB" altLang="en-US" sz="1800" dirty="0"/>
              <a:t> = open("test.txt", 'r')</a:t>
            </a:r>
            <a:r>
              <a:rPr lang="ar-SA" altLang="en-US" sz="1800" dirty="0">
                <a:cs typeface="Arial" charset="0"/>
              </a:rPr>
              <a:t>‏</a:t>
            </a:r>
            <a:endParaRPr lang="en-GB" altLang="en-US" sz="1800" dirty="0"/>
          </a:p>
          <a:p>
            <a:pPr marL="219052" lvl="1" indent="0">
              <a:buNone/>
              <a:tabLst>
                <a:tab pos="306725"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tLang="en-US" sz="1800" dirty="0"/>
              <a:t>lines = </a:t>
            </a:r>
            <a:r>
              <a:rPr lang="en-GB" altLang="en-US" sz="1800" dirty="0" err="1"/>
              <a:t>infile.readlines</a:t>
            </a:r>
            <a:r>
              <a:rPr lang="en-GB" altLang="en-US" sz="1800" dirty="0"/>
              <a:t>()</a:t>
            </a:r>
            <a:r>
              <a:rPr lang="ar-SA" altLang="en-US" sz="1800" dirty="0">
                <a:cs typeface="Arial" charset="0"/>
              </a:rPr>
              <a:t>‏</a:t>
            </a:r>
            <a:endParaRPr lang="en-GB" altLang="en-US" sz="1800" dirty="0"/>
          </a:p>
          <a:p>
            <a:pPr marL="219052" lvl="1" indent="0">
              <a:buNone/>
              <a:tabLst>
                <a:tab pos="306725"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tLang="en-US" sz="1800" dirty="0" err="1"/>
              <a:t>infile.close</a:t>
            </a:r>
            <a:r>
              <a:rPr lang="en-GB" altLang="en-US" sz="1800" dirty="0"/>
              <a:t>()</a:t>
            </a:r>
            <a:r>
              <a:rPr lang="ar-SA" altLang="en-US" sz="1800" dirty="0">
                <a:cs typeface="Arial" charset="0"/>
              </a:rPr>
              <a:t>‏</a:t>
            </a:r>
            <a:endParaRPr lang="en-GB" altLang="en-US" sz="1800" dirty="0"/>
          </a:p>
          <a:p>
            <a:pPr marL="219052" lvl="1" indent="0">
              <a:buNone/>
              <a:tabLst>
                <a:tab pos="306725"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endParaRPr lang="en-GB" altLang="en-US" sz="1800" dirty="0"/>
          </a:p>
          <a:p>
            <a:pPr marL="219052" lvl="1" indent="0">
              <a:buNone/>
              <a:tabLst>
                <a:tab pos="306725"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tLang="en-US" sz="1800" dirty="0"/>
              <a:t># replace all PSI3's with PSI4's</a:t>
            </a:r>
          </a:p>
          <a:p>
            <a:pPr marL="219052" lvl="1" indent="0">
              <a:buNone/>
              <a:tabLst>
                <a:tab pos="306725"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tLang="en-US" sz="1800" dirty="0" err="1"/>
              <a:t>matchstr</a:t>
            </a:r>
            <a:r>
              <a:rPr lang="en-GB" altLang="en-US" sz="1800" dirty="0"/>
              <a:t> = </a:t>
            </a:r>
            <a:r>
              <a:rPr lang="en-GB" altLang="en-US" sz="1800" dirty="0" err="1"/>
              <a:t>re.compile</a:t>
            </a:r>
            <a:r>
              <a:rPr lang="en-GB" altLang="en-US" sz="1800" dirty="0"/>
              <a:t>(r"PSI3", </a:t>
            </a:r>
            <a:br>
              <a:rPr lang="en-GB" altLang="en-US" sz="1800" dirty="0">
                <a:solidFill>
                  <a:srgbClr val="FF00FF"/>
                </a:solidFill>
              </a:rPr>
            </a:br>
            <a:br>
              <a:rPr lang="en-GB" altLang="en-US" sz="1800" dirty="0">
                <a:solidFill>
                  <a:srgbClr val="FF00FF"/>
                </a:solidFill>
              </a:rPr>
            </a:br>
            <a:r>
              <a:rPr lang="en-GB" altLang="en-US" sz="1800" dirty="0" err="1"/>
              <a:t>re.IGNORECASE</a:t>
            </a:r>
            <a:r>
              <a:rPr lang="en-GB" altLang="en-US" sz="1800" dirty="0"/>
              <a:t>)</a:t>
            </a:r>
            <a:r>
              <a:rPr lang="ar-SA" altLang="en-US" sz="1800" dirty="0">
                <a:cs typeface="Arial" charset="0"/>
              </a:rPr>
              <a:t>‏</a:t>
            </a:r>
            <a:endParaRPr lang="en-GB" altLang="en-US" sz="1800" dirty="0"/>
          </a:p>
          <a:p>
            <a:pPr marL="219052" lvl="1" indent="0">
              <a:buNone/>
              <a:tabLst>
                <a:tab pos="306725"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tLang="en-US" sz="1800" dirty="0"/>
              <a:t>for line in lines:</a:t>
            </a:r>
          </a:p>
          <a:p>
            <a:pPr marL="219052" lvl="1" indent="0">
              <a:buNone/>
              <a:tabLst>
                <a:tab pos="306725"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tLang="en-US" sz="1800" dirty="0"/>
              <a:t>  line = </a:t>
            </a:r>
            <a:r>
              <a:rPr lang="en-GB" altLang="en-US" sz="1800" dirty="0" err="1"/>
              <a:t>matchstr.sub</a:t>
            </a:r>
            <a:r>
              <a:rPr lang="en-GB" altLang="en-US" sz="1800" dirty="0"/>
              <a:t>(r'PSI4', line)</a:t>
            </a:r>
            <a:r>
              <a:rPr lang="ar-SA" altLang="en-US" sz="1800" dirty="0">
                <a:cs typeface="Arial" charset="0"/>
              </a:rPr>
              <a:t>‏</a:t>
            </a:r>
            <a:endParaRPr lang="en-GB" altLang="en-US" sz="1800" dirty="0"/>
          </a:p>
          <a:p>
            <a:pPr marL="219052" lvl="1" indent="0">
              <a:buNone/>
              <a:tabLst>
                <a:tab pos="306725"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tLang="en-US" sz="1800" dirty="0"/>
              <a:t>  print line,</a:t>
            </a:r>
          </a:p>
        </p:txBody>
      </p:sp>
    </p:spTree>
    <p:custDataLst>
      <p:tags r:id="rId1"/>
    </p:custDataLst>
    <p:extLst>
      <p:ext uri="{BB962C8B-B14F-4D97-AF65-F5344CB8AC3E}">
        <p14:creationId xmlns:p14="http://schemas.microsoft.com/office/powerpoint/2010/main" val="108569385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p:cNvSpPr>
            <a:spLocks noGrp="1" noChangeArrowheads="1"/>
          </p:cNvSpPr>
          <p:nvPr>
            <p:ph type="title"/>
          </p:nvPr>
        </p:nvSpPr>
        <p:spPr>
          <a:xfrm>
            <a:off x="1676400" y="16476"/>
            <a:ext cx="8208000" cy="1044110"/>
          </a:xfrm>
          <a:ln/>
        </p:spPr>
        <p:txBody>
          <a:bodyPr/>
          <a:lstStyle/>
          <a:p>
            <a:pPr>
              <a:lnSpc>
                <a:spcPct val="4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Simple </a:t>
            </a:r>
            <a:r>
              <a:rPr lang="en-GB" altLang="en-US" sz="3200" dirty="0" err="1"/>
              <a:t>Regexp</a:t>
            </a:r>
            <a:r>
              <a:rPr lang="en-GB" altLang="en-US" sz="3200" dirty="0"/>
              <a:t> Example</a:t>
            </a:r>
          </a:p>
        </p:txBody>
      </p:sp>
      <p:sp>
        <p:nvSpPr>
          <p:cNvPr id="69634" name="Rectangle 2"/>
          <p:cNvSpPr>
            <a:spLocks noGrp="1" noChangeArrowheads="1"/>
          </p:cNvSpPr>
          <p:nvPr>
            <p:ph type="body" idx="1"/>
          </p:nvPr>
        </p:nvSpPr>
        <p:spPr>
          <a:xfrm>
            <a:off x="1938720" y="1244291"/>
            <a:ext cx="8208000" cy="5184544"/>
          </a:xfrm>
          <a:ln/>
        </p:spPr>
        <p:txBody>
          <a:bodyPr/>
          <a:lstStyle/>
          <a:p>
            <a:pPr marL="609129" indent="-594729">
              <a:buFont typeface="Times New Roman" pitchFamily="18" charset="0"/>
              <a:buChar char="•"/>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dirty="0"/>
              <a:t>In the previous example, we open a file and read in all the lines, and we replace all PSI3 instances with PSI4</a:t>
            </a:r>
          </a:p>
          <a:p>
            <a:pPr marL="609129" indent="-594729">
              <a:buFont typeface="Times New Roman" pitchFamily="18" charset="0"/>
              <a:buChar char="•"/>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dirty="0"/>
              <a:t>The regular expression module needs to be imported</a:t>
            </a:r>
          </a:p>
          <a:p>
            <a:pPr marL="609129" indent="-594729">
              <a:buFont typeface="Times New Roman" pitchFamily="18" charset="0"/>
              <a:buChar char="•"/>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dirty="0"/>
              <a:t>We need to “compile” the regular expression with </a:t>
            </a:r>
            <a:r>
              <a:rPr lang="en-GB" altLang="en-US" dirty="0" err="1"/>
              <a:t>re.compile</a:t>
            </a:r>
            <a:r>
              <a:rPr lang="en-GB" altLang="en-US" dirty="0"/>
              <a:t>().  The “r” character here and below means treat this as a “raw” string (saves us from having to escape backslash characters with another backslash)</a:t>
            </a:r>
            <a:r>
              <a:rPr lang="ar-SA" altLang="en-US" dirty="0">
                <a:cs typeface="Arial" charset="0"/>
              </a:rPr>
              <a:t>‏</a:t>
            </a:r>
            <a:endParaRPr lang="en-GB" altLang="en-US" dirty="0"/>
          </a:p>
          <a:p>
            <a:pPr marL="609129" indent="-594729">
              <a:buFont typeface="Times New Roman" pitchFamily="18" charset="0"/>
              <a:buChar char="•"/>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dirty="0" err="1"/>
              <a:t>re.IGNORECASE</a:t>
            </a:r>
            <a:r>
              <a:rPr lang="en-GB" altLang="en-US" dirty="0"/>
              <a:t> (</a:t>
            </a:r>
            <a:r>
              <a:rPr lang="en-GB" altLang="en-US" dirty="0" err="1"/>
              <a:t>re.I</a:t>
            </a:r>
            <a:r>
              <a:rPr lang="en-GB" altLang="en-US" dirty="0"/>
              <a:t>) is an optional argument.  Another would be </a:t>
            </a:r>
            <a:r>
              <a:rPr lang="en-GB" altLang="en-US" dirty="0" err="1"/>
              <a:t>re.DOTALL</a:t>
            </a:r>
            <a:r>
              <a:rPr lang="en-GB" altLang="en-US" dirty="0"/>
              <a:t> (</a:t>
            </a:r>
            <a:r>
              <a:rPr lang="en-GB" altLang="en-US" dirty="0" err="1"/>
              <a:t>re.S</a:t>
            </a:r>
            <a:r>
              <a:rPr lang="en-GB" altLang="en-US" dirty="0"/>
              <a:t>; dot would match newlines; by default it doesn't).   Another is </a:t>
            </a:r>
            <a:r>
              <a:rPr lang="en-GB" altLang="en-US" dirty="0" err="1"/>
              <a:t>re.MULTILINE</a:t>
            </a:r>
            <a:r>
              <a:rPr lang="en-GB" altLang="en-US" dirty="0"/>
              <a:t> (</a:t>
            </a:r>
            <a:r>
              <a:rPr lang="en-GB" altLang="en-US" dirty="0" err="1"/>
              <a:t>re.M</a:t>
            </a:r>
            <a:r>
              <a:rPr lang="en-GB" altLang="en-US" dirty="0"/>
              <a:t>), which makes ^ and $ match after and before each line break in a string</a:t>
            </a:r>
          </a:p>
        </p:txBody>
      </p:sp>
    </p:spTree>
    <p:custDataLst>
      <p:tags r:id="rId1"/>
    </p:custDataLst>
    <p:extLst>
      <p:ext uri="{BB962C8B-B14F-4D97-AF65-F5344CB8AC3E}">
        <p14:creationId xmlns:p14="http://schemas.microsoft.com/office/powerpoint/2010/main" val="107342984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noGrp="1" noChangeArrowheads="1"/>
          </p:cNvSpPr>
          <p:nvPr>
            <p:ph type="title"/>
          </p:nvPr>
        </p:nvSpPr>
        <p:spPr>
          <a:xfrm>
            <a:off x="1676400" y="8238"/>
            <a:ext cx="8208000" cy="1044110"/>
          </a:xfrm>
          <a:ln/>
        </p:spPr>
        <p:txBody>
          <a:bodyPr/>
          <a:lstStyle/>
          <a:p>
            <a:pPr>
              <a:lnSpc>
                <a:spcPct val="4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More about </a:t>
            </a:r>
            <a:r>
              <a:rPr lang="en-GB" altLang="en-US" sz="3200" dirty="0" err="1"/>
              <a:t>Regexps</a:t>
            </a:r>
            <a:endParaRPr lang="en-GB" altLang="en-US" sz="3200" dirty="0"/>
          </a:p>
        </p:txBody>
      </p:sp>
      <p:sp>
        <p:nvSpPr>
          <p:cNvPr id="70658" name="Rectangle 2"/>
          <p:cNvSpPr>
            <a:spLocks noGrp="1" noChangeArrowheads="1"/>
          </p:cNvSpPr>
          <p:nvPr>
            <p:ph type="body" idx="1"/>
          </p:nvPr>
        </p:nvSpPr>
        <p:spPr>
          <a:xfrm>
            <a:off x="1980480" y="1604330"/>
            <a:ext cx="8208000" cy="4796471"/>
          </a:xfrm>
          <a:ln/>
        </p:spPr>
        <p:txBody>
          <a:bodyPr/>
          <a:lstStyle/>
          <a:p>
            <a:pPr marL="609129" indent="-594729">
              <a:buFont typeface="Times New Roman" pitchFamily="18" charset="0"/>
              <a:buChar char="•"/>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sz="1800" dirty="0"/>
              <a:t>The </a:t>
            </a:r>
            <a:r>
              <a:rPr lang="en-GB" altLang="en-US" sz="1800" dirty="0" err="1"/>
              <a:t>re.compile</a:t>
            </a:r>
            <a:r>
              <a:rPr lang="en-GB" altLang="en-US" sz="1800" dirty="0"/>
              <a:t>() step is optional (more efficient if doing a lot of </a:t>
            </a:r>
            <a:r>
              <a:rPr lang="en-GB" altLang="en-US" sz="1800" dirty="0" err="1"/>
              <a:t>regexps</a:t>
            </a:r>
            <a:endParaRPr lang="en-GB" altLang="en-US" sz="1800" dirty="0"/>
          </a:p>
          <a:p>
            <a:pPr marL="609129" indent="-594729">
              <a:buFont typeface="Times New Roman" pitchFamily="18" charset="0"/>
              <a:buChar char="•"/>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sz="1800" dirty="0"/>
              <a:t>Can do </a:t>
            </a:r>
            <a:r>
              <a:rPr lang="en-GB" altLang="en-US" sz="1800" dirty="0" err="1"/>
              <a:t>re.search</a:t>
            </a:r>
            <a:r>
              <a:rPr lang="en-GB" altLang="en-US" sz="1800" dirty="0"/>
              <a:t>(regex, subject) or </a:t>
            </a:r>
            <a:r>
              <a:rPr lang="en-GB" altLang="en-US" sz="1800" dirty="0" err="1"/>
              <a:t>re.match</a:t>
            </a:r>
            <a:r>
              <a:rPr lang="en-GB" altLang="en-US" sz="1800" dirty="0"/>
              <a:t>(regex, subject) as alternative syntax</a:t>
            </a:r>
          </a:p>
          <a:p>
            <a:pPr marL="609129" indent="-594729">
              <a:buFont typeface="Times New Roman" pitchFamily="18" charset="0"/>
              <a:buChar char="•"/>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sz="1800" dirty="0" err="1"/>
              <a:t>re.match</a:t>
            </a:r>
            <a:r>
              <a:rPr lang="en-GB" altLang="en-US" sz="1800" dirty="0"/>
              <a:t>() only looks for a match at the beginning of a line; does not need to match the whole string, just the beginning</a:t>
            </a:r>
          </a:p>
          <a:p>
            <a:pPr marL="609129" indent="-594729">
              <a:buFont typeface="Times New Roman" pitchFamily="18" charset="0"/>
              <a:buChar char="•"/>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sz="1800" dirty="0" err="1"/>
              <a:t>re.search</a:t>
            </a:r>
            <a:r>
              <a:rPr lang="en-GB" altLang="en-US" sz="1800" dirty="0"/>
              <a:t>() attempts to match throughout the string until it finds a match</a:t>
            </a:r>
          </a:p>
          <a:p>
            <a:pPr marL="609129" indent="-594729">
              <a:buFont typeface="Times New Roman" pitchFamily="18" charset="0"/>
              <a:buChar char="•"/>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sz="1800" dirty="0" err="1"/>
              <a:t>re.findall</a:t>
            </a:r>
            <a:r>
              <a:rPr lang="en-GB" altLang="en-US" sz="1800" dirty="0"/>
              <a:t>(regex, subject) returns an array of all non-overlapping matches; alternatively, can do </a:t>
            </a:r>
            <a:br>
              <a:rPr lang="en-GB" altLang="en-US" sz="1800" dirty="0">
                <a:solidFill>
                  <a:srgbClr val="FF00FF"/>
                </a:solidFill>
              </a:rPr>
            </a:br>
            <a:r>
              <a:rPr lang="en-GB" altLang="en-US" sz="1800" dirty="0"/>
              <a:t>for m in </a:t>
            </a:r>
            <a:r>
              <a:rPr lang="en-GB" altLang="en-US" sz="1800" dirty="0" err="1"/>
              <a:t>re.finditer</a:t>
            </a:r>
            <a:r>
              <a:rPr lang="en-GB" altLang="en-US" sz="1800" dirty="0"/>
              <a:t>(regex, subject)</a:t>
            </a:r>
            <a:r>
              <a:rPr lang="ar-SA" altLang="en-US" sz="1800" dirty="0">
                <a:cs typeface="Arial" charset="0"/>
              </a:rPr>
              <a:t>‏</a:t>
            </a:r>
            <a:endParaRPr lang="en-GB" altLang="en-US" sz="1800" dirty="0"/>
          </a:p>
          <a:p>
            <a:pPr marL="609129" indent="-594729">
              <a:buFont typeface="Times New Roman" pitchFamily="18" charset="0"/>
              <a:buChar char="•"/>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sz="1800" dirty="0"/>
              <a:t>Match(), search(), </a:t>
            </a:r>
            <a:r>
              <a:rPr lang="en-GB" altLang="en-US" sz="1800" dirty="0" err="1"/>
              <a:t>finditer</a:t>
            </a:r>
            <a:r>
              <a:rPr lang="en-GB" altLang="en-US" sz="1800" dirty="0"/>
              <a:t>(), and </a:t>
            </a:r>
            <a:r>
              <a:rPr lang="en-GB" altLang="en-US" sz="1800" dirty="0" err="1"/>
              <a:t>findall</a:t>
            </a:r>
            <a:r>
              <a:rPr lang="en-GB" altLang="en-US" sz="1800" dirty="0"/>
              <a:t>() do not support the optional third argument of regex matching flags; can start regex with (?</a:t>
            </a:r>
            <a:r>
              <a:rPr lang="en-GB" altLang="en-US" sz="1800" dirty="0" err="1"/>
              <a:t>i</a:t>
            </a:r>
            <a:r>
              <a:rPr lang="en-GB" altLang="en-US" sz="1800" dirty="0"/>
              <a:t>), (?s), (?m), </a:t>
            </a:r>
            <a:r>
              <a:rPr lang="en-GB" altLang="en-US" sz="1800" dirty="0" err="1"/>
              <a:t>etc</a:t>
            </a:r>
            <a:r>
              <a:rPr lang="en-GB" altLang="en-US" sz="1800" dirty="0"/>
              <a:t>, instead</a:t>
            </a:r>
            <a:br>
              <a:rPr lang="en-GB" altLang="en-US" sz="1800" dirty="0">
                <a:solidFill>
                  <a:srgbClr val="FF00FF"/>
                </a:solidFill>
              </a:rPr>
            </a:br>
            <a:endParaRPr lang="en-GB" altLang="en-US" sz="1800" dirty="0">
              <a:solidFill>
                <a:srgbClr val="FF00FF"/>
              </a:solidFill>
            </a:endParaRPr>
          </a:p>
        </p:txBody>
      </p:sp>
    </p:spTree>
    <p:custDataLst>
      <p:tags r:id="rId1"/>
    </p:custDataLst>
    <p:extLst>
      <p:ext uri="{BB962C8B-B14F-4D97-AF65-F5344CB8AC3E}">
        <p14:creationId xmlns:p14="http://schemas.microsoft.com/office/powerpoint/2010/main" val="314678402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Grp="1" noChangeArrowheads="1"/>
          </p:cNvSpPr>
          <p:nvPr>
            <p:ph type="title"/>
          </p:nvPr>
        </p:nvSpPr>
        <p:spPr>
          <a:xfrm>
            <a:off x="1524000" y="0"/>
            <a:ext cx="8208000" cy="1044110"/>
          </a:xfrm>
          <a:ln/>
        </p:spPr>
        <p:txBody>
          <a:bodyPr/>
          <a:lstStyle/>
          <a:p>
            <a:pPr>
              <a:lnSpc>
                <a:spcPct val="4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err="1"/>
              <a:t>re.split</a:t>
            </a:r>
            <a:r>
              <a:rPr lang="en-GB" altLang="en-US" sz="3200" dirty="0"/>
              <a:t>()</a:t>
            </a:r>
            <a:r>
              <a:rPr lang="ar-SA" altLang="en-US" sz="3200" dirty="0">
                <a:cs typeface="Arial" charset="0"/>
              </a:rPr>
              <a:t>‏</a:t>
            </a:r>
            <a:endParaRPr lang="en-GB" altLang="en-US" sz="3200" dirty="0"/>
          </a:p>
        </p:txBody>
      </p:sp>
      <p:sp>
        <p:nvSpPr>
          <p:cNvPr id="71682" name="Rectangle 2"/>
          <p:cNvSpPr>
            <a:spLocks noGrp="1" noChangeArrowheads="1"/>
          </p:cNvSpPr>
          <p:nvPr>
            <p:ph type="body" idx="1"/>
          </p:nvPr>
        </p:nvSpPr>
        <p:spPr>
          <a:xfrm>
            <a:off x="1980480" y="1604328"/>
            <a:ext cx="8208000" cy="4506234"/>
          </a:xfrm>
          <a:ln/>
        </p:spPr>
        <p:txBody>
          <a:bodyPr/>
          <a:lstStyle/>
          <a:p>
            <a:pPr marL="609129" indent="-594729">
              <a:buFont typeface="Times New Roman" pitchFamily="18" charset="0"/>
              <a:buChar char="•"/>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sz="1800" dirty="0" err="1"/>
              <a:t>re.split</a:t>
            </a:r>
            <a:r>
              <a:rPr lang="en-GB" altLang="en-US" sz="1800" dirty="0"/>
              <a:t>(regex, subject) returns an array of strings.  </a:t>
            </a:r>
          </a:p>
          <a:p>
            <a:pPr marL="609129" indent="-594729">
              <a:buFont typeface="Times New Roman" pitchFamily="18" charset="0"/>
              <a:buChar char="•"/>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sz="1800" dirty="0"/>
              <a:t>The strings are all the parts of the subject besides the parts that match.  </a:t>
            </a:r>
          </a:p>
          <a:p>
            <a:pPr marL="609129" indent="-594729">
              <a:buFont typeface="Times New Roman" pitchFamily="18" charset="0"/>
              <a:buChar char="•"/>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sz="1800" dirty="0"/>
              <a:t>If two matches are adjacent in the subject, then split() will include an empty string.</a:t>
            </a:r>
          </a:p>
          <a:p>
            <a:pPr marL="609129" indent="-594729">
              <a:buFont typeface="Times New Roman" pitchFamily="18" charset="0"/>
              <a:buChar char="•"/>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sz="1800" dirty="0"/>
              <a:t>Example:</a:t>
            </a:r>
            <a:br>
              <a:rPr lang="en-GB" altLang="en-US" sz="1800" dirty="0">
                <a:solidFill>
                  <a:srgbClr val="FF00FF"/>
                </a:solidFill>
              </a:rPr>
            </a:br>
            <a:r>
              <a:rPr lang="en-GB" altLang="en-US" sz="1800" dirty="0"/>
              <a:t>line = “Upgrade the PSI3 program to PSI4.  PSI3 was an excellent program.”</a:t>
            </a:r>
            <a:br>
              <a:rPr lang="en-GB" altLang="en-US" sz="1800" dirty="0">
                <a:solidFill>
                  <a:srgbClr val="FF00FF"/>
                </a:solidFill>
              </a:rPr>
            </a:br>
            <a:r>
              <a:rPr lang="en-GB" altLang="en-US" sz="1800" dirty="0"/>
              <a:t> </a:t>
            </a:r>
            <a:r>
              <a:rPr lang="en-GB" altLang="en-US" sz="1800" dirty="0" err="1"/>
              <a:t>matchstr</a:t>
            </a:r>
            <a:r>
              <a:rPr lang="en-GB" altLang="en-US" sz="1800" dirty="0"/>
              <a:t> = </a:t>
            </a:r>
            <a:r>
              <a:rPr lang="en-GB" altLang="en-US" sz="1800" dirty="0" err="1"/>
              <a:t>re.split</a:t>
            </a:r>
            <a:r>
              <a:rPr lang="en-GB" altLang="en-US" sz="1800" dirty="0"/>
              <a:t>(“PSI3”, line)</a:t>
            </a:r>
            <a:br>
              <a:rPr lang="en-GB" altLang="en-US" sz="1800" dirty="0">
                <a:solidFill>
                  <a:srgbClr val="FF00FF"/>
                </a:solidFill>
              </a:rPr>
            </a:br>
            <a:r>
              <a:rPr lang="en-GB" altLang="en-US" sz="1800" dirty="0"/>
              <a:t> for </a:t>
            </a:r>
            <a:r>
              <a:rPr lang="en-GB" altLang="en-US" sz="1800" dirty="0" err="1"/>
              <a:t>i</a:t>
            </a:r>
            <a:r>
              <a:rPr lang="en-GB" altLang="en-US" sz="1800" dirty="0"/>
              <a:t> in </a:t>
            </a:r>
            <a:r>
              <a:rPr lang="en-GB" altLang="en-US" sz="1800" dirty="0" err="1"/>
              <a:t>matchstr</a:t>
            </a:r>
            <a:r>
              <a:rPr lang="en-GB" altLang="en-US" sz="1800" dirty="0"/>
              <a:t>:</a:t>
            </a:r>
            <a:br>
              <a:rPr lang="en-GB" altLang="en-US" sz="1800" dirty="0">
                <a:solidFill>
                  <a:srgbClr val="FF00FF"/>
                </a:solidFill>
              </a:rPr>
            </a:br>
            <a:r>
              <a:rPr lang="en-GB" altLang="en-US" sz="1800" dirty="0"/>
              <a:t>   print </a:t>
            </a:r>
            <a:r>
              <a:rPr lang="en-GB" altLang="en-US" sz="1800" dirty="0" err="1"/>
              <a:t>i</a:t>
            </a:r>
            <a:br>
              <a:rPr lang="en-GB" altLang="en-US" sz="1800" dirty="0">
                <a:solidFill>
                  <a:srgbClr val="FF00FF"/>
                </a:solidFill>
              </a:rPr>
            </a:br>
            <a:r>
              <a:rPr lang="en-GB" altLang="en-US" sz="1800" dirty="0"/>
              <a:t>&gt;&gt;&gt; Upgrade the</a:t>
            </a:r>
            <a:br>
              <a:rPr lang="en-GB" altLang="en-US" sz="1800" dirty="0">
                <a:solidFill>
                  <a:srgbClr val="FF00FF"/>
                </a:solidFill>
              </a:rPr>
            </a:br>
            <a:r>
              <a:rPr lang="en-GB" altLang="en-US" sz="1800" dirty="0"/>
              <a:t>&gt;&gt;&gt;   program to PSI4.</a:t>
            </a:r>
            <a:br>
              <a:rPr lang="en-GB" altLang="en-US" sz="1800" dirty="0">
                <a:solidFill>
                  <a:srgbClr val="FF00FF"/>
                </a:solidFill>
              </a:rPr>
            </a:br>
            <a:r>
              <a:rPr lang="en-GB" altLang="en-US" sz="1800" dirty="0"/>
              <a:t>&gt;&gt;&gt;   was an excellent program.</a:t>
            </a:r>
          </a:p>
        </p:txBody>
      </p:sp>
    </p:spTree>
    <p:custDataLst>
      <p:tags r:id="rId1"/>
    </p:custDataLst>
    <p:extLst>
      <p:ext uri="{BB962C8B-B14F-4D97-AF65-F5344CB8AC3E}">
        <p14:creationId xmlns:p14="http://schemas.microsoft.com/office/powerpoint/2010/main" val="345618569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Grp="1" noChangeArrowheads="1"/>
          </p:cNvSpPr>
          <p:nvPr>
            <p:ph type="title"/>
          </p:nvPr>
        </p:nvSpPr>
        <p:spPr>
          <a:xfrm>
            <a:off x="1524000" y="152400"/>
            <a:ext cx="8208000" cy="1044110"/>
          </a:xfrm>
          <a:ln/>
        </p:spPr>
        <p:txBody>
          <a:bodyPr/>
          <a:lstStyle/>
          <a:p>
            <a:pPr>
              <a:lnSpc>
                <a:spcPct val="4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Match Object Functions</a:t>
            </a:r>
          </a:p>
        </p:txBody>
      </p:sp>
      <p:sp>
        <p:nvSpPr>
          <p:cNvPr id="72706" name="Rectangle 2"/>
          <p:cNvSpPr>
            <a:spLocks noGrp="1" noChangeArrowheads="1"/>
          </p:cNvSpPr>
          <p:nvPr>
            <p:ph type="body" idx="1"/>
          </p:nvPr>
        </p:nvSpPr>
        <p:spPr>
          <a:xfrm>
            <a:off x="1980480" y="1604328"/>
            <a:ext cx="8208000" cy="4506234"/>
          </a:xfrm>
          <a:ln/>
        </p:spPr>
        <p:txBody>
          <a:bodyPr/>
          <a:lstStyle/>
          <a:p>
            <a:pPr marL="609129" indent="-594729">
              <a:buFont typeface="Times New Roman" pitchFamily="18" charset="0"/>
              <a:buChar char="•"/>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dirty="0"/>
              <a:t>Search() and match() return a </a:t>
            </a:r>
            <a:r>
              <a:rPr lang="en-GB" altLang="en-US" dirty="0" err="1"/>
              <a:t>MatchObject</a:t>
            </a:r>
            <a:r>
              <a:rPr lang="en-GB" altLang="en-US" dirty="0"/>
              <a:t>.  This object has some useful functions.</a:t>
            </a:r>
          </a:p>
          <a:p>
            <a:pPr marL="609129" indent="-594729">
              <a:buFont typeface="Times New Roman" pitchFamily="18" charset="0"/>
              <a:buChar char="•"/>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dirty="0"/>
              <a:t>group(): return the matched string</a:t>
            </a:r>
          </a:p>
          <a:p>
            <a:pPr marL="609129" indent="-594729">
              <a:buFont typeface="Times New Roman" pitchFamily="18" charset="0"/>
              <a:buChar char="•"/>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dirty="0"/>
              <a:t>start(): starting position of the match</a:t>
            </a:r>
          </a:p>
          <a:p>
            <a:pPr marL="609129" indent="-594729">
              <a:buFont typeface="Times New Roman" pitchFamily="18" charset="0"/>
              <a:buChar char="•"/>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dirty="0"/>
              <a:t>end(): ending position of the match</a:t>
            </a:r>
          </a:p>
          <a:p>
            <a:pPr marL="609129" indent="-594729">
              <a:buFont typeface="Times New Roman" pitchFamily="18" charset="0"/>
              <a:buChar char="•"/>
              <a:tabLst>
                <a:tab pos="609129" algn="l"/>
                <a:tab pos="714251" algn="l"/>
                <a:tab pos="1128977" algn="l"/>
                <a:tab pos="1543703" algn="l"/>
                <a:tab pos="1958429" algn="l"/>
                <a:tab pos="2373155" algn="l"/>
                <a:tab pos="2787881" algn="l"/>
                <a:tab pos="3202607" algn="l"/>
                <a:tab pos="3617333" algn="l"/>
                <a:tab pos="4032060" algn="l"/>
                <a:tab pos="4446786" algn="l"/>
                <a:tab pos="4861512" algn="l"/>
                <a:tab pos="5276238" algn="l"/>
                <a:tab pos="5690964" algn="l"/>
                <a:tab pos="6105690" algn="l"/>
                <a:tab pos="6520416" algn="l"/>
                <a:tab pos="6935142" algn="l"/>
                <a:tab pos="7349868" algn="l"/>
                <a:tab pos="7764595" algn="l"/>
                <a:tab pos="8179321" algn="l"/>
                <a:tab pos="8594047" algn="l"/>
              </a:tabLst>
            </a:pPr>
            <a:r>
              <a:rPr lang="en-GB" altLang="en-US" dirty="0"/>
              <a:t>span(): tuple containing the (</a:t>
            </a:r>
            <a:r>
              <a:rPr lang="en-GB" altLang="en-US" dirty="0" err="1"/>
              <a:t>start,end</a:t>
            </a:r>
            <a:r>
              <a:rPr lang="en-GB" altLang="en-US" dirty="0"/>
              <a:t>) positions of the match</a:t>
            </a:r>
          </a:p>
        </p:txBody>
      </p:sp>
    </p:spTree>
    <p:custDataLst>
      <p:tags r:id="rId1"/>
    </p:custDataLst>
    <p:extLst>
      <p:ext uri="{BB962C8B-B14F-4D97-AF65-F5344CB8AC3E}">
        <p14:creationId xmlns:p14="http://schemas.microsoft.com/office/powerpoint/2010/main" val="16572107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p:cNvSpPr>
            <a:spLocks noGrp="1" noChangeArrowheads="1"/>
          </p:cNvSpPr>
          <p:nvPr>
            <p:ph type="title"/>
          </p:nvPr>
        </p:nvSpPr>
        <p:spPr>
          <a:xfrm>
            <a:off x="1676400" y="152400"/>
            <a:ext cx="8208000" cy="1044110"/>
          </a:xfrm>
          <a:ln/>
        </p:spPr>
        <p:txBody>
          <a:bodyPr/>
          <a:lstStyle/>
          <a:p>
            <a:pPr>
              <a:lnSpc>
                <a:spcPct val="4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Match Object Example</a:t>
            </a:r>
          </a:p>
        </p:txBody>
      </p:sp>
      <p:sp>
        <p:nvSpPr>
          <p:cNvPr id="73730" name="Rectangle 2"/>
          <p:cNvSpPr>
            <a:spLocks noGrp="1" noChangeArrowheads="1"/>
          </p:cNvSpPr>
          <p:nvPr>
            <p:ph type="body" idx="1"/>
          </p:nvPr>
        </p:nvSpPr>
        <p:spPr>
          <a:xfrm>
            <a:off x="1980480" y="1604328"/>
            <a:ext cx="8208000" cy="4506234"/>
          </a:xfrm>
          <a:ln/>
        </p:spPr>
        <p:txBody>
          <a:bodyPr/>
          <a:lstStyle/>
          <a:p>
            <a:pPr>
              <a:tabLst>
                <a:tab pos="306725"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tLang="en-US" dirty="0"/>
              <a:t>line = "Now we are upgrading the PSI3 program"</a:t>
            </a:r>
          </a:p>
          <a:p>
            <a:pPr>
              <a:tabLst>
                <a:tab pos="306725"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tLang="en-US" dirty="0" err="1"/>
              <a:t>matchstr</a:t>
            </a:r>
            <a:r>
              <a:rPr lang="en-GB" altLang="en-US" dirty="0"/>
              <a:t> = </a:t>
            </a:r>
            <a:r>
              <a:rPr lang="en-GB" altLang="en-US" dirty="0" err="1"/>
              <a:t>re.search</a:t>
            </a:r>
            <a:r>
              <a:rPr lang="en-GB" altLang="en-US" dirty="0"/>
              <a:t>("PSI3", line)</a:t>
            </a:r>
            <a:r>
              <a:rPr lang="ar-SA" altLang="en-US" dirty="0">
                <a:cs typeface="Arial" charset="0"/>
              </a:rPr>
              <a:t>‏</a:t>
            </a:r>
            <a:endParaRPr lang="en-GB" altLang="en-US" dirty="0"/>
          </a:p>
          <a:p>
            <a:pPr>
              <a:tabLst>
                <a:tab pos="306725"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tLang="en-US" dirty="0"/>
              <a:t>print "Match starts at character ", </a:t>
            </a:r>
            <a:r>
              <a:rPr lang="en-GB" altLang="en-US" dirty="0" err="1"/>
              <a:t>matchstr.start</a:t>
            </a:r>
            <a:r>
              <a:rPr lang="en-GB" altLang="en-US" dirty="0"/>
              <a:t>()</a:t>
            </a:r>
            <a:r>
              <a:rPr lang="ar-SA" altLang="en-US" dirty="0">
                <a:cs typeface="Arial" charset="0"/>
              </a:rPr>
              <a:t>‏</a:t>
            </a:r>
            <a:endParaRPr lang="en-GB" altLang="en-US" dirty="0"/>
          </a:p>
          <a:p>
            <a:pPr>
              <a:tabLst>
                <a:tab pos="306725"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tLang="en-US" dirty="0"/>
              <a:t>print "Match ends at character ", </a:t>
            </a:r>
            <a:r>
              <a:rPr lang="en-GB" altLang="en-US" dirty="0" err="1"/>
              <a:t>matchstr.end</a:t>
            </a:r>
            <a:r>
              <a:rPr lang="en-GB" altLang="en-US" dirty="0"/>
              <a:t>()</a:t>
            </a:r>
            <a:r>
              <a:rPr lang="ar-SA" altLang="en-US" dirty="0">
                <a:cs typeface="Arial" charset="0"/>
              </a:rPr>
              <a:t>‏</a:t>
            </a:r>
            <a:endParaRPr lang="en-GB" altLang="en-US" dirty="0"/>
          </a:p>
          <a:p>
            <a:pPr>
              <a:tabLst>
                <a:tab pos="306725"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tLang="en-US" dirty="0"/>
              <a:t>print "Before match: ", line[0:matchstr.start()]</a:t>
            </a:r>
          </a:p>
          <a:p>
            <a:pPr>
              <a:tabLst>
                <a:tab pos="306725"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altLang="en-US" dirty="0"/>
              <a:t>print "After match:", line[</a:t>
            </a:r>
            <a:r>
              <a:rPr lang="en-GB" altLang="en-US" dirty="0" err="1"/>
              <a:t>matchstr.end</a:t>
            </a:r>
            <a:r>
              <a:rPr lang="en-GB" altLang="en-US" dirty="0"/>
              <a:t>():]</a:t>
            </a:r>
          </a:p>
          <a:p>
            <a:pPr>
              <a:tabLst>
                <a:tab pos="306725" algn="l"/>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endParaRPr lang="en-GB" altLang="en-US" dirty="0"/>
          </a:p>
        </p:txBody>
      </p:sp>
    </p:spTree>
    <p:custDataLst>
      <p:tags r:id="rId1"/>
    </p:custDataLst>
    <p:extLst>
      <p:ext uri="{BB962C8B-B14F-4D97-AF65-F5344CB8AC3E}">
        <p14:creationId xmlns:p14="http://schemas.microsoft.com/office/powerpoint/2010/main" val="336668512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Grp="1" noChangeArrowheads="1"/>
          </p:cNvSpPr>
          <p:nvPr>
            <p:ph type="title"/>
          </p:nvPr>
        </p:nvSpPr>
        <p:spPr>
          <a:xfrm>
            <a:off x="1600200" y="8238"/>
            <a:ext cx="8206560" cy="1041230"/>
          </a:xfrm>
          <a:ln/>
        </p:spPr>
        <p:txBody>
          <a:bodyPr/>
          <a:lstStyle/>
          <a:p>
            <a:pPr>
              <a:lnSpc>
                <a:spcPct val="4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Capture Groups</a:t>
            </a:r>
          </a:p>
        </p:txBody>
      </p:sp>
      <p:sp>
        <p:nvSpPr>
          <p:cNvPr id="74754" name="Rectangle 2"/>
          <p:cNvSpPr>
            <a:spLocks noGrp="1" noChangeArrowheads="1"/>
          </p:cNvSpPr>
          <p:nvPr>
            <p:ph type="body" idx="1"/>
          </p:nvPr>
        </p:nvSpPr>
        <p:spPr>
          <a:xfrm>
            <a:off x="1980480" y="1604328"/>
            <a:ext cx="8206560" cy="5191746"/>
          </a:xfrm>
          <a:ln/>
        </p:spPr>
        <p:txBody>
          <a:bodyPr/>
          <a:lstStyle/>
          <a:p>
            <a:pPr marL="610569" indent="-596169">
              <a:buFont typeface="Times New Roman" pitchFamily="18" charset="0"/>
              <a:buChar char="•"/>
              <a:tabLst>
                <a:tab pos="610569" algn="l"/>
                <a:tab pos="715691" algn="l"/>
                <a:tab pos="1130417" algn="l"/>
                <a:tab pos="1545143" algn="l"/>
                <a:tab pos="1959869" algn="l"/>
                <a:tab pos="2374595" algn="l"/>
                <a:tab pos="2789322" algn="l"/>
                <a:tab pos="3204048" algn="l"/>
                <a:tab pos="3618774" algn="l"/>
                <a:tab pos="4033500" algn="l"/>
                <a:tab pos="4448226" algn="l"/>
                <a:tab pos="4862952" algn="l"/>
                <a:tab pos="5277678" algn="l"/>
                <a:tab pos="5692404" algn="l"/>
                <a:tab pos="6107131" algn="l"/>
                <a:tab pos="6521857" algn="l"/>
                <a:tab pos="6936583" algn="l"/>
                <a:tab pos="7351309" algn="l"/>
                <a:tab pos="7766035" algn="l"/>
                <a:tab pos="8180761" algn="l"/>
                <a:tab pos="8595487" algn="l"/>
              </a:tabLst>
            </a:pPr>
            <a:r>
              <a:rPr lang="en-GB" altLang="en-US" dirty="0"/>
              <a:t>Parentheses in a regular expression denote “capture groups” which can be accessed by number or by name to get the matching (captured) text</a:t>
            </a:r>
          </a:p>
          <a:p>
            <a:pPr marL="610569" indent="-596169">
              <a:buFont typeface="Times New Roman" pitchFamily="18" charset="0"/>
              <a:buChar char="•"/>
              <a:tabLst>
                <a:tab pos="610569" algn="l"/>
                <a:tab pos="715691" algn="l"/>
                <a:tab pos="1130417" algn="l"/>
                <a:tab pos="1545143" algn="l"/>
                <a:tab pos="1959869" algn="l"/>
                <a:tab pos="2374595" algn="l"/>
                <a:tab pos="2789322" algn="l"/>
                <a:tab pos="3204048" algn="l"/>
                <a:tab pos="3618774" algn="l"/>
                <a:tab pos="4033500" algn="l"/>
                <a:tab pos="4448226" algn="l"/>
                <a:tab pos="4862952" algn="l"/>
                <a:tab pos="5277678" algn="l"/>
                <a:tab pos="5692404" algn="l"/>
                <a:tab pos="6107131" algn="l"/>
                <a:tab pos="6521857" algn="l"/>
                <a:tab pos="6936583" algn="l"/>
                <a:tab pos="7351309" algn="l"/>
                <a:tab pos="7766035" algn="l"/>
                <a:tab pos="8180761" algn="l"/>
                <a:tab pos="8595487" algn="l"/>
              </a:tabLst>
            </a:pPr>
            <a:r>
              <a:rPr lang="en-GB" altLang="en-US" dirty="0"/>
              <a:t>We can name the capture groups with (?P&lt;name&gt;)</a:t>
            </a:r>
            <a:r>
              <a:rPr lang="ar-SA" altLang="en-US" dirty="0">
                <a:cs typeface="Arial" charset="0"/>
              </a:rPr>
              <a:t>‏</a:t>
            </a:r>
            <a:endParaRPr lang="en-GB" altLang="en-US" dirty="0"/>
          </a:p>
          <a:p>
            <a:pPr marL="610569" indent="-596169">
              <a:buFont typeface="Times New Roman" pitchFamily="18" charset="0"/>
              <a:buChar char="•"/>
              <a:tabLst>
                <a:tab pos="610569" algn="l"/>
                <a:tab pos="715691" algn="l"/>
                <a:tab pos="1130417" algn="l"/>
                <a:tab pos="1545143" algn="l"/>
                <a:tab pos="1959869" algn="l"/>
                <a:tab pos="2374595" algn="l"/>
                <a:tab pos="2789322" algn="l"/>
                <a:tab pos="3204048" algn="l"/>
                <a:tab pos="3618774" algn="l"/>
                <a:tab pos="4033500" algn="l"/>
                <a:tab pos="4448226" algn="l"/>
                <a:tab pos="4862952" algn="l"/>
                <a:tab pos="5277678" algn="l"/>
                <a:tab pos="5692404" algn="l"/>
                <a:tab pos="6107131" algn="l"/>
                <a:tab pos="6521857" algn="l"/>
                <a:tab pos="6936583" algn="l"/>
                <a:tab pos="7351309" algn="l"/>
                <a:tab pos="7766035" algn="l"/>
                <a:tab pos="8180761" algn="l"/>
                <a:tab pos="8595487" algn="l"/>
              </a:tabLst>
            </a:pPr>
            <a:r>
              <a:rPr lang="en-GB" altLang="en-US" dirty="0"/>
              <a:t>We can also take advantage of triple-quoted strings (which can span multiple lines) to define the regular expression (which can include comments) if we use the </a:t>
            </a:r>
            <a:r>
              <a:rPr lang="en-GB" altLang="en-US" dirty="0" err="1"/>
              <a:t>re.VERBOSE</a:t>
            </a:r>
            <a:r>
              <a:rPr lang="en-GB" altLang="en-US" dirty="0"/>
              <a:t> option</a:t>
            </a:r>
          </a:p>
        </p:txBody>
      </p:sp>
    </p:spTree>
    <p:custDataLst>
      <p:tags r:id="rId1"/>
    </p:custDataLst>
    <p:extLst>
      <p:ext uri="{BB962C8B-B14F-4D97-AF65-F5344CB8AC3E}">
        <p14:creationId xmlns:p14="http://schemas.microsoft.com/office/powerpoint/2010/main" val="13171034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Grp="1" noChangeArrowheads="1"/>
          </p:cNvSpPr>
          <p:nvPr>
            <p:ph type="title"/>
          </p:nvPr>
        </p:nvSpPr>
        <p:spPr>
          <a:xfrm>
            <a:off x="1524000" y="0"/>
            <a:ext cx="8206560" cy="1041230"/>
          </a:xfrm>
          <a:ln/>
        </p:spPr>
        <p:txBody>
          <a:bodyPr/>
          <a:lstStyle/>
          <a:p>
            <a:pPr>
              <a:lnSpc>
                <a:spcPct val="4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Capture Groups Example</a:t>
            </a:r>
          </a:p>
        </p:txBody>
      </p:sp>
      <p:sp>
        <p:nvSpPr>
          <p:cNvPr id="75778" name="Rectangle 2"/>
          <p:cNvSpPr>
            <a:spLocks noGrp="1" noChangeArrowheads="1"/>
          </p:cNvSpPr>
          <p:nvPr>
            <p:ph type="body" idx="1"/>
          </p:nvPr>
        </p:nvSpPr>
        <p:spPr>
          <a:xfrm>
            <a:off x="1938721" y="1265510"/>
            <a:ext cx="8206560" cy="5516291"/>
          </a:xfrm>
          <a:ln/>
        </p:spPr>
        <p:txBody>
          <a:bodyPr/>
          <a:lstStyle/>
          <a:p>
            <a:pPr marL="15841" indent="0">
              <a:spcBef>
                <a:spcPts val="1200"/>
              </a:spcBef>
              <a:buNone/>
              <a:tabLst>
                <a:tab pos="303845" algn="l"/>
                <a:tab pos="408966" algn="l"/>
                <a:tab pos="823692" algn="l"/>
                <a:tab pos="1238418" algn="l"/>
                <a:tab pos="1653144" algn="l"/>
                <a:tab pos="2067871" algn="l"/>
                <a:tab pos="2482597" algn="l"/>
                <a:tab pos="2897323" algn="l"/>
                <a:tab pos="3312049" algn="l"/>
                <a:tab pos="3726775" algn="l"/>
                <a:tab pos="4141501" algn="l"/>
                <a:tab pos="4556227" algn="l"/>
                <a:tab pos="4970953" algn="l"/>
                <a:tab pos="5385679" algn="l"/>
                <a:tab pos="5800406" algn="l"/>
                <a:tab pos="6215132" algn="l"/>
                <a:tab pos="6629858" algn="l"/>
                <a:tab pos="7044584" algn="l"/>
                <a:tab pos="7459310" algn="l"/>
                <a:tab pos="7874036" algn="l"/>
                <a:tab pos="8288762" algn="l"/>
              </a:tabLst>
            </a:pPr>
            <a:r>
              <a:rPr lang="en-GB" altLang="en-US" sz="1400" dirty="0" err="1"/>
              <a:t>infile</a:t>
            </a:r>
            <a:r>
              <a:rPr lang="en-GB" altLang="en-US" sz="1400" dirty="0"/>
              <a:t> = open("test.txt", 'r')</a:t>
            </a:r>
            <a:r>
              <a:rPr lang="ar-SA" altLang="en-US" sz="1400" dirty="0">
                <a:cs typeface="Arial" charset="0"/>
              </a:rPr>
              <a:t>‏</a:t>
            </a:r>
            <a:endParaRPr lang="en-GB" altLang="en-US" sz="1400" dirty="0"/>
          </a:p>
          <a:p>
            <a:pPr marL="15841" indent="0">
              <a:spcBef>
                <a:spcPts val="1200"/>
              </a:spcBef>
              <a:buNone/>
              <a:tabLst>
                <a:tab pos="303845" algn="l"/>
                <a:tab pos="408966" algn="l"/>
                <a:tab pos="823692" algn="l"/>
                <a:tab pos="1238418" algn="l"/>
                <a:tab pos="1653144" algn="l"/>
                <a:tab pos="2067871" algn="l"/>
                <a:tab pos="2482597" algn="l"/>
                <a:tab pos="2897323" algn="l"/>
                <a:tab pos="3312049" algn="l"/>
                <a:tab pos="3726775" algn="l"/>
                <a:tab pos="4141501" algn="l"/>
                <a:tab pos="4556227" algn="l"/>
                <a:tab pos="4970953" algn="l"/>
                <a:tab pos="5385679" algn="l"/>
                <a:tab pos="5800406" algn="l"/>
                <a:tab pos="6215132" algn="l"/>
                <a:tab pos="6629858" algn="l"/>
                <a:tab pos="7044584" algn="l"/>
                <a:tab pos="7459310" algn="l"/>
                <a:tab pos="7874036" algn="l"/>
                <a:tab pos="8288762" algn="l"/>
              </a:tabLst>
            </a:pPr>
            <a:r>
              <a:rPr lang="en-GB" altLang="en-US" sz="1400" dirty="0"/>
              <a:t>lines = </a:t>
            </a:r>
            <a:r>
              <a:rPr lang="en-GB" altLang="en-US" sz="1400" dirty="0" err="1"/>
              <a:t>infile.readlines</a:t>
            </a:r>
            <a:r>
              <a:rPr lang="en-GB" altLang="en-US" sz="1400" dirty="0"/>
              <a:t>()</a:t>
            </a:r>
            <a:r>
              <a:rPr lang="ar-SA" altLang="en-US" sz="1400" dirty="0">
                <a:cs typeface="Arial" charset="0"/>
              </a:rPr>
              <a:t>‏</a:t>
            </a:r>
            <a:endParaRPr lang="en-GB" altLang="en-US" sz="1400" dirty="0"/>
          </a:p>
          <a:p>
            <a:pPr marL="15841" indent="0">
              <a:spcBef>
                <a:spcPts val="1200"/>
              </a:spcBef>
              <a:buNone/>
              <a:tabLst>
                <a:tab pos="303845" algn="l"/>
                <a:tab pos="408966" algn="l"/>
                <a:tab pos="823692" algn="l"/>
                <a:tab pos="1238418" algn="l"/>
                <a:tab pos="1653144" algn="l"/>
                <a:tab pos="2067871" algn="l"/>
                <a:tab pos="2482597" algn="l"/>
                <a:tab pos="2897323" algn="l"/>
                <a:tab pos="3312049" algn="l"/>
                <a:tab pos="3726775" algn="l"/>
                <a:tab pos="4141501" algn="l"/>
                <a:tab pos="4556227" algn="l"/>
                <a:tab pos="4970953" algn="l"/>
                <a:tab pos="5385679" algn="l"/>
                <a:tab pos="5800406" algn="l"/>
                <a:tab pos="6215132" algn="l"/>
                <a:tab pos="6629858" algn="l"/>
                <a:tab pos="7044584" algn="l"/>
                <a:tab pos="7459310" algn="l"/>
                <a:tab pos="7874036" algn="l"/>
                <a:tab pos="8288762" algn="l"/>
              </a:tabLst>
            </a:pPr>
            <a:r>
              <a:rPr lang="en-GB" altLang="en-US" sz="1400" dirty="0" err="1"/>
              <a:t>infile.close</a:t>
            </a:r>
            <a:r>
              <a:rPr lang="en-GB" altLang="en-US" sz="1400" dirty="0"/>
              <a:t>()</a:t>
            </a:r>
            <a:r>
              <a:rPr lang="ar-SA" altLang="en-US" sz="1400" dirty="0">
                <a:cs typeface="Arial" charset="0"/>
              </a:rPr>
              <a:t>‏</a:t>
            </a:r>
            <a:endParaRPr lang="en-GB" altLang="en-US" sz="1400" dirty="0"/>
          </a:p>
          <a:p>
            <a:pPr marL="15841" indent="0">
              <a:spcBef>
                <a:spcPts val="1200"/>
              </a:spcBef>
              <a:buNone/>
              <a:tabLst>
                <a:tab pos="303845" algn="l"/>
                <a:tab pos="408966" algn="l"/>
                <a:tab pos="823692" algn="l"/>
                <a:tab pos="1238418" algn="l"/>
                <a:tab pos="1653144" algn="l"/>
                <a:tab pos="2067871" algn="l"/>
                <a:tab pos="2482597" algn="l"/>
                <a:tab pos="2897323" algn="l"/>
                <a:tab pos="3312049" algn="l"/>
                <a:tab pos="3726775" algn="l"/>
                <a:tab pos="4141501" algn="l"/>
                <a:tab pos="4556227" algn="l"/>
                <a:tab pos="4970953" algn="l"/>
                <a:tab pos="5385679" algn="l"/>
                <a:tab pos="5800406" algn="l"/>
                <a:tab pos="6215132" algn="l"/>
                <a:tab pos="6629858" algn="l"/>
                <a:tab pos="7044584" algn="l"/>
                <a:tab pos="7459310" algn="l"/>
                <a:tab pos="7874036" algn="l"/>
                <a:tab pos="8288762" algn="l"/>
              </a:tabLst>
            </a:pPr>
            <a:r>
              <a:rPr lang="en-GB" altLang="en-US" sz="1400" dirty="0"/>
              <a:t># triple quoted string can span multiple lines</a:t>
            </a:r>
          </a:p>
          <a:p>
            <a:pPr marL="15841" indent="0">
              <a:spcBef>
                <a:spcPts val="1200"/>
              </a:spcBef>
              <a:buNone/>
              <a:tabLst>
                <a:tab pos="303845" algn="l"/>
                <a:tab pos="408966" algn="l"/>
                <a:tab pos="823692" algn="l"/>
                <a:tab pos="1238418" algn="l"/>
                <a:tab pos="1653144" algn="l"/>
                <a:tab pos="2067871" algn="l"/>
                <a:tab pos="2482597" algn="l"/>
                <a:tab pos="2897323" algn="l"/>
                <a:tab pos="3312049" algn="l"/>
                <a:tab pos="3726775" algn="l"/>
                <a:tab pos="4141501" algn="l"/>
                <a:tab pos="4556227" algn="l"/>
                <a:tab pos="4970953" algn="l"/>
                <a:tab pos="5385679" algn="l"/>
                <a:tab pos="5800406" algn="l"/>
                <a:tab pos="6215132" algn="l"/>
                <a:tab pos="6629858" algn="l"/>
                <a:tab pos="7044584" algn="l"/>
                <a:tab pos="7459310" algn="l"/>
                <a:tab pos="7874036" algn="l"/>
                <a:tab pos="8288762" algn="l"/>
              </a:tabLst>
            </a:pPr>
            <a:r>
              <a:rPr lang="en-GB" altLang="en-US" sz="1400" dirty="0"/>
              <a:t>restring = """[ \t]*          # optional whitespace at beginning</a:t>
            </a:r>
          </a:p>
          <a:p>
            <a:pPr marL="15841" indent="0">
              <a:spcBef>
                <a:spcPts val="1200"/>
              </a:spcBef>
              <a:buNone/>
              <a:tabLst>
                <a:tab pos="303845" algn="l"/>
                <a:tab pos="408966" algn="l"/>
                <a:tab pos="823692" algn="l"/>
                <a:tab pos="1238418" algn="l"/>
                <a:tab pos="1653144" algn="l"/>
                <a:tab pos="2067871" algn="l"/>
                <a:tab pos="2482597" algn="l"/>
                <a:tab pos="2897323" algn="l"/>
                <a:tab pos="3312049" algn="l"/>
                <a:tab pos="3726775" algn="l"/>
                <a:tab pos="4141501" algn="l"/>
                <a:tab pos="4556227" algn="l"/>
                <a:tab pos="4970953" algn="l"/>
                <a:tab pos="5385679" algn="l"/>
                <a:tab pos="5800406" algn="l"/>
                <a:tab pos="6215132" algn="l"/>
                <a:tab pos="6629858" algn="l"/>
                <a:tab pos="7044584" algn="l"/>
                <a:tab pos="7459310" algn="l"/>
                <a:tab pos="7874036" algn="l"/>
                <a:tab pos="8288762" algn="l"/>
              </a:tabLst>
            </a:pPr>
            <a:r>
              <a:rPr lang="en-GB" altLang="en-US" sz="1400" dirty="0"/>
              <a:t>              (?P&lt;key&gt;\w+)    # name the matching word 'key'</a:t>
            </a:r>
          </a:p>
          <a:p>
            <a:pPr marL="15841" indent="0">
              <a:spcBef>
                <a:spcPts val="1200"/>
              </a:spcBef>
              <a:buNone/>
              <a:tabLst>
                <a:tab pos="303845" algn="l"/>
                <a:tab pos="408966" algn="l"/>
                <a:tab pos="823692" algn="l"/>
                <a:tab pos="1238418" algn="l"/>
                <a:tab pos="1653144" algn="l"/>
                <a:tab pos="2067871" algn="l"/>
                <a:tab pos="2482597" algn="l"/>
                <a:tab pos="2897323" algn="l"/>
                <a:tab pos="3312049" algn="l"/>
                <a:tab pos="3726775" algn="l"/>
                <a:tab pos="4141501" algn="l"/>
                <a:tab pos="4556227" algn="l"/>
                <a:tab pos="4970953" algn="l"/>
                <a:tab pos="5385679" algn="l"/>
                <a:tab pos="5800406" algn="l"/>
                <a:tab pos="6215132" algn="l"/>
                <a:tab pos="6629858" algn="l"/>
                <a:tab pos="7044584" algn="l"/>
                <a:tab pos="7459310" algn="l"/>
                <a:tab pos="7874036" algn="l"/>
                <a:tab pos="8288762" algn="l"/>
              </a:tabLst>
            </a:pPr>
            <a:r>
              <a:rPr lang="en-GB" altLang="en-US" sz="1400" dirty="0"/>
              <a:t>              [ \t]*=[ \t]*   # equals sign w/ optional whitespace</a:t>
            </a:r>
          </a:p>
          <a:p>
            <a:pPr marL="15841" indent="0">
              <a:spcBef>
                <a:spcPts val="1200"/>
              </a:spcBef>
              <a:buNone/>
              <a:tabLst>
                <a:tab pos="303845" algn="l"/>
                <a:tab pos="408966" algn="l"/>
                <a:tab pos="823692" algn="l"/>
                <a:tab pos="1238418" algn="l"/>
                <a:tab pos="1653144" algn="l"/>
                <a:tab pos="2067871" algn="l"/>
                <a:tab pos="2482597" algn="l"/>
                <a:tab pos="2897323" algn="l"/>
                <a:tab pos="3312049" algn="l"/>
                <a:tab pos="3726775" algn="l"/>
                <a:tab pos="4141501" algn="l"/>
                <a:tab pos="4556227" algn="l"/>
                <a:tab pos="4970953" algn="l"/>
                <a:tab pos="5385679" algn="l"/>
                <a:tab pos="5800406" algn="l"/>
                <a:tab pos="6215132" algn="l"/>
                <a:tab pos="6629858" algn="l"/>
                <a:tab pos="7044584" algn="l"/>
                <a:tab pos="7459310" algn="l"/>
                <a:tab pos="7874036" algn="l"/>
                <a:tab pos="8288762" algn="l"/>
              </a:tabLst>
            </a:pPr>
            <a:r>
              <a:rPr lang="en-GB" altLang="en-US" sz="1400" dirty="0"/>
              <a:t>              (?P&lt;value&gt;.+)   # some non-whitespace after = is 'value'</a:t>
            </a:r>
          </a:p>
          <a:p>
            <a:pPr marL="15841" indent="0">
              <a:spcBef>
                <a:spcPts val="1200"/>
              </a:spcBef>
              <a:buNone/>
              <a:tabLst>
                <a:tab pos="303845" algn="l"/>
                <a:tab pos="408966" algn="l"/>
                <a:tab pos="823692" algn="l"/>
                <a:tab pos="1238418" algn="l"/>
                <a:tab pos="1653144" algn="l"/>
                <a:tab pos="2067871" algn="l"/>
                <a:tab pos="2482597" algn="l"/>
                <a:tab pos="2897323" algn="l"/>
                <a:tab pos="3312049" algn="l"/>
                <a:tab pos="3726775" algn="l"/>
                <a:tab pos="4141501" algn="l"/>
                <a:tab pos="4556227" algn="l"/>
                <a:tab pos="4970953" algn="l"/>
                <a:tab pos="5385679" algn="l"/>
                <a:tab pos="5800406" algn="l"/>
                <a:tab pos="6215132" algn="l"/>
                <a:tab pos="6629858" algn="l"/>
                <a:tab pos="7044584" algn="l"/>
                <a:tab pos="7459310" algn="l"/>
                <a:tab pos="7874036" algn="l"/>
                <a:tab pos="8288762" algn="l"/>
              </a:tabLst>
            </a:pPr>
            <a:r>
              <a:rPr lang="en-GB" altLang="en-US" sz="1400" dirty="0"/>
              <a:t>              """</a:t>
            </a:r>
          </a:p>
          <a:p>
            <a:pPr marL="15841" indent="0">
              <a:spcBef>
                <a:spcPts val="1200"/>
              </a:spcBef>
              <a:buNone/>
              <a:tabLst>
                <a:tab pos="303845" algn="l"/>
                <a:tab pos="408966" algn="l"/>
                <a:tab pos="823692" algn="l"/>
                <a:tab pos="1238418" algn="l"/>
                <a:tab pos="1653144" algn="l"/>
                <a:tab pos="2067871" algn="l"/>
                <a:tab pos="2482597" algn="l"/>
                <a:tab pos="2897323" algn="l"/>
                <a:tab pos="3312049" algn="l"/>
                <a:tab pos="3726775" algn="l"/>
                <a:tab pos="4141501" algn="l"/>
                <a:tab pos="4556227" algn="l"/>
                <a:tab pos="4970953" algn="l"/>
                <a:tab pos="5385679" algn="l"/>
                <a:tab pos="5800406" algn="l"/>
                <a:tab pos="6215132" algn="l"/>
                <a:tab pos="6629858" algn="l"/>
                <a:tab pos="7044584" algn="l"/>
                <a:tab pos="7459310" algn="l"/>
                <a:tab pos="7874036" algn="l"/>
                <a:tab pos="8288762" algn="l"/>
              </a:tabLst>
            </a:pPr>
            <a:r>
              <a:rPr lang="en-GB" altLang="en-US" sz="1400" dirty="0" err="1"/>
              <a:t>matchstr</a:t>
            </a:r>
            <a:r>
              <a:rPr lang="en-GB" altLang="en-US" sz="1400" dirty="0"/>
              <a:t> = </a:t>
            </a:r>
            <a:r>
              <a:rPr lang="en-GB" altLang="en-US" sz="1400" dirty="0" err="1"/>
              <a:t>re.compile</a:t>
            </a:r>
            <a:r>
              <a:rPr lang="en-GB" altLang="en-US" sz="1400" dirty="0"/>
              <a:t>(restring, </a:t>
            </a:r>
            <a:r>
              <a:rPr lang="en-GB" altLang="en-US" sz="1400" dirty="0" err="1"/>
              <a:t>re.IGNORECASE</a:t>
            </a:r>
            <a:r>
              <a:rPr lang="en-GB" altLang="en-US" sz="1400" dirty="0"/>
              <a:t> | </a:t>
            </a:r>
            <a:r>
              <a:rPr lang="en-GB" altLang="en-US" sz="1400" dirty="0" err="1"/>
              <a:t>re.VERBOSE</a:t>
            </a:r>
            <a:r>
              <a:rPr lang="en-GB" altLang="en-US" sz="1400" dirty="0"/>
              <a:t>)</a:t>
            </a:r>
            <a:r>
              <a:rPr lang="ar-SA" altLang="en-US" sz="1400" dirty="0">
                <a:cs typeface="Arial" charset="0"/>
              </a:rPr>
              <a:t>‏</a:t>
            </a:r>
            <a:endParaRPr lang="en-GB" altLang="en-US" sz="1400" dirty="0"/>
          </a:p>
          <a:p>
            <a:pPr marL="15841" indent="0">
              <a:spcBef>
                <a:spcPts val="1200"/>
              </a:spcBef>
              <a:buNone/>
              <a:tabLst>
                <a:tab pos="303845" algn="l"/>
                <a:tab pos="408966" algn="l"/>
                <a:tab pos="823692" algn="l"/>
                <a:tab pos="1238418" algn="l"/>
                <a:tab pos="1653144" algn="l"/>
                <a:tab pos="2067871" algn="l"/>
                <a:tab pos="2482597" algn="l"/>
                <a:tab pos="2897323" algn="l"/>
                <a:tab pos="3312049" algn="l"/>
                <a:tab pos="3726775" algn="l"/>
                <a:tab pos="4141501" algn="l"/>
                <a:tab pos="4556227" algn="l"/>
                <a:tab pos="4970953" algn="l"/>
                <a:tab pos="5385679" algn="l"/>
                <a:tab pos="5800406" algn="l"/>
                <a:tab pos="6215132" algn="l"/>
                <a:tab pos="6629858" algn="l"/>
                <a:tab pos="7044584" algn="l"/>
                <a:tab pos="7459310" algn="l"/>
                <a:tab pos="7874036" algn="l"/>
                <a:tab pos="8288762" algn="l"/>
              </a:tabLst>
            </a:pPr>
            <a:r>
              <a:rPr lang="en-GB" altLang="en-US" sz="1400" dirty="0"/>
              <a:t>for line in lines:</a:t>
            </a:r>
          </a:p>
          <a:p>
            <a:pPr marL="15841" indent="0">
              <a:spcBef>
                <a:spcPts val="1200"/>
              </a:spcBef>
              <a:buNone/>
              <a:tabLst>
                <a:tab pos="303845" algn="l"/>
                <a:tab pos="408966" algn="l"/>
                <a:tab pos="823692" algn="l"/>
                <a:tab pos="1238418" algn="l"/>
                <a:tab pos="1653144" algn="l"/>
                <a:tab pos="2067871" algn="l"/>
                <a:tab pos="2482597" algn="l"/>
                <a:tab pos="2897323" algn="l"/>
                <a:tab pos="3312049" algn="l"/>
                <a:tab pos="3726775" algn="l"/>
                <a:tab pos="4141501" algn="l"/>
                <a:tab pos="4556227" algn="l"/>
                <a:tab pos="4970953" algn="l"/>
                <a:tab pos="5385679" algn="l"/>
                <a:tab pos="5800406" algn="l"/>
                <a:tab pos="6215132" algn="l"/>
                <a:tab pos="6629858" algn="l"/>
                <a:tab pos="7044584" algn="l"/>
                <a:tab pos="7459310" algn="l"/>
                <a:tab pos="7874036" algn="l"/>
                <a:tab pos="8288762" algn="l"/>
              </a:tabLst>
            </a:pPr>
            <a:r>
              <a:rPr lang="en-GB" altLang="en-US" sz="1400" dirty="0"/>
              <a:t>  for match in </a:t>
            </a:r>
            <a:r>
              <a:rPr lang="en-GB" altLang="en-US" sz="1400" dirty="0" err="1"/>
              <a:t>matchstr.finditer</a:t>
            </a:r>
            <a:r>
              <a:rPr lang="en-GB" altLang="en-US" sz="1400" dirty="0"/>
              <a:t>(line):</a:t>
            </a:r>
          </a:p>
          <a:p>
            <a:pPr marL="15841" indent="0">
              <a:spcBef>
                <a:spcPts val="1200"/>
              </a:spcBef>
              <a:buNone/>
              <a:tabLst>
                <a:tab pos="303845" algn="l"/>
                <a:tab pos="408966" algn="l"/>
                <a:tab pos="823692" algn="l"/>
                <a:tab pos="1238418" algn="l"/>
                <a:tab pos="1653144" algn="l"/>
                <a:tab pos="2067871" algn="l"/>
                <a:tab pos="2482597" algn="l"/>
                <a:tab pos="2897323" algn="l"/>
                <a:tab pos="3312049" algn="l"/>
                <a:tab pos="3726775" algn="l"/>
                <a:tab pos="4141501" algn="l"/>
                <a:tab pos="4556227" algn="l"/>
                <a:tab pos="4970953" algn="l"/>
                <a:tab pos="5385679" algn="l"/>
                <a:tab pos="5800406" algn="l"/>
                <a:tab pos="6215132" algn="l"/>
                <a:tab pos="6629858" algn="l"/>
                <a:tab pos="7044584" algn="l"/>
                <a:tab pos="7459310" algn="l"/>
                <a:tab pos="7874036" algn="l"/>
                <a:tab pos="8288762" algn="l"/>
              </a:tabLst>
            </a:pPr>
            <a:r>
              <a:rPr lang="en-GB" altLang="en-US" sz="1400" dirty="0"/>
              <a:t>    print "key =", </a:t>
            </a:r>
            <a:r>
              <a:rPr lang="en-GB" altLang="en-US" sz="1400" dirty="0" err="1"/>
              <a:t>match.group</a:t>
            </a:r>
            <a:r>
              <a:rPr lang="en-GB" altLang="en-US" sz="1400" dirty="0"/>
              <a:t>("key"),</a:t>
            </a:r>
          </a:p>
          <a:p>
            <a:pPr marL="15841" indent="0">
              <a:spcBef>
                <a:spcPts val="1200"/>
              </a:spcBef>
              <a:buNone/>
              <a:tabLst>
                <a:tab pos="303845" algn="l"/>
                <a:tab pos="408966" algn="l"/>
                <a:tab pos="823692" algn="l"/>
                <a:tab pos="1238418" algn="l"/>
                <a:tab pos="1653144" algn="l"/>
                <a:tab pos="2067871" algn="l"/>
                <a:tab pos="2482597" algn="l"/>
                <a:tab pos="2897323" algn="l"/>
                <a:tab pos="3312049" algn="l"/>
                <a:tab pos="3726775" algn="l"/>
                <a:tab pos="4141501" algn="l"/>
                <a:tab pos="4556227" algn="l"/>
                <a:tab pos="4970953" algn="l"/>
                <a:tab pos="5385679" algn="l"/>
                <a:tab pos="5800406" algn="l"/>
                <a:tab pos="6215132" algn="l"/>
                <a:tab pos="6629858" algn="l"/>
                <a:tab pos="7044584" algn="l"/>
                <a:tab pos="7459310" algn="l"/>
                <a:tab pos="7874036" algn="l"/>
                <a:tab pos="8288762" algn="l"/>
              </a:tabLst>
            </a:pPr>
            <a:r>
              <a:rPr lang="en-GB" altLang="en-US" sz="1400" dirty="0"/>
              <a:t>    print ", value =", </a:t>
            </a:r>
            <a:r>
              <a:rPr lang="en-GB" altLang="en-US" sz="1400" dirty="0" err="1"/>
              <a:t>match.group</a:t>
            </a:r>
            <a:r>
              <a:rPr lang="en-GB" altLang="en-US" sz="1400" dirty="0"/>
              <a:t>("value")</a:t>
            </a:r>
            <a:r>
              <a:rPr lang="ar-SA" altLang="en-US" sz="1400" dirty="0">
                <a:cs typeface="Arial" charset="0"/>
              </a:rPr>
              <a:t>‏</a:t>
            </a:r>
            <a:endParaRPr lang="en-GB" altLang="en-US" sz="1400" dirty="0"/>
          </a:p>
        </p:txBody>
      </p:sp>
    </p:spTree>
    <p:custDataLst>
      <p:tags r:id="rId1"/>
    </p:custDataLst>
    <p:extLst>
      <p:ext uri="{BB962C8B-B14F-4D97-AF65-F5344CB8AC3E}">
        <p14:creationId xmlns:p14="http://schemas.microsoft.com/office/powerpoint/2010/main" val="41325820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1524000" y="1"/>
            <a:ext cx="8225280" cy="1134839"/>
          </a:xfrm>
          <a:ln/>
        </p:spPr>
        <p:txBody>
          <a:bodyPr/>
          <a:lstStyle/>
          <a:p>
            <a:pPr>
              <a:lnSpc>
                <a:spcPct val="81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More about printing</a:t>
            </a:r>
            <a:br>
              <a:rPr lang="en-GB" altLang="en-US" sz="3200" dirty="0">
                <a:solidFill>
                  <a:srgbClr val="FF00FF"/>
                </a:solidFill>
              </a:rPr>
            </a:br>
            <a:endParaRPr lang="en-GB" altLang="en-US" sz="3200" dirty="0">
              <a:solidFill>
                <a:srgbClr val="FF00FF"/>
              </a:solidFill>
            </a:endParaRPr>
          </a:p>
        </p:txBody>
      </p:sp>
      <p:sp>
        <p:nvSpPr>
          <p:cNvPr id="11266" name="Rectangle 2"/>
          <p:cNvSpPr>
            <a:spLocks noGrp="1" noChangeArrowheads="1"/>
          </p:cNvSpPr>
          <p:nvPr>
            <p:ph type="body" idx="1"/>
          </p:nvPr>
        </p:nvSpPr>
        <p:spPr>
          <a:xfrm>
            <a:off x="1980480" y="1604329"/>
            <a:ext cx="8225280" cy="4442867"/>
          </a:xfrm>
          <a:ln/>
        </p:spPr>
        <p:txBody>
          <a:bodyPr/>
          <a:lstStyle/>
          <a:p>
            <a:pPr marL="437942" indent="-342900">
              <a:lnSpc>
                <a:spcPct val="81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&gt;&gt;&gt; print 'hello:', x, x**2, x**3</a:t>
            </a:r>
            <a:br>
              <a:rPr lang="en-GB" altLang="en-US" sz="2400" dirty="0">
                <a:solidFill>
                  <a:srgbClr val="FF00FF"/>
                </a:solidFill>
              </a:rPr>
            </a:br>
            <a:r>
              <a:rPr lang="en-GB" altLang="en-US" sz="2400" dirty="0"/>
              <a:t>hello: 4 16 64</a:t>
            </a:r>
          </a:p>
          <a:p>
            <a:pPr marL="437942" indent="-342900">
              <a:lnSpc>
                <a:spcPct val="81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\t is a tab character</a:t>
            </a:r>
            <a:br>
              <a:rPr lang="en-GB" altLang="en-US" sz="2400" dirty="0">
                <a:solidFill>
                  <a:srgbClr val="FF00FF"/>
                </a:solidFill>
              </a:rPr>
            </a:br>
            <a:r>
              <a:rPr lang="en-GB" altLang="en-US" sz="2400" dirty="0"/>
              <a:t>&gt;&gt;&gt; print "2**2 =","\t",2**2</a:t>
            </a:r>
            <a:br>
              <a:rPr lang="en-GB" altLang="en-US" sz="2400" dirty="0">
                <a:solidFill>
                  <a:srgbClr val="FF00FF"/>
                </a:solidFill>
              </a:rPr>
            </a:br>
            <a:r>
              <a:rPr lang="en-GB" altLang="en-US" sz="2400" dirty="0"/>
              <a:t>2**2 =  4</a:t>
            </a:r>
          </a:p>
          <a:p>
            <a:pPr marL="437942" indent="-342900">
              <a:lnSpc>
                <a:spcPct val="81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Ending a print statement with a comma suppresses the newline, so the next print statement continues on the same line</a:t>
            </a:r>
          </a:p>
          <a:p>
            <a:pPr marL="437942" indent="-342900">
              <a:lnSpc>
                <a:spcPct val="81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Can print to an open file (later) like this:</a:t>
            </a:r>
            <a:br>
              <a:rPr lang="en-GB" altLang="en-US" sz="2400" dirty="0">
                <a:solidFill>
                  <a:srgbClr val="FF00FF"/>
                </a:solidFill>
              </a:rPr>
            </a:br>
            <a:r>
              <a:rPr lang="en-GB" altLang="en-US" sz="2400" dirty="0"/>
              <a:t>print &gt;&gt; </a:t>
            </a:r>
            <a:r>
              <a:rPr lang="en-GB" altLang="en-US" sz="2400" dirty="0" err="1"/>
              <a:t>outfile</a:t>
            </a:r>
            <a:r>
              <a:rPr lang="en-GB" altLang="en-US" sz="2400" dirty="0"/>
              <a:t>, message</a:t>
            </a:r>
          </a:p>
        </p:txBody>
      </p:sp>
    </p:spTree>
    <p:custDataLst>
      <p:tags r:id="rId1"/>
    </p:custDataLst>
    <p:extLst>
      <p:ext uri="{BB962C8B-B14F-4D97-AF65-F5344CB8AC3E}">
        <p14:creationId xmlns:p14="http://schemas.microsoft.com/office/powerpoint/2010/main" val="278888657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p:nvPr>
        </p:nvSpPr>
        <p:spPr>
          <a:xfrm>
            <a:off x="2346959" y="3253802"/>
            <a:ext cx="7566600" cy="1546799"/>
          </a:xfrm>
          <a:prstGeom prst="rect">
            <a:avLst/>
          </a:prstGeom>
        </p:spPr>
        <p:txBody>
          <a:bodyPr vert="horz" wrap="square" lIns="38100" tIns="38100" rIns="38100" bIns="38100" numCol="1" anchor="t" anchorCtr="0" compatLnSpc="1">
            <a:prstTxWarp prst="textNoShape">
              <a:avLst/>
            </a:prstTxWarp>
            <a:noAutofit/>
          </a:bodyPr>
          <a:lstStyle/>
          <a:p>
            <a:pPr lvl="0"/>
            <a:r>
              <a:rPr lang="en-IN" dirty="0">
                <a:solidFill>
                  <a:srgbClr val="000000"/>
                </a:solidFill>
                <a:ea typeface="Arial"/>
                <a:cs typeface="Arial"/>
                <a:sym typeface="Arial"/>
              </a:rPr>
              <a:t>Performing Unit Testing in Python</a:t>
            </a:r>
            <a:endParaRPr lang="en" sz="4800" dirty="0">
              <a:solidFill>
                <a:srgbClr val="000000"/>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2597781615"/>
      </p:ext>
    </p:extLst>
  </p:cSld>
  <p:clrMapOvr>
    <a:masterClrMapping/>
  </p:clrMapOvr>
  <p:transition spd="slow">
    <p:cut/>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1"/>
          <p:cNvSpPr>
            <a:spLocks noGrp="1" noChangeArrowheads="1"/>
          </p:cNvSpPr>
          <p:nvPr>
            <p:ph type="title"/>
          </p:nvPr>
        </p:nvSpPr>
        <p:spPr>
          <a:xfrm>
            <a:off x="1561070" y="18370"/>
            <a:ext cx="8213760" cy="1048430"/>
          </a:xfrm>
          <a:ln/>
        </p:spPr>
        <p:txBody>
          <a:bodyPr/>
          <a:lstStyle/>
          <a:p>
            <a:pPr>
              <a:lnSpc>
                <a:spcPct val="4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IN" altLang="en-US" sz="3200" dirty="0"/>
              <a:t>Why is unit testing important?</a:t>
            </a:r>
            <a:endParaRPr lang="en-GB" altLang="en-US" sz="3200" dirty="0"/>
          </a:p>
        </p:txBody>
      </p:sp>
      <p:sp>
        <p:nvSpPr>
          <p:cNvPr id="111618" name="Rectangle 2"/>
          <p:cNvSpPr>
            <a:spLocks noGrp="1" noChangeArrowheads="1"/>
          </p:cNvSpPr>
          <p:nvPr>
            <p:ph type="body" idx="1"/>
          </p:nvPr>
        </p:nvSpPr>
        <p:spPr>
          <a:xfrm>
            <a:off x="1980480" y="1604328"/>
            <a:ext cx="8213760" cy="4431346"/>
          </a:xfrm>
          <a:ln/>
        </p:spPr>
        <p:txBody>
          <a:bodyPr/>
          <a:lstStyle/>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IN" altLang="en-US" sz="2400" dirty="0"/>
              <a:t>Quality</a:t>
            </a:r>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IN" altLang="en-US" sz="2400" dirty="0"/>
              <a:t>Regression</a:t>
            </a:r>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IN" altLang="en-US" sz="2400" dirty="0"/>
              <a:t>Safety Net</a:t>
            </a:r>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IN" altLang="en-US" sz="2400" dirty="0"/>
              <a:t>Integration with build and CI tools</a:t>
            </a:r>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IN" altLang="en-US" sz="2400" dirty="0"/>
              <a:t>Documentation</a:t>
            </a:r>
            <a:endParaRPr lang="en-GB" altLang="en-US" sz="2400" dirty="0"/>
          </a:p>
        </p:txBody>
      </p:sp>
    </p:spTree>
    <p:custDataLst>
      <p:tags r:id="rId1"/>
    </p:custDataLst>
    <p:extLst>
      <p:ext uri="{BB962C8B-B14F-4D97-AF65-F5344CB8AC3E}">
        <p14:creationId xmlns:p14="http://schemas.microsoft.com/office/powerpoint/2010/main" val="422458386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400" dirty="0"/>
              <a:t>Fast</a:t>
            </a:r>
          </a:p>
          <a:p>
            <a:r>
              <a:rPr lang="en-IN" sz="2400" dirty="0"/>
              <a:t>Clear</a:t>
            </a:r>
          </a:p>
          <a:p>
            <a:r>
              <a:rPr lang="en-IN" sz="2400" dirty="0"/>
              <a:t>Isolated</a:t>
            </a:r>
          </a:p>
          <a:p>
            <a:r>
              <a:rPr lang="en-IN" sz="2400" dirty="0"/>
              <a:t>Reliable</a:t>
            </a:r>
          </a:p>
        </p:txBody>
      </p:sp>
      <p:sp>
        <p:nvSpPr>
          <p:cNvPr id="3" name="Title 2"/>
          <p:cNvSpPr>
            <a:spLocks noGrp="1"/>
          </p:cNvSpPr>
          <p:nvPr>
            <p:ph type="title"/>
          </p:nvPr>
        </p:nvSpPr>
        <p:spPr/>
        <p:txBody>
          <a:bodyPr/>
          <a:lstStyle/>
          <a:p>
            <a:r>
              <a:rPr lang="en-IN" sz="3200" dirty="0"/>
              <a:t>Attributes of good tests</a:t>
            </a:r>
          </a:p>
        </p:txBody>
      </p:sp>
    </p:spTree>
    <p:custDataLst>
      <p:tags r:id="rId1"/>
    </p:custDataLst>
    <p:extLst>
      <p:ext uri="{BB962C8B-B14F-4D97-AF65-F5344CB8AC3E}">
        <p14:creationId xmlns:p14="http://schemas.microsoft.com/office/powerpoint/2010/main" val="457748576"/>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400" dirty="0"/>
              <a:t>Smallest unit of functionality possible</a:t>
            </a:r>
          </a:p>
          <a:p>
            <a:r>
              <a:rPr lang="en-IN" sz="2400" dirty="0"/>
              <a:t>Why?</a:t>
            </a:r>
          </a:p>
          <a:p>
            <a:pPr marL="239687" lvl="1" indent="0">
              <a:buNone/>
            </a:pPr>
            <a:r>
              <a:rPr lang="en-IN" sz="2400" dirty="0"/>
              <a:t>better chance you're testing what you think you're testing</a:t>
            </a:r>
          </a:p>
          <a:p>
            <a:pPr marL="239687" lvl="1" indent="0">
              <a:buNone/>
            </a:pPr>
            <a:r>
              <a:rPr lang="en-IN" sz="2400" dirty="0"/>
              <a:t>less chance of two wrongs making a right</a:t>
            </a:r>
          </a:p>
          <a:p>
            <a:r>
              <a:rPr lang="en-IN" sz="2400" dirty="0"/>
              <a:t>Each type of behaviour</a:t>
            </a:r>
          </a:p>
          <a:p>
            <a:pPr marL="219052" lvl="1" indent="0">
              <a:buNone/>
            </a:pPr>
            <a:r>
              <a:rPr lang="en-IN" sz="2400" dirty="0"/>
              <a:t>make sure edge cases are covered</a:t>
            </a:r>
          </a:p>
        </p:txBody>
      </p:sp>
      <p:sp>
        <p:nvSpPr>
          <p:cNvPr id="3" name="Title 2"/>
          <p:cNvSpPr>
            <a:spLocks noGrp="1"/>
          </p:cNvSpPr>
          <p:nvPr>
            <p:ph type="title"/>
          </p:nvPr>
        </p:nvSpPr>
        <p:spPr/>
        <p:txBody>
          <a:bodyPr/>
          <a:lstStyle/>
          <a:p>
            <a:r>
              <a:rPr lang="en-IN" sz="3200" dirty="0"/>
              <a:t>What to Unit Test?</a:t>
            </a:r>
          </a:p>
        </p:txBody>
      </p:sp>
    </p:spTree>
    <p:custDataLst>
      <p:tags r:id="rId1"/>
    </p:custDataLst>
    <p:extLst>
      <p:ext uri="{BB962C8B-B14F-4D97-AF65-F5344CB8AC3E}">
        <p14:creationId xmlns:p14="http://schemas.microsoft.com/office/powerpoint/2010/main" val="3922385248"/>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400" dirty="0"/>
              <a:t>Python's unit testing framework</a:t>
            </a:r>
          </a:p>
          <a:p>
            <a:r>
              <a:rPr lang="en-IN" sz="2400" dirty="0"/>
              <a:t>Added in Python 2.1</a:t>
            </a:r>
          </a:p>
          <a:p>
            <a:r>
              <a:rPr lang="en-IN" sz="2400" dirty="0"/>
              <a:t>Based on </a:t>
            </a:r>
            <a:r>
              <a:rPr lang="en-IN" sz="2400" dirty="0" err="1"/>
              <a:t>PyUnit</a:t>
            </a:r>
            <a:endParaRPr lang="en-IN" sz="2400" dirty="0"/>
          </a:p>
          <a:p>
            <a:pPr marL="219052" lvl="1" indent="0">
              <a:buNone/>
            </a:pPr>
            <a:r>
              <a:rPr lang="en-IN" sz="2400" dirty="0"/>
              <a:t>which was based on JUnit</a:t>
            </a:r>
          </a:p>
        </p:txBody>
      </p:sp>
      <p:sp>
        <p:nvSpPr>
          <p:cNvPr id="3" name="Title 2"/>
          <p:cNvSpPr>
            <a:spLocks noGrp="1"/>
          </p:cNvSpPr>
          <p:nvPr>
            <p:ph type="title"/>
          </p:nvPr>
        </p:nvSpPr>
        <p:spPr/>
        <p:txBody>
          <a:bodyPr/>
          <a:lstStyle/>
          <a:p>
            <a:r>
              <a:rPr lang="en-IN" sz="3200" dirty="0"/>
              <a:t>The </a:t>
            </a:r>
            <a:r>
              <a:rPr lang="en-IN" sz="3200" dirty="0" err="1"/>
              <a:t>unittest</a:t>
            </a:r>
            <a:r>
              <a:rPr lang="en-IN" sz="3200" dirty="0"/>
              <a:t> module</a:t>
            </a:r>
          </a:p>
        </p:txBody>
      </p:sp>
    </p:spTree>
    <p:custDataLst>
      <p:tags r:id="rId1"/>
    </p:custDataLst>
    <p:extLst>
      <p:ext uri="{BB962C8B-B14F-4D97-AF65-F5344CB8AC3E}">
        <p14:creationId xmlns:p14="http://schemas.microsoft.com/office/powerpoint/2010/main" val="4120356610"/>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28801" y="1219200"/>
            <a:ext cx="8534400" cy="5638800"/>
          </a:xfrm>
        </p:spPr>
        <p:txBody>
          <a:bodyPr/>
          <a:lstStyle/>
          <a:p>
            <a:r>
              <a:rPr lang="en-IN" sz="1600" b="1" dirty="0"/>
              <a:t>The code we want to test</a:t>
            </a:r>
          </a:p>
          <a:p>
            <a:pPr marL="219052" lvl="1" indent="0">
              <a:buNone/>
            </a:pPr>
            <a:r>
              <a:rPr lang="en-IN" sz="1600" dirty="0" err="1"/>
              <a:t>def</a:t>
            </a:r>
            <a:r>
              <a:rPr lang="en-IN" sz="1600" dirty="0"/>
              <a:t> reverse(</a:t>
            </a:r>
            <a:r>
              <a:rPr lang="en-IN" sz="1600" dirty="0" err="1"/>
              <a:t>aList</a:t>
            </a:r>
            <a:r>
              <a:rPr lang="en-IN" sz="1600" dirty="0"/>
              <a:t>): </a:t>
            </a:r>
          </a:p>
          <a:p>
            <a:pPr marL="219052" lvl="1" indent="0">
              <a:buNone/>
            </a:pPr>
            <a:r>
              <a:rPr lang="en-IN" sz="1600" dirty="0" err="1"/>
              <a:t>aList.reverse</a:t>
            </a:r>
            <a:r>
              <a:rPr lang="en-IN" sz="1600" dirty="0"/>
              <a:t>() </a:t>
            </a:r>
          </a:p>
          <a:p>
            <a:pPr marL="219052" lvl="1" indent="0">
              <a:buNone/>
            </a:pPr>
            <a:r>
              <a:rPr lang="en-IN" sz="1600" dirty="0"/>
              <a:t>return </a:t>
            </a:r>
            <a:r>
              <a:rPr lang="en-IN" sz="1600" dirty="0" err="1"/>
              <a:t>aList</a:t>
            </a:r>
            <a:r>
              <a:rPr lang="en-IN" sz="1600" dirty="0"/>
              <a:t> </a:t>
            </a:r>
          </a:p>
          <a:p>
            <a:pPr marL="219052" lvl="1" indent="0">
              <a:buNone/>
            </a:pPr>
            <a:endParaRPr lang="en-IN" sz="1600" dirty="0"/>
          </a:p>
          <a:p>
            <a:pPr marL="285750" indent="-285750"/>
            <a:r>
              <a:rPr lang="en-IN" sz="1600" b="1" dirty="0"/>
              <a:t>The test</a:t>
            </a:r>
          </a:p>
          <a:p>
            <a:pPr marL="219052" lvl="1" indent="0">
              <a:buNone/>
            </a:pPr>
            <a:r>
              <a:rPr lang="en-IN" sz="1600" dirty="0"/>
              <a:t>import </a:t>
            </a:r>
            <a:r>
              <a:rPr lang="en-IN" sz="1600" dirty="0" err="1"/>
              <a:t>unittest</a:t>
            </a:r>
            <a:endParaRPr lang="en-IN" sz="1600" dirty="0"/>
          </a:p>
          <a:p>
            <a:pPr marL="219052" lvl="1" indent="0">
              <a:buNone/>
            </a:pPr>
            <a:r>
              <a:rPr lang="en-IN" sz="1600" dirty="0"/>
              <a:t>class </a:t>
            </a:r>
            <a:r>
              <a:rPr lang="en-IN" sz="1600" dirty="0" err="1"/>
              <a:t>ReverseTests</a:t>
            </a:r>
            <a:r>
              <a:rPr lang="en-IN" sz="1600" dirty="0"/>
              <a:t>(</a:t>
            </a:r>
            <a:r>
              <a:rPr lang="en-IN" sz="1600" dirty="0" err="1"/>
              <a:t>unittest.TestCase</a:t>
            </a:r>
            <a:r>
              <a:rPr lang="en-IN" sz="1600" dirty="0"/>
              <a:t>):</a:t>
            </a:r>
          </a:p>
          <a:p>
            <a:pPr marL="219052" lvl="1" indent="0">
              <a:buNone/>
            </a:pPr>
            <a:r>
              <a:rPr lang="en-IN" sz="1600" dirty="0"/>
              <a:t> </a:t>
            </a:r>
            <a:r>
              <a:rPr lang="en-IN" sz="1600" dirty="0" err="1"/>
              <a:t>def</a:t>
            </a:r>
            <a:r>
              <a:rPr lang="en-IN" sz="1600" dirty="0"/>
              <a:t> </a:t>
            </a:r>
            <a:r>
              <a:rPr lang="en-IN" sz="1600" dirty="0" err="1"/>
              <a:t>test_normal</a:t>
            </a:r>
            <a:r>
              <a:rPr lang="en-IN" sz="1600" dirty="0"/>
              <a:t>(self):</a:t>
            </a:r>
          </a:p>
          <a:p>
            <a:pPr marL="219052" lvl="1" indent="0">
              <a:buNone/>
            </a:pPr>
            <a:r>
              <a:rPr lang="en-IN" sz="1600" dirty="0"/>
              <a:t> # do import here, makes test independent</a:t>
            </a:r>
          </a:p>
          <a:p>
            <a:pPr marL="219052" lvl="1" indent="0">
              <a:buNone/>
            </a:pPr>
            <a:r>
              <a:rPr lang="en-IN" sz="1600" dirty="0"/>
              <a:t> from example1 import reverse</a:t>
            </a:r>
          </a:p>
          <a:p>
            <a:pPr marL="219052" lvl="1" indent="0">
              <a:buNone/>
            </a:pPr>
            <a:r>
              <a:rPr lang="en-IN" sz="1600" dirty="0"/>
              <a:t> # can use python's normal asserts</a:t>
            </a:r>
          </a:p>
          <a:p>
            <a:pPr marL="219052" lvl="1" indent="0">
              <a:buNone/>
            </a:pPr>
            <a:r>
              <a:rPr lang="en-IN" sz="1600" dirty="0"/>
              <a:t> assert reverse([1,2,3])==[3,2,1]</a:t>
            </a:r>
          </a:p>
          <a:p>
            <a:pPr marL="219052" lvl="1" indent="0">
              <a:buNone/>
            </a:pPr>
            <a:r>
              <a:rPr lang="en-IN" sz="1600" dirty="0"/>
              <a:t> # or more robust and informative </a:t>
            </a:r>
            <a:r>
              <a:rPr lang="en-IN" sz="1600" dirty="0" err="1"/>
              <a:t>unittest</a:t>
            </a:r>
            <a:r>
              <a:rPr lang="en-IN" sz="1600" dirty="0"/>
              <a:t> options</a:t>
            </a:r>
          </a:p>
          <a:p>
            <a:pPr marL="219052" lvl="1" indent="0">
              <a:buNone/>
            </a:pPr>
            <a:r>
              <a:rPr lang="en-IN" sz="1600" dirty="0"/>
              <a:t> </a:t>
            </a:r>
            <a:r>
              <a:rPr lang="en-IN" sz="1600" dirty="0" err="1"/>
              <a:t>self.assertEqual</a:t>
            </a:r>
            <a:r>
              <a:rPr lang="en-IN" sz="1600" dirty="0"/>
              <a:t>(reverse([1,2,3]),[3,2,1])</a:t>
            </a:r>
          </a:p>
          <a:p>
            <a:pPr marL="219052" lvl="1" indent="0">
              <a:buNone/>
            </a:pPr>
            <a:endParaRPr lang="en-IN" sz="1600" dirty="0"/>
          </a:p>
        </p:txBody>
      </p:sp>
      <p:sp>
        <p:nvSpPr>
          <p:cNvPr id="3" name="Title 2"/>
          <p:cNvSpPr>
            <a:spLocks noGrp="1"/>
          </p:cNvSpPr>
          <p:nvPr>
            <p:ph type="title"/>
          </p:nvPr>
        </p:nvSpPr>
        <p:spPr/>
        <p:txBody>
          <a:bodyPr/>
          <a:lstStyle/>
          <a:p>
            <a:r>
              <a:rPr lang="en-IN" sz="3200" dirty="0"/>
              <a:t>How to Write a Test</a:t>
            </a:r>
          </a:p>
        </p:txBody>
      </p:sp>
    </p:spTree>
    <p:custDataLst>
      <p:tags r:id="rId1"/>
    </p:custDataLst>
    <p:extLst>
      <p:ext uri="{BB962C8B-B14F-4D97-AF65-F5344CB8AC3E}">
        <p14:creationId xmlns:p14="http://schemas.microsoft.com/office/powerpoint/2010/main" val="3069361089"/>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28801" y="1295401"/>
            <a:ext cx="8534400" cy="5486399"/>
          </a:xfrm>
        </p:spPr>
        <p:txBody>
          <a:bodyPr/>
          <a:lstStyle/>
          <a:p>
            <a:r>
              <a:rPr lang="en-IN" sz="1600" dirty="0" err="1"/>
              <a:t>unittest</a:t>
            </a:r>
            <a:r>
              <a:rPr lang="en-IN" sz="1600" dirty="0"/>
              <a:t> provides several ways</a:t>
            </a:r>
          </a:p>
          <a:p>
            <a:r>
              <a:rPr lang="en-IN" sz="1600" dirty="0"/>
              <a:t>Here's one</a:t>
            </a:r>
          </a:p>
          <a:p>
            <a:pPr marL="219052" lvl="1" indent="0">
              <a:buNone/>
            </a:pPr>
            <a:r>
              <a:rPr lang="en-IN" sz="1600" dirty="0"/>
              <a:t>import </a:t>
            </a:r>
            <a:r>
              <a:rPr lang="en-IN" sz="1600" dirty="0" err="1"/>
              <a:t>unittest</a:t>
            </a:r>
            <a:endParaRPr lang="en-IN" sz="1600" dirty="0"/>
          </a:p>
          <a:p>
            <a:pPr marL="219052" lvl="1" indent="0">
              <a:buNone/>
            </a:pPr>
            <a:r>
              <a:rPr lang="en-IN" sz="1600" dirty="0"/>
              <a:t>class </a:t>
            </a:r>
            <a:r>
              <a:rPr lang="en-IN" sz="1600" dirty="0" err="1"/>
              <a:t>ReverseTests</a:t>
            </a:r>
            <a:r>
              <a:rPr lang="en-IN" sz="1600" dirty="0"/>
              <a:t>(</a:t>
            </a:r>
            <a:r>
              <a:rPr lang="en-IN" sz="1600" dirty="0" err="1"/>
              <a:t>unittest.TestCase</a:t>
            </a:r>
            <a:r>
              <a:rPr lang="en-IN" sz="1600" dirty="0"/>
              <a:t>):</a:t>
            </a:r>
          </a:p>
          <a:p>
            <a:pPr marL="219052" lvl="1" indent="0">
              <a:buNone/>
            </a:pPr>
            <a:r>
              <a:rPr lang="en-IN" sz="1600" dirty="0"/>
              <a:t> </a:t>
            </a:r>
            <a:r>
              <a:rPr lang="en-IN" sz="1600" dirty="0" err="1"/>
              <a:t>def</a:t>
            </a:r>
            <a:r>
              <a:rPr lang="en-IN" sz="1600" dirty="0"/>
              <a:t> </a:t>
            </a:r>
            <a:r>
              <a:rPr lang="en-IN" sz="1600" dirty="0" err="1"/>
              <a:t>test_normal</a:t>
            </a:r>
            <a:r>
              <a:rPr lang="en-IN" sz="1600" dirty="0"/>
              <a:t>(self):</a:t>
            </a:r>
          </a:p>
          <a:p>
            <a:pPr marL="219052" lvl="1" indent="0">
              <a:buNone/>
            </a:pPr>
            <a:r>
              <a:rPr lang="en-IN" sz="1600" dirty="0"/>
              <a:t> # do import here, makes test independent</a:t>
            </a:r>
          </a:p>
          <a:p>
            <a:pPr marL="219052" lvl="1" indent="0">
              <a:buNone/>
            </a:pPr>
            <a:r>
              <a:rPr lang="en-IN" sz="1600" dirty="0"/>
              <a:t> from example1 import reverse</a:t>
            </a:r>
          </a:p>
          <a:p>
            <a:pPr marL="219052" lvl="1" indent="0">
              <a:buNone/>
            </a:pPr>
            <a:r>
              <a:rPr lang="en-IN" sz="1600" dirty="0"/>
              <a:t> # can use python's normal asserts</a:t>
            </a:r>
          </a:p>
          <a:p>
            <a:pPr marL="219052" lvl="1" indent="0">
              <a:buNone/>
            </a:pPr>
            <a:r>
              <a:rPr lang="en-IN" sz="1600" dirty="0"/>
              <a:t> assert reverse([1,2,3])==[3,2,1]</a:t>
            </a:r>
          </a:p>
          <a:p>
            <a:pPr marL="219052" lvl="1" indent="0">
              <a:buNone/>
            </a:pPr>
            <a:r>
              <a:rPr lang="en-IN" sz="1600" dirty="0"/>
              <a:t> # or more robust and informative </a:t>
            </a:r>
            <a:r>
              <a:rPr lang="en-IN" sz="1600" dirty="0" err="1"/>
              <a:t>unittest</a:t>
            </a:r>
            <a:r>
              <a:rPr lang="en-IN" sz="1600" dirty="0"/>
              <a:t> options</a:t>
            </a:r>
          </a:p>
          <a:p>
            <a:pPr marL="219052" lvl="1" indent="0">
              <a:buNone/>
            </a:pPr>
            <a:r>
              <a:rPr lang="en-IN" sz="1600" dirty="0"/>
              <a:t> </a:t>
            </a:r>
            <a:r>
              <a:rPr lang="en-IN" sz="1600" dirty="0" err="1"/>
              <a:t>self.assertEqual</a:t>
            </a:r>
            <a:r>
              <a:rPr lang="en-IN" sz="1600" dirty="0"/>
              <a:t>(reverse([1,2,3]),[3,2,1])</a:t>
            </a:r>
          </a:p>
          <a:p>
            <a:pPr marL="219052" lvl="1" indent="0">
              <a:buNone/>
            </a:pPr>
            <a:r>
              <a:rPr lang="en-IN" sz="1600" dirty="0"/>
              <a:t>if __name__=="__main__":</a:t>
            </a:r>
          </a:p>
          <a:p>
            <a:pPr marL="219052" lvl="1" indent="0">
              <a:buNone/>
            </a:pPr>
            <a:r>
              <a:rPr lang="en-IN" sz="1600" dirty="0"/>
              <a:t> </a:t>
            </a:r>
            <a:r>
              <a:rPr lang="en-IN" sz="1600" dirty="0" err="1"/>
              <a:t>unittest.main</a:t>
            </a:r>
            <a:r>
              <a:rPr lang="en-IN" sz="1600" dirty="0"/>
              <a:t>()</a:t>
            </a:r>
          </a:p>
        </p:txBody>
      </p:sp>
      <p:sp>
        <p:nvSpPr>
          <p:cNvPr id="3" name="Title 2"/>
          <p:cNvSpPr>
            <a:spLocks noGrp="1"/>
          </p:cNvSpPr>
          <p:nvPr>
            <p:ph type="title"/>
          </p:nvPr>
        </p:nvSpPr>
        <p:spPr/>
        <p:txBody>
          <a:bodyPr/>
          <a:lstStyle/>
          <a:p>
            <a:r>
              <a:rPr lang="en-IN" sz="3200" dirty="0"/>
              <a:t>How to Run a Test</a:t>
            </a:r>
          </a:p>
        </p:txBody>
      </p:sp>
    </p:spTree>
    <p:custDataLst>
      <p:tags r:id="rId1"/>
    </p:custDataLst>
    <p:extLst>
      <p:ext uri="{BB962C8B-B14F-4D97-AF65-F5344CB8AC3E}">
        <p14:creationId xmlns:p14="http://schemas.microsoft.com/office/powerpoint/2010/main" val="1222592829"/>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400" dirty="0"/>
              <a:t>fail(message)</a:t>
            </a:r>
          </a:p>
          <a:p>
            <a:r>
              <a:rPr lang="en-IN" sz="2400" dirty="0" err="1"/>
              <a:t>assertEquals</a:t>
            </a:r>
            <a:r>
              <a:rPr lang="en-IN" sz="2400" dirty="0"/>
              <a:t>(</a:t>
            </a:r>
            <a:r>
              <a:rPr lang="en-IN" sz="2400" dirty="0" err="1"/>
              <a:t>x,y</a:t>
            </a:r>
            <a:r>
              <a:rPr lang="en-IN" sz="2400" dirty="0"/>
              <a:t>)</a:t>
            </a:r>
          </a:p>
          <a:p>
            <a:r>
              <a:rPr lang="en-IN" sz="2400" dirty="0" err="1"/>
              <a:t>failUnless</a:t>
            </a:r>
            <a:r>
              <a:rPr lang="en-IN" sz="2400" dirty="0"/>
              <a:t>(expression)</a:t>
            </a:r>
          </a:p>
          <a:p>
            <a:r>
              <a:rPr lang="en-IN" sz="2400" dirty="0" err="1"/>
              <a:t>failIfExpression</a:t>
            </a:r>
            <a:endParaRPr lang="en-IN" sz="2400" dirty="0"/>
          </a:p>
          <a:p>
            <a:r>
              <a:rPr lang="en-IN" sz="2400" dirty="0" err="1"/>
              <a:t>assertRaises</a:t>
            </a:r>
            <a:r>
              <a:rPr lang="en-IN" sz="2400" dirty="0"/>
              <a:t>(Exception,callable,arg1,arg2,...)</a:t>
            </a:r>
          </a:p>
          <a:p>
            <a:endParaRPr lang="en-IN" sz="2400" dirty="0"/>
          </a:p>
        </p:txBody>
      </p:sp>
      <p:sp>
        <p:nvSpPr>
          <p:cNvPr id="3" name="Title 2"/>
          <p:cNvSpPr>
            <a:spLocks noGrp="1"/>
          </p:cNvSpPr>
          <p:nvPr>
            <p:ph type="title"/>
          </p:nvPr>
        </p:nvSpPr>
        <p:spPr/>
        <p:txBody>
          <a:bodyPr/>
          <a:lstStyle/>
          <a:p>
            <a:r>
              <a:rPr lang="en-IN" sz="3200" dirty="0"/>
              <a:t>Helpful Methods</a:t>
            </a:r>
          </a:p>
        </p:txBody>
      </p:sp>
    </p:spTree>
    <p:custDataLst>
      <p:tags r:id="rId1"/>
    </p:custDataLst>
    <p:extLst>
      <p:ext uri="{BB962C8B-B14F-4D97-AF65-F5344CB8AC3E}">
        <p14:creationId xmlns:p14="http://schemas.microsoft.com/office/powerpoint/2010/main" val="1107129207"/>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28801" y="1371602"/>
            <a:ext cx="8534400" cy="5257799"/>
          </a:xfrm>
        </p:spPr>
        <p:txBody>
          <a:bodyPr/>
          <a:lstStyle/>
          <a:p>
            <a:r>
              <a:rPr lang="en-IN" sz="2400" dirty="0"/>
              <a:t>Unit Tests should be...</a:t>
            </a:r>
          </a:p>
          <a:p>
            <a:pPr lvl="1">
              <a:buFont typeface="Courier New" panose="02070309020205020404" pitchFamily="49" charset="0"/>
              <a:buChar char="o"/>
            </a:pPr>
            <a:r>
              <a:rPr lang="en-IN" sz="2400" dirty="0"/>
              <a:t>Atomic</a:t>
            </a:r>
          </a:p>
          <a:p>
            <a:pPr lvl="1">
              <a:buFont typeface="Courier New" panose="02070309020205020404" pitchFamily="49" charset="0"/>
              <a:buChar char="o"/>
            </a:pPr>
            <a:r>
              <a:rPr lang="en-IN" sz="2400" dirty="0"/>
              <a:t>Independent</a:t>
            </a:r>
          </a:p>
          <a:p>
            <a:pPr lvl="1">
              <a:buFont typeface="Courier New" panose="02070309020205020404" pitchFamily="49" charset="0"/>
              <a:buChar char="o"/>
            </a:pPr>
            <a:r>
              <a:rPr lang="en-IN" sz="2400" dirty="0"/>
              <a:t>Discrete</a:t>
            </a:r>
          </a:p>
          <a:p>
            <a:pPr lvl="1">
              <a:buFont typeface="Courier New" panose="02070309020205020404" pitchFamily="49" charset="0"/>
              <a:buChar char="o"/>
            </a:pPr>
            <a:r>
              <a:rPr lang="en-IN" sz="2400" dirty="0"/>
              <a:t>Concurrent</a:t>
            </a:r>
          </a:p>
          <a:p>
            <a:pPr lvl="1"/>
            <a:endParaRPr lang="en-IN" sz="2400" dirty="0"/>
          </a:p>
          <a:p>
            <a:r>
              <a:rPr lang="en-IN" sz="2400" dirty="0"/>
              <a:t>How do we do this?</a:t>
            </a:r>
          </a:p>
          <a:p>
            <a:pPr lvl="1">
              <a:buFont typeface="Courier New" panose="02070309020205020404" pitchFamily="49" charset="0"/>
              <a:buChar char="o"/>
            </a:pPr>
            <a:r>
              <a:rPr lang="en-IN" sz="2400" dirty="0"/>
              <a:t>start “from fresh” for each script</a:t>
            </a:r>
          </a:p>
          <a:p>
            <a:pPr lvl="1">
              <a:buFont typeface="Courier New" panose="02070309020205020404" pitchFamily="49" charset="0"/>
              <a:buChar char="o"/>
            </a:pPr>
            <a:r>
              <a:rPr lang="en-IN" sz="2400" dirty="0"/>
              <a:t>write tests carefully</a:t>
            </a:r>
          </a:p>
        </p:txBody>
      </p:sp>
      <p:sp>
        <p:nvSpPr>
          <p:cNvPr id="3" name="Title 2"/>
          <p:cNvSpPr>
            <a:spLocks noGrp="1"/>
          </p:cNvSpPr>
          <p:nvPr>
            <p:ph type="title"/>
          </p:nvPr>
        </p:nvSpPr>
        <p:spPr/>
        <p:txBody>
          <a:bodyPr/>
          <a:lstStyle/>
          <a:p>
            <a:r>
              <a:rPr lang="en-IN" sz="3200" dirty="0" err="1"/>
              <a:t>setUp</a:t>
            </a:r>
            <a:r>
              <a:rPr lang="en-IN" sz="3200" dirty="0"/>
              <a:t> and </a:t>
            </a:r>
            <a:r>
              <a:rPr lang="en-IN" sz="3200" dirty="0" err="1"/>
              <a:t>tearDown</a:t>
            </a:r>
            <a:endParaRPr lang="en-IN" sz="3200" dirty="0"/>
          </a:p>
        </p:txBody>
      </p:sp>
    </p:spTree>
    <p:custDataLst>
      <p:tags r:id="rId1"/>
    </p:custDataLst>
    <p:extLst>
      <p:ext uri="{BB962C8B-B14F-4D97-AF65-F5344CB8AC3E}">
        <p14:creationId xmlns:p14="http://schemas.microsoft.com/office/powerpoint/2010/main" val="1527169013"/>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p:nvPr>
        </p:nvSpPr>
        <p:spPr>
          <a:xfrm>
            <a:off x="2346959" y="3253802"/>
            <a:ext cx="7566600" cy="1546799"/>
          </a:xfrm>
          <a:prstGeom prst="rect">
            <a:avLst/>
          </a:prstGeom>
        </p:spPr>
        <p:txBody>
          <a:bodyPr vert="horz" wrap="square" lIns="38100" tIns="38100" rIns="38100" bIns="38100" numCol="1" anchor="t" anchorCtr="0" compatLnSpc="1">
            <a:prstTxWarp prst="textNoShape">
              <a:avLst/>
            </a:prstTxWarp>
            <a:noAutofit/>
          </a:bodyPr>
          <a:lstStyle/>
          <a:p>
            <a:pPr lvl="0"/>
            <a:r>
              <a:rPr lang="en-IN" dirty="0">
                <a:solidFill>
                  <a:srgbClr val="000000"/>
                </a:solidFill>
                <a:ea typeface="Arial"/>
                <a:cs typeface="Arial"/>
                <a:sym typeface="Arial"/>
              </a:rPr>
              <a:t>Generators, Iterators, decorators, Context Managers</a:t>
            </a:r>
            <a:endParaRPr lang="en" sz="4800" dirty="0">
              <a:solidFill>
                <a:srgbClr val="000000"/>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165914008"/>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1524000" y="32951"/>
            <a:ext cx="8228160" cy="1062832"/>
          </a:xfrm>
          <a:ln/>
        </p:spPr>
        <p:txBody>
          <a:bodyPr/>
          <a:lstStyle/>
          <a:p>
            <a:pPr>
              <a:lnSpc>
                <a:spcPct val="93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Example</a:t>
            </a:r>
          </a:p>
        </p:txBody>
      </p:sp>
      <p:sp>
        <p:nvSpPr>
          <p:cNvPr id="12290" name="Rectangle 2"/>
          <p:cNvSpPr>
            <a:spLocks noGrp="1" noChangeArrowheads="1"/>
          </p:cNvSpPr>
          <p:nvPr>
            <p:ph type="body" idx="1"/>
          </p:nvPr>
        </p:nvSpPr>
        <p:spPr>
          <a:xfrm>
            <a:off x="1938720" y="1451674"/>
            <a:ext cx="8228160" cy="5345841"/>
          </a:xfrm>
          <a:ln/>
        </p:spPr>
        <p:txBody>
          <a:bodyPr/>
          <a:lstStyle/>
          <a:p>
            <a:pPr marL="437942" indent="-342900">
              <a:lnSpc>
                <a:spcPct val="93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Example basics.py</a:t>
            </a:r>
            <a:br>
              <a:rPr lang="en-GB" altLang="en-US" sz="2400" dirty="0">
                <a:solidFill>
                  <a:srgbClr val="FF00FF"/>
                </a:solidFill>
              </a:rPr>
            </a:br>
            <a:r>
              <a:rPr lang="en-GB" altLang="en-US" sz="2400" dirty="0"/>
              <a:t>#!/</a:t>
            </a:r>
            <a:r>
              <a:rPr lang="en-GB" altLang="en-US" sz="2400" dirty="0" err="1"/>
              <a:t>usr</a:t>
            </a:r>
            <a:r>
              <a:rPr lang="en-GB" altLang="en-US" sz="2400" dirty="0"/>
              <a:t>/bin/</a:t>
            </a:r>
            <a:r>
              <a:rPr lang="en-GB" altLang="en-US" sz="2400" dirty="0" err="1"/>
              <a:t>perl</a:t>
            </a:r>
            <a:br>
              <a:rPr lang="en-GB" altLang="en-US" sz="2400" dirty="0">
                <a:solidFill>
                  <a:srgbClr val="FF00FF"/>
                </a:solidFill>
              </a:rPr>
            </a:br>
            <a:r>
              <a:rPr lang="en-GB" altLang="en-US" sz="2400" dirty="0"/>
              <a:t>print 1+3</a:t>
            </a:r>
            <a:br>
              <a:rPr lang="en-GB" altLang="en-US" sz="2400" dirty="0">
                <a:solidFill>
                  <a:srgbClr val="FF00FF"/>
                </a:solidFill>
              </a:rPr>
            </a:br>
            <a:r>
              <a:rPr lang="en-GB" altLang="en-US" sz="2400" dirty="0"/>
              <a:t>pi = 3.1415926</a:t>
            </a:r>
            <a:br>
              <a:rPr lang="en-GB" altLang="en-US" sz="2400" dirty="0">
                <a:solidFill>
                  <a:srgbClr val="FF00FF"/>
                </a:solidFill>
              </a:rPr>
            </a:br>
            <a:r>
              <a:rPr lang="en-GB" altLang="en-US" sz="2400" dirty="0"/>
              <a:t>print pi</a:t>
            </a:r>
            <a:br>
              <a:rPr lang="en-GB" altLang="en-US" sz="2400" dirty="0">
                <a:solidFill>
                  <a:srgbClr val="FF00FF"/>
                </a:solidFill>
              </a:rPr>
            </a:br>
            <a:r>
              <a:rPr lang="en-GB" altLang="en-US" sz="2400" dirty="0"/>
              <a:t>message = "Hello, world"</a:t>
            </a:r>
            <a:br>
              <a:rPr lang="en-GB" altLang="en-US" sz="2400" dirty="0">
                <a:solidFill>
                  <a:srgbClr val="FF00FF"/>
                </a:solidFill>
              </a:rPr>
            </a:br>
            <a:r>
              <a:rPr lang="en-GB" altLang="en-US" sz="2400" dirty="0"/>
              <a:t>print message</a:t>
            </a:r>
            <a:br>
              <a:rPr lang="en-GB" altLang="en-US" sz="2400" dirty="0">
                <a:solidFill>
                  <a:srgbClr val="FF00FF"/>
                </a:solidFill>
              </a:rPr>
            </a:br>
            <a:br>
              <a:rPr lang="en-GB" altLang="en-US" sz="2400" dirty="0">
                <a:solidFill>
                  <a:srgbClr val="FF00FF"/>
                </a:solidFill>
              </a:rPr>
            </a:br>
            <a:r>
              <a:rPr lang="en-GB" altLang="en-US" sz="2400" dirty="0"/>
              <a:t>Output:</a:t>
            </a:r>
            <a:br>
              <a:rPr lang="en-GB" altLang="en-US" sz="2400" dirty="0">
                <a:solidFill>
                  <a:srgbClr val="FF00FF"/>
                </a:solidFill>
              </a:rPr>
            </a:br>
            <a:r>
              <a:rPr lang="en-GB" altLang="en-US" sz="2400" dirty="0"/>
              <a:t>4</a:t>
            </a:r>
            <a:br>
              <a:rPr lang="en-GB" altLang="en-US" sz="2400" dirty="0">
                <a:solidFill>
                  <a:srgbClr val="FF00FF"/>
                </a:solidFill>
              </a:rPr>
            </a:br>
            <a:r>
              <a:rPr lang="en-GB" altLang="en-US" sz="2400" dirty="0"/>
              <a:t>3.1415926</a:t>
            </a:r>
            <a:br>
              <a:rPr lang="en-GB" altLang="en-US" sz="2400" dirty="0">
                <a:solidFill>
                  <a:srgbClr val="FF00FF"/>
                </a:solidFill>
              </a:rPr>
            </a:br>
            <a:r>
              <a:rPr lang="en-GB" altLang="en-US" sz="2400" dirty="0"/>
              <a:t>Hello, world</a:t>
            </a:r>
            <a:br>
              <a:rPr lang="en-GB" altLang="en-US" sz="2400" dirty="0">
                <a:solidFill>
                  <a:srgbClr val="FF00FF"/>
                </a:solidFill>
              </a:rPr>
            </a:br>
            <a:endParaRPr lang="en-GB" altLang="en-US" sz="2400" dirty="0">
              <a:solidFill>
                <a:srgbClr val="FF00FF"/>
              </a:solidFill>
            </a:endParaRPr>
          </a:p>
        </p:txBody>
      </p:sp>
    </p:spTree>
    <p:custDataLst>
      <p:tags r:id="rId1"/>
    </p:custDataLst>
    <p:extLst>
      <p:ext uri="{BB962C8B-B14F-4D97-AF65-F5344CB8AC3E}">
        <p14:creationId xmlns:p14="http://schemas.microsoft.com/office/powerpoint/2010/main" val="263180970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1"/>
          <p:cNvSpPr>
            <a:spLocks noGrp="1" noChangeArrowheads="1"/>
          </p:cNvSpPr>
          <p:nvPr>
            <p:ph type="title"/>
          </p:nvPr>
        </p:nvSpPr>
        <p:spPr>
          <a:xfrm>
            <a:off x="1561070" y="-152400"/>
            <a:ext cx="8213760" cy="1048430"/>
          </a:xfrm>
          <a:ln/>
        </p:spPr>
        <p:txBody>
          <a:bodyPr/>
          <a:lstStyle/>
          <a:p>
            <a:pPr>
              <a:lnSpc>
                <a:spcPct val="4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Generators and Iterators</a:t>
            </a:r>
          </a:p>
        </p:txBody>
      </p:sp>
      <p:sp>
        <p:nvSpPr>
          <p:cNvPr id="111618" name="Rectangle 2"/>
          <p:cNvSpPr>
            <a:spLocks noGrp="1" noChangeArrowheads="1"/>
          </p:cNvSpPr>
          <p:nvPr>
            <p:ph type="body" idx="1"/>
          </p:nvPr>
        </p:nvSpPr>
        <p:spPr>
          <a:xfrm>
            <a:off x="1980480" y="1604328"/>
            <a:ext cx="8213760" cy="4431346"/>
          </a:xfrm>
          <a:ln/>
        </p:spPr>
        <p:txBody>
          <a:bodyPr/>
          <a:lstStyle/>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Sometimes it may be useful to return a single value at a time, instead of an entire sequence.  </a:t>
            </a:r>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A generator is a function which is written to return values one at a time.  </a:t>
            </a:r>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The generator can compute the next value, save its state, and then pick up again where it left off when called again.</a:t>
            </a:r>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Syntactically, the generator looks just like a function, but it “yields” a value instead of returning one (a return statement would terminate the sequence)</a:t>
            </a:r>
            <a:r>
              <a:rPr lang="ar-SA" altLang="en-US" sz="2400" dirty="0">
                <a:cs typeface="Arial" charset="0"/>
              </a:rPr>
              <a:t>‏</a:t>
            </a:r>
            <a:endParaRPr lang="en-GB" altLang="en-US" sz="2400" dirty="0"/>
          </a:p>
        </p:txBody>
      </p:sp>
    </p:spTree>
    <p:custDataLst>
      <p:tags r:id="rId1"/>
    </p:custDataLst>
    <p:extLst>
      <p:ext uri="{BB962C8B-B14F-4D97-AF65-F5344CB8AC3E}">
        <p14:creationId xmlns:p14="http://schemas.microsoft.com/office/powerpoint/2010/main" val="21077858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1"/>
          <p:cNvSpPr>
            <a:spLocks noGrp="1" noChangeArrowheads="1"/>
          </p:cNvSpPr>
          <p:nvPr>
            <p:ph type="title"/>
          </p:nvPr>
        </p:nvSpPr>
        <p:spPr>
          <a:xfrm>
            <a:off x="1600200" y="8238"/>
            <a:ext cx="8213760" cy="1048430"/>
          </a:xfrm>
          <a:ln/>
        </p:spPr>
        <p:txBody>
          <a:bodyPr/>
          <a:lstStyle/>
          <a:p>
            <a:pPr>
              <a:lnSpc>
                <a:spcPct val="4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Generator example</a:t>
            </a:r>
          </a:p>
        </p:txBody>
      </p:sp>
      <p:sp>
        <p:nvSpPr>
          <p:cNvPr id="112642" name="Rectangle 2"/>
          <p:cNvSpPr>
            <a:spLocks noGrp="1" noChangeArrowheads="1"/>
          </p:cNvSpPr>
          <p:nvPr>
            <p:ph type="body" idx="1"/>
          </p:nvPr>
        </p:nvSpPr>
        <p:spPr>
          <a:xfrm>
            <a:off x="1980480" y="1604329"/>
            <a:ext cx="8213760" cy="5184544"/>
          </a:xfrm>
          <a:ln/>
        </p:spPr>
        <p:txBody>
          <a:bodyPr/>
          <a:lstStyle/>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&gt;&gt;&gt; </a:t>
            </a:r>
            <a:r>
              <a:rPr lang="en-GB" altLang="en-US" dirty="0" err="1"/>
              <a:t>def</a:t>
            </a:r>
            <a:r>
              <a:rPr lang="en-GB" altLang="en-US" dirty="0"/>
              <a:t> squares(x):</a:t>
            </a:r>
            <a:br>
              <a:rPr lang="en-GB" altLang="en-US" dirty="0">
                <a:solidFill>
                  <a:srgbClr val="FF00FF"/>
                </a:solidFill>
              </a:rPr>
            </a:br>
            <a:r>
              <a:rPr lang="en-GB" altLang="en-US" dirty="0"/>
              <a:t>...       for </a:t>
            </a:r>
            <a:r>
              <a:rPr lang="en-GB" altLang="en-US" dirty="0" err="1"/>
              <a:t>i</a:t>
            </a:r>
            <a:r>
              <a:rPr lang="en-GB" altLang="en-US" dirty="0"/>
              <a:t> in range(x):</a:t>
            </a:r>
            <a:br>
              <a:rPr lang="en-GB" altLang="en-US" dirty="0">
                <a:solidFill>
                  <a:srgbClr val="FF00FF"/>
                </a:solidFill>
              </a:rPr>
            </a:br>
            <a:r>
              <a:rPr lang="en-GB" altLang="en-US" dirty="0"/>
              <a:t>...       yield </a:t>
            </a:r>
            <a:r>
              <a:rPr lang="en-GB" altLang="en-US" dirty="0" err="1"/>
              <a:t>i</a:t>
            </a:r>
            <a:r>
              <a:rPr lang="en-GB" altLang="en-US" dirty="0"/>
              <a:t>**2</a:t>
            </a:r>
            <a:br>
              <a:rPr lang="en-GB" altLang="en-US" dirty="0">
                <a:solidFill>
                  <a:srgbClr val="FF00FF"/>
                </a:solidFill>
              </a:rPr>
            </a:br>
            <a:r>
              <a:rPr lang="en-GB" altLang="en-US" dirty="0"/>
              <a:t>&gt;&gt;&gt; for </a:t>
            </a:r>
            <a:r>
              <a:rPr lang="en-GB" altLang="en-US" dirty="0" err="1"/>
              <a:t>i</a:t>
            </a:r>
            <a:r>
              <a:rPr lang="en-GB" altLang="en-US" dirty="0"/>
              <a:t> in squares(4):</a:t>
            </a:r>
            <a:br>
              <a:rPr lang="en-GB" altLang="en-US" dirty="0">
                <a:solidFill>
                  <a:srgbClr val="FF00FF"/>
                </a:solidFill>
              </a:rPr>
            </a:br>
            <a:r>
              <a:rPr lang="en-GB" altLang="en-US" dirty="0"/>
              <a:t>...       print </a:t>
            </a:r>
            <a:r>
              <a:rPr lang="en-GB" altLang="en-US" dirty="0" err="1"/>
              <a:t>i</a:t>
            </a:r>
            <a:r>
              <a:rPr lang="en-GB" altLang="en-US" dirty="0"/>
              <a:t>,</a:t>
            </a:r>
            <a:br>
              <a:rPr lang="en-GB" altLang="en-US" dirty="0">
                <a:solidFill>
                  <a:srgbClr val="FF00FF"/>
                </a:solidFill>
              </a:rPr>
            </a:br>
            <a:r>
              <a:rPr lang="en-GB" altLang="en-US" dirty="0"/>
              <a:t>...</a:t>
            </a:r>
            <a:br>
              <a:rPr lang="en-GB" altLang="en-US" dirty="0">
                <a:solidFill>
                  <a:srgbClr val="FF00FF"/>
                </a:solidFill>
              </a:rPr>
            </a:br>
            <a:r>
              <a:rPr lang="en-GB" altLang="en-US" dirty="0"/>
              <a:t>0 1 4 9</a:t>
            </a:r>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endParaRPr lang="en-GB" altLang="en-US" dirty="0"/>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Can get next element in sequence from the next() function:</a:t>
            </a:r>
            <a:br>
              <a:rPr lang="en-GB" altLang="en-US" dirty="0">
                <a:solidFill>
                  <a:srgbClr val="FF00FF"/>
                </a:solidFill>
              </a:rPr>
            </a:br>
            <a:br>
              <a:rPr lang="en-GB" altLang="en-US" dirty="0">
                <a:solidFill>
                  <a:srgbClr val="FF00FF"/>
                </a:solidFill>
              </a:rPr>
            </a:br>
            <a:r>
              <a:rPr lang="en-GB" altLang="en-US" dirty="0"/>
              <a:t>z = squares(4)</a:t>
            </a:r>
            <a:br>
              <a:rPr lang="en-GB" altLang="en-US" dirty="0">
                <a:solidFill>
                  <a:srgbClr val="FF00FF"/>
                </a:solidFill>
              </a:rPr>
            </a:br>
            <a:r>
              <a:rPr lang="en-GB" altLang="en-US" dirty="0" err="1"/>
              <a:t>z.next</a:t>
            </a:r>
            <a:r>
              <a:rPr lang="en-GB" altLang="en-US" dirty="0"/>
              <a:t>()</a:t>
            </a:r>
            <a:br>
              <a:rPr lang="en-GB" altLang="en-US" dirty="0">
                <a:solidFill>
                  <a:srgbClr val="FF00FF"/>
                </a:solidFill>
              </a:rPr>
            </a:br>
            <a:r>
              <a:rPr lang="en-GB" altLang="en-US" dirty="0"/>
              <a:t>0</a:t>
            </a:r>
            <a:br>
              <a:rPr lang="en-GB" altLang="en-US" dirty="0">
                <a:solidFill>
                  <a:srgbClr val="FF00FF"/>
                </a:solidFill>
              </a:rPr>
            </a:br>
            <a:r>
              <a:rPr lang="en-GB" altLang="en-US" dirty="0" err="1"/>
              <a:t>z.next</a:t>
            </a:r>
            <a:r>
              <a:rPr lang="en-GB" altLang="en-US" dirty="0"/>
              <a:t>()</a:t>
            </a:r>
            <a:br>
              <a:rPr lang="en-GB" altLang="en-US" dirty="0">
                <a:solidFill>
                  <a:srgbClr val="FF00FF"/>
                </a:solidFill>
              </a:rPr>
            </a:br>
            <a:r>
              <a:rPr lang="en-GB" altLang="en-US" dirty="0"/>
              <a:t>1</a:t>
            </a:r>
            <a:br>
              <a:rPr lang="en-GB" altLang="en-US" dirty="0">
                <a:solidFill>
                  <a:srgbClr val="FF00FF"/>
                </a:solidFill>
              </a:rPr>
            </a:br>
            <a:endParaRPr lang="en-GB" altLang="en-US" dirty="0">
              <a:solidFill>
                <a:srgbClr val="FF00FF"/>
              </a:solidFill>
            </a:endParaRPr>
          </a:p>
        </p:txBody>
      </p:sp>
    </p:spTree>
    <p:custDataLst>
      <p:tags r:id="rId1"/>
    </p:custDataLst>
    <p:extLst>
      <p:ext uri="{BB962C8B-B14F-4D97-AF65-F5344CB8AC3E}">
        <p14:creationId xmlns:p14="http://schemas.microsoft.com/office/powerpoint/2010/main" val="85273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28801" y="1371602"/>
            <a:ext cx="8534400" cy="5410199"/>
          </a:xfrm>
        </p:spPr>
        <p:txBody>
          <a:bodyPr/>
          <a:lstStyle/>
          <a:p>
            <a:r>
              <a:rPr lang="en-IN" sz="1200" dirty="0"/>
              <a:t>Decorators provide a simple syntax for calling higher-order functions. By definition, a decorator is a function that takes another function and extends the behavior of the latter function without explicitly modifying it. </a:t>
            </a:r>
          </a:p>
          <a:p>
            <a:r>
              <a:rPr lang="en-IN" sz="1200" dirty="0"/>
              <a:t>Let’s look at the simplest decorator we can that might help us understand how all of this works — the identity decorator.</a:t>
            </a:r>
          </a:p>
          <a:p>
            <a:pPr marL="219052" lvl="1" indent="0">
              <a:buNone/>
            </a:pPr>
            <a:r>
              <a:rPr lang="en-IN" sz="1200" dirty="0" err="1"/>
              <a:t>def</a:t>
            </a:r>
            <a:r>
              <a:rPr lang="en-IN" sz="1200" dirty="0"/>
              <a:t> </a:t>
            </a:r>
            <a:r>
              <a:rPr lang="en-IN" sz="1200" dirty="0" err="1"/>
              <a:t>identity_decorator</a:t>
            </a:r>
            <a:r>
              <a:rPr lang="en-IN" sz="1200" dirty="0"/>
              <a:t>(</a:t>
            </a:r>
            <a:r>
              <a:rPr lang="en-IN" sz="1200" dirty="0" err="1"/>
              <a:t>func</a:t>
            </a:r>
            <a:r>
              <a:rPr lang="en-IN" sz="1200" dirty="0"/>
              <a:t>):</a:t>
            </a:r>
          </a:p>
          <a:p>
            <a:pPr marL="219052" lvl="1" indent="0">
              <a:buNone/>
            </a:pPr>
            <a:r>
              <a:rPr lang="en-IN" sz="1200" dirty="0"/>
              <a:t>    </a:t>
            </a:r>
            <a:r>
              <a:rPr lang="en-IN" sz="1200" dirty="0" err="1"/>
              <a:t>def</a:t>
            </a:r>
            <a:r>
              <a:rPr lang="en-IN" sz="1200" dirty="0"/>
              <a:t> wrapper():</a:t>
            </a:r>
          </a:p>
          <a:p>
            <a:pPr marL="219052" lvl="1" indent="0">
              <a:buNone/>
            </a:pPr>
            <a:r>
              <a:rPr lang="en-IN" sz="1200" dirty="0"/>
              <a:t>        </a:t>
            </a:r>
            <a:r>
              <a:rPr lang="en-IN" sz="1200" dirty="0" err="1"/>
              <a:t>func</a:t>
            </a:r>
            <a:r>
              <a:rPr lang="en-IN" sz="1200" dirty="0"/>
              <a:t>()</a:t>
            </a:r>
          </a:p>
          <a:p>
            <a:pPr marL="219052" lvl="1" indent="0">
              <a:buNone/>
            </a:pPr>
            <a:r>
              <a:rPr lang="en-IN" sz="1200" dirty="0"/>
              <a:t>    return wrapper</a:t>
            </a:r>
          </a:p>
          <a:p>
            <a:pPr marL="219052" lvl="1" indent="0">
              <a:buNone/>
            </a:pPr>
            <a:endParaRPr lang="en-IN" sz="1200" dirty="0"/>
          </a:p>
          <a:p>
            <a:pPr marL="219052" lvl="1" indent="0">
              <a:buNone/>
            </a:pPr>
            <a:r>
              <a:rPr lang="en-IN" sz="1200" dirty="0" err="1"/>
              <a:t>def</a:t>
            </a:r>
            <a:r>
              <a:rPr lang="en-IN" sz="1200" dirty="0"/>
              <a:t> </a:t>
            </a:r>
            <a:r>
              <a:rPr lang="en-IN" sz="1200" dirty="0" err="1"/>
              <a:t>a_function</a:t>
            </a:r>
            <a:r>
              <a:rPr lang="en-IN" sz="1200" dirty="0"/>
              <a:t>():</a:t>
            </a:r>
          </a:p>
          <a:p>
            <a:pPr marL="219052" lvl="1" indent="0">
              <a:buNone/>
            </a:pPr>
            <a:r>
              <a:rPr lang="en-IN" sz="1200" dirty="0"/>
              <a:t>    print "I'm a normal function."</a:t>
            </a:r>
          </a:p>
          <a:p>
            <a:pPr marL="219052" lvl="1" indent="0">
              <a:buNone/>
            </a:pPr>
            <a:endParaRPr lang="en-IN" sz="1200" dirty="0"/>
          </a:p>
          <a:p>
            <a:pPr marL="219052" lvl="1" indent="0">
              <a:buNone/>
            </a:pPr>
            <a:r>
              <a:rPr lang="en-IN" sz="1200" dirty="0"/>
              <a:t># `</a:t>
            </a:r>
            <a:r>
              <a:rPr lang="en-IN" sz="1200" dirty="0" err="1"/>
              <a:t>decorated_function</a:t>
            </a:r>
            <a:r>
              <a:rPr lang="en-IN" sz="1200" dirty="0"/>
              <a:t>` is the function that `</a:t>
            </a:r>
            <a:r>
              <a:rPr lang="en-IN" sz="1200" dirty="0" err="1"/>
              <a:t>identity_decorator</a:t>
            </a:r>
            <a:r>
              <a:rPr lang="en-IN" sz="1200" dirty="0"/>
              <a:t>` returns, which</a:t>
            </a:r>
          </a:p>
          <a:p>
            <a:pPr marL="219052" lvl="1" indent="0">
              <a:buNone/>
            </a:pPr>
            <a:r>
              <a:rPr lang="en-IN" sz="1200" dirty="0"/>
              <a:t># is the nested function, `wrapper`</a:t>
            </a:r>
          </a:p>
          <a:p>
            <a:pPr marL="219052" lvl="1" indent="0">
              <a:buNone/>
            </a:pPr>
            <a:r>
              <a:rPr lang="en-IN" sz="1200" dirty="0" err="1"/>
              <a:t>decorated_function</a:t>
            </a:r>
            <a:r>
              <a:rPr lang="en-IN" sz="1200" dirty="0"/>
              <a:t> = </a:t>
            </a:r>
            <a:r>
              <a:rPr lang="en-IN" sz="1200" dirty="0" err="1"/>
              <a:t>identity_decorator</a:t>
            </a:r>
            <a:r>
              <a:rPr lang="en-IN" sz="1200" dirty="0"/>
              <a:t>(</a:t>
            </a:r>
            <a:r>
              <a:rPr lang="en-IN" sz="1200" dirty="0" err="1"/>
              <a:t>a_function</a:t>
            </a:r>
            <a:r>
              <a:rPr lang="en-IN" sz="1200" dirty="0"/>
              <a:t>)</a:t>
            </a:r>
          </a:p>
          <a:p>
            <a:endParaRPr lang="en-IN" sz="1200" dirty="0"/>
          </a:p>
          <a:p>
            <a:pPr marL="219052" lvl="1" indent="0">
              <a:buNone/>
            </a:pPr>
            <a:r>
              <a:rPr lang="en-IN" sz="1200" dirty="0"/>
              <a:t># This calls the function that `</a:t>
            </a:r>
            <a:r>
              <a:rPr lang="en-IN" sz="1200" dirty="0" err="1"/>
              <a:t>identity_decorator</a:t>
            </a:r>
            <a:r>
              <a:rPr lang="en-IN" sz="1200" dirty="0"/>
              <a:t>` returned</a:t>
            </a:r>
          </a:p>
          <a:p>
            <a:pPr marL="219052" lvl="1" indent="0">
              <a:buNone/>
            </a:pPr>
            <a:r>
              <a:rPr lang="en-IN" sz="1200" dirty="0" err="1"/>
              <a:t>decorated_function</a:t>
            </a:r>
            <a:r>
              <a:rPr lang="en-IN" sz="1200" dirty="0"/>
              <a:t>()</a:t>
            </a:r>
          </a:p>
          <a:p>
            <a:pPr marL="219052" lvl="1" indent="0">
              <a:buNone/>
            </a:pPr>
            <a:r>
              <a:rPr lang="en-IN" sz="1200" dirty="0"/>
              <a:t># &gt;&gt; I'm a normal function</a:t>
            </a:r>
          </a:p>
        </p:txBody>
      </p:sp>
      <p:sp>
        <p:nvSpPr>
          <p:cNvPr id="3" name="Title 2"/>
          <p:cNvSpPr>
            <a:spLocks noGrp="1"/>
          </p:cNvSpPr>
          <p:nvPr>
            <p:ph type="title"/>
          </p:nvPr>
        </p:nvSpPr>
        <p:spPr/>
        <p:txBody>
          <a:bodyPr/>
          <a:lstStyle/>
          <a:p>
            <a:r>
              <a:rPr lang="en-IN" sz="3200" dirty="0"/>
              <a:t>Decorators</a:t>
            </a:r>
          </a:p>
        </p:txBody>
      </p:sp>
    </p:spTree>
    <p:custDataLst>
      <p:tags r:id="rId1"/>
    </p:custDataLst>
    <p:extLst>
      <p:ext uri="{BB962C8B-B14F-4D97-AF65-F5344CB8AC3E}">
        <p14:creationId xmlns:p14="http://schemas.microsoft.com/office/powerpoint/2010/main" val="98739521"/>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28801" y="1371602"/>
            <a:ext cx="8534400" cy="4800599"/>
          </a:xfrm>
        </p:spPr>
        <p:txBody>
          <a:bodyPr/>
          <a:lstStyle/>
          <a:p>
            <a:r>
              <a:rPr lang="en-IN" dirty="0"/>
              <a:t>A basic issue in programming is resource management: a resource is anything in limited supply, notably file handles, network sockets, locks, etc., and a key problem is making sure these are released after they are acquired. </a:t>
            </a:r>
          </a:p>
          <a:p>
            <a:r>
              <a:rPr lang="en-IN" dirty="0"/>
              <a:t>If they are not released, you have a resource leak, and the system may slow down or crash. More generally, you may want </a:t>
            </a:r>
            <a:r>
              <a:rPr lang="en-IN" dirty="0" err="1"/>
              <a:t>cleanup</a:t>
            </a:r>
            <a:r>
              <a:rPr lang="en-IN" dirty="0"/>
              <a:t> actions to always be done, other than simply releasing resources.</a:t>
            </a:r>
          </a:p>
          <a:p>
            <a:r>
              <a:rPr lang="en-IN" dirty="0"/>
              <a:t>Python provides special syntax for this in the with statement, which automatically manages resources encapsulated within context manager types, or more generally performs </a:t>
            </a:r>
            <a:r>
              <a:rPr lang="en-IN" dirty="0" err="1"/>
              <a:t>startup</a:t>
            </a:r>
            <a:r>
              <a:rPr lang="en-IN" dirty="0"/>
              <a:t> and </a:t>
            </a:r>
            <a:r>
              <a:rPr lang="en-IN" dirty="0" err="1"/>
              <a:t>cleanup</a:t>
            </a:r>
            <a:r>
              <a:rPr lang="en-IN" dirty="0"/>
              <a:t> actions around a block of code. </a:t>
            </a:r>
          </a:p>
          <a:p>
            <a:r>
              <a:rPr lang="en-IN" dirty="0"/>
              <a:t>You should always use a with statement for resource management.</a:t>
            </a:r>
          </a:p>
        </p:txBody>
      </p:sp>
      <p:sp>
        <p:nvSpPr>
          <p:cNvPr id="3" name="Title 2"/>
          <p:cNvSpPr>
            <a:spLocks noGrp="1"/>
          </p:cNvSpPr>
          <p:nvPr>
            <p:ph type="title"/>
          </p:nvPr>
        </p:nvSpPr>
        <p:spPr/>
        <p:txBody>
          <a:bodyPr/>
          <a:lstStyle/>
          <a:p>
            <a:r>
              <a:rPr lang="en-IN" sz="3200" dirty="0"/>
              <a:t>Context Managers</a:t>
            </a:r>
          </a:p>
        </p:txBody>
      </p:sp>
    </p:spTree>
    <p:custDataLst>
      <p:tags r:id="rId1"/>
    </p:custDataLst>
    <p:extLst>
      <p:ext uri="{BB962C8B-B14F-4D97-AF65-F5344CB8AC3E}">
        <p14:creationId xmlns:p14="http://schemas.microsoft.com/office/powerpoint/2010/main" val="540726696"/>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simplest example is file access:</a:t>
            </a:r>
          </a:p>
          <a:p>
            <a:pPr marL="219052" lvl="1" indent="0">
              <a:buNone/>
            </a:pPr>
            <a:r>
              <a:rPr lang="en-IN" dirty="0"/>
              <a:t>with file("/</a:t>
            </a:r>
            <a:r>
              <a:rPr lang="en-IN" dirty="0" err="1"/>
              <a:t>tmp</a:t>
            </a:r>
            <a:r>
              <a:rPr lang="en-IN" dirty="0"/>
              <a:t>/foo", "w") as foo:</a:t>
            </a:r>
          </a:p>
          <a:p>
            <a:pPr marL="219052" lvl="1" indent="0">
              <a:buNone/>
            </a:pPr>
            <a:r>
              <a:rPr lang="en-IN" dirty="0"/>
              <a:t>    print &gt;&gt; foo, "Hello!“</a:t>
            </a:r>
          </a:p>
          <a:p>
            <a:pPr marL="219052" lvl="1" indent="0">
              <a:buNone/>
            </a:pPr>
            <a:endParaRPr lang="en-IN" dirty="0"/>
          </a:p>
          <a:p>
            <a:r>
              <a:rPr lang="en-IN" dirty="0"/>
              <a:t>This is essentially equivalent to:</a:t>
            </a:r>
          </a:p>
          <a:p>
            <a:pPr marL="219052" lvl="1" indent="0">
              <a:buNone/>
            </a:pPr>
            <a:r>
              <a:rPr lang="en-IN" dirty="0"/>
              <a:t>foo = file("/</a:t>
            </a:r>
            <a:r>
              <a:rPr lang="en-IN" dirty="0" err="1"/>
              <a:t>tmp</a:t>
            </a:r>
            <a:r>
              <a:rPr lang="en-IN" dirty="0"/>
              <a:t>/foo", "w")</a:t>
            </a:r>
          </a:p>
          <a:p>
            <a:pPr marL="219052" lvl="1" indent="0">
              <a:buNone/>
            </a:pPr>
            <a:r>
              <a:rPr lang="en-IN" dirty="0"/>
              <a:t>try:</a:t>
            </a:r>
          </a:p>
          <a:p>
            <a:pPr marL="219052" lvl="1" indent="0">
              <a:buNone/>
            </a:pPr>
            <a:r>
              <a:rPr lang="en-IN" dirty="0"/>
              <a:t>    print &gt;&gt; foo, "Hello!"</a:t>
            </a:r>
          </a:p>
          <a:p>
            <a:pPr marL="219052" lvl="1" indent="0">
              <a:buNone/>
            </a:pPr>
            <a:r>
              <a:rPr lang="en-IN" dirty="0"/>
              <a:t>finally:</a:t>
            </a:r>
          </a:p>
          <a:p>
            <a:pPr marL="219052" lvl="1" indent="0">
              <a:buNone/>
            </a:pPr>
            <a:r>
              <a:rPr lang="en-IN" dirty="0"/>
              <a:t>    </a:t>
            </a:r>
            <a:r>
              <a:rPr lang="en-IN" dirty="0" err="1"/>
              <a:t>foo.close</a:t>
            </a:r>
            <a:r>
              <a:rPr lang="en-IN" dirty="0"/>
              <a:t>()</a:t>
            </a:r>
          </a:p>
        </p:txBody>
      </p:sp>
      <p:sp>
        <p:nvSpPr>
          <p:cNvPr id="3" name="Title 2"/>
          <p:cNvSpPr>
            <a:spLocks noGrp="1"/>
          </p:cNvSpPr>
          <p:nvPr>
            <p:ph type="title"/>
          </p:nvPr>
        </p:nvSpPr>
        <p:spPr/>
        <p:txBody>
          <a:bodyPr/>
          <a:lstStyle/>
          <a:p>
            <a:r>
              <a:rPr lang="en-IN" sz="3200" dirty="0"/>
              <a:t>Context Managers</a:t>
            </a:r>
          </a:p>
        </p:txBody>
      </p:sp>
    </p:spTree>
    <p:custDataLst>
      <p:tags r:id="rId1"/>
    </p:custDataLst>
    <p:extLst>
      <p:ext uri="{BB962C8B-B14F-4D97-AF65-F5344CB8AC3E}">
        <p14:creationId xmlns:p14="http://schemas.microsoft.com/office/powerpoint/2010/main" val="1749686896"/>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p:nvPr>
        </p:nvSpPr>
        <p:spPr>
          <a:xfrm>
            <a:off x="2346959" y="3253802"/>
            <a:ext cx="7566600" cy="1546799"/>
          </a:xfrm>
          <a:prstGeom prst="rect">
            <a:avLst/>
          </a:prstGeom>
        </p:spPr>
        <p:txBody>
          <a:bodyPr vert="horz" wrap="square" lIns="38100" tIns="38100" rIns="38100" bIns="38100" numCol="1" anchor="t" anchorCtr="0" compatLnSpc="1">
            <a:prstTxWarp prst="textNoShape">
              <a:avLst/>
            </a:prstTxWarp>
            <a:noAutofit/>
          </a:bodyPr>
          <a:lstStyle/>
          <a:p>
            <a:pPr lvl="0"/>
            <a:r>
              <a:rPr lang="en-IN" dirty="0">
                <a:solidFill>
                  <a:srgbClr val="000000"/>
                </a:solidFill>
                <a:ea typeface="Arial"/>
                <a:cs typeface="Arial"/>
                <a:sym typeface="Arial"/>
              </a:rPr>
              <a:t>Threading in Python</a:t>
            </a:r>
            <a:endParaRPr lang="en" sz="4800" dirty="0">
              <a:solidFill>
                <a:srgbClr val="000000"/>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507488603"/>
      </p:ext>
    </p:extLst>
  </p:cSld>
  <p:clrMapOvr>
    <a:masterClrMapping/>
  </p:clrMapOvr>
  <p:transition spd="slow">
    <p:cut/>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sz="3200" dirty="0"/>
              <a:t>Introduction to Threads</a:t>
            </a:r>
          </a:p>
        </p:txBody>
      </p:sp>
      <p:sp>
        <p:nvSpPr>
          <p:cNvPr id="45059" name="Rectangle 3"/>
          <p:cNvSpPr>
            <a:spLocks noGrp="1" noChangeArrowheads="1"/>
          </p:cNvSpPr>
          <p:nvPr>
            <p:ph type="body" idx="1"/>
          </p:nvPr>
        </p:nvSpPr>
        <p:spPr/>
        <p:txBody>
          <a:bodyPr/>
          <a:lstStyle/>
          <a:p>
            <a:r>
              <a:rPr lang="en-US" altLang="en-US" sz="2400" dirty="0"/>
              <a:t>Threads often called “light-weight” process because operating systems generally require fewer resources to create and manage threads than to create and manage processes</a:t>
            </a:r>
          </a:p>
          <a:p>
            <a:r>
              <a:rPr lang="en-US" altLang="en-US" sz="2400" dirty="0"/>
              <a:t>Python’s threading capabilities depend on whether the operating system supports multithreading</a:t>
            </a:r>
          </a:p>
          <a:p>
            <a:r>
              <a:rPr lang="en-US" altLang="en-US" sz="2400" dirty="0"/>
              <a:t>Python’s </a:t>
            </a:r>
            <a:r>
              <a:rPr lang="en-US" altLang="en-US" sz="2400" b="1" dirty="0">
                <a:latin typeface="Courier New" pitchFamily="49" charset="0"/>
              </a:rPr>
              <a:t>threading</a:t>
            </a:r>
            <a:r>
              <a:rPr lang="en-US" altLang="en-US" sz="2400" dirty="0"/>
              <a:t> module provides its multithreading capabilities</a:t>
            </a:r>
          </a:p>
        </p:txBody>
      </p:sp>
    </p:spTree>
    <p:custDataLst>
      <p:tags r:id="rId1"/>
    </p:custDataLst>
    <p:extLst>
      <p:ext uri="{BB962C8B-B14F-4D97-AF65-F5344CB8AC3E}">
        <p14:creationId xmlns:p14="http://schemas.microsoft.com/office/powerpoint/2010/main" val="3157566081"/>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sz="3200" dirty="0"/>
              <a:t>Thread States: Life Cycle of a Thread</a:t>
            </a:r>
          </a:p>
        </p:txBody>
      </p:sp>
      <p:sp>
        <p:nvSpPr>
          <p:cNvPr id="46083" name="Rectangle 3"/>
          <p:cNvSpPr>
            <a:spLocks noGrp="1" noChangeArrowheads="1"/>
          </p:cNvSpPr>
          <p:nvPr>
            <p:ph type="body" idx="1"/>
          </p:nvPr>
        </p:nvSpPr>
        <p:spPr/>
        <p:txBody>
          <a:bodyPr/>
          <a:lstStyle/>
          <a:p>
            <a:r>
              <a:rPr lang="en-US" altLang="en-US" sz="2400" dirty="0"/>
              <a:t>Python interpreter controls all program threads</a:t>
            </a:r>
          </a:p>
          <a:p>
            <a:r>
              <a:rPr lang="en-US" altLang="en-US" sz="2400" dirty="0"/>
              <a:t>Python’s global interpreter lock (GIL) ensures that the interpreter runs only one thread at any given time</a:t>
            </a:r>
          </a:p>
          <a:p>
            <a:r>
              <a:rPr lang="en-US" altLang="en-US" sz="2400" dirty="0"/>
              <a:t>Thread is said to be in one of several thread states at any time</a:t>
            </a:r>
          </a:p>
          <a:p>
            <a:r>
              <a:rPr lang="en-US" altLang="en-US" sz="2400" dirty="0"/>
              <a:t>Python programs can define threads by inheriting from class </a:t>
            </a:r>
            <a:r>
              <a:rPr lang="en-US" altLang="en-US" sz="2400" b="1" dirty="0" err="1">
                <a:latin typeface="Courier New" pitchFamily="49" charset="0"/>
              </a:rPr>
              <a:t>threading.Thread</a:t>
            </a:r>
            <a:r>
              <a:rPr lang="en-US" altLang="en-US" sz="2400" dirty="0"/>
              <a:t> and overriding its functionality</a:t>
            </a:r>
          </a:p>
        </p:txBody>
      </p:sp>
    </p:spTree>
    <p:custDataLst>
      <p:tags r:id="rId1"/>
    </p:custDataLst>
    <p:extLst>
      <p:ext uri="{BB962C8B-B14F-4D97-AF65-F5344CB8AC3E}">
        <p14:creationId xmlns:p14="http://schemas.microsoft.com/office/powerpoint/2010/main" val="1598260475"/>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755775" y="135000"/>
            <a:ext cx="7219310" cy="1008000"/>
          </a:xfrm>
        </p:spPr>
        <p:txBody>
          <a:bodyPr/>
          <a:lstStyle/>
          <a:p>
            <a:r>
              <a:rPr lang="en-US" altLang="en-US" sz="3200" dirty="0"/>
              <a:t>Thread States: Life Cycle of a Thread</a:t>
            </a:r>
          </a:p>
        </p:txBody>
      </p:sp>
      <p:sp>
        <p:nvSpPr>
          <p:cNvPr id="47107" name="Rectangle 3"/>
          <p:cNvSpPr>
            <a:spLocks noGrp="1" noChangeArrowheads="1"/>
          </p:cNvSpPr>
          <p:nvPr>
            <p:ph type="body" idx="1"/>
          </p:nvPr>
        </p:nvSpPr>
        <p:spPr/>
        <p:txBody>
          <a:bodyPr/>
          <a:lstStyle/>
          <a:p>
            <a:r>
              <a:rPr lang="en-US" altLang="en-US" sz="2400" dirty="0"/>
              <a:t>Newly created thread begins its lifecycle in the born state</a:t>
            </a:r>
          </a:p>
          <a:p>
            <a:r>
              <a:rPr lang="en-US" altLang="en-US" sz="2400" dirty="0"/>
              <a:t>Invoking the thread’s </a:t>
            </a:r>
            <a:r>
              <a:rPr lang="en-US" altLang="en-US" sz="2400" b="1" dirty="0">
                <a:latin typeface="Courier New" pitchFamily="49" charset="0"/>
              </a:rPr>
              <a:t>start</a:t>
            </a:r>
            <a:r>
              <a:rPr lang="en-US" altLang="en-US" sz="2400" dirty="0"/>
              <a:t> method places the thread in the ready state</a:t>
            </a:r>
          </a:p>
          <a:p>
            <a:r>
              <a:rPr lang="en-US" altLang="en-US" sz="2400" dirty="0"/>
              <a:t>The thread’s </a:t>
            </a:r>
            <a:r>
              <a:rPr lang="en-US" altLang="en-US" sz="2400" b="1" dirty="0">
                <a:latin typeface="Courier New" pitchFamily="49" charset="0"/>
              </a:rPr>
              <a:t>run</a:t>
            </a:r>
            <a:r>
              <a:rPr lang="en-US" altLang="en-US" sz="2400" dirty="0"/>
              <a:t> method, which implements the tasks that the thread performs, obtains the GIL and enters the running state</a:t>
            </a:r>
          </a:p>
          <a:p>
            <a:r>
              <a:rPr lang="en-US" altLang="en-US" sz="2400" dirty="0"/>
              <a:t>Thread enters the dead state when its </a:t>
            </a:r>
            <a:r>
              <a:rPr lang="en-US" altLang="en-US" sz="2400" b="1" dirty="0">
                <a:latin typeface="Courier New" pitchFamily="49" charset="0"/>
              </a:rPr>
              <a:t>run</a:t>
            </a:r>
            <a:r>
              <a:rPr lang="en-US" altLang="en-US" sz="2400" dirty="0"/>
              <a:t> method returns or terminates for any reason (e.g., an uncaught exception)</a:t>
            </a:r>
          </a:p>
        </p:txBody>
      </p:sp>
    </p:spTree>
    <p:custDataLst>
      <p:tags r:id="rId1"/>
    </p:custDataLst>
    <p:extLst>
      <p:ext uri="{BB962C8B-B14F-4D97-AF65-F5344CB8AC3E}">
        <p14:creationId xmlns:p14="http://schemas.microsoft.com/office/powerpoint/2010/main" val="138320087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755775" y="58800"/>
            <a:ext cx="7219310" cy="1008000"/>
          </a:xfrm>
        </p:spPr>
        <p:txBody>
          <a:bodyPr/>
          <a:lstStyle/>
          <a:p>
            <a:r>
              <a:rPr lang="en-US" altLang="en-US" sz="3200" dirty="0"/>
              <a:t>Thread States: Life Cycle of a Thread</a:t>
            </a:r>
          </a:p>
        </p:txBody>
      </p:sp>
      <p:sp>
        <p:nvSpPr>
          <p:cNvPr id="48131" name="Rectangle 3"/>
          <p:cNvSpPr>
            <a:spLocks noGrp="1" noChangeArrowheads="1"/>
          </p:cNvSpPr>
          <p:nvPr>
            <p:ph type="body" idx="1"/>
          </p:nvPr>
        </p:nvSpPr>
        <p:spPr/>
        <p:txBody>
          <a:bodyPr/>
          <a:lstStyle/>
          <a:p>
            <a:r>
              <a:rPr lang="en-US" altLang="en-US" sz="2400" dirty="0"/>
              <a:t>A running thread that calls another thread’s </a:t>
            </a:r>
            <a:r>
              <a:rPr lang="en-US" altLang="en-US" sz="2400" b="1" dirty="0">
                <a:latin typeface="Courier New" pitchFamily="49" charset="0"/>
              </a:rPr>
              <a:t>join</a:t>
            </a:r>
            <a:r>
              <a:rPr lang="en-US" altLang="en-US" sz="2400" dirty="0"/>
              <a:t> method forfeits the GIL and waits for the </a:t>
            </a:r>
            <a:r>
              <a:rPr lang="en-US" altLang="en-US" sz="2400" b="1" dirty="0">
                <a:latin typeface="Courier New" pitchFamily="49" charset="0"/>
              </a:rPr>
              <a:t>join</a:t>
            </a:r>
            <a:r>
              <a:rPr lang="en-US" altLang="en-US" sz="2400" dirty="0"/>
              <a:t>ed thread to die before proceeding</a:t>
            </a:r>
          </a:p>
          <a:p>
            <a:r>
              <a:rPr lang="en-US" altLang="en-US" sz="2400" dirty="0"/>
              <a:t>Thread enters the blocked state while it waits for a requested, unavailable resource (e.g. I/O device)</a:t>
            </a:r>
          </a:p>
          <a:p>
            <a:r>
              <a:rPr lang="en-US" altLang="en-US" sz="2400" dirty="0"/>
              <a:t>When a running thread calls function </a:t>
            </a:r>
            <a:r>
              <a:rPr lang="en-US" altLang="en-US" sz="2400" b="1" dirty="0" err="1">
                <a:latin typeface="Courier New" pitchFamily="49" charset="0"/>
              </a:rPr>
              <a:t>time</a:t>
            </a:r>
            <a:r>
              <a:rPr lang="en-US" altLang="en-US" sz="2400" dirty="0" err="1">
                <a:latin typeface="Courier New" pitchFamily="49" charset="0"/>
              </a:rPr>
              <a:t>.</a:t>
            </a:r>
            <a:r>
              <a:rPr lang="en-US" altLang="en-US" sz="2400" b="1" dirty="0" err="1">
                <a:latin typeface="Courier New" pitchFamily="49" charset="0"/>
              </a:rPr>
              <a:t>sleep</a:t>
            </a:r>
            <a:r>
              <a:rPr lang="en-US" altLang="en-US" sz="2400" dirty="0"/>
              <a:t>, it releases the GIL and enters the sleeping state</a:t>
            </a:r>
          </a:p>
        </p:txBody>
      </p:sp>
    </p:spTree>
    <p:custDataLst>
      <p:tags r:id="rId1"/>
    </p:custDataLst>
    <p:extLst>
      <p:ext uri="{BB962C8B-B14F-4D97-AF65-F5344CB8AC3E}">
        <p14:creationId xmlns:p14="http://schemas.microsoft.com/office/powerpoint/2010/main" val="69262055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1524000" y="20595"/>
            <a:ext cx="8228160" cy="1062832"/>
          </a:xfrm>
          <a:ln/>
        </p:spPr>
        <p:txBody>
          <a:bodyPr/>
          <a:lstStyle/>
          <a:p>
            <a:pPr>
              <a:lnSpc>
                <a:spcPct val="93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Variable types</a:t>
            </a:r>
          </a:p>
        </p:txBody>
      </p:sp>
      <p:sp>
        <p:nvSpPr>
          <p:cNvPr id="13314" name="Rectangle 2"/>
          <p:cNvSpPr>
            <a:spLocks noGrp="1" noChangeArrowheads="1"/>
          </p:cNvSpPr>
          <p:nvPr>
            <p:ph type="body" idx="1"/>
          </p:nvPr>
        </p:nvSpPr>
        <p:spPr>
          <a:xfrm>
            <a:off x="1980481" y="1604330"/>
            <a:ext cx="8228160" cy="4507673"/>
          </a:xfrm>
          <a:ln/>
        </p:spPr>
        <p:txBody>
          <a:bodyPr/>
          <a:lstStyle/>
          <a:p>
            <a:pPr marL="437942" indent="-342900">
              <a:lnSpc>
                <a:spcPct val="93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In the previous example, “pi” and “message” are variables, but one is a floating point number, and the other is a string.  Notice we didn't declare the types in our example.  Python has decided types for the variables, however.</a:t>
            </a:r>
          </a:p>
          <a:p>
            <a:pPr marL="437942" indent="-342900">
              <a:lnSpc>
                <a:spcPct val="93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Actually, “variables” in python are really </a:t>
            </a:r>
            <a:r>
              <a:rPr lang="en-GB" altLang="en-US" i="1" dirty="0"/>
              <a:t>object references</a:t>
            </a:r>
            <a:r>
              <a:rPr lang="en-GB" altLang="en-US" dirty="0"/>
              <a:t>.  The reason we don't need to declare types is that a reference might point to a different type later.</a:t>
            </a:r>
            <a:br>
              <a:rPr lang="en-GB" altLang="en-US" dirty="0">
                <a:solidFill>
                  <a:srgbClr val="FF00FF"/>
                </a:solidFill>
              </a:rPr>
            </a:br>
            <a:br>
              <a:rPr lang="en-GB" altLang="en-US" dirty="0">
                <a:solidFill>
                  <a:srgbClr val="FF00FF"/>
                </a:solidFill>
              </a:rPr>
            </a:br>
            <a:r>
              <a:rPr lang="en-GB" altLang="en-US" dirty="0"/>
              <a:t>references.py:</a:t>
            </a:r>
            <a:br>
              <a:rPr lang="en-GB" altLang="en-US" dirty="0">
                <a:solidFill>
                  <a:srgbClr val="FF00FF"/>
                </a:solidFill>
              </a:rPr>
            </a:br>
            <a:r>
              <a:rPr lang="en-GB" altLang="en-US" dirty="0"/>
              <a:t>x=42</a:t>
            </a:r>
            <a:br>
              <a:rPr lang="en-GB" altLang="en-US" dirty="0">
                <a:solidFill>
                  <a:srgbClr val="FF00FF"/>
                </a:solidFill>
              </a:rPr>
            </a:br>
            <a:r>
              <a:rPr lang="en-GB" altLang="en-US" dirty="0"/>
              <a:t>y=”hello”</a:t>
            </a:r>
            <a:br>
              <a:rPr lang="en-GB" altLang="en-US" dirty="0">
                <a:solidFill>
                  <a:srgbClr val="FF00FF"/>
                </a:solidFill>
              </a:rPr>
            </a:br>
            <a:r>
              <a:rPr lang="en-GB" altLang="en-US" dirty="0"/>
              <a:t>print </a:t>
            </a:r>
            <a:r>
              <a:rPr lang="en-GB" altLang="en-US" dirty="0" err="1"/>
              <a:t>x,y</a:t>
            </a:r>
            <a:r>
              <a:rPr lang="en-GB" altLang="en-US" dirty="0"/>
              <a:t> # prints 42 hello</a:t>
            </a:r>
            <a:br>
              <a:rPr lang="en-GB" altLang="en-US" dirty="0">
                <a:solidFill>
                  <a:srgbClr val="FF00FF"/>
                </a:solidFill>
              </a:rPr>
            </a:br>
            <a:r>
              <a:rPr lang="en-GB" altLang="en-US" dirty="0"/>
              <a:t>print </a:t>
            </a:r>
            <a:r>
              <a:rPr lang="en-GB" altLang="en-US" dirty="0" err="1"/>
              <a:t>x,y</a:t>
            </a:r>
            <a:r>
              <a:rPr lang="en-GB" altLang="en-US" dirty="0"/>
              <a:t> # prints 42 42</a:t>
            </a:r>
          </a:p>
        </p:txBody>
      </p:sp>
    </p:spTree>
    <p:custDataLst>
      <p:tags r:id="rId1"/>
    </p:custDataLst>
    <p:extLst>
      <p:ext uri="{BB962C8B-B14F-4D97-AF65-F5344CB8AC3E}">
        <p14:creationId xmlns:p14="http://schemas.microsoft.com/office/powerpoint/2010/main" val="66269285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sz="3200" dirty="0"/>
              <a:t>Thread States: Life Cycle of a Thread</a:t>
            </a:r>
          </a:p>
        </p:txBody>
      </p:sp>
      <p:sp>
        <p:nvSpPr>
          <p:cNvPr id="50179" name="Rectangle 3"/>
          <p:cNvSpPr>
            <a:spLocks noGrp="1" noChangeArrowheads="1"/>
          </p:cNvSpPr>
          <p:nvPr>
            <p:ph type="body" idx="1"/>
          </p:nvPr>
        </p:nvSpPr>
        <p:spPr/>
        <p:txBody>
          <a:bodyPr/>
          <a:lstStyle/>
          <a:p>
            <a:r>
              <a:rPr lang="en-US" altLang="en-US" sz="2400" dirty="0"/>
              <a:t>Deadlock occurs when one or more threads wait forever for an event that cannot occur</a:t>
            </a:r>
          </a:p>
          <a:p>
            <a:r>
              <a:rPr lang="en-US" altLang="en-US" sz="2400" dirty="0"/>
              <a:t>In indefinite postponement, one or more threads is delayed for some unpredictably long time</a:t>
            </a:r>
          </a:p>
          <a:p>
            <a:pPr>
              <a:buFontTx/>
              <a:buNone/>
            </a:pPr>
            <a:endParaRPr lang="en-US" altLang="en-US" sz="2400" dirty="0"/>
          </a:p>
        </p:txBody>
      </p:sp>
    </p:spTree>
    <p:custDataLst>
      <p:tags r:id="rId1"/>
    </p:custDataLst>
    <p:extLst>
      <p:ext uri="{BB962C8B-B14F-4D97-AF65-F5344CB8AC3E}">
        <p14:creationId xmlns:p14="http://schemas.microsoft.com/office/powerpoint/2010/main" val="1566519596"/>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sz="3200" dirty="0"/>
              <a:t>Thread States: Life Cycle of a Thread</a:t>
            </a:r>
          </a:p>
        </p:txBody>
      </p:sp>
      <p:pic>
        <p:nvPicPr>
          <p:cNvPr id="3277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3050" y="1671639"/>
            <a:ext cx="4025900" cy="351948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1" y="4572000"/>
            <a:ext cx="701675" cy="7000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1" y="4343400"/>
            <a:ext cx="777875" cy="9286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9" name="Text Box 11"/>
          <p:cNvSpPr txBox="1">
            <a:spLocks noChangeArrowheads="1"/>
          </p:cNvSpPr>
          <p:nvPr/>
        </p:nvSpPr>
        <p:spPr bwMode="auto">
          <a:xfrm>
            <a:off x="3886201" y="5410200"/>
            <a:ext cx="5096267" cy="36933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State diagram showing the life cycle of a thread.</a:t>
            </a:r>
          </a:p>
        </p:txBody>
      </p:sp>
    </p:spTree>
    <p:custDataLst>
      <p:tags r:id="rId1"/>
    </p:custDataLst>
    <p:extLst>
      <p:ext uri="{BB962C8B-B14F-4D97-AF65-F5344CB8AC3E}">
        <p14:creationId xmlns:p14="http://schemas.microsoft.com/office/powerpoint/2010/main" val="1253020927"/>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sz="3200" dirty="0"/>
              <a:t>Thread States: Life Cycle of a Thread</a:t>
            </a:r>
          </a:p>
        </p:txBody>
      </p:sp>
      <p:sp>
        <p:nvSpPr>
          <p:cNvPr id="51203" name="Rectangle 3"/>
          <p:cNvSpPr>
            <a:spLocks noGrp="1" noChangeArrowheads="1"/>
          </p:cNvSpPr>
          <p:nvPr>
            <p:ph type="body" idx="1"/>
          </p:nvPr>
        </p:nvSpPr>
        <p:spPr/>
        <p:txBody>
          <a:bodyPr/>
          <a:lstStyle/>
          <a:p>
            <a:r>
              <a:rPr lang="en-US" altLang="en-US" sz="1800" dirty="0"/>
              <a:t>Module </a:t>
            </a:r>
            <a:r>
              <a:rPr lang="en-US" altLang="en-US" sz="1800" b="1" dirty="0">
                <a:latin typeface="Courier New" pitchFamily="49" charset="0"/>
              </a:rPr>
              <a:t>threading</a:t>
            </a:r>
            <a:r>
              <a:rPr lang="en-US" altLang="en-US" sz="1800" dirty="0"/>
              <a:t> provides ways for a program to obtain information about its threads, including their current states</a:t>
            </a:r>
          </a:p>
          <a:p>
            <a:r>
              <a:rPr lang="en-US" altLang="en-US" sz="1800" dirty="0"/>
              <a:t>Function </a:t>
            </a:r>
            <a:r>
              <a:rPr lang="en-US" altLang="en-US" sz="1800" b="1" dirty="0" err="1">
                <a:latin typeface="Courier New" pitchFamily="49" charset="0"/>
              </a:rPr>
              <a:t>threading.currentThread</a:t>
            </a:r>
            <a:r>
              <a:rPr lang="en-US" altLang="en-US" sz="1800" dirty="0"/>
              <a:t> returns reference to currently running </a:t>
            </a:r>
            <a:r>
              <a:rPr lang="en-US" altLang="en-US" sz="1800" b="1" dirty="0">
                <a:latin typeface="Courier New" pitchFamily="49" charset="0"/>
              </a:rPr>
              <a:t>Thread</a:t>
            </a:r>
            <a:r>
              <a:rPr lang="en-US" altLang="en-US" sz="1800" dirty="0"/>
              <a:t> object</a:t>
            </a:r>
          </a:p>
          <a:p>
            <a:r>
              <a:rPr lang="en-US" altLang="en-US" sz="1800" dirty="0"/>
              <a:t>Function </a:t>
            </a:r>
            <a:r>
              <a:rPr lang="en-US" altLang="en-US" sz="1800" b="1" dirty="0" err="1">
                <a:latin typeface="Courier New" pitchFamily="49" charset="0"/>
              </a:rPr>
              <a:t>threading.enumerate</a:t>
            </a:r>
            <a:r>
              <a:rPr lang="en-US" altLang="en-US" sz="1800" dirty="0"/>
              <a:t> returns list of currently active </a:t>
            </a:r>
            <a:r>
              <a:rPr lang="en-US" altLang="en-US" sz="1800" b="1" dirty="0">
                <a:latin typeface="Courier New" pitchFamily="49" charset="0"/>
              </a:rPr>
              <a:t>Thread</a:t>
            </a:r>
            <a:r>
              <a:rPr lang="en-US" altLang="en-US" sz="1800" dirty="0"/>
              <a:t> objects</a:t>
            </a:r>
          </a:p>
          <a:p>
            <a:r>
              <a:rPr lang="en-US" altLang="en-US" sz="1800" dirty="0"/>
              <a:t>Function </a:t>
            </a:r>
            <a:r>
              <a:rPr lang="en-US" altLang="en-US" sz="1800" b="1" dirty="0" err="1">
                <a:latin typeface="Courier New" pitchFamily="49" charset="0"/>
              </a:rPr>
              <a:t>threading.activeCount</a:t>
            </a:r>
            <a:r>
              <a:rPr lang="en-US" altLang="en-US" sz="1800" dirty="0"/>
              <a:t> returns length of list returned by </a:t>
            </a:r>
            <a:r>
              <a:rPr lang="en-US" altLang="en-US" sz="1800" b="1" dirty="0" err="1">
                <a:latin typeface="Courier New" pitchFamily="49" charset="0"/>
              </a:rPr>
              <a:t>threading.enumerate</a:t>
            </a:r>
            <a:endParaRPr lang="en-US" altLang="en-US" sz="1800" b="1" dirty="0">
              <a:latin typeface="Courier New" pitchFamily="49" charset="0"/>
            </a:endParaRPr>
          </a:p>
          <a:p>
            <a:r>
              <a:rPr lang="en-US" altLang="en-US" sz="1800" dirty="0"/>
              <a:t>Method </a:t>
            </a:r>
            <a:r>
              <a:rPr lang="en-US" altLang="en-US" sz="1800" b="1" dirty="0" err="1">
                <a:latin typeface="Courier New" pitchFamily="49" charset="0"/>
              </a:rPr>
              <a:t>isAlive</a:t>
            </a:r>
            <a:r>
              <a:rPr lang="en-US" altLang="en-US" sz="1800" dirty="0"/>
              <a:t> returns 1 if the </a:t>
            </a:r>
            <a:r>
              <a:rPr lang="en-US" altLang="en-US" sz="1800" b="1" dirty="0">
                <a:latin typeface="Courier New" pitchFamily="49" charset="0"/>
              </a:rPr>
              <a:t>Thread</a:t>
            </a:r>
            <a:r>
              <a:rPr lang="en-US" altLang="en-US" sz="1800" b="1" dirty="0"/>
              <a:t> </a:t>
            </a:r>
            <a:r>
              <a:rPr lang="en-US" altLang="en-US" sz="1800" dirty="0"/>
              <a:t>object’s </a:t>
            </a:r>
            <a:r>
              <a:rPr lang="en-US" altLang="en-US" sz="1800" b="1" dirty="0">
                <a:latin typeface="Courier New" pitchFamily="49" charset="0"/>
              </a:rPr>
              <a:t>start</a:t>
            </a:r>
            <a:r>
              <a:rPr lang="en-US" altLang="en-US" sz="1800" dirty="0"/>
              <a:t> method bas been invoked and the </a:t>
            </a:r>
            <a:r>
              <a:rPr lang="en-US" altLang="en-US" sz="1800" b="1" dirty="0">
                <a:latin typeface="Courier New" pitchFamily="49" charset="0"/>
              </a:rPr>
              <a:t>Thread</a:t>
            </a:r>
            <a:r>
              <a:rPr lang="en-US" altLang="en-US" sz="1800" dirty="0"/>
              <a:t> object is not dead</a:t>
            </a:r>
          </a:p>
          <a:p>
            <a:r>
              <a:rPr lang="en-US" altLang="en-US" sz="1800" dirty="0"/>
              <a:t>Methods </a:t>
            </a:r>
            <a:r>
              <a:rPr lang="en-US" altLang="en-US" sz="1800" b="1" dirty="0" err="1">
                <a:latin typeface="Courier New" pitchFamily="49" charset="0"/>
              </a:rPr>
              <a:t>setName</a:t>
            </a:r>
            <a:r>
              <a:rPr lang="en-US" altLang="en-US" sz="1800" dirty="0"/>
              <a:t> and </a:t>
            </a:r>
            <a:r>
              <a:rPr lang="en-US" altLang="en-US" sz="1800" b="1" dirty="0" err="1">
                <a:latin typeface="Courier New" pitchFamily="49" charset="0"/>
              </a:rPr>
              <a:t>getName</a:t>
            </a:r>
            <a:r>
              <a:rPr lang="en-US" altLang="en-US" sz="1800" dirty="0"/>
              <a:t> allow programmer to set and get a </a:t>
            </a:r>
            <a:r>
              <a:rPr lang="en-US" altLang="en-US" sz="1800" b="1" dirty="0">
                <a:latin typeface="Courier New" pitchFamily="49" charset="0"/>
              </a:rPr>
              <a:t>Thread</a:t>
            </a:r>
            <a:r>
              <a:rPr lang="en-US" altLang="en-US" sz="1800" dirty="0"/>
              <a:t> object’s name, respectively</a:t>
            </a:r>
          </a:p>
        </p:txBody>
      </p:sp>
    </p:spTree>
    <p:custDataLst>
      <p:tags r:id="rId1"/>
    </p:custDataLst>
    <p:extLst>
      <p:ext uri="{BB962C8B-B14F-4D97-AF65-F5344CB8AC3E}">
        <p14:creationId xmlns:p14="http://schemas.microsoft.com/office/powerpoint/2010/main" val="3730933754"/>
      </p:ext>
    </p:extLst>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sz="3200" dirty="0" err="1">
                <a:latin typeface="Courier New" pitchFamily="49" charset="0"/>
              </a:rPr>
              <a:t>threading.Thread</a:t>
            </a:r>
            <a:r>
              <a:rPr lang="en-US" altLang="en-US" sz="3200" dirty="0"/>
              <a:t> example</a:t>
            </a:r>
          </a:p>
        </p:txBody>
      </p:sp>
      <p:sp>
        <p:nvSpPr>
          <p:cNvPr id="52227" name="Rectangle 3"/>
          <p:cNvSpPr>
            <a:spLocks noGrp="1" noChangeArrowheads="1"/>
          </p:cNvSpPr>
          <p:nvPr>
            <p:ph type="body" idx="1"/>
          </p:nvPr>
        </p:nvSpPr>
        <p:spPr/>
        <p:txBody>
          <a:bodyPr/>
          <a:lstStyle/>
          <a:p>
            <a:r>
              <a:rPr lang="en-US" altLang="en-US" sz="2400" dirty="0"/>
              <a:t>Threads can be created by defining a class that derives from </a:t>
            </a:r>
            <a:r>
              <a:rPr lang="en-US" altLang="en-US" sz="2400" b="1" dirty="0" err="1">
                <a:latin typeface="Courier New" pitchFamily="49" charset="0"/>
              </a:rPr>
              <a:t>threading.Thread</a:t>
            </a:r>
            <a:r>
              <a:rPr lang="en-US" altLang="en-US" sz="2400" dirty="0"/>
              <a:t> and instantiating objects of that class</a:t>
            </a:r>
          </a:p>
        </p:txBody>
      </p:sp>
    </p:spTree>
    <p:custDataLst>
      <p:tags r:id="rId1"/>
    </p:custDataLst>
    <p:extLst>
      <p:ext uri="{BB962C8B-B14F-4D97-AF65-F5344CB8AC3E}">
        <p14:creationId xmlns:p14="http://schemas.microsoft.com/office/powerpoint/2010/main" val="1293475830"/>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295400"/>
            <a:ext cx="7526440" cy="5265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Rectangle 2"/>
          <p:cNvSpPr txBox="1">
            <a:spLocks noChangeArrowheads="1"/>
          </p:cNvSpPr>
          <p:nvPr/>
        </p:nvSpPr>
        <p:spPr bwMode="auto">
          <a:xfrm>
            <a:off x="1524000" y="0"/>
            <a:ext cx="7219310" cy="10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ctr" rtl="0" eaLnBrk="0" fontAlgn="base" hangingPunct="0">
              <a:spcBef>
                <a:spcPts val="0"/>
              </a:spcBef>
              <a:spcAft>
                <a:spcPct val="0"/>
              </a:spcAft>
              <a:buSzPct val="100000"/>
              <a:defRPr sz="4800" b="1">
                <a:solidFill>
                  <a:schemeClr val="bg1"/>
                </a:solidFill>
                <a:latin typeface="+mj-lt"/>
                <a:ea typeface="+mj-ea"/>
                <a:cs typeface="+mj-cs"/>
              </a:defRPr>
            </a:lvl1pPr>
            <a:lvl2pPr algn="ctr" rtl="0" eaLnBrk="0" fontAlgn="base" hangingPunct="0">
              <a:spcBef>
                <a:spcPts val="0"/>
              </a:spcBef>
              <a:spcAft>
                <a:spcPct val="0"/>
              </a:spcAft>
              <a:buSzPct val="100000"/>
              <a:defRPr sz="4800" b="1">
                <a:solidFill>
                  <a:schemeClr val="bg1"/>
                </a:solidFill>
                <a:latin typeface="Arial" charset="0"/>
              </a:defRPr>
            </a:lvl2pPr>
            <a:lvl3pPr algn="ctr" rtl="0" eaLnBrk="0" fontAlgn="base" hangingPunct="0">
              <a:spcBef>
                <a:spcPts val="0"/>
              </a:spcBef>
              <a:spcAft>
                <a:spcPct val="0"/>
              </a:spcAft>
              <a:buSzPct val="100000"/>
              <a:defRPr sz="4800" b="1">
                <a:solidFill>
                  <a:schemeClr val="bg1"/>
                </a:solidFill>
                <a:latin typeface="Arial" charset="0"/>
              </a:defRPr>
            </a:lvl3pPr>
            <a:lvl4pPr algn="ctr" rtl="0" eaLnBrk="0" fontAlgn="base" hangingPunct="0">
              <a:spcBef>
                <a:spcPts val="0"/>
              </a:spcBef>
              <a:spcAft>
                <a:spcPct val="0"/>
              </a:spcAft>
              <a:buSzPct val="100000"/>
              <a:defRPr sz="4800" b="1">
                <a:solidFill>
                  <a:schemeClr val="bg1"/>
                </a:solidFill>
                <a:latin typeface="Arial" charset="0"/>
              </a:defRPr>
            </a:lvl4pPr>
            <a:lvl5pPr algn="ctr" rtl="0" eaLnBrk="0" fontAlgn="base" hangingPunct="0">
              <a:spcBef>
                <a:spcPts val="0"/>
              </a:spcBef>
              <a:spcAft>
                <a:spcPct val="0"/>
              </a:spcAft>
              <a:buSzPct val="100000"/>
              <a:defRPr sz="4800" b="1">
                <a:solidFill>
                  <a:schemeClr val="bg1"/>
                </a:solidFill>
                <a:latin typeface="Arial" charset="0"/>
              </a:defRPr>
            </a:lvl5pPr>
            <a:lvl6pPr marL="457152" algn="ctr" rtl="0" fontAlgn="base">
              <a:spcBef>
                <a:spcPts val="0"/>
              </a:spcBef>
              <a:spcAft>
                <a:spcPct val="0"/>
              </a:spcAft>
              <a:buSzPct val="100000"/>
              <a:defRPr sz="4800" b="1">
                <a:solidFill>
                  <a:schemeClr val="bg1"/>
                </a:solidFill>
                <a:latin typeface="Arial" charset="0"/>
              </a:defRPr>
            </a:lvl6pPr>
            <a:lvl7pPr marL="914303" algn="ctr" rtl="0" fontAlgn="base">
              <a:spcBef>
                <a:spcPts val="0"/>
              </a:spcBef>
              <a:spcAft>
                <a:spcPct val="0"/>
              </a:spcAft>
              <a:buSzPct val="100000"/>
              <a:defRPr sz="4800" b="1">
                <a:solidFill>
                  <a:schemeClr val="bg1"/>
                </a:solidFill>
                <a:latin typeface="Arial" charset="0"/>
              </a:defRPr>
            </a:lvl7pPr>
            <a:lvl8pPr marL="1371455" algn="ctr" rtl="0" fontAlgn="base">
              <a:spcBef>
                <a:spcPts val="0"/>
              </a:spcBef>
              <a:spcAft>
                <a:spcPct val="0"/>
              </a:spcAft>
              <a:buSzPct val="100000"/>
              <a:defRPr sz="4800" b="1">
                <a:solidFill>
                  <a:schemeClr val="bg1"/>
                </a:solidFill>
                <a:latin typeface="Arial" charset="0"/>
              </a:defRPr>
            </a:lvl8pPr>
            <a:lvl9pPr marL="1828606" algn="ctr" rtl="0" fontAlgn="base">
              <a:spcBef>
                <a:spcPts val="0"/>
              </a:spcBef>
              <a:spcAft>
                <a:spcPct val="0"/>
              </a:spcAft>
              <a:buSzPct val="100000"/>
              <a:defRPr sz="4800" b="1">
                <a:solidFill>
                  <a:schemeClr val="bg1"/>
                </a:solidFill>
                <a:latin typeface="Arial" charset="0"/>
              </a:defRPr>
            </a:lvl9pPr>
          </a:lstStyle>
          <a:p>
            <a:pPr algn="l"/>
            <a:r>
              <a:rPr lang="en-US" altLang="en-US" sz="3200" kern="0">
                <a:latin typeface="Courier New" pitchFamily="49" charset="0"/>
              </a:rPr>
              <a:t>threading.Thread</a:t>
            </a:r>
            <a:r>
              <a:rPr lang="en-US" altLang="en-US" sz="3200" kern="0"/>
              <a:t> example</a:t>
            </a:r>
            <a:endParaRPr lang="en-US" altLang="en-US" sz="3200" kern="0" dirty="0"/>
          </a:p>
        </p:txBody>
      </p:sp>
    </p:spTree>
    <p:custDataLst>
      <p:tags r:id="rId1"/>
    </p:custDataLst>
    <p:extLst>
      <p:ext uri="{BB962C8B-B14F-4D97-AF65-F5344CB8AC3E}">
        <p14:creationId xmlns:p14="http://schemas.microsoft.com/office/powerpoint/2010/main" val="2844118071"/>
      </p:ext>
    </p:extLst>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219201"/>
            <a:ext cx="7086600" cy="5272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2"/>
          <p:cNvSpPr txBox="1">
            <a:spLocks noChangeArrowheads="1"/>
          </p:cNvSpPr>
          <p:nvPr/>
        </p:nvSpPr>
        <p:spPr bwMode="auto">
          <a:xfrm>
            <a:off x="1524000" y="0"/>
            <a:ext cx="7219310" cy="10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ctr" rtl="0" eaLnBrk="0" fontAlgn="base" hangingPunct="0">
              <a:spcBef>
                <a:spcPts val="0"/>
              </a:spcBef>
              <a:spcAft>
                <a:spcPct val="0"/>
              </a:spcAft>
              <a:buSzPct val="100000"/>
              <a:defRPr sz="4800" b="1">
                <a:solidFill>
                  <a:schemeClr val="bg1"/>
                </a:solidFill>
                <a:latin typeface="+mj-lt"/>
                <a:ea typeface="+mj-ea"/>
                <a:cs typeface="+mj-cs"/>
              </a:defRPr>
            </a:lvl1pPr>
            <a:lvl2pPr algn="ctr" rtl="0" eaLnBrk="0" fontAlgn="base" hangingPunct="0">
              <a:spcBef>
                <a:spcPts val="0"/>
              </a:spcBef>
              <a:spcAft>
                <a:spcPct val="0"/>
              </a:spcAft>
              <a:buSzPct val="100000"/>
              <a:defRPr sz="4800" b="1">
                <a:solidFill>
                  <a:schemeClr val="bg1"/>
                </a:solidFill>
                <a:latin typeface="Arial" charset="0"/>
              </a:defRPr>
            </a:lvl2pPr>
            <a:lvl3pPr algn="ctr" rtl="0" eaLnBrk="0" fontAlgn="base" hangingPunct="0">
              <a:spcBef>
                <a:spcPts val="0"/>
              </a:spcBef>
              <a:spcAft>
                <a:spcPct val="0"/>
              </a:spcAft>
              <a:buSzPct val="100000"/>
              <a:defRPr sz="4800" b="1">
                <a:solidFill>
                  <a:schemeClr val="bg1"/>
                </a:solidFill>
                <a:latin typeface="Arial" charset="0"/>
              </a:defRPr>
            </a:lvl3pPr>
            <a:lvl4pPr algn="ctr" rtl="0" eaLnBrk="0" fontAlgn="base" hangingPunct="0">
              <a:spcBef>
                <a:spcPts val="0"/>
              </a:spcBef>
              <a:spcAft>
                <a:spcPct val="0"/>
              </a:spcAft>
              <a:buSzPct val="100000"/>
              <a:defRPr sz="4800" b="1">
                <a:solidFill>
                  <a:schemeClr val="bg1"/>
                </a:solidFill>
                <a:latin typeface="Arial" charset="0"/>
              </a:defRPr>
            </a:lvl4pPr>
            <a:lvl5pPr algn="ctr" rtl="0" eaLnBrk="0" fontAlgn="base" hangingPunct="0">
              <a:spcBef>
                <a:spcPts val="0"/>
              </a:spcBef>
              <a:spcAft>
                <a:spcPct val="0"/>
              </a:spcAft>
              <a:buSzPct val="100000"/>
              <a:defRPr sz="4800" b="1">
                <a:solidFill>
                  <a:schemeClr val="bg1"/>
                </a:solidFill>
                <a:latin typeface="Arial" charset="0"/>
              </a:defRPr>
            </a:lvl5pPr>
            <a:lvl6pPr marL="457152" algn="ctr" rtl="0" fontAlgn="base">
              <a:spcBef>
                <a:spcPts val="0"/>
              </a:spcBef>
              <a:spcAft>
                <a:spcPct val="0"/>
              </a:spcAft>
              <a:buSzPct val="100000"/>
              <a:defRPr sz="4800" b="1">
                <a:solidFill>
                  <a:schemeClr val="bg1"/>
                </a:solidFill>
                <a:latin typeface="Arial" charset="0"/>
              </a:defRPr>
            </a:lvl6pPr>
            <a:lvl7pPr marL="914303" algn="ctr" rtl="0" fontAlgn="base">
              <a:spcBef>
                <a:spcPts val="0"/>
              </a:spcBef>
              <a:spcAft>
                <a:spcPct val="0"/>
              </a:spcAft>
              <a:buSzPct val="100000"/>
              <a:defRPr sz="4800" b="1">
                <a:solidFill>
                  <a:schemeClr val="bg1"/>
                </a:solidFill>
                <a:latin typeface="Arial" charset="0"/>
              </a:defRPr>
            </a:lvl7pPr>
            <a:lvl8pPr marL="1371455" algn="ctr" rtl="0" fontAlgn="base">
              <a:spcBef>
                <a:spcPts val="0"/>
              </a:spcBef>
              <a:spcAft>
                <a:spcPct val="0"/>
              </a:spcAft>
              <a:buSzPct val="100000"/>
              <a:defRPr sz="4800" b="1">
                <a:solidFill>
                  <a:schemeClr val="bg1"/>
                </a:solidFill>
                <a:latin typeface="Arial" charset="0"/>
              </a:defRPr>
            </a:lvl8pPr>
            <a:lvl9pPr marL="1828606" algn="ctr" rtl="0" fontAlgn="base">
              <a:spcBef>
                <a:spcPts val="0"/>
              </a:spcBef>
              <a:spcAft>
                <a:spcPct val="0"/>
              </a:spcAft>
              <a:buSzPct val="100000"/>
              <a:defRPr sz="4800" b="1">
                <a:solidFill>
                  <a:schemeClr val="bg1"/>
                </a:solidFill>
                <a:latin typeface="Arial" charset="0"/>
              </a:defRPr>
            </a:lvl9pPr>
          </a:lstStyle>
          <a:p>
            <a:pPr algn="l"/>
            <a:r>
              <a:rPr lang="en-US" altLang="en-US" sz="3200" kern="0">
                <a:latin typeface="Courier New" pitchFamily="49" charset="0"/>
              </a:rPr>
              <a:t>threading.Thread</a:t>
            </a:r>
            <a:r>
              <a:rPr lang="en-US" altLang="en-US" sz="3200" kern="0"/>
              <a:t> example</a:t>
            </a:r>
            <a:endParaRPr lang="en-US" altLang="en-US" sz="3200" kern="0" dirty="0"/>
          </a:p>
        </p:txBody>
      </p:sp>
    </p:spTree>
    <p:custDataLst>
      <p:tags r:id="rId1"/>
    </p:custDataLst>
    <p:extLst>
      <p:ext uri="{BB962C8B-B14F-4D97-AF65-F5344CB8AC3E}">
        <p14:creationId xmlns:p14="http://schemas.microsoft.com/office/powerpoint/2010/main" val="794124725"/>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p:nvPr>
        </p:nvSpPr>
        <p:spPr>
          <a:xfrm>
            <a:off x="2346959" y="3253802"/>
            <a:ext cx="7566600" cy="1546799"/>
          </a:xfrm>
          <a:prstGeom prst="rect">
            <a:avLst/>
          </a:prstGeom>
        </p:spPr>
        <p:txBody>
          <a:bodyPr vert="horz" wrap="square" lIns="38100" tIns="38100" rIns="38100" bIns="38100" numCol="1" anchor="t" anchorCtr="0" compatLnSpc="1">
            <a:prstTxWarp prst="textNoShape">
              <a:avLst/>
            </a:prstTxWarp>
            <a:noAutofit/>
          </a:bodyPr>
          <a:lstStyle/>
          <a:p>
            <a:pPr lvl="0"/>
            <a:r>
              <a:rPr lang="en-IN" dirty="0">
                <a:solidFill>
                  <a:srgbClr val="000000"/>
                </a:solidFill>
                <a:ea typeface="Arial"/>
                <a:cs typeface="Arial"/>
                <a:sym typeface="Arial"/>
              </a:rPr>
              <a:t>Networking in Python</a:t>
            </a:r>
            <a:endParaRPr lang="en" sz="4800" dirty="0">
              <a:solidFill>
                <a:srgbClr val="000000"/>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3817274097"/>
      </p:ext>
    </p:extLst>
  </p:cSld>
  <p:clrMapOvr>
    <a:masterClrMapping/>
  </p:clrMapOvr>
  <p:transition spd="slow">
    <p:cut/>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8" name="Rectangle 6"/>
          <p:cNvSpPr>
            <a:spLocks noGrp="1" noChangeArrowheads="1"/>
          </p:cNvSpPr>
          <p:nvPr>
            <p:ph type="title"/>
          </p:nvPr>
        </p:nvSpPr>
        <p:spPr/>
        <p:txBody>
          <a:bodyPr/>
          <a:lstStyle/>
          <a:p>
            <a:r>
              <a:rPr lang="en-US" altLang="en-US" sz="3200" dirty="0"/>
              <a:t>IP Characteristics</a:t>
            </a:r>
          </a:p>
        </p:txBody>
      </p:sp>
      <p:sp>
        <p:nvSpPr>
          <p:cNvPr id="346119" name="Rectangle 7"/>
          <p:cNvSpPr>
            <a:spLocks noGrp="1" noChangeArrowheads="1"/>
          </p:cNvSpPr>
          <p:nvPr>
            <p:ph type="body" idx="1"/>
          </p:nvPr>
        </p:nvSpPr>
        <p:spPr/>
        <p:txBody>
          <a:bodyPr/>
          <a:lstStyle/>
          <a:p>
            <a:r>
              <a:rPr lang="en-US" altLang="en-US" dirty="0"/>
              <a:t>Datagram-based</a:t>
            </a:r>
          </a:p>
          <a:p>
            <a:pPr lvl="1"/>
            <a:r>
              <a:rPr lang="en-US" altLang="en-US" dirty="0"/>
              <a:t>Connectionless</a:t>
            </a:r>
          </a:p>
          <a:p>
            <a:r>
              <a:rPr lang="en-US" altLang="en-US" dirty="0"/>
              <a:t>Unreliable</a:t>
            </a:r>
          </a:p>
          <a:p>
            <a:pPr lvl="1"/>
            <a:r>
              <a:rPr lang="en-US" altLang="en-US" dirty="0"/>
              <a:t>Best efforts delivery</a:t>
            </a:r>
          </a:p>
          <a:p>
            <a:pPr lvl="1"/>
            <a:r>
              <a:rPr lang="en-US" altLang="en-US" dirty="0"/>
              <a:t>No delivery guarantees</a:t>
            </a:r>
          </a:p>
          <a:p>
            <a:r>
              <a:rPr lang="en-US" altLang="en-US" dirty="0"/>
              <a:t>Logical (32-bit) addresses</a:t>
            </a:r>
          </a:p>
          <a:p>
            <a:pPr lvl="1"/>
            <a:r>
              <a:rPr lang="en-US" altLang="en-US" dirty="0"/>
              <a:t>Unrelated to physical addressing</a:t>
            </a:r>
          </a:p>
          <a:p>
            <a:pPr lvl="1"/>
            <a:r>
              <a:rPr lang="en-US" altLang="en-US" dirty="0"/>
              <a:t>Leading bits determine network membership</a:t>
            </a:r>
          </a:p>
        </p:txBody>
      </p:sp>
    </p:spTree>
    <p:custDataLst>
      <p:tags r:id="rId1"/>
    </p:custDataLst>
    <p:extLst>
      <p:ext uri="{BB962C8B-B14F-4D97-AF65-F5344CB8AC3E}">
        <p14:creationId xmlns:p14="http://schemas.microsoft.com/office/powerpoint/2010/main" val="2996681338"/>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7" name="Rectangle 7"/>
          <p:cNvSpPr>
            <a:spLocks noGrp="1" noChangeArrowheads="1"/>
          </p:cNvSpPr>
          <p:nvPr>
            <p:ph type="title"/>
          </p:nvPr>
        </p:nvSpPr>
        <p:spPr/>
        <p:txBody>
          <a:bodyPr/>
          <a:lstStyle/>
          <a:p>
            <a:r>
              <a:rPr lang="en-US" altLang="en-US" sz="3200" dirty="0"/>
              <a:t>UDP Characteristics</a:t>
            </a:r>
          </a:p>
        </p:txBody>
      </p:sp>
      <p:sp>
        <p:nvSpPr>
          <p:cNvPr id="348168" name="Rectangle 8"/>
          <p:cNvSpPr>
            <a:spLocks noGrp="1" noChangeArrowheads="1"/>
          </p:cNvSpPr>
          <p:nvPr>
            <p:ph type="body" idx="1"/>
          </p:nvPr>
        </p:nvSpPr>
        <p:spPr/>
        <p:txBody>
          <a:bodyPr/>
          <a:lstStyle/>
          <a:p>
            <a:r>
              <a:rPr lang="en-US" altLang="en-US" dirty="0"/>
              <a:t>Also datagram-based</a:t>
            </a:r>
          </a:p>
          <a:p>
            <a:pPr lvl="1"/>
            <a:r>
              <a:rPr lang="en-US" altLang="en-US" dirty="0"/>
              <a:t>Connectionless, unreliable, can broadcast</a:t>
            </a:r>
          </a:p>
          <a:p>
            <a:r>
              <a:rPr lang="en-US" altLang="en-US" dirty="0"/>
              <a:t>Applications usually message-based</a:t>
            </a:r>
          </a:p>
          <a:p>
            <a:pPr lvl="1"/>
            <a:r>
              <a:rPr lang="en-US" altLang="en-US" dirty="0"/>
              <a:t>No transport-layer retries</a:t>
            </a:r>
          </a:p>
          <a:p>
            <a:pPr lvl="1"/>
            <a:r>
              <a:rPr lang="en-US" altLang="en-US" dirty="0"/>
              <a:t>Applications handle (or ignore) errors</a:t>
            </a:r>
          </a:p>
          <a:p>
            <a:r>
              <a:rPr lang="en-US" altLang="en-US" dirty="0"/>
              <a:t>Processes identified by port number</a:t>
            </a:r>
          </a:p>
          <a:p>
            <a:r>
              <a:rPr lang="en-US" altLang="en-US" dirty="0"/>
              <a:t>Services live at specific ports</a:t>
            </a:r>
          </a:p>
          <a:p>
            <a:pPr lvl="1"/>
            <a:r>
              <a:rPr lang="en-US" altLang="en-US" dirty="0"/>
              <a:t>Usually below 1024, requiring privilege</a:t>
            </a:r>
          </a:p>
        </p:txBody>
      </p:sp>
      <p:pic>
        <p:nvPicPr>
          <p:cNvPr id="348166" name="Picture 6" descr="C:\Program Files\Common Files\Microsoft Shared\Clipart\cagcat50\bd04914_.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0600" y="838200"/>
            <a:ext cx="914400" cy="6223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930333136"/>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7" name="Rectangle 5"/>
          <p:cNvSpPr>
            <a:spLocks noGrp="1" noChangeArrowheads="1"/>
          </p:cNvSpPr>
          <p:nvPr>
            <p:ph type="title"/>
          </p:nvPr>
        </p:nvSpPr>
        <p:spPr/>
        <p:txBody>
          <a:bodyPr/>
          <a:lstStyle/>
          <a:p>
            <a:r>
              <a:rPr lang="en-US" altLang="en-US" sz="3200" dirty="0"/>
              <a:t>Client/Server Concepts</a:t>
            </a:r>
          </a:p>
        </p:txBody>
      </p:sp>
      <p:sp>
        <p:nvSpPr>
          <p:cNvPr id="371718" name="Rectangle 6"/>
          <p:cNvSpPr>
            <a:spLocks noGrp="1" noChangeArrowheads="1"/>
          </p:cNvSpPr>
          <p:nvPr>
            <p:ph type="body" idx="1"/>
          </p:nvPr>
        </p:nvSpPr>
        <p:spPr/>
        <p:txBody>
          <a:bodyPr/>
          <a:lstStyle/>
          <a:p>
            <a:r>
              <a:rPr lang="en-US" altLang="en-US" dirty="0"/>
              <a:t>Server opens a specific port</a:t>
            </a:r>
          </a:p>
          <a:p>
            <a:pPr lvl="1"/>
            <a:r>
              <a:rPr lang="en-US" altLang="en-US" dirty="0"/>
              <a:t>The one associated with its service</a:t>
            </a:r>
          </a:p>
          <a:p>
            <a:pPr lvl="1"/>
            <a:r>
              <a:rPr lang="en-US" altLang="en-US" dirty="0"/>
              <a:t>Then just waits for requests</a:t>
            </a:r>
          </a:p>
          <a:p>
            <a:pPr lvl="1"/>
            <a:r>
              <a:rPr lang="en-US" altLang="en-US" dirty="0"/>
              <a:t>Server is the passive opener</a:t>
            </a:r>
          </a:p>
          <a:p>
            <a:r>
              <a:rPr lang="en-US" altLang="en-US" dirty="0"/>
              <a:t>Clients get ephemeral ports</a:t>
            </a:r>
          </a:p>
          <a:p>
            <a:pPr lvl="1"/>
            <a:r>
              <a:rPr lang="en-US" altLang="en-US" dirty="0"/>
              <a:t>Guaranteed unique, 1024 or greater</a:t>
            </a:r>
          </a:p>
          <a:p>
            <a:pPr lvl="1"/>
            <a:r>
              <a:rPr lang="en-US" altLang="en-US" dirty="0"/>
              <a:t>Uses them to communicate with server</a:t>
            </a:r>
          </a:p>
          <a:p>
            <a:pPr lvl="1"/>
            <a:r>
              <a:rPr lang="en-US" altLang="en-US" dirty="0"/>
              <a:t>Client is the active opener</a:t>
            </a:r>
          </a:p>
          <a:p>
            <a:endParaRPr lang="en-US" altLang="en-US" dirty="0"/>
          </a:p>
        </p:txBody>
      </p:sp>
    </p:spTree>
    <p:custDataLst>
      <p:tags r:id="rId1"/>
    </p:custDataLst>
    <p:extLst>
      <p:ext uri="{BB962C8B-B14F-4D97-AF65-F5344CB8AC3E}">
        <p14:creationId xmlns:p14="http://schemas.microsoft.com/office/powerpoint/2010/main" val="301803919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1524000" y="8238"/>
            <a:ext cx="8228160" cy="1062832"/>
          </a:xfrm>
          <a:ln/>
        </p:spPr>
        <p:txBody>
          <a:bodyPr/>
          <a:lstStyle/>
          <a:p>
            <a:pPr>
              <a:lnSpc>
                <a:spcPct val="93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Variable types</a:t>
            </a:r>
          </a:p>
        </p:txBody>
      </p:sp>
      <p:sp>
        <p:nvSpPr>
          <p:cNvPr id="14338" name="Rectangle 2"/>
          <p:cNvSpPr>
            <a:spLocks noGrp="1" noChangeArrowheads="1"/>
          </p:cNvSpPr>
          <p:nvPr>
            <p:ph type="body" idx="1"/>
          </p:nvPr>
        </p:nvSpPr>
        <p:spPr>
          <a:xfrm>
            <a:off x="2004960" y="1451674"/>
            <a:ext cx="8228160" cy="4444307"/>
          </a:xfrm>
          <a:ln/>
        </p:spPr>
        <p:txBody>
          <a:bodyPr/>
          <a:lstStyle/>
          <a:p>
            <a:pPr marL="437942" indent="-342900">
              <a:lnSpc>
                <a:spcPct val="93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Example types.py:</a:t>
            </a:r>
            <a:br>
              <a:rPr lang="en-GB" altLang="en-US" sz="2400" dirty="0">
                <a:solidFill>
                  <a:srgbClr val="FF00FF"/>
                </a:solidFill>
              </a:rPr>
            </a:br>
            <a:r>
              <a:rPr lang="en-GB" altLang="en-US" sz="2400" dirty="0"/>
              <a:t>pi = 3.1415926</a:t>
            </a:r>
            <a:br>
              <a:rPr lang="en-GB" altLang="en-US" sz="2400" dirty="0">
                <a:solidFill>
                  <a:srgbClr val="FF00FF"/>
                </a:solidFill>
              </a:rPr>
            </a:br>
            <a:r>
              <a:rPr lang="en-GB" altLang="en-US" sz="2400" dirty="0"/>
              <a:t>message = "Hello, world"</a:t>
            </a:r>
            <a:br>
              <a:rPr lang="en-GB" altLang="en-US" sz="2400" dirty="0">
                <a:solidFill>
                  <a:srgbClr val="FF00FF"/>
                </a:solidFill>
              </a:rPr>
            </a:br>
            <a:r>
              <a:rPr lang="en-GB" altLang="en-US" sz="2400" dirty="0" err="1"/>
              <a:t>i</a:t>
            </a:r>
            <a:r>
              <a:rPr lang="en-GB" altLang="en-US" sz="2400" dirty="0"/>
              <a:t> = 2+2</a:t>
            </a:r>
            <a:br>
              <a:rPr lang="en-GB" altLang="en-US" sz="2400" dirty="0">
                <a:solidFill>
                  <a:srgbClr val="FF00FF"/>
                </a:solidFill>
              </a:rPr>
            </a:br>
            <a:br>
              <a:rPr lang="en-GB" altLang="en-US" sz="2400" dirty="0">
                <a:solidFill>
                  <a:srgbClr val="FF00FF"/>
                </a:solidFill>
              </a:rPr>
            </a:br>
            <a:r>
              <a:rPr lang="en-GB" altLang="en-US" sz="2400" dirty="0"/>
              <a:t>print type(pi)</a:t>
            </a:r>
            <a:br>
              <a:rPr lang="en-GB" altLang="en-US" sz="2400" dirty="0">
                <a:solidFill>
                  <a:srgbClr val="FF00FF"/>
                </a:solidFill>
              </a:rPr>
            </a:br>
            <a:r>
              <a:rPr lang="en-GB" altLang="en-US" sz="2400" dirty="0"/>
              <a:t>print type(message)</a:t>
            </a:r>
            <a:br>
              <a:rPr lang="en-GB" altLang="en-US" sz="2400" dirty="0">
                <a:solidFill>
                  <a:srgbClr val="FF00FF"/>
                </a:solidFill>
              </a:rPr>
            </a:br>
            <a:r>
              <a:rPr lang="en-GB" altLang="en-US" sz="2400" dirty="0"/>
              <a:t>print type(</a:t>
            </a:r>
            <a:r>
              <a:rPr lang="en-GB" altLang="en-US" sz="2400" dirty="0" err="1"/>
              <a:t>i</a:t>
            </a:r>
            <a:r>
              <a:rPr lang="en-GB" altLang="en-US" sz="2400" dirty="0"/>
              <a:t>)</a:t>
            </a:r>
            <a:br>
              <a:rPr lang="en-GB" altLang="en-US" sz="2400" dirty="0">
                <a:solidFill>
                  <a:srgbClr val="FF00FF"/>
                </a:solidFill>
              </a:rPr>
            </a:br>
            <a:br>
              <a:rPr lang="en-GB" altLang="en-US" sz="2400" dirty="0">
                <a:solidFill>
                  <a:srgbClr val="FF00FF"/>
                </a:solidFill>
              </a:rPr>
            </a:br>
            <a:r>
              <a:rPr lang="en-GB" altLang="en-US" sz="2400" dirty="0"/>
              <a:t>Output:</a:t>
            </a:r>
            <a:br>
              <a:rPr lang="en-GB" altLang="en-US" sz="2400" dirty="0">
                <a:solidFill>
                  <a:srgbClr val="FF00FF"/>
                </a:solidFill>
              </a:rPr>
            </a:br>
            <a:r>
              <a:rPr lang="en-GB" altLang="en-US" sz="2400" dirty="0"/>
              <a:t>&lt;type 'float'&gt;</a:t>
            </a:r>
            <a:br>
              <a:rPr lang="en-GB" altLang="en-US" sz="2400" dirty="0">
                <a:solidFill>
                  <a:srgbClr val="FF00FF"/>
                </a:solidFill>
              </a:rPr>
            </a:br>
            <a:r>
              <a:rPr lang="en-GB" altLang="en-US" sz="2400" dirty="0"/>
              <a:t>&lt;type '</a:t>
            </a:r>
            <a:r>
              <a:rPr lang="en-GB" altLang="en-US" sz="2400" dirty="0" err="1"/>
              <a:t>str</a:t>
            </a:r>
            <a:r>
              <a:rPr lang="en-GB" altLang="en-US" sz="2400" dirty="0"/>
              <a:t>'&gt;</a:t>
            </a:r>
            <a:br>
              <a:rPr lang="en-GB" altLang="en-US" sz="2400" dirty="0">
                <a:solidFill>
                  <a:srgbClr val="FF00FF"/>
                </a:solidFill>
              </a:rPr>
            </a:br>
            <a:r>
              <a:rPr lang="en-GB" altLang="en-US" sz="2400" dirty="0"/>
              <a:t>&lt;type '</a:t>
            </a:r>
            <a:r>
              <a:rPr lang="en-GB" altLang="en-US" sz="2400" dirty="0" err="1"/>
              <a:t>int</a:t>
            </a:r>
            <a:r>
              <a:rPr lang="en-GB" altLang="en-US" sz="2400" dirty="0"/>
              <a:t>'&gt;</a:t>
            </a:r>
          </a:p>
        </p:txBody>
      </p:sp>
    </p:spTree>
    <p:custDataLst>
      <p:tags r:id="rId1"/>
    </p:custDataLst>
    <p:extLst>
      <p:ext uri="{BB962C8B-B14F-4D97-AF65-F5344CB8AC3E}">
        <p14:creationId xmlns:p14="http://schemas.microsoft.com/office/powerpoint/2010/main" val="4580500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a:xfrm>
            <a:off x="1752600" y="152400"/>
            <a:ext cx="7772400" cy="585788"/>
          </a:xfrm>
        </p:spPr>
        <p:txBody>
          <a:bodyPr/>
          <a:lstStyle/>
          <a:p>
            <a:r>
              <a:rPr lang="en-US" altLang="en-US" sz="3200" dirty="0"/>
              <a:t>Connectionless Services</a:t>
            </a:r>
          </a:p>
        </p:txBody>
      </p:sp>
      <p:grpSp>
        <p:nvGrpSpPr>
          <p:cNvPr id="374792" name="Group 8"/>
          <p:cNvGrpSpPr>
            <a:grpSpLocks/>
          </p:cNvGrpSpPr>
          <p:nvPr/>
        </p:nvGrpSpPr>
        <p:grpSpPr bwMode="auto">
          <a:xfrm>
            <a:off x="3352800" y="1600202"/>
            <a:ext cx="1828800" cy="452438"/>
            <a:chOff x="1152" y="1056"/>
            <a:chExt cx="1152" cy="285"/>
          </a:xfrm>
        </p:grpSpPr>
        <p:sp>
          <p:nvSpPr>
            <p:cNvPr id="374789" name="Rectangle 5" descr="Paper bag"/>
            <p:cNvSpPr>
              <a:spLocks noChangeArrowheads="1"/>
            </p:cNvSpPr>
            <p:nvPr/>
          </p:nvSpPr>
          <p:spPr bwMode="auto">
            <a:xfrm>
              <a:off x="1192" y="1063"/>
              <a:ext cx="1033" cy="278"/>
            </a:xfrm>
            <a:prstGeom prst="rect">
              <a:avLst/>
            </a:prstGeom>
            <a:noFill/>
            <a:ln w="38100">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4790" name="Text Box 6" descr="Paper bag"/>
            <p:cNvSpPr txBox="1">
              <a:spLocks noChangeArrowheads="1"/>
            </p:cNvSpPr>
            <p:nvPr/>
          </p:nvSpPr>
          <p:spPr bwMode="auto">
            <a:xfrm>
              <a:off x="1152" y="1056"/>
              <a:ext cx="1152" cy="233"/>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socket()</a:t>
              </a:r>
            </a:p>
          </p:txBody>
        </p:sp>
      </p:grpSp>
      <p:grpSp>
        <p:nvGrpSpPr>
          <p:cNvPr id="374793" name="Group 9"/>
          <p:cNvGrpSpPr>
            <a:grpSpLocks/>
          </p:cNvGrpSpPr>
          <p:nvPr/>
        </p:nvGrpSpPr>
        <p:grpSpPr bwMode="auto">
          <a:xfrm>
            <a:off x="3352800" y="2362202"/>
            <a:ext cx="1828800" cy="452438"/>
            <a:chOff x="1152" y="1056"/>
            <a:chExt cx="1152" cy="285"/>
          </a:xfrm>
        </p:grpSpPr>
        <p:sp>
          <p:nvSpPr>
            <p:cNvPr id="374794" name="Rectangle 10" descr="Paper bag"/>
            <p:cNvSpPr>
              <a:spLocks noChangeArrowheads="1"/>
            </p:cNvSpPr>
            <p:nvPr/>
          </p:nvSpPr>
          <p:spPr bwMode="auto">
            <a:xfrm>
              <a:off x="1192" y="1063"/>
              <a:ext cx="1033" cy="278"/>
            </a:xfrm>
            <a:prstGeom prst="rect">
              <a:avLst/>
            </a:prstGeom>
            <a:noFill/>
            <a:ln w="38100">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4795" name="Text Box 11" descr="Paper bag"/>
            <p:cNvSpPr txBox="1">
              <a:spLocks noChangeArrowheads="1"/>
            </p:cNvSpPr>
            <p:nvPr/>
          </p:nvSpPr>
          <p:spPr bwMode="auto">
            <a:xfrm>
              <a:off x="1152" y="1056"/>
              <a:ext cx="1152" cy="233"/>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bind()</a:t>
              </a:r>
            </a:p>
          </p:txBody>
        </p:sp>
      </p:grpSp>
      <p:grpSp>
        <p:nvGrpSpPr>
          <p:cNvPr id="374796" name="Group 12"/>
          <p:cNvGrpSpPr>
            <a:grpSpLocks/>
          </p:cNvGrpSpPr>
          <p:nvPr/>
        </p:nvGrpSpPr>
        <p:grpSpPr bwMode="auto">
          <a:xfrm>
            <a:off x="3352800" y="3124202"/>
            <a:ext cx="1828800" cy="452438"/>
            <a:chOff x="1152" y="1056"/>
            <a:chExt cx="1152" cy="285"/>
          </a:xfrm>
        </p:grpSpPr>
        <p:sp>
          <p:nvSpPr>
            <p:cNvPr id="374797" name="Rectangle 13" descr="Paper bag"/>
            <p:cNvSpPr>
              <a:spLocks noChangeArrowheads="1"/>
            </p:cNvSpPr>
            <p:nvPr/>
          </p:nvSpPr>
          <p:spPr bwMode="auto">
            <a:xfrm>
              <a:off x="1192" y="1063"/>
              <a:ext cx="1033" cy="278"/>
            </a:xfrm>
            <a:prstGeom prst="rect">
              <a:avLst/>
            </a:prstGeom>
            <a:noFill/>
            <a:ln w="38100">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4798" name="Text Box 14" descr="Paper bag"/>
            <p:cNvSpPr txBox="1">
              <a:spLocks noChangeArrowheads="1"/>
            </p:cNvSpPr>
            <p:nvPr/>
          </p:nvSpPr>
          <p:spPr bwMode="auto">
            <a:xfrm>
              <a:off x="1152" y="1056"/>
              <a:ext cx="1152" cy="233"/>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recvfrom()</a:t>
              </a:r>
            </a:p>
          </p:txBody>
        </p:sp>
      </p:grpSp>
      <p:sp>
        <p:nvSpPr>
          <p:cNvPr id="374800" name="Rectangle 16" descr="Paper bag"/>
          <p:cNvSpPr>
            <a:spLocks noChangeArrowheads="1"/>
          </p:cNvSpPr>
          <p:nvPr/>
        </p:nvSpPr>
        <p:spPr bwMode="auto">
          <a:xfrm>
            <a:off x="3416300" y="4659314"/>
            <a:ext cx="1639888" cy="441325"/>
          </a:xfrm>
          <a:prstGeom prst="rect">
            <a:avLst/>
          </a:prstGeom>
          <a:noFill/>
          <a:ln w="38100">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4801" name="Text Box 17" descr="Paper bag"/>
          <p:cNvSpPr txBox="1">
            <a:spLocks noChangeArrowheads="1"/>
          </p:cNvSpPr>
          <p:nvPr/>
        </p:nvSpPr>
        <p:spPr bwMode="auto">
          <a:xfrm>
            <a:off x="3505200" y="4648200"/>
            <a:ext cx="1447800" cy="369332"/>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sendto()</a:t>
            </a:r>
          </a:p>
        </p:txBody>
      </p:sp>
      <p:sp>
        <p:nvSpPr>
          <p:cNvPr id="374802" name="Line 18"/>
          <p:cNvSpPr>
            <a:spLocks noChangeShapeType="1"/>
          </p:cNvSpPr>
          <p:nvPr/>
        </p:nvSpPr>
        <p:spPr bwMode="auto">
          <a:xfrm>
            <a:off x="4191000" y="20574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4803" name="Line 19"/>
          <p:cNvSpPr>
            <a:spLocks noChangeShapeType="1"/>
          </p:cNvSpPr>
          <p:nvPr/>
        </p:nvSpPr>
        <p:spPr bwMode="auto">
          <a:xfrm>
            <a:off x="4191000" y="28194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4804" name="Line 20"/>
          <p:cNvSpPr>
            <a:spLocks noChangeShapeType="1"/>
          </p:cNvSpPr>
          <p:nvPr/>
        </p:nvSpPr>
        <p:spPr bwMode="auto">
          <a:xfrm>
            <a:off x="4191000" y="35814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4805" name="Line 21"/>
          <p:cNvSpPr>
            <a:spLocks noChangeShapeType="1"/>
          </p:cNvSpPr>
          <p:nvPr/>
        </p:nvSpPr>
        <p:spPr bwMode="auto">
          <a:xfrm>
            <a:off x="4191000" y="43434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4807" name="Text Box 23" descr="Paper bag"/>
          <p:cNvSpPr txBox="1">
            <a:spLocks noChangeArrowheads="1"/>
          </p:cNvSpPr>
          <p:nvPr/>
        </p:nvSpPr>
        <p:spPr bwMode="auto">
          <a:xfrm>
            <a:off x="3429000" y="3886200"/>
            <a:ext cx="1676400" cy="369332"/>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t>[blocked]</a:t>
            </a:r>
          </a:p>
        </p:txBody>
      </p:sp>
      <p:cxnSp>
        <p:nvCxnSpPr>
          <p:cNvPr id="374809" name="AutoShape 25"/>
          <p:cNvCxnSpPr>
            <a:cxnSpLocks noChangeShapeType="1"/>
            <a:endCxn id="374798" idx="1"/>
          </p:cNvCxnSpPr>
          <p:nvPr/>
        </p:nvCxnSpPr>
        <p:spPr bwMode="auto">
          <a:xfrm rot="16200000" flipV="1">
            <a:off x="2873773" y="3788173"/>
            <a:ext cx="1796254" cy="838200"/>
          </a:xfrm>
          <a:prstGeom prst="bentConnector4">
            <a:avLst>
              <a:gd name="adj1" fmla="val 44852"/>
              <a:gd name="adj2" fmla="val 127273"/>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4810" name="Text Box 26" descr="Paper bag"/>
          <p:cNvSpPr txBox="1">
            <a:spLocks noChangeArrowheads="1"/>
          </p:cNvSpPr>
          <p:nvPr/>
        </p:nvSpPr>
        <p:spPr bwMode="auto">
          <a:xfrm>
            <a:off x="3200400" y="5791200"/>
            <a:ext cx="2057400" cy="369332"/>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SERVER</a:t>
            </a:r>
          </a:p>
        </p:txBody>
      </p:sp>
      <p:grpSp>
        <p:nvGrpSpPr>
          <p:cNvPr id="374811" name="Group 27"/>
          <p:cNvGrpSpPr>
            <a:grpSpLocks/>
          </p:cNvGrpSpPr>
          <p:nvPr/>
        </p:nvGrpSpPr>
        <p:grpSpPr bwMode="auto">
          <a:xfrm>
            <a:off x="7620000" y="1600202"/>
            <a:ext cx="1828800" cy="452438"/>
            <a:chOff x="1152" y="1056"/>
            <a:chExt cx="1152" cy="285"/>
          </a:xfrm>
        </p:grpSpPr>
        <p:sp>
          <p:nvSpPr>
            <p:cNvPr id="374812" name="Rectangle 28" descr="Paper bag"/>
            <p:cNvSpPr>
              <a:spLocks noChangeArrowheads="1"/>
            </p:cNvSpPr>
            <p:nvPr/>
          </p:nvSpPr>
          <p:spPr bwMode="auto">
            <a:xfrm>
              <a:off x="1192" y="1063"/>
              <a:ext cx="1033" cy="278"/>
            </a:xfrm>
            <a:prstGeom prst="rect">
              <a:avLst/>
            </a:prstGeom>
            <a:noFill/>
            <a:ln w="38100">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4813" name="Text Box 29" descr="Paper bag"/>
            <p:cNvSpPr txBox="1">
              <a:spLocks noChangeArrowheads="1"/>
            </p:cNvSpPr>
            <p:nvPr/>
          </p:nvSpPr>
          <p:spPr bwMode="auto">
            <a:xfrm>
              <a:off x="1152" y="1056"/>
              <a:ext cx="1152" cy="233"/>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socket()</a:t>
              </a:r>
            </a:p>
          </p:txBody>
        </p:sp>
      </p:grpSp>
      <p:grpSp>
        <p:nvGrpSpPr>
          <p:cNvPr id="374814" name="Group 30"/>
          <p:cNvGrpSpPr>
            <a:grpSpLocks/>
          </p:cNvGrpSpPr>
          <p:nvPr/>
        </p:nvGrpSpPr>
        <p:grpSpPr bwMode="auto">
          <a:xfrm>
            <a:off x="7620000" y="2362202"/>
            <a:ext cx="1828800" cy="452438"/>
            <a:chOff x="1152" y="1056"/>
            <a:chExt cx="1152" cy="285"/>
          </a:xfrm>
        </p:grpSpPr>
        <p:sp>
          <p:nvSpPr>
            <p:cNvPr id="374815" name="Rectangle 31" descr="Paper bag"/>
            <p:cNvSpPr>
              <a:spLocks noChangeArrowheads="1"/>
            </p:cNvSpPr>
            <p:nvPr/>
          </p:nvSpPr>
          <p:spPr bwMode="auto">
            <a:xfrm>
              <a:off x="1192" y="1063"/>
              <a:ext cx="1033" cy="278"/>
            </a:xfrm>
            <a:prstGeom prst="rect">
              <a:avLst/>
            </a:prstGeom>
            <a:noFill/>
            <a:ln w="38100">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4816" name="Text Box 32" descr="Paper bag"/>
            <p:cNvSpPr txBox="1">
              <a:spLocks noChangeArrowheads="1"/>
            </p:cNvSpPr>
            <p:nvPr/>
          </p:nvSpPr>
          <p:spPr bwMode="auto">
            <a:xfrm>
              <a:off x="1152" y="1056"/>
              <a:ext cx="1152" cy="233"/>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bind()</a:t>
              </a:r>
            </a:p>
          </p:txBody>
        </p:sp>
      </p:grpSp>
      <p:grpSp>
        <p:nvGrpSpPr>
          <p:cNvPr id="374820" name="Group 36"/>
          <p:cNvGrpSpPr>
            <a:grpSpLocks/>
          </p:cNvGrpSpPr>
          <p:nvPr/>
        </p:nvGrpSpPr>
        <p:grpSpPr bwMode="auto">
          <a:xfrm>
            <a:off x="7620000" y="3886202"/>
            <a:ext cx="1828800" cy="452438"/>
            <a:chOff x="1152" y="1056"/>
            <a:chExt cx="1152" cy="285"/>
          </a:xfrm>
        </p:grpSpPr>
        <p:sp>
          <p:nvSpPr>
            <p:cNvPr id="374821" name="Rectangle 37" descr="Paper bag"/>
            <p:cNvSpPr>
              <a:spLocks noChangeArrowheads="1"/>
            </p:cNvSpPr>
            <p:nvPr/>
          </p:nvSpPr>
          <p:spPr bwMode="auto">
            <a:xfrm>
              <a:off x="1192" y="1063"/>
              <a:ext cx="1033" cy="278"/>
            </a:xfrm>
            <a:prstGeom prst="rect">
              <a:avLst/>
            </a:prstGeom>
            <a:noFill/>
            <a:ln w="38100">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4822" name="Text Box 38" descr="Paper bag"/>
            <p:cNvSpPr txBox="1">
              <a:spLocks noChangeArrowheads="1"/>
            </p:cNvSpPr>
            <p:nvPr/>
          </p:nvSpPr>
          <p:spPr bwMode="auto">
            <a:xfrm>
              <a:off x="1152" y="1056"/>
              <a:ext cx="1152" cy="233"/>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recvfrom()</a:t>
              </a:r>
            </a:p>
          </p:txBody>
        </p:sp>
      </p:grpSp>
      <p:sp>
        <p:nvSpPr>
          <p:cNvPr id="374823" name="Line 39"/>
          <p:cNvSpPr>
            <a:spLocks noChangeShapeType="1"/>
          </p:cNvSpPr>
          <p:nvPr/>
        </p:nvSpPr>
        <p:spPr bwMode="auto">
          <a:xfrm>
            <a:off x="8458200" y="20574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4824" name="Line 40"/>
          <p:cNvSpPr>
            <a:spLocks noChangeShapeType="1"/>
          </p:cNvSpPr>
          <p:nvPr/>
        </p:nvSpPr>
        <p:spPr bwMode="auto">
          <a:xfrm>
            <a:off x="8458200" y="28194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4825" name="Line 41"/>
          <p:cNvSpPr>
            <a:spLocks noChangeShapeType="1"/>
          </p:cNvSpPr>
          <p:nvPr/>
        </p:nvSpPr>
        <p:spPr bwMode="auto">
          <a:xfrm>
            <a:off x="8458200" y="35814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4826" name="Line 42"/>
          <p:cNvSpPr>
            <a:spLocks noChangeShapeType="1"/>
          </p:cNvSpPr>
          <p:nvPr/>
        </p:nvSpPr>
        <p:spPr bwMode="auto">
          <a:xfrm>
            <a:off x="8458200" y="51054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4827" name="Text Box 43" descr="Paper bag"/>
          <p:cNvSpPr txBox="1">
            <a:spLocks noChangeArrowheads="1"/>
          </p:cNvSpPr>
          <p:nvPr/>
        </p:nvSpPr>
        <p:spPr bwMode="auto">
          <a:xfrm>
            <a:off x="7696200" y="4495800"/>
            <a:ext cx="1676400" cy="369332"/>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t>[blocked]</a:t>
            </a:r>
          </a:p>
        </p:txBody>
      </p:sp>
      <p:cxnSp>
        <p:nvCxnSpPr>
          <p:cNvPr id="374829" name="AutoShape 45"/>
          <p:cNvCxnSpPr>
            <a:cxnSpLocks noChangeShapeType="1"/>
            <a:endCxn id="374807" idx="2"/>
          </p:cNvCxnSpPr>
          <p:nvPr/>
        </p:nvCxnSpPr>
        <p:spPr bwMode="auto">
          <a:xfrm rot="10800000" flipV="1">
            <a:off x="4267200" y="3352800"/>
            <a:ext cx="3429000" cy="902732"/>
          </a:xfrm>
          <a:prstGeom prst="bentConnector4">
            <a:avLst>
              <a:gd name="adj1" fmla="val 37778"/>
              <a:gd name="adj2" fmla="val 125323"/>
            </a:avLst>
          </a:prstGeom>
          <a:noFill/>
          <a:ln w="7620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374831" name="AutoShape 47"/>
          <p:cNvCxnSpPr>
            <a:cxnSpLocks noChangeShapeType="1"/>
            <a:stCxn id="374800" idx="3"/>
          </p:cNvCxnSpPr>
          <p:nvPr/>
        </p:nvCxnSpPr>
        <p:spPr bwMode="auto">
          <a:xfrm>
            <a:off x="5075238" y="4879976"/>
            <a:ext cx="3306762" cy="301625"/>
          </a:xfrm>
          <a:prstGeom prst="bentConnector3">
            <a:avLst>
              <a:gd name="adj1" fmla="val 39704"/>
            </a:avLst>
          </a:prstGeom>
          <a:noFill/>
          <a:ln w="7620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4832" name="Line 48"/>
          <p:cNvSpPr>
            <a:spLocks noChangeShapeType="1"/>
          </p:cNvSpPr>
          <p:nvPr/>
        </p:nvSpPr>
        <p:spPr bwMode="auto">
          <a:xfrm>
            <a:off x="8458200" y="43434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4833" name="Rectangle 49" descr="Paper bag"/>
          <p:cNvSpPr>
            <a:spLocks noChangeArrowheads="1"/>
          </p:cNvSpPr>
          <p:nvPr/>
        </p:nvSpPr>
        <p:spPr bwMode="auto">
          <a:xfrm>
            <a:off x="7656514" y="3135314"/>
            <a:ext cx="1639887" cy="441325"/>
          </a:xfrm>
          <a:prstGeom prst="rect">
            <a:avLst/>
          </a:prstGeom>
          <a:noFill/>
          <a:ln w="38100">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4834" name="Text Box 50" descr="Paper bag"/>
          <p:cNvSpPr txBox="1">
            <a:spLocks noChangeArrowheads="1"/>
          </p:cNvSpPr>
          <p:nvPr/>
        </p:nvSpPr>
        <p:spPr bwMode="auto">
          <a:xfrm>
            <a:off x="7745413" y="3124200"/>
            <a:ext cx="1447800" cy="369332"/>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sendto()</a:t>
            </a:r>
          </a:p>
        </p:txBody>
      </p:sp>
      <p:sp>
        <p:nvSpPr>
          <p:cNvPr id="374835" name="Text Box 51" descr="Paper bag"/>
          <p:cNvSpPr txBox="1">
            <a:spLocks noChangeArrowheads="1"/>
          </p:cNvSpPr>
          <p:nvPr/>
        </p:nvSpPr>
        <p:spPr bwMode="auto">
          <a:xfrm>
            <a:off x="7467600" y="5791200"/>
            <a:ext cx="2057400" cy="369332"/>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CLIENT</a:t>
            </a:r>
          </a:p>
        </p:txBody>
      </p:sp>
    </p:spTree>
    <p:custDataLst>
      <p:tags r:id="rId1"/>
    </p:custDataLst>
    <p:extLst>
      <p:ext uri="{BB962C8B-B14F-4D97-AF65-F5344CB8AC3E}">
        <p14:creationId xmlns:p14="http://schemas.microsoft.com/office/powerpoint/2010/main" val="436112382"/>
      </p:ext>
    </p:extLst>
  </p:cSld>
  <p:clrMapOvr>
    <a:masterClrMapping/>
  </p:clrMapOvr>
  <p:transition>
    <p:fade thruBlk="1"/>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en-US" sz="3200" dirty="0"/>
              <a:t>Simple Connectionless Server</a:t>
            </a:r>
          </a:p>
        </p:txBody>
      </p:sp>
      <p:sp>
        <p:nvSpPr>
          <p:cNvPr id="380931" name="Rectangle 3"/>
          <p:cNvSpPr>
            <a:spLocks noGrp="1" noChangeArrowheads="1"/>
          </p:cNvSpPr>
          <p:nvPr>
            <p:ph type="body" idx="1"/>
          </p:nvPr>
        </p:nvSpPr>
        <p:spPr>
          <a:xfrm>
            <a:off x="2362200" y="1752600"/>
            <a:ext cx="8001000" cy="4800600"/>
          </a:xfrm>
        </p:spPr>
        <p:txBody>
          <a:bodyPr/>
          <a:lstStyle/>
          <a:p>
            <a:pPr marL="0" indent="0">
              <a:buNone/>
            </a:pPr>
            <a:r>
              <a:rPr lang="en-US" altLang="en-US" sz="1600" b="1" dirty="0">
                <a:latin typeface="Courier New" pitchFamily="49" charset="0"/>
              </a:rPr>
              <a:t>from socket import socket, AF_INET, SOCK_DGRAM</a:t>
            </a:r>
          </a:p>
          <a:p>
            <a:pPr marL="0" indent="0">
              <a:buNone/>
            </a:pPr>
            <a:r>
              <a:rPr lang="en-US" altLang="en-US" sz="1600" b="1" dirty="0">
                <a:latin typeface="Courier New" pitchFamily="49" charset="0"/>
              </a:rPr>
              <a:t>s = socket(AF_INET, SOCK_DGRAM)</a:t>
            </a:r>
          </a:p>
          <a:p>
            <a:pPr marL="0" indent="0">
              <a:buNone/>
            </a:pPr>
            <a:r>
              <a:rPr lang="en-US" altLang="en-US" sz="1600" b="1" dirty="0" err="1">
                <a:latin typeface="Courier New" pitchFamily="49" charset="0"/>
              </a:rPr>
              <a:t>s.bind</a:t>
            </a:r>
            <a:r>
              <a:rPr lang="en-US" altLang="en-US" sz="1600" b="1" dirty="0">
                <a:latin typeface="Courier New" pitchFamily="49" charset="0"/>
              </a:rPr>
              <a:t>(</a:t>
            </a:r>
            <a:r>
              <a:rPr lang="en-US" altLang="en-US" sz="1600" b="1" dirty="0">
                <a:solidFill>
                  <a:srgbClr val="B40000"/>
                </a:solidFill>
                <a:latin typeface="Courier New" pitchFamily="49" charset="0"/>
              </a:rPr>
              <a:t>('127.0.0.1', 11111)</a:t>
            </a:r>
            <a:r>
              <a:rPr lang="en-US" altLang="en-US" sz="1600" b="1" dirty="0">
                <a:latin typeface="Courier New" pitchFamily="49" charset="0"/>
              </a:rPr>
              <a:t>)</a:t>
            </a:r>
          </a:p>
          <a:p>
            <a:pPr marL="0" indent="0">
              <a:buNone/>
            </a:pPr>
            <a:r>
              <a:rPr lang="en-US" altLang="en-US" sz="1600" b="1" dirty="0">
                <a:latin typeface="Courier New" pitchFamily="49" charset="0"/>
              </a:rPr>
              <a:t>while 1: # nowadays, "while True"</a:t>
            </a:r>
          </a:p>
          <a:p>
            <a:pPr marL="0" indent="0">
              <a:buNone/>
            </a:pPr>
            <a:r>
              <a:rPr lang="en-US" altLang="en-US" sz="1600" b="1" dirty="0">
                <a:latin typeface="Courier New" pitchFamily="49" charset="0"/>
              </a:rPr>
              <a:t>    data, </a:t>
            </a:r>
            <a:r>
              <a:rPr lang="en-US" altLang="en-US" sz="1600" b="1" dirty="0" err="1">
                <a:latin typeface="Courier New" pitchFamily="49" charset="0"/>
              </a:rPr>
              <a:t>addr</a:t>
            </a:r>
            <a:r>
              <a:rPr lang="en-US" altLang="en-US" sz="1600" b="1" dirty="0">
                <a:latin typeface="Courier New" pitchFamily="49" charset="0"/>
              </a:rPr>
              <a:t> = </a:t>
            </a:r>
            <a:r>
              <a:rPr lang="en-US" altLang="en-US" sz="1600" b="1" dirty="0" err="1">
                <a:latin typeface="Courier New" pitchFamily="49" charset="0"/>
              </a:rPr>
              <a:t>s.recvfrom</a:t>
            </a:r>
            <a:r>
              <a:rPr lang="en-US" altLang="en-US" sz="1600" b="1" dirty="0">
                <a:latin typeface="Courier New" pitchFamily="49" charset="0"/>
              </a:rPr>
              <a:t>(1024)</a:t>
            </a:r>
          </a:p>
          <a:p>
            <a:pPr marL="0" indent="0">
              <a:buNone/>
            </a:pPr>
            <a:r>
              <a:rPr lang="en-US" altLang="en-US" sz="1600" b="1" dirty="0">
                <a:latin typeface="Courier New" pitchFamily="49" charset="0"/>
              </a:rPr>
              <a:t>    print "Connection from", </a:t>
            </a:r>
            <a:r>
              <a:rPr lang="en-US" altLang="en-US" sz="1600" b="1" dirty="0" err="1">
                <a:latin typeface="Courier New" pitchFamily="49" charset="0"/>
              </a:rPr>
              <a:t>addr</a:t>
            </a:r>
            <a:endParaRPr lang="en-US" altLang="en-US" sz="1600" b="1" dirty="0">
              <a:latin typeface="Courier New" pitchFamily="49" charset="0"/>
            </a:endParaRPr>
          </a:p>
          <a:p>
            <a:pPr marL="0" indent="0">
              <a:buNone/>
            </a:pPr>
            <a:r>
              <a:rPr lang="en-US" altLang="en-US" sz="1600" b="1" dirty="0">
                <a:latin typeface="Courier New" pitchFamily="49" charset="0"/>
              </a:rPr>
              <a:t>    </a:t>
            </a:r>
            <a:r>
              <a:rPr lang="en-US" altLang="en-US" sz="1600" b="1" dirty="0" err="1">
                <a:latin typeface="Courier New" pitchFamily="49" charset="0"/>
              </a:rPr>
              <a:t>s.sendto</a:t>
            </a:r>
            <a:r>
              <a:rPr lang="en-US" altLang="en-US" sz="1600" b="1" dirty="0">
                <a:latin typeface="Courier New" pitchFamily="49" charset="0"/>
              </a:rPr>
              <a:t>(</a:t>
            </a:r>
            <a:r>
              <a:rPr lang="en-US" altLang="en-US" sz="1600" b="1" dirty="0" err="1">
                <a:latin typeface="Courier New" pitchFamily="49" charset="0"/>
              </a:rPr>
              <a:t>data.upper</a:t>
            </a:r>
            <a:r>
              <a:rPr lang="en-US" altLang="en-US" sz="1600" b="1" dirty="0">
                <a:latin typeface="Courier New" pitchFamily="49" charset="0"/>
              </a:rPr>
              <a:t>(), </a:t>
            </a:r>
            <a:r>
              <a:rPr lang="en-US" altLang="en-US" sz="1600" b="1" dirty="0" err="1">
                <a:latin typeface="Courier New" pitchFamily="49" charset="0"/>
              </a:rPr>
              <a:t>addr</a:t>
            </a:r>
            <a:r>
              <a:rPr lang="en-US" altLang="en-US" sz="1600" b="1" dirty="0">
                <a:latin typeface="Courier New" pitchFamily="49" charset="0"/>
              </a:rPr>
              <a:t>)</a:t>
            </a:r>
          </a:p>
          <a:p>
            <a:pPr marL="0" indent="0">
              <a:buNone/>
            </a:pPr>
            <a:endParaRPr lang="en-US" altLang="en-US" sz="1600" b="1" dirty="0">
              <a:latin typeface="Courier New" pitchFamily="49" charset="0"/>
            </a:endParaRPr>
          </a:p>
          <a:p>
            <a:pPr marL="0" indent="0"/>
            <a:r>
              <a:rPr lang="en-US" altLang="en-US" sz="1600" dirty="0"/>
              <a:t> How much easier does it need to be?</a:t>
            </a:r>
            <a:br>
              <a:rPr lang="en-US" altLang="en-US" sz="1600" dirty="0">
                <a:solidFill>
                  <a:srgbClr val="FF00FF"/>
                </a:solidFill>
              </a:rPr>
            </a:br>
            <a:br>
              <a:rPr lang="en-US" altLang="en-US" sz="1600" dirty="0">
                <a:solidFill>
                  <a:srgbClr val="FF00FF"/>
                </a:solidFill>
              </a:rPr>
            </a:br>
            <a:r>
              <a:rPr lang="en-US" altLang="en-US" sz="1600" dirty="0"/>
              <a:t>Note that the </a:t>
            </a:r>
            <a:r>
              <a:rPr lang="en-US" altLang="en-US" sz="1600" i="1" dirty="0"/>
              <a:t>bind()</a:t>
            </a:r>
            <a:r>
              <a:rPr lang="en-US" altLang="en-US" sz="1600" dirty="0"/>
              <a:t> argument is a two-element tuple of address and port number</a:t>
            </a:r>
          </a:p>
        </p:txBody>
      </p:sp>
    </p:spTree>
    <p:custDataLst>
      <p:tags r:id="rId1"/>
    </p:custDataLst>
    <p:extLst>
      <p:ext uri="{BB962C8B-B14F-4D97-AF65-F5344CB8AC3E}">
        <p14:creationId xmlns:p14="http://schemas.microsoft.com/office/powerpoint/2010/main" val="3042385098"/>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r>
              <a:rPr lang="en-US" altLang="en-US" sz="3200" dirty="0"/>
              <a:t>Simple Connectionless Client</a:t>
            </a:r>
          </a:p>
        </p:txBody>
      </p:sp>
      <p:sp>
        <p:nvSpPr>
          <p:cNvPr id="382979" name="Rectangle 3"/>
          <p:cNvSpPr>
            <a:spLocks noGrp="1" noChangeArrowheads="1"/>
          </p:cNvSpPr>
          <p:nvPr>
            <p:ph type="body" idx="1"/>
          </p:nvPr>
        </p:nvSpPr>
        <p:spPr>
          <a:xfrm>
            <a:off x="2362200" y="1431925"/>
            <a:ext cx="7924800" cy="5426075"/>
          </a:xfrm>
        </p:spPr>
        <p:txBody>
          <a:bodyPr/>
          <a:lstStyle/>
          <a:p>
            <a:pPr>
              <a:buFontTx/>
              <a:buNone/>
            </a:pPr>
            <a:r>
              <a:rPr lang="en-US" altLang="en-US" sz="1600" b="1" dirty="0">
                <a:latin typeface="Courier New" pitchFamily="49" charset="0"/>
              </a:rPr>
              <a:t>from socket import socket, AF_INET, SOCK_DGRAM</a:t>
            </a:r>
          </a:p>
          <a:p>
            <a:pPr>
              <a:buFontTx/>
              <a:buNone/>
            </a:pPr>
            <a:r>
              <a:rPr lang="en-US" altLang="en-US" sz="1600" b="1" dirty="0">
                <a:latin typeface="Courier New" pitchFamily="49" charset="0"/>
              </a:rPr>
              <a:t>s = socket(AF_INET, SOCK_DGRAM)</a:t>
            </a:r>
          </a:p>
          <a:p>
            <a:pPr>
              <a:buFontTx/>
              <a:buNone/>
            </a:pPr>
            <a:r>
              <a:rPr lang="en-US" altLang="en-US" sz="1600" b="1" dirty="0" err="1">
                <a:latin typeface="Courier New" pitchFamily="49" charset="0"/>
              </a:rPr>
              <a:t>s.bind</a:t>
            </a:r>
            <a:r>
              <a:rPr lang="en-US" altLang="en-US" sz="1600" b="1" dirty="0">
                <a:latin typeface="Courier New" pitchFamily="49" charset="0"/>
              </a:rPr>
              <a:t>(('127.0.0.1', 0)) # OS chooses port</a:t>
            </a:r>
          </a:p>
          <a:p>
            <a:pPr>
              <a:buFontTx/>
              <a:buNone/>
            </a:pPr>
            <a:r>
              <a:rPr lang="en-US" altLang="en-US" sz="1600" b="1" dirty="0">
                <a:latin typeface="Courier New" pitchFamily="49" charset="0"/>
              </a:rPr>
              <a:t>print "using", </a:t>
            </a:r>
            <a:r>
              <a:rPr lang="en-US" altLang="en-US" sz="1600" b="1" dirty="0" err="1">
                <a:latin typeface="Courier New" pitchFamily="49" charset="0"/>
              </a:rPr>
              <a:t>s.getsocketname</a:t>
            </a:r>
            <a:r>
              <a:rPr lang="en-US" altLang="en-US" sz="1600" b="1" dirty="0">
                <a:latin typeface="Courier New" pitchFamily="49" charset="0"/>
              </a:rPr>
              <a:t>()</a:t>
            </a:r>
          </a:p>
          <a:p>
            <a:pPr>
              <a:buFontTx/>
              <a:buNone/>
            </a:pPr>
            <a:r>
              <a:rPr lang="en-US" altLang="en-US" sz="1600" b="1" dirty="0">
                <a:latin typeface="Courier New" pitchFamily="49" charset="0"/>
              </a:rPr>
              <a:t>server = ('127.0.0.1', 11111)</a:t>
            </a:r>
          </a:p>
          <a:p>
            <a:pPr>
              <a:buFontTx/>
              <a:buNone/>
            </a:pPr>
            <a:r>
              <a:rPr lang="en-US" altLang="en-US" sz="1600" b="1" dirty="0" err="1">
                <a:latin typeface="Courier New" pitchFamily="49" charset="0"/>
              </a:rPr>
              <a:t>s.sendto</a:t>
            </a:r>
            <a:r>
              <a:rPr lang="en-US" altLang="en-US" sz="1600" b="1" dirty="0">
                <a:latin typeface="Courier New" pitchFamily="49" charset="0"/>
              </a:rPr>
              <a:t>("</a:t>
            </a:r>
            <a:r>
              <a:rPr lang="en-US" altLang="en-US" sz="1600" b="1" dirty="0" err="1">
                <a:latin typeface="Courier New" pitchFamily="49" charset="0"/>
              </a:rPr>
              <a:t>MixedCaseString</a:t>
            </a:r>
            <a:r>
              <a:rPr lang="en-US" altLang="en-US" sz="1600" b="1" dirty="0">
                <a:latin typeface="Courier New" pitchFamily="49" charset="0"/>
              </a:rPr>
              <a:t>", server)</a:t>
            </a:r>
          </a:p>
          <a:p>
            <a:pPr>
              <a:buFontTx/>
              <a:buNone/>
            </a:pPr>
            <a:r>
              <a:rPr lang="en-US" altLang="en-US" sz="1600" b="1" dirty="0">
                <a:latin typeface="Courier New" pitchFamily="49" charset="0"/>
              </a:rPr>
              <a:t>data, </a:t>
            </a:r>
            <a:r>
              <a:rPr lang="en-US" altLang="en-US" sz="1600" b="1" dirty="0" err="1">
                <a:latin typeface="Courier New" pitchFamily="49" charset="0"/>
              </a:rPr>
              <a:t>addr</a:t>
            </a:r>
            <a:r>
              <a:rPr lang="en-US" altLang="en-US" sz="1600" b="1" dirty="0">
                <a:latin typeface="Courier New" pitchFamily="49" charset="0"/>
              </a:rPr>
              <a:t> = </a:t>
            </a:r>
            <a:r>
              <a:rPr lang="en-US" altLang="en-US" sz="1600" b="1" dirty="0" err="1">
                <a:latin typeface="Courier New" pitchFamily="49" charset="0"/>
              </a:rPr>
              <a:t>s.recvfrom</a:t>
            </a:r>
            <a:r>
              <a:rPr lang="en-US" altLang="en-US" sz="1600" b="1" dirty="0">
                <a:latin typeface="Courier New" pitchFamily="49" charset="0"/>
              </a:rPr>
              <a:t>(1024)</a:t>
            </a:r>
          </a:p>
          <a:p>
            <a:pPr>
              <a:buFontTx/>
              <a:buNone/>
            </a:pPr>
            <a:r>
              <a:rPr lang="en-US" altLang="en-US" sz="1600" b="1" dirty="0">
                <a:latin typeface="Courier New" pitchFamily="49" charset="0"/>
              </a:rPr>
              <a:t>print "received", data, "from", </a:t>
            </a:r>
            <a:r>
              <a:rPr lang="en-US" altLang="en-US" sz="1600" b="1" dirty="0" err="1">
                <a:latin typeface="Courier New" pitchFamily="49" charset="0"/>
              </a:rPr>
              <a:t>addr</a:t>
            </a:r>
            <a:endParaRPr lang="en-US" altLang="en-US" sz="1600" b="1" dirty="0">
              <a:latin typeface="Courier New" pitchFamily="49" charset="0"/>
            </a:endParaRPr>
          </a:p>
          <a:p>
            <a:pPr>
              <a:buFontTx/>
              <a:buNone/>
            </a:pPr>
            <a:r>
              <a:rPr lang="en-US" altLang="en-US" sz="1600" b="1" dirty="0" err="1">
                <a:latin typeface="Courier New" pitchFamily="49" charset="0"/>
              </a:rPr>
              <a:t>s.close</a:t>
            </a:r>
            <a:r>
              <a:rPr lang="en-US" altLang="en-US" sz="1600" b="1" dirty="0">
                <a:latin typeface="Courier New" pitchFamily="49" charset="0"/>
              </a:rPr>
              <a:t>()</a:t>
            </a:r>
          </a:p>
          <a:p>
            <a:pPr>
              <a:buFontTx/>
              <a:buNone/>
            </a:pPr>
            <a:endParaRPr lang="en-US" altLang="en-US" sz="1600" b="1" dirty="0">
              <a:latin typeface="Courier New" pitchFamily="49" charset="0"/>
            </a:endParaRPr>
          </a:p>
          <a:p>
            <a:r>
              <a:rPr lang="en-US" altLang="en-US" sz="1600" dirty="0"/>
              <a:t>Relatively easy to understand?</a:t>
            </a:r>
          </a:p>
        </p:txBody>
      </p:sp>
    </p:spTree>
    <p:custDataLst>
      <p:tags r:id="rId1"/>
    </p:custDataLst>
    <p:extLst>
      <p:ext uri="{BB962C8B-B14F-4D97-AF65-F5344CB8AC3E}">
        <p14:creationId xmlns:p14="http://schemas.microsoft.com/office/powerpoint/2010/main" val="826870229"/>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altLang="en-US" sz="3200" dirty="0"/>
              <a:t>Connection-Oriented</a:t>
            </a:r>
            <a:r>
              <a:rPr lang="en-US" altLang="en-US" dirty="0"/>
              <a:t> Services</a:t>
            </a:r>
          </a:p>
        </p:txBody>
      </p:sp>
      <p:grpSp>
        <p:nvGrpSpPr>
          <p:cNvPr id="377863" name="Group 7"/>
          <p:cNvGrpSpPr>
            <a:grpSpLocks/>
          </p:cNvGrpSpPr>
          <p:nvPr/>
        </p:nvGrpSpPr>
        <p:grpSpPr bwMode="auto">
          <a:xfrm>
            <a:off x="3733800" y="1422401"/>
            <a:ext cx="1219200" cy="366713"/>
            <a:chOff x="1200" y="896"/>
            <a:chExt cx="768" cy="231"/>
          </a:xfrm>
        </p:grpSpPr>
        <p:sp>
          <p:nvSpPr>
            <p:cNvPr id="377860" name="Rectangle 4" descr="Paper bag"/>
            <p:cNvSpPr>
              <a:spLocks noChangeArrowheads="1"/>
            </p:cNvSpPr>
            <p:nvPr/>
          </p:nvSpPr>
          <p:spPr bwMode="auto">
            <a:xfrm>
              <a:off x="1200" y="912"/>
              <a:ext cx="768" cy="192"/>
            </a:xfrm>
            <a:prstGeom prst="rect">
              <a:avLst/>
            </a:prstGeom>
            <a:noFill/>
            <a:ln w="38100">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7861" name="Text Box 5" descr="Paper bag"/>
            <p:cNvSpPr txBox="1">
              <a:spLocks noChangeArrowheads="1"/>
            </p:cNvSpPr>
            <p:nvPr/>
          </p:nvSpPr>
          <p:spPr bwMode="auto">
            <a:xfrm>
              <a:off x="1200" y="896"/>
              <a:ext cx="768" cy="231"/>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socket()</a:t>
              </a:r>
            </a:p>
          </p:txBody>
        </p:sp>
      </p:grpSp>
      <p:grpSp>
        <p:nvGrpSpPr>
          <p:cNvPr id="377864" name="Group 8"/>
          <p:cNvGrpSpPr>
            <a:grpSpLocks/>
          </p:cNvGrpSpPr>
          <p:nvPr/>
        </p:nvGrpSpPr>
        <p:grpSpPr bwMode="auto">
          <a:xfrm>
            <a:off x="3733800" y="2008188"/>
            <a:ext cx="1219200" cy="366712"/>
            <a:chOff x="1200" y="896"/>
            <a:chExt cx="768" cy="231"/>
          </a:xfrm>
        </p:grpSpPr>
        <p:sp>
          <p:nvSpPr>
            <p:cNvPr id="377865" name="Rectangle 9" descr="Paper bag"/>
            <p:cNvSpPr>
              <a:spLocks noChangeArrowheads="1"/>
            </p:cNvSpPr>
            <p:nvPr/>
          </p:nvSpPr>
          <p:spPr bwMode="auto">
            <a:xfrm>
              <a:off x="1200" y="912"/>
              <a:ext cx="768" cy="192"/>
            </a:xfrm>
            <a:prstGeom prst="rect">
              <a:avLst/>
            </a:prstGeom>
            <a:noFill/>
            <a:ln w="38100">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7866" name="Text Box 10" descr="Paper bag"/>
            <p:cNvSpPr txBox="1">
              <a:spLocks noChangeArrowheads="1"/>
            </p:cNvSpPr>
            <p:nvPr/>
          </p:nvSpPr>
          <p:spPr bwMode="auto">
            <a:xfrm>
              <a:off x="1200" y="896"/>
              <a:ext cx="768" cy="231"/>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bind()</a:t>
              </a:r>
            </a:p>
          </p:txBody>
        </p:sp>
      </p:grpSp>
      <p:grpSp>
        <p:nvGrpSpPr>
          <p:cNvPr id="377867" name="Group 11"/>
          <p:cNvGrpSpPr>
            <a:grpSpLocks/>
          </p:cNvGrpSpPr>
          <p:nvPr/>
        </p:nvGrpSpPr>
        <p:grpSpPr bwMode="auto">
          <a:xfrm>
            <a:off x="3733800" y="2606676"/>
            <a:ext cx="1219200" cy="366713"/>
            <a:chOff x="1200" y="896"/>
            <a:chExt cx="768" cy="231"/>
          </a:xfrm>
        </p:grpSpPr>
        <p:sp>
          <p:nvSpPr>
            <p:cNvPr id="377868" name="Rectangle 12" descr="Paper bag"/>
            <p:cNvSpPr>
              <a:spLocks noChangeArrowheads="1"/>
            </p:cNvSpPr>
            <p:nvPr/>
          </p:nvSpPr>
          <p:spPr bwMode="auto">
            <a:xfrm>
              <a:off x="1200" y="912"/>
              <a:ext cx="768" cy="192"/>
            </a:xfrm>
            <a:prstGeom prst="rect">
              <a:avLst/>
            </a:prstGeom>
            <a:noFill/>
            <a:ln w="38100">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7869" name="Text Box 13" descr="Paper bag"/>
            <p:cNvSpPr txBox="1">
              <a:spLocks noChangeArrowheads="1"/>
            </p:cNvSpPr>
            <p:nvPr/>
          </p:nvSpPr>
          <p:spPr bwMode="auto">
            <a:xfrm>
              <a:off x="1200" y="896"/>
              <a:ext cx="768" cy="231"/>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listen()</a:t>
              </a:r>
            </a:p>
          </p:txBody>
        </p:sp>
      </p:grpSp>
      <p:grpSp>
        <p:nvGrpSpPr>
          <p:cNvPr id="377870" name="Group 14"/>
          <p:cNvGrpSpPr>
            <a:grpSpLocks/>
          </p:cNvGrpSpPr>
          <p:nvPr/>
        </p:nvGrpSpPr>
        <p:grpSpPr bwMode="auto">
          <a:xfrm>
            <a:off x="3733800" y="3201988"/>
            <a:ext cx="1219200" cy="366712"/>
            <a:chOff x="1200" y="896"/>
            <a:chExt cx="768" cy="231"/>
          </a:xfrm>
        </p:grpSpPr>
        <p:sp>
          <p:nvSpPr>
            <p:cNvPr id="377871" name="Rectangle 15" descr="Paper bag"/>
            <p:cNvSpPr>
              <a:spLocks noChangeArrowheads="1"/>
            </p:cNvSpPr>
            <p:nvPr/>
          </p:nvSpPr>
          <p:spPr bwMode="auto">
            <a:xfrm>
              <a:off x="1200" y="912"/>
              <a:ext cx="768" cy="192"/>
            </a:xfrm>
            <a:prstGeom prst="rect">
              <a:avLst/>
            </a:prstGeom>
            <a:noFill/>
            <a:ln w="38100">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7872" name="Text Box 16" descr="Paper bag"/>
            <p:cNvSpPr txBox="1">
              <a:spLocks noChangeArrowheads="1"/>
            </p:cNvSpPr>
            <p:nvPr/>
          </p:nvSpPr>
          <p:spPr bwMode="auto">
            <a:xfrm>
              <a:off x="1200" y="896"/>
              <a:ext cx="768" cy="231"/>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accept()</a:t>
              </a:r>
            </a:p>
          </p:txBody>
        </p:sp>
      </p:grpSp>
      <p:grpSp>
        <p:nvGrpSpPr>
          <p:cNvPr id="377873" name="Group 17"/>
          <p:cNvGrpSpPr>
            <a:grpSpLocks/>
          </p:cNvGrpSpPr>
          <p:nvPr/>
        </p:nvGrpSpPr>
        <p:grpSpPr bwMode="auto">
          <a:xfrm>
            <a:off x="3733800" y="4419601"/>
            <a:ext cx="1219200" cy="366713"/>
            <a:chOff x="1200" y="896"/>
            <a:chExt cx="768" cy="231"/>
          </a:xfrm>
        </p:grpSpPr>
        <p:sp>
          <p:nvSpPr>
            <p:cNvPr id="377874" name="Rectangle 18" descr="Paper bag"/>
            <p:cNvSpPr>
              <a:spLocks noChangeArrowheads="1"/>
            </p:cNvSpPr>
            <p:nvPr/>
          </p:nvSpPr>
          <p:spPr bwMode="auto">
            <a:xfrm>
              <a:off x="1200" y="912"/>
              <a:ext cx="768" cy="192"/>
            </a:xfrm>
            <a:prstGeom prst="rect">
              <a:avLst/>
            </a:prstGeom>
            <a:noFill/>
            <a:ln w="38100">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7875" name="Text Box 19" descr="Paper bag"/>
            <p:cNvSpPr txBox="1">
              <a:spLocks noChangeArrowheads="1"/>
            </p:cNvSpPr>
            <p:nvPr/>
          </p:nvSpPr>
          <p:spPr bwMode="auto">
            <a:xfrm>
              <a:off x="1200" y="896"/>
              <a:ext cx="768" cy="231"/>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read()</a:t>
              </a:r>
            </a:p>
          </p:txBody>
        </p:sp>
      </p:grpSp>
      <p:grpSp>
        <p:nvGrpSpPr>
          <p:cNvPr id="377876" name="Group 20"/>
          <p:cNvGrpSpPr>
            <a:grpSpLocks/>
          </p:cNvGrpSpPr>
          <p:nvPr/>
        </p:nvGrpSpPr>
        <p:grpSpPr bwMode="auto">
          <a:xfrm>
            <a:off x="3733800" y="5602288"/>
            <a:ext cx="1219200" cy="366712"/>
            <a:chOff x="1200" y="896"/>
            <a:chExt cx="768" cy="231"/>
          </a:xfrm>
        </p:grpSpPr>
        <p:sp>
          <p:nvSpPr>
            <p:cNvPr id="377877" name="Rectangle 21" descr="Paper bag"/>
            <p:cNvSpPr>
              <a:spLocks noChangeArrowheads="1"/>
            </p:cNvSpPr>
            <p:nvPr/>
          </p:nvSpPr>
          <p:spPr bwMode="auto">
            <a:xfrm>
              <a:off x="1200" y="912"/>
              <a:ext cx="768" cy="192"/>
            </a:xfrm>
            <a:prstGeom prst="rect">
              <a:avLst/>
            </a:prstGeom>
            <a:noFill/>
            <a:ln w="38100">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7878" name="Text Box 22" descr="Paper bag"/>
            <p:cNvSpPr txBox="1">
              <a:spLocks noChangeArrowheads="1"/>
            </p:cNvSpPr>
            <p:nvPr/>
          </p:nvSpPr>
          <p:spPr bwMode="auto">
            <a:xfrm>
              <a:off x="1200" y="896"/>
              <a:ext cx="768" cy="231"/>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write()</a:t>
              </a:r>
            </a:p>
          </p:txBody>
        </p:sp>
      </p:grpSp>
      <p:sp>
        <p:nvSpPr>
          <p:cNvPr id="377879" name="Line 23"/>
          <p:cNvSpPr>
            <a:spLocks noChangeShapeType="1"/>
          </p:cNvSpPr>
          <p:nvPr/>
        </p:nvSpPr>
        <p:spPr bwMode="auto">
          <a:xfrm>
            <a:off x="4343400" y="17526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7880" name="Line 24"/>
          <p:cNvSpPr>
            <a:spLocks noChangeShapeType="1"/>
          </p:cNvSpPr>
          <p:nvPr/>
        </p:nvSpPr>
        <p:spPr bwMode="auto">
          <a:xfrm>
            <a:off x="4343400" y="23368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7881" name="Line 25"/>
          <p:cNvSpPr>
            <a:spLocks noChangeShapeType="1"/>
          </p:cNvSpPr>
          <p:nvPr/>
        </p:nvSpPr>
        <p:spPr bwMode="auto">
          <a:xfrm>
            <a:off x="4343400" y="2935288"/>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7882" name="Line 26"/>
          <p:cNvSpPr>
            <a:spLocks noChangeShapeType="1"/>
          </p:cNvSpPr>
          <p:nvPr/>
        </p:nvSpPr>
        <p:spPr bwMode="auto">
          <a:xfrm>
            <a:off x="4343400" y="35179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7883" name="Text Box 27" descr="Paper bag"/>
          <p:cNvSpPr txBox="1">
            <a:spLocks noChangeArrowheads="1"/>
          </p:cNvSpPr>
          <p:nvPr/>
        </p:nvSpPr>
        <p:spPr bwMode="auto">
          <a:xfrm>
            <a:off x="3429000" y="3733801"/>
            <a:ext cx="1905000" cy="366713"/>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t>[blocked]</a:t>
            </a:r>
          </a:p>
        </p:txBody>
      </p:sp>
      <p:grpSp>
        <p:nvGrpSpPr>
          <p:cNvPr id="377884" name="Group 28"/>
          <p:cNvGrpSpPr>
            <a:grpSpLocks/>
          </p:cNvGrpSpPr>
          <p:nvPr/>
        </p:nvGrpSpPr>
        <p:grpSpPr bwMode="auto">
          <a:xfrm>
            <a:off x="8255000" y="2133601"/>
            <a:ext cx="1219200" cy="366713"/>
            <a:chOff x="1200" y="896"/>
            <a:chExt cx="768" cy="231"/>
          </a:xfrm>
        </p:grpSpPr>
        <p:sp>
          <p:nvSpPr>
            <p:cNvPr id="377885" name="Rectangle 29" descr="Paper bag"/>
            <p:cNvSpPr>
              <a:spLocks noChangeArrowheads="1"/>
            </p:cNvSpPr>
            <p:nvPr/>
          </p:nvSpPr>
          <p:spPr bwMode="auto">
            <a:xfrm>
              <a:off x="1200" y="912"/>
              <a:ext cx="768" cy="192"/>
            </a:xfrm>
            <a:prstGeom prst="rect">
              <a:avLst/>
            </a:prstGeom>
            <a:noFill/>
            <a:ln w="38100">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7886" name="Text Box 30" descr="Paper bag"/>
            <p:cNvSpPr txBox="1">
              <a:spLocks noChangeArrowheads="1"/>
            </p:cNvSpPr>
            <p:nvPr/>
          </p:nvSpPr>
          <p:spPr bwMode="auto">
            <a:xfrm>
              <a:off x="1200" y="896"/>
              <a:ext cx="768" cy="231"/>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socket()</a:t>
              </a:r>
            </a:p>
          </p:txBody>
        </p:sp>
      </p:grpSp>
      <p:grpSp>
        <p:nvGrpSpPr>
          <p:cNvPr id="377887" name="Group 31"/>
          <p:cNvGrpSpPr>
            <a:grpSpLocks/>
          </p:cNvGrpSpPr>
          <p:nvPr/>
        </p:nvGrpSpPr>
        <p:grpSpPr bwMode="auto">
          <a:xfrm>
            <a:off x="8255000" y="2743201"/>
            <a:ext cx="1219200" cy="366713"/>
            <a:chOff x="1200" y="896"/>
            <a:chExt cx="768" cy="231"/>
          </a:xfrm>
        </p:grpSpPr>
        <p:sp>
          <p:nvSpPr>
            <p:cNvPr id="377888" name="Rectangle 32" descr="Paper bag"/>
            <p:cNvSpPr>
              <a:spLocks noChangeArrowheads="1"/>
            </p:cNvSpPr>
            <p:nvPr/>
          </p:nvSpPr>
          <p:spPr bwMode="auto">
            <a:xfrm>
              <a:off x="1200" y="912"/>
              <a:ext cx="768" cy="192"/>
            </a:xfrm>
            <a:prstGeom prst="rect">
              <a:avLst/>
            </a:prstGeom>
            <a:noFill/>
            <a:ln w="38100">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7889" name="Text Box 33" descr="Paper bag"/>
            <p:cNvSpPr txBox="1">
              <a:spLocks noChangeArrowheads="1"/>
            </p:cNvSpPr>
            <p:nvPr/>
          </p:nvSpPr>
          <p:spPr bwMode="auto">
            <a:xfrm>
              <a:off x="1200" y="896"/>
              <a:ext cx="768" cy="231"/>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connect()</a:t>
              </a:r>
            </a:p>
          </p:txBody>
        </p:sp>
      </p:grpSp>
      <p:grpSp>
        <p:nvGrpSpPr>
          <p:cNvPr id="377890" name="Group 34"/>
          <p:cNvGrpSpPr>
            <a:grpSpLocks/>
          </p:cNvGrpSpPr>
          <p:nvPr/>
        </p:nvGrpSpPr>
        <p:grpSpPr bwMode="auto">
          <a:xfrm>
            <a:off x="8255000" y="3352801"/>
            <a:ext cx="1219200" cy="366713"/>
            <a:chOff x="1200" y="896"/>
            <a:chExt cx="768" cy="231"/>
          </a:xfrm>
        </p:grpSpPr>
        <p:sp>
          <p:nvSpPr>
            <p:cNvPr id="377891" name="Rectangle 35" descr="Paper bag"/>
            <p:cNvSpPr>
              <a:spLocks noChangeArrowheads="1"/>
            </p:cNvSpPr>
            <p:nvPr/>
          </p:nvSpPr>
          <p:spPr bwMode="auto">
            <a:xfrm>
              <a:off x="1200" y="912"/>
              <a:ext cx="768" cy="192"/>
            </a:xfrm>
            <a:prstGeom prst="rect">
              <a:avLst/>
            </a:prstGeom>
            <a:noFill/>
            <a:ln w="38100">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7892" name="Text Box 36" descr="Paper bag"/>
            <p:cNvSpPr txBox="1">
              <a:spLocks noChangeArrowheads="1"/>
            </p:cNvSpPr>
            <p:nvPr/>
          </p:nvSpPr>
          <p:spPr bwMode="auto">
            <a:xfrm>
              <a:off x="1200" y="896"/>
              <a:ext cx="768" cy="231"/>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write()</a:t>
              </a:r>
            </a:p>
          </p:txBody>
        </p:sp>
      </p:grpSp>
      <p:grpSp>
        <p:nvGrpSpPr>
          <p:cNvPr id="377893" name="Group 37"/>
          <p:cNvGrpSpPr>
            <a:grpSpLocks/>
          </p:cNvGrpSpPr>
          <p:nvPr/>
        </p:nvGrpSpPr>
        <p:grpSpPr bwMode="auto">
          <a:xfrm>
            <a:off x="8255000" y="3948113"/>
            <a:ext cx="1219200" cy="366712"/>
            <a:chOff x="1200" y="896"/>
            <a:chExt cx="768" cy="231"/>
          </a:xfrm>
        </p:grpSpPr>
        <p:sp>
          <p:nvSpPr>
            <p:cNvPr id="377894" name="Rectangle 38" descr="Paper bag"/>
            <p:cNvSpPr>
              <a:spLocks noChangeArrowheads="1"/>
            </p:cNvSpPr>
            <p:nvPr/>
          </p:nvSpPr>
          <p:spPr bwMode="auto">
            <a:xfrm>
              <a:off x="1200" y="912"/>
              <a:ext cx="768" cy="192"/>
            </a:xfrm>
            <a:prstGeom prst="rect">
              <a:avLst/>
            </a:prstGeom>
            <a:noFill/>
            <a:ln w="38100">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7895" name="Text Box 39" descr="Paper bag"/>
            <p:cNvSpPr txBox="1">
              <a:spLocks noChangeArrowheads="1"/>
            </p:cNvSpPr>
            <p:nvPr/>
          </p:nvSpPr>
          <p:spPr bwMode="auto">
            <a:xfrm>
              <a:off x="1200" y="896"/>
              <a:ext cx="768" cy="231"/>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read()</a:t>
              </a:r>
            </a:p>
          </p:txBody>
        </p:sp>
      </p:grpSp>
      <p:sp>
        <p:nvSpPr>
          <p:cNvPr id="377896" name="Line 40"/>
          <p:cNvSpPr>
            <a:spLocks noChangeShapeType="1"/>
          </p:cNvSpPr>
          <p:nvPr/>
        </p:nvSpPr>
        <p:spPr bwMode="auto">
          <a:xfrm>
            <a:off x="8864600" y="24638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7897" name="Line 41"/>
          <p:cNvSpPr>
            <a:spLocks noChangeShapeType="1"/>
          </p:cNvSpPr>
          <p:nvPr/>
        </p:nvSpPr>
        <p:spPr bwMode="auto">
          <a:xfrm>
            <a:off x="8864600" y="3071813"/>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7898" name="Line 42"/>
          <p:cNvSpPr>
            <a:spLocks noChangeShapeType="1"/>
          </p:cNvSpPr>
          <p:nvPr/>
        </p:nvSpPr>
        <p:spPr bwMode="auto">
          <a:xfrm>
            <a:off x="8864600" y="3681413"/>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7899" name="Line 43"/>
          <p:cNvSpPr>
            <a:spLocks noChangeShapeType="1"/>
          </p:cNvSpPr>
          <p:nvPr/>
        </p:nvSpPr>
        <p:spPr bwMode="auto">
          <a:xfrm>
            <a:off x="8864600" y="4264025"/>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377900" name="AutoShape 44"/>
          <p:cNvCxnSpPr>
            <a:cxnSpLocks noChangeShapeType="1"/>
            <a:endCxn id="377883" idx="2"/>
          </p:cNvCxnSpPr>
          <p:nvPr/>
        </p:nvCxnSpPr>
        <p:spPr bwMode="auto">
          <a:xfrm rot="10800000" flipV="1">
            <a:off x="4381500" y="2946401"/>
            <a:ext cx="3886200" cy="1154113"/>
          </a:xfrm>
          <a:prstGeom prst="bentConnector4">
            <a:avLst>
              <a:gd name="adj1" fmla="val 68421"/>
              <a:gd name="adj2" fmla="val 101787"/>
            </a:avLst>
          </a:prstGeom>
          <a:noFill/>
          <a:ln w="38100">
            <a:solidFill>
              <a:schemeClr val="tx1"/>
            </a:solidFill>
            <a:prstDash val="sysDot"/>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7901" name="Line 45"/>
          <p:cNvSpPr>
            <a:spLocks noChangeShapeType="1"/>
          </p:cNvSpPr>
          <p:nvPr/>
        </p:nvSpPr>
        <p:spPr bwMode="auto">
          <a:xfrm>
            <a:off x="4343400" y="41148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7902" name="Line 46"/>
          <p:cNvSpPr>
            <a:spLocks noChangeShapeType="1"/>
          </p:cNvSpPr>
          <p:nvPr/>
        </p:nvSpPr>
        <p:spPr bwMode="auto">
          <a:xfrm>
            <a:off x="4343400" y="47371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7903" name="Text Box 47" descr="Paper bag"/>
          <p:cNvSpPr txBox="1">
            <a:spLocks noChangeArrowheads="1"/>
          </p:cNvSpPr>
          <p:nvPr/>
        </p:nvSpPr>
        <p:spPr bwMode="auto">
          <a:xfrm>
            <a:off x="3429000" y="4953001"/>
            <a:ext cx="1905000" cy="366713"/>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t>[blocked]</a:t>
            </a:r>
          </a:p>
        </p:txBody>
      </p:sp>
      <p:sp>
        <p:nvSpPr>
          <p:cNvPr id="377904" name="Line 48"/>
          <p:cNvSpPr>
            <a:spLocks noChangeShapeType="1"/>
          </p:cNvSpPr>
          <p:nvPr/>
        </p:nvSpPr>
        <p:spPr bwMode="auto">
          <a:xfrm>
            <a:off x="4343400" y="53340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7905" name="Text Box 49" descr="Paper bag"/>
          <p:cNvSpPr txBox="1">
            <a:spLocks noChangeArrowheads="1"/>
          </p:cNvSpPr>
          <p:nvPr/>
        </p:nvSpPr>
        <p:spPr bwMode="auto">
          <a:xfrm>
            <a:off x="7924800" y="4495801"/>
            <a:ext cx="1905000" cy="366713"/>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t>[blocked]</a:t>
            </a:r>
          </a:p>
        </p:txBody>
      </p:sp>
      <p:cxnSp>
        <p:nvCxnSpPr>
          <p:cNvPr id="377907" name="AutoShape 51"/>
          <p:cNvCxnSpPr>
            <a:cxnSpLocks noChangeShapeType="1"/>
          </p:cNvCxnSpPr>
          <p:nvPr/>
        </p:nvCxnSpPr>
        <p:spPr bwMode="auto">
          <a:xfrm rot="10800000" flipV="1">
            <a:off x="4395788" y="3530601"/>
            <a:ext cx="3854450" cy="1789113"/>
          </a:xfrm>
          <a:prstGeom prst="bentConnector4">
            <a:avLst>
              <a:gd name="adj1" fmla="val 52509"/>
              <a:gd name="adj2" fmla="val 99644"/>
            </a:avLst>
          </a:prstGeom>
          <a:noFill/>
          <a:ln w="7620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377908" name="AutoShape 52"/>
          <p:cNvCxnSpPr>
            <a:cxnSpLocks noChangeShapeType="1"/>
            <a:stCxn id="377878" idx="3"/>
          </p:cNvCxnSpPr>
          <p:nvPr/>
        </p:nvCxnSpPr>
        <p:spPr bwMode="auto">
          <a:xfrm flipV="1">
            <a:off x="4953000" y="4857750"/>
            <a:ext cx="3937000" cy="928688"/>
          </a:xfrm>
          <a:prstGeom prst="bentConnector3">
            <a:avLst>
              <a:gd name="adj1" fmla="val 50000"/>
            </a:avLst>
          </a:prstGeom>
          <a:noFill/>
          <a:ln w="7620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7909" name="AutoShape 53"/>
          <p:cNvCxnSpPr>
            <a:cxnSpLocks noChangeShapeType="1"/>
            <a:endCxn id="377875" idx="1"/>
          </p:cNvCxnSpPr>
          <p:nvPr/>
        </p:nvCxnSpPr>
        <p:spPr bwMode="auto">
          <a:xfrm rot="5400000" flipH="1">
            <a:off x="3295650" y="5041900"/>
            <a:ext cx="1333500" cy="457200"/>
          </a:xfrm>
          <a:prstGeom prst="bentConnector4">
            <a:avLst>
              <a:gd name="adj1" fmla="val -19884"/>
              <a:gd name="adj2" fmla="val 197569"/>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7910" name="AutoShape 54"/>
          <p:cNvCxnSpPr>
            <a:cxnSpLocks noChangeShapeType="1"/>
            <a:stCxn id="377905" idx="2"/>
            <a:endCxn id="377892" idx="3"/>
          </p:cNvCxnSpPr>
          <p:nvPr/>
        </p:nvCxnSpPr>
        <p:spPr bwMode="auto">
          <a:xfrm rot="5400000" flipH="1" flipV="1">
            <a:off x="8512969" y="3901282"/>
            <a:ext cx="1325563" cy="596900"/>
          </a:xfrm>
          <a:prstGeom prst="bentConnector4">
            <a:avLst>
              <a:gd name="adj1" fmla="val -17245"/>
              <a:gd name="adj2" fmla="val 19787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7911" name="Text Box 55" descr="Paper bag"/>
          <p:cNvSpPr txBox="1">
            <a:spLocks noChangeArrowheads="1"/>
          </p:cNvSpPr>
          <p:nvPr/>
        </p:nvSpPr>
        <p:spPr bwMode="auto">
          <a:xfrm>
            <a:off x="5029200" y="1371600"/>
            <a:ext cx="2057400" cy="369332"/>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t>Server</a:t>
            </a:r>
          </a:p>
        </p:txBody>
      </p:sp>
      <p:sp>
        <p:nvSpPr>
          <p:cNvPr id="377912" name="Text Box 56" descr="Paper bag"/>
          <p:cNvSpPr txBox="1">
            <a:spLocks noChangeArrowheads="1"/>
          </p:cNvSpPr>
          <p:nvPr/>
        </p:nvSpPr>
        <p:spPr bwMode="auto">
          <a:xfrm>
            <a:off x="7848600" y="1371600"/>
            <a:ext cx="2057400" cy="369332"/>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Client</a:t>
            </a:r>
          </a:p>
        </p:txBody>
      </p:sp>
      <p:cxnSp>
        <p:nvCxnSpPr>
          <p:cNvPr id="377913" name="AutoShape 57"/>
          <p:cNvCxnSpPr>
            <a:cxnSpLocks noChangeShapeType="1"/>
            <a:endCxn id="377872" idx="1"/>
          </p:cNvCxnSpPr>
          <p:nvPr/>
        </p:nvCxnSpPr>
        <p:spPr bwMode="auto">
          <a:xfrm rot="5400000" flipH="1">
            <a:off x="2840038" y="4279901"/>
            <a:ext cx="2549525" cy="762000"/>
          </a:xfrm>
          <a:prstGeom prst="bentConnector4">
            <a:avLst>
              <a:gd name="adj1" fmla="val -20736"/>
              <a:gd name="adj2" fmla="val 263333"/>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7914" name="Text Box 58" descr="Paper bag"/>
          <p:cNvSpPr txBox="1">
            <a:spLocks noChangeArrowheads="1"/>
          </p:cNvSpPr>
          <p:nvPr/>
        </p:nvSpPr>
        <p:spPr bwMode="auto">
          <a:xfrm>
            <a:off x="4708526" y="5907088"/>
            <a:ext cx="5426075" cy="369332"/>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377915" name="Text Box 59" descr="Paper bag"/>
          <p:cNvSpPr txBox="1">
            <a:spLocks noChangeArrowheads="1"/>
          </p:cNvSpPr>
          <p:nvPr/>
        </p:nvSpPr>
        <p:spPr bwMode="auto">
          <a:xfrm>
            <a:off x="4495800" y="5943600"/>
            <a:ext cx="3048000" cy="52322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1400" b="1"/>
              <a:t>When interaction is over, server loops to accept a new connection</a:t>
            </a:r>
          </a:p>
        </p:txBody>
      </p:sp>
    </p:spTree>
    <p:custDataLst>
      <p:tags r:id="rId1"/>
    </p:custDataLst>
    <p:extLst>
      <p:ext uri="{BB962C8B-B14F-4D97-AF65-F5344CB8AC3E}">
        <p14:creationId xmlns:p14="http://schemas.microsoft.com/office/powerpoint/2010/main" val="297332232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r>
              <a:rPr lang="en-US" altLang="en-US" sz="3200" dirty="0"/>
              <a:t>Connection-Oriented Server</a:t>
            </a:r>
          </a:p>
        </p:txBody>
      </p:sp>
      <p:sp>
        <p:nvSpPr>
          <p:cNvPr id="393219" name="Rectangle 3"/>
          <p:cNvSpPr>
            <a:spLocks noGrp="1" noChangeArrowheads="1"/>
          </p:cNvSpPr>
          <p:nvPr>
            <p:ph type="body" idx="1"/>
          </p:nvPr>
        </p:nvSpPr>
        <p:spPr>
          <a:xfrm>
            <a:off x="2362200" y="1431925"/>
            <a:ext cx="7924800" cy="5049838"/>
          </a:xfrm>
        </p:spPr>
        <p:txBody>
          <a:bodyPr/>
          <a:lstStyle/>
          <a:p>
            <a:pPr marL="0" indent="0">
              <a:lnSpc>
                <a:spcPct val="90000"/>
              </a:lnSpc>
              <a:spcBef>
                <a:spcPct val="0"/>
              </a:spcBef>
              <a:buClrTx/>
              <a:buNone/>
            </a:pPr>
            <a:r>
              <a:rPr lang="en-US" altLang="en-US" b="1" dirty="0">
                <a:latin typeface="Courier New" pitchFamily="49" charset="0"/>
              </a:rPr>
              <a:t>from socket import \</a:t>
            </a:r>
            <a:br>
              <a:rPr lang="en-US" altLang="en-US" b="1" dirty="0">
                <a:solidFill>
                  <a:srgbClr val="FF00FF"/>
                </a:solidFill>
                <a:latin typeface="Courier New" pitchFamily="49" charset="0"/>
              </a:rPr>
            </a:br>
            <a:r>
              <a:rPr lang="en-US" altLang="en-US" b="1" dirty="0">
                <a:solidFill>
                  <a:srgbClr val="FF00FF"/>
                </a:solidFill>
                <a:latin typeface="Courier New" pitchFamily="49" charset="0"/>
              </a:rPr>
              <a:t>	</a:t>
            </a:r>
            <a:r>
              <a:rPr lang="en-US" altLang="en-US" b="1" dirty="0">
                <a:latin typeface="Courier New" pitchFamily="49" charset="0"/>
              </a:rPr>
              <a:t>socket, AF_INET, SOCK_STREAM</a:t>
            </a:r>
          </a:p>
          <a:p>
            <a:pPr marL="0" indent="0">
              <a:lnSpc>
                <a:spcPct val="90000"/>
              </a:lnSpc>
              <a:spcBef>
                <a:spcPct val="0"/>
              </a:spcBef>
              <a:buClrTx/>
              <a:buNone/>
            </a:pPr>
            <a:r>
              <a:rPr lang="en-US" altLang="en-US" b="1" dirty="0">
                <a:latin typeface="Courier New" pitchFamily="49" charset="0"/>
              </a:rPr>
              <a:t>s = socket(AF_INET, SOCK_STREAM)</a:t>
            </a:r>
            <a:br>
              <a:rPr lang="en-US" altLang="en-US" b="1" dirty="0">
                <a:solidFill>
                  <a:srgbClr val="FF00FF"/>
                </a:solidFill>
                <a:latin typeface="Courier New" pitchFamily="49" charset="0"/>
              </a:rPr>
            </a:br>
            <a:r>
              <a:rPr lang="en-US" altLang="en-US" b="1" dirty="0" err="1">
                <a:latin typeface="Courier New" pitchFamily="49" charset="0"/>
              </a:rPr>
              <a:t>s.bind</a:t>
            </a:r>
            <a:r>
              <a:rPr lang="en-US" altLang="en-US" b="1" dirty="0">
                <a:latin typeface="Courier New" pitchFamily="49" charset="0"/>
              </a:rPr>
              <a:t>(('127.0.0.1', 9999))</a:t>
            </a:r>
          </a:p>
          <a:p>
            <a:pPr marL="0" indent="0">
              <a:lnSpc>
                <a:spcPct val="90000"/>
              </a:lnSpc>
              <a:spcBef>
                <a:spcPct val="0"/>
              </a:spcBef>
              <a:buClrTx/>
              <a:buNone/>
            </a:pPr>
            <a:r>
              <a:rPr lang="en-US" altLang="en-US" b="1" dirty="0" err="1">
                <a:latin typeface="Courier New" pitchFamily="49" charset="0"/>
              </a:rPr>
              <a:t>s.listen</a:t>
            </a:r>
            <a:r>
              <a:rPr lang="en-US" altLang="en-US" b="1" dirty="0">
                <a:latin typeface="Courier New" pitchFamily="49" charset="0"/>
              </a:rPr>
              <a:t>(5) # max queued connections</a:t>
            </a:r>
          </a:p>
          <a:p>
            <a:pPr marL="0" indent="0">
              <a:lnSpc>
                <a:spcPct val="90000"/>
              </a:lnSpc>
              <a:spcBef>
                <a:spcPct val="0"/>
              </a:spcBef>
              <a:buClrTx/>
              <a:buNone/>
            </a:pPr>
            <a:r>
              <a:rPr lang="en-US" altLang="en-US" b="1" dirty="0">
                <a:latin typeface="Courier New" pitchFamily="49" charset="0"/>
              </a:rPr>
              <a:t>while 1:</a:t>
            </a:r>
          </a:p>
          <a:p>
            <a:pPr marL="0" indent="0">
              <a:lnSpc>
                <a:spcPct val="90000"/>
              </a:lnSpc>
              <a:spcBef>
                <a:spcPct val="0"/>
              </a:spcBef>
              <a:buClrTx/>
              <a:buNone/>
            </a:pPr>
            <a:r>
              <a:rPr lang="en-US" altLang="en-US" b="1" dirty="0">
                <a:latin typeface="Courier New" pitchFamily="49" charset="0"/>
              </a:rPr>
              <a:t>    sock, </a:t>
            </a:r>
            <a:r>
              <a:rPr lang="en-US" altLang="en-US" b="1" dirty="0" err="1">
                <a:latin typeface="Courier New" pitchFamily="49" charset="0"/>
              </a:rPr>
              <a:t>addr</a:t>
            </a:r>
            <a:r>
              <a:rPr lang="en-US" altLang="en-US" b="1" dirty="0">
                <a:latin typeface="Courier New" pitchFamily="49" charset="0"/>
              </a:rPr>
              <a:t> = </a:t>
            </a:r>
            <a:r>
              <a:rPr lang="en-US" altLang="en-US" b="1" dirty="0" err="1">
                <a:latin typeface="Courier New" pitchFamily="49" charset="0"/>
              </a:rPr>
              <a:t>s.accept</a:t>
            </a:r>
            <a:r>
              <a:rPr lang="en-US" altLang="en-US" b="1" dirty="0">
                <a:latin typeface="Courier New" pitchFamily="49" charset="0"/>
              </a:rPr>
              <a:t>()</a:t>
            </a:r>
            <a:br>
              <a:rPr lang="en-US" altLang="en-US" b="1" dirty="0">
                <a:solidFill>
                  <a:srgbClr val="FF00FF"/>
                </a:solidFill>
                <a:latin typeface="Courier New" pitchFamily="49" charset="0"/>
              </a:rPr>
            </a:br>
            <a:r>
              <a:rPr lang="en-US" altLang="en-US" b="1" dirty="0">
                <a:latin typeface="Courier New" pitchFamily="49" charset="0"/>
              </a:rPr>
              <a:t>    # use socket </a:t>
            </a:r>
            <a:r>
              <a:rPr lang="en-US" altLang="en-US" b="1" i="1" dirty="0">
                <a:latin typeface="Courier New" pitchFamily="49" charset="0"/>
              </a:rPr>
              <a:t>sock</a:t>
            </a:r>
            <a:r>
              <a:rPr lang="en-US" altLang="en-US" b="1" dirty="0">
                <a:latin typeface="Courier New" pitchFamily="49" charset="0"/>
              </a:rPr>
              <a:t> to communicate</a:t>
            </a:r>
            <a:br>
              <a:rPr lang="en-US" altLang="en-US" b="1" dirty="0">
                <a:solidFill>
                  <a:srgbClr val="FF00FF"/>
                </a:solidFill>
                <a:latin typeface="Courier New" pitchFamily="49" charset="0"/>
              </a:rPr>
            </a:br>
            <a:r>
              <a:rPr lang="en-US" altLang="en-US" b="1" dirty="0">
                <a:latin typeface="Courier New" pitchFamily="49" charset="0"/>
              </a:rPr>
              <a:t>    # with client process</a:t>
            </a:r>
            <a:br>
              <a:rPr lang="en-US" altLang="en-US" b="1" dirty="0">
                <a:solidFill>
                  <a:srgbClr val="FF00FF"/>
                </a:solidFill>
                <a:latin typeface="Courier New" pitchFamily="49" charset="0"/>
              </a:rPr>
            </a:br>
            <a:endParaRPr lang="en-US" altLang="en-US" b="1" dirty="0">
              <a:solidFill>
                <a:srgbClr val="FF00FF"/>
              </a:solidFill>
              <a:latin typeface="Courier New" pitchFamily="49" charset="0"/>
            </a:endParaRPr>
          </a:p>
          <a:p>
            <a:pPr marL="0" indent="0">
              <a:lnSpc>
                <a:spcPct val="90000"/>
              </a:lnSpc>
            </a:pPr>
            <a:r>
              <a:rPr lang="en-US" altLang="en-US" dirty="0">
                <a:latin typeface="Arial Unicode MS"/>
              </a:rPr>
              <a:t>  Client connection creates new socket</a:t>
            </a:r>
          </a:p>
          <a:p>
            <a:pPr lvl="1" indent="-396875">
              <a:lnSpc>
                <a:spcPct val="90000"/>
              </a:lnSpc>
            </a:pPr>
            <a:r>
              <a:rPr lang="en-US" altLang="en-US" dirty="0">
                <a:latin typeface="Arial Unicode MS"/>
              </a:rPr>
              <a:t>Returned with address by </a:t>
            </a:r>
            <a:r>
              <a:rPr lang="en-US" altLang="en-US" b="1" i="1" dirty="0">
                <a:latin typeface="Courier New" pitchFamily="49" charset="0"/>
              </a:rPr>
              <a:t>accept()</a:t>
            </a:r>
            <a:endParaRPr lang="en-US" altLang="en-US" dirty="0">
              <a:latin typeface="Courier New" pitchFamily="49" charset="0"/>
            </a:endParaRPr>
          </a:p>
          <a:p>
            <a:pPr marL="0" indent="0">
              <a:lnSpc>
                <a:spcPct val="90000"/>
              </a:lnSpc>
            </a:pPr>
            <a:r>
              <a:rPr lang="en-US" altLang="en-US" dirty="0">
                <a:latin typeface="Arial Unicode MS"/>
              </a:rPr>
              <a:t>  Server handles one client at a time</a:t>
            </a:r>
          </a:p>
        </p:txBody>
      </p:sp>
    </p:spTree>
    <p:custDataLst>
      <p:tags r:id="rId1"/>
    </p:custDataLst>
    <p:extLst>
      <p:ext uri="{BB962C8B-B14F-4D97-AF65-F5344CB8AC3E}">
        <p14:creationId xmlns:p14="http://schemas.microsoft.com/office/powerpoint/2010/main" val="1626551955"/>
      </p:ext>
    </p:extLst>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en-US" altLang="en-US" sz="3200" dirty="0"/>
              <a:t>Connection-Oriented Client</a:t>
            </a:r>
          </a:p>
        </p:txBody>
      </p:sp>
      <p:sp>
        <p:nvSpPr>
          <p:cNvPr id="394243" name="Rectangle 3"/>
          <p:cNvSpPr>
            <a:spLocks noGrp="1" noChangeArrowheads="1"/>
          </p:cNvSpPr>
          <p:nvPr>
            <p:ph type="body" idx="1"/>
          </p:nvPr>
        </p:nvSpPr>
        <p:spPr>
          <a:xfrm>
            <a:off x="2438400" y="1431925"/>
            <a:ext cx="7848600" cy="4222750"/>
          </a:xfrm>
        </p:spPr>
        <p:txBody>
          <a:bodyPr/>
          <a:lstStyle/>
          <a:p>
            <a:pPr>
              <a:buFontTx/>
              <a:buNone/>
            </a:pPr>
            <a:r>
              <a:rPr lang="en-US" altLang="en-US" b="1" dirty="0">
                <a:latin typeface="Courier New" pitchFamily="49" charset="0"/>
              </a:rPr>
              <a:t>  s = socket(AF_INET, SOCK_STREAM)</a:t>
            </a:r>
            <a:br>
              <a:rPr lang="en-US" altLang="en-US" b="1" dirty="0">
                <a:solidFill>
                  <a:srgbClr val="FF00FF"/>
                </a:solidFill>
                <a:latin typeface="Courier New" pitchFamily="49" charset="0"/>
              </a:rPr>
            </a:br>
            <a:r>
              <a:rPr lang="en-US" altLang="en-US" b="1" dirty="0" err="1">
                <a:latin typeface="Courier New" pitchFamily="49" charset="0"/>
              </a:rPr>
              <a:t>s.connect</a:t>
            </a:r>
            <a:r>
              <a:rPr lang="en-US" altLang="en-US" b="1" dirty="0">
                <a:latin typeface="Courier New" pitchFamily="49" charset="0"/>
              </a:rPr>
              <a:t>((HOST, PORT))</a:t>
            </a:r>
            <a:br>
              <a:rPr lang="en-US" altLang="en-US" b="1" dirty="0">
                <a:solidFill>
                  <a:srgbClr val="FF00FF"/>
                </a:solidFill>
                <a:latin typeface="Courier New" pitchFamily="49" charset="0"/>
              </a:rPr>
            </a:br>
            <a:r>
              <a:rPr lang="en-US" altLang="en-US" b="1" dirty="0" err="1">
                <a:latin typeface="Courier New" pitchFamily="49" charset="0"/>
              </a:rPr>
              <a:t>s.send</a:t>
            </a:r>
            <a:r>
              <a:rPr lang="en-US" altLang="en-US" b="1" dirty="0">
                <a:latin typeface="Courier New" pitchFamily="49" charset="0"/>
              </a:rPr>
              <a:t>('Hello, world')</a:t>
            </a:r>
            <a:br>
              <a:rPr lang="en-US" altLang="en-US" b="1" dirty="0">
                <a:solidFill>
                  <a:srgbClr val="FF00FF"/>
                </a:solidFill>
                <a:latin typeface="Courier New" pitchFamily="49" charset="0"/>
              </a:rPr>
            </a:br>
            <a:r>
              <a:rPr lang="en-US" altLang="en-US" b="1" dirty="0">
                <a:latin typeface="Courier New" pitchFamily="49" charset="0"/>
              </a:rPr>
              <a:t>data = </a:t>
            </a:r>
            <a:r>
              <a:rPr lang="en-US" altLang="en-US" b="1" dirty="0" err="1">
                <a:latin typeface="Courier New" pitchFamily="49" charset="0"/>
              </a:rPr>
              <a:t>s.recv</a:t>
            </a:r>
            <a:r>
              <a:rPr lang="en-US" altLang="en-US" b="1" dirty="0">
                <a:latin typeface="Courier New" pitchFamily="49" charset="0"/>
              </a:rPr>
              <a:t>(1024)</a:t>
            </a:r>
            <a:br>
              <a:rPr lang="en-US" altLang="en-US" b="1" dirty="0">
                <a:solidFill>
                  <a:srgbClr val="FF00FF"/>
                </a:solidFill>
                <a:latin typeface="Courier New" pitchFamily="49" charset="0"/>
              </a:rPr>
            </a:br>
            <a:r>
              <a:rPr lang="en-US" altLang="en-US" b="1" dirty="0" err="1">
                <a:latin typeface="Courier New" pitchFamily="49" charset="0"/>
              </a:rPr>
              <a:t>s.close</a:t>
            </a:r>
            <a:r>
              <a:rPr lang="en-US" altLang="en-US" b="1" dirty="0">
                <a:latin typeface="Courier New" pitchFamily="49" charset="0"/>
              </a:rPr>
              <a:t>()</a:t>
            </a:r>
            <a:br>
              <a:rPr lang="en-US" altLang="en-US" b="1" dirty="0">
                <a:solidFill>
                  <a:srgbClr val="FF00FF"/>
                </a:solidFill>
                <a:latin typeface="Courier New" pitchFamily="49" charset="0"/>
              </a:rPr>
            </a:br>
            <a:r>
              <a:rPr lang="en-US" altLang="en-US" b="1" dirty="0">
                <a:latin typeface="Courier New" pitchFamily="49" charset="0"/>
              </a:rPr>
              <a:t>print 'Received', `data`</a:t>
            </a:r>
            <a:br>
              <a:rPr lang="en-US" altLang="en-US" b="1" dirty="0">
                <a:solidFill>
                  <a:srgbClr val="FF00FF"/>
                </a:solidFill>
                <a:latin typeface="Courier New" pitchFamily="49" charset="0"/>
              </a:rPr>
            </a:br>
            <a:endParaRPr lang="en-US" altLang="en-US" b="1" dirty="0">
              <a:solidFill>
                <a:srgbClr val="FF00FF"/>
              </a:solidFill>
              <a:latin typeface="Courier New" pitchFamily="49" charset="0"/>
            </a:endParaRPr>
          </a:p>
          <a:p>
            <a:r>
              <a:rPr lang="en-US" altLang="en-US" dirty="0"/>
              <a:t>This is a simple example</a:t>
            </a:r>
            <a:r>
              <a:rPr lang="en-US" altLang="en-US" dirty="0">
                <a:solidFill>
                  <a:srgbClr val="FF00FF"/>
                </a:solidFill>
              </a:rPr>
              <a:t>	</a:t>
            </a:r>
          </a:p>
          <a:p>
            <a:pPr lvl="1"/>
            <a:r>
              <a:rPr lang="en-US" altLang="en-US" dirty="0"/>
              <a:t>Sends message, receives response</a:t>
            </a:r>
          </a:p>
          <a:p>
            <a:pPr lvl="1"/>
            <a:r>
              <a:rPr lang="en-US" altLang="en-US" dirty="0"/>
              <a:t>Server receives 0 bytes after </a:t>
            </a:r>
            <a:r>
              <a:rPr lang="en-US" altLang="en-US" b="1" i="1" dirty="0">
                <a:latin typeface="Courier New" pitchFamily="49" charset="0"/>
              </a:rPr>
              <a:t>close()</a:t>
            </a:r>
            <a:endParaRPr lang="en-US" altLang="en-US" dirty="0">
              <a:latin typeface="Courier New" pitchFamily="49" charset="0"/>
            </a:endParaRPr>
          </a:p>
        </p:txBody>
      </p:sp>
    </p:spTree>
    <p:custDataLst>
      <p:tags r:id="rId1"/>
    </p:custDataLst>
    <p:extLst>
      <p:ext uri="{BB962C8B-B14F-4D97-AF65-F5344CB8AC3E}">
        <p14:creationId xmlns:p14="http://schemas.microsoft.com/office/powerpoint/2010/main" val="3023929152"/>
      </p:ext>
    </p:extLst>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40" name="Rectangle 4"/>
          <p:cNvSpPr>
            <a:spLocks noGrp="1" noChangeArrowheads="1"/>
          </p:cNvSpPr>
          <p:nvPr>
            <p:ph type="title"/>
          </p:nvPr>
        </p:nvSpPr>
        <p:spPr/>
        <p:txBody>
          <a:bodyPr/>
          <a:lstStyle/>
          <a:p>
            <a:r>
              <a:rPr lang="en-US" altLang="en-US" sz="3200" dirty="0"/>
              <a:t>Some socket Utility Functions</a:t>
            </a:r>
          </a:p>
        </p:txBody>
      </p:sp>
      <p:sp>
        <p:nvSpPr>
          <p:cNvPr id="398341" name="Rectangle 5"/>
          <p:cNvSpPr>
            <a:spLocks noGrp="1" noChangeArrowheads="1"/>
          </p:cNvSpPr>
          <p:nvPr>
            <p:ph type="body" idx="1"/>
          </p:nvPr>
        </p:nvSpPr>
        <p:spPr>
          <a:xfrm>
            <a:off x="2209800" y="1981201"/>
            <a:ext cx="7772400" cy="3298825"/>
          </a:xfrm>
        </p:spPr>
        <p:txBody>
          <a:bodyPr/>
          <a:lstStyle/>
          <a:p>
            <a:r>
              <a:rPr lang="en-US" altLang="en-US" b="1" dirty="0" err="1">
                <a:latin typeface="Courier New" pitchFamily="49" charset="0"/>
              </a:rPr>
              <a:t>htonl</a:t>
            </a:r>
            <a:r>
              <a:rPr lang="en-US" altLang="en-US" b="1" dirty="0">
                <a:latin typeface="Courier New" pitchFamily="49" charset="0"/>
              </a:rPr>
              <a:t>(</a:t>
            </a:r>
            <a:r>
              <a:rPr lang="en-US" altLang="en-US" b="1" dirty="0" err="1">
                <a:latin typeface="Courier New" pitchFamily="49" charset="0"/>
              </a:rPr>
              <a:t>i</a:t>
            </a:r>
            <a:r>
              <a:rPr lang="en-US" altLang="en-US" b="1" dirty="0">
                <a:latin typeface="Courier New" pitchFamily="49" charset="0"/>
              </a:rPr>
              <a:t>), </a:t>
            </a:r>
            <a:r>
              <a:rPr lang="en-US" altLang="en-US" b="1" dirty="0" err="1">
                <a:latin typeface="Courier New" pitchFamily="49" charset="0"/>
              </a:rPr>
              <a:t>htons</a:t>
            </a:r>
            <a:r>
              <a:rPr lang="en-US" altLang="en-US" b="1" dirty="0">
                <a:latin typeface="Courier New" pitchFamily="49" charset="0"/>
              </a:rPr>
              <a:t>(</a:t>
            </a:r>
            <a:r>
              <a:rPr lang="en-US" altLang="en-US" b="1" dirty="0" err="1">
                <a:latin typeface="Courier New" pitchFamily="49" charset="0"/>
              </a:rPr>
              <a:t>i</a:t>
            </a:r>
            <a:r>
              <a:rPr lang="en-US" altLang="en-US" b="1" dirty="0">
                <a:latin typeface="Courier New" pitchFamily="49" charset="0"/>
              </a:rPr>
              <a:t>)</a:t>
            </a:r>
          </a:p>
          <a:p>
            <a:pPr lvl="1"/>
            <a:r>
              <a:rPr lang="en-US" altLang="en-US" dirty="0"/>
              <a:t>32-bit or 16-bit integer to network format</a:t>
            </a:r>
          </a:p>
          <a:p>
            <a:r>
              <a:rPr lang="en-US" altLang="en-US" b="1" dirty="0" err="1">
                <a:latin typeface="Courier New" pitchFamily="49" charset="0"/>
              </a:rPr>
              <a:t>ntohl</a:t>
            </a:r>
            <a:r>
              <a:rPr lang="en-US" altLang="en-US" b="1" dirty="0">
                <a:latin typeface="Courier New" pitchFamily="49" charset="0"/>
              </a:rPr>
              <a:t>(</a:t>
            </a:r>
            <a:r>
              <a:rPr lang="en-US" altLang="en-US" b="1" dirty="0" err="1">
                <a:latin typeface="Courier New" pitchFamily="49" charset="0"/>
              </a:rPr>
              <a:t>i</a:t>
            </a:r>
            <a:r>
              <a:rPr lang="en-US" altLang="en-US" b="1" dirty="0">
                <a:latin typeface="Courier New" pitchFamily="49" charset="0"/>
              </a:rPr>
              <a:t>), </a:t>
            </a:r>
            <a:r>
              <a:rPr lang="en-US" altLang="en-US" b="1" dirty="0" err="1">
                <a:latin typeface="Courier New" pitchFamily="49" charset="0"/>
              </a:rPr>
              <a:t>ntohs</a:t>
            </a:r>
            <a:r>
              <a:rPr lang="en-US" altLang="en-US" b="1" dirty="0">
                <a:latin typeface="Courier New" pitchFamily="49" charset="0"/>
              </a:rPr>
              <a:t>(</a:t>
            </a:r>
            <a:r>
              <a:rPr lang="en-US" altLang="en-US" b="1" dirty="0" err="1">
                <a:latin typeface="Courier New" pitchFamily="49" charset="0"/>
              </a:rPr>
              <a:t>i</a:t>
            </a:r>
            <a:r>
              <a:rPr lang="en-US" altLang="en-US" b="1" dirty="0">
                <a:latin typeface="Courier New" pitchFamily="49" charset="0"/>
              </a:rPr>
              <a:t>)</a:t>
            </a:r>
          </a:p>
          <a:p>
            <a:pPr lvl="1"/>
            <a:r>
              <a:rPr lang="en-US" altLang="en-US" dirty="0"/>
              <a:t>32-bit or 16-bit integer to host format</a:t>
            </a:r>
          </a:p>
          <a:p>
            <a:r>
              <a:rPr lang="en-US" altLang="en-US" b="1" dirty="0" err="1">
                <a:latin typeface="Courier New" pitchFamily="49" charset="0"/>
              </a:rPr>
              <a:t>inet_aton</a:t>
            </a:r>
            <a:r>
              <a:rPr lang="en-US" altLang="en-US" b="1" dirty="0">
                <a:latin typeface="Courier New" pitchFamily="49" charset="0"/>
              </a:rPr>
              <a:t>(</a:t>
            </a:r>
            <a:r>
              <a:rPr lang="en-US" altLang="en-US" b="1" dirty="0" err="1">
                <a:latin typeface="Courier New" pitchFamily="49" charset="0"/>
              </a:rPr>
              <a:t>ipstr</a:t>
            </a:r>
            <a:r>
              <a:rPr lang="en-US" altLang="en-US" b="1" dirty="0">
                <a:latin typeface="Courier New" pitchFamily="49" charset="0"/>
              </a:rPr>
              <a:t>), </a:t>
            </a:r>
            <a:r>
              <a:rPr lang="en-US" altLang="en-US" b="1" dirty="0" err="1">
                <a:latin typeface="Courier New" pitchFamily="49" charset="0"/>
              </a:rPr>
              <a:t>inet_ntoa</a:t>
            </a:r>
            <a:r>
              <a:rPr lang="en-US" altLang="en-US" b="1" dirty="0">
                <a:latin typeface="Courier New" pitchFamily="49" charset="0"/>
              </a:rPr>
              <a:t>(packed)</a:t>
            </a:r>
          </a:p>
          <a:p>
            <a:pPr lvl="1"/>
            <a:r>
              <a:rPr lang="en-US" altLang="en-US" dirty="0"/>
              <a:t>Convert addresses between regular strings and 4-byte packed strings</a:t>
            </a:r>
          </a:p>
        </p:txBody>
      </p:sp>
    </p:spTree>
    <p:custDataLst>
      <p:tags r:id="rId1"/>
    </p:custDataLst>
    <p:extLst>
      <p:ext uri="{BB962C8B-B14F-4D97-AF65-F5344CB8AC3E}">
        <p14:creationId xmlns:p14="http://schemas.microsoft.com/office/powerpoint/2010/main" val="1862082519"/>
      </p:ext>
    </p:extLst>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Rectangle 4"/>
          <p:cNvSpPr>
            <a:spLocks noGrp="1" noChangeArrowheads="1"/>
          </p:cNvSpPr>
          <p:nvPr>
            <p:ph type="title"/>
          </p:nvPr>
        </p:nvSpPr>
        <p:spPr/>
        <p:txBody>
          <a:bodyPr/>
          <a:lstStyle/>
          <a:p>
            <a:r>
              <a:rPr lang="en-US" altLang="en-US" sz="3200" dirty="0"/>
              <a:t>Handling Names &amp; Addresses</a:t>
            </a:r>
          </a:p>
        </p:txBody>
      </p:sp>
      <p:sp>
        <p:nvSpPr>
          <p:cNvPr id="401413" name="Rectangle 5"/>
          <p:cNvSpPr>
            <a:spLocks noGrp="1" noChangeArrowheads="1"/>
          </p:cNvSpPr>
          <p:nvPr>
            <p:ph type="body" idx="1"/>
          </p:nvPr>
        </p:nvSpPr>
        <p:spPr>
          <a:xfrm>
            <a:off x="2209800" y="1544639"/>
            <a:ext cx="7772400" cy="4243387"/>
          </a:xfrm>
        </p:spPr>
        <p:txBody>
          <a:bodyPr/>
          <a:lstStyle/>
          <a:p>
            <a:r>
              <a:rPr lang="en-US" altLang="en-US" b="1" dirty="0" err="1">
                <a:latin typeface="Courier New" pitchFamily="49" charset="0"/>
              </a:rPr>
              <a:t>getfqdn</a:t>
            </a:r>
            <a:r>
              <a:rPr lang="en-US" altLang="en-US" b="1" dirty="0">
                <a:latin typeface="Courier New" pitchFamily="49" charset="0"/>
              </a:rPr>
              <a:t>(host='')</a:t>
            </a:r>
          </a:p>
          <a:p>
            <a:pPr lvl="1"/>
            <a:r>
              <a:rPr lang="en-US" altLang="en-US" dirty="0"/>
              <a:t>Get  canonical host name for host</a:t>
            </a:r>
          </a:p>
          <a:p>
            <a:r>
              <a:rPr lang="en-US" altLang="en-US" b="1" dirty="0" err="1">
                <a:latin typeface="Courier New" pitchFamily="49" charset="0"/>
              </a:rPr>
              <a:t>gethostbyaddr</a:t>
            </a:r>
            <a:r>
              <a:rPr lang="en-US" altLang="en-US" b="1" dirty="0">
                <a:latin typeface="Courier New" pitchFamily="49" charset="0"/>
              </a:rPr>
              <a:t>(</a:t>
            </a:r>
            <a:r>
              <a:rPr lang="en-US" altLang="en-US" b="1" dirty="0" err="1">
                <a:latin typeface="Courier New" pitchFamily="49" charset="0"/>
              </a:rPr>
              <a:t>ipaddr</a:t>
            </a:r>
            <a:r>
              <a:rPr lang="en-US" altLang="en-US" b="1" dirty="0">
                <a:latin typeface="Courier New" pitchFamily="49" charset="0"/>
              </a:rPr>
              <a:t>)</a:t>
            </a:r>
          </a:p>
          <a:p>
            <a:pPr lvl="1"/>
            <a:r>
              <a:rPr lang="en-US" altLang="en-US" dirty="0"/>
              <a:t>Returns (hostname, aliases, addresses)</a:t>
            </a:r>
          </a:p>
          <a:p>
            <a:pPr lvl="2"/>
            <a:r>
              <a:rPr lang="en-US" altLang="en-US" dirty="0"/>
              <a:t>Hostname is canonical name</a:t>
            </a:r>
          </a:p>
          <a:p>
            <a:pPr lvl="2"/>
            <a:r>
              <a:rPr lang="en-US" altLang="en-US" dirty="0"/>
              <a:t>Aliases is a list of other names</a:t>
            </a:r>
          </a:p>
          <a:p>
            <a:pPr lvl="2"/>
            <a:r>
              <a:rPr lang="en-US" altLang="en-US" dirty="0"/>
              <a:t>Addresses is a list of IP address strings</a:t>
            </a:r>
          </a:p>
          <a:p>
            <a:r>
              <a:rPr lang="en-US" altLang="en-US" b="1" dirty="0" err="1">
                <a:latin typeface="Courier New" pitchFamily="49" charset="0"/>
              </a:rPr>
              <a:t>gethostbyname_ex</a:t>
            </a:r>
            <a:r>
              <a:rPr lang="en-US" altLang="en-US" b="1" dirty="0">
                <a:latin typeface="Courier New" pitchFamily="49" charset="0"/>
              </a:rPr>
              <a:t>(hostname)</a:t>
            </a:r>
          </a:p>
          <a:p>
            <a:pPr lvl="1"/>
            <a:r>
              <a:rPr lang="en-US" altLang="en-US" dirty="0"/>
              <a:t>Returns same values as </a:t>
            </a:r>
            <a:r>
              <a:rPr lang="en-US" altLang="en-US" b="1" dirty="0" err="1">
                <a:latin typeface="Courier New" pitchFamily="49" charset="0"/>
              </a:rPr>
              <a:t>gethostbyaddr</a:t>
            </a:r>
            <a:r>
              <a:rPr lang="en-US" altLang="en-US" b="1" dirty="0">
                <a:latin typeface="Courier New" pitchFamily="49" charset="0"/>
              </a:rPr>
              <a:t>()</a:t>
            </a:r>
          </a:p>
        </p:txBody>
      </p:sp>
    </p:spTree>
    <p:custDataLst>
      <p:tags r:id="rId1"/>
    </p:custDataLst>
    <p:extLst>
      <p:ext uri="{BB962C8B-B14F-4D97-AF65-F5344CB8AC3E}">
        <p14:creationId xmlns:p14="http://schemas.microsoft.com/office/powerpoint/2010/main" val="3131416810"/>
      </p:ext>
    </p:extLst>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6" name="Rectangle 4"/>
          <p:cNvSpPr>
            <a:spLocks noGrp="1" noChangeArrowheads="1"/>
          </p:cNvSpPr>
          <p:nvPr>
            <p:ph type="title"/>
          </p:nvPr>
        </p:nvSpPr>
        <p:spPr/>
        <p:txBody>
          <a:bodyPr/>
          <a:lstStyle/>
          <a:p>
            <a:r>
              <a:rPr lang="en-US" altLang="en-US" sz="3200" dirty="0"/>
              <a:t>Treating Sockets as Files</a:t>
            </a:r>
          </a:p>
        </p:txBody>
      </p:sp>
      <p:sp>
        <p:nvSpPr>
          <p:cNvPr id="407557" name="Rectangle 5"/>
          <p:cNvSpPr>
            <a:spLocks noGrp="1" noChangeArrowheads="1"/>
          </p:cNvSpPr>
          <p:nvPr>
            <p:ph type="body" idx="1"/>
          </p:nvPr>
        </p:nvSpPr>
        <p:spPr>
          <a:xfrm>
            <a:off x="2209800" y="2057400"/>
            <a:ext cx="7772400" cy="2459038"/>
          </a:xfrm>
        </p:spPr>
        <p:txBody>
          <a:bodyPr/>
          <a:lstStyle/>
          <a:p>
            <a:r>
              <a:rPr lang="en-US" altLang="en-US" sz="2400" b="1" dirty="0" err="1">
                <a:latin typeface="Courier New" pitchFamily="49" charset="0"/>
              </a:rPr>
              <a:t>makefile</a:t>
            </a:r>
            <a:r>
              <a:rPr lang="en-US" altLang="en-US" sz="2400" b="1" dirty="0">
                <a:latin typeface="Courier New" pitchFamily="49" charset="0"/>
              </a:rPr>
              <a:t>([mode[, </a:t>
            </a:r>
            <a:r>
              <a:rPr lang="en-US" altLang="en-US" sz="2400" b="1" dirty="0" err="1">
                <a:latin typeface="Courier New" pitchFamily="49" charset="0"/>
              </a:rPr>
              <a:t>bufsize</a:t>
            </a:r>
            <a:r>
              <a:rPr lang="en-US" altLang="en-US" sz="2400" b="1" dirty="0">
                <a:latin typeface="Courier New" pitchFamily="49" charset="0"/>
              </a:rPr>
              <a:t>]])</a:t>
            </a:r>
            <a:r>
              <a:rPr lang="en-US" altLang="en-US" sz="2400" dirty="0"/>
              <a:t> </a:t>
            </a:r>
          </a:p>
          <a:p>
            <a:pPr lvl="1"/>
            <a:r>
              <a:rPr lang="en-US" altLang="en-US" sz="2400" dirty="0"/>
              <a:t>Creates a file object that references the socket</a:t>
            </a:r>
          </a:p>
          <a:p>
            <a:pPr lvl="1"/>
            <a:r>
              <a:rPr lang="en-US" altLang="en-US" sz="2400" dirty="0"/>
              <a:t>Makes it easier to program to handle data streams</a:t>
            </a:r>
          </a:p>
          <a:p>
            <a:pPr lvl="2"/>
            <a:r>
              <a:rPr lang="en-US" altLang="en-US" sz="2400" dirty="0"/>
              <a:t>No need to assemble stream from buffers</a:t>
            </a:r>
          </a:p>
        </p:txBody>
      </p:sp>
    </p:spTree>
    <p:custDataLst>
      <p:tags r:id="rId1"/>
    </p:custDataLst>
    <p:extLst>
      <p:ext uri="{BB962C8B-B14F-4D97-AF65-F5344CB8AC3E}">
        <p14:creationId xmlns:p14="http://schemas.microsoft.com/office/powerpoint/2010/main" val="361858027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1524000" y="0"/>
            <a:ext cx="8228160" cy="1062832"/>
          </a:xfrm>
          <a:ln/>
        </p:spPr>
        <p:txBody>
          <a:bodyPr/>
          <a:lstStyle/>
          <a:p>
            <a:pPr>
              <a:lnSpc>
                <a:spcPct val="93000"/>
              </a:lnSpc>
              <a:buSzPct val="99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Variable names</a:t>
            </a:r>
          </a:p>
        </p:txBody>
      </p:sp>
      <p:sp>
        <p:nvSpPr>
          <p:cNvPr id="15362" name="Rectangle 2"/>
          <p:cNvSpPr>
            <a:spLocks noGrp="1" noChangeArrowheads="1"/>
          </p:cNvSpPr>
          <p:nvPr>
            <p:ph type="body" idx="1"/>
          </p:nvPr>
        </p:nvSpPr>
        <p:spPr>
          <a:xfrm>
            <a:off x="1980481" y="1604330"/>
            <a:ext cx="8228160" cy="4444307"/>
          </a:xfrm>
          <a:ln/>
        </p:spPr>
        <p:txBody>
          <a:bodyPr/>
          <a:lstStyle/>
          <a:p>
            <a:pPr marL="437942" indent="-342900">
              <a:lnSpc>
                <a:spcPct val="93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Can contain letters, numbers, and underscores</a:t>
            </a:r>
          </a:p>
          <a:p>
            <a:pPr marL="437942" indent="-342900">
              <a:lnSpc>
                <a:spcPct val="93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Must begin with a letter</a:t>
            </a:r>
          </a:p>
          <a:p>
            <a:pPr marL="437942" indent="-342900">
              <a:lnSpc>
                <a:spcPct val="93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Cannot be one of the reserved Python keywords: and, as, assert, break, class, continue, </a:t>
            </a:r>
            <a:r>
              <a:rPr lang="en-GB" altLang="en-US" sz="2400" dirty="0" err="1"/>
              <a:t>def</a:t>
            </a:r>
            <a:r>
              <a:rPr lang="en-GB" altLang="en-US" sz="2400" dirty="0"/>
              <a:t>, del, </a:t>
            </a:r>
            <a:r>
              <a:rPr lang="en-GB" altLang="en-US" sz="2400" dirty="0" err="1"/>
              <a:t>elif</a:t>
            </a:r>
            <a:r>
              <a:rPr lang="en-GB" altLang="en-US" sz="2400" dirty="0"/>
              <a:t>, else, except, exec, finally, for, from, global, if, import, in, is, lambda, not, or, pass, print, raise, return, try, while, with, yield</a:t>
            </a:r>
          </a:p>
        </p:txBody>
      </p:sp>
    </p:spTree>
    <p:custDataLst>
      <p:tags r:id="rId1"/>
    </p:custDataLst>
    <p:extLst>
      <p:ext uri="{BB962C8B-B14F-4D97-AF65-F5344CB8AC3E}">
        <p14:creationId xmlns:p14="http://schemas.microsoft.com/office/powerpoint/2010/main" val="14651362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1524000" y="-4119"/>
            <a:ext cx="8216640" cy="1051310"/>
          </a:xfrm>
          <a:ln/>
        </p:spPr>
        <p:txBody>
          <a:bodyPr/>
          <a:lstStyle/>
          <a:p>
            <a:pPr>
              <a:lnSpc>
                <a:spcPct val="5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More on variable names</a:t>
            </a:r>
          </a:p>
        </p:txBody>
      </p:sp>
      <p:sp>
        <p:nvSpPr>
          <p:cNvPr id="16386" name="Rectangle 2"/>
          <p:cNvSpPr>
            <a:spLocks noGrp="1" noChangeArrowheads="1"/>
          </p:cNvSpPr>
          <p:nvPr>
            <p:ph type="body" idx="1"/>
          </p:nvPr>
        </p:nvSpPr>
        <p:spPr>
          <a:xfrm>
            <a:off x="1980481" y="1604329"/>
            <a:ext cx="8216640" cy="5014606"/>
          </a:xfrm>
          <a:ln/>
        </p:spPr>
        <p:txBody>
          <a:bodyPr/>
          <a:lstStyle/>
          <a:p>
            <a:pPr marL="437942" indent="-342900">
              <a:lnSpc>
                <a:spcPct val="93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Names starting with one underscore (_V) are not imported from the module import * statement</a:t>
            </a:r>
          </a:p>
          <a:p>
            <a:pPr marL="437942" indent="-342900">
              <a:lnSpc>
                <a:spcPct val="93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Names starting and ending with 2 underscores are special, system-defined names (e.g., __V__)</a:t>
            </a:r>
            <a:r>
              <a:rPr lang="ar-SA" altLang="en-US" sz="2400" dirty="0">
                <a:cs typeface="Arial" charset="0"/>
              </a:rPr>
              <a:t>‏</a:t>
            </a:r>
            <a:endParaRPr lang="en-GB" altLang="en-US" sz="2400" dirty="0"/>
          </a:p>
          <a:p>
            <a:pPr marL="437942" indent="-342900">
              <a:lnSpc>
                <a:spcPct val="93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Names beginning with 2 underscores (but without trailing underscores) are local to a class (__V)</a:t>
            </a:r>
            <a:r>
              <a:rPr lang="ar-SA" altLang="en-US" sz="2400" dirty="0">
                <a:cs typeface="Arial" charset="0"/>
              </a:rPr>
              <a:t>‏</a:t>
            </a:r>
            <a:endParaRPr lang="en-GB" altLang="en-US" sz="2400" dirty="0"/>
          </a:p>
          <a:p>
            <a:pPr marL="437942" indent="-342900">
              <a:lnSpc>
                <a:spcPct val="93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A single underscore (_) by itself denotes the result of the last expression</a:t>
            </a:r>
          </a:p>
        </p:txBody>
      </p:sp>
    </p:spTree>
    <p:custDataLst>
      <p:tags r:id="rId1"/>
    </p:custDataLst>
    <p:extLst>
      <p:ext uri="{BB962C8B-B14F-4D97-AF65-F5344CB8AC3E}">
        <p14:creationId xmlns:p14="http://schemas.microsoft.com/office/powerpoint/2010/main" val="39213044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1524000" y="20595"/>
            <a:ext cx="8228160" cy="1062832"/>
          </a:xfrm>
          <a:ln/>
        </p:spPr>
        <p:txBody>
          <a:bodyPr/>
          <a:lstStyle/>
          <a:p>
            <a:pPr>
              <a:lnSpc>
                <a:spcPct val="93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Operators</a:t>
            </a:r>
          </a:p>
        </p:txBody>
      </p:sp>
      <p:sp>
        <p:nvSpPr>
          <p:cNvPr id="17410" name="Rectangle 2"/>
          <p:cNvSpPr>
            <a:spLocks noGrp="1" noChangeArrowheads="1"/>
          </p:cNvSpPr>
          <p:nvPr>
            <p:ph type="body" idx="1"/>
          </p:nvPr>
        </p:nvSpPr>
        <p:spPr>
          <a:xfrm>
            <a:off x="1980481" y="1604330"/>
            <a:ext cx="8228160" cy="4444307"/>
          </a:xfrm>
          <a:ln/>
        </p:spPr>
        <p:txBody>
          <a:bodyPr/>
          <a:lstStyle/>
          <a:p>
            <a:pPr marL="437942" indent="-342900">
              <a:lnSpc>
                <a:spcPct val="93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 addition</a:t>
            </a:r>
          </a:p>
          <a:p>
            <a:pPr marL="437942" indent="-342900">
              <a:lnSpc>
                <a:spcPct val="93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 subtraction</a:t>
            </a:r>
          </a:p>
          <a:p>
            <a:pPr marL="437942" indent="-342900">
              <a:lnSpc>
                <a:spcPct val="93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 division</a:t>
            </a:r>
          </a:p>
          <a:p>
            <a:pPr marL="437942" indent="-342900">
              <a:lnSpc>
                <a:spcPct val="93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 exponentiation</a:t>
            </a:r>
          </a:p>
          <a:p>
            <a:pPr marL="437942" indent="-342900">
              <a:lnSpc>
                <a:spcPct val="93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 modulus (remainder after division)</a:t>
            </a:r>
            <a:r>
              <a:rPr lang="ar-SA" altLang="en-US" sz="2400" dirty="0">
                <a:cs typeface="Arial" charset="0"/>
              </a:rPr>
              <a:t>‏</a:t>
            </a:r>
            <a:endParaRPr lang="en-GB" altLang="en-US" sz="2400" dirty="0"/>
          </a:p>
          <a:p>
            <a:pPr marL="437942" indent="-342900">
              <a:lnSpc>
                <a:spcPct val="93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Comparison operators</a:t>
            </a:r>
          </a:p>
        </p:txBody>
      </p:sp>
    </p:spTree>
    <p:custDataLst>
      <p:tags r:id="rId1"/>
    </p:custDataLst>
    <p:extLst>
      <p:ext uri="{BB962C8B-B14F-4D97-AF65-F5344CB8AC3E}">
        <p14:creationId xmlns:p14="http://schemas.microsoft.com/office/powerpoint/2010/main" val="10221651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1524000" y="-30892"/>
            <a:ext cx="8228160" cy="1062832"/>
          </a:xfrm>
          <a:ln/>
        </p:spPr>
        <p:txBody>
          <a:bodyPr/>
          <a:lstStyle/>
          <a:p>
            <a:pPr>
              <a:lnSpc>
                <a:spcPct val="93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Operators</a:t>
            </a:r>
          </a:p>
        </p:txBody>
      </p:sp>
      <p:sp>
        <p:nvSpPr>
          <p:cNvPr id="18434" name="Rectangle 2"/>
          <p:cNvSpPr>
            <a:spLocks noGrp="1" noChangeArrowheads="1"/>
          </p:cNvSpPr>
          <p:nvPr>
            <p:ph type="body" idx="1"/>
          </p:nvPr>
        </p:nvSpPr>
        <p:spPr>
          <a:xfrm>
            <a:off x="1828800" y="1295400"/>
            <a:ext cx="8228160" cy="5486400"/>
          </a:xfrm>
          <a:ln/>
        </p:spPr>
        <p:txBody>
          <a:bodyPr/>
          <a:lstStyle/>
          <a:p>
            <a:pPr marL="437942" indent="-342900">
              <a:lnSpc>
                <a:spcPct val="93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Example operators.py</a:t>
            </a:r>
            <a:br>
              <a:rPr lang="en-GB" altLang="en-US" dirty="0">
                <a:solidFill>
                  <a:srgbClr val="FF00FF"/>
                </a:solidFill>
              </a:rPr>
            </a:br>
            <a:r>
              <a:rPr lang="en-GB" altLang="en-US" dirty="0"/>
              <a:t>print 2*2</a:t>
            </a:r>
            <a:br>
              <a:rPr lang="en-GB" altLang="en-US" dirty="0">
                <a:solidFill>
                  <a:srgbClr val="FF00FF"/>
                </a:solidFill>
              </a:rPr>
            </a:br>
            <a:r>
              <a:rPr lang="en-GB" altLang="en-US" dirty="0"/>
              <a:t>print 2**3</a:t>
            </a:r>
            <a:br>
              <a:rPr lang="en-GB" altLang="en-US" dirty="0">
                <a:solidFill>
                  <a:srgbClr val="FF00FF"/>
                </a:solidFill>
              </a:rPr>
            </a:br>
            <a:r>
              <a:rPr lang="en-GB" altLang="en-US" dirty="0"/>
              <a:t>print 10%3</a:t>
            </a:r>
            <a:br>
              <a:rPr lang="en-GB" altLang="en-US" dirty="0">
                <a:solidFill>
                  <a:srgbClr val="FF00FF"/>
                </a:solidFill>
              </a:rPr>
            </a:br>
            <a:r>
              <a:rPr lang="en-GB" altLang="en-US" dirty="0"/>
              <a:t>print 1.0/2.0</a:t>
            </a:r>
            <a:br>
              <a:rPr lang="en-GB" altLang="en-US" dirty="0">
                <a:solidFill>
                  <a:srgbClr val="FF00FF"/>
                </a:solidFill>
              </a:rPr>
            </a:br>
            <a:r>
              <a:rPr lang="en-GB" altLang="en-US" dirty="0"/>
              <a:t>print 1/2</a:t>
            </a:r>
            <a:br>
              <a:rPr lang="en-GB" altLang="en-US" dirty="0">
                <a:solidFill>
                  <a:srgbClr val="FF00FF"/>
                </a:solidFill>
              </a:rPr>
            </a:br>
            <a:br>
              <a:rPr lang="en-GB" altLang="en-US" dirty="0">
                <a:solidFill>
                  <a:srgbClr val="FF00FF"/>
                </a:solidFill>
              </a:rPr>
            </a:br>
            <a:r>
              <a:rPr lang="en-GB" altLang="en-US" dirty="0"/>
              <a:t>Output:</a:t>
            </a:r>
            <a:br>
              <a:rPr lang="en-GB" altLang="en-US" dirty="0">
                <a:solidFill>
                  <a:srgbClr val="FF00FF"/>
                </a:solidFill>
              </a:rPr>
            </a:br>
            <a:r>
              <a:rPr lang="en-GB" altLang="en-US" dirty="0"/>
              <a:t>4</a:t>
            </a:r>
            <a:br>
              <a:rPr lang="en-GB" altLang="en-US" dirty="0">
                <a:solidFill>
                  <a:srgbClr val="FF00FF"/>
                </a:solidFill>
              </a:rPr>
            </a:br>
            <a:r>
              <a:rPr lang="en-GB" altLang="en-US" dirty="0"/>
              <a:t>8</a:t>
            </a:r>
            <a:br>
              <a:rPr lang="en-GB" altLang="en-US" dirty="0">
                <a:solidFill>
                  <a:srgbClr val="FF00FF"/>
                </a:solidFill>
              </a:rPr>
            </a:br>
            <a:r>
              <a:rPr lang="en-GB" altLang="en-US" dirty="0"/>
              <a:t>1</a:t>
            </a:r>
            <a:br>
              <a:rPr lang="en-GB" altLang="en-US" dirty="0">
                <a:solidFill>
                  <a:srgbClr val="FF00FF"/>
                </a:solidFill>
              </a:rPr>
            </a:br>
            <a:r>
              <a:rPr lang="en-GB" altLang="en-US" dirty="0"/>
              <a:t>0.5</a:t>
            </a:r>
            <a:br>
              <a:rPr lang="en-GB" altLang="en-US" dirty="0">
                <a:solidFill>
                  <a:srgbClr val="FF00FF"/>
                </a:solidFill>
              </a:rPr>
            </a:br>
            <a:r>
              <a:rPr lang="en-GB" altLang="en-US" dirty="0"/>
              <a:t>0</a:t>
            </a:r>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Note the difference between floating point division and integer division in the last two lines</a:t>
            </a:r>
          </a:p>
        </p:txBody>
      </p:sp>
    </p:spTree>
    <p:custDataLst>
      <p:tags r:id="rId1"/>
    </p:custDataLst>
    <p:extLst>
      <p:ext uri="{BB962C8B-B14F-4D97-AF65-F5344CB8AC3E}">
        <p14:creationId xmlns:p14="http://schemas.microsoft.com/office/powerpoint/2010/main" val="13124471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Meta Data</a:t>
            </a:r>
          </a:p>
        </p:txBody>
      </p:sp>
      <p:graphicFrame>
        <p:nvGraphicFramePr>
          <p:cNvPr id="5" name="Table 4"/>
          <p:cNvGraphicFramePr>
            <a:graphicFrameLocks noGrp="1"/>
          </p:cNvGraphicFramePr>
          <p:nvPr>
            <p:extLst>
              <p:ext uri="{D42A27DB-BD31-4B8C-83A1-F6EECF244321}">
                <p14:modId xmlns:p14="http://schemas.microsoft.com/office/powerpoint/2010/main" val="2461296462"/>
              </p:ext>
            </p:extLst>
          </p:nvPr>
        </p:nvGraphicFramePr>
        <p:xfrm>
          <a:off x="406399" y="1219200"/>
          <a:ext cx="11248325" cy="2931160"/>
        </p:xfrm>
        <a:graphic>
          <a:graphicData uri="http://schemas.openxmlformats.org/drawingml/2006/table">
            <a:tbl>
              <a:tblPr firstRow="1" bandRow="1">
                <a:tableStyleId>{5C22544A-7EE6-4342-B048-85BDC9FD1C3A}</a:tableStyleId>
              </a:tblPr>
              <a:tblGrid>
                <a:gridCol w="945730">
                  <a:extLst>
                    <a:ext uri="{9D8B030D-6E8A-4147-A177-3AD203B41FA5}">
                      <a16:colId xmlns:a16="http://schemas.microsoft.com/office/drawing/2014/main" val="3058078628"/>
                    </a:ext>
                  </a:extLst>
                </a:gridCol>
                <a:gridCol w="3112702">
                  <a:extLst>
                    <a:ext uri="{9D8B030D-6E8A-4147-A177-3AD203B41FA5}">
                      <a16:colId xmlns:a16="http://schemas.microsoft.com/office/drawing/2014/main" val="3266605547"/>
                    </a:ext>
                  </a:extLst>
                </a:gridCol>
                <a:gridCol w="4607503">
                  <a:extLst>
                    <a:ext uri="{9D8B030D-6E8A-4147-A177-3AD203B41FA5}">
                      <a16:colId xmlns:a16="http://schemas.microsoft.com/office/drawing/2014/main" val="1276370"/>
                    </a:ext>
                  </a:extLst>
                </a:gridCol>
                <a:gridCol w="2582390">
                  <a:extLst>
                    <a:ext uri="{9D8B030D-6E8A-4147-A177-3AD203B41FA5}">
                      <a16:colId xmlns:a16="http://schemas.microsoft.com/office/drawing/2014/main" val="706018679"/>
                    </a:ext>
                  </a:extLst>
                </a:gridCol>
              </a:tblGrid>
              <a:tr h="370840">
                <a:tc>
                  <a:txBody>
                    <a:bodyPr/>
                    <a:lstStyle/>
                    <a:p>
                      <a:pPr algn="ctr"/>
                      <a:r>
                        <a:rPr lang="en-IN" b="0" dirty="0">
                          <a:solidFill>
                            <a:schemeClr val="tx1"/>
                          </a:solidFill>
                        </a:rPr>
                        <a:t>S.</a:t>
                      </a:r>
                      <a:r>
                        <a:rPr lang="en-IN" b="0" baseline="0" dirty="0">
                          <a:solidFill>
                            <a:schemeClr val="tx1"/>
                          </a:solidFill>
                        </a:rPr>
                        <a:t> No. </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0" dirty="0">
                          <a:solidFill>
                            <a:schemeClr val="tx1"/>
                          </a:solidFill>
                        </a:rPr>
                        <a:t>Module</a:t>
                      </a:r>
                      <a:r>
                        <a:rPr lang="en-IN" b="0" baseline="0" dirty="0">
                          <a:solidFill>
                            <a:schemeClr val="tx1"/>
                          </a:solidFill>
                        </a:rPr>
                        <a:t> Meta Data</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0" dirty="0">
                          <a:solidFill>
                            <a:schemeClr val="tx1"/>
                          </a:solidFill>
                        </a:rPr>
                        <a:t>Details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0" dirty="0">
                          <a:solidFill>
                            <a:schemeClr val="tx1"/>
                          </a:solidFill>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77728"/>
                  </a:ext>
                </a:extLst>
              </a:tr>
              <a:tr h="370840">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Author</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Pramod Dhiman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0423131"/>
                  </a:ext>
                </a:extLst>
              </a:tr>
              <a:tr h="370840">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Reviewer</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Pramod Dhiman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3996211"/>
                  </a:ext>
                </a:extLst>
              </a:tr>
              <a:tr h="370840">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Version Number</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V1.0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498376"/>
                  </a:ext>
                </a:extLst>
              </a:tr>
              <a:tr h="370840">
                <a:tc>
                  <a:txBody>
                    <a:bodyPr/>
                    <a:lstStyle/>
                    <a:p>
                      <a:r>
                        <a:rPr lang="en-IN" dirty="0"/>
                        <a:t>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Release Date</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24-Sep-2016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2087090"/>
                  </a:ext>
                </a:extLst>
              </a:tr>
            </a:tbl>
          </a:graphicData>
        </a:graphic>
      </p:graphicFrame>
    </p:spTree>
    <p:extLst>
      <p:ext uri="{BB962C8B-B14F-4D97-AF65-F5344CB8AC3E}">
        <p14:creationId xmlns:p14="http://schemas.microsoft.com/office/powerpoint/2010/main" val="148089433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1524000" y="0"/>
            <a:ext cx="8226720" cy="1143480"/>
          </a:xfrm>
          <a:ln/>
        </p:spPr>
        <p:txBody>
          <a:bodyPr/>
          <a:lstStyle/>
          <a:p>
            <a:pPr>
              <a:lnSpc>
                <a:spcPct val="8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Type conversion</a:t>
            </a:r>
          </a:p>
        </p:txBody>
      </p:sp>
      <p:sp>
        <p:nvSpPr>
          <p:cNvPr id="20482" name="Rectangle 2"/>
          <p:cNvSpPr>
            <a:spLocks noGrp="1" noChangeArrowheads="1"/>
          </p:cNvSpPr>
          <p:nvPr>
            <p:ph type="body" idx="1"/>
          </p:nvPr>
        </p:nvSpPr>
        <p:spPr>
          <a:xfrm>
            <a:off x="1938720" y="1587976"/>
            <a:ext cx="4014720" cy="5574825"/>
          </a:xfrm>
          <a:ln/>
        </p:spPr>
        <p:txBody>
          <a:bodyPr/>
          <a:lstStyle/>
          <a:p>
            <a:pPr marL="552242" indent="-457200">
              <a:lnSpc>
                <a:spcPct val="87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err="1"/>
              <a:t>int</a:t>
            </a:r>
            <a:r>
              <a:rPr lang="en-GB" altLang="en-US" sz="2400" dirty="0"/>
              <a:t>(), float(), </a:t>
            </a:r>
            <a:r>
              <a:rPr lang="en-GB" altLang="en-US" sz="2400" dirty="0" err="1"/>
              <a:t>str</a:t>
            </a:r>
            <a:r>
              <a:rPr lang="en-GB" altLang="en-US" sz="2400" dirty="0"/>
              <a:t>(), and bool() convert to integer, floating point, string, and </a:t>
            </a:r>
            <a:r>
              <a:rPr lang="en-GB" altLang="en-US" sz="2400" dirty="0" err="1"/>
              <a:t>boolean</a:t>
            </a:r>
            <a:r>
              <a:rPr lang="en-GB" altLang="en-US" sz="2400" dirty="0"/>
              <a:t> (True or False) types, respectively</a:t>
            </a:r>
          </a:p>
          <a:p>
            <a:pPr marL="552242" indent="-457200">
              <a:lnSpc>
                <a:spcPct val="87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Example typeconv.py:</a:t>
            </a:r>
            <a:br>
              <a:rPr lang="en-GB" altLang="en-US" sz="2400" dirty="0">
                <a:solidFill>
                  <a:srgbClr val="FF00FF"/>
                </a:solidFill>
              </a:rPr>
            </a:br>
            <a:r>
              <a:rPr lang="en-GB" altLang="en-US" sz="2400" dirty="0"/>
              <a:t>print 1.0/2.0</a:t>
            </a:r>
            <a:br>
              <a:rPr lang="en-GB" altLang="en-US" sz="2400" dirty="0">
                <a:solidFill>
                  <a:srgbClr val="FF00FF"/>
                </a:solidFill>
              </a:rPr>
            </a:br>
            <a:r>
              <a:rPr lang="en-GB" altLang="en-US" sz="2400" dirty="0"/>
              <a:t>print 1/2</a:t>
            </a:r>
            <a:br>
              <a:rPr lang="en-GB" altLang="en-US" sz="2400" dirty="0">
                <a:solidFill>
                  <a:srgbClr val="FF00FF"/>
                </a:solidFill>
              </a:rPr>
            </a:br>
            <a:r>
              <a:rPr lang="en-GB" altLang="en-US" sz="2400" dirty="0"/>
              <a:t>print float(1)/float(2)</a:t>
            </a:r>
            <a:br>
              <a:rPr lang="en-GB" altLang="en-US" sz="2400" dirty="0">
                <a:solidFill>
                  <a:srgbClr val="FF00FF"/>
                </a:solidFill>
              </a:rPr>
            </a:br>
            <a:r>
              <a:rPr lang="en-GB" altLang="en-US" sz="2400" dirty="0"/>
              <a:t>print </a:t>
            </a:r>
            <a:r>
              <a:rPr lang="en-GB" altLang="en-US" sz="2400" dirty="0" err="1"/>
              <a:t>int</a:t>
            </a:r>
            <a:r>
              <a:rPr lang="en-GB" altLang="en-US" sz="2400" dirty="0"/>
              <a:t>(3.1415926)</a:t>
            </a:r>
            <a:br>
              <a:rPr lang="en-GB" altLang="en-US" sz="2400" dirty="0">
                <a:solidFill>
                  <a:srgbClr val="FF00FF"/>
                </a:solidFill>
              </a:rPr>
            </a:br>
            <a:r>
              <a:rPr lang="en-GB" altLang="en-US" sz="2400" dirty="0"/>
              <a:t>print </a:t>
            </a:r>
            <a:r>
              <a:rPr lang="en-GB" altLang="en-US" sz="2400" dirty="0" err="1"/>
              <a:t>str</a:t>
            </a:r>
            <a:r>
              <a:rPr lang="en-GB" altLang="en-US" sz="2400" dirty="0"/>
              <a:t>(3.1415926)</a:t>
            </a:r>
            <a:br>
              <a:rPr lang="en-GB" altLang="en-US" sz="2400" dirty="0">
                <a:solidFill>
                  <a:srgbClr val="FF00FF"/>
                </a:solidFill>
              </a:rPr>
            </a:br>
            <a:r>
              <a:rPr lang="en-GB" altLang="en-US" sz="2400" dirty="0"/>
              <a:t>print bool(1)</a:t>
            </a:r>
            <a:br>
              <a:rPr lang="en-GB" altLang="en-US" sz="2400" dirty="0">
                <a:solidFill>
                  <a:srgbClr val="FF00FF"/>
                </a:solidFill>
              </a:rPr>
            </a:br>
            <a:r>
              <a:rPr lang="en-GB" altLang="en-US" sz="2400" dirty="0"/>
              <a:t>print bool(0)</a:t>
            </a:r>
            <a:r>
              <a:rPr lang="ar-SA" altLang="en-US" sz="2400" dirty="0">
                <a:cs typeface="Arial" charset="0"/>
              </a:rPr>
              <a:t>‏</a:t>
            </a:r>
            <a:endParaRPr lang="en-GB" altLang="en-US" sz="2400" dirty="0"/>
          </a:p>
        </p:txBody>
      </p:sp>
      <p:sp>
        <p:nvSpPr>
          <p:cNvPr id="20483" name="Rectangle 3"/>
          <p:cNvSpPr>
            <a:spLocks noGrp="1" noChangeArrowheads="1"/>
          </p:cNvSpPr>
          <p:nvPr>
            <p:ph type="body" idx="2"/>
          </p:nvPr>
        </p:nvSpPr>
        <p:spPr>
          <a:xfrm>
            <a:off x="6218400" y="3785294"/>
            <a:ext cx="4014720" cy="3072707"/>
          </a:xfrm>
          <a:ln/>
        </p:spPr>
        <p:txBody>
          <a:bodyPr/>
          <a:lstStyle/>
          <a:p>
            <a:pPr marL="552242" indent="-457200">
              <a:lnSpc>
                <a:spcPct val="87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Output:</a:t>
            </a:r>
            <a:br>
              <a:rPr lang="en-GB" altLang="en-US" sz="2400" dirty="0">
                <a:solidFill>
                  <a:srgbClr val="FF00FF"/>
                </a:solidFill>
              </a:rPr>
            </a:br>
            <a:r>
              <a:rPr lang="en-GB" altLang="en-US" sz="2400" dirty="0"/>
              <a:t>0.5</a:t>
            </a:r>
            <a:br>
              <a:rPr lang="en-GB" altLang="en-US" sz="2400" dirty="0">
                <a:solidFill>
                  <a:srgbClr val="FF00FF"/>
                </a:solidFill>
              </a:rPr>
            </a:br>
            <a:r>
              <a:rPr lang="en-GB" altLang="en-US" sz="2400" dirty="0"/>
              <a:t>0</a:t>
            </a:r>
            <a:br>
              <a:rPr lang="en-GB" altLang="en-US" sz="2400" dirty="0">
                <a:solidFill>
                  <a:srgbClr val="FF00FF"/>
                </a:solidFill>
              </a:rPr>
            </a:br>
            <a:r>
              <a:rPr lang="en-GB" altLang="en-US" sz="2400" dirty="0"/>
              <a:t>0.5</a:t>
            </a:r>
            <a:br>
              <a:rPr lang="en-GB" altLang="en-US" sz="2400" dirty="0">
                <a:solidFill>
                  <a:srgbClr val="FF00FF"/>
                </a:solidFill>
              </a:rPr>
            </a:br>
            <a:r>
              <a:rPr lang="en-GB" altLang="en-US" sz="2400" dirty="0"/>
              <a:t>3</a:t>
            </a:r>
            <a:br>
              <a:rPr lang="en-GB" altLang="en-US" sz="2400" dirty="0">
                <a:solidFill>
                  <a:srgbClr val="FF00FF"/>
                </a:solidFill>
              </a:rPr>
            </a:br>
            <a:r>
              <a:rPr lang="en-GB" altLang="en-US" sz="2400" dirty="0"/>
              <a:t>3.1415926</a:t>
            </a:r>
            <a:br>
              <a:rPr lang="en-GB" altLang="en-US" sz="2400" dirty="0">
                <a:solidFill>
                  <a:srgbClr val="FF00FF"/>
                </a:solidFill>
              </a:rPr>
            </a:br>
            <a:r>
              <a:rPr lang="en-GB" altLang="en-US" sz="2400" dirty="0"/>
              <a:t>True</a:t>
            </a:r>
            <a:br>
              <a:rPr lang="en-GB" altLang="en-US" sz="2400" dirty="0">
                <a:solidFill>
                  <a:srgbClr val="FF00FF"/>
                </a:solidFill>
              </a:rPr>
            </a:br>
            <a:r>
              <a:rPr lang="en-GB" altLang="en-US" sz="2400" dirty="0"/>
              <a:t>False</a:t>
            </a:r>
          </a:p>
        </p:txBody>
      </p:sp>
    </p:spTree>
    <p:custDataLst>
      <p:tags r:id="rId1"/>
    </p:custDataLst>
    <p:extLst>
      <p:ext uri="{BB962C8B-B14F-4D97-AF65-F5344CB8AC3E}">
        <p14:creationId xmlns:p14="http://schemas.microsoft.com/office/powerpoint/2010/main" val="14368335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1524000" y="0"/>
            <a:ext cx="8228160" cy="1062832"/>
          </a:xfrm>
          <a:ln/>
        </p:spPr>
        <p:txBody>
          <a:bodyPr/>
          <a:lstStyle/>
          <a:p>
            <a:pPr>
              <a:lnSpc>
                <a:spcPct val="93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Operators acting on strings</a:t>
            </a:r>
          </a:p>
        </p:txBody>
      </p:sp>
      <p:sp>
        <p:nvSpPr>
          <p:cNvPr id="21506" name="Rectangle 2"/>
          <p:cNvSpPr>
            <a:spLocks noGrp="1" noChangeArrowheads="1"/>
          </p:cNvSpPr>
          <p:nvPr>
            <p:ph type="body" idx="1"/>
          </p:nvPr>
        </p:nvSpPr>
        <p:spPr>
          <a:xfrm>
            <a:off x="1980481" y="1604330"/>
            <a:ext cx="8228160" cy="4444307"/>
          </a:xfrm>
          <a:ln/>
        </p:spPr>
        <p:txBody>
          <a:bodyPr/>
          <a:lstStyle/>
          <a:p>
            <a:pPr marL="437942" indent="-342900">
              <a:lnSpc>
                <a:spcPct val="93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&gt;&gt;&gt; "Ni!"*3</a:t>
            </a:r>
            <a:br>
              <a:rPr lang="en-GB" altLang="en-US" sz="2400" dirty="0">
                <a:solidFill>
                  <a:srgbClr val="FF00FF"/>
                </a:solidFill>
              </a:rPr>
            </a:br>
            <a:r>
              <a:rPr lang="en-GB" altLang="en-US" sz="2400" dirty="0"/>
              <a:t>'</a:t>
            </a:r>
            <a:r>
              <a:rPr lang="en-GB" altLang="en-US" sz="2400" dirty="0" err="1"/>
              <a:t>Ni!Ni!Ni</a:t>
            </a:r>
            <a:r>
              <a:rPr lang="en-GB" altLang="en-US" sz="2400" dirty="0"/>
              <a:t>!‘</a:t>
            </a:r>
          </a:p>
          <a:p>
            <a:pPr marL="437942" indent="-342900">
              <a:lnSpc>
                <a:spcPct val="93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endParaRPr lang="en-GB" altLang="en-US" sz="2400" dirty="0"/>
          </a:p>
          <a:p>
            <a:pPr marL="437942" indent="-342900">
              <a:lnSpc>
                <a:spcPct val="93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&gt;&gt;&gt; "hello " + "world!"</a:t>
            </a:r>
            <a:br>
              <a:rPr lang="en-GB" altLang="en-US" sz="2400" dirty="0">
                <a:solidFill>
                  <a:srgbClr val="FF00FF"/>
                </a:solidFill>
              </a:rPr>
            </a:br>
            <a:r>
              <a:rPr lang="en-GB" altLang="en-US" sz="2400" dirty="0"/>
              <a:t>'hello world!'</a:t>
            </a:r>
          </a:p>
        </p:txBody>
      </p:sp>
    </p:spTree>
    <p:custDataLst>
      <p:tags r:id="rId1"/>
    </p:custDataLst>
    <p:extLst>
      <p:ext uri="{BB962C8B-B14F-4D97-AF65-F5344CB8AC3E}">
        <p14:creationId xmlns:p14="http://schemas.microsoft.com/office/powerpoint/2010/main" val="9162518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1540476" y="0"/>
            <a:ext cx="8228160" cy="1062832"/>
          </a:xfrm>
          <a:ln/>
        </p:spPr>
        <p:txBody>
          <a:bodyPr/>
          <a:lstStyle/>
          <a:p>
            <a:pPr>
              <a:lnSpc>
                <a:spcPct val="93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Input from keyboard</a:t>
            </a:r>
          </a:p>
        </p:txBody>
      </p:sp>
      <p:sp>
        <p:nvSpPr>
          <p:cNvPr id="22530" name="Rectangle 2"/>
          <p:cNvSpPr>
            <a:spLocks noGrp="1" noChangeArrowheads="1"/>
          </p:cNvSpPr>
          <p:nvPr>
            <p:ph type="body" idx="1"/>
          </p:nvPr>
        </p:nvSpPr>
        <p:spPr>
          <a:xfrm>
            <a:off x="1938720" y="1451673"/>
            <a:ext cx="8228160" cy="4933958"/>
          </a:xfrm>
          <a:ln/>
        </p:spPr>
        <p:txBody>
          <a:bodyPr/>
          <a:lstStyle/>
          <a:p>
            <a:pPr marL="437942" indent="-342900">
              <a:lnSpc>
                <a:spcPct val="93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Example input.py</a:t>
            </a:r>
            <a:br>
              <a:rPr lang="en-GB" altLang="en-US" sz="2400" dirty="0">
                <a:solidFill>
                  <a:srgbClr val="FF00FF"/>
                </a:solidFill>
              </a:rPr>
            </a:br>
            <a:r>
              <a:rPr lang="en-GB" altLang="en-US" sz="2400" dirty="0" err="1"/>
              <a:t>i</a:t>
            </a:r>
            <a:r>
              <a:rPr lang="en-GB" altLang="en-US" sz="2400" dirty="0"/>
              <a:t> = </a:t>
            </a:r>
            <a:r>
              <a:rPr lang="en-GB" altLang="en-US" sz="2400" dirty="0" err="1"/>
              <a:t>raw_input</a:t>
            </a:r>
            <a:r>
              <a:rPr lang="en-GB" altLang="en-US" sz="2400" dirty="0"/>
              <a:t>("Enter a math expression: ")</a:t>
            </a:r>
            <a:br>
              <a:rPr lang="en-GB" altLang="en-US" sz="2400" dirty="0">
                <a:solidFill>
                  <a:srgbClr val="FF00FF"/>
                </a:solidFill>
              </a:rPr>
            </a:br>
            <a:r>
              <a:rPr lang="en-GB" altLang="en-US" sz="2400" dirty="0"/>
              <a:t>print </a:t>
            </a:r>
            <a:r>
              <a:rPr lang="en-GB" altLang="en-US" sz="2400" dirty="0" err="1"/>
              <a:t>i</a:t>
            </a:r>
            <a:br>
              <a:rPr lang="en-GB" altLang="en-US" sz="2400" dirty="0">
                <a:solidFill>
                  <a:srgbClr val="FF00FF"/>
                </a:solidFill>
              </a:rPr>
            </a:br>
            <a:r>
              <a:rPr lang="en-GB" altLang="en-US" sz="2400" dirty="0"/>
              <a:t>j = input("Enter the same expression: ")</a:t>
            </a:r>
            <a:br>
              <a:rPr lang="en-GB" altLang="en-US" sz="2400" dirty="0">
                <a:solidFill>
                  <a:srgbClr val="FF00FF"/>
                </a:solidFill>
              </a:rPr>
            </a:br>
            <a:r>
              <a:rPr lang="en-GB" altLang="en-US" sz="2400" dirty="0"/>
              <a:t>print j</a:t>
            </a:r>
            <a:br>
              <a:rPr lang="en-GB" altLang="en-US" sz="2400" dirty="0">
                <a:solidFill>
                  <a:srgbClr val="FF00FF"/>
                </a:solidFill>
              </a:rPr>
            </a:br>
            <a:endParaRPr lang="en-GB" altLang="en-US" sz="2400" dirty="0">
              <a:solidFill>
                <a:srgbClr val="FF00FF"/>
              </a:solidFill>
            </a:endParaRPr>
          </a:p>
          <a:p>
            <a:pPr marL="314094" lvl="1" indent="0">
              <a:lnSpc>
                <a:spcPct val="93000"/>
              </a:lnSpc>
              <a:buSzPct val="45000"/>
              <a:buNone/>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br>
              <a:rPr lang="en-GB" altLang="en-US" sz="2400" dirty="0">
                <a:solidFill>
                  <a:srgbClr val="FF00FF"/>
                </a:solidFill>
              </a:rPr>
            </a:br>
            <a:r>
              <a:rPr lang="en-GB" altLang="en-US" sz="2400" dirty="0"/>
              <a:t>Output:</a:t>
            </a:r>
            <a:br>
              <a:rPr lang="en-GB" altLang="en-US" sz="2400" dirty="0">
                <a:solidFill>
                  <a:srgbClr val="FF00FF"/>
                </a:solidFill>
              </a:rPr>
            </a:br>
            <a:r>
              <a:rPr lang="en-GB" altLang="en-US" sz="2400" dirty="0"/>
              <a:t>localhost(workshop)% ./input.py </a:t>
            </a:r>
            <a:br>
              <a:rPr lang="en-GB" altLang="en-US" sz="2400" dirty="0">
                <a:solidFill>
                  <a:srgbClr val="FF00FF"/>
                </a:solidFill>
              </a:rPr>
            </a:br>
            <a:r>
              <a:rPr lang="en-GB" altLang="en-US" sz="2400" dirty="0"/>
              <a:t>Enter a mathematical expression: 3+2</a:t>
            </a:r>
            <a:br>
              <a:rPr lang="en-GB" altLang="en-US" sz="2400" dirty="0">
                <a:solidFill>
                  <a:srgbClr val="FF00FF"/>
                </a:solidFill>
              </a:rPr>
            </a:br>
            <a:r>
              <a:rPr lang="en-GB" altLang="en-US" sz="2400" dirty="0"/>
              <a:t>3+2</a:t>
            </a:r>
            <a:br>
              <a:rPr lang="en-GB" altLang="en-US" sz="2400" dirty="0">
                <a:solidFill>
                  <a:srgbClr val="FF00FF"/>
                </a:solidFill>
              </a:rPr>
            </a:br>
            <a:r>
              <a:rPr lang="en-GB" altLang="en-US" sz="2400" dirty="0"/>
              <a:t>Enter the same expression: 3+2</a:t>
            </a:r>
            <a:br>
              <a:rPr lang="en-GB" altLang="en-US" sz="2400" dirty="0">
                <a:solidFill>
                  <a:srgbClr val="FF00FF"/>
                </a:solidFill>
              </a:rPr>
            </a:br>
            <a:r>
              <a:rPr lang="en-GB" altLang="en-US" sz="2400" dirty="0"/>
              <a:t>5</a:t>
            </a:r>
          </a:p>
        </p:txBody>
      </p:sp>
    </p:spTree>
    <p:custDataLst>
      <p:tags r:id="rId1"/>
    </p:custDataLst>
    <p:extLst>
      <p:ext uri="{BB962C8B-B14F-4D97-AF65-F5344CB8AC3E}">
        <p14:creationId xmlns:p14="http://schemas.microsoft.com/office/powerpoint/2010/main" val="162735221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1524000" y="32951"/>
            <a:ext cx="8228160" cy="1062832"/>
          </a:xfrm>
          <a:ln/>
        </p:spPr>
        <p:txBody>
          <a:bodyPr/>
          <a:lstStyle/>
          <a:p>
            <a:pPr>
              <a:lnSpc>
                <a:spcPct val="93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Comments</a:t>
            </a:r>
          </a:p>
        </p:txBody>
      </p:sp>
      <p:sp>
        <p:nvSpPr>
          <p:cNvPr id="23554" name="Rectangle 2"/>
          <p:cNvSpPr>
            <a:spLocks noGrp="1" noChangeArrowheads="1"/>
          </p:cNvSpPr>
          <p:nvPr>
            <p:ph type="body" idx="1"/>
          </p:nvPr>
        </p:nvSpPr>
        <p:spPr>
          <a:xfrm>
            <a:off x="1980481" y="1604330"/>
            <a:ext cx="8228160" cy="4444307"/>
          </a:xfrm>
          <a:ln/>
        </p:spPr>
        <p:txBody>
          <a:bodyPr/>
          <a:lstStyle/>
          <a:p>
            <a:pPr marL="437942" indent="-342900">
              <a:lnSpc>
                <a:spcPct val="93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Anything after a # symbol is treated as a comment</a:t>
            </a:r>
          </a:p>
          <a:p>
            <a:pPr marL="437942" indent="-342900">
              <a:lnSpc>
                <a:spcPct val="93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Comments are used for documentation purpose only and are ignored by Python interpreter.</a:t>
            </a:r>
          </a:p>
          <a:p>
            <a:pPr marL="314094" lvl="1" indent="0">
              <a:lnSpc>
                <a:spcPct val="93000"/>
              </a:lnSpc>
              <a:buSzPct val="45000"/>
              <a:buNone/>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endParaRPr lang="en-IN" altLang="en-US" sz="2400" dirty="0"/>
          </a:p>
          <a:p>
            <a:pPr marL="314094" lvl="1" indent="0">
              <a:lnSpc>
                <a:spcPct val="93000"/>
              </a:lnSpc>
              <a:buSzPct val="45000"/>
              <a:buNone/>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IN" altLang="en-US" sz="2400" dirty="0"/>
              <a:t>&gt;&gt;&gt; 'this will print'</a:t>
            </a:r>
          </a:p>
          <a:p>
            <a:pPr marL="314094" lvl="1" indent="0">
              <a:lnSpc>
                <a:spcPct val="93000"/>
              </a:lnSpc>
              <a:buSzPct val="45000"/>
              <a:buNone/>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IN" altLang="en-US" sz="2400" dirty="0"/>
              <a:t>'this will print'</a:t>
            </a:r>
          </a:p>
          <a:p>
            <a:pPr marL="314094" lvl="1" indent="0">
              <a:lnSpc>
                <a:spcPct val="93000"/>
              </a:lnSpc>
              <a:buSzPct val="45000"/>
              <a:buNone/>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IN" altLang="en-US" sz="2400" dirty="0"/>
              <a:t>&gt;&gt;&gt; #'this will not'</a:t>
            </a:r>
          </a:p>
          <a:p>
            <a:pPr marL="314094" lvl="1" indent="0">
              <a:lnSpc>
                <a:spcPct val="93000"/>
              </a:lnSpc>
              <a:buSzPct val="45000"/>
              <a:buNone/>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IN" altLang="en-US" sz="2400" dirty="0"/>
              <a:t>&gt;&gt;&gt; </a:t>
            </a:r>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endParaRPr lang="en-GB" altLang="en-US" sz="2400" dirty="0"/>
          </a:p>
        </p:txBody>
      </p:sp>
    </p:spTree>
    <p:custDataLst>
      <p:tags r:id="rId1"/>
    </p:custDataLst>
    <p:extLst>
      <p:ext uri="{BB962C8B-B14F-4D97-AF65-F5344CB8AC3E}">
        <p14:creationId xmlns:p14="http://schemas.microsoft.com/office/powerpoint/2010/main" val="429177643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p:nvPr>
        </p:nvSpPr>
        <p:spPr>
          <a:xfrm>
            <a:off x="2346959" y="3253802"/>
            <a:ext cx="7566600" cy="1546799"/>
          </a:xfrm>
          <a:prstGeom prst="rect">
            <a:avLst/>
          </a:prstGeom>
        </p:spPr>
        <p:txBody>
          <a:bodyPr vert="horz" wrap="square" lIns="38100" tIns="38100" rIns="38100" bIns="38100" numCol="1" anchor="t" anchorCtr="0" compatLnSpc="1">
            <a:prstTxWarp prst="textNoShape">
              <a:avLst/>
            </a:prstTxWarp>
            <a:noAutofit/>
          </a:bodyPr>
          <a:lstStyle/>
          <a:p>
            <a:pPr lvl="0"/>
            <a:r>
              <a:rPr lang="en-IN" dirty="0">
                <a:solidFill>
                  <a:srgbClr val="000000"/>
                </a:solidFill>
                <a:ea typeface="Arial"/>
                <a:cs typeface="Arial"/>
                <a:sym typeface="Arial"/>
              </a:rPr>
              <a:t>Repetition (loops)</a:t>
            </a:r>
            <a:br>
              <a:rPr lang="en-IN" dirty="0">
                <a:solidFill>
                  <a:srgbClr val="FF00FF"/>
                </a:solidFill>
                <a:ea typeface="Arial"/>
                <a:cs typeface="Arial"/>
                <a:sym typeface="Arial"/>
              </a:rPr>
            </a:br>
            <a:r>
              <a:rPr lang="en-IN" dirty="0">
                <a:solidFill>
                  <a:srgbClr val="000000"/>
                </a:solidFill>
                <a:ea typeface="Arial"/>
                <a:cs typeface="Arial"/>
                <a:sym typeface="Arial"/>
              </a:rPr>
              <a:t>and Selection (if/else)</a:t>
            </a:r>
            <a:endParaRPr lang="en" sz="4800" dirty="0">
              <a:solidFill>
                <a:srgbClr val="000000"/>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4075194471"/>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Rectangle 2"/>
          <p:cNvSpPr>
            <a:spLocks noGrp="1" noChangeArrowheads="1"/>
          </p:cNvSpPr>
          <p:nvPr>
            <p:ph type="title"/>
          </p:nvPr>
        </p:nvSpPr>
        <p:spPr>
          <a:xfrm>
            <a:off x="1538416" y="0"/>
            <a:ext cx="7219310" cy="1008000"/>
          </a:xfrm>
        </p:spPr>
        <p:txBody>
          <a:bodyPr/>
          <a:lstStyle/>
          <a:p>
            <a:r>
              <a:rPr lang="en-US" altLang="en-US" sz="3200" dirty="0"/>
              <a:t>The </a:t>
            </a:r>
            <a:r>
              <a:rPr lang="en-US" altLang="en-US" sz="3200" dirty="0">
                <a:latin typeface="Courier New" pitchFamily="49" charset="0"/>
              </a:rPr>
              <a:t>for</a:t>
            </a:r>
            <a:r>
              <a:rPr lang="en-US" altLang="en-US" sz="3200" dirty="0"/>
              <a:t> loop</a:t>
            </a:r>
          </a:p>
        </p:txBody>
      </p:sp>
      <p:sp>
        <p:nvSpPr>
          <p:cNvPr id="1421315" name="Rectangle 3"/>
          <p:cNvSpPr>
            <a:spLocks noGrp="1" noChangeArrowheads="1"/>
          </p:cNvSpPr>
          <p:nvPr>
            <p:ph type="body" idx="1"/>
          </p:nvPr>
        </p:nvSpPr>
        <p:spPr>
          <a:xfrm>
            <a:off x="1828801" y="1371602"/>
            <a:ext cx="8534400" cy="5105399"/>
          </a:xfrm>
        </p:spPr>
        <p:txBody>
          <a:bodyPr/>
          <a:lstStyle/>
          <a:p>
            <a:pPr>
              <a:lnSpc>
                <a:spcPct val="90000"/>
              </a:lnSpc>
            </a:pPr>
            <a:r>
              <a:rPr lang="en-US" altLang="en-US" sz="1200" b="1" dirty="0">
                <a:latin typeface="Courier New" pitchFamily="49" charset="0"/>
              </a:rPr>
              <a:t>for</a:t>
            </a:r>
            <a:r>
              <a:rPr lang="en-US" altLang="en-US" sz="1200" b="1" dirty="0"/>
              <a:t> loop</a:t>
            </a:r>
            <a:r>
              <a:rPr lang="en-US" altLang="en-US" sz="1200" dirty="0"/>
              <a:t>: Repeats a set of statements over a group of values.</a:t>
            </a:r>
          </a:p>
          <a:p>
            <a:pPr lvl="1">
              <a:lnSpc>
                <a:spcPct val="90000"/>
              </a:lnSpc>
            </a:pPr>
            <a:endParaRPr lang="en-US" altLang="en-US" sz="1200" dirty="0"/>
          </a:p>
          <a:p>
            <a:pPr lvl="1">
              <a:lnSpc>
                <a:spcPct val="90000"/>
              </a:lnSpc>
            </a:pPr>
            <a:r>
              <a:rPr lang="en-US" altLang="en-US" sz="1200" dirty="0"/>
              <a:t>Syntax:</a:t>
            </a:r>
          </a:p>
          <a:p>
            <a:pPr lvl="1">
              <a:lnSpc>
                <a:spcPct val="90000"/>
              </a:lnSpc>
              <a:buFont typeface="Wingdings" pitchFamily="2" charset="2"/>
              <a:buNone/>
            </a:pPr>
            <a:endParaRPr lang="en-US" altLang="en-US" sz="1200" dirty="0"/>
          </a:p>
          <a:p>
            <a:pPr lvl="1">
              <a:lnSpc>
                <a:spcPct val="90000"/>
              </a:lnSpc>
              <a:buFont typeface="Wingdings" pitchFamily="2" charset="2"/>
              <a:buNone/>
            </a:pPr>
            <a:r>
              <a:rPr lang="en-US" altLang="en-US" sz="1200" dirty="0">
                <a:solidFill>
                  <a:srgbClr val="FF00FF"/>
                </a:solidFill>
                <a:latin typeface="Courier New" pitchFamily="49" charset="0"/>
              </a:rPr>
              <a:t>	</a:t>
            </a:r>
            <a:r>
              <a:rPr lang="en-US" altLang="en-US" sz="1200" dirty="0">
                <a:latin typeface="Courier New" pitchFamily="49" charset="0"/>
              </a:rPr>
              <a:t>for </a:t>
            </a:r>
            <a:r>
              <a:rPr lang="en-US" altLang="en-US" sz="1200" b="1" i="1" dirty="0" err="1"/>
              <a:t>variableName</a:t>
            </a:r>
            <a:r>
              <a:rPr lang="en-US" altLang="en-US" sz="1200" dirty="0">
                <a:latin typeface="Courier New" pitchFamily="49" charset="0"/>
              </a:rPr>
              <a:t> in </a:t>
            </a:r>
            <a:r>
              <a:rPr lang="en-US" altLang="en-US" sz="1200" b="1" i="1" dirty="0" err="1"/>
              <a:t>groupOfValues</a:t>
            </a:r>
            <a:r>
              <a:rPr lang="en-US" altLang="en-US" sz="1200" dirty="0">
                <a:latin typeface="Courier New" pitchFamily="49" charset="0"/>
              </a:rPr>
              <a:t>:</a:t>
            </a:r>
          </a:p>
          <a:p>
            <a:pPr lvl="1">
              <a:lnSpc>
                <a:spcPct val="90000"/>
              </a:lnSpc>
              <a:buFont typeface="Wingdings" pitchFamily="2" charset="2"/>
              <a:buNone/>
            </a:pPr>
            <a:r>
              <a:rPr lang="en-US" altLang="en-US" sz="1200" dirty="0">
                <a:solidFill>
                  <a:srgbClr val="FF00FF"/>
                </a:solidFill>
                <a:latin typeface="Courier New" pitchFamily="49" charset="0"/>
              </a:rPr>
              <a:t>	</a:t>
            </a:r>
            <a:r>
              <a:rPr lang="en-US" altLang="en-US" sz="1200" dirty="0">
                <a:latin typeface="Courier New" pitchFamily="49" charset="0"/>
              </a:rPr>
              <a:t>    </a:t>
            </a:r>
            <a:r>
              <a:rPr lang="en-US" altLang="en-US" sz="1200" b="1" i="1" dirty="0"/>
              <a:t>statements</a:t>
            </a:r>
            <a:endParaRPr lang="en-US" altLang="en-US" sz="1200" dirty="0">
              <a:latin typeface="Courier New" pitchFamily="49" charset="0"/>
            </a:endParaRPr>
          </a:p>
          <a:p>
            <a:pPr lvl="1">
              <a:lnSpc>
                <a:spcPct val="90000"/>
              </a:lnSpc>
              <a:buFont typeface="Wingdings" pitchFamily="2" charset="2"/>
              <a:buNone/>
            </a:pPr>
            <a:endParaRPr lang="en-US" altLang="en-US" sz="1200" dirty="0"/>
          </a:p>
          <a:p>
            <a:pPr lvl="2">
              <a:lnSpc>
                <a:spcPct val="90000"/>
              </a:lnSpc>
            </a:pPr>
            <a:r>
              <a:rPr lang="en-US" altLang="en-US" sz="1200" dirty="0"/>
              <a:t>We indent the statements to be repeated with tabs or spaces.</a:t>
            </a:r>
          </a:p>
          <a:p>
            <a:pPr lvl="2">
              <a:lnSpc>
                <a:spcPct val="90000"/>
              </a:lnSpc>
            </a:pPr>
            <a:r>
              <a:rPr lang="en-US" altLang="en-US" sz="1200" b="1" i="1" dirty="0" err="1"/>
              <a:t>variableName</a:t>
            </a:r>
            <a:r>
              <a:rPr lang="en-US" altLang="en-US" sz="1200" dirty="0"/>
              <a:t> gives a name to each value, so you can refer to it in the </a:t>
            </a:r>
            <a:r>
              <a:rPr lang="en-US" altLang="en-US" sz="1200" b="1" i="1" dirty="0"/>
              <a:t>statements</a:t>
            </a:r>
            <a:r>
              <a:rPr lang="en-US" altLang="en-US" sz="1200" dirty="0"/>
              <a:t>.</a:t>
            </a:r>
          </a:p>
          <a:p>
            <a:pPr lvl="2">
              <a:lnSpc>
                <a:spcPct val="90000"/>
              </a:lnSpc>
            </a:pPr>
            <a:r>
              <a:rPr lang="en-US" altLang="en-US" sz="1200" b="1" i="1" dirty="0" err="1"/>
              <a:t>groupOfValues</a:t>
            </a:r>
            <a:r>
              <a:rPr lang="en-US" altLang="en-US" sz="1200" dirty="0"/>
              <a:t> can be a range of integers, specified with the </a:t>
            </a:r>
            <a:r>
              <a:rPr lang="en-US" altLang="en-US" sz="1200" dirty="0">
                <a:latin typeface="Courier New" pitchFamily="49" charset="0"/>
              </a:rPr>
              <a:t>range</a:t>
            </a:r>
            <a:r>
              <a:rPr lang="en-US" altLang="en-US" sz="1200" dirty="0"/>
              <a:t> function.</a:t>
            </a:r>
          </a:p>
          <a:p>
            <a:pPr lvl="1">
              <a:lnSpc>
                <a:spcPct val="90000"/>
              </a:lnSpc>
            </a:pPr>
            <a:endParaRPr lang="en-US" altLang="en-US" sz="1200" dirty="0"/>
          </a:p>
          <a:p>
            <a:pPr lvl="1">
              <a:lnSpc>
                <a:spcPct val="90000"/>
              </a:lnSpc>
            </a:pPr>
            <a:r>
              <a:rPr lang="en-US" altLang="en-US" sz="1200" dirty="0"/>
              <a:t>Example:</a:t>
            </a:r>
          </a:p>
          <a:p>
            <a:pPr lvl="1">
              <a:lnSpc>
                <a:spcPct val="90000"/>
              </a:lnSpc>
              <a:buFont typeface="Wingdings" pitchFamily="2" charset="2"/>
              <a:buNone/>
            </a:pPr>
            <a:endParaRPr lang="en-US" altLang="en-US" sz="1200" dirty="0"/>
          </a:p>
          <a:p>
            <a:pPr lvl="1">
              <a:lnSpc>
                <a:spcPct val="70000"/>
              </a:lnSpc>
              <a:buFont typeface="Wingdings" pitchFamily="2" charset="2"/>
              <a:buNone/>
            </a:pPr>
            <a:r>
              <a:rPr lang="en-US" altLang="en-US" sz="1200" b="1" dirty="0">
                <a:solidFill>
                  <a:srgbClr val="FF00FF"/>
                </a:solidFill>
                <a:latin typeface="Courier New" pitchFamily="49" charset="0"/>
              </a:rPr>
              <a:t>	</a:t>
            </a:r>
            <a:r>
              <a:rPr lang="en-US" altLang="en-US" sz="1200" b="1" dirty="0">
                <a:latin typeface="Courier New" pitchFamily="49" charset="0"/>
              </a:rPr>
              <a:t>for x in range(1, 6):</a:t>
            </a:r>
          </a:p>
          <a:p>
            <a:pPr lvl="1">
              <a:lnSpc>
                <a:spcPct val="70000"/>
              </a:lnSpc>
              <a:buFont typeface="Wingdings" pitchFamily="2" charset="2"/>
              <a:buNone/>
            </a:pPr>
            <a:r>
              <a:rPr lang="en-US" altLang="en-US" sz="1200" dirty="0">
                <a:solidFill>
                  <a:srgbClr val="FF00FF"/>
                </a:solidFill>
                <a:latin typeface="Courier New" pitchFamily="49" charset="0"/>
              </a:rPr>
              <a:t>	</a:t>
            </a:r>
            <a:r>
              <a:rPr lang="en-US" altLang="en-US" sz="1200" dirty="0">
                <a:latin typeface="Courier New" pitchFamily="49" charset="0"/>
              </a:rPr>
              <a:t>    print x, "squared is", x * x</a:t>
            </a:r>
          </a:p>
          <a:p>
            <a:pPr lvl="1">
              <a:lnSpc>
                <a:spcPct val="90000"/>
              </a:lnSpc>
              <a:buFont typeface="Wingdings" pitchFamily="2" charset="2"/>
              <a:buNone/>
            </a:pPr>
            <a:endParaRPr lang="en-US" altLang="en-US" sz="1200" dirty="0"/>
          </a:p>
          <a:p>
            <a:pPr lvl="1">
              <a:lnSpc>
                <a:spcPct val="90000"/>
              </a:lnSpc>
              <a:buFont typeface="Wingdings" pitchFamily="2" charset="2"/>
              <a:buNone/>
            </a:pPr>
            <a:r>
              <a:rPr lang="en-US" altLang="en-US" sz="1200" dirty="0">
                <a:solidFill>
                  <a:srgbClr val="FF00FF"/>
                </a:solidFill>
              </a:rPr>
              <a:t>	</a:t>
            </a:r>
            <a:r>
              <a:rPr lang="en-US" altLang="en-US" sz="1200" dirty="0"/>
              <a:t>Output:</a:t>
            </a:r>
          </a:p>
          <a:p>
            <a:pPr lvl="1">
              <a:lnSpc>
                <a:spcPct val="80000"/>
              </a:lnSpc>
              <a:buFont typeface="Wingdings" pitchFamily="2" charset="2"/>
              <a:buNone/>
            </a:pPr>
            <a:r>
              <a:rPr lang="en-US" altLang="en-US" sz="1200" dirty="0">
                <a:solidFill>
                  <a:srgbClr val="FF00FF"/>
                </a:solidFill>
                <a:latin typeface="Courier New" pitchFamily="49" charset="0"/>
              </a:rPr>
              <a:t>	</a:t>
            </a:r>
            <a:r>
              <a:rPr lang="en-US" altLang="en-US" sz="1200" dirty="0">
                <a:latin typeface="Courier New" pitchFamily="49" charset="0"/>
              </a:rPr>
              <a:t>1 squared is 1</a:t>
            </a:r>
          </a:p>
          <a:p>
            <a:pPr lvl="1">
              <a:lnSpc>
                <a:spcPct val="80000"/>
              </a:lnSpc>
              <a:buFont typeface="Wingdings" pitchFamily="2" charset="2"/>
              <a:buNone/>
            </a:pPr>
            <a:r>
              <a:rPr lang="en-US" altLang="en-US" sz="1200" dirty="0">
                <a:solidFill>
                  <a:srgbClr val="FF00FF"/>
                </a:solidFill>
                <a:latin typeface="Courier New" pitchFamily="49" charset="0"/>
              </a:rPr>
              <a:t>	</a:t>
            </a:r>
            <a:r>
              <a:rPr lang="en-US" altLang="en-US" sz="1200" dirty="0">
                <a:latin typeface="Courier New" pitchFamily="49" charset="0"/>
              </a:rPr>
              <a:t>2 squared is 4</a:t>
            </a:r>
          </a:p>
          <a:p>
            <a:pPr lvl="1">
              <a:lnSpc>
                <a:spcPct val="80000"/>
              </a:lnSpc>
              <a:buFont typeface="Wingdings" pitchFamily="2" charset="2"/>
              <a:buNone/>
            </a:pPr>
            <a:r>
              <a:rPr lang="en-US" altLang="en-US" sz="1200" dirty="0">
                <a:solidFill>
                  <a:srgbClr val="FF00FF"/>
                </a:solidFill>
                <a:latin typeface="Courier New" pitchFamily="49" charset="0"/>
              </a:rPr>
              <a:t>	</a:t>
            </a:r>
            <a:r>
              <a:rPr lang="en-US" altLang="en-US" sz="1200" dirty="0">
                <a:latin typeface="Courier New" pitchFamily="49" charset="0"/>
              </a:rPr>
              <a:t>3 squared is 9</a:t>
            </a:r>
          </a:p>
          <a:p>
            <a:pPr lvl="1">
              <a:lnSpc>
                <a:spcPct val="80000"/>
              </a:lnSpc>
              <a:buFont typeface="Wingdings" pitchFamily="2" charset="2"/>
              <a:buNone/>
            </a:pPr>
            <a:r>
              <a:rPr lang="en-US" altLang="en-US" sz="1200" dirty="0">
                <a:solidFill>
                  <a:srgbClr val="FF00FF"/>
                </a:solidFill>
                <a:latin typeface="Courier New" pitchFamily="49" charset="0"/>
              </a:rPr>
              <a:t>	</a:t>
            </a:r>
            <a:r>
              <a:rPr lang="en-US" altLang="en-US" sz="1200" dirty="0">
                <a:latin typeface="Courier New" pitchFamily="49" charset="0"/>
              </a:rPr>
              <a:t>4 squared is 16</a:t>
            </a:r>
          </a:p>
          <a:p>
            <a:pPr lvl="1">
              <a:lnSpc>
                <a:spcPct val="80000"/>
              </a:lnSpc>
              <a:buFont typeface="Wingdings" pitchFamily="2" charset="2"/>
              <a:buNone/>
            </a:pPr>
            <a:r>
              <a:rPr lang="en-US" altLang="en-US" sz="1200" dirty="0">
                <a:solidFill>
                  <a:srgbClr val="FF00FF"/>
                </a:solidFill>
                <a:latin typeface="Courier New" pitchFamily="49" charset="0"/>
              </a:rPr>
              <a:t>	</a:t>
            </a:r>
            <a:r>
              <a:rPr lang="en-US" altLang="en-US" sz="1200" dirty="0">
                <a:latin typeface="Courier New" pitchFamily="49" charset="0"/>
              </a:rPr>
              <a:t>5 squared is 25</a:t>
            </a:r>
          </a:p>
        </p:txBody>
      </p:sp>
    </p:spTree>
    <p:custDataLst>
      <p:tags r:id="rId1"/>
    </p:custDataLst>
    <p:extLst>
      <p:ext uri="{BB962C8B-B14F-4D97-AF65-F5344CB8AC3E}">
        <p14:creationId xmlns:p14="http://schemas.microsoft.com/office/powerpoint/2010/main" val="325903068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1906" name="Rectangle 2"/>
          <p:cNvSpPr>
            <a:spLocks noGrp="1" noChangeArrowheads="1"/>
          </p:cNvSpPr>
          <p:nvPr>
            <p:ph type="title"/>
          </p:nvPr>
        </p:nvSpPr>
        <p:spPr>
          <a:xfrm>
            <a:off x="1554892" y="-12357"/>
            <a:ext cx="7219310" cy="1008000"/>
          </a:xfrm>
        </p:spPr>
        <p:txBody>
          <a:bodyPr/>
          <a:lstStyle/>
          <a:p>
            <a:r>
              <a:rPr lang="en-US" altLang="en-US" sz="3200" dirty="0">
                <a:latin typeface="Courier New" pitchFamily="49" charset="0"/>
              </a:rPr>
              <a:t>range</a:t>
            </a:r>
          </a:p>
        </p:txBody>
      </p:sp>
      <p:sp>
        <p:nvSpPr>
          <p:cNvPr id="1531907" name="Rectangle 3"/>
          <p:cNvSpPr>
            <a:spLocks noGrp="1" noChangeArrowheads="1"/>
          </p:cNvSpPr>
          <p:nvPr>
            <p:ph type="body" idx="1"/>
          </p:nvPr>
        </p:nvSpPr>
        <p:spPr>
          <a:xfrm>
            <a:off x="1828801" y="1371602"/>
            <a:ext cx="8534400" cy="5333999"/>
          </a:xfrm>
        </p:spPr>
        <p:txBody>
          <a:bodyPr/>
          <a:lstStyle/>
          <a:p>
            <a:pPr>
              <a:lnSpc>
                <a:spcPct val="90000"/>
              </a:lnSpc>
            </a:pPr>
            <a:r>
              <a:rPr lang="en-US" altLang="en-US" dirty="0"/>
              <a:t>The </a:t>
            </a:r>
            <a:r>
              <a:rPr lang="en-US" altLang="en-US" dirty="0">
                <a:latin typeface="Courier New" pitchFamily="49" charset="0"/>
              </a:rPr>
              <a:t>range</a:t>
            </a:r>
            <a:r>
              <a:rPr lang="en-US" altLang="en-US" dirty="0"/>
              <a:t> function specifies a range of integers:</a:t>
            </a:r>
          </a:p>
          <a:p>
            <a:pPr lvl="2">
              <a:lnSpc>
                <a:spcPct val="90000"/>
              </a:lnSpc>
            </a:pPr>
            <a:r>
              <a:rPr lang="en-US" altLang="en-US" dirty="0">
                <a:latin typeface="Courier New" pitchFamily="49" charset="0"/>
              </a:rPr>
              <a:t>range(</a:t>
            </a:r>
            <a:r>
              <a:rPr lang="en-US" altLang="en-US" b="1" i="1" dirty="0"/>
              <a:t>start</a:t>
            </a:r>
            <a:r>
              <a:rPr lang="en-US" altLang="en-US" dirty="0">
                <a:latin typeface="Courier New" pitchFamily="49" charset="0"/>
              </a:rPr>
              <a:t>, </a:t>
            </a:r>
            <a:r>
              <a:rPr lang="en-US" altLang="en-US" b="1" i="1" dirty="0"/>
              <a:t>stop</a:t>
            </a:r>
            <a:r>
              <a:rPr lang="en-US" altLang="en-US" dirty="0">
                <a:latin typeface="Courier New" pitchFamily="49" charset="0"/>
              </a:rPr>
              <a:t>)</a:t>
            </a:r>
            <a:r>
              <a:rPr lang="en-US" altLang="en-US" dirty="0"/>
              <a:t> </a:t>
            </a:r>
            <a:r>
              <a:rPr lang="en-US" altLang="en-US" dirty="0">
                <a:solidFill>
                  <a:srgbClr val="FF00FF"/>
                </a:solidFill>
              </a:rPr>
              <a:t>	</a:t>
            </a:r>
            <a:r>
              <a:rPr lang="en-US" altLang="en-US" dirty="0"/>
              <a:t>- the integers between </a:t>
            </a:r>
            <a:r>
              <a:rPr lang="en-US" altLang="en-US" b="1" i="1" dirty="0"/>
              <a:t>start</a:t>
            </a:r>
            <a:r>
              <a:rPr lang="en-US" altLang="en-US" dirty="0"/>
              <a:t> (inclusive)</a:t>
            </a:r>
          </a:p>
          <a:p>
            <a:pPr lvl="2">
              <a:lnSpc>
                <a:spcPct val="90000"/>
              </a:lnSpc>
              <a:buFont typeface="Wingdings" pitchFamily="2" charset="2"/>
              <a:buNone/>
            </a:pPr>
            <a:r>
              <a:rPr lang="en-US" altLang="en-US" dirty="0">
                <a:solidFill>
                  <a:srgbClr val="FF00FF"/>
                </a:solidFill>
              </a:rPr>
              <a:t>				</a:t>
            </a:r>
            <a:r>
              <a:rPr lang="en-US" altLang="en-US" dirty="0"/>
              <a:t>  and </a:t>
            </a:r>
            <a:r>
              <a:rPr lang="en-US" altLang="en-US" b="1" i="1" dirty="0"/>
              <a:t>stop</a:t>
            </a:r>
            <a:r>
              <a:rPr lang="en-US" altLang="en-US" dirty="0"/>
              <a:t> (exclusive)</a:t>
            </a:r>
          </a:p>
          <a:p>
            <a:pPr lvl="2">
              <a:lnSpc>
                <a:spcPct val="90000"/>
              </a:lnSpc>
              <a:buFont typeface="Wingdings" pitchFamily="2" charset="2"/>
              <a:buNone/>
            </a:pPr>
            <a:endParaRPr lang="en-US" altLang="en-US" sz="900" dirty="0"/>
          </a:p>
          <a:p>
            <a:pPr lvl="1">
              <a:lnSpc>
                <a:spcPct val="90000"/>
              </a:lnSpc>
            </a:pPr>
            <a:r>
              <a:rPr lang="en-US" altLang="en-US" dirty="0"/>
              <a:t>It can also accept a third value specifying the change between values.</a:t>
            </a:r>
          </a:p>
          <a:p>
            <a:pPr lvl="2">
              <a:lnSpc>
                <a:spcPct val="90000"/>
              </a:lnSpc>
            </a:pPr>
            <a:r>
              <a:rPr lang="en-US" altLang="en-US" dirty="0">
                <a:latin typeface="Courier New" pitchFamily="49" charset="0"/>
              </a:rPr>
              <a:t>range(</a:t>
            </a:r>
            <a:r>
              <a:rPr lang="en-US" altLang="en-US" b="1" i="1" dirty="0"/>
              <a:t>start</a:t>
            </a:r>
            <a:r>
              <a:rPr lang="en-US" altLang="en-US" dirty="0">
                <a:latin typeface="Courier New" pitchFamily="49" charset="0"/>
              </a:rPr>
              <a:t>, </a:t>
            </a:r>
            <a:r>
              <a:rPr lang="en-US" altLang="en-US" b="1" i="1" dirty="0"/>
              <a:t>stop</a:t>
            </a:r>
            <a:r>
              <a:rPr lang="en-US" altLang="en-US" b="1" i="1" dirty="0">
                <a:latin typeface="Courier New" pitchFamily="49" charset="0"/>
              </a:rPr>
              <a:t>, </a:t>
            </a:r>
            <a:r>
              <a:rPr lang="en-US" altLang="en-US" b="1" i="1" dirty="0"/>
              <a:t>step</a:t>
            </a:r>
            <a:r>
              <a:rPr lang="en-US" altLang="en-US" dirty="0">
                <a:latin typeface="Courier New" pitchFamily="49" charset="0"/>
              </a:rPr>
              <a:t>)</a:t>
            </a:r>
            <a:r>
              <a:rPr lang="en-US" altLang="en-US" dirty="0"/>
              <a:t> - the integers between </a:t>
            </a:r>
            <a:r>
              <a:rPr lang="en-US" altLang="en-US" b="1" i="1" dirty="0"/>
              <a:t>start</a:t>
            </a:r>
            <a:r>
              <a:rPr lang="en-US" altLang="en-US" dirty="0"/>
              <a:t> (inclusive)</a:t>
            </a:r>
          </a:p>
          <a:p>
            <a:pPr lvl="2">
              <a:lnSpc>
                <a:spcPct val="90000"/>
              </a:lnSpc>
              <a:buFont typeface="Wingdings" pitchFamily="2" charset="2"/>
              <a:buNone/>
            </a:pPr>
            <a:r>
              <a:rPr lang="en-US" altLang="en-US" dirty="0">
                <a:solidFill>
                  <a:srgbClr val="FF00FF"/>
                </a:solidFill>
              </a:rPr>
              <a:t>				</a:t>
            </a:r>
            <a:r>
              <a:rPr lang="en-US" altLang="en-US" dirty="0"/>
              <a:t>  and </a:t>
            </a:r>
            <a:r>
              <a:rPr lang="en-US" altLang="en-US" b="1" i="1" dirty="0"/>
              <a:t>stop</a:t>
            </a:r>
            <a:r>
              <a:rPr lang="en-US" altLang="en-US" dirty="0"/>
              <a:t> (exclusive) by </a:t>
            </a:r>
            <a:r>
              <a:rPr lang="en-US" altLang="en-US" b="1" i="1" dirty="0"/>
              <a:t>step</a:t>
            </a:r>
          </a:p>
          <a:p>
            <a:pPr lvl="1">
              <a:lnSpc>
                <a:spcPct val="90000"/>
              </a:lnSpc>
            </a:pPr>
            <a:r>
              <a:rPr lang="en-US" altLang="en-US" sz="800" dirty="0"/>
              <a:t>Example:</a:t>
            </a:r>
          </a:p>
          <a:p>
            <a:pPr lvl="1">
              <a:lnSpc>
                <a:spcPct val="70000"/>
              </a:lnSpc>
              <a:buFont typeface="Wingdings" pitchFamily="2" charset="2"/>
              <a:buNone/>
            </a:pPr>
            <a:r>
              <a:rPr lang="en-US" altLang="en-US" sz="800" dirty="0">
                <a:solidFill>
                  <a:srgbClr val="FF00FF"/>
                </a:solidFill>
              </a:rPr>
              <a:t>	</a:t>
            </a:r>
            <a:r>
              <a:rPr lang="en-US" altLang="en-US" sz="800" dirty="0">
                <a:latin typeface="Courier New" pitchFamily="49" charset="0"/>
              </a:rPr>
              <a:t>for x in range(5, 0, </a:t>
            </a:r>
            <a:r>
              <a:rPr lang="en-US" altLang="en-US" sz="800" b="1" dirty="0">
                <a:latin typeface="Courier New" pitchFamily="49" charset="0"/>
              </a:rPr>
              <a:t>-1</a:t>
            </a:r>
            <a:r>
              <a:rPr lang="en-US" altLang="en-US" sz="800" dirty="0">
                <a:latin typeface="Courier New" pitchFamily="49" charset="0"/>
              </a:rPr>
              <a:t>):</a:t>
            </a:r>
          </a:p>
          <a:p>
            <a:pPr lvl="1">
              <a:lnSpc>
                <a:spcPct val="70000"/>
              </a:lnSpc>
              <a:buFont typeface="Wingdings" pitchFamily="2" charset="2"/>
              <a:buNone/>
            </a:pPr>
            <a:r>
              <a:rPr lang="en-US" altLang="en-US" sz="800" dirty="0">
                <a:solidFill>
                  <a:srgbClr val="FF00FF"/>
                </a:solidFill>
                <a:latin typeface="Courier New" pitchFamily="49" charset="0"/>
              </a:rPr>
              <a:t>	</a:t>
            </a:r>
            <a:r>
              <a:rPr lang="en-US" altLang="en-US" sz="800" dirty="0">
                <a:latin typeface="Courier New" pitchFamily="49" charset="0"/>
              </a:rPr>
              <a:t>    print x</a:t>
            </a:r>
          </a:p>
          <a:p>
            <a:pPr lvl="1">
              <a:lnSpc>
                <a:spcPct val="70000"/>
              </a:lnSpc>
              <a:buFont typeface="Wingdings" pitchFamily="2" charset="2"/>
              <a:buNone/>
            </a:pPr>
            <a:r>
              <a:rPr lang="en-US" altLang="en-US" sz="800" dirty="0">
                <a:solidFill>
                  <a:srgbClr val="FF00FF"/>
                </a:solidFill>
                <a:latin typeface="Courier New" pitchFamily="49" charset="0"/>
              </a:rPr>
              <a:t>	</a:t>
            </a:r>
            <a:r>
              <a:rPr lang="en-US" altLang="en-US" sz="800" dirty="0">
                <a:latin typeface="Courier New" pitchFamily="49" charset="0"/>
              </a:rPr>
              <a:t>print "Blastoff!"</a:t>
            </a:r>
          </a:p>
          <a:p>
            <a:pPr lvl="1">
              <a:lnSpc>
                <a:spcPct val="90000"/>
              </a:lnSpc>
              <a:buFont typeface="Wingdings" pitchFamily="2" charset="2"/>
              <a:buNone/>
            </a:pPr>
            <a:endParaRPr lang="en-US" altLang="en-US" sz="800" dirty="0">
              <a:latin typeface="Courier New" pitchFamily="49" charset="0"/>
            </a:endParaRPr>
          </a:p>
          <a:p>
            <a:pPr lvl="1">
              <a:lnSpc>
                <a:spcPct val="90000"/>
              </a:lnSpc>
              <a:buFont typeface="Wingdings" pitchFamily="2" charset="2"/>
              <a:buNone/>
            </a:pPr>
            <a:r>
              <a:rPr lang="en-US" altLang="en-US" sz="800" dirty="0">
                <a:solidFill>
                  <a:srgbClr val="FF00FF"/>
                </a:solidFill>
              </a:rPr>
              <a:t>	</a:t>
            </a:r>
            <a:r>
              <a:rPr lang="en-US" altLang="en-US" sz="800" dirty="0"/>
              <a:t>Output:</a:t>
            </a:r>
          </a:p>
          <a:p>
            <a:pPr lvl="1">
              <a:lnSpc>
                <a:spcPct val="60000"/>
              </a:lnSpc>
              <a:buFont typeface="Wingdings" pitchFamily="2" charset="2"/>
              <a:buNone/>
            </a:pPr>
            <a:r>
              <a:rPr lang="en-US" altLang="en-US" sz="800" dirty="0">
                <a:solidFill>
                  <a:srgbClr val="FF00FF"/>
                </a:solidFill>
                <a:latin typeface="Courier New" pitchFamily="49" charset="0"/>
              </a:rPr>
              <a:t>	</a:t>
            </a:r>
            <a:r>
              <a:rPr lang="en-US" altLang="en-US" sz="800" dirty="0">
                <a:latin typeface="Courier New" pitchFamily="49" charset="0"/>
              </a:rPr>
              <a:t>5</a:t>
            </a:r>
          </a:p>
          <a:p>
            <a:pPr lvl="1">
              <a:lnSpc>
                <a:spcPct val="60000"/>
              </a:lnSpc>
              <a:buFont typeface="Wingdings" pitchFamily="2" charset="2"/>
              <a:buNone/>
            </a:pPr>
            <a:r>
              <a:rPr lang="en-US" altLang="en-US" sz="800" dirty="0">
                <a:solidFill>
                  <a:srgbClr val="FF00FF"/>
                </a:solidFill>
                <a:latin typeface="Courier New" pitchFamily="49" charset="0"/>
              </a:rPr>
              <a:t>	</a:t>
            </a:r>
            <a:r>
              <a:rPr lang="en-US" altLang="en-US" sz="800" dirty="0">
                <a:latin typeface="Courier New" pitchFamily="49" charset="0"/>
              </a:rPr>
              <a:t>4</a:t>
            </a:r>
          </a:p>
          <a:p>
            <a:pPr lvl="1">
              <a:lnSpc>
                <a:spcPct val="60000"/>
              </a:lnSpc>
              <a:buFont typeface="Wingdings" pitchFamily="2" charset="2"/>
              <a:buNone/>
            </a:pPr>
            <a:r>
              <a:rPr lang="en-US" altLang="en-US" sz="800" dirty="0">
                <a:solidFill>
                  <a:srgbClr val="FF00FF"/>
                </a:solidFill>
                <a:latin typeface="Courier New" pitchFamily="49" charset="0"/>
              </a:rPr>
              <a:t>	</a:t>
            </a:r>
            <a:r>
              <a:rPr lang="en-US" altLang="en-US" sz="800" dirty="0">
                <a:latin typeface="Courier New" pitchFamily="49" charset="0"/>
              </a:rPr>
              <a:t>3 </a:t>
            </a:r>
          </a:p>
          <a:p>
            <a:pPr lvl="1">
              <a:lnSpc>
                <a:spcPct val="60000"/>
              </a:lnSpc>
              <a:buFont typeface="Wingdings" pitchFamily="2" charset="2"/>
              <a:buNone/>
            </a:pPr>
            <a:r>
              <a:rPr lang="en-US" altLang="en-US" sz="800" dirty="0">
                <a:solidFill>
                  <a:srgbClr val="FF00FF"/>
                </a:solidFill>
                <a:latin typeface="Courier New" pitchFamily="49" charset="0"/>
              </a:rPr>
              <a:t>	</a:t>
            </a:r>
            <a:r>
              <a:rPr lang="en-US" altLang="en-US" sz="800" dirty="0">
                <a:latin typeface="Courier New" pitchFamily="49" charset="0"/>
              </a:rPr>
              <a:t>2</a:t>
            </a:r>
          </a:p>
          <a:p>
            <a:pPr lvl="1">
              <a:lnSpc>
                <a:spcPct val="60000"/>
              </a:lnSpc>
              <a:buFont typeface="Wingdings" pitchFamily="2" charset="2"/>
              <a:buNone/>
            </a:pPr>
            <a:r>
              <a:rPr lang="en-US" altLang="en-US" sz="800" dirty="0">
                <a:solidFill>
                  <a:srgbClr val="FF00FF"/>
                </a:solidFill>
                <a:latin typeface="Courier New" pitchFamily="49" charset="0"/>
              </a:rPr>
              <a:t>	</a:t>
            </a:r>
            <a:r>
              <a:rPr lang="en-US" altLang="en-US" sz="800" dirty="0">
                <a:latin typeface="Courier New" pitchFamily="49" charset="0"/>
              </a:rPr>
              <a:t>1</a:t>
            </a:r>
          </a:p>
          <a:p>
            <a:pPr lvl="1">
              <a:lnSpc>
                <a:spcPct val="60000"/>
              </a:lnSpc>
              <a:buFont typeface="Wingdings" pitchFamily="2" charset="2"/>
              <a:buNone/>
            </a:pPr>
            <a:r>
              <a:rPr lang="en-US" altLang="en-US" sz="800" dirty="0">
                <a:solidFill>
                  <a:srgbClr val="FF00FF"/>
                </a:solidFill>
                <a:latin typeface="Courier New" pitchFamily="49" charset="0"/>
              </a:rPr>
              <a:t>	</a:t>
            </a:r>
            <a:r>
              <a:rPr lang="en-US" altLang="en-US" sz="800" dirty="0">
                <a:latin typeface="Courier New" pitchFamily="49" charset="0"/>
              </a:rPr>
              <a:t>Blastoff!</a:t>
            </a:r>
          </a:p>
          <a:p>
            <a:pPr lvl="1">
              <a:lnSpc>
                <a:spcPct val="90000"/>
              </a:lnSpc>
              <a:buFont typeface="Wingdings" pitchFamily="2" charset="2"/>
              <a:buNone/>
            </a:pPr>
            <a:endParaRPr lang="en-US" altLang="en-US" sz="800" dirty="0">
              <a:latin typeface="Courier New" pitchFamily="49" charset="0"/>
            </a:endParaRPr>
          </a:p>
        </p:txBody>
      </p:sp>
    </p:spTree>
    <p:custDataLst>
      <p:tags r:id="rId1"/>
    </p:custDataLst>
    <p:extLst>
      <p:ext uri="{BB962C8B-B14F-4D97-AF65-F5344CB8AC3E}">
        <p14:creationId xmlns:p14="http://schemas.microsoft.com/office/powerpoint/2010/main" val="267771766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a:xfrm>
            <a:off x="1509584" y="61784"/>
            <a:ext cx="7219310" cy="1008000"/>
          </a:xfrm>
        </p:spPr>
        <p:txBody>
          <a:bodyPr/>
          <a:lstStyle/>
          <a:p>
            <a:r>
              <a:rPr lang="en-US" altLang="en-US" sz="3200" dirty="0"/>
              <a:t>Cumulative loops</a:t>
            </a:r>
          </a:p>
        </p:txBody>
      </p:sp>
      <p:sp>
        <p:nvSpPr>
          <p:cNvPr id="1455107" name="Rectangle 3"/>
          <p:cNvSpPr>
            <a:spLocks noGrp="1" noChangeArrowheads="1"/>
          </p:cNvSpPr>
          <p:nvPr>
            <p:ph type="body" idx="1"/>
          </p:nvPr>
        </p:nvSpPr>
        <p:spPr>
          <a:xfrm>
            <a:off x="1828801" y="1371602"/>
            <a:ext cx="8686799" cy="5410199"/>
          </a:xfrm>
        </p:spPr>
        <p:txBody>
          <a:bodyPr/>
          <a:lstStyle/>
          <a:p>
            <a:r>
              <a:rPr lang="en-US" altLang="en-US" dirty="0"/>
              <a:t>Some loops incrementally compute a value that is initialized outside the loop.  This is sometimes called a </a:t>
            </a:r>
            <a:r>
              <a:rPr lang="en-US" altLang="en-US" i="1" dirty="0"/>
              <a:t>cumulative sum</a:t>
            </a:r>
            <a:r>
              <a:rPr lang="en-US" altLang="en-US" dirty="0"/>
              <a:t>.</a:t>
            </a:r>
          </a:p>
          <a:p>
            <a:pPr lvl="1">
              <a:lnSpc>
                <a:spcPct val="80000"/>
              </a:lnSpc>
              <a:buFont typeface="Wingdings" pitchFamily="2" charset="2"/>
              <a:buNone/>
            </a:pPr>
            <a:endParaRPr lang="en-US" altLang="en-US" dirty="0">
              <a:latin typeface="Courier New" pitchFamily="49" charset="0"/>
            </a:endParaRPr>
          </a:p>
          <a:p>
            <a:pPr lvl="1">
              <a:lnSpc>
                <a:spcPct val="80000"/>
              </a:lnSpc>
              <a:buFont typeface="Wingdings" pitchFamily="2" charset="2"/>
              <a:buNone/>
            </a:pPr>
            <a:r>
              <a:rPr lang="en-US" altLang="en-US" b="1" dirty="0">
                <a:solidFill>
                  <a:srgbClr val="FF00FF"/>
                </a:solidFill>
                <a:latin typeface="Courier New" pitchFamily="49" charset="0"/>
              </a:rPr>
              <a:t>	</a:t>
            </a:r>
            <a:r>
              <a:rPr lang="en-US" altLang="en-US" b="1" dirty="0">
                <a:latin typeface="Courier New" pitchFamily="49" charset="0"/>
              </a:rPr>
              <a:t>sum = 0</a:t>
            </a:r>
          </a:p>
          <a:p>
            <a:pPr lvl="1">
              <a:lnSpc>
                <a:spcPct val="80000"/>
              </a:lnSpc>
              <a:buFont typeface="Wingdings" pitchFamily="2" charset="2"/>
              <a:buNone/>
            </a:pPr>
            <a:r>
              <a:rPr lang="en-US" altLang="en-US" dirty="0">
                <a:solidFill>
                  <a:srgbClr val="FF00FF"/>
                </a:solidFill>
                <a:latin typeface="Courier New" pitchFamily="49" charset="0"/>
              </a:rPr>
              <a:t>	</a:t>
            </a:r>
            <a:r>
              <a:rPr lang="en-US" altLang="en-US" dirty="0">
                <a:latin typeface="Courier New" pitchFamily="49" charset="0"/>
              </a:rPr>
              <a:t>for </a:t>
            </a:r>
            <a:r>
              <a:rPr lang="en-US" altLang="en-US" dirty="0" err="1">
                <a:latin typeface="Courier New" pitchFamily="49" charset="0"/>
              </a:rPr>
              <a:t>i</a:t>
            </a:r>
            <a:r>
              <a:rPr lang="en-US" altLang="en-US" dirty="0">
                <a:latin typeface="Courier New" pitchFamily="49" charset="0"/>
              </a:rPr>
              <a:t> in range(1, 11):</a:t>
            </a:r>
          </a:p>
          <a:p>
            <a:pPr lvl="1">
              <a:lnSpc>
                <a:spcPct val="80000"/>
              </a:lnSpc>
              <a:buFont typeface="Wingdings" pitchFamily="2" charset="2"/>
              <a:buNone/>
            </a:pPr>
            <a:r>
              <a:rPr lang="en-US" altLang="en-US" dirty="0">
                <a:solidFill>
                  <a:srgbClr val="FF00FF"/>
                </a:solidFill>
                <a:latin typeface="Courier New" pitchFamily="49" charset="0"/>
              </a:rPr>
              <a:t>	</a:t>
            </a:r>
            <a:r>
              <a:rPr lang="en-US" altLang="en-US" dirty="0">
                <a:latin typeface="Courier New" pitchFamily="49" charset="0"/>
              </a:rPr>
              <a:t>    sum = sum + (</a:t>
            </a:r>
            <a:r>
              <a:rPr lang="en-US" altLang="en-US" dirty="0" err="1">
                <a:latin typeface="Courier New" pitchFamily="49" charset="0"/>
              </a:rPr>
              <a:t>i</a:t>
            </a:r>
            <a:r>
              <a:rPr lang="en-US" altLang="en-US" dirty="0">
                <a:latin typeface="Courier New" pitchFamily="49" charset="0"/>
              </a:rPr>
              <a:t> * </a:t>
            </a:r>
            <a:r>
              <a:rPr lang="en-US" altLang="en-US" dirty="0" err="1">
                <a:latin typeface="Courier New" pitchFamily="49" charset="0"/>
              </a:rPr>
              <a:t>i</a:t>
            </a:r>
            <a:r>
              <a:rPr lang="en-US" altLang="en-US" dirty="0">
                <a:latin typeface="Courier New" pitchFamily="49" charset="0"/>
              </a:rPr>
              <a:t>)</a:t>
            </a:r>
          </a:p>
          <a:p>
            <a:pPr lvl="1">
              <a:lnSpc>
                <a:spcPct val="80000"/>
              </a:lnSpc>
              <a:buFont typeface="Wingdings" pitchFamily="2" charset="2"/>
              <a:buNone/>
            </a:pPr>
            <a:r>
              <a:rPr lang="en-US" altLang="en-US" dirty="0">
                <a:solidFill>
                  <a:srgbClr val="FF00FF"/>
                </a:solidFill>
                <a:latin typeface="Courier New" pitchFamily="49" charset="0"/>
              </a:rPr>
              <a:t>	</a:t>
            </a:r>
            <a:r>
              <a:rPr lang="en-US" altLang="en-US" dirty="0">
                <a:latin typeface="Courier New" pitchFamily="49" charset="0"/>
              </a:rPr>
              <a:t>print "sum of first 10 squares is", sum</a:t>
            </a:r>
          </a:p>
          <a:p>
            <a:pPr lvl="1">
              <a:lnSpc>
                <a:spcPct val="80000"/>
              </a:lnSpc>
              <a:buFont typeface="Wingdings" pitchFamily="2" charset="2"/>
              <a:buNone/>
            </a:pPr>
            <a:endParaRPr lang="en-US" altLang="en-US" dirty="0">
              <a:latin typeface="Courier New" pitchFamily="49" charset="0"/>
            </a:endParaRPr>
          </a:p>
          <a:p>
            <a:pPr lvl="1">
              <a:lnSpc>
                <a:spcPct val="80000"/>
              </a:lnSpc>
              <a:buFont typeface="Wingdings" pitchFamily="2" charset="2"/>
              <a:buNone/>
            </a:pPr>
            <a:r>
              <a:rPr lang="en-US" altLang="en-US" dirty="0">
                <a:solidFill>
                  <a:srgbClr val="FF00FF"/>
                </a:solidFill>
                <a:latin typeface="Courier New" pitchFamily="49" charset="0"/>
              </a:rPr>
              <a:t>	</a:t>
            </a:r>
            <a:r>
              <a:rPr lang="en-US" altLang="en-US" dirty="0">
                <a:latin typeface="Courier New" pitchFamily="49" charset="0"/>
              </a:rPr>
              <a:t>Output:</a:t>
            </a:r>
          </a:p>
          <a:p>
            <a:pPr lvl="1">
              <a:lnSpc>
                <a:spcPct val="80000"/>
              </a:lnSpc>
              <a:buFont typeface="Wingdings" pitchFamily="2" charset="2"/>
              <a:buNone/>
            </a:pPr>
            <a:r>
              <a:rPr lang="en-US" altLang="en-US" dirty="0">
                <a:solidFill>
                  <a:srgbClr val="FF00FF"/>
                </a:solidFill>
                <a:latin typeface="Courier New" pitchFamily="49" charset="0"/>
              </a:rPr>
              <a:t>	</a:t>
            </a:r>
            <a:r>
              <a:rPr lang="en-US" altLang="en-US" dirty="0">
                <a:latin typeface="Courier New" pitchFamily="49" charset="0"/>
              </a:rPr>
              <a:t>sum of first 10 squares is 385</a:t>
            </a:r>
          </a:p>
          <a:p>
            <a:pPr lvl="1">
              <a:lnSpc>
                <a:spcPct val="80000"/>
              </a:lnSpc>
              <a:buFont typeface="Wingdings" pitchFamily="2" charset="2"/>
              <a:buNone/>
            </a:pPr>
            <a:endParaRPr lang="en-US" altLang="en-US" dirty="0">
              <a:latin typeface="Courier New" pitchFamily="49" charset="0"/>
            </a:endParaRPr>
          </a:p>
          <a:p>
            <a:pPr lvl="1">
              <a:lnSpc>
                <a:spcPct val="80000"/>
              </a:lnSpc>
              <a:buFont typeface="Wingdings" pitchFamily="2" charset="2"/>
              <a:buNone/>
            </a:pPr>
            <a:endParaRPr lang="en-US" altLang="en-US" dirty="0">
              <a:latin typeface="Courier New" pitchFamily="49" charset="0"/>
            </a:endParaRPr>
          </a:p>
          <a:p>
            <a:pPr lvl="1">
              <a:lnSpc>
                <a:spcPct val="80000"/>
              </a:lnSpc>
              <a:buFont typeface="Wingdings" pitchFamily="2" charset="2"/>
              <a:buNone/>
            </a:pPr>
            <a:endParaRPr lang="en-US" altLang="en-US" dirty="0">
              <a:latin typeface="Courier New" pitchFamily="49" charset="0"/>
            </a:endParaRPr>
          </a:p>
          <a:p>
            <a:pPr>
              <a:lnSpc>
                <a:spcPct val="80000"/>
              </a:lnSpc>
            </a:pPr>
            <a:endParaRPr lang="en-US" altLang="en-US" dirty="0"/>
          </a:p>
        </p:txBody>
      </p:sp>
    </p:spTree>
    <p:custDataLst>
      <p:tags r:id="rId1"/>
    </p:custDataLst>
    <p:extLst>
      <p:ext uri="{BB962C8B-B14F-4D97-AF65-F5344CB8AC3E}">
        <p14:creationId xmlns:p14="http://schemas.microsoft.com/office/powerpoint/2010/main" val="396505006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594" name="Rectangle 2"/>
          <p:cNvSpPr>
            <a:spLocks noGrp="1" noChangeArrowheads="1"/>
          </p:cNvSpPr>
          <p:nvPr>
            <p:ph type="title"/>
          </p:nvPr>
        </p:nvSpPr>
        <p:spPr>
          <a:xfrm>
            <a:off x="1524000" y="0"/>
            <a:ext cx="7219310" cy="1008000"/>
          </a:xfrm>
        </p:spPr>
        <p:txBody>
          <a:bodyPr/>
          <a:lstStyle/>
          <a:p>
            <a:r>
              <a:rPr lang="en-US" altLang="en-US" sz="3200" dirty="0">
                <a:latin typeface="Courier New" pitchFamily="49" charset="0"/>
              </a:rPr>
              <a:t>if</a:t>
            </a:r>
          </a:p>
        </p:txBody>
      </p:sp>
      <p:sp>
        <p:nvSpPr>
          <p:cNvPr id="1518595" name="Rectangle 3"/>
          <p:cNvSpPr>
            <a:spLocks noGrp="1" noChangeArrowheads="1"/>
          </p:cNvSpPr>
          <p:nvPr>
            <p:ph type="body" idx="1"/>
          </p:nvPr>
        </p:nvSpPr>
        <p:spPr/>
        <p:txBody>
          <a:bodyPr/>
          <a:lstStyle/>
          <a:p>
            <a:pPr>
              <a:lnSpc>
                <a:spcPct val="90000"/>
              </a:lnSpc>
            </a:pPr>
            <a:r>
              <a:rPr lang="en-US" altLang="en-US" b="1" dirty="0">
                <a:latin typeface="Courier New" pitchFamily="49" charset="0"/>
              </a:rPr>
              <a:t>if</a:t>
            </a:r>
            <a:r>
              <a:rPr lang="en-US" altLang="en-US" b="1" dirty="0"/>
              <a:t> statement</a:t>
            </a:r>
            <a:r>
              <a:rPr lang="en-US" altLang="en-US" dirty="0"/>
              <a:t>: Executes a group of statements only if a certain condition is true.  Otherwise, the statements are skipped.</a:t>
            </a:r>
          </a:p>
          <a:p>
            <a:pPr lvl="1">
              <a:lnSpc>
                <a:spcPct val="80000"/>
              </a:lnSpc>
            </a:pPr>
            <a:endParaRPr lang="en-US" altLang="en-US" dirty="0"/>
          </a:p>
          <a:p>
            <a:pPr lvl="1">
              <a:lnSpc>
                <a:spcPct val="80000"/>
              </a:lnSpc>
            </a:pPr>
            <a:r>
              <a:rPr lang="en-US" altLang="en-US" dirty="0"/>
              <a:t>Syntax:</a:t>
            </a:r>
          </a:p>
          <a:p>
            <a:pPr lvl="1">
              <a:lnSpc>
                <a:spcPct val="80000"/>
              </a:lnSpc>
              <a:buFont typeface="Wingdings" pitchFamily="2" charset="2"/>
              <a:buNone/>
            </a:pPr>
            <a:r>
              <a:rPr lang="en-US" altLang="en-US" dirty="0">
                <a:solidFill>
                  <a:srgbClr val="FF00FF"/>
                </a:solidFill>
              </a:rPr>
              <a:t>	</a:t>
            </a:r>
            <a:r>
              <a:rPr lang="en-US" altLang="en-US" dirty="0">
                <a:latin typeface="Courier New" pitchFamily="49" charset="0"/>
              </a:rPr>
              <a:t>if </a:t>
            </a:r>
            <a:r>
              <a:rPr lang="en-US" altLang="en-US" b="1" i="1" dirty="0"/>
              <a:t>condition</a:t>
            </a:r>
            <a:r>
              <a:rPr lang="en-US" altLang="en-US" dirty="0">
                <a:latin typeface="Courier New" pitchFamily="49" charset="0"/>
              </a:rPr>
              <a:t>:</a:t>
            </a:r>
          </a:p>
          <a:p>
            <a:pPr lvl="1">
              <a:lnSpc>
                <a:spcPct val="80000"/>
              </a:lnSpc>
              <a:buFont typeface="Wingdings" pitchFamily="2" charset="2"/>
              <a:buNone/>
            </a:pPr>
            <a:r>
              <a:rPr lang="en-US" altLang="en-US" dirty="0">
                <a:solidFill>
                  <a:srgbClr val="FF00FF"/>
                </a:solidFill>
                <a:latin typeface="Courier New" pitchFamily="49" charset="0"/>
              </a:rPr>
              <a:t>	</a:t>
            </a:r>
            <a:r>
              <a:rPr lang="en-US" altLang="en-US" dirty="0">
                <a:latin typeface="Courier New" pitchFamily="49" charset="0"/>
              </a:rPr>
              <a:t>    </a:t>
            </a:r>
            <a:r>
              <a:rPr lang="en-US" altLang="en-US" b="1" i="1" dirty="0"/>
              <a:t>statements</a:t>
            </a:r>
            <a:endParaRPr lang="en-US" altLang="en-US" dirty="0">
              <a:latin typeface="Courier New" pitchFamily="49" charset="0"/>
            </a:endParaRPr>
          </a:p>
          <a:p>
            <a:pPr lvl="1">
              <a:lnSpc>
                <a:spcPct val="80000"/>
              </a:lnSpc>
            </a:pPr>
            <a:endParaRPr lang="en-US" altLang="en-US" dirty="0">
              <a:latin typeface="Courier New" pitchFamily="49" charset="0"/>
            </a:endParaRPr>
          </a:p>
          <a:p>
            <a:pPr>
              <a:lnSpc>
                <a:spcPct val="80000"/>
              </a:lnSpc>
            </a:pPr>
            <a:r>
              <a:rPr lang="en-US" altLang="en-US" dirty="0"/>
              <a:t>Example:</a:t>
            </a:r>
          </a:p>
          <a:p>
            <a:pPr lvl="1">
              <a:lnSpc>
                <a:spcPct val="80000"/>
              </a:lnSpc>
              <a:buFont typeface="Wingdings" pitchFamily="2" charset="2"/>
              <a:buNone/>
            </a:pPr>
            <a:r>
              <a:rPr lang="en-US" altLang="en-US" dirty="0">
                <a:solidFill>
                  <a:srgbClr val="FF00FF"/>
                </a:solidFill>
              </a:rPr>
              <a:t>	</a:t>
            </a:r>
            <a:r>
              <a:rPr lang="en-US" altLang="en-US" dirty="0" err="1">
                <a:latin typeface="Courier New" pitchFamily="49" charset="0"/>
              </a:rPr>
              <a:t>gpa</a:t>
            </a:r>
            <a:r>
              <a:rPr lang="en-US" altLang="en-US" dirty="0">
                <a:latin typeface="Courier New" pitchFamily="49" charset="0"/>
              </a:rPr>
              <a:t> = 3.4</a:t>
            </a:r>
          </a:p>
          <a:p>
            <a:pPr lvl="1">
              <a:lnSpc>
                <a:spcPct val="80000"/>
              </a:lnSpc>
              <a:buFont typeface="Wingdings" pitchFamily="2" charset="2"/>
              <a:buNone/>
            </a:pPr>
            <a:r>
              <a:rPr lang="en-US" altLang="en-US" b="1" dirty="0">
                <a:solidFill>
                  <a:srgbClr val="FF00FF"/>
                </a:solidFill>
                <a:latin typeface="Courier New" pitchFamily="49" charset="0"/>
              </a:rPr>
              <a:t>	</a:t>
            </a:r>
            <a:r>
              <a:rPr lang="en-US" altLang="en-US" b="1" dirty="0">
                <a:latin typeface="Courier New" pitchFamily="49" charset="0"/>
              </a:rPr>
              <a:t>if </a:t>
            </a:r>
            <a:r>
              <a:rPr lang="en-US" altLang="en-US" b="1" dirty="0" err="1">
                <a:latin typeface="Courier New" pitchFamily="49" charset="0"/>
              </a:rPr>
              <a:t>gpa</a:t>
            </a:r>
            <a:r>
              <a:rPr lang="en-US" altLang="en-US" b="1" dirty="0">
                <a:latin typeface="Courier New" pitchFamily="49" charset="0"/>
              </a:rPr>
              <a:t> &gt; 2.0:</a:t>
            </a:r>
          </a:p>
          <a:p>
            <a:pPr lvl="1">
              <a:lnSpc>
                <a:spcPct val="80000"/>
              </a:lnSpc>
              <a:buFont typeface="Wingdings" pitchFamily="2" charset="2"/>
              <a:buNone/>
            </a:pPr>
            <a:r>
              <a:rPr lang="en-US" altLang="en-US" dirty="0">
                <a:solidFill>
                  <a:srgbClr val="FF00FF"/>
                </a:solidFill>
                <a:latin typeface="Courier New" pitchFamily="49" charset="0"/>
              </a:rPr>
              <a:t>	</a:t>
            </a:r>
            <a:r>
              <a:rPr lang="en-US" altLang="en-US" dirty="0">
                <a:latin typeface="Courier New" pitchFamily="49" charset="0"/>
              </a:rPr>
              <a:t>    print "Your application is accepted."</a:t>
            </a:r>
          </a:p>
        </p:txBody>
      </p:sp>
      <p:pic>
        <p:nvPicPr>
          <p:cNvPr id="1518596" name="Picture 4" descr="if_state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1" y="1981200"/>
            <a:ext cx="2608263" cy="244079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95132221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0645" name="Picture 5" descr="nested_if_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4456114"/>
            <a:ext cx="2590800" cy="2020887"/>
          </a:xfrm>
          <a:prstGeom prst="rect">
            <a:avLst/>
          </a:prstGeom>
          <a:noFill/>
          <a:extLst>
            <a:ext uri="{909E8E84-426E-40DD-AFC4-6F175D3DCCD1}">
              <a14:hiddenFill xmlns:a14="http://schemas.microsoft.com/office/drawing/2010/main">
                <a:solidFill>
                  <a:srgbClr val="FFFFFF"/>
                </a:solidFill>
              </a14:hiddenFill>
            </a:ext>
          </a:extLst>
        </p:spPr>
      </p:pic>
      <p:sp>
        <p:nvSpPr>
          <p:cNvPr id="1520642" name="Rectangle 2"/>
          <p:cNvSpPr>
            <a:spLocks noGrp="1" noChangeArrowheads="1"/>
          </p:cNvSpPr>
          <p:nvPr>
            <p:ph type="title"/>
          </p:nvPr>
        </p:nvSpPr>
        <p:spPr>
          <a:xfrm>
            <a:off x="1524000" y="76200"/>
            <a:ext cx="7219310" cy="1008000"/>
          </a:xfrm>
        </p:spPr>
        <p:txBody>
          <a:bodyPr/>
          <a:lstStyle/>
          <a:p>
            <a:r>
              <a:rPr lang="en-US" altLang="en-US" sz="3200" dirty="0">
                <a:latin typeface="Courier New" pitchFamily="49" charset="0"/>
              </a:rPr>
              <a:t>if/else</a:t>
            </a:r>
          </a:p>
        </p:txBody>
      </p:sp>
      <p:sp>
        <p:nvSpPr>
          <p:cNvPr id="1520643" name="Rectangle 3"/>
          <p:cNvSpPr>
            <a:spLocks noGrp="1" noChangeArrowheads="1"/>
          </p:cNvSpPr>
          <p:nvPr>
            <p:ph type="body" idx="1"/>
          </p:nvPr>
        </p:nvSpPr>
        <p:spPr>
          <a:xfrm>
            <a:off x="1828801" y="1371602"/>
            <a:ext cx="8839199" cy="5410199"/>
          </a:xfrm>
        </p:spPr>
        <p:txBody>
          <a:bodyPr/>
          <a:lstStyle/>
          <a:p>
            <a:pPr>
              <a:lnSpc>
                <a:spcPct val="90000"/>
              </a:lnSpc>
            </a:pPr>
            <a:r>
              <a:rPr lang="en-US" altLang="en-US" sz="1600" b="1" dirty="0">
                <a:latin typeface="Courier New" pitchFamily="49" charset="0"/>
              </a:rPr>
              <a:t>if/else</a:t>
            </a:r>
            <a:r>
              <a:rPr lang="en-US" altLang="en-US" sz="1600" b="1" dirty="0"/>
              <a:t> statement</a:t>
            </a:r>
            <a:r>
              <a:rPr lang="en-US" altLang="en-US" sz="1600" dirty="0"/>
              <a:t>: Executes one block of statements if a certain condition is True, and a second block of statements if it is False.</a:t>
            </a:r>
          </a:p>
          <a:p>
            <a:pPr lvl="1">
              <a:lnSpc>
                <a:spcPct val="80000"/>
              </a:lnSpc>
              <a:buFont typeface="Wingdings" pitchFamily="2" charset="2"/>
              <a:buNone/>
            </a:pPr>
            <a:endParaRPr lang="en-US" altLang="en-US" sz="1600" dirty="0"/>
          </a:p>
          <a:p>
            <a:pPr lvl="1">
              <a:lnSpc>
                <a:spcPct val="80000"/>
              </a:lnSpc>
            </a:pPr>
            <a:r>
              <a:rPr lang="en-US" altLang="en-US" sz="1600" dirty="0"/>
              <a:t>Syntax:</a:t>
            </a:r>
          </a:p>
          <a:p>
            <a:pPr lvl="1">
              <a:lnSpc>
                <a:spcPct val="80000"/>
              </a:lnSpc>
              <a:buFont typeface="Wingdings" pitchFamily="2" charset="2"/>
              <a:buNone/>
            </a:pPr>
            <a:r>
              <a:rPr lang="en-US" altLang="en-US" sz="1600" dirty="0">
                <a:solidFill>
                  <a:srgbClr val="FF00FF"/>
                </a:solidFill>
              </a:rPr>
              <a:t>	</a:t>
            </a:r>
            <a:r>
              <a:rPr lang="en-US" altLang="en-US" sz="1600" dirty="0">
                <a:latin typeface="Courier New" pitchFamily="49" charset="0"/>
              </a:rPr>
              <a:t>if </a:t>
            </a:r>
            <a:r>
              <a:rPr lang="en-US" altLang="en-US" sz="1600" b="1" i="1" dirty="0"/>
              <a:t>condition</a:t>
            </a:r>
            <a:r>
              <a:rPr lang="en-US" altLang="en-US" sz="1600" dirty="0">
                <a:latin typeface="Courier New" pitchFamily="49" charset="0"/>
              </a:rPr>
              <a:t>:</a:t>
            </a:r>
          </a:p>
          <a:p>
            <a:pPr lvl="1">
              <a:lnSpc>
                <a:spcPct val="80000"/>
              </a:lnSpc>
              <a:buFont typeface="Wingdings" pitchFamily="2" charset="2"/>
              <a:buNone/>
            </a:pPr>
            <a:r>
              <a:rPr lang="en-US" altLang="en-US" sz="1600" dirty="0">
                <a:solidFill>
                  <a:srgbClr val="FF00FF"/>
                </a:solidFill>
                <a:latin typeface="Courier New" pitchFamily="49" charset="0"/>
              </a:rPr>
              <a:t>	</a:t>
            </a:r>
            <a:r>
              <a:rPr lang="en-US" altLang="en-US" sz="1600" dirty="0">
                <a:latin typeface="Courier New" pitchFamily="49" charset="0"/>
              </a:rPr>
              <a:t>    </a:t>
            </a:r>
            <a:r>
              <a:rPr lang="en-US" altLang="en-US" sz="1600" b="1" i="1" dirty="0"/>
              <a:t>statements</a:t>
            </a:r>
            <a:endParaRPr lang="en-US" altLang="en-US" sz="1600" dirty="0">
              <a:latin typeface="Courier New" pitchFamily="49" charset="0"/>
            </a:endParaRPr>
          </a:p>
          <a:p>
            <a:pPr lvl="1">
              <a:lnSpc>
                <a:spcPct val="80000"/>
              </a:lnSpc>
              <a:buFont typeface="Wingdings" pitchFamily="2" charset="2"/>
              <a:buNone/>
            </a:pPr>
            <a:r>
              <a:rPr lang="en-US" altLang="en-US" sz="1600" dirty="0">
                <a:solidFill>
                  <a:srgbClr val="FF00FF"/>
                </a:solidFill>
                <a:latin typeface="Courier New" pitchFamily="49" charset="0"/>
              </a:rPr>
              <a:t>	</a:t>
            </a:r>
            <a:r>
              <a:rPr lang="en-US" altLang="en-US" sz="1600" dirty="0">
                <a:latin typeface="Courier New" pitchFamily="49" charset="0"/>
              </a:rPr>
              <a:t>else:</a:t>
            </a:r>
          </a:p>
          <a:p>
            <a:pPr lvl="1">
              <a:lnSpc>
                <a:spcPct val="80000"/>
              </a:lnSpc>
              <a:buFont typeface="Wingdings" pitchFamily="2" charset="2"/>
              <a:buNone/>
            </a:pPr>
            <a:r>
              <a:rPr lang="en-US" altLang="en-US" sz="1600" dirty="0">
                <a:solidFill>
                  <a:srgbClr val="FF00FF"/>
                </a:solidFill>
                <a:latin typeface="Courier New" pitchFamily="49" charset="0"/>
              </a:rPr>
              <a:t>	</a:t>
            </a:r>
            <a:r>
              <a:rPr lang="en-US" altLang="en-US" sz="1600" dirty="0">
                <a:latin typeface="Courier New" pitchFamily="49" charset="0"/>
              </a:rPr>
              <a:t>    </a:t>
            </a:r>
            <a:r>
              <a:rPr lang="en-US" altLang="en-US" sz="1600" b="1" i="1" dirty="0"/>
              <a:t>statements</a:t>
            </a:r>
            <a:endParaRPr lang="en-US" altLang="en-US" sz="1600" dirty="0">
              <a:latin typeface="Courier New" pitchFamily="49" charset="0"/>
            </a:endParaRPr>
          </a:p>
          <a:p>
            <a:pPr lvl="1">
              <a:lnSpc>
                <a:spcPct val="80000"/>
              </a:lnSpc>
            </a:pPr>
            <a:endParaRPr lang="en-US" altLang="en-US" sz="1600" dirty="0">
              <a:latin typeface="Courier New" pitchFamily="49" charset="0"/>
            </a:endParaRPr>
          </a:p>
          <a:p>
            <a:pPr lvl="1">
              <a:lnSpc>
                <a:spcPct val="80000"/>
              </a:lnSpc>
              <a:buFont typeface="Wingdings" pitchFamily="2" charset="2"/>
              <a:buNone/>
            </a:pPr>
            <a:endParaRPr lang="en-US" altLang="en-US" sz="1600" b="1" dirty="0">
              <a:latin typeface="Courier New" pitchFamily="49" charset="0"/>
            </a:endParaRPr>
          </a:p>
          <a:p>
            <a:pPr>
              <a:lnSpc>
                <a:spcPct val="80000"/>
              </a:lnSpc>
            </a:pPr>
            <a:r>
              <a:rPr lang="en-US" altLang="en-US" sz="1600" dirty="0"/>
              <a:t>Multiple conditions can be chained with </a:t>
            </a:r>
            <a:r>
              <a:rPr lang="en-US" altLang="en-US" sz="1600" dirty="0" err="1">
                <a:latin typeface="Courier New" pitchFamily="49" charset="0"/>
              </a:rPr>
              <a:t>elif</a:t>
            </a:r>
            <a:r>
              <a:rPr lang="en-US" altLang="en-US" sz="1600" dirty="0"/>
              <a:t> ("else if"):</a:t>
            </a:r>
          </a:p>
          <a:p>
            <a:pPr lvl="1">
              <a:lnSpc>
                <a:spcPct val="80000"/>
              </a:lnSpc>
              <a:buFont typeface="Wingdings" pitchFamily="2" charset="2"/>
              <a:buNone/>
            </a:pPr>
            <a:r>
              <a:rPr lang="en-US" altLang="en-US" sz="1600" dirty="0">
                <a:solidFill>
                  <a:srgbClr val="FF00FF"/>
                </a:solidFill>
              </a:rPr>
              <a:t>	</a:t>
            </a:r>
            <a:r>
              <a:rPr lang="en-US" altLang="en-US" sz="1600" dirty="0">
                <a:latin typeface="Courier New" pitchFamily="49" charset="0"/>
              </a:rPr>
              <a:t>if </a:t>
            </a:r>
            <a:r>
              <a:rPr lang="en-US" altLang="en-US" sz="1600" b="1" i="1" dirty="0"/>
              <a:t>condition</a:t>
            </a:r>
            <a:r>
              <a:rPr lang="en-US" altLang="en-US" sz="1600" dirty="0">
                <a:latin typeface="Courier New" pitchFamily="49" charset="0"/>
              </a:rPr>
              <a:t>:</a:t>
            </a:r>
          </a:p>
          <a:p>
            <a:pPr lvl="1">
              <a:lnSpc>
                <a:spcPct val="80000"/>
              </a:lnSpc>
              <a:buFont typeface="Wingdings" pitchFamily="2" charset="2"/>
              <a:buNone/>
            </a:pPr>
            <a:r>
              <a:rPr lang="en-US" altLang="en-US" sz="1600" dirty="0">
                <a:solidFill>
                  <a:srgbClr val="FF00FF"/>
                </a:solidFill>
                <a:latin typeface="Courier New" pitchFamily="49" charset="0"/>
              </a:rPr>
              <a:t>	</a:t>
            </a:r>
            <a:r>
              <a:rPr lang="en-US" altLang="en-US" sz="1600" dirty="0">
                <a:latin typeface="Courier New" pitchFamily="49" charset="0"/>
              </a:rPr>
              <a:t>    </a:t>
            </a:r>
            <a:r>
              <a:rPr lang="en-US" altLang="en-US" sz="1600" b="1" i="1" dirty="0"/>
              <a:t>statements</a:t>
            </a:r>
            <a:endParaRPr lang="en-US" altLang="en-US" sz="1600" dirty="0">
              <a:latin typeface="Courier New" pitchFamily="49" charset="0"/>
            </a:endParaRPr>
          </a:p>
          <a:p>
            <a:pPr lvl="1">
              <a:lnSpc>
                <a:spcPct val="80000"/>
              </a:lnSpc>
              <a:buFont typeface="Wingdings" pitchFamily="2" charset="2"/>
              <a:buNone/>
            </a:pPr>
            <a:r>
              <a:rPr lang="en-US" altLang="en-US" sz="1600" dirty="0">
                <a:solidFill>
                  <a:srgbClr val="FF00FF"/>
                </a:solidFill>
              </a:rPr>
              <a:t>	</a:t>
            </a:r>
            <a:r>
              <a:rPr lang="en-US" altLang="en-US" sz="1600" dirty="0" err="1">
                <a:latin typeface="Courier New" pitchFamily="49" charset="0"/>
              </a:rPr>
              <a:t>elif</a:t>
            </a:r>
            <a:r>
              <a:rPr lang="en-US" altLang="en-US" sz="1600" dirty="0">
                <a:latin typeface="Courier New" pitchFamily="49" charset="0"/>
              </a:rPr>
              <a:t> </a:t>
            </a:r>
            <a:r>
              <a:rPr lang="en-US" altLang="en-US" sz="1600" b="1" i="1" dirty="0"/>
              <a:t>condition</a:t>
            </a:r>
            <a:r>
              <a:rPr lang="en-US" altLang="en-US" sz="1600" dirty="0">
                <a:latin typeface="Courier New" pitchFamily="49" charset="0"/>
              </a:rPr>
              <a:t>:</a:t>
            </a:r>
          </a:p>
          <a:p>
            <a:pPr lvl="1">
              <a:lnSpc>
                <a:spcPct val="80000"/>
              </a:lnSpc>
              <a:buFont typeface="Wingdings" pitchFamily="2" charset="2"/>
              <a:buNone/>
            </a:pPr>
            <a:r>
              <a:rPr lang="en-US" altLang="en-US" sz="1600" dirty="0">
                <a:solidFill>
                  <a:srgbClr val="FF00FF"/>
                </a:solidFill>
                <a:latin typeface="Courier New" pitchFamily="49" charset="0"/>
              </a:rPr>
              <a:t>	</a:t>
            </a:r>
            <a:r>
              <a:rPr lang="en-US" altLang="en-US" sz="1600" dirty="0">
                <a:latin typeface="Courier New" pitchFamily="49" charset="0"/>
              </a:rPr>
              <a:t>    </a:t>
            </a:r>
            <a:r>
              <a:rPr lang="en-US" altLang="en-US" sz="1600" b="1" i="1" dirty="0"/>
              <a:t>statements</a:t>
            </a:r>
            <a:endParaRPr lang="en-US" altLang="en-US" sz="1600" dirty="0">
              <a:latin typeface="Courier New" pitchFamily="49" charset="0"/>
            </a:endParaRPr>
          </a:p>
          <a:p>
            <a:pPr lvl="1">
              <a:lnSpc>
                <a:spcPct val="80000"/>
              </a:lnSpc>
              <a:buFont typeface="Wingdings" pitchFamily="2" charset="2"/>
              <a:buNone/>
            </a:pPr>
            <a:r>
              <a:rPr lang="en-US" altLang="en-US" sz="1600" dirty="0">
                <a:solidFill>
                  <a:srgbClr val="FF00FF"/>
                </a:solidFill>
                <a:latin typeface="Courier New" pitchFamily="49" charset="0"/>
              </a:rPr>
              <a:t>	</a:t>
            </a:r>
            <a:r>
              <a:rPr lang="en-US" altLang="en-US" sz="1600" dirty="0">
                <a:latin typeface="Courier New" pitchFamily="49" charset="0"/>
              </a:rPr>
              <a:t>else:</a:t>
            </a:r>
          </a:p>
          <a:p>
            <a:pPr lvl="1">
              <a:lnSpc>
                <a:spcPct val="80000"/>
              </a:lnSpc>
              <a:buFont typeface="Wingdings" pitchFamily="2" charset="2"/>
              <a:buNone/>
            </a:pPr>
            <a:r>
              <a:rPr lang="en-US" altLang="en-US" sz="1600" dirty="0">
                <a:solidFill>
                  <a:srgbClr val="FF00FF"/>
                </a:solidFill>
                <a:latin typeface="Courier New" pitchFamily="49" charset="0"/>
              </a:rPr>
              <a:t>	</a:t>
            </a:r>
            <a:r>
              <a:rPr lang="en-US" altLang="en-US" sz="1600" dirty="0">
                <a:latin typeface="Courier New" pitchFamily="49" charset="0"/>
              </a:rPr>
              <a:t>    </a:t>
            </a:r>
            <a:r>
              <a:rPr lang="en-US" altLang="en-US" sz="1600" b="1" i="1" dirty="0"/>
              <a:t>statements</a:t>
            </a:r>
            <a:endParaRPr lang="en-US" altLang="en-US" sz="1600" dirty="0">
              <a:latin typeface="Courier New" pitchFamily="49" charset="0"/>
            </a:endParaRPr>
          </a:p>
          <a:p>
            <a:pPr lvl="1">
              <a:lnSpc>
                <a:spcPct val="80000"/>
              </a:lnSpc>
              <a:buFont typeface="Wingdings" pitchFamily="2" charset="2"/>
              <a:buNone/>
            </a:pPr>
            <a:endParaRPr lang="en-US" altLang="en-US" sz="1600" b="1" dirty="0">
              <a:latin typeface="Courier New" pitchFamily="49" charset="0"/>
            </a:endParaRPr>
          </a:p>
        </p:txBody>
      </p:sp>
      <p:pic>
        <p:nvPicPr>
          <p:cNvPr id="1520644" name="Picture 4" descr="if_el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1676401"/>
            <a:ext cx="3321050" cy="21558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69270741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Course Objectives</a:t>
            </a:r>
          </a:p>
        </p:txBody>
      </p:sp>
      <p:sp>
        <p:nvSpPr>
          <p:cNvPr id="3" name="Content Placeholder 2"/>
          <p:cNvSpPr>
            <a:spLocks noGrp="1"/>
          </p:cNvSpPr>
          <p:nvPr>
            <p:ph idx="1"/>
          </p:nvPr>
        </p:nvSpPr>
        <p:spPr>
          <a:xfrm>
            <a:off x="406400" y="1219205"/>
            <a:ext cx="11379200" cy="5119602"/>
          </a:xfrm>
        </p:spPr>
        <p:txBody>
          <a:bodyPr/>
          <a:lstStyle/>
          <a:p>
            <a:r>
              <a:rPr lang="en-IN" sz="2000" dirty="0"/>
              <a:t>To prepare Scholars understand the concepts of Python</a:t>
            </a:r>
          </a:p>
        </p:txBody>
      </p:sp>
    </p:spTree>
    <p:extLst>
      <p:ext uri="{BB962C8B-B14F-4D97-AF65-F5344CB8AC3E}">
        <p14:creationId xmlns:p14="http://schemas.microsoft.com/office/powerpoint/2010/main" val="362032741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066" name="Rectangle 2"/>
          <p:cNvSpPr>
            <a:spLocks noGrp="1" noChangeArrowheads="1"/>
          </p:cNvSpPr>
          <p:nvPr>
            <p:ph type="title"/>
          </p:nvPr>
        </p:nvSpPr>
        <p:spPr>
          <a:xfrm>
            <a:off x="1530178" y="20595"/>
            <a:ext cx="7219310" cy="1008000"/>
          </a:xfrm>
        </p:spPr>
        <p:txBody>
          <a:bodyPr/>
          <a:lstStyle/>
          <a:p>
            <a:r>
              <a:rPr lang="en-US" altLang="en-US" sz="3200" dirty="0">
                <a:latin typeface="Courier New" pitchFamily="49" charset="0"/>
              </a:rPr>
              <a:t>while</a:t>
            </a:r>
            <a:endParaRPr lang="en-US" altLang="en-US" sz="3200" dirty="0"/>
          </a:p>
        </p:txBody>
      </p:sp>
      <p:sp>
        <p:nvSpPr>
          <p:cNvPr id="1496067" name="Rectangle 3"/>
          <p:cNvSpPr>
            <a:spLocks noGrp="1" noChangeArrowheads="1"/>
          </p:cNvSpPr>
          <p:nvPr>
            <p:ph type="body" idx="1"/>
          </p:nvPr>
        </p:nvSpPr>
        <p:spPr>
          <a:xfrm>
            <a:off x="1828801" y="1371602"/>
            <a:ext cx="8686799" cy="5029199"/>
          </a:xfrm>
        </p:spPr>
        <p:txBody>
          <a:bodyPr/>
          <a:lstStyle/>
          <a:p>
            <a:r>
              <a:rPr lang="en-US" altLang="en-US" sz="1400" b="1" dirty="0">
                <a:latin typeface="Courier New" pitchFamily="49" charset="0"/>
              </a:rPr>
              <a:t>while</a:t>
            </a:r>
            <a:r>
              <a:rPr lang="en-US" altLang="en-US" sz="1400" b="1" dirty="0"/>
              <a:t> loop</a:t>
            </a:r>
            <a:r>
              <a:rPr lang="en-US" altLang="en-US" sz="1400" dirty="0"/>
              <a:t>: Executes a group of statements as long as a condition is True.</a:t>
            </a:r>
          </a:p>
          <a:p>
            <a:pPr lvl="1"/>
            <a:r>
              <a:rPr lang="en-US" altLang="en-US" sz="1400" dirty="0"/>
              <a:t>good for </a:t>
            </a:r>
            <a:r>
              <a:rPr lang="en-US" altLang="en-US" sz="1400" i="1" dirty="0"/>
              <a:t>indefinite loops </a:t>
            </a:r>
            <a:r>
              <a:rPr lang="en-US" altLang="en-US" sz="1400" dirty="0"/>
              <a:t>(repeat an unknown number of times)</a:t>
            </a:r>
            <a:endParaRPr lang="en-US" altLang="en-US" sz="1400" i="1" dirty="0"/>
          </a:p>
          <a:p>
            <a:pPr lvl="1"/>
            <a:endParaRPr lang="en-US" altLang="en-US" sz="1400" dirty="0"/>
          </a:p>
          <a:p>
            <a:r>
              <a:rPr lang="en-US" altLang="en-US" sz="1400" dirty="0"/>
              <a:t>Syntax:</a:t>
            </a:r>
          </a:p>
          <a:p>
            <a:pPr lvl="1">
              <a:buFont typeface="Wingdings" pitchFamily="2" charset="2"/>
              <a:buNone/>
            </a:pPr>
            <a:r>
              <a:rPr lang="en-US" altLang="en-US" sz="1400" dirty="0">
                <a:solidFill>
                  <a:srgbClr val="FF00FF"/>
                </a:solidFill>
              </a:rPr>
              <a:t>	</a:t>
            </a:r>
            <a:r>
              <a:rPr lang="en-US" altLang="en-US" sz="1400" dirty="0">
                <a:latin typeface="Courier New" pitchFamily="49" charset="0"/>
              </a:rPr>
              <a:t>while </a:t>
            </a:r>
            <a:r>
              <a:rPr lang="en-US" altLang="en-US" sz="1400" b="1" i="1" dirty="0"/>
              <a:t>condition</a:t>
            </a:r>
            <a:r>
              <a:rPr lang="en-US" altLang="en-US" sz="1400" dirty="0">
                <a:latin typeface="Courier New" pitchFamily="49" charset="0"/>
              </a:rPr>
              <a:t>:</a:t>
            </a:r>
          </a:p>
          <a:p>
            <a:pPr lvl="1">
              <a:buFont typeface="Wingdings" pitchFamily="2" charset="2"/>
              <a:buNone/>
            </a:pPr>
            <a:r>
              <a:rPr lang="en-US" altLang="en-US" sz="1400" dirty="0">
                <a:solidFill>
                  <a:srgbClr val="FF00FF"/>
                </a:solidFill>
                <a:latin typeface="Courier New" pitchFamily="49" charset="0"/>
              </a:rPr>
              <a:t>	</a:t>
            </a:r>
            <a:r>
              <a:rPr lang="en-US" altLang="en-US" sz="1400" dirty="0">
                <a:latin typeface="Courier New" pitchFamily="49" charset="0"/>
              </a:rPr>
              <a:t>    </a:t>
            </a:r>
            <a:r>
              <a:rPr lang="en-US" altLang="en-US" sz="1400" b="1" i="1" dirty="0"/>
              <a:t>statements</a:t>
            </a:r>
            <a:endParaRPr lang="en-US" altLang="en-US" sz="1400" dirty="0">
              <a:latin typeface="Courier New" pitchFamily="49" charset="0"/>
            </a:endParaRPr>
          </a:p>
          <a:p>
            <a:pPr lvl="1">
              <a:buFont typeface="Wingdings" pitchFamily="2" charset="2"/>
              <a:buNone/>
            </a:pPr>
            <a:endParaRPr lang="en-US" altLang="en-US" sz="1400" dirty="0">
              <a:latin typeface="Courier New" pitchFamily="49" charset="0"/>
            </a:endParaRPr>
          </a:p>
          <a:p>
            <a:r>
              <a:rPr lang="en-US" altLang="en-US" sz="1400" dirty="0"/>
              <a:t>Example:</a:t>
            </a:r>
          </a:p>
          <a:p>
            <a:pPr lvl="1">
              <a:buFont typeface="Wingdings" pitchFamily="2" charset="2"/>
              <a:buNone/>
            </a:pPr>
            <a:r>
              <a:rPr lang="en-US" altLang="en-US" sz="1400" dirty="0">
                <a:solidFill>
                  <a:srgbClr val="FF00FF"/>
                </a:solidFill>
                <a:latin typeface="Courier New" pitchFamily="49" charset="0"/>
              </a:rPr>
              <a:t>	</a:t>
            </a:r>
            <a:r>
              <a:rPr lang="en-US" altLang="en-US" sz="1400" dirty="0">
                <a:latin typeface="Courier New" pitchFamily="49" charset="0"/>
              </a:rPr>
              <a:t>number = 1</a:t>
            </a:r>
          </a:p>
          <a:p>
            <a:pPr lvl="1">
              <a:buFont typeface="Wingdings" pitchFamily="2" charset="2"/>
              <a:buNone/>
            </a:pPr>
            <a:r>
              <a:rPr lang="en-US" altLang="en-US" sz="1400" b="1" dirty="0">
                <a:solidFill>
                  <a:srgbClr val="FF00FF"/>
                </a:solidFill>
                <a:latin typeface="Courier New" pitchFamily="49" charset="0"/>
              </a:rPr>
              <a:t>	</a:t>
            </a:r>
            <a:r>
              <a:rPr lang="en-US" altLang="en-US" sz="1400" b="1" dirty="0">
                <a:latin typeface="Courier New" pitchFamily="49" charset="0"/>
              </a:rPr>
              <a:t>while number &lt; 200:</a:t>
            </a:r>
          </a:p>
          <a:p>
            <a:pPr lvl="1">
              <a:buFont typeface="Wingdings" pitchFamily="2" charset="2"/>
              <a:buNone/>
            </a:pPr>
            <a:r>
              <a:rPr lang="en-US" altLang="en-US" sz="1400" dirty="0">
                <a:solidFill>
                  <a:srgbClr val="FF00FF"/>
                </a:solidFill>
                <a:latin typeface="Courier New" pitchFamily="49" charset="0"/>
              </a:rPr>
              <a:t>	</a:t>
            </a:r>
            <a:r>
              <a:rPr lang="en-US" altLang="en-US" sz="1400" dirty="0">
                <a:latin typeface="Courier New" pitchFamily="49" charset="0"/>
              </a:rPr>
              <a:t>    print number, </a:t>
            </a:r>
          </a:p>
          <a:p>
            <a:pPr lvl="1">
              <a:buFont typeface="Wingdings" pitchFamily="2" charset="2"/>
              <a:buNone/>
            </a:pPr>
            <a:r>
              <a:rPr lang="en-US" altLang="en-US" sz="1400" dirty="0">
                <a:solidFill>
                  <a:srgbClr val="FF00FF"/>
                </a:solidFill>
                <a:latin typeface="Courier New" pitchFamily="49" charset="0"/>
              </a:rPr>
              <a:t>	</a:t>
            </a:r>
            <a:r>
              <a:rPr lang="en-US" altLang="en-US" sz="1400" dirty="0">
                <a:latin typeface="Courier New" pitchFamily="49" charset="0"/>
              </a:rPr>
              <a:t>    number = number * 2</a:t>
            </a:r>
          </a:p>
          <a:p>
            <a:pPr lvl="1">
              <a:buFont typeface="Wingdings" pitchFamily="2" charset="2"/>
              <a:buNone/>
            </a:pPr>
            <a:endParaRPr lang="en-US" altLang="en-US" sz="1400" b="1" dirty="0">
              <a:latin typeface="Courier New" pitchFamily="49" charset="0"/>
            </a:endParaRPr>
          </a:p>
          <a:p>
            <a:pPr lvl="1"/>
            <a:r>
              <a:rPr lang="en-US" altLang="en-US" sz="1400" dirty="0"/>
              <a:t>Output:</a:t>
            </a:r>
          </a:p>
          <a:p>
            <a:pPr lvl="1">
              <a:buFont typeface="Wingdings" pitchFamily="2" charset="2"/>
              <a:buNone/>
            </a:pPr>
            <a:r>
              <a:rPr lang="en-US" altLang="en-US" sz="1400" dirty="0">
                <a:solidFill>
                  <a:srgbClr val="FF00FF"/>
                </a:solidFill>
                <a:latin typeface="Courier New" pitchFamily="49" charset="0"/>
              </a:rPr>
              <a:t>	</a:t>
            </a:r>
            <a:r>
              <a:rPr lang="en-US" altLang="en-US" sz="1400" dirty="0">
                <a:latin typeface="Courier New" pitchFamily="49" charset="0"/>
              </a:rPr>
              <a:t>1 2 4 8 16 32 64 128</a:t>
            </a:r>
            <a:endParaRPr lang="en-US" altLang="en-US" sz="1400" dirty="0"/>
          </a:p>
        </p:txBody>
      </p:sp>
      <p:pic>
        <p:nvPicPr>
          <p:cNvPr id="1496068" name="Picture 4" descr="wh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2514600"/>
            <a:ext cx="2895600" cy="27559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58458074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162" name="Rectangle 2"/>
          <p:cNvSpPr>
            <a:spLocks noGrp="1" noChangeArrowheads="1"/>
          </p:cNvSpPr>
          <p:nvPr>
            <p:ph type="title"/>
          </p:nvPr>
        </p:nvSpPr>
        <p:spPr>
          <a:xfrm>
            <a:off x="1524000" y="0"/>
            <a:ext cx="7219310" cy="1008000"/>
          </a:xfrm>
        </p:spPr>
        <p:txBody>
          <a:bodyPr/>
          <a:lstStyle/>
          <a:p>
            <a:r>
              <a:rPr lang="en-US" altLang="en-US" sz="3200" dirty="0"/>
              <a:t>Logic</a:t>
            </a:r>
          </a:p>
        </p:txBody>
      </p:sp>
      <p:sp>
        <p:nvSpPr>
          <p:cNvPr id="1500163" name="Rectangle 3"/>
          <p:cNvSpPr>
            <a:spLocks noGrp="1" noChangeArrowheads="1"/>
          </p:cNvSpPr>
          <p:nvPr>
            <p:ph type="body" idx="1"/>
          </p:nvPr>
        </p:nvSpPr>
        <p:spPr>
          <a:xfrm>
            <a:off x="1828801" y="1371602"/>
            <a:ext cx="8534400" cy="5410199"/>
          </a:xfrm>
        </p:spPr>
        <p:txBody>
          <a:bodyPr/>
          <a:lstStyle/>
          <a:p>
            <a:r>
              <a:rPr lang="en-US" altLang="en-US" dirty="0"/>
              <a:t>Many logical expressions use </a:t>
            </a:r>
            <a:r>
              <a:rPr lang="en-US" altLang="en-US" i="1" dirty="0"/>
              <a:t>relational operators</a:t>
            </a:r>
            <a:r>
              <a:rPr lang="en-US" altLang="en-US" dirty="0"/>
              <a:t>:</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r>
              <a:rPr lang="en-US" altLang="en-US" dirty="0"/>
              <a:t>Logical expressions can be combined with </a:t>
            </a:r>
            <a:r>
              <a:rPr lang="en-US" altLang="en-US" i="1" dirty="0"/>
              <a:t>logical operators</a:t>
            </a:r>
            <a:r>
              <a:rPr lang="en-US" altLang="en-US" dirty="0"/>
              <a:t>:</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marL="0" indent="0">
              <a:buNone/>
            </a:pPr>
            <a:r>
              <a:rPr lang="en-US" altLang="en-US" dirty="0"/>
              <a:t>.</a:t>
            </a:r>
          </a:p>
        </p:txBody>
      </p:sp>
      <p:graphicFrame>
        <p:nvGraphicFramePr>
          <p:cNvPr id="1500279" name="Group 119"/>
          <p:cNvGraphicFramePr>
            <a:graphicFrameLocks noGrp="1"/>
          </p:cNvGraphicFramePr>
          <p:nvPr>
            <p:extLst>
              <p:ext uri="{D42A27DB-BD31-4B8C-83A1-F6EECF244321}">
                <p14:modId xmlns:p14="http://schemas.microsoft.com/office/powerpoint/2010/main" val="411237138"/>
              </p:ext>
            </p:extLst>
          </p:nvPr>
        </p:nvGraphicFramePr>
        <p:xfrm>
          <a:off x="2133600" y="5029200"/>
          <a:ext cx="5245100" cy="1371600"/>
        </p:xfrm>
        <a:graphic>
          <a:graphicData uri="http://schemas.openxmlformats.org/drawingml/2006/table">
            <a:tbl>
              <a:tblPr/>
              <a:tblGrid>
                <a:gridCol w="1333500">
                  <a:extLst>
                    <a:ext uri="{9D8B030D-6E8A-4147-A177-3AD203B41FA5}">
                      <a16:colId xmlns:a16="http://schemas.microsoft.com/office/drawing/2014/main" val="20000"/>
                    </a:ext>
                  </a:extLst>
                </a:gridCol>
                <a:gridCol w="2914650">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tblGrid>
              <a:tr h="342900">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1" i="0" u="none" strike="noStrike" cap="none" normalizeH="0" baseline="0">
                          <a:ln>
                            <a:noFill/>
                          </a:ln>
                          <a:solidFill>
                            <a:schemeClr val="tx1"/>
                          </a:solidFill>
                          <a:effectLst/>
                          <a:latin typeface="Verdana" pitchFamily="34" charset="0"/>
                          <a:cs typeface="Times New Roman" pitchFamily="18" charset="0"/>
                        </a:rPr>
                        <a:t>Operator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1" i="0" u="none" strike="noStrike" cap="none" normalizeH="0" baseline="0">
                          <a:ln>
                            <a:noFill/>
                          </a:ln>
                          <a:solidFill>
                            <a:schemeClr val="tx1"/>
                          </a:solidFill>
                          <a:effectLst/>
                          <a:latin typeface="Verdana" pitchFamily="34" charset="0"/>
                          <a:cs typeface="Times New Roman" pitchFamily="18" charset="0"/>
                        </a:rPr>
                        <a:t>Example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1" i="0" u="none" strike="noStrike" cap="none" normalizeH="0" baseline="0">
                          <a:ln>
                            <a:noFill/>
                          </a:ln>
                          <a:solidFill>
                            <a:schemeClr val="tx1"/>
                          </a:solidFill>
                          <a:effectLst/>
                          <a:latin typeface="Verdana" pitchFamily="34" charset="0"/>
                          <a:cs typeface="Times New Roman" pitchFamily="18" charset="0"/>
                        </a:rPr>
                        <a:t>Result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and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9 != 6 and 2 &lt; 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or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2 == 3 or -1 &lt; 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not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not 7 &gt; 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dirty="0">
                          <a:ln>
                            <a:noFill/>
                          </a:ln>
                          <a:solidFill>
                            <a:schemeClr val="tx1"/>
                          </a:solidFill>
                          <a:effectLst/>
                          <a:latin typeface="Courier New" pitchFamily="49" charset="0"/>
                          <a:cs typeface="Times New Roman" pitchFamily="18" charset="0"/>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500237" name="Group 77"/>
          <p:cNvGraphicFramePr>
            <a:graphicFrameLocks noGrp="1"/>
          </p:cNvGraphicFramePr>
          <p:nvPr>
            <p:extLst>
              <p:ext uri="{D42A27DB-BD31-4B8C-83A1-F6EECF244321}">
                <p14:modId xmlns:p14="http://schemas.microsoft.com/office/powerpoint/2010/main" val="1903741197"/>
              </p:ext>
            </p:extLst>
          </p:nvPr>
        </p:nvGraphicFramePr>
        <p:xfrm>
          <a:off x="2057401" y="1828801"/>
          <a:ext cx="7585075" cy="2344741"/>
        </p:xfrm>
        <a:graphic>
          <a:graphicData uri="http://schemas.openxmlformats.org/drawingml/2006/table">
            <a:tbl>
              <a:tblPr/>
              <a:tblGrid>
                <a:gridCol w="1524000">
                  <a:extLst>
                    <a:ext uri="{9D8B030D-6E8A-4147-A177-3AD203B41FA5}">
                      <a16:colId xmlns:a16="http://schemas.microsoft.com/office/drawing/2014/main" val="20000"/>
                    </a:ext>
                  </a:extLst>
                </a:gridCol>
                <a:gridCol w="2641600">
                  <a:extLst>
                    <a:ext uri="{9D8B030D-6E8A-4147-A177-3AD203B41FA5}">
                      <a16:colId xmlns:a16="http://schemas.microsoft.com/office/drawing/2014/main" val="20001"/>
                    </a:ext>
                  </a:extLst>
                </a:gridCol>
                <a:gridCol w="1895475">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34963">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1" i="0" u="none" strike="noStrike" cap="none" normalizeH="0" baseline="0" dirty="0">
                          <a:ln>
                            <a:noFill/>
                          </a:ln>
                          <a:solidFill>
                            <a:schemeClr val="tx1"/>
                          </a:solidFill>
                          <a:effectLst/>
                          <a:latin typeface="Verdana" pitchFamily="34" charset="0"/>
                          <a:cs typeface="Times New Roman" pitchFamily="18" charset="0"/>
                        </a:rPr>
                        <a:t>Operator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1" i="0" u="none" strike="noStrike" cap="none" normalizeH="0" baseline="0">
                          <a:ln>
                            <a:noFill/>
                          </a:ln>
                          <a:solidFill>
                            <a:schemeClr val="tx1"/>
                          </a:solidFill>
                          <a:effectLst/>
                          <a:latin typeface="Verdana" pitchFamily="34" charset="0"/>
                          <a:cs typeface="Times New Roman" pitchFamily="18" charset="0"/>
                        </a:rPr>
                        <a:t>Meaning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1" i="0" u="none" strike="noStrike" cap="none" normalizeH="0" baseline="0">
                          <a:ln>
                            <a:noFill/>
                          </a:ln>
                          <a:solidFill>
                            <a:schemeClr val="tx1"/>
                          </a:solidFill>
                          <a:effectLst/>
                          <a:latin typeface="Verdana" pitchFamily="34" charset="0"/>
                          <a:cs typeface="Times New Roman" pitchFamily="18" charset="0"/>
                        </a:rPr>
                        <a:t>Example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1" i="0" u="none" strike="noStrike" cap="none" normalizeH="0" baseline="0">
                          <a:ln>
                            <a:noFill/>
                          </a:ln>
                          <a:solidFill>
                            <a:schemeClr val="tx1"/>
                          </a:solidFill>
                          <a:effectLst/>
                          <a:latin typeface="Verdana" pitchFamily="34" charset="0"/>
                          <a:cs typeface="Times New Roman" pitchFamily="18" charset="0"/>
                        </a:rPr>
                        <a:t>Result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Verdana" pitchFamily="34" charset="0"/>
                          <a:cs typeface="Times New Roman" pitchFamily="18" charset="0"/>
                        </a:rPr>
                        <a:t>equals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1 + 1 == 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Verdana" pitchFamily="34" charset="0"/>
                          <a:cs typeface="Times New Roman" pitchFamily="18" charset="0"/>
                        </a:rPr>
                        <a:t>does not equal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3.2 != 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&lt;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Verdana" pitchFamily="34" charset="0"/>
                          <a:cs typeface="Times New Roman" pitchFamily="18" charset="0"/>
                        </a:rPr>
                        <a:t>less than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10 &lt; 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&gt;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Verdana" pitchFamily="34" charset="0"/>
                          <a:cs typeface="Times New Roman" pitchFamily="18" charset="0"/>
                        </a:rPr>
                        <a:t>greater than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10 &gt; 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3">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&lt;=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Verdana" pitchFamily="34" charset="0"/>
                          <a:cs typeface="Times New Roman" pitchFamily="18" charset="0"/>
                        </a:rPr>
                        <a:t>less than or equal 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126 &lt;= 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963">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&gt;=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Verdana" pitchFamily="34" charset="0"/>
                          <a:cs typeface="Times New Roman" pitchFamily="18" charset="0"/>
                        </a:rPr>
                        <a:t>greater than or equal 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a:ln>
                            <a:noFill/>
                          </a:ln>
                          <a:solidFill>
                            <a:schemeClr val="tx1"/>
                          </a:solidFill>
                          <a:effectLst/>
                          <a:latin typeface="Courier New" pitchFamily="49" charset="0"/>
                          <a:cs typeface="Times New Roman" pitchFamily="18" charset="0"/>
                        </a:rPr>
                        <a:t>5.0 &gt;= 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400" b="0" i="0" u="none" strike="noStrike" cap="none" normalizeH="0" baseline="0" dirty="0">
                          <a:ln>
                            <a:noFill/>
                          </a:ln>
                          <a:solidFill>
                            <a:schemeClr val="tx1"/>
                          </a:solidFill>
                          <a:effectLst/>
                          <a:latin typeface="Courier New" pitchFamily="49" charset="0"/>
                          <a:cs typeface="Times New Roman" pitchFamily="18"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201132552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p:nvPr>
        </p:nvSpPr>
        <p:spPr>
          <a:xfrm>
            <a:off x="2346959" y="3253802"/>
            <a:ext cx="7566600" cy="1546799"/>
          </a:xfrm>
          <a:prstGeom prst="rect">
            <a:avLst/>
          </a:prstGeom>
        </p:spPr>
        <p:txBody>
          <a:bodyPr vert="horz" wrap="square" lIns="38100" tIns="38100" rIns="38100" bIns="38100" numCol="1" anchor="t" anchorCtr="0" compatLnSpc="1">
            <a:prstTxWarp prst="textNoShape">
              <a:avLst/>
            </a:prstTxWarp>
            <a:noAutofit/>
          </a:bodyPr>
          <a:lstStyle/>
          <a:p>
            <a:pPr lvl="0"/>
            <a:r>
              <a:rPr lang="en-IN" dirty="0">
                <a:solidFill>
                  <a:srgbClr val="000000"/>
                </a:solidFill>
                <a:ea typeface="Arial"/>
                <a:cs typeface="Arial"/>
                <a:sym typeface="Arial"/>
              </a:rPr>
              <a:t>Working with Functions</a:t>
            </a:r>
            <a:endParaRPr lang="en" sz="4800" dirty="0">
              <a:solidFill>
                <a:srgbClr val="000000"/>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1813994626"/>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1548714" y="0"/>
            <a:ext cx="8226720" cy="1061392"/>
          </a:xfrm>
          <a:ln/>
        </p:spPr>
        <p:txBody>
          <a:bodyPr/>
          <a:lstStyle/>
          <a:p>
            <a:pPr>
              <a:lnSpc>
                <a:spcPct val="8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Functions</a:t>
            </a:r>
          </a:p>
        </p:txBody>
      </p:sp>
      <p:sp>
        <p:nvSpPr>
          <p:cNvPr id="33794" name="Rectangle 2"/>
          <p:cNvSpPr>
            <a:spLocks noGrp="1" noChangeArrowheads="1"/>
          </p:cNvSpPr>
          <p:nvPr>
            <p:ph type="body" idx="1"/>
          </p:nvPr>
        </p:nvSpPr>
        <p:spPr>
          <a:xfrm>
            <a:off x="2057400" y="1371600"/>
            <a:ext cx="8226720" cy="5739002"/>
          </a:xfrm>
          <a:ln/>
        </p:spPr>
        <p:txBody>
          <a:bodyPr/>
          <a:lstStyle/>
          <a:p>
            <a:pPr marL="364326" indent="-269284">
              <a:lnSpc>
                <a:spcPct val="87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Define them in the file above the point they're used</a:t>
            </a:r>
          </a:p>
          <a:p>
            <a:pPr marL="364326" indent="-269284">
              <a:lnSpc>
                <a:spcPct val="87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Body of the function should be indented consistently (4 spaces is typical in Python)</a:t>
            </a:r>
            <a:r>
              <a:rPr lang="ar-SA" altLang="en-US" sz="2400" dirty="0">
                <a:cs typeface="Arial" charset="0"/>
              </a:rPr>
              <a:t>‏</a:t>
            </a:r>
            <a:endParaRPr lang="en-GB" altLang="en-US" sz="2400" dirty="0"/>
          </a:p>
          <a:p>
            <a:pPr marL="364326" indent="-269284">
              <a:lnSpc>
                <a:spcPct val="87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Example: square.py</a:t>
            </a:r>
            <a:br>
              <a:rPr lang="en-GB" altLang="en-US" sz="2400" dirty="0">
                <a:solidFill>
                  <a:srgbClr val="FF00FF"/>
                </a:solidFill>
              </a:rPr>
            </a:br>
            <a:r>
              <a:rPr lang="en-GB" altLang="en-US" sz="2400" dirty="0" err="1"/>
              <a:t>def</a:t>
            </a:r>
            <a:r>
              <a:rPr lang="en-GB" altLang="en-US" sz="2400" dirty="0"/>
              <a:t> square(n):</a:t>
            </a:r>
            <a:br>
              <a:rPr lang="en-GB" altLang="en-US" sz="2400" dirty="0">
                <a:solidFill>
                  <a:srgbClr val="FF00FF"/>
                </a:solidFill>
              </a:rPr>
            </a:br>
            <a:r>
              <a:rPr lang="en-GB" altLang="en-US" sz="2400" dirty="0"/>
              <a:t>    return n*n</a:t>
            </a:r>
            <a:br>
              <a:rPr lang="en-GB" altLang="en-US" sz="2400" dirty="0">
                <a:solidFill>
                  <a:srgbClr val="FF00FF"/>
                </a:solidFill>
              </a:rPr>
            </a:br>
            <a:br>
              <a:rPr lang="en-GB" altLang="en-US" sz="2400" dirty="0">
                <a:solidFill>
                  <a:srgbClr val="FF00FF"/>
                </a:solidFill>
              </a:rPr>
            </a:br>
            <a:r>
              <a:rPr lang="en-GB" altLang="en-US" sz="2400" dirty="0"/>
              <a:t>print "The square of 3 is ",</a:t>
            </a:r>
            <a:br>
              <a:rPr lang="en-GB" altLang="en-US" sz="2400" dirty="0">
                <a:solidFill>
                  <a:srgbClr val="FF00FF"/>
                </a:solidFill>
              </a:rPr>
            </a:br>
            <a:r>
              <a:rPr lang="en-GB" altLang="en-US" sz="2400" dirty="0"/>
              <a:t>print square(3)</a:t>
            </a:r>
            <a:br>
              <a:rPr lang="en-GB" altLang="en-US" sz="2400" dirty="0">
                <a:solidFill>
                  <a:srgbClr val="FF00FF"/>
                </a:solidFill>
              </a:rPr>
            </a:br>
            <a:br>
              <a:rPr lang="en-GB" altLang="en-US" sz="2400" dirty="0">
                <a:solidFill>
                  <a:srgbClr val="FF00FF"/>
                </a:solidFill>
              </a:rPr>
            </a:br>
            <a:r>
              <a:rPr lang="en-GB" altLang="en-US" sz="2400" dirty="0"/>
              <a:t>Output:</a:t>
            </a:r>
            <a:br>
              <a:rPr lang="en-GB" altLang="en-US" sz="2400" dirty="0">
                <a:solidFill>
                  <a:srgbClr val="FF00FF"/>
                </a:solidFill>
              </a:rPr>
            </a:br>
            <a:r>
              <a:rPr lang="en-GB" altLang="en-US" sz="2400" dirty="0"/>
              <a:t>The square of 3 is  9</a:t>
            </a:r>
          </a:p>
        </p:txBody>
      </p:sp>
    </p:spTree>
    <p:custDataLst>
      <p:tags r:id="rId1"/>
    </p:custDataLst>
    <p:extLst>
      <p:ext uri="{BB962C8B-B14F-4D97-AF65-F5344CB8AC3E}">
        <p14:creationId xmlns:p14="http://schemas.microsoft.com/office/powerpoint/2010/main" val="321455168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1540476" y="0"/>
            <a:ext cx="8215200" cy="1051310"/>
          </a:xfrm>
          <a:ln/>
        </p:spPr>
        <p:txBody>
          <a:bodyPr/>
          <a:lstStyle/>
          <a:p>
            <a:pPr>
              <a:lnSpc>
                <a:spcPct val="50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The </a:t>
            </a:r>
            <a:r>
              <a:rPr lang="en-GB" altLang="en-US" sz="3200" dirty="0" err="1"/>
              <a:t>def</a:t>
            </a:r>
            <a:r>
              <a:rPr lang="en-GB" altLang="en-US" sz="3200" dirty="0"/>
              <a:t> statement</a:t>
            </a:r>
          </a:p>
        </p:txBody>
      </p:sp>
      <p:sp>
        <p:nvSpPr>
          <p:cNvPr id="34818" name="Rectangle 2"/>
          <p:cNvSpPr>
            <a:spLocks noGrp="1" noChangeArrowheads="1"/>
          </p:cNvSpPr>
          <p:nvPr>
            <p:ph type="body" idx="1"/>
          </p:nvPr>
        </p:nvSpPr>
        <p:spPr>
          <a:xfrm>
            <a:off x="1980481" y="1604330"/>
            <a:ext cx="8215200" cy="4432785"/>
          </a:xfrm>
          <a:ln/>
        </p:spPr>
        <p:txBody>
          <a:bodyPr/>
          <a:lstStyle/>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800" dirty="0"/>
              <a:t>The </a:t>
            </a:r>
            <a:r>
              <a:rPr lang="en-GB" altLang="en-US" sz="2800" dirty="0" err="1"/>
              <a:t>def</a:t>
            </a:r>
            <a:r>
              <a:rPr lang="en-GB" altLang="en-US" sz="2800" dirty="0"/>
              <a:t> statement is </a:t>
            </a:r>
            <a:r>
              <a:rPr lang="en-GB" altLang="en-US" sz="2800" i="1" dirty="0" err="1"/>
              <a:t>excecuted</a:t>
            </a:r>
            <a:r>
              <a:rPr lang="en-GB" altLang="en-US" sz="2800" dirty="0"/>
              <a:t> (that's why functions have to be defined before they're used)</a:t>
            </a:r>
            <a:r>
              <a:rPr lang="ar-SA" altLang="en-US" sz="2800" dirty="0">
                <a:cs typeface="Arial" charset="0"/>
              </a:rPr>
              <a:t>‏</a:t>
            </a:r>
            <a:endParaRPr lang="en-GB" altLang="en-US" sz="2800" dirty="0"/>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800" dirty="0" err="1"/>
              <a:t>def</a:t>
            </a:r>
            <a:r>
              <a:rPr lang="en-GB" altLang="en-US" sz="2800" dirty="0"/>
              <a:t> creates an object and assigns a name to reference it; the function could be assigned another name, function names can be stored in a list, etc.</a:t>
            </a:r>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800" dirty="0"/>
              <a:t>Can put a </a:t>
            </a:r>
            <a:r>
              <a:rPr lang="en-GB" altLang="en-US" sz="2800" dirty="0" err="1"/>
              <a:t>def</a:t>
            </a:r>
            <a:r>
              <a:rPr lang="en-GB" altLang="en-US" sz="2800" dirty="0"/>
              <a:t> statement inside an if statement, </a:t>
            </a:r>
            <a:r>
              <a:rPr lang="en-GB" altLang="en-US" sz="2800" dirty="0" err="1"/>
              <a:t>etc</a:t>
            </a:r>
            <a:r>
              <a:rPr lang="en-GB" altLang="en-US" sz="2800" dirty="0"/>
              <a:t>!</a:t>
            </a:r>
          </a:p>
        </p:txBody>
      </p:sp>
    </p:spTree>
    <p:custDataLst>
      <p:tags r:id="rId1"/>
    </p:custDataLst>
    <p:extLst>
      <p:ext uri="{BB962C8B-B14F-4D97-AF65-F5344CB8AC3E}">
        <p14:creationId xmlns:p14="http://schemas.microsoft.com/office/powerpoint/2010/main" val="391778679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1524000" y="20595"/>
            <a:ext cx="8223840" cy="1058512"/>
          </a:xfrm>
          <a:ln/>
        </p:spPr>
        <p:txBody>
          <a:bodyPr/>
          <a:lstStyle/>
          <a:p>
            <a:pPr>
              <a:lnSpc>
                <a:spcPct val="76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More about functions</a:t>
            </a:r>
          </a:p>
        </p:txBody>
      </p:sp>
      <p:sp>
        <p:nvSpPr>
          <p:cNvPr id="35842" name="Rectangle 2"/>
          <p:cNvSpPr>
            <a:spLocks noGrp="1" noChangeArrowheads="1"/>
          </p:cNvSpPr>
          <p:nvPr>
            <p:ph type="body" idx="1"/>
          </p:nvPr>
        </p:nvSpPr>
        <p:spPr>
          <a:xfrm>
            <a:off x="1980480" y="1604329"/>
            <a:ext cx="8223840" cy="4441426"/>
          </a:xfrm>
          <a:ln/>
        </p:spPr>
        <p:txBody>
          <a:bodyPr/>
          <a:lstStyle/>
          <a:p>
            <a:pPr marL="364326" indent="-269284">
              <a:lnSpc>
                <a:spcPct val="76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Arguments are optional.  Multiple arguments are separated by commas.</a:t>
            </a:r>
          </a:p>
          <a:p>
            <a:pPr marL="364326" indent="-269284">
              <a:lnSpc>
                <a:spcPct val="76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If there's no return statement, then “None” is returned.  Return values can be simple types or tuples.  Return values may be ignored by the caller.</a:t>
            </a:r>
          </a:p>
          <a:p>
            <a:pPr marL="364326" indent="-269284">
              <a:lnSpc>
                <a:spcPct val="76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Functions are “</a:t>
            </a:r>
            <a:r>
              <a:rPr lang="en-GB" altLang="en-US" sz="2400" dirty="0" err="1"/>
              <a:t>typeless</a:t>
            </a:r>
            <a:r>
              <a:rPr lang="en-GB" altLang="en-US" sz="2400" dirty="0"/>
              <a:t>.”  Can call with arguments of any type, so long as the operations in the function can be applied to the arguments.  This is considered a good thing in Python.</a:t>
            </a:r>
          </a:p>
        </p:txBody>
      </p:sp>
    </p:spTree>
    <p:custDataLst>
      <p:tags r:id="rId1"/>
    </p:custDataLst>
    <p:extLst>
      <p:ext uri="{BB962C8B-B14F-4D97-AF65-F5344CB8AC3E}">
        <p14:creationId xmlns:p14="http://schemas.microsoft.com/office/powerpoint/2010/main" val="4528019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1556951" y="0"/>
            <a:ext cx="8226720" cy="1061392"/>
          </a:xfrm>
          <a:ln/>
        </p:spPr>
        <p:txBody>
          <a:bodyPr/>
          <a:lstStyle/>
          <a:p>
            <a:pPr>
              <a:lnSpc>
                <a:spcPct val="8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Function variables are local</a:t>
            </a:r>
          </a:p>
        </p:txBody>
      </p:sp>
      <p:sp>
        <p:nvSpPr>
          <p:cNvPr id="36866" name="Rectangle 2"/>
          <p:cNvSpPr>
            <a:spLocks noGrp="1" noChangeArrowheads="1"/>
          </p:cNvSpPr>
          <p:nvPr>
            <p:ph type="body" idx="1"/>
          </p:nvPr>
        </p:nvSpPr>
        <p:spPr>
          <a:xfrm>
            <a:off x="2006401" y="1434392"/>
            <a:ext cx="8226720" cy="5210467"/>
          </a:xfrm>
          <a:ln/>
        </p:spPr>
        <p:txBody>
          <a:bodyPr/>
          <a:lstStyle/>
          <a:p>
            <a:pPr marL="364326" indent="-269284">
              <a:lnSpc>
                <a:spcPct val="87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Variables declared in a function do not exist outside that function</a:t>
            </a:r>
          </a:p>
          <a:p>
            <a:pPr marL="364326" indent="-269284">
              <a:lnSpc>
                <a:spcPct val="87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Example square2.py</a:t>
            </a:r>
            <a:br>
              <a:rPr lang="en-GB" altLang="en-US" sz="2400" dirty="0">
                <a:solidFill>
                  <a:srgbClr val="FF00FF"/>
                </a:solidFill>
              </a:rPr>
            </a:br>
            <a:r>
              <a:rPr lang="en-GB" altLang="en-US" sz="2400" dirty="0" err="1"/>
              <a:t>def</a:t>
            </a:r>
            <a:r>
              <a:rPr lang="en-GB" altLang="en-US" sz="2400" dirty="0"/>
              <a:t> square(n):</a:t>
            </a:r>
            <a:br>
              <a:rPr lang="en-GB" altLang="en-US" sz="2400" dirty="0">
                <a:solidFill>
                  <a:srgbClr val="FF00FF"/>
                </a:solidFill>
              </a:rPr>
            </a:br>
            <a:r>
              <a:rPr lang="en-GB" altLang="en-US" sz="2400" dirty="0"/>
              <a:t>    m = n*n</a:t>
            </a:r>
            <a:br>
              <a:rPr lang="en-GB" altLang="en-US" sz="2400" dirty="0">
                <a:solidFill>
                  <a:srgbClr val="FF00FF"/>
                </a:solidFill>
              </a:rPr>
            </a:br>
            <a:r>
              <a:rPr lang="en-GB" altLang="en-US" sz="2400" dirty="0"/>
              <a:t>    return m</a:t>
            </a:r>
            <a:br>
              <a:rPr lang="en-GB" altLang="en-US" sz="2400" dirty="0">
                <a:solidFill>
                  <a:srgbClr val="FF00FF"/>
                </a:solidFill>
              </a:rPr>
            </a:br>
            <a:br>
              <a:rPr lang="en-GB" altLang="en-US" sz="2400" dirty="0">
                <a:solidFill>
                  <a:srgbClr val="FF00FF"/>
                </a:solidFill>
              </a:rPr>
            </a:br>
            <a:r>
              <a:rPr lang="en-GB" altLang="en-US" sz="2400" dirty="0"/>
              <a:t>print "The square of 3 is ",</a:t>
            </a:r>
            <a:br>
              <a:rPr lang="en-GB" altLang="en-US" sz="2400" dirty="0">
                <a:solidFill>
                  <a:srgbClr val="FF00FF"/>
                </a:solidFill>
              </a:rPr>
            </a:br>
            <a:r>
              <a:rPr lang="en-GB" altLang="en-US" sz="2400" dirty="0"/>
              <a:t>print square(3)</a:t>
            </a:r>
            <a:br>
              <a:rPr lang="en-GB" altLang="en-US" sz="2400" dirty="0">
                <a:solidFill>
                  <a:srgbClr val="FF00FF"/>
                </a:solidFill>
              </a:rPr>
            </a:br>
            <a:r>
              <a:rPr lang="en-GB" altLang="en-US" sz="2400" dirty="0"/>
              <a:t>print m</a:t>
            </a:r>
            <a:br>
              <a:rPr lang="en-GB" altLang="en-US" sz="2400" dirty="0">
                <a:solidFill>
                  <a:srgbClr val="FF00FF"/>
                </a:solidFill>
              </a:rPr>
            </a:br>
            <a:br>
              <a:rPr lang="en-GB" altLang="en-US" sz="2400" dirty="0">
                <a:solidFill>
                  <a:srgbClr val="FF00FF"/>
                </a:solidFill>
              </a:rPr>
            </a:br>
            <a:r>
              <a:rPr lang="en-GB" altLang="en-US" sz="2400" dirty="0"/>
              <a:t>Output:</a:t>
            </a:r>
            <a:br>
              <a:rPr lang="en-GB" altLang="en-US" sz="2400" dirty="0">
                <a:solidFill>
                  <a:srgbClr val="FF00FF"/>
                </a:solidFill>
              </a:rPr>
            </a:br>
            <a:r>
              <a:rPr lang="en-GB" altLang="en-US" sz="2400" dirty="0"/>
              <a:t>  File "./square2.py", line 9, in &lt;module&gt;</a:t>
            </a:r>
            <a:br>
              <a:rPr lang="en-GB" altLang="en-US" sz="2400" dirty="0">
                <a:solidFill>
                  <a:srgbClr val="FF00FF"/>
                </a:solidFill>
              </a:rPr>
            </a:br>
            <a:r>
              <a:rPr lang="en-GB" altLang="en-US" sz="2400" dirty="0"/>
              <a:t>    print m</a:t>
            </a:r>
            <a:br>
              <a:rPr lang="en-GB" altLang="en-US" sz="2400" dirty="0">
                <a:solidFill>
                  <a:srgbClr val="FF00FF"/>
                </a:solidFill>
              </a:rPr>
            </a:br>
            <a:r>
              <a:rPr lang="en-GB" altLang="en-US" sz="2400" dirty="0" err="1"/>
              <a:t>NameError</a:t>
            </a:r>
            <a:r>
              <a:rPr lang="en-GB" altLang="en-US" sz="2400" dirty="0"/>
              <a:t>: name 'm' is not defined</a:t>
            </a:r>
          </a:p>
        </p:txBody>
      </p:sp>
    </p:spTree>
    <p:custDataLst>
      <p:tags r:id="rId1"/>
    </p:custDataLst>
    <p:extLst>
      <p:ext uri="{BB962C8B-B14F-4D97-AF65-F5344CB8AC3E}">
        <p14:creationId xmlns:p14="http://schemas.microsoft.com/office/powerpoint/2010/main" val="17443383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1524000" y="0"/>
            <a:ext cx="8215200" cy="1051310"/>
          </a:xfrm>
          <a:ln/>
        </p:spPr>
        <p:txBody>
          <a:bodyPr/>
          <a:lstStyle/>
          <a:p>
            <a:pPr>
              <a:lnSpc>
                <a:spcPct val="50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Scope</a:t>
            </a:r>
          </a:p>
        </p:txBody>
      </p:sp>
      <p:sp>
        <p:nvSpPr>
          <p:cNvPr id="37890" name="Rectangle 2"/>
          <p:cNvSpPr>
            <a:spLocks noGrp="1" noChangeArrowheads="1"/>
          </p:cNvSpPr>
          <p:nvPr>
            <p:ph type="body" idx="1"/>
          </p:nvPr>
        </p:nvSpPr>
        <p:spPr>
          <a:xfrm>
            <a:off x="2017921" y="1346542"/>
            <a:ext cx="8215200" cy="5130458"/>
          </a:xfrm>
          <a:ln/>
        </p:spPr>
        <p:txBody>
          <a:bodyPr/>
          <a:lstStyle/>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Variables assigned within a function are local to that function call</a:t>
            </a:r>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Variables assigned at the top of a module are global to that module; there's only “global” within a module</a:t>
            </a:r>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Within a function, Python will try to match a variable name to one assigned locally within the function; if that fails, it will try within enclosing function-defining (</a:t>
            </a:r>
            <a:r>
              <a:rPr lang="en-GB" altLang="en-US" sz="2400" dirty="0" err="1"/>
              <a:t>def</a:t>
            </a:r>
            <a:r>
              <a:rPr lang="en-GB" altLang="en-US" sz="2400" dirty="0"/>
              <a:t>) statements (if appropriate); if that fails, it will try to resolve the name in the global scope (but the variable must be declared global for the function to be able to change it).  If none of these match, Python will look through the list of built-in names</a:t>
            </a:r>
          </a:p>
        </p:txBody>
      </p:sp>
    </p:spTree>
    <p:custDataLst>
      <p:tags r:id="rId1"/>
    </p:custDataLst>
    <p:extLst>
      <p:ext uri="{BB962C8B-B14F-4D97-AF65-F5344CB8AC3E}">
        <p14:creationId xmlns:p14="http://schemas.microsoft.com/office/powerpoint/2010/main" val="145584250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1524000" y="0"/>
            <a:ext cx="8215200" cy="1051310"/>
          </a:xfrm>
          <a:ln/>
        </p:spPr>
        <p:txBody>
          <a:bodyPr/>
          <a:lstStyle/>
          <a:p>
            <a:pPr>
              <a:lnSpc>
                <a:spcPct val="50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Scope example</a:t>
            </a:r>
          </a:p>
        </p:txBody>
      </p:sp>
      <p:sp>
        <p:nvSpPr>
          <p:cNvPr id="38914" name="Rectangle 2"/>
          <p:cNvSpPr>
            <a:spLocks noGrp="1" noChangeArrowheads="1"/>
          </p:cNvSpPr>
          <p:nvPr>
            <p:ph type="body" idx="1"/>
          </p:nvPr>
        </p:nvSpPr>
        <p:spPr>
          <a:xfrm>
            <a:off x="1980481" y="1604330"/>
            <a:ext cx="8215200" cy="4432785"/>
          </a:xfrm>
          <a:ln/>
        </p:spPr>
        <p:txBody>
          <a:bodyPr/>
          <a:lstStyle/>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scope.py</a:t>
            </a:r>
            <a:br>
              <a:rPr lang="en-GB" altLang="en-US" sz="2400" dirty="0">
                <a:solidFill>
                  <a:srgbClr val="FF00FF"/>
                </a:solidFill>
              </a:rPr>
            </a:br>
            <a:br>
              <a:rPr lang="en-GB" altLang="en-US" sz="2400" dirty="0">
                <a:solidFill>
                  <a:srgbClr val="FF00FF"/>
                </a:solidFill>
              </a:rPr>
            </a:br>
            <a:r>
              <a:rPr lang="en-GB" altLang="en-US" sz="2400" dirty="0"/>
              <a:t>a = 5           # global</a:t>
            </a:r>
            <a:br>
              <a:rPr lang="en-GB" altLang="en-US" sz="2400" dirty="0">
                <a:solidFill>
                  <a:srgbClr val="FF00FF"/>
                </a:solidFill>
              </a:rPr>
            </a:br>
            <a:br>
              <a:rPr lang="en-GB" altLang="en-US" sz="2400" dirty="0">
                <a:solidFill>
                  <a:srgbClr val="FF00FF"/>
                </a:solidFill>
              </a:rPr>
            </a:br>
            <a:r>
              <a:rPr lang="en-GB" altLang="en-US" sz="2400" dirty="0" err="1"/>
              <a:t>def</a:t>
            </a:r>
            <a:r>
              <a:rPr lang="en-GB" altLang="en-US" sz="2400" dirty="0"/>
              <a:t> </a:t>
            </a:r>
            <a:r>
              <a:rPr lang="en-GB" altLang="en-US" sz="2400" dirty="0" err="1"/>
              <a:t>func</a:t>
            </a:r>
            <a:r>
              <a:rPr lang="en-GB" altLang="en-US" sz="2400" dirty="0"/>
              <a:t>(b):</a:t>
            </a:r>
            <a:br>
              <a:rPr lang="en-GB" altLang="en-US" sz="2400" dirty="0">
                <a:solidFill>
                  <a:srgbClr val="FF00FF"/>
                </a:solidFill>
              </a:rPr>
            </a:br>
            <a:r>
              <a:rPr lang="en-GB" altLang="en-US" sz="2400" dirty="0"/>
              <a:t>  c = a + b</a:t>
            </a:r>
            <a:br>
              <a:rPr lang="en-GB" altLang="en-US" sz="2400" dirty="0">
                <a:solidFill>
                  <a:srgbClr val="FF00FF"/>
                </a:solidFill>
              </a:rPr>
            </a:br>
            <a:r>
              <a:rPr lang="en-GB" altLang="en-US" sz="2400" dirty="0"/>
              <a:t>  return c</a:t>
            </a:r>
            <a:br>
              <a:rPr lang="en-GB" altLang="en-US" sz="2400" dirty="0">
                <a:solidFill>
                  <a:srgbClr val="FF00FF"/>
                </a:solidFill>
              </a:rPr>
            </a:br>
            <a:br>
              <a:rPr lang="en-GB" altLang="en-US" sz="2400" dirty="0">
                <a:solidFill>
                  <a:srgbClr val="FF00FF"/>
                </a:solidFill>
              </a:rPr>
            </a:br>
            <a:r>
              <a:rPr lang="en-GB" altLang="en-US" sz="2400" dirty="0"/>
              <a:t>print </a:t>
            </a:r>
            <a:r>
              <a:rPr lang="en-GB" altLang="en-US" sz="2400" dirty="0" err="1"/>
              <a:t>func</a:t>
            </a:r>
            <a:r>
              <a:rPr lang="en-GB" altLang="en-US" sz="2400" dirty="0"/>
              <a:t>(4)        # gives 4+5=9</a:t>
            </a:r>
            <a:br>
              <a:rPr lang="en-GB" altLang="en-US" sz="2400" dirty="0">
                <a:solidFill>
                  <a:srgbClr val="FF00FF"/>
                </a:solidFill>
              </a:rPr>
            </a:br>
            <a:r>
              <a:rPr lang="en-GB" altLang="en-US" sz="2400" dirty="0"/>
              <a:t>print c                  # not defined</a:t>
            </a:r>
          </a:p>
        </p:txBody>
      </p:sp>
    </p:spTree>
    <p:custDataLst>
      <p:tags r:id="rId1"/>
    </p:custDataLst>
    <p:extLst>
      <p:ext uri="{BB962C8B-B14F-4D97-AF65-F5344CB8AC3E}">
        <p14:creationId xmlns:p14="http://schemas.microsoft.com/office/powerpoint/2010/main" val="26347097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1556951" y="20595"/>
            <a:ext cx="8215200" cy="1051310"/>
          </a:xfrm>
          <a:ln/>
        </p:spPr>
        <p:txBody>
          <a:bodyPr/>
          <a:lstStyle/>
          <a:p>
            <a:pPr>
              <a:lnSpc>
                <a:spcPct val="50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2800" dirty="0"/>
              <a:t>Scope example</a:t>
            </a:r>
          </a:p>
        </p:txBody>
      </p:sp>
      <p:sp>
        <p:nvSpPr>
          <p:cNvPr id="39938" name="Rectangle 2"/>
          <p:cNvSpPr>
            <a:spLocks noGrp="1" noChangeArrowheads="1"/>
          </p:cNvSpPr>
          <p:nvPr>
            <p:ph type="body" idx="1"/>
          </p:nvPr>
        </p:nvSpPr>
        <p:spPr>
          <a:xfrm>
            <a:off x="1676400" y="1295401"/>
            <a:ext cx="8215200" cy="4547997"/>
          </a:xfrm>
          <a:ln/>
        </p:spPr>
        <p:txBody>
          <a:bodyPr/>
          <a:lstStyle/>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scope.py</a:t>
            </a:r>
            <a:br>
              <a:rPr lang="en-GB" altLang="en-US" sz="2400" dirty="0">
                <a:solidFill>
                  <a:srgbClr val="FF00FF"/>
                </a:solidFill>
              </a:rPr>
            </a:br>
            <a:br>
              <a:rPr lang="en-GB" altLang="en-US" sz="2400" dirty="0">
                <a:solidFill>
                  <a:srgbClr val="FF00FF"/>
                </a:solidFill>
              </a:rPr>
            </a:br>
            <a:r>
              <a:rPr lang="en-GB" altLang="en-US" sz="2400" dirty="0"/>
              <a:t>a = 5           # global</a:t>
            </a:r>
            <a:br>
              <a:rPr lang="en-GB" altLang="en-US" sz="2400" dirty="0">
                <a:solidFill>
                  <a:srgbClr val="FF00FF"/>
                </a:solidFill>
              </a:rPr>
            </a:br>
            <a:br>
              <a:rPr lang="en-GB" altLang="en-US" sz="2400" dirty="0">
                <a:solidFill>
                  <a:srgbClr val="FF00FF"/>
                </a:solidFill>
              </a:rPr>
            </a:br>
            <a:r>
              <a:rPr lang="en-GB" altLang="en-US" sz="2400" dirty="0" err="1"/>
              <a:t>def</a:t>
            </a:r>
            <a:r>
              <a:rPr lang="en-GB" altLang="en-US" sz="2400" dirty="0"/>
              <a:t> </a:t>
            </a:r>
            <a:r>
              <a:rPr lang="en-GB" altLang="en-US" sz="2400" dirty="0" err="1"/>
              <a:t>func</a:t>
            </a:r>
            <a:r>
              <a:rPr lang="en-GB" altLang="en-US" sz="2400" dirty="0"/>
              <a:t>(b):</a:t>
            </a:r>
            <a:br>
              <a:rPr lang="en-GB" altLang="en-US" sz="2400" dirty="0">
                <a:solidFill>
                  <a:srgbClr val="FF00FF"/>
                </a:solidFill>
              </a:rPr>
            </a:br>
            <a:r>
              <a:rPr lang="en-GB" altLang="en-US" sz="2400" dirty="0"/>
              <a:t>  global c</a:t>
            </a:r>
            <a:br>
              <a:rPr lang="en-GB" altLang="en-US" sz="2400" dirty="0">
                <a:solidFill>
                  <a:srgbClr val="FF00FF"/>
                </a:solidFill>
              </a:rPr>
            </a:br>
            <a:r>
              <a:rPr lang="en-GB" altLang="en-US" sz="2400" dirty="0"/>
              <a:t>  </a:t>
            </a:r>
            <a:r>
              <a:rPr lang="en-GB" altLang="en-US" sz="2400" dirty="0" err="1"/>
              <a:t>c</a:t>
            </a:r>
            <a:r>
              <a:rPr lang="en-GB" altLang="en-US" sz="2400" dirty="0"/>
              <a:t> = a + b</a:t>
            </a:r>
            <a:br>
              <a:rPr lang="en-GB" altLang="en-US" sz="2400" dirty="0">
                <a:solidFill>
                  <a:srgbClr val="FF00FF"/>
                </a:solidFill>
              </a:rPr>
            </a:br>
            <a:r>
              <a:rPr lang="en-GB" altLang="en-US" sz="2400" dirty="0"/>
              <a:t>  return c</a:t>
            </a:r>
            <a:br>
              <a:rPr lang="en-GB" altLang="en-US" sz="2400" dirty="0">
                <a:solidFill>
                  <a:srgbClr val="FF00FF"/>
                </a:solidFill>
              </a:rPr>
            </a:br>
            <a:br>
              <a:rPr lang="en-GB" altLang="en-US" sz="2400" dirty="0">
                <a:solidFill>
                  <a:srgbClr val="FF00FF"/>
                </a:solidFill>
              </a:rPr>
            </a:br>
            <a:r>
              <a:rPr lang="en-GB" altLang="en-US" sz="2400" dirty="0"/>
              <a:t>print </a:t>
            </a:r>
            <a:r>
              <a:rPr lang="en-GB" altLang="en-US" sz="2400" dirty="0" err="1"/>
              <a:t>func</a:t>
            </a:r>
            <a:r>
              <a:rPr lang="en-GB" altLang="en-US" sz="2400" dirty="0"/>
              <a:t>(4)        # gives 4+5=9</a:t>
            </a:r>
            <a:br>
              <a:rPr lang="en-GB" altLang="en-US" sz="2400" dirty="0">
                <a:solidFill>
                  <a:srgbClr val="FF00FF"/>
                </a:solidFill>
              </a:rPr>
            </a:br>
            <a:r>
              <a:rPr lang="en-GB" altLang="en-US" sz="2400" dirty="0"/>
              <a:t>print c                  # now it's defined (9)</a:t>
            </a:r>
            <a:r>
              <a:rPr lang="ar-SA" altLang="en-US" sz="2400" dirty="0">
                <a:cs typeface="Arial" charset="0"/>
              </a:rPr>
              <a:t>‏</a:t>
            </a:r>
            <a:endParaRPr lang="en-GB" altLang="en-US" sz="2400" dirty="0"/>
          </a:p>
        </p:txBody>
      </p:sp>
    </p:spTree>
    <p:custDataLst>
      <p:tags r:id="rId1"/>
    </p:custDataLst>
    <p:extLst>
      <p:ext uri="{BB962C8B-B14F-4D97-AF65-F5344CB8AC3E}">
        <p14:creationId xmlns:p14="http://schemas.microsoft.com/office/powerpoint/2010/main" val="28022212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Course Outcomes</a:t>
            </a:r>
          </a:p>
        </p:txBody>
      </p:sp>
      <p:sp>
        <p:nvSpPr>
          <p:cNvPr id="3" name="Content Placeholder 2"/>
          <p:cNvSpPr>
            <a:spLocks noGrp="1"/>
          </p:cNvSpPr>
          <p:nvPr>
            <p:ph idx="1"/>
          </p:nvPr>
        </p:nvSpPr>
        <p:spPr>
          <a:xfrm>
            <a:off x="406400" y="1219205"/>
            <a:ext cx="11379200" cy="5119602"/>
          </a:xfrm>
        </p:spPr>
        <p:txBody>
          <a:bodyPr/>
          <a:lstStyle/>
          <a:p>
            <a:r>
              <a:rPr lang="en-IN" sz="2000" dirty="0"/>
              <a:t>Trainees will be able to understand the concept of Python</a:t>
            </a:r>
          </a:p>
        </p:txBody>
      </p:sp>
    </p:spTree>
    <p:extLst>
      <p:ext uri="{BB962C8B-B14F-4D97-AF65-F5344CB8AC3E}">
        <p14:creationId xmlns:p14="http://schemas.microsoft.com/office/powerpoint/2010/main" val="425726204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1528119" y="76200"/>
            <a:ext cx="8215200" cy="1051310"/>
          </a:xfrm>
          <a:ln/>
        </p:spPr>
        <p:txBody>
          <a:bodyPr/>
          <a:lstStyle/>
          <a:p>
            <a:pPr>
              <a:lnSpc>
                <a:spcPct val="50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dirty="0"/>
              <a:t>By value / by reference</a:t>
            </a:r>
          </a:p>
        </p:txBody>
      </p:sp>
      <p:sp>
        <p:nvSpPr>
          <p:cNvPr id="40962" name="Rectangle 2"/>
          <p:cNvSpPr>
            <a:spLocks noGrp="1" noChangeArrowheads="1"/>
          </p:cNvSpPr>
          <p:nvPr>
            <p:ph type="body" idx="1"/>
          </p:nvPr>
        </p:nvSpPr>
        <p:spPr>
          <a:xfrm>
            <a:off x="1676400" y="1447800"/>
            <a:ext cx="8215200" cy="4876352"/>
          </a:xfrm>
          <a:ln/>
        </p:spPr>
        <p:txBody>
          <a:bodyPr/>
          <a:lstStyle/>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Everything in Python is a reference.  However, note also that immutable objects are not changeable --- so changes to immutable objects within a function only change what object the name points to (and do not affect the caller, unless it's a global variable)</a:t>
            </a:r>
            <a:r>
              <a:rPr lang="ar-SA" altLang="en-US" sz="2400" dirty="0">
                <a:cs typeface="Arial" charset="0"/>
              </a:rPr>
              <a:t>‏</a:t>
            </a:r>
            <a:endParaRPr lang="en-GB" altLang="en-US" sz="2400" dirty="0"/>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For immutable objects (e.g., integers, strings, tuples), Python acts like C's pass by value</a:t>
            </a:r>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For mutable objects (e.g., lists), Python acts like C's pass by pointer; in-place changes to mutable objects can affect the caller</a:t>
            </a:r>
          </a:p>
        </p:txBody>
      </p:sp>
    </p:spTree>
    <p:custDataLst>
      <p:tags r:id="rId1"/>
    </p:custDataLst>
    <p:extLst>
      <p:ext uri="{BB962C8B-B14F-4D97-AF65-F5344CB8AC3E}">
        <p14:creationId xmlns:p14="http://schemas.microsoft.com/office/powerpoint/2010/main" val="377461853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xfrm>
            <a:off x="1524000" y="8238"/>
            <a:ext cx="8215200" cy="1051310"/>
          </a:xfrm>
          <a:ln/>
        </p:spPr>
        <p:txBody>
          <a:bodyPr/>
          <a:lstStyle/>
          <a:p>
            <a:pPr>
              <a:lnSpc>
                <a:spcPct val="50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dirty="0"/>
              <a:t>Example</a:t>
            </a:r>
          </a:p>
        </p:txBody>
      </p:sp>
      <p:sp>
        <p:nvSpPr>
          <p:cNvPr id="41986" name="Rectangle 2"/>
          <p:cNvSpPr>
            <a:spLocks noGrp="1" noChangeArrowheads="1"/>
          </p:cNvSpPr>
          <p:nvPr>
            <p:ph type="body" idx="1"/>
          </p:nvPr>
        </p:nvSpPr>
        <p:spPr>
          <a:xfrm>
            <a:off x="1980481" y="1604329"/>
            <a:ext cx="8215200" cy="4627206"/>
          </a:xfrm>
          <a:ln/>
        </p:spPr>
        <p:txBody>
          <a:bodyPr/>
          <a:lstStyle/>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1800" dirty="0"/>
              <a:t>passbyref.py</a:t>
            </a:r>
            <a:br>
              <a:rPr lang="en-GB" altLang="en-US" sz="1800" dirty="0">
                <a:solidFill>
                  <a:srgbClr val="FF00FF"/>
                </a:solidFill>
              </a:rPr>
            </a:br>
            <a:br>
              <a:rPr lang="en-GB" altLang="en-US" sz="1800" dirty="0">
                <a:solidFill>
                  <a:srgbClr val="FF00FF"/>
                </a:solidFill>
              </a:rPr>
            </a:br>
            <a:r>
              <a:rPr lang="en-GB" altLang="en-US" sz="1800" dirty="0" err="1"/>
              <a:t>def</a:t>
            </a:r>
            <a:r>
              <a:rPr lang="en-GB" altLang="en-US" sz="1800" dirty="0"/>
              <a:t> f1(</a:t>
            </a:r>
            <a:r>
              <a:rPr lang="en-GB" altLang="en-US" sz="1800" dirty="0" err="1"/>
              <a:t>x,y</a:t>
            </a:r>
            <a:r>
              <a:rPr lang="en-GB" altLang="en-US" sz="1800" dirty="0"/>
              <a:t>):</a:t>
            </a:r>
            <a:br>
              <a:rPr lang="en-GB" altLang="en-US" sz="1800" dirty="0">
                <a:solidFill>
                  <a:srgbClr val="FF00FF"/>
                </a:solidFill>
              </a:rPr>
            </a:br>
            <a:r>
              <a:rPr lang="en-GB" altLang="en-US" sz="1800" dirty="0"/>
              <a:t>    x = x * 1</a:t>
            </a:r>
            <a:br>
              <a:rPr lang="en-GB" altLang="en-US" sz="1800" dirty="0">
                <a:solidFill>
                  <a:srgbClr val="FF00FF"/>
                </a:solidFill>
              </a:rPr>
            </a:br>
            <a:r>
              <a:rPr lang="en-GB" altLang="en-US" sz="1800" dirty="0"/>
              <a:t>    y = y * 2</a:t>
            </a:r>
            <a:br>
              <a:rPr lang="en-GB" altLang="en-US" sz="1800" dirty="0">
                <a:solidFill>
                  <a:srgbClr val="FF00FF"/>
                </a:solidFill>
              </a:rPr>
            </a:br>
            <a:r>
              <a:rPr lang="en-GB" altLang="en-US" sz="1800" dirty="0"/>
              <a:t>    print x, y                            # 0 [1, 2, 1, 2]</a:t>
            </a:r>
            <a:br>
              <a:rPr lang="en-GB" altLang="en-US" sz="1800" dirty="0">
                <a:solidFill>
                  <a:srgbClr val="FF00FF"/>
                </a:solidFill>
              </a:rPr>
            </a:br>
            <a:br>
              <a:rPr lang="en-GB" altLang="en-US" sz="1800" dirty="0">
                <a:solidFill>
                  <a:srgbClr val="FF00FF"/>
                </a:solidFill>
              </a:rPr>
            </a:br>
            <a:r>
              <a:rPr lang="en-GB" altLang="en-US" sz="1800" dirty="0" err="1"/>
              <a:t>def</a:t>
            </a:r>
            <a:r>
              <a:rPr lang="en-GB" altLang="en-US" sz="1800" dirty="0"/>
              <a:t> f2(</a:t>
            </a:r>
            <a:r>
              <a:rPr lang="en-GB" altLang="en-US" sz="1800" dirty="0" err="1"/>
              <a:t>x,y</a:t>
            </a:r>
            <a:r>
              <a:rPr lang="en-GB" altLang="en-US" sz="1800" dirty="0"/>
              <a:t>):</a:t>
            </a:r>
            <a:br>
              <a:rPr lang="en-GB" altLang="en-US" sz="1800" dirty="0">
                <a:solidFill>
                  <a:srgbClr val="FF00FF"/>
                </a:solidFill>
              </a:rPr>
            </a:br>
            <a:r>
              <a:rPr lang="en-GB" altLang="en-US" sz="1800" dirty="0"/>
              <a:t>    x = x * 1</a:t>
            </a:r>
            <a:br>
              <a:rPr lang="en-GB" altLang="en-US" sz="1800" dirty="0">
                <a:solidFill>
                  <a:srgbClr val="FF00FF"/>
                </a:solidFill>
              </a:rPr>
            </a:br>
            <a:r>
              <a:rPr lang="en-GB" altLang="en-US" sz="1800" dirty="0"/>
              <a:t>    y[0] = y[0] * 2</a:t>
            </a:r>
            <a:br>
              <a:rPr lang="en-GB" altLang="en-US" sz="1800" dirty="0">
                <a:solidFill>
                  <a:srgbClr val="FF00FF"/>
                </a:solidFill>
              </a:rPr>
            </a:br>
            <a:r>
              <a:rPr lang="en-GB" altLang="en-US" sz="1800" dirty="0"/>
              <a:t>    print x, y                           # 0 [2, 2]</a:t>
            </a:r>
            <a:br>
              <a:rPr lang="en-GB" altLang="en-US" sz="1800" dirty="0">
                <a:solidFill>
                  <a:srgbClr val="FF00FF"/>
                </a:solidFill>
              </a:rPr>
            </a:br>
            <a:br>
              <a:rPr lang="en-GB" altLang="en-US" sz="1800" dirty="0">
                <a:solidFill>
                  <a:srgbClr val="FF00FF"/>
                </a:solidFill>
              </a:rPr>
            </a:br>
            <a:r>
              <a:rPr lang="en-GB" altLang="en-US" sz="1800" dirty="0"/>
              <a:t>a = 0</a:t>
            </a:r>
            <a:br>
              <a:rPr lang="en-GB" altLang="en-US" sz="1800" dirty="0">
                <a:solidFill>
                  <a:srgbClr val="FF00FF"/>
                </a:solidFill>
              </a:rPr>
            </a:br>
            <a:r>
              <a:rPr lang="en-GB" altLang="en-US" sz="1800" dirty="0"/>
              <a:t>b = [1,2]</a:t>
            </a:r>
            <a:br>
              <a:rPr lang="en-GB" altLang="en-US" sz="1800" dirty="0">
                <a:solidFill>
                  <a:srgbClr val="FF00FF"/>
                </a:solidFill>
              </a:rPr>
            </a:br>
            <a:r>
              <a:rPr lang="en-GB" altLang="en-US" sz="1800" dirty="0"/>
              <a:t>f1(</a:t>
            </a:r>
            <a:r>
              <a:rPr lang="en-GB" altLang="en-US" sz="1800" dirty="0" err="1"/>
              <a:t>a,b</a:t>
            </a:r>
            <a:r>
              <a:rPr lang="en-GB" altLang="en-US" sz="1800" dirty="0"/>
              <a:t>)</a:t>
            </a:r>
            <a:br>
              <a:rPr lang="en-GB" altLang="en-US" sz="1800" dirty="0">
                <a:solidFill>
                  <a:srgbClr val="FF00FF"/>
                </a:solidFill>
              </a:rPr>
            </a:br>
            <a:r>
              <a:rPr lang="en-GB" altLang="en-US" sz="1800" dirty="0"/>
              <a:t>print a, b                              # 0 [1, 2]</a:t>
            </a:r>
            <a:br>
              <a:rPr lang="en-GB" altLang="en-US" sz="1800" dirty="0">
                <a:solidFill>
                  <a:srgbClr val="FF00FF"/>
                </a:solidFill>
              </a:rPr>
            </a:br>
            <a:r>
              <a:rPr lang="en-GB" altLang="en-US" sz="1800" dirty="0"/>
              <a:t>f2(</a:t>
            </a:r>
            <a:r>
              <a:rPr lang="en-GB" altLang="en-US" sz="1800" dirty="0" err="1"/>
              <a:t>a,b</a:t>
            </a:r>
            <a:r>
              <a:rPr lang="en-GB" altLang="en-US" sz="1800" dirty="0"/>
              <a:t>)</a:t>
            </a:r>
            <a:br>
              <a:rPr lang="en-GB" altLang="en-US" sz="1800" dirty="0">
                <a:solidFill>
                  <a:srgbClr val="FF00FF"/>
                </a:solidFill>
              </a:rPr>
            </a:br>
            <a:r>
              <a:rPr lang="en-GB" altLang="en-US" sz="1800" dirty="0"/>
              <a:t>print a, b                              # 0 [2, 2]</a:t>
            </a:r>
          </a:p>
        </p:txBody>
      </p:sp>
    </p:spTree>
    <p:custDataLst>
      <p:tags r:id="rId1"/>
    </p:custDataLst>
    <p:extLst>
      <p:ext uri="{BB962C8B-B14F-4D97-AF65-F5344CB8AC3E}">
        <p14:creationId xmlns:p14="http://schemas.microsoft.com/office/powerpoint/2010/main" val="7143997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1526059" y="-4119"/>
            <a:ext cx="8215200" cy="1051310"/>
          </a:xfrm>
          <a:ln/>
        </p:spPr>
        <p:txBody>
          <a:bodyPr/>
          <a:lstStyle/>
          <a:p>
            <a:pPr>
              <a:lnSpc>
                <a:spcPct val="50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dirty="0"/>
              <a:t>Multiple return values</a:t>
            </a:r>
          </a:p>
        </p:txBody>
      </p:sp>
      <p:sp>
        <p:nvSpPr>
          <p:cNvPr id="43010" name="Rectangle 2"/>
          <p:cNvSpPr>
            <a:spLocks noGrp="1" noChangeArrowheads="1"/>
          </p:cNvSpPr>
          <p:nvPr>
            <p:ph type="body" idx="1"/>
          </p:nvPr>
        </p:nvSpPr>
        <p:spPr>
          <a:xfrm>
            <a:off x="1980481" y="1604330"/>
            <a:ext cx="8215200" cy="4432785"/>
          </a:xfrm>
          <a:ln/>
        </p:spPr>
        <p:txBody>
          <a:bodyPr/>
          <a:lstStyle/>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Can return multiple values by packaging them into a tuple</a:t>
            </a:r>
            <a:br>
              <a:rPr lang="en-GB" altLang="en-US" sz="2400" dirty="0">
                <a:solidFill>
                  <a:srgbClr val="FF00FF"/>
                </a:solidFill>
              </a:rPr>
            </a:br>
            <a:br>
              <a:rPr lang="en-GB" altLang="en-US" sz="2400" dirty="0">
                <a:solidFill>
                  <a:srgbClr val="FF00FF"/>
                </a:solidFill>
              </a:rPr>
            </a:br>
            <a:r>
              <a:rPr lang="en-GB" altLang="en-US" sz="2400" dirty="0" err="1"/>
              <a:t>def</a:t>
            </a:r>
            <a:r>
              <a:rPr lang="en-GB" altLang="en-US" sz="2400" dirty="0"/>
              <a:t> </a:t>
            </a:r>
            <a:r>
              <a:rPr lang="en-GB" altLang="en-US" sz="2400" dirty="0" err="1"/>
              <a:t>onetwothree</a:t>
            </a:r>
            <a:r>
              <a:rPr lang="en-GB" altLang="en-US" sz="2400" dirty="0"/>
              <a:t>(x):</a:t>
            </a:r>
            <a:br>
              <a:rPr lang="en-GB" altLang="en-US" sz="2400" dirty="0">
                <a:solidFill>
                  <a:srgbClr val="FF00FF"/>
                </a:solidFill>
              </a:rPr>
            </a:br>
            <a:r>
              <a:rPr lang="en-GB" altLang="en-US" sz="2400" dirty="0"/>
              <a:t>  return x*1, x*2, x*3</a:t>
            </a:r>
            <a:br>
              <a:rPr lang="en-GB" altLang="en-US" sz="2400" dirty="0">
                <a:solidFill>
                  <a:srgbClr val="FF00FF"/>
                </a:solidFill>
              </a:rPr>
            </a:br>
            <a:br>
              <a:rPr lang="en-GB" altLang="en-US" sz="2400" dirty="0">
                <a:solidFill>
                  <a:srgbClr val="FF00FF"/>
                </a:solidFill>
              </a:rPr>
            </a:br>
            <a:r>
              <a:rPr lang="en-GB" altLang="en-US" sz="2400" dirty="0"/>
              <a:t>print </a:t>
            </a:r>
            <a:r>
              <a:rPr lang="en-GB" altLang="en-US" sz="2400" dirty="0" err="1"/>
              <a:t>onetwothree</a:t>
            </a:r>
            <a:r>
              <a:rPr lang="en-GB" altLang="en-US" sz="2400" dirty="0"/>
              <a:t>(3)</a:t>
            </a:r>
            <a:br>
              <a:rPr lang="en-GB" altLang="en-US" sz="2400" dirty="0">
                <a:solidFill>
                  <a:srgbClr val="FF00FF"/>
                </a:solidFill>
              </a:rPr>
            </a:br>
            <a:br>
              <a:rPr lang="en-GB" altLang="en-US" sz="2400" dirty="0">
                <a:solidFill>
                  <a:srgbClr val="FF00FF"/>
                </a:solidFill>
              </a:rPr>
            </a:br>
            <a:r>
              <a:rPr lang="en-GB" altLang="en-US" sz="2400" dirty="0"/>
              <a:t>3, 6, 9</a:t>
            </a:r>
          </a:p>
        </p:txBody>
      </p:sp>
    </p:spTree>
    <p:custDataLst>
      <p:tags r:id="rId1"/>
    </p:custDataLst>
    <p:extLst>
      <p:ext uri="{BB962C8B-B14F-4D97-AF65-F5344CB8AC3E}">
        <p14:creationId xmlns:p14="http://schemas.microsoft.com/office/powerpoint/2010/main" val="21122602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xfrm>
            <a:off x="1526059" y="8238"/>
            <a:ext cx="8226720" cy="1061392"/>
          </a:xfrm>
          <a:ln/>
        </p:spPr>
        <p:txBody>
          <a:bodyPr/>
          <a:lstStyle/>
          <a:p>
            <a:pPr>
              <a:lnSpc>
                <a:spcPct val="8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Built-in Functions</a:t>
            </a:r>
          </a:p>
        </p:txBody>
      </p:sp>
      <p:sp>
        <p:nvSpPr>
          <p:cNvPr id="44034" name="Rectangle 2"/>
          <p:cNvSpPr>
            <a:spLocks noGrp="1" noChangeArrowheads="1"/>
          </p:cNvSpPr>
          <p:nvPr>
            <p:ph type="body" idx="1"/>
          </p:nvPr>
        </p:nvSpPr>
        <p:spPr>
          <a:xfrm>
            <a:off x="1980481" y="1604330"/>
            <a:ext cx="8226720" cy="4444307"/>
          </a:xfrm>
          <a:ln/>
        </p:spPr>
        <p:txBody>
          <a:bodyPr/>
          <a:lstStyle/>
          <a:p>
            <a:pPr marL="364326" indent="-269284">
              <a:lnSpc>
                <a:spcPct val="87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Several useful built-in functions.  Example math.py</a:t>
            </a:r>
            <a:br>
              <a:rPr lang="en-GB" altLang="en-US" sz="2400" dirty="0">
                <a:solidFill>
                  <a:srgbClr val="FF00FF"/>
                </a:solidFill>
              </a:rPr>
            </a:br>
            <a:br>
              <a:rPr lang="en-GB" altLang="en-US" sz="2400" dirty="0">
                <a:solidFill>
                  <a:srgbClr val="FF00FF"/>
                </a:solidFill>
              </a:rPr>
            </a:br>
            <a:r>
              <a:rPr lang="en-GB" altLang="en-US" sz="2400" dirty="0"/>
              <a:t>print pow(2,3)</a:t>
            </a:r>
            <a:br>
              <a:rPr lang="en-GB" altLang="en-US" sz="2400" dirty="0">
                <a:solidFill>
                  <a:srgbClr val="FF00FF"/>
                </a:solidFill>
              </a:rPr>
            </a:br>
            <a:r>
              <a:rPr lang="en-GB" altLang="en-US" sz="2400" dirty="0"/>
              <a:t>print abs(-14)</a:t>
            </a:r>
            <a:br>
              <a:rPr lang="en-GB" altLang="en-US" sz="2400" dirty="0">
                <a:solidFill>
                  <a:srgbClr val="FF00FF"/>
                </a:solidFill>
              </a:rPr>
            </a:br>
            <a:r>
              <a:rPr lang="en-GB" altLang="en-US" sz="2400" dirty="0"/>
              <a:t>print max(1,-5,3,0)</a:t>
            </a:r>
            <a:br>
              <a:rPr lang="en-GB" altLang="en-US" sz="2400" dirty="0">
                <a:solidFill>
                  <a:srgbClr val="FF00FF"/>
                </a:solidFill>
              </a:rPr>
            </a:br>
            <a:br>
              <a:rPr lang="en-GB" altLang="en-US" sz="2400" dirty="0">
                <a:solidFill>
                  <a:srgbClr val="FF00FF"/>
                </a:solidFill>
              </a:rPr>
            </a:br>
            <a:r>
              <a:rPr lang="en-GB" altLang="en-US" sz="2400" dirty="0"/>
              <a:t>Output:</a:t>
            </a:r>
            <a:br>
              <a:rPr lang="en-GB" altLang="en-US" sz="2400" dirty="0">
                <a:solidFill>
                  <a:srgbClr val="FF00FF"/>
                </a:solidFill>
              </a:rPr>
            </a:br>
            <a:r>
              <a:rPr lang="en-GB" altLang="en-US" sz="2400" dirty="0"/>
              <a:t>8</a:t>
            </a:r>
            <a:br>
              <a:rPr lang="en-GB" altLang="en-US" sz="2400" dirty="0">
                <a:solidFill>
                  <a:srgbClr val="FF00FF"/>
                </a:solidFill>
              </a:rPr>
            </a:br>
            <a:r>
              <a:rPr lang="en-GB" altLang="en-US" sz="2400" dirty="0"/>
              <a:t>14</a:t>
            </a:r>
            <a:br>
              <a:rPr lang="en-GB" altLang="en-US" sz="2400" dirty="0">
                <a:solidFill>
                  <a:srgbClr val="FF00FF"/>
                </a:solidFill>
              </a:rPr>
            </a:br>
            <a:r>
              <a:rPr lang="en-GB" altLang="en-US" sz="2400" dirty="0"/>
              <a:t>3</a:t>
            </a:r>
          </a:p>
        </p:txBody>
      </p:sp>
    </p:spTree>
    <p:custDataLst>
      <p:tags r:id="rId1"/>
    </p:custDataLst>
    <p:extLst>
      <p:ext uri="{BB962C8B-B14F-4D97-AF65-F5344CB8AC3E}">
        <p14:creationId xmlns:p14="http://schemas.microsoft.com/office/powerpoint/2010/main" val="40968047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xfrm>
            <a:off x="1980481" y="273629"/>
            <a:ext cx="8226720" cy="1143480"/>
          </a:xfrm>
          <a:ln/>
        </p:spPr>
        <p:txBody>
          <a:bodyPr/>
          <a:lstStyle/>
          <a:p>
            <a:pPr>
              <a:lnSpc>
                <a:spcPct val="8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a:t>Functions of Functions</a:t>
            </a:r>
          </a:p>
        </p:txBody>
      </p:sp>
      <p:sp>
        <p:nvSpPr>
          <p:cNvPr id="45058" name="Rectangle 2"/>
          <p:cNvSpPr>
            <a:spLocks noGrp="1" noChangeArrowheads="1"/>
          </p:cNvSpPr>
          <p:nvPr>
            <p:ph type="body" idx="1"/>
          </p:nvPr>
        </p:nvSpPr>
        <p:spPr>
          <a:xfrm>
            <a:off x="1980480" y="1604328"/>
            <a:ext cx="4014720" cy="5046290"/>
          </a:xfrm>
          <a:ln/>
        </p:spPr>
        <p:txBody>
          <a:bodyPr/>
          <a:lstStyle/>
          <a:p>
            <a:pPr marL="364326" indent="-269284">
              <a:lnSpc>
                <a:spcPct val="87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a:t>Example funcfunc.py</a:t>
            </a:r>
            <a:br>
              <a:rPr lang="en-GB" altLang="en-US">
                <a:solidFill>
                  <a:srgbClr val="FF00FF"/>
                </a:solidFill>
              </a:rPr>
            </a:br>
            <a:r>
              <a:rPr lang="en-GB" altLang="en-US"/>
              <a:t>def iseven(x,f):</a:t>
            </a:r>
            <a:br>
              <a:rPr lang="en-GB" altLang="en-US">
                <a:solidFill>
                  <a:srgbClr val="FF00FF"/>
                </a:solidFill>
              </a:rPr>
            </a:br>
            <a:r>
              <a:rPr lang="en-GB" altLang="en-US"/>
              <a:t>    if (f(x) == f(-x)):</a:t>
            </a:r>
            <a:br>
              <a:rPr lang="en-GB" altLang="en-US">
                <a:solidFill>
                  <a:srgbClr val="FF00FF"/>
                </a:solidFill>
              </a:rPr>
            </a:br>
            <a:r>
              <a:rPr lang="en-GB" altLang="en-US"/>
              <a:t>        return True</a:t>
            </a:r>
            <a:br>
              <a:rPr lang="en-GB" altLang="en-US">
                <a:solidFill>
                  <a:srgbClr val="FF00FF"/>
                </a:solidFill>
              </a:rPr>
            </a:br>
            <a:r>
              <a:rPr lang="en-GB" altLang="en-US"/>
              <a:t>    else:</a:t>
            </a:r>
            <a:br>
              <a:rPr lang="en-GB" altLang="en-US">
                <a:solidFill>
                  <a:srgbClr val="FF00FF"/>
                </a:solidFill>
              </a:rPr>
            </a:br>
            <a:r>
              <a:rPr lang="en-GB" altLang="en-US"/>
              <a:t>        return False</a:t>
            </a:r>
            <a:br>
              <a:rPr lang="en-GB" altLang="en-US">
                <a:solidFill>
                  <a:srgbClr val="FF00FF"/>
                </a:solidFill>
              </a:rPr>
            </a:br>
            <a:br>
              <a:rPr lang="en-GB" altLang="en-US">
                <a:solidFill>
                  <a:srgbClr val="FF00FF"/>
                </a:solidFill>
              </a:rPr>
            </a:br>
            <a:r>
              <a:rPr lang="en-GB" altLang="en-US"/>
              <a:t>def square(n):</a:t>
            </a:r>
            <a:br>
              <a:rPr lang="en-GB" altLang="en-US">
                <a:solidFill>
                  <a:srgbClr val="FF00FF"/>
                </a:solidFill>
              </a:rPr>
            </a:br>
            <a:r>
              <a:rPr lang="en-GB" altLang="en-US"/>
              <a:t>    return(n*n)</a:t>
            </a:r>
            <a:br>
              <a:rPr lang="en-GB" altLang="en-US">
                <a:solidFill>
                  <a:srgbClr val="FF00FF"/>
                </a:solidFill>
              </a:rPr>
            </a:br>
            <a:br>
              <a:rPr lang="en-GB" altLang="en-US">
                <a:solidFill>
                  <a:srgbClr val="FF00FF"/>
                </a:solidFill>
              </a:rPr>
            </a:br>
            <a:r>
              <a:rPr lang="en-GB" altLang="en-US"/>
              <a:t>def cube(n):</a:t>
            </a:r>
            <a:br>
              <a:rPr lang="en-GB" altLang="en-US">
                <a:solidFill>
                  <a:srgbClr val="FF00FF"/>
                </a:solidFill>
              </a:rPr>
            </a:br>
            <a:r>
              <a:rPr lang="en-GB" altLang="en-US"/>
              <a:t>    return(n*n*n)</a:t>
            </a:r>
            <a:br>
              <a:rPr lang="en-GB" altLang="en-US">
                <a:solidFill>
                  <a:srgbClr val="FF00FF"/>
                </a:solidFill>
              </a:rPr>
            </a:br>
            <a:br>
              <a:rPr lang="en-GB" altLang="en-US">
                <a:solidFill>
                  <a:srgbClr val="FF00FF"/>
                </a:solidFill>
              </a:rPr>
            </a:br>
            <a:r>
              <a:rPr lang="en-GB" altLang="en-US"/>
              <a:t>print iseven(2,square)</a:t>
            </a:r>
            <a:br>
              <a:rPr lang="en-GB" altLang="en-US">
                <a:solidFill>
                  <a:srgbClr val="FF00FF"/>
                </a:solidFill>
              </a:rPr>
            </a:br>
            <a:r>
              <a:rPr lang="en-GB" altLang="en-US"/>
              <a:t>print iseven(2,cube)</a:t>
            </a:r>
            <a:r>
              <a:rPr lang="ar-SA" altLang="en-US">
                <a:cs typeface="Arial" charset="0"/>
              </a:rPr>
              <a:t>‏</a:t>
            </a:r>
            <a:endParaRPr lang="en-GB" altLang="en-US"/>
          </a:p>
        </p:txBody>
      </p:sp>
      <p:sp>
        <p:nvSpPr>
          <p:cNvPr id="45059" name="Rectangle 3"/>
          <p:cNvSpPr>
            <a:spLocks noGrp="1" noChangeArrowheads="1"/>
          </p:cNvSpPr>
          <p:nvPr>
            <p:ph type="body" idx="2"/>
          </p:nvPr>
        </p:nvSpPr>
        <p:spPr>
          <a:xfrm>
            <a:off x="6195360" y="1604330"/>
            <a:ext cx="4014720" cy="4444307"/>
          </a:xfrm>
          <a:ln/>
        </p:spPr>
        <p:txBody>
          <a:bodyPr/>
          <a:lstStyle/>
          <a:p>
            <a:pPr marL="364326" indent="-269284">
              <a:lnSpc>
                <a:spcPct val="87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a:t>Output:</a:t>
            </a:r>
            <a:br>
              <a:rPr lang="en-GB" altLang="en-US">
                <a:solidFill>
                  <a:srgbClr val="FF00FF"/>
                </a:solidFill>
              </a:rPr>
            </a:br>
            <a:r>
              <a:rPr lang="en-GB" altLang="en-US"/>
              <a:t>True</a:t>
            </a:r>
            <a:br>
              <a:rPr lang="en-GB" altLang="en-US">
                <a:solidFill>
                  <a:srgbClr val="FF00FF"/>
                </a:solidFill>
              </a:rPr>
            </a:br>
            <a:r>
              <a:rPr lang="en-GB" altLang="en-US"/>
              <a:t>False</a:t>
            </a:r>
          </a:p>
        </p:txBody>
      </p:sp>
    </p:spTree>
    <p:custDataLst>
      <p:tags r:id="rId1"/>
    </p:custDataLst>
    <p:extLst>
      <p:ext uri="{BB962C8B-B14F-4D97-AF65-F5344CB8AC3E}">
        <p14:creationId xmlns:p14="http://schemas.microsoft.com/office/powerpoint/2010/main" val="27348014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title"/>
          </p:nvPr>
        </p:nvSpPr>
        <p:spPr>
          <a:xfrm>
            <a:off x="1524000" y="1"/>
            <a:ext cx="8215200" cy="1131959"/>
          </a:xfrm>
          <a:ln/>
        </p:spPr>
        <p:txBody>
          <a:bodyPr/>
          <a:lstStyle/>
          <a:p>
            <a:pPr>
              <a:lnSpc>
                <a:spcPct val="50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Default arguments</a:t>
            </a:r>
          </a:p>
        </p:txBody>
      </p:sp>
      <p:sp>
        <p:nvSpPr>
          <p:cNvPr id="46082" name="Rectangle 2"/>
          <p:cNvSpPr>
            <a:spLocks noGrp="1" noChangeArrowheads="1"/>
          </p:cNvSpPr>
          <p:nvPr>
            <p:ph type="body" idx="1"/>
          </p:nvPr>
        </p:nvSpPr>
        <p:spPr>
          <a:xfrm>
            <a:off x="1980481" y="1604329"/>
            <a:ext cx="8215200" cy="4514874"/>
          </a:xfrm>
          <a:ln/>
        </p:spPr>
        <p:txBody>
          <a:bodyPr/>
          <a:lstStyle/>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Like C or Java, can define a function to supply a default value for an argument if one isn't specified</a:t>
            </a:r>
            <a:br>
              <a:rPr lang="en-GB" altLang="en-US" sz="2400" dirty="0">
                <a:solidFill>
                  <a:srgbClr val="FF00FF"/>
                </a:solidFill>
              </a:rPr>
            </a:br>
            <a:br>
              <a:rPr lang="en-GB" altLang="en-US" sz="2400" dirty="0">
                <a:solidFill>
                  <a:srgbClr val="FF00FF"/>
                </a:solidFill>
              </a:rPr>
            </a:br>
            <a:r>
              <a:rPr lang="en-GB" altLang="en-US" sz="2400" dirty="0" err="1"/>
              <a:t>def</a:t>
            </a:r>
            <a:r>
              <a:rPr lang="en-GB" altLang="en-US" sz="2400" dirty="0"/>
              <a:t> </a:t>
            </a:r>
            <a:r>
              <a:rPr lang="en-GB" altLang="en-US" sz="2400" dirty="0" err="1"/>
              <a:t>print_error</a:t>
            </a:r>
            <a:r>
              <a:rPr lang="en-GB" altLang="en-US" sz="2400" dirty="0"/>
              <a:t>(</a:t>
            </a:r>
            <a:r>
              <a:rPr lang="en-GB" altLang="en-US" sz="2400" dirty="0" err="1"/>
              <a:t>lineno</a:t>
            </a:r>
            <a:r>
              <a:rPr lang="en-GB" altLang="en-US" sz="2400" dirty="0"/>
              <a:t>, message=”error”):</a:t>
            </a:r>
            <a:br>
              <a:rPr lang="en-GB" altLang="en-US" sz="2400" dirty="0">
                <a:solidFill>
                  <a:srgbClr val="FF00FF"/>
                </a:solidFill>
              </a:rPr>
            </a:br>
            <a:r>
              <a:rPr lang="en-GB" altLang="en-US" sz="2400" dirty="0"/>
              <a:t>  print “%s at line %d” % (message, </a:t>
            </a:r>
            <a:r>
              <a:rPr lang="en-GB" altLang="en-US" sz="2400" dirty="0" err="1"/>
              <a:t>lineno</a:t>
            </a:r>
            <a:r>
              <a:rPr lang="en-GB" altLang="en-US" sz="2400" dirty="0"/>
              <a:t>)</a:t>
            </a:r>
            <a:br>
              <a:rPr lang="en-GB" altLang="en-US" sz="2400" dirty="0">
                <a:solidFill>
                  <a:srgbClr val="FF00FF"/>
                </a:solidFill>
              </a:rPr>
            </a:br>
            <a:br>
              <a:rPr lang="en-GB" altLang="en-US" sz="2400" dirty="0">
                <a:solidFill>
                  <a:srgbClr val="FF00FF"/>
                </a:solidFill>
              </a:rPr>
            </a:br>
            <a:r>
              <a:rPr lang="en-GB" altLang="en-US" sz="2400" dirty="0" err="1"/>
              <a:t>print_error</a:t>
            </a:r>
            <a:r>
              <a:rPr lang="en-GB" altLang="en-US" sz="2400" dirty="0"/>
              <a:t>(42)</a:t>
            </a:r>
            <a:br>
              <a:rPr lang="en-GB" altLang="en-US" sz="2400" dirty="0">
                <a:solidFill>
                  <a:srgbClr val="FF00FF"/>
                </a:solidFill>
              </a:rPr>
            </a:br>
            <a:br>
              <a:rPr lang="en-GB" altLang="en-US" sz="2400" dirty="0">
                <a:solidFill>
                  <a:srgbClr val="FF00FF"/>
                </a:solidFill>
              </a:rPr>
            </a:br>
            <a:r>
              <a:rPr lang="en-GB" altLang="en-US" sz="2400" dirty="0"/>
              <a:t>error at line 42</a:t>
            </a:r>
          </a:p>
        </p:txBody>
      </p:sp>
    </p:spTree>
    <p:custDataLst>
      <p:tags r:id="rId1"/>
    </p:custDataLst>
    <p:extLst>
      <p:ext uri="{BB962C8B-B14F-4D97-AF65-F5344CB8AC3E}">
        <p14:creationId xmlns:p14="http://schemas.microsoft.com/office/powerpoint/2010/main" val="8432119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ChangeArrowheads="1"/>
          </p:cNvSpPr>
          <p:nvPr>
            <p:ph type="title"/>
          </p:nvPr>
        </p:nvSpPr>
        <p:spPr>
          <a:xfrm>
            <a:off x="1524000" y="20595"/>
            <a:ext cx="8213760" cy="1048430"/>
          </a:xfrm>
          <a:ln/>
        </p:spPr>
        <p:txBody>
          <a:bodyPr/>
          <a:lstStyle/>
          <a:p>
            <a:pPr>
              <a:lnSpc>
                <a:spcPct val="4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2800" dirty="0"/>
              <a:t>Functions without return values</a:t>
            </a:r>
          </a:p>
        </p:txBody>
      </p:sp>
      <p:sp>
        <p:nvSpPr>
          <p:cNvPr id="47106" name="Rectangle 2"/>
          <p:cNvSpPr>
            <a:spLocks noGrp="1" noChangeArrowheads="1"/>
          </p:cNvSpPr>
          <p:nvPr>
            <p:ph type="body" idx="1"/>
          </p:nvPr>
        </p:nvSpPr>
        <p:spPr>
          <a:xfrm>
            <a:off x="1980480" y="1604329"/>
            <a:ext cx="8213760" cy="4712175"/>
          </a:xfrm>
          <a:ln/>
        </p:spPr>
        <p:txBody>
          <a:bodyPr/>
          <a:lstStyle/>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All functions in Python return something.  If a return statement is not given, then by default, Python returns None</a:t>
            </a:r>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Beware of assigning a variable to the result of a function which returns None.  For example, the list append function changes the list but does not return a value:</a:t>
            </a:r>
            <a:br>
              <a:rPr lang="en-GB" altLang="en-US" sz="2400" dirty="0">
                <a:solidFill>
                  <a:srgbClr val="FF00FF"/>
                </a:solidFill>
              </a:rPr>
            </a:br>
            <a:r>
              <a:rPr lang="en-GB" altLang="en-US" sz="2400" dirty="0"/>
              <a:t>a = [0, 1, 2]</a:t>
            </a:r>
            <a:br>
              <a:rPr lang="en-GB" altLang="en-US" sz="2400" dirty="0">
                <a:solidFill>
                  <a:srgbClr val="FF00FF"/>
                </a:solidFill>
              </a:rPr>
            </a:br>
            <a:r>
              <a:rPr lang="en-GB" altLang="en-US" sz="2400" dirty="0"/>
              <a:t>b = </a:t>
            </a:r>
            <a:r>
              <a:rPr lang="en-GB" altLang="en-US" sz="2400" dirty="0" err="1"/>
              <a:t>a.append</a:t>
            </a:r>
            <a:r>
              <a:rPr lang="en-GB" altLang="en-US" sz="2400" dirty="0"/>
              <a:t>(3)</a:t>
            </a:r>
            <a:br>
              <a:rPr lang="en-GB" altLang="en-US" sz="2400" dirty="0">
                <a:solidFill>
                  <a:srgbClr val="FF00FF"/>
                </a:solidFill>
              </a:rPr>
            </a:br>
            <a:r>
              <a:rPr lang="en-GB" altLang="en-US" sz="2400" dirty="0"/>
              <a:t>print b</a:t>
            </a:r>
            <a:br>
              <a:rPr lang="en-GB" altLang="en-US" sz="2400" dirty="0">
                <a:solidFill>
                  <a:srgbClr val="FF00FF"/>
                </a:solidFill>
              </a:rPr>
            </a:br>
            <a:r>
              <a:rPr lang="en-GB" altLang="en-US" sz="2400" dirty="0"/>
              <a:t>None</a:t>
            </a:r>
          </a:p>
        </p:txBody>
      </p:sp>
    </p:spTree>
    <p:custDataLst>
      <p:tags r:id="rId1"/>
    </p:custDataLst>
    <p:extLst>
      <p:ext uri="{BB962C8B-B14F-4D97-AF65-F5344CB8AC3E}">
        <p14:creationId xmlns:p14="http://schemas.microsoft.com/office/powerpoint/2010/main" val="26249491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p:nvPr>
        </p:nvSpPr>
        <p:spPr>
          <a:xfrm>
            <a:off x="2346959" y="3253802"/>
            <a:ext cx="7566600" cy="1546799"/>
          </a:xfrm>
          <a:prstGeom prst="rect">
            <a:avLst/>
          </a:prstGeom>
        </p:spPr>
        <p:txBody>
          <a:bodyPr vert="horz" wrap="square" lIns="38100" tIns="38100" rIns="38100" bIns="38100" numCol="1" anchor="t" anchorCtr="0" compatLnSpc="1">
            <a:prstTxWarp prst="textNoShape">
              <a:avLst/>
            </a:prstTxWarp>
            <a:noAutofit/>
          </a:bodyPr>
          <a:lstStyle/>
          <a:p>
            <a:pPr lvl="0"/>
            <a:r>
              <a:rPr lang="en-IN" dirty="0">
                <a:solidFill>
                  <a:srgbClr val="000000"/>
                </a:solidFill>
                <a:ea typeface="Arial"/>
                <a:cs typeface="Arial"/>
                <a:sym typeface="Arial"/>
              </a:rPr>
              <a:t>Text Processing</a:t>
            </a:r>
            <a:endParaRPr lang="en" sz="4800" dirty="0">
              <a:solidFill>
                <a:srgbClr val="000000"/>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2601534018"/>
      </p:ext>
    </p:extLst>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3954" name="Rectangle 2"/>
          <p:cNvSpPr>
            <a:spLocks noGrp="1" noChangeArrowheads="1"/>
          </p:cNvSpPr>
          <p:nvPr>
            <p:ph type="body" idx="1"/>
          </p:nvPr>
        </p:nvSpPr>
        <p:spPr>
          <a:xfrm>
            <a:off x="1524001" y="1066800"/>
            <a:ext cx="9147175" cy="5560626"/>
          </a:xfrm>
          <a:ln/>
          <a:extLs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spAutoFit/>
          </a:bodyPr>
          <a:lstStyle/>
          <a:p>
            <a:pPr marL="339725" indent="-33972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b="1" dirty="0"/>
              <a:t>string</a:t>
            </a:r>
            <a:r>
              <a:rPr lang="en-GB" altLang="en-US" sz="1600" dirty="0"/>
              <a:t>: A sequence of text characters in a program.</a:t>
            </a:r>
          </a:p>
          <a:p>
            <a:pPr marL="739775" lvl="1" indent="-28257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dirty="0"/>
              <a:t>Strings start and end with quotation mark </a:t>
            </a:r>
            <a:r>
              <a:rPr lang="en-GB" altLang="en-US" sz="1600" dirty="0">
                <a:latin typeface="Courier New" pitchFamily="49" charset="0"/>
              </a:rPr>
              <a:t>"</a:t>
            </a:r>
            <a:r>
              <a:rPr lang="en-GB" altLang="en-US" sz="1600" dirty="0"/>
              <a:t> or apostrophe </a:t>
            </a:r>
            <a:r>
              <a:rPr lang="en-GB" altLang="en-US" sz="1600" dirty="0">
                <a:latin typeface="Courier New" pitchFamily="49" charset="0"/>
              </a:rPr>
              <a:t>'</a:t>
            </a:r>
            <a:r>
              <a:rPr lang="en-GB" altLang="en-US" sz="1600" dirty="0"/>
              <a:t> characters.</a:t>
            </a:r>
          </a:p>
          <a:p>
            <a:pPr marL="739775" lvl="1" indent="-28257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dirty="0"/>
              <a:t>Examples:</a:t>
            </a:r>
            <a:br>
              <a:rPr lang="en-GB" altLang="en-US" sz="1600" dirty="0">
                <a:solidFill>
                  <a:srgbClr val="FF00FF"/>
                </a:solidFill>
              </a:rPr>
            </a:br>
            <a:br>
              <a:rPr lang="en-GB" altLang="en-US" sz="1600" dirty="0">
                <a:solidFill>
                  <a:srgbClr val="FF00FF"/>
                </a:solidFill>
              </a:rPr>
            </a:br>
            <a:r>
              <a:rPr lang="en-GB" altLang="en-US" sz="1600" dirty="0">
                <a:latin typeface="Courier New" pitchFamily="49" charset="0"/>
              </a:rPr>
              <a:t>"hello"</a:t>
            </a:r>
            <a:br>
              <a:rPr lang="en-GB" altLang="en-US" sz="1600" dirty="0">
                <a:solidFill>
                  <a:srgbClr val="FF00FF"/>
                </a:solidFill>
                <a:latin typeface="Courier New" pitchFamily="49" charset="0"/>
              </a:rPr>
            </a:br>
            <a:r>
              <a:rPr lang="en-GB" altLang="en-US" sz="1600" dirty="0">
                <a:latin typeface="Courier New" pitchFamily="49" charset="0"/>
              </a:rPr>
              <a:t>"This is a string"</a:t>
            </a:r>
            <a:br>
              <a:rPr lang="en-GB" altLang="en-US" sz="1600" dirty="0">
                <a:solidFill>
                  <a:srgbClr val="FF00FF"/>
                </a:solidFill>
                <a:latin typeface="Courier New" pitchFamily="49" charset="0"/>
              </a:rPr>
            </a:br>
            <a:r>
              <a:rPr lang="en-GB" altLang="en-US" sz="1600" dirty="0">
                <a:latin typeface="Courier New" pitchFamily="49" charset="0"/>
              </a:rPr>
              <a:t>"This, too, is a string.   It can be very long!"</a:t>
            </a:r>
          </a:p>
          <a:p>
            <a:pPr marL="739775" lvl="1" indent="-28257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1600" dirty="0">
              <a:latin typeface="Courier New" pitchFamily="49" charset="0"/>
            </a:endParaRPr>
          </a:p>
          <a:p>
            <a:pPr marL="339725" indent="-339725" defTabSz="449263">
              <a:lnSpc>
                <a:spcPct val="9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dirty="0"/>
              <a:t>A string may not span across multiple lines or contain a " character.</a:t>
            </a:r>
            <a:br>
              <a:rPr lang="en-GB" altLang="en-US" sz="1600" dirty="0">
                <a:solidFill>
                  <a:srgbClr val="FF00FF"/>
                </a:solidFill>
              </a:rPr>
            </a:br>
            <a:r>
              <a:rPr lang="en-GB" altLang="en-US" sz="1600" dirty="0">
                <a:latin typeface="Courier New" pitchFamily="49" charset="0"/>
              </a:rPr>
              <a:t>"This is not</a:t>
            </a:r>
            <a:br>
              <a:rPr lang="en-GB" altLang="en-US" sz="1600" dirty="0">
                <a:solidFill>
                  <a:srgbClr val="FF00FF"/>
                </a:solidFill>
                <a:latin typeface="Courier New" pitchFamily="49" charset="0"/>
              </a:rPr>
            </a:br>
            <a:r>
              <a:rPr lang="en-GB" altLang="en-US" sz="1600" dirty="0">
                <a:latin typeface="Courier New" pitchFamily="49" charset="0"/>
              </a:rPr>
              <a:t>a legal String."</a:t>
            </a:r>
          </a:p>
          <a:p>
            <a:pPr marL="339725" indent="-339725" defTabSz="449263">
              <a:lnSpc>
                <a:spcPct val="90000"/>
              </a:lnSpc>
              <a:spcBef>
                <a:spcPts val="6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dirty="0">
                <a:solidFill>
                  <a:srgbClr val="FF00FF"/>
                </a:solidFill>
                <a:latin typeface="Courier New" pitchFamily="49" charset="0"/>
              </a:rPr>
              <a:t>	</a:t>
            </a:r>
            <a:r>
              <a:rPr lang="en-GB" altLang="en-US" sz="1600" dirty="0">
                <a:latin typeface="Courier New" pitchFamily="49" charset="0"/>
              </a:rPr>
              <a:t>"This is not a "legal" String either."</a:t>
            </a:r>
            <a:br>
              <a:rPr lang="en-GB" altLang="en-US" sz="1600" dirty="0">
                <a:solidFill>
                  <a:srgbClr val="FF00FF"/>
                </a:solidFill>
                <a:latin typeface="Courier New" pitchFamily="49" charset="0"/>
              </a:rPr>
            </a:br>
            <a:endParaRPr lang="en-GB" altLang="en-US" sz="1600" dirty="0">
              <a:solidFill>
                <a:srgbClr val="FF00FF"/>
              </a:solidFill>
            </a:endParaRPr>
          </a:p>
          <a:p>
            <a:pPr marL="339725" indent="-339725" defTabSz="449263">
              <a:lnSpc>
                <a:spcPct val="9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dirty="0"/>
              <a:t>A string can represent characters by preceding them with a backslash.</a:t>
            </a:r>
          </a:p>
          <a:p>
            <a:pPr marL="739775" lvl="1" indent="-282575" defTabSz="449263">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dirty="0">
                <a:latin typeface="Courier New" pitchFamily="49" charset="0"/>
              </a:rPr>
              <a:t>\t</a:t>
            </a:r>
            <a:r>
              <a:rPr lang="en-GB" altLang="en-US" sz="1600" dirty="0">
                <a:solidFill>
                  <a:srgbClr val="FF00FF"/>
                </a:solidFill>
                <a:latin typeface="Courier New" pitchFamily="49" charset="0"/>
              </a:rPr>
              <a:t>	</a:t>
            </a:r>
            <a:r>
              <a:rPr lang="en-GB" altLang="en-US" sz="1600" dirty="0"/>
              <a:t>tab character</a:t>
            </a:r>
          </a:p>
          <a:p>
            <a:pPr marL="739775" lvl="1" indent="-282575" defTabSz="449263">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dirty="0">
                <a:latin typeface="Courier New" pitchFamily="49" charset="0"/>
              </a:rPr>
              <a:t>\n</a:t>
            </a:r>
            <a:r>
              <a:rPr lang="en-GB" altLang="en-US" sz="1600" dirty="0">
                <a:solidFill>
                  <a:srgbClr val="FF00FF"/>
                </a:solidFill>
                <a:latin typeface="Courier New" pitchFamily="49" charset="0"/>
              </a:rPr>
              <a:t>	</a:t>
            </a:r>
            <a:r>
              <a:rPr lang="en-GB" altLang="en-US" sz="1600" dirty="0"/>
              <a:t>new line character</a:t>
            </a:r>
          </a:p>
          <a:p>
            <a:pPr marL="739775" lvl="1" indent="-282575" defTabSz="449263">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dirty="0">
                <a:latin typeface="Courier New" pitchFamily="49" charset="0"/>
              </a:rPr>
              <a:t>\"</a:t>
            </a:r>
            <a:r>
              <a:rPr lang="en-GB" altLang="en-US" sz="1600" dirty="0">
                <a:solidFill>
                  <a:srgbClr val="FF00FF"/>
                </a:solidFill>
                <a:latin typeface="Courier New" pitchFamily="49" charset="0"/>
              </a:rPr>
              <a:t>	</a:t>
            </a:r>
            <a:r>
              <a:rPr lang="en-GB" altLang="en-US" sz="1600" dirty="0"/>
              <a:t>quotation mark character</a:t>
            </a:r>
          </a:p>
          <a:p>
            <a:pPr marL="739775" lvl="1" indent="-282575" defTabSz="449263">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dirty="0">
                <a:latin typeface="Courier New" pitchFamily="49" charset="0"/>
              </a:rPr>
              <a:t>\\</a:t>
            </a:r>
            <a:r>
              <a:rPr lang="en-GB" altLang="en-US" sz="1600" dirty="0">
                <a:solidFill>
                  <a:srgbClr val="FF00FF"/>
                </a:solidFill>
                <a:latin typeface="Courier New" pitchFamily="49" charset="0"/>
              </a:rPr>
              <a:t>	</a:t>
            </a:r>
            <a:r>
              <a:rPr lang="en-GB" altLang="en-US" sz="1600" dirty="0"/>
              <a:t>backslash character</a:t>
            </a:r>
          </a:p>
          <a:p>
            <a:pPr marL="739775" lvl="1" indent="-282575" defTabSz="449263">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1600" dirty="0"/>
          </a:p>
          <a:p>
            <a:pPr marL="739775" lvl="1" indent="-282575" defTabSz="449263">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dirty="0"/>
              <a:t>Example:</a:t>
            </a:r>
            <a:r>
              <a:rPr lang="en-GB" altLang="en-US" sz="1600" dirty="0">
                <a:solidFill>
                  <a:srgbClr val="FF00FF"/>
                </a:solidFill>
              </a:rPr>
              <a:t>	</a:t>
            </a:r>
            <a:r>
              <a:rPr lang="en-GB" altLang="en-US" sz="1600" dirty="0">
                <a:latin typeface="Courier New" pitchFamily="49" charset="0"/>
              </a:rPr>
              <a:t>"Hello\</a:t>
            </a:r>
            <a:r>
              <a:rPr lang="en-GB" altLang="en-US" sz="1600" dirty="0" err="1">
                <a:latin typeface="Courier New" pitchFamily="49" charset="0"/>
              </a:rPr>
              <a:t>tthere</a:t>
            </a:r>
            <a:r>
              <a:rPr lang="en-GB" altLang="en-US" sz="1600" dirty="0">
                <a:latin typeface="Courier New" pitchFamily="49" charset="0"/>
              </a:rPr>
              <a:t>\</a:t>
            </a:r>
            <a:r>
              <a:rPr lang="en-GB" altLang="en-US" sz="1600" dirty="0" err="1">
                <a:latin typeface="Courier New" pitchFamily="49" charset="0"/>
              </a:rPr>
              <a:t>nHow</a:t>
            </a:r>
            <a:r>
              <a:rPr lang="en-GB" altLang="en-US" sz="1600" dirty="0">
                <a:latin typeface="Courier New" pitchFamily="49" charset="0"/>
              </a:rPr>
              <a:t> are you?"</a:t>
            </a:r>
          </a:p>
        </p:txBody>
      </p:sp>
      <p:sp>
        <p:nvSpPr>
          <p:cNvPr id="1533955" name="Rectangle 3"/>
          <p:cNvSpPr>
            <a:spLocks noGrp="1" noChangeArrowheads="1"/>
          </p:cNvSpPr>
          <p:nvPr>
            <p:ph type="title"/>
          </p:nvPr>
        </p:nvSpPr>
        <p:spPr/>
        <p:txBody>
          <a:bodyPr/>
          <a:lstStyle/>
          <a:p>
            <a:r>
              <a:rPr lang="en-GB" altLang="en-US" sz="3200" dirty="0"/>
              <a:t>Strings</a:t>
            </a:r>
            <a:endParaRPr lang="en-US" altLang="en-US" sz="3200" dirty="0"/>
          </a:p>
        </p:txBody>
      </p:sp>
    </p:spTree>
    <p:custDataLst>
      <p:tags r:id="rId1"/>
    </p:custDataLst>
    <p:extLst>
      <p:ext uri="{BB962C8B-B14F-4D97-AF65-F5344CB8AC3E}">
        <p14:creationId xmlns:p14="http://schemas.microsoft.com/office/powerpoint/2010/main" val="2992882313"/>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0098" name="Rectangle 2"/>
          <p:cNvSpPr>
            <a:spLocks noGrp="1" noChangeArrowheads="1"/>
          </p:cNvSpPr>
          <p:nvPr>
            <p:ph type="title"/>
          </p:nvPr>
        </p:nvSpPr>
        <p:spPr/>
        <p:txBody>
          <a:bodyPr/>
          <a:lstStyle/>
          <a:p>
            <a:r>
              <a:rPr lang="en-US" altLang="en-US" sz="3200" dirty="0"/>
              <a:t>Indexes</a:t>
            </a:r>
          </a:p>
        </p:txBody>
      </p:sp>
      <p:sp>
        <p:nvSpPr>
          <p:cNvPr id="1540099" name="Rectangle 3"/>
          <p:cNvSpPr>
            <a:spLocks noGrp="1" noChangeArrowheads="1"/>
          </p:cNvSpPr>
          <p:nvPr>
            <p:ph type="body" idx="1"/>
          </p:nvPr>
        </p:nvSpPr>
        <p:spPr>
          <a:xfrm>
            <a:off x="1828801" y="1371602"/>
            <a:ext cx="8534400" cy="5333999"/>
          </a:xfrm>
        </p:spPr>
        <p:txBody>
          <a:bodyPr/>
          <a:lstStyle/>
          <a:p>
            <a:pPr marL="342900" indent="-342900"/>
            <a:r>
              <a:rPr lang="en-US" altLang="en-US" sz="1600" dirty="0"/>
              <a:t>Characters in a string are numbered with </a:t>
            </a:r>
            <a:r>
              <a:rPr lang="en-US" altLang="en-US" sz="1600" i="1" dirty="0"/>
              <a:t>indexes</a:t>
            </a:r>
            <a:r>
              <a:rPr lang="en-US" altLang="en-US" sz="1600" dirty="0"/>
              <a:t> starting at 0:</a:t>
            </a:r>
          </a:p>
          <a:p>
            <a:pPr marL="742950" lvl="1" indent="-285750"/>
            <a:r>
              <a:rPr lang="en-US" altLang="en-US" sz="1600" dirty="0"/>
              <a:t>Example:</a:t>
            </a:r>
          </a:p>
          <a:p>
            <a:pPr marL="742950" lvl="1" indent="-285750">
              <a:buNone/>
            </a:pPr>
            <a:r>
              <a:rPr lang="en-US" altLang="en-US" sz="1600" dirty="0">
                <a:solidFill>
                  <a:srgbClr val="FF00FF"/>
                </a:solidFill>
                <a:latin typeface="Courier New" pitchFamily="49" charset="0"/>
              </a:rPr>
              <a:t>	</a:t>
            </a:r>
            <a:r>
              <a:rPr lang="en-US" altLang="en-US" sz="1600" dirty="0">
                <a:latin typeface="Courier New" pitchFamily="49" charset="0"/>
              </a:rPr>
              <a:t>name = "P. Diddy"</a:t>
            </a:r>
          </a:p>
          <a:p>
            <a:pPr marL="742950" lvl="1" indent="-285750">
              <a:buNone/>
            </a:pPr>
            <a:endParaRPr lang="en-US" altLang="en-US" sz="1600" dirty="0">
              <a:latin typeface="Courier New" pitchFamily="49" charset="0"/>
            </a:endParaRPr>
          </a:p>
          <a:p>
            <a:pPr marL="742950" lvl="1" indent="-285750">
              <a:buNone/>
            </a:pPr>
            <a:r>
              <a:rPr lang="en-US" altLang="en-US" sz="1600" dirty="0">
                <a:solidFill>
                  <a:srgbClr val="FF00FF"/>
                </a:solidFill>
                <a:latin typeface="Courier New" pitchFamily="49" charset="0"/>
              </a:rPr>
              <a:t>	</a:t>
            </a:r>
          </a:p>
          <a:p>
            <a:pPr marL="742950" lvl="1" indent="-285750"/>
            <a:endParaRPr lang="en-US" altLang="en-US" sz="1600" dirty="0"/>
          </a:p>
          <a:p>
            <a:pPr marL="342900" indent="-342900"/>
            <a:r>
              <a:rPr lang="en-US" altLang="en-US" sz="1600" dirty="0"/>
              <a:t>Accessing an individual character of a string:</a:t>
            </a:r>
          </a:p>
          <a:p>
            <a:pPr marL="742950" lvl="1" indent="-285750">
              <a:buNone/>
            </a:pPr>
            <a:r>
              <a:rPr lang="en-US" altLang="en-US" sz="1600" b="1" i="1" dirty="0">
                <a:solidFill>
                  <a:srgbClr val="FF00FF"/>
                </a:solidFill>
              </a:rPr>
              <a:t>	</a:t>
            </a:r>
            <a:r>
              <a:rPr lang="en-US" altLang="en-US" sz="1600" b="1" i="1" dirty="0" err="1"/>
              <a:t>variableName</a:t>
            </a:r>
            <a:r>
              <a:rPr lang="en-US" altLang="en-US" sz="1600" dirty="0"/>
              <a:t> </a:t>
            </a:r>
            <a:r>
              <a:rPr lang="en-US" altLang="en-US" sz="1600" dirty="0">
                <a:latin typeface="Courier New" pitchFamily="49" charset="0"/>
              </a:rPr>
              <a:t>[</a:t>
            </a:r>
            <a:r>
              <a:rPr lang="en-US" altLang="en-US" sz="1600" dirty="0"/>
              <a:t> </a:t>
            </a:r>
            <a:r>
              <a:rPr lang="en-US" altLang="en-US" sz="1600" b="1" i="1" dirty="0"/>
              <a:t>index</a:t>
            </a:r>
            <a:r>
              <a:rPr lang="en-US" altLang="en-US" sz="1600" dirty="0"/>
              <a:t> </a:t>
            </a:r>
            <a:r>
              <a:rPr lang="en-US" altLang="en-US" sz="1600" dirty="0">
                <a:latin typeface="Courier New" pitchFamily="49" charset="0"/>
              </a:rPr>
              <a:t>]</a:t>
            </a:r>
          </a:p>
          <a:p>
            <a:pPr marL="742950" lvl="1" indent="-285750"/>
            <a:endParaRPr lang="en-US" altLang="en-US" sz="1600" dirty="0"/>
          </a:p>
          <a:p>
            <a:pPr marL="742950" lvl="1" indent="-285750"/>
            <a:r>
              <a:rPr lang="en-US" altLang="en-US" sz="1600" dirty="0"/>
              <a:t>Example:</a:t>
            </a:r>
          </a:p>
          <a:p>
            <a:pPr marL="742950" lvl="1" indent="-285750">
              <a:buNone/>
            </a:pPr>
            <a:r>
              <a:rPr lang="en-US" altLang="en-US" sz="1600" dirty="0">
                <a:solidFill>
                  <a:srgbClr val="FF00FF"/>
                </a:solidFill>
                <a:latin typeface="Courier New" pitchFamily="49" charset="0"/>
              </a:rPr>
              <a:t>	</a:t>
            </a:r>
            <a:r>
              <a:rPr lang="en-US" altLang="en-US" sz="1600" dirty="0">
                <a:latin typeface="Courier New" pitchFamily="49" charset="0"/>
              </a:rPr>
              <a:t>print name, "starts with", </a:t>
            </a:r>
            <a:r>
              <a:rPr lang="en-US" altLang="en-US" sz="1600" b="1" dirty="0">
                <a:latin typeface="Courier New" pitchFamily="49" charset="0"/>
              </a:rPr>
              <a:t>name[0]</a:t>
            </a:r>
          </a:p>
          <a:p>
            <a:pPr marL="742950" lvl="1" indent="-285750">
              <a:buNone/>
            </a:pPr>
            <a:endParaRPr lang="en-US" altLang="en-US" sz="1600" dirty="0">
              <a:latin typeface="Courier New" pitchFamily="49" charset="0"/>
            </a:endParaRPr>
          </a:p>
          <a:p>
            <a:pPr marL="742950" lvl="1" indent="-285750">
              <a:buNone/>
            </a:pPr>
            <a:r>
              <a:rPr lang="en-US" altLang="en-US" sz="1600" dirty="0">
                <a:solidFill>
                  <a:srgbClr val="FF00FF"/>
                </a:solidFill>
              </a:rPr>
              <a:t>	</a:t>
            </a:r>
            <a:r>
              <a:rPr lang="en-US" altLang="en-US" sz="1600" dirty="0"/>
              <a:t>Output:</a:t>
            </a:r>
          </a:p>
          <a:p>
            <a:pPr marL="742950" lvl="1" indent="-285750">
              <a:buNone/>
            </a:pPr>
            <a:r>
              <a:rPr lang="en-US" altLang="en-US" sz="1600" dirty="0">
                <a:solidFill>
                  <a:srgbClr val="FF00FF"/>
                </a:solidFill>
                <a:latin typeface="Courier New" pitchFamily="49" charset="0"/>
              </a:rPr>
              <a:t>	</a:t>
            </a:r>
            <a:r>
              <a:rPr lang="en-US" altLang="en-US" sz="1600" dirty="0">
                <a:latin typeface="Courier New" pitchFamily="49" charset="0"/>
              </a:rPr>
              <a:t>P. Diddy starts with P</a:t>
            </a:r>
          </a:p>
        </p:txBody>
      </p:sp>
      <p:graphicFrame>
        <p:nvGraphicFramePr>
          <p:cNvPr id="1540133" name="Group 37"/>
          <p:cNvGraphicFramePr>
            <a:graphicFrameLocks noGrp="1"/>
          </p:cNvGraphicFramePr>
          <p:nvPr>
            <p:extLst>
              <p:ext uri="{D42A27DB-BD31-4B8C-83A1-F6EECF244321}">
                <p14:modId xmlns:p14="http://schemas.microsoft.com/office/powerpoint/2010/main" val="3479148628"/>
              </p:ext>
            </p:extLst>
          </p:nvPr>
        </p:nvGraphicFramePr>
        <p:xfrm>
          <a:off x="3124200" y="2590800"/>
          <a:ext cx="5862638" cy="784860"/>
        </p:xfrm>
        <a:graphic>
          <a:graphicData uri="http://schemas.openxmlformats.org/drawingml/2006/table">
            <a:tbl>
              <a:tblPr/>
              <a:tblGrid>
                <a:gridCol w="1260475">
                  <a:extLst>
                    <a:ext uri="{9D8B030D-6E8A-4147-A177-3AD203B41FA5}">
                      <a16:colId xmlns:a16="http://schemas.microsoft.com/office/drawing/2014/main" val="20000"/>
                    </a:ext>
                  </a:extLst>
                </a:gridCol>
                <a:gridCol w="574675">
                  <a:extLst>
                    <a:ext uri="{9D8B030D-6E8A-4147-A177-3AD203B41FA5}">
                      <a16:colId xmlns:a16="http://schemas.microsoft.com/office/drawing/2014/main" val="20001"/>
                    </a:ext>
                  </a:extLst>
                </a:gridCol>
                <a:gridCol w="576263">
                  <a:extLst>
                    <a:ext uri="{9D8B030D-6E8A-4147-A177-3AD203B41FA5}">
                      <a16:colId xmlns:a16="http://schemas.microsoft.com/office/drawing/2014/main" val="20002"/>
                    </a:ext>
                  </a:extLst>
                </a:gridCol>
                <a:gridCol w="574675">
                  <a:extLst>
                    <a:ext uri="{9D8B030D-6E8A-4147-A177-3AD203B41FA5}">
                      <a16:colId xmlns:a16="http://schemas.microsoft.com/office/drawing/2014/main" val="20003"/>
                    </a:ext>
                  </a:extLst>
                </a:gridCol>
                <a:gridCol w="574675">
                  <a:extLst>
                    <a:ext uri="{9D8B030D-6E8A-4147-A177-3AD203B41FA5}">
                      <a16:colId xmlns:a16="http://schemas.microsoft.com/office/drawing/2014/main" val="20004"/>
                    </a:ext>
                  </a:extLst>
                </a:gridCol>
                <a:gridCol w="576262">
                  <a:extLst>
                    <a:ext uri="{9D8B030D-6E8A-4147-A177-3AD203B41FA5}">
                      <a16:colId xmlns:a16="http://schemas.microsoft.com/office/drawing/2014/main" val="20005"/>
                    </a:ext>
                  </a:extLst>
                </a:gridCol>
                <a:gridCol w="574675">
                  <a:extLst>
                    <a:ext uri="{9D8B030D-6E8A-4147-A177-3AD203B41FA5}">
                      <a16:colId xmlns:a16="http://schemas.microsoft.com/office/drawing/2014/main" val="20006"/>
                    </a:ext>
                  </a:extLst>
                </a:gridCol>
                <a:gridCol w="576263">
                  <a:extLst>
                    <a:ext uri="{9D8B030D-6E8A-4147-A177-3AD203B41FA5}">
                      <a16:colId xmlns:a16="http://schemas.microsoft.com/office/drawing/2014/main" val="20007"/>
                    </a:ext>
                  </a:extLst>
                </a:gridCol>
                <a:gridCol w="574675">
                  <a:extLst>
                    <a:ext uri="{9D8B030D-6E8A-4147-A177-3AD203B41FA5}">
                      <a16:colId xmlns:a16="http://schemas.microsoft.com/office/drawing/2014/main" val="20008"/>
                    </a:ext>
                  </a:extLst>
                </a:gridCol>
              </a:tblGrid>
              <a:tr h="289560">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dirty="0">
                          <a:ln>
                            <a:noFill/>
                          </a:ln>
                          <a:solidFill>
                            <a:schemeClr val="accent1"/>
                          </a:solidFill>
                          <a:effectLst/>
                          <a:latin typeface="Verdana" pitchFamily="34" charset="0"/>
                          <a:cs typeface="Times New Roman" pitchFamily="18" charset="0"/>
                        </a:rPr>
                        <a:t>index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a:ln>
                            <a:noFill/>
                          </a:ln>
                          <a:solidFill>
                            <a:schemeClr val="accent1"/>
                          </a:solidFill>
                          <a:effectLst/>
                          <a:latin typeface="Verdana" pitchFamily="34" charset="0"/>
                          <a:cs typeface="Times New Roman"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a:ln>
                            <a:noFill/>
                          </a:ln>
                          <a:solidFill>
                            <a:schemeClr val="accent1"/>
                          </a:solidFill>
                          <a:effectLst/>
                          <a:latin typeface="Verdana" pitchFamily="34" charset="0"/>
                          <a:cs typeface="Times New Roman" pitchFamily="18"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a:ln>
                            <a:noFill/>
                          </a:ln>
                          <a:solidFill>
                            <a:schemeClr val="accent1"/>
                          </a:solidFill>
                          <a:effectLst/>
                          <a:latin typeface="Verdana" pitchFamily="34" charset="0"/>
                          <a:cs typeface="Times New Roman" pitchFamily="18"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a:ln>
                            <a:noFill/>
                          </a:ln>
                          <a:solidFill>
                            <a:schemeClr val="accent1"/>
                          </a:solidFill>
                          <a:effectLst/>
                          <a:latin typeface="Verdana" pitchFamily="34" charset="0"/>
                          <a:cs typeface="Times New Roman" pitchFamily="18"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a:ln>
                            <a:noFill/>
                          </a:ln>
                          <a:solidFill>
                            <a:schemeClr val="accent1"/>
                          </a:solidFill>
                          <a:effectLst/>
                          <a:latin typeface="Verdana" pitchFamily="34" charset="0"/>
                          <a:cs typeface="Times New Roman" pitchFamily="18"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a:ln>
                            <a:noFill/>
                          </a:ln>
                          <a:solidFill>
                            <a:schemeClr val="accent1"/>
                          </a:solidFill>
                          <a:effectLst/>
                          <a:latin typeface="Verdana" pitchFamily="34" charset="0"/>
                          <a:cs typeface="Times New Roman" pitchFamily="18"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a:ln>
                            <a:noFill/>
                          </a:ln>
                          <a:solidFill>
                            <a:schemeClr val="accent1"/>
                          </a:solidFill>
                          <a:effectLst/>
                          <a:latin typeface="Verdana" pitchFamily="34" charset="0"/>
                          <a:cs typeface="Times New Roman" pitchFamily="18"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a:ln>
                            <a:noFill/>
                          </a:ln>
                          <a:solidFill>
                            <a:schemeClr val="accent1"/>
                          </a:solidFill>
                          <a:effectLst/>
                          <a:latin typeface="Verdana" pitchFamily="34" charset="0"/>
                          <a:cs typeface="Times New Roman" pitchFamily="18"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100">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dirty="0">
                          <a:ln>
                            <a:noFill/>
                          </a:ln>
                          <a:solidFill>
                            <a:schemeClr val="tx1"/>
                          </a:solidFill>
                          <a:effectLst/>
                          <a:latin typeface="Verdana" pitchFamily="34" charset="0"/>
                          <a:cs typeface="Times New Roman" pitchFamily="18" charset="0"/>
                        </a:rPr>
                        <a:t>character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a:ln>
                            <a:noFill/>
                          </a:ln>
                          <a:solidFill>
                            <a:schemeClr val="tx1"/>
                          </a:solidFill>
                          <a:effectLst/>
                          <a:latin typeface="Courier New" pitchFamily="49" charset="0"/>
                          <a:cs typeface="Times New Roman" pitchFamily="18" charset="0"/>
                        </a:rPr>
                        <a:t>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a:ln>
                            <a:noFill/>
                          </a:ln>
                          <a:solidFill>
                            <a:schemeClr val="tx1"/>
                          </a:solidFill>
                          <a:effectLst/>
                          <a:latin typeface="Courier New" pitchFamily="49" charset="0"/>
                          <a:cs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a:ln>
                            <a:noFill/>
                          </a:ln>
                          <a:solidFill>
                            <a:schemeClr val="tx1"/>
                          </a:solidFill>
                          <a:effectLst/>
                          <a:latin typeface="Courier New" pitchFamily="49" charset="0"/>
                          <a:cs typeface="Times New Roman" pitchFamily="18" charset="0"/>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a:ln>
                            <a:noFill/>
                          </a:ln>
                          <a:solidFill>
                            <a:schemeClr val="tx1"/>
                          </a:solidFill>
                          <a:effectLst/>
                          <a:latin typeface="Courier New" pitchFamily="49" charset="0"/>
                          <a:cs typeface="Times New Roman" pitchFamily="18" charset="0"/>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a:ln>
                            <a:noFill/>
                          </a:ln>
                          <a:solidFill>
                            <a:schemeClr val="tx1"/>
                          </a:solidFill>
                          <a:effectLst/>
                          <a:latin typeface="Courier New" pitchFamily="49" charset="0"/>
                          <a:cs typeface="Times New Roman" pitchFamily="18" charset="0"/>
                        </a:rPr>
                        <a:t>i</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a:ln>
                            <a:noFill/>
                          </a:ln>
                          <a:solidFill>
                            <a:schemeClr val="tx1"/>
                          </a:solidFill>
                          <a:effectLst/>
                          <a:latin typeface="Courier New" pitchFamily="49" charset="0"/>
                          <a:cs typeface="Times New Roman" pitchFamily="18" charset="0"/>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a:ln>
                            <a:noFill/>
                          </a:ln>
                          <a:solidFill>
                            <a:schemeClr val="tx1"/>
                          </a:solidFill>
                          <a:effectLst/>
                          <a:latin typeface="Courier New" pitchFamily="49" charset="0"/>
                          <a:cs typeface="Times New Roman" pitchFamily="18" charset="0"/>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808080"/>
                        </a:buClr>
                        <a:buSzPct val="60000"/>
                        <a:defRPr>
                          <a:solidFill>
                            <a:schemeClr val="tx1"/>
                          </a:solidFill>
                          <a:latin typeface="Verdana" pitchFamily="34" charset="0"/>
                          <a:cs typeface="Times New Roman" pitchFamily="18" charset="0"/>
                        </a:defRPr>
                      </a:lvl1pPr>
                      <a:lvl2pPr>
                        <a:spcBef>
                          <a:spcPct val="20000"/>
                        </a:spcBef>
                        <a:buClr>
                          <a:srgbClr val="800000"/>
                        </a:buClr>
                        <a:defRPr sz="1600">
                          <a:solidFill>
                            <a:schemeClr val="tx1"/>
                          </a:solidFill>
                          <a:latin typeface="Verdana" pitchFamily="34" charset="0"/>
                          <a:cs typeface="Times New Roman" pitchFamily="18" charset="0"/>
                        </a:defRPr>
                      </a:lvl2pPr>
                      <a:lvl3pPr>
                        <a:spcBef>
                          <a:spcPct val="20000"/>
                        </a:spcBef>
                        <a:buClr>
                          <a:schemeClr val="tx1"/>
                        </a:buClr>
                        <a:buSzPct val="50000"/>
                        <a:defRPr sz="1400">
                          <a:solidFill>
                            <a:schemeClr val="tx1"/>
                          </a:solidFill>
                          <a:latin typeface="Verdana" pitchFamily="34" charset="0"/>
                          <a:cs typeface="Times New Roman" pitchFamily="18" charset="0"/>
                        </a:defRPr>
                      </a:lvl3pPr>
                      <a:lvl4pPr>
                        <a:spcBef>
                          <a:spcPct val="20000"/>
                        </a:spcBef>
                        <a:buClr>
                          <a:schemeClr val="tx1"/>
                        </a:buClr>
                        <a:defRPr sz="1200">
                          <a:solidFill>
                            <a:schemeClr val="tx1"/>
                          </a:solidFill>
                          <a:latin typeface="Verdana" pitchFamily="34" charset="0"/>
                          <a:cs typeface="Times New Roman" pitchFamily="18" charset="0"/>
                        </a:defRPr>
                      </a:lvl4pPr>
                      <a:lvl5pPr>
                        <a:spcBef>
                          <a:spcPct val="20000"/>
                        </a:spcBef>
                        <a:buClr>
                          <a:srgbClr val="C0C0C0"/>
                        </a:buClr>
                        <a:buSzPct val="50000"/>
                        <a:defRPr sz="1400">
                          <a:solidFill>
                            <a:schemeClr val="tx1"/>
                          </a:solidFill>
                          <a:latin typeface="Verdana" pitchFamily="34" charset="0"/>
                          <a:cs typeface="Times New Roman" pitchFamily="18" charset="0"/>
                        </a:defRPr>
                      </a:lvl5pPr>
                      <a:lvl6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6pPr>
                      <a:lvl7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7pPr>
                      <a:lvl8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8pPr>
                      <a:lvl9pPr fontAlgn="base">
                        <a:spcBef>
                          <a:spcPct val="20000"/>
                        </a:spcBef>
                        <a:spcAft>
                          <a:spcPct val="0"/>
                        </a:spcAft>
                        <a:buClr>
                          <a:srgbClr val="C0C0C0"/>
                        </a:buClr>
                        <a:buSzPct val="50000"/>
                        <a:buFont typeface="Wingdings" pitchFamily="2" charset="2"/>
                        <a:defRPr sz="1400">
                          <a:solidFill>
                            <a:schemeClr val="tx1"/>
                          </a:solidFill>
                          <a:latin typeface="Verdana" pitchFamily="34" charset="0"/>
                          <a:cs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altLang="en-US" sz="1800" b="0" i="0" u="none" strike="noStrike" cap="none" normalizeH="0" baseline="0" dirty="0">
                          <a:ln>
                            <a:noFill/>
                          </a:ln>
                          <a:solidFill>
                            <a:schemeClr val="tx1"/>
                          </a:solidFill>
                          <a:effectLst/>
                          <a:latin typeface="Courier New" pitchFamily="49" charset="0"/>
                          <a:cs typeface="Times New Roman" pitchFamily="18" charset="0"/>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101720082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46655" y="76200"/>
            <a:ext cx="8595359" cy="822960"/>
          </a:xfrm>
        </p:spPr>
        <p:txBody>
          <a:bodyPr/>
          <a:lstStyle/>
          <a:p>
            <a:r>
              <a:rPr lang="en-US" sz="3200" dirty="0"/>
              <a:t>Features Overview</a:t>
            </a:r>
          </a:p>
        </p:txBody>
      </p:sp>
      <p:sp>
        <p:nvSpPr>
          <p:cNvPr id="5" name="Text Placeholder 4"/>
          <p:cNvSpPr>
            <a:spLocks noGrp="1"/>
          </p:cNvSpPr>
          <p:nvPr>
            <p:ph type="body" idx="1"/>
          </p:nvPr>
        </p:nvSpPr>
        <p:spPr/>
        <p:txBody>
          <a:bodyPr/>
          <a:lstStyle/>
          <a:p>
            <a:r>
              <a:rPr lang="en-US" sz="1800" dirty="0"/>
              <a:t>Python is a clear and powerful object-oriented programming language, comparable to Perl, Ruby, Scheme, or Java.</a:t>
            </a:r>
          </a:p>
          <a:p>
            <a:endParaRPr lang="en-US" sz="1800" dirty="0"/>
          </a:p>
          <a:p>
            <a:r>
              <a:rPr lang="en-US" sz="1800" dirty="0"/>
              <a:t>Some of Python's notable features:</a:t>
            </a:r>
          </a:p>
          <a:p>
            <a:pPr lvl="2">
              <a:spcBef>
                <a:spcPts val="600"/>
              </a:spcBef>
              <a:buFont typeface="Courier New" pitchFamily="49" charset="0"/>
              <a:buChar char="o"/>
            </a:pPr>
            <a:r>
              <a:rPr lang="en-US" sz="1800" dirty="0"/>
              <a:t>Uses an elegant syntax, making the programs you write easier to read.</a:t>
            </a:r>
          </a:p>
          <a:p>
            <a:pPr lvl="2">
              <a:spcBef>
                <a:spcPts val="600"/>
              </a:spcBef>
              <a:buFont typeface="Courier New" pitchFamily="49" charset="0"/>
              <a:buChar char="o"/>
            </a:pPr>
            <a:r>
              <a:rPr lang="en-US" sz="1800" dirty="0"/>
              <a:t>Is an easy-to-use language that makes it simple to get your program working. This makes Python ideal for prototype development and other ad-hoc programming tasks, without compromising maintainability.</a:t>
            </a:r>
          </a:p>
          <a:p>
            <a:pPr lvl="2">
              <a:spcBef>
                <a:spcPts val="600"/>
              </a:spcBef>
              <a:buFont typeface="Courier New" pitchFamily="49" charset="0"/>
              <a:buChar char="o"/>
            </a:pPr>
            <a:r>
              <a:rPr lang="en-US" sz="1800" dirty="0"/>
              <a:t>Comes with a large standard library that supports many common programming tasks such as connecting to web servers, searching text with regular expressions, reading and modifying files.</a:t>
            </a:r>
          </a:p>
          <a:p>
            <a:pPr lvl="2">
              <a:spcBef>
                <a:spcPts val="600"/>
              </a:spcBef>
              <a:buFont typeface="Courier New" pitchFamily="49" charset="0"/>
              <a:buChar char="o"/>
            </a:pPr>
            <a:r>
              <a:rPr lang="en-US" sz="1800" dirty="0"/>
              <a:t>Python's interactive mode makes it easy to test short snippets of code. There's also a bundled development environment called IDLE.</a:t>
            </a:r>
          </a:p>
        </p:txBody>
      </p:sp>
    </p:spTree>
    <p:custDataLst>
      <p:tags r:id="rId1"/>
    </p:custDataLst>
    <p:extLst>
      <p:ext uri="{BB962C8B-B14F-4D97-AF65-F5344CB8AC3E}">
        <p14:creationId xmlns:p14="http://schemas.microsoft.com/office/powerpoint/2010/main" val="28331051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8530" name="Rectangle 2"/>
          <p:cNvSpPr>
            <a:spLocks noGrp="1" noChangeArrowheads="1"/>
          </p:cNvSpPr>
          <p:nvPr>
            <p:ph type="title"/>
          </p:nvPr>
        </p:nvSpPr>
        <p:spPr/>
        <p:txBody>
          <a:bodyPr/>
          <a:lstStyle/>
          <a:p>
            <a:pPr>
              <a:tabLst>
                <a:tab pos="271463" algn="l"/>
              </a:tabLst>
            </a:pPr>
            <a:r>
              <a:rPr lang="en-US" altLang="en-US" sz="3200" dirty="0"/>
              <a:t>String properties</a:t>
            </a:r>
          </a:p>
        </p:txBody>
      </p:sp>
      <p:sp>
        <p:nvSpPr>
          <p:cNvPr id="1558531" name="Rectangle 3"/>
          <p:cNvSpPr>
            <a:spLocks noGrp="1" noChangeArrowheads="1"/>
          </p:cNvSpPr>
          <p:nvPr>
            <p:ph type="body" idx="1"/>
          </p:nvPr>
        </p:nvSpPr>
        <p:spPr>
          <a:xfrm>
            <a:off x="1828801" y="1371602"/>
            <a:ext cx="8534400" cy="5333999"/>
          </a:xfrm>
        </p:spPr>
        <p:txBody>
          <a:bodyPr/>
          <a:lstStyle/>
          <a:p>
            <a:r>
              <a:rPr lang="en-US" altLang="en-US" sz="1400" dirty="0" err="1">
                <a:latin typeface="Courier New" pitchFamily="49" charset="0"/>
              </a:rPr>
              <a:t>len</a:t>
            </a:r>
            <a:r>
              <a:rPr lang="en-US" altLang="en-US" sz="1400" dirty="0">
                <a:latin typeface="Courier New" pitchFamily="49" charset="0"/>
              </a:rPr>
              <a:t>(</a:t>
            </a:r>
            <a:r>
              <a:rPr lang="en-US" altLang="en-US" sz="1400" b="1" i="1" dirty="0"/>
              <a:t>string</a:t>
            </a:r>
            <a:r>
              <a:rPr lang="en-US" altLang="en-US" sz="1400" dirty="0">
                <a:latin typeface="Courier New" pitchFamily="49" charset="0"/>
              </a:rPr>
              <a:t>)</a:t>
            </a:r>
            <a:r>
              <a:rPr lang="en-US" altLang="en-US" sz="1400" dirty="0">
                <a:solidFill>
                  <a:srgbClr val="FF00FF"/>
                </a:solidFill>
                <a:latin typeface="Courier New" pitchFamily="49" charset="0"/>
              </a:rPr>
              <a:t>	</a:t>
            </a:r>
            <a:r>
              <a:rPr lang="en-US" altLang="en-US" sz="1400" dirty="0">
                <a:solidFill>
                  <a:srgbClr val="FF00FF"/>
                </a:solidFill>
              </a:rPr>
              <a:t>	</a:t>
            </a:r>
            <a:r>
              <a:rPr lang="en-US" altLang="en-US" sz="1400" dirty="0"/>
              <a:t>- number of characters in a string </a:t>
            </a:r>
          </a:p>
          <a:p>
            <a:pPr>
              <a:buFont typeface="Wingdings" pitchFamily="2" charset="2"/>
              <a:buNone/>
            </a:pPr>
            <a:r>
              <a:rPr lang="en-US" altLang="en-US" sz="1400" dirty="0">
                <a:solidFill>
                  <a:srgbClr val="FF00FF"/>
                </a:solidFill>
              </a:rPr>
              <a:t>					</a:t>
            </a:r>
            <a:r>
              <a:rPr lang="en-US" altLang="en-US" sz="1400" dirty="0"/>
              <a:t>  (including spaces)</a:t>
            </a:r>
          </a:p>
          <a:p>
            <a:r>
              <a:rPr lang="en-US" altLang="en-US" sz="1400" dirty="0" err="1">
                <a:latin typeface="Courier New" pitchFamily="49" charset="0"/>
              </a:rPr>
              <a:t>str.lower</a:t>
            </a:r>
            <a:r>
              <a:rPr lang="en-US" altLang="en-US" sz="1400" dirty="0">
                <a:latin typeface="Courier New" pitchFamily="49" charset="0"/>
              </a:rPr>
              <a:t>(</a:t>
            </a:r>
            <a:r>
              <a:rPr lang="en-US" altLang="en-US" sz="1400" b="1" i="1" dirty="0"/>
              <a:t>string</a:t>
            </a:r>
            <a:r>
              <a:rPr lang="en-US" altLang="en-US" sz="1400" dirty="0">
                <a:latin typeface="Courier New" pitchFamily="49" charset="0"/>
              </a:rPr>
              <a:t>)</a:t>
            </a:r>
            <a:r>
              <a:rPr lang="en-US" altLang="en-US" sz="1400" dirty="0">
                <a:solidFill>
                  <a:srgbClr val="FF00FF"/>
                </a:solidFill>
              </a:rPr>
              <a:t>	</a:t>
            </a:r>
            <a:r>
              <a:rPr lang="en-US" altLang="en-US" sz="1400" dirty="0"/>
              <a:t>- lowercase version of a string</a:t>
            </a:r>
          </a:p>
          <a:p>
            <a:r>
              <a:rPr lang="en-US" altLang="en-US" sz="1400" dirty="0" err="1">
                <a:latin typeface="Courier New" pitchFamily="49" charset="0"/>
              </a:rPr>
              <a:t>str.upper</a:t>
            </a:r>
            <a:r>
              <a:rPr lang="en-US" altLang="en-US" sz="1400" dirty="0">
                <a:latin typeface="Courier New" pitchFamily="49" charset="0"/>
              </a:rPr>
              <a:t>(</a:t>
            </a:r>
            <a:r>
              <a:rPr lang="en-US" altLang="en-US" sz="1400" b="1" i="1" dirty="0"/>
              <a:t>string</a:t>
            </a:r>
            <a:r>
              <a:rPr lang="en-US" altLang="en-US" sz="1400" dirty="0">
                <a:latin typeface="Courier New" pitchFamily="49" charset="0"/>
              </a:rPr>
              <a:t>)</a:t>
            </a:r>
            <a:r>
              <a:rPr lang="en-US" altLang="en-US" sz="1400" dirty="0">
                <a:solidFill>
                  <a:srgbClr val="FF00FF"/>
                </a:solidFill>
              </a:rPr>
              <a:t>	</a:t>
            </a:r>
            <a:r>
              <a:rPr lang="en-US" altLang="en-US" sz="1400" dirty="0"/>
              <a:t>- uppercase version of a string</a:t>
            </a:r>
          </a:p>
          <a:p>
            <a:endParaRPr lang="en-US" altLang="en-US" sz="1400" dirty="0"/>
          </a:p>
          <a:p>
            <a:r>
              <a:rPr lang="en-US" altLang="en-US" sz="1400" dirty="0"/>
              <a:t>Example:</a:t>
            </a:r>
          </a:p>
          <a:p>
            <a:pPr>
              <a:lnSpc>
                <a:spcPct val="80000"/>
              </a:lnSpc>
              <a:buFont typeface="Wingdings" pitchFamily="2" charset="2"/>
              <a:buNone/>
            </a:pPr>
            <a:r>
              <a:rPr lang="en-US" altLang="en-US" sz="1400" dirty="0">
                <a:solidFill>
                  <a:srgbClr val="FF00FF"/>
                </a:solidFill>
                <a:latin typeface="Courier New" pitchFamily="49" charset="0"/>
              </a:rPr>
              <a:t>	</a:t>
            </a:r>
            <a:r>
              <a:rPr lang="en-US" altLang="en-US" sz="1400" dirty="0">
                <a:latin typeface="Courier New" pitchFamily="49" charset="0"/>
              </a:rPr>
              <a:t>name = "Martin Douglas </a:t>
            </a:r>
            <a:r>
              <a:rPr lang="en-US" altLang="en-US" sz="1400" dirty="0" err="1">
                <a:latin typeface="Courier New" pitchFamily="49" charset="0"/>
              </a:rPr>
              <a:t>Stepp</a:t>
            </a:r>
            <a:r>
              <a:rPr lang="en-US" altLang="en-US" sz="1400" dirty="0">
                <a:latin typeface="Courier New" pitchFamily="49" charset="0"/>
              </a:rPr>
              <a:t>"</a:t>
            </a:r>
          </a:p>
          <a:p>
            <a:pPr>
              <a:lnSpc>
                <a:spcPct val="80000"/>
              </a:lnSpc>
              <a:buFont typeface="Wingdings" pitchFamily="2" charset="2"/>
              <a:buNone/>
            </a:pPr>
            <a:r>
              <a:rPr lang="en-US" altLang="en-US" sz="1400" dirty="0">
                <a:solidFill>
                  <a:srgbClr val="FF00FF"/>
                </a:solidFill>
                <a:latin typeface="Courier New" pitchFamily="49" charset="0"/>
              </a:rPr>
              <a:t>	</a:t>
            </a:r>
            <a:r>
              <a:rPr lang="en-US" altLang="en-US" sz="1400" dirty="0">
                <a:latin typeface="Courier New" pitchFamily="49" charset="0"/>
              </a:rPr>
              <a:t>length = </a:t>
            </a:r>
            <a:r>
              <a:rPr lang="en-US" altLang="en-US" sz="1400" b="1" dirty="0" err="1">
                <a:latin typeface="Courier New" pitchFamily="49" charset="0"/>
              </a:rPr>
              <a:t>len</a:t>
            </a:r>
            <a:r>
              <a:rPr lang="en-US" altLang="en-US" sz="1400" b="1" dirty="0">
                <a:latin typeface="Courier New" pitchFamily="49" charset="0"/>
              </a:rPr>
              <a:t>(name)</a:t>
            </a:r>
          </a:p>
          <a:p>
            <a:pPr>
              <a:lnSpc>
                <a:spcPct val="80000"/>
              </a:lnSpc>
              <a:buFont typeface="Wingdings" pitchFamily="2" charset="2"/>
              <a:buNone/>
            </a:pPr>
            <a:r>
              <a:rPr lang="en-US" altLang="en-US" sz="1400" dirty="0">
                <a:solidFill>
                  <a:srgbClr val="FF00FF"/>
                </a:solidFill>
                <a:latin typeface="Courier New" pitchFamily="49" charset="0"/>
              </a:rPr>
              <a:t>	</a:t>
            </a:r>
            <a:r>
              <a:rPr lang="en-US" altLang="en-US" sz="1400" dirty="0" err="1">
                <a:latin typeface="Courier New" pitchFamily="49" charset="0"/>
              </a:rPr>
              <a:t>big_name</a:t>
            </a:r>
            <a:r>
              <a:rPr lang="en-US" altLang="en-US" sz="1400" dirty="0">
                <a:latin typeface="Courier New" pitchFamily="49" charset="0"/>
              </a:rPr>
              <a:t> = </a:t>
            </a:r>
            <a:r>
              <a:rPr lang="en-US" altLang="en-US" sz="1400" b="1" dirty="0" err="1">
                <a:latin typeface="Courier New" pitchFamily="49" charset="0"/>
              </a:rPr>
              <a:t>str.upper</a:t>
            </a:r>
            <a:r>
              <a:rPr lang="en-US" altLang="en-US" sz="1400" b="1" dirty="0">
                <a:latin typeface="Courier New" pitchFamily="49" charset="0"/>
              </a:rPr>
              <a:t>(name)</a:t>
            </a:r>
          </a:p>
          <a:p>
            <a:pPr>
              <a:lnSpc>
                <a:spcPct val="80000"/>
              </a:lnSpc>
              <a:buFont typeface="Wingdings" pitchFamily="2" charset="2"/>
              <a:buNone/>
            </a:pPr>
            <a:r>
              <a:rPr lang="en-US" altLang="en-US" sz="1400" dirty="0">
                <a:solidFill>
                  <a:srgbClr val="FF00FF"/>
                </a:solidFill>
                <a:latin typeface="Courier New" pitchFamily="49" charset="0"/>
              </a:rPr>
              <a:t>	</a:t>
            </a:r>
            <a:r>
              <a:rPr lang="en-US" altLang="en-US" sz="1400" dirty="0">
                <a:latin typeface="Courier New" pitchFamily="49" charset="0"/>
              </a:rPr>
              <a:t>print </a:t>
            </a:r>
            <a:r>
              <a:rPr lang="en-US" altLang="en-US" sz="1400" dirty="0" err="1">
                <a:latin typeface="Courier New" pitchFamily="49" charset="0"/>
              </a:rPr>
              <a:t>big_name</a:t>
            </a:r>
            <a:r>
              <a:rPr lang="en-US" altLang="en-US" sz="1400" dirty="0">
                <a:latin typeface="Courier New" pitchFamily="49" charset="0"/>
              </a:rPr>
              <a:t>, "has", length, "characters"</a:t>
            </a:r>
          </a:p>
          <a:p>
            <a:pPr>
              <a:buFont typeface="Wingdings" pitchFamily="2" charset="2"/>
              <a:buNone/>
            </a:pPr>
            <a:endParaRPr lang="en-US" altLang="en-US" sz="1400" dirty="0">
              <a:latin typeface="Courier New" pitchFamily="49" charset="0"/>
            </a:endParaRPr>
          </a:p>
          <a:p>
            <a:pPr>
              <a:buFont typeface="Wingdings" pitchFamily="2" charset="2"/>
              <a:buNone/>
            </a:pPr>
            <a:r>
              <a:rPr lang="en-US" altLang="en-US" sz="1400" dirty="0">
                <a:solidFill>
                  <a:srgbClr val="FF00FF"/>
                </a:solidFill>
              </a:rPr>
              <a:t>	</a:t>
            </a:r>
            <a:r>
              <a:rPr lang="en-US" altLang="en-US" sz="1400" dirty="0"/>
              <a:t>Output:</a:t>
            </a:r>
          </a:p>
          <a:p>
            <a:pPr>
              <a:buFont typeface="Wingdings" pitchFamily="2" charset="2"/>
              <a:buNone/>
            </a:pPr>
            <a:r>
              <a:rPr lang="en-US" altLang="en-US" sz="1400" dirty="0">
                <a:solidFill>
                  <a:srgbClr val="FF00FF"/>
                </a:solidFill>
                <a:latin typeface="Courier New" pitchFamily="49" charset="0"/>
              </a:rPr>
              <a:t>	</a:t>
            </a:r>
            <a:r>
              <a:rPr lang="en-US" altLang="en-US" sz="1400" dirty="0">
                <a:latin typeface="Courier New" pitchFamily="49" charset="0"/>
              </a:rPr>
              <a:t>MARTIN DOUGLAS STEPP has 20 characters</a:t>
            </a:r>
          </a:p>
        </p:txBody>
      </p:sp>
    </p:spTree>
    <p:custDataLst>
      <p:tags r:id="rId1"/>
    </p:custDataLst>
    <p:extLst>
      <p:ext uri="{BB962C8B-B14F-4D97-AF65-F5344CB8AC3E}">
        <p14:creationId xmlns:p14="http://schemas.microsoft.com/office/powerpoint/2010/main" val="3993521698"/>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02" name="Rectangle 2"/>
          <p:cNvSpPr>
            <a:spLocks noGrp="1" noChangeArrowheads="1"/>
          </p:cNvSpPr>
          <p:nvPr>
            <p:ph type="body" idx="1"/>
          </p:nvPr>
        </p:nvSpPr>
        <p:spPr>
          <a:xfrm>
            <a:off x="1524001" y="1066801"/>
            <a:ext cx="9147175" cy="3449279"/>
          </a:xfrm>
          <a:ln/>
          <a:extLs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spAutoFit/>
          </a:bodyPr>
          <a:lstStyle/>
          <a:p>
            <a:pPr marL="339725" indent="-33972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dirty="0" err="1">
                <a:latin typeface="Courier New" pitchFamily="49" charset="0"/>
              </a:rPr>
              <a:t>raw_input</a:t>
            </a:r>
            <a:r>
              <a:rPr lang="en-US" altLang="en-US" dirty="0"/>
              <a:t> : Reads a string of text from user input.</a:t>
            </a:r>
          </a:p>
          <a:p>
            <a:pPr marL="739775" lvl="1" indent="-282575" defTabSz="44926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dirty="0"/>
              <a:t>Example:</a:t>
            </a:r>
          </a:p>
          <a:p>
            <a:pPr marL="739775" lvl="1" indent="-282575" defTabSz="449263">
              <a:lnSpc>
                <a:spcPct val="7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b="1" dirty="0">
                <a:solidFill>
                  <a:srgbClr val="FF00FF"/>
                </a:solidFill>
                <a:latin typeface="Courier New" pitchFamily="49" charset="0"/>
              </a:rPr>
              <a:t>	</a:t>
            </a:r>
            <a:r>
              <a:rPr lang="en-US" altLang="en-US" b="1" dirty="0">
                <a:latin typeface="Courier New" pitchFamily="49" charset="0"/>
              </a:rPr>
              <a:t>name = </a:t>
            </a:r>
            <a:r>
              <a:rPr lang="en-US" altLang="en-US" b="1" dirty="0" err="1">
                <a:latin typeface="Courier New" pitchFamily="49" charset="0"/>
              </a:rPr>
              <a:t>raw_input</a:t>
            </a:r>
            <a:r>
              <a:rPr lang="en-US" altLang="en-US" b="1" dirty="0">
                <a:latin typeface="Courier New" pitchFamily="49" charset="0"/>
              </a:rPr>
              <a:t>("Howdy, </a:t>
            </a:r>
            <a:r>
              <a:rPr lang="en-US" altLang="en-US" b="1" dirty="0" err="1">
                <a:latin typeface="Courier New" pitchFamily="49" charset="0"/>
              </a:rPr>
              <a:t>pardner</a:t>
            </a:r>
            <a:r>
              <a:rPr lang="en-US" altLang="en-US" b="1" dirty="0">
                <a:latin typeface="Courier New" pitchFamily="49" charset="0"/>
              </a:rPr>
              <a:t>. What's </a:t>
            </a:r>
            <a:r>
              <a:rPr lang="en-US" altLang="en-US" b="1" dirty="0" err="1">
                <a:latin typeface="Courier New" pitchFamily="49" charset="0"/>
              </a:rPr>
              <a:t>yer</a:t>
            </a:r>
            <a:r>
              <a:rPr lang="en-US" altLang="en-US" b="1" dirty="0">
                <a:latin typeface="Courier New" pitchFamily="49" charset="0"/>
              </a:rPr>
              <a:t> name? ")</a:t>
            </a:r>
          </a:p>
          <a:p>
            <a:pPr marL="739775" lvl="1" indent="-282575" defTabSz="449263">
              <a:lnSpc>
                <a:spcPct val="7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dirty="0">
                <a:solidFill>
                  <a:srgbClr val="FF00FF"/>
                </a:solidFill>
                <a:latin typeface="Courier New" pitchFamily="49" charset="0"/>
              </a:rPr>
              <a:t>	</a:t>
            </a:r>
            <a:r>
              <a:rPr lang="en-US" altLang="en-US" dirty="0">
                <a:latin typeface="Courier New" pitchFamily="49" charset="0"/>
              </a:rPr>
              <a:t>print name, "... what a silly name!"</a:t>
            </a:r>
          </a:p>
          <a:p>
            <a:pPr marL="739775" lvl="1" indent="-282575" defTabSz="449263">
              <a:lnSpc>
                <a:spcPct val="7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dirty="0">
              <a:latin typeface="Courier New" pitchFamily="49" charset="0"/>
            </a:endParaRPr>
          </a:p>
          <a:p>
            <a:pPr marL="739775" lvl="1" indent="-282575" defTabSz="449263">
              <a:lnSpc>
                <a:spcPct val="7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solidFill>
                  <a:srgbClr val="FF00FF"/>
                </a:solidFill>
              </a:rPr>
              <a:t>	</a:t>
            </a:r>
            <a:r>
              <a:rPr lang="en-GB" altLang="en-US" dirty="0"/>
              <a:t>Output:</a:t>
            </a:r>
          </a:p>
          <a:p>
            <a:pPr marL="739775" lvl="1" indent="-282575" defTabSz="449263">
              <a:lnSpc>
                <a:spcPct val="7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dirty="0"/>
          </a:p>
          <a:p>
            <a:pPr marL="739775" lvl="1" indent="-282575" defTabSz="449263">
              <a:lnSpc>
                <a:spcPct val="7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b="1" dirty="0">
                <a:solidFill>
                  <a:srgbClr val="FF00FF"/>
                </a:solidFill>
                <a:latin typeface="Courier New" pitchFamily="49" charset="0"/>
              </a:rPr>
              <a:t>	</a:t>
            </a:r>
            <a:r>
              <a:rPr lang="en-GB" altLang="en-US" dirty="0">
                <a:latin typeface="Courier New" pitchFamily="49" charset="0"/>
              </a:rPr>
              <a:t>Howdy, </a:t>
            </a:r>
            <a:r>
              <a:rPr lang="en-GB" altLang="en-US" dirty="0" err="1">
                <a:latin typeface="Courier New" pitchFamily="49" charset="0"/>
              </a:rPr>
              <a:t>pardner</a:t>
            </a:r>
            <a:r>
              <a:rPr lang="en-GB" altLang="en-US" dirty="0">
                <a:latin typeface="Courier New" pitchFamily="49" charset="0"/>
              </a:rPr>
              <a:t>. What's </a:t>
            </a:r>
            <a:r>
              <a:rPr lang="en-GB" altLang="en-US" dirty="0" err="1">
                <a:latin typeface="Courier New" pitchFamily="49" charset="0"/>
              </a:rPr>
              <a:t>yer</a:t>
            </a:r>
            <a:r>
              <a:rPr lang="en-GB" altLang="en-US" dirty="0">
                <a:latin typeface="Courier New" pitchFamily="49" charset="0"/>
              </a:rPr>
              <a:t> name? </a:t>
            </a:r>
            <a:r>
              <a:rPr lang="en-GB" altLang="en-US" b="1" u="sng" dirty="0">
                <a:latin typeface="Courier New" pitchFamily="49" charset="0"/>
              </a:rPr>
              <a:t>Hilton</a:t>
            </a:r>
          </a:p>
          <a:p>
            <a:pPr marL="739775" lvl="1" indent="-282575" defTabSz="449263">
              <a:lnSpc>
                <a:spcPct val="7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solidFill>
                  <a:srgbClr val="FF00FF"/>
                </a:solidFill>
                <a:latin typeface="Courier New" pitchFamily="49" charset="0"/>
              </a:rPr>
              <a:t>	</a:t>
            </a:r>
            <a:r>
              <a:rPr lang="en-GB" altLang="en-US" dirty="0">
                <a:latin typeface="Courier New" pitchFamily="49" charset="0"/>
              </a:rPr>
              <a:t>Hilton ... what a silly name!</a:t>
            </a:r>
          </a:p>
        </p:txBody>
      </p:sp>
      <p:sp>
        <p:nvSpPr>
          <p:cNvPr id="1536003" name="Rectangle 3"/>
          <p:cNvSpPr>
            <a:spLocks noGrp="1" noChangeArrowheads="1"/>
          </p:cNvSpPr>
          <p:nvPr>
            <p:ph type="title"/>
          </p:nvPr>
        </p:nvSpPr>
        <p:spPr/>
        <p:txBody>
          <a:bodyPr/>
          <a:lstStyle/>
          <a:p>
            <a:r>
              <a:rPr lang="en-GB" altLang="en-US" sz="3200" dirty="0" err="1">
                <a:latin typeface="Courier New" pitchFamily="49" charset="0"/>
              </a:rPr>
              <a:t>raw_input</a:t>
            </a:r>
            <a:endParaRPr lang="en-US" altLang="en-US" sz="3200" dirty="0">
              <a:latin typeface="Courier New" pitchFamily="49" charset="0"/>
            </a:endParaRPr>
          </a:p>
        </p:txBody>
      </p:sp>
    </p:spTree>
    <p:custDataLst>
      <p:tags r:id="rId1"/>
    </p:custDataLst>
    <p:extLst>
      <p:ext uri="{BB962C8B-B14F-4D97-AF65-F5344CB8AC3E}">
        <p14:creationId xmlns:p14="http://schemas.microsoft.com/office/powerpoint/2010/main" val="2645887460"/>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394" name="Rectangle 2"/>
          <p:cNvSpPr>
            <a:spLocks noGrp="1" noChangeArrowheads="1"/>
          </p:cNvSpPr>
          <p:nvPr>
            <p:ph type="title"/>
          </p:nvPr>
        </p:nvSpPr>
        <p:spPr/>
        <p:txBody>
          <a:bodyPr/>
          <a:lstStyle/>
          <a:p>
            <a:r>
              <a:rPr lang="en-US" altLang="en-US" sz="3200" dirty="0"/>
              <a:t>Text processing</a:t>
            </a:r>
          </a:p>
        </p:txBody>
      </p:sp>
      <p:sp>
        <p:nvSpPr>
          <p:cNvPr id="1467395" name="Rectangle 3"/>
          <p:cNvSpPr>
            <a:spLocks noGrp="1" noChangeArrowheads="1"/>
          </p:cNvSpPr>
          <p:nvPr>
            <p:ph type="body" idx="1"/>
          </p:nvPr>
        </p:nvSpPr>
        <p:spPr>
          <a:xfrm>
            <a:off x="1828801" y="1371602"/>
            <a:ext cx="8534400" cy="5333999"/>
          </a:xfrm>
        </p:spPr>
        <p:txBody>
          <a:bodyPr/>
          <a:lstStyle/>
          <a:p>
            <a:pPr>
              <a:lnSpc>
                <a:spcPct val="90000"/>
              </a:lnSpc>
            </a:pPr>
            <a:r>
              <a:rPr lang="en-US" altLang="en-US" sz="1600" b="1" dirty="0"/>
              <a:t>text processing</a:t>
            </a:r>
            <a:r>
              <a:rPr lang="en-US" altLang="en-US" sz="1600" dirty="0"/>
              <a:t>: Examining, editing, formatting text.</a:t>
            </a:r>
          </a:p>
          <a:p>
            <a:pPr lvl="1">
              <a:lnSpc>
                <a:spcPct val="90000"/>
              </a:lnSpc>
            </a:pPr>
            <a:r>
              <a:rPr lang="en-US" altLang="en-US" sz="1600" dirty="0"/>
              <a:t>often uses loops that examine the characters of a string one by one</a:t>
            </a:r>
          </a:p>
          <a:p>
            <a:pPr lvl="1">
              <a:lnSpc>
                <a:spcPct val="90000"/>
              </a:lnSpc>
            </a:pPr>
            <a:endParaRPr lang="en-US" altLang="en-US" sz="1600" dirty="0"/>
          </a:p>
          <a:p>
            <a:pPr>
              <a:lnSpc>
                <a:spcPct val="90000"/>
              </a:lnSpc>
            </a:pPr>
            <a:r>
              <a:rPr lang="en-US" altLang="en-US" sz="1600" dirty="0"/>
              <a:t>A </a:t>
            </a:r>
            <a:r>
              <a:rPr lang="en-US" altLang="en-US" sz="1600" dirty="0">
                <a:latin typeface="Courier New" pitchFamily="49" charset="0"/>
              </a:rPr>
              <a:t>for</a:t>
            </a:r>
            <a:r>
              <a:rPr lang="en-US" altLang="en-US" sz="1600" dirty="0"/>
              <a:t> loop can examine each character in a string in sequence.</a:t>
            </a:r>
          </a:p>
          <a:p>
            <a:pPr lvl="1">
              <a:lnSpc>
                <a:spcPct val="90000"/>
              </a:lnSpc>
            </a:pPr>
            <a:endParaRPr lang="en-US" altLang="en-US" sz="1600" dirty="0"/>
          </a:p>
          <a:p>
            <a:pPr lvl="1">
              <a:lnSpc>
                <a:spcPct val="70000"/>
              </a:lnSpc>
            </a:pPr>
            <a:r>
              <a:rPr lang="en-US" altLang="en-US" sz="1600" dirty="0"/>
              <a:t>Example:</a:t>
            </a:r>
          </a:p>
          <a:p>
            <a:pPr lvl="1">
              <a:lnSpc>
                <a:spcPct val="70000"/>
              </a:lnSpc>
              <a:buFont typeface="Wingdings" pitchFamily="2" charset="2"/>
              <a:buNone/>
            </a:pPr>
            <a:r>
              <a:rPr lang="en-US" altLang="en-US" sz="1600" b="1" dirty="0">
                <a:solidFill>
                  <a:srgbClr val="FF00FF"/>
                </a:solidFill>
                <a:latin typeface="Courier New" pitchFamily="49" charset="0"/>
              </a:rPr>
              <a:t>	</a:t>
            </a:r>
          </a:p>
          <a:p>
            <a:pPr lvl="1">
              <a:lnSpc>
                <a:spcPct val="70000"/>
              </a:lnSpc>
              <a:buFont typeface="Wingdings" pitchFamily="2" charset="2"/>
              <a:buNone/>
            </a:pPr>
            <a:r>
              <a:rPr lang="en-US" altLang="en-US" sz="1600" b="1" dirty="0">
                <a:solidFill>
                  <a:srgbClr val="FF00FF"/>
                </a:solidFill>
                <a:latin typeface="Courier New" pitchFamily="49" charset="0"/>
              </a:rPr>
              <a:t>	</a:t>
            </a:r>
            <a:r>
              <a:rPr lang="en-US" altLang="en-US" sz="1600" b="1" dirty="0">
                <a:latin typeface="Courier New" pitchFamily="49" charset="0"/>
              </a:rPr>
              <a:t>for c in "</a:t>
            </a:r>
            <a:r>
              <a:rPr lang="en-US" altLang="en-US" sz="1600" b="1" dirty="0" err="1">
                <a:latin typeface="Courier New" pitchFamily="49" charset="0"/>
              </a:rPr>
              <a:t>booyah</a:t>
            </a:r>
            <a:r>
              <a:rPr lang="en-US" altLang="en-US" sz="1600" b="1" dirty="0">
                <a:latin typeface="Courier New" pitchFamily="49" charset="0"/>
              </a:rPr>
              <a:t>":</a:t>
            </a:r>
          </a:p>
          <a:p>
            <a:pPr lvl="1">
              <a:lnSpc>
                <a:spcPct val="70000"/>
              </a:lnSpc>
              <a:buFont typeface="Wingdings" pitchFamily="2" charset="2"/>
              <a:buNone/>
            </a:pPr>
            <a:r>
              <a:rPr lang="en-US" altLang="en-US" sz="1600" dirty="0">
                <a:solidFill>
                  <a:srgbClr val="FF00FF"/>
                </a:solidFill>
                <a:latin typeface="Courier New" pitchFamily="49" charset="0"/>
              </a:rPr>
              <a:t>	</a:t>
            </a:r>
            <a:r>
              <a:rPr lang="en-US" altLang="en-US" sz="1600" dirty="0">
                <a:latin typeface="Courier New" pitchFamily="49" charset="0"/>
              </a:rPr>
              <a:t>    print c</a:t>
            </a:r>
          </a:p>
          <a:p>
            <a:pPr lvl="1">
              <a:lnSpc>
                <a:spcPct val="90000"/>
              </a:lnSpc>
              <a:buFont typeface="Wingdings" pitchFamily="2" charset="2"/>
              <a:buNone/>
            </a:pPr>
            <a:endParaRPr lang="en-US" altLang="en-US" sz="1600" dirty="0">
              <a:latin typeface="Courier New" pitchFamily="49" charset="0"/>
            </a:endParaRPr>
          </a:p>
          <a:p>
            <a:pPr lvl="1">
              <a:lnSpc>
                <a:spcPct val="90000"/>
              </a:lnSpc>
              <a:buFont typeface="Wingdings" pitchFamily="2" charset="2"/>
              <a:buNone/>
            </a:pPr>
            <a:r>
              <a:rPr lang="en-US" altLang="en-US" sz="1600" dirty="0">
                <a:solidFill>
                  <a:srgbClr val="FF00FF"/>
                </a:solidFill>
              </a:rPr>
              <a:t>	</a:t>
            </a:r>
            <a:r>
              <a:rPr lang="en-US" altLang="en-US" sz="1600" dirty="0"/>
              <a:t>Output:</a:t>
            </a:r>
          </a:p>
          <a:p>
            <a:pPr lvl="1">
              <a:lnSpc>
                <a:spcPct val="50000"/>
              </a:lnSpc>
              <a:buFont typeface="Wingdings" pitchFamily="2" charset="2"/>
              <a:buNone/>
            </a:pPr>
            <a:r>
              <a:rPr lang="en-US" altLang="en-US" sz="1600" dirty="0">
                <a:solidFill>
                  <a:srgbClr val="FF00FF"/>
                </a:solidFill>
                <a:latin typeface="Courier New" pitchFamily="49" charset="0"/>
              </a:rPr>
              <a:t>	</a:t>
            </a:r>
            <a:r>
              <a:rPr lang="en-US" altLang="en-US" sz="1600" dirty="0">
                <a:latin typeface="Courier New" pitchFamily="49" charset="0"/>
              </a:rPr>
              <a:t>b</a:t>
            </a:r>
          </a:p>
          <a:p>
            <a:pPr lvl="1">
              <a:lnSpc>
                <a:spcPct val="50000"/>
              </a:lnSpc>
              <a:buFont typeface="Wingdings" pitchFamily="2" charset="2"/>
              <a:buNone/>
            </a:pPr>
            <a:r>
              <a:rPr lang="en-US" altLang="en-US" sz="1600" dirty="0">
                <a:solidFill>
                  <a:srgbClr val="FF00FF"/>
                </a:solidFill>
                <a:latin typeface="Courier New" pitchFamily="49" charset="0"/>
              </a:rPr>
              <a:t>	</a:t>
            </a:r>
            <a:r>
              <a:rPr lang="en-US" altLang="en-US" sz="1600" dirty="0">
                <a:latin typeface="Courier New" pitchFamily="49" charset="0"/>
              </a:rPr>
              <a:t>o</a:t>
            </a:r>
          </a:p>
          <a:p>
            <a:pPr lvl="1">
              <a:lnSpc>
                <a:spcPct val="50000"/>
              </a:lnSpc>
              <a:buFont typeface="Wingdings" pitchFamily="2" charset="2"/>
              <a:buNone/>
            </a:pPr>
            <a:r>
              <a:rPr lang="en-US" altLang="en-US" sz="1600" dirty="0">
                <a:solidFill>
                  <a:srgbClr val="FF00FF"/>
                </a:solidFill>
                <a:latin typeface="Courier New" pitchFamily="49" charset="0"/>
              </a:rPr>
              <a:t>	</a:t>
            </a:r>
            <a:r>
              <a:rPr lang="en-US" altLang="en-US" sz="1600" dirty="0">
                <a:latin typeface="Courier New" pitchFamily="49" charset="0"/>
              </a:rPr>
              <a:t>o</a:t>
            </a:r>
          </a:p>
          <a:p>
            <a:pPr lvl="1">
              <a:lnSpc>
                <a:spcPct val="50000"/>
              </a:lnSpc>
              <a:buFont typeface="Wingdings" pitchFamily="2" charset="2"/>
              <a:buNone/>
            </a:pPr>
            <a:r>
              <a:rPr lang="en-US" altLang="en-US" sz="1600" dirty="0">
                <a:solidFill>
                  <a:srgbClr val="FF00FF"/>
                </a:solidFill>
                <a:latin typeface="Courier New" pitchFamily="49" charset="0"/>
              </a:rPr>
              <a:t>	</a:t>
            </a:r>
            <a:r>
              <a:rPr lang="en-US" altLang="en-US" sz="1600" dirty="0">
                <a:latin typeface="Courier New" pitchFamily="49" charset="0"/>
              </a:rPr>
              <a:t>y</a:t>
            </a:r>
          </a:p>
          <a:p>
            <a:pPr lvl="1">
              <a:lnSpc>
                <a:spcPct val="50000"/>
              </a:lnSpc>
              <a:buFont typeface="Wingdings" pitchFamily="2" charset="2"/>
              <a:buNone/>
            </a:pPr>
            <a:r>
              <a:rPr lang="en-US" altLang="en-US" sz="1600" dirty="0">
                <a:solidFill>
                  <a:srgbClr val="FF00FF"/>
                </a:solidFill>
                <a:latin typeface="Courier New" pitchFamily="49" charset="0"/>
              </a:rPr>
              <a:t>	</a:t>
            </a:r>
            <a:r>
              <a:rPr lang="en-US" altLang="en-US" sz="1600" dirty="0">
                <a:latin typeface="Courier New" pitchFamily="49" charset="0"/>
              </a:rPr>
              <a:t>a</a:t>
            </a:r>
          </a:p>
          <a:p>
            <a:pPr lvl="1">
              <a:lnSpc>
                <a:spcPct val="50000"/>
              </a:lnSpc>
              <a:buFont typeface="Wingdings" pitchFamily="2" charset="2"/>
              <a:buNone/>
            </a:pPr>
            <a:r>
              <a:rPr lang="en-US" altLang="en-US" sz="1600" dirty="0">
                <a:solidFill>
                  <a:srgbClr val="FF00FF"/>
                </a:solidFill>
                <a:latin typeface="Courier New" pitchFamily="49" charset="0"/>
              </a:rPr>
              <a:t>	</a:t>
            </a:r>
            <a:r>
              <a:rPr lang="en-US" altLang="en-US" sz="1600" dirty="0">
                <a:latin typeface="Courier New" pitchFamily="49" charset="0"/>
              </a:rPr>
              <a:t>h</a:t>
            </a:r>
            <a:endParaRPr lang="en-US" altLang="en-US" sz="1600" dirty="0"/>
          </a:p>
        </p:txBody>
      </p:sp>
    </p:spTree>
    <p:custDataLst>
      <p:tags r:id="rId1"/>
    </p:custDataLst>
    <p:extLst>
      <p:ext uri="{BB962C8B-B14F-4D97-AF65-F5344CB8AC3E}">
        <p14:creationId xmlns:p14="http://schemas.microsoft.com/office/powerpoint/2010/main" val="132604113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7506" name="Rectangle 2"/>
          <p:cNvSpPr>
            <a:spLocks noGrp="1" noChangeArrowheads="1"/>
          </p:cNvSpPr>
          <p:nvPr>
            <p:ph type="title"/>
          </p:nvPr>
        </p:nvSpPr>
        <p:spPr/>
        <p:txBody>
          <a:bodyPr/>
          <a:lstStyle/>
          <a:p>
            <a:pPr>
              <a:tabLst>
                <a:tab pos="989013" algn="l"/>
              </a:tabLst>
            </a:pPr>
            <a:r>
              <a:rPr lang="en-US" altLang="en-US" sz="3200" dirty="0"/>
              <a:t>Strings and numbers</a:t>
            </a:r>
          </a:p>
        </p:txBody>
      </p:sp>
      <p:sp>
        <p:nvSpPr>
          <p:cNvPr id="1557507" name="Rectangle 3"/>
          <p:cNvSpPr>
            <a:spLocks noGrp="1" noChangeArrowheads="1"/>
          </p:cNvSpPr>
          <p:nvPr>
            <p:ph type="body" idx="1"/>
          </p:nvPr>
        </p:nvSpPr>
        <p:spPr>
          <a:xfrm>
            <a:off x="1828801" y="1371602"/>
            <a:ext cx="8534400" cy="5410199"/>
          </a:xfrm>
        </p:spPr>
        <p:txBody>
          <a:bodyPr/>
          <a:lstStyle/>
          <a:p>
            <a:r>
              <a:rPr lang="en-US" altLang="en-US" sz="1800" dirty="0" err="1">
                <a:latin typeface="Courier New" pitchFamily="49" charset="0"/>
              </a:rPr>
              <a:t>ord</a:t>
            </a:r>
            <a:r>
              <a:rPr lang="en-US" altLang="en-US" sz="1800" dirty="0">
                <a:latin typeface="Courier New" pitchFamily="49" charset="0"/>
              </a:rPr>
              <a:t>(</a:t>
            </a:r>
            <a:r>
              <a:rPr lang="en-US" altLang="en-US" sz="1800" b="1" i="1" dirty="0"/>
              <a:t>text</a:t>
            </a:r>
            <a:r>
              <a:rPr lang="en-US" altLang="en-US" sz="1800" dirty="0">
                <a:latin typeface="Courier New" pitchFamily="49" charset="0"/>
              </a:rPr>
              <a:t>)</a:t>
            </a:r>
            <a:r>
              <a:rPr lang="en-US" altLang="en-US" sz="1800" dirty="0">
                <a:solidFill>
                  <a:srgbClr val="FF00FF"/>
                </a:solidFill>
              </a:rPr>
              <a:t>		</a:t>
            </a:r>
            <a:r>
              <a:rPr lang="en-US" altLang="en-US" sz="1800" dirty="0"/>
              <a:t>- converts a string into a number.</a:t>
            </a:r>
          </a:p>
          <a:p>
            <a:pPr lvl="1"/>
            <a:r>
              <a:rPr lang="en-US" altLang="en-US" sz="1800" dirty="0"/>
              <a:t>Example: </a:t>
            </a:r>
            <a:r>
              <a:rPr lang="en-US" altLang="en-US" sz="1800" dirty="0" err="1">
                <a:latin typeface="Courier New" pitchFamily="49" charset="0"/>
              </a:rPr>
              <a:t>ord</a:t>
            </a:r>
            <a:r>
              <a:rPr lang="en-US" altLang="en-US" sz="1800" dirty="0">
                <a:latin typeface="Courier New" pitchFamily="49" charset="0"/>
              </a:rPr>
              <a:t>("a")</a:t>
            </a:r>
            <a:r>
              <a:rPr lang="en-US" altLang="en-US" sz="1800" dirty="0"/>
              <a:t> is </a:t>
            </a:r>
            <a:r>
              <a:rPr lang="en-US" altLang="en-US" sz="1800" dirty="0">
                <a:latin typeface="Courier New" pitchFamily="49" charset="0"/>
              </a:rPr>
              <a:t>97</a:t>
            </a:r>
            <a:r>
              <a:rPr lang="en-US" altLang="en-US" sz="1800" dirty="0"/>
              <a:t>,  </a:t>
            </a:r>
            <a:r>
              <a:rPr lang="en-US" altLang="en-US" sz="1800" dirty="0" err="1">
                <a:latin typeface="Courier New" pitchFamily="49" charset="0"/>
              </a:rPr>
              <a:t>ord</a:t>
            </a:r>
            <a:r>
              <a:rPr lang="en-US" altLang="en-US" sz="1800" dirty="0">
                <a:latin typeface="Courier New" pitchFamily="49" charset="0"/>
              </a:rPr>
              <a:t>("b")</a:t>
            </a:r>
            <a:r>
              <a:rPr lang="en-US" altLang="en-US" sz="1800" dirty="0"/>
              <a:t> is </a:t>
            </a:r>
            <a:r>
              <a:rPr lang="en-US" altLang="en-US" sz="1800" dirty="0">
                <a:latin typeface="Courier New" pitchFamily="49" charset="0"/>
              </a:rPr>
              <a:t>98</a:t>
            </a:r>
            <a:r>
              <a:rPr lang="en-US" altLang="en-US" sz="1800" dirty="0"/>
              <a:t>, ...</a:t>
            </a:r>
          </a:p>
          <a:p>
            <a:pPr lvl="1"/>
            <a:endParaRPr lang="en-US" altLang="en-US" sz="1800" dirty="0"/>
          </a:p>
          <a:p>
            <a:pPr lvl="1"/>
            <a:r>
              <a:rPr lang="en-US" altLang="en-US" sz="1800" dirty="0"/>
              <a:t>Characters map to numbers using standardized mappings such as </a:t>
            </a:r>
            <a:r>
              <a:rPr lang="en-US" altLang="en-US" sz="1800" i="1" dirty="0"/>
              <a:t>ASCII</a:t>
            </a:r>
            <a:r>
              <a:rPr lang="en-US" altLang="en-US" sz="1800" dirty="0"/>
              <a:t> and </a:t>
            </a:r>
            <a:r>
              <a:rPr lang="en-US" altLang="en-US" sz="1800" i="1" dirty="0"/>
              <a:t>Unicode</a:t>
            </a:r>
            <a:r>
              <a:rPr lang="en-US" altLang="en-US" sz="1800" dirty="0"/>
              <a:t>.</a:t>
            </a:r>
          </a:p>
          <a:p>
            <a:endParaRPr lang="en-US" altLang="en-US" sz="1800" dirty="0"/>
          </a:p>
          <a:p>
            <a:r>
              <a:rPr lang="en-US" altLang="en-US" sz="1800" dirty="0" err="1">
                <a:latin typeface="Courier New" pitchFamily="49" charset="0"/>
              </a:rPr>
              <a:t>chr</a:t>
            </a:r>
            <a:r>
              <a:rPr lang="en-US" altLang="en-US" sz="1800" dirty="0">
                <a:latin typeface="Courier New" pitchFamily="49" charset="0"/>
              </a:rPr>
              <a:t>(</a:t>
            </a:r>
            <a:r>
              <a:rPr lang="en-US" altLang="en-US" sz="1800" b="1" i="1" dirty="0"/>
              <a:t>number</a:t>
            </a:r>
            <a:r>
              <a:rPr lang="en-US" altLang="en-US" sz="1800" dirty="0"/>
              <a:t>)</a:t>
            </a:r>
            <a:r>
              <a:rPr lang="en-US" altLang="en-US" sz="1800" dirty="0">
                <a:solidFill>
                  <a:srgbClr val="FF00FF"/>
                </a:solidFill>
              </a:rPr>
              <a:t>	</a:t>
            </a:r>
            <a:r>
              <a:rPr lang="en-US" altLang="en-US" sz="1800" dirty="0"/>
              <a:t>- converts a number into a string.</a:t>
            </a:r>
          </a:p>
          <a:p>
            <a:pPr lvl="1"/>
            <a:r>
              <a:rPr lang="en-US" altLang="en-US" sz="1800" dirty="0"/>
              <a:t>Example: </a:t>
            </a:r>
            <a:r>
              <a:rPr lang="en-US" altLang="en-US" sz="1800" dirty="0" err="1">
                <a:latin typeface="Courier New" pitchFamily="49" charset="0"/>
              </a:rPr>
              <a:t>chr</a:t>
            </a:r>
            <a:r>
              <a:rPr lang="en-US" altLang="en-US" sz="1800" dirty="0">
                <a:latin typeface="Courier New" pitchFamily="49" charset="0"/>
              </a:rPr>
              <a:t>(99)</a:t>
            </a:r>
            <a:r>
              <a:rPr lang="en-US" altLang="en-US" sz="1800" dirty="0"/>
              <a:t> is </a:t>
            </a:r>
            <a:r>
              <a:rPr lang="en-US" altLang="en-US" sz="1800" dirty="0">
                <a:latin typeface="Courier New" pitchFamily="49" charset="0"/>
              </a:rPr>
              <a:t>"c"</a:t>
            </a:r>
          </a:p>
          <a:p>
            <a:pPr lvl="1"/>
            <a:endParaRPr lang="en-US" altLang="en-US" sz="1800" dirty="0">
              <a:latin typeface="Courier New" pitchFamily="49" charset="0"/>
            </a:endParaRPr>
          </a:p>
          <a:p>
            <a:endParaRPr lang="en-US" altLang="en-US" sz="1800" dirty="0"/>
          </a:p>
        </p:txBody>
      </p:sp>
    </p:spTree>
    <p:custDataLst>
      <p:tags r:id="rId1"/>
    </p:custDataLst>
    <p:extLst>
      <p:ext uri="{BB962C8B-B14F-4D97-AF65-F5344CB8AC3E}">
        <p14:creationId xmlns:p14="http://schemas.microsoft.com/office/powerpoint/2010/main" val="3003607844"/>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p:nvPr>
        </p:nvSpPr>
        <p:spPr>
          <a:xfrm>
            <a:off x="2346959" y="3253802"/>
            <a:ext cx="7566600" cy="1546799"/>
          </a:xfrm>
          <a:prstGeom prst="rect">
            <a:avLst/>
          </a:prstGeom>
        </p:spPr>
        <p:txBody>
          <a:bodyPr vert="horz" wrap="square" lIns="38100" tIns="38100" rIns="38100" bIns="38100" numCol="1" anchor="t" anchorCtr="0" compatLnSpc="1">
            <a:prstTxWarp prst="textNoShape">
              <a:avLst/>
            </a:prstTxWarp>
            <a:noAutofit/>
          </a:bodyPr>
          <a:lstStyle/>
          <a:p>
            <a:pPr lvl="0"/>
            <a:r>
              <a:rPr lang="en-IN" dirty="0">
                <a:solidFill>
                  <a:srgbClr val="000000"/>
                </a:solidFill>
                <a:ea typeface="Arial"/>
                <a:cs typeface="Arial"/>
                <a:sym typeface="Arial"/>
              </a:rPr>
              <a:t>Module Basics</a:t>
            </a:r>
            <a:endParaRPr lang="en" sz="4800" dirty="0">
              <a:solidFill>
                <a:srgbClr val="000000"/>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2693761525"/>
      </p:ext>
    </p:extLst>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1"/>
          <p:cNvSpPr>
            <a:spLocks noGrp="1" noChangeArrowheads="1"/>
          </p:cNvSpPr>
          <p:nvPr>
            <p:ph type="title"/>
          </p:nvPr>
        </p:nvSpPr>
        <p:spPr>
          <a:xfrm>
            <a:off x="1828800" y="20595"/>
            <a:ext cx="8212320" cy="1046990"/>
          </a:xfrm>
          <a:ln/>
        </p:spPr>
        <p:txBody>
          <a:bodyPr/>
          <a:lstStyle/>
          <a:p>
            <a:pPr>
              <a:lnSpc>
                <a:spcPct val="4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Module basics</a:t>
            </a:r>
          </a:p>
        </p:txBody>
      </p:sp>
      <p:sp>
        <p:nvSpPr>
          <p:cNvPr id="119810" name="Rectangle 2"/>
          <p:cNvSpPr>
            <a:spLocks noGrp="1" noChangeArrowheads="1"/>
          </p:cNvSpPr>
          <p:nvPr>
            <p:ph type="body" idx="1"/>
          </p:nvPr>
        </p:nvSpPr>
        <p:spPr>
          <a:xfrm>
            <a:off x="1980480" y="1210240"/>
            <a:ext cx="8212320" cy="5342961"/>
          </a:xfrm>
          <a:ln/>
        </p:spPr>
        <p:txBody>
          <a:bodyPr/>
          <a:lstStyle/>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Each file in Python is considered a module.  Everything within the file is encapsulated within a namespace (which is the name of the file)</a:t>
            </a:r>
            <a:r>
              <a:rPr lang="ar-SA" altLang="en-US" dirty="0">
                <a:cs typeface="Arial" charset="0"/>
              </a:rPr>
              <a:t>‏</a:t>
            </a:r>
            <a:endParaRPr lang="en-GB" altLang="en-US" dirty="0"/>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To access code in another module (file), import that file, and then access the functions or data of that module by prefixing with the name of the module, followed by a period</a:t>
            </a:r>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To import a module:</a:t>
            </a:r>
            <a:br>
              <a:rPr lang="en-GB" altLang="en-US" dirty="0">
                <a:solidFill>
                  <a:srgbClr val="FF00FF"/>
                </a:solidFill>
              </a:rPr>
            </a:br>
            <a:r>
              <a:rPr lang="en-GB" altLang="en-US" dirty="0"/>
              <a:t>   import sys</a:t>
            </a:r>
            <a:br>
              <a:rPr lang="en-GB" altLang="en-US" dirty="0">
                <a:solidFill>
                  <a:srgbClr val="FF00FF"/>
                </a:solidFill>
              </a:rPr>
            </a:br>
            <a:r>
              <a:rPr lang="en-GB" altLang="en-US" dirty="0"/>
              <a:t>(note: no file suffix)</a:t>
            </a:r>
            <a:r>
              <a:rPr lang="ar-SA" altLang="en-US" dirty="0">
                <a:cs typeface="Arial" charset="0"/>
              </a:rPr>
              <a:t>‏</a:t>
            </a:r>
            <a:endParaRPr lang="en-GB" altLang="en-US" dirty="0"/>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Can import user-defined modules or some “standard” modules like sys and random</a:t>
            </a:r>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Any python program needs one “top level” file which imports any other needed modules</a:t>
            </a:r>
            <a:br>
              <a:rPr lang="en-GB" altLang="en-US" dirty="0">
                <a:solidFill>
                  <a:srgbClr val="FF00FF"/>
                </a:solidFill>
              </a:rPr>
            </a:br>
            <a:endParaRPr lang="en-GB" altLang="en-US" dirty="0">
              <a:solidFill>
                <a:srgbClr val="FF00FF"/>
              </a:solidFill>
            </a:endParaRPr>
          </a:p>
        </p:txBody>
      </p:sp>
    </p:spTree>
    <p:custDataLst>
      <p:tags r:id="rId1"/>
    </p:custDataLst>
    <p:extLst>
      <p:ext uri="{BB962C8B-B14F-4D97-AF65-F5344CB8AC3E}">
        <p14:creationId xmlns:p14="http://schemas.microsoft.com/office/powerpoint/2010/main" val="97648680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
          <p:cNvSpPr>
            <a:spLocks noGrp="1" noChangeArrowheads="1"/>
          </p:cNvSpPr>
          <p:nvPr>
            <p:ph type="title"/>
          </p:nvPr>
        </p:nvSpPr>
        <p:spPr>
          <a:xfrm>
            <a:off x="1676400" y="20595"/>
            <a:ext cx="8212320" cy="1046990"/>
          </a:xfrm>
          <a:ln/>
        </p:spPr>
        <p:txBody>
          <a:bodyPr/>
          <a:lstStyle/>
          <a:p>
            <a:pPr>
              <a:lnSpc>
                <a:spcPct val="4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Python standard library</a:t>
            </a:r>
          </a:p>
        </p:txBody>
      </p:sp>
      <p:sp>
        <p:nvSpPr>
          <p:cNvPr id="120834" name="Rectangle 2"/>
          <p:cNvSpPr>
            <a:spLocks noGrp="1" noChangeArrowheads="1"/>
          </p:cNvSpPr>
          <p:nvPr>
            <p:ph type="body" idx="1"/>
          </p:nvPr>
        </p:nvSpPr>
        <p:spPr>
          <a:xfrm>
            <a:off x="1980480" y="1604329"/>
            <a:ext cx="8212320" cy="4429905"/>
          </a:xfrm>
          <a:ln/>
        </p:spPr>
        <p:txBody>
          <a:bodyPr/>
          <a:lstStyle/>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a:t>There are over 200 modules in the Standard Library</a:t>
            </a:r>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a:t>Consult the Python Library Reference Manual, included in the Python installation and/or available at </a:t>
            </a:r>
            <a:r>
              <a:rPr lang="en-GB" altLang="en-US" sz="2400">
                <a:solidFill>
                  <a:srgbClr val="CCCCFF"/>
                </a:solidFill>
                <a:hlinkClick r:id="rId4"/>
              </a:rPr>
              <a:t>http://www.python.org</a:t>
            </a:r>
          </a:p>
        </p:txBody>
      </p:sp>
    </p:spTree>
    <p:custDataLst>
      <p:tags r:id="rId1"/>
    </p:custDataLst>
    <p:extLst>
      <p:ext uri="{BB962C8B-B14F-4D97-AF65-F5344CB8AC3E}">
        <p14:creationId xmlns:p14="http://schemas.microsoft.com/office/powerpoint/2010/main" val="353664964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1"/>
          <p:cNvSpPr>
            <a:spLocks noGrp="1" noChangeArrowheads="1"/>
          </p:cNvSpPr>
          <p:nvPr>
            <p:ph type="title"/>
          </p:nvPr>
        </p:nvSpPr>
        <p:spPr>
          <a:xfrm>
            <a:off x="1600200" y="8238"/>
            <a:ext cx="8212320" cy="1046990"/>
          </a:xfrm>
          <a:ln/>
        </p:spPr>
        <p:txBody>
          <a:bodyPr/>
          <a:lstStyle/>
          <a:p>
            <a:pPr>
              <a:lnSpc>
                <a:spcPct val="4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What import does</a:t>
            </a:r>
          </a:p>
        </p:txBody>
      </p:sp>
      <p:sp>
        <p:nvSpPr>
          <p:cNvPr id="121858" name="Rectangle 2"/>
          <p:cNvSpPr>
            <a:spLocks noGrp="1" noChangeArrowheads="1"/>
          </p:cNvSpPr>
          <p:nvPr>
            <p:ph type="body" idx="1"/>
          </p:nvPr>
        </p:nvSpPr>
        <p:spPr>
          <a:xfrm>
            <a:off x="1980480" y="1604329"/>
            <a:ext cx="8212320" cy="4483191"/>
          </a:xfrm>
          <a:ln/>
        </p:spPr>
        <p:txBody>
          <a:bodyPr/>
          <a:lstStyle/>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An import statement does three things:</a:t>
            </a:r>
            <a:br>
              <a:rPr lang="en-GB" altLang="en-US" sz="2400" dirty="0">
                <a:solidFill>
                  <a:srgbClr val="FF00FF"/>
                </a:solidFill>
              </a:rPr>
            </a:br>
            <a:r>
              <a:rPr lang="en-GB" altLang="en-US" sz="2400" dirty="0"/>
              <a:t>- Finds the file for the given module</a:t>
            </a:r>
            <a:br>
              <a:rPr lang="en-GB" altLang="en-US" sz="2400" dirty="0">
                <a:solidFill>
                  <a:srgbClr val="FF00FF"/>
                </a:solidFill>
              </a:rPr>
            </a:br>
            <a:r>
              <a:rPr lang="en-GB" altLang="en-US" sz="2400" dirty="0"/>
              <a:t>- Compiles it to bytecode</a:t>
            </a:r>
            <a:br>
              <a:rPr lang="en-GB" altLang="en-US" sz="2400" dirty="0">
                <a:solidFill>
                  <a:srgbClr val="FF00FF"/>
                </a:solidFill>
              </a:rPr>
            </a:br>
            <a:r>
              <a:rPr lang="en-GB" altLang="en-US" sz="2400" dirty="0"/>
              <a:t>- Runs the module's code to build any objects (top-level code, e.g., variable initialization)</a:t>
            </a:r>
            <a:r>
              <a:rPr lang="ar-SA" altLang="en-US" sz="2400" dirty="0">
                <a:cs typeface="Arial" charset="0"/>
              </a:rPr>
              <a:t>‏</a:t>
            </a:r>
            <a:endParaRPr lang="en-GB" altLang="en-US" sz="2400" dirty="0"/>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The module name is only a simple name; Python uses a module search path to find it.  It will search: (a) the directory of the top-level file, (b) directories in the environmental variable PYTHONPATH, (c) standard directories, and (d) directories listed in any .</a:t>
            </a:r>
            <a:r>
              <a:rPr lang="en-GB" altLang="en-US" sz="2400" dirty="0" err="1"/>
              <a:t>pth</a:t>
            </a:r>
            <a:r>
              <a:rPr lang="en-GB" altLang="en-US" sz="2400" dirty="0"/>
              <a:t> files (one directory per line in a plain text file); the path can be listed by printing </a:t>
            </a:r>
            <a:r>
              <a:rPr lang="en-GB" altLang="en-US" sz="2400" dirty="0" err="1"/>
              <a:t>sys.path</a:t>
            </a:r>
            <a:endParaRPr lang="en-GB" altLang="en-US" sz="2400" dirty="0"/>
          </a:p>
        </p:txBody>
      </p:sp>
    </p:spTree>
    <p:custDataLst>
      <p:tags r:id="rId1"/>
    </p:custDataLst>
    <p:extLst>
      <p:ext uri="{BB962C8B-B14F-4D97-AF65-F5344CB8AC3E}">
        <p14:creationId xmlns:p14="http://schemas.microsoft.com/office/powerpoint/2010/main" val="238046226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1"/>
          <p:cNvSpPr>
            <a:spLocks noGrp="1" noChangeArrowheads="1"/>
          </p:cNvSpPr>
          <p:nvPr>
            <p:ph type="title"/>
          </p:nvPr>
        </p:nvSpPr>
        <p:spPr>
          <a:xfrm>
            <a:off x="1828800" y="-30892"/>
            <a:ext cx="8223840" cy="1058512"/>
          </a:xfrm>
          <a:ln/>
        </p:spPr>
        <p:txBody>
          <a:bodyPr/>
          <a:lstStyle/>
          <a:p>
            <a:pPr>
              <a:lnSpc>
                <a:spcPct val="76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The sys module</a:t>
            </a:r>
          </a:p>
        </p:txBody>
      </p:sp>
      <p:sp>
        <p:nvSpPr>
          <p:cNvPr id="122882" name="Rectangle 2"/>
          <p:cNvSpPr>
            <a:spLocks noGrp="1" noChangeArrowheads="1"/>
          </p:cNvSpPr>
          <p:nvPr>
            <p:ph type="body" idx="1"/>
          </p:nvPr>
        </p:nvSpPr>
        <p:spPr>
          <a:xfrm>
            <a:off x="1980480" y="1604329"/>
            <a:ext cx="8223840" cy="4725137"/>
          </a:xfrm>
          <a:ln/>
        </p:spPr>
        <p:txBody>
          <a:bodyPr/>
          <a:lstStyle/>
          <a:p>
            <a:pPr marL="364326" indent="-269284">
              <a:lnSpc>
                <a:spcPct val="76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Printing the command-line arguments, </a:t>
            </a:r>
            <a:br>
              <a:rPr lang="en-GB" altLang="en-US" sz="2400" dirty="0">
                <a:solidFill>
                  <a:srgbClr val="FF00FF"/>
                </a:solidFill>
              </a:rPr>
            </a:br>
            <a:r>
              <a:rPr lang="en-GB" altLang="en-US" sz="2400" dirty="0"/>
              <a:t>print-argv.pl</a:t>
            </a:r>
            <a:br>
              <a:rPr lang="en-GB" altLang="en-US" sz="2400" dirty="0">
                <a:solidFill>
                  <a:srgbClr val="FF00FF"/>
                </a:solidFill>
              </a:rPr>
            </a:br>
            <a:br>
              <a:rPr lang="en-GB" altLang="en-US" sz="2400" dirty="0">
                <a:solidFill>
                  <a:srgbClr val="FF00FF"/>
                </a:solidFill>
              </a:rPr>
            </a:br>
            <a:r>
              <a:rPr lang="en-GB" altLang="en-US" sz="2400" dirty="0"/>
              <a:t>import sys</a:t>
            </a:r>
            <a:br>
              <a:rPr lang="en-GB" altLang="en-US" sz="2400" dirty="0">
                <a:solidFill>
                  <a:srgbClr val="FF00FF"/>
                </a:solidFill>
              </a:rPr>
            </a:br>
            <a:br>
              <a:rPr lang="en-GB" altLang="en-US" sz="2400" dirty="0">
                <a:solidFill>
                  <a:srgbClr val="FF00FF"/>
                </a:solidFill>
              </a:rPr>
            </a:br>
            <a:r>
              <a:rPr lang="en-GB" altLang="en-US" sz="2400" dirty="0" err="1"/>
              <a:t>cmd_options</a:t>
            </a:r>
            <a:r>
              <a:rPr lang="en-GB" altLang="en-US" sz="2400" dirty="0"/>
              <a:t> = </a:t>
            </a:r>
            <a:r>
              <a:rPr lang="en-GB" altLang="en-US" sz="2400" dirty="0" err="1"/>
              <a:t>sys.argv</a:t>
            </a:r>
            <a:br>
              <a:rPr lang="en-GB" altLang="en-US" sz="2400" dirty="0">
                <a:solidFill>
                  <a:srgbClr val="FF00FF"/>
                </a:solidFill>
              </a:rPr>
            </a:br>
            <a:r>
              <a:rPr lang="en-GB" altLang="en-US" sz="2400" dirty="0" err="1"/>
              <a:t>i</a:t>
            </a:r>
            <a:r>
              <a:rPr lang="en-GB" altLang="en-US" sz="2400" dirty="0"/>
              <a:t> = 0</a:t>
            </a:r>
            <a:br>
              <a:rPr lang="en-GB" altLang="en-US" sz="2400" dirty="0">
                <a:solidFill>
                  <a:srgbClr val="FF00FF"/>
                </a:solidFill>
              </a:rPr>
            </a:br>
            <a:r>
              <a:rPr lang="en-GB" altLang="en-US" sz="2400" dirty="0"/>
              <a:t>for </a:t>
            </a:r>
            <a:r>
              <a:rPr lang="en-GB" altLang="en-US" sz="2400" dirty="0" err="1"/>
              <a:t>cmd</a:t>
            </a:r>
            <a:r>
              <a:rPr lang="en-GB" altLang="en-US" sz="2400" dirty="0"/>
              <a:t> in </a:t>
            </a:r>
            <a:r>
              <a:rPr lang="en-GB" altLang="en-US" sz="2400" dirty="0" err="1"/>
              <a:t>cmd_options</a:t>
            </a:r>
            <a:r>
              <a:rPr lang="en-GB" altLang="en-US" sz="2400" dirty="0"/>
              <a:t>:</a:t>
            </a:r>
            <a:br>
              <a:rPr lang="en-GB" altLang="en-US" sz="2400" dirty="0">
                <a:solidFill>
                  <a:srgbClr val="FF00FF"/>
                </a:solidFill>
              </a:rPr>
            </a:br>
            <a:r>
              <a:rPr lang="en-GB" altLang="en-US" sz="2400" dirty="0"/>
              <a:t>    print "Argument ", </a:t>
            </a:r>
            <a:r>
              <a:rPr lang="en-GB" altLang="en-US" sz="2400" dirty="0" err="1"/>
              <a:t>i</a:t>
            </a:r>
            <a:r>
              <a:rPr lang="en-GB" altLang="en-US" sz="2400" dirty="0"/>
              <a:t>, "=", </a:t>
            </a:r>
            <a:r>
              <a:rPr lang="en-GB" altLang="en-US" sz="2400" dirty="0" err="1"/>
              <a:t>cmd</a:t>
            </a:r>
            <a:br>
              <a:rPr lang="en-GB" altLang="en-US" sz="2400" dirty="0">
                <a:solidFill>
                  <a:srgbClr val="FF00FF"/>
                </a:solidFill>
              </a:rPr>
            </a:br>
            <a:r>
              <a:rPr lang="en-GB" altLang="en-US" sz="2400" dirty="0"/>
              <a:t>    </a:t>
            </a:r>
            <a:r>
              <a:rPr lang="en-GB" altLang="en-US" sz="2400" dirty="0" err="1"/>
              <a:t>i</a:t>
            </a:r>
            <a:r>
              <a:rPr lang="en-GB" altLang="en-US" sz="2400" dirty="0"/>
              <a:t> += 1</a:t>
            </a:r>
            <a:br>
              <a:rPr lang="en-GB" altLang="en-US" sz="2400" dirty="0">
                <a:solidFill>
                  <a:srgbClr val="FF00FF"/>
                </a:solidFill>
              </a:rPr>
            </a:br>
            <a:br>
              <a:rPr lang="en-GB" altLang="en-US" sz="2400" dirty="0">
                <a:solidFill>
                  <a:srgbClr val="FF00FF"/>
                </a:solidFill>
              </a:rPr>
            </a:br>
            <a:r>
              <a:rPr lang="en-GB" altLang="en-US" sz="2400" dirty="0"/>
              <a:t>output:</a:t>
            </a:r>
            <a:br>
              <a:rPr lang="en-GB" altLang="en-US" sz="2400" dirty="0">
                <a:solidFill>
                  <a:srgbClr val="FF00FF"/>
                </a:solidFill>
              </a:rPr>
            </a:br>
            <a:r>
              <a:rPr lang="en-GB" altLang="en-US" sz="2400" dirty="0"/>
              <a:t>localhost(Chapter8)% ./print-argv.pl test1 test2</a:t>
            </a:r>
            <a:br>
              <a:rPr lang="en-GB" altLang="en-US" sz="2400" dirty="0">
                <a:solidFill>
                  <a:srgbClr val="FF00FF"/>
                </a:solidFill>
              </a:rPr>
            </a:br>
            <a:r>
              <a:rPr lang="en-GB" altLang="en-US" sz="2400" dirty="0"/>
              <a:t>Argument  0 = ./print-argv.pl</a:t>
            </a:r>
            <a:br>
              <a:rPr lang="en-GB" altLang="en-US" sz="2400" dirty="0">
                <a:solidFill>
                  <a:srgbClr val="FF00FF"/>
                </a:solidFill>
              </a:rPr>
            </a:br>
            <a:r>
              <a:rPr lang="en-GB" altLang="en-US" sz="2400" dirty="0"/>
              <a:t>Argument  1 = test1</a:t>
            </a:r>
            <a:br>
              <a:rPr lang="en-GB" altLang="en-US" sz="2400" dirty="0">
                <a:solidFill>
                  <a:srgbClr val="FF00FF"/>
                </a:solidFill>
              </a:rPr>
            </a:br>
            <a:r>
              <a:rPr lang="en-GB" altLang="en-US" sz="2400" dirty="0"/>
              <a:t>Argument  2 = test2</a:t>
            </a:r>
          </a:p>
        </p:txBody>
      </p:sp>
    </p:spTree>
    <p:custDataLst>
      <p:tags r:id="rId1"/>
    </p:custDataLst>
    <p:extLst>
      <p:ext uri="{BB962C8B-B14F-4D97-AF65-F5344CB8AC3E}">
        <p14:creationId xmlns:p14="http://schemas.microsoft.com/office/powerpoint/2010/main" val="56882631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1"/>
          <p:cNvSpPr>
            <a:spLocks noGrp="1" noChangeArrowheads="1"/>
          </p:cNvSpPr>
          <p:nvPr>
            <p:ph type="title"/>
          </p:nvPr>
        </p:nvSpPr>
        <p:spPr>
          <a:xfrm>
            <a:off x="1828800" y="20595"/>
            <a:ext cx="8223840" cy="1058512"/>
          </a:xfrm>
          <a:ln/>
        </p:spPr>
        <p:txBody>
          <a:bodyPr/>
          <a:lstStyle/>
          <a:p>
            <a:pPr>
              <a:lnSpc>
                <a:spcPct val="76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The random module</a:t>
            </a:r>
          </a:p>
        </p:txBody>
      </p:sp>
      <p:sp>
        <p:nvSpPr>
          <p:cNvPr id="123906" name="Rectangle 2"/>
          <p:cNvSpPr>
            <a:spLocks noGrp="1" noChangeArrowheads="1"/>
          </p:cNvSpPr>
          <p:nvPr>
            <p:ph type="body" idx="1"/>
          </p:nvPr>
        </p:nvSpPr>
        <p:spPr>
          <a:xfrm>
            <a:off x="1980480" y="1604329"/>
            <a:ext cx="8223840" cy="4441426"/>
          </a:xfrm>
          <a:ln/>
        </p:spPr>
        <p:txBody>
          <a:bodyPr/>
          <a:lstStyle/>
          <a:p>
            <a:pPr marL="364326" indent="-269284">
              <a:lnSpc>
                <a:spcPct val="76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import random</a:t>
            </a:r>
            <a:br>
              <a:rPr lang="en-GB" altLang="en-US" sz="2400" dirty="0">
                <a:solidFill>
                  <a:srgbClr val="FF00FF"/>
                </a:solidFill>
              </a:rPr>
            </a:br>
            <a:br>
              <a:rPr lang="en-GB" altLang="en-US" sz="2400" dirty="0">
                <a:solidFill>
                  <a:srgbClr val="FF00FF"/>
                </a:solidFill>
              </a:rPr>
            </a:br>
            <a:r>
              <a:rPr lang="en-GB" altLang="en-US" sz="2400" dirty="0"/>
              <a:t>guess = </a:t>
            </a:r>
            <a:r>
              <a:rPr lang="en-GB" altLang="en-US" sz="2400" dirty="0" err="1"/>
              <a:t>random.randint</a:t>
            </a:r>
            <a:r>
              <a:rPr lang="en-GB" altLang="en-US" sz="2400" dirty="0"/>
              <a:t>(1,100)</a:t>
            </a:r>
            <a:br>
              <a:rPr lang="en-GB" altLang="en-US" sz="2400" dirty="0">
                <a:solidFill>
                  <a:srgbClr val="FF00FF"/>
                </a:solidFill>
              </a:rPr>
            </a:br>
            <a:r>
              <a:rPr lang="en-GB" altLang="en-US" sz="2400" dirty="0"/>
              <a:t>print guess</a:t>
            </a:r>
            <a:br>
              <a:rPr lang="en-GB" altLang="en-US" sz="2400" dirty="0">
                <a:solidFill>
                  <a:srgbClr val="FF00FF"/>
                </a:solidFill>
              </a:rPr>
            </a:br>
            <a:r>
              <a:rPr lang="en-GB" altLang="en-US" sz="2400" dirty="0"/>
              <a:t>dinner = </a:t>
            </a:r>
            <a:r>
              <a:rPr lang="en-GB" altLang="en-US" sz="2400" dirty="0" err="1"/>
              <a:t>random.choice</a:t>
            </a:r>
            <a:r>
              <a:rPr lang="en-GB" altLang="en-US" sz="2400" dirty="0"/>
              <a:t>([“meatloaf”, “pizza”, “chicken pot pie”])</a:t>
            </a:r>
            <a:br>
              <a:rPr lang="en-GB" altLang="en-US" sz="2400" dirty="0">
                <a:solidFill>
                  <a:srgbClr val="FF00FF"/>
                </a:solidFill>
              </a:rPr>
            </a:br>
            <a:r>
              <a:rPr lang="en-GB" altLang="en-US" sz="2400" dirty="0"/>
              <a:t>print dinner</a:t>
            </a:r>
            <a:br>
              <a:rPr lang="en-GB" altLang="en-US" sz="2400" dirty="0">
                <a:solidFill>
                  <a:srgbClr val="FF00FF"/>
                </a:solidFill>
              </a:rPr>
            </a:br>
            <a:endParaRPr lang="en-GB" altLang="en-US" sz="2400" dirty="0">
              <a:solidFill>
                <a:srgbClr val="FF00FF"/>
              </a:solidFill>
            </a:endParaRPr>
          </a:p>
        </p:txBody>
      </p:sp>
    </p:spTree>
    <p:custDataLst>
      <p:tags r:id="rId1"/>
    </p:custDataLst>
    <p:extLst>
      <p:ext uri="{BB962C8B-B14F-4D97-AF65-F5344CB8AC3E}">
        <p14:creationId xmlns:p14="http://schemas.microsoft.com/office/powerpoint/2010/main" val="31423640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46655" y="76200"/>
            <a:ext cx="8595359" cy="822960"/>
          </a:xfrm>
        </p:spPr>
        <p:txBody>
          <a:bodyPr/>
          <a:lstStyle/>
          <a:p>
            <a:r>
              <a:rPr lang="en-US" sz="3200" dirty="0"/>
              <a:t>Features Overview (Contd.)</a:t>
            </a:r>
          </a:p>
        </p:txBody>
      </p:sp>
      <p:sp>
        <p:nvSpPr>
          <p:cNvPr id="5" name="Text Placeholder 4"/>
          <p:cNvSpPr>
            <a:spLocks noGrp="1"/>
          </p:cNvSpPr>
          <p:nvPr>
            <p:ph type="body" idx="1"/>
          </p:nvPr>
        </p:nvSpPr>
        <p:spPr/>
        <p:txBody>
          <a:bodyPr/>
          <a:lstStyle/>
          <a:p>
            <a:r>
              <a:rPr lang="en-US" sz="1800" dirty="0"/>
              <a:t>Some more of Python's notable features:</a:t>
            </a:r>
          </a:p>
          <a:p>
            <a:pPr lvl="2">
              <a:spcBef>
                <a:spcPts val="600"/>
              </a:spcBef>
              <a:buFont typeface="Courier New" pitchFamily="49" charset="0"/>
              <a:buChar char="o"/>
            </a:pPr>
            <a:r>
              <a:rPr lang="en-US" sz="1800" dirty="0"/>
              <a:t>Is easily extended by adding new modules implemented in a compiled language such as C or C++.</a:t>
            </a:r>
          </a:p>
          <a:p>
            <a:pPr lvl="2">
              <a:spcBef>
                <a:spcPts val="600"/>
              </a:spcBef>
              <a:buFont typeface="Courier New" pitchFamily="49" charset="0"/>
              <a:buChar char="o"/>
            </a:pPr>
            <a:r>
              <a:rPr lang="en-US" sz="1800" dirty="0"/>
              <a:t>Can also be embedded into an application to provide a programmable interface.</a:t>
            </a:r>
          </a:p>
          <a:p>
            <a:pPr lvl="2">
              <a:spcBef>
                <a:spcPts val="600"/>
              </a:spcBef>
              <a:buFont typeface="Courier New" pitchFamily="49" charset="0"/>
              <a:buChar char="o"/>
            </a:pPr>
            <a:r>
              <a:rPr lang="en-US" sz="1800" dirty="0"/>
              <a:t>Runs on many different computers and operating systems: Windows, </a:t>
            </a:r>
            <a:r>
              <a:rPr lang="en-US" sz="1800" dirty="0" err="1"/>
              <a:t>MacOS</a:t>
            </a:r>
            <a:r>
              <a:rPr lang="en-US" sz="1800" dirty="0"/>
              <a:t>, many brands of Unix, OS/2, ...</a:t>
            </a:r>
          </a:p>
          <a:p>
            <a:pPr lvl="2">
              <a:spcBef>
                <a:spcPts val="600"/>
              </a:spcBef>
              <a:buFont typeface="Courier New" pitchFamily="49" charset="0"/>
              <a:buChar char="o"/>
            </a:pPr>
            <a:r>
              <a:rPr lang="en-US" sz="1800" dirty="0"/>
              <a:t>Is free software in two senses. It doesn't cost anything to download or use Python, or to include it in your application. Python can also be freely modified and re-distributed, because while the language is copyrighted it's available under an open source license.</a:t>
            </a:r>
          </a:p>
        </p:txBody>
      </p:sp>
    </p:spTree>
    <p:custDataLst>
      <p:tags r:id="rId1"/>
    </p:custDataLst>
    <p:extLst>
      <p:ext uri="{BB962C8B-B14F-4D97-AF65-F5344CB8AC3E}">
        <p14:creationId xmlns:p14="http://schemas.microsoft.com/office/powerpoint/2010/main" val="24411543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1"/>
          <p:cNvSpPr>
            <a:spLocks noGrp="1" noChangeArrowheads="1"/>
          </p:cNvSpPr>
          <p:nvPr>
            <p:ph type="title"/>
          </p:nvPr>
        </p:nvSpPr>
        <p:spPr>
          <a:xfrm>
            <a:off x="1752600" y="8238"/>
            <a:ext cx="8212320" cy="1046990"/>
          </a:xfrm>
          <a:ln/>
        </p:spPr>
        <p:txBody>
          <a:bodyPr/>
          <a:lstStyle/>
          <a:p>
            <a:pPr>
              <a:lnSpc>
                <a:spcPct val="4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Import vs from ... import</a:t>
            </a:r>
          </a:p>
        </p:txBody>
      </p:sp>
      <p:sp>
        <p:nvSpPr>
          <p:cNvPr id="124930" name="Rectangle 2"/>
          <p:cNvSpPr>
            <a:spLocks noGrp="1" noChangeArrowheads="1"/>
          </p:cNvSpPr>
          <p:nvPr>
            <p:ph type="body" idx="1"/>
          </p:nvPr>
        </p:nvSpPr>
        <p:spPr>
          <a:xfrm>
            <a:off x="1980480" y="1604329"/>
            <a:ext cx="8212320" cy="4429905"/>
          </a:xfrm>
          <a:ln/>
        </p:spPr>
        <p:txBody>
          <a:bodyPr/>
          <a:lstStyle/>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Import brings in a whole module; you need to qualify the names by the module name (e.g., </a:t>
            </a:r>
            <a:r>
              <a:rPr lang="en-GB" altLang="en-US" sz="2400" dirty="0" err="1"/>
              <a:t>sys.argv</a:t>
            </a:r>
            <a:r>
              <a:rPr lang="en-GB" altLang="en-US" sz="2400" dirty="0"/>
              <a:t>)</a:t>
            </a:r>
            <a:r>
              <a:rPr lang="ar-SA" altLang="en-US" sz="2400" dirty="0">
                <a:cs typeface="Arial" charset="0"/>
              </a:rPr>
              <a:t>‏</a:t>
            </a:r>
            <a:endParaRPr lang="en-GB" altLang="en-US" sz="2400" dirty="0"/>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“import from” copies names from the module into the current module; no need to qualify them (note: these are copies, not links, to the original names)</a:t>
            </a:r>
            <a:br>
              <a:rPr lang="en-GB" altLang="en-US" sz="2400" dirty="0">
                <a:solidFill>
                  <a:srgbClr val="FF00FF"/>
                </a:solidFill>
              </a:rPr>
            </a:br>
            <a:br>
              <a:rPr lang="en-GB" altLang="en-US" sz="2400" dirty="0">
                <a:solidFill>
                  <a:srgbClr val="FF00FF"/>
                </a:solidFill>
              </a:rPr>
            </a:br>
            <a:r>
              <a:rPr lang="en-GB" altLang="en-US" sz="2400" dirty="0"/>
              <a:t>from </a:t>
            </a:r>
            <a:r>
              <a:rPr lang="en-GB" altLang="en-US" sz="2400" dirty="0" err="1"/>
              <a:t>module_x</a:t>
            </a:r>
            <a:r>
              <a:rPr lang="en-GB" altLang="en-US" sz="2400" dirty="0"/>
              <a:t> import junk</a:t>
            </a:r>
            <a:br>
              <a:rPr lang="en-GB" altLang="en-US" sz="2400" dirty="0">
                <a:solidFill>
                  <a:srgbClr val="FF00FF"/>
                </a:solidFill>
              </a:rPr>
            </a:br>
            <a:r>
              <a:rPr lang="en-GB" altLang="en-US" sz="2400" dirty="0"/>
              <a:t>junk()  # not </a:t>
            </a:r>
            <a:r>
              <a:rPr lang="en-GB" altLang="en-US" sz="2400" dirty="0" err="1"/>
              <a:t>module_x.junk</a:t>
            </a:r>
            <a:r>
              <a:rPr lang="en-GB" altLang="en-US" sz="2400" dirty="0"/>
              <a:t>()</a:t>
            </a:r>
            <a:br>
              <a:rPr lang="en-GB" altLang="en-US" sz="2400" dirty="0">
                <a:solidFill>
                  <a:srgbClr val="FF00FF"/>
                </a:solidFill>
              </a:rPr>
            </a:br>
            <a:br>
              <a:rPr lang="en-GB" altLang="en-US" sz="2400" dirty="0">
                <a:solidFill>
                  <a:srgbClr val="FF00FF"/>
                </a:solidFill>
              </a:rPr>
            </a:br>
            <a:r>
              <a:rPr lang="en-GB" altLang="en-US" sz="2400" dirty="0"/>
              <a:t>from </a:t>
            </a:r>
            <a:r>
              <a:rPr lang="en-GB" altLang="en-US" sz="2400" dirty="0" err="1"/>
              <a:t>module_x</a:t>
            </a:r>
            <a:r>
              <a:rPr lang="en-GB" altLang="en-US" sz="2400" dirty="0"/>
              <a:t> import * # gets all top-level</a:t>
            </a:r>
            <a:br>
              <a:rPr lang="en-GB" altLang="en-US" sz="2400" dirty="0">
                <a:solidFill>
                  <a:srgbClr val="FF00FF"/>
                </a:solidFill>
              </a:rPr>
            </a:br>
            <a:r>
              <a:rPr lang="en-GB" altLang="en-US" sz="2400" dirty="0"/>
              <a:t>                                      # names from </a:t>
            </a:r>
            <a:r>
              <a:rPr lang="en-GB" altLang="en-US" sz="2400" dirty="0" err="1"/>
              <a:t>module_x</a:t>
            </a:r>
            <a:endParaRPr lang="en-GB" altLang="en-US" sz="2400" dirty="0"/>
          </a:p>
        </p:txBody>
      </p:sp>
    </p:spTree>
    <p:custDataLst>
      <p:tags r:id="rId1"/>
    </p:custDataLst>
    <p:extLst>
      <p:ext uri="{BB962C8B-B14F-4D97-AF65-F5344CB8AC3E}">
        <p14:creationId xmlns:p14="http://schemas.microsoft.com/office/powerpoint/2010/main" val="16626927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1"/>
          <p:cNvSpPr>
            <a:spLocks noGrp="1" noChangeArrowheads="1"/>
          </p:cNvSpPr>
          <p:nvPr>
            <p:ph type="title"/>
          </p:nvPr>
        </p:nvSpPr>
        <p:spPr>
          <a:xfrm>
            <a:off x="1828800" y="8238"/>
            <a:ext cx="8212320" cy="1046990"/>
          </a:xfrm>
          <a:ln/>
        </p:spPr>
        <p:txBody>
          <a:bodyPr/>
          <a:lstStyle/>
          <a:p>
            <a:pPr>
              <a:lnSpc>
                <a:spcPct val="4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Changing data in modules</a:t>
            </a:r>
          </a:p>
        </p:txBody>
      </p:sp>
      <p:sp>
        <p:nvSpPr>
          <p:cNvPr id="125954" name="Rectangle 2"/>
          <p:cNvSpPr>
            <a:spLocks noGrp="1" noChangeArrowheads="1"/>
          </p:cNvSpPr>
          <p:nvPr>
            <p:ph type="body" idx="1"/>
          </p:nvPr>
        </p:nvSpPr>
        <p:spPr>
          <a:xfrm>
            <a:off x="1980480" y="1604329"/>
            <a:ext cx="8212320" cy="5007406"/>
          </a:xfrm>
          <a:ln/>
        </p:spPr>
        <p:txBody>
          <a:bodyPr/>
          <a:lstStyle/>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Reassigning a new value to a fetched name from a module does not change the module, but changing a mutable variable from a module does:</a:t>
            </a:r>
            <a:br>
              <a:rPr lang="en-GB" altLang="en-US" dirty="0">
                <a:solidFill>
                  <a:srgbClr val="FF00FF"/>
                </a:solidFill>
              </a:rPr>
            </a:br>
            <a:br>
              <a:rPr lang="en-GB" altLang="en-US" dirty="0">
                <a:solidFill>
                  <a:srgbClr val="FF00FF"/>
                </a:solidFill>
              </a:rPr>
            </a:br>
            <a:r>
              <a:rPr lang="en-GB" altLang="en-US" dirty="0"/>
              <a:t>from </a:t>
            </a:r>
            <a:r>
              <a:rPr lang="en-GB" altLang="en-US" dirty="0" err="1"/>
              <a:t>module_x</a:t>
            </a:r>
            <a:r>
              <a:rPr lang="en-GB" altLang="en-US" dirty="0"/>
              <a:t> import </a:t>
            </a:r>
            <a:r>
              <a:rPr lang="en-GB" altLang="en-US" dirty="0" err="1"/>
              <a:t>x,y</a:t>
            </a:r>
            <a:br>
              <a:rPr lang="en-GB" altLang="en-US" dirty="0">
                <a:solidFill>
                  <a:srgbClr val="FF00FF"/>
                </a:solidFill>
              </a:rPr>
            </a:br>
            <a:br>
              <a:rPr lang="en-GB" altLang="en-US" dirty="0">
                <a:solidFill>
                  <a:srgbClr val="FF00FF"/>
                </a:solidFill>
              </a:rPr>
            </a:br>
            <a:r>
              <a:rPr lang="en-GB" altLang="en-US" dirty="0"/>
              <a:t>x = 30   # doesn't change x in </a:t>
            </a:r>
            <a:r>
              <a:rPr lang="en-GB" altLang="en-US" dirty="0" err="1"/>
              <a:t>module_x</a:t>
            </a:r>
            <a:br>
              <a:rPr lang="en-GB" altLang="en-US" dirty="0">
                <a:solidFill>
                  <a:srgbClr val="FF00FF"/>
                </a:solidFill>
              </a:rPr>
            </a:br>
            <a:r>
              <a:rPr lang="en-GB" altLang="en-US" dirty="0"/>
              <a:t>y[0] = 1 # changes y[0] in </a:t>
            </a:r>
            <a:r>
              <a:rPr lang="en-GB" altLang="en-US" dirty="0" err="1"/>
              <a:t>module_x</a:t>
            </a:r>
            <a:endParaRPr lang="en-GB" altLang="en-US" dirty="0"/>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This works just like functions</a:t>
            </a:r>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To actually change a global name in another file, could use import (without “from”) and qualify the variable: </a:t>
            </a:r>
            <a:r>
              <a:rPr lang="en-GB" altLang="en-US" dirty="0" err="1"/>
              <a:t>module_x.x</a:t>
            </a:r>
            <a:r>
              <a:rPr lang="en-GB" altLang="en-US" dirty="0"/>
              <a:t> = 30 (but this breaks data encapsulation)</a:t>
            </a:r>
            <a:br>
              <a:rPr lang="en-GB" altLang="en-US" dirty="0">
                <a:solidFill>
                  <a:srgbClr val="FF00FF"/>
                </a:solidFill>
              </a:rPr>
            </a:br>
            <a:endParaRPr lang="en-GB" altLang="en-US" dirty="0">
              <a:solidFill>
                <a:srgbClr val="FF00FF"/>
              </a:solidFill>
            </a:endParaRPr>
          </a:p>
        </p:txBody>
      </p:sp>
    </p:spTree>
    <p:custDataLst>
      <p:tags r:id="rId1"/>
    </p:custDataLst>
    <p:extLst>
      <p:ext uri="{BB962C8B-B14F-4D97-AF65-F5344CB8AC3E}">
        <p14:creationId xmlns:p14="http://schemas.microsoft.com/office/powerpoint/2010/main" val="409177306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1"/>
          <p:cNvSpPr>
            <a:spLocks noGrp="1" noChangeArrowheads="1"/>
          </p:cNvSpPr>
          <p:nvPr>
            <p:ph type="title"/>
          </p:nvPr>
        </p:nvSpPr>
        <p:spPr>
          <a:xfrm>
            <a:off x="1752600" y="0"/>
            <a:ext cx="8212320" cy="1046990"/>
          </a:xfrm>
          <a:ln/>
        </p:spPr>
        <p:txBody>
          <a:bodyPr/>
          <a:lstStyle/>
          <a:p>
            <a:pPr>
              <a:lnSpc>
                <a:spcPct val="4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dirty="0"/>
              <a:t>Reloading modules</a:t>
            </a:r>
          </a:p>
        </p:txBody>
      </p:sp>
      <p:sp>
        <p:nvSpPr>
          <p:cNvPr id="126978" name="Rectangle 2"/>
          <p:cNvSpPr>
            <a:spLocks noGrp="1" noChangeArrowheads="1"/>
          </p:cNvSpPr>
          <p:nvPr>
            <p:ph type="body" idx="1"/>
          </p:nvPr>
        </p:nvSpPr>
        <p:spPr>
          <a:xfrm>
            <a:off x="2020800" y="1431511"/>
            <a:ext cx="8212320" cy="4974282"/>
          </a:xfrm>
          <a:ln/>
        </p:spPr>
        <p:txBody>
          <a:bodyPr/>
          <a:lstStyle/>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A module's top-level code is only run the first time the module is imported.  Subsequent imports don't do anything.</a:t>
            </a:r>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The reload function forces a reload and re-run of a module; can use if, e.g., a module changes while a Python program is running</a:t>
            </a:r>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reload is passed an existing module object</a:t>
            </a:r>
            <a:br>
              <a:rPr lang="en-GB" altLang="en-US" dirty="0">
                <a:solidFill>
                  <a:srgbClr val="FF00FF"/>
                </a:solidFill>
              </a:rPr>
            </a:br>
            <a:r>
              <a:rPr lang="en-GB" altLang="en-US" dirty="0"/>
              <a:t>reload(</a:t>
            </a:r>
            <a:r>
              <a:rPr lang="en-GB" altLang="en-US" dirty="0" err="1"/>
              <a:t>module_x</a:t>
            </a:r>
            <a:r>
              <a:rPr lang="en-GB" altLang="en-US" dirty="0"/>
              <a:t>) # </a:t>
            </a:r>
            <a:r>
              <a:rPr lang="en-GB" altLang="en-US" dirty="0" err="1"/>
              <a:t>module_x</a:t>
            </a:r>
            <a:r>
              <a:rPr lang="en-GB" altLang="en-US" dirty="0"/>
              <a:t> must have been</a:t>
            </a:r>
            <a:br>
              <a:rPr lang="en-GB" altLang="en-US" dirty="0">
                <a:solidFill>
                  <a:srgbClr val="FF00FF"/>
                </a:solidFill>
              </a:rPr>
            </a:br>
            <a:r>
              <a:rPr lang="en-GB" altLang="en-US" dirty="0"/>
              <a:t>                             # previously imported</a:t>
            </a:r>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reload changes the module object in-place</a:t>
            </a:r>
          </a:p>
          <a:p>
            <a:pPr marL="364326" indent="-269284">
              <a:lnSpc>
                <a:spcPct val="93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reload does not affect prior </a:t>
            </a:r>
            <a:r>
              <a:rPr lang="en-GB" altLang="en-US" dirty="0" err="1"/>
              <a:t>from..import</a:t>
            </a:r>
            <a:r>
              <a:rPr lang="en-GB" altLang="en-US" dirty="0"/>
              <a:t> statements (they still point to the old objects)</a:t>
            </a:r>
            <a:r>
              <a:rPr lang="ar-SA" altLang="en-US" dirty="0">
                <a:cs typeface="Arial" charset="0"/>
              </a:rPr>
              <a:t>‏</a:t>
            </a:r>
            <a:endParaRPr lang="en-GB" altLang="en-US" dirty="0"/>
          </a:p>
        </p:txBody>
      </p:sp>
    </p:spTree>
    <p:custDataLst>
      <p:tags r:id="rId1"/>
    </p:custDataLst>
    <p:extLst>
      <p:ext uri="{BB962C8B-B14F-4D97-AF65-F5344CB8AC3E}">
        <p14:creationId xmlns:p14="http://schemas.microsoft.com/office/powerpoint/2010/main" val="21803951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1"/>
          <p:cNvSpPr>
            <a:spLocks noGrp="1" noChangeArrowheads="1"/>
          </p:cNvSpPr>
          <p:nvPr>
            <p:ph type="title"/>
          </p:nvPr>
        </p:nvSpPr>
        <p:spPr>
          <a:xfrm>
            <a:off x="1828800" y="0"/>
            <a:ext cx="8210880" cy="1046990"/>
          </a:xfrm>
          <a:ln/>
        </p:spPr>
        <p:txBody>
          <a:bodyPr/>
          <a:lstStyle/>
          <a:p>
            <a:pPr>
              <a:lnSpc>
                <a:spcPct val="4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Module Packages</a:t>
            </a:r>
          </a:p>
        </p:txBody>
      </p:sp>
      <p:sp>
        <p:nvSpPr>
          <p:cNvPr id="128002" name="Rectangle 2"/>
          <p:cNvSpPr>
            <a:spLocks noGrp="1" noChangeArrowheads="1"/>
          </p:cNvSpPr>
          <p:nvPr>
            <p:ph type="body" idx="1"/>
          </p:nvPr>
        </p:nvSpPr>
        <p:spPr>
          <a:xfrm>
            <a:off x="2022240" y="1244290"/>
            <a:ext cx="8210880" cy="5191746"/>
          </a:xfrm>
          <a:ln/>
        </p:spPr>
        <p:txBody>
          <a:bodyPr/>
          <a:lstStyle/>
          <a:p>
            <a:pPr marL="364326" indent="-269284">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When using import, we can give a directory path instead of a simple name.  A directory of Python code is known as a “package”:</a:t>
            </a:r>
            <a:br>
              <a:rPr lang="en-GB" altLang="en-US" dirty="0">
                <a:solidFill>
                  <a:srgbClr val="FF00FF"/>
                </a:solidFill>
              </a:rPr>
            </a:br>
            <a:r>
              <a:rPr lang="en-GB" altLang="en-US" dirty="0"/>
              <a:t>import dir1.dir2.module</a:t>
            </a:r>
            <a:br>
              <a:rPr lang="en-GB" altLang="en-US" dirty="0">
                <a:solidFill>
                  <a:srgbClr val="FF00FF"/>
                </a:solidFill>
              </a:rPr>
            </a:br>
            <a:r>
              <a:rPr lang="en-GB" altLang="en-US" dirty="0"/>
              <a:t>or</a:t>
            </a:r>
            <a:br>
              <a:rPr lang="en-GB" altLang="en-US" dirty="0">
                <a:solidFill>
                  <a:srgbClr val="FF00FF"/>
                </a:solidFill>
              </a:rPr>
            </a:br>
            <a:r>
              <a:rPr lang="en-GB" altLang="en-US" dirty="0"/>
              <a:t>from dir1.dir2.module import x</a:t>
            </a:r>
            <a:br>
              <a:rPr lang="en-GB" altLang="en-US" dirty="0">
                <a:solidFill>
                  <a:srgbClr val="FF00FF"/>
                </a:solidFill>
              </a:rPr>
            </a:br>
            <a:r>
              <a:rPr lang="en-GB" altLang="en-US" dirty="0"/>
              <a:t>will look for a file dir1/dir2/module.py</a:t>
            </a:r>
          </a:p>
          <a:p>
            <a:pPr marL="364326" indent="-269284">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Note: dir1 must be within one of the directories in the PYTHONPATH</a:t>
            </a:r>
          </a:p>
          <a:p>
            <a:pPr marL="364326" indent="-269284">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Note: dir1 and dir2 must be simple names, not using platform-specific syntax (e.g., no C:\)</a:t>
            </a:r>
            <a:r>
              <a:rPr lang="ar-SA" altLang="en-US" dirty="0">
                <a:cs typeface="Arial" charset="0"/>
              </a:rPr>
              <a:t>‏</a:t>
            </a:r>
            <a:endParaRPr lang="en-GB" altLang="en-US" dirty="0"/>
          </a:p>
        </p:txBody>
      </p:sp>
    </p:spTree>
    <p:custDataLst>
      <p:tags r:id="rId1"/>
    </p:custDataLst>
    <p:extLst>
      <p:ext uri="{BB962C8B-B14F-4D97-AF65-F5344CB8AC3E}">
        <p14:creationId xmlns:p14="http://schemas.microsoft.com/office/powerpoint/2010/main" val="30431298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1"/>
          <p:cNvSpPr>
            <a:spLocks noGrp="1" noChangeArrowheads="1"/>
          </p:cNvSpPr>
          <p:nvPr>
            <p:ph type="title"/>
          </p:nvPr>
        </p:nvSpPr>
        <p:spPr>
          <a:xfrm>
            <a:off x="1676400" y="0"/>
            <a:ext cx="8210880" cy="1046990"/>
          </a:xfrm>
          <a:ln/>
        </p:spPr>
        <p:txBody>
          <a:bodyPr/>
          <a:lstStyle/>
          <a:p>
            <a:pPr>
              <a:lnSpc>
                <a:spcPct val="4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Package __init__.py files</a:t>
            </a:r>
          </a:p>
        </p:txBody>
      </p:sp>
      <p:sp>
        <p:nvSpPr>
          <p:cNvPr id="129026" name="Rectangle 2"/>
          <p:cNvSpPr>
            <a:spLocks noGrp="1" noChangeArrowheads="1"/>
          </p:cNvSpPr>
          <p:nvPr>
            <p:ph type="body" idx="1"/>
          </p:nvPr>
        </p:nvSpPr>
        <p:spPr>
          <a:xfrm>
            <a:off x="2022240" y="1451673"/>
            <a:ext cx="8210880" cy="4969962"/>
          </a:xfrm>
          <a:ln/>
        </p:spPr>
        <p:txBody>
          <a:bodyPr/>
          <a:lstStyle/>
          <a:p>
            <a:pPr marL="364326" indent="-269284">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When using Python packages (directory path syntax for imports), each directory in the path needs to have an __init__.py file</a:t>
            </a:r>
          </a:p>
          <a:p>
            <a:pPr marL="364326" indent="-269284">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The file could be blank</a:t>
            </a:r>
          </a:p>
          <a:p>
            <a:pPr marL="364326" indent="-269284">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If not blank, the file contains Python code; the first time Python imports through this directory, it will run the code in the __init__.py file</a:t>
            </a:r>
          </a:p>
          <a:p>
            <a:pPr marL="364326" indent="-269284">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In the dir1.dir2.module example, a namespace dir1.dir2 now exists which contains all names assigned by dir2's __init__.py file</a:t>
            </a:r>
          </a:p>
          <a:p>
            <a:pPr marL="364326" indent="-269284">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The file can contain an “__all__” list which specifies what is exported by default when a directory is imported with the from* statement</a:t>
            </a:r>
          </a:p>
        </p:txBody>
      </p:sp>
    </p:spTree>
    <p:custDataLst>
      <p:tags r:id="rId1"/>
    </p:custDataLst>
    <p:extLst>
      <p:ext uri="{BB962C8B-B14F-4D97-AF65-F5344CB8AC3E}">
        <p14:creationId xmlns:p14="http://schemas.microsoft.com/office/powerpoint/2010/main" val="390907736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1"/>
          <p:cNvSpPr>
            <a:spLocks noGrp="1" noChangeArrowheads="1"/>
          </p:cNvSpPr>
          <p:nvPr>
            <p:ph type="title"/>
          </p:nvPr>
        </p:nvSpPr>
        <p:spPr>
          <a:xfrm>
            <a:off x="1524000" y="0"/>
            <a:ext cx="8210880" cy="1046990"/>
          </a:xfrm>
          <a:ln/>
        </p:spPr>
        <p:txBody>
          <a:bodyPr/>
          <a:lstStyle/>
          <a:p>
            <a:pPr>
              <a:lnSpc>
                <a:spcPct val="4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Data encapsulation</a:t>
            </a:r>
          </a:p>
        </p:txBody>
      </p:sp>
      <p:sp>
        <p:nvSpPr>
          <p:cNvPr id="130050" name="Rectangle 2"/>
          <p:cNvSpPr>
            <a:spLocks noGrp="1" noChangeArrowheads="1"/>
          </p:cNvSpPr>
          <p:nvPr>
            <p:ph type="body" idx="1"/>
          </p:nvPr>
        </p:nvSpPr>
        <p:spPr>
          <a:xfrm>
            <a:off x="1980481" y="1604328"/>
            <a:ext cx="8210880" cy="4586882"/>
          </a:xfrm>
          <a:ln/>
        </p:spPr>
        <p:txBody>
          <a:bodyPr/>
          <a:lstStyle/>
          <a:p>
            <a:pPr marL="364326" indent="-269284">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By default, names beginning with an underscore will not be copied in an import statement (they can still be changed if accessed directly)</a:t>
            </a:r>
            <a:r>
              <a:rPr lang="ar-SA" altLang="en-US" sz="2400" dirty="0">
                <a:cs typeface="Arial" charset="0"/>
              </a:rPr>
              <a:t>‏</a:t>
            </a:r>
            <a:endParaRPr lang="en-GB" altLang="en-US" sz="2400" dirty="0"/>
          </a:p>
          <a:p>
            <a:pPr marL="364326" indent="-269284">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Alternatively, one can list the names to be copied on import by assigning them to a list called __all__:</a:t>
            </a:r>
            <a:br>
              <a:rPr lang="en-GB" altLang="en-US" sz="2400" dirty="0">
                <a:solidFill>
                  <a:srgbClr val="FF00FF"/>
                </a:solidFill>
              </a:rPr>
            </a:br>
            <a:r>
              <a:rPr lang="en-GB" altLang="en-US" sz="2400" dirty="0"/>
              <a:t>__all__ = [“x1”, “y1”, “z1”] # export only these</a:t>
            </a:r>
            <a:br>
              <a:rPr lang="en-GB" altLang="en-US" sz="2400" dirty="0">
                <a:solidFill>
                  <a:srgbClr val="FF00FF"/>
                </a:solidFill>
              </a:rPr>
            </a:br>
            <a:r>
              <a:rPr lang="en-GB" altLang="en-US" sz="2400" dirty="0"/>
              <a:t>this list is only read when using the from * syntax</a:t>
            </a:r>
          </a:p>
        </p:txBody>
      </p:sp>
    </p:spTree>
    <p:custDataLst>
      <p:tags r:id="rId1"/>
    </p:custDataLst>
    <p:extLst>
      <p:ext uri="{BB962C8B-B14F-4D97-AF65-F5344CB8AC3E}">
        <p14:creationId xmlns:p14="http://schemas.microsoft.com/office/powerpoint/2010/main" val="27993080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1"/>
          <p:cNvSpPr>
            <a:spLocks noGrp="1" noChangeArrowheads="1"/>
          </p:cNvSpPr>
          <p:nvPr>
            <p:ph type="title"/>
          </p:nvPr>
        </p:nvSpPr>
        <p:spPr>
          <a:xfrm>
            <a:off x="1524000" y="0"/>
            <a:ext cx="8210880" cy="1046990"/>
          </a:xfrm>
          <a:ln/>
        </p:spPr>
        <p:txBody>
          <a:bodyPr/>
          <a:lstStyle/>
          <a:p>
            <a:pPr>
              <a:lnSpc>
                <a:spcPct val="4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__name__ and __main__</a:t>
            </a:r>
          </a:p>
        </p:txBody>
      </p:sp>
      <p:sp>
        <p:nvSpPr>
          <p:cNvPr id="131074" name="Rectangle 2"/>
          <p:cNvSpPr>
            <a:spLocks noGrp="1" noChangeArrowheads="1"/>
          </p:cNvSpPr>
          <p:nvPr>
            <p:ph type="body" idx="1"/>
          </p:nvPr>
        </p:nvSpPr>
        <p:spPr>
          <a:xfrm>
            <a:off x="1980481" y="1604329"/>
            <a:ext cx="8210880" cy="4509114"/>
          </a:xfrm>
          <a:ln/>
        </p:spPr>
        <p:txBody>
          <a:bodyPr/>
          <a:lstStyle/>
          <a:p>
            <a:pPr marL="364326" indent="-269284">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When a file is run as a top-level program, it's __name__ is set to “__main__” when it starts</a:t>
            </a:r>
          </a:p>
          <a:p>
            <a:pPr marL="364326" indent="-269284">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If a file is imported, __name__ is set to the name of the module as the importer sees it</a:t>
            </a:r>
          </a:p>
          <a:p>
            <a:pPr marL="364326" indent="-269284">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Can use this to package a module as a library, but allow it to run stand-alone also, by checking </a:t>
            </a:r>
            <a:br>
              <a:rPr lang="en-GB" altLang="en-US" sz="2400" dirty="0">
                <a:solidFill>
                  <a:srgbClr val="FF00FF"/>
                </a:solidFill>
              </a:rPr>
            </a:br>
            <a:r>
              <a:rPr lang="en-GB" altLang="en-US" sz="2400" dirty="0"/>
              <a:t>if __name__ == '__main__': </a:t>
            </a:r>
            <a:br>
              <a:rPr lang="en-GB" altLang="en-US" sz="2400" dirty="0">
                <a:solidFill>
                  <a:srgbClr val="FF00FF"/>
                </a:solidFill>
              </a:rPr>
            </a:br>
            <a:r>
              <a:rPr lang="en-GB" altLang="en-US" sz="2400" dirty="0"/>
              <a:t>  </a:t>
            </a:r>
            <a:r>
              <a:rPr lang="en-GB" altLang="en-US" sz="2400" dirty="0" err="1"/>
              <a:t>do_whatever</a:t>
            </a:r>
            <a:r>
              <a:rPr lang="en-GB" altLang="en-US" sz="2400" dirty="0"/>
              <a:t>() # run in stand-alone mode</a:t>
            </a:r>
          </a:p>
        </p:txBody>
      </p:sp>
    </p:spTree>
    <p:custDataLst>
      <p:tags r:id="rId1"/>
    </p:custDataLst>
    <p:extLst>
      <p:ext uri="{BB962C8B-B14F-4D97-AF65-F5344CB8AC3E}">
        <p14:creationId xmlns:p14="http://schemas.microsoft.com/office/powerpoint/2010/main" val="5486251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1"/>
          <p:cNvSpPr>
            <a:spLocks noGrp="1" noChangeArrowheads="1"/>
          </p:cNvSpPr>
          <p:nvPr>
            <p:ph type="title"/>
          </p:nvPr>
        </p:nvSpPr>
        <p:spPr>
          <a:xfrm>
            <a:off x="1534297" y="0"/>
            <a:ext cx="8210880" cy="1046990"/>
          </a:xfrm>
          <a:ln/>
        </p:spPr>
        <p:txBody>
          <a:bodyPr/>
          <a:lstStyle/>
          <a:p>
            <a:pPr>
              <a:lnSpc>
                <a:spcPct val="44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Import as</a:t>
            </a:r>
          </a:p>
        </p:txBody>
      </p:sp>
      <p:sp>
        <p:nvSpPr>
          <p:cNvPr id="132098" name="Rectangle 2"/>
          <p:cNvSpPr>
            <a:spLocks noGrp="1" noChangeArrowheads="1"/>
          </p:cNvSpPr>
          <p:nvPr>
            <p:ph type="body" idx="1"/>
          </p:nvPr>
        </p:nvSpPr>
        <p:spPr>
          <a:xfrm>
            <a:off x="1980481" y="1604329"/>
            <a:ext cx="8210880" cy="4509114"/>
          </a:xfrm>
          <a:ln/>
        </p:spPr>
        <p:txBody>
          <a:bodyPr/>
          <a:lstStyle/>
          <a:p>
            <a:pPr marL="364326" indent="-269284">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You can rename a module (from the point of view of the importer) by using:</a:t>
            </a:r>
            <a:br>
              <a:rPr lang="en-GB" altLang="en-US" sz="2400" dirty="0">
                <a:solidFill>
                  <a:srgbClr val="FF00FF"/>
                </a:solidFill>
              </a:rPr>
            </a:br>
            <a:r>
              <a:rPr lang="en-GB" altLang="en-US" sz="2400" dirty="0"/>
              <a:t>import </a:t>
            </a:r>
            <a:r>
              <a:rPr lang="en-GB" altLang="en-US" sz="2400" dirty="0" err="1"/>
              <a:t>longmodulename</a:t>
            </a:r>
            <a:r>
              <a:rPr lang="en-GB" altLang="en-US" sz="2400" dirty="0"/>
              <a:t> as </a:t>
            </a:r>
            <a:r>
              <a:rPr lang="en-GB" altLang="en-US" sz="2400" dirty="0" err="1"/>
              <a:t>shortname</a:t>
            </a:r>
            <a:r>
              <a:rPr lang="en-GB" altLang="en-US" sz="2400" dirty="0"/>
              <a:t>,</a:t>
            </a:r>
          </a:p>
          <a:p>
            <a:pPr marL="314094" lvl="1" indent="0">
              <a:buSzPct val="45000"/>
              <a:buNone/>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where </a:t>
            </a:r>
            <a:r>
              <a:rPr lang="en-GB" altLang="en-US" sz="2400" dirty="0" err="1"/>
              <a:t>shortname</a:t>
            </a:r>
            <a:r>
              <a:rPr lang="en-GB" altLang="en-US" sz="2400" dirty="0"/>
              <a:t> is the alias for the original module name</a:t>
            </a:r>
          </a:p>
          <a:p>
            <a:pPr marL="364326" indent="-269284">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Using this syntax requires you to use the short name thereafter, not the long name</a:t>
            </a:r>
          </a:p>
          <a:p>
            <a:pPr marL="364326" indent="-269284">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Can also do from module import </a:t>
            </a:r>
            <a:r>
              <a:rPr lang="en-GB" altLang="en-US" sz="2400" dirty="0" err="1"/>
              <a:t>longname</a:t>
            </a:r>
            <a:r>
              <a:rPr lang="en-GB" altLang="en-US" sz="2400" dirty="0"/>
              <a:t> as name</a:t>
            </a:r>
          </a:p>
        </p:txBody>
      </p:sp>
    </p:spTree>
    <p:custDataLst>
      <p:tags r:id="rId1"/>
    </p:custDataLst>
    <p:extLst>
      <p:ext uri="{BB962C8B-B14F-4D97-AF65-F5344CB8AC3E}">
        <p14:creationId xmlns:p14="http://schemas.microsoft.com/office/powerpoint/2010/main" val="38816703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1"/>
          <p:cNvSpPr>
            <a:spLocks noGrp="1" noChangeArrowheads="1"/>
          </p:cNvSpPr>
          <p:nvPr>
            <p:ph type="title"/>
          </p:nvPr>
        </p:nvSpPr>
        <p:spPr>
          <a:xfrm>
            <a:off x="1524000" y="30893"/>
            <a:ext cx="8210880" cy="1216927"/>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2800" dirty="0"/>
              <a:t>Reload may not affect “from” imports</a:t>
            </a:r>
          </a:p>
        </p:txBody>
      </p:sp>
      <p:sp>
        <p:nvSpPr>
          <p:cNvPr id="133122" name="Rectangle 2"/>
          <p:cNvSpPr>
            <a:spLocks noGrp="1" noChangeArrowheads="1"/>
          </p:cNvSpPr>
          <p:nvPr>
            <p:ph type="body" idx="1"/>
          </p:nvPr>
        </p:nvSpPr>
        <p:spPr>
          <a:xfrm>
            <a:off x="1938720" y="1712341"/>
            <a:ext cx="8210880" cy="4509113"/>
          </a:xfrm>
          <a:ln/>
        </p:spPr>
        <p:txBody>
          <a:bodyPr/>
          <a:lstStyle/>
          <a:p>
            <a:pPr marL="364326" indent="-269284">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From copies names, and does not retain a link back to the original module</a:t>
            </a:r>
          </a:p>
          <a:p>
            <a:pPr marL="364326" indent="-269284">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When reload is run, it changes the module, but not any copies that were made on an original </a:t>
            </a:r>
            <a:br>
              <a:rPr lang="en-GB" altLang="en-US" sz="2400" dirty="0">
                <a:solidFill>
                  <a:srgbClr val="FF00FF"/>
                </a:solidFill>
              </a:rPr>
            </a:br>
            <a:r>
              <a:rPr lang="en-GB" altLang="en-US" sz="2400" dirty="0"/>
              <a:t>from module import XX</a:t>
            </a:r>
            <a:br>
              <a:rPr lang="en-GB" altLang="en-US" sz="2400" dirty="0">
                <a:solidFill>
                  <a:srgbClr val="FF00FF"/>
                </a:solidFill>
              </a:rPr>
            </a:br>
            <a:r>
              <a:rPr lang="en-GB" altLang="en-US" sz="2400" dirty="0"/>
              <a:t>statement</a:t>
            </a:r>
          </a:p>
          <a:p>
            <a:pPr marL="364326" indent="-269284">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If this is a problem, import the entire module and use name qualification (</a:t>
            </a:r>
            <a:r>
              <a:rPr lang="en-GB" altLang="en-US" sz="2400" dirty="0" err="1"/>
              <a:t>module.XX</a:t>
            </a:r>
            <a:r>
              <a:rPr lang="en-GB" altLang="en-US" sz="2400" dirty="0"/>
              <a:t>) instead</a:t>
            </a:r>
          </a:p>
        </p:txBody>
      </p:sp>
    </p:spTree>
    <p:custDataLst>
      <p:tags r:id="rId1"/>
    </p:custDataLst>
    <p:extLst>
      <p:ext uri="{BB962C8B-B14F-4D97-AF65-F5344CB8AC3E}">
        <p14:creationId xmlns:p14="http://schemas.microsoft.com/office/powerpoint/2010/main" val="123454417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p:nvPr>
        </p:nvSpPr>
        <p:spPr>
          <a:xfrm>
            <a:off x="2346959" y="3253802"/>
            <a:ext cx="7566600" cy="1546799"/>
          </a:xfrm>
          <a:prstGeom prst="rect">
            <a:avLst/>
          </a:prstGeom>
        </p:spPr>
        <p:txBody>
          <a:bodyPr vert="horz" wrap="square" lIns="38100" tIns="38100" rIns="38100" bIns="38100" numCol="1" anchor="t" anchorCtr="0" compatLnSpc="1">
            <a:prstTxWarp prst="textNoShape">
              <a:avLst/>
            </a:prstTxWarp>
            <a:noAutofit/>
          </a:bodyPr>
          <a:lstStyle/>
          <a:p>
            <a:pPr lvl="0"/>
            <a:r>
              <a:rPr lang="en-IN" dirty="0">
                <a:solidFill>
                  <a:srgbClr val="000000"/>
                </a:solidFill>
                <a:ea typeface="Arial"/>
                <a:cs typeface="Arial"/>
                <a:sym typeface="Arial"/>
              </a:rPr>
              <a:t>File Handling</a:t>
            </a:r>
            <a:endParaRPr lang="en" sz="4800" dirty="0">
              <a:solidFill>
                <a:srgbClr val="000000"/>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1572984273"/>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76200"/>
            <a:ext cx="8595359" cy="822960"/>
          </a:xfrm>
        </p:spPr>
        <p:txBody>
          <a:bodyPr/>
          <a:lstStyle/>
          <a:p>
            <a:r>
              <a:rPr lang="en-US" sz="3200" dirty="0"/>
              <a:t>Programming Features</a:t>
            </a:r>
          </a:p>
        </p:txBody>
      </p:sp>
      <p:sp>
        <p:nvSpPr>
          <p:cNvPr id="3" name="Text Placeholder 2"/>
          <p:cNvSpPr>
            <a:spLocks noGrp="1"/>
          </p:cNvSpPr>
          <p:nvPr>
            <p:ph type="body" idx="1"/>
          </p:nvPr>
        </p:nvSpPr>
        <p:spPr/>
        <p:txBody>
          <a:bodyPr/>
          <a:lstStyle/>
          <a:p>
            <a:pPr>
              <a:spcBef>
                <a:spcPts val="600"/>
              </a:spcBef>
            </a:pPr>
            <a:r>
              <a:rPr lang="en-US" sz="1800" dirty="0"/>
              <a:t>A variety of basic data types are available: numbers (floating point, complex, and unlimited-length long integers), strings (both ASCII and Unicode), lists, and dictionaries.</a:t>
            </a:r>
          </a:p>
          <a:p>
            <a:pPr>
              <a:spcBef>
                <a:spcPts val="600"/>
              </a:spcBef>
            </a:pPr>
            <a:r>
              <a:rPr lang="en-US" sz="1800" dirty="0"/>
              <a:t>Python supports object-oriented programming with classes and multiple inheritance.</a:t>
            </a:r>
          </a:p>
          <a:p>
            <a:pPr>
              <a:spcBef>
                <a:spcPts val="600"/>
              </a:spcBef>
            </a:pPr>
            <a:r>
              <a:rPr lang="en-US" sz="1800" dirty="0"/>
              <a:t>Code can be grouped into modules and packages.</a:t>
            </a:r>
          </a:p>
          <a:p>
            <a:pPr>
              <a:spcBef>
                <a:spcPts val="600"/>
              </a:spcBef>
            </a:pPr>
            <a:r>
              <a:rPr lang="en-US" sz="1800" dirty="0"/>
              <a:t>The language supports raising and catching exceptions, resulting in cleaner error handling.</a:t>
            </a:r>
          </a:p>
          <a:p>
            <a:pPr>
              <a:spcBef>
                <a:spcPts val="600"/>
              </a:spcBef>
            </a:pPr>
            <a:r>
              <a:rPr lang="en-US" sz="1800" dirty="0"/>
              <a:t>Data types are strongly and dynamically typed. Mixing incompatible types (e.g. attempting to add a string and a number) causes an exception to be raised, so errors are caught sooner.</a:t>
            </a:r>
          </a:p>
          <a:p>
            <a:pPr>
              <a:spcBef>
                <a:spcPts val="600"/>
              </a:spcBef>
            </a:pPr>
            <a:r>
              <a:rPr lang="en-US" sz="1800" dirty="0"/>
              <a:t>Python contains advanced programming features such as generators and list comprehensions.</a:t>
            </a:r>
          </a:p>
          <a:p>
            <a:pPr>
              <a:spcBef>
                <a:spcPts val="600"/>
              </a:spcBef>
            </a:pPr>
            <a:r>
              <a:rPr lang="en-US" sz="1800" dirty="0"/>
              <a:t>Python's automatic memory management frees you from having to manually allocate and free memory in your code. </a:t>
            </a:r>
          </a:p>
        </p:txBody>
      </p:sp>
    </p:spTree>
    <p:custDataLst>
      <p:tags r:id="rId1"/>
    </p:custDataLst>
    <p:extLst>
      <p:ext uri="{BB962C8B-B14F-4D97-AF65-F5344CB8AC3E}">
        <p14:creationId xmlns:p14="http://schemas.microsoft.com/office/powerpoint/2010/main" val="9282990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en-US" sz="3200" dirty="0"/>
              <a:t>Files</a:t>
            </a:r>
          </a:p>
        </p:txBody>
      </p:sp>
      <p:sp>
        <p:nvSpPr>
          <p:cNvPr id="70659" name="Rectangle 3"/>
          <p:cNvSpPr>
            <a:spLocks noGrp="1" noChangeArrowheads="1"/>
          </p:cNvSpPr>
          <p:nvPr>
            <p:ph type="body" idx="1"/>
          </p:nvPr>
        </p:nvSpPr>
        <p:spPr>
          <a:xfrm>
            <a:off x="1828801" y="1371602"/>
            <a:ext cx="8534400" cy="4495799"/>
          </a:xfrm>
        </p:spPr>
        <p:txBody>
          <a:bodyPr/>
          <a:lstStyle/>
          <a:p>
            <a:pPr>
              <a:lnSpc>
                <a:spcPct val="90000"/>
              </a:lnSpc>
            </a:pPr>
            <a:r>
              <a:rPr lang="en-US" altLang="en-US" sz="2800" dirty="0"/>
              <a:t>File is also one of built-in type in Python</a:t>
            </a:r>
          </a:p>
          <a:p>
            <a:pPr>
              <a:lnSpc>
                <a:spcPct val="90000"/>
              </a:lnSpc>
            </a:pPr>
            <a:endParaRPr lang="en-US" altLang="en-US" sz="2800" dirty="0"/>
          </a:p>
          <a:p>
            <a:pPr>
              <a:lnSpc>
                <a:spcPct val="90000"/>
              </a:lnSpc>
            </a:pPr>
            <a:r>
              <a:rPr lang="en-US" altLang="en-US" sz="2800" dirty="0"/>
              <a:t>The built-in </a:t>
            </a:r>
            <a:r>
              <a:rPr lang="en-US" altLang="en-US" sz="2800" i="1" dirty="0"/>
              <a:t>OPEN</a:t>
            </a:r>
            <a:r>
              <a:rPr lang="en-US" altLang="en-US" sz="2800" dirty="0"/>
              <a:t> function creates a Python file object, which servers as a link to a file </a:t>
            </a:r>
          </a:p>
          <a:p>
            <a:pPr>
              <a:lnSpc>
                <a:spcPct val="90000"/>
              </a:lnSpc>
            </a:pPr>
            <a:endParaRPr lang="en-US" altLang="en-US" sz="2800" dirty="0"/>
          </a:p>
          <a:p>
            <a:pPr>
              <a:lnSpc>
                <a:spcPct val="90000"/>
              </a:lnSpc>
            </a:pPr>
            <a:r>
              <a:rPr lang="en-US" altLang="en-US" sz="2800" dirty="0"/>
              <a:t>After calling open, you can read or write the associated external file</a:t>
            </a:r>
          </a:p>
        </p:txBody>
      </p:sp>
    </p:spTree>
    <p:custDataLst>
      <p:tags r:id="rId1"/>
    </p:custDataLst>
    <p:extLst>
      <p:ext uri="{BB962C8B-B14F-4D97-AF65-F5344CB8AC3E}">
        <p14:creationId xmlns:p14="http://schemas.microsoft.com/office/powerpoint/2010/main" val="3400695003"/>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sz="3200" dirty="0"/>
              <a:t>Common FILE operations</a:t>
            </a:r>
          </a:p>
        </p:txBody>
      </p:sp>
      <p:sp>
        <p:nvSpPr>
          <p:cNvPr id="71683" name="Rectangle 3"/>
          <p:cNvSpPr>
            <a:spLocks noGrp="1" noChangeArrowheads="1"/>
          </p:cNvSpPr>
          <p:nvPr>
            <p:ph type="body" idx="1"/>
          </p:nvPr>
        </p:nvSpPr>
        <p:spPr/>
        <p:txBody>
          <a:bodyPr/>
          <a:lstStyle/>
          <a:p>
            <a:r>
              <a:rPr lang="en-US" altLang="en-US" sz="2400" dirty="0"/>
              <a:t>INPUT</a:t>
            </a:r>
          </a:p>
          <a:p>
            <a:endParaRPr lang="en-US" altLang="en-US" sz="2400" dirty="0"/>
          </a:p>
          <a:p>
            <a:pPr lvl="1"/>
            <a:r>
              <a:rPr lang="en-US" altLang="en-US" sz="2400" dirty="0"/>
              <a:t>Input=open(‘file_name.txt’, ‘r’)</a:t>
            </a:r>
          </a:p>
          <a:p>
            <a:pPr lvl="1"/>
            <a:endParaRPr lang="en-US" altLang="en-US" sz="2400" dirty="0"/>
          </a:p>
          <a:p>
            <a:pPr lvl="1"/>
            <a:r>
              <a:rPr lang="en-US" altLang="en-US" sz="2400" dirty="0" err="1"/>
              <a:t>Input.readlines</a:t>
            </a:r>
            <a:r>
              <a:rPr lang="en-US" altLang="en-US" sz="2400" dirty="0"/>
              <a:t>()</a:t>
            </a:r>
          </a:p>
          <a:p>
            <a:pPr lvl="1"/>
            <a:endParaRPr lang="en-US" altLang="en-US" sz="2400" dirty="0"/>
          </a:p>
          <a:p>
            <a:pPr lvl="1"/>
            <a:r>
              <a:rPr lang="en-US" altLang="en-US" sz="2400" dirty="0" err="1"/>
              <a:t>Input.close</a:t>
            </a:r>
            <a:r>
              <a:rPr lang="en-US" altLang="en-US" sz="2400" dirty="0"/>
              <a:t>()</a:t>
            </a:r>
          </a:p>
        </p:txBody>
      </p:sp>
    </p:spTree>
    <p:custDataLst>
      <p:tags r:id="rId1"/>
    </p:custDataLst>
    <p:extLst>
      <p:ext uri="{BB962C8B-B14F-4D97-AF65-F5344CB8AC3E}">
        <p14:creationId xmlns:p14="http://schemas.microsoft.com/office/powerpoint/2010/main" val="3055269230"/>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sz="3200" dirty="0"/>
              <a:t>Split() function</a:t>
            </a:r>
          </a:p>
        </p:txBody>
      </p:sp>
      <p:sp>
        <p:nvSpPr>
          <p:cNvPr id="73731" name="Rectangle 3"/>
          <p:cNvSpPr>
            <a:spLocks noGrp="1" noChangeArrowheads="1"/>
          </p:cNvSpPr>
          <p:nvPr>
            <p:ph type="body" idx="1"/>
          </p:nvPr>
        </p:nvSpPr>
        <p:spPr/>
        <p:txBody>
          <a:bodyPr/>
          <a:lstStyle/>
          <a:p>
            <a:r>
              <a:rPr lang="en-US" altLang="en-US" sz="2400" dirty="0"/>
              <a:t>&gt;&gt;&gt; string= ‘a b c d e’</a:t>
            </a:r>
          </a:p>
          <a:p>
            <a:r>
              <a:rPr lang="en-US" altLang="en-US" sz="2400" dirty="0"/>
              <a:t>&gt;&gt;&gt; </a:t>
            </a:r>
            <a:r>
              <a:rPr lang="en-US" altLang="en-US" sz="2400" dirty="0" err="1"/>
              <a:t>string.split</a:t>
            </a:r>
            <a:r>
              <a:rPr lang="en-US" altLang="en-US" sz="2400" dirty="0"/>
              <a:t>()</a:t>
            </a:r>
          </a:p>
          <a:p>
            <a:pPr>
              <a:buFont typeface="Wingdings" pitchFamily="2" charset="2"/>
              <a:buNone/>
            </a:pPr>
            <a:r>
              <a:rPr lang="en-US" altLang="en-US" sz="2400" dirty="0">
                <a:solidFill>
                  <a:srgbClr val="FF00FF"/>
                </a:solidFill>
              </a:rPr>
              <a:t>		</a:t>
            </a:r>
            <a:r>
              <a:rPr lang="en-US" altLang="en-US" sz="2400" dirty="0"/>
              <a:t>['a', 'b', 'c', 'd', 'e']</a:t>
            </a:r>
          </a:p>
        </p:txBody>
      </p:sp>
    </p:spTree>
    <p:custDataLst>
      <p:tags r:id="rId1"/>
    </p:custDataLst>
    <p:extLst>
      <p:ext uri="{BB962C8B-B14F-4D97-AF65-F5344CB8AC3E}">
        <p14:creationId xmlns:p14="http://schemas.microsoft.com/office/powerpoint/2010/main" val="4235585158"/>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524000" y="6178"/>
            <a:ext cx="7793038" cy="1462088"/>
          </a:xfrm>
        </p:spPr>
        <p:txBody>
          <a:bodyPr/>
          <a:lstStyle/>
          <a:p>
            <a:r>
              <a:rPr lang="en-US" altLang="en-US" sz="3200" dirty="0"/>
              <a:t>Let’s try to read in a file!!</a:t>
            </a:r>
          </a:p>
        </p:txBody>
      </p:sp>
      <p:sp>
        <p:nvSpPr>
          <p:cNvPr id="74755" name="Rectangle 3"/>
          <p:cNvSpPr>
            <a:spLocks noGrp="1" noChangeArrowheads="1"/>
          </p:cNvSpPr>
          <p:nvPr>
            <p:ph type="body" idx="1"/>
          </p:nvPr>
        </p:nvSpPr>
        <p:spPr>
          <a:xfrm>
            <a:off x="2362200" y="1371600"/>
            <a:ext cx="7772400" cy="4953000"/>
          </a:xfrm>
        </p:spPr>
        <p:txBody>
          <a:bodyPr/>
          <a:lstStyle/>
          <a:p>
            <a:pPr>
              <a:buFont typeface="Wingdings" pitchFamily="2" charset="2"/>
              <a:buNone/>
            </a:pPr>
            <a:r>
              <a:rPr lang="en-US" altLang="en-US" dirty="0"/>
              <a:t>input=open('</a:t>
            </a:r>
            <a:r>
              <a:rPr lang="en-US" altLang="en-US" dirty="0" err="1"/>
              <a:t>file.txt','r</a:t>
            </a:r>
            <a:r>
              <a:rPr lang="en-US" altLang="en-US" dirty="0"/>
              <a:t>')</a:t>
            </a:r>
          </a:p>
          <a:p>
            <a:pPr>
              <a:buFont typeface="Wingdings" pitchFamily="2" charset="2"/>
              <a:buNone/>
            </a:pPr>
            <a:endParaRPr lang="en-US" altLang="en-US" dirty="0"/>
          </a:p>
          <a:p>
            <a:pPr>
              <a:buFont typeface="Wingdings" pitchFamily="2" charset="2"/>
              <a:buNone/>
            </a:pPr>
            <a:r>
              <a:rPr lang="en-US" altLang="en-US" dirty="0"/>
              <a:t>all=[]</a:t>
            </a:r>
          </a:p>
          <a:p>
            <a:pPr>
              <a:buFont typeface="Wingdings" pitchFamily="2" charset="2"/>
              <a:buNone/>
            </a:pPr>
            <a:r>
              <a:rPr lang="en-US" altLang="en-US" dirty="0"/>
              <a:t>for line in </a:t>
            </a:r>
            <a:r>
              <a:rPr lang="en-US" altLang="en-US" dirty="0" err="1"/>
              <a:t>input.readlines</a:t>
            </a:r>
            <a:r>
              <a:rPr lang="en-US" altLang="en-US" dirty="0"/>
              <a:t>():</a:t>
            </a:r>
          </a:p>
          <a:p>
            <a:pPr>
              <a:buFont typeface="Wingdings" pitchFamily="2" charset="2"/>
              <a:buNone/>
            </a:pPr>
            <a:r>
              <a:rPr lang="en-US" altLang="en-US" dirty="0"/>
              <a:t>    temp=</a:t>
            </a:r>
            <a:r>
              <a:rPr lang="en-US" altLang="en-US" dirty="0" err="1"/>
              <a:t>line.split</a:t>
            </a:r>
            <a:r>
              <a:rPr lang="en-US" altLang="en-US" dirty="0"/>
              <a:t>()</a:t>
            </a:r>
          </a:p>
          <a:p>
            <a:pPr>
              <a:buFont typeface="Wingdings" pitchFamily="2" charset="2"/>
              <a:buNone/>
            </a:pPr>
            <a:r>
              <a:rPr lang="en-US" altLang="en-US" dirty="0"/>
              <a:t>    </a:t>
            </a:r>
            <a:r>
              <a:rPr lang="en-US" altLang="en-US" dirty="0" err="1"/>
              <a:t>all.append</a:t>
            </a:r>
            <a:r>
              <a:rPr lang="en-US" altLang="en-US" dirty="0"/>
              <a:t>(temp)</a:t>
            </a:r>
          </a:p>
          <a:p>
            <a:pPr>
              <a:buFont typeface="Wingdings" pitchFamily="2" charset="2"/>
              <a:buNone/>
            </a:pPr>
            <a:endParaRPr lang="en-US" altLang="en-US" dirty="0"/>
          </a:p>
          <a:p>
            <a:pPr>
              <a:buFont typeface="Wingdings" pitchFamily="2" charset="2"/>
              <a:buNone/>
            </a:pPr>
            <a:r>
              <a:rPr lang="en-US" altLang="en-US" dirty="0" err="1"/>
              <a:t>input.close</a:t>
            </a:r>
            <a:r>
              <a:rPr lang="en-US" altLang="en-US" dirty="0"/>
              <a:t>()</a:t>
            </a:r>
          </a:p>
        </p:txBody>
      </p:sp>
    </p:spTree>
    <p:custDataLst>
      <p:tags r:id="rId1"/>
    </p:custDataLst>
    <p:extLst>
      <p:ext uri="{BB962C8B-B14F-4D97-AF65-F5344CB8AC3E}">
        <p14:creationId xmlns:p14="http://schemas.microsoft.com/office/powerpoint/2010/main" val="44514692"/>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a:tabLst>
                <a:tab pos="444500" algn="l"/>
              </a:tabLst>
            </a:pPr>
            <a:r>
              <a:rPr lang="en-US" altLang="en-US" sz="3200" dirty="0"/>
              <a:t>File in Action</a:t>
            </a:r>
          </a:p>
        </p:txBody>
      </p:sp>
      <p:sp>
        <p:nvSpPr>
          <p:cNvPr id="75779" name="Rectangle 3"/>
          <p:cNvSpPr>
            <a:spLocks noGrp="1" noChangeArrowheads="1"/>
          </p:cNvSpPr>
          <p:nvPr>
            <p:ph type="body" idx="1"/>
          </p:nvPr>
        </p:nvSpPr>
        <p:spPr/>
        <p:txBody>
          <a:bodyPr/>
          <a:lstStyle/>
          <a:p>
            <a:r>
              <a:rPr lang="en-US" altLang="en-US" dirty="0"/>
              <a:t>Then we can calculate the average score for each student</a:t>
            </a:r>
          </a:p>
          <a:p>
            <a:pPr>
              <a:buFont typeface="Wingdings" pitchFamily="2" charset="2"/>
              <a:buNone/>
            </a:pPr>
            <a:r>
              <a:rPr lang="en-US" altLang="en-US" dirty="0"/>
              <a:t>for </a:t>
            </a:r>
            <a:r>
              <a:rPr lang="en-US" altLang="en-US" dirty="0" err="1"/>
              <a:t>i</a:t>
            </a:r>
            <a:r>
              <a:rPr lang="en-US" altLang="en-US" dirty="0"/>
              <a:t> in range(</a:t>
            </a:r>
            <a:r>
              <a:rPr lang="en-US" altLang="en-US" dirty="0" err="1"/>
              <a:t>len</a:t>
            </a:r>
            <a:r>
              <a:rPr lang="en-US" altLang="en-US" dirty="0"/>
              <a:t>(all)):</a:t>
            </a:r>
          </a:p>
          <a:p>
            <a:pPr>
              <a:buFont typeface="Wingdings" pitchFamily="2" charset="2"/>
              <a:buNone/>
            </a:pPr>
            <a:r>
              <a:rPr lang="en-US" altLang="en-US" dirty="0"/>
              <a:t>    sum=0.0</a:t>
            </a:r>
          </a:p>
          <a:p>
            <a:pPr>
              <a:buFont typeface="Wingdings" pitchFamily="2" charset="2"/>
              <a:buNone/>
            </a:pPr>
            <a:r>
              <a:rPr lang="en-US" altLang="en-US" dirty="0"/>
              <a:t>    for j in range(1,len(all[</a:t>
            </a:r>
            <a:r>
              <a:rPr lang="en-US" altLang="en-US" dirty="0" err="1"/>
              <a:t>i</a:t>
            </a:r>
            <a:r>
              <a:rPr lang="en-US" altLang="en-US" dirty="0"/>
              <a:t>])):</a:t>
            </a:r>
          </a:p>
          <a:p>
            <a:pPr>
              <a:buFont typeface="Wingdings" pitchFamily="2" charset="2"/>
              <a:buNone/>
            </a:pPr>
            <a:r>
              <a:rPr lang="en-US" altLang="en-US" dirty="0"/>
              <a:t>        sum=</a:t>
            </a:r>
            <a:r>
              <a:rPr lang="en-US" altLang="en-US" dirty="0" err="1"/>
              <a:t>sum+int</a:t>
            </a:r>
            <a:r>
              <a:rPr lang="en-US" altLang="en-US" dirty="0"/>
              <a:t>(all[</a:t>
            </a:r>
            <a:r>
              <a:rPr lang="en-US" altLang="en-US" dirty="0" err="1"/>
              <a:t>i</a:t>
            </a:r>
            <a:r>
              <a:rPr lang="en-US" altLang="en-US" dirty="0"/>
              <a:t>][j])</a:t>
            </a:r>
          </a:p>
          <a:p>
            <a:pPr>
              <a:buFont typeface="Wingdings" pitchFamily="2" charset="2"/>
              <a:buNone/>
            </a:pPr>
            <a:r>
              <a:rPr lang="en-US" altLang="en-US" dirty="0"/>
              <a:t>    average=sum/5</a:t>
            </a:r>
          </a:p>
          <a:p>
            <a:pPr>
              <a:buFont typeface="Wingdings" pitchFamily="2" charset="2"/>
              <a:buNone/>
            </a:pPr>
            <a:r>
              <a:rPr lang="en-US" altLang="en-US" dirty="0"/>
              <a:t>    print average</a:t>
            </a:r>
          </a:p>
          <a:p>
            <a:pPr marL="0" indent="0">
              <a:buNone/>
            </a:pPr>
            <a:endParaRPr lang="en-US" altLang="en-US" dirty="0"/>
          </a:p>
        </p:txBody>
      </p:sp>
    </p:spTree>
    <p:custDataLst>
      <p:tags r:id="rId1"/>
    </p:custDataLst>
    <p:extLst>
      <p:ext uri="{BB962C8B-B14F-4D97-AF65-F5344CB8AC3E}">
        <p14:creationId xmlns:p14="http://schemas.microsoft.com/office/powerpoint/2010/main" val="263845967"/>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sz="2800" dirty="0"/>
              <a:t>File in Action</a:t>
            </a:r>
          </a:p>
        </p:txBody>
      </p:sp>
      <p:sp>
        <p:nvSpPr>
          <p:cNvPr id="77827" name="Rectangle 3"/>
          <p:cNvSpPr>
            <a:spLocks noGrp="1" noChangeArrowheads="1"/>
          </p:cNvSpPr>
          <p:nvPr>
            <p:ph type="body" idx="1"/>
          </p:nvPr>
        </p:nvSpPr>
        <p:spPr/>
        <p:txBody>
          <a:bodyPr/>
          <a:lstStyle/>
          <a:p>
            <a:r>
              <a:rPr lang="en-US" altLang="en-US" dirty="0"/>
              <a:t>Output</a:t>
            </a:r>
          </a:p>
          <a:p>
            <a:pPr lvl="1"/>
            <a:endParaRPr lang="en-US" altLang="en-US" dirty="0"/>
          </a:p>
          <a:p>
            <a:pPr lvl="1"/>
            <a:r>
              <a:rPr lang="en-US" altLang="en-US" dirty="0"/>
              <a:t>Output=open(‘file_name.txt’, ‘w’)</a:t>
            </a:r>
          </a:p>
          <a:p>
            <a:pPr lvl="1"/>
            <a:endParaRPr lang="en-US" altLang="en-US" dirty="0"/>
          </a:p>
          <a:p>
            <a:pPr lvl="1"/>
            <a:r>
              <a:rPr lang="en-US" altLang="en-US" dirty="0" err="1"/>
              <a:t>Output.write</a:t>
            </a:r>
            <a:r>
              <a:rPr lang="en-US" altLang="en-US" dirty="0"/>
              <a:t>()</a:t>
            </a:r>
          </a:p>
          <a:p>
            <a:pPr lvl="1"/>
            <a:endParaRPr lang="en-US" altLang="en-US" dirty="0"/>
          </a:p>
          <a:p>
            <a:pPr lvl="1"/>
            <a:r>
              <a:rPr lang="en-US" altLang="en-US" dirty="0" err="1"/>
              <a:t>Output.close</a:t>
            </a:r>
            <a:r>
              <a:rPr lang="en-US" altLang="en-US" dirty="0"/>
              <a:t>()</a:t>
            </a:r>
          </a:p>
        </p:txBody>
      </p:sp>
    </p:spTree>
    <p:custDataLst>
      <p:tags r:id="rId1"/>
    </p:custDataLst>
    <p:extLst>
      <p:ext uri="{BB962C8B-B14F-4D97-AF65-F5344CB8AC3E}">
        <p14:creationId xmlns:p14="http://schemas.microsoft.com/office/powerpoint/2010/main" val="4001846139"/>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p:nvPr>
        </p:nvSpPr>
        <p:spPr>
          <a:xfrm>
            <a:off x="2346959" y="3253802"/>
            <a:ext cx="7566600" cy="1546799"/>
          </a:xfrm>
          <a:prstGeom prst="rect">
            <a:avLst/>
          </a:prstGeom>
        </p:spPr>
        <p:txBody>
          <a:bodyPr vert="horz" wrap="square" lIns="38100" tIns="38100" rIns="38100" bIns="38100" numCol="1" anchor="t" anchorCtr="0" compatLnSpc="1">
            <a:prstTxWarp prst="textNoShape">
              <a:avLst/>
            </a:prstTxWarp>
            <a:noAutofit/>
          </a:bodyPr>
          <a:lstStyle/>
          <a:p>
            <a:pPr lvl="0"/>
            <a:r>
              <a:rPr lang="en-IN" dirty="0">
                <a:solidFill>
                  <a:srgbClr val="000000"/>
                </a:solidFill>
                <a:ea typeface="Arial"/>
                <a:cs typeface="Arial"/>
                <a:sym typeface="Arial"/>
              </a:rPr>
              <a:t>Object Orientation in Python</a:t>
            </a:r>
            <a:endParaRPr lang="en" sz="4800" dirty="0">
              <a:solidFill>
                <a:srgbClr val="000000"/>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2095085814"/>
      </p:ext>
    </p:extLst>
  </p:cSld>
  <p:clrMapOvr>
    <a:masterClrMapping/>
  </p:clrMapOvr>
  <p:transition spd="slow">
    <p:cu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en-US" sz="3200" dirty="0"/>
              <a:t>What is OOP</a:t>
            </a:r>
          </a:p>
        </p:txBody>
      </p:sp>
      <p:sp>
        <p:nvSpPr>
          <p:cNvPr id="102403" name="Rectangle 3"/>
          <p:cNvSpPr>
            <a:spLocks noGrp="1" noChangeArrowheads="1"/>
          </p:cNvSpPr>
          <p:nvPr>
            <p:ph type="body" idx="1"/>
          </p:nvPr>
        </p:nvSpPr>
        <p:spPr/>
        <p:txBody>
          <a:bodyPr/>
          <a:lstStyle/>
          <a:p>
            <a:r>
              <a:rPr lang="en-US" altLang="en-US" sz="2400" dirty="0"/>
              <a:t>To qualify as being truly </a:t>
            </a:r>
            <a:r>
              <a:rPr lang="en-US" altLang="en-US" sz="2400" i="1" dirty="0"/>
              <a:t>object-oriented </a:t>
            </a:r>
            <a:r>
              <a:rPr lang="en-US" altLang="en-US" sz="2400" dirty="0"/>
              <a:t>objects generally need to also participate in something called an </a:t>
            </a:r>
            <a:r>
              <a:rPr lang="en-US" altLang="en-US" sz="2400" b="1" dirty="0"/>
              <a:t>inheritance</a:t>
            </a:r>
            <a:r>
              <a:rPr lang="en-US" altLang="en-US" sz="2400" dirty="0"/>
              <a:t> hierarchy</a:t>
            </a:r>
          </a:p>
          <a:p>
            <a:endParaRPr lang="en-US" altLang="en-US" sz="2400" dirty="0"/>
          </a:p>
          <a:p>
            <a:r>
              <a:rPr lang="en-US" altLang="en-US" sz="2400" dirty="0"/>
              <a:t>Inheritance --- a mechanism of code customization and reuse, above and beyond anything we’ve seen so far </a:t>
            </a:r>
          </a:p>
        </p:txBody>
      </p:sp>
    </p:spTree>
    <p:custDataLst>
      <p:tags r:id="rId1"/>
    </p:custDataLst>
    <p:extLst>
      <p:ext uri="{BB962C8B-B14F-4D97-AF65-F5344CB8AC3E}">
        <p14:creationId xmlns:p14="http://schemas.microsoft.com/office/powerpoint/2010/main" val="40242294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tabLst>
                <a:tab pos="630238" algn="l"/>
              </a:tabLst>
            </a:pPr>
            <a:r>
              <a:rPr lang="en-US" altLang="en-US" sz="3200" dirty="0"/>
              <a:t>Class tree</a:t>
            </a:r>
          </a:p>
        </p:txBody>
      </p:sp>
      <p:sp>
        <p:nvSpPr>
          <p:cNvPr id="103427" name="Rectangle 3"/>
          <p:cNvSpPr>
            <a:spLocks noGrp="1" noChangeArrowheads="1"/>
          </p:cNvSpPr>
          <p:nvPr>
            <p:ph type="body" idx="1"/>
          </p:nvPr>
        </p:nvSpPr>
        <p:spPr/>
        <p:txBody>
          <a:bodyPr/>
          <a:lstStyle/>
          <a:p>
            <a:pPr marL="609600" indent="-609600"/>
            <a:r>
              <a:rPr lang="en-US" altLang="en-US" sz="2400" dirty="0"/>
              <a:t>Two key words need to define:</a:t>
            </a:r>
          </a:p>
          <a:p>
            <a:pPr marL="609600" indent="-609600"/>
            <a:endParaRPr lang="en-US" altLang="en-US" sz="2400" dirty="0"/>
          </a:p>
          <a:p>
            <a:pPr marL="609600" indent="-609600">
              <a:buNone/>
            </a:pPr>
            <a:r>
              <a:rPr lang="en-US" altLang="en-US" sz="2400" b="1" dirty="0"/>
              <a:t>1. Classes</a:t>
            </a:r>
          </a:p>
          <a:p>
            <a:pPr marL="609600" indent="-609600">
              <a:buNone/>
            </a:pPr>
            <a:r>
              <a:rPr lang="en-US" altLang="en-US" sz="2400" dirty="0">
                <a:solidFill>
                  <a:srgbClr val="FF00FF"/>
                </a:solidFill>
              </a:rPr>
              <a:t>	</a:t>
            </a:r>
            <a:r>
              <a:rPr lang="en-US" altLang="en-US" sz="2400" dirty="0"/>
              <a:t>Serve as instance factory</a:t>
            </a:r>
          </a:p>
          <a:p>
            <a:pPr marL="609600" indent="-609600">
              <a:buNone/>
            </a:pPr>
            <a:endParaRPr lang="en-US" altLang="en-US" sz="2400" dirty="0"/>
          </a:p>
          <a:p>
            <a:pPr marL="609600" indent="-609600">
              <a:buNone/>
            </a:pPr>
            <a:r>
              <a:rPr lang="en-US" altLang="en-US" sz="2400" b="1" dirty="0"/>
              <a:t>2. Instances</a:t>
            </a:r>
          </a:p>
          <a:p>
            <a:pPr marL="609600" indent="-609600">
              <a:buNone/>
            </a:pPr>
            <a:r>
              <a:rPr lang="en-US" altLang="en-US" sz="2400" dirty="0">
                <a:solidFill>
                  <a:srgbClr val="FF00FF"/>
                </a:solidFill>
              </a:rPr>
              <a:t>	</a:t>
            </a:r>
            <a:r>
              <a:rPr lang="en-US" altLang="en-US" sz="2400" dirty="0"/>
              <a:t>Represent the product generate from classes</a:t>
            </a:r>
          </a:p>
        </p:txBody>
      </p:sp>
    </p:spTree>
    <p:custDataLst>
      <p:tags r:id="rId1"/>
    </p:custDataLst>
    <p:extLst>
      <p:ext uri="{BB962C8B-B14F-4D97-AF65-F5344CB8AC3E}">
        <p14:creationId xmlns:p14="http://schemas.microsoft.com/office/powerpoint/2010/main" val="389532382"/>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en-US" sz="3200" dirty="0"/>
              <a:t>Class tree</a:t>
            </a:r>
          </a:p>
        </p:txBody>
      </p:sp>
      <p:pic>
        <p:nvPicPr>
          <p:cNvPr id="1044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981200"/>
            <a:ext cx="398145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1044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743200"/>
            <a:ext cx="1828800" cy="10096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47543357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p:nvPr>
        </p:nvSpPr>
        <p:spPr>
          <a:xfrm>
            <a:off x="2346959" y="3253802"/>
            <a:ext cx="7566600" cy="1165799"/>
          </a:xfrm>
          <a:prstGeom prst="rect">
            <a:avLst/>
          </a:prstGeom>
        </p:spPr>
        <p:txBody>
          <a:bodyPr vert="horz" wrap="square" lIns="38100" tIns="38100" rIns="38100" bIns="38100" numCol="1" anchor="t" anchorCtr="0" compatLnSpc="1">
            <a:prstTxWarp prst="textNoShape">
              <a:avLst/>
            </a:prstTxWarp>
            <a:noAutofit/>
          </a:bodyPr>
          <a:lstStyle/>
          <a:p>
            <a:pPr algn="ctr">
              <a:lnSpc>
                <a:spcPct val="100000"/>
              </a:lnSpc>
              <a:spcBef>
                <a:spcPts val="0"/>
              </a:spcBef>
            </a:pPr>
            <a:r>
              <a:rPr lang="en" sz="4800" dirty="0">
                <a:solidFill>
                  <a:srgbClr val="000000"/>
                </a:solidFill>
                <a:latin typeface="Arial"/>
                <a:ea typeface="Arial"/>
                <a:cs typeface="Arial"/>
                <a:sym typeface="Arial"/>
              </a:rPr>
              <a:t>Python Language Basics</a:t>
            </a:r>
          </a:p>
        </p:txBody>
      </p:sp>
    </p:spTree>
    <p:custDataLst>
      <p:tags r:id="rId1"/>
    </p:custDataLst>
    <p:extLst>
      <p:ext uri="{BB962C8B-B14F-4D97-AF65-F5344CB8AC3E}">
        <p14:creationId xmlns:p14="http://schemas.microsoft.com/office/powerpoint/2010/main" val="1901749913"/>
      </p:ext>
    </p:extLst>
  </p:cSld>
  <p:clrMapOvr>
    <a:masterClrMapping/>
  </p:clrMapOvr>
  <p:transition spd="slow">
    <p:cu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en-US" sz="3200" dirty="0"/>
              <a:t>Class tree</a:t>
            </a:r>
          </a:p>
        </p:txBody>
      </p:sp>
      <p:sp>
        <p:nvSpPr>
          <p:cNvPr id="105475" name="Rectangle 3"/>
          <p:cNvSpPr>
            <a:spLocks noGrp="1" noChangeArrowheads="1"/>
          </p:cNvSpPr>
          <p:nvPr>
            <p:ph type="body" idx="1"/>
          </p:nvPr>
        </p:nvSpPr>
        <p:spPr/>
        <p:txBody>
          <a:bodyPr/>
          <a:lstStyle/>
          <a:p>
            <a:r>
              <a:rPr lang="en-US" altLang="en-US" sz="2400" dirty="0"/>
              <a:t>We usually call class higher in the tree (like c2 and c3) </a:t>
            </a:r>
            <a:r>
              <a:rPr lang="en-US" altLang="en-US" sz="2400" i="1" dirty="0" err="1"/>
              <a:t>superclasses</a:t>
            </a:r>
            <a:r>
              <a:rPr lang="en-US" altLang="en-US" sz="2400" dirty="0"/>
              <a:t>; classes lower in the tree (like c1) are known as subclasses</a:t>
            </a:r>
          </a:p>
          <a:p>
            <a:endParaRPr lang="en-US" altLang="en-US" sz="2400" dirty="0"/>
          </a:p>
          <a:p>
            <a:r>
              <a:rPr lang="en-US" altLang="en-US" sz="2400" dirty="0"/>
              <a:t>The search procedure (try to look up some specific function belongs to which class) proceeds bottom-up, starting from left to right</a:t>
            </a:r>
          </a:p>
        </p:txBody>
      </p:sp>
    </p:spTree>
    <p:custDataLst>
      <p:tags r:id="rId1"/>
    </p:custDataLst>
    <p:extLst>
      <p:ext uri="{BB962C8B-B14F-4D97-AF65-F5344CB8AC3E}">
        <p14:creationId xmlns:p14="http://schemas.microsoft.com/office/powerpoint/2010/main" val="159169659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en-US" sz="3200" dirty="0"/>
              <a:t>Class tree</a:t>
            </a:r>
          </a:p>
        </p:txBody>
      </p:sp>
      <p:sp>
        <p:nvSpPr>
          <p:cNvPr id="106499" name="Rectangle 3"/>
          <p:cNvSpPr>
            <a:spLocks noGrp="1" noChangeArrowheads="1"/>
          </p:cNvSpPr>
          <p:nvPr>
            <p:ph type="body" idx="1"/>
          </p:nvPr>
        </p:nvSpPr>
        <p:spPr>
          <a:xfrm>
            <a:off x="1828801" y="1371602"/>
            <a:ext cx="8534400" cy="5029199"/>
          </a:xfrm>
        </p:spPr>
        <p:txBody>
          <a:bodyPr/>
          <a:lstStyle/>
          <a:p>
            <a:pPr>
              <a:lnSpc>
                <a:spcPct val="90000"/>
              </a:lnSpc>
            </a:pPr>
            <a:r>
              <a:rPr lang="en-US" altLang="en-US" sz="2400" dirty="0"/>
              <a:t>Suppose we build up the tree</a:t>
            </a:r>
          </a:p>
          <a:p>
            <a:pPr>
              <a:lnSpc>
                <a:spcPct val="90000"/>
              </a:lnSpc>
            </a:pPr>
            <a:r>
              <a:rPr lang="en-US" altLang="en-US" sz="2400" dirty="0"/>
              <a:t>If we say:   I2.w</a:t>
            </a:r>
          </a:p>
          <a:p>
            <a:pPr>
              <a:lnSpc>
                <a:spcPct val="90000"/>
              </a:lnSpc>
              <a:buFont typeface="Wingdings" pitchFamily="2" charset="2"/>
              <a:buNone/>
            </a:pPr>
            <a:r>
              <a:rPr lang="en-US" altLang="en-US" sz="2400" dirty="0"/>
              <a:t>   It indicates we have an instance2 and it calls the function w</a:t>
            </a:r>
          </a:p>
          <a:p>
            <a:pPr>
              <a:lnSpc>
                <a:spcPct val="90000"/>
              </a:lnSpc>
            </a:pPr>
            <a:r>
              <a:rPr lang="en-US" altLang="en-US" sz="2400" dirty="0"/>
              <a:t>now, we need to search where does the function w defined</a:t>
            </a:r>
          </a:p>
          <a:p>
            <a:pPr>
              <a:lnSpc>
                <a:spcPct val="90000"/>
              </a:lnSpc>
            </a:pPr>
            <a:r>
              <a:rPr lang="en-US" altLang="en-US" sz="2400" dirty="0"/>
              <a:t>Therefore, the Python will search the linked objects in the order:</a:t>
            </a:r>
          </a:p>
          <a:p>
            <a:pPr>
              <a:lnSpc>
                <a:spcPct val="90000"/>
              </a:lnSpc>
              <a:buFont typeface="Wingdings" pitchFamily="2" charset="2"/>
              <a:buNone/>
            </a:pPr>
            <a:r>
              <a:rPr lang="en-US" altLang="en-US" sz="2400" dirty="0"/>
              <a:t>   I2,  C1,  C2,  C3  and stop at the first .w it finds</a:t>
            </a:r>
          </a:p>
          <a:p>
            <a:pPr>
              <a:lnSpc>
                <a:spcPct val="90000"/>
              </a:lnSpc>
            </a:pPr>
            <a:r>
              <a:rPr lang="en-US" altLang="en-US" sz="2400" dirty="0"/>
              <a:t>In OOP, I2 “inherits” w from C3</a:t>
            </a:r>
          </a:p>
        </p:txBody>
      </p:sp>
    </p:spTree>
    <p:custDataLst>
      <p:tags r:id="rId1"/>
    </p:custDataLst>
    <p:extLst>
      <p:ext uri="{BB962C8B-B14F-4D97-AF65-F5344CB8AC3E}">
        <p14:creationId xmlns:p14="http://schemas.microsoft.com/office/powerpoint/2010/main" val="3894029726"/>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en-US" sz="3200" dirty="0"/>
              <a:t>Class tree</a:t>
            </a:r>
          </a:p>
        </p:txBody>
      </p:sp>
      <p:sp>
        <p:nvSpPr>
          <p:cNvPr id="107523" name="Rectangle 3"/>
          <p:cNvSpPr>
            <a:spLocks noGrp="1" noChangeArrowheads="1"/>
          </p:cNvSpPr>
          <p:nvPr>
            <p:ph type="body" idx="1"/>
          </p:nvPr>
        </p:nvSpPr>
        <p:spPr>
          <a:xfrm>
            <a:off x="1828801" y="1371602"/>
            <a:ext cx="8534400" cy="5410199"/>
          </a:xfrm>
        </p:spPr>
        <p:txBody>
          <a:bodyPr/>
          <a:lstStyle/>
          <a:p>
            <a:pPr>
              <a:lnSpc>
                <a:spcPct val="90000"/>
              </a:lnSpc>
            </a:pPr>
            <a:r>
              <a:rPr lang="en-US" altLang="en-US" dirty="0"/>
              <a:t>I1.x and I2.x both find x in C1 and stop, since C1 is lower than C2</a:t>
            </a:r>
          </a:p>
          <a:p>
            <a:pPr>
              <a:lnSpc>
                <a:spcPct val="90000"/>
              </a:lnSpc>
            </a:pPr>
            <a:endParaRPr lang="en-US" altLang="en-US" dirty="0"/>
          </a:p>
          <a:p>
            <a:pPr>
              <a:lnSpc>
                <a:spcPct val="90000"/>
              </a:lnSpc>
            </a:pPr>
            <a:r>
              <a:rPr lang="en-US" altLang="en-US" dirty="0"/>
              <a:t>I1.y and I2.y both find y in C1, since that’s the only y</a:t>
            </a:r>
          </a:p>
          <a:p>
            <a:pPr>
              <a:lnSpc>
                <a:spcPct val="90000"/>
              </a:lnSpc>
            </a:pPr>
            <a:endParaRPr lang="en-US" altLang="en-US" dirty="0"/>
          </a:p>
          <a:p>
            <a:pPr>
              <a:lnSpc>
                <a:spcPct val="90000"/>
              </a:lnSpc>
            </a:pPr>
            <a:r>
              <a:rPr lang="en-US" altLang="en-US" dirty="0"/>
              <a:t>I1.z and I2.z both find z in C2, since C2 is more to the left than C3</a:t>
            </a:r>
          </a:p>
          <a:p>
            <a:pPr>
              <a:lnSpc>
                <a:spcPct val="90000"/>
              </a:lnSpc>
            </a:pPr>
            <a:endParaRPr lang="en-US" altLang="en-US" dirty="0"/>
          </a:p>
          <a:p>
            <a:pPr>
              <a:lnSpc>
                <a:spcPct val="90000"/>
              </a:lnSpc>
            </a:pPr>
            <a:r>
              <a:rPr lang="en-US" altLang="en-US" dirty="0"/>
              <a:t>I2.name finds name in I2, without climbing the tree at all</a:t>
            </a:r>
          </a:p>
        </p:txBody>
      </p:sp>
    </p:spTree>
    <p:custDataLst>
      <p:tags r:id="rId1"/>
    </p:custDataLst>
    <p:extLst>
      <p:ext uri="{BB962C8B-B14F-4D97-AF65-F5344CB8AC3E}">
        <p14:creationId xmlns:p14="http://schemas.microsoft.com/office/powerpoint/2010/main" val="1042070589"/>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en-US" sz="3200" dirty="0"/>
              <a:t>Class vs. Modules</a:t>
            </a:r>
          </a:p>
        </p:txBody>
      </p:sp>
      <p:sp>
        <p:nvSpPr>
          <p:cNvPr id="108547" name="Rectangle 3"/>
          <p:cNvSpPr>
            <a:spLocks noGrp="1" noChangeArrowheads="1"/>
          </p:cNvSpPr>
          <p:nvPr>
            <p:ph type="body" idx="1"/>
          </p:nvPr>
        </p:nvSpPr>
        <p:spPr/>
        <p:txBody>
          <a:bodyPr/>
          <a:lstStyle/>
          <a:p>
            <a:pPr>
              <a:lnSpc>
                <a:spcPct val="90000"/>
              </a:lnSpc>
            </a:pPr>
            <a:r>
              <a:rPr lang="en-US" altLang="en-US" sz="2400" dirty="0"/>
              <a:t>All of the class and instance objects we put in these trees are just package of names.</a:t>
            </a:r>
          </a:p>
          <a:p>
            <a:pPr>
              <a:lnSpc>
                <a:spcPct val="90000"/>
              </a:lnSpc>
            </a:pPr>
            <a:endParaRPr lang="en-US" altLang="en-US" sz="2400" dirty="0"/>
          </a:p>
          <a:p>
            <a:pPr>
              <a:lnSpc>
                <a:spcPct val="90000"/>
              </a:lnSpc>
            </a:pPr>
            <a:r>
              <a:rPr lang="en-US" altLang="en-US" sz="2400" dirty="0"/>
              <a:t>If that sounds like modules, it should;</a:t>
            </a:r>
          </a:p>
          <a:p>
            <a:pPr>
              <a:lnSpc>
                <a:spcPct val="90000"/>
              </a:lnSpc>
            </a:pPr>
            <a:endParaRPr lang="en-US" altLang="en-US" sz="2400" dirty="0"/>
          </a:p>
          <a:p>
            <a:pPr>
              <a:lnSpc>
                <a:spcPct val="90000"/>
              </a:lnSpc>
            </a:pPr>
            <a:r>
              <a:rPr lang="en-US" altLang="en-US" sz="2400" dirty="0"/>
              <a:t>The only difference here is that objects in class tree also have “automatically-search” links to other namespace objects.</a:t>
            </a:r>
          </a:p>
        </p:txBody>
      </p:sp>
    </p:spTree>
    <p:custDataLst>
      <p:tags r:id="rId1"/>
    </p:custDataLst>
    <p:extLst>
      <p:ext uri="{BB962C8B-B14F-4D97-AF65-F5344CB8AC3E}">
        <p14:creationId xmlns:p14="http://schemas.microsoft.com/office/powerpoint/2010/main" val="3312747189"/>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en-US" sz="3200" dirty="0"/>
              <a:t>Coding the Class Tree</a:t>
            </a:r>
          </a:p>
        </p:txBody>
      </p:sp>
      <p:sp>
        <p:nvSpPr>
          <p:cNvPr id="109571" name="Rectangle 3"/>
          <p:cNvSpPr>
            <a:spLocks noGrp="1" noChangeArrowheads="1"/>
          </p:cNvSpPr>
          <p:nvPr>
            <p:ph type="body" idx="1"/>
          </p:nvPr>
        </p:nvSpPr>
        <p:spPr/>
        <p:txBody>
          <a:bodyPr/>
          <a:lstStyle/>
          <a:p>
            <a:r>
              <a:rPr lang="en-US" altLang="en-US" sz="2400" dirty="0"/>
              <a:t>Each “class” statement generates a new class object</a:t>
            </a:r>
          </a:p>
          <a:p>
            <a:r>
              <a:rPr lang="en-US" altLang="en-US" sz="2400" dirty="0"/>
              <a:t>Each time a class is called, it generates a new “instance” object</a:t>
            </a:r>
          </a:p>
          <a:p>
            <a:r>
              <a:rPr lang="en-US" altLang="en-US" sz="2400" dirty="0"/>
              <a:t>Instances are automatically linked to the class they are created from</a:t>
            </a:r>
          </a:p>
          <a:p>
            <a:r>
              <a:rPr lang="en-US" altLang="en-US" sz="2400" dirty="0"/>
              <a:t>Classes are linked to their </a:t>
            </a:r>
            <a:r>
              <a:rPr lang="en-US" altLang="en-US" sz="2400" dirty="0" err="1"/>
              <a:t>superclasses</a:t>
            </a:r>
            <a:endParaRPr lang="en-US" altLang="en-US" sz="2400" dirty="0"/>
          </a:p>
        </p:txBody>
      </p:sp>
    </p:spTree>
    <p:custDataLst>
      <p:tags r:id="rId1"/>
    </p:custDataLst>
    <p:extLst>
      <p:ext uri="{BB962C8B-B14F-4D97-AF65-F5344CB8AC3E}">
        <p14:creationId xmlns:p14="http://schemas.microsoft.com/office/powerpoint/2010/main" val="126702964"/>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en-US" sz="3200" dirty="0"/>
              <a:t>Coding the Class Tree</a:t>
            </a:r>
          </a:p>
        </p:txBody>
      </p:sp>
      <p:sp>
        <p:nvSpPr>
          <p:cNvPr id="110595" name="Rectangle 3"/>
          <p:cNvSpPr>
            <a:spLocks noGrp="1" noChangeArrowheads="1"/>
          </p:cNvSpPr>
          <p:nvPr>
            <p:ph type="body" idx="1"/>
          </p:nvPr>
        </p:nvSpPr>
        <p:spPr>
          <a:xfrm>
            <a:off x="1828801" y="1371602"/>
            <a:ext cx="8534400" cy="4648199"/>
          </a:xfrm>
        </p:spPr>
        <p:txBody>
          <a:bodyPr/>
          <a:lstStyle/>
          <a:p>
            <a:pPr>
              <a:lnSpc>
                <a:spcPct val="80000"/>
              </a:lnSpc>
            </a:pPr>
            <a:r>
              <a:rPr lang="en-US" altLang="en-US" dirty="0"/>
              <a:t>To build the class tree we just saw, we would run Python code in this form:</a:t>
            </a:r>
          </a:p>
          <a:p>
            <a:pPr>
              <a:lnSpc>
                <a:spcPct val="80000"/>
              </a:lnSpc>
            </a:pPr>
            <a:endParaRPr lang="en-US" altLang="en-US" dirty="0"/>
          </a:p>
          <a:p>
            <a:pPr>
              <a:lnSpc>
                <a:spcPct val="80000"/>
              </a:lnSpc>
              <a:buFont typeface="Wingdings" pitchFamily="2" charset="2"/>
              <a:buNone/>
            </a:pPr>
            <a:r>
              <a:rPr lang="en-US" altLang="en-US" dirty="0"/>
              <a:t>class C2: …</a:t>
            </a:r>
          </a:p>
          <a:p>
            <a:pPr>
              <a:lnSpc>
                <a:spcPct val="80000"/>
              </a:lnSpc>
              <a:buFont typeface="Wingdings" pitchFamily="2" charset="2"/>
              <a:buNone/>
            </a:pPr>
            <a:r>
              <a:rPr lang="en-US" altLang="en-US" dirty="0"/>
              <a:t>class C3: …</a:t>
            </a:r>
          </a:p>
          <a:p>
            <a:pPr>
              <a:lnSpc>
                <a:spcPct val="80000"/>
              </a:lnSpc>
              <a:buFont typeface="Wingdings" pitchFamily="2" charset="2"/>
              <a:buNone/>
            </a:pPr>
            <a:r>
              <a:rPr lang="en-US" altLang="en-US" dirty="0"/>
              <a:t>class C1 (C2,C3): …</a:t>
            </a:r>
          </a:p>
          <a:p>
            <a:pPr>
              <a:lnSpc>
                <a:spcPct val="80000"/>
              </a:lnSpc>
              <a:buFont typeface="Wingdings" pitchFamily="2" charset="2"/>
              <a:buNone/>
            </a:pPr>
            <a:endParaRPr lang="en-US" altLang="en-US" dirty="0"/>
          </a:p>
          <a:p>
            <a:pPr>
              <a:lnSpc>
                <a:spcPct val="80000"/>
              </a:lnSpc>
              <a:buFont typeface="Wingdings" pitchFamily="2" charset="2"/>
              <a:buNone/>
            </a:pPr>
            <a:r>
              <a:rPr lang="en-US" altLang="en-US" dirty="0"/>
              <a:t>I1=C1()</a:t>
            </a:r>
          </a:p>
          <a:p>
            <a:pPr>
              <a:lnSpc>
                <a:spcPct val="80000"/>
              </a:lnSpc>
              <a:buFont typeface="Wingdings" pitchFamily="2" charset="2"/>
              <a:buNone/>
            </a:pPr>
            <a:r>
              <a:rPr lang="en-US" altLang="en-US" dirty="0"/>
              <a:t>I2=C2()</a:t>
            </a:r>
          </a:p>
        </p:txBody>
      </p:sp>
    </p:spTree>
    <p:custDataLst>
      <p:tags r:id="rId1"/>
    </p:custDataLst>
    <p:extLst>
      <p:ext uri="{BB962C8B-B14F-4D97-AF65-F5344CB8AC3E}">
        <p14:creationId xmlns:p14="http://schemas.microsoft.com/office/powerpoint/2010/main" val="533081545"/>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en-US" sz="3200" dirty="0"/>
              <a:t>A First Example</a:t>
            </a:r>
          </a:p>
        </p:txBody>
      </p:sp>
      <p:sp>
        <p:nvSpPr>
          <p:cNvPr id="111619" name="Rectangle 3"/>
          <p:cNvSpPr>
            <a:spLocks noGrp="1" noChangeArrowheads="1"/>
          </p:cNvSpPr>
          <p:nvPr>
            <p:ph type="body" idx="1"/>
          </p:nvPr>
        </p:nvSpPr>
        <p:spPr/>
        <p:txBody>
          <a:bodyPr/>
          <a:lstStyle/>
          <a:p>
            <a:pPr>
              <a:buFont typeface="Wingdings" pitchFamily="2" charset="2"/>
              <a:buNone/>
            </a:pPr>
            <a:r>
              <a:rPr lang="en-US" altLang="en-US"/>
              <a:t> </a:t>
            </a:r>
          </a:p>
        </p:txBody>
      </p:sp>
      <p:pic>
        <p:nvPicPr>
          <p:cNvPr id="1116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981201"/>
            <a:ext cx="4343400" cy="39338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904889635"/>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en-US" sz="3200" dirty="0"/>
              <a:t>Class Tree</a:t>
            </a:r>
          </a:p>
        </p:txBody>
      </p:sp>
      <p:sp>
        <p:nvSpPr>
          <p:cNvPr id="112643" name="Rectangle 3"/>
          <p:cNvSpPr>
            <a:spLocks noGrp="1" noChangeArrowheads="1"/>
          </p:cNvSpPr>
          <p:nvPr>
            <p:ph type="body" idx="1"/>
          </p:nvPr>
        </p:nvSpPr>
        <p:spPr/>
        <p:txBody>
          <a:bodyPr/>
          <a:lstStyle/>
          <a:p>
            <a:pPr>
              <a:buFont typeface="Wingdings" pitchFamily="2" charset="2"/>
              <a:buNone/>
            </a:pPr>
            <a:r>
              <a:rPr lang="en-US" altLang="en-US"/>
              <a:t> </a:t>
            </a:r>
          </a:p>
        </p:txBody>
      </p:sp>
      <p:pic>
        <p:nvPicPr>
          <p:cNvPr id="1126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133600"/>
            <a:ext cx="7315200" cy="411638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071221257"/>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en-US" sz="3200" dirty="0"/>
              <a:t>A Second Example</a:t>
            </a:r>
          </a:p>
        </p:txBody>
      </p:sp>
      <p:sp>
        <p:nvSpPr>
          <p:cNvPr id="113667" name="Rectangle 3"/>
          <p:cNvSpPr>
            <a:spLocks noGrp="1" noChangeArrowheads="1"/>
          </p:cNvSpPr>
          <p:nvPr>
            <p:ph type="body" idx="1"/>
          </p:nvPr>
        </p:nvSpPr>
        <p:spPr/>
        <p:txBody>
          <a:bodyPr/>
          <a:lstStyle/>
          <a:p>
            <a:pPr>
              <a:buFont typeface="Wingdings" pitchFamily="2" charset="2"/>
              <a:buNone/>
            </a:pPr>
            <a:r>
              <a:rPr lang="en-US" altLang="en-US"/>
              <a:t> </a:t>
            </a:r>
          </a:p>
        </p:txBody>
      </p:sp>
      <p:pic>
        <p:nvPicPr>
          <p:cNvPr id="1136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981201"/>
            <a:ext cx="5410200" cy="424021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482579958"/>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en-US" sz="3200" dirty="0"/>
              <a:t>A Second Example</a:t>
            </a:r>
          </a:p>
        </p:txBody>
      </p:sp>
      <p:sp>
        <p:nvSpPr>
          <p:cNvPr id="114691" name="Rectangle 3"/>
          <p:cNvSpPr>
            <a:spLocks noGrp="1" noChangeArrowheads="1"/>
          </p:cNvSpPr>
          <p:nvPr>
            <p:ph type="body" idx="1"/>
          </p:nvPr>
        </p:nvSpPr>
        <p:spPr/>
        <p:txBody>
          <a:bodyPr/>
          <a:lstStyle/>
          <a:p>
            <a:pPr>
              <a:buFont typeface="Wingdings" pitchFamily="2" charset="2"/>
              <a:buNone/>
            </a:pPr>
            <a:r>
              <a:rPr lang="en-US" altLang="en-US"/>
              <a:t> </a:t>
            </a:r>
          </a:p>
        </p:txBody>
      </p:sp>
      <p:pic>
        <p:nvPicPr>
          <p:cNvPr id="1146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828800"/>
            <a:ext cx="5029200" cy="47815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5046994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509584" y="0"/>
            <a:ext cx="8228160" cy="1062832"/>
          </a:xfrm>
          <a:ln/>
        </p:spPr>
        <p:txBody>
          <a:bodyPr/>
          <a:lstStyle/>
          <a:p>
            <a:pPr>
              <a:lnSpc>
                <a:spcPct val="93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Very Basic Stuff</a:t>
            </a:r>
          </a:p>
        </p:txBody>
      </p:sp>
      <p:sp>
        <p:nvSpPr>
          <p:cNvPr id="9218" name="Rectangle 2"/>
          <p:cNvSpPr>
            <a:spLocks noGrp="1" noChangeArrowheads="1"/>
          </p:cNvSpPr>
          <p:nvPr>
            <p:ph type="body" idx="1"/>
          </p:nvPr>
        </p:nvSpPr>
        <p:spPr>
          <a:xfrm>
            <a:off x="1938720" y="1451673"/>
            <a:ext cx="8228160" cy="5262312"/>
          </a:xfrm>
          <a:ln/>
        </p:spPr>
        <p:txBody>
          <a:bodyPr/>
          <a:lstStyle/>
          <a:p>
            <a:pPr marL="437942" indent="-342900">
              <a:lnSpc>
                <a:spcPct val="93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You can run python programs from files, just like </a:t>
            </a:r>
            <a:r>
              <a:rPr lang="en-GB" altLang="en-US" sz="2400" dirty="0" err="1"/>
              <a:t>perl</a:t>
            </a:r>
            <a:r>
              <a:rPr lang="en-GB" altLang="en-US" sz="2400" dirty="0"/>
              <a:t> or shell scripts, by typing “python program.py” at the command line.  The file can contain just the python commands.</a:t>
            </a:r>
          </a:p>
          <a:p>
            <a:pPr marL="437942" indent="-342900">
              <a:lnSpc>
                <a:spcPct val="93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Or, one can invoke the program directly by typing the name of the file, “program.py”, if it has as a first line something like “#!/</a:t>
            </a:r>
            <a:r>
              <a:rPr lang="en-GB" altLang="en-US" sz="2400" dirty="0" err="1"/>
              <a:t>usr</a:t>
            </a:r>
            <a:r>
              <a:rPr lang="en-GB" altLang="en-US" sz="2400" dirty="0"/>
              <a:t>/bin/python” (like a shell script... works as long as the file has execute permissions set)</a:t>
            </a:r>
            <a:r>
              <a:rPr lang="ar-SA" altLang="en-US" sz="2400" dirty="0"/>
              <a:t>‏</a:t>
            </a:r>
            <a:endParaRPr lang="en-GB" altLang="en-US" sz="2400" dirty="0"/>
          </a:p>
          <a:p>
            <a:pPr marL="437942" indent="-342900">
              <a:lnSpc>
                <a:spcPct val="93000"/>
              </a:lnSpc>
              <a:buSzPct val="99000"/>
              <a:buFont typeface="Wingdings" panose="05000000000000000000"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Alternatively, you can enter a python shell and run python commands interactively, by typing “python”</a:t>
            </a:r>
          </a:p>
        </p:txBody>
      </p:sp>
    </p:spTree>
    <p:custDataLst>
      <p:tags r:id="rId1"/>
    </p:custDataLst>
    <p:extLst>
      <p:ext uri="{BB962C8B-B14F-4D97-AF65-F5344CB8AC3E}">
        <p14:creationId xmlns:p14="http://schemas.microsoft.com/office/powerpoint/2010/main" val="91937881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en-US" sz="3200" dirty="0"/>
              <a:t>Class Tree</a:t>
            </a:r>
          </a:p>
        </p:txBody>
      </p:sp>
      <p:sp>
        <p:nvSpPr>
          <p:cNvPr id="115715" name="Rectangle 3"/>
          <p:cNvSpPr>
            <a:spLocks noGrp="1" noChangeArrowheads="1"/>
          </p:cNvSpPr>
          <p:nvPr>
            <p:ph type="body" idx="1"/>
          </p:nvPr>
        </p:nvSpPr>
        <p:spPr/>
        <p:txBody>
          <a:bodyPr/>
          <a:lstStyle/>
          <a:p>
            <a:pPr>
              <a:buFont typeface="Wingdings" pitchFamily="2" charset="2"/>
              <a:buNone/>
            </a:pPr>
            <a:r>
              <a:rPr lang="en-US" altLang="en-US"/>
              <a:t> </a:t>
            </a:r>
          </a:p>
        </p:txBody>
      </p:sp>
      <p:pic>
        <p:nvPicPr>
          <p:cNvPr id="1157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1" y="1905001"/>
            <a:ext cx="7726363" cy="41433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0199710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p:nvPr>
        </p:nvSpPr>
        <p:spPr>
          <a:xfrm>
            <a:off x="2346959" y="3253802"/>
            <a:ext cx="7566600" cy="1546799"/>
          </a:xfrm>
          <a:prstGeom prst="rect">
            <a:avLst/>
          </a:prstGeom>
        </p:spPr>
        <p:txBody>
          <a:bodyPr vert="horz" wrap="square" lIns="38100" tIns="38100" rIns="38100" bIns="38100" numCol="1" anchor="t" anchorCtr="0" compatLnSpc="1">
            <a:prstTxWarp prst="textNoShape">
              <a:avLst/>
            </a:prstTxWarp>
            <a:noAutofit/>
          </a:bodyPr>
          <a:lstStyle/>
          <a:p>
            <a:pPr lvl="0"/>
            <a:r>
              <a:rPr lang="en-IN" dirty="0">
                <a:solidFill>
                  <a:srgbClr val="000000"/>
                </a:solidFill>
                <a:ea typeface="Arial"/>
                <a:cs typeface="Arial"/>
                <a:sym typeface="Arial"/>
              </a:rPr>
              <a:t>Using Collection Data Types</a:t>
            </a:r>
            <a:endParaRPr lang="en" sz="4800" dirty="0">
              <a:solidFill>
                <a:srgbClr val="000000"/>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736045234"/>
      </p:ext>
    </p:extLst>
  </p:cSld>
  <p:clrMapOvr>
    <a:masterClrMapping/>
  </p:clrMapOvr>
  <p:transition spd="slow">
    <p:cut/>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p:cNvSpPr>
            <a:spLocks noGrp="1" noChangeArrowheads="1"/>
          </p:cNvSpPr>
          <p:nvPr>
            <p:ph type="title"/>
          </p:nvPr>
        </p:nvSpPr>
        <p:spPr>
          <a:xfrm>
            <a:off x="1536357" y="0"/>
            <a:ext cx="8223840" cy="1058512"/>
          </a:xfrm>
          <a:ln/>
        </p:spPr>
        <p:txBody>
          <a:bodyPr/>
          <a:lstStyle/>
          <a:p>
            <a:pPr>
              <a:lnSpc>
                <a:spcPct val="76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Tuples</a:t>
            </a:r>
          </a:p>
        </p:txBody>
      </p:sp>
      <p:sp>
        <p:nvSpPr>
          <p:cNvPr id="77826" name="Rectangle 2"/>
          <p:cNvSpPr>
            <a:spLocks noGrp="1" noChangeArrowheads="1"/>
          </p:cNvSpPr>
          <p:nvPr>
            <p:ph type="body" idx="1"/>
          </p:nvPr>
        </p:nvSpPr>
        <p:spPr>
          <a:xfrm>
            <a:off x="1980480" y="1604328"/>
            <a:ext cx="8223840" cy="4758260"/>
          </a:xfrm>
          <a:ln/>
        </p:spPr>
        <p:txBody>
          <a:bodyPr/>
          <a:lstStyle/>
          <a:p>
            <a:pPr marL="364326" indent="-269284">
              <a:lnSpc>
                <a:spcPct val="76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Tuples are a collection of data items.  They may be of different types.  Tuples are </a:t>
            </a:r>
            <a:r>
              <a:rPr lang="en-GB" altLang="en-US" sz="2400" i="1" dirty="0"/>
              <a:t>immutable </a:t>
            </a:r>
            <a:r>
              <a:rPr lang="en-GB" altLang="en-US" sz="2400" dirty="0"/>
              <a:t>like strings.  Lists are like tuples but are mutable.</a:t>
            </a:r>
            <a:br>
              <a:rPr lang="en-GB" altLang="en-US" sz="2400" dirty="0">
                <a:solidFill>
                  <a:srgbClr val="FF00FF"/>
                </a:solidFill>
              </a:rPr>
            </a:br>
            <a:br>
              <a:rPr lang="en-GB" altLang="en-US" sz="2400" dirty="0">
                <a:solidFill>
                  <a:srgbClr val="FF00FF"/>
                </a:solidFill>
              </a:rPr>
            </a:br>
            <a:r>
              <a:rPr lang="en-GB" altLang="en-US" sz="2400" dirty="0"/>
              <a:t>&gt;&gt;&gt;“Tony”, “Pat”, “Stewart”</a:t>
            </a:r>
            <a:br>
              <a:rPr lang="en-GB" altLang="en-US" sz="2400" dirty="0">
                <a:solidFill>
                  <a:srgbClr val="FF00FF"/>
                </a:solidFill>
              </a:rPr>
            </a:br>
            <a:r>
              <a:rPr lang="en-GB" altLang="en-US" sz="2400" dirty="0"/>
              <a:t>('Tony', 'Pat', 'Stewart')</a:t>
            </a:r>
            <a:br>
              <a:rPr lang="en-GB" altLang="en-US" sz="2400" dirty="0">
                <a:solidFill>
                  <a:srgbClr val="FF00FF"/>
                </a:solidFill>
              </a:rPr>
            </a:br>
            <a:r>
              <a:rPr lang="en-GB" altLang="en-US" sz="2400" dirty="0"/>
              <a:t>Python uses () to denote tuples; we could also use (), but if we have only one item, we need to use a comma to indicate it's a tuple: (“Tony”,). </a:t>
            </a:r>
          </a:p>
          <a:p>
            <a:pPr marL="364326" indent="-269284">
              <a:lnSpc>
                <a:spcPct val="76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An empty tuple is denoted by ()</a:t>
            </a:r>
            <a:r>
              <a:rPr lang="ar-SA" altLang="en-US" sz="2400" dirty="0">
                <a:cs typeface="Arial" charset="0"/>
              </a:rPr>
              <a:t>‏</a:t>
            </a:r>
            <a:endParaRPr lang="en-GB" altLang="en-US" sz="2400" dirty="0"/>
          </a:p>
          <a:p>
            <a:pPr marL="364326" indent="-269284">
              <a:lnSpc>
                <a:spcPct val="76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Need to enclose tuple in () if we want to pass it all together as one argument to a function</a:t>
            </a:r>
            <a:br>
              <a:rPr lang="en-GB" altLang="en-US" sz="2400" dirty="0">
                <a:solidFill>
                  <a:srgbClr val="FF00FF"/>
                </a:solidFill>
              </a:rPr>
            </a:br>
            <a:endParaRPr lang="en-GB" altLang="en-US" sz="2400" dirty="0">
              <a:solidFill>
                <a:srgbClr val="FF00FF"/>
              </a:solidFill>
            </a:endParaRPr>
          </a:p>
        </p:txBody>
      </p:sp>
    </p:spTree>
    <p:custDataLst>
      <p:tags r:id="rId1"/>
    </p:custDataLst>
    <p:extLst>
      <p:ext uri="{BB962C8B-B14F-4D97-AF65-F5344CB8AC3E}">
        <p14:creationId xmlns:p14="http://schemas.microsoft.com/office/powerpoint/2010/main" val="5858551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1"/>
          <p:cNvSpPr>
            <a:spLocks noGrp="1" noChangeArrowheads="1"/>
          </p:cNvSpPr>
          <p:nvPr>
            <p:ph type="title"/>
          </p:nvPr>
        </p:nvSpPr>
        <p:spPr>
          <a:xfrm>
            <a:off x="1676400" y="0"/>
            <a:ext cx="8223840" cy="1058512"/>
          </a:xfrm>
          <a:ln/>
        </p:spPr>
        <p:txBody>
          <a:bodyPr/>
          <a:lstStyle/>
          <a:p>
            <a:pPr>
              <a:lnSpc>
                <a:spcPct val="76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Lists</a:t>
            </a:r>
          </a:p>
        </p:txBody>
      </p:sp>
      <p:sp>
        <p:nvSpPr>
          <p:cNvPr id="78850" name="Rectangle 2"/>
          <p:cNvSpPr>
            <a:spLocks noGrp="1" noChangeArrowheads="1"/>
          </p:cNvSpPr>
          <p:nvPr>
            <p:ph type="body" idx="1"/>
          </p:nvPr>
        </p:nvSpPr>
        <p:spPr>
          <a:xfrm>
            <a:off x="1980480" y="1604330"/>
            <a:ext cx="8223840" cy="5093815"/>
          </a:xfrm>
          <a:ln/>
        </p:spPr>
        <p:txBody>
          <a:bodyPr/>
          <a:lstStyle/>
          <a:p>
            <a:pPr marL="364326" indent="-269284">
              <a:lnSpc>
                <a:spcPct val="76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Like tuples, but mutable, and designated by square brackets instead of parentheses:</a:t>
            </a:r>
            <a:br>
              <a:rPr lang="en-GB" altLang="en-US" sz="2400" dirty="0">
                <a:solidFill>
                  <a:srgbClr val="FF00FF"/>
                </a:solidFill>
              </a:rPr>
            </a:br>
            <a:r>
              <a:rPr lang="en-GB" altLang="en-US" sz="2400" dirty="0"/>
              <a:t>&gt;&gt;&gt; [1, 3, 5, 7, 11]</a:t>
            </a:r>
            <a:br>
              <a:rPr lang="en-GB" altLang="en-US" sz="2400" dirty="0">
                <a:solidFill>
                  <a:srgbClr val="FF00FF"/>
                </a:solidFill>
              </a:rPr>
            </a:br>
            <a:r>
              <a:rPr lang="en-GB" altLang="en-US" sz="2400" dirty="0"/>
              <a:t>[1, 3, 5, 7, 11]</a:t>
            </a:r>
            <a:br>
              <a:rPr lang="en-GB" altLang="en-US" sz="2400" dirty="0">
                <a:solidFill>
                  <a:srgbClr val="FF00FF"/>
                </a:solidFill>
              </a:rPr>
            </a:br>
            <a:r>
              <a:rPr lang="en-GB" altLang="en-US" sz="2400" dirty="0"/>
              <a:t>&gt;&gt;&gt; [0, 1, 'boom']</a:t>
            </a:r>
            <a:br>
              <a:rPr lang="en-GB" altLang="en-US" sz="2400" dirty="0">
                <a:solidFill>
                  <a:srgbClr val="FF00FF"/>
                </a:solidFill>
              </a:rPr>
            </a:br>
            <a:r>
              <a:rPr lang="en-GB" altLang="en-US" sz="2400" dirty="0"/>
              <a:t>[0, 1, 'boom']</a:t>
            </a:r>
          </a:p>
          <a:p>
            <a:pPr marL="364326" indent="-269284">
              <a:lnSpc>
                <a:spcPct val="76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An empty list is []</a:t>
            </a:r>
          </a:p>
          <a:p>
            <a:pPr marL="364326" indent="-269284">
              <a:lnSpc>
                <a:spcPct val="76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Append an item:</a:t>
            </a:r>
            <a:br>
              <a:rPr lang="en-GB" altLang="en-US" sz="2400" dirty="0">
                <a:solidFill>
                  <a:srgbClr val="FF00FF"/>
                </a:solidFill>
              </a:rPr>
            </a:br>
            <a:r>
              <a:rPr lang="en-GB" altLang="en-US" sz="2400" dirty="0"/>
              <a:t>&gt;&gt;&gt; x = [1, 2, 3]</a:t>
            </a:r>
            <a:br>
              <a:rPr lang="en-GB" altLang="en-US" sz="2400" dirty="0">
                <a:solidFill>
                  <a:srgbClr val="FF00FF"/>
                </a:solidFill>
              </a:rPr>
            </a:br>
            <a:r>
              <a:rPr lang="en-GB" altLang="en-US" sz="2400" dirty="0"/>
              <a:t>&gt;&gt;&gt; </a:t>
            </a:r>
            <a:r>
              <a:rPr lang="en-GB" altLang="en-US" sz="2400" dirty="0" err="1"/>
              <a:t>x.append</a:t>
            </a:r>
            <a:r>
              <a:rPr lang="en-GB" altLang="en-US" sz="2400" dirty="0"/>
              <a:t>(“done”)</a:t>
            </a:r>
            <a:br>
              <a:rPr lang="en-GB" altLang="en-US" sz="2400" dirty="0">
                <a:solidFill>
                  <a:srgbClr val="FF00FF"/>
                </a:solidFill>
              </a:rPr>
            </a:br>
            <a:r>
              <a:rPr lang="en-GB" altLang="en-US" sz="2400" dirty="0"/>
              <a:t>&gt;&gt;&gt; print x</a:t>
            </a:r>
            <a:br>
              <a:rPr lang="en-GB" altLang="en-US" sz="2400" dirty="0">
                <a:solidFill>
                  <a:srgbClr val="FF00FF"/>
                </a:solidFill>
              </a:rPr>
            </a:br>
            <a:r>
              <a:rPr lang="en-GB" altLang="en-US" sz="2400" dirty="0"/>
              <a:t>[1, 2, 3, 'done']</a:t>
            </a:r>
            <a:br>
              <a:rPr lang="en-GB" altLang="en-US" sz="2400" dirty="0">
                <a:solidFill>
                  <a:srgbClr val="FF00FF"/>
                </a:solidFill>
              </a:rPr>
            </a:br>
            <a:br>
              <a:rPr lang="en-GB" altLang="en-US" sz="2400" dirty="0">
                <a:solidFill>
                  <a:srgbClr val="FF00FF"/>
                </a:solidFill>
              </a:rPr>
            </a:br>
            <a:endParaRPr lang="en-GB" altLang="en-US" sz="2400" dirty="0">
              <a:solidFill>
                <a:srgbClr val="FF00FF"/>
              </a:solidFill>
            </a:endParaRPr>
          </a:p>
        </p:txBody>
      </p:sp>
    </p:spTree>
    <p:custDataLst>
      <p:tags r:id="rId1"/>
    </p:custDataLst>
    <p:extLst>
      <p:ext uri="{BB962C8B-B14F-4D97-AF65-F5344CB8AC3E}">
        <p14:creationId xmlns:p14="http://schemas.microsoft.com/office/powerpoint/2010/main" val="33561062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
          <p:cNvSpPr>
            <a:spLocks noGrp="1" noChangeArrowheads="1"/>
          </p:cNvSpPr>
          <p:nvPr>
            <p:ph type="title"/>
          </p:nvPr>
        </p:nvSpPr>
        <p:spPr>
          <a:xfrm>
            <a:off x="1521941" y="8238"/>
            <a:ext cx="8223840" cy="1058512"/>
          </a:xfrm>
          <a:ln/>
        </p:spPr>
        <p:txBody>
          <a:bodyPr/>
          <a:lstStyle/>
          <a:p>
            <a:pPr>
              <a:lnSpc>
                <a:spcPct val="76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Lists and Tuples Contain Object References</a:t>
            </a:r>
          </a:p>
        </p:txBody>
      </p:sp>
      <p:sp>
        <p:nvSpPr>
          <p:cNvPr id="79874" name="Rectangle 2"/>
          <p:cNvSpPr>
            <a:spLocks noGrp="1" noChangeArrowheads="1"/>
          </p:cNvSpPr>
          <p:nvPr>
            <p:ph type="body" idx="1"/>
          </p:nvPr>
        </p:nvSpPr>
        <p:spPr>
          <a:xfrm>
            <a:off x="1980480" y="1604330"/>
            <a:ext cx="8223840" cy="5377525"/>
          </a:xfrm>
          <a:ln/>
        </p:spPr>
        <p:txBody>
          <a:bodyPr/>
          <a:lstStyle/>
          <a:p>
            <a:pPr marL="364326" indent="-269284">
              <a:lnSpc>
                <a:spcPct val="76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dirty="0"/>
              <a:t>Lists and tuples contain </a:t>
            </a:r>
            <a:r>
              <a:rPr lang="en-GB" altLang="en-US" sz="2400" i="1" dirty="0"/>
              <a:t>object references</a:t>
            </a:r>
            <a:r>
              <a:rPr lang="en-GB" altLang="en-US" sz="2400" dirty="0"/>
              <a:t>.  Since lists and tuples are also objects, they can be nested</a:t>
            </a:r>
            <a:br>
              <a:rPr lang="en-GB" altLang="en-US" sz="2400" dirty="0">
                <a:solidFill>
                  <a:srgbClr val="FF00FF"/>
                </a:solidFill>
              </a:rPr>
            </a:br>
            <a:br>
              <a:rPr lang="en-GB" altLang="en-US" sz="2400" dirty="0">
                <a:solidFill>
                  <a:srgbClr val="FF00FF"/>
                </a:solidFill>
              </a:rPr>
            </a:br>
            <a:r>
              <a:rPr lang="en-GB" altLang="en-US" sz="2400" dirty="0"/>
              <a:t>&gt;&gt;&gt; a=[0,1,2]</a:t>
            </a:r>
            <a:br>
              <a:rPr lang="en-GB" altLang="en-US" sz="2400" dirty="0">
                <a:solidFill>
                  <a:srgbClr val="FF00FF"/>
                </a:solidFill>
              </a:rPr>
            </a:br>
            <a:r>
              <a:rPr lang="en-GB" altLang="en-US" sz="2400" dirty="0"/>
              <a:t>&gt;&gt;&gt; b=[a,3,4]</a:t>
            </a:r>
            <a:br>
              <a:rPr lang="en-GB" altLang="en-US" sz="2400" dirty="0">
                <a:solidFill>
                  <a:srgbClr val="FF00FF"/>
                </a:solidFill>
              </a:rPr>
            </a:br>
            <a:r>
              <a:rPr lang="en-GB" altLang="en-US" sz="2400" dirty="0"/>
              <a:t>&gt;&gt;&gt; print b</a:t>
            </a:r>
            <a:br>
              <a:rPr lang="en-GB" altLang="en-US" sz="2400" dirty="0">
                <a:solidFill>
                  <a:srgbClr val="FF00FF"/>
                </a:solidFill>
              </a:rPr>
            </a:br>
            <a:r>
              <a:rPr lang="en-GB" altLang="en-US" sz="2400" dirty="0"/>
              <a:t>[[0, 1, 2], 3, 4]</a:t>
            </a:r>
            <a:br>
              <a:rPr lang="en-GB" altLang="en-US" sz="2400" dirty="0">
                <a:solidFill>
                  <a:srgbClr val="FF00FF"/>
                </a:solidFill>
              </a:rPr>
            </a:br>
            <a:r>
              <a:rPr lang="en-GB" altLang="en-US" sz="2400" dirty="0"/>
              <a:t>&gt;&gt;&gt; print b[0][1]</a:t>
            </a:r>
            <a:br>
              <a:rPr lang="en-GB" altLang="en-US" sz="2400" dirty="0">
                <a:solidFill>
                  <a:srgbClr val="FF00FF"/>
                </a:solidFill>
              </a:rPr>
            </a:br>
            <a:r>
              <a:rPr lang="en-GB" altLang="en-US" sz="2400" dirty="0"/>
              <a:t>1</a:t>
            </a:r>
            <a:br>
              <a:rPr lang="en-GB" altLang="en-US" sz="2400" dirty="0">
                <a:solidFill>
                  <a:srgbClr val="FF00FF"/>
                </a:solidFill>
              </a:rPr>
            </a:br>
            <a:r>
              <a:rPr lang="en-GB" altLang="en-US" sz="2400" dirty="0"/>
              <a:t>&gt;&gt;&gt; print b[1][0]</a:t>
            </a:r>
            <a:br>
              <a:rPr lang="en-GB" altLang="en-US" sz="2400" dirty="0">
                <a:solidFill>
                  <a:srgbClr val="FF00FF"/>
                </a:solidFill>
              </a:rPr>
            </a:br>
            <a:r>
              <a:rPr lang="en-GB" altLang="en-US" sz="2400" dirty="0"/>
              <a:t>... </a:t>
            </a:r>
            <a:r>
              <a:rPr lang="en-GB" altLang="en-US" sz="2400" dirty="0" err="1"/>
              <a:t>TypeError</a:t>
            </a:r>
            <a:r>
              <a:rPr lang="en-GB" altLang="en-US" sz="2400" dirty="0"/>
              <a:t>: '</a:t>
            </a:r>
            <a:r>
              <a:rPr lang="en-GB" altLang="en-US" sz="2400" dirty="0" err="1"/>
              <a:t>int</a:t>
            </a:r>
            <a:r>
              <a:rPr lang="en-GB" altLang="en-US" sz="2400" dirty="0"/>
              <a:t>' object is </a:t>
            </a:r>
            <a:r>
              <a:rPr lang="en-GB" altLang="en-US" sz="2400" dirty="0" err="1"/>
              <a:t>unsubscriptable</a:t>
            </a:r>
            <a:br>
              <a:rPr lang="en-GB" altLang="en-US" sz="2400" dirty="0">
                <a:solidFill>
                  <a:srgbClr val="FF00FF"/>
                </a:solidFill>
              </a:rPr>
            </a:br>
            <a:br>
              <a:rPr lang="en-GB" altLang="en-US" sz="2400" dirty="0">
                <a:solidFill>
                  <a:srgbClr val="FF00FF"/>
                </a:solidFill>
              </a:rPr>
            </a:br>
            <a:br>
              <a:rPr lang="en-GB" altLang="en-US" sz="2400" dirty="0">
                <a:solidFill>
                  <a:srgbClr val="FF00FF"/>
                </a:solidFill>
              </a:rPr>
            </a:br>
            <a:br>
              <a:rPr lang="en-GB" altLang="en-US" sz="2400" dirty="0">
                <a:solidFill>
                  <a:srgbClr val="FF00FF"/>
                </a:solidFill>
              </a:rPr>
            </a:br>
            <a:endParaRPr lang="en-GB" altLang="en-US" sz="2400" dirty="0">
              <a:solidFill>
                <a:srgbClr val="FF00FF"/>
              </a:solidFill>
            </a:endParaRPr>
          </a:p>
        </p:txBody>
      </p:sp>
    </p:spTree>
    <p:custDataLst>
      <p:tags r:id="rId1"/>
    </p:custDataLst>
    <p:extLst>
      <p:ext uri="{BB962C8B-B14F-4D97-AF65-F5344CB8AC3E}">
        <p14:creationId xmlns:p14="http://schemas.microsoft.com/office/powerpoint/2010/main" val="6818156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1"/>
          <p:cNvSpPr>
            <a:spLocks noGrp="1" noChangeArrowheads="1"/>
          </p:cNvSpPr>
          <p:nvPr>
            <p:ph type="title"/>
          </p:nvPr>
        </p:nvSpPr>
        <p:spPr>
          <a:xfrm>
            <a:off x="1524000" y="0"/>
            <a:ext cx="8223840" cy="1058512"/>
          </a:xfrm>
          <a:ln/>
        </p:spPr>
        <p:txBody>
          <a:bodyPr/>
          <a:lstStyle/>
          <a:p>
            <a:pPr>
              <a:lnSpc>
                <a:spcPct val="76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dirty="0"/>
              <a:t>List </a:t>
            </a:r>
            <a:r>
              <a:rPr lang="en-GB" altLang="en-US" sz="3200" dirty="0"/>
              <a:t>example</a:t>
            </a:r>
          </a:p>
        </p:txBody>
      </p:sp>
      <p:sp>
        <p:nvSpPr>
          <p:cNvPr id="80898" name="Rectangle 2"/>
          <p:cNvSpPr>
            <a:spLocks noGrp="1" noChangeArrowheads="1"/>
          </p:cNvSpPr>
          <p:nvPr>
            <p:ph type="body" idx="1"/>
          </p:nvPr>
        </p:nvSpPr>
        <p:spPr>
          <a:xfrm>
            <a:off x="1980480" y="1604329"/>
            <a:ext cx="8223840" cy="4948871"/>
          </a:xfrm>
          <a:ln/>
        </p:spPr>
        <p:txBody>
          <a:bodyPr/>
          <a:lstStyle/>
          <a:p>
            <a:pPr marL="364326" indent="-269284">
              <a:spcBef>
                <a:spcPts val="600"/>
              </a:spcBef>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1600" dirty="0"/>
              <a:t>list-example.py:</a:t>
            </a:r>
            <a:br>
              <a:rPr lang="en-GB" altLang="en-US" sz="1600" dirty="0">
                <a:solidFill>
                  <a:srgbClr val="FF00FF"/>
                </a:solidFill>
              </a:rPr>
            </a:br>
            <a:r>
              <a:rPr lang="en-GB" altLang="en-US" sz="1600" dirty="0"/>
              <a:t>x=[1,3,5,7,11]</a:t>
            </a:r>
            <a:br>
              <a:rPr lang="en-GB" altLang="en-US" sz="1600" dirty="0">
                <a:solidFill>
                  <a:srgbClr val="FF00FF"/>
                </a:solidFill>
              </a:rPr>
            </a:br>
            <a:r>
              <a:rPr lang="en-GB" altLang="en-US" sz="1600" dirty="0"/>
              <a:t>print x</a:t>
            </a:r>
            <a:br>
              <a:rPr lang="en-GB" altLang="en-US" sz="1600" dirty="0">
                <a:solidFill>
                  <a:srgbClr val="FF00FF"/>
                </a:solidFill>
              </a:rPr>
            </a:br>
            <a:r>
              <a:rPr lang="en-GB" altLang="en-US" sz="1600" dirty="0"/>
              <a:t>print "x[2]=",x[2]</a:t>
            </a:r>
            <a:br>
              <a:rPr lang="en-GB" altLang="en-US" sz="1600" dirty="0">
                <a:solidFill>
                  <a:srgbClr val="FF00FF"/>
                </a:solidFill>
              </a:rPr>
            </a:br>
            <a:r>
              <a:rPr lang="en-GB" altLang="en-US" sz="1600" dirty="0"/>
              <a:t>x[2] = 0</a:t>
            </a:r>
            <a:br>
              <a:rPr lang="en-GB" altLang="en-US" sz="1600" dirty="0">
                <a:solidFill>
                  <a:srgbClr val="FF00FF"/>
                </a:solidFill>
              </a:rPr>
            </a:br>
            <a:r>
              <a:rPr lang="en-GB" altLang="en-US" sz="1600" dirty="0"/>
              <a:t>print "Replace 5 with 0, x = ", x</a:t>
            </a:r>
            <a:br>
              <a:rPr lang="en-GB" altLang="en-US" sz="1600" dirty="0">
                <a:solidFill>
                  <a:srgbClr val="FF00FF"/>
                </a:solidFill>
              </a:rPr>
            </a:br>
            <a:r>
              <a:rPr lang="en-GB" altLang="en-US" sz="1600" dirty="0" err="1"/>
              <a:t>x.append</a:t>
            </a:r>
            <a:r>
              <a:rPr lang="en-GB" altLang="en-US" sz="1600" dirty="0"/>
              <a:t>(13)</a:t>
            </a:r>
            <a:br>
              <a:rPr lang="en-GB" altLang="en-US" sz="1600" dirty="0">
                <a:solidFill>
                  <a:srgbClr val="FF00FF"/>
                </a:solidFill>
              </a:rPr>
            </a:br>
            <a:r>
              <a:rPr lang="en-GB" altLang="en-US" sz="1600" dirty="0"/>
              <a:t>print "After append, x = ", x</a:t>
            </a:r>
            <a:br>
              <a:rPr lang="en-GB" altLang="en-US" sz="1600" dirty="0">
                <a:solidFill>
                  <a:srgbClr val="FF00FF"/>
                </a:solidFill>
              </a:rPr>
            </a:br>
            <a:r>
              <a:rPr lang="en-GB" altLang="en-US" sz="1600" dirty="0" err="1"/>
              <a:t>x.remove</a:t>
            </a:r>
            <a:r>
              <a:rPr lang="en-GB" altLang="en-US" sz="1600" dirty="0"/>
              <a:t>(1) # removes the 1, not the item at position 1!!</a:t>
            </a:r>
            <a:br>
              <a:rPr lang="en-GB" altLang="en-US" sz="1600" dirty="0">
                <a:solidFill>
                  <a:srgbClr val="FF00FF"/>
                </a:solidFill>
              </a:rPr>
            </a:br>
            <a:r>
              <a:rPr lang="en-GB" altLang="en-US" sz="1600" dirty="0"/>
              <a:t>print "After remove item 1, x = ", x</a:t>
            </a:r>
            <a:br>
              <a:rPr lang="en-GB" altLang="en-US" sz="1600" dirty="0">
                <a:solidFill>
                  <a:srgbClr val="FF00FF"/>
                </a:solidFill>
              </a:rPr>
            </a:br>
            <a:r>
              <a:rPr lang="en-GB" altLang="en-US" sz="1600" dirty="0" err="1"/>
              <a:t>x.insert</a:t>
            </a:r>
            <a:r>
              <a:rPr lang="en-GB" altLang="en-US" sz="1600" dirty="0"/>
              <a:t>(1,42)</a:t>
            </a:r>
            <a:br>
              <a:rPr lang="en-GB" altLang="en-US" sz="1600" dirty="0">
                <a:solidFill>
                  <a:srgbClr val="FF00FF"/>
                </a:solidFill>
              </a:rPr>
            </a:br>
            <a:r>
              <a:rPr lang="en-GB" altLang="en-US" sz="1600" dirty="0"/>
              <a:t>print "Insert 42 at item 1, x = ", x</a:t>
            </a:r>
            <a:br>
              <a:rPr lang="en-GB" altLang="en-US" sz="1600" dirty="0">
                <a:solidFill>
                  <a:srgbClr val="FF00FF"/>
                </a:solidFill>
              </a:rPr>
            </a:br>
            <a:br>
              <a:rPr lang="en-GB" altLang="en-US" sz="1600" dirty="0">
                <a:solidFill>
                  <a:srgbClr val="FF00FF"/>
                </a:solidFill>
              </a:rPr>
            </a:br>
            <a:r>
              <a:rPr lang="en-GB" altLang="en-US" sz="1600" dirty="0"/>
              <a:t>Output:</a:t>
            </a:r>
            <a:br>
              <a:rPr lang="en-GB" altLang="en-US" sz="1600" dirty="0">
                <a:solidFill>
                  <a:srgbClr val="FF00FF"/>
                </a:solidFill>
              </a:rPr>
            </a:br>
            <a:r>
              <a:rPr lang="en-GB" altLang="en-US" sz="1600" dirty="0"/>
              <a:t>[1, 3, 5, 7, 11]</a:t>
            </a:r>
            <a:br>
              <a:rPr lang="en-GB" altLang="en-US" sz="1600" dirty="0">
                <a:solidFill>
                  <a:srgbClr val="FF00FF"/>
                </a:solidFill>
              </a:rPr>
            </a:br>
            <a:r>
              <a:rPr lang="en-GB" altLang="en-US" sz="1600" dirty="0"/>
              <a:t>x[2]= 5</a:t>
            </a:r>
            <a:br>
              <a:rPr lang="en-GB" altLang="en-US" sz="1600" dirty="0">
                <a:solidFill>
                  <a:srgbClr val="FF00FF"/>
                </a:solidFill>
              </a:rPr>
            </a:br>
            <a:r>
              <a:rPr lang="en-GB" altLang="en-US" sz="1600" dirty="0"/>
              <a:t>Replace 5 with 0, x =  [1, 3, 0, 7, 11]</a:t>
            </a:r>
            <a:br>
              <a:rPr lang="en-GB" altLang="en-US" sz="1600" dirty="0">
                <a:solidFill>
                  <a:srgbClr val="FF00FF"/>
                </a:solidFill>
              </a:rPr>
            </a:br>
            <a:r>
              <a:rPr lang="en-GB" altLang="en-US" sz="1600" dirty="0"/>
              <a:t>After append, x =  [1, 3, 0, 7, 11, 13]</a:t>
            </a:r>
            <a:br>
              <a:rPr lang="en-GB" altLang="en-US" sz="1600" dirty="0">
                <a:solidFill>
                  <a:srgbClr val="FF00FF"/>
                </a:solidFill>
              </a:rPr>
            </a:br>
            <a:r>
              <a:rPr lang="en-GB" altLang="en-US" sz="1600" dirty="0"/>
              <a:t>After remove item 1, x =  [3, 0, 7, 11, 13]</a:t>
            </a:r>
            <a:br>
              <a:rPr lang="en-GB" altLang="en-US" sz="1600" dirty="0">
                <a:solidFill>
                  <a:srgbClr val="FF00FF"/>
                </a:solidFill>
              </a:rPr>
            </a:br>
            <a:r>
              <a:rPr lang="en-GB" altLang="en-US" sz="1600" dirty="0"/>
              <a:t>Insert 42 at item 1, x =  [3, 42, 0, 7, 11, 13]</a:t>
            </a:r>
          </a:p>
        </p:txBody>
      </p:sp>
    </p:spTree>
    <p:custDataLst>
      <p:tags r:id="rId1"/>
    </p:custDataLst>
    <p:extLst>
      <p:ext uri="{BB962C8B-B14F-4D97-AF65-F5344CB8AC3E}">
        <p14:creationId xmlns:p14="http://schemas.microsoft.com/office/powerpoint/2010/main" val="26681135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
          <p:cNvSpPr>
            <a:spLocks noGrp="1" noChangeArrowheads="1"/>
          </p:cNvSpPr>
          <p:nvPr>
            <p:ph type="title"/>
          </p:nvPr>
        </p:nvSpPr>
        <p:spPr>
          <a:xfrm>
            <a:off x="1600200" y="8238"/>
            <a:ext cx="8223840" cy="1058512"/>
          </a:xfrm>
          <a:ln/>
        </p:spPr>
        <p:txBody>
          <a:bodyPr/>
          <a:lstStyle/>
          <a:p>
            <a:pPr>
              <a:lnSpc>
                <a:spcPct val="76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Indexing</a:t>
            </a:r>
          </a:p>
        </p:txBody>
      </p:sp>
      <p:sp>
        <p:nvSpPr>
          <p:cNvPr id="81922" name="Rectangle 2"/>
          <p:cNvSpPr>
            <a:spLocks noGrp="1" noChangeArrowheads="1"/>
          </p:cNvSpPr>
          <p:nvPr>
            <p:ph type="body" idx="1"/>
          </p:nvPr>
        </p:nvSpPr>
        <p:spPr>
          <a:xfrm>
            <a:off x="2009280" y="1451672"/>
            <a:ext cx="8223840" cy="5368884"/>
          </a:xfrm>
          <a:ln/>
        </p:spPr>
        <p:txBody>
          <a:bodyPr/>
          <a:lstStyle/>
          <a:p>
            <a:pPr marL="364326" indent="-269284">
              <a:lnSpc>
                <a:spcPct val="76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Indexing for a list</a:t>
            </a:r>
            <a:br>
              <a:rPr lang="en-GB" altLang="en-US" dirty="0">
                <a:solidFill>
                  <a:srgbClr val="FF00FF"/>
                </a:solidFill>
              </a:rPr>
            </a:br>
            <a:r>
              <a:rPr lang="en-GB" altLang="en-US" dirty="0"/>
              <a:t>&gt;&gt;&gt; x=[1,3,5,7,11]</a:t>
            </a:r>
            <a:br>
              <a:rPr lang="en-GB" altLang="en-US" dirty="0">
                <a:solidFill>
                  <a:srgbClr val="FF00FF"/>
                </a:solidFill>
              </a:rPr>
            </a:br>
            <a:r>
              <a:rPr lang="en-GB" altLang="en-US" dirty="0"/>
              <a:t>&gt;&gt;&gt; x[2]</a:t>
            </a:r>
            <a:br>
              <a:rPr lang="en-GB" altLang="en-US" dirty="0">
                <a:solidFill>
                  <a:srgbClr val="FF00FF"/>
                </a:solidFill>
              </a:rPr>
            </a:br>
            <a:r>
              <a:rPr lang="en-GB" altLang="en-US" dirty="0"/>
              <a:t>5</a:t>
            </a:r>
            <a:br>
              <a:rPr lang="en-GB" altLang="en-US" dirty="0">
                <a:solidFill>
                  <a:srgbClr val="FF00FF"/>
                </a:solidFill>
              </a:rPr>
            </a:br>
            <a:r>
              <a:rPr lang="en-GB" altLang="en-US" dirty="0"/>
              <a:t>&gt;&gt;&gt; x[2]=0</a:t>
            </a:r>
            <a:br>
              <a:rPr lang="en-GB" altLang="en-US" dirty="0">
                <a:solidFill>
                  <a:srgbClr val="FF00FF"/>
                </a:solidFill>
              </a:rPr>
            </a:br>
            <a:r>
              <a:rPr lang="en-GB" altLang="en-US" dirty="0"/>
              <a:t>&gt;&gt;&gt; x</a:t>
            </a:r>
            <a:br>
              <a:rPr lang="en-GB" altLang="en-US" dirty="0">
                <a:solidFill>
                  <a:srgbClr val="FF00FF"/>
                </a:solidFill>
              </a:rPr>
            </a:br>
            <a:r>
              <a:rPr lang="en-GB" altLang="en-US" dirty="0"/>
              <a:t>[1, 3, 0, 7, 11]</a:t>
            </a:r>
          </a:p>
          <a:p>
            <a:pPr marL="364326" indent="-269284">
              <a:lnSpc>
                <a:spcPct val="76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Can index a tuple the same way, but can't change the values because tuples are immutable</a:t>
            </a:r>
          </a:p>
          <a:p>
            <a:pPr marL="364326" indent="-269284">
              <a:lnSpc>
                <a:spcPct val="76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dirty="0"/>
              <a:t>Slices work as for strings (recall last index of slice is not included)</a:t>
            </a:r>
            <a:br>
              <a:rPr lang="en-GB" altLang="en-US" dirty="0">
                <a:solidFill>
                  <a:srgbClr val="FF00FF"/>
                </a:solidFill>
              </a:rPr>
            </a:br>
            <a:r>
              <a:rPr lang="en-GB" altLang="en-US" dirty="0"/>
              <a:t>&gt;&gt;&gt; x[2:4]</a:t>
            </a:r>
            <a:br>
              <a:rPr lang="en-GB" altLang="en-US" dirty="0">
                <a:solidFill>
                  <a:srgbClr val="FF00FF"/>
                </a:solidFill>
              </a:rPr>
            </a:br>
            <a:r>
              <a:rPr lang="en-GB" altLang="en-US" dirty="0"/>
              <a:t>[0,7]</a:t>
            </a:r>
            <a:br>
              <a:rPr lang="en-GB" altLang="en-US" dirty="0">
                <a:solidFill>
                  <a:srgbClr val="FF00FF"/>
                </a:solidFill>
              </a:rPr>
            </a:br>
            <a:endParaRPr lang="en-GB" altLang="en-US" dirty="0">
              <a:solidFill>
                <a:srgbClr val="FF00FF"/>
              </a:solidFill>
            </a:endParaRPr>
          </a:p>
        </p:txBody>
      </p:sp>
    </p:spTree>
    <p:custDataLst>
      <p:tags r:id="rId1"/>
    </p:custDataLst>
    <p:extLst>
      <p:ext uri="{BB962C8B-B14F-4D97-AF65-F5344CB8AC3E}">
        <p14:creationId xmlns:p14="http://schemas.microsoft.com/office/powerpoint/2010/main" val="130232863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1"/>
          <p:cNvSpPr>
            <a:spLocks noGrp="1" noChangeArrowheads="1"/>
          </p:cNvSpPr>
          <p:nvPr>
            <p:ph type="title"/>
          </p:nvPr>
        </p:nvSpPr>
        <p:spPr>
          <a:xfrm>
            <a:off x="1524000" y="0"/>
            <a:ext cx="8223840" cy="1058512"/>
          </a:xfrm>
          <a:ln/>
        </p:spPr>
        <p:txBody>
          <a:bodyPr/>
          <a:lstStyle/>
          <a:p>
            <a:pPr>
              <a:lnSpc>
                <a:spcPct val="76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The += operator for lists</a:t>
            </a:r>
          </a:p>
        </p:txBody>
      </p:sp>
      <p:sp>
        <p:nvSpPr>
          <p:cNvPr id="82946" name="Rectangle 2"/>
          <p:cNvSpPr>
            <a:spLocks noGrp="1" noChangeArrowheads="1"/>
          </p:cNvSpPr>
          <p:nvPr>
            <p:ph type="body" idx="1"/>
          </p:nvPr>
        </p:nvSpPr>
        <p:spPr>
          <a:xfrm>
            <a:off x="1980480" y="1604329"/>
            <a:ext cx="8223840" cy="4441426"/>
          </a:xfrm>
          <a:ln/>
        </p:spPr>
        <p:txBody>
          <a:bodyPr/>
          <a:lstStyle/>
          <a:p>
            <a:pPr marL="364326" indent="-269284">
              <a:lnSpc>
                <a:spcPct val="76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2400"/>
              <a:t>&gt;&gt;&gt; a = [1, 3, 5]</a:t>
            </a:r>
            <a:br>
              <a:rPr lang="en-GB" altLang="en-US" sz="2400">
                <a:solidFill>
                  <a:srgbClr val="FF00FF"/>
                </a:solidFill>
              </a:rPr>
            </a:br>
            <a:r>
              <a:rPr lang="en-GB" altLang="en-US" sz="2400"/>
              <a:t>&gt;&gt;&gt; a += [7]         # a += 7 fails</a:t>
            </a:r>
            <a:br>
              <a:rPr lang="en-GB" altLang="en-US" sz="2400">
                <a:solidFill>
                  <a:srgbClr val="FF00FF"/>
                </a:solidFill>
              </a:rPr>
            </a:br>
            <a:r>
              <a:rPr lang="en-GB" altLang="en-US" sz="2400"/>
              <a:t>&gt;&gt;&gt; a</a:t>
            </a:r>
            <a:br>
              <a:rPr lang="en-GB" altLang="en-US" sz="2400">
                <a:solidFill>
                  <a:srgbClr val="FF00FF"/>
                </a:solidFill>
              </a:rPr>
            </a:br>
            <a:r>
              <a:rPr lang="en-GB" altLang="en-US" sz="2400"/>
              <a:t>[1, 3, 5, 7]</a:t>
            </a:r>
            <a:br>
              <a:rPr lang="en-GB" altLang="en-US" sz="2400">
                <a:solidFill>
                  <a:srgbClr val="FF00FF"/>
                </a:solidFill>
              </a:rPr>
            </a:br>
            <a:r>
              <a:rPr lang="en-GB" altLang="en-US" sz="2400"/>
              <a:t>&gt;&gt;&gt; a += [“the-end”]   # put this in [] also!</a:t>
            </a:r>
            <a:br>
              <a:rPr lang="en-GB" altLang="en-US" sz="2400">
                <a:solidFill>
                  <a:srgbClr val="FF00FF"/>
                </a:solidFill>
              </a:rPr>
            </a:br>
            <a:r>
              <a:rPr lang="en-GB" altLang="en-US" sz="2400"/>
              <a:t>&gt;&gt;&gt;a</a:t>
            </a:r>
            <a:br>
              <a:rPr lang="en-GB" altLang="en-US" sz="2400">
                <a:solidFill>
                  <a:srgbClr val="FF00FF"/>
                </a:solidFill>
              </a:rPr>
            </a:br>
            <a:r>
              <a:rPr lang="en-GB" altLang="en-US" sz="2400"/>
              <a:t>[1, 3, 5, 7, 'the-end']</a:t>
            </a:r>
            <a:br>
              <a:rPr lang="en-GB" altLang="en-US" sz="2400">
                <a:solidFill>
                  <a:srgbClr val="FF00FF"/>
                </a:solidFill>
              </a:rPr>
            </a:br>
            <a:br>
              <a:rPr lang="en-GB" altLang="en-US" sz="2400">
                <a:solidFill>
                  <a:srgbClr val="FF00FF"/>
                </a:solidFill>
              </a:rPr>
            </a:br>
            <a:endParaRPr lang="en-GB" altLang="en-US" sz="2400">
              <a:solidFill>
                <a:srgbClr val="FF00FF"/>
              </a:solidFill>
            </a:endParaRPr>
          </a:p>
        </p:txBody>
      </p:sp>
    </p:spTree>
    <p:custDataLst>
      <p:tags r:id="rId1"/>
    </p:custDataLst>
    <p:extLst>
      <p:ext uri="{BB962C8B-B14F-4D97-AF65-F5344CB8AC3E}">
        <p14:creationId xmlns:p14="http://schemas.microsoft.com/office/powerpoint/2010/main" val="88130006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1"/>
          <p:cNvSpPr>
            <a:spLocks noGrp="1" noChangeArrowheads="1"/>
          </p:cNvSpPr>
          <p:nvPr>
            <p:ph type="title"/>
          </p:nvPr>
        </p:nvSpPr>
        <p:spPr>
          <a:xfrm>
            <a:off x="1524000" y="1"/>
            <a:ext cx="8220960" cy="1057071"/>
          </a:xfrm>
          <a:ln/>
        </p:spPr>
        <p:txBody>
          <a:bodyPr/>
          <a:lstStyle/>
          <a:p>
            <a:pPr>
              <a:lnSpc>
                <a:spcPct val="66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Dictionaries</a:t>
            </a:r>
          </a:p>
        </p:txBody>
      </p:sp>
      <p:sp>
        <p:nvSpPr>
          <p:cNvPr id="83970" name="Rectangle 2"/>
          <p:cNvSpPr>
            <a:spLocks noGrp="1" noChangeArrowheads="1"/>
          </p:cNvSpPr>
          <p:nvPr>
            <p:ph type="body" idx="1"/>
          </p:nvPr>
        </p:nvSpPr>
        <p:spPr>
          <a:xfrm>
            <a:off x="1980481" y="1604329"/>
            <a:ext cx="8220960" cy="4438546"/>
          </a:xfrm>
          <a:ln/>
        </p:spPr>
        <p:txBody>
          <a:bodyPr/>
          <a:lstStyle/>
          <a:p>
            <a:pPr marL="364326" indent="-269284">
              <a:lnSpc>
                <a:spcPct val="66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a:t>Unordered collections where items are accessed by a key, not by the position in the list</a:t>
            </a:r>
          </a:p>
          <a:p>
            <a:pPr marL="364326" indent="-269284">
              <a:lnSpc>
                <a:spcPct val="66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a:t>Like a hash in Perl</a:t>
            </a:r>
          </a:p>
          <a:p>
            <a:pPr marL="364326" indent="-269284">
              <a:lnSpc>
                <a:spcPct val="66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a:t>Collection of arbitrary objects; use object references like lists</a:t>
            </a:r>
          </a:p>
          <a:p>
            <a:pPr marL="364326" indent="-269284">
              <a:lnSpc>
                <a:spcPct val="66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a:t>Nestable</a:t>
            </a:r>
          </a:p>
          <a:p>
            <a:pPr marL="364326" indent="-269284">
              <a:lnSpc>
                <a:spcPct val="66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a:t>Can grow and shrink in place like lists</a:t>
            </a:r>
          </a:p>
          <a:p>
            <a:pPr marL="364326" indent="-269284">
              <a:lnSpc>
                <a:spcPct val="66000"/>
              </a:lnSpc>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a:t>Concatenation, slicing, and other operations that depend on the order of elements do not work on dictionaries</a:t>
            </a:r>
          </a:p>
        </p:txBody>
      </p:sp>
    </p:spTree>
    <p:custDataLst>
      <p:tags r:id="rId1"/>
    </p:custDataLst>
    <p:extLst>
      <p:ext uri="{BB962C8B-B14F-4D97-AF65-F5344CB8AC3E}">
        <p14:creationId xmlns:p14="http://schemas.microsoft.com/office/powerpoint/2010/main" val="19672260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1"/>
          <p:cNvSpPr>
            <a:spLocks noGrp="1" noChangeArrowheads="1"/>
          </p:cNvSpPr>
          <p:nvPr>
            <p:ph type="title"/>
          </p:nvPr>
        </p:nvSpPr>
        <p:spPr>
          <a:xfrm>
            <a:off x="1524000" y="1"/>
            <a:ext cx="8220960" cy="1057071"/>
          </a:xfrm>
          <a:ln/>
        </p:spPr>
        <p:txBody>
          <a:bodyPr/>
          <a:lstStyle/>
          <a:p>
            <a:pPr>
              <a:lnSpc>
                <a:spcPct val="66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altLang="en-US" sz="3200" dirty="0"/>
              <a:t>Dictionary Construction and Access</a:t>
            </a:r>
          </a:p>
        </p:txBody>
      </p:sp>
      <p:sp>
        <p:nvSpPr>
          <p:cNvPr id="84994" name="Rectangle 2"/>
          <p:cNvSpPr>
            <a:spLocks noGrp="1" noChangeArrowheads="1"/>
          </p:cNvSpPr>
          <p:nvPr>
            <p:ph type="body" idx="1"/>
          </p:nvPr>
        </p:nvSpPr>
        <p:spPr>
          <a:xfrm>
            <a:off x="2012161" y="1323501"/>
            <a:ext cx="8220960" cy="5727481"/>
          </a:xfrm>
          <a:ln/>
        </p:spPr>
        <p:txBody>
          <a:bodyPr/>
          <a:lstStyle/>
          <a:p>
            <a:pPr marL="364326" indent="-269284">
              <a:spcBef>
                <a:spcPts val="600"/>
              </a:spcBef>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1800" dirty="0"/>
              <a:t>Example:</a:t>
            </a:r>
            <a:br>
              <a:rPr lang="en-GB" altLang="en-US" sz="1800" dirty="0">
                <a:solidFill>
                  <a:srgbClr val="FF00FF"/>
                </a:solidFill>
              </a:rPr>
            </a:br>
            <a:r>
              <a:rPr lang="en-GB" altLang="en-US" sz="1800" dirty="0"/>
              <a:t>&gt;&gt;&gt; jobs = {'</a:t>
            </a:r>
            <a:r>
              <a:rPr lang="en-GB" altLang="en-US" sz="1800" dirty="0" err="1"/>
              <a:t>David':'Professor</a:t>
            </a:r>
            <a:r>
              <a:rPr lang="en-GB" altLang="en-US" sz="1800" dirty="0"/>
              <a:t>', '</a:t>
            </a:r>
            <a:r>
              <a:rPr lang="en-GB" altLang="en-US" sz="1800" dirty="0" err="1"/>
              <a:t>Sahan</a:t>
            </a:r>
            <a:r>
              <a:rPr lang="en-GB" altLang="en-US" sz="1800" dirty="0"/>
              <a:t>':'Postdoc', '</a:t>
            </a:r>
            <a:r>
              <a:rPr lang="en-GB" altLang="en-US" sz="1800" dirty="0" err="1"/>
              <a:t>Shawn':'Grad</a:t>
            </a:r>
            <a:r>
              <a:rPr lang="en-GB" altLang="en-US" sz="1800" dirty="0"/>
              <a:t> student'}</a:t>
            </a:r>
            <a:br>
              <a:rPr lang="en-GB" altLang="en-US" sz="1800" dirty="0">
                <a:solidFill>
                  <a:srgbClr val="FF00FF"/>
                </a:solidFill>
              </a:rPr>
            </a:br>
            <a:r>
              <a:rPr lang="en-GB" altLang="en-US" sz="1800" dirty="0"/>
              <a:t>&gt;&gt;&gt; jobs['</a:t>
            </a:r>
            <a:r>
              <a:rPr lang="en-GB" altLang="en-US" sz="1800" dirty="0" err="1"/>
              <a:t>Sahan</a:t>
            </a:r>
            <a:r>
              <a:rPr lang="en-GB" altLang="en-US" sz="1800" dirty="0"/>
              <a:t>']</a:t>
            </a:r>
            <a:br>
              <a:rPr lang="en-GB" altLang="en-US" sz="1800" dirty="0">
                <a:solidFill>
                  <a:srgbClr val="FF00FF"/>
                </a:solidFill>
              </a:rPr>
            </a:br>
            <a:r>
              <a:rPr lang="en-GB" altLang="en-US" sz="1800" dirty="0"/>
              <a:t>&gt;&gt;&gt; 'Postdoc‘</a:t>
            </a:r>
          </a:p>
          <a:p>
            <a:pPr marL="364326" indent="-269284">
              <a:spcBef>
                <a:spcPts val="600"/>
              </a:spcBef>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endParaRPr lang="en-GB" altLang="en-US" sz="1800" dirty="0"/>
          </a:p>
          <a:p>
            <a:pPr marL="364326" indent="-269284">
              <a:spcBef>
                <a:spcPts val="600"/>
              </a:spcBef>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1800" dirty="0"/>
              <a:t>Can change in place</a:t>
            </a:r>
            <a:br>
              <a:rPr lang="en-GB" altLang="en-US" sz="1800" dirty="0">
                <a:solidFill>
                  <a:srgbClr val="FF00FF"/>
                </a:solidFill>
              </a:rPr>
            </a:br>
            <a:r>
              <a:rPr lang="en-GB" altLang="en-US" sz="1800" dirty="0"/>
              <a:t>&gt;&gt;&gt; jobs['Shawn'] = 'Postdoc'</a:t>
            </a:r>
            <a:br>
              <a:rPr lang="en-GB" altLang="en-US" sz="1800" dirty="0">
                <a:solidFill>
                  <a:srgbClr val="FF00FF"/>
                </a:solidFill>
              </a:rPr>
            </a:br>
            <a:r>
              <a:rPr lang="en-GB" altLang="en-US" sz="1800" dirty="0"/>
              <a:t>&gt;&gt;&gt; jobs['Shawn']</a:t>
            </a:r>
            <a:br>
              <a:rPr lang="en-GB" altLang="en-US" sz="1800" dirty="0">
                <a:solidFill>
                  <a:srgbClr val="FF00FF"/>
                </a:solidFill>
              </a:rPr>
            </a:br>
            <a:r>
              <a:rPr lang="en-GB" altLang="en-US" sz="1800" dirty="0"/>
              <a:t>'Postdoc‘</a:t>
            </a:r>
          </a:p>
          <a:p>
            <a:pPr marL="364326" indent="-269284">
              <a:spcBef>
                <a:spcPts val="600"/>
              </a:spcBef>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endParaRPr lang="en-GB" altLang="en-US" sz="1800" dirty="0"/>
          </a:p>
          <a:p>
            <a:pPr marL="364326" indent="-269284">
              <a:spcBef>
                <a:spcPts val="600"/>
              </a:spcBef>
              <a:buSzPct val="45000"/>
              <a:buFont typeface="Wingdings" pitchFamily="2" charset="2"/>
              <a:buChar char=""/>
              <a:tabLst>
                <a:tab pos="364326" algn="l"/>
                <a:tab pos="469447" algn="l"/>
                <a:tab pos="884173" algn="l"/>
                <a:tab pos="1298899" algn="l"/>
                <a:tab pos="1713625" algn="l"/>
                <a:tab pos="2128351" algn="l"/>
                <a:tab pos="2543078" algn="l"/>
                <a:tab pos="2957804" algn="l"/>
                <a:tab pos="3372530" algn="l"/>
                <a:tab pos="3787256" algn="l"/>
                <a:tab pos="4201982" algn="l"/>
                <a:tab pos="4616708" algn="l"/>
                <a:tab pos="5031434" algn="l"/>
                <a:tab pos="5446160" algn="l"/>
                <a:tab pos="5860886" algn="l"/>
                <a:tab pos="6275613" algn="l"/>
                <a:tab pos="6690339" algn="l"/>
                <a:tab pos="7105065" algn="l"/>
                <a:tab pos="7519791" algn="l"/>
                <a:tab pos="7934517" algn="l"/>
                <a:tab pos="8349243" algn="l"/>
              </a:tabLst>
            </a:pPr>
            <a:r>
              <a:rPr lang="en-GB" altLang="en-US" sz="1800" dirty="0"/>
              <a:t>Lists of keys and values</a:t>
            </a:r>
            <a:br>
              <a:rPr lang="en-GB" altLang="en-US" sz="1800" dirty="0">
                <a:solidFill>
                  <a:srgbClr val="FF00FF"/>
                </a:solidFill>
              </a:rPr>
            </a:br>
            <a:r>
              <a:rPr lang="en-GB" altLang="en-US" sz="1800" dirty="0"/>
              <a:t>&gt;&gt;&gt; </a:t>
            </a:r>
            <a:r>
              <a:rPr lang="en-GB" altLang="en-US" sz="1800" dirty="0" err="1"/>
              <a:t>jobs.keys</a:t>
            </a:r>
            <a:r>
              <a:rPr lang="en-GB" altLang="en-US" sz="1800" dirty="0"/>
              <a:t>()</a:t>
            </a:r>
            <a:br>
              <a:rPr lang="en-GB" altLang="en-US" sz="1800" dirty="0">
                <a:solidFill>
                  <a:srgbClr val="FF00FF"/>
                </a:solidFill>
              </a:rPr>
            </a:br>
            <a:r>
              <a:rPr lang="en-GB" altLang="en-US" sz="1800" dirty="0"/>
              <a:t>['</a:t>
            </a:r>
            <a:r>
              <a:rPr lang="en-GB" altLang="en-US" sz="1800" dirty="0" err="1"/>
              <a:t>Sahan</a:t>
            </a:r>
            <a:r>
              <a:rPr lang="en-GB" altLang="en-US" sz="1800" dirty="0"/>
              <a:t>', 'Shawn', 'David'] # note order is diff</a:t>
            </a:r>
            <a:br>
              <a:rPr lang="en-GB" altLang="en-US" sz="1800" dirty="0">
                <a:solidFill>
                  <a:srgbClr val="FF00FF"/>
                </a:solidFill>
              </a:rPr>
            </a:br>
            <a:r>
              <a:rPr lang="en-GB" altLang="en-US" sz="1800" dirty="0"/>
              <a:t>&gt;&gt;&gt; </a:t>
            </a:r>
            <a:r>
              <a:rPr lang="en-GB" altLang="en-US" sz="1800" dirty="0" err="1"/>
              <a:t>jobs.values</a:t>
            </a:r>
            <a:r>
              <a:rPr lang="en-GB" altLang="en-US" sz="1800" dirty="0"/>
              <a:t>()</a:t>
            </a:r>
            <a:br>
              <a:rPr lang="en-GB" altLang="en-US" sz="1800" dirty="0">
                <a:solidFill>
                  <a:srgbClr val="FF00FF"/>
                </a:solidFill>
              </a:rPr>
            </a:br>
            <a:r>
              <a:rPr lang="en-GB" altLang="en-US" sz="1800" dirty="0"/>
              <a:t>['Postdoc', 'Postdoc', 'Professor']</a:t>
            </a:r>
            <a:br>
              <a:rPr lang="en-GB" altLang="en-US" sz="1800" dirty="0">
                <a:solidFill>
                  <a:srgbClr val="FF00FF"/>
                </a:solidFill>
              </a:rPr>
            </a:br>
            <a:r>
              <a:rPr lang="en-GB" altLang="en-US" sz="1800" dirty="0"/>
              <a:t>&gt;&gt;&gt; </a:t>
            </a:r>
            <a:r>
              <a:rPr lang="en-GB" altLang="en-US" sz="1800" dirty="0" err="1"/>
              <a:t>jobs.items</a:t>
            </a:r>
            <a:r>
              <a:rPr lang="en-GB" altLang="en-US" sz="1800" dirty="0"/>
              <a:t>()</a:t>
            </a:r>
            <a:br>
              <a:rPr lang="en-GB" altLang="en-US" sz="1800" dirty="0">
                <a:solidFill>
                  <a:srgbClr val="FF00FF"/>
                </a:solidFill>
              </a:rPr>
            </a:br>
            <a:r>
              <a:rPr lang="en-GB" altLang="en-US" sz="1800" dirty="0"/>
              <a:t>[('</a:t>
            </a:r>
            <a:r>
              <a:rPr lang="en-GB" altLang="en-US" sz="1800" dirty="0" err="1"/>
              <a:t>Sahan</a:t>
            </a:r>
            <a:r>
              <a:rPr lang="en-GB" altLang="en-US" sz="1800" dirty="0"/>
              <a:t>', 'Postdoc'), ('Shawn', 'Postdoc'), ('David', 'Professor')]</a:t>
            </a:r>
            <a:br>
              <a:rPr lang="en-GB" altLang="en-US" sz="1800" dirty="0">
                <a:solidFill>
                  <a:srgbClr val="FF00FF"/>
                </a:solidFill>
              </a:rPr>
            </a:br>
            <a:endParaRPr lang="en-GB" altLang="en-US" sz="1800" dirty="0">
              <a:solidFill>
                <a:srgbClr val="FF00FF"/>
              </a:solidFill>
            </a:endParaRPr>
          </a:p>
        </p:txBody>
      </p:sp>
    </p:spTree>
    <p:custDataLst>
      <p:tags r:id="rId1"/>
    </p:custDataLst>
    <p:extLst>
      <p:ext uri="{BB962C8B-B14F-4D97-AF65-F5344CB8AC3E}">
        <p14:creationId xmlns:p14="http://schemas.microsoft.com/office/powerpoint/2010/main" val="24115567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673"/>
  <p:tag name="ARTICULATE_USED_LAYOUT" val="51"/>
</p:tagLst>
</file>

<file path=ppt/tags/tag1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30"/>
  <p:tag name="ARTICULATE_USED_LAYOUT" val="3"/>
</p:tagLst>
</file>

<file path=ppt/tags/tag10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30"/>
  <p:tag name="ARTICULATE_USED_LAYOUT" val="3"/>
</p:tagLst>
</file>

<file path=ppt/tags/tag10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31"/>
  <p:tag name="ARTICULATE_USED_LAYOUT" val="3"/>
</p:tagLst>
</file>

<file path=ppt/tags/tag10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32"/>
  <p:tag name="ARTICULATE_USED_LAYOUT" val="3"/>
</p:tagLst>
</file>

<file path=ppt/tags/tag10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33"/>
  <p:tag name="ARTICULATE_USED_LAYOUT" val="3"/>
</p:tagLst>
</file>

<file path=ppt/tags/tag10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34"/>
  <p:tag name="ARTICULATE_USED_LAYOUT" val="3"/>
</p:tagLst>
</file>

<file path=ppt/tags/tag10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35"/>
  <p:tag name="ARTICULATE_USED_LAYOUT" val="3"/>
</p:tagLst>
</file>

<file path=ppt/tags/tag10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36"/>
  <p:tag name="ARTICULATE_USED_LAYOUT" val="3"/>
</p:tagLst>
</file>

<file path=ppt/tags/tag10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54"/>
  <p:tag name="ARTICULATE_USED_LAYOUT" val="51"/>
</p:tagLst>
</file>

<file path=ppt/tags/tag10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44"/>
  <p:tag name="ARTICULATE_USED_LAYOUT" val="3"/>
</p:tagLst>
</file>

<file path=ppt/tags/tag10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46"/>
  <p:tag name="ARTICULATE_USED_LAYOUT" val="3"/>
</p:tagLst>
</file>

<file path=ppt/tags/tag1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31"/>
  <p:tag name="ARTICULATE_USED_LAYOUT" val="3"/>
</p:tagLst>
</file>

<file path=ppt/tags/tag11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47"/>
  <p:tag name="ARTICULATE_USED_LAYOUT" val="3"/>
</p:tagLst>
</file>

<file path=ppt/tags/tag11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48"/>
  <p:tag name="ARTICULATE_USED_LAYOUT" val="3"/>
</p:tagLst>
</file>

<file path=ppt/tags/tag11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49"/>
  <p:tag name="ARTICULATE_USED_LAYOUT" val="3"/>
</p:tagLst>
</file>

<file path=ppt/tags/tag11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50"/>
  <p:tag name="ARTICULATE_USED_LAYOUT" val="3"/>
</p:tagLst>
</file>

<file path=ppt/tags/tag11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51"/>
  <p:tag name="ARTICULATE_USED_LAYOUT" val="3"/>
</p:tagLst>
</file>

<file path=ppt/tags/tag11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52"/>
  <p:tag name="ARTICULATE_USED_LAYOUT" val="3"/>
</p:tagLst>
</file>

<file path=ppt/tags/tag11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53"/>
  <p:tag name="ARTICULATE_USED_LAYOUT" val="3"/>
</p:tagLst>
</file>

<file path=ppt/tags/tag11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37"/>
  <p:tag name="ARTICULATE_USED_LAYOUT" val="51"/>
</p:tagLst>
</file>

<file path=ppt/tags/tag11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39"/>
  <p:tag name="ARTICULATE_USED_LAYOUT" val="3"/>
</p:tagLst>
</file>

<file path=ppt/tags/tag11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57"/>
  <p:tag name="ARTICULATE_USED_LAYOUT" val="3"/>
</p:tagLst>
</file>

<file path=ppt/tags/tag1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32"/>
  <p:tag name="ARTICULATE_USED_LAYOUT" val="3"/>
</p:tagLst>
</file>

<file path=ppt/tags/tag12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58"/>
  <p:tag name="ARTICULATE_USED_LAYOUT" val="3"/>
</p:tagLst>
</file>

<file path=ppt/tags/tag12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59"/>
  <p:tag name="ARTICULATE_USED_LAYOUT" val="3"/>
</p:tagLst>
</file>

<file path=ppt/tags/tag12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60"/>
  <p:tag name="ARTICULATE_USED_LAYOUT" val="3"/>
</p:tagLst>
</file>

<file path=ppt/tags/tag12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61"/>
  <p:tag name="ARTICULATE_USED_LAYOUT" val="3"/>
</p:tagLst>
</file>

<file path=ppt/tags/tag12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62"/>
  <p:tag name="ARTICULATE_USED_LAYOUT" val="3"/>
</p:tagLst>
</file>

<file path=ppt/tags/tag12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63"/>
  <p:tag name="ARTICULATE_USED_LAYOUT" val="3"/>
</p:tagLst>
</file>

<file path=ppt/tags/tag12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55"/>
  <p:tag name="ARTICULATE_USED_LAYOUT" val="51"/>
</p:tagLst>
</file>

<file path=ppt/tags/tag12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56"/>
  <p:tag name="ARTICULATE_USED_LAYOUT" val="3"/>
</p:tagLst>
</file>

<file path=ppt/tags/tag12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40"/>
  <p:tag name="ARTICULATE_USED_LAYOUT" val="3"/>
</p:tagLst>
</file>

<file path=ppt/tags/tag12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41"/>
  <p:tag name="ARTICULATE_USED_LAYOUT" val="3"/>
</p:tagLst>
</file>

<file path=ppt/tags/tag1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33"/>
  <p:tag name="ARTICULATE_USED_LAYOUT" val="3"/>
</p:tagLst>
</file>

<file path=ppt/tags/tag13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42"/>
  <p:tag name="ARTICULATE_USED_LAYOUT" val="3"/>
</p:tagLst>
</file>

<file path=ppt/tags/tag13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43"/>
  <p:tag name="ARTICULATE_USED_LAYOUT" val="3"/>
</p:tagLst>
</file>

<file path=ppt/tags/tag13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81"/>
  <p:tag name="ARTICULATE_USED_LAYOUT" val="51"/>
</p:tagLst>
</file>

<file path=ppt/tags/tag13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64"/>
  <p:tag name="ARTICULATE_USED_LAYOUT" val="3"/>
</p:tagLst>
</file>

<file path=ppt/tags/tag13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65"/>
  <p:tag name="ARTICULATE_USED_LAYOUT" val="3"/>
</p:tagLst>
</file>

<file path=ppt/tags/tag13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66"/>
  <p:tag name="ARTICULATE_USED_LAYOUT" val="3"/>
</p:tagLst>
</file>

<file path=ppt/tags/tag13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67"/>
  <p:tag name="ARTICULATE_USED_LAYOUT" val="3"/>
</p:tagLst>
</file>

<file path=ppt/tags/tag13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68"/>
  <p:tag name="ARTICULATE_USED_LAYOUT" val="3"/>
</p:tagLst>
</file>

<file path=ppt/tags/tag13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69"/>
  <p:tag name="ARTICULATE_USED_LAYOUT" val="54"/>
</p:tagLst>
</file>

<file path=ppt/tags/tag13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70"/>
  <p:tag name="ARTICULATE_USED_LAYOUT" val="3"/>
</p:tagLst>
</file>

<file path=ppt/tags/tag1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34"/>
  <p:tag name="ARTICULATE_USED_LAYOUT" val="3"/>
</p:tagLst>
</file>

<file path=ppt/tags/tag14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71"/>
  <p:tag name="ARTICULATE_USED_LAYOUT" val="3"/>
</p:tagLst>
</file>

<file path=ppt/tags/tag14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72"/>
  <p:tag name="ARTICULATE_USED_LAYOUT" val="51"/>
</p:tagLst>
</file>

<file path=ppt/tags/tag14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73"/>
  <p:tag name="ARTICULATE_USED_LAYOUT" val="51"/>
</p:tagLst>
</file>

<file path=ppt/tags/tag14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82"/>
  <p:tag name="ARTICULATE_USED_LAYOUT" val="51"/>
</p:tagLst>
</file>

<file path=ppt/tags/tag14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74"/>
  <p:tag name="ARTICULATE_USED_LAYOUT" val="3"/>
</p:tagLst>
</file>

<file path=ppt/tags/tag14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75"/>
  <p:tag name="ARTICULATE_USED_LAYOUT" val="3"/>
</p:tagLst>
</file>

<file path=ppt/tags/tag14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77"/>
  <p:tag name="ARTICULATE_USED_LAYOUT" val="3"/>
</p:tagLst>
</file>

<file path=ppt/tags/tag14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78"/>
  <p:tag name="ARTICULATE_USED_LAYOUT" val="55"/>
</p:tagLst>
</file>

<file path=ppt/tags/tag14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79"/>
  <p:tag name="ARTICULATE_USED_LAYOUT" val="3"/>
</p:tagLst>
</file>

<file path=ppt/tags/tag14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80"/>
  <p:tag name="ARTICULATE_USED_LAYOUT" val="3"/>
</p:tagLst>
</file>

<file path=ppt/tags/tag1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35"/>
  <p:tag name="ARTICULATE_USED_LAYOUT" val="3"/>
</p:tagLst>
</file>

<file path=ppt/tags/tag15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83"/>
  <p:tag name="ARTICULATE_USED_LAYOUT" val="54"/>
</p:tagLst>
</file>

<file path=ppt/tags/tag15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84"/>
  <p:tag name="ARTICULATE_USED_LAYOUT" val="3"/>
</p:tagLst>
</file>

<file path=ppt/tags/tag15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85"/>
  <p:tag name="ARTICULATE_USED_LAYOUT" val="3"/>
</p:tagLst>
</file>

<file path=ppt/tags/tag15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0"/>
  <p:tag name="ARTICULATE_LOCK_SLIDE" val="0"/>
  <p:tag name="ARTICULATE_HIDE_SLIDE" val="0"/>
  <p:tag name="ARTICULATE_PLAYER_CONTROL_PREVIOUS" val="True"/>
  <p:tag name="ARTICULATE_PLAYER_CONTROL_NEXT" val="True"/>
  <p:tag name="AUDIO_ID" val="886"/>
  <p:tag name="ARTICULATE_USED_LAYOUT" val="3"/>
</p:tagLst>
</file>

<file path=ppt/tags/tag15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87"/>
  <p:tag name="ARTICULATE_USED_LAYOUT" val="3"/>
</p:tagLst>
</file>

<file path=ppt/tags/tag15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0"/>
  <p:tag name="ARTICULATE_LOCK_SLIDE" val="0"/>
  <p:tag name="ARTICULATE_HIDE_SLIDE" val="0"/>
  <p:tag name="ARTICULATE_PLAYER_CONTROL_PREVIOUS" val="True"/>
  <p:tag name="ARTICULATE_PLAYER_CONTROL_NEXT" val="True"/>
  <p:tag name="AUDIO_ID" val="888"/>
  <p:tag name="ARTICULATE_USED_LAYOUT" val="3"/>
</p:tagLst>
</file>

<file path=ppt/tags/tag1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36"/>
  <p:tag name="ARTICULATE_USED_LAYOUT" val="3"/>
</p:tagLst>
</file>

<file path=ppt/tags/tag1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38"/>
  <p:tag name="ARTICULATE_USED_LAYOUT" val="53"/>
</p:tagLst>
</file>

<file path=ppt/tags/tag1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39"/>
  <p:tag name="ARTICULATE_USED_LAYOUT" val="3"/>
</p:tagLst>
</file>

<file path=ppt/tags/tag1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40"/>
  <p:tag name="ARTICULATE_USED_LAYOUT" val="3"/>
</p:tagLst>
</file>

<file path=ppt/tags/tag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22"/>
  <p:tag name="ARTICULATE_USED_LAYOUT" val="52"/>
</p:tagLst>
</file>

<file path=ppt/tags/tag2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41"/>
  <p:tag name="ARTICULATE_USED_LAYOUT" val="3"/>
</p:tagLst>
</file>

<file path=ppt/tags/tag2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44"/>
  <p:tag name="ARTICULATE_USED_LAYOUT" val="51"/>
</p:tagLst>
</file>

<file path=ppt/tags/tag2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45"/>
  <p:tag name="ARTICULATE_USED_LAYOUT" val="3"/>
</p:tagLst>
</file>

<file path=ppt/tags/tag2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46"/>
  <p:tag name="ARTICULATE_USED_LAYOUT" val="3"/>
</p:tagLst>
</file>

<file path=ppt/tags/tag2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47"/>
  <p:tag name="ARTICULATE_USED_LAYOUT" val="3"/>
</p:tagLst>
</file>

<file path=ppt/tags/tag2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48"/>
  <p:tag name="ARTICULATE_USED_LAYOUT" val="3"/>
</p:tagLst>
</file>

<file path=ppt/tags/tag2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49"/>
  <p:tag name="ARTICULATE_USED_LAYOUT" val="3"/>
</p:tagLst>
</file>

<file path=ppt/tags/tag2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50"/>
  <p:tag name="ARTICULATE_USED_LAYOUT" val="3"/>
</p:tagLst>
</file>

<file path=ppt/tags/tag2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51"/>
  <p:tag name="ARTICULATE_USED_LAYOUT" val="3"/>
</p:tagLst>
</file>

<file path=ppt/tags/tag2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53"/>
  <p:tag name="ARTICULATE_USED_LAYOUT" val="51"/>
</p:tagLst>
</file>

<file path=ppt/tags/tag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23"/>
  <p:tag name="ARTICULATE_USED_LAYOUT" val="52"/>
</p:tagLst>
</file>

<file path=ppt/tags/tag3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54"/>
  <p:tag name="ARTICULATE_USED_LAYOUT" val="3"/>
</p:tagLst>
</file>

<file path=ppt/tags/tag3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55"/>
  <p:tag name="ARTICULATE_USED_LAYOUT" val="3"/>
</p:tagLst>
</file>

<file path=ppt/tags/tag3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56"/>
  <p:tag name="ARTICULATE_USED_LAYOUT" val="3"/>
</p:tagLst>
</file>

<file path=ppt/tags/tag3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57"/>
  <p:tag name="ARTICULATE_USED_LAYOUT" val="3"/>
</p:tagLst>
</file>

<file path=ppt/tags/tag3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58"/>
  <p:tag name="ARTICULATE_USED_LAYOUT" val="3"/>
</p:tagLst>
</file>

<file path=ppt/tags/tag3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59"/>
  <p:tag name="ARTICULATE_USED_LAYOUT" val="3"/>
</p:tagLst>
</file>

<file path=ppt/tags/tag3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60"/>
  <p:tag name="ARTICULATE_USED_LAYOUT" val="3"/>
</p:tagLst>
</file>

<file path=ppt/tags/tag3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61"/>
  <p:tag name="ARTICULATE_USED_LAYOUT" val="3"/>
</p:tagLst>
</file>

<file path=ppt/tags/tag3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62"/>
  <p:tag name="ARTICULATE_USED_LAYOUT" val="3"/>
</p:tagLst>
</file>

<file path=ppt/tags/tag3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63"/>
  <p:tag name="ARTICULATE_USED_LAYOUT" val="3"/>
</p:tagLst>
</file>

<file path=ppt/tags/tag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24"/>
  <p:tag name="ARTICULATE_USED_LAYOUT" val="52"/>
</p:tagLst>
</file>

<file path=ppt/tags/tag4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64"/>
  <p:tag name="ARTICULATE_USED_LAYOUT" val="3"/>
</p:tagLst>
</file>

<file path=ppt/tags/tag4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65"/>
  <p:tag name="ARTICULATE_USED_LAYOUT" val="53"/>
</p:tagLst>
</file>

<file path=ppt/tags/tag4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66"/>
  <p:tag name="ARTICULATE_USED_LAYOUT" val="3"/>
</p:tagLst>
</file>

<file path=ppt/tags/tag4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67"/>
  <p:tag name="ARTICULATE_USED_LAYOUT" val="3"/>
</p:tagLst>
</file>

<file path=ppt/tags/tag4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75"/>
  <p:tag name="ARTICULATE_USED_LAYOUT" val="51"/>
</p:tagLst>
</file>

<file path=ppt/tags/tag4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69"/>
  <p:tag name="ARTICULATE_USED_LAYOUT" val="3"/>
</p:tagLst>
</file>

<file path=ppt/tags/tag4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70"/>
  <p:tag name="ARTICULATE_USED_LAYOUT" val="3"/>
</p:tagLst>
</file>

<file path=ppt/tags/tag4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71"/>
  <p:tag name="ARTICULATE_USED_LAYOUT" val="3"/>
</p:tagLst>
</file>

<file path=ppt/tags/tag4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72"/>
  <p:tag name="ARTICULATE_USED_LAYOUT" val="3"/>
</p:tagLst>
</file>

<file path=ppt/tags/tag4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73"/>
  <p:tag name="ARTICULATE_USED_LAYOUT" val="3"/>
</p:tagLst>
</file>

<file path=ppt/tags/tag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26"/>
  <p:tag name="ARTICULATE_USED_LAYOUT" val="51"/>
</p:tagLst>
</file>

<file path=ppt/tags/tag5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74"/>
  <p:tag name="ARTICULATE_USED_LAYOUT" val="3"/>
</p:tagLst>
</file>

<file path=ppt/tags/tag5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91"/>
  <p:tag name="ARTICULATE_USED_LAYOUT" val="51"/>
</p:tagLst>
</file>

<file path=ppt/tags/tag5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77"/>
  <p:tag name="ARTICULATE_USED_LAYOUT" val="3"/>
</p:tagLst>
</file>

<file path=ppt/tags/tag5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78"/>
  <p:tag name="ARTICULATE_USED_LAYOUT" val="3"/>
</p:tagLst>
</file>

<file path=ppt/tags/tag5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79"/>
  <p:tag name="ARTICULATE_USED_LAYOUT" val="3"/>
</p:tagLst>
</file>

<file path=ppt/tags/tag5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80"/>
  <p:tag name="ARTICULATE_USED_LAYOUT" val="3"/>
</p:tagLst>
</file>

<file path=ppt/tags/tag5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81"/>
  <p:tag name="ARTICULATE_USED_LAYOUT" val="3"/>
</p:tagLst>
</file>

<file path=ppt/tags/tag5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82"/>
  <p:tag name="ARTICULATE_USED_LAYOUT" val="3"/>
</p:tagLst>
</file>

<file path=ppt/tags/tag5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83"/>
  <p:tag name="ARTICULATE_USED_LAYOUT" val="3"/>
</p:tagLst>
</file>

<file path=ppt/tags/tag5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84"/>
  <p:tag name="ARTICULATE_USED_LAYOUT" val="3"/>
</p:tagLst>
</file>

<file path=ppt/tags/tag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27"/>
  <p:tag name="ARTICULATE_USED_LAYOUT" val="3"/>
</p:tagLst>
</file>

<file path=ppt/tags/tag6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85"/>
  <p:tag name="ARTICULATE_USED_LAYOUT" val="3"/>
</p:tagLst>
</file>

<file path=ppt/tags/tag6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86"/>
  <p:tag name="ARTICULATE_USED_LAYOUT" val="3"/>
</p:tagLst>
</file>

<file path=ppt/tags/tag6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87"/>
  <p:tag name="ARTICULATE_USED_LAYOUT" val="3"/>
</p:tagLst>
</file>

<file path=ppt/tags/tag6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88"/>
  <p:tag name="ARTICULATE_USED_LAYOUT" val="3"/>
</p:tagLst>
</file>

<file path=ppt/tags/tag6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89"/>
  <p:tag name="ARTICULATE_USED_LAYOUT" val="3"/>
</p:tagLst>
</file>

<file path=ppt/tags/tag6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90"/>
  <p:tag name="ARTICULATE_USED_LAYOUT" val="3"/>
</p:tagLst>
</file>

<file path=ppt/tags/tag6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02"/>
  <p:tag name="ARTICULATE_USED_LAYOUT" val="51"/>
</p:tagLst>
</file>

<file path=ppt/tags/tag6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94"/>
  <p:tag name="ARTICULATE_USED_LAYOUT" val="3"/>
</p:tagLst>
</file>

<file path=ppt/tags/tag6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95"/>
  <p:tag name="ARTICULATE_USED_LAYOUT" val="3"/>
</p:tagLst>
</file>

<file path=ppt/tags/tag6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96"/>
  <p:tag name="ARTICULATE_USED_LAYOUT" val="3"/>
</p:tagLst>
</file>

<file path=ppt/tags/tag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42"/>
  <p:tag name="ARTICULATE_USED_LAYOUT" val="54"/>
</p:tagLst>
</file>

<file path=ppt/tags/tag7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97"/>
  <p:tag name="ARTICULATE_USED_LAYOUT" val="3"/>
</p:tagLst>
</file>

<file path=ppt/tags/tag7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98"/>
  <p:tag name="ARTICULATE_USED_LAYOUT" val="3"/>
</p:tagLst>
</file>

<file path=ppt/tags/tag7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00"/>
  <p:tag name="ARTICULATE_USED_LAYOUT" val="3"/>
</p:tagLst>
</file>

<file path=ppt/tags/tag7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92"/>
  <p:tag name="ARTICULATE_USED_LAYOUT" val="51"/>
</p:tagLst>
</file>

<file path=ppt/tags/tag7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03"/>
  <p:tag name="ARTICULATE_USED_LAYOUT" val="3"/>
</p:tagLst>
</file>

<file path=ppt/tags/tag7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04"/>
  <p:tag name="ARTICULATE_USED_LAYOUT" val="3"/>
</p:tagLst>
</file>

<file path=ppt/tags/tag7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05"/>
  <p:tag name="ARTICULATE_USED_LAYOUT" val="54"/>
</p:tagLst>
</file>

<file path=ppt/tags/tag7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06"/>
  <p:tag name="ARTICULATE_USED_LAYOUT" val="3"/>
</p:tagLst>
</file>

<file path=ppt/tags/tag7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07"/>
  <p:tag name="ARTICULATE_USED_LAYOUT" val="3"/>
</p:tagLst>
</file>

<file path=ppt/tags/tag7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08"/>
  <p:tag name="ARTICULATE_USED_LAYOUT" val="3"/>
</p:tagLst>
</file>

<file path=ppt/tags/tag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28"/>
  <p:tag name="ARTICULATE_USED_LAYOUT" val="3"/>
</p:tagLst>
</file>

<file path=ppt/tags/tag8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09"/>
  <p:tag name="ARTICULATE_USED_LAYOUT" val="3"/>
</p:tagLst>
</file>

<file path=ppt/tags/tag8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10"/>
  <p:tag name="ARTICULATE_USED_LAYOUT" val="3"/>
</p:tagLst>
</file>

<file path=ppt/tags/tag8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11"/>
  <p:tag name="ARTICULATE_USED_LAYOUT" val="3"/>
</p:tagLst>
</file>

<file path=ppt/tags/tag8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12"/>
  <p:tag name="ARTICULATE_USED_LAYOUT" val="3"/>
</p:tagLst>
</file>

<file path=ppt/tags/tag8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13"/>
  <p:tag name="ARTICULATE_USED_LAYOUT" val="3"/>
</p:tagLst>
</file>

<file path=ppt/tags/tag8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14"/>
  <p:tag name="ARTICULATE_USED_LAYOUT" val="3"/>
</p:tagLst>
</file>

<file path=ppt/tags/tag8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15"/>
  <p:tag name="ARTICULATE_USED_LAYOUT" val="3"/>
</p:tagLst>
</file>

<file path=ppt/tags/tag8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16"/>
  <p:tag name="ARTICULATE_USED_LAYOUT" val="3"/>
</p:tagLst>
</file>

<file path=ppt/tags/tag8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17"/>
  <p:tag name="ARTICULATE_USED_LAYOUT" val="51"/>
</p:tagLst>
</file>

<file path=ppt/tags/tag8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19"/>
  <p:tag name="ARTICULATE_USED_LAYOUT" val="3"/>
</p:tagLst>
</file>

<file path=ppt/tags/tag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729"/>
  <p:tag name="ARTICULATE_USED_LAYOUT" val="3"/>
</p:tagLst>
</file>

<file path=ppt/tags/tag9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20"/>
  <p:tag name="ARTICULATE_USED_LAYOUT" val="3"/>
</p:tagLst>
</file>

<file path=ppt/tags/tag9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21"/>
  <p:tag name="ARTICULATE_USED_LAYOUT" val="3"/>
</p:tagLst>
</file>

<file path=ppt/tags/tag9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22"/>
  <p:tag name="ARTICULATE_USED_LAYOUT" val="3"/>
</p:tagLst>
</file>

<file path=ppt/tags/tag9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23"/>
  <p:tag name="ARTICULATE_USED_LAYOUT" val="3"/>
</p:tagLst>
</file>

<file path=ppt/tags/tag9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24"/>
  <p:tag name="ARTICULATE_USED_LAYOUT" val="3"/>
</p:tagLst>
</file>

<file path=ppt/tags/tag9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25"/>
  <p:tag name="ARTICULATE_USED_LAYOUT" val="3"/>
</p:tagLst>
</file>

<file path=ppt/tags/tag9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26"/>
  <p:tag name="ARTICULATE_USED_LAYOUT" val="3"/>
</p:tagLst>
</file>

<file path=ppt/tags/tag9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27"/>
  <p:tag name="ARTICULATE_USED_LAYOUT" val="3"/>
</p:tagLst>
</file>

<file path=ppt/tags/tag9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28"/>
  <p:tag name="ARTICULATE_USED_LAYOUT" val="3"/>
</p:tagLst>
</file>

<file path=ppt/tags/tag9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e5d64575-879b-497d-9355-d24e01b8cbd3"/>
  <p:tag name="ARTICULATE_SLIDE_PAUSE" val="1"/>
  <p:tag name="ARTICULATE_LOCK_SLIDE" val="0"/>
  <p:tag name="ARTICULATE_HIDE_SLIDE" val="0"/>
  <p:tag name="ARTICULATE_PLAYER_CONTROL_PREVIOUS" val="True"/>
  <p:tag name="ARTICULATE_PLAYER_CONTROL_NEXT" val="True"/>
  <p:tag name="AUDIO_ID" val="829"/>
  <p:tag name="ARTICULATE_USED_LAYOUT" val="3"/>
</p:tagLst>
</file>

<file path=ppt/theme/theme1.xml><?xml version="1.0" encoding="utf-8"?>
<a:theme xmlns:a="http://schemas.openxmlformats.org/drawingml/2006/main" name="HCL">
  <a:themeElements>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CL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raining-Material-Template-1" id="{69B7EE8C-21E9-4622-A60E-4441C4E7B725}" vid="{B7EC84DD-9479-485D-B2FF-517D1ACB08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0AD65DDDBBB2C41927327F3903045CD" ma:contentTypeVersion="10" ma:contentTypeDescription="Create a new document." ma:contentTypeScope="" ma:versionID="29b8413193a5df2ece65c1786a59f5ab">
  <xsd:schema xmlns:xsd="http://www.w3.org/2001/XMLSchema" xmlns:xs="http://www.w3.org/2001/XMLSchema" xmlns:p="http://schemas.microsoft.com/office/2006/metadata/properties" xmlns:ns1="http://schemas.microsoft.com/sharepoint/v3" xmlns:ns2="032da120-fc09-4bec-99b9-328e24695f55" xmlns:ns3="4f8c5cea-7bfe-49c1-a58b-6b9cdda62ee2" targetNamespace="http://schemas.microsoft.com/office/2006/metadata/properties" ma:root="true" ma:fieldsID="1116599dd0b19ef3d940dc90d120d394" ns1:_="" ns2:_="" ns3:_="">
    <xsd:import namespace="http://schemas.microsoft.com/sharepoint/v3"/>
    <xsd:import namespace="032da120-fc09-4bec-99b9-328e24695f55"/>
    <xsd:import namespace="4f8c5cea-7bfe-49c1-a58b-6b9cdda62ee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EventHashCode" minOccurs="0"/>
                <xsd:element ref="ns2:MediaServiceGenerationTime"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7"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8"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32da120-fc09-4bec-99b9-328e24695f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f8c5cea-7bfe-49c1-a58b-6b9cdda62ee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CB0135-2ED5-4951-92B5-F7849637E93F}">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768D32B7-F484-4801-A4F4-E6C4A779BC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32da120-fc09-4bec-99b9-328e24695f55"/>
    <ds:schemaRef ds:uri="4f8c5cea-7bfe-49c1-a58b-6b9cdda62e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DEF2CBF-CBA7-407C-83B4-E7862FDC7F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Training-Material-Template-1</Template>
  <TotalTime>36</TotalTime>
  <Words>7955</Words>
  <Application>Microsoft Office PowerPoint</Application>
  <PresentationFormat>Widescreen</PresentationFormat>
  <Paragraphs>1189</Paragraphs>
  <Slides>158</Slides>
  <Notes>107</Notes>
  <HiddenSlides>0</HiddenSlides>
  <MMClips>0</MMClips>
  <ScaleCrop>false</ScaleCrop>
  <HeadingPairs>
    <vt:vector size="4" baseType="variant">
      <vt:variant>
        <vt:lpstr>Theme</vt:lpstr>
      </vt:variant>
      <vt:variant>
        <vt:i4>1</vt:i4>
      </vt:variant>
      <vt:variant>
        <vt:lpstr>Slide Titles</vt:lpstr>
      </vt:variant>
      <vt:variant>
        <vt:i4>158</vt:i4>
      </vt:variant>
    </vt:vector>
  </HeadingPairs>
  <TitlesOfParts>
    <vt:vector size="159" baseType="lpstr">
      <vt:lpstr>HCL</vt:lpstr>
      <vt:lpstr>Python Introdcution</vt:lpstr>
      <vt:lpstr>Module Meta Data</vt:lpstr>
      <vt:lpstr>Course Objectives</vt:lpstr>
      <vt:lpstr>Course Outcomes</vt:lpstr>
      <vt:lpstr>Features Overview</vt:lpstr>
      <vt:lpstr>Features Overview (Contd.)</vt:lpstr>
      <vt:lpstr>Programming Features</vt:lpstr>
      <vt:lpstr>Python Language Basics</vt:lpstr>
      <vt:lpstr>Very Basic Stuff</vt:lpstr>
      <vt:lpstr>The print Statement</vt:lpstr>
      <vt:lpstr>Hello, world!</vt:lpstr>
      <vt:lpstr>More about printing </vt:lpstr>
      <vt:lpstr>Example</vt:lpstr>
      <vt:lpstr>Variable types</vt:lpstr>
      <vt:lpstr>Variable types</vt:lpstr>
      <vt:lpstr>Variable names</vt:lpstr>
      <vt:lpstr>More on variable names</vt:lpstr>
      <vt:lpstr>Operators</vt:lpstr>
      <vt:lpstr>Operators</vt:lpstr>
      <vt:lpstr>Type conversion</vt:lpstr>
      <vt:lpstr>Operators acting on strings</vt:lpstr>
      <vt:lpstr>Input from keyboard</vt:lpstr>
      <vt:lpstr>Comments</vt:lpstr>
      <vt:lpstr>Repetition (loops) and Selection (if/else)</vt:lpstr>
      <vt:lpstr>The for loop</vt:lpstr>
      <vt:lpstr>range</vt:lpstr>
      <vt:lpstr>Cumulative loops</vt:lpstr>
      <vt:lpstr>if</vt:lpstr>
      <vt:lpstr>if/else</vt:lpstr>
      <vt:lpstr>while</vt:lpstr>
      <vt:lpstr>Logic</vt:lpstr>
      <vt:lpstr>Working with Functions</vt:lpstr>
      <vt:lpstr>Functions</vt:lpstr>
      <vt:lpstr>The def statement</vt:lpstr>
      <vt:lpstr>More about functions</vt:lpstr>
      <vt:lpstr>Function variables are local</vt:lpstr>
      <vt:lpstr>Scope</vt:lpstr>
      <vt:lpstr>Scope example</vt:lpstr>
      <vt:lpstr>Scope example</vt:lpstr>
      <vt:lpstr>By value / by reference</vt:lpstr>
      <vt:lpstr>Example</vt:lpstr>
      <vt:lpstr>Multiple return values</vt:lpstr>
      <vt:lpstr>Built-in Functions</vt:lpstr>
      <vt:lpstr>Functions of Functions</vt:lpstr>
      <vt:lpstr>Default arguments</vt:lpstr>
      <vt:lpstr>Functions without return values</vt:lpstr>
      <vt:lpstr>Text Processing</vt:lpstr>
      <vt:lpstr>Strings</vt:lpstr>
      <vt:lpstr>Indexes</vt:lpstr>
      <vt:lpstr>String properties</vt:lpstr>
      <vt:lpstr>raw_input</vt:lpstr>
      <vt:lpstr>Text processing</vt:lpstr>
      <vt:lpstr>Strings and numbers</vt:lpstr>
      <vt:lpstr>Module Basics</vt:lpstr>
      <vt:lpstr>Module basics</vt:lpstr>
      <vt:lpstr>Python standard library</vt:lpstr>
      <vt:lpstr>What import does</vt:lpstr>
      <vt:lpstr>The sys module</vt:lpstr>
      <vt:lpstr>The random module</vt:lpstr>
      <vt:lpstr>Import vs from ... import</vt:lpstr>
      <vt:lpstr>Changing data in modules</vt:lpstr>
      <vt:lpstr>Reloading modules</vt:lpstr>
      <vt:lpstr>Module Packages</vt:lpstr>
      <vt:lpstr>Package __init__.py files</vt:lpstr>
      <vt:lpstr>Data encapsulation</vt:lpstr>
      <vt:lpstr>__name__ and __main__</vt:lpstr>
      <vt:lpstr>Import as</vt:lpstr>
      <vt:lpstr>Reload may not affect “from” imports</vt:lpstr>
      <vt:lpstr>File Handling</vt:lpstr>
      <vt:lpstr>Files</vt:lpstr>
      <vt:lpstr>Common FILE operations</vt:lpstr>
      <vt:lpstr>Split() function</vt:lpstr>
      <vt:lpstr>Let’s try to read in a file!!</vt:lpstr>
      <vt:lpstr>File in Action</vt:lpstr>
      <vt:lpstr>File in Action</vt:lpstr>
      <vt:lpstr>Object Orientation in Python</vt:lpstr>
      <vt:lpstr>What is OOP</vt:lpstr>
      <vt:lpstr>Class tree</vt:lpstr>
      <vt:lpstr>Class tree</vt:lpstr>
      <vt:lpstr>Class tree</vt:lpstr>
      <vt:lpstr>Class tree</vt:lpstr>
      <vt:lpstr>Class tree</vt:lpstr>
      <vt:lpstr>Class vs. Modules</vt:lpstr>
      <vt:lpstr>Coding the Class Tree</vt:lpstr>
      <vt:lpstr>Coding the Class Tree</vt:lpstr>
      <vt:lpstr>A First Example</vt:lpstr>
      <vt:lpstr>Class Tree</vt:lpstr>
      <vt:lpstr>A Second Example</vt:lpstr>
      <vt:lpstr>A Second Example</vt:lpstr>
      <vt:lpstr>Class Tree</vt:lpstr>
      <vt:lpstr>Using Collection Data Types</vt:lpstr>
      <vt:lpstr>Tuples</vt:lpstr>
      <vt:lpstr>Lists</vt:lpstr>
      <vt:lpstr>Lists and Tuples Contain Object References</vt:lpstr>
      <vt:lpstr>List example</vt:lpstr>
      <vt:lpstr>Indexing</vt:lpstr>
      <vt:lpstr>The += operator for lists</vt:lpstr>
      <vt:lpstr>Dictionaries</vt:lpstr>
      <vt:lpstr>Dictionary Construction and Access</vt:lpstr>
      <vt:lpstr>Common Dictionary Operations</vt:lpstr>
      <vt:lpstr>Dictionary example</vt:lpstr>
      <vt:lpstr>Constructing dictionaries from lists</vt:lpstr>
      <vt:lpstr>More general keys</vt:lpstr>
      <vt:lpstr>Length of collections</vt:lpstr>
      <vt:lpstr>The “is” operator</vt:lpstr>
      <vt:lpstr>is-operator.py</vt:lpstr>
      <vt:lpstr>“in” operator</vt:lpstr>
      <vt:lpstr>Iteration: for ... in</vt:lpstr>
      <vt:lpstr>Copying collections</vt:lpstr>
      <vt:lpstr>Using Regular Expression</vt:lpstr>
      <vt:lpstr>Regular Expressions</vt:lpstr>
      <vt:lpstr>Simple Regexp Example</vt:lpstr>
      <vt:lpstr>Simple Regexp Example</vt:lpstr>
      <vt:lpstr>More about Regexps</vt:lpstr>
      <vt:lpstr>re.split()‏</vt:lpstr>
      <vt:lpstr>Match Object Functions</vt:lpstr>
      <vt:lpstr>Match Object Example</vt:lpstr>
      <vt:lpstr>Capture Groups</vt:lpstr>
      <vt:lpstr>Capture Groups Example</vt:lpstr>
      <vt:lpstr>Performing Unit Testing in Python</vt:lpstr>
      <vt:lpstr>Why is unit testing important?</vt:lpstr>
      <vt:lpstr>Attributes of good tests</vt:lpstr>
      <vt:lpstr>What to Unit Test?</vt:lpstr>
      <vt:lpstr>The unittest module</vt:lpstr>
      <vt:lpstr>How to Write a Test</vt:lpstr>
      <vt:lpstr>How to Run a Test</vt:lpstr>
      <vt:lpstr>Helpful Methods</vt:lpstr>
      <vt:lpstr>setUp and tearDown</vt:lpstr>
      <vt:lpstr>Generators, Iterators, decorators, Context Managers</vt:lpstr>
      <vt:lpstr>Generators and Iterators</vt:lpstr>
      <vt:lpstr>Generator example</vt:lpstr>
      <vt:lpstr>Decorators</vt:lpstr>
      <vt:lpstr>Context Managers</vt:lpstr>
      <vt:lpstr>Context Managers</vt:lpstr>
      <vt:lpstr>Threading in Python</vt:lpstr>
      <vt:lpstr>Introduction to Threads</vt:lpstr>
      <vt:lpstr>Thread States: Life Cycle of a Thread</vt:lpstr>
      <vt:lpstr>Thread States: Life Cycle of a Thread</vt:lpstr>
      <vt:lpstr>Thread States: Life Cycle of a Thread</vt:lpstr>
      <vt:lpstr>Thread States: Life Cycle of a Thread</vt:lpstr>
      <vt:lpstr>Thread States: Life Cycle of a Thread</vt:lpstr>
      <vt:lpstr>Thread States: Life Cycle of a Thread</vt:lpstr>
      <vt:lpstr>threading.Thread example</vt:lpstr>
      <vt:lpstr>PowerPoint Presentation</vt:lpstr>
      <vt:lpstr>PowerPoint Presentation</vt:lpstr>
      <vt:lpstr>Networking in Python</vt:lpstr>
      <vt:lpstr>IP Characteristics</vt:lpstr>
      <vt:lpstr>UDP Characteristics</vt:lpstr>
      <vt:lpstr>Client/Server Concepts</vt:lpstr>
      <vt:lpstr>Connectionless Services</vt:lpstr>
      <vt:lpstr>Simple Connectionless Server</vt:lpstr>
      <vt:lpstr>Simple Connectionless Client</vt:lpstr>
      <vt:lpstr>Connection-Oriented Services</vt:lpstr>
      <vt:lpstr>Connection-Oriented Server</vt:lpstr>
      <vt:lpstr>Connection-Oriented Client</vt:lpstr>
      <vt:lpstr>Some socket Utility Functions</vt:lpstr>
      <vt:lpstr>Handling Names &amp; Addresses</vt:lpstr>
      <vt:lpstr>Treating Sockets as Files</vt:lpstr>
    </vt:vector>
  </TitlesOfParts>
  <Company>HCL Technologies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Title&gt;</dc:title>
  <dc:creator>HCL</dc:creator>
  <cp:lastModifiedBy>HCL</cp:lastModifiedBy>
  <cp:revision>6</cp:revision>
  <dcterms:created xsi:type="dcterms:W3CDTF">2016-09-23T02:58:52Z</dcterms:created>
  <dcterms:modified xsi:type="dcterms:W3CDTF">2019-02-18T07:09:30Z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0x01010050AD65DDDBBB2C41927327F3903045CD</vt:lpwstr>
  </property>
</Properties>
</file>