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47"/>
  </p:notesMasterIdLst>
  <p:sldIdLst>
    <p:sldId id="257" r:id="rId2"/>
    <p:sldId id="271" r:id="rId3"/>
    <p:sldId id="272" r:id="rId4"/>
    <p:sldId id="301" r:id="rId5"/>
    <p:sldId id="319" r:id="rId6"/>
    <p:sldId id="320" r:id="rId7"/>
    <p:sldId id="311" r:id="rId8"/>
    <p:sldId id="322" r:id="rId9"/>
    <p:sldId id="310" r:id="rId10"/>
    <p:sldId id="316" r:id="rId11"/>
    <p:sldId id="312" r:id="rId12"/>
    <p:sldId id="321" r:id="rId13"/>
    <p:sldId id="313" r:id="rId14"/>
    <p:sldId id="314" r:id="rId15"/>
    <p:sldId id="315" r:id="rId16"/>
    <p:sldId id="317" r:id="rId17"/>
    <p:sldId id="318" r:id="rId18"/>
    <p:sldId id="324" r:id="rId19"/>
    <p:sldId id="323" r:id="rId20"/>
    <p:sldId id="325" r:id="rId21"/>
    <p:sldId id="326" r:id="rId22"/>
    <p:sldId id="327" r:id="rId23"/>
    <p:sldId id="330" r:id="rId24"/>
    <p:sldId id="348" r:id="rId25"/>
    <p:sldId id="336" r:id="rId26"/>
    <p:sldId id="331" r:id="rId27"/>
    <p:sldId id="332" r:id="rId28"/>
    <p:sldId id="335" r:id="rId29"/>
    <p:sldId id="333" r:id="rId30"/>
    <p:sldId id="337" r:id="rId31"/>
    <p:sldId id="338" r:id="rId32"/>
    <p:sldId id="339" r:id="rId33"/>
    <p:sldId id="340" r:id="rId34"/>
    <p:sldId id="350" r:id="rId35"/>
    <p:sldId id="349" r:id="rId36"/>
    <p:sldId id="328" r:id="rId37"/>
    <p:sldId id="343" r:id="rId38"/>
    <p:sldId id="344" r:id="rId39"/>
    <p:sldId id="351" r:id="rId40"/>
    <p:sldId id="342" r:id="rId41"/>
    <p:sldId id="345" r:id="rId42"/>
    <p:sldId id="341" r:id="rId43"/>
    <p:sldId id="346" r:id="rId44"/>
    <p:sldId id="352" r:id="rId45"/>
    <p:sldId id="347" r:id="rId46"/>
  </p:sldIdLst>
  <p:sldSz cx="12192000" cy="6858000"/>
  <p:notesSz cx="6858000" cy="9144000"/>
  <p:embeddedFontLst>
    <p:embeddedFont>
      <p:font typeface="Tahoma" panose="020B0604030504040204" pitchFamily="34" charset="0"/>
      <p:regular r:id="rId48"/>
      <p:bold r:id="rId49"/>
    </p:embeddedFont>
    <p:embeddedFont>
      <p:font typeface="Calibri Light" panose="020F0302020204030204" pitchFamily="34" charset="0"/>
      <p:regular r:id="rId50"/>
      <p:italic r:id="rId51"/>
    </p:embeddedFont>
    <p:embeddedFont>
      <p:font typeface="微软雅黑" panose="020B0503020204020204" pitchFamily="34" charset="-122"/>
      <p:regular r:id="rId52"/>
      <p:bold r:id="rId53"/>
    </p:embeddedFont>
    <p:embeddedFont>
      <p:font typeface="华文琥珀" panose="02010800040101010101" pitchFamily="2" charset="-122"/>
      <p:regular r:id="rId54"/>
    </p:embeddedFont>
    <p:embeddedFont>
      <p:font typeface="时尚中黑简体" panose="02010600030101010101" charset="-122"/>
      <p:regular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幼圆" panose="02010509060101010101" pitchFamily="49" charset="-122"/>
      <p:regular r:id="rId6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4" pos="1118" userDrawn="1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DC9090"/>
    <a:srgbClr val="009900"/>
    <a:srgbClr val="5F5F5F"/>
    <a:srgbClr val="008200"/>
    <a:srgbClr val="D44950"/>
    <a:srgbClr val="3489C0"/>
    <a:srgbClr val="A52766"/>
    <a:srgbClr val="4F9FCF"/>
    <a:srgbClr val="829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8" autoAdjust="0"/>
    <p:restoredTop sz="86004" autoAdjust="0"/>
  </p:normalViewPr>
  <p:slideViewPr>
    <p:cSldViewPr snapToGrid="0" showGuides="1">
      <p:cViewPr varScale="1">
        <p:scale>
          <a:sx n="63" d="100"/>
          <a:sy n="63" d="100"/>
        </p:scale>
        <p:origin x="-1164" y="-102"/>
      </p:cViewPr>
      <p:guideLst>
        <p:guide orient="horz" pos="2160"/>
        <p:guide pos="111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2F14B-E7CD-4752-8AAB-1770D9A42AB8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10996-8C8D-486E-B5BC-E929CBCB3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43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为代表的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10996-8C8D-486E-B5BC-E929CBCB3E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79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10996-8C8D-486E-B5BC-E929CBCB3E5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62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10996-8C8D-486E-B5BC-E929CBCB3E5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382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10996-8C8D-486E-B5BC-E929CBCB3E5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382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其实不然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10996-8C8D-486E-B5BC-E929CBCB3E5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04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8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44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89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84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8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59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29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09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5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68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9CAC3-F00E-462B-8D12-8042514BB29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7DE98-692A-404D-99B7-E7A862D4A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40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24193" y="2406760"/>
            <a:ext cx="30780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spc="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GeeQuery</a:t>
            </a:r>
            <a:endParaRPr lang="en-US" altLang="zh-CN" sz="3200" b="1" spc="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31769" y="3524577"/>
            <a:ext cx="928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</a:p>
        </p:txBody>
      </p:sp>
      <p:cxnSp>
        <p:nvCxnSpPr>
          <p:cNvPr id="7" name="直接连接符 6"/>
          <p:cNvCxnSpPr>
            <a:stCxn id="4" idx="3"/>
          </p:cNvCxnSpPr>
          <p:nvPr/>
        </p:nvCxnSpPr>
        <p:spPr>
          <a:xfrm>
            <a:off x="5602280" y="2791481"/>
            <a:ext cx="6589720" cy="0"/>
          </a:xfrm>
          <a:prstGeom prst="line">
            <a:avLst/>
          </a:prstGeom>
          <a:ln w="9525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1"/>
          </p:cNvCxnSpPr>
          <p:nvPr/>
        </p:nvCxnSpPr>
        <p:spPr>
          <a:xfrm flipH="1">
            <a:off x="22" y="3786187"/>
            <a:ext cx="5631747" cy="2042"/>
          </a:xfrm>
          <a:prstGeom prst="line">
            <a:avLst/>
          </a:prstGeom>
          <a:ln w="9525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0874829" y="391886"/>
            <a:ext cx="1317171" cy="362858"/>
          </a:xfrm>
          <a:prstGeom prst="roundRect">
            <a:avLst>
              <a:gd name="adj" fmla="val 4855"/>
            </a:avLst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902472" y="39188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2016-6-03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270070" y="491385"/>
            <a:ext cx="3081601" cy="765731"/>
          </a:xfrm>
          <a:custGeom>
            <a:avLst/>
            <a:gdLst>
              <a:gd name="T0" fmla="*/ 79 w 197"/>
              <a:gd name="T1" fmla="*/ 3 h 494"/>
              <a:gd name="T2" fmla="*/ 60 w 197"/>
              <a:gd name="T3" fmla="*/ 7 h 494"/>
              <a:gd name="T4" fmla="*/ 45 w 197"/>
              <a:gd name="T5" fmla="*/ 15 h 494"/>
              <a:gd name="T6" fmla="*/ 35 w 197"/>
              <a:gd name="T7" fmla="*/ 34 h 494"/>
              <a:gd name="T8" fmla="*/ 26 w 197"/>
              <a:gd name="T9" fmla="*/ 51 h 494"/>
              <a:gd name="T10" fmla="*/ 19 w 197"/>
              <a:gd name="T11" fmla="*/ 65 h 494"/>
              <a:gd name="T12" fmla="*/ 19 w 197"/>
              <a:gd name="T13" fmla="*/ 82 h 494"/>
              <a:gd name="T14" fmla="*/ 16 w 197"/>
              <a:gd name="T15" fmla="*/ 97 h 494"/>
              <a:gd name="T16" fmla="*/ 11 w 197"/>
              <a:gd name="T17" fmla="*/ 114 h 494"/>
              <a:gd name="T18" fmla="*/ 12 w 197"/>
              <a:gd name="T19" fmla="*/ 131 h 494"/>
              <a:gd name="T20" fmla="*/ 12 w 197"/>
              <a:gd name="T21" fmla="*/ 146 h 494"/>
              <a:gd name="T22" fmla="*/ 10 w 197"/>
              <a:gd name="T23" fmla="*/ 163 h 494"/>
              <a:gd name="T24" fmla="*/ 8 w 197"/>
              <a:gd name="T25" fmla="*/ 182 h 494"/>
              <a:gd name="T26" fmla="*/ 7 w 197"/>
              <a:gd name="T27" fmla="*/ 199 h 494"/>
              <a:gd name="T28" fmla="*/ 5 w 197"/>
              <a:gd name="T29" fmla="*/ 217 h 494"/>
              <a:gd name="T30" fmla="*/ 2 w 197"/>
              <a:gd name="T31" fmla="*/ 240 h 494"/>
              <a:gd name="T32" fmla="*/ 3 w 197"/>
              <a:gd name="T33" fmla="*/ 261 h 494"/>
              <a:gd name="T34" fmla="*/ 1 w 197"/>
              <a:gd name="T35" fmla="*/ 277 h 494"/>
              <a:gd name="T36" fmla="*/ 5 w 197"/>
              <a:gd name="T37" fmla="*/ 300 h 494"/>
              <a:gd name="T38" fmla="*/ 3 w 197"/>
              <a:gd name="T39" fmla="*/ 321 h 494"/>
              <a:gd name="T40" fmla="*/ 3 w 197"/>
              <a:gd name="T41" fmla="*/ 342 h 494"/>
              <a:gd name="T42" fmla="*/ 8 w 197"/>
              <a:gd name="T43" fmla="*/ 367 h 494"/>
              <a:gd name="T44" fmla="*/ 14 w 197"/>
              <a:gd name="T45" fmla="*/ 394 h 494"/>
              <a:gd name="T46" fmla="*/ 21 w 197"/>
              <a:gd name="T47" fmla="*/ 426 h 494"/>
              <a:gd name="T48" fmla="*/ 25 w 197"/>
              <a:gd name="T49" fmla="*/ 446 h 494"/>
              <a:gd name="T50" fmla="*/ 36 w 197"/>
              <a:gd name="T51" fmla="*/ 466 h 494"/>
              <a:gd name="T52" fmla="*/ 56 w 197"/>
              <a:gd name="T53" fmla="*/ 482 h 494"/>
              <a:gd name="T54" fmla="*/ 88 w 197"/>
              <a:gd name="T55" fmla="*/ 487 h 494"/>
              <a:gd name="T56" fmla="*/ 121 w 197"/>
              <a:gd name="T57" fmla="*/ 491 h 494"/>
              <a:gd name="T58" fmla="*/ 147 w 197"/>
              <a:gd name="T59" fmla="*/ 492 h 494"/>
              <a:gd name="T60" fmla="*/ 168 w 197"/>
              <a:gd name="T61" fmla="*/ 484 h 494"/>
              <a:gd name="T62" fmla="*/ 181 w 197"/>
              <a:gd name="T63" fmla="*/ 468 h 494"/>
              <a:gd name="T64" fmla="*/ 188 w 197"/>
              <a:gd name="T65" fmla="*/ 437 h 494"/>
              <a:gd name="T66" fmla="*/ 192 w 197"/>
              <a:gd name="T67" fmla="*/ 411 h 494"/>
              <a:gd name="T68" fmla="*/ 195 w 197"/>
              <a:gd name="T69" fmla="*/ 382 h 494"/>
              <a:gd name="T70" fmla="*/ 194 w 197"/>
              <a:gd name="T71" fmla="*/ 352 h 494"/>
              <a:gd name="T72" fmla="*/ 194 w 197"/>
              <a:gd name="T73" fmla="*/ 321 h 494"/>
              <a:gd name="T74" fmla="*/ 192 w 197"/>
              <a:gd name="T75" fmla="*/ 283 h 494"/>
              <a:gd name="T76" fmla="*/ 193 w 197"/>
              <a:gd name="T77" fmla="*/ 251 h 494"/>
              <a:gd name="T78" fmla="*/ 191 w 197"/>
              <a:gd name="T79" fmla="*/ 215 h 494"/>
              <a:gd name="T80" fmla="*/ 190 w 197"/>
              <a:gd name="T81" fmla="*/ 187 h 494"/>
              <a:gd name="T82" fmla="*/ 188 w 197"/>
              <a:gd name="T83" fmla="*/ 148 h 494"/>
              <a:gd name="T84" fmla="*/ 189 w 197"/>
              <a:gd name="T85" fmla="*/ 113 h 494"/>
              <a:gd name="T86" fmla="*/ 188 w 197"/>
              <a:gd name="T87" fmla="*/ 70 h 494"/>
              <a:gd name="T88" fmla="*/ 181 w 197"/>
              <a:gd name="T89" fmla="*/ 37 h 494"/>
              <a:gd name="T90" fmla="*/ 170 w 197"/>
              <a:gd name="T91" fmla="*/ 18 h 494"/>
              <a:gd name="T92" fmla="*/ 143 w 197"/>
              <a:gd name="T93" fmla="*/ 3 h 494"/>
              <a:gd name="T94" fmla="*/ 110 w 197"/>
              <a:gd name="T95" fmla="*/ 2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494">
                <a:moveTo>
                  <a:pt x="93" y="3"/>
                </a:moveTo>
                <a:cubicBezTo>
                  <a:pt x="90" y="3"/>
                  <a:pt x="86" y="3"/>
                  <a:pt x="86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79" y="3"/>
                  <a:pt x="79" y="3"/>
                  <a:pt x="79" y="3"/>
                </a:cubicBezTo>
                <a:cubicBezTo>
                  <a:pt x="79" y="3"/>
                  <a:pt x="77" y="3"/>
                  <a:pt x="75" y="4"/>
                </a:cubicBezTo>
                <a:cubicBezTo>
                  <a:pt x="73" y="6"/>
                  <a:pt x="74" y="6"/>
                  <a:pt x="71" y="6"/>
                </a:cubicBezTo>
                <a:cubicBezTo>
                  <a:pt x="68" y="6"/>
                  <a:pt x="69" y="5"/>
                  <a:pt x="66" y="6"/>
                </a:cubicBezTo>
                <a:cubicBezTo>
                  <a:pt x="63" y="6"/>
                  <a:pt x="60" y="7"/>
                  <a:pt x="60" y="7"/>
                </a:cubicBezTo>
                <a:cubicBezTo>
                  <a:pt x="57" y="8"/>
                  <a:pt x="57" y="8"/>
                  <a:pt x="57" y="8"/>
                </a:cubicBezTo>
                <a:cubicBezTo>
                  <a:pt x="57" y="8"/>
                  <a:pt x="55" y="11"/>
                  <a:pt x="53" y="11"/>
                </a:cubicBezTo>
                <a:cubicBezTo>
                  <a:pt x="50" y="11"/>
                  <a:pt x="48" y="12"/>
                  <a:pt x="48" y="12"/>
                </a:cubicBezTo>
                <a:cubicBezTo>
                  <a:pt x="48" y="12"/>
                  <a:pt x="47" y="13"/>
                  <a:pt x="45" y="15"/>
                </a:cubicBezTo>
                <a:cubicBezTo>
                  <a:pt x="43" y="17"/>
                  <a:pt x="41" y="18"/>
                  <a:pt x="41" y="18"/>
                </a:cubicBezTo>
                <a:cubicBezTo>
                  <a:pt x="41" y="18"/>
                  <a:pt x="39" y="22"/>
                  <a:pt x="38" y="25"/>
                </a:cubicBezTo>
                <a:cubicBezTo>
                  <a:pt x="36" y="27"/>
                  <a:pt x="36" y="29"/>
                  <a:pt x="36" y="29"/>
                </a:cubicBezTo>
                <a:cubicBezTo>
                  <a:pt x="36" y="29"/>
                  <a:pt x="35" y="30"/>
                  <a:pt x="35" y="34"/>
                </a:cubicBezTo>
                <a:cubicBezTo>
                  <a:pt x="34" y="39"/>
                  <a:pt x="36" y="37"/>
                  <a:pt x="34" y="40"/>
                </a:cubicBezTo>
                <a:cubicBezTo>
                  <a:pt x="33" y="44"/>
                  <a:pt x="29" y="45"/>
                  <a:pt x="29" y="45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8"/>
                  <a:pt x="26" y="58"/>
                  <a:pt x="26" y="58"/>
                </a:cubicBezTo>
                <a:cubicBezTo>
                  <a:pt x="23" y="61"/>
                  <a:pt x="23" y="61"/>
                  <a:pt x="23" y="61"/>
                </a:cubicBezTo>
                <a:cubicBezTo>
                  <a:pt x="21" y="62"/>
                  <a:pt x="21" y="62"/>
                  <a:pt x="21" y="62"/>
                </a:cubicBezTo>
                <a:cubicBezTo>
                  <a:pt x="21" y="62"/>
                  <a:pt x="19" y="63"/>
                  <a:pt x="19" y="65"/>
                </a:cubicBezTo>
                <a:cubicBezTo>
                  <a:pt x="19" y="68"/>
                  <a:pt x="19" y="69"/>
                  <a:pt x="19" y="69"/>
                </a:cubicBezTo>
                <a:cubicBezTo>
                  <a:pt x="19" y="69"/>
                  <a:pt x="19" y="69"/>
                  <a:pt x="19" y="72"/>
                </a:cubicBezTo>
                <a:cubicBezTo>
                  <a:pt x="20" y="75"/>
                  <a:pt x="19" y="75"/>
                  <a:pt x="19" y="77"/>
                </a:cubicBezTo>
                <a:cubicBezTo>
                  <a:pt x="19" y="79"/>
                  <a:pt x="19" y="82"/>
                  <a:pt x="19" y="82"/>
                </a:cubicBezTo>
                <a:cubicBezTo>
                  <a:pt x="16" y="85"/>
                  <a:pt x="16" y="85"/>
                  <a:pt x="16" y="85"/>
                </a:cubicBezTo>
                <a:cubicBezTo>
                  <a:pt x="16" y="85"/>
                  <a:pt x="16" y="86"/>
                  <a:pt x="16" y="88"/>
                </a:cubicBezTo>
                <a:cubicBezTo>
                  <a:pt x="16" y="90"/>
                  <a:pt x="16" y="89"/>
                  <a:pt x="16" y="92"/>
                </a:cubicBezTo>
                <a:cubicBezTo>
                  <a:pt x="16" y="95"/>
                  <a:pt x="16" y="97"/>
                  <a:pt x="16" y="97"/>
                </a:cubicBezTo>
                <a:cubicBezTo>
                  <a:pt x="16" y="97"/>
                  <a:pt x="18" y="95"/>
                  <a:pt x="15" y="100"/>
                </a:cubicBezTo>
                <a:cubicBezTo>
                  <a:pt x="12" y="105"/>
                  <a:pt x="12" y="107"/>
                  <a:pt x="12" y="107"/>
                </a:cubicBezTo>
                <a:cubicBezTo>
                  <a:pt x="12" y="107"/>
                  <a:pt x="11" y="107"/>
                  <a:pt x="11" y="109"/>
                </a:cubicBezTo>
                <a:cubicBezTo>
                  <a:pt x="11" y="112"/>
                  <a:pt x="11" y="114"/>
                  <a:pt x="11" y="114"/>
                </a:cubicBezTo>
                <a:cubicBezTo>
                  <a:pt x="11" y="117"/>
                  <a:pt x="11" y="117"/>
                  <a:pt x="11" y="117"/>
                </a:cubicBezTo>
                <a:cubicBezTo>
                  <a:pt x="11" y="122"/>
                  <a:pt x="11" y="122"/>
                  <a:pt x="11" y="122"/>
                </a:cubicBezTo>
                <a:cubicBezTo>
                  <a:pt x="12" y="126"/>
                  <a:pt x="12" y="126"/>
                  <a:pt x="12" y="126"/>
                </a:cubicBezTo>
                <a:cubicBezTo>
                  <a:pt x="12" y="131"/>
                  <a:pt x="12" y="131"/>
                  <a:pt x="12" y="131"/>
                </a:cubicBezTo>
                <a:cubicBezTo>
                  <a:pt x="12" y="134"/>
                  <a:pt x="12" y="134"/>
                  <a:pt x="12" y="134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12" y="139"/>
                  <a:pt x="13" y="139"/>
                  <a:pt x="12" y="142"/>
                </a:cubicBezTo>
                <a:cubicBezTo>
                  <a:pt x="12" y="145"/>
                  <a:pt x="12" y="146"/>
                  <a:pt x="12" y="146"/>
                </a:cubicBezTo>
                <a:cubicBezTo>
                  <a:pt x="12" y="146"/>
                  <a:pt x="12" y="147"/>
                  <a:pt x="11" y="150"/>
                </a:cubicBezTo>
                <a:cubicBezTo>
                  <a:pt x="10" y="152"/>
                  <a:pt x="10" y="151"/>
                  <a:pt x="10" y="154"/>
                </a:cubicBezTo>
                <a:cubicBezTo>
                  <a:pt x="10" y="157"/>
                  <a:pt x="10" y="157"/>
                  <a:pt x="10" y="159"/>
                </a:cubicBezTo>
                <a:cubicBezTo>
                  <a:pt x="10" y="162"/>
                  <a:pt x="10" y="163"/>
                  <a:pt x="10" y="163"/>
                </a:cubicBezTo>
                <a:cubicBezTo>
                  <a:pt x="10" y="167"/>
                  <a:pt x="10" y="167"/>
                  <a:pt x="10" y="167"/>
                </a:cubicBezTo>
                <a:cubicBezTo>
                  <a:pt x="10" y="167"/>
                  <a:pt x="13" y="168"/>
                  <a:pt x="11" y="170"/>
                </a:cubicBezTo>
                <a:cubicBezTo>
                  <a:pt x="8" y="173"/>
                  <a:pt x="10" y="179"/>
                  <a:pt x="10" y="179"/>
                </a:cubicBezTo>
                <a:cubicBezTo>
                  <a:pt x="8" y="182"/>
                  <a:pt x="8" y="182"/>
                  <a:pt x="8" y="182"/>
                </a:cubicBezTo>
                <a:cubicBezTo>
                  <a:pt x="7" y="185"/>
                  <a:pt x="7" y="185"/>
                  <a:pt x="7" y="185"/>
                </a:cubicBezTo>
                <a:cubicBezTo>
                  <a:pt x="7" y="185"/>
                  <a:pt x="6" y="186"/>
                  <a:pt x="6" y="189"/>
                </a:cubicBezTo>
                <a:cubicBezTo>
                  <a:pt x="6" y="192"/>
                  <a:pt x="7" y="191"/>
                  <a:pt x="7" y="194"/>
                </a:cubicBezTo>
                <a:cubicBezTo>
                  <a:pt x="7" y="196"/>
                  <a:pt x="7" y="196"/>
                  <a:pt x="7" y="199"/>
                </a:cubicBezTo>
                <a:cubicBezTo>
                  <a:pt x="7" y="203"/>
                  <a:pt x="7" y="205"/>
                  <a:pt x="7" y="205"/>
                </a:cubicBezTo>
                <a:cubicBezTo>
                  <a:pt x="7" y="205"/>
                  <a:pt x="7" y="206"/>
                  <a:pt x="6" y="209"/>
                </a:cubicBezTo>
                <a:cubicBezTo>
                  <a:pt x="5" y="211"/>
                  <a:pt x="5" y="213"/>
                  <a:pt x="5" y="213"/>
                </a:cubicBezTo>
                <a:cubicBezTo>
                  <a:pt x="5" y="213"/>
                  <a:pt x="5" y="213"/>
                  <a:pt x="5" y="217"/>
                </a:cubicBezTo>
                <a:cubicBezTo>
                  <a:pt x="5" y="222"/>
                  <a:pt x="5" y="222"/>
                  <a:pt x="5" y="224"/>
                </a:cubicBezTo>
                <a:cubicBezTo>
                  <a:pt x="5" y="226"/>
                  <a:pt x="5" y="225"/>
                  <a:pt x="5" y="228"/>
                </a:cubicBezTo>
                <a:cubicBezTo>
                  <a:pt x="5" y="231"/>
                  <a:pt x="5" y="231"/>
                  <a:pt x="5" y="233"/>
                </a:cubicBezTo>
                <a:cubicBezTo>
                  <a:pt x="5" y="235"/>
                  <a:pt x="2" y="240"/>
                  <a:pt x="2" y="240"/>
                </a:cubicBezTo>
                <a:cubicBezTo>
                  <a:pt x="2" y="240"/>
                  <a:pt x="1" y="246"/>
                  <a:pt x="0" y="249"/>
                </a:cubicBezTo>
                <a:cubicBezTo>
                  <a:pt x="0" y="251"/>
                  <a:pt x="1" y="254"/>
                  <a:pt x="1" y="254"/>
                </a:cubicBezTo>
                <a:cubicBezTo>
                  <a:pt x="3" y="258"/>
                  <a:pt x="3" y="258"/>
                  <a:pt x="3" y="258"/>
                </a:cubicBezTo>
                <a:cubicBezTo>
                  <a:pt x="3" y="261"/>
                  <a:pt x="3" y="261"/>
                  <a:pt x="3" y="261"/>
                </a:cubicBezTo>
                <a:cubicBezTo>
                  <a:pt x="4" y="265"/>
                  <a:pt x="4" y="265"/>
                  <a:pt x="4" y="265"/>
                </a:cubicBezTo>
                <a:cubicBezTo>
                  <a:pt x="4" y="268"/>
                  <a:pt x="4" y="268"/>
                  <a:pt x="4" y="268"/>
                </a:cubicBezTo>
                <a:cubicBezTo>
                  <a:pt x="4" y="268"/>
                  <a:pt x="2" y="271"/>
                  <a:pt x="2" y="273"/>
                </a:cubicBezTo>
                <a:cubicBezTo>
                  <a:pt x="1" y="275"/>
                  <a:pt x="0" y="274"/>
                  <a:pt x="1" y="277"/>
                </a:cubicBezTo>
                <a:cubicBezTo>
                  <a:pt x="2" y="280"/>
                  <a:pt x="3" y="279"/>
                  <a:pt x="3" y="282"/>
                </a:cubicBezTo>
                <a:cubicBezTo>
                  <a:pt x="3" y="286"/>
                  <a:pt x="5" y="292"/>
                  <a:pt x="5" y="292"/>
                </a:cubicBezTo>
                <a:cubicBezTo>
                  <a:pt x="6" y="296"/>
                  <a:pt x="6" y="296"/>
                  <a:pt x="6" y="296"/>
                </a:cubicBezTo>
                <a:cubicBezTo>
                  <a:pt x="6" y="296"/>
                  <a:pt x="6" y="298"/>
                  <a:pt x="5" y="300"/>
                </a:cubicBezTo>
                <a:cubicBezTo>
                  <a:pt x="5" y="302"/>
                  <a:pt x="4" y="304"/>
                  <a:pt x="4" y="304"/>
                </a:cubicBezTo>
                <a:cubicBezTo>
                  <a:pt x="3" y="307"/>
                  <a:pt x="3" y="307"/>
                  <a:pt x="3" y="307"/>
                </a:cubicBezTo>
                <a:cubicBezTo>
                  <a:pt x="3" y="307"/>
                  <a:pt x="4" y="309"/>
                  <a:pt x="3" y="311"/>
                </a:cubicBezTo>
                <a:cubicBezTo>
                  <a:pt x="3" y="314"/>
                  <a:pt x="3" y="315"/>
                  <a:pt x="3" y="321"/>
                </a:cubicBezTo>
                <a:cubicBezTo>
                  <a:pt x="4" y="328"/>
                  <a:pt x="5" y="328"/>
                  <a:pt x="5" y="330"/>
                </a:cubicBezTo>
                <a:cubicBezTo>
                  <a:pt x="5" y="333"/>
                  <a:pt x="5" y="335"/>
                  <a:pt x="5" y="335"/>
                </a:cubicBezTo>
                <a:cubicBezTo>
                  <a:pt x="3" y="338"/>
                  <a:pt x="3" y="338"/>
                  <a:pt x="3" y="338"/>
                </a:cubicBezTo>
                <a:cubicBezTo>
                  <a:pt x="3" y="342"/>
                  <a:pt x="3" y="342"/>
                  <a:pt x="3" y="342"/>
                </a:cubicBezTo>
                <a:cubicBezTo>
                  <a:pt x="3" y="342"/>
                  <a:pt x="3" y="342"/>
                  <a:pt x="5" y="345"/>
                </a:cubicBezTo>
                <a:cubicBezTo>
                  <a:pt x="6" y="348"/>
                  <a:pt x="6" y="350"/>
                  <a:pt x="6" y="354"/>
                </a:cubicBezTo>
                <a:cubicBezTo>
                  <a:pt x="6" y="357"/>
                  <a:pt x="11" y="355"/>
                  <a:pt x="10" y="360"/>
                </a:cubicBezTo>
                <a:cubicBezTo>
                  <a:pt x="8" y="364"/>
                  <a:pt x="8" y="365"/>
                  <a:pt x="8" y="367"/>
                </a:cubicBezTo>
                <a:cubicBezTo>
                  <a:pt x="7" y="369"/>
                  <a:pt x="7" y="371"/>
                  <a:pt x="7" y="374"/>
                </a:cubicBezTo>
                <a:cubicBezTo>
                  <a:pt x="7" y="376"/>
                  <a:pt x="7" y="374"/>
                  <a:pt x="8" y="380"/>
                </a:cubicBezTo>
                <a:cubicBezTo>
                  <a:pt x="10" y="387"/>
                  <a:pt x="9" y="386"/>
                  <a:pt x="10" y="388"/>
                </a:cubicBezTo>
                <a:cubicBezTo>
                  <a:pt x="11" y="391"/>
                  <a:pt x="14" y="391"/>
                  <a:pt x="14" y="394"/>
                </a:cubicBezTo>
                <a:cubicBezTo>
                  <a:pt x="14" y="397"/>
                  <a:pt x="14" y="396"/>
                  <a:pt x="14" y="398"/>
                </a:cubicBezTo>
                <a:cubicBezTo>
                  <a:pt x="14" y="401"/>
                  <a:pt x="20" y="407"/>
                  <a:pt x="19" y="412"/>
                </a:cubicBezTo>
                <a:cubicBezTo>
                  <a:pt x="17" y="417"/>
                  <a:pt x="19" y="421"/>
                  <a:pt x="19" y="421"/>
                </a:cubicBezTo>
                <a:cubicBezTo>
                  <a:pt x="21" y="426"/>
                  <a:pt x="21" y="426"/>
                  <a:pt x="21" y="426"/>
                </a:cubicBezTo>
                <a:cubicBezTo>
                  <a:pt x="21" y="426"/>
                  <a:pt x="22" y="428"/>
                  <a:pt x="22" y="430"/>
                </a:cubicBezTo>
                <a:cubicBezTo>
                  <a:pt x="22" y="432"/>
                  <a:pt x="22" y="431"/>
                  <a:pt x="22" y="434"/>
                </a:cubicBezTo>
                <a:cubicBezTo>
                  <a:pt x="23" y="438"/>
                  <a:pt x="22" y="436"/>
                  <a:pt x="23" y="439"/>
                </a:cubicBezTo>
                <a:cubicBezTo>
                  <a:pt x="24" y="443"/>
                  <a:pt x="24" y="442"/>
                  <a:pt x="25" y="446"/>
                </a:cubicBezTo>
                <a:cubicBezTo>
                  <a:pt x="26" y="449"/>
                  <a:pt x="31" y="453"/>
                  <a:pt x="31" y="453"/>
                </a:cubicBezTo>
                <a:cubicBezTo>
                  <a:pt x="31" y="453"/>
                  <a:pt x="33" y="455"/>
                  <a:pt x="33" y="457"/>
                </a:cubicBezTo>
                <a:cubicBezTo>
                  <a:pt x="33" y="460"/>
                  <a:pt x="34" y="463"/>
                  <a:pt x="34" y="463"/>
                </a:cubicBezTo>
                <a:cubicBezTo>
                  <a:pt x="34" y="463"/>
                  <a:pt x="35" y="463"/>
                  <a:pt x="36" y="466"/>
                </a:cubicBezTo>
                <a:cubicBezTo>
                  <a:pt x="38" y="468"/>
                  <a:pt x="39" y="469"/>
                  <a:pt x="41" y="471"/>
                </a:cubicBezTo>
                <a:cubicBezTo>
                  <a:pt x="43" y="474"/>
                  <a:pt x="44" y="472"/>
                  <a:pt x="45" y="475"/>
                </a:cubicBezTo>
                <a:cubicBezTo>
                  <a:pt x="47" y="477"/>
                  <a:pt x="45" y="475"/>
                  <a:pt x="49" y="478"/>
                </a:cubicBezTo>
                <a:cubicBezTo>
                  <a:pt x="53" y="481"/>
                  <a:pt x="53" y="481"/>
                  <a:pt x="56" y="482"/>
                </a:cubicBezTo>
                <a:cubicBezTo>
                  <a:pt x="59" y="483"/>
                  <a:pt x="61" y="483"/>
                  <a:pt x="65" y="484"/>
                </a:cubicBezTo>
                <a:cubicBezTo>
                  <a:pt x="68" y="485"/>
                  <a:pt x="67" y="484"/>
                  <a:pt x="70" y="485"/>
                </a:cubicBezTo>
                <a:cubicBezTo>
                  <a:pt x="74" y="486"/>
                  <a:pt x="77" y="487"/>
                  <a:pt x="77" y="487"/>
                </a:cubicBezTo>
                <a:cubicBezTo>
                  <a:pt x="77" y="487"/>
                  <a:pt x="85" y="486"/>
                  <a:pt x="88" y="487"/>
                </a:cubicBezTo>
                <a:cubicBezTo>
                  <a:pt x="91" y="488"/>
                  <a:pt x="95" y="488"/>
                  <a:pt x="95" y="488"/>
                </a:cubicBezTo>
                <a:cubicBezTo>
                  <a:pt x="95" y="488"/>
                  <a:pt x="91" y="486"/>
                  <a:pt x="98" y="488"/>
                </a:cubicBezTo>
                <a:cubicBezTo>
                  <a:pt x="106" y="489"/>
                  <a:pt x="108" y="489"/>
                  <a:pt x="108" y="489"/>
                </a:cubicBezTo>
                <a:cubicBezTo>
                  <a:pt x="108" y="489"/>
                  <a:pt x="118" y="489"/>
                  <a:pt x="121" y="491"/>
                </a:cubicBezTo>
                <a:cubicBezTo>
                  <a:pt x="123" y="492"/>
                  <a:pt x="126" y="492"/>
                  <a:pt x="126" y="492"/>
                </a:cubicBezTo>
                <a:cubicBezTo>
                  <a:pt x="137" y="491"/>
                  <a:pt x="137" y="491"/>
                  <a:pt x="137" y="491"/>
                </a:cubicBezTo>
                <a:cubicBezTo>
                  <a:pt x="137" y="491"/>
                  <a:pt x="135" y="491"/>
                  <a:pt x="140" y="491"/>
                </a:cubicBezTo>
                <a:cubicBezTo>
                  <a:pt x="144" y="491"/>
                  <a:pt x="147" y="492"/>
                  <a:pt x="147" y="492"/>
                </a:cubicBezTo>
                <a:cubicBezTo>
                  <a:pt x="147" y="492"/>
                  <a:pt x="148" y="494"/>
                  <a:pt x="151" y="492"/>
                </a:cubicBezTo>
                <a:cubicBezTo>
                  <a:pt x="155" y="489"/>
                  <a:pt x="154" y="490"/>
                  <a:pt x="156" y="489"/>
                </a:cubicBezTo>
                <a:cubicBezTo>
                  <a:pt x="158" y="488"/>
                  <a:pt x="157" y="489"/>
                  <a:pt x="160" y="488"/>
                </a:cubicBezTo>
                <a:cubicBezTo>
                  <a:pt x="163" y="486"/>
                  <a:pt x="168" y="484"/>
                  <a:pt x="168" y="484"/>
                </a:cubicBezTo>
                <a:cubicBezTo>
                  <a:pt x="168" y="484"/>
                  <a:pt x="167" y="484"/>
                  <a:pt x="171" y="482"/>
                </a:cubicBezTo>
                <a:cubicBezTo>
                  <a:pt x="175" y="480"/>
                  <a:pt x="177" y="480"/>
                  <a:pt x="178" y="477"/>
                </a:cubicBezTo>
                <a:cubicBezTo>
                  <a:pt x="179" y="475"/>
                  <a:pt x="179" y="475"/>
                  <a:pt x="180" y="473"/>
                </a:cubicBezTo>
                <a:cubicBezTo>
                  <a:pt x="180" y="471"/>
                  <a:pt x="181" y="471"/>
                  <a:pt x="181" y="468"/>
                </a:cubicBezTo>
                <a:cubicBezTo>
                  <a:pt x="181" y="465"/>
                  <a:pt x="183" y="459"/>
                  <a:pt x="183" y="459"/>
                </a:cubicBezTo>
                <a:cubicBezTo>
                  <a:pt x="183" y="459"/>
                  <a:pt x="186" y="457"/>
                  <a:pt x="187" y="454"/>
                </a:cubicBezTo>
                <a:cubicBezTo>
                  <a:pt x="187" y="451"/>
                  <a:pt x="187" y="453"/>
                  <a:pt x="187" y="447"/>
                </a:cubicBezTo>
                <a:cubicBezTo>
                  <a:pt x="188" y="441"/>
                  <a:pt x="188" y="439"/>
                  <a:pt x="188" y="437"/>
                </a:cubicBezTo>
                <a:cubicBezTo>
                  <a:pt x="188" y="435"/>
                  <a:pt x="188" y="435"/>
                  <a:pt x="188" y="433"/>
                </a:cubicBezTo>
                <a:cubicBezTo>
                  <a:pt x="188" y="431"/>
                  <a:pt x="181" y="440"/>
                  <a:pt x="188" y="428"/>
                </a:cubicBezTo>
                <a:cubicBezTo>
                  <a:pt x="195" y="416"/>
                  <a:pt x="195" y="414"/>
                  <a:pt x="195" y="414"/>
                </a:cubicBezTo>
                <a:cubicBezTo>
                  <a:pt x="192" y="411"/>
                  <a:pt x="192" y="411"/>
                  <a:pt x="192" y="411"/>
                </a:cubicBezTo>
                <a:cubicBezTo>
                  <a:pt x="192" y="406"/>
                  <a:pt x="192" y="406"/>
                  <a:pt x="192" y="406"/>
                </a:cubicBezTo>
                <a:cubicBezTo>
                  <a:pt x="192" y="406"/>
                  <a:pt x="191" y="405"/>
                  <a:pt x="191" y="401"/>
                </a:cubicBezTo>
                <a:cubicBezTo>
                  <a:pt x="191" y="397"/>
                  <a:pt x="188" y="400"/>
                  <a:pt x="191" y="393"/>
                </a:cubicBezTo>
                <a:cubicBezTo>
                  <a:pt x="194" y="387"/>
                  <a:pt x="195" y="386"/>
                  <a:pt x="195" y="382"/>
                </a:cubicBezTo>
                <a:cubicBezTo>
                  <a:pt x="195" y="377"/>
                  <a:pt x="195" y="376"/>
                  <a:pt x="195" y="373"/>
                </a:cubicBezTo>
                <a:cubicBezTo>
                  <a:pt x="195" y="370"/>
                  <a:pt x="195" y="371"/>
                  <a:pt x="195" y="369"/>
                </a:cubicBezTo>
                <a:cubicBezTo>
                  <a:pt x="195" y="366"/>
                  <a:pt x="195" y="370"/>
                  <a:pt x="194" y="362"/>
                </a:cubicBezTo>
                <a:cubicBezTo>
                  <a:pt x="194" y="355"/>
                  <a:pt x="194" y="352"/>
                  <a:pt x="194" y="352"/>
                </a:cubicBezTo>
                <a:cubicBezTo>
                  <a:pt x="194" y="352"/>
                  <a:pt x="192" y="348"/>
                  <a:pt x="192" y="346"/>
                </a:cubicBezTo>
                <a:cubicBezTo>
                  <a:pt x="192" y="344"/>
                  <a:pt x="190" y="338"/>
                  <a:pt x="191" y="335"/>
                </a:cubicBezTo>
                <a:cubicBezTo>
                  <a:pt x="192" y="332"/>
                  <a:pt x="194" y="328"/>
                  <a:pt x="194" y="326"/>
                </a:cubicBezTo>
                <a:cubicBezTo>
                  <a:pt x="194" y="323"/>
                  <a:pt x="194" y="325"/>
                  <a:pt x="194" y="321"/>
                </a:cubicBezTo>
                <a:cubicBezTo>
                  <a:pt x="194" y="317"/>
                  <a:pt x="194" y="315"/>
                  <a:pt x="194" y="315"/>
                </a:cubicBezTo>
                <a:cubicBezTo>
                  <a:pt x="194" y="315"/>
                  <a:pt x="195" y="314"/>
                  <a:pt x="195" y="309"/>
                </a:cubicBezTo>
                <a:cubicBezTo>
                  <a:pt x="195" y="304"/>
                  <a:pt x="195" y="302"/>
                  <a:pt x="196" y="300"/>
                </a:cubicBezTo>
                <a:cubicBezTo>
                  <a:pt x="197" y="297"/>
                  <a:pt x="192" y="283"/>
                  <a:pt x="192" y="283"/>
                </a:cubicBezTo>
                <a:cubicBezTo>
                  <a:pt x="192" y="283"/>
                  <a:pt x="194" y="281"/>
                  <a:pt x="192" y="275"/>
                </a:cubicBezTo>
                <a:cubicBezTo>
                  <a:pt x="191" y="269"/>
                  <a:pt x="191" y="268"/>
                  <a:pt x="192" y="264"/>
                </a:cubicBezTo>
                <a:cubicBezTo>
                  <a:pt x="192" y="260"/>
                  <a:pt x="193" y="260"/>
                  <a:pt x="193" y="258"/>
                </a:cubicBezTo>
                <a:cubicBezTo>
                  <a:pt x="193" y="256"/>
                  <a:pt x="195" y="255"/>
                  <a:pt x="193" y="251"/>
                </a:cubicBezTo>
                <a:cubicBezTo>
                  <a:pt x="191" y="247"/>
                  <a:pt x="187" y="237"/>
                  <a:pt x="187" y="237"/>
                </a:cubicBezTo>
                <a:cubicBezTo>
                  <a:pt x="187" y="237"/>
                  <a:pt x="187" y="233"/>
                  <a:pt x="189" y="229"/>
                </a:cubicBezTo>
                <a:cubicBezTo>
                  <a:pt x="191" y="226"/>
                  <a:pt x="190" y="228"/>
                  <a:pt x="191" y="224"/>
                </a:cubicBezTo>
                <a:cubicBezTo>
                  <a:pt x="192" y="219"/>
                  <a:pt x="192" y="218"/>
                  <a:pt x="191" y="215"/>
                </a:cubicBezTo>
                <a:cubicBezTo>
                  <a:pt x="190" y="211"/>
                  <a:pt x="189" y="211"/>
                  <a:pt x="189" y="208"/>
                </a:cubicBezTo>
                <a:cubicBezTo>
                  <a:pt x="189" y="205"/>
                  <a:pt x="189" y="209"/>
                  <a:pt x="189" y="203"/>
                </a:cubicBezTo>
                <a:cubicBezTo>
                  <a:pt x="189" y="196"/>
                  <a:pt x="189" y="191"/>
                  <a:pt x="189" y="191"/>
                </a:cubicBezTo>
                <a:cubicBezTo>
                  <a:pt x="189" y="191"/>
                  <a:pt x="189" y="192"/>
                  <a:pt x="190" y="187"/>
                </a:cubicBezTo>
                <a:cubicBezTo>
                  <a:pt x="190" y="182"/>
                  <a:pt x="190" y="173"/>
                  <a:pt x="190" y="173"/>
                </a:cubicBezTo>
                <a:cubicBezTo>
                  <a:pt x="190" y="158"/>
                  <a:pt x="190" y="158"/>
                  <a:pt x="190" y="158"/>
                </a:cubicBezTo>
                <a:cubicBezTo>
                  <a:pt x="190" y="158"/>
                  <a:pt x="188" y="158"/>
                  <a:pt x="188" y="155"/>
                </a:cubicBezTo>
                <a:cubicBezTo>
                  <a:pt x="188" y="151"/>
                  <a:pt x="188" y="148"/>
                  <a:pt x="188" y="148"/>
                </a:cubicBezTo>
                <a:cubicBezTo>
                  <a:pt x="188" y="142"/>
                  <a:pt x="188" y="142"/>
                  <a:pt x="188" y="142"/>
                </a:cubicBezTo>
                <a:cubicBezTo>
                  <a:pt x="190" y="131"/>
                  <a:pt x="190" y="131"/>
                  <a:pt x="190" y="131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89" y="113"/>
                  <a:pt x="189" y="113"/>
                  <a:pt x="189" y="113"/>
                </a:cubicBezTo>
                <a:cubicBezTo>
                  <a:pt x="189" y="99"/>
                  <a:pt x="189" y="99"/>
                  <a:pt x="189" y="99"/>
                </a:cubicBezTo>
                <a:cubicBezTo>
                  <a:pt x="189" y="99"/>
                  <a:pt x="190" y="98"/>
                  <a:pt x="189" y="94"/>
                </a:cubicBezTo>
                <a:cubicBezTo>
                  <a:pt x="187" y="90"/>
                  <a:pt x="186" y="84"/>
                  <a:pt x="186" y="84"/>
                </a:cubicBezTo>
                <a:cubicBezTo>
                  <a:pt x="188" y="70"/>
                  <a:pt x="188" y="70"/>
                  <a:pt x="188" y="70"/>
                </a:cubicBezTo>
                <a:cubicBezTo>
                  <a:pt x="188" y="70"/>
                  <a:pt x="186" y="72"/>
                  <a:pt x="186" y="66"/>
                </a:cubicBezTo>
                <a:cubicBezTo>
                  <a:pt x="186" y="59"/>
                  <a:pt x="186" y="54"/>
                  <a:pt x="186" y="54"/>
                </a:cubicBezTo>
                <a:cubicBezTo>
                  <a:pt x="186" y="54"/>
                  <a:pt x="182" y="46"/>
                  <a:pt x="182" y="44"/>
                </a:cubicBezTo>
                <a:cubicBezTo>
                  <a:pt x="182" y="41"/>
                  <a:pt x="182" y="39"/>
                  <a:pt x="181" y="37"/>
                </a:cubicBezTo>
                <a:cubicBezTo>
                  <a:pt x="180" y="35"/>
                  <a:pt x="181" y="31"/>
                  <a:pt x="179" y="29"/>
                </a:cubicBezTo>
                <a:cubicBezTo>
                  <a:pt x="177" y="26"/>
                  <a:pt x="176" y="25"/>
                  <a:pt x="176" y="25"/>
                </a:cubicBezTo>
                <a:cubicBezTo>
                  <a:pt x="176" y="25"/>
                  <a:pt x="176" y="24"/>
                  <a:pt x="174" y="22"/>
                </a:cubicBezTo>
                <a:cubicBezTo>
                  <a:pt x="171" y="20"/>
                  <a:pt x="170" y="18"/>
                  <a:pt x="170" y="18"/>
                </a:cubicBezTo>
                <a:cubicBezTo>
                  <a:pt x="170" y="18"/>
                  <a:pt x="168" y="19"/>
                  <a:pt x="166" y="16"/>
                </a:cubicBezTo>
                <a:cubicBezTo>
                  <a:pt x="163" y="13"/>
                  <a:pt x="158" y="8"/>
                  <a:pt x="158" y="8"/>
                </a:cubicBezTo>
                <a:cubicBezTo>
                  <a:pt x="158" y="8"/>
                  <a:pt x="150" y="5"/>
                  <a:pt x="148" y="4"/>
                </a:cubicBezTo>
                <a:cubicBezTo>
                  <a:pt x="145" y="4"/>
                  <a:pt x="146" y="3"/>
                  <a:pt x="143" y="3"/>
                </a:cubicBezTo>
                <a:cubicBezTo>
                  <a:pt x="141" y="3"/>
                  <a:pt x="142" y="3"/>
                  <a:pt x="137" y="3"/>
                </a:cubicBezTo>
                <a:cubicBezTo>
                  <a:pt x="132" y="3"/>
                  <a:pt x="133" y="3"/>
                  <a:pt x="129" y="3"/>
                </a:cubicBezTo>
                <a:cubicBezTo>
                  <a:pt x="124" y="3"/>
                  <a:pt x="124" y="0"/>
                  <a:pt x="119" y="1"/>
                </a:cubicBezTo>
                <a:cubicBezTo>
                  <a:pt x="114" y="1"/>
                  <a:pt x="117" y="1"/>
                  <a:pt x="110" y="2"/>
                </a:cubicBezTo>
                <a:cubicBezTo>
                  <a:pt x="104" y="3"/>
                  <a:pt x="104" y="3"/>
                  <a:pt x="101" y="3"/>
                </a:cubicBezTo>
                <a:cubicBezTo>
                  <a:pt x="98" y="3"/>
                  <a:pt x="93" y="3"/>
                  <a:pt x="93" y="3"/>
                </a:cubicBezTo>
                <a:close/>
              </a:path>
            </a:pathLst>
          </a:cu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Say No to H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9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62108" y="2537714"/>
            <a:ext cx="2067783" cy="1831723"/>
            <a:chOff x="5007865" y="1755992"/>
            <a:chExt cx="2067783" cy="1831723"/>
          </a:xfrm>
        </p:grpSpPr>
        <p:sp>
          <p:nvSpPr>
            <p:cNvPr id="8" name="等腰三角形 7"/>
            <p:cNvSpPr/>
            <p:nvPr/>
          </p:nvSpPr>
          <p:spPr>
            <a:xfrm>
              <a:off x="5007865" y="1755992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695435" y="2879829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单表</a:t>
              </a:r>
              <a:r>
                <a:rPr lang="en-US" altLang="zh-CN" sz="200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200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00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sz="2000" dirty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5769500" y="1846728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885303" y="1919575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1</a:t>
              </a:r>
              <a:endParaRPr lang="zh-CN" alt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01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" y="917220"/>
            <a:ext cx="6233319" cy="526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01000" y="1314451"/>
            <a:ext cx="3009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Insert</a:t>
            </a:r>
          </a:p>
          <a:p>
            <a:r>
              <a:rPr lang="en-US" altLang="zh-CN" sz="4000" dirty="0" smtClean="0"/>
              <a:t>Update</a:t>
            </a:r>
          </a:p>
          <a:p>
            <a:r>
              <a:rPr lang="en-US" altLang="zh-CN" sz="4000" dirty="0" smtClean="0"/>
              <a:t>Select</a:t>
            </a:r>
          </a:p>
          <a:p>
            <a:r>
              <a:rPr lang="en-US" altLang="zh-CN" sz="4000" dirty="0" smtClean="0"/>
              <a:t>Delete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56154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不是“对象池”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EF-ORM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是基于数据库和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的，它的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是对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JDBC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的封装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框架则是视图让你面对一个“对象池”（一级缓存），要求你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按主键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来操作每一个对象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EF-ORM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完全没有这个限制，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getQuery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带来的是概念上的变化。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3115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62108" y="2537714"/>
            <a:ext cx="2067783" cy="1782572"/>
            <a:chOff x="5007865" y="1755992"/>
            <a:chExt cx="2067783" cy="1782572"/>
          </a:xfrm>
        </p:grpSpPr>
        <p:sp>
          <p:nvSpPr>
            <p:cNvPr id="8" name="等腰三角形 7"/>
            <p:cNvSpPr/>
            <p:nvPr/>
          </p:nvSpPr>
          <p:spPr>
            <a:xfrm>
              <a:off x="5007865" y="1755992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81135" y="2879829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E-SQL</a:t>
              </a:r>
              <a:endParaRPr lang="zh-CN" altLang="en-US" sz="2000" dirty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5769500" y="1846728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885303" y="1919575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1</a:t>
              </a:r>
              <a:endParaRPr lang="zh-CN" alt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03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增强的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自动</a:t>
            </a: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——</a:t>
            </a:r>
          </a:p>
          <a:p>
            <a:pPr lvl="1"/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生成对应的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Count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省略无参数的子条件和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字句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参数自动类型转换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支持跨数据库重写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绑定变量和查询复用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LIKE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片段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页计算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59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062108" y="2537714"/>
            <a:ext cx="2067783" cy="1782572"/>
            <a:chOff x="5007865" y="1755992"/>
            <a:chExt cx="2067783" cy="1782572"/>
          </a:xfrm>
        </p:grpSpPr>
        <p:sp>
          <p:nvSpPr>
            <p:cNvPr id="5" name="等腰三角形 4"/>
            <p:cNvSpPr/>
            <p:nvPr/>
          </p:nvSpPr>
          <p:spPr>
            <a:xfrm>
              <a:off x="5007865" y="1755992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13"/>
            <p:cNvSpPr txBox="1"/>
            <p:nvPr/>
          </p:nvSpPr>
          <p:spPr>
            <a:xfrm>
              <a:off x="5657335" y="287982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</a:t>
              </a:r>
              <a:endParaRPr lang="zh-CN" altLang="en-US" sz="2000" dirty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769500" y="1846728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15"/>
            <p:cNvSpPr txBox="1"/>
            <p:nvPr/>
          </p:nvSpPr>
          <p:spPr>
            <a:xfrm>
              <a:off x="5885303" y="1919575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1</a:t>
              </a:r>
              <a:endParaRPr lang="zh-CN" alt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967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路线图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- 1.x —— 2016Q3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1.11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Spring-data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JPA 2.1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部分规范支持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4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路线图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- 2.x —— 2017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分库分表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剥离分库分表组件，做成一个单独的中间件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通过自建索引表等技术，一定程度上支持跨库的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Join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Order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原生支持读写分离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简化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剥离分库分表功能后，简化逻辑架构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简化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现有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API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伴侣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replace into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等越来越多的特有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强化跨数据库兼容能力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24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最新特性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New Features in 1.11.0-RELEASE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4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 1.11.0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支持使用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Spring-data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来操作数据库</a:t>
            </a:r>
            <a:endParaRPr lang="en-US" altLang="zh-CN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并发操作增强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支持基于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@Version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的乐观锁</a:t>
            </a:r>
            <a:endParaRPr lang="en-US" altLang="zh-CN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调整，使用悲观锁更方便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调整，特殊场景下无锁更新更方便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?1&lt;sql&gt;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时的解析错误的问题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自动生成日期时间功能可能对批操作的第二条记录无效的问题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Derby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数据库关键字缺漏问题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其他改进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功能返回值从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变为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long	</a:t>
            </a: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下大小写敏感检测时的表名列名自动检测和适配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100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圆角矩形 41"/>
          <p:cNvSpPr/>
          <p:nvPr/>
        </p:nvSpPr>
        <p:spPr>
          <a:xfrm rot="5400000">
            <a:off x="74387" y="278656"/>
            <a:ext cx="1088571" cy="531260"/>
          </a:xfrm>
          <a:prstGeom prst="roundRect">
            <a:avLst>
              <a:gd name="adj" fmla="val 4855"/>
            </a:avLst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73326" y="397913"/>
            <a:ext cx="461665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pc="3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62108" y="1754378"/>
            <a:ext cx="2067783" cy="1782572"/>
            <a:chOff x="5007865" y="1755992"/>
            <a:chExt cx="2067783" cy="1782572"/>
          </a:xfrm>
        </p:grpSpPr>
        <p:sp>
          <p:nvSpPr>
            <p:cNvPr id="27" name="等腰三角形 26"/>
            <p:cNvSpPr/>
            <p:nvPr/>
          </p:nvSpPr>
          <p:spPr>
            <a:xfrm>
              <a:off x="5007865" y="1755992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710135" y="287982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特点</a:t>
              </a:r>
              <a:endParaRPr lang="zh-CN" altLang="en-US" sz="2000" dirty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5769500" y="1846728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885303" y="1919575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1</a:t>
              </a:r>
              <a:endParaRPr lang="zh-CN" alt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62109" y="3565241"/>
            <a:ext cx="2067783" cy="1782572"/>
            <a:chOff x="5007866" y="3566855"/>
            <a:chExt cx="2067783" cy="1782572"/>
          </a:xfrm>
        </p:grpSpPr>
        <p:sp>
          <p:nvSpPr>
            <p:cNvPr id="33" name="等腰三角形 32"/>
            <p:cNvSpPr/>
            <p:nvPr/>
          </p:nvSpPr>
          <p:spPr>
            <a:xfrm rot="10800000">
              <a:off x="5007866" y="3566855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663729" y="3768530"/>
              <a:ext cx="7745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spc="30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单表</a:t>
              </a:r>
              <a:r>
                <a:rPr lang="en-US" altLang="zh-CN" sz="2000" spc="30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2000" spc="30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000" spc="30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sz="2000" spc="300" dirty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flipV="1">
              <a:off x="5769501" y="4743671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71016" y="4711644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3</a:t>
              </a:r>
              <a:endParaRPr lang="zh-CN" alt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24843" y="3565241"/>
            <a:ext cx="2067783" cy="1782572"/>
            <a:chOff x="6070600" y="3566855"/>
            <a:chExt cx="2067783" cy="1782572"/>
          </a:xfrm>
        </p:grpSpPr>
        <p:sp>
          <p:nvSpPr>
            <p:cNvPr id="29" name="等腰三角形 28"/>
            <p:cNvSpPr/>
            <p:nvPr/>
          </p:nvSpPr>
          <p:spPr>
            <a:xfrm>
              <a:off x="6070600" y="3566855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476745" y="4612913"/>
              <a:ext cx="13131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spc="2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2000" spc="2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</a:t>
              </a:r>
              <a:endParaRPr lang="zh-CN" altLang="en-US" sz="2000" spc="200" dirty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6832235" y="3698688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948038" y="3767985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4</a:t>
              </a:r>
              <a:endParaRPr lang="zh-CN" alt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999375" y="3565241"/>
            <a:ext cx="2067783" cy="1782572"/>
            <a:chOff x="3945132" y="3566855"/>
            <a:chExt cx="2067783" cy="1782572"/>
          </a:xfrm>
        </p:grpSpPr>
        <p:sp>
          <p:nvSpPr>
            <p:cNvPr id="34" name="等腰三角形 33"/>
            <p:cNvSpPr/>
            <p:nvPr/>
          </p:nvSpPr>
          <p:spPr>
            <a:xfrm>
              <a:off x="3945132" y="3566855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22187" y="4612913"/>
              <a:ext cx="12153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spc="3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endParaRPr lang="zh-CN" altLang="en-US" sz="2000" spc="300" dirty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4706767" y="3698688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822570" y="3767985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2</a:t>
              </a:r>
              <a:endParaRPr lang="zh-CN" alt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80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——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完全统一的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3900" y="3540125"/>
            <a:ext cx="670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</a:p>
          <a:p>
            <a:pPr lvl="1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Neo4j</a:t>
            </a:r>
          </a:p>
          <a:p>
            <a:pPr lvl="1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JPA (Hibernate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EclipseLink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OpenJPA)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72300" y="3387725"/>
            <a:ext cx="451485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</a:p>
          <a:p>
            <a:pPr lvl="1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</a:p>
          <a:p>
            <a:pPr lvl="1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</a:p>
          <a:p>
            <a:pPr lvl="1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Solr</a:t>
            </a:r>
          </a:p>
          <a:p>
            <a:pPr lvl="1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Geode</a:t>
            </a:r>
          </a:p>
          <a:p>
            <a:pPr lvl="1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cassandra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723900" y="1640354"/>
            <a:ext cx="9963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旨在统一和简化对各类型持久化存储， 而不拘泥于是关系型数据库还是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NoSQL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数据存储。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63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Spring-data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了解 </a:t>
            </a:r>
            <a:r>
              <a:rPr lang="en-US" altLang="zh-CN" b="1" dirty="0"/>
              <a:t>Spring Data </a:t>
            </a:r>
            <a:r>
              <a:rPr lang="en-US" altLang="zh-CN" b="1" dirty="0" smtClean="0"/>
              <a:t>JPA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www.cnblogs.com/WangJinYang/p/4257383.html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/>
              <a:t>SpringData</a:t>
            </a:r>
            <a:r>
              <a:rPr lang="en-US" altLang="zh-CN" b="1" dirty="0"/>
              <a:t> JPA</a:t>
            </a:r>
            <a:r>
              <a:rPr lang="zh-CN" altLang="en-US" b="1" dirty="0"/>
              <a:t>详解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://shensuqiao.iteye.com/blog/2096114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970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配置和准备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638" y="1705427"/>
            <a:ext cx="7737986" cy="459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86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添加自己的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层方法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85117" y="1933349"/>
            <a:ext cx="8392754" cy="1238866"/>
            <a:chOff x="1665646" y="1779637"/>
            <a:chExt cx="8731968" cy="132255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646" y="2545481"/>
              <a:ext cx="7291541" cy="556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线形标注 1(带强调线) 5"/>
            <p:cNvSpPr/>
            <p:nvPr/>
          </p:nvSpPr>
          <p:spPr>
            <a:xfrm flipH="1">
              <a:off x="4395021" y="1873045"/>
              <a:ext cx="1347018" cy="442451"/>
            </a:xfrm>
            <a:prstGeom prst="accentCallout1">
              <a:avLst>
                <a:gd name="adj1" fmla="val 18750"/>
                <a:gd name="adj2" fmla="val -8333"/>
                <a:gd name="adj3" fmla="val 196944"/>
                <a:gd name="adj4" fmla="val -89611"/>
              </a:avLst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实体</a:t>
              </a:r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线形标注 1(带强调线) 7"/>
            <p:cNvSpPr/>
            <p:nvPr/>
          </p:nvSpPr>
          <p:spPr>
            <a:xfrm flipH="1">
              <a:off x="9050596" y="1779637"/>
              <a:ext cx="1347018" cy="442451"/>
            </a:xfrm>
            <a:prstGeom prst="accentCallout1">
              <a:avLst>
                <a:gd name="adj1" fmla="val 52084"/>
                <a:gd name="adj2" fmla="val 104806"/>
                <a:gd name="adj3" fmla="val 212499"/>
                <a:gd name="adj4" fmla="val 192141"/>
              </a:avLst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主键类型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517544" y="3361699"/>
            <a:ext cx="9222171" cy="1184781"/>
            <a:chOff x="1898113" y="3221375"/>
            <a:chExt cx="8397075" cy="1093294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8113" y="4020477"/>
              <a:ext cx="6577293" cy="294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线形标注 1(带强调线) 11"/>
            <p:cNvSpPr/>
            <p:nvPr/>
          </p:nvSpPr>
          <p:spPr>
            <a:xfrm flipH="1">
              <a:off x="9000498" y="3221375"/>
              <a:ext cx="1294690" cy="414454"/>
            </a:xfrm>
            <a:prstGeom prst="accentCallout1">
              <a:avLst>
                <a:gd name="adj1" fmla="val 52084"/>
                <a:gd name="adj2" fmla="val 104806"/>
                <a:gd name="adj3" fmla="val 212499"/>
                <a:gd name="adj4" fmla="val 192141"/>
              </a:avLst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我是复合主键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949678" y="5515896"/>
            <a:ext cx="842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i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无需编写任何实现，直接使用！</a:t>
            </a:r>
            <a:endParaRPr lang="zh-CN" altLang="en-US" sz="3600" b="1" i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06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请看案例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Repo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内置方法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Repo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另一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种编写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95" y="4403027"/>
            <a:ext cx="6521922" cy="79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线形标注 1(带强调线) 14"/>
          <p:cNvSpPr/>
          <p:nvPr/>
        </p:nvSpPr>
        <p:spPr>
          <a:xfrm flipH="1">
            <a:off x="3225474" y="4037733"/>
            <a:ext cx="3285350" cy="414454"/>
          </a:xfrm>
          <a:prstGeom prst="accentCallout1">
            <a:avLst>
              <a:gd name="adj1" fmla="val 52084"/>
              <a:gd name="adj2" fmla="val 104806"/>
              <a:gd name="adj3" fmla="val 162680"/>
              <a:gd name="adj4" fmla="val 144556"/>
            </a:avLst>
          </a:prstGeom>
          <a:solidFill>
            <a:schemeClr val="accent6">
              <a:lumMod val="7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不想继承也没关系，使用注解也可以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5471" y="4580006"/>
            <a:ext cx="2609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使用注解法会使</a:t>
            </a:r>
            <a:r>
              <a:rPr lang="en-US" altLang="zh-CN" smtClean="0"/>
              <a:t>DAO</a:t>
            </a:r>
            <a:r>
              <a:rPr lang="zh-CN" altLang="en-US" smtClean="0"/>
              <a:t>缺少来自父类的现成方法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63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分页与排序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举例说明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80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更新与删除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只能用继承自</a:t>
            </a:r>
            <a:r>
              <a:rPr lang="en-US" altLang="zh-CN" u="sng" smtClean="0"/>
              <a:t>GqRepository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save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（）、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deleteXXX()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等方法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0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@Query</a:t>
            </a: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举例说明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 rot="20156914">
            <a:off x="7122409" y="4550642"/>
            <a:ext cx="5043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3600">
                <a:solidFill>
                  <a:schemeClr val="accent6">
                    <a:lumMod val="7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SQL</a:t>
            </a:r>
            <a:r>
              <a:rPr lang="zh-CN" altLang="en-US" sz="3600">
                <a:solidFill>
                  <a:schemeClr val="accent6">
                    <a:lumMod val="7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高手的福利来</a:t>
            </a:r>
            <a:r>
              <a:rPr lang="zh-CN" altLang="en-US" sz="3600" smtClean="0">
                <a:solidFill>
                  <a:schemeClr val="accent6">
                    <a:lumMod val="7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了</a:t>
            </a:r>
            <a:r>
              <a:rPr lang="en-US" altLang="zh-CN" sz="3600" smtClean="0">
                <a:solidFill>
                  <a:schemeClr val="accent6">
                    <a:lumMod val="7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!</a:t>
            </a:r>
            <a:endParaRPr lang="en-US" altLang="zh-CN" sz="3600">
              <a:solidFill>
                <a:schemeClr val="accent6">
                  <a:lumMod val="7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endParaRPr lang="zh-CN" altLang="en-US" sz="3600">
              <a:solidFill>
                <a:schemeClr val="accent6">
                  <a:lumMod val="7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0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表达式省略？（动态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举例说明</a:t>
            </a:r>
          </a:p>
          <a:p>
            <a:pPr marL="457200" lvl="1" indent="0"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4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分页与排序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的特殊性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目前无法自由传入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对象进行排序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但是有一个可变通的方法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06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62108" y="2537714"/>
            <a:ext cx="2067783" cy="1782572"/>
            <a:chOff x="5007865" y="1755992"/>
            <a:chExt cx="2067783" cy="1782572"/>
          </a:xfrm>
        </p:grpSpPr>
        <p:sp>
          <p:nvSpPr>
            <p:cNvPr id="8" name="等腰三角形 7"/>
            <p:cNvSpPr/>
            <p:nvPr/>
          </p:nvSpPr>
          <p:spPr>
            <a:xfrm>
              <a:off x="5007865" y="1755992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676385" y="287982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特点</a:t>
              </a:r>
              <a:endParaRPr lang="zh-CN" altLang="en-US" sz="2000" dirty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5769500" y="1846728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885303" y="1919575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1</a:t>
              </a:r>
              <a:endParaRPr lang="zh-CN" alt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002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插入、更新与删除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参见示例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@Modify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@Transactional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66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种查询扩展方式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@Query +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@Query +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未来将支持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存储过程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匿名存储过程块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中扩展自定义实现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337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并发和锁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Database concurrence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74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并发引起的血案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93" y="1699931"/>
            <a:ext cx="6467475" cy="4229100"/>
          </a:xfrm>
        </p:spPr>
      </p:pic>
      <p:sp>
        <p:nvSpPr>
          <p:cNvPr id="7" name="椭圆形标注 6"/>
          <p:cNvSpPr/>
          <p:nvPr/>
        </p:nvSpPr>
        <p:spPr>
          <a:xfrm>
            <a:off x="10166554" y="747260"/>
            <a:ext cx="1219200" cy="678426"/>
          </a:xfrm>
          <a:prstGeom prst="wedgeEllipseCallout">
            <a:avLst>
              <a:gd name="adj1" fmla="val 54973"/>
              <a:gd name="adj2" fmla="val 9704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smtClean="0">
                <a:solidFill>
                  <a:srgbClr val="FF0000"/>
                </a:solidFill>
              </a:rPr>
              <a:t>哔</a:t>
            </a:r>
            <a:r>
              <a:rPr lang="en-US" altLang="zh-CN" sz="1050" smtClean="0">
                <a:solidFill>
                  <a:srgbClr val="FF0000"/>
                </a:solidFill>
              </a:rPr>
              <a:t>——</a:t>
            </a:r>
            <a:r>
              <a:rPr lang="zh-CN" altLang="en-US" sz="1050" smtClean="0">
                <a:solidFill>
                  <a:srgbClr val="FF0000"/>
                </a:solidFill>
              </a:rPr>
              <a:t>：</a:t>
            </a:r>
            <a:r>
              <a:rPr lang="zh-CN" altLang="en-US" sz="1050">
                <a:solidFill>
                  <a:srgbClr val="FF0000"/>
                </a:solidFill>
              </a:rPr>
              <a:t>您账户扣电费</a:t>
            </a:r>
            <a:r>
              <a:rPr lang="en-US" altLang="zh-CN" sz="1050" smtClean="0">
                <a:solidFill>
                  <a:srgbClr val="FF0000"/>
                </a:solidFill>
              </a:rPr>
              <a:t>20</a:t>
            </a:r>
            <a:r>
              <a:rPr lang="zh-CN" altLang="en-US" sz="1050">
                <a:solidFill>
                  <a:srgbClr val="FF0000"/>
                </a:solidFill>
              </a:rPr>
              <a:t>元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8947354" y="1455192"/>
            <a:ext cx="1366683" cy="629247"/>
          </a:xfrm>
          <a:prstGeom prst="wedgeEllipseCallout">
            <a:avLst>
              <a:gd name="adj1" fmla="val -68260"/>
              <a:gd name="adj2" fmla="val 6437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rgbClr val="FF0000"/>
                </a:solidFill>
              </a:rPr>
              <a:t>扣把，劳资刚充过，还有</a:t>
            </a:r>
            <a:r>
              <a:rPr lang="en-US" altLang="zh-CN" sz="1100" smtClean="0">
                <a:solidFill>
                  <a:srgbClr val="FF0000"/>
                </a:solidFill>
              </a:rPr>
              <a:t>180</a:t>
            </a:r>
            <a:r>
              <a:rPr lang="zh-CN" altLang="en-US" sz="1100" smtClean="0">
                <a:solidFill>
                  <a:srgbClr val="FF0000"/>
                </a:solidFill>
              </a:rPr>
              <a:t>呢</a:t>
            </a:r>
            <a:endParaRPr lang="zh-CN" altLang="en-US" sz="1100">
              <a:solidFill>
                <a:srgbClr val="FF0000"/>
              </a:solidFill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10314037" y="3131596"/>
            <a:ext cx="1219200" cy="678426"/>
          </a:xfrm>
          <a:prstGeom prst="wedgeEllipseCallout">
            <a:avLst>
              <a:gd name="adj1" fmla="val 55780"/>
              <a:gd name="adj2" fmla="val 10138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rgbClr val="FF0000"/>
                </a:solidFill>
              </a:rPr>
              <a:t>哔</a:t>
            </a:r>
            <a:r>
              <a:rPr lang="en-US" altLang="zh-CN" sz="1050">
                <a:solidFill>
                  <a:srgbClr val="FF0000"/>
                </a:solidFill>
              </a:rPr>
              <a:t>——</a:t>
            </a:r>
            <a:r>
              <a:rPr lang="zh-CN" altLang="en-US" sz="1050">
                <a:solidFill>
                  <a:srgbClr val="FF0000"/>
                </a:solidFill>
              </a:rPr>
              <a:t>：您</a:t>
            </a:r>
            <a:r>
              <a:rPr lang="zh-CN" altLang="en-US" sz="1050" smtClean="0">
                <a:solidFill>
                  <a:srgbClr val="FF0000"/>
                </a:solidFill>
              </a:rPr>
              <a:t>账户还有余额</a:t>
            </a:r>
            <a:r>
              <a:rPr lang="en-US" altLang="zh-CN" sz="1050" smtClean="0">
                <a:solidFill>
                  <a:srgbClr val="FF0000"/>
                </a:solidFill>
              </a:rPr>
              <a:t>80</a:t>
            </a:r>
            <a:r>
              <a:rPr lang="zh-CN" altLang="en-US" sz="1050">
                <a:solidFill>
                  <a:srgbClr val="FF0000"/>
                </a:solidFill>
              </a:rPr>
              <a:t>元</a:t>
            </a:r>
          </a:p>
        </p:txBody>
      </p:sp>
      <p:sp>
        <p:nvSpPr>
          <p:cNvPr id="10" name="椭圆形标注 9"/>
          <p:cNvSpPr/>
          <p:nvPr/>
        </p:nvSpPr>
        <p:spPr>
          <a:xfrm>
            <a:off x="8947354" y="2718635"/>
            <a:ext cx="1219200" cy="678426"/>
          </a:xfrm>
          <a:prstGeom prst="wedgeEllipseCallout">
            <a:avLst>
              <a:gd name="adj1" fmla="val -74865"/>
              <a:gd name="adj2" fmla="val 8544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 smtClean="0">
                <a:solidFill>
                  <a:srgbClr val="FF0000"/>
                </a:solidFill>
              </a:rPr>
              <a:t>还有多少钱，</a:t>
            </a:r>
            <a:endParaRPr lang="en-US" altLang="zh-CN" sz="1050" smtClean="0">
              <a:solidFill>
                <a:srgbClr val="FF0000"/>
              </a:solidFill>
            </a:endParaRPr>
          </a:p>
          <a:p>
            <a:pPr algn="r"/>
            <a:r>
              <a:rPr lang="zh-CN" altLang="en-US" sz="1050">
                <a:solidFill>
                  <a:srgbClr val="FF0000"/>
                </a:solidFill>
              </a:rPr>
              <a:t>查</a:t>
            </a:r>
            <a:r>
              <a:rPr lang="zh-CN" altLang="en-US" sz="1050" smtClean="0">
                <a:solidFill>
                  <a:srgbClr val="FF0000"/>
                </a:solidFill>
              </a:rPr>
              <a:t>查看</a:t>
            </a:r>
            <a:r>
              <a:rPr lang="zh-CN" altLang="en-US" sz="1050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11" name="椭圆形标注 10"/>
          <p:cNvSpPr/>
          <p:nvPr/>
        </p:nvSpPr>
        <p:spPr>
          <a:xfrm>
            <a:off x="9099754" y="3736288"/>
            <a:ext cx="1219200" cy="678426"/>
          </a:xfrm>
          <a:prstGeom prst="wedgeEllipseCallout">
            <a:avLst>
              <a:gd name="adj1" fmla="val -71639"/>
              <a:gd name="adj2" fmla="val 9414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>
                <a:solidFill>
                  <a:srgbClr val="FF0000"/>
                </a:solidFill>
              </a:rPr>
              <a:t>卧槽</a:t>
            </a:r>
            <a:r>
              <a:rPr lang="zh-CN" altLang="en-US" sz="1050" smtClean="0">
                <a:solidFill>
                  <a:srgbClr val="FF0000"/>
                </a:solidFill>
              </a:rPr>
              <a:t>，怎么少了</a:t>
            </a:r>
            <a:r>
              <a:rPr lang="en-US" altLang="zh-CN" sz="1050" smtClean="0">
                <a:solidFill>
                  <a:srgbClr val="FF0000"/>
                </a:solidFill>
              </a:rPr>
              <a:t>100</a:t>
            </a:r>
            <a:r>
              <a:rPr lang="zh-CN" altLang="en-US" sz="1050" smtClean="0">
                <a:solidFill>
                  <a:srgbClr val="FF0000"/>
                </a:solidFill>
              </a:rPr>
              <a:t>？</a:t>
            </a:r>
            <a:endParaRPr lang="zh-CN" altLang="en-US" sz="105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12" r="6521"/>
          <a:stretch/>
        </p:blipFill>
        <p:spPr bwMode="auto">
          <a:xfrm flipH="1">
            <a:off x="8071054" y="4807974"/>
            <a:ext cx="1638300" cy="1345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11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还有一种可能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39" y="1631748"/>
            <a:ext cx="6557041" cy="4384237"/>
          </a:xfrm>
        </p:spPr>
      </p:pic>
      <p:sp>
        <p:nvSpPr>
          <p:cNvPr id="5" name="椭圆形标注 4"/>
          <p:cNvSpPr/>
          <p:nvPr/>
        </p:nvSpPr>
        <p:spPr>
          <a:xfrm>
            <a:off x="9709353" y="3736288"/>
            <a:ext cx="1548581" cy="678426"/>
          </a:xfrm>
          <a:prstGeom prst="wedgeEllipseCallout">
            <a:avLst>
              <a:gd name="adj1" fmla="val -43702"/>
              <a:gd name="adj2" fmla="val 811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天了噜！天上掉馅饼啦！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729" y="4762500"/>
            <a:ext cx="17811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73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并发问题的分析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7529" y="1648645"/>
            <a:ext cx="10515600" cy="4351338"/>
          </a:xfrm>
        </p:spPr>
        <p:txBody>
          <a:bodyPr>
            <a:no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脏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Dirty Reads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个事务已经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更新记录但还没提交。另一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事务读到了还没提交的数据。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幻读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Phantom Reads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事务进行先后两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次查询，第二次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查询比第一次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中多了，或者少了数据（两次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可以不同）。因为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在两次查询过程中有另外一个事务插入数据造成的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不可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重复读（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Non-repeatable Reads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读取某一数据后，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对其做了修改，当事务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再次读该数据时得到与前一次不同的值。</a:t>
            </a:r>
          </a:p>
          <a:p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更新丢失（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Lost update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个事务都同时更新一行数据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，导致对数据的两个修改都失效了。系统没有执行任何的锁操作，因此并发事务并没有被隔离开来。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5772" y="2242309"/>
            <a:ext cx="8111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☆ 数据库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事务隔离级别（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Read Committed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）已经帮我们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解决了，一般开发者无需关注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5771" y="3337141"/>
            <a:ext cx="8111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☆ 一般除了极个别统计需求，大部分业务能够接受这种数据变化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5770" y="4413774"/>
            <a:ext cx="8111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☆ 大部分业务能够接受这种数据变化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☆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默认级别提供了可重复读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8005" y="5905135"/>
            <a:ext cx="8111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☆ 几乎所有的数据库几乎都能防止这种情况，除非您自己写一个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☆ 由于使用了非原子的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 and update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操作，还是有可能丢失更新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3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是重灾区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update. B delete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最后记录不存在（被删除），结果是一样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insert. B insert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如果数据库有约束，后来者会收到错误。如无约束，两条记录互不影响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update B insert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如果数据库有约束，后来者会收到错误。如无约束，两条记录互不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insert B delete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要删除的记录如果还不存在，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方法返回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，可被检测到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update B update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最危险的情况。双方都收到了更新成功，无法观测到问题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07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悲观锁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/>
              <a:t>Pessimistic Locking </a:t>
            </a:r>
            <a:r>
              <a:rPr lang="en-US" altLang="zh-CN" smtClean="0"/>
              <a:t>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3619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、读取记录并锁定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锁位于结果集上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其他人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可以查看，但修改请求会被挂起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、写入记录，释放锁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位于结果集上的锁被去除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由于事务还没提交，其他人看不见记录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‘张三’的修改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修改过的行上依然有锁，没有修改的行已经完全按释放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、提交事务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提交后，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记录上的修改被其他人看见。同时其他人才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可以修改‘张三’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8013291" y="2920181"/>
            <a:ext cx="3018503" cy="1848464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数据库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602" y="1981966"/>
            <a:ext cx="8477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下箭头 4"/>
          <p:cNvSpPr/>
          <p:nvPr/>
        </p:nvSpPr>
        <p:spPr>
          <a:xfrm rot="7275501">
            <a:off x="6295801" y="1855965"/>
            <a:ext cx="280219" cy="217278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55137" y="2438968"/>
            <a:ext cx="914398" cy="1177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用户：张三</a:t>
            </a:r>
            <a:endParaRPr lang="en-US" altLang="zh-CN" sz="110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余额：</a:t>
            </a:r>
            <a:r>
              <a:rPr lang="en-US" altLang="zh-CN" sz="1100" smtClean="0">
                <a:solidFill>
                  <a:schemeClr val="tx1"/>
                </a:solidFill>
              </a:rPr>
              <a:t>100</a:t>
            </a:r>
          </a:p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-----</a:t>
            </a:r>
          </a:p>
          <a:p>
            <a:pPr algn="ctr"/>
            <a:r>
              <a:rPr lang="zh-CN" altLang="en-US" sz="1100">
                <a:solidFill>
                  <a:schemeClr val="tx1"/>
                </a:solidFill>
              </a:rPr>
              <a:t>用户</a:t>
            </a:r>
            <a:r>
              <a:rPr lang="zh-CN" altLang="en-US" sz="1100" smtClean="0">
                <a:solidFill>
                  <a:schemeClr val="tx1"/>
                </a:solidFill>
              </a:rPr>
              <a:t>：李四</a:t>
            </a:r>
            <a:endParaRPr lang="en-US" altLang="zh-CN" sz="1100">
              <a:solidFill>
                <a:schemeClr val="tx1"/>
              </a:solidFill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</a:rPr>
              <a:t>余额</a:t>
            </a:r>
            <a:r>
              <a:rPr lang="zh-CN" altLang="en-US" sz="1100" smtClean="0">
                <a:solidFill>
                  <a:schemeClr val="tx1"/>
                </a:solidFill>
              </a:rPr>
              <a:t>：</a:t>
            </a:r>
            <a:r>
              <a:rPr lang="en-US" altLang="zh-CN" sz="1100" smtClean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…..</a:t>
            </a:r>
            <a:endParaRPr lang="zh-CN" altLang="en-US" sz="1100">
              <a:solidFill>
                <a:schemeClr val="tx1"/>
              </a:solidFill>
            </a:endParaRPr>
          </a:p>
          <a:p>
            <a:pPr algn="ctr"/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6972980" y="1044578"/>
            <a:ext cx="3213237" cy="1135626"/>
          </a:xfrm>
          <a:prstGeom prst="wedgeEllipseCallout">
            <a:avLst>
              <a:gd name="adj1" fmla="val -97125"/>
              <a:gd name="adj2" fmla="val 54818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这几条记录归我用了，你们看看可以，不许修改和删除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55" y="3174280"/>
            <a:ext cx="475021" cy="475021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602" y="3717360"/>
            <a:ext cx="8477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下箭头 10"/>
          <p:cNvSpPr/>
          <p:nvPr/>
        </p:nvSpPr>
        <p:spPr>
          <a:xfrm rot="16200000">
            <a:off x="6395877" y="3082122"/>
            <a:ext cx="280219" cy="1987029"/>
          </a:xfrm>
          <a:prstGeom prst="downArrow">
            <a:avLst>
              <a:gd name="adj1" fmla="val 50000"/>
              <a:gd name="adj2" fmla="val 7602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92648" y="4064468"/>
            <a:ext cx="914398" cy="407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用户：张三</a:t>
            </a:r>
            <a:endParaRPr lang="en-US" altLang="zh-CN" sz="110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余额：</a:t>
            </a:r>
            <a:r>
              <a:rPr lang="en-US" altLang="zh-CN" sz="1100" smtClean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13" name="椭圆形标注 12"/>
          <p:cNvSpPr/>
          <p:nvPr/>
        </p:nvSpPr>
        <p:spPr>
          <a:xfrm>
            <a:off x="6309305" y="4803058"/>
            <a:ext cx="3213237" cy="1135626"/>
          </a:xfrm>
          <a:prstGeom prst="wedgeEllipseCallout">
            <a:avLst>
              <a:gd name="adj1" fmla="val -79072"/>
              <a:gd name="adj2" fmla="val -941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这几条记录我用完了，你们可以查看和修改。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08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悲观锁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/>
              <a:t>Pessimistic Locking 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实战演示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可以锁多条记录，加锁独占时间长，并发度低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加锁机制由数据库保证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只能防止部分并发的数据覆盖场景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419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乐观锁的原理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9039" y="154276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、每条记录都有一个版本字段</a:t>
            </a:r>
            <a:endParaRPr lang="en-US" altLang="zh-CN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endParaRPr lang="en-US" altLang="zh-CN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B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224715"/>
              </p:ext>
            </p:extLst>
          </p:nvPr>
        </p:nvGraphicFramePr>
        <p:xfrm>
          <a:off x="8937519" y="1606349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260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60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百合花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690801"/>
              </p:ext>
            </p:extLst>
          </p:nvPr>
        </p:nvGraphicFramePr>
        <p:xfrm>
          <a:off x="5619132" y="2367124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百合花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8504904" y="698090"/>
            <a:ext cx="39329" cy="5476568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柱形 9"/>
          <p:cNvSpPr/>
          <p:nvPr/>
        </p:nvSpPr>
        <p:spPr>
          <a:xfrm>
            <a:off x="9234946" y="5447071"/>
            <a:ext cx="2025445" cy="727587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数据库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云形 11"/>
          <p:cNvSpPr/>
          <p:nvPr/>
        </p:nvSpPr>
        <p:spPr>
          <a:xfrm>
            <a:off x="6046839" y="5633883"/>
            <a:ext cx="1818967" cy="757083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A</a:t>
            </a:r>
            <a:r>
              <a:rPr lang="zh-CN" altLang="en-US" smtClean="0">
                <a:solidFill>
                  <a:schemeClr val="tx1"/>
                </a:solidFill>
              </a:rPr>
              <a:t>内存中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51932"/>
              </p:ext>
            </p:extLst>
          </p:nvPr>
        </p:nvGraphicFramePr>
        <p:xfrm>
          <a:off x="3008667" y="3308553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百合花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右箭头 15"/>
          <p:cNvSpPr/>
          <p:nvPr/>
        </p:nvSpPr>
        <p:spPr>
          <a:xfrm rot="10800000">
            <a:off x="8337755" y="2316740"/>
            <a:ext cx="452284" cy="406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 rot="10800000">
            <a:off x="6154994" y="3436374"/>
            <a:ext cx="2635045" cy="406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8" name="云形 17"/>
          <p:cNvSpPr/>
          <p:nvPr/>
        </p:nvSpPr>
        <p:spPr>
          <a:xfrm>
            <a:off x="3495368" y="5614219"/>
            <a:ext cx="1818967" cy="757083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B</a:t>
            </a:r>
            <a:r>
              <a:rPr lang="zh-CN" altLang="en-US" smtClean="0">
                <a:solidFill>
                  <a:schemeClr val="tx1"/>
                </a:solidFill>
              </a:rPr>
              <a:t>内存中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33211"/>
              </p:ext>
            </p:extLst>
          </p:nvPr>
        </p:nvGraphicFramePr>
        <p:xfrm>
          <a:off x="5678127" y="4102517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玫瑰花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134131"/>
              </p:ext>
            </p:extLst>
          </p:nvPr>
        </p:nvGraphicFramePr>
        <p:xfrm>
          <a:off x="3013583" y="4868806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波斯菊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22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435206"/>
            <a:ext cx="313060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717" y="391680"/>
            <a:ext cx="33534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背景，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Why not 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9250"/>
            <a:ext cx="10515600" cy="45767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割裂的体系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，不会使用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过度设计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“对象数据库”带来的性能问题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Transient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Attatched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Managed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Detached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Removed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难以掌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控的级联加载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条记录引发的血案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对传统数据库设计优化体验不佳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更新主键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没有主键的表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从复合主键到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IdClass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81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乐观锁的原理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567" y="222116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写回数据库</a:t>
            </a:r>
            <a:endParaRPr lang="en-US" altLang="zh-CN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写回数据库</a:t>
            </a:r>
            <a:endParaRPr lang="en-US" altLang="zh-CN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24674"/>
              </p:ext>
            </p:extLst>
          </p:nvPr>
        </p:nvGraphicFramePr>
        <p:xfrm>
          <a:off x="8937519" y="1567021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260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60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百合花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8504904" y="875066"/>
            <a:ext cx="39329" cy="5476568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柱形 9"/>
          <p:cNvSpPr/>
          <p:nvPr/>
        </p:nvSpPr>
        <p:spPr>
          <a:xfrm>
            <a:off x="9234946" y="5683039"/>
            <a:ext cx="2025445" cy="727587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数据库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云形 11"/>
          <p:cNvSpPr/>
          <p:nvPr/>
        </p:nvSpPr>
        <p:spPr>
          <a:xfrm>
            <a:off x="6046839" y="5801027"/>
            <a:ext cx="1818967" cy="757083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A</a:t>
            </a:r>
            <a:r>
              <a:rPr lang="zh-CN" altLang="en-US" smtClean="0">
                <a:solidFill>
                  <a:schemeClr val="tx1"/>
                </a:solidFill>
              </a:rPr>
              <a:t>内存中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8377083" y="2552699"/>
            <a:ext cx="452284" cy="406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938684" y="3613350"/>
            <a:ext cx="2802193" cy="406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8" name="云形 17"/>
          <p:cNvSpPr/>
          <p:nvPr/>
        </p:nvSpPr>
        <p:spPr>
          <a:xfrm>
            <a:off x="3495367" y="5786242"/>
            <a:ext cx="1818967" cy="757083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B</a:t>
            </a:r>
            <a:r>
              <a:rPr lang="zh-CN" altLang="en-US" smtClean="0">
                <a:solidFill>
                  <a:schemeClr val="tx1"/>
                </a:solidFill>
              </a:rPr>
              <a:t>内存中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481506"/>
              </p:ext>
            </p:extLst>
          </p:nvPr>
        </p:nvGraphicFramePr>
        <p:xfrm>
          <a:off x="5678124" y="2401516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玫瑰花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549767"/>
              </p:ext>
            </p:extLst>
          </p:nvPr>
        </p:nvGraphicFramePr>
        <p:xfrm>
          <a:off x="3136488" y="3344789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波斯菊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953291"/>
              </p:ext>
            </p:extLst>
          </p:nvPr>
        </p:nvGraphicFramePr>
        <p:xfrm>
          <a:off x="8969473" y="2438387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玫瑰花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乘号 21"/>
          <p:cNvSpPr/>
          <p:nvPr/>
        </p:nvSpPr>
        <p:spPr>
          <a:xfrm>
            <a:off x="6882580" y="3888658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形标注 22"/>
          <p:cNvSpPr/>
          <p:nvPr/>
        </p:nvSpPr>
        <p:spPr>
          <a:xfrm>
            <a:off x="8740877" y="3679722"/>
            <a:ext cx="2517059" cy="1332271"/>
          </a:xfrm>
          <a:prstGeom prst="wedgeEllipseCallout">
            <a:avLst>
              <a:gd name="adj1" fmla="val -83588"/>
              <a:gd name="adj2" fmla="val -51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当前已经是</a:t>
            </a:r>
            <a:r>
              <a:rPr lang="en-US" altLang="zh-CN" sz="1400" smtClean="0">
                <a:solidFill>
                  <a:schemeClr val="tx1"/>
                </a:solidFill>
              </a:rPr>
              <a:t>VERSION=2</a:t>
            </a:r>
            <a:r>
              <a:rPr lang="zh-CN" altLang="en-US" sz="1400" smtClean="0">
                <a:solidFill>
                  <a:schemeClr val="tx1"/>
                </a:solidFill>
              </a:rPr>
              <a:t>，不允许</a:t>
            </a:r>
            <a:r>
              <a:rPr lang="en-US" altLang="zh-CN" sz="1400" smtClean="0">
                <a:solidFill>
                  <a:schemeClr val="tx1"/>
                </a:solidFill>
              </a:rPr>
              <a:t>VERSION&lt;=2</a:t>
            </a:r>
            <a:r>
              <a:rPr lang="zh-CN" altLang="en-US" sz="1400" smtClean="0">
                <a:solidFill>
                  <a:schemeClr val="tx1"/>
                </a:solidFill>
              </a:rPr>
              <a:t>的版本写入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椭圆形标注 24"/>
          <p:cNvSpPr/>
          <p:nvPr/>
        </p:nvSpPr>
        <p:spPr>
          <a:xfrm>
            <a:off x="1887791" y="4451512"/>
            <a:ext cx="2517059" cy="1332271"/>
          </a:xfrm>
          <a:prstGeom prst="wedgeEllipseCallout">
            <a:avLst>
              <a:gd name="adj1" fmla="val 139068"/>
              <a:gd name="adj2" fmla="val -5365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建议用户重新读取记录（</a:t>
            </a:r>
            <a:r>
              <a:rPr lang="en-US" altLang="zh-CN" sz="1400" smtClean="0">
                <a:solidFill>
                  <a:schemeClr val="tx1"/>
                </a:solidFill>
              </a:rPr>
              <a:t>VERSION=2</a:t>
            </a:r>
            <a:r>
              <a:rPr lang="zh-CN" altLang="en-US" sz="1400" smtClean="0">
                <a:solidFill>
                  <a:schemeClr val="tx1"/>
                </a:solidFill>
              </a:rPr>
              <a:t>），然后修改，并以</a:t>
            </a:r>
            <a:r>
              <a:rPr lang="en-US" altLang="zh-CN" sz="1400" smtClean="0">
                <a:solidFill>
                  <a:schemeClr val="tx1"/>
                </a:solidFill>
              </a:rPr>
              <a:t>VERSION=3</a:t>
            </a:r>
            <a:r>
              <a:rPr lang="zh-CN" altLang="en-US" sz="1400" smtClean="0">
                <a:solidFill>
                  <a:schemeClr val="tx1"/>
                </a:solidFill>
              </a:rPr>
              <a:t>来提交</a:t>
            </a:r>
            <a:endParaRPr lang="zh-CN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2" grpId="0" animBg="1"/>
      <p:bldP spid="23" grpId="0" animBg="1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使用乐观锁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实战演示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框架可提供乐观锁功能，需要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Version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接收到异常后，是重新读取记录并再次操作，还是失败返回取决于业务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有严格的限制：仅针对按主键的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操作有效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541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没有版本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(VERSION)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字段，就不能实现乐观锁了吗？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92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不加锁的安全更新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96981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乐观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锁的出现，主要是防止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 – Modify –Save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这样的非原子操作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那么，只要让我们的操作是原子操作就好了！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7385" y="3831583"/>
            <a:ext cx="7678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 Account set value = value+100 where user = ‘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6881" y="4588993"/>
            <a:ext cx="7678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 Account set value = value-20 where user = ‘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5282" y="4588993"/>
            <a:ext cx="101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扣费时：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282" y="3874097"/>
            <a:ext cx="101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存钱时：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043" y="5411152"/>
            <a:ext cx="91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21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不加锁的安全更新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6349"/>
          </a:xfrm>
        </p:spPr>
        <p:txBody>
          <a:bodyPr>
            <a:norm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高度并发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免去了乐观锁的反复重试等复杂逻辑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充分利用数据库自身的锁和性能优化机制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有条件限制，更新数据必须来自于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41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753" y="2762250"/>
            <a:ext cx="3348406" cy="3167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19500" y="1097697"/>
            <a:ext cx="6131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欢迎讨论交流！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727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主要特性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82775"/>
            <a:ext cx="4324350" cy="435133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Instance Query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级联、延迟加载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数据库关键字回避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DDL API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7400" y="1790700"/>
            <a:ext cx="5105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SQL Parser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增强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存储过程支持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零配置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高速，低内存开销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Apache 2.0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开源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SQLite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XA transaction support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12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深巷中的好酒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电信行业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上海移动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BOSS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亿数据。 每天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万以上查询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泰国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AIS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电信，尼泊尔电信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京东金融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CDS v1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海康威视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司法事业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公安事业部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共享软件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KMS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团队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云服务部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35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62108" y="2537714"/>
            <a:ext cx="2067783" cy="1782572"/>
            <a:chOff x="5007865" y="1755992"/>
            <a:chExt cx="2067783" cy="1782572"/>
          </a:xfrm>
        </p:grpSpPr>
        <p:sp>
          <p:nvSpPr>
            <p:cNvPr id="8" name="等腰三角形 7"/>
            <p:cNvSpPr/>
            <p:nvPr/>
          </p:nvSpPr>
          <p:spPr>
            <a:xfrm>
              <a:off x="5007865" y="1755992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81135" y="2879829"/>
              <a:ext cx="9845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endParaRPr lang="zh-CN" altLang="en-US" sz="2000" dirty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5769500" y="1846728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885303" y="1919575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1</a:t>
              </a:r>
              <a:endParaRPr lang="zh-CN" alt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7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背景知识点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JPA 2.0</a:t>
            </a: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Annotation based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事务管理（声明式）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和数据库函数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JDBC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50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SpringDAO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CommonDao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GenricDao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50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3">
              <a:lumMod val="50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1524</Words>
  <Application>Microsoft Office PowerPoint</Application>
  <PresentationFormat>自定义</PresentationFormat>
  <Paragraphs>369</Paragraphs>
  <Slides>45</Slides>
  <Notes>5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Arial</vt:lpstr>
      <vt:lpstr>宋体</vt:lpstr>
      <vt:lpstr>Tahoma</vt:lpstr>
      <vt:lpstr>Calibri Light</vt:lpstr>
      <vt:lpstr>微软雅黑</vt:lpstr>
      <vt:lpstr>华文琥珀</vt:lpstr>
      <vt:lpstr>时尚中黑简体</vt:lpstr>
      <vt:lpstr>Calibri</vt:lpstr>
      <vt:lpstr>幼圆</vt:lpstr>
      <vt:lpstr>Office 主题</vt:lpstr>
      <vt:lpstr>PowerPoint 演示文稿</vt:lpstr>
      <vt:lpstr>PowerPoint 演示文稿</vt:lpstr>
      <vt:lpstr>PowerPoint 演示文稿</vt:lpstr>
      <vt:lpstr>背景， Why not H</vt:lpstr>
      <vt:lpstr>主要特性</vt:lpstr>
      <vt:lpstr>深巷中的好酒</vt:lpstr>
      <vt:lpstr>PowerPoint 演示文稿</vt:lpstr>
      <vt:lpstr>背景知识点</vt:lpstr>
      <vt:lpstr>从SpringDAO开始</vt:lpstr>
      <vt:lpstr>PowerPoint 演示文稿</vt:lpstr>
      <vt:lpstr>PowerPoint 演示文稿</vt:lpstr>
      <vt:lpstr>不是“对象池”</vt:lpstr>
      <vt:lpstr>PowerPoint 演示文稿</vt:lpstr>
      <vt:lpstr>增强的SQL</vt:lpstr>
      <vt:lpstr>PowerPoint 演示文稿</vt:lpstr>
      <vt:lpstr>路线图  - 1.x —— 2016Q3</vt:lpstr>
      <vt:lpstr>路线图  - 2.x —— 2017</vt:lpstr>
      <vt:lpstr>最新特性</vt:lpstr>
      <vt:lpstr>Release 1.11.0</vt:lpstr>
      <vt:lpstr>Spring Data —— 完全统一的API</vt:lpstr>
      <vt:lpstr>Spring-data快速入门</vt:lpstr>
      <vt:lpstr>GeeQuery in spring-data</vt:lpstr>
      <vt:lpstr>GeeQuery in spring-data</vt:lpstr>
      <vt:lpstr>GeeQuery in spring-data</vt:lpstr>
      <vt:lpstr>GeeQuery in spring-data</vt:lpstr>
      <vt:lpstr>GeeQuery in spring-data</vt:lpstr>
      <vt:lpstr>GeeQuery in spring-data</vt:lpstr>
      <vt:lpstr>GeeQuery in spring-data</vt:lpstr>
      <vt:lpstr>GeeQuery in spring-data</vt:lpstr>
      <vt:lpstr>GeeQuery in spring-data</vt:lpstr>
      <vt:lpstr>GeeQuery in spring-data</vt:lpstr>
      <vt:lpstr>并发和锁</vt:lpstr>
      <vt:lpstr>并发引起的血案</vt:lpstr>
      <vt:lpstr>还有一种可能</vt:lpstr>
      <vt:lpstr>并发问题的分析</vt:lpstr>
      <vt:lpstr>为什么Update是重灾区</vt:lpstr>
      <vt:lpstr>悲观锁(Pessimistic Locking )</vt:lpstr>
      <vt:lpstr>悲观锁(Pessimistic Locking )</vt:lpstr>
      <vt:lpstr>乐观锁的原理</vt:lpstr>
      <vt:lpstr>乐观锁的原理</vt:lpstr>
      <vt:lpstr>使用乐观锁</vt:lpstr>
      <vt:lpstr>思考</vt:lpstr>
      <vt:lpstr>不加锁的安全更新</vt:lpstr>
      <vt:lpstr>不加锁的安全更新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2016-07-11T05:24:07Z</dcterms:created>
  <dcterms:modified xsi:type="dcterms:W3CDTF">2017-09-28T08:34:54Z</dcterms:modified>
</cp:coreProperties>
</file>