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ctiveX/activeX1.xml" ContentType="application/vnd.ms-office.activeX+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1290" r:id="rId2"/>
    <p:sldId id="1320" r:id="rId3"/>
    <p:sldId id="1328" r:id="rId4"/>
    <p:sldId id="1329" r:id="rId5"/>
    <p:sldId id="1330" r:id="rId6"/>
    <p:sldId id="1331" r:id="rId7"/>
    <p:sldId id="1332" r:id="rId8"/>
    <p:sldId id="1334" r:id="rId9"/>
    <p:sldId id="1335" r:id="rId10"/>
    <p:sldId id="1342" r:id="rId11"/>
    <p:sldId id="1341" r:id="rId12"/>
    <p:sldId id="1340" r:id="rId13"/>
    <p:sldId id="1337" r:id="rId14"/>
    <p:sldId id="1278"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00"/>
    <a:srgbClr val="FFE6C7"/>
    <a:srgbClr val="272A48"/>
    <a:srgbClr val="10F8DF"/>
    <a:srgbClr val="262626"/>
    <a:srgbClr val="FF4F00"/>
    <a:srgbClr val="FF5003"/>
    <a:srgbClr val="FF0023"/>
    <a:srgbClr val="FF0000"/>
    <a:srgbClr val="FF19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381" autoAdjust="0"/>
  </p:normalViewPr>
  <p:slideViewPr>
    <p:cSldViewPr snapToGrid="0" snapToObjects="1">
      <p:cViewPr varScale="1">
        <p:scale>
          <a:sx n="49" d="100"/>
          <a:sy n="49" d="100"/>
        </p:scale>
        <p:origin x="870" y="66"/>
      </p:cViewPr>
      <p:guideLst/>
    </p:cSldViewPr>
  </p:slideViewPr>
  <p:notesTextViewPr>
    <p:cViewPr>
      <p:scale>
        <a:sx n="125" d="100"/>
        <a:sy n="125" d="100"/>
      </p:scale>
      <p:origin x="0" y="0"/>
    </p:cViewPr>
  </p:notesTextViewPr>
  <p:sorterViewPr>
    <p:cViewPr>
      <p:scale>
        <a:sx n="100" d="100"/>
        <a:sy n="100" d="100"/>
      </p:scale>
      <p:origin x="0" y="-415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xfrm>
            <a:off x="1143000" y="685800"/>
            <a:ext cx="4572000" cy="3429000"/>
          </a:xfrm>
          <a:prstGeom prst="rect">
            <a:avLst/>
          </a:prstGeom>
        </p:spPr>
        <p:txBody>
          <a:bodyPr/>
          <a:lstStyle/>
          <a:p>
            <a:endParaRPr/>
          </a:p>
        </p:txBody>
      </p:sp>
      <p:sp>
        <p:nvSpPr>
          <p:cNvPr id="181" name="Shape 18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56570457"/>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panose="02000503000000020004"/>
      </a:defRPr>
    </a:lvl1pPr>
    <a:lvl2pPr indent="228600" defTabSz="457200" latinLnBrk="0">
      <a:lnSpc>
        <a:spcPct val="118000"/>
      </a:lnSpc>
      <a:defRPr sz="2200">
        <a:latin typeface="+mj-lt"/>
        <a:ea typeface="+mj-ea"/>
        <a:cs typeface="+mj-cs"/>
        <a:sym typeface="Helvetica Neue" panose="02000503000000020004"/>
      </a:defRPr>
    </a:lvl2pPr>
    <a:lvl3pPr indent="457200" defTabSz="457200" latinLnBrk="0">
      <a:lnSpc>
        <a:spcPct val="118000"/>
      </a:lnSpc>
      <a:defRPr sz="2200">
        <a:latin typeface="+mj-lt"/>
        <a:ea typeface="+mj-ea"/>
        <a:cs typeface="+mj-cs"/>
        <a:sym typeface="Helvetica Neue" panose="02000503000000020004"/>
      </a:defRPr>
    </a:lvl3pPr>
    <a:lvl4pPr indent="685800" defTabSz="457200" latinLnBrk="0">
      <a:lnSpc>
        <a:spcPct val="118000"/>
      </a:lnSpc>
      <a:defRPr sz="2200">
        <a:latin typeface="+mj-lt"/>
        <a:ea typeface="+mj-ea"/>
        <a:cs typeface="+mj-cs"/>
        <a:sym typeface="Helvetica Neue" panose="02000503000000020004"/>
      </a:defRPr>
    </a:lvl4pPr>
    <a:lvl5pPr indent="914400" defTabSz="457200" latinLnBrk="0">
      <a:lnSpc>
        <a:spcPct val="118000"/>
      </a:lnSpc>
      <a:defRPr sz="2200">
        <a:latin typeface="+mj-lt"/>
        <a:ea typeface="+mj-ea"/>
        <a:cs typeface="+mj-cs"/>
        <a:sym typeface="Helvetica Neue" panose="02000503000000020004"/>
      </a:defRPr>
    </a:lvl5pPr>
    <a:lvl6pPr indent="1143000" defTabSz="457200" latinLnBrk="0">
      <a:lnSpc>
        <a:spcPct val="118000"/>
      </a:lnSpc>
      <a:defRPr sz="2200">
        <a:latin typeface="+mj-lt"/>
        <a:ea typeface="+mj-ea"/>
        <a:cs typeface="+mj-cs"/>
        <a:sym typeface="Helvetica Neue" panose="02000503000000020004"/>
      </a:defRPr>
    </a:lvl6pPr>
    <a:lvl7pPr indent="1371600" defTabSz="457200" latinLnBrk="0">
      <a:lnSpc>
        <a:spcPct val="118000"/>
      </a:lnSpc>
      <a:defRPr sz="2200">
        <a:latin typeface="+mj-lt"/>
        <a:ea typeface="+mj-ea"/>
        <a:cs typeface="+mj-cs"/>
        <a:sym typeface="Helvetica Neue" panose="02000503000000020004"/>
      </a:defRPr>
    </a:lvl7pPr>
    <a:lvl8pPr indent="1600200" defTabSz="457200" latinLnBrk="0">
      <a:lnSpc>
        <a:spcPct val="118000"/>
      </a:lnSpc>
      <a:defRPr sz="2200">
        <a:latin typeface="+mj-lt"/>
        <a:ea typeface="+mj-ea"/>
        <a:cs typeface="+mj-cs"/>
        <a:sym typeface="Helvetica Neue" panose="02000503000000020004"/>
      </a:defRPr>
    </a:lvl8pPr>
    <a:lvl9pPr indent="1828800" defTabSz="457200" latinLnBrk="0">
      <a:lnSpc>
        <a:spcPct val="118000"/>
      </a:lnSpc>
      <a:defRPr sz="2200">
        <a:latin typeface="+mj-lt"/>
        <a:ea typeface="+mj-ea"/>
        <a:cs typeface="+mj-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875137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0807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864335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8298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94185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54233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804203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577117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68904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00980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9587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3262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与副标题">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标题与副标题">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标题与副标题">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与副标题">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t>‹#›</a:t>
            </a:fld>
            <a:endParaRPr/>
          </a:p>
        </p:txBody>
      </p:sp>
      <p:sp>
        <p:nvSpPr>
          <p:cNvPr id="7" name="矩形"/>
          <p:cNvSpPr/>
          <p:nvPr userDrawn="1"/>
        </p:nvSpPr>
        <p:spPr>
          <a:xfrm>
            <a:off x="-1" y="13414207"/>
            <a:ext cx="20498667" cy="301793"/>
          </a:xfrm>
          <a:prstGeom prst="rect">
            <a:avLst/>
          </a:prstGeom>
          <a:solidFill>
            <a:srgbClr val="EB5E2A"/>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defRPr sz="3200">
                <a:solidFill>
                  <a:srgbClr val="FFFFFF"/>
                </a:solidFill>
                <a:latin typeface="Helvetica Neue Medium" panose="02000503000000020004"/>
                <a:ea typeface="Helvetica Neue Medium" panose="02000503000000020004"/>
                <a:cs typeface="Helvetica Neue Medium" panose="02000503000000020004"/>
                <a:sym typeface="Helvetica Neue Medium" panose="02000503000000020004"/>
              </a:defRPr>
            </a:pPr>
            <a:endParaRPr kumimoji="0" sz="3200" b="0" i="0" u="none" strike="noStrike" kern="0" cap="none" spc="0" normalizeH="0" baseline="0" noProof="0">
              <a:ln>
                <a:noFill/>
              </a:ln>
              <a:solidFill>
                <a:srgbClr val="FFFFFF"/>
              </a:solidFill>
              <a:effectLst/>
              <a:uLnTx/>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8" name="矩形"/>
          <p:cNvSpPr/>
          <p:nvPr userDrawn="1"/>
        </p:nvSpPr>
        <p:spPr>
          <a:xfrm>
            <a:off x="20363515" y="13414207"/>
            <a:ext cx="4065160" cy="301793"/>
          </a:xfrm>
          <a:prstGeom prst="rect">
            <a:avLst/>
          </a:prstGeom>
          <a:solidFill>
            <a:srgbClr val="888888"/>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defRPr sz="3200">
                <a:solidFill>
                  <a:srgbClr val="FFFFFF"/>
                </a:solidFill>
                <a:latin typeface="Helvetica Neue Medium" panose="02000503000000020004"/>
                <a:ea typeface="Helvetica Neue Medium" panose="02000503000000020004"/>
                <a:cs typeface="Helvetica Neue Medium" panose="02000503000000020004"/>
                <a:sym typeface="Helvetica Neue Medium" panose="02000503000000020004"/>
              </a:defRPr>
            </a:pPr>
            <a:endParaRPr kumimoji="0" sz="3200" b="0" i="0" u="none" strike="noStrike" kern="0" cap="none" spc="0" normalizeH="0" baseline="0" noProof="0">
              <a:ln>
                <a:noFill/>
              </a:ln>
              <a:solidFill>
                <a:srgbClr val="FFFFFF"/>
              </a:solidFill>
              <a:effectLst/>
              <a:uLnTx/>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pic>
        <p:nvPicPr>
          <p:cNvPr id="5" name="图片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 y="0"/>
            <a:ext cx="24376159" cy="13716000"/>
          </a:xfrm>
          <a:prstGeom prst="rect">
            <a:avLst/>
          </a:prstGeom>
        </p:spPr>
      </p:pic>
      <p:pic>
        <p:nvPicPr>
          <p:cNvPr id="6" name="图片 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8288001" y="457028"/>
            <a:ext cx="5608424" cy="990943"/>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24383998" cy="137159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a:extLst>
              <a:ext uri="{FF2B5EF4-FFF2-40B4-BE49-F238E27FC236}">
                <a16:creationId xmlns:a16="http://schemas.microsoft.com/office/drawing/2014/main" id="{36254FA2-E960-41D7-9986-F5697F68E3FD}"/>
              </a:ext>
            </a:extLst>
          </p:cNvPr>
          <p:cNvSpPr txBox="1"/>
          <p:nvPr/>
        </p:nvSpPr>
        <p:spPr>
          <a:xfrm>
            <a:off x="879627" y="487030"/>
            <a:ext cx="3375281"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核心代码</a:t>
            </a:r>
            <a:endParaRPr lang="en-US" altLang="zh-CN"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8FB440E-E20A-45AB-8251-4F812404A1D1}"/>
              </a:ext>
            </a:extLst>
          </p:cNvPr>
          <p:cNvGrpSpPr/>
          <p:nvPr/>
        </p:nvGrpSpPr>
        <p:grpSpPr>
          <a:xfrm>
            <a:off x="879627" y="3298345"/>
            <a:ext cx="7309885" cy="9848563"/>
            <a:chOff x="3528374" y="2513337"/>
            <a:chExt cx="7309885" cy="9848563"/>
          </a:xfrm>
        </p:grpSpPr>
        <p:pic>
          <p:nvPicPr>
            <p:cNvPr id="4" name="图片 3">
              <a:extLst>
                <a:ext uri="{FF2B5EF4-FFF2-40B4-BE49-F238E27FC236}">
                  <a16:creationId xmlns:a16="http://schemas.microsoft.com/office/drawing/2014/main" id="{4980B28E-6192-4E12-B1E7-B29D7976DAF0}"/>
                </a:ext>
              </a:extLst>
            </p:cNvPr>
            <p:cNvPicPr>
              <a:picLocks noChangeAspect="1"/>
            </p:cNvPicPr>
            <p:nvPr/>
          </p:nvPicPr>
          <p:blipFill>
            <a:blip r:embed="rId3"/>
            <a:stretch>
              <a:fillRect/>
            </a:stretch>
          </p:blipFill>
          <p:spPr>
            <a:xfrm>
              <a:off x="3528374" y="2513337"/>
              <a:ext cx="7309883" cy="4200111"/>
            </a:xfrm>
            <a:prstGeom prst="rect">
              <a:avLst/>
            </a:prstGeom>
          </p:spPr>
        </p:pic>
        <p:pic>
          <p:nvPicPr>
            <p:cNvPr id="5" name="图片 4">
              <a:extLst>
                <a:ext uri="{FF2B5EF4-FFF2-40B4-BE49-F238E27FC236}">
                  <a16:creationId xmlns:a16="http://schemas.microsoft.com/office/drawing/2014/main" id="{0E9796CF-714E-484B-83EC-756FBE2316E0}"/>
                </a:ext>
              </a:extLst>
            </p:cNvPr>
            <p:cNvPicPr>
              <a:picLocks noChangeAspect="1"/>
            </p:cNvPicPr>
            <p:nvPr/>
          </p:nvPicPr>
          <p:blipFill>
            <a:blip r:embed="rId4"/>
            <a:stretch>
              <a:fillRect/>
            </a:stretch>
          </p:blipFill>
          <p:spPr>
            <a:xfrm>
              <a:off x="3528375" y="6602092"/>
              <a:ext cx="7309883" cy="2928904"/>
            </a:xfrm>
            <a:prstGeom prst="rect">
              <a:avLst/>
            </a:prstGeom>
          </p:spPr>
        </p:pic>
        <p:pic>
          <p:nvPicPr>
            <p:cNvPr id="6" name="图片 5">
              <a:extLst>
                <a:ext uri="{FF2B5EF4-FFF2-40B4-BE49-F238E27FC236}">
                  <a16:creationId xmlns:a16="http://schemas.microsoft.com/office/drawing/2014/main" id="{D424A586-AC79-40A9-AE3E-CFE0EEE48DB6}"/>
                </a:ext>
              </a:extLst>
            </p:cNvPr>
            <p:cNvPicPr>
              <a:picLocks noChangeAspect="1"/>
            </p:cNvPicPr>
            <p:nvPr/>
          </p:nvPicPr>
          <p:blipFill>
            <a:blip r:embed="rId5"/>
            <a:stretch>
              <a:fillRect/>
            </a:stretch>
          </p:blipFill>
          <p:spPr>
            <a:xfrm>
              <a:off x="3528376" y="9530996"/>
              <a:ext cx="7309883" cy="2830904"/>
            </a:xfrm>
            <a:prstGeom prst="rect">
              <a:avLst/>
            </a:prstGeom>
          </p:spPr>
        </p:pic>
      </p:grpSp>
      <p:pic>
        <p:nvPicPr>
          <p:cNvPr id="7" name="图片 6">
            <a:extLst>
              <a:ext uri="{FF2B5EF4-FFF2-40B4-BE49-F238E27FC236}">
                <a16:creationId xmlns:a16="http://schemas.microsoft.com/office/drawing/2014/main" id="{2A6C1E51-3FDF-4C99-BDED-69AF89AF7E7E}"/>
              </a:ext>
            </a:extLst>
          </p:cNvPr>
          <p:cNvPicPr>
            <a:picLocks noChangeAspect="1"/>
          </p:cNvPicPr>
          <p:nvPr/>
        </p:nvPicPr>
        <p:blipFill>
          <a:blip r:embed="rId6"/>
          <a:stretch>
            <a:fillRect/>
          </a:stretch>
        </p:blipFill>
        <p:spPr>
          <a:xfrm>
            <a:off x="12192000" y="3298345"/>
            <a:ext cx="9246160" cy="7783539"/>
          </a:xfrm>
          <a:prstGeom prst="rect">
            <a:avLst/>
          </a:prstGeom>
        </p:spPr>
      </p:pic>
      <p:sp>
        <p:nvSpPr>
          <p:cNvPr id="8" name="文本框 7">
            <a:extLst>
              <a:ext uri="{FF2B5EF4-FFF2-40B4-BE49-F238E27FC236}">
                <a16:creationId xmlns:a16="http://schemas.microsoft.com/office/drawing/2014/main" id="{246E125F-BD77-4EF9-9369-C824C1477496}"/>
              </a:ext>
            </a:extLst>
          </p:cNvPr>
          <p:cNvSpPr txBox="1"/>
          <p:nvPr/>
        </p:nvSpPr>
        <p:spPr>
          <a:xfrm>
            <a:off x="879627" y="2056370"/>
            <a:ext cx="2188865" cy="923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ts val="6400"/>
              </a:lnSpc>
            </a:pPr>
            <a:r>
              <a:rPr lang="zh-CN" altLang="en-US" sz="4800" dirty="0">
                <a:solidFill>
                  <a:srgbClr val="FFC000"/>
                </a:solidFill>
                <a:latin typeface="微软雅黑" panose="020B0503020204020204" pitchFamily="34" charset="-122"/>
                <a:ea typeface="微软雅黑" panose="020B0503020204020204" pitchFamily="34" charset="-122"/>
                <a:cs typeface="+mn-cs"/>
                <a:sym typeface="Microsoft YaHei"/>
              </a:rPr>
              <a:t>流水线</a:t>
            </a:r>
          </a:p>
        </p:txBody>
      </p:sp>
      <p:sp>
        <p:nvSpPr>
          <p:cNvPr id="9" name="文本框 8">
            <a:extLst>
              <a:ext uri="{FF2B5EF4-FFF2-40B4-BE49-F238E27FC236}">
                <a16:creationId xmlns:a16="http://schemas.microsoft.com/office/drawing/2014/main" id="{AE24F854-7BC8-4A88-AD0D-CCBE89969A12}"/>
              </a:ext>
            </a:extLst>
          </p:cNvPr>
          <p:cNvSpPr txBox="1"/>
          <p:nvPr/>
        </p:nvSpPr>
        <p:spPr>
          <a:xfrm>
            <a:off x="12356123" y="2061957"/>
            <a:ext cx="2188865" cy="923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ts val="6400"/>
              </a:lnSpc>
            </a:pPr>
            <a:r>
              <a:rPr lang="zh-CN" altLang="en-US" sz="4800" dirty="0">
                <a:solidFill>
                  <a:srgbClr val="FFC000"/>
                </a:solidFill>
                <a:latin typeface="微软雅黑" panose="020B0503020204020204" pitchFamily="34" charset="-122"/>
                <a:ea typeface="微软雅黑" panose="020B0503020204020204" pitchFamily="34" charset="-122"/>
                <a:cs typeface="+mn-cs"/>
                <a:sym typeface="Microsoft YaHei"/>
              </a:rPr>
              <a:t>最长链</a:t>
            </a:r>
          </a:p>
        </p:txBody>
      </p:sp>
    </p:spTree>
    <p:extLst>
      <p:ext uri="{BB962C8B-B14F-4D97-AF65-F5344CB8AC3E}">
        <p14:creationId xmlns:p14="http://schemas.microsoft.com/office/powerpoint/2010/main" val="249073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a:extLst>
              <a:ext uri="{FF2B5EF4-FFF2-40B4-BE49-F238E27FC236}">
                <a16:creationId xmlns:a16="http://schemas.microsoft.com/office/drawing/2014/main" id="{95852130-9A68-4D29-B5A9-297F55789B36}"/>
              </a:ext>
            </a:extLst>
          </p:cNvPr>
          <p:cNvSpPr txBox="1"/>
          <p:nvPr/>
        </p:nvSpPr>
        <p:spPr>
          <a:xfrm>
            <a:off x="879627" y="487030"/>
            <a:ext cx="3375281"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代码架构</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D054E19-14B2-48E6-AD5B-EDCA52F23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6" y="2053360"/>
            <a:ext cx="7423521" cy="7791450"/>
          </a:xfrm>
          <a:prstGeom prst="rect">
            <a:avLst/>
          </a:prstGeom>
        </p:spPr>
      </p:pic>
      <p:sp>
        <p:nvSpPr>
          <p:cNvPr id="6" name="文本框 5">
            <a:extLst>
              <a:ext uri="{FF2B5EF4-FFF2-40B4-BE49-F238E27FC236}">
                <a16:creationId xmlns:a16="http://schemas.microsoft.com/office/drawing/2014/main" id="{30F06494-0A92-4199-BF93-3C4B63EA5DD7}"/>
              </a:ext>
            </a:extLst>
          </p:cNvPr>
          <p:cNvSpPr txBox="1"/>
          <p:nvPr/>
        </p:nvSpPr>
        <p:spPr>
          <a:xfrm>
            <a:off x="9191187" y="2053360"/>
            <a:ext cx="12839212" cy="42062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ts val="6400"/>
              </a:lnSpc>
            </a:pPr>
            <a:r>
              <a:rPr lang="en-US" altLang="zh-CN" sz="4000" b="1" dirty="0">
                <a:solidFill>
                  <a:srgbClr val="FFC000"/>
                </a:solidFill>
                <a:latin typeface="字由文艺黑" panose="00020600040101010101" pitchFamily="18" charset="-122"/>
                <a:ea typeface="字由文艺黑" panose="00020600040101010101" pitchFamily="18" charset="-122"/>
                <a:cs typeface="+mn-cs"/>
              </a:rPr>
              <a:t>domain: </a:t>
            </a:r>
            <a:r>
              <a:rPr lang="zh-CN" altLang="en-US" sz="4000" b="1" dirty="0">
                <a:solidFill>
                  <a:schemeClr val="bg1"/>
                </a:solidFill>
                <a:latin typeface="字由文艺黑" panose="00020600040101010101" pitchFamily="18" charset="-122"/>
                <a:ea typeface="字由文艺黑" panose="00020600040101010101" pitchFamily="18" charset="-122"/>
                <a:cs typeface="+mn-cs"/>
              </a:rPr>
              <a:t>存放项目所需的所有的</a:t>
            </a:r>
            <a:r>
              <a:rPr lang="en-US" altLang="zh-CN" sz="4000" b="1" dirty="0">
                <a:solidFill>
                  <a:schemeClr val="bg1"/>
                </a:solidFill>
                <a:latin typeface="字由文艺黑" panose="00020600040101010101" pitchFamily="18" charset="-122"/>
                <a:ea typeface="字由文艺黑" panose="00020600040101010101" pitchFamily="18" charset="-122"/>
                <a:cs typeface="+mn-cs"/>
              </a:rPr>
              <a:t>JavaBean</a:t>
            </a:r>
            <a:r>
              <a:rPr lang="zh-CN" altLang="en-US" sz="4000" b="1" dirty="0">
                <a:solidFill>
                  <a:schemeClr val="bg1"/>
                </a:solidFill>
                <a:latin typeface="字由文艺黑" panose="00020600040101010101" pitchFamily="18" charset="-122"/>
                <a:ea typeface="字由文艺黑" panose="00020600040101010101" pitchFamily="18" charset="-122"/>
                <a:cs typeface="+mn-cs"/>
              </a:rPr>
              <a:t>类</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a:p>
            <a:pPr algn="l">
              <a:lnSpc>
                <a:spcPts val="6400"/>
              </a:lnSpc>
            </a:pPr>
            <a:endParaRPr lang="en-US" altLang="zh-CN" sz="4000" b="1" dirty="0">
              <a:solidFill>
                <a:srgbClr val="FFC000"/>
              </a:solidFill>
              <a:latin typeface="字由文艺黑" panose="00020600040101010101" pitchFamily="18" charset="-122"/>
              <a:ea typeface="字由文艺黑" panose="00020600040101010101" pitchFamily="18" charset="-122"/>
              <a:cs typeface="+mn-cs"/>
            </a:endParaRPr>
          </a:p>
          <a:p>
            <a:pPr algn="l">
              <a:lnSpc>
                <a:spcPts val="6400"/>
              </a:lnSpc>
            </a:pPr>
            <a:r>
              <a:rPr lang="en-US" altLang="zh-CN" sz="4000" b="1" dirty="0" err="1">
                <a:solidFill>
                  <a:srgbClr val="FFC000"/>
                </a:solidFill>
                <a:latin typeface="字由文艺黑" panose="00020600040101010101" pitchFamily="18" charset="-122"/>
                <a:ea typeface="字由文艺黑" panose="00020600040101010101" pitchFamily="18" charset="-122"/>
                <a:cs typeface="+mn-cs"/>
              </a:rPr>
              <a:t>fuc</a:t>
            </a:r>
            <a:r>
              <a:rPr lang="en-US" altLang="zh-CN" sz="4000" b="1" dirty="0">
                <a:solidFill>
                  <a:srgbClr val="FFC000"/>
                </a:solidFill>
                <a:latin typeface="字由文艺黑" panose="00020600040101010101" pitchFamily="18" charset="-122"/>
                <a:ea typeface="字由文艺黑" panose="00020600040101010101" pitchFamily="18" charset="-122"/>
                <a:cs typeface="+mn-cs"/>
              </a:rPr>
              <a:t>: </a:t>
            </a:r>
            <a:r>
              <a:rPr lang="zh-CN" altLang="en-US" sz="4000" b="1" dirty="0">
                <a:solidFill>
                  <a:schemeClr val="bg1"/>
                </a:solidFill>
                <a:latin typeface="字由文艺黑" panose="00020600040101010101" pitchFamily="18" charset="-122"/>
                <a:ea typeface="字由文艺黑" panose="00020600040101010101" pitchFamily="18" charset="-122"/>
                <a:cs typeface="+mn-cs"/>
              </a:rPr>
              <a:t>存放跟线程高并发相关的组件</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a:p>
            <a:pPr algn="l">
              <a:lnSpc>
                <a:spcPts val="6400"/>
              </a:lnSpc>
            </a:pPr>
            <a:endParaRPr lang="en-US" altLang="zh-CN" sz="4000" b="1" dirty="0">
              <a:solidFill>
                <a:srgbClr val="FFC000"/>
              </a:solidFill>
              <a:latin typeface="字由文艺黑" panose="00020600040101010101" pitchFamily="18" charset="-122"/>
              <a:ea typeface="字由文艺黑" panose="00020600040101010101" pitchFamily="18" charset="-122"/>
              <a:cs typeface="+mn-cs"/>
            </a:endParaRPr>
          </a:p>
          <a:p>
            <a:pPr algn="l">
              <a:lnSpc>
                <a:spcPts val="6400"/>
              </a:lnSpc>
            </a:pPr>
            <a:r>
              <a:rPr lang="en-US" altLang="zh-CN" sz="4000" b="1" dirty="0" err="1">
                <a:solidFill>
                  <a:srgbClr val="FFC000"/>
                </a:solidFill>
                <a:latin typeface="字由文艺黑" panose="00020600040101010101" pitchFamily="18" charset="-122"/>
                <a:ea typeface="字由文艺黑" panose="00020600040101010101" pitchFamily="18" charset="-122"/>
                <a:cs typeface="+mn-cs"/>
              </a:rPr>
              <a:t>kv</a:t>
            </a:r>
            <a:r>
              <a:rPr lang="en-US" altLang="zh-CN" sz="4000" b="1" dirty="0">
                <a:solidFill>
                  <a:srgbClr val="FFC000"/>
                </a:solidFill>
                <a:latin typeface="字由文艺黑" panose="00020600040101010101" pitchFamily="18" charset="-122"/>
                <a:ea typeface="字由文艺黑" panose="00020600040101010101" pitchFamily="18" charset="-122"/>
                <a:cs typeface="+mn-cs"/>
              </a:rPr>
              <a:t>: </a:t>
            </a:r>
            <a:r>
              <a:rPr lang="zh-CN" altLang="en-US" sz="4000" b="1" dirty="0">
                <a:solidFill>
                  <a:schemeClr val="bg1"/>
                </a:solidFill>
                <a:latin typeface="字由文艺黑" panose="00020600040101010101" pitchFamily="18" charset="-122"/>
                <a:ea typeface="字由文艺黑" panose="00020600040101010101" pitchFamily="18" charset="-122"/>
                <a:cs typeface="+mn-cs"/>
              </a:rPr>
              <a:t>项目所需的</a:t>
            </a:r>
            <a:r>
              <a:rPr lang="en-US" altLang="zh-CN" sz="4000" b="1" dirty="0">
                <a:solidFill>
                  <a:schemeClr val="bg1"/>
                </a:solidFill>
                <a:latin typeface="字由文艺黑" panose="00020600040101010101" pitchFamily="18" charset="-122"/>
                <a:ea typeface="字由文艺黑" panose="00020600040101010101" pitchFamily="18" charset="-122"/>
                <a:cs typeface="+mn-cs"/>
              </a:rPr>
              <a:t>Key-Value</a:t>
            </a:r>
            <a:r>
              <a:rPr lang="zh-CN" altLang="en-US" sz="4000" b="1" dirty="0">
                <a:solidFill>
                  <a:schemeClr val="bg1"/>
                </a:solidFill>
                <a:latin typeface="字由文艺黑" panose="00020600040101010101" pitchFamily="18" charset="-122"/>
                <a:ea typeface="字由文艺黑" panose="00020600040101010101" pitchFamily="18" charset="-122"/>
                <a:cs typeface="+mn-cs"/>
              </a:rPr>
              <a:t>对象</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p:txBody>
      </p:sp>
      <p:sp>
        <p:nvSpPr>
          <p:cNvPr id="7" name="文本框 6">
            <a:extLst>
              <a:ext uri="{FF2B5EF4-FFF2-40B4-BE49-F238E27FC236}">
                <a16:creationId xmlns:a16="http://schemas.microsoft.com/office/drawing/2014/main" id="{2D0BF71A-8D8D-409C-8D50-894E6A353F98}"/>
              </a:ext>
            </a:extLst>
          </p:cNvPr>
          <p:cNvSpPr txBox="1"/>
          <p:nvPr/>
        </p:nvSpPr>
        <p:spPr>
          <a:xfrm>
            <a:off x="9230635" y="6733574"/>
            <a:ext cx="13324528" cy="58477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ts val="6400"/>
              </a:lnSpc>
            </a:pPr>
            <a:r>
              <a:rPr lang="en-US" altLang="zh-CN" sz="4000" b="1" dirty="0">
                <a:solidFill>
                  <a:srgbClr val="FFC000"/>
                </a:solidFill>
                <a:latin typeface="字由文艺黑" panose="00020600040101010101" pitchFamily="18" charset="-122"/>
                <a:ea typeface="字由文艺黑" panose="00020600040101010101" pitchFamily="18" charset="-122"/>
                <a:cs typeface="+mn-cs"/>
              </a:rPr>
              <a:t>ComputingAccessory.java: </a:t>
            </a:r>
            <a:r>
              <a:rPr lang="zh-CN" altLang="en-US" sz="4000" b="1" dirty="0">
                <a:solidFill>
                  <a:schemeClr val="bg1"/>
                </a:solidFill>
                <a:latin typeface="字由文艺黑" panose="00020600040101010101" pitchFamily="18" charset="-122"/>
                <a:ea typeface="字由文艺黑" panose="00020600040101010101" pitchFamily="18" charset="-122"/>
                <a:cs typeface="+mn-cs"/>
              </a:rPr>
              <a:t>计算配件，包含了当前已经添加的所有数据以及时间信息提供给计算工厂进行计算</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a:p>
            <a:pPr algn="l">
              <a:lnSpc>
                <a:spcPts val="6400"/>
              </a:lnSpc>
            </a:pPr>
            <a:endParaRPr lang="en-US" altLang="zh-CN" sz="4000" b="1" dirty="0">
              <a:solidFill>
                <a:srgbClr val="FFC000"/>
              </a:solidFill>
              <a:latin typeface="字由文艺黑" panose="00020600040101010101" pitchFamily="18" charset="-122"/>
              <a:ea typeface="字由文艺黑" panose="00020600040101010101" pitchFamily="18" charset="-122"/>
              <a:cs typeface="+mn-cs"/>
            </a:endParaRPr>
          </a:p>
          <a:p>
            <a:pPr algn="l">
              <a:lnSpc>
                <a:spcPts val="6400"/>
              </a:lnSpc>
            </a:pPr>
            <a:r>
              <a:rPr lang="en-US" altLang="zh-CN" sz="4000" b="1" dirty="0">
                <a:solidFill>
                  <a:srgbClr val="FFC000"/>
                </a:solidFill>
                <a:latin typeface="字由文艺黑" panose="00020600040101010101" pitchFamily="18" charset="-122"/>
                <a:ea typeface="字由文艺黑" panose="00020600040101010101" pitchFamily="18" charset="-122"/>
                <a:cs typeface="+mn-cs"/>
              </a:rPr>
              <a:t>ParsingAccessory.java: </a:t>
            </a:r>
            <a:r>
              <a:rPr lang="zh-CN" altLang="en-US" sz="4000" b="1" dirty="0">
                <a:solidFill>
                  <a:schemeClr val="bg1"/>
                </a:solidFill>
                <a:latin typeface="字由文艺黑" panose="00020600040101010101" pitchFamily="18" charset="-122"/>
                <a:ea typeface="字由文艺黑" panose="00020600040101010101" pitchFamily="18" charset="-122"/>
                <a:cs typeface="+mn-cs"/>
              </a:rPr>
              <a:t>解析配件，包含了要解析的数据块提供给解析工厂进行解析</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a:p>
            <a:pPr algn="l">
              <a:lnSpc>
                <a:spcPts val="6400"/>
              </a:lnSpc>
            </a:pPr>
            <a:endParaRPr lang="zh-CN" altLang="en-US" sz="4000" b="1" dirty="0">
              <a:solidFill>
                <a:srgbClr val="FFC000"/>
              </a:solidFill>
              <a:latin typeface="字由文艺黑" panose="00020600040101010101" pitchFamily="18" charset="-122"/>
              <a:ea typeface="字由文艺黑" panose="00020600040101010101" pitchFamily="18" charset="-122"/>
              <a:cs typeface="+mn-cs"/>
            </a:endParaRPr>
          </a:p>
          <a:p>
            <a:pPr algn="l">
              <a:lnSpc>
                <a:spcPts val="6400"/>
              </a:lnSpc>
            </a:pPr>
            <a:r>
              <a:rPr lang="en-US" altLang="zh-CN" sz="4000" b="1" dirty="0">
                <a:solidFill>
                  <a:srgbClr val="FFC000"/>
                </a:solidFill>
                <a:latin typeface="字由文艺黑" panose="00020600040101010101" pitchFamily="18" charset="-122"/>
                <a:ea typeface="字由文艺黑" panose="00020600040101010101" pitchFamily="18" charset="-122"/>
                <a:cs typeface="+mn-cs"/>
              </a:rPr>
              <a:t>Graph:</a:t>
            </a:r>
            <a:r>
              <a:rPr lang="zh-CN" altLang="en-US" sz="4000" b="1" dirty="0">
                <a:solidFill>
                  <a:schemeClr val="bg1"/>
                </a:solidFill>
                <a:latin typeface="字由文艺黑" panose="00020600040101010101" pitchFamily="18" charset="-122"/>
                <a:ea typeface="字由文艺黑" panose="00020600040101010101" pitchFamily="18" charset="-122"/>
                <a:cs typeface="+mn-cs"/>
              </a:rPr>
              <a:t>有向无权图，使用链式前向星建立</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p:txBody>
      </p:sp>
    </p:spTree>
    <p:extLst>
      <p:ext uri="{BB962C8B-B14F-4D97-AF65-F5344CB8AC3E}">
        <p14:creationId xmlns:p14="http://schemas.microsoft.com/office/powerpoint/2010/main" val="3339610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3375281"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项目亮点</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4">
            <a:extLst>
              <a:ext uri="{FF2B5EF4-FFF2-40B4-BE49-F238E27FC236}">
                <a16:creationId xmlns:a16="http://schemas.microsoft.com/office/drawing/2014/main" id="{BB2283BC-045B-45E1-8714-66D76E4DD246}"/>
              </a:ext>
            </a:extLst>
          </p:cNvPr>
          <p:cNvGraphicFramePr>
            <a:graphicFrameLocks noGrp="1"/>
          </p:cNvGraphicFramePr>
          <p:nvPr>
            <p:extLst>
              <p:ext uri="{D42A27DB-BD31-4B8C-83A1-F6EECF244321}">
                <p14:modId xmlns:p14="http://schemas.microsoft.com/office/powerpoint/2010/main" val="1502284870"/>
              </p:ext>
            </p:extLst>
          </p:nvPr>
        </p:nvGraphicFramePr>
        <p:xfrm>
          <a:off x="2574121" y="2297528"/>
          <a:ext cx="17800587" cy="9566226"/>
        </p:xfrm>
        <a:graphic>
          <a:graphicData uri="http://schemas.openxmlformats.org/drawingml/2006/table">
            <a:tbl>
              <a:tblPr firstRow="1" bandRow="1">
                <a:tableStyleId>{3B4B98B0-60AC-42C2-AFA5-B58CD77FA1E5}</a:tableStyleId>
              </a:tblPr>
              <a:tblGrid>
                <a:gridCol w="2265476">
                  <a:extLst>
                    <a:ext uri="{9D8B030D-6E8A-4147-A177-3AD203B41FA5}">
                      <a16:colId xmlns:a16="http://schemas.microsoft.com/office/drawing/2014/main" val="1221021721"/>
                    </a:ext>
                  </a:extLst>
                </a:gridCol>
                <a:gridCol w="15535111">
                  <a:extLst>
                    <a:ext uri="{9D8B030D-6E8A-4147-A177-3AD203B41FA5}">
                      <a16:colId xmlns:a16="http://schemas.microsoft.com/office/drawing/2014/main" val="2100616698"/>
                    </a:ext>
                  </a:extLst>
                </a:gridCol>
              </a:tblGrid>
              <a:tr h="1130150">
                <a:tc>
                  <a:txBody>
                    <a:bodyPr/>
                    <a:lstStyle/>
                    <a:p>
                      <a:endParaRPr lang="zh-CN" altLang="en-US" baseline="0" dirty="0">
                        <a:latin typeface="Times New Roman" panose="02020603050405020304" pitchFamily="18" charset="0"/>
                        <a:ea typeface="微软雅黑" panose="020B0503020204020204" pitchFamily="34" charset="-122"/>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800" b="1" u="none" strike="noStrike" cap="none" spc="0" baseline="0" dirty="0">
                          <a:ln>
                            <a:noFill/>
                          </a:ln>
                          <a:solidFill>
                            <a:srgbClr val="FF5000"/>
                          </a:solidFill>
                          <a:uFillTx/>
                          <a:sym typeface="Helvetica Light"/>
                        </a:rPr>
                        <a:t>项目亮点</a:t>
                      </a:r>
                      <a:endParaRPr lang="zh-CN" altLang="en-US" sz="4800" b="1" i="0" u="none" strike="noStrike" cap="none" spc="0" baseline="0" dirty="0">
                        <a:ln>
                          <a:noFill/>
                        </a:ln>
                        <a:solidFill>
                          <a:srgbClr val="FF5000"/>
                        </a:solidFill>
                        <a:uFillTx/>
                        <a:latin typeface="站酷文艺体" panose="02000603000000000000" pitchFamily="2" charset="-122"/>
                        <a:ea typeface="站酷文艺体" panose="02000603000000000000" pitchFamily="2" charset="-122"/>
                        <a:cs typeface="+mn-cs"/>
                        <a:sym typeface="Helvetica Light"/>
                      </a:endParaRPr>
                    </a:p>
                  </a:txBody>
                  <a:tcPr anchor="ctr"/>
                </a:tc>
                <a:extLst>
                  <a:ext uri="{0D108BD9-81ED-4DB2-BD59-A6C34878D82A}">
                    <a16:rowId xmlns:a16="http://schemas.microsoft.com/office/drawing/2014/main" val="667540152"/>
                  </a:ext>
                </a:extLst>
              </a:tr>
              <a:tr h="1374210">
                <a:tc>
                  <a:txBody>
                    <a:bodyPr/>
                    <a:lstStyle/>
                    <a:p>
                      <a:r>
                        <a:rPr lang="en-US" altLang="zh-CN" sz="6000" baseline="0" dirty="0">
                          <a:solidFill>
                            <a:srgbClr val="FFC000"/>
                          </a:solidFill>
                        </a:rPr>
                        <a:t>1</a:t>
                      </a:r>
                      <a:endParaRPr lang="zh-CN" altLang="en-US" sz="6000" baseline="0" dirty="0">
                        <a:solidFill>
                          <a:srgbClr val="FFC000"/>
                        </a:solidFill>
                        <a:latin typeface="Times New Roman" panose="02020603050405020304" pitchFamily="18" charset="0"/>
                        <a:ea typeface="微软雅黑" panose="020B0503020204020204" pitchFamily="34" charset="-122"/>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400" b="1" u="none" strike="noStrike" cap="none" spc="0" baseline="0" dirty="0">
                          <a:ln>
                            <a:noFill/>
                          </a:ln>
                          <a:solidFill>
                            <a:schemeClr val="bg1"/>
                          </a:solidFill>
                          <a:uFillTx/>
                          <a:sym typeface="Helvetica Light"/>
                        </a:rPr>
                        <a:t>流水线模式，高内聚，低耦合</a:t>
                      </a:r>
                      <a:endParaRPr lang="zh-CN" altLang="en-US" sz="4400" b="1" i="0" u="none" strike="noStrike" cap="none" spc="0" baseline="0" dirty="0">
                        <a:ln>
                          <a:noFill/>
                        </a:ln>
                        <a:solidFill>
                          <a:schemeClr val="bg1"/>
                        </a:solidFill>
                        <a:uFillTx/>
                        <a:latin typeface="站酷文艺体" panose="02000603000000000000" pitchFamily="2" charset="-122"/>
                        <a:ea typeface="站酷文艺体" panose="02000603000000000000" pitchFamily="2" charset="-122"/>
                        <a:cs typeface="+mn-cs"/>
                        <a:sym typeface="Helvetica Light"/>
                      </a:endParaRPr>
                    </a:p>
                  </a:txBody>
                  <a:tcPr anchor="ctr"/>
                </a:tc>
                <a:extLst>
                  <a:ext uri="{0D108BD9-81ED-4DB2-BD59-A6C34878D82A}">
                    <a16:rowId xmlns:a16="http://schemas.microsoft.com/office/drawing/2014/main" val="741659258"/>
                  </a:ext>
                </a:extLst>
              </a:tr>
              <a:tr h="1480466">
                <a:tc>
                  <a:txBody>
                    <a:bodyPr/>
                    <a:lstStyle/>
                    <a:p>
                      <a:r>
                        <a:rPr lang="en-US" altLang="zh-CN" sz="6000" baseline="0" dirty="0">
                          <a:solidFill>
                            <a:srgbClr val="FFC000"/>
                          </a:solidFill>
                        </a:rPr>
                        <a:t>2</a:t>
                      </a:r>
                      <a:endParaRPr lang="zh-CN" altLang="en-US" sz="6000" baseline="0" dirty="0">
                        <a:solidFill>
                          <a:srgbClr val="FFC000"/>
                        </a:solidFill>
                        <a:latin typeface="Times New Roman" panose="02020603050405020304" pitchFamily="18" charset="0"/>
                        <a:ea typeface="微软雅黑" panose="020B0503020204020204" pitchFamily="34" charset="-122"/>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400" b="1" u="none" strike="noStrike" cap="none" spc="0" baseline="0" dirty="0">
                          <a:ln>
                            <a:noFill/>
                          </a:ln>
                          <a:solidFill>
                            <a:schemeClr val="bg1"/>
                          </a:solidFill>
                          <a:uFillTx/>
                          <a:sym typeface="Helvetica Light"/>
                        </a:rPr>
                        <a:t>拓扑</a:t>
                      </a:r>
                      <a:r>
                        <a:rPr lang="en-US" altLang="zh-CN" sz="4400" b="1" u="none" strike="noStrike" cap="none" spc="0" baseline="0" dirty="0">
                          <a:ln>
                            <a:noFill/>
                          </a:ln>
                          <a:solidFill>
                            <a:schemeClr val="bg1"/>
                          </a:solidFill>
                          <a:uFillTx/>
                          <a:sym typeface="Helvetica Light"/>
                        </a:rPr>
                        <a:t>+DP</a:t>
                      </a:r>
                      <a:r>
                        <a:rPr lang="zh-CN" altLang="en-US" sz="4400" b="1" u="none" strike="noStrike" cap="none" spc="0" baseline="0" dirty="0">
                          <a:ln>
                            <a:noFill/>
                          </a:ln>
                          <a:solidFill>
                            <a:schemeClr val="bg1"/>
                          </a:solidFill>
                          <a:uFillTx/>
                          <a:sym typeface="Helvetica Light"/>
                        </a:rPr>
                        <a:t>最长路径算法，效率高</a:t>
                      </a:r>
                      <a:endParaRPr lang="zh-CN" altLang="en-US" sz="4400" b="1" i="0" u="none" strike="noStrike" cap="none" spc="0" baseline="0" dirty="0">
                        <a:ln>
                          <a:noFill/>
                        </a:ln>
                        <a:solidFill>
                          <a:schemeClr val="bg1"/>
                        </a:solidFill>
                        <a:uFillTx/>
                        <a:latin typeface="站酷文艺体" panose="02000603000000000000" pitchFamily="2" charset="-122"/>
                        <a:ea typeface="站酷文艺体" panose="02000603000000000000" pitchFamily="2" charset="-122"/>
                        <a:cs typeface="+mn-cs"/>
                        <a:sym typeface="Helvetica Light"/>
                      </a:endParaRPr>
                    </a:p>
                  </a:txBody>
                  <a:tcPr anchor="ctr"/>
                </a:tc>
                <a:extLst>
                  <a:ext uri="{0D108BD9-81ED-4DB2-BD59-A6C34878D82A}">
                    <a16:rowId xmlns:a16="http://schemas.microsoft.com/office/drawing/2014/main" val="790076873"/>
                  </a:ext>
                </a:extLst>
              </a:tr>
              <a:tr h="1359820">
                <a:tc>
                  <a:txBody>
                    <a:bodyPr/>
                    <a:lstStyle/>
                    <a:p>
                      <a:r>
                        <a:rPr lang="en-US" altLang="zh-CN" sz="6000" baseline="0" dirty="0">
                          <a:solidFill>
                            <a:srgbClr val="FFC000"/>
                          </a:solidFill>
                        </a:rPr>
                        <a:t>3</a:t>
                      </a:r>
                      <a:endParaRPr lang="zh-CN" altLang="en-US" sz="6000" baseline="0" dirty="0">
                        <a:solidFill>
                          <a:srgbClr val="FFC000"/>
                        </a:solidFill>
                        <a:latin typeface="Times New Roman" panose="02020603050405020304" pitchFamily="18" charset="0"/>
                        <a:ea typeface="微软雅黑" panose="020B0503020204020204" pitchFamily="34" charset="-122"/>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4400" b="1" i="0" u="none" strike="noStrike" cap="none" spc="0" baseline="0">
                          <a:ln>
                            <a:noFill/>
                          </a:ln>
                          <a:solidFill>
                            <a:schemeClr val="bg1"/>
                          </a:solidFill>
                          <a:uFillTx/>
                          <a:latin typeface="+mn-lt"/>
                          <a:ea typeface="+mn-ea"/>
                          <a:cs typeface="+mn-cs"/>
                          <a:sym typeface="Helvetica Light"/>
                        </a:rPr>
                        <a:t>可读性</a:t>
                      </a:r>
                      <a:r>
                        <a:rPr lang="zh-CN" altLang="en-US" sz="4400" b="1" i="0" u="none" strike="noStrike" cap="none" spc="0" baseline="0" dirty="0">
                          <a:ln>
                            <a:noFill/>
                          </a:ln>
                          <a:solidFill>
                            <a:schemeClr val="bg1"/>
                          </a:solidFill>
                          <a:uFillTx/>
                          <a:latin typeface="+mn-lt"/>
                          <a:ea typeface="+mn-ea"/>
                          <a:cs typeface="+mn-cs"/>
                          <a:sym typeface="Helvetica Light"/>
                        </a:rPr>
                        <a:t>好</a:t>
                      </a:r>
                    </a:p>
                  </a:txBody>
                  <a:tcPr anchor="ctr"/>
                </a:tc>
                <a:extLst>
                  <a:ext uri="{0D108BD9-81ED-4DB2-BD59-A6C34878D82A}">
                    <a16:rowId xmlns:a16="http://schemas.microsoft.com/office/drawing/2014/main" val="1401514195"/>
                  </a:ext>
                </a:extLst>
              </a:tr>
              <a:tr h="1480466">
                <a:tc>
                  <a:txBody>
                    <a:bodyPr/>
                    <a:lstStyle/>
                    <a:p>
                      <a:r>
                        <a:rPr lang="en-US" altLang="zh-CN" sz="6000" baseline="0" dirty="0">
                          <a:solidFill>
                            <a:srgbClr val="FFC000"/>
                          </a:solidFill>
                        </a:rPr>
                        <a:t>4</a:t>
                      </a:r>
                      <a:endParaRPr lang="zh-CN" altLang="en-US" sz="6000" baseline="0" dirty="0">
                        <a:solidFill>
                          <a:srgbClr val="FFC000"/>
                        </a:solidFill>
                        <a:latin typeface="Times New Roman" panose="02020603050405020304" pitchFamily="18" charset="0"/>
                        <a:ea typeface="微软雅黑" panose="020B0503020204020204" pitchFamily="34" charset="-122"/>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4400" b="1" i="0" u="none" strike="noStrike" cap="none" spc="0" baseline="0" dirty="0">
                          <a:ln>
                            <a:noFill/>
                          </a:ln>
                          <a:solidFill>
                            <a:schemeClr val="bg1"/>
                          </a:solidFill>
                          <a:uFillTx/>
                          <a:latin typeface="+mn-lt"/>
                          <a:ea typeface="+mn-ea"/>
                          <a:cs typeface="+mn-cs"/>
                          <a:sym typeface="Helvetica Light"/>
                        </a:rPr>
                        <a:t>封装度高</a:t>
                      </a:r>
                    </a:p>
                  </a:txBody>
                  <a:tcPr anchor="ctr"/>
                </a:tc>
                <a:extLst>
                  <a:ext uri="{0D108BD9-81ED-4DB2-BD59-A6C34878D82A}">
                    <a16:rowId xmlns:a16="http://schemas.microsoft.com/office/drawing/2014/main" val="3774331587"/>
                  </a:ext>
                </a:extLst>
              </a:tr>
              <a:tr h="1359820">
                <a:tc>
                  <a:txBody>
                    <a:bodyPr/>
                    <a:lstStyle/>
                    <a:p>
                      <a:r>
                        <a:rPr lang="en-US" altLang="zh-CN" sz="6000" baseline="0" dirty="0">
                          <a:solidFill>
                            <a:srgbClr val="FFC000"/>
                          </a:solidFill>
                        </a:rPr>
                        <a:t>5</a:t>
                      </a:r>
                      <a:endParaRPr lang="zh-CN" altLang="en-US" sz="6000" baseline="0" dirty="0">
                        <a:solidFill>
                          <a:srgbClr val="FFC000"/>
                        </a:solidFill>
                        <a:latin typeface="Times New Roman" panose="02020603050405020304" pitchFamily="18" charset="0"/>
                        <a:ea typeface="微软雅黑" panose="020B0503020204020204" pitchFamily="34" charset="-122"/>
                      </a:endParaRPr>
                    </a:p>
                  </a:txBody>
                  <a:tcPr anchor="ctr"/>
                </a:tc>
                <a:tc>
                  <a:txBody>
                    <a:bodyPr/>
                    <a:lstStyle/>
                    <a:p>
                      <a:r>
                        <a:rPr lang="zh-CN" altLang="en-US" sz="4400" b="1" i="0" u="none" strike="noStrike" cap="none" spc="0" baseline="0" dirty="0">
                          <a:ln>
                            <a:noFill/>
                          </a:ln>
                          <a:solidFill>
                            <a:schemeClr val="bg1"/>
                          </a:solidFill>
                          <a:uFillTx/>
                          <a:latin typeface="+mn-lt"/>
                          <a:ea typeface="+mn-ea"/>
                          <a:cs typeface="+mn-cs"/>
                          <a:sym typeface="Helvetica Light"/>
                        </a:rPr>
                        <a:t>可维护性高</a:t>
                      </a:r>
                      <a:endParaRPr lang="zh-CN" altLang="en-US" sz="4400" b="1" i="0" u="none" strike="noStrike" cap="none" spc="0" baseline="0" dirty="0">
                        <a:ln>
                          <a:noFill/>
                        </a:ln>
                        <a:solidFill>
                          <a:srgbClr val="FFE6C7"/>
                        </a:solidFill>
                        <a:uFillTx/>
                        <a:latin typeface="+mn-lt"/>
                        <a:ea typeface="+mn-ea"/>
                        <a:cs typeface="+mn-cs"/>
                        <a:sym typeface="Helvetica Light"/>
                      </a:endParaRPr>
                    </a:p>
                  </a:txBody>
                  <a:tcPr anchor="ctr"/>
                </a:tc>
                <a:extLst>
                  <a:ext uri="{0D108BD9-81ED-4DB2-BD59-A6C34878D82A}">
                    <a16:rowId xmlns:a16="http://schemas.microsoft.com/office/drawing/2014/main" val="3538280275"/>
                  </a:ext>
                </a:extLst>
              </a:tr>
              <a:tr h="1381294">
                <a:tc>
                  <a:txBody>
                    <a:bodyPr/>
                    <a:lstStyle/>
                    <a:p>
                      <a:r>
                        <a:rPr lang="en-US" altLang="zh-CN" sz="6000" baseline="0" dirty="0">
                          <a:solidFill>
                            <a:srgbClr val="FFC000"/>
                          </a:solidFill>
                        </a:rPr>
                        <a:t>6</a:t>
                      </a:r>
                      <a:endParaRPr lang="zh-CN" altLang="en-US" sz="6000" baseline="0" dirty="0">
                        <a:solidFill>
                          <a:srgbClr val="FFC000"/>
                        </a:solidFill>
                        <a:latin typeface="Times New Roman" panose="02020603050405020304" pitchFamily="18" charset="0"/>
                        <a:ea typeface="微软雅黑" panose="020B0503020204020204" pitchFamily="34" charset="-122"/>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4400" b="1" u="none" strike="noStrike" cap="none" spc="0" baseline="0" dirty="0">
                          <a:ln>
                            <a:noFill/>
                          </a:ln>
                          <a:solidFill>
                            <a:schemeClr val="bg1"/>
                          </a:solidFill>
                          <a:uFillTx/>
                          <a:sym typeface="Helvetica Light"/>
                        </a:rPr>
                        <a:t>程序健壮性好</a:t>
                      </a:r>
                      <a:endParaRPr lang="zh-CN" altLang="en-US" sz="4400" b="1" i="0" u="none" strike="noStrike" cap="none" spc="0" baseline="0" dirty="0">
                        <a:ln>
                          <a:noFill/>
                        </a:ln>
                        <a:solidFill>
                          <a:schemeClr val="bg1"/>
                        </a:solidFill>
                        <a:uFillTx/>
                        <a:latin typeface="站酷文艺体" panose="02000603000000000000" pitchFamily="2" charset="-122"/>
                        <a:ea typeface="站酷文艺体" panose="02000603000000000000" pitchFamily="2" charset="-122"/>
                        <a:cs typeface="+mn-cs"/>
                        <a:sym typeface="Helvetica Light"/>
                      </a:endParaRPr>
                    </a:p>
                  </a:txBody>
                  <a:tcPr anchor="ctr"/>
                </a:tc>
                <a:extLst>
                  <a:ext uri="{0D108BD9-81ED-4DB2-BD59-A6C34878D82A}">
                    <a16:rowId xmlns:a16="http://schemas.microsoft.com/office/drawing/2014/main" val="911264571"/>
                  </a:ext>
                </a:extLst>
              </a:tr>
            </a:tbl>
          </a:graphicData>
        </a:graphic>
      </p:graphicFrame>
    </p:spTree>
    <p:extLst>
      <p:ext uri="{BB962C8B-B14F-4D97-AF65-F5344CB8AC3E}">
        <p14:creationId xmlns:p14="http://schemas.microsoft.com/office/powerpoint/2010/main" val="3162463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3375281"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参赛收获</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925CFDD-9AF3-4222-8A64-11ECBD2E53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53300" y="2310152"/>
            <a:ext cx="8312509" cy="83125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C5B2FE86-8DAA-4E12-9EB9-F9258665B1F8}"/>
              </a:ext>
            </a:extLst>
          </p:cNvPr>
          <p:cNvSpPr txBox="1"/>
          <p:nvPr/>
        </p:nvSpPr>
        <p:spPr>
          <a:xfrm>
            <a:off x="1304363" y="2310152"/>
            <a:ext cx="11148250" cy="32188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825500" rtl="0" fontAlgn="auto" latinLnBrk="0" hangingPunct="0">
              <a:lnSpc>
                <a:spcPts val="8100"/>
              </a:lnSpc>
              <a:spcBef>
                <a:spcPts val="0"/>
              </a:spcBef>
              <a:spcAft>
                <a:spcPts val="0"/>
              </a:spcAft>
              <a:buClrTx/>
              <a:buSzTx/>
              <a:buFontTx/>
              <a:buNone/>
            </a:pPr>
            <a:r>
              <a:rPr lang="en-US" altLang="zh-CN" sz="5400" b="1" dirty="0">
                <a:solidFill>
                  <a:srgbClr val="FFC000"/>
                </a:solidFill>
                <a:latin typeface="字由文艺黑" panose="00020600040101010101" pitchFamily="18" charset="-122"/>
                <a:ea typeface="字由文艺黑" panose="00020600040101010101" pitchFamily="18" charset="-122"/>
                <a:cs typeface="+mn-cs"/>
              </a:rPr>
              <a:t>1.  </a:t>
            </a:r>
            <a:r>
              <a:rPr lang="zh-CN" altLang="en-US" sz="5400" b="1" dirty="0">
                <a:solidFill>
                  <a:srgbClr val="FFC000"/>
                </a:solidFill>
                <a:latin typeface="字由文艺黑" panose="00020600040101010101" pitchFamily="18" charset="-122"/>
                <a:ea typeface="字由文艺黑" panose="00020600040101010101" pitchFamily="18" charset="-122"/>
                <a:cs typeface="+mn-cs"/>
              </a:rPr>
              <a:t>提高工程能力</a:t>
            </a:r>
            <a:endParaRPr lang="en-US" altLang="zh-CN" sz="5400" b="1" dirty="0">
              <a:solidFill>
                <a:srgbClr val="FFC000"/>
              </a:solidFill>
              <a:latin typeface="字由文艺黑" panose="00020600040101010101" pitchFamily="18" charset="-122"/>
              <a:ea typeface="字由文艺黑" panose="00020600040101010101" pitchFamily="18" charset="-122"/>
              <a:cs typeface="+mn-cs"/>
            </a:endParaRPr>
          </a:p>
          <a:p>
            <a:pPr marL="0" marR="0" indent="0" algn="just" defTabSz="825500" rtl="0" fontAlgn="auto" latinLnBrk="0" hangingPunct="0">
              <a:lnSpc>
                <a:spcPts val="8100"/>
              </a:lnSpc>
              <a:spcBef>
                <a:spcPts val="0"/>
              </a:spcBef>
              <a:spcAft>
                <a:spcPts val="0"/>
              </a:spcAft>
              <a:buClrTx/>
              <a:buSzTx/>
              <a:buFontTx/>
              <a:buNone/>
            </a:pPr>
            <a:r>
              <a:rPr lang="en-US" altLang="zh-CN" sz="5400" b="1" dirty="0">
                <a:solidFill>
                  <a:srgbClr val="FFC000"/>
                </a:solidFill>
                <a:latin typeface="字由文艺黑" panose="00020600040101010101" pitchFamily="18" charset="-122"/>
                <a:ea typeface="字由文艺黑" panose="00020600040101010101" pitchFamily="18" charset="-122"/>
                <a:cs typeface="+mn-cs"/>
              </a:rPr>
              <a:t>2.  </a:t>
            </a:r>
            <a:r>
              <a:rPr lang="zh-CN" altLang="en-US" sz="5400" b="1" dirty="0">
                <a:solidFill>
                  <a:srgbClr val="FFC000"/>
                </a:solidFill>
                <a:latin typeface="字由文艺黑" panose="00020600040101010101" pitchFamily="18" charset="-122"/>
                <a:ea typeface="字由文艺黑" panose="00020600040101010101" pitchFamily="18" charset="-122"/>
                <a:cs typeface="+mn-cs"/>
              </a:rPr>
              <a:t>提高编程能力</a:t>
            </a:r>
            <a:endParaRPr lang="en-US" altLang="zh-CN" sz="5400" b="1" dirty="0">
              <a:solidFill>
                <a:srgbClr val="FFC000"/>
              </a:solidFill>
              <a:latin typeface="字由文艺黑" panose="00020600040101010101" pitchFamily="18" charset="-122"/>
              <a:ea typeface="字由文艺黑" panose="00020600040101010101" pitchFamily="18" charset="-122"/>
              <a:cs typeface="+mn-cs"/>
            </a:endParaRPr>
          </a:p>
          <a:p>
            <a:pPr marL="0" marR="0" indent="0" algn="just" defTabSz="825500" rtl="0" fontAlgn="auto" latinLnBrk="0" hangingPunct="0">
              <a:lnSpc>
                <a:spcPts val="8100"/>
              </a:lnSpc>
              <a:spcBef>
                <a:spcPts val="0"/>
              </a:spcBef>
              <a:spcAft>
                <a:spcPts val="0"/>
              </a:spcAft>
              <a:buClrTx/>
              <a:buSzTx/>
              <a:buFontTx/>
              <a:buNone/>
            </a:pPr>
            <a:r>
              <a:rPr lang="en-US" altLang="zh-CN" sz="5400" b="1" dirty="0">
                <a:solidFill>
                  <a:srgbClr val="FFC000"/>
                </a:solidFill>
                <a:latin typeface="字由文艺黑" panose="00020600040101010101" pitchFamily="18" charset="-122"/>
                <a:ea typeface="字由文艺黑" panose="00020600040101010101" pitchFamily="18" charset="-122"/>
                <a:cs typeface="+mn-cs"/>
              </a:rPr>
              <a:t>3.  </a:t>
            </a:r>
            <a:r>
              <a:rPr lang="zh-CN" altLang="en-US" sz="5400" b="1" dirty="0">
                <a:solidFill>
                  <a:srgbClr val="FFC000"/>
                </a:solidFill>
                <a:latin typeface="字由文艺黑" panose="00020600040101010101" pitchFamily="18" charset="-122"/>
                <a:ea typeface="字由文艺黑" panose="00020600040101010101" pitchFamily="18" charset="-122"/>
                <a:cs typeface="+mn-cs"/>
              </a:rPr>
              <a:t>认识一群大佬，收获一群好友！</a:t>
            </a:r>
            <a:endParaRPr lang="en-US" altLang="zh-CN" sz="5400" b="1" dirty="0">
              <a:solidFill>
                <a:srgbClr val="FFC000"/>
              </a:solidFill>
              <a:latin typeface="字由文艺黑" panose="00020600040101010101" pitchFamily="18" charset="-122"/>
              <a:ea typeface="字由文艺黑" panose="00020600040101010101" pitchFamily="18" charset="-122"/>
              <a:cs typeface="+mn-cs"/>
            </a:endParaRPr>
          </a:p>
        </p:txBody>
      </p:sp>
      <p:pic>
        <p:nvPicPr>
          <p:cNvPr id="10" name="图片 9">
            <a:extLst>
              <a:ext uri="{FF2B5EF4-FFF2-40B4-BE49-F238E27FC236}">
                <a16:creationId xmlns:a16="http://schemas.microsoft.com/office/drawing/2014/main" id="{DA1EE847-9BF4-4701-84F5-BCC8116E21DC}"/>
              </a:ext>
            </a:extLst>
          </p:cNvPr>
          <p:cNvPicPr>
            <a:picLocks noChangeAspect="1"/>
          </p:cNvPicPr>
          <p:nvPr/>
        </p:nvPicPr>
        <p:blipFill>
          <a:blip r:embed="rId4"/>
          <a:stretch>
            <a:fillRect/>
          </a:stretch>
        </p:blipFill>
        <p:spPr>
          <a:xfrm rot="20747312">
            <a:off x="2844325" y="5103993"/>
            <a:ext cx="20717263" cy="4596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文本框 11">
            <a:extLst>
              <a:ext uri="{FF2B5EF4-FFF2-40B4-BE49-F238E27FC236}">
                <a16:creationId xmlns:a16="http://schemas.microsoft.com/office/drawing/2014/main" id="{56A92F86-53D6-4053-9BD7-1BCD58C740F6}"/>
              </a:ext>
            </a:extLst>
          </p:cNvPr>
          <p:cNvSpPr txBox="1"/>
          <p:nvPr/>
        </p:nvSpPr>
        <p:spPr>
          <a:xfrm>
            <a:off x="1304363" y="5727295"/>
            <a:ext cx="6563730" cy="114133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825500" rtl="0" fontAlgn="auto" latinLnBrk="0" hangingPunct="0">
              <a:lnSpc>
                <a:spcPts val="8100"/>
              </a:lnSpc>
              <a:spcBef>
                <a:spcPts val="0"/>
              </a:spcBef>
              <a:spcAft>
                <a:spcPts val="0"/>
              </a:spcAft>
              <a:buClrTx/>
              <a:buSzTx/>
              <a:buFontTx/>
              <a:buNone/>
            </a:pPr>
            <a:r>
              <a:rPr lang="zh-CN" altLang="en-US" sz="6000" b="1" dirty="0">
                <a:solidFill>
                  <a:schemeClr val="bg1"/>
                </a:solidFill>
                <a:ea typeface="字由文艺黑" panose="00020600040101010101" pitchFamily="18" charset="-122"/>
                <a:cs typeface="+mn-cs"/>
              </a:rPr>
              <a:t>某位大佬说过：</a:t>
            </a:r>
            <a:endParaRPr lang="en-US" altLang="zh-CN" sz="6000" b="1" dirty="0">
              <a:solidFill>
                <a:schemeClr val="bg1"/>
              </a:solidFill>
              <a:ea typeface="字由文艺黑" panose="00020600040101010101" pitchFamily="18" charset="-122"/>
              <a:cs typeface="+mn-cs"/>
            </a:endParaRPr>
          </a:p>
        </p:txBody>
      </p:sp>
    </p:spTree>
    <p:extLst>
      <p:ext uri="{BB962C8B-B14F-4D97-AF65-F5344CB8AC3E}">
        <p14:creationId xmlns:p14="http://schemas.microsoft.com/office/powerpoint/2010/main" val="3694911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谢 谢…"/>
          <p:cNvSpPr txBox="1"/>
          <p:nvPr/>
        </p:nvSpPr>
        <p:spPr>
          <a:xfrm>
            <a:off x="8562858" y="4699038"/>
            <a:ext cx="7736321" cy="2046266"/>
          </a:xfrm>
          <a:prstGeom prst="rect">
            <a:avLst/>
          </a:prstGeom>
          <a:ln w="12700">
            <a:miter lim="400000"/>
          </a:ln>
        </p:spPr>
        <p:txBody>
          <a:bodyPr wrap="square" lIns="50800" tIns="50800" rIns="50800" bIns="50800" anchor="ctr">
            <a:spAutoFit/>
          </a:bodyPr>
          <a:lstStyle/>
          <a:p>
            <a:pPr algn="ctr">
              <a:lnSpc>
                <a:spcPct val="120000"/>
              </a:lnSpc>
              <a:defRPr sz="14000">
                <a:latin typeface="Helvetica"/>
                <a:ea typeface="Helvetica"/>
                <a:cs typeface="Helvetica"/>
                <a:sym typeface="Helvetica"/>
              </a:defRPr>
            </a:pPr>
            <a:r>
              <a:rPr sz="11500" b="1" dirty="0">
                <a:solidFill>
                  <a:srgbClr val="FF5000"/>
                </a:solidFill>
                <a:latin typeface="Microsoft YaHei" charset="-122"/>
                <a:ea typeface="Microsoft YaHei" charset="-122"/>
                <a:cs typeface="Microsoft YaHei" charset="-122"/>
              </a:rPr>
              <a:t>谢 </a:t>
            </a:r>
            <a:r>
              <a:rPr lang="en-US" sz="11500" b="1" dirty="0">
                <a:solidFill>
                  <a:srgbClr val="FF5000"/>
                </a:solidFill>
                <a:latin typeface="Microsoft YaHei" charset="-122"/>
                <a:ea typeface="Microsoft YaHei" charset="-122"/>
                <a:cs typeface="Microsoft YaHei" charset="-122"/>
              </a:rPr>
              <a:t> </a:t>
            </a:r>
            <a:r>
              <a:rPr sz="11500" b="1" dirty="0" err="1">
                <a:solidFill>
                  <a:srgbClr val="FF5000"/>
                </a:solidFill>
                <a:latin typeface="Microsoft YaHei" charset="-122"/>
                <a:ea typeface="Microsoft YaHei" charset="-122"/>
                <a:cs typeface="Microsoft YaHei" charset="-122"/>
              </a:rPr>
              <a:t>谢</a:t>
            </a:r>
            <a:endParaRPr sz="11500" b="1" dirty="0">
              <a:solidFill>
                <a:srgbClr val="FF5000"/>
              </a:solidFill>
              <a:latin typeface="Microsoft YaHei" charset="-122"/>
              <a:ea typeface="Microsoft YaHei" charset="-122"/>
              <a:cs typeface="Microsoft YaHei" charset="-122"/>
            </a:endParaRPr>
          </a:p>
        </p:txBody>
      </p:sp>
      <p:sp>
        <p:nvSpPr>
          <p:cNvPr id="8" name="| 记录世界 记录你"/>
          <p:cNvSpPr txBox="1"/>
          <p:nvPr/>
        </p:nvSpPr>
        <p:spPr>
          <a:xfrm>
            <a:off x="11202641" y="9396876"/>
            <a:ext cx="5302278" cy="988989"/>
          </a:xfrm>
          <a:prstGeom prst="rect">
            <a:avLst/>
          </a:prstGeom>
          <a:ln w="12700">
            <a:miter lim="400000"/>
          </a:ln>
          <a:effectLst>
            <a:outerShdw blurRad="12700" dist="12700" dir="5400000" rotWithShape="0">
              <a:srgbClr val="000000">
                <a:alpha val="32492"/>
              </a:srgbClr>
            </a:outerShdw>
          </a:effectLst>
        </p:spPr>
        <p:txBody>
          <a:bodyPr wrap="square" lIns="50800" tIns="50800" rIns="50800" bIns="50800" anchor="ctr">
            <a:spAutoFit/>
          </a:bodyPr>
          <a:lstStyle/>
          <a:p>
            <a:pPr>
              <a:lnSpc>
                <a:spcPct val="120000"/>
              </a:lnSpc>
              <a:defRPr sz="4000">
                <a:latin typeface="Helvetica"/>
                <a:ea typeface="Helvetica"/>
                <a:cs typeface="Helvetica"/>
                <a:sym typeface="Helvetica"/>
              </a:defRPr>
            </a:pPr>
            <a:r>
              <a:rPr sz="4800" b="1" dirty="0">
                <a:solidFill>
                  <a:schemeClr val="bg1"/>
                </a:solidFill>
                <a:latin typeface="Microsoft YaHei" charset="-122"/>
                <a:ea typeface="Microsoft YaHei" charset="-122"/>
                <a:cs typeface="Microsoft YaHei" charset="-122"/>
              </a:rPr>
              <a:t>| </a:t>
            </a:r>
            <a:r>
              <a:rPr sz="4800" b="1" dirty="0" err="1">
                <a:solidFill>
                  <a:schemeClr val="bg1"/>
                </a:solidFill>
                <a:latin typeface="Microsoft YaHei" charset="-122"/>
                <a:ea typeface="Microsoft YaHei" charset="-122"/>
                <a:cs typeface="Microsoft YaHei" charset="-122"/>
              </a:rPr>
              <a:t>记录世界</a:t>
            </a:r>
            <a:r>
              <a:rPr sz="4800" b="1" dirty="0">
                <a:solidFill>
                  <a:schemeClr val="bg1"/>
                </a:solidFill>
                <a:latin typeface="Microsoft YaHei" charset="-122"/>
                <a:ea typeface="Microsoft YaHei" charset="-122"/>
                <a:cs typeface="Microsoft YaHei" charset="-122"/>
              </a:rPr>
              <a:t> </a:t>
            </a:r>
            <a:r>
              <a:rPr sz="4800" b="1" dirty="0" err="1">
                <a:solidFill>
                  <a:schemeClr val="bg1"/>
                </a:solidFill>
                <a:latin typeface="Microsoft YaHei" charset="-122"/>
                <a:ea typeface="Microsoft YaHei" charset="-122"/>
                <a:cs typeface="Microsoft YaHei" charset="-122"/>
              </a:rPr>
              <a:t>记录你</a:t>
            </a:r>
            <a:endParaRPr sz="4800" b="1" dirty="0">
              <a:solidFill>
                <a:schemeClr val="bg1"/>
              </a:solidFill>
              <a:latin typeface="Microsoft YaHei" charset="-122"/>
              <a:ea typeface="Microsoft YaHei" charset="-122"/>
              <a:cs typeface="Microsoft YaHei" charset="-122"/>
            </a:endParaRPr>
          </a:p>
        </p:txBody>
      </p:sp>
      <p:sp>
        <p:nvSpPr>
          <p:cNvPr id="9" name="Copyright © 2011 - 2017 KWAI Inc. All Rights Reserved"/>
          <p:cNvSpPr txBox="1"/>
          <p:nvPr/>
        </p:nvSpPr>
        <p:spPr>
          <a:xfrm>
            <a:off x="6625103" y="10402558"/>
            <a:ext cx="12394415" cy="623241"/>
          </a:xfrm>
          <a:prstGeom prst="rect">
            <a:avLst/>
          </a:prstGeom>
          <a:ln w="12700">
            <a:miter lim="400000"/>
          </a:ln>
        </p:spPr>
        <p:txBody>
          <a:bodyPr wrap="square" lIns="95247" tIns="95247" rIns="95247" bIns="95247" anchor="ctr">
            <a:spAutoFit/>
          </a:bodyPr>
          <a:lstStyle>
            <a:lvl1pPr defTabSz="821055">
              <a:defRPr sz="1600">
                <a:solidFill>
                  <a:srgbClr val="A7A7A7"/>
                </a:solidFill>
                <a:latin typeface="Helvetica"/>
                <a:ea typeface="Helvetica"/>
                <a:cs typeface="Helvetica"/>
                <a:sym typeface="Helvetica"/>
              </a:defRPr>
            </a:lvl1pPr>
          </a:lstStyle>
          <a:p>
            <a:r>
              <a:rPr sz="2800" dirty="0">
                <a:latin typeface="Microsoft YaHei" charset="-122"/>
                <a:ea typeface="Microsoft YaHei" charset="-122"/>
                <a:cs typeface="Microsoft YaHei" charset="-122"/>
              </a:rPr>
              <a:t>Copyright © 2011 - 20</a:t>
            </a:r>
            <a:r>
              <a:rPr lang="en-US" altLang="zh-CN" sz="2800" dirty="0">
                <a:latin typeface="Microsoft YaHei" charset="-122"/>
                <a:ea typeface="Microsoft YaHei" charset="-122"/>
                <a:cs typeface="Microsoft YaHei" charset="-122"/>
              </a:rPr>
              <a:t>20</a:t>
            </a:r>
            <a:r>
              <a:rPr sz="2800" dirty="0">
                <a:latin typeface="Microsoft YaHei" charset="-122"/>
                <a:ea typeface="Microsoft YaHei" charset="-122"/>
                <a:cs typeface="Microsoft YaHei" charset="-122"/>
              </a:rPr>
              <a:t> KWAI Inc. All Rights Reserved</a:t>
            </a:r>
          </a:p>
        </p:txBody>
      </p:sp>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r="52447" b="-1199"/>
          <a:stretch/>
        </p:blipFill>
        <p:spPr>
          <a:xfrm>
            <a:off x="8858251" y="9396876"/>
            <a:ext cx="2555689" cy="9609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6255878"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团队 </a:t>
            </a:r>
            <a:r>
              <a:rPr lang="en-US" altLang="zh-CN" dirty="0">
                <a:latin typeface="微软雅黑" panose="020B0503020204020204" pitchFamily="34" charset="-122"/>
                <a:ea typeface="微软雅黑" panose="020B0503020204020204" pitchFamily="34" charset="-122"/>
              </a:rPr>
              <a:t>&amp; </a:t>
            </a:r>
            <a:r>
              <a:rPr lang="zh-CN" altLang="en-US" dirty="0">
                <a:latin typeface="微软雅黑" panose="020B0503020204020204" pitchFamily="34" charset="-122"/>
                <a:ea typeface="微软雅黑" panose="020B0503020204020204" pitchFamily="34" charset="-122"/>
              </a:rPr>
              <a:t>团队成员</a:t>
            </a:r>
            <a:endParaRPr lang="en-US" altLang="zh-CN"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306142B-9B5B-41AB-B369-9EF86AC0B5E7}"/>
              </a:ext>
            </a:extLst>
          </p:cNvPr>
          <p:cNvSpPr txBox="1"/>
          <p:nvPr/>
        </p:nvSpPr>
        <p:spPr>
          <a:xfrm>
            <a:off x="879627" y="1606337"/>
            <a:ext cx="21222618" cy="98834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zh-CN" altLang="en-US" sz="4400" dirty="0">
                <a:solidFill>
                  <a:schemeClr val="accent3">
                    <a:lumMod val="60000"/>
                    <a:lumOff val="40000"/>
                  </a:schemeClr>
                </a:solidFill>
                <a:latin typeface="字由文艺黑" panose="00020600040101010101" pitchFamily="18" charset="-122"/>
                <a:ea typeface="字由文艺黑" panose="00020600040101010101" pitchFamily="18" charset="-122"/>
                <a:cs typeface="+mn-cs"/>
                <a:sym typeface="Helvetica Light"/>
              </a:rPr>
              <a:t>辰海飞燕：</a:t>
            </a:r>
            <a:r>
              <a:rPr lang="zh-CN" altLang="en-US" sz="4400" dirty="0">
                <a:solidFill>
                  <a:schemeClr val="accent3">
                    <a:lumMod val="60000"/>
                    <a:lumOff val="40000"/>
                  </a:schemeClr>
                </a:solidFill>
                <a:latin typeface="字由文艺黑" panose="00020600040101010101" pitchFamily="18" charset="-122"/>
                <a:ea typeface="字由文艺黑" panose="00020600040101010101" pitchFamily="18" charset="-122"/>
                <a:cs typeface="+mn-cs"/>
              </a:rPr>
              <a:t>星辰大海，小湖飞燕；既要眼光长远做事胆大，也要放眼当下细致入微</a:t>
            </a:r>
            <a:endParaRPr lang="zh-CN" altLang="en-US" sz="5400" dirty="0">
              <a:solidFill>
                <a:schemeClr val="accent3">
                  <a:lumMod val="60000"/>
                  <a:lumOff val="40000"/>
                </a:schemeClr>
              </a:solidFill>
              <a:latin typeface="字由文艺黑" panose="00020600040101010101" pitchFamily="18" charset="-122"/>
              <a:ea typeface="字由文艺黑" panose="00020600040101010101" pitchFamily="18" charset="-122"/>
              <a:cs typeface="+mn-cs"/>
            </a:endParaRPr>
          </a:p>
        </p:txBody>
      </p:sp>
      <p:graphicFrame>
        <p:nvGraphicFramePr>
          <p:cNvPr id="13" name="表格 13">
            <a:extLst>
              <a:ext uri="{FF2B5EF4-FFF2-40B4-BE49-F238E27FC236}">
                <a16:creationId xmlns:a16="http://schemas.microsoft.com/office/drawing/2014/main" id="{45AE0401-1A1C-45E4-822D-D77D11DEB533}"/>
              </a:ext>
            </a:extLst>
          </p:cNvPr>
          <p:cNvGraphicFramePr>
            <a:graphicFrameLocks noGrp="1"/>
          </p:cNvGraphicFramePr>
          <p:nvPr>
            <p:extLst>
              <p:ext uri="{D42A27DB-BD31-4B8C-83A1-F6EECF244321}">
                <p14:modId xmlns:p14="http://schemas.microsoft.com/office/powerpoint/2010/main" val="2816219876"/>
              </p:ext>
            </p:extLst>
          </p:nvPr>
        </p:nvGraphicFramePr>
        <p:xfrm>
          <a:off x="823744" y="3296579"/>
          <a:ext cx="16426763" cy="7992744"/>
        </p:xfrm>
        <a:graphic>
          <a:graphicData uri="http://schemas.openxmlformats.org/drawingml/2006/table">
            <a:tbl>
              <a:tblPr firstRow="1" bandRow="1">
                <a:tableStyleId>{BC89EF96-8CEA-46FF-86C4-4CE0E7609802}</a:tableStyleId>
              </a:tblPr>
              <a:tblGrid>
                <a:gridCol w="2153039">
                  <a:extLst>
                    <a:ext uri="{9D8B030D-6E8A-4147-A177-3AD203B41FA5}">
                      <a16:colId xmlns:a16="http://schemas.microsoft.com/office/drawing/2014/main" val="1793852986"/>
                    </a:ext>
                  </a:extLst>
                </a:gridCol>
                <a:gridCol w="2446923">
                  <a:extLst>
                    <a:ext uri="{9D8B030D-6E8A-4147-A177-3AD203B41FA5}">
                      <a16:colId xmlns:a16="http://schemas.microsoft.com/office/drawing/2014/main" val="1151069009"/>
                    </a:ext>
                  </a:extLst>
                </a:gridCol>
                <a:gridCol w="4486028">
                  <a:extLst>
                    <a:ext uri="{9D8B030D-6E8A-4147-A177-3AD203B41FA5}">
                      <a16:colId xmlns:a16="http://schemas.microsoft.com/office/drawing/2014/main" val="496891771"/>
                    </a:ext>
                  </a:extLst>
                </a:gridCol>
                <a:gridCol w="7340773">
                  <a:extLst>
                    <a:ext uri="{9D8B030D-6E8A-4147-A177-3AD203B41FA5}">
                      <a16:colId xmlns:a16="http://schemas.microsoft.com/office/drawing/2014/main" val="146854291"/>
                    </a:ext>
                  </a:extLst>
                </a:gridCol>
              </a:tblGrid>
              <a:tr h="722850">
                <a:tc>
                  <a:txBody>
                    <a:bodyPr/>
                    <a:lstStyle/>
                    <a:p>
                      <a:pPr marL="0" marR="0" indent="0" algn="ctr" defTabSz="825500" rtl="0" latinLnBrk="0">
                        <a:lnSpc>
                          <a:spcPct val="100000"/>
                        </a:lnSpc>
                        <a:spcBef>
                          <a:spcPts val="0"/>
                        </a:spcBef>
                        <a:spcAft>
                          <a:spcPts val="0"/>
                        </a:spcAft>
                        <a:buClrTx/>
                        <a:buSzTx/>
                        <a:buFontTx/>
                        <a:buNone/>
                      </a:pPr>
                      <a:endPar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endParaRPr>
                    </a:p>
                  </a:txBody>
                  <a:tcP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姓名</a:t>
                      </a:r>
                    </a:p>
                  </a:txBody>
                  <a:tcP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学校</a:t>
                      </a:r>
                    </a:p>
                  </a:txBody>
                  <a:tcP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工作内容</a:t>
                      </a:r>
                    </a:p>
                  </a:txBody>
                  <a:tcPr/>
                </a:tc>
                <a:extLst>
                  <a:ext uri="{0D108BD9-81ED-4DB2-BD59-A6C34878D82A}">
                    <a16:rowId xmlns:a16="http://schemas.microsoft.com/office/drawing/2014/main" val="3995079427"/>
                  </a:ext>
                </a:extLst>
              </a:tr>
              <a:tr h="2775778">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队长</a:t>
                      </a: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陈元崇</a:t>
                      </a: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济南大学泉城学院 </a:t>
                      </a:r>
                    </a:p>
                  </a:txBody>
                  <a:tcPr anchor="ctr"/>
                </a:tc>
                <a:tc>
                  <a:txBody>
                    <a:bodyPr/>
                    <a:lstStyle/>
                    <a:p>
                      <a:pPr marL="0" marR="0" indent="0" algn="l" defTabSz="825500" rtl="0" latinLnBrk="0">
                        <a:lnSpc>
                          <a:spcPct val="100000"/>
                        </a:lnSpc>
                        <a:spcBef>
                          <a:spcPts val="0"/>
                        </a:spcBef>
                        <a:spcAft>
                          <a:spcPts val="0"/>
                        </a:spcAft>
                        <a:buClrTx/>
                        <a:buSzTx/>
                        <a:buFontTx/>
                        <a:buNone/>
                      </a:pPr>
                      <a:r>
                        <a:rPr lang="en-US" altLang="zh-CN"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Wingdings" panose="05000000000000000000" pitchFamily="2" charset="2"/>
                        </a:rPr>
                        <a:t>       baseline</a:t>
                      </a: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Wingdings" panose="05000000000000000000" pitchFamily="2" charset="2"/>
                        </a:rPr>
                        <a:t>的编写，程序框架设计与实现，流水线设计，读取模块（流水线实现），解析模块（流水线实现）</a:t>
                      </a:r>
                      <a:endPar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endParaRPr>
                    </a:p>
                  </a:txBody>
                  <a:tcPr anchor="ctr"/>
                </a:tc>
                <a:extLst>
                  <a:ext uri="{0D108BD9-81ED-4DB2-BD59-A6C34878D82A}">
                    <a16:rowId xmlns:a16="http://schemas.microsoft.com/office/drawing/2014/main" val="946360584"/>
                  </a:ext>
                </a:extLst>
              </a:tr>
              <a:tr h="2247058">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队员</a:t>
                      </a: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张浩宇</a:t>
                      </a: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哈尔滨工业大学 </a:t>
                      </a:r>
                    </a:p>
                  </a:txBody>
                  <a:tcPr anchor="ctr"/>
                </a:tc>
                <a:tc>
                  <a:txBody>
                    <a:bodyPr/>
                    <a:lstStyle/>
                    <a:p>
                      <a:pPr marL="0" marR="0" indent="0" algn="l"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Wingdings" panose="05000000000000000000" pitchFamily="2" charset="2"/>
                        </a:rPr>
                        <a:t>       计算模块（流水线实现），建图算法设计与实现，第一阶段答案生成设计与实现</a:t>
                      </a:r>
                      <a:endPar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endParaRPr>
                    </a:p>
                  </a:txBody>
                  <a:tcPr anchor="ctr"/>
                </a:tc>
                <a:extLst>
                  <a:ext uri="{0D108BD9-81ED-4DB2-BD59-A6C34878D82A}">
                    <a16:rowId xmlns:a16="http://schemas.microsoft.com/office/drawing/2014/main" val="3523706948"/>
                  </a:ext>
                </a:extLst>
              </a:tr>
              <a:tr h="2247058">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队员</a:t>
                      </a: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王俊杰 </a:t>
                      </a: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rPr>
                        <a:t>南京理工大学</a:t>
                      </a:r>
                    </a:p>
                  </a:txBody>
                  <a:tcPr anchor="ctr"/>
                </a:tc>
                <a:tc>
                  <a:txBody>
                    <a:bodyPr/>
                    <a:lstStyle/>
                    <a:p>
                      <a:pPr marL="0" marR="0" indent="0" algn="l" defTabSz="825500" rtl="0" latinLnBrk="0">
                        <a:lnSpc>
                          <a:spcPct val="100000"/>
                        </a:lnSpc>
                        <a:spcBef>
                          <a:spcPts val="0"/>
                        </a:spcBef>
                        <a:spcAft>
                          <a:spcPts val="0"/>
                        </a:spcAft>
                        <a:buClrTx/>
                        <a:buSzTx/>
                        <a:buFontTx/>
                        <a:buNone/>
                      </a:pPr>
                      <a:r>
                        <a:rPr lang="en-US" altLang="zh-CN"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Wingdings" panose="05000000000000000000" pitchFamily="2" charset="2"/>
                        </a:rPr>
                        <a:t>       P99</a:t>
                      </a:r>
                      <a:r>
                        <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Wingdings" panose="05000000000000000000" pitchFamily="2" charset="2"/>
                        </a:rPr>
                        <a:t>算法设计与实现，最长路径算法设计与实现，第二阶段答案生成设计与实现</a:t>
                      </a:r>
                      <a:endParaRPr lang="zh-CN" altLang="en-US" sz="4000" b="1" i="0" u="none" strike="noStrike" cap="none" spc="0" baseline="0" dirty="0">
                        <a:ln>
                          <a:noFill/>
                        </a:ln>
                        <a:solidFill>
                          <a:srgbClr val="FFE6C7"/>
                        </a:solidFill>
                        <a:uFillTx/>
                        <a:latin typeface="站酷文艺体" panose="02000603000000000000" pitchFamily="2" charset="-122"/>
                        <a:ea typeface="站酷文艺体" panose="02000603000000000000" pitchFamily="2" charset="-122"/>
                        <a:cs typeface="+mn-cs"/>
                        <a:sym typeface="Helvetica Light"/>
                      </a:endParaRPr>
                    </a:p>
                  </a:txBody>
                  <a:tcPr anchor="ctr"/>
                </a:tc>
                <a:extLst>
                  <a:ext uri="{0D108BD9-81ED-4DB2-BD59-A6C34878D82A}">
                    <a16:rowId xmlns:a16="http://schemas.microsoft.com/office/drawing/2014/main" val="5605"/>
                  </a:ext>
                </a:extLst>
              </a:tr>
            </a:tbl>
          </a:graphicData>
        </a:graphic>
      </p:graphicFrame>
      <p:pic>
        <p:nvPicPr>
          <p:cNvPr id="5" name="图片 4">
            <a:extLst>
              <a:ext uri="{FF2B5EF4-FFF2-40B4-BE49-F238E27FC236}">
                <a16:creationId xmlns:a16="http://schemas.microsoft.com/office/drawing/2014/main" id="{D47EC764-621E-4DA0-AB4D-F98FD78395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81721" y="3338125"/>
            <a:ext cx="6213181" cy="62131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5016756"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项目主体框架</a:t>
            </a:r>
            <a:endParaRPr lang="en-US" altLang="zh-CN"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BF34DFB-A510-4F82-8022-990E8470A280}"/>
              </a:ext>
            </a:extLst>
          </p:cNvPr>
          <p:cNvSpPr txBox="1"/>
          <p:nvPr/>
        </p:nvSpPr>
        <p:spPr>
          <a:xfrm>
            <a:off x="927055" y="2127496"/>
            <a:ext cx="18828385" cy="923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l" defTabSz="825500" rtl="0" fontAlgn="auto" latinLnBrk="0" hangingPunct="0">
              <a:lnSpc>
                <a:spcPts val="6400"/>
              </a:lnSpc>
              <a:spcBef>
                <a:spcPts val="0"/>
              </a:spcBef>
              <a:spcAft>
                <a:spcPts val="0"/>
              </a:spcAft>
              <a:buClrTx/>
              <a:buSzTx/>
              <a:buFontTx/>
              <a:buNone/>
            </a:pPr>
            <a:r>
              <a:rPr lang="zh-CN" altLang="en-US" sz="5400" dirty="0">
                <a:solidFill>
                  <a:schemeClr val="accent3">
                    <a:lumMod val="60000"/>
                    <a:lumOff val="40000"/>
                  </a:schemeClr>
                </a:solidFill>
                <a:latin typeface="字由文艺黑" panose="00020600040101010101" pitchFamily="18" charset="-122"/>
                <a:ea typeface="字由文艺黑" panose="00020600040101010101" pitchFamily="18" charset="-122"/>
                <a:cs typeface="+mn-cs"/>
              </a:rPr>
              <a:t>将问题拆分为</a:t>
            </a:r>
            <a:r>
              <a:rPr lang="en-US" altLang="zh-CN" sz="5400" dirty="0">
                <a:solidFill>
                  <a:schemeClr val="accent3">
                    <a:lumMod val="60000"/>
                    <a:lumOff val="40000"/>
                  </a:schemeClr>
                </a:solidFill>
                <a:latin typeface="字由文艺黑" panose="00020600040101010101" pitchFamily="18" charset="-122"/>
                <a:ea typeface="字由文艺黑" panose="00020600040101010101" pitchFamily="18" charset="-122"/>
                <a:cs typeface="+mn-cs"/>
              </a:rPr>
              <a:t>3</a:t>
            </a:r>
            <a:r>
              <a:rPr lang="zh-CN" altLang="en-US" sz="5400" dirty="0">
                <a:solidFill>
                  <a:schemeClr val="accent3">
                    <a:lumMod val="60000"/>
                    <a:lumOff val="40000"/>
                  </a:schemeClr>
                </a:solidFill>
                <a:latin typeface="字由文艺黑" panose="00020600040101010101" pitchFamily="18" charset="-122"/>
                <a:ea typeface="字由文艺黑" panose="00020600040101010101" pitchFamily="18" charset="-122"/>
                <a:cs typeface="+mn-cs"/>
              </a:rPr>
              <a:t>个阶段：准备阶段，求解问题一和求解问题二</a:t>
            </a:r>
          </a:p>
        </p:txBody>
      </p:sp>
      <p:pic>
        <p:nvPicPr>
          <p:cNvPr id="6" name="图片 5">
            <a:extLst>
              <a:ext uri="{FF2B5EF4-FFF2-40B4-BE49-F238E27FC236}">
                <a16:creationId xmlns:a16="http://schemas.microsoft.com/office/drawing/2014/main" id="{16CE7F0A-7B51-44A7-B411-2CF0C837149E}"/>
              </a:ext>
            </a:extLst>
          </p:cNvPr>
          <p:cNvPicPr>
            <a:picLocks noChangeAspect="1"/>
          </p:cNvPicPr>
          <p:nvPr/>
        </p:nvPicPr>
        <p:blipFill>
          <a:blip r:embed="rId3"/>
          <a:stretch>
            <a:fillRect/>
          </a:stretch>
        </p:blipFill>
        <p:spPr>
          <a:xfrm>
            <a:off x="3097696" y="3614074"/>
            <a:ext cx="16657744" cy="9164079"/>
          </a:xfrm>
          <a:prstGeom prst="rect">
            <a:avLst/>
          </a:prstGeom>
        </p:spPr>
      </p:pic>
    </p:spTree>
    <p:extLst>
      <p:ext uri="{BB962C8B-B14F-4D97-AF65-F5344CB8AC3E}">
        <p14:creationId xmlns:p14="http://schemas.microsoft.com/office/powerpoint/2010/main" val="325396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3375281"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准备阶段</a:t>
            </a:r>
            <a:endParaRPr lang="en-US" altLang="zh-CN"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A73C481-7160-4E4A-8D45-C44987664A9B}"/>
              </a:ext>
            </a:extLst>
          </p:cNvPr>
          <p:cNvSpPr txBox="1"/>
          <p:nvPr/>
        </p:nvSpPr>
        <p:spPr>
          <a:xfrm>
            <a:off x="1117599" y="1744673"/>
            <a:ext cx="21375363" cy="923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l" defTabSz="825500" rtl="0" fontAlgn="auto" latinLnBrk="0" hangingPunct="0">
              <a:lnSpc>
                <a:spcPts val="6400"/>
              </a:lnSpc>
              <a:spcBef>
                <a:spcPts val="0"/>
              </a:spcBef>
              <a:spcAft>
                <a:spcPts val="0"/>
              </a:spcAft>
              <a:buClrTx/>
              <a:buSzTx/>
              <a:buFontTx/>
              <a:buNone/>
            </a:pPr>
            <a:r>
              <a:rPr lang="zh-CN" altLang="en-US" sz="5400" dirty="0">
                <a:solidFill>
                  <a:schemeClr val="accent3">
                    <a:lumMod val="60000"/>
                    <a:lumOff val="40000"/>
                  </a:schemeClr>
                </a:solidFill>
                <a:latin typeface="字由文艺黑" panose="00020600040101010101" pitchFamily="18" charset="-122"/>
                <a:ea typeface="字由文艺黑" panose="00020600040101010101" pitchFamily="18" charset="-122"/>
                <a:cs typeface="+mn-cs"/>
              </a:rPr>
              <a:t>读取思路有两种思路，分别为多个线程异步，以及多线程设计流水线</a:t>
            </a:r>
            <a:endParaRPr lang="en-US" altLang="zh-CN" sz="5400" dirty="0">
              <a:solidFill>
                <a:schemeClr val="accent3">
                  <a:lumMod val="60000"/>
                  <a:lumOff val="40000"/>
                </a:schemeClr>
              </a:solidFill>
              <a:latin typeface="字由文艺黑" panose="00020600040101010101" pitchFamily="18" charset="-122"/>
              <a:ea typeface="字由文艺黑" panose="00020600040101010101" pitchFamily="18" charset="-122"/>
              <a:cs typeface="+mn-cs"/>
            </a:endParaRPr>
          </a:p>
        </p:txBody>
      </p:sp>
      <p:sp>
        <p:nvSpPr>
          <p:cNvPr id="8" name="文本框 7">
            <a:extLst>
              <a:ext uri="{FF2B5EF4-FFF2-40B4-BE49-F238E27FC236}">
                <a16:creationId xmlns:a16="http://schemas.microsoft.com/office/drawing/2014/main" id="{24AC2147-C8BC-4E32-9D97-0AEF1BFA5344}"/>
              </a:ext>
            </a:extLst>
          </p:cNvPr>
          <p:cNvSpPr txBox="1"/>
          <p:nvPr/>
        </p:nvSpPr>
        <p:spPr>
          <a:xfrm>
            <a:off x="2618154" y="9147043"/>
            <a:ext cx="5974859" cy="83830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defTabSz="825500" rtl="0" fontAlgn="auto" latinLnBrk="0" hangingPunct="0">
              <a:lnSpc>
                <a:spcPts val="6400"/>
              </a:lnSpc>
              <a:spcBef>
                <a:spcPts val="0"/>
              </a:spcBef>
              <a:spcAft>
                <a:spcPts val="0"/>
              </a:spcAft>
              <a:buClrTx/>
              <a:buSzTx/>
              <a:buFontTx/>
              <a:buNone/>
            </a:pPr>
            <a:r>
              <a:rPr lang="en-US" altLang="zh-CN" sz="3600" dirty="0">
                <a:solidFill>
                  <a:schemeClr val="bg1"/>
                </a:solidFill>
                <a:latin typeface="微软雅黑" panose="020B0503020204020204" pitchFamily="34" charset="-122"/>
                <a:ea typeface="微软雅黑" panose="020B0503020204020204" pitchFamily="34" charset="-122"/>
                <a:cs typeface="+mn-cs"/>
              </a:rPr>
              <a:t> </a:t>
            </a:r>
            <a:r>
              <a:rPr lang="zh-CN" altLang="en-US" sz="3600" dirty="0">
                <a:solidFill>
                  <a:schemeClr val="accent6">
                    <a:lumMod val="20000"/>
                    <a:lumOff val="80000"/>
                  </a:schemeClr>
                </a:solidFill>
                <a:latin typeface="字由文艺黑" panose="00020600040101010101" pitchFamily="18" charset="-122"/>
                <a:ea typeface="字由文艺黑" panose="00020600040101010101" pitchFamily="18" charset="-122"/>
                <a:cs typeface="+mn-cs"/>
              </a:rPr>
              <a:t>多线程异步</a:t>
            </a:r>
            <a:endParaRPr kumimoji="0" lang="en-US" altLang="zh-CN" sz="2400" i="0" u="none" strike="noStrike" cap="none" spc="0" normalizeH="0" baseline="0" dirty="0">
              <a:ln>
                <a:noFill/>
              </a:ln>
              <a:solidFill>
                <a:schemeClr val="accent6">
                  <a:lumMod val="20000"/>
                  <a:lumOff val="80000"/>
                </a:schemeClr>
              </a:solidFill>
              <a:effectLst/>
              <a:uFillTx/>
              <a:latin typeface="字由文艺黑" panose="00020600040101010101" pitchFamily="18" charset="-122"/>
              <a:ea typeface="字由文艺黑" panose="00020600040101010101" pitchFamily="18" charset="-122"/>
              <a:cs typeface="+mn-cs"/>
              <a:sym typeface="Helvetica Light"/>
            </a:endParaRPr>
          </a:p>
        </p:txBody>
      </p:sp>
      <p:sp>
        <p:nvSpPr>
          <p:cNvPr id="9" name="文本框 8">
            <a:extLst>
              <a:ext uri="{FF2B5EF4-FFF2-40B4-BE49-F238E27FC236}">
                <a16:creationId xmlns:a16="http://schemas.microsoft.com/office/drawing/2014/main" id="{38003553-A15C-4862-930D-A47EEE072273}"/>
              </a:ext>
            </a:extLst>
          </p:cNvPr>
          <p:cNvSpPr txBox="1"/>
          <p:nvPr/>
        </p:nvSpPr>
        <p:spPr>
          <a:xfrm>
            <a:off x="3656463" y="11960723"/>
            <a:ext cx="4397409" cy="8419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a:lnSpc>
                <a:spcPts val="6400"/>
              </a:lnSpc>
            </a:pPr>
            <a:r>
              <a:rPr lang="zh-CN" altLang="en-US" sz="3600" dirty="0">
                <a:solidFill>
                  <a:schemeClr val="accent6">
                    <a:lumMod val="20000"/>
                    <a:lumOff val="80000"/>
                  </a:schemeClr>
                </a:solidFill>
                <a:latin typeface="字由文艺黑" panose="00020600040101010101" pitchFamily="18" charset="-122"/>
                <a:ea typeface="字由文艺黑" panose="00020600040101010101" pitchFamily="18" charset="-122"/>
                <a:cs typeface="+mn-cs"/>
              </a:rPr>
              <a:t>多线程流水线</a:t>
            </a:r>
            <a:endParaRPr lang="en-US" altLang="zh-CN" sz="3600" dirty="0">
              <a:solidFill>
                <a:schemeClr val="accent6">
                  <a:lumMod val="20000"/>
                  <a:lumOff val="80000"/>
                </a:schemeClr>
              </a:solidFill>
              <a:latin typeface="字由文艺黑" panose="00020600040101010101" pitchFamily="18" charset="-122"/>
              <a:ea typeface="字由文艺黑" panose="00020600040101010101" pitchFamily="18" charset="-122"/>
              <a:cs typeface="+mn-cs"/>
            </a:endParaRPr>
          </a:p>
        </p:txBody>
      </p:sp>
      <p:sp>
        <p:nvSpPr>
          <p:cNvPr id="10" name="文本框 9">
            <a:extLst>
              <a:ext uri="{FF2B5EF4-FFF2-40B4-BE49-F238E27FC236}">
                <a16:creationId xmlns:a16="http://schemas.microsoft.com/office/drawing/2014/main" id="{D802EF5D-9214-4FCC-8AA7-D6754FF2E618}"/>
              </a:ext>
            </a:extLst>
          </p:cNvPr>
          <p:cNvSpPr txBox="1"/>
          <p:nvPr/>
        </p:nvSpPr>
        <p:spPr>
          <a:xfrm>
            <a:off x="11699632" y="3817218"/>
            <a:ext cx="8610600" cy="330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l" defTabSz="825500" rtl="0" fontAlgn="auto" latinLnBrk="0" hangingPunct="0">
              <a:lnSpc>
                <a:spcPts val="6400"/>
              </a:lnSpc>
              <a:spcBef>
                <a:spcPts val="0"/>
              </a:spcBef>
              <a:spcAft>
                <a:spcPts val="0"/>
              </a:spcAft>
              <a:buClrTx/>
              <a:buSzTx/>
              <a:buFontTx/>
              <a:buNone/>
            </a:pPr>
            <a:r>
              <a:rPr kumimoji="0" lang="zh-CN" altLang="en-US" sz="4000" b="1" i="0" u="none" strike="noStrike" cap="none" spc="0" normalizeH="0" baseline="0" dirty="0">
                <a:ln>
                  <a:noFill/>
                </a:ln>
                <a:solidFill>
                  <a:srgbClr val="FFC000"/>
                </a:solidFill>
                <a:effectLst/>
                <a:uFillTx/>
                <a:latin typeface="字由文艺黑" panose="00020600040101010101" pitchFamily="18" charset="-122"/>
                <a:ea typeface="字由文艺黑" panose="00020600040101010101" pitchFamily="18" charset="-122"/>
                <a:cs typeface="+mn-cs"/>
                <a:sym typeface="Helvetica Light"/>
              </a:rPr>
              <a:t>优点：</a:t>
            </a:r>
            <a:r>
              <a:rPr lang="zh-CN" altLang="en-US" sz="4000" b="1" dirty="0">
                <a:solidFill>
                  <a:schemeClr val="bg1"/>
                </a:solidFill>
                <a:latin typeface="字由文艺黑" panose="00020600040101010101" pitchFamily="18" charset="-122"/>
                <a:ea typeface="字由文艺黑" panose="00020600040101010101" pitchFamily="18" charset="-122"/>
                <a:cs typeface="+mn-cs"/>
              </a:rPr>
              <a:t>无线程通信开销，理论上可以实现完全异步</a:t>
            </a:r>
            <a:endParaRPr kumimoji="0" lang="en-US" altLang="zh-CN" sz="4000" b="1" i="0" u="none" strike="noStrike" cap="none" spc="0" normalizeH="0" baseline="0" dirty="0">
              <a:ln>
                <a:noFill/>
              </a:ln>
              <a:solidFill>
                <a:schemeClr val="bg1"/>
              </a:solidFill>
              <a:effectLst/>
              <a:uFillTx/>
              <a:latin typeface="字由文艺黑" panose="00020600040101010101" pitchFamily="18" charset="-122"/>
              <a:ea typeface="字由文艺黑" panose="00020600040101010101" pitchFamily="18" charset="-122"/>
              <a:cs typeface="+mn-cs"/>
              <a:sym typeface="Helvetica Light"/>
            </a:endParaRPr>
          </a:p>
          <a:p>
            <a:pPr marL="0" marR="0" indent="0" algn="l" defTabSz="825500" rtl="0" fontAlgn="auto" latinLnBrk="0" hangingPunct="0">
              <a:lnSpc>
                <a:spcPts val="6400"/>
              </a:lnSpc>
              <a:spcBef>
                <a:spcPts val="0"/>
              </a:spcBef>
              <a:spcAft>
                <a:spcPts val="0"/>
              </a:spcAft>
              <a:buClrTx/>
              <a:buSzTx/>
              <a:buFontTx/>
              <a:buNone/>
            </a:pPr>
            <a:r>
              <a:rPr lang="zh-CN" altLang="en-US" sz="4000" b="1" dirty="0">
                <a:solidFill>
                  <a:srgbClr val="FFC000"/>
                </a:solidFill>
                <a:latin typeface="字由文艺黑" panose="00020600040101010101" pitchFamily="18" charset="-122"/>
                <a:ea typeface="字由文艺黑" panose="00020600040101010101" pitchFamily="18" charset="-122"/>
                <a:cs typeface="+mn-cs"/>
              </a:rPr>
              <a:t>缺点：</a:t>
            </a:r>
            <a:r>
              <a:rPr lang="zh-CN" altLang="en-US" sz="4000" b="1" dirty="0">
                <a:solidFill>
                  <a:schemeClr val="bg1"/>
                </a:solidFill>
                <a:latin typeface="字由文艺黑" panose="00020600040101010101" pitchFamily="18" charset="-122"/>
                <a:ea typeface="字由文艺黑" panose="00020600040101010101" pitchFamily="18" charset="-122"/>
                <a:cs typeface="+mn-cs"/>
              </a:rPr>
              <a:t>任务块分配困难，边界难题难于处理</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p:txBody>
      </p:sp>
      <p:sp>
        <p:nvSpPr>
          <p:cNvPr id="11" name="文本框 10">
            <a:extLst>
              <a:ext uri="{FF2B5EF4-FFF2-40B4-BE49-F238E27FC236}">
                <a16:creationId xmlns:a16="http://schemas.microsoft.com/office/drawing/2014/main" id="{0C8C89CD-5931-4AC5-A74C-C0FECC86271E}"/>
              </a:ext>
            </a:extLst>
          </p:cNvPr>
          <p:cNvSpPr txBox="1"/>
          <p:nvPr/>
        </p:nvSpPr>
        <p:spPr>
          <a:xfrm>
            <a:off x="11699631" y="9798843"/>
            <a:ext cx="8610600" cy="330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algn="l">
              <a:lnSpc>
                <a:spcPts val="6400"/>
              </a:lnSpc>
            </a:pPr>
            <a:r>
              <a:rPr kumimoji="0" lang="zh-CN" altLang="en-US" sz="4000" b="1" i="0" u="none" strike="noStrike" cap="none" spc="0" normalizeH="0" baseline="0" dirty="0">
                <a:ln>
                  <a:noFill/>
                </a:ln>
                <a:solidFill>
                  <a:srgbClr val="FFC000"/>
                </a:solidFill>
                <a:effectLst/>
                <a:uFillTx/>
                <a:latin typeface="字由文艺黑" panose="00020600040101010101" pitchFamily="18" charset="-122"/>
                <a:ea typeface="字由文艺黑" panose="00020600040101010101" pitchFamily="18" charset="-122"/>
                <a:cs typeface="+mn-cs"/>
                <a:sym typeface="Helvetica Light"/>
              </a:rPr>
              <a:t>优点：</a:t>
            </a:r>
            <a:r>
              <a:rPr lang="zh-CN" altLang="en-US" sz="4000" b="1" dirty="0">
                <a:solidFill>
                  <a:schemeClr val="bg1"/>
                </a:solidFill>
                <a:latin typeface="字由文艺黑" panose="00020600040101010101" pitchFamily="18" charset="-122"/>
                <a:ea typeface="字由文艺黑" panose="00020600040101010101" pitchFamily="18" charset="-122"/>
              </a:rPr>
              <a:t>高内聚，低耦合，</a:t>
            </a:r>
            <a:r>
              <a:rPr kumimoji="0" lang="zh-CN" altLang="en-US" sz="4000" b="1" i="0" u="none" strike="noStrike" cap="none" spc="0" normalizeH="0" baseline="0" dirty="0">
                <a:ln>
                  <a:noFill/>
                </a:ln>
                <a:solidFill>
                  <a:schemeClr val="bg1"/>
                </a:solidFill>
                <a:effectLst/>
                <a:uFillTx/>
                <a:latin typeface="字由文艺黑" panose="00020600040101010101" pitchFamily="18" charset="-122"/>
                <a:ea typeface="字由文艺黑" panose="00020600040101010101" pitchFamily="18" charset="-122"/>
                <a:cs typeface="+mn-cs"/>
                <a:sym typeface="Helvetica Light"/>
              </a:rPr>
              <a:t>更适合</a:t>
            </a:r>
            <a:r>
              <a:rPr kumimoji="0" lang="en-US" altLang="zh-CN" sz="4000" b="1" i="0" u="none" strike="noStrike" cap="none" spc="0" normalizeH="0" baseline="0" dirty="0">
                <a:ln>
                  <a:noFill/>
                </a:ln>
                <a:solidFill>
                  <a:schemeClr val="bg1"/>
                </a:solidFill>
                <a:effectLst/>
                <a:uFillTx/>
                <a:latin typeface="字由文艺黑" panose="00020600040101010101" pitchFamily="18" charset="-122"/>
                <a:ea typeface="字由文艺黑" panose="00020600040101010101" pitchFamily="18" charset="-122"/>
                <a:cs typeface="+mn-cs"/>
                <a:sym typeface="Helvetica Light"/>
              </a:rPr>
              <a:t>I/O</a:t>
            </a:r>
            <a:r>
              <a:rPr kumimoji="0" lang="zh-CN" altLang="en-US" sz="4000" b="1" i="0" u="none" strike="noStrike" cap="none" spc="0" normalizeH="0" baseline="0" dirty="0">
                <a:ln>
                  <a:noFill/>
                </a:ln>
                <a:solidFill>
                  <a:schemeClr val="bg1"/>
                </a:solidFill>
                <a:effectLst/>
                <a:uFillTx/>
                <a:latin typeface="字由文艺黑" panose="00020600040101010101" pitchFamily="18" charset="-122"/>
                <a:ea typeface="字由文艺黑" panose="00020600040101010101" pitchFamily="18" charset="-122"/>
                <a:cs typeface="+mn-cs"/>
                <a:sym typeface="Helvetica Light"/>
              </a:rPr>
              <a:t>受限的场景</a:t>
            </a:r>
            <a:endParaRPr kumimoji="0" lang="en-US" altLang="zh-CN" sz="4000" b="1" i="0" u="none" strike="noStrike" cap="none" spc="0" normalizeH="0" baseline="0" dirty="0">
              <a:ln>
                <a:noFill/>
              </a:ln>
              <a:solidFill>
                <a:schemeClr val="bg1"/>
              </a:solidFill>
              <a:effectLst/>
              <a:uFillTx/>
              <a:latin typeface="字由文艺黑" panose="00020600040101010101" pitchFamily="18" charset="-122"/>
              <a:ea typeface="字由文艺黑" panose="00020600040101010101" pitchFamily="18" charset="-122"/>
              <a:cs typeface="+mn-cs"/>
              <a:sym typeface="Helvetica Light"/>
            </a:endParaRPr>
          </a:p>
          <a:p>
            <a:pPr algn="l">
              <a:lnSpc>
                <a:spcPts val="6400"/>
              </a:lnSpc>
            </a:pPr>
            <a:r>
              <a:rPr lang="zh-CN" altLang="en-US" sz="4000" b="1" dirty="0">
                <a:solidFill>
                  <a:srgbClr val="FFC000"/>
                </a:solidFill>
                <a:latin typeface="字由文艺黑" panose="00020600040101010101" pitchFamily="18" charset="-122"/>
                <a:ea typeface="字由文艺黑" panose="00020600040101010101" pitchFamily="18" charset="-122"/>
                <a:cs typeface="+mn-cs"/>
              </a:rPr>
              <a:t>缺点：</a:t>
            </a:r>
            <a:r>
              <a:rPr lang="zh-CN" altLang="en-US" sz="4000" b="1" dirty="0">
                <a:solidFill>
                  <a:schemeClr val="bg1"/>
                </a:solidFill>
                <a:latin typeface="字由文艺黑" panose="00020600040101010101" pitchFamily="18" charset="-122"/>
                <a:ea typeface="字由文艺黑" panose="00020600040101010101" pitchFamily="18" charset="-122"/>
                <a:cs typeface="+mn-cs"/>
              </a:rPr>
              <a:t>流水线模块通信开销，空间开销大</a:t>
            </a:r>
            <a:endParaRPr kumimoji="0" lang="en-US" altLang="zh-CN" sz="2800" b="1" i="0" u="none" strike="noStrike" cap="none" spc="0" normalizeH="0" baseline="0" dirty="0">
              <a:ln>
                <a:noFill/>
              </a:ln>
              <a:solidFill>
                <a:schemeClr val="bg1"/>
              </a:solidFill>
              <a:effectLst/>
              <a:uFillTx/>
              <a:latin typeface="字由文艺黑" panose="00020600040101010101" pitchFamily="18" charset="-122"/>
              <a:ea typeface="字由文艺黑" panose="00020600040101010101" pitchFamily="18" charset="-122"/>
              <a:cs typeface="+mn-cs"/>
              <a:sym typeface="Helvetica Light"/>
            </a:endParaRPr>
          </a:p>
        </p:txBody>
      </p:sp>
      <p:pic>
        <p:nvPicPr>
          <p:cNvPr id="13" name="图片 12">
            <a:extLst>
              <a:ext uri="{FF2B5EF4-FFF2-40B4-BE49-F238E27FC236}">
                <a16:creationId xmlns:a16="http://schemas.microsoft.com/office/drawing/2014/main" id="{DFD69474-FA5F-4F25-9FFB-E05F416DF961}"/>
              </a:ext>
            </a:extLst>
          </p:cNvPr>
          <p:cNvPicPr>
            <a:picLocks noChangeAspect="1"/>
          </p:cNvPicPr>
          <p:nvPr/>
        </p:nvPicPr>
        <p:blipFill>
          <a:blip r:embed="rId3"/>
          <a:stretch>
            <a:fillRect/>
          </a:stretch>
        </p:blipFill>
        <p:spPr>
          <a:xfrm>
            <a:off x="1117601" y="3039329"/>
            <a:ext cx="9674909" cy="5916441"/>
          </a:xfrm>
          <a:prstGeom prst="rect">
            <a:avLst/>
          </a:prstGeom>
        </p:spPr>
      </p:pic>
      <p:pic>
        <p:nvPicPr>
          <p:cNvPr id="15" name="图片 14">
            <a:extLst>
              <a:ext uri="{FF2B5EF4-FFF2-40B4-BE49-F238E27FC236}">
                <a16:creationId xmlns:a16="http://schemas.microsoft.com/office/drawing/2014/main" id="{264BCDC6-5550-46F5-96FB-90515916C17F}"/>
              </a:ext>
            </a:extLst>
          </p:cNvPr>
          <p:cNvPicPr>
            <a:picLocks noChangeAspect="1"/>
          </p:cNvPicPr>
          <p:nvPr/>
        </p:nvPicPr>
        <p:blipFill>
          <a:blip r:embed="rId4"/>
          <a:stretch>
            <a:fillRect/>
          </a:stretch>
        </p:blipFill>
        <p:spPr>
          <a:xfrm>
            <a:off x="1287721" y="10371871"/>
            <a:ext cx="9672137" cy="1588852"/>
          </a:xfrm>
          <a:prstGeom prst="rect">
            <a:avLst/>
          </a:prstGeom>
        </p:spPr>
      </p:pic>
    </p:spTree>
    <p:extLst>
      <p:ext uri="{BB962C8B-B14F-4D97-AF65-F5344CB8AC3E}">
        <p14:creationId xmlns:p14="http://schemas.microsoft.com/office/powerpoint/2010/main" val="352607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4196018"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问题一求解</a:t>
            </a:r>
            <a:endParaRPr lang="en-US" altLang="zh-CN"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A1E66572-3097-4549-BE31-D190461C24DB}"/>
              </a:ext>
            </a:extLst>
          </p:cNvPr>
          <p:cNvSpPr txBox="1"/>
          <p:nvPr/>
        </p:nvSpPr>
        <p:spPr>
          <a:xfrm>
            <a:off x="14333252" y="9478227"/>
            <a:ext cx="8782538" cy="168090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algn="l">
              <a:lnSpc>
                <a:spcPts val="6400"/>
              </a:lnSpc>
            </a:pPr>
            <a:r>
              <a:rPr lang="zh-CN" altLang="en-US" sz="4000" b="1" dirty="0">
                <a:solidFill>
                  <a:srgbClr val="FFC000"/>
                </a:solidFill>
                <a:latin typeface="字由文艺黑" panose="00020600040101010101" pitchFamily="18" charset="-122"/>
                <a:ea typeface="字由文艺黑" panose="00020600040101010101" pitchFamily="18" charset="-122"/>
                <a:cs typeface="+mn-cs"/>
              </a:rPr>
              <a:t>优点：</a:t>
            </a:r>
            <a:r>
              <a:rPr lang="zh-CN" altLang="en-US" sz="4000" b="1" dirty="0">
                <a:solidFill>
                  <a:schemeClr val="bg1"/>
                </a:solidFill>
                <a:latin typeface="字由文艺黑" panose="00020600040101010101" pitchFamily="18" charset="-122"/>
                <a:ea typeface="字由文艺黑" panose="00020600040101010101" pitchFamily="18" charset="-122"/>
                <a:cs typeface="+mn-cs"/>
              </a:rPr>
              <a:t>效率高</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a:p>
            <a:pPr algn="l">
              <a:lnSpc>
                <a:spcPts val="6400"/>
              </a:lnSpc>
            </a:pPr>
            <a:r>
              <a:rPr lang="zh-CN" altLang="en-US" sz="4000" b="1" dirty="0">
                <a:solidFill>
                  <a:srgbClr val="FFC000"/>
                </a:solidFill>
                <a:latin typeface="字由文艺黑" panose="00020600040101010101" pitchFamily="18" charset="-122"/>
                <a:ea typeface="字由文艺黑" panose="00020600040101010101" pitchFamily="18" charset="-122"/>
                <a:cs typeface="+mn-cs"/>
              </a:rPr>
              <a:t>缺点：</a:t>
            </a:r>
            <a:r>
              <a:rPr lang="zh-CN" altLang="en-US" sz="4000" b="1" dirty="0">
                <a:solidFill>
                  <a:schemeClr val="bg1"/>
                </a:solidFill>
                <a:latin typeface="字由文艺黑" panose="00020600040101010101" pitchFamily="18" charset="-122"/>
                <a:ea typeface="字由文艺黑" panose="00020600040101010101" pitchFamily="18" charset="-122"/>
                <a:cs typeface="+mn-cs"/>
              </a:rPr>
              <a:t>只能处理静态数据</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p:txBody>
      </p:sp>
      <p:sp>
        <p:nvSpPr>
          <p:cNvPr id="8" name="矩形 31">
            <a:extLst>
              <a:ext uri="{FF2B5EF4-FFF2-40B4-BE49-F238E27FC236}">
                <a16:creationId xmlns:a16="http://schemas.microsoft.com/office/drawing/2014/main" id="{9817AD63-46C7-4155-9435-2E39484A9D4A}"/>
              </a:ext>
            </a:extLst>
          </p:cNvPr>
          <p:cNvSpPr txBox="1"/>
          <p:nvPr/>
        </p:nvSpPr>
        <p:spPr>
          <a:xfrm>
            <a:off x="879627" y="3497323"/>
            <a:ext cx="3170097" cy="854401"/>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lnSpc>
                <a:spcPts val="6400"/>
              </a:lnSpc>
            </a:pPr>
            <a:r>
              <a:rPr lang="zh-CN" altLang="en-US" sz="4800" b="0" dirty="0">
                <a:solidFill>
                  <a:schemeClr val="accent3">
                    <a:lumMod val="60000"/>
                    <a:lumOff val="40000"/>
                  </a:schemeClr>
                </a:solidFill>
                <a:latin typeface="字由文艺黑" panose="00020600040101010101" pitchFamily="18" charset="-122"/>
                <a:ea typeface="字由文艺黑" panose="00020600040101010101" pitchFamily="18" charset="-122"/>
                <a:cs typeface="+mn-cs"/>
                <a:sym typeface="Helvetica Light"/>
              </a:rPr>
              <a:t>主要优化点</a:t>
            </a:r>
            <a:endParaRPr lang="en-US" altLang="zh-CN" sz="4800" b="0" dirty="0">
              <a:solidFill>
                <a:schemeClr val="accent3">
                  <a:lumMod val="60000"/>
                  <a:lumOff val="40000"/>
                </a:schemeClr>
              </a:solidFill>
              <a:latin typeface="字由文艺黑" panose="00020600040101010101" pitchFamily="18" charset="-122"/>
              <a:ea typeface="字由文艺黑" panose="00020600040101010101" pitchFamily="18" charset="-122"/>
              <a:cs typeface="+mn-cs"/>
              <a:sym typeface="Helvetica Light"/>
            </a:endParaRPr>
          </a:p>
        </p:txBody>
      </p:sp>
      <p:sp>
        <p:nvSpPr>
          <p:cNvPr id="9" name="矩形 31">
            <a:extLst>
              <a:ext uri="{FF2B5EF4-FFF2-40B4-BE49-F238E27FC236}">
                <a16:creationId xmlns:a16="http://schemas.microsoft.com/office/drawing/2014/main" id="{E0AA831C-CD20-4C2C-8FAE-D7C464098E4E}"/>
              </a:ext>
            </a:extLst>
          </p:cNvPr>
          <p:cNvSpPr txBox="1"/>
          <p:nvPr/>
        </p:nvSpPr>
        <p:spPr>
          <a:xfrm>
            <a:off x="844010" y="4695873"/>
            <a:ext cx="8328560" cy="842154"/>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nSpc>
                <a:spcPts val="6400"/>
              </a:lnSpc>
            </a:pPr>
            <a:r>
              <a:rPr lang="zh-CN" altLang="en-US" sz="4400" b="0" dirty="0">
                <a:solidFill>
                  <a:srgbClr val="FFC000"/>
                </a:solidFill>
                <a:latin typeface="微软雅黑" panose="020B0503020204020204" pitchFamily="34" charset="-122"/>
                <a:ea typeface="微软雅黑" panose="020B0503020204020204" pitchFamily="34" charset="-122"/>
                <a:cs typeface="+mn-cs"/>
                <a:sym typeface="Helvetica Light"/>
              </a:rPr>
              <a:t>（</a:t>
            </a:r>
            <a:r>
              <a:rPr lang="en-US" altLang="zh-CN" sz="4400" b="0" dirty="0">
                <a:solidFill>
                  <a:srgbClr val="FFC000"/>
                </a:solidFill>
                <a:latin typeface="微软雅黑" panose="020B0503020204020204" pitchFamily="34" charset="-122"/>
                <a:ea typeface="微软雅黑" panose="020B0503020204020204" pitchFamily="34" charset="-122"/>
                <a:cs typeface="+mn-cs"/>
                <a:sym typeface="Helvetica Light"/>
              </a:rPr>
              <a:t>1</a:t>
            </a:r>
            <a:r>
              <a:rPr lang="zh-CN" altLang="en-US" sz="4400" b="0" dirty="0">
                <a:solidFill>
                  <a:srgbClr val="FFC000"/>
                </a:solidFill>
                <a:latin typeface="微软雅黑" panose="020B0503020204020204" pitchFamily="34" charset="-122"/>
                <a:ea typeface="微软雅黑" panose="020B0503020204020204" pitchFamily="34" charset="-122"/>
                <a:cs typeface="+mn-cs"/>
                <a:sym typeface="Helvetica Light"/>
              </a:rPr>
              <a:t>）维护</a:t>
            </a:r>
            <a:r>
              <a:rPr lang="en-US" altLang="zh-CN" sz="4400" b="0" dirty="0">
                <a:solidFill>
                  <a:srgbClr val="FFC000"/>
                </a:solidFill>
                <a:latin typeface="微软雅黑" panose="020B0503020204020204" pitchFamily="34" charset="-122"/>
                <a:ea typeface="微软雅黑" panose="020B0503020204020204" pitchFamily="34" charset="-122"/>
                <a:cs typeface="+mn-cs"/>
                <a:sym typeface="Helvetica Light"/>
              </a:rPr>
              <a:t>P99</a:t>
            </a:r>
            <a:r>
              <a:rPr lang="zh-CN" altLang="en-US" sz="4400" b="0" dirty="0">
                <a:solidFill>
                  <a:srgbClr val="FFC000"/>
                </a:solidFill>
                <a:latin typeface="微软雅黑" panose="020B0503020204020204" pitchFamily="34" charset="-122"/>
                <a:ea typeface="微软雅黑" panose="020B0503020204020204" pitchFamily="34" charset="-122"/>
                <a:cs typeface="+mn-cs"/>
                <a:sym typeface="Helvetica Light"/>
              </a:rPr>
              <a:t>和</a:t>
            </a:r>
            <a:r>
              <a:rPr lang="en-US" altLang="zh-CN" sz="4400" b="0" dirty="0">
                <a:solidFill>
                  <a:srgbClr val="FFC000"/>
                </a:solidFill>
                <a:latin typeface="微软雅黑" panose="020B0503020204020204" pitchFamily="34" charset="-122"/>
                <a:ea typeface="微软雅黑" panose="020B0503020204020204" pitchFamily="34" charset="-122"/>
                <a:cs typeface="+mn-cs"/>
                <a:sym typeface="Helvetica Light"/>
              </a:rPr>
              <a:t>SR</a:t>
            </a:r>
            <a:r>
              <a:rPr lang="zh-CN" altLang="en-US" sz="4400" b="0" dirty="0">
                <a:solidFill>
                  <a:srgbClr val="FFC000"/>
                </a:solidFill>
                <a:latin typeface="微软雅黑" panose="020B0503020204020204" pitchFamily="34" charset="-122"/>
                <a:ea typeface="微软雅黑" panose="020B0503020204020204" pitchFamily="34" charset="-122"/>
                <a:cs typeface="+mn-cs"/>
                <a:sym typeface="Helvetica Light"/>
              </a:rPr>
              <a:t>的最大最小值</a:t>
            </a:r>
            <a:endParaRPr lang="en-US" altLang="zh-CN" sz="4400" b="0" dirty="0">
              <a:solidFill>
                <a:srgbClr val="FFC000"/>
              </a:solidFill>
              <a:latin typeface="微软雅黑" panose="020B0503020204020204" pitchFamily="34" charset="-122"/>
              <a:ea typeface="微软雅黑" panose="020B0503020204020204" pitchFamily="34" charset="-122"/>
              <a:cs typeface="+mn-cs"/>
              <a:sym typeface="Helvetica Light"/>
            </a:endParaRPr>
          </a:p>
        </p:txBody>
      </p:sp>
      <p:sp>
        <p:nvSpPr>
          <p:cNvPr id="10" name="矩形 31">
            <a:extLst>
              <a:ext uri="{FF2B5EF4-FFF2-40B4-BE49-F238E27FC236}">
                <a16:creationId xmlns:a16="http://schemas.microsoft.com/office/drawing/2014/main" id="{31D2FFDF-E248-48C1-8986-DBA5113850DD}"/>
              </a:ext>
            </a:extLst>
          </p:cNvPr>
          <p:cNvSpPr txBox="1"/>
          <p:nvPr/>
        </p:nvSpPr>
        <p:spPr>
          <a:xfrm>
            <a:off x="879627" y="8145009"/>
            <a:ext cx="7180810" cy="842154"/>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nSpc>
                <a:spcPts val="6400"/>
              </a:lnSpc>
            </a:pPr>
            <a:r>
              <a:rPr lang="zh-CN" altLang="en-US" sz="4400" b="0" dirty="0">
                <a:solidFill>
                  <a:srgbClr val="FFC000"/>
                </a:solidFill>
                <a:latin typeface="微软雅黑" panose="020B0503020204020204" pitchFamily="34" charset="-122"/>
                <a:ea typeface="微软雅黑" panose="020B0503020204020204" pitchFamily="34" charset="-122"/>
                <a:cs typeface="+mn-cs"/>
              </a:rPr>
              <a:t>（</a:t>
            </a:r>
            <a:r>
              <a:rPr lang="en-US" altLang="zh-CN" sz="4400" b="0" dirty="0">
                <a:solidFill>
                  <a:srgbClr val="FFC000"/>
                </a:solidFill>
                <a:latin typeface="微软雅黑" panose="020B0503020204020204" pitchFamily="34" charset="-122"/>
                <a:ea typeface="微软雅黑" panose="020B0503020204020204" pitchFamily="34" charset="-122"/>
                <a:cs typeface="+mn-cs"/>
              </a:rPr>
              <a:t>2</a:t>
            </a:r>
            <a:r>
              <a:rPr lang="zh-CN" altLang="en-US" sz="4400" b="0" dirty="0">
                <a:solidFill>
                  <a:srgbClr val="FFC000"/>
                </a:solidFill>
                <a:latin typeface="微软雅黑" panose="020B0503020204020204" pitchFamily="34" charset="-122"/>
                <a:ea typeface="微软雅黑" panose="020B0503020204020204" pitchFamily="34" charset="-122"/>
                <a:cs typeface="+mn-cs"/>
              </a:rPr>
              <a:t>）</a:t>
            </a:r>
            <a:r>
              <a:rPr lang="en-US" altLang="zh-CN" sz="4400" b="0" dirty="0">
                <a:solidFill>
                  <a:srgbClr val="FFC000"/>
                </a:solidFill>
                <a:latin typeface="微软雅黑" panose="020B0503020204020204" pitchFamily="34" charset="-122"/>
                <a:ea typeface="微软雅黑" panose="020B0503020204020204" pitchFamily="34" charset="-122"/>
                <a:cs typeface="+mn-cs"/>
              </a:rPr>
              <a:t>P99</a:t>
            </a:r>
            <a:r>
              <a:rPr lang="zh-CN" altLang="en-US" sz="4400" b="0" dirty="0">
                <a:solidFill>
                  <a:srgbClr val="FFC000"/>
                </a:solidFill>
                <a:latin typeface="微软雅黑" panose="020B0503020204020204" pitchFamily="34" charset="-122"/>
                <a:ea typeface="微软雅黑" panose="020B0503020204020204" pitchFamily="34" charset="-122"/>
                <a:cs typeface="+mn-cs"/>
              </a:rPr>
              <a:t>求解转换为</a:t>
            </a:r>
            <a:r>
              <a:rPr lang="en-US" altLang="zh-CN" sz="4400" b="0" dirty="0">
                <a:solidFill>
                  <a:srgbClr val="FFC000"/>
                </a:solidFill>
                <a:latin typeface="微软雅黑" panose="020B0503020204020204" pitchFamily="34" charset="-122"/>
                <a:ea typeface="微软雅黑" panose="020B0503020204020204" pitchFamily="34" charset="-122"/>
                <a:cs typeface="+mn-cs"/>
              </a:rPr>
              <a:t>P1</a:t>
            </a:r>
            <a:r>
              <a:rPr lang="zh-CN" altLang="en-US" sz="4400" b="0" dirty="0">
                <a:solidFill>
                  <a:srgbClr val="FFC000"/>
                </a:solidFill>
                <a:latin typeface="微软雅黑" panose="020B0503020204020204" pitchFamily="34" charset="-122"/>
                <a:ea typeface="微软雅黑" panose="020B0503020204020204" pitchFamily="34" charset="-122"/>
                <a:cs typeface="+mn-cs"/>
              </a:rPr>
              <a:t>求解</a:t>
            </a:r>
            <a:endParaRPr lang="en-US" altLang="zh-CN" sz="4400" b="0" dirty="0">
              <a:solidFill>
                <a:srgbClr val="FFC000"/>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55541D8C-D4AD-49F8-917E-DA88E3CB2704}"/>
              </a:ext>
            </a:extLst>
          </p:cNvPr>
          <p:cNvSpPr txBox="1"/>
          <p:nvPr/>
        </p:nvSpPr>
        <p:spPr>
          <a:xfrm>
            <a:off x="14333252" y="11771850"/>
            <a:ext cx="8782538" cy="168090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algn="l">
              <a:lnSpc>
                <a:spcPts val="6400"/>
              </a:lnSpc>
            </a:pPr>
            <a:r>
              <a:rPr lang="zh-CN" altLang="en-US" sz="4000" b="1" dirty="0">
                <a:solidFill>
                  <a:srgbClr val="FFC000"/>
                </a:solidFill>
                <a:latin typeface="字由文艺黑" panose="00020600040101010101" pitchFamily="18" charset="-122"/>
                <a:ea typeface="字由文艺黑" panose="00020600040101010101" pitchFamily="18" charset="-122"/>
                <a:cs typeface="+mn-cs"/>
              </a:rPr>
              <a:t>优点：</a:t>
            </a:r>
            <a:r>
              <a:rPr lang="zh-CN" altLang="en-US" sz="4000" b="1" dirty="0">
                <a:solidFill>
                  <a:schemeClr val="bg1"/>
                </a:solidFill>
                <a:latin typeface="字由文艺黑" panose="00020600040101010101" pitchFamily="18" charset="-122"/>
                <a:ea typeface="字由文艺黑" panose="00020600040101010101" pitchFamily="18" charset="-122"/>
                <a:cs typeface="+mn-cs"/>
              </a:rPr>
              <a:t>可以处理动态数据</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a:p>
            <a:pPr algn="l">
              <a:lnSpc>
                <a:spcPts val="6400"/>
              </a:lnSpc>
            </a:pPr>
            <a:r>
              <a:rPr lang="zh-CN" altLang="en-US" sz="4000" b="1" dirty="0">
                <a:solidFill>
                  <a:srgbClr val="FFC000"/>
                </a:solidFill>
                <a:latin typeface="字由文艺黑" panose="00020600040101010101" pitchFamily="18" charset="-122"/>
                <a:ea typeface="字由文艺黑" panose="00020600040101010101" pitchFamily="18" charset="-122"/>
                <a:cs typeface="+mn-cs"/>
              </a:rPr>
              <a:t>缺点：</a:t>
            </a:r>
            <a:r>
              <a:rPr lang="zh-CN" altLang="en-US" sz="4000" b="1" dirty="0">
                <a:solidFill>
                  <a:schemeClr val="bg1"/>
                </a:solidFill>
                <a:latin typeface="字由文艺黑" panose="00020600040101010101" pitchFamily="18" charset="-122"/>
                <a:ea typeface="字由文艺黑" panose="00020600040101010101" pitchFamily="18" charset="-122"/>
                <a:cs typeface="+mn-cs"/>
              </a:rPr>
              <a:t>效率较快排低</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p:txBody>
      </p:sp>
      <p:sp>
        <p:nvSpPr>
          <p:cNvPr id="11" name="文本框 10">
            <a:extLst>
              <a:ext uri="{FF2B5EF4-FFF2-40B4-BE49-F238E27FC236}">
                <a16:creationId xmlns:a16="http://schemas.microsoft.com/office/drawing/2014/main" id="{8CE56886-4146-4D62-98BB-C2A8AEED87C6}"/>
              </a:ext>
            </a:extLst>
          </p:cNvPr>
          <p:cNvSpPr txBox="1"/>
          <p:nvPr/>
        </p:nvSpPr>
        <p:spPr>
          <a:xfrm>
            <a:off x="879627" y="1638819"/>
            <a:ext cx="19846773" cy="167513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lnSpc>
                <a:spcPts val="6400"/>
              </a:lnSpc>
            </a:pPr>
            <a:r>
              <a:rPr lang="zh-CN" altLang="en-US" sz="4800" dirty="0">
                <a:solidFill>
                  <a:srgbClr val="FFC000"/>
                </a:solidFill>
                <a:latin typeface="微软雅黑" panose="020B0503020204020204" pitchFamily="34" charset="-122"/>
                <a:ea typeface="微软雅黑" panose="020B0503020204020204" pitchFamily="34" charset="-122"/>
                <a:cs typeface="+mn-cs"/>
                <a:sym typeface="Microsoft YaHei"/>
              </a:rPr>
              <a:t>       输入一组报警规则和一个监控文件路径，触发器负责分析监控数据并返回所有的触发的报警的数据。</a:t>
            </a:r>
          </a:p>
        </p:txBody>
      </p:sp>
      <p:pic>
        <p:nvPicPr>
          <p:cNvPr id="20" name="图片 19">
            <a:extLst>
              <a:ext uri="{FF2B5EF4-FFF2-40B4-BE49-F238E27FC236}">
                <a16:creationId xmlns:a16="http://schemas.microsoft.com/office/drawing/2014/main" id="{1EA29EC6-E86B-4F8E-B9A1-2B2DAD20346C}"/>
              </a:ext>
            </a:extLst>
          </p:cNvPr>
          <p:cNvPicPr>
            <a:picLocks noChangeAspect="1"/>
          </p:cNvPicPr>
          <p:nvPr/>
        </p:nvPicPr>
        <p:blipFill>
          <a:blip r:embed="rId3"/>
          <a:stretch>
            <a:fillRect/>
          </a:stretch>
        </p:blipFill>
        <p:spPr>
          <a:xfrm>
            <a:off x="1188834" y="5824478"/>
            <a:ext cx="9961392" cy="2067044"/>
          </a:xfrm>
          <a:prstGeom prst="rect">
            <a:avLst/>
          </a:prstGeom>
        </p:spPr>
      </p:pic>
      <p:pic>
        <p:nvPicPr>
          <p:cNvPr id="22" name="图片 21">
            <a:extLst>
              <a:ext uri="{FF2B5EF4-FFF2-40B4-BE49-F238E27FC236}">
                <a16:creationId xmlns:a16="http://schemas.microsoft.com/office/drawing/2014/main" id="{21C0A194-74AE-4509-BEBB-8542B5C6CB8F}"/>
              </a:ext>
            </a:extLst>
          </p:cNvPr>
          <p:cNvPicPr>
            <a:picLocks noChangeAspect="1"/>
          </p:cNvPicPr>
          <p:nvPr/>
        </p:nvPicPr>
        <p:blipFill>
          <a:blip r:embed="rId4"/>
          <a:stretch>
            <a:fillRect/>
          </a:stretch>
        </p:blipFill>
        <p:spPr>
          <a:xfrm>
            <a:off x="1188834" y="9405407"/>
            <a:ext cx="12512539" cy="3907820"/>
          </a:xfrm>
          <a:prstGeom prst="rect">
            <a:avLst/>
          </a:prstGeom>
        </p:spPr>
      </p:pic>
    </p:spTree>
    <p:extLst>
      <p:ext uri="{BB962C8B-B14F-4D97-AF65-F5344CB8AC3E}">
        <p14:creationId xmlns:p14="http://schemas.microsoft.com/office/powerpoint/2010/main" val="4249267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4196018"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问题二求解</a:t>
            </a:r>
            <a:endParaRPr lang="en-US" altLang="zh-CN" dirty="0">
              <a:latin typeface="微软雅黑" panose="020B0503020204020204" pitchFamily="34" charset="-122"/>
              <a:ea typeface="微软雅黑" panose="020B0503020204020204" pitchFamily="34" charset="-122"/>
            </a:endParaRPr>
          </a:p>
        </p:txBody>
      </p:sp>
      <p:sp>
        <p:nvSpPr>
          <p:cNvPr id="7" name="矩形 31">
            <a:extLst>
              <a:ext uri="{FF2B5EF4-FFF2-40B4-BE49-F238E27FC236}">
                <a16:creationId xmlns:a16="http://schemas.microsoft.com/office/drawing/2014/main" id="{35E71511-A072-4637-84D4-1091C38D9445}"/>
              </a:ext>
            </a:extLst>
          </p:cNvPr>
          <p:cNvSpPr txBox="1"/>
          <p:nvPr/>
        </p:nvSpPr>
        <p:spPr>
          <a:xfrm>
            <a:off x="879627" y="3478238"/>
            <a:ext cx="2862320" cy="923330"/>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lnSpc>
                <a:spcPts val="6400"/>
              </a:lnSpc>
            </a:pPr>
            <a:r>
              <a:rPr lang="zh-CN" altLang="en-US" sz="5400" b="0" dirty="0">
                <a:solidFill>
                  <a:schemeClr val="accent3">
                    <a:lumMod val="60000"/>
                    <a:lumOff val="40000"/>
                  </a:schemeClr>
                </a:solidFill>
                <a:latin typeface="字由文艺黑" panose="00020600040101010101" pitchFamily="18" charset="-122"/>
                <a:ea typeface="字由文艺黑" panose="00020600040101010101" pitchFamily="18" charset="-122"/>
                <a:cs typeface="+mn-cs"/>
              </a:rPr>
              <a:t>问题建模</a:t>
            </a:r>
            <a:endParaRPr lang="en-US" altLang="zh-CN" sz="5400" b="0" dirty="0">
              <a:solidFill>
                <a:schemeClr val="accent3">
                  <a:lumMod val="60000"/>
                  <a:lumOff val="40000"/>
                </a:schemeClr>
              </a:solidFill>
              <a:latin typeface="字由文艺黑" panose="00020600040101010101" pitchFamily="18" charset="-122"/>
              <a:ea typeface="字由文艺黑" panose="00020600040101010101" pitchFamily="18" charset="-122"/>
              <a:cs typeface="+mn-cs"/>
            </a:endParaRPr>
          </a:p>
        </p:txBody>
      </p:sp>
      <p:sp>
        <p:nvSpPr>
          <p:cNvPr id="10" name="矩形 31">
            <a:extLst>
              <a:ext uri="{FF2B5EF4-FFF2-40B4-BE49-F238E27FC236}">
                <a16:creationId xmlns:a16="http://schemas.microsoft.com/office/drawing/2014/main" id="{9110461F-DEDB-4BF7-ABC5-E570FBD76075}"/>
              </a:ext>
            </a:extLst>
          </p:cNvPr>
          <p:cNvSpPr txBox="1"/>
          <p:nvPr/>
        </p:nvSpPr>
        <p:spPr>
          <a:xfrm>
            <a:off x="879627" y="5936221"/>
            <a:ext cx="3170097" cy="854401"/>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lnSpc>
                <a:spcPts val="6400"/>
              </a:lnSpc>
            </a:pPr>
            <a:r>
              <a:rPr lang="zh-CN" altLang="en-US" sz="4800" b="0" dirty="0">
                <a:solidFill>
                  <a:schemeClr val="accent3">
                    <a:lumMod val="60000"/>
                    <a:lumOff val="40000"/>
                  </a:schemeClr>
                </a:solidFill>
                <a:latin typeface="字由文艺黑" panose="00020600040101010101" pitchFamily="18" charset="-122"/>
                <a:ea typeface="字由文艺黑" panose="00020600040101010101" pitchFamily="18" charset="-122"/>
                <a:cs typeface="+mn-cs"/>
              </a:rPr>
              <a:t>主要优化点</a:t>
            </a:r>
            <a:endParaRPr lang="en-US" altLang="zh-CN" sz="4800" b="0" dirty="0">
              <a:solidFill>
                <a:schemeClr val="accent3">
                  <a:lumMod val="60000"/>
                  <a:lumOff val="40000"/>
                </a:schemeClr>
              </a:solidFill>
              <a:latin typeface="字由文艺黑" panose="00020600040101010101" pitchFamily="18" charset="-122"/>
              <a:ea typeface="字由文艺黑" panose="00020600040101010101" pitchFamily="18" charset="-122"/>
              <a:cs typeface="+mn-cs"/>
            </a:endParaRPr>
          </a:p>
        </p:txBody>
      </p:sp>
      <p:sp>
        <p:nvSpPr>
          <p:cNvPr id="11" name="矩形 31">
            <a:extLst>
              <a:ext uri="{FF2B5EF4-FFF2-40B4-BE49-F238E27FC236}">
                <a16:creationId xmlns:a16="http://schemas.microsoft.com/office/drawing/2014/main" id="{4E9B789B-D287-4F8B-B869-6FB3F3B6A627}"/>
              </a:ext>
            </a:extLst>
          </p:cNvPr>
          <p:cNvSpPr txBox="1"/>
          <p:nvPr/>
        </p:nvSpPr>
        <p:spPr>
          <a:xfrm>
            <a:off x="577447" y="6968648"/>
            <a:ext cx="2679578" cy="842154"/>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nSpc>
                <a:spcPts val="6400"/>
              </a:lnSpc>
            </a:pPr>
            <a:r>
              <a:rPr lang="zh-CN" altLang="en-US" sz="4400" b="0" dirty="0">
                <a:solidFill>
                  <a:srgbClr val="FFC000"/>
                </a:solidFill>
                <a:latin typeface="微软雅黑" panose="020B0503020204020204" pitchFamily="34" charset="-122"/>
                <a:ea typeface="微软雅黑" panose="020B0503020204020204" pitchFamily="34" charset="-122"/>
                <a:cs typeface="+mn-cs"/>
              </a:rPr>
              <a:t>（</a:t>
            </a:r>
            <a:r>
              <a:rPr lang="en-US" altLang="zh-CN" sz="4400" b="0" dirty="0">
                <a:solidFill>
                  <a:srgbClr val="FFC000"/>
                </a:solidFill>
                <a:latin typeface="微软雅黑" panose="020B0503020204020204" pitchFamily="34" charset="-122"/>
                <a:ea typeface="微软雅黑" panose="020B0503020204020204" pitchFamily="34" charset="-122"/>
                <a:cs typeface="+mn-cs"/>
              </a:rPr>
              <a:t>1</a:t>
            </a:r>
            <a:r>
              <a:rPr lang="zh-CN" altLang="en-US" sz="4400" b="0" dirty="0">
                <a:solidFill>
                  <a:srgbClr val="FFC000"/>
                </a:solidFill>
                <a:latin typeface="微软雅黑" panose="020B0503020204020204" pitchFamily="34" charset="-122"/>
                <a:ea typeface="微软雅黑" panose="020B0503020204020204" pitchFamily="34" charset="-122"/>
                <a:cs typeface="+mn-cs"/>
              </a:rPr>
              <a:t>）剪枝</a:t>
            </a:r>
            <a:endParaRPr lang="en-US" altLang="zh-CN" sz="4400" b="0" dirty="0">
              <a:solidFill>
                <a:srgbClr val="FFC000"/>
              </a:solidFill>
              <a:latin typeface="微软雅黑" panose="020B0503020204020204" pitchFamily="34" charset="-122"/>
              <a:ea typeface="微软雅黑" panose="020B0503020204020204" pitchFamily="34" charset="-122"/>
              <a:cs typeface="+mn-cs"/>
            </a:endParaRPr>
          </a:p>
        </p:txBody>
      </p:sp>
      <p:sp>
        <p:nvSpPr>
          <p:cNvPr id="12" name="矩形 31">
            <a:extLst>
              <a:ext uri="{FF2B5EF4-FFF2-40B4-BE49-F238E27FC236}">
                <a16:creationId xmlns:a16="http://schemas.microsoft.com/office/drawing/2014/main" id="{335B6FC6-2472-445D-BA96-5BFF8016EE55}"/>
              </a:ext>
            </a:extLst>
          </p:cNvPr>
          <p:cNvSpPr txBox="1"/>
          <p:nvPr/>
        </p:nvSpPr>
        <p:spPr>
          <a:xfrm>
            <a:off x="588814" y="9666929"/>
            <a:ext cx="6065120" cy="842154"/>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nSpc>
                <a:spcPts val="6400"/>
              </a:lnSpc>
            </a:pPr>
            <a:r>
              <a:rPr lang="zh-CN" altLang="en-US" sz="4400" b="0" dirty="0">
                <a:solidFill>
                  <a:srgbClr val="FFC000"/>
                </a:solidFill>
                <a:latin typeface="微软雅黑" panose="020B0503020204020204" pitchFamily="34" charset="-122"/>
                <a:ea typeface="微软雅黑" panose="020B0503020204020204" pitchFamily="34" charset="-122"/>
                <a:cs typeface="+mn-cs"/>
              </a:rPr>
              <a:t>（</a:t>
            </a:r>
            <a:r>
              <a:rPr lang="en-US" altLang="zh-CN" sz="4400" b="0" dirty="0">
                <a:solidFill>
                  <a:srgbClr val="FFC000"/>
                </a:solidFill>
                <a:latin typeface="微软雅黑" panose="020B0503020204020204" pitchFamily="34" charset="-122"/>
                <a:ea typeface="微软雅黑" panose="020B0503020204020204" pitchFamily="34" charset="-122"/>
                <a:cs typeface="+mn-cs"/>
              </a:rPr>
              <a:t>2</a:t>
            </a:r>
            <a:r>
              <a:rPr lang="zh-CN" altLang="en-US" sz="4400" b="0" dirty="0">
                <a:solidFill>
                  <a:srgbClr val="FFC000"/>
                </a:solidFill>
                <a:latin typeface="微软雅黑" panose="020B0503020204020204" pitchFamily="34" charset="-122"/>
                <a:ea typeface="微软雅黑" panose="020B0503020204020204" pitchFamily="34" charset="-122"/>
                <a:cs typeface="+mn-cs"/>
              </a:rPr>
              <a:t>）最长路径搜索算法</a:t>
            </a:r>
            <a:endParaRPr lang="en-US" altLang="zh-CN" sz="4400" b="0" dirty="0">
              <a:solidFill>
                <a:srgbClr val="FFC000"/>
              </a:solidFill>
              <a:latin typeface="微软雅黑" panose="020B0503020204020204" pitchFamily="34" charset="-122"/>
              <a:ea typeface="微软雅黑" panose="020B0503020204020204" pitchFamily="34" charset="-122"/>
              <a:cs typeface="+mn-cs"/>
            </a:endParaRPr>
          </a:p>
        </p:txBody>
      </p:sp>
      <p:pic>
        <p:nvPicPr>
          <p:cNvPr id="14" name="图片 13">
            <a:extLst>
              <a:ext uri="{FF2B5EF4-FFF2-40B4-BE49-F238E27FC236}">
                <a16:creationId xmlns:a16="http://schemas.microsoft.com/office/drawing/2014/main" id="{96F7A2B8-54B5-4162-BB2C-F2F949F2A48E}"/>
              </a:ext>
            </a:extLst>
          </p:cNvPr>
          <p:cNvPicPr>
            <a:picLocks noChangeAspect="1"/>
          </p:cNvPicPr>
          <p:nvPr/>
        </p:nvPicPr>
        <p:blipFill>
          <a:blip r:embed="rId3"/>
          <a:stretch>
            <a:fillRect/>
          </a:stretch>
        </p:blipFill>
        <p:spPr>
          <a:xfrm>
            <a:off x="15408240" y="2818067"/>
            <a:ext cx="7546268" cy="9823036"/>
          </a:xfrm>
          <a:prstGeom prst="rect">
            <a:avLst/>
          </a:prstGeom>
        </p:spPr>
      </p:pic>
      <p:sp>
        <p:nvSpPr>
          <p:cNvPr id="15" name="文本框 14">
            <a:extLst>
              <a:ext uri="{FF2B5EF4-FFF2-40B4-BE49-F238E27FC236}">
                <a16:creationId xmlns:a16="http://schemas.microsoft.com/office/drawing/2014/main" id="{CBEEAD02-92A6-45F7-8A6F-2ACE9C420051}"/>
              </a:ext>
            </a:extLst>
          </p:cNvPr>
          <p:cNvSpPr txBox="1"/>
          <p:nvPr/>
        </p:nvSpPr>
        <p:spPr>
          <a:xfrm>
            <a:off x="879627" y="4588308"/>
            <a:ext cx="16509198" cy="8402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algn="l">
              <a:lnSpc>
                <a:spcPts val="6400"/>
              </a:lnSpc>
            </a:pPr>
            <a:r>
              <a:rPr lang="zh-CN" altLang="en-US" sz="4000" b="1" dirty="0">
                <a:solidFill>
                  <a:srgbClr val="FFC000"/>
                </a:solidFill>
                <a:latin typeface="字由文艺黑" panose="00020600040101010101" pitchFamily="18" charset="-122"/>
                <a:ea typeface="字由文艺黑" panose="00020600040101010101" pitchFamily="18" charset="-122"/>
                <a:cs typeface="+mn-cs"/>
              </a:rPr>
              <a:t>将问题二转换为</a:t>
            </a:r>
            <a:r>
              <a:rPr lang="zh-CN" altLang="en-US" sz="4000" b="1" dirty="0">
                <a:solidFill>
                  <a:schemeClr val="bg1"/>
                </a:solidFill>
                <a:latin typeface="字由文艺黑" panose="00020600040101010101" pitchFamily="18" charset="-122"/>
                <a:ea typeface="字由文艺黑" panose="00020600040101010101" pitchFamily="18" charset="-122"/>
                <a:cs typeface="+mn-cs"/>
              </a:rPr>
              <a:t>有向无环图求最长路径问题</a:t>
            </a:r>
            <a:endParaRPr lang="en-US" altLang="zh-CN" sz="4000" b="1" dirty="0">
              <a:solidFill>
                <a:schemeClr val="bg1"/>
              </a:solidFill>
              <a:latin typeface="字由文艺黑" panose="00020600040101010101" pitchFamily="18" charset="-122"/>
              <a:ea typeface="字由文艺黑" panose="00020600040101010101" pitchFamily="18" charset="-122"/>
              <a:cs typeface="+mn-cs"/>
            </a:endParaRPr>
          </a:p>
        </p:txBody>
      </p:sp>
      <p:sp>
        <p:nvSpPr>
          <p:cNvPr id="17" name="文本框 16">
            <a:extLst>
              <a:ext uri="{FF2B5EF4-FFF2-40B4-BE49-F238E27FC236}">
                <a16:creationId xmlns:a16="http://schemas.microsoft.com/office/drawing/2014/main" id="{754D69CD-B841-481D-9172-26D60DBDBB27}"/>
              </a:ext>
            </a:extLst>
          </p:cNvPr>
          <p:cNvSpPr txBox="1"/>
          <p:nvPr/>
        </p:nvSpPr>
        <p:spPr>
          <a:xfrm>
            <a:off x="1429491" y="8239631"/>
            <a:ext cx="12775607" cy="82798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algn="l">
              <a:lnSpc>
                <a:spcPts val="6400"/>
              </a:lnSpc>
            </a:pPr>
            <a:r>
              <a:rPr lang="zh-CN" altLang="en-US" sz="3600" b="1" dirty="0">
                <a:solidFill>
                  <a:schemeClr val="bg1"/>
                </a:solidFill>
                <a:latin typeface="字由文艺黑" panose="00020600040101010101" pitchFamily="18" charset="-122"/>
                <a:ea typeface="字由文艺黑" panose="00020600040101010101" pitchFamily="18" charset="-122"/>
                <a:cs typeface="+mn-cs"/>
              </a:rPr>
              <a:t>维护问题一中服务对集合，从而过滤掉不符合规则的服务对</a:t>
            </a:r>
            <a:endParaRPr lang="en-US" altLang="zh-CN" sz="3600" b="1" dirty="0">
              <a:solidFill>
                <a:schemeClr val="bg1"/>
              </a:solidFill>
              <a:latin typeface="字由文艺黑" panose="00020600040101010101" pitchFamily="18" charset="-122"/>
              <a:ea typeface="字由文艺黑" panose="00020600040101010101" pitchFamily="18" charset="-122"/>
              <a:cs typeface="+mn-cs"/>
            </a:endParaRPr>
          </a:p>
        </p:txBody>
      </p:sp>
      <p:sp>
        <p:nvSpPr>
          <p:cNvPr id="18" name="文本框 17">
            <a:extLst>
              <a:ext uri="{FF2B5EF4-FFF2-40B4-BE49-F238E27FC236}">
                <a16:creationId xmlns:a16="http://schemas.microsoft.com/office/drawing/2014/main" id="{21CB0F6D-5159-4EAB-ACBB-9D1307E5EF01}"/>
              </a:ext>
            </a:extLst>
          </p:cNvPr>
          <p:cNvSpPr txBox="1"/>
          <p:nvPr/>
        </p:nvSpPr>
        <p:spPr>
          <a:xfrm>
            <a:off x="1429491" y="10643978"/>
            <a:ext cx="12098940" cy="246945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algn="l">
              <a:lnSpc>
                <a:spcPts val="6400"/>
              </a:lnSpc>
            </a:pPr>
            <a:r>
              <a:rPr lang="zh-CN" altLang="en-US" sz="3600" b="1" dirty="0">
                <a:solidFill>
                  <a:schemeClr val="bg1"/>
                </a:solidFill>
                <a:latin typeface="字由文艺黑" panose="00020600040101010101" pitchFamily="18" charset="-122"/>
                <a:ea typeface="字由文艺黑" panose="00020600040101010101" pitchFamily="18" charset="-122"/>
                <a:cs typeface="+mn-cs"/>
              </a:rPr>
              <a:t>拓扑排序</a:t>
            </a:r>
            <a:r>
              <a:rPr lang="en-US" altLang="zh-CN" sz="3600" b="1" dirty="0">
                <a:solidFill>
                  <a:schemeClr val="bg1"/>
                </a:solidFill>
                <a:latin typeface="字由文艺黑" panose="00020600040101010101" pitchFamily="18" charset="-122"/>
                <a:ea typeface="字由文艺黑" panose="00020600040101010101" pitchFamily="18" charset="-122"/>
                <a:cs typeface="+mn-cs"/>
              </a:rPr>
              <a:t>+</a:t>
            </a:r>
            <a:r>
              <a:rPr lang="zh-CN" altLang="en-US" sz="3600" b="1" dirty="0">
                <a:solidFill>
                  <a:schemeClr val="bg1"/>
                </a:solidFill>
                <a:latin typeface="字由文艺黑" panose="00020600040101010101" pitchFamily="18" charset="-122"/>
                <a:ea typeface="字由文艺黑" panose="00020600040101010101" pitchFamily="18" charset="-122"/>
                <a:cs typeface="+mn-cs"/>
              </a:rPr>
              <a:t>动态规划</a:t>
            </a:r>
            <a:endParaRPr lang="en-US" altLang="zh-CN" sz="3600" b="1" dirty="0">
              <a:solidFill>
                <a:schemeClr val="bg1"/>
              </a:solidFill>
              <a:latin typeface="字由文艺黑" panose="00020600040101010101" pitchFamily="18" charset="-122"/>
              <a:ea typeface="字由文艺黑" panose="00020600040101010101" pitchFamily="18" charset="-122"/>
              <a:cs typeface="+mn-cs"/>
            </a:endParaRPr>
          </a:p>
          <a:p>
            <a:pPr algn="l">
              <a:lnSpc>
                <a:spcPts val="6400"/>
              </a:lnSpc>
            </a:pPr>
            <a:r>
              <a:rPr lang="zh-CN" altLang="en-US" sz="3600" b="1" dirty="0">
                <a:solidFill>
                  <a:schemeClr val="bg1"/>
                </a:solidFill>
                <a:latin typeface="字由文艺黑" panose="00020600040101010101" pitchFamily="18" charset="-122"/>
                <a:ea typeface="字由文艺黑" panose="00020600040101010101" pitchFamily="18" charset="-122"/>
                <a:cs typeface="+mn-cs"/>
              </a:rPr>
              <a:t>对于线下的三个数据集，耗时平均在 </a:t>
            </a:r>
            <a:r>
              <a:rPr lang="en-US" altLang="zh-CN" sz="3600" b="1" dirty="0">
                <a:solidFill>
                  <a:schemeClr val="bg1"/>
                </a:solidFill>
                <a:latin typeface="字由文艺黑" panose="00020600040101010101" pitchFamily="18" charset="-122"/>
                <a:ea typeface="字由文艺黑" panose="00020600040101010101" pitchFamily="18" charset="-122"/>
                <a:cs typeface="+mn-cs"/>
              </a:rPr>
              <a:t>0.4ms</a:t>
            </a:r>
            <a:r>
              <a:rPr lang="zh-CN" altLang="en-US" sz="3600" b="1" dirty="0">
                <a:solidFill>
                  <a:schemeClr val="bg1"/>
                </a:solidFill>
                <a:latin typeface="字由文艺黑" panose="00020600040101010101" pitchFamily="18" charset="-122"/>
                <a:ea typeface="字由文艺黑" panose="00020600040101010101" pitchFamily="18" charset="-122"/>
                <a:cs typeface="+mn-cs"/>
              </a:rPr>
              <a:t>、</a:t>
            </a:r>
            <a:r>
              <a:rPr lang="en-US" altLang="zh-CN" sz="3600" b="1" dirty="0">
                <a:solidFill>
                  <a:schemeClr val="bg1"/>
                </a:solidFill>
                <a:latin typeface="字由文艺黑" panose="00020600040101010101" pitchFamily="18" charset="-122"/>
                <a:ea typeface="字由文艺黑" panose="00020600040101010101" pitchFamily="18" charset="-122"/>
                <a:cs typeface="+mn-cs"/>
              </a:rPr>
              <a:t>0.35ms</a:t>
            </a:r>
            <a:r>
              <a:rPr lang="zh-CN" altLang="en-US" sz="3600" b="1" dirty="0">
                <a:solidFill>
                  <a:schemeClr val="bg1"/>
                </a:solidFill>
                <a:latin typeface="字由文艺黑" panose="00020600040101010101" pitchFamily="18" charset="-122"/>
                <a:ea typeface="字由文艺黑" panose="00020600040101010101" pitchFamily="18" charset="-122"/>
                <a:cs typeface="+mn-cs"/>
              </a:rPr>
              <a:t>、</a:t>
            </a:r>
            <a:r>
              <a:rPr lang="en-US" altLang="zh-CN" sz="3600" b="1" dirty="0">
                <a:solidFill>
                  <a:schemeClr val="bg1"/>
                </a:solidFill>
                <a:latin typeface="字由文艺黑" panose="00020600040101010101" pitchFamily="18" charset="-122"/>
                <a:ea typeface="字由文艺黑" panose="00020600040101010101" pitchFamily="18" charset="-122"/>
                <a:cs typeface="+mn-cs"/>
              </a:rPr>
              <a:t>0.4ms</a:t>
            </a:r>
            <a:r>
              <a:rPr lang="zh-CN" altLang="en-US" sz="3600" b="1" dirty="0">
                <a:solidFill>
                  <a:schemeClr val="bg1"/>
                </a:solidFill>
                <a:latin typeface="字由文艺黑" panose="00020600040101010101" pitchFamily="18" charset="-122"/>
                <a:ea typeface="字由文艺黑" panose="00020600040101010101" pitchFamily="18" charset="-122"/>
                <a:cs typeface="+mn-cs"/>
              </a:rPr>
              <a:t>左右</a:t>
            </a:r>
            <a:endParaRPr lang="en-US" altLang="zh-CN" sz="3600" b="1" dirty="0">
              <a:solidFill>
                <a:schemeClr val="bg1"/>
              </a:solidFill>
              <a:latin typeface="字由文艺黑" panose="00020600040101010101" pitchFamily="18" charset="-122"/>
              <a:ea typeface="字由文艺黑" panose="00020600040101010101" pitchFamily="18" charset="-122"/>
              <a:cs typeface="+mn-cs"/>
            </a:endParaRPr>
          </a:p>
        </p:txBody>
      </p:sp>
      <p:sp>
        <p:nvSpPr>
          <p:cNvPr id="19" name="文本框 18">
            <a:extLst>
              <a:ext uri="{FF2B5EF4-FFF2-40B4-BE49-F238E27FC236}">
                <a16:creationId xmlns:a16="http://schemas.microsoft.com/office/drawing/2014/main" id="{6C9FBD5A-9B8E-4422-B5ED-6D2EF2F137E0}"/>
              </a:ext>
            </a:extLst>
          </p:cNvPr>
          <p:cNvSpPr txBox="1"/>
          <p:nvPr/>
        </p:nvSpPr>
        <p:spPr>
          <a:xfrm>
            <a:off x="879627" y="1616359"/>
            <a:ext cx="17083232" cy="167513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lnSpc>
                <a:spcPts val="6400"/>
              </a:lnSpc>
            </a:pPr>
            <a:r>
              <a:rPr lang="zh-CN" altLang="en-US" sz="4800" dirty="0">
                <a:solidFill>
                  <a:srgbClr val="FFC000"/>
                </a:solidFill>
                <a:latin typeface="微软雅黑" panose="020B0503020204020204" pitchFamily="34" charset="-122"/>
                <a:ea typeface="微软雅黑" panose="020B0503020204020204" pitchFamily="34" charset="-122"/>
                <a:cs typeface="+mn-cs"/>
                <a:sym typeface="Microsoft YaHei"/>
              </a:rPr>
              <a:t>      输入为报警检查程序（上一问）返回的报警触发点信息，输出该报警影响的最长调用链路</a:t>
            </a:r>
          </a:p>
        </p:txBody>
      </p:sp>
    </p:spTree>
    <p:extLst>
      <p:ext uri="{BB962C8B-B14F-4D97-AF65-F5344CB8AC3E}">
        <p14:creationId xmlns:p14="http://schemas.microsoft.com/office/powerpoint/2010/main" val="637308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10006905"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问题二求解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动态搜索算法</a:t>
            </a:r>
            <a:endParaRPr lang="en-US" altLang="zh-CN"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A9B06E01-9C0D-4216-86D7-932BD06C92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4427" y="1786707"/>
            <a:ext cx="22376272" cy="11137463"/>
          </a:xfrm>
          <a:prstGeom prst="rect">
            <a:avLst/>
          </a:prstGeom>
        </p:spPr>
      </p:pic>
    </p:spTree>
    <p:extLst>
      <p:ext uri="{BB962C8B-B14F-4D97-AF65-F5344CB8AC3E}">
        <p14:creationId xmlns:p14="http://schemas.microsoft.com/office/powerpoint/2010/main" val="3747609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879627" y="487030"/>
            <a:ext cx="10006905" cy="1077218"/>
          </a:xfrm>
          <a:prstGeom prst="rect">
            <a:avLst/>
          </a:prstGeom>
          <a:ln w="12700">
            <a:miter lim="400000"/>
          </a:ln>
        </p:spPr>
        <p:txBody>
          <a:bodyPr wrap="non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问题二求解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动态搜索算法</a:t>
            </a:r>
            <a:endParaRPr lang="en-US" altLang="zh-CN"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197" name="ShockwaveFlash1" r:id="rId2" imgW="22568040" imgH="10809360"/>
        </mc:Choice>
        <mc:Fallback>
          <p:control name="ShockwaveFlash1" r:id="rId2" imgW="22568040" imgH="10809360">
            <p:pic>
              <p:nvPicPr>
                <p:cNvPr id="2" name="ShockwaveFlash1">
                  <a:extLst>
                    <a:ext uri="{FF2B5EF4-FFF2-40B4-BE49-F238E27FC236}">
                      <a16:creationId xmlns:a16="http://schemas.microsoft.com/office/drawing/2014/main" id="{20AE21E8-A4A1-44E6-8382-4D8DF7A3DE87}"/>
                    </a:ext>
                  </a:extLst>
                </p:cNvPr>
                <p:cNvPicPr>
                  <a:picLocks/>
                </p:cNvPicPr>
                <p:nvPr/>
              </p:nvPicPr>
              <p:blipFill>
                <a:blip r:embed="rId5"/>
                <a:stretch>
                  <a:fillRect/>
                </a:stretch>
              </p:blipFill>
              <p:spPr>
                <a:xfrm>
                  <a:off x="879475" y="2008188"/>
                  <a:ext cx="22567900" cy="10809287"/>
                </a:xfrm>
                <a:prstGeom prst="rect">
                  <a:avLst/>
                </a:prstGeom>
              </p:spPr>
            </p:pic>
          </p:control>
        </mc:Fallback>
      </mc:AlternateContent>
    </p:controls>
    <p:extLst>
      <p:ext uri="{BB962C8B-B14F-4D97-AF65-F5344CB8AC3E}">
        <p14:creationId xmlns:p14="http://schemas.microsoft.com/office/powerpoint/2010/main" val="370754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1"/>
          <p:cNvSpPr txBox="1"/>
          <p:nvPr/>
        </p:nvSpPr>
        <p:spPr>
          <a:xfrm>
            <a:off x="1043751" y="651153"/>
            <a:ext cx="3375281" cy="1077218"/>
          </a:xfrm>
          <a:prstGeom prst="rect">
            <a:avLst/>
          </a:prstGeom>
          <a:ln w="12700">
            <a:miter lim="400000"/>
          </a:ln>
        </p:spPr>
        <p:txBody>
          <a:bodyPr wrap="square" lIns="45719" rIns="45719">
            <a:spAutoFit/>
          </a:bodyPr>
          <a:lstStyle>
            <a:lvl1pPr>
              <a:defRPr sz="6400" b="1">
                <a:solidFill>
                  <a:srgbClr val="EC5E2B"/>
                </a:solidFill>
                <a:latin typeface="Microsoft YaHei"/>
                <a:ea typeface="Microsoft YaHei"/>
                <a:cs typeface="Microsoft YaHei"/>
                <a:sym typeface="Microsoft YaHei"/>
              </a:defRPr>
            </a:lvl1pPr>
          </a:lstStyle>
          <a:p>
            <a:pPr algn="l"/>
            <a:r>
              <a:rPr lang="zh-CN" altLang="en-US" dirty="0">
                <a:latin typeface="微软雅黑" panose="020B0503020204020204" pitchFamily="34" charset="-122"/>
                <a:ea typeface="微软雅黑" panose="020B0503020204020204" pitchFamily="34" charset="-122"/>
              </a:rPr>
              <a:t>爬分过程</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D872E7B5-2DF4-4C33-822C-22C5FE010F03}"/>
              </a:ext>
            </a:extLst>
          </p:cNvPr>
          <p:cNvGraphicFramePr>
            <a:graphicFrameLocks noGrp="1"/>
          </p:cNvGraphicFramePr>
          <p:nvPr>
            <p:extLst>
              <p:ext uri="{D42A27DB-BD31-4B8C-83A1-F6EECF244321}">
                <p14:modId xmlns:p14="http://schemas.microsoft.com/office/powerpoint/2010/main" val="1360527259"/>
              </p:ext>
            </p:extLst>
          </p:nvPr>
        </p:nvGraphicFramePr>
        <p:xfrm>
          <a:off x="2104249" y="1728371"/>
          <a:ext cx="20175501" cy="11814820"/>
        </p:xfrm>
        <a:graphic>
          <a:graphicData uri="http://schemas.openxmlformats.org/drawingml/2006/table">
            <a:tbl>
              <a:tblPr firstRow="1" bandRow="1">
                <a:tableStyleId>{3B4B98B0-60AC-42C2-AFA5-B58CD77FA1E5}</a:tableStyleId>
              </a:tblPr>
              <a:tblGrid>
                <a:gridCol w="1506459">
                  <a:extLst>
                    <a:ext uri="{9D8B030D-6E8A-4147-A177-3AD203B41FA5}">
                      <a16:colId xmlns:a16="http://schemas.microsoft.com/office/drawing/2014/main" val="856513067"/>
                    </a:ext>
                  </a:extLst>
                </a:gridCol>
                <a:gridCol w="15826154">
                  <a:extLst>
                    <a:ext uri="{9D8B030D-6E8A-4147-A177-3AD203B41FA5}">
                      <a16:colId xmlns:a16="http://schemas.microsoft.com/office/drawing/2014/main" val="486342343"/>
                    </a:ext>
                  </a:extLst>
                </a:gridCol>
                <a:gridCol w="2842888">
                  <a:extLst>
                    <a:ext uri="{9D8B030D-6E8A-4147-A177-3AD203B41FA5}">
                      <a16:colId xmlns:a16="http://schemas.microsoft.com/office/drawing/2014/main" val="2283694133"/>
                    </a:ext>
                  </a:extLst>
                </a:gridCol>
              </a:tblGrid>
              <a:tr h="542715">
                <a:tc>
                  <a:txBody>
                    <a:bodyPr/>
                    <a:lstStyle/>
                    <a:p>
                      <a:pPr marL="0" marR="0" indent="0" algn="ctr" defTabSz="825500" rtl="0" latinLnBrk="0">
                        <a:lnSpc>
                          <a:spcPct val="100000"/>
                        </a:lnSpc>
                        <a:spcBef>
                          <a:spcPts val="0"/>
                        </a:spcBef>
                        <a:spcAft>
                          <a:spcPts val="0"/>
                        </a:spcAft>
                        <a:buClrTx/>
                        <a:buSzTx/>
                        <a:buFontTx/>
                        <a:buNone/>
                      </a:pPr>
                      <a:r>
                        <a:rPr lang="zh-CN" altLang="en-US" sz="4400" b="1" i="0" u="none" strike="noStrike" cap="none" spc="0" baseline="0" dirty="0">
                          <a:ln>
                            <a:noFill/>
                          </a:ln>
                          <a:solidFill>
                            <a:srgbClr val="FF5000"/>
                          </a:solidFill>
                          <a:uFillTx/>
                          <a:latin typeface="+mn-lt"/>
                          <a:ea typeface="+mn-ea"/>
                          <a:cs typeface="+mn-cs"/>
                          <a:sym typeface="Helvetica Light"/>
                        </a:rPr>
                        <a:t>日期</a:t>
                      </a: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400" b="1" i="0" u="none" strike="noStrike" cap="none" spc="0" baseline="0" dirty="0">
                          <a:ln>
                            <a:noFill/>
                          </a:ln>
                          <a:solidFill>
                            <a:srgbClr val="FF5000"/>
                          </a:solidFill>
                          <a:uFillTx/>
                          <a:latin typeface="+mn-lt"/>
                          <a:ea typeface="+mn-ea"/>
                          <a:cs typeface="+mn-cs"/>
                          <a:sym typeface="Helvetica Light"/>
                        </a:rPr>
                        <a:t>爬分内容</a:t>
                      </a: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4400" b="1" i="0" u="none" strike="noStrike" cap="none" spc="0" baseline="0" dirty="0">
                          <a:ln>
                            <a:noFill/>
                          </a:ln>
                          <a:solidFill>
                            <a:srgbClr val="FF5000"/>
                          </a:solidFill>
                          <a:uFillTx/>
                          <a:latin typeface="+mn-lt"/>
                          <a:ea typeface="+mn-ea"/>
                          <a:cs typeface="+mn-cs"/>
                          <a:sym typeface="Helvetica Light"/>
                        </a:rPr>
                        <a:t>是否有效</a:t>
                      </a:r>
                    </a:p>
                  </a:txBody>
                  <a:tcPr anchor="ctr"/>
                </a:tc>
                <a:extLst>
                  <a:ext uri="{0D108BD9-81ED-4DB2-BD59-A6C34878D82A}">
                    <a16:rowId xmlns:a16="http://schemas.microsoft.com/office/drawing/2014/main" val="626027825"/>
                  </a:ext>
                </a:extLst>
              </a:tr>
              <a:tr h="576551">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7-06</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baseline </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使用单线程块读完</a:t>
                      </a:r>
                    </a:p>
                  </a:txBody>
                  <a:tcPr anchor="ctr"/>
                </a:tc>
                <a:tc>
                  <a:txBody>
                    <a:bodyPr/>
                    <a:lstStyle/>
                    <a:p>
                      <a:pPr marL="0" marR="0" indent="0" algn="ctr" defTabSz="825500" rtl="0" latinLnBrk="0">
                        <a:lnSpc>
                          <a:spcPct val="100000"/>
                        </a:lnSpc>
                        <a:spcBef>
                          <a:spcPts val="0"/>
                        </a:spcBef>
                        <a:spcAft>
                          <a:spcPts val="0"/>
                        </a:spcAft>
                        <a:buClrTx/>
                        <a:buSzTx/>
                        <a:buFontTx/>
                        <a:buNone/>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2285486938"/>
                  </a:ext>
                </a:extLst>
              </a:tr>
              <a:tr h="621559">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7-08</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建图使用链式前向星</a:t>
                      </a: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1117465363"/>
                  </a:ext>
                </a:extLst>
              </a:tr>
              <a:tr h="570513">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7-09</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去除所有硬编码，为了鲁棒性</a:t>
                      </a: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1081710033"/>
                  </a:ext>
                </a:extLst>
              </a:tr>
              <a:tr h="961569">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7-10</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第二阶段的数据应该在第一阶段答案计算的时候进行汇总，减少读取时的工作量（单线程提升了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5s </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第一个数据集</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a:t>
                      </a: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3207639549"/>
                  </a:ext>
                </a:extLst>
              </a:tr>
              <a:tr h="570513">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7-11</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提前计算阶段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2 </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的答案</a:t>
                      </a:r>
                      <a:endPar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3027661554"/>
                  </a:ext>
                </a:extLst>
              </a:tr>
              <a:tr h="666843">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7-11</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阶段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2 </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的答案其实只需要算规则里的，我们过滤一下</a:t>
                      </a:r>
                      <a:endPar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2791707097"/>
                  </a:ext>
                </a:extLst>
              </a:tr>
              <a:tr h="579522">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7-11</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优化阶段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1 </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的读文件逻辑，现在判断太多了，我们可以抽离</a:t>
                      </a:r>
                      <a:endPar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2511891111"/>
                  </a:ext>
                </a:extLst>
              </a:tr>
              <a:tr h="961569">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7-11</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求解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P99 </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其实可以转换成求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P01</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，即从大到小排序，然后拿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1% </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位置的值</a:t>
                      </a: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4122739572"/>
                  </a:ext>
                </a:extLst>
              </a:tr>
              <a:tr h="961569">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7-13</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拓扑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 DP </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即可一次性找到所有节点的最长路径，线下找到最短路仅需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0ms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3723106808"/>
                  </a:ext>
                </a:extLst>
              </a:tr>
              <a:tr h="579522">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7-13</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提前维护一阶段的答案最大最小值，优化第一阶段答案的计算</a:t>
                      </a:r>
                      <a:endPar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3716242326"/>
                  </a:ext>
                </a:extLst>
              </a:tr>
              <a:tr h="799653">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7-14</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查询自适应，动态的根据哈希是否冲突选择何种的查询方式</a:t>
                      </a:r>
                      <a:endPar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2143465849"/>
                  </a:ext>
                </a:extLst>
              </a:tr>
              <a:tr h="700777">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7-15</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双线程流水线处理</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生产者</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消费者模式</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a:t>
                      </a: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3253874057"/>
                  </a:ext>
                </a:extLst>
              </a:tr>
              <a:tr h="961569">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7-15</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将数据解析提取出来，添加一条流水线，构成读取</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-&gt;</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解析</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-&gt;</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计算流水线</a:t>
                      </a: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2793866733"/>
                  </a:ext>
                </a:extLst>
              </a:tr>
              <a:tr h="961569">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7-16</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使用查询的所有属性计算哈希值作为 </a:t>
                      </a: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key</a:t>
                      </a: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，动态的找出一个适合的令其不冲突的魔数</a:t>
                      </a: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235874296"/>
                  </a:ext>
                </a:extLst>
              </a:tr>
              <a:tr h="579522">
                <a:tc>
                  <a:txBody>
                    <a:bodyPr/>
                    <a:lstStyle/>
                    <a:p>
                      <a:pPr marL="0" marR="0" indent="0" algn="ctr" defTabSz="825500" rtl="0" latinLnBrk="0">
                        <a:lnSpc>
                          <a:spcPct val="100000"/>
                        </a:lnSpc>
                        <a:spcBef>
                          <a:spcPts val="0"/>
                        </a:spcBef>
                        <a:spcAft>
                          <a:spcPts val="0"/>
                        </a:spcAft>
                        <a:buClrTx/>
                        <a:buSzTx/>
                        <a:buFontTx/>
                        <a:buNone/>
                      </a:pPr>
                      <a:r>
                        <a:rPr lang="en-US" altLang="zh-CN" sz="2800" b="0" i="0" u="none" strike="noStrike" cap="none" spc="0" baseline="0" dirty="0">
                          <a:ln>
                            <a:noFill/>
                          </a:ln>
                          <a:solidFill>
                            <a:srgbClr val="FFC000"/>
                          </a:solidFill>
                          <a:uFillTx/>
                          <a:latin typeface="+mn-lt"/>
                          <a:ea typeface="+mn-ea"/>
                          <a:cs typeface="+mn-cs"/>
                          <a:sym typeface="Helvetica Light"/>
                        </a:rPr>
                        <a:t>7-16</a:t>
                      </a:r>
                      <a:endParaRPr lang="zh-CN" altLang="en-US" sz="2800" b="0" i="0" u="none" strike="noStrike" cap="none" spc="0" baseline="0" dirty="0">
                        <a:ln>
                          <a:noFill/>
                        </a:ln>
                        <a:solidFill>
                          <a:srgbClr val="FFC000"/>
                        </a:solidFill>
                        <a:uFillTx/>
                        <a:latin typeface="+mn-lt"/>
                        <a:ea typeface="+mn-ea"/>
                        <a:cs typeface="+mn-cs"/>
                        <a:sym typeface="Helvetica Light"/>
                      </a:endParaRPr>
                    </a:p>
                  </a:txBody>
                  <a:tcPr anchor="ctr"/>
                </a:tc>
                <a:tc>
                  <a:txBody>
                    <a:bodyPr/>
                    <a:lstStyle/>
                    <a:p>
                      <a:pPr marL="0" marR="0" indent="0" algn="ctr" defTabSz="825500" rtl="0" latinLnBrk="0">
                        <a:lnSpc>
                          <a:spcPct val="100000"/>
                        </a:lnSpc>
                        <a:spcBef>
                          <a:spcPts val="0"/>
                        </a:spcBef>
                        <a:spcAft>
                          <a:spcPts val="0"/>
                        </a:spcAft>
                        <a:buClrTx/>
                        <a:buSzTx/>
                        <a:buFontTx/>
                        <a:buNone/>
                      </a:pPr>
                      <a:r>
                        <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加入第二阶段查询预热</a:t>
                      </a:r>
                    </a:p>
                  </a:txBody>
                  <a:tcPr anchor="ct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altLang="zh-CN"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rPr>
                        <a:t>Yes</a:t>
                      </a:r>
                      <a:endParaRPr lang="zh-CN" altLang="en-US" sz="2800" b="1" i="0" u="none" strike="noStrike" cap="none" spc="0" baseline="0" dirty="0">
                        <a:ln>
                          <a:noFill/>
                        </a:ln>
                        <a:solidFill>
                          <a:schemeClr val="bg1"/>
                        </a:solidFill>
                        <a:uFillTx/>
                        <a:latin typeface="Times New Roman" panose="02020603050405020304" pitchFamily="18" charset="0"/>
                        <a:ea typeface="微软雅黑" panose="020B0503020204020204" pitchFamily="34" charset="-122"/>
                        <a:cs typeface="+mn-cs"/>
                        <a:sym typeface="Helvetica Light"/>
                      </a:endParaRPr>
                    </a:p>
                  </a:txBody>
                  <a:tcPr anchor="ctr"/>
                </a:tc>
                <a:extLst>
                  <a:ext uri="{0D108BD9-81ED-4DB2-BD59-A6C34878D82A}">
                    <a16:rowId xmlns:a16="http://schemas.microsoft.com/office/drawing/2014/main" val="2075257947"/>
                  </a:ext>
                </a:extLst>
              </a:tr>
            </a:tbl>
          </a:graphicData>
        </a:graphic>
      </p:graphicFrame>
    </p:spTree>
    <p:extLst>
      <p:ext uri="{BB962C8B-B14F-4D97-AF65-F5344CB8AC3E}">
        <p14:creationId xmlns:p14="http://schemas.microsoft.com/office/powerpoint/2010/main" val="3913297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9525" cap="flat">
          <a:solidFill>
            <a:srgbClr val="000000"/>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922</TotalTime>
  <Words>849</Words>
  <Application>Microsoft Office PowerPoint</Application>
  <PresentationFormat>自定义</PresentationFormat>
  <Paragraphs>133</Paragraphs>
  <Slides>14</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Helvetica Light</vt:lpstr>
      <vt:lpstr>Helvetica Neue</vt:lpstr>
      <vt:lpstr>Helvetica Neue Medium</vt:lpstr>
      <vt:lpstr>Microsoft YaHei</vt:lpstr>
      <vt:lpstr>Microsoft YaHei</vt:lpstr>
      <vt:lpstr>站酷文艺体</vt:lpstr>
      <vt:lpstr>字由文艺黑</vt:lpstr>
      <vt:lpstr>Times New Roman</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飞 彦</cp:lastModifiedBy>
  <cp:revision>507</cp:revision>
  <dcterms:created xsi:type="dcterms:W3CDTF">2020-07-23T05:24:43Z</dcterms:created>
  <dcterms:modified xsi:type="dcterms:W3CDTF">2020-07-30T02:57:07Z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