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DM Sans" pitchFamily="2" charset="0"/>
      <p:regular r:id="rId21"/>
    </p:embeddedFont>
    <p:embeddedFont>
      <p:font typeface="DM Sans Bold" charset="0"/>
      <p:regular r:id="rId22"/>
    </p:embeddedFont>
    <p:embeddedFont>
      <p:font typeface="DM Sans Bold Italics"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787"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en.wikipedia.org/wiki/First_normal_form" TargetMode="External"/><Relationship Id="rId4" Type="http://schemas.openxmlformats.org/officeDocument/2006/relationships/image" Target="../media/image27.svg"/></Relationships>
</file>

<file path=ppt/slides/_rels/slide1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9.svg"/><Relationship Id="rId4" Type="http://schemas.openxmlformats.org/officeDocument/2006/relationships/image" Target="../media/image11.sv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svg"/><Relationship Id="rId11" Type="http://schemas.openxmlformats.org/officeDocument/2006/relationships/image" Target="../media/image34.png"/><Relationship Id="rId5" Type="http://schemas.openxmlformats.org/officeDocument/2006/relationships/image" Target="../media/image20.png"/><Relationship Id="rId10" Type="http://schemas.openxmlformats.org/officeDocument/2006/relationships/image" Target="../media/image29.svg"/><Relationship Id="rId4" Type="http://schemas.openxmlformats.org/officeDocument/2006/relationships/image" Target="../media/image11.sv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en.wikipedia.org/wiki/First_normal_form" TargetMode="External"/><Relationship Id="rId4" Type="http://schemas.openxmlformats.org/officeDocument/2006/relationships/image" Target="../media/image27.svg"/></Relationships>
</file>

<file path=ppt/slides/_rels/slide1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9.svg"/><Relationship Id="rId4" Type="http://schemas.openxmlformats.org/officeDocument/2006/relationships/image" Target="../media/image11.svg"/><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27.sv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en.wikipedia.org/wiki/First_normal_form" TargetMode="External"/><Relationship Id="rId4" Type="http://schemas.openxmlformats.org/officeDocument/2006/relationships/image" Target="../media/image27.svg"/></Relationships>
</file>

<file path=ppt/slides/_rels/slide17.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8.png"/><Relationship Id="rId3" Type="http://schemas.openxmlformats.org/officeDocument/2006/relationships/image" Target="../media/image10.png"/><Relationship Id="rId7" Type="http://schemas.openxmlformats.org/officeDocument/2006/relationships/image" Target="../media/image18.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26.png"/><Relationship Id="rId5" Type="http://schemas.openxmlformats.org/officeDocument/2006/relationships/image" Target="../media/image12.png"/><Relationship Id="rId15" Type="http://schemas.openxmlformats.org/officeDocument/2006/relationships/image" Target="../media/image36.png"/><Relationship Id="rId10" Type="http://schemas.openxmlformats.org/officeDocument/2006/relationships/image" Target="../media/image23.svg"/><Relationship Id="rId4" Type="http://schemas.openxmlformats.org/officeDocument/2006/relationships/image" Target="../media/image11.svg"/><Relationship Id="rId9" Type="http://schemas.openxmlformats.org/officeDocument/2006/relationships/image" Target="../media/image22.png"/><Relationship Id="rId14" Type="http://schemas.openxmlformats.org/officeDocument/2006/relationships/image" Target="../media/image29.svg"/></Relationships>
</file>

<file path=ppt/slides/_rels/slide18.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8.png"/><Relationship Id="rId3" Type="http://schemas.openxmlformats.org/officeDocument/2006/relationships/image" Target="../media/image10.png"/><Relationship Id="rId7" Type="http://schemas.openxmlformats.org/officeDocument/2006/relationships/image" Target="../media/image18.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26.png"/><Relationship Id="rId5" Type="http://schemas.openxmlformats.org/officeDocument/2006/relationships/image" Target="../media/image12.png"/><Relationship Id="rId10" Type="http://schemas.openxmlformats.org/officeDocument/2006/relationships/image" Target="../media/image23.svg"/><Relationship Id="rId4" Type="http://schemas.openxmlformats.org/officeDocument/2006/relationships/image" Target="../media/image11.svg"/><Relationship Id="rId9" Type="http://schemas.openxmlformats.org/officeDocument/2006/relationships/image" Target="../media/image22.png"/><Relationship Id="rId14" Type="http://schemas.openxmlformats.org/officeDocument/2006/relationships/image" Target="../media/image29.svg"/></Relationships>
</file>

<file path=ppt/slides/_rels/slide19.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6.png"/><Relationship Id="rId3" Type="http://schemas.openxmlformats.org/officeDocument/2006/relationships/image" Target="../media/image30.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14.png"/><Relationship Id="rId14" Type="http://schemas.openxmlformats.org/officeDocument/2006/relationships/image" Target="../media/image27.svg"/></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8.png"/><Relationship Id="rId3" Type="http://schemas.openxmlformats.org/officeDocument/2006/relationships/image" Target="../media/image10.png"/><Relationship Id="rId7" Type="http://schemas.openxmlformats.org/officeDocument/2006/relationships/image" Target="../media/image18.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26.png"/><Relationship Id="rId5" Type="http://schemas.openxmlformats.org/officeDocument/2006/relationships/image" Target="../media/image12.png"/><Relationship Id="rId15" Type="http://schemas.openxmlformats.org/officeDocument/2006/relationships/image" Target="../media/image32.png"/><Relationship Id="rId10" Type="http://schemas.openxmlformats.org/officeDocument/2006/relationships/image" Target="../media/image23.svg"/><Relationship Id="rId4" Type="http://schemas.openxmlformats.org/officeDocument/2006/relationships/image" Target="../media/image11.svg"/><Relationship Id="rId9" Type="http://schemas.openxmlformats.org/officeDocument/2006/relationships/image" Target="../media/image22.png"/><Relationship Id="rId14" Type="http://schemas.openxmlformats.org/officeDocument/2006/relationships/image" Target="../media/image29.svg"/></Relationships>
</file>

<file path=ppt/slides/_rels/slide5.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8.png"/><Relationship Id="rId3" Type="http://schemas.openxmlformats.org/officeDocument/2006/relationships/image" Target="../media/image10.png"/><Relationship Id="rId7" Type="http://schemas.openxmlformats.org/officeDocument/2006/relationships/image" Target="../media/image18.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26.png"/><Relationship Id="rId5" Type="http://schemas.openxmlformats.org/officeDocument/2006/relationships/image" Target="../media/image12.png"/><Relationship Id="rId15" Type="http://schemas.openxmlformats.org/officeDocument/2006/relationships/image" Target="../media/image33.png"/><Relationship Id="rId10" Type="http://schemas.openxmlformats.org/officeDocument/2006/relationships/image" Target="../media/image23.svg"/><Relationship Id="rId4" Type="http://schemas.openxmlformats.org/officeDocument/2006/relationships/image" Target="../media/image11.svg"/><Relationship Id="rId9" Type="http://schemas.openxmlformats.org/officeDocument/2006/relationships/image" Target="../media/image22.png"/><Relationship Id="rId14" Type="http://schemas.openxmlformats.org/officeDocument/2006/relationships/image" Target="../media/image29.svg"/></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9.svg"/><Relationship Id="rId4" Type="http://schemas.openxmlformats.org/officeDocument/2006/relationships/image" Target="../media/image11.svg"/><Relationship Id="rId9" Type="http://schemas.openxmlformats.org/officeDocument/2006/relationships/image" Target="../media/image28.png"/></Relationships>
</file>

<file path=ppt/slides/_rels/slide7.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9.svg"/><Relationship Id="rId4" Type="http://schemas.openxmlformats.org/officeDocument/2006/relationships/image" Target="../media/image11.svg"/><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9.svg"/><Relationship Id="rId4" Type="http://schemas.openxmlformats.org/officeDocument/2006/relationships/image" Target="../media/image11.svg"/><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en.wikipedia.org/wiki/First_normal_form" TargetMode="External"/><Relationship Id="rId4"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sp>
      <p:sp>
        <p:nvSpPr>
          <p:cNvPr id="17" name="TextBox 17"/>
          <p:cNvSpPr txBox="1"/>
          <p:nvPr/>
        </p:nvSpPr>
        <p:spPr>
          <a:xfrm>
            <a:off x="3688802" y="3136543"/>
            <a:ext cx="10910396" cy="3200970"/>
          </a:xfrm>
          <a:prstGeom prst="rect">
            <a:avLst/>
          </a:prstGeom>
        </p:spPr>
        <p:txBody>
          <a:bodyPr lIns="0" tIns="0" rIns="0" bIns="0" rtlCol="0" anchor="t">
            <a:spAutoFit/>
          </a:bodyPr>
          <a:lstStyle/>
          <a:p>
            <a:pPr algn="ctr">
              <a:lnSpc>
                <a:spcPts val="12218"/>
              </a:lnSpc>
            </a:pPr>
            <a:r>
              <a:rPr lang="en-US" sz="12998">
                <a:solidFill>
                  <a:srgbClr val="000000"/>
                </a:solidFill>
                <a:latin typeface="DM Sans Bold"/>
              </a:rPr>
              <a:t>Project presentation</a:t>
            </a:r>
          </a:p>
        </p:txBody>
      </p:sp>
      <p:sp>
        <p:nvSpPr>
          <p:cNvPr id="18" name="TextBox 18"/>
          <p:cNvSpPr txBox="1"/>
          <p:nvPr/>
        </p:nvSpPr>
        <p:spPr>
          <a:xfrm>
            <a:off x="4914102" y="6347808"/>
            <a:ext cx="8459795" cy="1130476"/>
          </a:xfrm>
          <a:prstGeom prst="rect">
            <a:avLst/>
          </a:prstGeom>
        </p:spPr>
        <p:txBody>
          <a:bodyPr lIns="0" tIns="0" rIns="0" bIns="0" rtlCol="0" anchor="t">
            <a:spAutoFit/>
          </a:bodyPr>
          <a:lstStyle/>
          <a:p>
            <a:pPr algn="ctr">
              <a:lnSpc>
                <a:spcPts val="4381"/>
              </a:lnSpc>
            </a:pPr>
            <a:r>
              <a:rPr lang="en-US" sz="4381" spc="-87">
                <a:solidFill>
                  <a:srgbClr val="000000"/>
                </a:solidFill>
                <a:latin typeface="DM Sans Bold"/>
              </a:rPr>
              <a:t>Presented by MAYNAK RAJ</a:t>
            </a:r>
          </a:p>
          <a:p>
            <a:pPr algn="ctr">
              <a:lnSpc>
                <a:spcPts val="4381"/>
              </a:lnSpc>
            </a:pPr>
            <a:r>
              <a:rPr lang="en-US" sz="4381" spc="-87">
                <a:solidFill>
                  <a:srgbClr val="000000"/>
                </a:solidFill>
                <a:latin typeface="DM Sans Bold"/>
              </a:rPr>
              <a:t>22BAI1118</a:t>
            </a:r>
          </a:p>
        </p:txBody>
      </p:sp>
      <p:sp>
        <p:nvSpPr>
          <p:cNvPr id="19" name="Freeform 19"/>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28700" y="259753"/>
            <a:ext cx="7567145" cy="2582288"/>
          </a:xfrm>
          <a:custGeom>
            <a:avLst/>
            <a:gdLst/>
            <a:ahLst/>
            <a:cxnLst/>
            <a:rect l="l" t="t" r="r" b="b"/>
            <a:pathLst>
              <a:path w="7567145" h="2582288">
                <a:moveTo>
                  <a:pt x="0" y="0"/>
                </a:moveTo>
                <a:lnTo>
                  <a:pt x="7567145" y="0"/>
                </a:lnTo>
                <a:lnTo>
                  <a:pt x="7567145"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TextBox 4"/>
          <p:cNvSpPr txBox="1"/>
          <p:nvPr/>
        </p:nvSpPr>
        <p:spPr>
          <a:xfrm>
            <a:off x="1731022" y="634904"/>
            <a:ext cx="7848753" cy="3387090"/>
          </a:xfrm>
          <a:prstGeom prst="rect">
            <a:avLst/>
          </a:prstGeom>
        </p:spPr>
        <p:txBody>
          <a:bodyPr lIns="0" tIns="0" rIns="0" bIns="0" rtlCol="0" anchor="t">
            <a:spAutoFit/>
          </a:bodyPr>
          <a:lstStyle/>
          <a:p>
            <a:pPr>
              <a:lnSpc>
                <a:spcPts val="8730"/>
              </a:lnSpc>
            </a:pPr>
            <a:r>
              <a:rPr lang="en-US" sz="9000">
                <a:solidFill>
                  <a:srgbClr val="000000"/>
                </a:solidFill>
                <a:latin typeface="DM Sans Bold"/>
                <a:hlinkClick r:id="rId5" tooltip="https://en.wikipedia.org/wiki/First_normal_form"/>
              </a:rPr>
              <a:t>Second Normal Form</a:t>
            </a:r>
          </a:p>
          <a:p>
            <a:pPr>
              <a:lnSpc>
                <a:spcPts val="8730"/>
              </a:lnSpc>
            </a:pPr>
            <a:endParaRPr lang="en-US" sz="9000">
              <a:solidFill>
                <a:srgbClr val="000000"/>
              </a:solidFill>
              <a:latin typeface="DM Sans Bold"/>
              <a:hlinkClick r:id="rId5" tooltip="https://en.wikipedia.org/wiki/First_normal_form"/>
            </a:endParaRPr>
          </a:p>
        </p:txBody>
      </p:sp>
      <p:sp>
        <p:nvSpPr>
          <p:cNvPr id="5" name="TextBox 5"/>
          <p:cNvSpPr txBox="1"/>
          <p:nvPr/>
        </p:nvSpPr>
        <p:spPr>
          <a:xfrm>
            <a:off x="2141724" y="3964844"/>
            <a:ext cx="14876103" cy="4230362"/>
          </a:xfrm>
          <a:prstGeom prst="rect">
            <a:avLst/>
          </a:prstGeom>
        </p:spPr>
        <p:txBody>
          <a:bodyPr lIns="0" tIns="0" rIns="0" bIns="0" rtlCol="0" anchor="t">
            <a:spAutoFit/>
          </a:bodyPr>
          <a:lstStyle/>
          <a:p>
            <a:pPr>
              <a:lnSpc>
                <a:spcPts val="4209"/>
              </a:lnSpc>
            </a:pPr>
            <a:r>
              <a:rPr lang="en-US" sz="3118" spc="187">
                <a:solidFill>
                  <a:srgbClr val="000000"/>
                </a:solidFill>
                <a:latin typeface="DM Sans"/>
              </a:rPr>
              <a:t>2NF requirements: </a:t>
            </a:r>
          </a:p>
          <a:p>
            <a:pPr marL="0" lvl="0" indent="0">
              <a:lnSpc>
                <a:spcPts val="4209"/>
              </a:lnSpc>
              <a:spcBef>
                <a:spcPct val="0"/>
              </a:spcBef>
            </a:pPr>
            <a:r>
              <a:rPr lang="en-US" sz="3118" spc="187">
                <a:solidFill>
                  <a:srgbClr val="000000"/>
                </a:solidFill>
                <a:latin typeface="DM Sans"/>
              </a:rPr>
              <a:t>• No partial dependency: All non-key attributes (attributes not part of the candidate key(s)) must be fully dependent on the entire primary key (the minimum set of attributes that uniquely identifies each row in the table). This means: A non-key attribute cannot be determined solely by a proper subset of the primary key. Every non-key attribute must be completely determined by the entire primary key, not just a part of it.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AutoShape 3"/>
          <p:cNvSpPr/>
          <p:nvPr/>
        </p:nvSpPr>
        <p:spPr>
          <a:xfrm>
            <a:off x="0" y="4119191"/>
            <a:ext cx="20061513" cy="0"/>
          </a:xfrm>
          <a:prstGeom prst="line">
            <a:avLst/>
          </a:prstGeom>
          <a:ln w="28575" cap="flat">
            <a:solidFill>
              <a:srgbClr val="000000"/>
            </a:solidFill>
            <a:prstDash val="solid"/>
            <a:headEnd type="none" w="sm" len="sm"/>
            <a:tailEnd type="none" w="sm" len="sm"/>
          </a:ln>
        </p:spPr>
      </p:sp>
      <p:grpSp>
        <p:nvGrpSpPr>
          <p:cNvPr id="4" name="Group 4"/>
          <p:cNvGrpSpPr/>
          <p:nvPr/>
        </p:nvGrpSpPr>
        <p:grpSpPr>
          <a:xfrm>
            <a:off x="10242662" y="3868163"/>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2197323" y="3868163"/>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sp>
        <p:nvSpPr>
          <p:cNvPr id="10" name="Freeform 10"/>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11" name="Freeform 11"/>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12" name="TextBox 12"/>
          <p:cNvSpPr txBox="1"/>
          <p:nvPr/>
        </p:nvSpPr>
        <p:spPr>
          <a:xfrm>
            <a:off x="-861186" y="381542"/>
            <a:ext cx="8822997" cy="1177290"/>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Changes</a:t>
            </a:r>
          </a:p>
        </p:txBody>
      </p:sp>
      <p:sp>
        <p:nvSpPr>
          <p:cNvPr id="13" name="TextBox 13"/>
          <p:cNvSpPr txBox="1"/>
          <p:nvPr/>
        </p:nvSpPr>
        <p:spPr>
          <a:xfrm>
            <a:off x="2197323" y="4575014"/>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01</a:t>
            </a:r>
          </a:p>
        </p:txBody>
      </p:sp>
      <p:sp>
        <p:nvSpPr>
          <p:cNvPr id="14" name="TextBox 14"/>
          <p:cNvSpPr txBox="1"/>
          <p:nvPr/>
        </p:nvSpPr>
        <p:spPr>
          <a:xfrm>
            <a:off x="10202833" y="4575014"/>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02</a:t>
            </a:r>
          </a:p>
        </p:txBody>
      </p:sp>
      <p:sp>
        <p:nvSpPr>
          <p:cNvPr id="15" name="TextBox 15"/>
          <p:cNvSpPr txBox="1"/>
          <p:nvPr/>
        </p:nvSpPr>
        <p:spPr>
          <a:xfrm>
            <a:off x="3232874" y="4294019"/>
            <a:ext cx="4728937" cy="4044351"/>
          </a:xfrm>
          <a:prstGeom prst="rect">
            <a:avLst/>
          </a:prstGeom>
        </p:spPr>
        <p:txBody>
          <a:bodyPr lIns="0" tIns="0" rIns="0" bIns="0" rtlCol="0" anchor="t">
            <a:spAutoFit/>
          </a:bodyPr>
          <a:lstStyle/>
          <a:p>
            <a:pPr>
              <a:lnSpc>
                <a:spcPts val="3237"/>
              </a:lnSpc>
            </a:pPr>
            <a:r>
              <a:rPr lang="en-US" sz="2075">
                <a:solidFill>
                  <a:srgbClr val="000000"/>
                </a:solidFill>
                <a:latin typeface="DM Sans"/>
              </a:rPr>
              <a:t>CREATE TABLE Employees ( Employee_Id INTEGER PRIMARY KEY, </a:t>
            </a:r>
          </a:p>
          <a:p>
            <a:pPr>
              <a:lnSpc>
                <a:spcPts val="3237"/>
              </a:lnSpc>
            </a:pPr>
            <a:r>
              <a:rPr lang="en-US" sz="2075">
                <a:solidFill>
                  <a:srgbClr val="000000"/>
                </a:solidFill>
                <a:latin typeface="DM Sans"/>
              </a:rPr>
              <a:t>Name VARCHAR(50), </a:t>
            </a:r>
          </a:p>
          <a:p>
            <a:pPr>
              <a:lnSpc>
                <a:spcPts val="3237"/>
              </a:lnSpc>
            </a:pPr>
            <a:r>
              <a:rPr lang="en-US" sz="2075">
                <a:solidFill>
                  <a:srgbClr val="000000"/>
                </a:solidFill>
                <a:latin typeface="DM Sans"/>
              </a:rPr>
              <a:t>DOB DATE, Age INTEGER, </a:t>
            </a:r>
          </a:p>
          <a:p>
            <a:pPr>
              <a:lnSpc>
                <a:spcPts val="3237"/>
              </a:lnSpc>
            </a:pPr>
            <a:r>
              <a:rPr lang="en-US" sz="2075">
                <a:solidFill>
                  <a:srgbClr val="000000"/>
                </a:solidFill>
                <a:latin typeface="DM Sans"/>
              </a:rPr>
              <a:t>Gender VARCHAR(20), </a:t>
            </a:r>
          </a:p>
          <a:p>
            <a:pPr>
              <a:lnSpc>
                <a:spcPts val="3237"/>
              </a:lnSpc>
            </a:pPr>
            <a:r>
              <a:rPr lang="en-US" sz="2075">
                <a:solidFill>
                  <a:srgbClr val="000000"/>
                </a:solidFill>
                <a:latin typeface="DM Sans"/>
              </a:rPr>
              <a:t>Address_Id INTEGER REFERENCES Address(Address_id), </a:t>
            </a:r>
          </a:p>
          <a:p>
            <a:pPr>
              <a:lnSpc>
                <a:spcPts val="3237"/>
              </a:lnSpc>
            </a:pPr>
            <a:r>
              <a:rPr lang="en-US" sz="2075">
                <a:solidFill>
                  <a:srgbClr val="000000"/>
                </a:solidFill>
                <a:latin typeface="DM Sans"/>
              </a:rPr>
              <a:t>Department_Id INTEGER REFERENCES DepartmentDepartment_Id) </a:t>
            </a:r>
          </a:p>
          <a:p>
            <a:pPr>
              <a:lnSpc>
                <a:spcPts val="3237"/>
              </a:lnSpc>
            </a:pPr>
            <a:r>
              <a:rPr lang="en-US" sz="2075">
                <a:solidFill>
                  <a:srgbClr val="000000"/>
                </a:solidFill>
                <a:latin typeface="DM Sans"/>
              </a:rPr>
              <a:t>); </a:t>
            </a:r>
          </a:p>
        </p:txBody>
      </p:sp>
      <p:sp>
        <p:nvSpPr>
          <p:cNvPr id="16" name="TextBox 16"/>
          <p:cNvSpPr txBox="1"/>
          <p:nvPr/>
        </p:nvSpPr>
        <p:spPr>
          <a:xfrm>
            <a:off x="11573722" y="4294019"/>
            <a:ext cx="5069134" cy="2848128"/>
          </a:xfrm>
          <a:prstGeom prst="rect">
            <a:avLst/>
          </a:prstGeom>
        </p:spPr>
        <p:txBody>
          <a:bodyPr lIns="0" tIns="0" rIns="0" bIns="0" rtlCol="0" anchor="t">
            <a:spAutoFit/>
          </a:bodyPr>
          <a:lstStyle/>
          <a:p>
            <a:pPr>
              <a:lnSpc>
                <a:spcPts val="3244"/>
              </a:lnSpc>
            </a:pPr>
            <a:r>
              <a:rPr lang="en-US" sz="2079">
                <a:solidFill>
                  <a:srgbClr val="000000"/>
                </a:solidFill>
                <a:latin typeface="DM Sans"/>
              </a:rPr>
              <a:t>CREATE TABLE Department ( Department_id INTEGER PRIMARY KEY, Manager_Id INTEGER, </a:t>
            </a:r>
          </a:p>
          <a:p>
            <a:pPr>
              <a:lnSpc>
                <a:spcPts val="3244"/>
              </a:lnSpc>
            </a:pPr>
            <a:r>
              <a:rPr lang="en-US" sz="2079">
                <a:solidFill>
                  <a:srgbClr val="000000"/>
                </a:solidFill>
                <a:latin typeface="DM Sans"/>
              </a:rPr>
              <a:t>CONSTRAINT fk_manager FOREIGN KEY (Manager_Id) REFERENCES Employees(Employee_Id) </a:t>
            </a:r>
          </a:p>
          <a:p>
            <a:pPr>
              <a:lnSpc>
                <a:spcPts val="3244"/>
              </a:lnSpc>
            </a:pPr>
            <a:r>
              <a:rPr lang="en-US" sz="2079">
                <a:solidFill>
                  <a:srgbClr val="000000"/>
                </a:solidFill>
                <a:latin typeface="DM Sans"/>
              </a:rPr>
              <a:t>); </a:t>
            </a:r>
          </a:p>
        </p:txBody>
      </p:sp>
      <p:sp>
        <p:nvSpPr>
          <p:cNvPr id="17" name="Freeform 17"/>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18" name="Freeform 18"/>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623941" y="1558832"/>
            <a:ext cx="15040118" cy="8481386"/>
          </a:xfrm>
          <a:custGeom>
            <a:avLst/>
            <a:gdLst/>
            <a:ahLst/>
            <a:cxnLst/>
            <a:rect l="l" t="t" r="r" b="b"/>
            <a:pathLst>
              <a:path w="15040118" h="8481386">
                <a:moveTo>
                  <a:pt x="0" y="0"/>
                </a:moveTo>
                <a:lnTo>
                  <a:pt x="15040118" y="0"/>
                </a:lnTo>
                <a:lnTo>
                  <a:pt x="15040118" y="8481386"/>
                </a:lnTo>
                <a:lnTo>
                  <a:pt x="0" y="8481386"/>
                </a:lnTo>
                <a:lnTo>
                  <a:pt x="0" y="0"/>
                </a:lnTo>
                <a:close/>
              </a:path>
            </a:pathLst>
          </a:custGeom>
          <a:blipFill>
            <a:blip r:embed="rId11"/>
            <a:stretch>
              <a:fillRect/>
            </a:stretch>
          </a:blipFill>
        </p:spPr>
      </p:sp>
      <p:sp>
        <p:nvSpPr>
          <p:cNvPr id="8" name="TextBox 8"/>
          <p:cNvSpPr txBox="1"/>
          <p:nvPr/>
        </p:nvSpPr>
        <p:spPr>
          <a:xfrm>
            <a:off x="-861186" y="381542"/>
            <a:ext cx="8822997" cy="1177290"/>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Changes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28700" y="259753"/>
            <a:ext cx="7567145" cy="2582288"/>
          </a:xfrm>
          <a:custGeom>
            <a:avLst/>
            <a:gdLst/>
            <a:ahLst/>
            <a:cxnLst/>
            <a:rect l="l" t="t" r="r" b="b"/>
            <a:pathLst>
              <a:path w="7567145" h="2582288">
                <a:moveTo>
                  <a:pt x="0" y="0"/>
                </a:moveTo>
                <a:lnTo>
                  <a:pt x="7567145" y="0"/>
                </a:lnTo>
                <a:lnTo>
                  <a:pt x="7567145"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TextBox 4"/>
          <p:cNvSpPr txBox="1"/>
          <p:nvPr/>
        </p:nvSpPr>
        <p:spPr>
          <a:xfrm>
            <a:off x="1731022" y="634904"/>
            <a:ext cx="7848753" cy="3387090"/>
          </a:xfrm>
          <a:prstGeom prst="rect">
            <a:avLst/>
          </a:prstGeom>
        </p:spPr>
        <p:txBody>
          <a:bodyPr lIns="0" tIns="0" rIns="0" bIns="0" rtlCol="0" anchor="t">
            <a:spAutoFit/>
          </a:bodyPr>
          <a:lstStyle/>
          <a:p>
            <a:pPr>
              <a:lnSpc>
                <a:spcPts val="8730"/>
              </a:lnSpc>
            </a:pPr>
            <a:r>
              <a:rPr lang="en-US" sz="9000">
                <a:solidFill>
                  <a:srgbClr val="000000"/>
                </a:solidFill>
                <a:latin typeface="DM Sans Bold"/>
              </a:rPr>
              <a:t>Third</a:t>
            </a:r>
            <a:r>
              <a:rPr lang="en-US" sz="9000">
                <a:solidFill>
                  <a:srgbClr val="000000"/>
                </a:solidFill>
                <a:latin typeface="DM Sans Bold"/>
                <a:hlinkClick r:id="rId5" tooltip="https://en.wikipedia.org/wiki/First_normal_form"/>
              </a:rPr>
              <a:t> Normal Form</a:t>
            </a:r>
          </a:p>
          <a:p>
            <a:pPr>
              <a:lnSpc>
                <a:spcPts val="8730"/>
              </a:lnSpc>
            </a:pPr>
            <a:endParaRPr lang="en-US" sz="9000">
              <a:solidFill>
                <a:srgbClr val="000000"/>
              </a:solidFill>
              <a:latin typeface="DM Sans Bold"/>
              <a:hlinkClick r:id="rId5" tooltip="https://en.wikipedia.org/wiki/First_normal_form"/>
            </a:endParaRPr>
          </a:p>
        </p:txBody>
      </p:sp>
      <p:sp>
        <p:nvSpPr>
          <p:cNvPr id="5" name="TextBox 5"/>
          <p:cNvSpPr txBox="1"/>
          <p:nvPr/>
        </p:nvSpPr>
        <p:spPr>
          <a:xfrm>
            <a:off x="3012481" y="3444685"/>
            <a:ext cx="13802627" cy="5813615"/>
          </a:xfrm>
          <a:prstGeom prst="rect">
            <a:avLst/>
          </a:prstGeom>
        </p:spPr>
        <p:txBody>
          <a:bodyPr lIns="0" tIns="0" rIns="0" bIns="0" rtlCol="0" anchor="t">
            <a:spAutoFit/>
          </a:bodyPr>
          <a:lstStyle/>
          <a:p>
            <a:pPr>
              <a:lnSpc>
                <a:spcPts val="4289"/>
              </a:lnSpc>
            </a:pPr>
            <a:r>
              <a:rPr lang="en-US" sz="3177" spc="190">
                <a:solidFill>
                  <a:srgbClr val="000000"/>
                </a:solidFill>
                <a:latin typeface="DM Sans"/>
              </a:rPr>
              <a:t>3NF requirements:</a:t>
            </a:r>
          </a:p>
          <a:p>
            <a:pPr>
              <a:lnSpc>
                <a:spcPts val="4289"/>
              </a:lnSpc>
            </a:pPr>
            <a:r>
              <a:rPr lang="en-US" sz="3177" spc="190">
                <a:solidFill>
                  <a:srgbClr val="000000"/>
                </a:solidFill>
                <a:latin typeface="DM Sans"/>
              </a:rPr>
              <a:t> • Eliminate Transitive Dependency: All non-key attributes must be fully dependent on the entire primary key or on another candidate key. </a:t>
            </a:r>
          </a:p>
          <a:p>
            <a:pPr>
              <a:lnSpc>
                <a:spcPts val="4289"/>
              </a:lnSpc>
            </a:pPr>
            <a:r>
              <a:rPr lang="en-US" sz="3177" spc="190">
                <a:solidFill>
                  <a:srgbClr val="000000"/>
                </a:solidFill>
                <a:latin typeface="DM Sans"/>
              </a:rPr>
              <a:t>This means: No non-key attribute can be determined by another non-key attribute which itself is not fully dependent on the primary key. </a:t>
            </a:r>
          </a:p>
          <a:p>
            <a:pPr marL="0" lvl="0" indent="0">
              <a:lnSpc>
                <a:spcPts val="4289"/>
              </a:lnSpc>
              <a:spcBef>
                <a:spcPct val="0"/>
              </a:spcBef>
            </a:pPr>
            <a:r>
              <a:rPr lang="en-US" sz="3177" spc="190">
                <a:solidFill>
                  <a:srgbClr val="000000"/>
                </a:solidFill>
                <a:latin typeface="DM Sans"/>
              </a:rPr>
              <a:t>All non-key attributes must be directly dependent on the primary key or a candidate key, preventing any ”chain of dependencies” where one non-key attribute relies on another to ultimately reach the primary key.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AutoShape 3"/>
          <p:cNvSpPr/>
          <p:nvPr/>
        </p:nvSpPr>
        <p:spPr>
          <a:xfrm>
            <a:off x="0" y="4119191"/>
            <a:ext cx="20061513" cy="0"/>
          </a:xfrm>
          <a:prstGeom prst="line">
            <a:avLst/>
          </a:prstGeom>
          <a:ln w="28575" cap="flat">
            <a:solidFill>
              <a:srgbClr val="000000"/>
            </a:solidFill>
            <a:prstDash val="solid"/>
            <a:headEnd type="none" w="sm" len="sm"/>
            <a:tailEnd type="none" w="sm" len="sm"/>
          </a:ln>
        </p:spPr>
      </p:sp>
      <p:grpSp>
        <p:nvGrpSpPr>
          <p:cNvPr id="4" name="Group 4"/>
          <p:cNvGrpSpPr/>
          <p:nvPr/>
        </p:nvGrpSpPr>
        <p:grpSpPr>
          <a:xfrm>
            <a:off x="10242662" y="3868163"/>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2197323" y="3868163"/>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sp>
        <p:nvSpPr>
          <p:cNvPr id="10" name="Freeform 10"/>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11" name="Freeform 11"/>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12" name="TextBox 12"/>
          <p:cNvSpPr txBox="1"/>
          <p:nvPr/>
        </p:nvSpPr>
        <p:spPr>
          <a:xfrm>
            <a:off x="-861186" y="381542"/>
            <a:ext cx="8822997" cy="1177290"/>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Changes</a:t>
            </a:r>
          </a:p>
        </p:txBody>
      </p:sp>
      <p:sp>
        <p:nvSpPr>
          <p:cNvPr id="13" name="TextBox 13"/>
          <p:cNvSpPr txBox="1"/>
          <p:nvPr/>
        </p:nvSpPr>
        <p:spPr>
          <a:xfrm>
            <a:off x="2197323" y="4575014"/>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01</a:t>
            </a:r>
          </a:p>
        </p:txBody>
      </p:sp>
      <p:sp>
        <p:nvSpPr>
          <p:cNvPr id="14" name="TextBox 14"/>
          <p:cNvSpPr txBox="1"/>
          <p:nvPr/>
        </p:nvSpPr>
        <p:spPr>
          <a:xfrm>
            <a:off x="10202833" y="4575014"/>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02</a:t>
            </a:r>
          </a:p>
        </p:txBody>
      </p:sp>
      <p:sp>
        <p:nvSpPr>
          <p:cNvPr id="15" name="TextBox 15"/>
          <p:cNvSpPr txBox="1"/>
          <p:nvPr/>
        </p:nvSpPr>
        <p:spPr>
          <a:xfrm>
            <a:off x="3232874" y="4294019"/>
            <a:ext cx="4728937" cy="2825442"/>
          </a:xfrm>
          <a:prstGeom prst="rect">
            <a:avLst/>
          </a:prstGeom>
        </p:spPr>
        <p:txBody>
          <a:bodyPr lIns="0" tIns="0" rIns="0" bIns="0" rtlCol="0" anchor="t">
            <a:spAutoFit/>
          </a:bodyPr>
          <a:lstStyle/>
          <a:p>
            <a:pPr>
              <a:lnSpc>
                <a:spcPts val="3237"/>
              </a:lnSpc>
            </a:pPr>
            <a:r>
              <a:rPr lang="en-US" sz="2075">
                <a:solidFill>
                  <a:srgbClr val="000000"/>
                </a:solidFill>
                <a:latin typeface="DM Sans"/>
              </a:rPr>
              <a:t>CREATE TABLE Orders ( </a:t>
            </a:r>
          </a:p>
          <a:p>
            <a:pPr>
              <a:lnSpc>
                <a:spcPts val="3237"/>
              </a:lnSpc>
            </a:pPr>
            <a:r>
              <a:rPr lang="en-US" sz="2075">
                <a:solidFill>
                  <a:srgbClr val="000000"/>
                </a:solidFill>
                <a:latin typeface="DM Sans"/>
              </a:rPr>
              <a:t>Order_Id INTEGER PRIMARY KEY, Customer_Id INTEGER REFERENCES Customers(Customer_Id), </a:t>
            </a:r>
          </a:p>
          <a:p>
            <a:pPr>
              <a:lnSpc>
                <a:spcPts val="3237"/>
              </a:lnSpc>
            </a:pPr>
            <a:r>
              <a:rPr lang="en-US" sz="2075">
                <a:solidFill>
                  <a:srgbClr val="000000"/>
                </a:solidFill>
                <a:latin typeface="DM Sans"/>
              </a:rPr>
              <a:t>Order_Date DATE, Total_Amount INTEGER </a:t>
            </a:r>
          </a:p>
          <a:p>
            <a:pPr>
              <a:lnSpc>
                <a:spcPts val="3237"/>
              </a:lnSpc>
            </a:pPr>
            <a:r>
              <a:rPr lang="en-US" sz="2075">
                <a:solidFill>
                  <a:srgbClr val="000000"/>
                </a:solidFill>
                <a:latin typeface="DM Sans"/>
              </a:rPr>
              <a:t>);</a:t>
            </a:r>
          </a:p>
        </p:txBody>
      </p:sp>
      <p:sp>
        <p:nvSpPr>
          <p:cNvPr id="16" name="TextBox 16"/>
          <p:cNvSpPr txBox="1"/>
          <p:nvPr/>
        </p:nvSpPr>
        <p:spPr>
          <a:xfrm>
            <a:off x="11573722" y="4294019"/>
            <a:ext cx="5069134" cy="4896003"/>
          </a:xfrm>
          <a:prstGeom prst="rect">
            <a:avLst/>
          </a:prstGeom>
        </p:spPr>
        <p:txBody>
          <a:bodyPr lIns="0" tIns="0" rIns="0" bIns="0" rtlCol="0" anchor="t">
            <a:spAutoFit/>
          </a:bodyPr>
          <a:lstStyle/>
          <a:p>
            <a:pPr>
              <a:lnSpc>
                <a:spcPts val="3244"/>
              </a:lnSpc>
            </a:pPr>
            <a:r>
              <a:rPr lang="en-US" sz="2079">
                <a:solidFill>
                  <a:srgbClr val="000000"/>
                </a:solidFill>
                <a:latin typeface="DM Sans"/>
              </a:rPr>
              <a:t>CREATE TABLE Order_details ( </a:t>
            </a:r>
          </a:p>
          <a:p>
            <a:pPr>
              <a:lnSpc>
                <a:spcPts val="3244"/>
              </a:lnSpc>
            </a:pPr>
            <a:r>
              <a:rPr lang="en-US" sz="2079">
                <a:solidFill>
                  <a:srgbClr val="000000"/>
                </a:solidFill>
                <a:latin typeface="DM Sans"/>
              </a:rPr>
              <a:t>Order_Id INTEGER, </a:t>
            </a:r>
          </a:p>
          <a:p>
            <a:pPr>
              <a:lnSpc>
                <a:spcPts val="3244"/>
              </a:lnSpc>
            </a:pPr>
            <a:r>
              <a:rPr lang="en-US" sz="2079">
                <a:solidFill>
                  <a:srgbClr val="000000"/>
                </a:solidFill>
                <a:latin typeface="DM Sans"/>
              </a:rPr>
              <a:t>Product_Id INTEGER, </a:t>
            </a:r>
          </a:p>
          <a:p>
            <a:pPr>
              <a:lnSpc>
                <a:spcPts val="3244"/>
              </a:lnSpc>
            </a:pPr>
            <a:r>
              <a:rPr lang="en-US" sz="2079">
                <a:solidFill>
                  <a:srgbClr val="000000"/>
                </a:solidFill>
                <a:latin typeface="DM Sans"/>
              </a:rPr>
              <a:t>Quantity INTEGER, </a:t>
            </a:r>
          </a:p>
          <a:p>
            <a:pPr>
              <a:lnSpc>
                <a:spcPts val="3244"/>
              </a:lnSpc>
            </a:pPr>
            <a:r>
              <a:rPr lang="en-US" sz="2079">
                <a:solidFill>
                  <a:srgbClr val="000000"/>
                </a:solidFill>
                <a:latin typeface="DM Sans"/>
              </a:rPr>
              <a:t>PRIMARY KEY (Order_Id, Product_Id), </a:t>
            </a:r>
          </a:p>
          <a:p>
            <a:pPr>
              <a:lnSpc>
                <a:spcPts val="3244"/>
              </a:lnSpc>
            </a:pPr>
            <a:r>
              <a:rPr lang="en-US" sz="2079">
                <a:solidFill>
                  <a:srgbClr val="000000"/>
                </a:solidFill>
                <a:latin typeface="DM Sans"/>
              </a:rPr>
              <a:t>CONSTRAINT fk_order FOREIGN KEY (Order_Id) REFERENCES Orders(Order_Id),</a:t>
            </a:r>
          </a:p>
          <a:p>
            <a:pPr>
              <a:lnSpc>
                <a:spcPts val="3244"/>
              </a:lnSpc>
            </a:pPr>
            <a:r>
              <a:rPr lang="en-US" sz="2079">
                <a:solidFill>
                  <a:srgbClr val="000000"/>
                </a:solidFill>
                <a:latin typeface="DM Sans"/>
              </a:rPr>
              <a:t>CONSTRAINT fk_product FOREIGN KEY (Product_Id)  REFERENCES Product(Product_Id) </a:t>
            </a:r>
          </a:p>
          <a:p>
            <a:pPr>
              <a:lnSpc>
                <a:spcPts val="3244"/>
              </a:lnSpc>
            </a:pPr>
            <a:r>
              <a:rPr lang="en-US" sz="2079">
                <a:solidFill>
                  <a:srgbClr val="000000"/>
                </a:solidFill>
                <a:latin typeface="DM Sans"/>
              </a:rPr>
              <a:t>); </a:t>
            </a:r>
          </a:p>
        </p:txBody>
      </p:sp>
      <p:sp>
        <p:nvSpPr>
          <p:cNvPr id="17" name="Freeform 17"/>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18" name="Freeform 18"/>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28700" y="259753"/>
            <a:ext cx="7567145" cy="2582288"/>
          </a:xfrm>
          <a:custGeom>
            <a:avLst/>
            <a:gdLst/>
            <a:ahLst/>
            <a:cxnLst/>
            <a:rect l="l" t="t" r="r" b="b"/>
            <a:pathLst>
              <a:path w="7567145" h="2582288">
                <a:moveTo>
                  <a:pt x="0" y="0"/>
                </a:moveTo>
                <a:lnTo>
                  <a:pt x="7567145" y="0"/>
                </a:lnTo>
                <a:lnTo>
                  <a:pt x="7567145"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5177903" y="2619361"/>
            <a:ext cx="7932195" cy="7444959"/>
          </a:xfrm>
          <a:custGeom>
            <a:avLst/>
            <a:gdLst/>
            <a:ahLst/>
            <a:cxnLst/>
            <a:rect l="l" t="t" r="r" b="b"/>
            <a:pathLst>
              <a:path w="7932195" h="7444959">
                <a:moveTo>
                  <a:pt x="0" y="0"/>
                </a:moveTo>
                <a:lnTo>
                  <a:pt x="7932194" y="0"/>
                </a:lnTo>
                <a:lnTo>
                  <a:pt x="7932194" y="7444960"/>
                </a:lnTo>
                <a:lnTo>
                  <a:pt x="0" y="7444960"/>
                </a:lnTo>
                <a:lnTo>
                  <a:pt x="0" y="0"/>
                </a:lnTo>
                <a:close/>
              </a:path>
            </a:pathLst>
          </a:custGeom>
          <a:blipFill>
            <a:blip r:embed="rId5"/>
            <a:stretch>
              <a:fillRect/>
            </a:stretch>
          </a:blipFill>
        </p:spPr>
      </p:sp>
      <p:sp>
        <p:nvSpPr>
          <p:cNvPr id="5" name="TextBox 5"/>
          <p:cNvSpPr txBox="1"/>
          <p:nvPr/>
        </p:nvSpPr>
        <p:spPr>
          <a:xfrm>
            <a:off x="1731022" y="1187354"/>
            <a:ext cx="7848753" cy="2282190"/>
          </a:xfrm>
          <a:prstGeom prst="rect">
            <a:avLst/>
          </a:prstGeom>
        </p:spPr>
        <p:txBody>
          <a:bodyPr lIns="0" tIns="0" rIns="0" bIns="0" rtlCol="0" anchor="t">
            <a:spAutoFit/>
          </a:bodyPr>
          <a:lstStyle/>
          <a:p>
            <a:pPr>
              <a:lnSpc>
                <a:spcPts val="8730"/>
              </a:lnSpc>
            </a:pPr>
            <a:r>
              <a:rPr lang="en-US" sz="9000">
                <a:solidFill>
                  <a:srgbClr val="000000"/>
                </a:solidFill>
                <a:latin typeface="DM Sans Bold"/>
              </a:rPr>
              <a:t>Changes</a:t>
            </a:r>
          </a:p>
          <a:p>
            <a:pPr>
              <a:lnSpc>
                <a:spcPts val="8730"/>
              </a:lnSpc>
            </a:pPr>
            <a:endParaRPr lang="en-US" sz="9000">
              <a:solidFill>
                <a:srgbClr val="000000"/>
              </a:solidFill>
              <a:latin typeface="DM Sans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608822" y="-640105"/>
            <a:ext cx="9780540" cy="3337609"/>
          </a:xfrm>
          <a:custGeom>
            <a:avLst/>
            <a:gdLst/>
            <a:ahLst/>
            <a:cxnLst/>
            <a:rect l="l" t="t" r="r" b="b"/>
            <a:pathLst>
              <a:path w="9780540" h="3337609">
                <a:moveTo>
                  <a:pt x="0" y="0"/>
                </a:moveTo>
                <a:lnTo>
                  <a:pt x="9780539" y="0"/>
                </a:lnTo>
                <a:lnTo>
                  <a:pt x="9780539" y="3337610"/>
                </a:lnTo>
                <a:lnTo>
                  <a:pt x="0" y="333761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TextBox 4"/>
          <p:cNvSpPr txBox="1"/>
          <p:nvPr/>
        </p:nvSpPr>
        <p:spPr>
          <a:xfrm>
            <a:off x="1028700" y="190500"/>
            <a:ext cx="11837598" cy="3387090"/>
          </a:xfrm>
          <a:prstGeom prst="rect">
            <a:avLst/>
          </a:prstGeom>
        </p:spPr>
        <p:txBody>
          <a:bodyPr lIns="0" tIns="0" rIns="0" bIns="0" rtlCol="0" anchor="t">
            <a:spAutoFit/>
          </a:bodyPr>
          <a:lstStyle/>
          <a:p>
            <a:pPr>
              <a:lnSpc>
                <a:spcPts val="8730"/>
              </a:lnSpc>
            </a:pPr>
            <a:r>
              <a:rPr lang="en-US" sz="9000">
                <a:solidFill>
                  <a:srgbClr val="000000"/>
                </a:solidFill>
                <a:latin typeface="DM Sans Bold"/>
                <a:hlinkClick r:id="rId5" tooltip="https://en.wikipedia.org/wiki/First_normal_form"/>
              </a:rPr>
              <a:t> 4NF, 5NFand Boyce–Codd normal form</a:t>
            </a:r>
          </a:p>
          <a:p>
            <a:pPr>
              <a:lnSpc>
                <a:spcPts val="8730"/>
              </a:lnSpc>
            </a:pPr>
            <a:endParaRPr lang="en-US" sz="9000">
              <a:solidFill>
                <a:srgbClr val="000000"/>
              </a:solidFill>
              <a:latin typeface="DM Sans Bold"/>
              <a:hlinkClick r:id="rId5" tooltip="https://en.wikipedia.org/wiki/First_normal_form"/>
            </a:endParaRPr>
          </a:p>
        </p:txBody>
      </p:sp>
      <p:sp>
        <p:nvSpPr>
          <p:cNvPr id="5" name="TextBox 5"/>
          <p:cNvSpPr txBox="1"/>
          <p:nvPr/>
        </p:nvSpPr>
        <p:spPr>
          <a:xfrm>
            <a:off x="2244340" y="2649880"/>
            <a:ext cx="16290043" cy="6034296"/>
          </a:xfrm>
          <a:prstGeom prst="rect">
            <a:avLst/>
          </a:prstGeom>
        </p:spPr>
        <p:txBody>
          <a:bodyPr lIns="0" tIns="0" rIns="0" bIns="0" rtlCol="0" anchor="t">
            <a:spAutoFit/>
          </a:bodyPr>
          <a:lstStyle/>
          <a:p>
            <a:pPr>
              <a:lnSpc>
                <a:spcPts val="4079"/>
              </a:lnSpc>
            </a:pPr>
            <a:r>
              <a:rPr lang="en-US" sz="3021" spc="181">
                <a:solidFill>
                  <a:srgbClr val="000000"/>
                </a:solidFill>
                <a:latin typeface="DM Sans"/>
              </a:rPr>
              <a:t>Boyce-Codd Normal Form (BCNF): </a:t>
            </a:r>
          </a:p>
          <a:p>
            <a:pPr>
              <a:lnSpc>
                <a:spcPts val="4079"/>
              </a:lnSpc>
            </a:pPr>
            <a:r>
              <a:rPr lang="en-US" sz="3021" spc="181">
                <a:solidFill>
                  <a:srgbClr val="000000"/>
                </a:solidFill>
                <a:latin typeface="DM Sans"/>
              </a:rPr>
              <a:t>Remove non-trivial functional dependencies on a superkey. Every determinant (non-prime attribute) must be a candidate key. Ensure that there are no non-prime attributes functionally dependent on a proper subset of a candidate key.</a:t>
            </a:r>
          </a:p>
          <a:p>
            <a:pPr>
              <a:lnSpc>
                <a:spcPts val="4079"/>
              </a:lnSpc>
            </a:pPr>
            <a:r>
              <a:rPr lang="en-US" sz="3021" spc="181">
                <a:solidFill>
                  <a:srgbClr val="000000"/>
                </a:solidFill>
                <a:latin typeface="DM Sans"/>
              </a:rPr>
              <a:t> 4th Normal Form (4NF): </a:t>
            </a:r>
          </a:p>
          <a:p>
            <a:pPr>
              <a:lnSpc>
                <a:spcPts val="4079"/>
              </a:lnSpc>
            </a:pPr>
            <a:r>
              <a:rPr lang="en-US" sz="3021" spc="181">
                <a:solidFill>
                  <a:srgbClr val="000000"/>
                </a:solidFill>
                <a:latin typeface="DM Sans"/>
              </a:rPr>
              <a:t>Eliminate multivalued dependencies. Each non-prime attribute is fully functionally dependent on every superkey. </a:t>
            </a:r>
          </a:p>
          <a:p>
            <a:pPr>
              <a:lnSpc>
                <a:spcPts val="4079"/>
              </a:lnSpc>
            </a:pPr>
            <a:r>
              <a:rPr lang="en-US" sz="3021" spc="181">
                <a:solidFill>
                  <a:srgbClr val="000000"/>
                </a:solidFill>
                <a:latin typeface="DM Sans"/>
              </a:rPr>
              <a:t>5th Normal Form (5NF): </a:t>
            </a:r>
          </a:p>
          <a:p>
            <a:pPr>
              <a:lnSpc>
                <a:spcPts val="4079"/>
              </a:lnSpc>
            </a:pPr>
            <a:r>
              <a:rPr lang="en-US" sz="3021" spc="181">
                <a:solidFill>
                  <a:srgbClr val="000000"/>
                </a:solidFill>
                <a:latin typeface="DM Sans"/>
              </a:rPr>
              <a:t>Address lossless-join decomposition. Handle cases where a relation is decomposed into smaller relations without losing information. Minimize redundancy and dependency. </a:t>
            </a:r>
          </a:p>
          <a:p>
            <a:pPr marL="0" lvl="0" indent="0">
              <a:lnSpc>
                <a:spcPts val="4079"/>
              </a:lnSpc>
              <a:spcBef>
                <a:spcPct val="0"/>
              </a:spcBef>
            </a:pPr>
            <a:endParaRPr lang="en-US" sz="3021" spc="181">
              <a:solidFill>
                <a:srgbClr val="000000"/>
              </a:solidFill>
              <a:latin typeface="DM Sans"/>
            </a:endParaRPr>
          </a:p>
        </p:txBody>
      </p:sp>
      <p:sp>
        <p:nvSpPr>
          <p:cNvPr id="6" name="TextBox 6"/>
          <p:cNvSpPr txBox="1"/>
          <p:nvPr/>
        </p:nvSpPr>
        <p:spPr>
          <a:xfrm>
            <a:off x="1598048" y="8632825"/>
            <a:ext cx="15949868" cy="679451"/>
          </a:xfrm>
          <a:prstGeom prst="rect">
            <a:avLst/>
          </a:prstGeom>
        </p:spPr>
        <p:txBody>
          <a:bodyPr lIns="0" tIns="0" rIns="0" bIns="0" rtlCol="0" anchor="t">
            <a:spAutoFit/>
          </a:bodyPr>
          <a:lstStyle/>
          <a:p>
            <a:pPr algn="ctr">
              <a:lnSpc>
                <a:spcPts val="5150"/>
              </a:lnSpc>
              <a:spcBef>
                <a:spcPct val="0"/>
              </a:spcBef>
            </a:pPr>
            <a:r>
              <a:rPr lang="en-US" sz="5000">
                <a:solidFill>
                  <a:srgbClr val="000000"/>
                </a:solidFill>
                <a:latin typeface="DM Sans Bold Italics"/>
              </a:rPr>
              <a:t>Therefore no further change it required.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5486467" y="261319"/>
            <a:ext cx="7761187" cy="591565"/>
          </a:xfrm>
          <a:prstGeom prst="rect">
            <a:avLst/>
          </a:prstGeom>
        </p:spPr>
        <p:txBody>
          <a:bodyPr lIns="0" tIns="0" rIns="0" bIns="0" rtlCol="0" anchor="t">
            <a:spAutoFit/>
          </a:bodyPr>
          <a:lstStyle/>
          <a:p>
            <a:pPr algn="ctr">
              <a:lnSpc>
                <a:spcPts val="4461"/>
              </a:lnSpc>
            </a:pPr>
            <a:r>
              <a:rPr lang="en-US" sz="4599">
                <a:solidFill>
                  <a:srgbClr val="000000"/>
                </a:solidFill>
                <a:latin typeface="DM Sans Bold"/>
              </a:rPr>
              <a:t>Final Schema</a:t>
            </a:r>
          </a:p>
        </p:txBody>
      </p:sp>
      <p:sp>
        <p:nvSpPr>
          <p:cNvPr id="4" name="Freeform 4"/>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6" name="Freeform 6"/>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Freeform 7"/>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9" name="Freeform 9"/>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0" name="Freeform 10"/>
          <p:cNvSpPr/>
          <p:nvPr/>
        </p:nvSpPr>
        <p:spPr>
          <a:xfrm>
            <a:off x="3619043" y="1028700"/>
            <a:ext cx="11496035" cy="8756165"/>
          </a:xfrm>
          <a:custGeom>
            <a:avLst/>
            <a:gdLst/>
            <a:ahLst/>
            <a:cxnLst/>
            <a:rect l="l" t="t" r="r" b="b"/>
            <a:pathLst>
              <a:path w="11496035" h="8756165">
                <a:moveTo>
                  <a:pt x="0" y="0"/>
                </a:moveTo>
                <a:lnTo>
                  <a:pt x="11496035" y="0"/>
                </a:lnTo>
                <a:lnTo>
                  <a:pt x="11496035" y="8756165"/>
                </a:lnTo>
                <a:lnTo>
                  <a:pt x="0" y="8756165"/>
                </a:lnTo>
                <a:lnTo>
                  <a:pt x="0" y="0"/>
                </a:lnTo>
                <a:close/>
              </a:path>
            </a:pathLst>
          </a:custGeom>
          <a:blipFill>
            <a:blip r:embed="rId15"/>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5263406" y="804460"/>
            <a:ext cx="7761187" cy="591565"/>
          </a:xfrm>
          <a:prstGeom prst="rect">
            <a:avLst/>
          </a:prstGeom>
        </p:spPr>
        <p:txBody>
          <a:bodyPr lIns="0" tIns="0" rIns="0" bIns="0" rtlCol="0" anchor="t">
            <a:spAutoFit/>
          </a:bodyPr>
          <a:lstStyle/>
          <a:p>
            <a:pPr algn="ctr">
              <a:lnSpc>
                <a:spcPts val="4461"/>
              </a:lnSpc>
            </a:pPr>
            <a:r>
              <a:rPr lang="en-US" sz="4599">
                <a:solidFill>
                  <a:srgbClr val="000000"/>
                </a:solidFill>
                <a:latin typeface="DM Sans Bold"/>
              </a:rPr>
              <a:t>Improvements</a:t>
            </a:r>
          </a:p>
        </p:txBody>
      </p:sp>
      <p:sp>
        <p:nvSpPr>
          <p:cNvPr id="4" name="Freeform 4"/>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6" name="Freeform 6"/>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Freeform 7"/>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9" name="Freeform 9"/>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0" name="TextBox 10"/>
          <p:cNvSpPr txBox="1"/>
          <p:nvPr/>
        </p:nvSpPr>
        <p:spPr>
          <a:xfrm>
            <a:off x="1222039" y="2295732"/>
            <a:ext cx="16290043" cy="5647911"/>
          </a:xfrm>
          <a:prstGeom prst="rect">
            <a:avLst/>
          </a:prstGeom>
        </p:spPr>
        <p:txBody>
          <a:bodyPr lIns="0" tIns="0" rIns="0" bIns="0" rtlCol="0" anchor="t">
            <a:spAutoFit/>
          </a:bodyPr>
          <a:lstStyle/>
          <a:p>
            <a:pPr>
              <a:lnSpc>
                <a:spcPts val="4079"/>
              </a:lnSpc>
            </a:pPr>
            <a:r>
              <a:rPr lang="en-US" sz="3021" spc="181">
                <a:solidFill>
                  <a:srgbClr val="000000"/>
                </a:solidFill>
                <a:latin typeface="DM Sans Bold"/>
              </a:rPr>
              <a:t>Normalization</a:t>
            </a:r>
            <a:r>
              <a:rPr lang="en-US" sz="3021" spc="181">
                <a:solidFill>
                  <a:srgbClr val="000000"/>
                </a:solidFill>
                <a:latin typeface="DM Sans"/>
              </a:rPr>
              <a:t>: My tables are normalized, reducing redundancy and minimizing data anomalies. For example, the separation of the Customers and Address tables helps to avoid repeating address information for each customer.</a:t>
            </a:r>
          </a:p>
          <a:p>
            <a:pPr>
              <a:lnSpc>
                <a:spcPts val="4079"/>
              </a:lnSpc>
            </a:pPr>
            <a:r>
              <a:rPr lang="en-US" sz="3021" spc="181">
                <a:solidFill>
                  <a:srgbClr val="000000"/>
                </a:solidFill>
                <a:latin typeface="DM Sans Semi-Bold"/>
              </a:rPr>
              <a:t>Relationships:</a:t>
            </a:r>
            <a:r>
              <a:rPr lang="en-US" sz="3021" spc="181">
                <a:solidFill>
                  <a:srgbClr val="000000"/>
                </a:solidFill>
                <a:latin typeface="DM Sans"/>
              </a:rPr>
              <a:t> I have defined relationships between tables using foreign keys, which is crucial for maintaining data integrity. For instance, the relationship between Customers and Address, Employees and Address, and others.</a:t>
            </a:r>
          </a:p>
          <a:p>
            <a:pPr>
              <a:lnSpc>
                <a:spcPts val="4079"/>
              </a:lnSpc>
            </a:pPr>
            <a:r>
              <a:rPr lang="en-US" sz="3021" spc="181">
                <a:solidFill>
                  <a:srgbClr val="000000"/>
                </a:solidFill>
                <a:latin typeface="DM Sans Semi-Bold"/>
              </a:rPr>
              <a:t>Primary and Foreign Keys:</a:t>
            </a:r>
            <a:r>
              <a:rPr lang="en-US" sz="3021" spc="181">
                <a:solidFill>
                  <a:srgbClr val="000000"/>
                </a:solidFill>
                <a:latin typeface="DM Sans"/>
              </a:rPr>
              <a:t> The use of primary keys and foreign keys is appropriate, providing a solid foundation for relational integrity and aiding in data retrieval and management.</a:t>
            </a:r>
          </a:p>
          <a:p>
            <a:pPr marL="0" lvl="0" indent="0">
              <a:lnSpc>
                <a:spcPts val="4079"/>
              </a:lnSpc>
              <a:spcBef>
                <a:spcPct val="0"/>
              </a:spcBef>
            </a:pPr>
            <a:r>
              <a:rPr lang="en-US" sz="3021" spc="181">
                <a:solidFill>
                  <a:srgbClr val="000000"/>
                </a:solidFill>
                <a:latin typeface="DM Sans Semi-Bold"/>
              </a:rPr>
              <a:t>Logical Structure:</a:t>
            </a:r>
            <a:r>
              <a:rPr lang="en-US" sz="3021" spc="181">
                <a:solidFill>
                  <a:srgbClr val="000000"/>
                </a:solidFill>
                <a:latin typeface="DM Sans"/>
              </a:rPr>
              <a:t> The tables represent logical entities within the e-commerce domain, making it easier to understand and maintain the database.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3688802" y="4333388"/>
            <a:ext cx="10910396" cy="1754786"/>
          </a:xfrm>
          <a:prstGeom prst="rect">
            <a:avLst/>
          </a:prstGeom>
        </p:spPr>
        <p:txBody>
          <a:bodyPr lIns="0" tIns="0" rIns="0" bIns="0" rtlCol="0" anchor="t">
            <a:spAutoFit/>
          </a:bodyPr>
          <a:lstStyle/>
          <a:p>
            <a:pPr algn="ctr">
              <a:lnSpc>
                <a:spcPts val="12699"/>
              </a:lnSpc>
            </a:pPr>
            <a:r>
              <a:rPr lang="en-US" sz="14597">
                <a:solidFill>
                  <a:srgbClr val="000000"/>
                </a:solidFill>
                <a:latin typeface="DM Sans Bold"/>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994934"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028700" y="2488242"/>
            <a:ext cx="9489984" cy="1177290"/>
          </a:xfrm>
          <a:prstGeom prst="rect">
            <a:avLst/>
          </a:prstGeom>
        </p:spPr>
        <p:txBody>
          <a:bodyPr lIns="0" tIns="0" rIns="0" bIns="0" rtlCol="0" anchor="t">
            <a:spAutoFit/>
          </a:bodyPr>
          <a:lstStyle/>
          <a:p>
            <a:pPr>
              <a:lnSpc>
                <a:spcPts val="8730"/>
              </a:lnSpc>
            </a:pPr>
            <a:r>
              <a:rPr lang="en-US" sz="9000">
                <a:solidFill>
                  <a:srgbClr val="000000"/>
                </a:solidFill>
                <a:latin typeface="DM Sans Bold"/>
              </a:rPr>
              <a:t>DataBase Design</a:t>
            </a:r>
          </a:p>
        </p:txBody>
      </p:sp>
      <p:sp>
        <p:nvSpPr>
          <p:cNvPr id="5" name="TextBox 5"/>
          <p:cNvSpPr txBox="1"/>
          <p:nvPr/>
        </p:nvSpPr>
        <p:spPr>
          <a:xfrm>
            <a:off x="743920" y="4894257"/>
            <a:ext cx="9774764" cy="3870267"/>
          </a:xfrm>
          <a:prstGeom prst="rect">
            <a:avLst/>
          </a:prstGeom>
        </p:spPr>
        <p:txBody>
          <a:bodyPr lIns="0" tIns="0" rIns="0" bIns="0" rtlCol="0" anchor="t">
            <a:spAutoFit/>
          </a:bodyPr>
          <a:lstStyle/>
          <a:p>
            <a:pPr algn="ctr">
              <a:lnSpc>
                <a:spcPts val="3829"/>
              </a:lnSpc>
            </a:pPr>
            <a:r>
              <a:rPr lang="en-US" sz="2836" u="sng" spc="170">
                <a:solidFill>
                  <a:srgbClr val="000000"/>
                </a:solidFill>
                <a:latin typeface="DM Sans Bold"/>
              </a:rPr>
              <a:t>Introduction</a:t>
            </a:r>
            <a:r>
              <a:rPr lang="en-US" sz="2836" spc="170">
                <a:solidFill>
                  <a:srgbClr val="000000"/>
                </a:solidFill>
                <a:latin typeface="DM Sans"/>
              </a:rPr>
              <a:t> </a:t>
            </a:r>
          </a:p>
          <a:p>
            <a:pPr marL="0" lvl="0" indent="0" algn="just">
              <a:lnSpc>
                <a:spcPts val="3829"/>
              </a:lnSpc>
              <a:spcBef>
                <a:spcPct val="0"/>
              </a:spcBef>
            </a:pPr>
            <a:r>
              <a:rPr lang="en-US" sz="2836" spc="170">
                <a:solidFill>
                  <a:srgbClr val="000000"/>
                </a:solidFill>
                <a:latin typeface="DM Sans"/>
              </a:rPr>
              <a:t>This document presents the database design for a sample e-commerce management system. This model represents the real world entities and their relationships involved in the online shopping process. The following sections will present the ERD, relational schema design, and normalization of this model. </a:t>
            </a:r>
          </a:p>
        </p:txBody>
      </p:sp>
      <p:sp>
        <p:nvSpPr>
          <p:cNvPr id="6" name="Freeform 6"/>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028700" y="874881"/>
            <a:ext cx="8530036" cy="1177290"/>
          </a:xfrm>
          <a:prstGeom prst="rect">
            <a:avLst/>
          </a:prstGeom>
        </p:spPr>
        <p:txBody>
          <a:bodyPr lIns="0" tIns="0" rIns="0" bIns="0" rtlCol="0" anchor="t">
            <a:spAutoFit/>
          </a:bodyPr>
          <a:lstStyle/>
          <a:p>
            <a:pPr>
              <a:lnSpc>
                <a:spcPts val="8730"/>
              </a:lnSpc>
            </a:pPr>
            <a:r>
              <a:rPr lang="en-US" sz="9000">
                <a:solidFill>
                  <a:srgbClr val="000000"/>
                </a:solidFill>
                <a:latin typeface="DM Sans Bold"/>
              </a:rPr>
              <a:t>Requrements:</a:t>
            </a:r>
          </a:p>
        </p:txBody>
      </p:sp>
      <p:sp>
        <p:nvSpPr>
          <p:cNvPr id="4" name="Freeform 4"/>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6" name="Freeform 6"/>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Freeform 7"/>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grpSp>
        <p:nvGrpSpPr>
          <p:cNvPr id="8" name="Group 8"/>
          <p:cNvGrpSpPr/>
          <p:nvPr/>
        </p:nvGrpSpPr>
        <p:grpSpPr>
          <a:xfrm>
            <a:off x="1028700" y="3619883"/>
            <a:ext cx="8325006" cy="3047235"/>
            <a:chOff x="0" y="0"/>
            <a:chExt cx="2342659" cy="857492"/>
          </a:xfrm>
        </p:grpSpPr>
        <p:sp>
          <p:nvSpPr>
            <p:cNvPr id="9" name="Freeform 9"/>
            <p:cNvSpPr/>
            <p:nvPr/>
          </p:nvSpPr>
          <p:spPr>
            <a:xfrm>
              <a:off x="0" y="0"/>
              <a:ext cx="2342659" cy="857492"/>
            </a:xfrm>
            <a:custGeom>
              <a:avLst/>
              <a:gdLst/>
              <a:ahLst/>
              <a:cxnLst/>
              <a:rect l="l" t="t" r="r" b="b"/>
              <a:pathLst>
                <a:path w="2342659" h="857492">
                  <a:moveTo>
                    <a:pt x="13949" y="0"/>
                  </a:moveTo>
                  <a:lnTo>
                    <a:pt x="2328709" y="0"/>
                  </a:lnTo>
                  <a:cubicBezTo>
                    <a:pt x="2332409" y="0"/>
                    <a:pt x="2335957" y="1470"/>
                    <a:pt x="2338573" y="4086"/>
                  </a:cubicBezTo>
                  <a:cubicBezTo>
                    <a:pt x="2341189" y="6702"/>
                    <a:pt x="2342659" y="10250"/>
                    <a:pt x="2342659" y="13949"/>
                  </a:cubicBezTo>
                  <a:lnTo>
                    <a:pt x="2342659" y="843543"/>
                  </a:lnTo>
                  <a:cubicBezTo>
                    <a:pt x="2342659" y="847243"/>
                    <a:pt x="2341189" y="850791"/>
                    <a:pt x="2338573" y="853407"/>
                  </a:cubicBezTo>
                  <a:cubicBezTo>
                    <a:pt x="2335957" y="856023"/>
                    <a:pt x="2332409" y="857492"/>
                    <a:pt x="2328709" y="857492"/>
                  </a:cubicBezTo>
                  <a:lnTo>
                    <a:pt x="13949" y="857492"/>
                  </a:lnTo>
                  <a:cubicBezTo>
                    <a:pt x="10250" y="857492"/>
                    <a:pt x="6702" y="856023"/>
                    <a:pt x="4086" y="853407"/>
                  </a:cubicBezTo>
                  <a:cubicBezTo>
                    <a:pt x="1470" y="850791"/>
                    <a:pt x="0" y="847243"/>
                    <a:pt x="0" y="843543"/>
                  </a:cubicBezTo>
                  <a:lnTo>
                    <a:pt x="0" y="13949"/>
                  </a:lnTo>
                  <a:cubicBezTo>
                    <a:pt x="0" y="10250"/>
                    <a:pt x="1470" y="6702"/>
                    <a:pt x="4086" y="4086"/>
                  </a:cubicBezTo>
                  <a:cubicBezTo>
                    <a:pt x="6702" y="1470"/>
                    <a:pt x="10250" y="0"/>
                    <a:pt x="13949" y="0"/>
                  </a:cubicBezTo>
                  <a:close/>
                </a:path>
              </a:pathLst>
            </a:custGeom>
            <a:solidFill>
              <a:srgbClr val="8AB7E2"/>
            </a:solidFill>
          </p:spPr>
        </p:sp>
        <p:sp>
          <p:nvSpPr>
            <p:cNvPr id="10" name="TextBox 10"/>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11" name="TextBox 11"/>
          <p:cNvSpPr txBox="1"/>
          <p:nvPr/>
        </p:nvSpPr>
        <p:spPr>
          <a:xfrm>
            <a:off x="1642760" y="4610960"/>
            <a:ext cx="1878347" cy="1226782"/>
          </a:xfrm>
          <a:prstGeom prst="rect">
            <a:avLst/>
          </a:prstGeom>
        </p:spPr>
        <p:txBody>
          <a:bodyPr lIns="0" tIns="0" rIns="0" bIns="0" rtlCol="0" anchor="t">
            <a:spAutoFit/>
          </a:bodyPr>
          <a:lstStyle/>
          <a:p>
            <a:pPr>
              <a:lnSpc>
                <a:spcPts val="9136"/>
              </a:lnSpc>
            </a:pPr>
            <a:r>
              <a:rPr lang="en-US" sz="9517" spc="-780">
                <a:solidFill>
                  <a:srgbClr val="000000"/>
                </a:solidFill>
                <a:latin typeface="DM Sans"/>
              </a:rPr>
              <a:t>01.</a:t>
            </a:r>
          </a:p>
        </p:txBody>
      </p:sp>
      <p:sp>
        <p:nvSpPr>
          <p:cNvPr id="12" name="TextBox 12"/>
          <p:cNvSpPr txBox="1"/>
          <p:nvPr/>
        </p:nvSpPr>
        <p:spPr>
          <a:xfrm>
            <a:off x="3431074" y="3815715"/>
            <a:ext cx="5712926" cy="2617470"/>
          </a:xfrm>
          <a:prstGeom prst="rect">
            <a:avLst/>
          </a:prstGeom>
        </p:spPr>
        <p:txBody>
          <a:bodyPr lIns="0" tIns="0" rIns="0" bIns="0" rtlCol="0" anchor="t">
            <a:spAutoFit/>
          </a:bodyPr>
          <a:lstStyle/>
          <a:p>
            <a:pPr algn="just">
              <a:lnSpc>
                <a:spcPts val="3510"/>
              </a:lnSpc>
            </a:pPr>
            <a:r>
              <a:rPr lang="en-US" sz="2600" u="sng" spc="41">
                <a:solidFill>
                  <a:srgbClr val="000000"/>
                </a:solidFill>
                <a:latin typeface="DM Sans Bold"/>
              </a:rPr>
              <a:t>User Management: </a:t>
            </a:r>
          </a:p>
          <a:p>
            <a:pPr algn="just">
              <a:lnSpc>
                <a:spcPts val="3510"/>
              </a:lnSpc>
            </a:pPr>
            <a:r>
              <a:rPr lang="en-US" sz="2600" spc="41">
                <a:solidFill>
                  <a:srgbClr val="000000"/>
                </a:solidFill>
                <a:latin typeface="DM Sans Bold"/>
              </a:rPr>
              <a:t>• Users can create accounts to login in to the website.</a:t>
            </a:r>
          </a:p>
          <a:p>
            <a:pPr marL="0" lvl="0" indent="0" algn="just">
              <a:lnSpc>
                <a:spcPts val="3510"/>
              </a:lnSpc>
              <a:spcBef>
                <a:spcPct val="0"/>
              </a:spcBef>
            </a:pPr>
            <a:r>
              <a:rPr lang="en-US" sz="2600" spc="41">
                <a:solidFill>
                  <a:srgbClr val="000000"/>
                </a:solidFill>
                <a:latin typeface="DM Sans Bold"/>
              </a:rPr>
              <a:t> • Users can update their profile information, including contact details.</a:t>
            </a:r>
          </a:p>
        </p:txBody>
      </p:sp>
      <p:grpSp>
        <p:nvGrpSpPr>
          <p:cNvPr id="13" name="Group 13"/>
          <p:cNvGrpSpPr/>
          <p:nvPr/>
        </p:nvGrpSpPr>
        <p:grpSpPr>
          <a:xfrm>
            <a:off x="1122283" y="7067167"/>
            <a:ext cx="8231424" cy="3012980"/>
            <a:chOff x="0" y="0"/>
            <a:chExt cx="2342659" cy="857492"/>
          </a:xfrm>
        </p:grpSpPr>
        <p:sp>
          <p:nvSpPr>
            <p:cNvPr id="14" name="Freeform 14"/>
            <p:cNvSpPr/>
            <p:nvPr/>
          </p:nvSpPr>
          <p:spPr>
            <a:xfrm>
              <a:off x="0" y="0"/>
              <a:ext cx="2342659" cy="857492"/>
            </a:xfrm>
            <a:custGeom>
              <a:avLst/>
              <a:gdLst/>
              <a:ahLst/>
              <a:cxnLst/>
              <a:rect l="l" t="t" r="r" b="b"/>
              <a:pathLst>
                <a:path w="2342659" h="857492">
                  <a:moveTo>
                    <a:pt x="14108" y="0"/>
                  </a:moveTo>
                  <a:lnTo>
                    <a:pt x="2328551" y="0"/>
                  </a:lnTo>
                  <a:cubicBezTo>
                    <a:pt x="2332292" y="0"/>
                    <a:pt x="2335881" y="1486"/>
                    <a:pt x="2338526" y="4132"/>
                  </a:cubicBezTo>
                  <a:cubicBezTo>
                    <a:pt x="2341172" y="6778"/>
                    <a:pt x="2342659" y="10366"/>
                    <a:pt x="2342659" y="14108"/>
                  </a:cubicBezTo>
                  <a:lnTo>
                    <a:pt x="2342659" y="843384"/>
                  </a:lnTo>
                  <a:cubicBezTo>
                    <a:pt x="2342659" y="847126"/>
                    <a:pt x="2341172" y="850715"/>
                    <a:pt x="2338526" y="853360"/>
                  </a:cubicBezTo>
                  <a:cubicBezTo>
                    <a:pt x="2335881" y="856006"/>
                    <a:pt x="2332292" y="857492"/>
                    <a:pt x="2328551" y="857492"/>
                  </a:cubicBezTo>
                  <a:lnTo>
                    <a:pt x="14108" y="857492"/>
                  </a:lnTo>
                  <a:cubicBezTo>
                    <a:pt x="10366" y="857492"/>
                    <a:pt x="6778" y="856006"/>
                    <a:pt x="4132" y="853360"/>
                  </a:cubicBezTo>
                  <a:cubicBezTo>
                    <a:pt x="1486" y="850715"/>
                    <a:pt x="0" y="847126"/>
                    <a:pt x="0" y="843384"/>
                  </a:cubicBezTo>
                  <a:lnTo>
                    <a:pt x="0" y="14108"/>
                  </a:lnTo>
                  <a:cubicBezTo>
                    <a:pt x="0" y="10366"/>
                    <a:pt x="1486" y="6778"/>
                    <a:pt x="4132" y="4132"/>
                  </a:cubicBezTo>
                  <a:cubicBezTo>
                    <a:pt x="6778" y="1486"/>
                    <a:pt x="10366" y="0"/>
                    <a:pt x="14108" y="0"/>
                  </a:cubicBezTo>
                  <a:close/>
                </a:path>
              </a:pathLst>
            </a:custGeom>
            <a:solidFill>
              <a:srgbClr val="8AB7E2"/>
            </a:solidFill>
          </p:spPr>
        </p:sp>
        <p:sp>
          <p:nvSpPr>
            <p:cNvPr id="15" name="TextBox 15"/>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16" name="TextBox 16"/>
          <p:cNvSpPr txBox="1"/>
          <p:nvPr/>
        </p:nvSpPr>
        <p:spPr>
          <a:xfrm>
            <a:off x="1573841" y="8047772"/>
            <a:ext cx="1857232" cy="1210528"/>
          </a:xfrm>
          <a:prstGeom prst="rect">
            <a:avLst/>
          </a:prstGeom>
        </p:spPr>
        <p:txBody>
          <a:bodyPr lIns="0" tIns="0" rIns="0" bIns="0" rtlCol="0" anchor="t">
            <a:spAutoFit/>
          </a:bodyPr>
          <a:lstStyle/>
          <a:p>
            <a:pPr>
              <a:lnSpc>
                <a:spcPts val="9033"/>
              </a:lnSpc>
            </a:pPr>
            <a:r>
              <a:rPr lang="en-US" sz="9410" spc="-771">
                <a:solidFill>
                  <a:srgbClr val="000000"/>
                </a:solidFill>
                <a:latin typeface="DM Sans"/>
              </a:rPr>
              <a:t>02.</a:t>
            </a:r>
          </a:p>
        </p:txBody>
      </p:sp>
      <p:sp>
        <p:nvSpPr>
          <p:cNvPr id="17" name="TextBox 17"/>
          <p:cNvSpPr txBox="1"/>
          <p:nvPr/>
        </p:nvSpPr>
        <p:spPr>
          <a:xfrm>
            <a:off x="3431074" y="7124905"/>
            <a:ext cx="5712926" cy="2859405"/>
          </a:xfrm>
          <a:prstGeom prst="rect">
            <a:avLst/>
          </a:prstGeom>
        </p:spPr>
        <p:txBody>
          <a:bodyPr lIns="0" tIns="0" rIns="0" bIns="0" rtlCol="0" anchor="t">
            <a:spAutoFit/>
          </a:bodyPr>
          <a:lstStyle/>
          <a:p>
            <a:pPr algn="just">
              <a:lnSpc>
                <a:spcPts val="3240"/>
              </a:lnSpc>
            </a:pPr>
            <a:r>
              <a:rPr lang="en-US" sz="2400" u="sng" spc="38">
                <a:solidFill>
                  <a:srgbClr val="000000"/>
                </a:solidFill>
                <a:latin typeface="DM Sans Bold"/>
              </a:rPr>
              <a:t>Product Management: </a:t>
            </a:r>
          </a:p>
          <a:p>
            <a:pPr algn="just">
              <a:lnSpc>
                <a:spcPts val="3240"/>
              </a:lnSpc>
            </a:pPr>
            <a:r>
              <a:rPr lang="en-US" sz="2400" spc="38">
                <a:solidFill>
                  <a:srgbClr val="000000"/>
                </a:solidFill>
                <a:latin typeface="DM Sans Bold"/>
              </a:rPr>
              <a:t>• Website allows for adding and managing products with various categories and variations (e.g. size, color) </a:t>
            </a:r>
          </a:p>
          <a:p>
            <a:pPr marL="0" lvl="0" indent="0" algn="just">
              <a:lnSpc>
                <a:spcPts val="3240"/>
              </a:lnSpc>
              <a:spcBef>
                <a:spcPct val="0"/>
              </a:spcBef>
            </a:pPr>
            <a:r>
              <a:rPr lang="en-US" sz="2400" spc="38">
                <a:solidFill>
                  <a:srgbClr val="000000"/>
                </a:solidFill>
                <a:latin typeface="DM Sans Bold"/>
              </a:rPr>
              <a:t>• The system tracks the number of products in stock.</a:t>
            </a:r>
          </a:p>
        </p:txBody>
      </p:sp>
      <p:sp>
        <p:nvSpPr>
          <p:cNvPr id="18" name="TextBox 18"/>
          <p:cNvSpPr txBox="1"/>
          <p:nvPr/>
        </p:nvSpPr>
        <p:spPr>
          <a:xfrm>
            <a:off x="1028700" y="2603622"/>
            <a:ext cx="8530036" cy="811530"/>
          </a:xfrm>
          <a:prstGeom prst="rect">
            <a:avLst/>
          </a:prstGeom>
        </p:spPr>
        <p:txBody>
          <a:bodyPr lIns="0" tIns="0" rIns="0" bIns="0" rtlCol="0" anchor="t">
            <a:spAutoFit/>
          </a:bodyPr>
          <a:lstStyle/>
          <a:p>
            <a:pPr marL="0" lvl="0" indent="0">
              <a:lnSpc>
                <a:spcPts val="3239"/>
              </a:lnSpc>
              <a:spcBef>
                <a:spcPct val="0"/>
              </a:spcBef>
            </a:pPr>
            <a:r>
              <a:rPr lang="en-US" sz="2399" spc="143">
                <a:solidFill>
                  <a:srgbClr val="000000"/>
                </a:solidFill>
                <a:latin typeface="DM Sans Bold"/>
              </a:rPr>
              <a:t>Following are the functional requirements for the application.</a:t>
            </a:r>
          </a:p>
        </p:txBody>
      </p:sp>
      <p:grpSp>
        <p:nvGrpSpPr>
          <p:cNvPr id="19" name="Group 19"/>
          <p:cNvGrpSpPr/>
          <p:nvPr/>
        </p:nvGrpSpPr>
        <p:grpSpPr>
          <a:xfrm>
            <a:off x="9753287" y="396605"/>
            <a:ext cx="8325006" cy="3047235"/>
            <a:chOff x="0" y="0"/>
            <a:chExt cx="2342659" cy="857492"/>
          </a:xfrm>
        </p:grpSpPr>
        <p:sp>
          <p:nvSpPr>
            <p:cNvPr id="20" name="Freeform 20"/>
            <p:cNvSpPr/>
            <p:nvPr/>
          </p:nvSpPr>
          <p:spPr>
            <a:xfrm>
              <a:off x="0" y="0"/>
              <a:ext cx="2342659" cy="857492"/>
            </a:xfrm>
            <a:custGeom>
              <a:avLst/>
              <a:gdLst/>
              <a:ahLst/>
              <a:cxnLst/>
              <a:rect l="l" t="t" r="r" b="b"/>
              <a:pathLst>
                <a:path w="2342659" h="857492">
                  <a:moveTo>
                    <a:pt x="13949" y="0"/>
                  </a:moveTo>
                  <a:lnTo>
                    <a:pt x="2328709" y="0"/>
                  </a:lnTo>
                  <a:cubicBezTo>
                    <a:pt x="2332409" y="0"/>
                    <a:pt x="2335957" y="1470"/>
                    <a:pt x="2338573" y="4086"/>
                  </a:cubicBezTo>
                  <a:cubicBezTo>
                    <a:pt x="2341189" y="6702"/>
                    <a:pt x="2342659" y="10250"/>
                    <a:pt x="2342659" y="13949"/>
                  </a:cubicBezTo>
                  <a:lnTo>
                    <a:pt x="2342659" y="843543"/>
                  </a:lnTo>
                  <a:cubicBezTo>
                    <a:pt x="2342659" y="847243"/>
                    <a:pt x="2341189" y="850791"/>
                    <a:pt x="2338573" y="853407"/>
                  </a:cubicBezTo>
                  <a:cubicBezTo>
                    <a:pt x="2335957" y="856023"/>
                    <a:pt x="2332409" y="857492"/>
                    <a:pt x="2328709" y="857492"/>
                  </a:cubicBezTo>
                  <a:lnTo>
                    <a:pt x="13949" y="857492"/>
                  </a:lnTo>
                  <a:cubicBezTo>
                    <a:pt x="10250" y="857492"/>
                    <a:pt x="6702" y="856023"/>
                    <a:pt x="4086" y="853407"/>
                  </a:cubicBezTo>
                  <a:cubicBezTo>
                    <a:pt x="1470" y="850791"/>
                    <a:pt x="0" y="847243"/>
                    <a:pt x="0" y="843543"/>
                  </a:cubicBezTo>
                  <a:lnTo>
                    <a:pt x="0" y="13949"/>
                  </a:lnTo>
                  <a:cubicBezTo>
                    <a:pt x="0" y="10250"/>
                    <a:pt x="1470" y="6702"/>
                    <a:pt x="4086" y="4086"/>
                  </a:cubicBezTo>
                  <a:cubicBezTo>
                    <a:pt x="6702" y="1470"/>
                    <a:pt x="10250" y="0"/>
                    <a:pt x="13949" y="0"/>
                  </a:cubicBezTo>
                  <a:close/>
                </a:path>
              </a:pathLst>
            </a:custGeom>
            <a:solidFill>
              <a:srgbClr val="8AB7E2"/>
            </a:solidFill>
          </p:spPr>
        </p:sp>
        <p:sp>
          <p:nvSpPr>
            <p:cNvPr id="21" name="TextBox 21"/>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22" name="TextBox 22"/>
          <p:cNvSpPr txBox="1"/>
          <p:nvPr/>
        </p:nvSpPr>
        <p:spPr>
          <a:xfrm>
            <a:off x="10367347" y="1387682"/>
            <a:ext cx="1878347" cy="1226782"/>
          </a:xfrm>
          <a:prstGeom prst="rect">
            <a:avLst/>
          </a:prstGeom>
        </p:spPr>
        <p:txBody>
          <a:bodyPr lIns="0" tIns="0" rIns="0" bIns="0" rtlCol="0" anchor="t">
            <a:spAutoFit/>
          </a:bodyPr>
          <a:lstStyle/>
          <a:p>
            <a:pPr>
              <a:lnSpc>
                <a:spcPts val="9136"/>
              </a:lnSpc>
            </a:pPr>
            <a:r>
              <a:rPr lang="en-US" sz="9517" spc="-780">
                <a:solidFill>
                  <a:srgbClr val="000000"/>
                </a:solidFill>
                <a:latin typeface="DM Sans"/>
              </a:rPr>
              <a:t>03.</a:t>
            </a:r>
          </a:p>
        </p:txBody>
      </p:sp>
      <p:sp>
        <p:nvSpPr>
          <p:cNvPr id="23" name="TextBox 23"/>
          <p:cNvSpPr txBox="1"/>
          <p:nvPr/>
        </p:nvSpPr>
        <p:spPr>
          <a:xfrm>
            <a:off x="12165655" y="881044"/>
            <a:ext cx="5712926" cy="2040255"/>
          </a:xfrm>
          <a:prstGeom prst="rect">
            <a:avLst/>
          </a:prstGeom>
        </p:spPr>
        <p:txBody>
          <a:bodyPr lIns="0" tIns="0" rIns="0" bIns="0" rtlCol="0" anchor="t">
            <a:spAutoFit/>
          </a:bodyPr>
          <a:lstStyle/>
          <a:p>
            <a:pPr algn="just">
              <a:lnSpc>
                <a:spcPts val="3240"/>
              </a:lnSpc>
            </a:pPr>
            <a:r>
              <a:rPr lang="en-US" sz="2400" u="sng" spc="38">
                <a:solidFill>
                  <a:srgbClr val="000000"/>
                </a:solidFill>
                <a:latin typeface="DM Sans Bold"/>
              </a:rPr>
              <a:t>Shopping Cart </a:t>
            </a:r>
          </a:p>
          <a:p>
            <a:pPr algn="just">
              <a:lnSpc>
                <a:spcPts val="3240"/>
              </a:lnSpc>
            </a:pPr>
            <a:r>
              <a:rPr lang="en-US" sz="2400" spc="38">
                <a:solidFill>
                  <a:srgbClr val="000000"/>
                </a:solidFill>
                <a:latin typeface="DM Sans Bold"/>
              </a:rPr>
              <a:t>• Users can brows and add products to their shopping cart.</a:t>
            </a:r>
          </a:p>
          <a:p>
            <a:pPr marL="0" lvl="0" indent="0" algn="just">
              <a:lnSpc>
                <a:spcPts val="3240"/>
              </a:lnSpc>
              <a:spcBef>
                <a:spcPct val="0"/>
              </a:spcBef>
            </a:pPr>
            <a:r>
              <a:rPr lang="en-US" sz="2400" spc="38">
                <a:solidFill>
                  <a:srgbClr val="000000"/>
                </a:solidFill>
                <a:latin typeface="DM Sans Bold"/>
              </a:rPr>
              <a:t> • Logged-in users can save their shopping carts for later checkout. </a:t>
            </a:r>
          </a:p>
        </p:txBody>
      </p:sp>
      <p:grpSp>
        <p:nvGrpSpPr>
          <p:cNvPr id="24" name="Group 24"/>
          <p:cNvGrpSpPr/>
          <p:nvPr/>
        </p:nvGrpSpPr>
        <p:grpSpPr>
          <a:xfrm>
            <a:off x="9753287" y="3619883"/>
            <a:ext cx="8325006" cy="3047235"/>
            <a:chOff x="0" y="0"/>
            <a:chExt cx="2342659" cy="857492"/>
          </a:xfrm>
        </p:grpSpPr>
        <p:sp>
          <p:nvSpPr>
            <p:cNvPr id="25" name="Freeform 25"/>
            <p:cNvSpPr/>
            <p:nvPr/>
          </p:nvSpPr>
          <p:spPr>
            <a:xfrm>
              <a:off x="0" y="0"/>
              <a:ext cx="2342659" cy="857492"/>
            </a:xfrm>
            <a:custGeom>
              <a:avLst/>
              <a:gdLst/>
              <a:ahLst/>
              <a:cxnLst/>
              <a:rect l="l" t="t" r="r" b="b"/>
              <a:pathLst>
                <a:path w="2342659" h="857492">
                  <a:moveTo>
                    <a:pt x="13949" y="0"/>
                  </a:moveTo>
                  <a:lnTo>
                    <a:pt x="2328709" y="0"/>
                  </a:lnTo>
                  <a:cubicBezTo>
                    <a:pt x="2332409" y="0"/>
                    <a:pt x="2335957" y="1470"/>
                    <a:pt x="2338573" y="4086"/>
                  </a:cubicBezTo>
                  <a:cubicBezTo>
                    <a:pt x="2341189" y="6702"/>
                    <a:pt x="2342659" y="10250"/>
                    <a:pt x="2342659" y="13949"/>
                  </a:cubicBezTo>
                  <a:lnTo>
                    <a:pt x="2342659" y="843543"/>
                  </a:lnTo>
                  <a:cubicBezTo>
                    <a:pt x="2342659" y="847243"/>
                    <a:pt x="2341189" y="850791"/>
                    <a:pt x="2338573" y="853407"/>
                  </a:cubicBezTo>
                  <a:cubicBezTo>
                    <a:pt x="2335957" y="856023"/>
                    <a:pt x="2332409" y="857492"/>
                    <a:pt x="2328709" y="857492"/>
                  </a:cubicBezTo>
                  <a:lnTo>
                    <a:pt x="13949" y="857492"/>
                  </a:lnTo>
                  <a:cubicBezTo>
                    <a:pt x="10250" y="857492"/>
                    <a:pt x="6702" y="856023"/>
                    <a:pt x="4086" y="853407"/>
                  </a:cubicBezTo>
                  <a:cubicBezTo>
                    <a:pt x="1470" y="850791"/>
                    <a:pt x="0" y="847243"/>
                    <a:pt x="0" y="843543"/>
                  </a:cubicBezTo>
                  <a:lnTo>
                    <a:pt x="0" y="13949"/>
                  </a:lnTo>
                  <a:cubicBezTo>
                    <a:pt x="0" y="10250"/>
                    <a:pt x="1470" y="6702"/>
                    <a:pt x="4086" y="4086"/>
                  </a:cubicBezTo>
                  <a:cubicBezTo>
                    <a:pt x="6702" y="1470"/>
                    <a:pt x="10250" y="0"/>
                    <a:pt x="13949" y="0"/>
                  </a:cubicBezTo>
                  <a:close/>
                </a:path>
              </a:pathLst>
            </a:custGeom>
            <a:solidFill>
              <a:srgbClr val="8AB7E2"/>
            </a:solidFill>
          </p:spPr>
        </p:sp>
        <p:sp>
          <p:nvSpPr>
            <p:cNvPr id="26" name="TextBox 26"/>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27" name="TextBox 27"/>
          <p:cNvSpPr txBox="1"/>
          <p:nvPr/>
        </p:nvSpPr>
        <p:spPr>
          <a:xfrm>
            <a:off x="10367347" y="4610960"/>
            <a:ext cx="1878347" cy="1226782"/>
          </a:xfrm>
          <a:prstGeom prst="rect">
            <a:avLst/>
          </a:prstGeom>
        </p:spPr>
        <p:txBody>
          <a:bodyPr lIns="0" tIns="0" rIns="0" bIns="0" rtlCol="0" anchor="t">
            <a:spAutoFit/>
          </a:bodyPr>
          <a:lstStyle/>
          <a:p>
            <a:pPr>
              <a:lnSpc>
                <a:spcPts val="9136"/>
              </a:lnSpc>
            </a:pPr>
            <a:r>
              <a:rPr lang="en-US" sz="9517" spc="-780">
                <a:solidFill>
                  <a:srgbClr val="000000"/>
                </a:solidFill>
                <a:latin typeface="DM Sans"/>
              </a:rPr>
              <a:t>04.</a:t>
            </a:r>
          </a:p>
        </p:txBody>
      </p:sp>
      <p:sp>
        <p:nvSpPr>
          <p:cNvPr id="28" name="TextBox 28"/>
          <p:cNvSpPr txBox="1"/>
          <p:nvPr/>
        </p:nvSpPr>
        <p:spPr>
          <a:xfrm>
            <a:off x="12165655" y="3815715"/>
            <a:ext cx="5712926" cy="2449830"/>
          </a:xfrm>
          <a:prstGeom prst="rect">
            <a:avLst/>
          </a:prstGeom>
        </p:spPr>
        <p:txBody>
          <a:bodyPr lIns="0" tIns="0" rIns="0" bIns="0" rtlCol="0" anchor="t">
            <a:spAutoFit/>
          </a:bodyPr>
          <a:lstStyle/>
          <a:p>
            <a:pPr algn="just">
              <a:lnSpc>
                <a:spcPts val="3240"/>
              </a:lnSpc>
            </a:pPr>
            <a:r>
              <a:rPr lang="en-US" sz="2400" u="sng" spc="38">
                <a:solidFill>
                  <a:srgbClr val="000000"/>
                </a:solidFill>
                <a:latin typeface="DM Sans Bold"/>
              </a:rPr>
              <a:t>Order Processing:</a:t>
            </a:r>
          </a:p>
          <a:p>
            <a:pPr algn="just">
              <a:lnSpc>
                <a:spcPts val="3240"/>
              </a:lnSpc>
            </a:pPr>
            <a:r>
              <a:rPr lang="en-US" sz="2400" spc="38">
                <a:solidFill>
                  <a:srgbClr val="000000"/>
                </a:solidFill>
                <a:latin typeface="DM Sans Bold"/>
              </a:rPr>
              <a:t> • Users can submit orders with their selected products quantities, and shipping addresses. </a:t>
            </a:r>
          </a:p>
          <a:p>
            <a:pPr marL="0" lvl="0" indent="0" algn="just">
              <a:lnSpc>
                <a:spcPts val="3240"/>
              </a:lnSpc>
              <a:spcBef>
                <a:spcPct val="0"/>
              </a:spcBef>
            </a:pPr>
            <a:r>
              <a:rPr lang="en-US" sz="2400" spc="38">
                <a:solidFill>
                  <a:srgbClr val="000000"/>
                </a:solidFill>
                <a:latin typeface="DM Sans Bold"/>
              </a:rPr>
              <a:t>• Users can choose from a list of available shipping methods.</a:t>
            </a:r>
          </a:p>
        </p:txBody>
      </p:sp>
      <p:grpSp>
        <p:nvGrpSpPr>
          <p:cNvPr id="29" name="Group 29"/>
          <p:cNvGrpSpPr/>
          <p:nvPr/>
        </p:nvGrpSpPr>
        <p:grpSpPr>
          <a:xfrm>
            <a:off x="9763281" y="7019881"/>
            <a:ext cx="8325006" cy="3047235"/>
            <a:chOff x="0" y="0"/>
            <a:chExt cx="2342659" cy="857492"/>
          </a:xfrm>
        </p:grpSpPr>
        <p:sp>
          <p:nvSpPr>
            <p:cNvPr id="30" name="Freeform 30"/>
            <p:cNvSpPr/>
            <p:nvPr/>
          </p:nvSpPr>
          <p:spPr>
            <a:xfrm>
              <a:off x="0" y="0"/>
              <a:ext cx="2342659" cy="857492"/>
            </a:xfrm>
            <a:custGeom>
              <a:avLst/>
              <a:gdLst/>
              <a:ahLst/>
              <a:cxnLst/>
              <a:rect l="l" t="t" r="r" b="b"/>
              <a:pathLst>
                <a:path w="2342659" h="857492">
                  <a:moveTo>
                    <a:pt x="13949" y="0"/>
                  </a:moveTo>
                  <a:lnTo>
                    <a:pt x="2328709" y="0"/>
                  </a:lnTo>
                  <a:cubicBezTo>
                    <a:pt x="2332409" y="0"/>
                    <a:pt x="2335957" y="1470"/>
                    <a:pt x="2338573" y="4086"/>
                  </a:cubicBezTo>
                  <a:cubicBezTo>
                    <a:pt x="2341189" y="6702"/>
                    <a:pt x="2342659" y="10250"/>
                    <a:pt x="2342659" y="13949"/>
                  </a:cubicBezTo>
                  <a:lnTo>
                    <a:pt x="2342659" y="843543"/>
                  </a:lnTo>
                  <a:cubicBezTo>
                    <a:pt x="2342659" y="847243"/>
                    <a:pt x="2341189" y="850791"/>
                    <a:pt x="2338573" y="853407"/>
                  </a:cubicBezTo>
                  <a:cubicBezTo>
                    <a:pt x="2335957" y="856023"/>
                    <a:pt x="2332409" y="857492"/>
                    <a:pt x="2328709" y="857492"/>
                  </a:cubicBezTo>
                  <a:lnTo>
                    <a:pt x="13949" y="857492"/>
                  </a:lnTo>
                  <a:cubicBezTo>
                    <a:pt x="10250" y="857492"/>
                    <a:pt x="6702" y="856023"/>
                    <a:pt x="4086" y="853407"/>
                  </a:cubicBezTo>
                  <a:cubicBezTo>
                    <a:pt x="1470" y="850791"/>
                    <a:pt x="0" y="847243"/>
                    <a:pt x="0" y="843543"/>
                  </a:cubicBezTo>
                  <a:lnTo>
                    <a:pt x="0" y="13949"/>
                  </a:lnTo>
                  <a:cubicBezTo>
                    <a:pt x="0" y="10250"/>
                    <a:pt x="1470" y="6702"/>
                    <a:pt x="4086" y="4086"/>
                  </a:cubicBezTo>
                  <a:cubicBezTo>
                    <a:pt x="6702" y="1470"/>
                    <a:pt x="10250" y="0"/>
                    <a:pt x="13949" y="0"/>
                  </a:cubicBezTo>
                  <a:close/>
                </a:path>
              </a:pathLst>
            </a:custGeom>
            <a:solidFill>
              <a:srgbClr val="8AB7E2"/>
            </a:solidFill>
          </p:spPr>
        </p:sp>
        <p:sp>
          <p:nvSpPr>
            <p:cNvPr id="31" name="TextBox 31"/>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32" name="TextBox 32"/>
          <p:cNvSpPr txBox="1"/>
          <p:nvPr/>
        </p:nvSpPr>
        <p:spPr>
          <a:xfrm>
            <a:off x="10377342" y="8010958"/>
            <a:ext cx="1878347" cy="1226782"/>
          </a:xfrm>
          <a:prstGeom prst="rect">
            <a:avLst/>
          </a:prstGeom>
        </p:spPr>
        <p:txBody>
          <a:bodyPr lIns="0" tIns="0" rIns="0" bIns="0" rtlCol="0" anchor="t">
            <a:spAutoFit/>
          </a:bodyPr>
          <a:lstStyle/>
          <a:p>
            <a:pPr>
              <a:lnSpc>
                <a:spcPts val="9136"/>
              </a:lnSpc>
            </a:pPr>
            <a:r>
              <a:rPr lang="en-US" sz="9517" spc="-780">
                <a:solidFill>
                  <a:srgbClr val="000000"/>
                </a:solidFill>
                <a:latin typeface="DM Sans"/>
              </a:rPr>
              <a:t>01.</a:t>
            </a:r>
          </a:p>
        </p:txBody>
      </p:sp>
      <p:sp>
        <p:nvSpPr>
          <p:cNvPr id="33" name="TextBox 33"/>
          <p:cNvSpPr txBox="1"/>
          <p:nvPr/>
        </p:nvSpPr>
        <p:spPr>
          <a:xfrm>
            <a:off x="12165655" y="7709108"/>
            <a:ext cx="5712926" cy="1630680"/>
          </a:xfrm>
          <a:prstGeom prst="rect">
            <a:avLst/>
          </a:prstGeom>
        </p:spPr>
        <p:txBody>
          <a:bodyPr lIns="0" tIns="0" rIns="0" bIns="0" rtlCol="0" anchor="t">
            <a:spAutoFit/>
          </a:bodyPr>
          <a:lstStyle/>
          <a:p>
            <a:pPr algn="just">
              <a:lnSpc>
                <a:spcPts val="3240"/>
              </a:lnSpc>
            </a:pPr>
            <a:r>
              <a:rPr lang="en-US" sz="2400" u="sng" spc="38">
                <a:solidFill>
                  <a:srgbClr val="000000"/>
                </a:solidFill>
                <a:latin typeface="DM Sans Bold"/>
              </a:rPr>
              <a:t>Order Status and tracking: </a:t>
            </a:r>
          </a:p>
          <a:p>
            <a:pPr marL="0" lvl="0" indent="0" algn="just">
              <a:lnSpc>
                <a:spcPts val="3240"/>
              </a:lnSpc>
              <a:spcBef>
                <a:spcPct val="0"/>
              </a:spcBef>
            </a:pPr>
            <a:r>
              <a:rPr lang="en-US" sz="2400" spc="38">
                <a:solidFill>
                  <a:srgbClr val="000000"/>
                </a:solidFill>
                <a:latin typeface="DM Sans Bold"/>
              </a:rPr>
              <a:t>• Users can view the status of their orders (processing, shipping, delivered)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5486467" y="261319"/>
            <a:ext cx="7761187" cy="591565"/>
          </a:xfrm>
          <a:prstGeom prst="rect">
            <a:avLst/>
          </a:prstGeom>
        </p:spPr>
        <p:txBody>
          <a:bodyPr lIns="0" tIns="0" rIns="0" bIns="0" rtlCol="0" anchor="t">
            <a:spAutoFit/>
          </a:bodyPr>
          <a:lstStyle/>
          <a:p>
            <a:pPr algn="ctr">
              <a:lnSpc>
                <a:spcPts val="4461"/>
              </a:lnSpc>
            </a:pPr>
            <a:r>
              <a:rPr lang="en-US" sz="4599">
                <a:solidFill>
                  <a:srgbClr val="000000"/>
                </a:solidFill>
                <a:latin typeface="DM Sans Bold"/>
              </a:rPr>
              <a:t>Entity–Relationship model</a:t>
            </a:r>
          </a:p>
        </p:txBody>
      </p:sp>
      <p:sp>
        <p:nvSpPr>
          <p:cNvPr id="4" name="Freeform 4"/>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6" name="Freeform 6"/>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Freeform 7"/>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9" name="Freeform 9"/>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0" name="Freeform 10"/>
          <p:cNvSpPr/>
          <p:nvPr/>
        </p:nvSpPr>
        <p:spPr>
          <a:xfrm>
            <a:off x="1250830" y="852883"/>
            <a:ext cx="16232461" cy="9267994"/>
          </a:xfrm>
          <a:custGeom>
            <a:avLst/>
            <a:gdLst/>
            <a:ahLst/>
            <a:cxnLst/>
            <a:rect l="l" t="t" r="r" b="b"/>
            <a:pathLst>
              <a:path w="16232461" h="9267994">
                <a:moveTo>
                  <a:pt x="0" y="0"/>
                </a:moveTo>
                <a:lnTo>
                  <a:pt x="16232461" y="0"/>
                </a:lnTo>
                <a:lnTo>
                  <a:pt x="16232461" y="9267995"/>
                </a:lnTo>
                <a:lnTo>
                  <a:pt x="0" y="9267995"/>
                </a:lnTo>
                <a:lnTo>
                  <a:pt x="0" y="0"/>
                </a:lnTo>
                <a:close/>
              </a:path>
            </a:pathLst>
          </a:custGeom>
          <a:blipFill>
            <a:blip r:embed="rId15"/>
            <a:stretch>
              <a:fillRect/>
            </a:stretch>
          </a:blipFill>
        </p:spPr>
      </p:sp>
      <p:sp>
        <p:nvSpPr>
          <p:cNvPr id="11" name="TextBox 10">
            <a:extLst>
              <a:ext uri="{FF2B5EF4-FFF2-40B4-BE49-F238E27FC236}">
                <a16:creationId xmlns:a16="http://schemas.microsoft.com/office/drawing/2014/main" id="{B4E9EC85-9AD5-8236-B566-23D84B75F829}"/>
              </a:ext>
            </a:extLst>
          </p:cNvPr>
          <p:cNvSpPr txBox="1"/>
          <p:nvPr/>
        </p:nvSpPr>
        <p:spPr>
          <a:xfrm>
            <a:off x="9677400" y="6591300"/>
            <a:ext cx="914400" cy="261610"/>
          </a:xfrm>
          <a:prstGeom prst="rect">
            <a:avLst/>
          </a:prstGeom>
          <a:noFill/>
        </p:spPr>
        <p:txBody>
          <a:bodyPr wrap="square" rtlCol="0">
            <a:spAutoFit/>
          </a:bodyPr>
          <a:lstStyle/>
          <a:p>
            <a:r>
              <a:rPr lang="en-US" sz="1100" dirty="0"/>
              <a:t>M</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5486467" y="261319"/>
            <a:ext cx="7761187" cy="591565"/>
          </a:xfrm>
          <a:prstGeom prst="rect">
            <a:avLst/>
          </a:prstGeom>
        </p:spPr>
        <p:txBody>
          <a:bodyPr lIns="0" tIns="0" rIns="0" bIns="0" rtlCol="0" anchor="t">
            <a:spAutoFit/>
          </a:bodyPr>
          <a:lstStyle/>
          <a:p>
            <a:pPr algn="ctr">
              <a:lnSpc>
                <a:spcPts val="4461"/>
              </a:lnSpc>
            </a:pPr>
            <a:r>
              <a:rPr lang="en-US" sz="4599">
                <a:solidFill>
                  <a:srgbClr val="000000"/>
                </a:solidFill>
                <a:latin typeface="DM Sans Bold"/>
              </a:rPr>
              <a:t>Relational Schema Design</a:t>
            </a:r>
          </a:p>
        </p:txBody>
      </p:sp>
      <p:sp>
        <p:nvSpPr>
          <p:cNvPr id="4" name="Freeform 4"/>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6" name="Freeform 6"/>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Freeform 7"/>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9" name="Freeform 9"/>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0" name="Freeform 10"/>
          <p:cNvSpPr/>
          <p:nvPr/>
        </p:nvSpPr>
        <p:spPr>
          <a:xfrm>
            <a:off x="2830105" y="1028700"/>
            <a:ext cx="13850199" cy="8984707"/>
          </a:xfrm>
          <a:custGeom>
            <a:avLst/>
            <a:gdLst/>
            <a:ahLst/>
            <a:cxnLst/>
            <a:rect l="l" t="t" r="r" b="b"/>
            <a:pathLst>
              <a:path w="13850199" h="8984707">
                <a:moveTo>
                  <a:pt x="0" y="0"/>
                </a:moveTo>
                <a:lnTo>
                  <a:pt x="13850199" y="0"/>
                </a:lnTo>
                <a:lnTo>
                  <a:pt x="13850199" y="8984707"/>
                </a:lnTo>
                <a:lnTo>
                  <a:pt x="0" y="8984707"/>
                </a:lnTo>
                <a:lnTo>
                  <a:pt x="0" y="0"/>
                </a:lnTo>
                <a:close/>
              </a:path>
            </a:pathLst>
          </a:custGeom>
          <a:blipFill>
            <a:blip r:embed="rId15"/>
            <a:stretch>
              <a:fillRect r="-1136"/>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AutoShape 3"/>
          <p:cNvSpPr/>
          <p:nvPr/>
        </p:nvSpPr>
        <p:spPr>
          <a:xfrm>
            <a:off x="0" y="1809860"/>
            <a:ext cx="20061513" cy="0"/>
          </a:xfrm>
          <a:prstGeom prst="line">
            <a:avLst/>
          </a:prstGeom>
          <a:ln w="28575" cap="flat">
            <a:solidFill>
              <a:srgbClr val="000000"/>
            </a:solidFill>
            <a:prstDash val="solid"/>
            <a:headEnd type="none" w="sm" len="sm"/>
            <a:tailEnd type="none" w="sm" len="sm"/>
          </a:ln>
        </p:spPr>
      </p:sp>
      <p:grpSp>
        <p:nvGrpSpPr>
          <p:cNvPr id="4" name="Group 4"/>
          <p:cNvGrpSpPr/>
          <p:nvPr/>
        </p:nvGrpSpPr>
        <p:grpSpPr>
          <a:xfrm>
            <a:off x="5645403" y="1573119"/>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201399" y="1573119"/>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10" name="Group 10"/>
          <p:cNvGrpSpPr/>
          <p:nvPr/>
        </p:nvGrpSpPr>
        <p:grpSpPr>
          <a:xfrm>
            <a:off x="12108474" y="1573119"/>
            <a:ext cx="502056" cy="5020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3" name="Freeform 13"/>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14" name="Freeform 14"/>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15" name="TextBox 15"/>
          <p:cNvSpPr txBox="1"/>
          <p:nvPr/>
        </p:nvSpPr>
        <p:spPr>
          <a:xfrm>
            <a:off x="-861186" y="381542"/>
            <a:ext cx="8822997" cy="1177290"/>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SQL queries</a:t>
            </a:r>
          </a:p>
        </p:txBody>
      </p:sp>
      <p:sp>
        <p:nvSpPr>
          <p:cNvPr id="16" name="TextBox 16"/>
          <p:cNvSpPr txBox="1"/>
          <p:nvPr/>
        </p:nvSpPr>
        <p:spPr>
          <a:xfrm>
            <a:off x="0" y="2265683"/>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01</a:t>
            </a:r>
          </a:p>
        </p:txBody>
      </p:sp>
      <p:sp>
        <p:nvSpPr>
          <p:cNvPr id="17" name="TextBox 17"/>
          <p:cNvSpPr txBox="1"/>
          <p:nvPr/>
        </p:nvSpPr>
        <p:spPr>
          <a:xfrm>
            <a:off x="5454479" y="2265683"/>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02</a:t>
            </a:r>
          </a:p>
        </p:txBody>
      </p:sp>
      <p:sp>
        <p:nvSpPr>
          <p:cNvPr id="18" name="TextBox 18"/>
          <p:cNvSpPr txBox="1"/>
          <p:nvPr/>
        </p:nvSpPr>
        <p:spPr>
          <a:xfrm>
            <a:off x="995014" y="1897886"/>
            <a:ext cx="3737487" cy="4450653"/>
          </a:xfrm>
          <a:prstGeom prst="rect">
            <a:avLst/>
          </a:prstGeom>
        </p:spPr>
        <p:txBody>
          <a:bodyPr lIns="0" tIns="0" rIns="0" bIns="0" rtlCol="0" anchor="t">
            <a:spAutoFit/>
          </a:bodyPr>
          <a:lstStyle/>
          <a:p>
            <a:pPr>
              <a:lnSpc>
                <a:spcPts val="3237"/>
              </a:lnSpc>
            </a:pPr>
            <a:r>
              <a:rPr lang="en-US" sz="2075">
                <a:solidFill>
                  <a:srgbClr val="000000"/>
                </a:solidFill>
                <a:latin typeface="DM Sans"/>
              </a:rPr>
              <a:t>CREATE TABLE Customers ( Customer_Id INTEGER PRIMARY KEY, </a:t>
            </a:r>
          </a:p>
          <a:p>
            <a:pPr>
              <a:lnSpc>
                <a:spcPts val="3237"/>
              </a:lnSpc>
            </a:pPr>
            <a:r>
              <a:rPr lang="en-US" sz="2075">
                <a:solidFill>
                  <a:srgbClr val="000000"/>
                </a:solidFill>
                <a:latin typeface="DM Sans"/>
              </a:rPr>
              <a:t>User_Name VARCHAR(50), Name VARCHAR(50), </a:t>
            </a:r>
          </a:p>
          <a:p>
            <a:pPr>
              <a:lnSpc>
                <a:spcPts val="3237"/>
              </a:lnSpc>
            </a:pPr>
            <a:r>
              <a:rPr lang="en-US" sz="2075">
                <a:solidFill>
                  <a:srgbClr val="000000"/>
                </a:solidFill>
                <a:latin typeface="DM Sans"/>
              </a:rPr>
              <a:t>DOB DATE, Age INTEGER, Gender VARCHAR(20), Address_Id INTEGER REFERENCES Address(Address_id) </a:t>
            </a:r>
          </a:p>
          <a:p>
            <a:pPr>
              <a:lnSpc>
                <a:spcPts val="3237"/>
              </a:lnSpc>
            </a:pPr>
            <a:r>
              <a:rPr lang="en-US" sz="2075">
                <a:solidFill>
                  <a:srgbClr val="000000"/>
                </a:solidFill>
                <a:latin typeface="DM Sans"/>
              </a:rPr>
              <a:t>); </a:t>
            </a:r>
          </a:p>
        </p:txBody>
      </p:sp>
      <p:sp>
        <p:nvSpPr>
          <p:cNvPr id="19" name="TextBox 19"/>
          <p:cNvSpPr txBox="1"/>
          <p:nvPr/>
        </p:nvSpPr>
        <p:spPr>
          <a:xfrm>
            <a:off x="6744065" y="1897886"/>
            <a:ext cx="5069134" cy="3108960"/>
          </a:xfrm>
          <a:prstGeom prst="rect">
            <a:avLst/>
          </a:prstGeom>
        </p:spPr>
        <p:txBody>
          <a:bodyPr lIns="0" tIns="0" rIns="0" bIns="0" rtlCol="0" anchor="t">
            <a:spAutoFit/>
          </a:bodyPr>
          <a:lstStyle/>
          <a:p>
            <a:pPr>
              <a:lnSpc>
                <a:spcPts val="3119"/>
              </a:lnSpc>
            </a:pPr>
            <a:r>
              <a:rPr lang="en-US" sz="1999">
                <a:solidFill>
                  <a:srgbClr val="000000"/>
                </a:solidFill>
                <a:latin typeface="DM Sans"/>
              </a:rPr>
              <a:t>CREATE TABLE Address ( </a:t>
            </a:r>
          </a:p>
          <a:p>
            <a:pPr>
              <a:lnSpc>
                <a:spcPts val="3119"/>
              </a:lnSpc>
            </a:pPr>
            <a:r>
              <a:rPr lang="en-US" sz="1999">
                <a:solidFill>
                  <a:srgbClr val="000000"/>
                </a:solidFill>
                <a:latin typeface="DM Sans"/>
              </a:rPr>
              <a:t>Address_id INTEGER PRIMARY KEY, House_no VARCHAR(255), </a:t>
            </a:r>
          </a:p>
          <a:p>
            <a:pPr>
              <a:lnSpc>
                <a:spcPts val="3119"/>
              </a:lnSpc>
            </a:pPr>
            <a:r>
              <a:rPr lang="en-US" sz="1999">
                <a:solidFill>
                  <a:srgbClr val="000000"/>
                </a:solidFill>
                <a:latin typeface="DM Sans"/>
              </a:rPr>
              <a:t>Area VARCHAR(255), </a:t>
            </a:r>
          </a:p>
          <a:p>
            <a:pPr>
              <a:lnSpc>
                <a:spcPts val="3119"/>
              </a:lnSpc>
            </a:pPr>
            <a:r>
              <a:rPr lang="en-US" sz="1999">
                <a:solidFill>
                  <a:srgbClr val="000000"/>
                </a:solidFill>
                <a:latin typeface="DM Sans"/>
              </a:rPr>
              <a:t>City VARCHAR(255),</a:t>
            </a:r>
          </a:p>
          <a:p>
            <a:pPr>
              <a:lnSpc>
                <a:spcPts val="3119"/>
              </a:lnSpc>
            </a:pPr>
            <a:r>
              <a:rPr lang="en-US" sz="1999">
                <a:solidFill>
                  <a:srgbClr val="000000"/>
                </a:solidFill>
                <a:latin typeface="DM Sans"/>
              </a:rPr>
              <a:t> State VARCHAR(255),</a:t>
            </a:r>
          </a:p>
          <a:p>
            <a:pPr>
              <a:lnSpc>
                <a:spcPts val="3119"/>
              </a:lnSpc>
            </a:pPr>
            <a:r>
              <a:rPr lang="en-US" sz="1999">
                <a:solidFill>
                  <a:srgbClr val="000000"/>
                </a:solidFill>
                <a:latin typeface="DM Sans"/>
              </a:rPr>
              <a:t> Pincode INTEGER </a:t>
            </a:r>
          </a:p>
          <a:p>
            <a:pPr>
              <a:lnSpc>
                <a:spcPts val="3119"/>
              </a:lnSpc>
            </a:pPr>
            <a:r>
              <a:rPr lang="en-US" sz="1999">
                <a:solidFill>
                  <a:srgbClr val="000000"/>
                </a:solidFill>
                <a:latin typeface="DM Sans"/>
              </a:rPr>
              <a:t>);</a:t>
            </a:r>
          </a:p>
        </p:txBody>
      </p:sp>
      <p:sp>
        <p:nvSpPr>
          <p:cNvPr id="20" name="TextBox 20"/>
          <p:cNvSpPr txBox="1"/>
          <p:nvPr/>
        </p:nvSpPr>
        <p:spPr>
          <a:xfrm>
            <a:off x="11997899" y="2265683"/>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03</a:t>
            </a:r>
          </a:p>
        </p:txBody>
      </p:sp>
      <p:sp>
        <p:nvSpPr>
          <p:cNvPr id="21" name="TextBox 21"/>
          <p:cNvSpPr txBox="1"/>
          <p:nvPr/>
        </p:nvSpPr>
        <p:spPr>
          <a:xfrm>
            <a:off x="13693166" y="2019050"/>
            <a:ext cx="4399041" cy="2718435"/>
          </a:xfrm>
          <a:prstGeom prst="rect">
            <a:avLst/>
          </a:prstGeom>
        </p:spPr>
        <p:txBody>
          <a:bodyPr lIns="0" tIns="0" rIns="0" bIns="0" rtlCol="0" anchor="t">
            <a:spAutoFit/>
          </a:bodyPr>
          <a:lstStyle/>
          <a:p>
            <a:pPr>
              <a:lnSpc>
                <a:spcPts val="3119"/>
              </a:lnSpc>
            </a:pPr>
            <a:r>
              <a:rPr lang="en-US" sz="1999">
                <a:solidFill>
                  <a:srgbClr val="000000"/>
                </a:solidFill>
                <a:latin typeface="DM Sans"/>
              </a:rPr>
              <a:t>CREATE TABLE Phone_Customer ( Customer_Id INTEGER REFERENCES Customers(Customer_Id), </a:t>
            </a:r>
          </a:p>
          <a:p>
            <a:pPr>
              <a:lnSpc>
                <a:spcPts val="3119"/>
              </a:lnSpc>
            </a:pPr>
            <a:r>
              <a:rPr lang="en-US" sz="1999">
                <a:solidFill>
                  <a:srgbClr val="000000"/>
                </a:solidFill>
                <a:latin typeface="DM Sans"/>
              </a:rPr>
              <a:t>Phone_No INTEGER, </a:t>
            </a:r>
          </a:p>
          <a:p>
            <a:pPr>
              <a:lnSpc>
                <a:spcPts val="3119"/>
              </a:lnSpc>
            </a:pPr>
            <a:r>
              <a:rPr lang="en-US" sz="1999">
                <a:solidFill>
                  <a:srgbClr val="000000"/>
                </a:solidFill>
                <a:latin typeface="DM Sans"/>
              </a:rPr>
              <a:t>PRIMARY KEY (Customer_Id, Phone_No) </a:t>
            </a:r>
          </a:p>
          <a:p>
            <a:pPr>
              <a:lnSpc>
                <a:spcPts val="3119"/>
              </a:lnSpc>
            </a:pPr>
            <a:r>
              <a:rPr lang="en-US" sz="1999">
                <a:solidFill>
                  <a:srgbClr val="000000"/>
                </a:solidFill>
                <a:latin typeface="DM Sans"/>
              </a:rPr>
              <a:t>); </a:t>
            </a:r>
          </a:p>
        </p:txBody>
      </p:sp>
      <p:sp>
        <p:nvSpPr>
          <p:cNvPr id="22" name="Freeform 22"/>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23" name="Freeform 23"/>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24" name="AutoShape 24"/>
          <p:cNvSpPr/>
          <p:nvPr/>
        </p:nvSpPr>
        <p:spPr>
          <a:xfrm>
            <a:off x="0" y="6419924"/>
            <a:ext cx="20061513" cy="0"/>
          </a:xfrm>
          <a:prstGeom prst="line">
            <a:avLst/>
          </a:prstGeom>
          <a:ln w="28575" cap="flat">
            <a:solidFill>
              <a:srgbClr val="000000"/>
            </a:solidFill>
            <a:prstDash val="solid"/>
            <a:headEnd type="none" w="sm" len="sm"/>
            <a:tailEnd type="none" w="sm" len="sm"/>
          </a:ln>
        </p:spPr>
      </p:sp>
      <p:grpSp>
        <p:nvGrpSpPr>
          <p:cNvPr id="25" name="Group 25"/>
          <p:cNvGrpSpPr/>
          <p:nvPr/>
        </p:nvGrpSpPr>
        <p:grpSpPr>
          <a:xfrm>
            <a:off x="6181194" y="6168896"/>
            <a:ext cx="502056" cy="502056"/>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27" name="TextBox 27"/>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28" name="Group 28"/>
          <p:cNvGrpSpPr/>
          <p:nvPr/>
        </p:nvGrpSpPr>
        <p:grpSpPr>
          <a:xfrm>
            <a:off x="201399" y="6168896"/>
            <a:ext cx="502056" cy="502056"/>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30" name="TextBox 30"/>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31" name="Group 31"/>
          <p:cNvGrpSpPr/>
          <p:nvPr/>
        </p:nvGrpSpPr>
        <p:grpSpPr>
          <a:xfrm>
            <a:off x="12007424" y="6168896"/>
            <a:ext cx="502056" cy="502056"/>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33" name="TextBox 33"/>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34" name="TextBox 34"/>
          <p:cNvSpPr txBox="1"/>
          <p:nvPr/>
        </p:nvSpPr>
        <p:spPr>
          <a:xfrm>
            <a:off x="0" y="6804303"/>
            <a:ext cx="2197323" cy="13271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04</a:t>
            </a:r>
          </a:p>
          <a:p>
            <a:pPr>
              <a:lnSpc>
                <a:spcPts val="5150"/>
              </a:lnSpc>
            </a:pPr>
            <a:endParaRPr lang="en-US" sz="5000">
              <a:solidFill>
                <a:srgbClr val="000000"/>
              </a:solidFill>
              <a:latin typeface="DM Sans Bold"/>
            </a:endParaRPr>
          </a:p>
        </p:txBody>
      </p:sp>
      <p:sp>
        <p:nvSpPr>
          <p:cNvPr id="35" name="TextBox 35"/>
          <p:cNvSpPr txBox="1"/>
          <p:nvPr/>
        </p:nvSpPr>
        <p:spPr>
          <a:xfrm>
            <a:off x="5764487" y="6804303"/>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05</a:t>
            </a:r>
          </a:p>
        </p:txBody>
      </p:sp>
      <p:sp>
        <p:nvSpPr>
          <p:cNvPr id="36" name="TextBox 36"/>
          <p:cNvSpPr txBox="1"/>
          <p:nvPr/>
        </p:nvSpPr>
        <p:spPr>
          <a:xfrm>
            <a:off x="1028700" y="6415162"/>
            <a:ext cx="4385242" cy="3890010"/>
          </a:xfrm>
          <a:prstGeom prst="rect">
            <a:avLst/>
          </a:prstGeom>
        </p:spPr>
        <p:txBody>
          <a:bodyPr lIns="0" tIns="0" rIns="0" bIns="0" rtlCol="0" anchor="t">
            <a:spAutoFit/>
          </a:bodyPr>
          <a:lstStyle/>
          <a:p>
            <a:pPr>
              <a:lnSpc>
                <a:spcPts val="3120"/>
              </a:lnSpc>
            </a:pPr>
            <a:r>
              <a:rPr lang="en-US" sz="2000">
                <a:solidFill>
                  <a:srgbClr val="000000"/>
                </a:solidFill>
                <a:latin typeface="DM Sans"/>
              </a:rPr>
              <a:t>CREATE TABLE Employees ( Employee_Id INTEGER PRIMARY KEY, Name VARCHAR(50),</a:t>
            </a:r>
          </a:p>
          <a:p>
            <a:pPr>
              <a:lnSpc>
                <a:spcPts val="3120"/>
              </a:lnSpc>
            </a:pPr>
            <a:r>
              <a:rPr lang="en-US" sz="2000">
                <a:solidFill>
                  <a:srgbClr val="000000"/>
                </a:solidFill>
                <a:latin typeface="DM Sans"/>
              </a:rPr>
              <a:t> DOB DATE, Age INTEGER,</a:t>
            </a:r>
          </a:p>
          <a:p>
            <a:pPr>
              <a:lnSpc>
                <a:spcPts val="3120"/>
              </a:lnSpc>
            </a:pPr>
            <a:r>
              <a:rPr lang="en-US" sz="2000">
                <a:solidFill>
                  <a:srgbClr val="000000"/>
                </a:solidFill>
                <a:latin typeface="DM Sans"/>
              </a:rPr>
              <a:t> Gender VARCHAR(20), </a:t>
            </a:r>
          </a:p>
          <a:p>
            <a:pPr>
              <a:lnSpc>
                <a:spcPts val="3120"/>
              </a:lnSpc>
            </a:pPr>
            <a:r>
              <a:rPr lang="en-US" sz="2000">
                <a:solidFill>
                  <a:srgbClr val="000000"/>
                </a:solidFill>
                <a:latin typeface="DM Sans"/>
              </a:rPr>
              <a:t>Address_Id INTEGER REFERENCES Address(Address_id), </a:t>
            </a:r>
          </a:p>
          <a:p>
            <a:pPr>
              <a:lnSpc>
                <a:spcPts val="3120"/>
              </a:lnSpc>
            </a:pPr>
            <a:r>
              <a:rPr lang="en-US" sz="2000">
                <a:solidFill>
                  <a:srgbClr val="000000"/>
                </a:solidFill>
                <a:latin typeface="DM Sans"/>
              </a:rPr>
              <a:t>Manager_Id INTEGER REFERENCES Employees(Employee_Id)</a:t>
            </a:r>
          </a:p>
          <a:p>
            <a:pPr>
              <a:lnSpc>
                <a:spcPts val="3120"/>
              </a:lnSpc>
            </a:pPr>
            <a:r>
              <a:rPr lang="en-US" sz="2000">
                <a:solidFill>
                  <a:srgbClr val="000000"/>
                </a:solidFill>
                <a:latin typeface="DM Sans"/>
              </a:rPr>
              <a:t> ); </a:t>
            </a:r>
          </a:p>
        </p:txBody>
      </p:sp>
      <p:sp>
        <p:nvSpPr>
          <p:cNvPr id="37" name="TextBox 37"/>
          <p:cNvSpPr txBox="1"/>
          <p:nvPr/>
        </p:nvSpPr>
        <p:spPr>
          <a:xfrm>
            <a:off x="6744065" y="6510412"/>
            <a:ext cx="4939509" cy="2327399"/>
          </a:xfrm>
          <a:prstGeom prst="rect">
            <a:avLst/>
          </a:prstGeom>
        </p:spPr>
        <p:txBody>
          <a:bodyPr lIns="0" tIns="0" rIns="0" bIns="0" rtlCol="0" anchor="t">
            <a:spAutoFit/>
          </a:bodyPr>
          <a:lstStyle/>
          <a:p>
            <a:pPr>
              <a:lnSpc>
                <a:spcPts val="3137"/>
              </a:lnSpc>
            </a:pPr>
            <a:r>
              <a:rPr lang="en-US" sz="2011">
                <a:solidFill>
                  <a:srgbClr val="000000"/>
                </a:solidFill>
                <a:latin typeface="DM Sans"/>
              </a:rPr>
              <a:t>CREATE TABLE Phone_Employee ( Employee_Id INTEGER REFERENCES Employees(Employee_Id), </a:t>
            </a:r>
          </a:p>
          <a:p>
            <a:pPr>
              <a:lnSpc>
                <a:spcPts val="3137"/>
              </a:lnSpc>
            </a:pPr>
            <a:r>
              <a:rPr lang="en-US" sz="2011">
                <a:solidFill>
                  <a:srgbClr val="000000"/>
                </a:solidFill>
                <a:latin typeface="DM Sans"/>
              </a:rPr>
              <a:t>Phone_No INTEGER,</a:t>
            </a:r>
          </a:p>
          <a:p>
            <a:pPr>
              <a:lnSpc>
                <a:spcPts val="3137"/>
              </a:lnSpc>
            </a:pPr>
            <a:r>
              <a:rPr lang="en-US" sz="2011">
                <a:solidFill>
                  <a:srgbClr val="000000"/>
                </a:solidFill>
                <a:latin typeface="DM Sans"/>
              </a:rPr>
              <a:t> PRIMARY KEY (Employee_Id, Phone_No) );</a:t>
            </a:r>
          </a:p>
        </p:txBody>
      </p:sp>
      <p:sp>
        <p:nvSpPr>
          <p:cNvPr id="38" name="TextBox 38"/>
          <p:cNvSpPr txBox="1"/>
          <p:nvPr/>
        </p:nvSpPr>
        <p:spPr>
          <a:xfrm>
            <a:off x="11997899" y="6837640"/>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06</a:t>
            </a:r>
          </a:p>
        </p:txBody>
      </p:sp>
      <p:sp>
        <p:nvSpPr>
          <p:cNvPr id="39" name="TextBox 39"/>
          <p:cNvSpPr txBox="1"/>
          <p:nvPr/>
        </p:nvSpPr>
        <p:spPr>
          <a:xfrm>
            <a:off x="13096560" y="6519937"/>
            <a:ext cx="4403272" cy="2373416"/>
          </a:xfrm>
          <a:prstGeom prst="rect">
            <a:avLst/>
          </a:prstGeom>
        </p:spPr>
        <p:txBody>
          <a:bodyPr lIns="0" tIns="0" rIns="0" bIns="0" rtlCol="0" anchor="t">
            <a:spAutoFit/>
          </a:bodyPr>
          <a:lstStyle/>
          <a:p>
            <a:pPr>
              <a:lnSpc>
                <a:spcPts val="3192"/>
              </a:lnSpc>
            </a:pPr>
            <a:r>
              <a:rPr lang="en-US" sz="2046">
                <a:solidFill>
                  <a:srgbClr val="000000"/>
                </a:solidFill>
                <a:latin typeface="DM Sans"/>
              </a:rPr>
              <a:t>CREATE TABLE Branch (</a:t>
            </a:r>
          </a:p>
          <a:p>
            <a:pPr>
              <a:lnSpc>
                <a:spcPts val="3192"/>
              </a:lnSpc>
            </a:pPr>
            <a:r>
              <a:rPr lang="en-US" sz="2046">
                <a:solidFill>
                  <a:srgbClr val="000000"/>
                </a:solidFill>
                <a:latin typeface="DM Sans"/>
              </a:rPr>
              <a:t>Branch_Id INTEGER PRIMARY KEY, </a:t>
            </a:r>
          </a:p>
          <a:p>
            <a:pPr>
              <a:lnSpc>
                <a:spcPts val="3192"/>
              </a:lnSpc>
            </a:pPr>
            <a:r>
              <a:rPr lang="en-US" sz="2046">
                <a:solidFill>
                  <a:srgbClr val="000000"/>
                </a:solidFill>
                <a:latin typeface="DM Sans"/>
              </a:rPr>
              <a:t>Employee_Id INTEGER REFERENCES Employees(Employee_Id),</a:t>
            </a:r>
          </a:p>
          <a:p>
            <a:pPr>
              <a:lnSpc>
                <a:spcPts val="3192"/>
              </a:lnSpc>
            </a:pPr>
            <a:r>
              <a:rPr lang="en-US" sz="2046">
                <a:solidFill>
                  <a:srgbClr val="000000"/>
                </a:solidFill>
                <a:latin typeface="DM Sans"/>
              </a:rPr>
              <a:t> Salary INTEGER </a:t>
            </a:r>
          </a:p>
          <a:p>
            <a:pPr>
              <a:lnSpc>
                <a:spcPts val="3192"/>
              </a:lnSpc>
            </a:pPr>
            <a:r>
              <a:rPr lang="en-US" sz="2046">
                <a:solidFill>
                  <a:srgbClr val="000000"/>
                </a:solidFill>
                <a:latin typeface="DM Sans"/>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AutoShape 3"/>
          <p:cNvSpPr/>
          <p:nvPr/>
        </p:nvSpPr>
        <p:spPr>
          <a:xfrm>
            <a:off x="0" y="1809860"/>
            <a:ext cx="20061513" cy="0"/>
          </a:xfrm>
          <a:prstGeom prst="line">
            <a:avLst/>
          </a:prstGeom>
          <a:ln w="28575" cap="flat">
            <a:solidFill>
              <a:srgbClr val="000000"/>
            </a:solidFill>
            <a:prstDash val="solid"/>
            <a:headEnd type="none" w="sm" len="sm"/>
            <a:tailEnd type="none" w="sm" len="sm"/>
          </a:ln>
        </p:spPr>
      </p:sp>
      <p:grpSp>
        <p:nvGrpSpPr>
          <p:cNvPr id="4" name="Group 4"/>
          <p:cNvGrpSpPr/>
          <p:nvPr/>
        </p:nvGrpSpPr>
        <p:grpSpPr>
          <a:xfrm>
            <a:off x="5645403" y="1573119"/>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201399" y="1573119"/>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10" name="Group 10"/>
          <p:cNvGrpSpPr/>
          <p:nvPr/>
        </p:nvGrpSpPr>
        <p:grpSpPr>
          <a:xfrm>
            <a:off x="12108474" y="1573119"/>
            <a:ext cx="502056" cy="5020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3" name="Freeform 13"/>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14" name="Freeform 14"/>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15" name="TextBox 15"/>
          <p:cNvSpPr txBox="1"/>
          <p:nvPr/>
        </p:nvSpPr>
        <p:spPr>
          <a:xfrm>
            <a:off x="-861186" y="381542"/>
            <a:ext cx="8822997" cy="1177290"/>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SQL queries</a:t>
            </a:r>
          </a:p>
        </p:txBody>
      </p:sp>
      <p:sp>
        <p:nvSpPr>
          <p:cNvPr id="16" name="TextBox 16"/>
          <p:cNvSpPr txBox="1"/>
          <p:nvPr/>
        </p:nvSpPr>
        <p:spPr>
          <a:xfrm>
            <a:off x="0" y="2265683"/>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07</a:t>
            </a:r>
          </a:p>
        </p:txBody>
      </p:sp>
      <p:sp>
        <p:nvSpPr>
          <p:cNvPr id="17" name="TextBox 17"/>
          <p:cNvSpPr txBox="1"/>
          <p:nvPr/>
        </p:nvSpPr>
        <p:spPr>
          <a:xfrm>
            <a:off x="5454479" y="2265683"/>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08</a:t>
            </a:r>
          </a:p>
        </p:txBody>
      </p:sp>
      <p:sp>
        <p:nvSpPr>
          <p:cNvPr id="18" name="TextBox 18"/>
          <p:cNvSpPr txBox="1"/>
          <p:nvPr/>
        </p:nvSpPr>
        <p:spPr>
          <a:xfrm>
            <a:off x="869503" y="1897886"/>
            <a:ext cx="4418928" cy="2419139"/>
          </a:xfrm>
          <a:prstGeom prst="rect">
            <a:avLst/>
          </a:prstGeom>
        </p:spPr>
        <p:txBody>
          <a:bodyPr lIns="0" tIns="0" rIns="0" bIns="0" rtlCol="0" anchor="t">
            <a:spAutoFit/>
          </a:bodyPr>
          <a:lstStyle/>
          <a:p>
            <a:pPr>
              <a:lnSpc>
                <a:spcPts val="3237"/>
              </a:lnSpc>
            </a:pPr>
            <a:r>
              <a:rPr lang="en-US" sz="2075">
                <a:solidFill>
                  <a:srgbClr val="000000"/>
                </a:solidFill>
                <a:latin typeface="DM Sans"/>
              </a:rPr>
              <a:t>CREATE TABLE Product_Category ( Category_Id INTEGER PRIMARY KEY,</a:t>
            </a:r>
          </a:p>
          <a:p>
            <a:pPr>
              <a:lnSpc>
                <a:spcPts val="3237"/>
              </a:lnSpc>
            </a:pPr>
            <a:r>
              <a:rPr lang="en-US" sz="2075">
                <a:solidFill>
                  <a:srgbClr val="000000"/>
                </a:solidFill>
                <a:latin typeface="DM Sans"/>
              </a:rPr>
              <a:t>Category_Name VARCHAR(255), Category_description VARCHAR(255)</a:t>
            </a:r>
          </a:p>
          <a:p>
            <a:pPr>
              <a:lnSpc>
                <a:spcPts val="3237"/>
              </a:lnSpc>
            </a:pPr>
            <a:r>
              <a:rPr lang="en-US" sz="2075">
                <a:solidFill>
                  <a:srgbClr val="000000"/>
                </a:solidFill>
                <a:latin typeface="DM Sans"/>
              </a:rPr>
              <a:t> ); </a:t>
            </a:r>
          </a:p>
        </p:txBody>
      </p:sp>
      <p:sp>
        <p:nvSpPr>
          <p:cNvPr id="19" name="TextBox 19"/>
          <p:cNvSpPr txBox="1"/>
          <p:nvPr/>
        </p:nvSpPr>
        <p:spPr>
          <a:xfrm>
            <a:off x="6744065" y="1897886"/>
            <a:ext cx="5069134" cy="3108960"/>
          </a:xfrm>
          <a:prstGeom prst="rect">
            <a:avLst/>
          </a:prstGeom>
        </p:spPr>
        <p:txBody>
          <a:bodyPr lIns="0" tIns="0" rIns="0" bIns="0" rtlCol="0" anchor="t">
            <a:spAutoFit/>
          </a:bodyPr>
          <a:lstStyle/>
          <a:p>
            <a:pPr>
              <a:lnSpc>
                <a:spcPts val="3119"/>
              </a:lnSpc>
            </a:pPr>
            <a:r>
              <a:rPr lang="en-US" sz="1999">
                <a:solidFill>
                  <a:srgbClr val="000000"/>
                </a:solidFill>
                <a:latin typeface="DM Sans"/>
              </a:rPr>
              <a:t>CREATE TABLE Product (</a:t>
            </a:r>
          </a:p>
          <a:p>
            <a:pPr>
              <a:lnSpc>
                <a:spcPts val="3119"/>
              </a:lnSpc>
            </a:pPr>
            <a:r>
              <a:rPr lang="en-US" sz="1999">
                <a:solidFill>
                  <a:srgbClr val="000000"/>
                </a:solidFill>
                <a:latin typeface="DM Sans"/>
              </a:rPr>
              <a:t>Product_Id INTEGER PRIMARY KEY, Product_Name VARCHAR(255), Product_Price INTEGER, Product_Category_Id INTEGER REFERENCES Product_Category(Category_Id)</a:t>
            </a:r>
          </a:p>
          <a:p>
            <a:pPr>
              <a:lnSpc>
                <a:spcPts val="3119"/>
              </a:lnSpc>
            </a:pPr>
            <a:r>
              <a:rPr lang="en-US" sz="1999">
                <a:solidFill>
                  <a:srgbClr val="000000"/>
                </a:solidFill>
                <a:latin typeface="DM Sans"/>
              </a:rPr>
              <a:t> ); </a:t>
            </a:r>
          </a:p>
        </p:txBody>
      </p:sp>
      <p:sp>
        <p:nvSpPr>
          <p:cNvPr id="20" name="TextBox 20"/>
          <p:cNvSpPr txBox="1"/>
          <p:nvPr/>
        </p:nvSpPr>
        <p:spPr>
          <a:xfrm>
            <a:off x="11997899" y="2265683"/>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09</a:t>
            </a:r>
          </a:p>
        </p:txBody>
      </p:sp>
      <p:sp>
        <p:nvSpPr>
          <p:cNvPr id="21" name="TextBox 21"/>
          <p:cNvSpPr txBox="1"/>
          <p:nvPr/>
        </p:nvSpPr>
        <p:spPr>
          <a:xfrm>
            <a:off x="13210605" y="1897886"/>
            <a:ext cx="4399041" cy="3108960"/>
          </a:xfrm>
          <a:prstGeom prst="rect">
            <a:avLst/>
          </a:prstGeom>
        </p:spPr>
        <p:txBody>
          <a:bodyPr lIns="0" tIns="0" rIns="0" bIns="0" rtlCol="0" anchor="t">
            <a:spAutoFit/>
          </a:bodyPr>
          <a:lstStyle/>
          <a:p>
            <a:pPr>
              <a:lnSpc>
                <a:spcPts val="3119"/>
              </a:lnSpc>
            </a:pPr>
            <a:r>
              <a:rPr lang="en-US" sz="1999">
                <a:solidFill>
                  <a:srgbClr val="000000"/>
                </a:solidFill>
                <a:latin typeface="DM Sans"/>
              </a:rPr>
              <a:t>CREATE TABLE Reviews ( Customer_Id INTEGER REFERENCES Customers(Customer_Id), Product_Id INTEGER REFERENCES Product(Product_Id), </a:t>
            </a:r>
          </a:p>
          <a:p>
            <a:pPr>
              <a:lnSpc>
                <a:spcPts val="3119"/>
              </a:lnSpc>
            </a:pPr>
            <a:r>
              <a:rPr lang="en-US" sz="1999">
                <a:solidFill>
                  <a:srgbClr val="000000"/>
                </a:solidFill>
                <a:latin typeface="DM Sans"/>
              </a:rPr>
              <a:t>Rating INTEGER, PRIMARY KEY (Customer_Id, Product_Id) </a:t>
            </a:r>
          </a:p>
          <a:p>
            <a:pPr>
              <a:lnSpc>
                <a:spcPts val="3119"/>
              </a:lnSpc>
            </a:pPr>
            <a:r>
              <a:rPr lang="en-US" sz="1999">
                <a:solidFill>
                  <a:srgbClr val="000000"/>
                </a:solidFill>
                <a:latin typeface="DM Sans"/>
              </a:rPr>
              <a:t>);</a:t>
            </a:r>
          </a:p>
        </p:txBody>
      </p:sp>
      <p:sp>
        <p:nvSpPr>
          <p:cNvPr id="22" name="Freeform 22"/>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23" name="Freeform 23"/>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24" name="AutoShape 24"/>
          <p:cNvSpPr/>
          <p:nvPr/>
        </p:nvSpPr>
        <p:spPr>
          <a:xfrm>
            <a:off x="0" y="6419924"/>
            <a:ext cx="20061513" cy="0"/>
          </a:xfrm>
          <a:prstGeom prst="line">
            <a:avLst/>
          </a:prstGeom>
          <a:ln w="28575" cap="flat">
            <a:solidFill>
              <a:srgbClr val="000000"/>
            </a:solidFill>
            <a:prstDash val="solid"/>
            <a:headEnd type="none" w="sm" len="sm"/>
            <a:tailEnd type="none" w="sm" len="sm"/>
          </a:ln>
        </p:spPr>
      </p:sp>
      <p:grpSp>
        <p:nvGrpSpPr>
          <p:cNvPr id="25" name="Group 25"/>
          <p:cNvGrpSpPr/>
          <p:nvPr/>
        </p:nvGrpSpPr>
        <p:grpSpPr>
          <a:xfrm>
            <a:off x="6181194" y="6168896"/>
            <a:ext cx="502056" cy="502056"/>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27" name="TextBox 27"/>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28" name="Group 28"/>
          <p:cNvGrpSpPr/>
          <p:nvPr/>
        </p:nvGrpSpPr>
        <p:grpSpPr>
          <a:xfrm>
            <a:off x="201399" y="6168896"/>
            <a:ext cx="502056" cy="502056"/>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30" name="TextBox 30"/>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31" name="Group 31"/>
          <p:cNvGrpSpPr/>
          <p:nvPr/>
        </p:nvGrpSpPr>
        <p:grpSpPr>
          <a:xfrm>
            <a:off x="11997899" y="6240334"/>
            <a:ext cx="502056" cy="502056"/>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33" name="TextBox 33"/>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34" name="TextBox 34"/>
          <p:cNvSpPr txBox="1"/>
          <p:nvPr/>
        </p:nvSpPr>
        <p:spPr>
          <a:xfrm>
            <a:off x="0" y="6804303"/>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10</a:t>
            </a:r>
          </a:p>
        </p:txBody>
      </p:sp>
      <p:sp>
        <p:nvSpPr>
          <p:cNvPr id="35" name="TextBox 35"/>
          <p:cNvSpPr txBox="1"/>
          <p:nvPr/>
        </p:nvSpPr>
        <p:spPr>
          <a:xfrm>
            <a:off x="5764487" y="6804303"/>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11</a:t>
            </a:r>
          </a:p>
        </p:txBody>
      </p:sp>
      <p:sp>
        <p:nvSpPr>
          <p:cNvPr id="36" name="TextBox 36"/>
          <p:cNvSpPr txBox="1"/>
          <p:nvPr/>
        </p:nvSpPr>
        <p:spPr>
          <a:xfrm>
            <a:off x="1028700" y="6415162"/>
            <a:ext cx="4385242" cy="3108960"/>
          </a:xfrm>
          <a:prstGeom prst="rect">
            <a:avLst/>
          </a:prstGeom>
        </p:spPr>
        <p:txBody>
          <a:bodyPr lIns="0" tIns="0" rIns="0" bIns="0" rtlCol="0" anchor="t">
            <a:spAutoFit/>
          </a:bodyPr>
          <a:lstStyle/>
          <a:p>
            <a:pPr>
              <a:lnSpc>
                <a:spcPts val="3120"/>
              </a:lnSpc>
            </a:pPr>
            <a:r>
              <a:rPr lang="en-US" sz="2000">
                <a:solidFill>
                  <a:srgbClr val="000000"/>
                </a:solidFill>
                <a:latin typeface="DM Sans"/>
              </a:rPr>
              <a:t>CREATE TABLE Orders (</a:t>
            </a:r>
          </a:p>
          <a:p>
            <a:pPr>
              <a:lnSpc>
                <a:spcPts val="3120"/>
              </a:lnSpc>
            </a:pPr>
            <a:r>
              <a:rPr lang="en-US" sz="2000">
                <a:solidFill>
                  <a:srgbClr val="000000"/>
                </a:solidFill>
                <a:latin typeface="DM Sans"/>
              </a:rPr>
              <a:t>Order_Id INTEGER PRIMARY KEY, Customer_Id INTEGER REFERENCES Customers(Customer_Id), Number_Of_Products INTEGER, Order_Date DATE, </a:t>
            </a:r>
          </a:p>
          <a:p>
            <a:pPr>
              <a:lnSpc>
                <a:spcPts val="3120"/>
              </a:lnSpc>
            </a:pPr>
            <a:r>
              <a:rPr lang="en-US" sz="2000">
                <a:solidFill>
                  <a:srgbClr val="000000"/>
                </a:solidFill>
                <a:latin typeface="DM Sans"/>
              </a:rPr>
              <a:t>Total_Amount INTEGER</a:t>
            </a:r>
          </a:p>
          <a:p>
            <a:pPr>
              <a:lnSpc>
                <a:spcPts val="3120"/>
              </a:lnSpc>
            </a:pPr>
            <a:r>
              <a:rPr lang="en-US" sz="2000">
                <a:solidFill>
                  <a:srgbClr val="000000"/>
                </a:solidFill>
                <a:latin typeface="DM Sans"/>
              </a:rPr>
              <a:t>);</a:t>
            </a:r>
          </a:p>
        </p:txBody>
      </p:sp>
      <p:sp>
        <p:nvSpPr>
          <p:cNvPr id="37" name="TextBox 37"/>
          <p:cNvSpPr txBox="1"/>
          <p:nvPr/>
        </p:nvSpPr>
        <p:spPr>
          <a:xfrm>
            <a:off x="6744065" y="6510412"/>
            <a:ext cx="4939509" cy="3108449"/>
          </a:xfrm>
          <a:prstGeom prst="rect">
            <a:avLst/>
          </a:prstGeom>
        </p:spPr>
        <p:txBody>
          <a:bodyPr lIns="0" tIns="0" rIns="0" bIns="0" rtlCol="0" anchor="t">
            <a:spAutoFit/>
          </a:bodyPr>
          <a:lstStyle/>
          <a:p>
            <a:pPr>
              <a:lnSpc>
                <a:spcPts val="3137"/>
              </a:lnSpc>
            </a:pPr>
            <a:r>
              <a:rPr lang="en-US" sz="2011">
                <a:solidFill>
                  <a:srgbClr val="000000"/>
                </a:solidFill>
                <a:latin typeface="DM Sans"/>
              </a:rPr>
              <a:t>CREATE TABLE Agency ( </a:t>
            </a:r>
          </a:p>
          <a:p>
            <a:pPr>
              <a:lnSpc>
                <a:spcPts val="3137"/>
              </a:lnSpc>
            </a:pPr>
            <a:r>
              <a:rPr lang="en-US" sz="2011">
                <a:solidFill>
                  <a:srgbClr val="000000"/>
                </a:solidFill>
                <a:latin typeface="DM Sans"/>
              </a:rPr>
              <a:t>Agency_id INTEGER PRIMARY KEY, Order_Id INTEGER REFERENCES Orders(Order_Id), </a:t>
            </a:r>
          </a:p>
          <a:p>
            <a:pPr>
              <a:lnSpc>
                <a:spcPts val="3137"/>
              </a:lnSpc>
            </a:pPr>
            <a:r>
              <a:rPr lang="en-US" sz="2011">
                <a:solidFill>
                  <a:srgbClr val="000000"/>
                </a:solidFill>
                <a:latin typeface="DM Sans"/>
              </a:rPr>
              <a:t>Agency_Name VARCHAR(255), Pickup_date DATE, </a:t>
            </a:r>
          </a:p>
          <a:p>
            <a:pPr>
              <a:lnSpc>
                <a:spcPts val="3137"/>
              </a:lnSpc>
            </a:pPr>
            <a:r>
              <a:rPr lang="en-US" sz="2011">
                <a:solidFill>
                  <a:srgbClr val="000000"/>
                </a:solidFill>
                <a:latin typeface="DM Sans"/>
              </a:rPr>
              <a:t>Drop_Date DATE </a:t>
            </a:r>
          </a:p>
          <a:p>
            <a:pPr>
              <a:lnSpc>
                <a:spcPts val="3137"/>
              </a:lnSpc>
            </a:pPr>
            <a:r>
              <a:rPr lang="en-US" sz="2011">
                <a:solidFill>
                  <a:srgbClr val="000000"/>
                </a:solidFill>
                <a:latin typeface="DM Sans"/>
              </a:rPr>
              <a:t>); </a:t>
            </a:r>
          </a:p>
        </p:txBody>
      </p:sp>
      <p:sp>
        <p:nvSpPr>
          <p:cNvPr id="38" name="TextBox 38"/>
          <p:cNvSpPr txBox="1"/>
          <p:nvPr/>
        </p:nvSpPr>
        <p:spPr>
          <a:xfrm>
            <a:off x="11997899" y="6837640"/>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12</a:t>
            </a:r>
          </a:p>
        </p:txBody>
      </p:sp>
      <p:sp>
        <p:nvSpPr>
          <p:cNvPr id="39" name="TextBox 39"/>
          <p:cNvSpPr txBox="1"/>
          <p:nvPr/>
        </p:nvSpPr>
        <p:spPr>
          <a:xfrm>
            <a:off x="13096560" y="6519937"/>
            <a:ext cx="4403272" cy="2773466"/>
          </a:xfrm>
          <a:prstGeom prst="rect">
            <a:avLst/>
          </a:prstGeom>
        </p:spPr>
        <p:txBody>
          <a:bodyPr lIns="0" tIns="0" rIns="0" bIns="0" rtlCol="0" anchor="t">
            <a:spAutoFit/>
          </a:bodyPr>
          <a:lstStyle/>
          <a:p>
            <a:pPr>
              <a:lnSpc>
                <a:spcPts val="3192"/>
              </a:lnSpc>
            </a:pPr>
            <a:r>
              <a:rPr lang="en-US" sz="2046">
                <a:solidFill>
                  <a:srgbClr val="000000"/>
                </a:solidFill>
                <a:latin typeface="DM Sans"/>
              </a:rPr>
              <a:t>CREATE TABLE Offers ( </a:t>
            </a:r>
          </a:p>
          <a:p>
            <a:pPr>
              <a:lnSpc>
                <a:spcPts val="3192"/>
              </a:lnSpc>
            </a:pPr>
            <a:r>
              <a:rPr lang="en-US" sz="2046">
                <a:solidFill>
                  <a:srgbClr val="000000"/>
                </a:solidFill>
                <a:latin typeface="DM Sans"/>
              </a:rPr>
              <a:t>Product_Id INTEGER REFERENCES Product(Product_Id), </a:t>
            </a:r>
          </a:p>
          <a:p>
            <a:pPr>
              <a:lnSpc>
                <a:spcPts val="3192"/>
              </a:lnSpc>
            </a:pPr>
            <a:r>
              <a:rPr lang="en-US" sz="2046">
                <a:solidFill>
                  <a:srgbClr val="000000"/>
                </a:solidFill>
                <a:latin typeface="DM Sans"/>
              </a:rPr>
              <a:t>Offer_Id INTEGER, </a:t>
            </a:r>
          </a:p>
          <a:p>
            <a:pPr>
              <a:lnSpc>
                <a:spcPts val="3192"/>
              </a:lnSpc>
            </a:pPr>
            <a:r>
              <a:rPr lang="en-US" sz="2046">
                <a:solidFill>
                  <a:srgbClr val="000000"/>
                </a:solidFill>
                <a:latin typeface="DM Sans"/>
              </a:rPr>
              <a:t>Total_Discount INTEGER, </a:t>
            </a:r>
          </a:p>
          <a:p>
            <a:pPr>
              <a:lnSpc>
                <a:spcPts val="3192"/>
              </a:lnSpc>
            </a:pPr>
            <a:r>
              <a:rPr lang="en-US" sz="2046">
                <a:solidFill>
                  <a:srgbClr val="000000"/>
                </a:solidFill>
                <a:latin typeface="DM Sans"/>
              </a:rPr>
              <a:t>PRIMARY KEY (Product_Id, Offer_Id) );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AutoShape 3"/>
          <p:cNvSpPr/>
          <p:nvPr/>
        </p:nvSpPr>
        <p:spPr>
          <a:xfrm>
            <a:off x="0" y="4119191"/>
            <a:ext cx="20061513" cy="0"/>
          </a:xfrm>
          <a:prstGeom prst="line">
            <a:avLst/>
          </a:prstGeom>
          <a:ln w="28575" cap="flat">
            <a:solidFill>
              <a:srgbClr val="000000"/>
            </a:solidFill>
            <a:prstDash val="solid"/>
            <a:headEnd type="none" w="sm" len="sm"/>
            <a:tailEnd type="none" w="sm" len="sm"/>
          </a:ln>
        </p:spPr>
      </p:sp>
      <p:grpSp>
        <p:nvGrpSpPr>
          <p:cNvPr id="4" name="Group 4"/>
          <p:cNvGrpSpPr/>
          <p:nvPr/>
        </p:nvGrpSpPr>
        <p:grpSpPr>
          <a:xfrm>
            <a:off x="10242662" y="3868163"/>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2197323" y="3868163"/>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sp>
        <p:nvSpPr>
          <p:cNvPr id="10" name="Freeform 10"/>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11" name="Freeform 11"/>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12" name="TextBox 12"/>
          <p:cNvSpPr txBox="1"/>
          <p:nvPr/>
        </p:nvSpPr>
        <p:spPr>
          <a:xfrm>
            <a:off x="-861186" y="381542"/>
            <a:ext cx="8822997" cy="1177290"/>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SQL queries</a:t>
            </a:r>
          </a:p>
        </p:txBody>
      </p:sp>
      <p:sp>
        <p:nvSpPr>
          <p:cNvPr id="13" name="TextBox 13"/>
          <p:cNvSpPr txBox="1"/>
          <p:nvPr/>
        </p:nvSpPr>
        <p:spPr>
          <a:xfrm>
            <a:off x="2197323" y="4575014"/>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13</a:t>
            </a:r>
          </a:p>
        </p:txBody>
      </p:sp>
      <p:sp>
        <p:nvSpPr>
          <p:cNvPr id="14" name="TextBox 14"/>
          <p:cNvSpPr txBox="1"/>
          <p:nvPr/>
        </p:nvSpPr>
        <p:spPr>
          <a:xfrm>
            <a:off x="10202833" y="4575014"/>
            <a:ext cx="2197323" cy="679451"/>
          </a:xfrm>
          <a:prstGeom prst="rect">
            <a:avLst/>
          </a:prstGeom>
        </p:spPr>
        <p:txBody>
          <a:bodyPr lIns="0" tIns="0" rIns="0" bIns="0" rtlCol="0" anchor="t">
            <a:spAutoFit/>
          </a:bodyPr>
          <a:lstStyle/>
          <a:p>
            <a:pPr>
              <a:lnSpc>
                <a:spcPts val="5150"/>
              </a:lnSpc>
            </a:pPr>
            <a:r>
              <a:rPr lang="en-US" sz="5000">
                <a:solidFill>
                  <a:srgbClr val="000000"/>
                </a:solidFill>
                <a:latin typeface="DM Sans Bold"/>
              </a:rPr>
              <a:t>14</a:t>
            </a:r>
          </a:p>
        </p:txBody>
      </p:sp>
      <p:sp>
        <p:nvSpPr>
          <p:cNvPr id="15" name="TextBox 15"/>
          <p:cNvSpPr txBox="1"/>
          <p:nvPr/>
        </p:nvSpPr>
        <p:spPr>
          <a:xfrm>
            <a:off x="3232874" y="4294019"/>
            <a:ext cx="4418928" cy="2419139"/>
          </a:xfrm>
          <a:prstGeom prst="rect">
            <a:avLst/>
          </a:prstGeom>
        </p:spPr>
        <p:txBody>
          <a:bodyPr lIns="0" tIns="0" rIns="0" bIns="0" rtlCol="0" anchor="t">
            <a:spAutoFit/>
          </a:bodyPr>
          <a:lstStyle/>
          <a:p>
            <a:pPr>
              <a:lnSpc>
                <a:spcPts val="3237"/>
              </a:lnSpc>
            </a:pPr>
            <a:r>
              <a:rPr lang="en-US" sz="2075">
                <a:solidFill>
                  <a:srgbClr val="000000"/>
                </a:solidFill>
                <a:latin typeface="DM Sans"/>
              </a:rPr>
              <a:t>CREATE TABLE Payment ( Payment_Id INTEGER PRIMARY KEY, Order_id INTEGER REFERENCES Orders(Order_Id), Payment_Method VARCHAR(255) </a:t>
            </a:r>
          </a:p>
          <a:p>
            <a:pPr>
              <a:lnSpc>
                <a:spcPts val="3237"/>
              </a:lnSpc>
            </a:pPr>
            <a:r>
              <a:rPr lang="en-US" sz="2075">
                <a:solidFill>
                  <a:srgbClr val="000000"/>
                </a:solidFill>
                <a:latin typeface="DM Sans"/>
              </a:rPr>
              <a:t>);</a:t>
            </a:r>
          </a:p>
        </p:txBody>
      </p:sp>
      <p:sp>
        <p:nvSpPr>
          <p:cNvPr id="16" name="TextBox 16"/>
          <p:cNvSpPr txBox="1"/>
          <p:nvPr/>
        </p:nvSpPr>
        <p:spPr>
          <a:xfrm>
            <a:off x="11573722" y="4294019"/>
            <a:ext cx="5069134" cy="3499485"/>
          </a:xfrm>
          <a:prstGeom prst="rect">
            <a:avLst/>
          </a:prstGeom>
        </p:spPr>
        <p:txBody>
          <a:bodyPr lIns="0" tIns="0" rIns="0" bIns="0" rtlCol="0" anchor="t">
            <a:spAutoFit/>
          </a:bodyPr>
          <a:lstStyle/>
          <a:p>
            <a:pPr>
              <a:lnSpc>
                <a:spcPts val="3119"/>
              </a:lnSpc>
            </a:pPr>
            <a:r>
              <a:rPr lang="en-US" sz="1999">
                <a:solidFill>
                  <a:srgbClr val="000000"/>
                </a:solidFill>
                <a:latin typeface="DM Sans"/>
              </a:rPr>
              <a:t>CREATE TABLE Variation ( </a:t>
            </a:r>
          </a:p>
          <a:p>
            <a:pPr>
              <a:lnSpc>
                <a:spcPts val="3119"/>
              </a:lnSpc>
            </a:pPr>
            <a:r>
              <a:rPr lang="en-US" sz="1999">
                <a:solidFill>
                  <a:srgbClr val="000000"/>
                </a:solidFill>
                <a:latin typeface="DM Sans"/>
              </a:rPr>
              <a:t>Variation_Id INTEGER, </a:t>
            </a:r>
          </a:p>
          <a:p>
            <a:pPr>
              <a:lnSpc>
                <a:spcPts val="3119"/>
              </a:lnSpc>
            </a:pPr>
            <a:r>
              <a:rPr lang="en-US" sz="1999">
                <a:solidFill>
                  <a:srgbClr val="000000"/>
                </a:solidFill>
                <a:latin typeface="DM Sans"/>
              </a:rPr>
              <a:t>Product_Id INTEGER REFERENCES Product(Product_Id), </a:t>
            </a:r>
          </a:p>
          <a:p>
            <a:pPr>
              <a:lnSpc>
                <a:spcPts val="3119"/>
              </a:lnSpc>
            </a:pPr>
            <a:r>
              <a:rPr lang="en-US" sz="1999">
                <a:solidFill>
                  <a:srgbClr val="000000"/>
                </a:solidFill>
                <a:latin typeface="DM Sans"/>
              </a:rPr>
              <a:t>Size INTEGER, </a:t>
            </a:r>
          </a:p>
          <a:p>
            <a:pPr>
              <a:lnSpc>
                <a:spcPts val="3119"/>
              </a:lnSpc>
            </a:pPr>
            <a:r>
              <a:rPr lang="en-US" sz="1999">
                <a:solidFill>
                  <a:srgbClr val="000000"/>
                </a:solidFill>
                <a:latin typeface="DM Sans"/>
              </a:rPr>
              <a:t>Color VARCHAR(255), </a:t>
            </a:r>
          </a:p>
          <a:p>
            <a:pPr>
              <a:lnSpc>
                <a:spcPts val="3119"/>
              </a:lnSpc>
            </a:pPr>
            <a:r>
              <a:rPr lang="en-US" sz="1999">
                <a:solidFill>
                  <a:srgbClr val="000000"/>
                </a:solidFill>
                <a:latin typeface="DM Sans"/>
              </a:rPr>
              <a:t>Stock INTEGER, </a:t>
            </a:r>
          </a:p>
          <a:p>
            <a:pPr>
              <a:lnSpc>
                <a:spcPts val="3119"/>
              </a:lnSpc>
            </a:pPr>
            <a:r>
              <a:rPr lang="en-US" sz="1999">
                <a:solidFill>
                  <a:srgbClr val="000000"/>
                </a:solidFill>
                <a:latin typeface="DM Sans"/>
              </a:rPr>
              <a:t>PRIMARY KEY (Variation_Id, Product_Id) </a:t>
            </a:r>
          </a:p>
          <a:p>
            <a:pPr>
              <a:lnSpc>
                <a:spcPts val="3119"/>
              </a:lnSpc>
            </a:pPr>
            <a:r>
              <a:rPr lang="en-US" sz="1999">
                <a:solidFill>
                  <a:srgbClr val="000000"/>
                </a:solidFill>
                <a:latin typeface="DM Sans"/>
              </a:rPr>
              <a:t>); </a:t>
            </a:r>
          </a:p>
        </p:txBody>
      </p:sp>
      <p:sp>
        <p:nvSpPr>
          <p:cNvPr id="17" name="Freeform 17"/>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18" name="Freeform 18"/>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28700" y="259753"/>
            <a:ext cx="7567145" cy="2582288"/>
          </a:xfrm>
          <a:custGeom>
            <a:avLst/>
            <a:gdLst/>
            <a:ahLst/>
            <a:cxnLst/>
            <a:rect l="l" t="t" r="r" b="b"/>
            <a:pathLst>
              <a:path w="7567145" h="2582288">
                <a:moveTo>
                  <a:pt x="0" y="0"/>
                </a:moveTo>
                <a:lnTo>
                  <a:pt x="7567145" y="0"/>
                </a:lnTo>
                <a:lnTo>
                  <a:pt x="7567145"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TextBox 4"/>
          <p:cNvSpPr txBox="1"/>
          <p:nvPr/>
        </p:nvSpPr>
        <p:spPr>
          <a:xfrm>
            <a:off x="1731022" y="634904"/>
            <a:ext cx="7848753" cy="3387090"/>
          </a:xfrm>
          <a:prstGeom prst="rect">
            <a:avLst/>
          </a:prstGeom>
        </p:spPr>
        <p:txBody>
          <a:bodyPr lIns="0" tIns="0" rIns="0" bIns="0" rtlCol="0" anchor="t">
            <a:spAutoFit/>
          </a:bodyPr>
          <a:lstStyle/>
          <a:p>
            <a:pPr>
              <a:lnSpc>
                <a:spcPts val="8730"/>
              </a:lnSpc>
            </a:pPr>
            <a:r>
              <a:rPr lang="en-US" sz="9000">
                <a:solidFill>
                  <a:srgbClr val="000000"/>
                </a:solidFill>
                <a:latin typeface="DM Sans Bold"/>
                <a:hlinkClick r:id="rId5" tooltip="https://en.wikipedia.org/wiki/First_normal_form"/>
              </a:rPr>
              <a:t>First Normal Form</a:t>
            </a:r>
          </a:p>
          <a:p>
            <a:pPr>
              <a:lnSpc>
                <a:spcPts val="8730"/>
              </a:lnSpc>
            </a:pPr>
            <a:endParaRPr lang="en-US" sz="9000">
              <a:solidFill>
                <a:srgbClr val="000000"/>
              </a:solidFill>
              <a:latin typeface="DM Sans Bold"/>
              <a:hlinkClick r:id="rId5" tooltip="https://en.wikipedia.org/wiki/First_normal_form"/>
            </a:endParaRPr>
          </a:p>
        </p:txBody>
      </p:sp>
      <p:sp>
        <p:nvSpPr>
          <p:cNvPr id="5" name="TextBox 5"/>
          <p:cNvSpPr txBox="1"/>
          <p:nvPr/>
        </p:nvSpPr>
        <p:spPr>
          <a:xfrm>
            <a:off x="3351286" y="3770137"/>
            <a:ext cx="12456978" cy="2710815"/>
          </a:xfrm>
          <a:prstGeom prst="rect">
            <a:avLst/>
          </a:prstGeom>
        </p:spPr>
        <p:txBody>
          <a:bodyPr lIns="0" tIns="0" rIns="0" bIns="0" rtlCol="0" anchor="t">
            <a:spAutoFit/>
          </a:bodyPr>
          <a:lstStyle/>
          <a:p>
            <a:pPr>
              <a:lnSpc>
                <a:spcPts val="4320"/>
              </a:lnSpc>
            </a:pPr>
            <a:r>
              <a:rPr lang="en-US" sz="3200" spc="192">
                <a:solidFill>
                  <a:srgbClr val="000000"/>
                </a:solidFill>
                <a:latin typeface="DM Sans"/>
              </a:rPr>
              <a:t>1NF requirements: </a:t>
            </a:r>
          </a:p>
          <a:p>
            <a:pPr>
              <a:lnSpc>
                <a:spcPts val="4320"/>
              </a:lnSpc>
            </a:pPr>
            <a:r>
              <a:rPr lang="en-US" sz="3200" spc="192">
                <a:solidFill>
                  <a:srgbClr val="000000"/>
                </a:solidFill>
                <a:latin typeface="DM Sans"/>
              </a:rPr>
              <a:t>• Single-valued attributes: Each cell in a table can contain only one single value. </a:t>
            </a:r>
          </a:p>
          <a:p>
            <a:pPr marL="0" lvl="0" indent="0">
              <a:lnSpc>
                <a:spcPts val="4320"/>
              </a:lnSpc>
              <a:spcBef>
                <a:spcPct val="0"/>
              </a:spcBef>
            </a:pPr>
            <a:r>
              <a:rPr lang="en-US" sz="3200" spc="192">
                <a:solidFill>
                  <a:srgbClr val="000000"/>
                </a:solidFill>
                <a:latin typeface="DM Sans"/>
              </a:rPr>
              <a:t>• No repeating groups: There shouldn’t be any repeating sets of columns within a table. </a:t>
            </a:r>
          </a:p>
        </p:txBody>
      </p:sp>
      <p:sp>
        <p:nvSpPr>
          <p:cNvPr id="6" name="TextBox 6"/>
          <p:cNvSpPr txBox="1"/>
          <p:nvPr/>
        </p:nvSpPr>
        <p:spPr>
          <a:xfrm>
            <a:off x="0" y="7538227"/>
            <a:ext cx="17307538" cy="1327151"/>
          </a:xfrm>
          <a:prstGeom prst="rect">
            <a:avLst/>
          </a:prstGeom>
        </p:spPr>
        <p:txBody>
          <a:bodyPr lIns="0" tIns="0" rIns="0" bIns="0" rtlCol="0" anchor="t">
            <a:spAutoFit/>
          </a:bodyPr>
          <a:lstStyle/>
          <a:p>
            <a:pPr algn="ctr">
              <a:lnSpc>
                <a:spcPts val="5150"/>
              </a:lnSpc>
              <a:spcBef>
                <a:spcPct val="0"/>
              </a:spcBef>
            </a:pPr>
            <a:r>
              <a:rPr lang="en-US" sz="5000">
                <a:solidFill>
                  <a:srgbClr val="000000"/>
                </a:solidFill>
                <a:latin typeface="DM Sans Bold Italics"/>
              </a:rPr>
              <a:t>Therefore no further change it required to get the tables in 1NF form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F9746A9D5D554A92AF56938E10B421" ma:contentTypeVersion="11" ma:contentTypeDescription="Create a new document." ma:contentTypeScope="" ma:versionID="4d76d6b683ded715f847d68ad557fba2">
  <xsd:schema xmlns:xsd="http://www.w3.org/2001/XMLSchema" xmlns:xs="http://www.w3.org/2001/XMLSchema" xmlns:p="http://schemas.microsoft.com/office/2006/metadata/properties" xmlns:ns2="b799130c-67a7-473b-9d22-683e03d4c11b" xmlns:ns3="1a80a837-91c1-4480-9cf9-33b82e620694" targetNamespace="http://schemas.microsoft.com/office/2006/metadata/properties" ma:root="true" ma:fieldsID="60c36eb6cdee77429679741a24a8fbda" ns2:_="" ns3:_="">
    <xsd:import namespace="b799130c-67a7-473b-9d22-683e03d4c11b"/>
    <xsd:import namespace="1a80a837-91c1-4480-9cf9-33b82e620694"/>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9130c-67a7-473b-9d22-683e03d4c11b"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a80a837-91c1-4480-9cf9-33b82e620694"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8b7bda98-a5de-4a46-9933-8901c649517b}" ma:internalName="TaxCatchAll" ma:showField="CatchAllData" ma:web="1a80a837-91c1-4480-9cf9-33b82e62069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3F5802-B6E7-45DE-9FAA-51CA2E165911}"/>
</file>

<file path=customXml/itemProps2.xml><?xml version="1.0" encoding="utf-8"?>
<ds:datastoreItem xmlns:ds="http://schemas.openxmlformats.org/officeDocument/2006/customXml" ds:itemID="{E7259746-FBE7-4EC4-A09E-BD41CFCCE022}"/>
</file>

<file path=docProps/app.xml><?xml version="1.0" encoding="utf-8"?>
<Properties xmlns="http://schemas.openxmlformats.org/officeDocument/2006/extended-properties" xmlns:vt="http://schemas.openxmlformats.org/officeDocument/2006/docPropsVTypes">
  <TotalTime>1</TotalTime>
  <Words>1443</Words>
  <Application>Microsoft Office PowerPoint</Application>
  <PresentationFormat>Custom</PresentationFormat>
  <Paragraphs>167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DM Sans Bold Italics</vt:lpstr>
      <vt:lpstr>Calibri</vt:lpstr>
      <vt:lpstr>Arial</vt:lpstr>
      <vt:lpstr>DM Sans Bold</vt:lpstr>
      <vt:lpstr>DM Sans</vt:lpstr>
      <vt:lpstr>DM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MAYNAK RAJ 22BAI1118</dc:title>
  <cp:lastModifiedBy>mayank raj</cp:lastModifiedBy>
  <cp:revision>2</cp:revision>
  <dcterms:created xsi:type="dcterms:W3CDTF">2006-08-16T00:00:00Z</dcterms:created>
  <dcterms:modified xsi:type="dcterms:W3CDTF">2024-03-05T06:11:45Z</dcterms:modified>
  <dc:identifier>DAF-iIAzFWE</dc:identifier>
</cp:coreProperties>
</file>