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9" r:id="rId5"/>
    <p:sldId id="262" r:id="rId6"/>
    <p:sldId id="263" r:id="rId7"/>
    <p:sldId id="264" r:id="rId8"/>
    <p:sldId id="265" r:id="rId9"/>
    <p:sldId id="261" r:id="rId10"/>
    <p:sldId id="266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5E9CC3-E2DB-442C-9297-2506CE601BDB}" v="12" dt="2021-12-05T06:24:25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Gebhardt" userId="abd2c14022b55e08" providerId="LiveId" clId="{745E9CC3-E2DB-442C-9297-2506CE601BDB}"/>
    <pc:docChg chg="undo custSel addSld delSld modSld sldOrd">
      <pc:chgData name="Michael Gebhardt" userId="abd2c14022b55e08" providerId="LiveId" clId="{745E9CC3-E2DB-442C-9297-2506CE601BDB}" dt="2021-12-05T06:35:25.562" v="1441" actId="20577"/>
      <pc:docMkLst>
        <pc:docMk/>
      </pc:docMkLst>
      <pc:sldChg chg="modSp mod">
        <pc:chgData name="Michael Gebhardt" userId="abd2c14022b55e08" providerId="LiveId" clId="{745E9CC3-E2DB-442C-9297-2506CE601BDB}" dt="2021-12-05T06:26:41.465" v="1056" actId="403"/>
        <pc:sldMkLst>
          <pc:docMk/>
          <pc:sldMk cId="3098790240" sldId="256"/>
        </pc:sldMkLst>
        <pc:spChg chg="mod">
          <ac:chgData name="Michael Gebhardt" userId="abd2c14022b55e08" providerId="LiveId" clId="{745E9CC3-E2DB-442C-9297-2506CE601BDB}" dt="2021-12-05T06:26:37.792" v="1055" actId="20577"/>
          <ac:spMkLst>
            <pc:docMk/>
            <pc:sldMk cId="3098790240" sldId="256"/>
            <ac:spMk id="2" creationId="{CEE6A3BB-D641-4EB1-A4F5-1A9DEE4C3A09}"/>
          </ac:spMkLst>
        </pc:spChg>
        <pc:spChg chg="mod">
          <ac:chgData name="Michael Gebhardt" userId="abd2c14022b55e08" providerId="LiveId" clId="{745E9CC3-E2DB-442C-9297-2506CE601BDB}" dt="2021-12-05T06:26:41.465" v="1056" actId="403"/>
          <ac:spMkLst>
            <pc:docMk/>
            <pc:sldMk cId="3098790240" sldId="256"/>
            <ac:spMk id="3" creationId="{74D4BA82-4553-4629-B107-683A3F96EF11}"/>
          </ac:spMkLst>
        </pc:spChg>
      </pc:sldChg>
      <pc:sldChg chg="addSp delSp modSp mod">
        <pc:chgData name="Michael Gebhardt" userId="abd2c14022b55e08" providerId="LiveId" clId="{745E9CC3-E2DB-442C-9297-2506CE601BDB}" dt="2021-12-05T05:24:45.362" v="405" actId="20577"/>
        <pc:sldMkLst>
          <pc:docMk/>
          <pc:sldMk cId="833268512" sldId="260"/>
        </pc:sldMkLst>
        <pc:spChg chg="mod">
          <ac:chgData name="Michael Gebhardt" userId="abd2c14022b55e08" providerId="LiveId" clId="{745E9CC3-E2DB-442C-9297-2506CE601BDB}" dt="2021-12-05T05:22:47.496" v="237" actId="20577"/>
          <ac:spMkLst>
            <pc:docMk/>
            <pc:sldMk cId="833268512" sldId="260"/>
            <ac:spMk id="2" creationId="{889968A5-B113-4FB7-ACB6-37FB83D6E826}"/>
          </ac:spMkLst>
        </pc:spChg>
        <pc:spChg chg="mod">
          <ac:chgData name="Michael Gebhardt" userId="abd2c14022b55e08" providerId="LiveId" clId="{745E9CC3-E2DB-442C-9297-2506CE601BDB}" dt="2021-12-05T05:24:45.362" v="405" actId="20577"/>
          <ac:spMkLst>
            <pc:docMk/>
            <pc:sldMk cId="833268512" sldId="260"/>
            <ac:spMk id="3" creationId="{9040D50F-1194-4A5E-B9AC-534AE92CA35E}"/>
          </ac:spMkLst>
        </pc:spChg>
        <pc:graphicFrameChg chg="add del mod">
          <ac:chgData name="Michael Gebhardt" userId="abd2c14022b55e08" providerId="LiveId" clId="{745E9CC3-E2DB-442C-9297-2506CE601BDB}" dt="2021-12-05T05:23:54.315" v="378"/>
          <ac:graphicFrameMkLst>
            <pc:docMk/>
            <pc:sldMk cId="833268512" sldId="260"/>
            <ac:graphicFrameMk id="5" creationId="{D4795358-77B2-4467-AF41-AA20E635DDA7}"/>
          </ac:graphicFrameMkLst>
        </pc:graphicFrameChg>
      </pc:sldChg>
      <pc:sldChg chg="addSp delSp modSp mod ord">
        <pc:chgData name="Michael Gebhardt" userId="abd2c14022b55e08" providerId="LiveId" clId="{745E9CC3-E2DB-442C-9297-2506CE601BDB}" dt="2021-12-05T05:20:39.106" v="191" actId="113"/>
        <pc:sldMkLst>
          <pc:docMk/>
          <pc:sldMk cId="1407484163" sldId="261"/>
        </pc:sldMkLst>
        <pc:spChg chg="mod">
          <ac:chgData name="Michael Gebhardt" userId="abd2c14022b55e08" providerId="LiveId" clId="{745E9CC3-E2DB-442C-9297-2506CE601BDB}" dt="2021-12-05T05:14:26.684" v="177" actId="1076"/>
          <ac:spMkLst>
            <pc:docMk/>
            <pc:sldMk cId="1407484163" sldId="261"/>
            <ac:spMk id="2" creationId="{54972F0B-8826-482B-9CCC-3E9F3E76E526}"/>
          </ac:spMkLst>
        </pc:spChg>
        <pc:graphicFrameChg chg="add mod modGraphic">
          <ac:chgData name="Michael Gebhardt" userId="abd2c14022b55e08" providerId="LiveId" clId="{745E9CC3-E2DB-442C-9297-2506CE601BDB}" dt="2021-12-05T05:20:39.106" v="191" actId="113"/>
          <ac:graphicFrameMkLst>
            <pc:docMk/>
            <pc:sldMk cId="1407484163" sldId="261"/>
            <ac:graphicFrameMk id="4" creationId="{11F042B2-AFF0-4068-A425-33CB97FF678D}"/>
          </ac:graphicFrameMkLst>
        </pc:graphicFrameChg>
        <pc:picChg chg="add del mod">
          <ac:chgData name="Michael Gebhardt" userId="abd2c14022b55e08" providerId="LiveId" clId="{745E9CC3-E2DB-442C-9297-2506CE601BDB}" dt="2021-12-05T05:20:01.296" v="183"/>
          <ac:picMkLst>
            <pc:docMk/>
            <pc:sldMk cId="1407484163" sldId="261"/>
            <ac:picMk id="3" creationId="{FA997147-FC34-4FDD-95B6-324EDD2067E5}"/>
          </ac:picMkLst>
        </pc:picChg>
      </pc:sldChg>
      <pc:sldChg chg="addSp modSp mod">
        <pc:chgData name="Michael Gebhardt" userId="abd2c14022b55e08" providerId="LiveId" clId="{745E9CC3-E2DB-442C-9297-2506CE601BDB}" dt="2021-12-05T05:13:23.695" v="144" actId="1076"/>
        <pc:sldMkLst>
          <pc:docMk/>
          <pc:sldMk cId="2460081293" sldId="264"/>
        </pc:sldMkLst>
        <pc:spChg chg="add mod">
          <ac:chgData name="Michael Gebhardt" userId="abd2c14022b55e08" providerId="LiveId" clId="{745E9CC3-E2DB-442C-9297-2506CE601BDB}" dt="2021-12-05T05:13:23.695" v="144" actId="1076"/>
          <ac:spMkLst>
            <pc:docMk/>
            <pc:sldMk cId="2460081293" sldId="264"/>
            <ac:spMk id="4" creationId="{265786DA-3476-48CD-BAF3-EFD65986E5FD}"/>
          </ac:spMkLst>
        </pc:spChg>
        <pc:spChg chg="mod">
          <ac:chgData name="Michael Gebhardt" userId="abd2c14022b55e08" providerId="LiveId" clId="{745E9CC3-E2DB-442C-9297-2506CE601BDB}" dt="2021-12-05T05:09:30.508" v="21" actId="20577"/>
          <ac:spMkLst>
            <pc:docMk/>
            <pc:sldMk cId="2460081293" sldId="264"/>
            <ac:spMk id="8" creationId="{6830DA6B-1882-4924-AD15-322DECEED96D}"/>
          </ac:spMkLst>
        </pc:spChg>
      </pc:sldChg>
      <pc:sldChg chg="addSp delSp modSp add mod">
        <pc:chgData name="Michael Gebhardt" userId="abd2c14022b55e08" providerId="LiveId" clId="{745E9CC3-E2DB-442C-9297-2506CE601BDB}" dt="2021-12-05T05:29:26.600" v="674" actId="20577"/>
        <pc:sldMkLst>
          <pc:docMk/>
          <pc:sldMk cId="3829859395" sldId="266"/>
        </pc:sldMkLst>
        <pc:spChg chg="mod">
          <ac:chgData name="Michael Gebhardt" userId="abd2c14022b55e08" providerId="LiveId" clId="{745E9CC3-E2DB-442C-9297-2506CE601BDB}" dt="2021-12-05T05:21:00.453" v="201" actId="404"/>
          <ac:spMkLst>
            <pc:docMk/>
            <pc:sldMk cId="3829859395" sldId="266"/>
            <ac:spMk id="2" creationId="{54972F0B-8826-482B-9CCC-3E9F3E76E526}"/>
          </ac:spMkLst>
        </pc:spChg>
        <pc:spChg chg="add mod">
          <ac:chgData name="Michael Gebhardt" userId="abd2c14022b55e08" providerId="LiveId" clId="{745E9CC3-E2DB-442C-9297-2506CE601BDB}" dt="2021-12-05T05:29:26.600" v="674" actId="20577"/>
          <ac:spMkLst>
            <pc:docMk/>
            <pc:sldMk cId="3829859395" sldId="266"/>
            <ac:spMk id="5" creationId="{AB576C01-A49C-443F-A674-F7598E13CECA}"/>
          </ac:spMkLst>
        </pc:spChg>
        <pc:graphicFrameChg chg="add mod modGraphic">
          <ac:chgData name="Michael Gebhardt" userId="abd2c14022b55e08" providerId="LiveId" clId="{745E9CC3-E2DB-442C-9297-2506CE601BDB}" dt="2021-12-05T05:26:04.776" v="461" actId="20577"/>
          <ac:graphicFrameMkLst>
            <pc:docMk/>
            <pc:sldMk cId="3829859395" sldId="266"/>
            <ac:graphicFrameMk id="3" creationId="{01DE54AF-DE58-48F2-93DA-A412552C3D53}"/>
          </ac:graphicFrameMkLst>
        </pc:graphicFrameChg>
        <pc:graphicFrameChg chg="del">
          <ac:chgData name="Michael Gebhardt" userId="abd2c14022b55e08" providerId="LiveId" clId="{745E9CC3-E2DB-442C-9297-2506CE601BDB}" dt="2021-12-05T05:21:05.325" v="202" actId="478"/>
          <ac:graphicFrameMkLst>
            <pc:docMk/>
            <pc:sldMk cId="3829859395" sldId="266"/>
            <ac:graphicFrameMk id="4" creationId="{11F042B2-AFF0-4068-A425-33CB97FF678D}"/>
          </ac:graphicFrameMkLst>
        </pc:graphicFrameChg>
      </pc:sldChg>
      <pc:sldChg chg="modSp new del mod">
        <pc:chgData name="Michael Gebhardt" userId="abd2c14022b55e08" providerId="LiveId" clId="{745E9CC3-E2DB-442C-9297-2506CE601BDB}" dt="2021-12-05T05:29:46.820" v="685" actId="47"/>
        <pc:sldMkLst>
          <pc:docMk/>
          <pc:sldMk cId="1337896932" sldId="267"/>
        </pc:sldMkLst>
        <pc:spChg chg="mod">
          <ac:chgData name="Michael Gebhardt" userId="abd2c14022b55e08" providerId="LiveId" clId="{745E9CC3-E2DB-442C-9297-2506CE601BDB}" dt="2021-12-05T05:29:44.215" v="684" actId="5793"/>
          <ac:spMkLst>
            <pc:docMk/>
            <pc:sldMk cId="1337896932" sldId="267"/>
            <ac:spMk id="3" creationId="{40B570EE-7FD8-4BEE-B106-F376BF37B585}"/>
          </ac:spMkLst>
        </pc:spChg>
      </pc:sldChg>
      <pc:sldChg chg="addSp modSp new mod">
        <pc:chgData name="Michael Gebhardt" userId="abd2c14022b55e08" providerId="LiveId" clId="{745E9CC3-E2DB-442C-9297-2506CE601BDB}" dt="2021-12-05T06:26:24.631" v="1051" actId="948"/>
        <pc:sldMkLst>
          <pc:docMk/>
          <pc:sldMk cId="4086475305" sldId="267"/>
        </pc:sldMkLst>
        <pc:spChg chg="mod">
          <ac:chgData name="Michael Gebhardt" userId="abd2c14022b55e08" providerId="LiveId" clId="{745E9CC3-E2DB-442C-9297-2506CE601BDB}" dt="2021-12-05T05:30:00.992" v="697" actId="113"/>
          <ac:spMkLst>
            <pc:docMk/>
            <pc:sldMk cId="4086475305" sldId="267"/>
            <ac:spMk id="2" creationId="{4B7A983D-F035-44BD-80FA-05C5AA6C6DFE}"/>
          </ac:spMkLst>
        </pc:spChg>
        <pc:spChg chg="mod">
          <ac:chgData name="Michael Gebhardt" userId="abd2c14022b55e08" providerId="LiveId" clId="{745E9CC3-E2DB-442C-9297-2506CE601BDB}" dt="2021-12-05T06:26:16.763" v="1050" actId="115"/>
          <ac:spMkLst>
            <pc:docMk/>
            <pc:sldMk cId="4086475305" sldId="267"/>
            <ac:spMk id="3" creationId="{0C0B42E4-D11C-45AB-B65A-FC4DD7BAA8C0}"/>
          </ac:spMkLst>
        </pc:spChg>
        <pc:spChg chg="add mod">
          <ac:chgData name="Michael Gebhardt" userId="abd2c14022b55e08" providerId="LiveId" clId="{745E9CC3-E2DB-442C-9297-2506CE601BDB}" dt="2021-12-05T06:26:24.631" v="1051" actId="948"/>
          <ac:spMkLst>
            <pc:docMk/>
            <pc:sldMk cId="4086475305" sldId="267"/>
            <ac:spMk id="4" creationId="{A380E0E2-7B90-40F2-BCB8-7B67AFE719AC}"/>
          </ac:spMkLst>
        </pc:spChg>
      </pc:sldChg>
      <pc:sldChg chg="modSp new mod">
        <pc:chgData name="Michael Gebhardt" userId="abd2c14022b55e08" providerId="LiveId" clId="{745E9CC3-E2DB-442C-9297-2506CE601BDB}" dt="2021-12-05T06:35:25.562" v="1441" actId="20577"/>
        <pc:sldMkLst>
          <pc:docMk/>
          <pc:sldMk cId="1494888488" sldId="268"/>
        </pc:sldMkLst>
        <pc:spChg chg="mod">
          <ac:chgData name="Michael Gebhardt" userId="abd2c14022b55e08" providerId="LiveId" clId="{745E9CC3-E2DB-442C-9297-2506CE601BDB}" dt="2021-12-05T06:32:27.008" v="1063" actId="20577"/>
          <ac:spMkLst>
            <pc:docMk/>
            <pc:sldMk cId="1494888488" sldId="268"/>
            <ac:spMk id="2" creationId="{F269A086-49C3-4C31-BB4B-7CC07C4D083D}"/>
          </ac:spMkLst>
        </pc:spChg>
        <pc:spChg chg="mod">
          <ac:chgData name="Michael Gebhardt" userId="abd2c14022b55e08" providerId="LiveId" clId="{745E9CC3-E2DB-442C-9297-2506CE601BDB}" dt="2021-12-05T06:35:25.562" v="1441" actId="20577"/>
          <ac:spMkLst>
            <pc:docMk/>
            <pc:sldMk cId="1494888488" sldId="268"/>
            <ac:spMk id="3" creationId="{D0244D36-F036-43A3-9C58-40FB8A0C97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3BB-D641-4EB1-A4F5-1A9DEE4C3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DDS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4BA82-4553-4629-B107-683A3F96E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attrition and monthly income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E229C-77B7-4889-9DF7-FED250792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3085766"/>
            <a:ext cx="6638925" cy="3319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B8BFE6-B0B9-4726-8807-57FBFAC7875E}"/>
              </a:ext>
            </a:extLst>
          </p:cNvPr>
          <p:cNvSpPr txBox="1"/>
          <p:nvPr/>
        </p:nvSpPr>
        <p:spPr>
          <a:xfrm>
            <a:off x="9077325" y="82254"/>
            <a:ext cx="280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Mike Gebhardt – DDS 6306</a:t>
            </a:r>
          </a:p>
        </p:txBody>
      </p:sp>
    </p:spTree>
    <p:extLst>
      <p:ext uri="{BB962C8B-B14F-4D97-AF65-F5344CB8AC3E}">
        <p14:creationId xmlns:p14="http://schemas.microsoft.com/office/powerpoint/2010/main" val="3098790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2F0B-8826-482B-9CCC-3E9F3E76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7376"/>
            <a:ext cx="11029616" cy="988332"/>
          </a:xfrm>
        </p:spPr>
        <p:txBody>
          <a:bodyPr>
            <a:normAutofit/>
          </a:bodyPr>
          <a:lstStyle/>
          <a:p>
            <a:r>
              <a:rPr lang="en-US" sz="2400" b="1" dirty="0"/>
              <a:t>STEPWISE REGRESSION FOR PREDICTING MONTHLY INCOME</a:t>
            </a: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DE54AF-DE58-48F2-93DA-A412552C3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503235"/>
              </p:ext>
            </p:extLst>
          </p:nvPr>
        </p:nvGraphicFramePr>
        <p:xfrm>
          <a:off x="3075710" y="1888412"/>
          <a:ext cx="5337702" cy="4969588"/>
        </p:xfrm>
        <a:graphic>
          <a:graphicData uri="http://schemas.openxmlformats.org/drawingml/2006/table">
            <a:tbl>
              <a:tblPr/>
              <a:tblGrid>
                <a:gridCol w="2383686">
                  <a:extLst>
                    <a:ext uri="{9D8B030D-6E8A-4147-A177-3AD203B41FA5}">
                      <a16:colId xmlns:a16="http://schemas.microsoft.com/office/drawing/2014/main" val="3896089621"/>
                    </a:ext>
                  </a:extLst>
                </a:gridCol>
                <a:gridCol w="716567">
                  <a:extLst>
                    <a:ext uri="{9D8B030D-6E8A-4147-A177-3AD203B41FA5}">
                      <a16:colId xmlns:a16="http://schemas.microsoft.com/office/drawing/2014/main" val="678052042"/>
                    </a:ext>
                  </a:extLst>
                </a:gridCol>
                <a:gridCol w="701944">
                  <a:extLst>
                    <a:ext uri="{9D8B030D-6E8A-4147-A177-3AD203B41FA5}">
                      <a16:colId xmlns:a16="http://schemas.microsoft.com/office/drawing/2014/main" val="1097962752"/>
                    </a:ext>
                  </a:extLst>
                </a:gridCol>
                <a:gridCol w="584954">
                  <a:extLst>
                    <a:ext uri="{9D8B030D-6E8A-4147-A177-3AD203B41FA5}">
                      <a16:colId xmlns:a16="http://schemas.microsoft.com/office/drawing/2014/main" val="4068922749"/>
                    </a:ext>
                  </a:extLst>
                </a:gridCol>
                <a:gridCol w="643450">
                  <a:extLst>
                    <a:ext uri="{9D8B030D-6E8A-4147-A177-3AD203B41FA5}">
                      <a16:colId xmlns:a16="http://schemas.microsoft.com/office/drawing/2014/main" val="2718601576"/>
                    </a:ext>
                  </a:extLst>
                </a:gridCol>
                <a:gridCol w="307101">
                  <a:extLst>
                    <a:ext uri="{9D8B030D-6E8A-4147-A177-3AD203B41FA5}">
                      <a16:colId xmlns:a16="http://schemas.microsoft.com/office/drawing/2014/main" val="268537204"/>
                    </a:ext>
                  </a:extLst>
                </a:gridCol>
              </a:tblGrid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Coefficients: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534197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 Error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t-Value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Pr(&gt;|t|)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306339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(Intercept)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3.28E+02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4.31E+02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0.44634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261686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JobLevel</a:t>
                      </a:r>
                      <a:endParaRPr lang="en-US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2.79E+03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7.99E+01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34.9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2.00E-16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491603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JobRoleLaboratory Technician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-6.83E+02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1.38E+02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-4.957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8.64E-07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176367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JobRoleManager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4.15E+03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2.27E+02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18.312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2.00E-16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490929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JobRoleResearch</a:t>
                      </a:r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Director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3.95E+03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1.94E+02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20.303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2.00E-16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555439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TotalWorkingYears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4.82E+01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8.43E+00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5.725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1.44E-08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521208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BusinessTravelTravel_Rarely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4.04E+02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1.17E+02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3.463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0.00056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376978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DepartmentSales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-5.31E+02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1.62E+02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-3.272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0.00111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842399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JobRoleResearch Scientist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-4.40E+02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1.38E+02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-3.192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0.00147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394605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JobRoleHuman Resources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-4.51E+02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2.29E+02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-1.965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0.04968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101389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JobRoleSales Executive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4.01E+02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1.67E+02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2.403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0.01646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71853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YearsSinceLastPromotion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2.86E+01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1.36E+01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2.099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0.03612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718486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YearsWithCurrManager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-2.65E+01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1.23E+01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-2.153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0.03156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454255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BusinessTravelTravel_Frequently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2.29E+02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1.38E+02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1.663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0.0967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2575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DailyRate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1.49E-01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8.94E-02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1.664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0.09651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865333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MonthlyRate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-9.19E-03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5.03E-03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-1.827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0.0681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759179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PerformanceRating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-3.09E+02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1.59E+02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-1.945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0.05214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961622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DistanceFromHome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-6.65E+00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4.40E+00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-1.511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0.13107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067051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GenderMale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1.09E+02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7.30E+01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1.497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0.1348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528752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PercentSalaryHike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2.40E+01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1.55E+01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1.544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0.12308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9205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477258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 standard error: 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$1046 on 850 degrees of freedom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67910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R-squared: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0.9494,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Adjusted R-squared:  0.9483 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746662"/>
                  </a:ext>
                </a:extLst>
              </a:tr>
              <a:tr h="1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F-statistic: 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839.5 on 19 and 850 DF,  p-value: &lt; 2.2e-16</a:t>
                      </a:r>
                    </a:p>
                  </a:txBody>
                  <a:tcPr marL="6777" marR="6777" marT="67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235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576C01-A49C-443F-A674-F7598E13CECA}"/>
              </a:ext>
            </a:extLst>
          </p:cNvPr>
          <p:cNvSpPr txBox="1"/>
          <p:nvPr/>
        </p:nvSpPr>
        <p:spPr>
          <a:xfrm>
            <a:off x="8413411" y="2709399"/>
            <a:ext cx="3631474" cy="3443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u="sng" dirty="0"/>
              <a:t>LINEAR REGRESSION MODEL SELECTED</a:t>
            </a:r>
          </a:p>
          <a:p>
            <a:endParaRPr lang="en-US" sz="1400" b="1" u="sng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Stepwise is prone to overfitting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Difference between the standard error was very small ($11)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R Squared higher for LM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Adjusted RSME identical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Both were well below the $3000 threshold required</a:t>
            </a:r>
          </a:p>
        </p:txBody>
      </p:sp>
    </p:spTree>
    <p:extLst>
      <p:ext uri="{BB962C8B-B14F-4D97-AF65-F5344CB8AC3E}">
        <p14:creationId xmlns:p14="http://schemas.microsoft.com/office/powerpoint/2010/main" val="382985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68A5-B113-4FB7-ACB6-37FB83D6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453848" cy="689514"/>
          </a:xfrm>
        </p:spPr>
        <p:txBody>
          <a:bodyPr>
            <a:normAutofit/>
          </a:bodyPr>
          <a:lstStyle/>
          <a:p>
            <a:r>
              <a:rPr lang="en-US" b="1" dirty="0"/>
              <a:t>Monthly income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D50F-1194-4A5E-B9AC-534AE92CA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output of both models, the variables with the highest level of significance to Monthly Income (lowest p-values) were the following:</a:t>
            </a:r>
          </a:p>
          <a:p>
            <a:pPr lvl="1"/>
            <a:r>
              <a:rPr lang="en-US" dirty="0" err="1"/>
              <a:t>JobLevel</a:t>
            </a:r>
            <a:endParaRPr lang="en-US" dirty="0"/>
          </a:p>
          <a:p>
            <a:pPr lvl="1"/>
            <a:r>
              <a:rPr lang="en-US" dirty="0" err="1"/>
              <a:t>JobRoleManager</a:t>
            </a:r>
            <a:endParaRPr lang="en-US" dirty="0"/>
          </a:p>
          <a:p>
            <a:pPr lvl="1"/>
            <a:r>
              <a:rPr lang="en-US" dirty="0" err="1"/>
              <a:t>JobRoleResearch</a:t>
            </a:r>
            <a:r>
              <a:rPr lang="en-US" dirty="0"/>
              <a:t> Director</a:t>
            </a:r>
          </a:p>
          <a:p>
            <a:pPr lvl="1"/>
            <a:r>
              <a:rPr lang="en-US" dirty="0" err="1"/>
              <a:t>TotalWorkingYears</a:t>
            </a:r>
            <a:endParaRPr lang="en-US" dirty="0"/>
          </a:p>
          <a:p>
            <a:pPr lvl="1"/>
            <a:r>
              <a:rPr lang="en-US" dirty="0" err="1"/>
              <a:t>JobRoleLaboratory</a:t>
            </a:r>
            <a:r>
              <a:rPr lang="en-US" dirty="0"/>
              <a:t> Technician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D471D-1561-4C79-AF16-14D64019E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6297" y="5262296"/>
            <a:ext cx="5314513" cy="6895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6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983D-F035-44BD-80FA-05C5AA6C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42E4-D11C-45AB-B65A-FC4DD7BAA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300" b="1" u="sng" dirty="0"/>
              <a:t>FACTORS AFFECTING ATTRITION</a:t>
            </a:r>
          </a:p>
          <a:p>
            <a:r>
              <a:rPr lang="en-US" dirty="0" err="1"/>
              <a:t>OverTime</a:t>
            </a:r>
            <a:endParaRPr lang="en-US" dirty="0"/>
          </a:p>
          <a:p>
            <a:r>
              <a:rPr lang="en-US" dirty="0" err="1"/>
              <a:t>MonthlyIncome</a:t>
            </a:r>
            <a:endParaRPr lang="en-US" dirty="0"/>
          </a:p>
          <a:p>
            <a:r>
              <a:rPr lang="en-US" dirty="0" err="1"/>
              <a:t>StockOptionLevel</a:t>
            </a:r>
            <a:endParaRPr lang="en-US" dirty="0"/>
          </a:p>
          <a:p>
            <a:r>
              <a:rPr lang="en-US" dirty="0" err="1"/>
              <a:t>YearsAtCompany</a:t>
            </a:r>
            <a:r>
              <a:rPr lang="en-US" dirty="0"/>
              <a:t> </a:t>
            </a:r>
          </a:p>
          <a:p>
            <a:r>
              <a:rPr lang="en-US" dirty="0" err="1"/>
              <a:t>TotalWorkingYears</a:t>
            </a:r>
            <a:endParaRPr lang="en-US" dirty="0"/>
          </a:p>
          <a:p>
            <a:pPr marL="0" indent="0">
              <a:buNone/>
            </a:pPr>
            <a:endParaRPr lang="en-US" sz="2300" b="1" dirty="0"/>
          </a:p>
          <a:p>
            <a:pPr marL="0" indent="0">
              <a:buNone/>
            </a:pPr>
            <a:r>
              <a:rPr lang="en-US" sz="2300" b="1" u="sng" dirty="0"/>
              <a:t>FACTORS AFFECTING MONTHLY INCOME</a:t>
            </a:r>
          </a:p>
          <a:p>
            <a:r>
              <a:rPr lang="en-US" dirty="0" err="1"/>
              <a:t>JobLevel</a:t>
            </a:r>
            <a:endParaRPr lang="en-US" dirty="0"/>
          </a:p>
          <a:p>
            <a:r>
              <a:rPr lang="en-US" dirty="0" err="1"/>
              <a:t>JobRoleManager</a:t>
            </a:r>
            <a:endParaRPr lang="en-US" dirty="0"/>
          </a:p>
          <a:p>
            <a:r>
              <a:rPr lang="en-US" dirty="0" err="1"/>
              <a:t>JobRoleResearchDirector</a:t>
            </a:r>
            <a:r>
              <a:rPr lang="en-US" dirty="0"/>
              <a:t>,</a:t>
            </a:r>
          </a:p>
          <a:p>
            <a:r>
              <a:rPr lang="en-US" dirty="0" err="1"/>
              <a:t>TotalWorkingYears</a:t>
            </a:r>
            <a:endParaRPr lang="en-US" dirty="0"/>
          </a:p>
          <a:p>
            <a:r>
              <a:rPr lang="en-US" dirty="0" err="1"/>
              <a:t>JobRoleLaboratoryTechnician</a:t>
            </a:r>
            <a:r>
              <a:rPr lang="en-US" dirty="0"/>
              <a:t> </a:t>
            </a:r>
          </a:p>
          <a:p>
            <a:r>
              <a:rPr lang="en-US" dirty="0" err="1"/>
              <a:t>BusinessTravelTravel_Rarely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0E0E2-7B90-40F2-BCB8-7B67AFE719AC}"/>
              </a:ext>
            </a:extLst>
          </p:cNvPr>
          <p:cNvSpPr txBox="1"/>
          <p:nvPr/>
        </p:nvSpPr>
        <p:spPr>
          <a:xfrm>
            <a:off x="6473537" y="2180496"/>
            <a:ext cx="5382491" cy="21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To prevent Attrition, consider the following: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Increase HR Staff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Improve Employee Training initiatives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Try to restrict Overtime when possible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Focus on newly hired employees</a:t>
            </a:r>
          </a:p>
        </p:txBody>
      </p:sp>
    </p:spTree>
    <p:extLst>
      <p:ext uri="{BB962C8B-B14F-4D97-AF65-F5344CB8AC3E}">
        <p14:creationId xmlns:p14="http://schemas.microsoft.com/office/powerpoint/2010/main" val="408647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A086-49C3-4C31-BB4B-7CC07C4D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4D36-F036-43A3-9C58-40FB8A0C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/>
              <a:t>Review Provided Data </a:t>
            </a:r>
            <a:r>
              <a:rPr lang="en-US" sz="2400" b="1" dirty="0"/>
              <a:t>Set</a:t>
            </a:r>
          </a:p>
          <a:p>
            <a:r>
              <a:rPr lang="en-US" sz="2400" b="1" dirty="0"/>
              <a:t>Discuss Variable Correlation</a:t>
            </a:r>
          </a:p>
          <a:p>
            <a:r>
              <a:rPr lang="en-US" sz="2400" b="1" dirty="0"/>
              <a:t>Provide top factors for Employee Attrition</a:t>
            </a:r>
          </a:p>
          <a:p>
            <a:r>
              <a:rPr lang="en-US" sz="2400" b="1" dirty="0"/>
              <a:t>Provide top factors affecting Monthly Income</a:t>
            </a:r>
          </a:p>
          <a:p>
            <a:r>
              <a:rPr lang="en-US" sz="2400" b="1" dirty="0"/>
              <a:t>Create a model to predict Attrition with at least 60% Specificity and Sensitivity</a:t>
            </a:r>
          </a:p>
          <a:p>
            <a:r>
              <a:rPr lang="en-US" sz="2400" b="1" dirty="0"/>
              <a:t>Create a model to predict Monthly Income within $3000 of RMSE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488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CC24-0A71-4690-98EA-2666567B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13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SUMMARY STATISTICS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A0FFA-8A77-41CC-B9CA-84BDF8D009FF}"/>
              </a:ext>
            </a:extLst>
          </p:cNvPr>
          <p:cNvSpPr txBox="1"/>
          <p:nvPr/>
        </p:nvSpPr>
        <p:spPr>
          <a:xfrm>
            <a:off x="0" y="5540556"/>
            <a:ext cx="1195980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Observations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HR Staffing total seems low, only 4% of overall staffing.  HR tends to deal with employee issues, can help prevent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JobSatisfaction</a:t>
            </a:r>
            <a:r>
              <a:rPr lang="en-US" sz="1600" dirty="0"/>
              <a:t> mean is lower than </a:t>
            </a:r>
            <a:r>
              <a:rPr lang="en-US" sz="1600" dirty="0" err="1"/>
              <a:t>PerformanceRating</a:t>
            </a:r>
            <a:r>
              <a:rPr lang="en-US" sz="1600" dirty="0"/>
              <a:t>, seems as though high performing employees are not satisfied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TrainingHours</a:t>
            </a:r>
            <a:r>
              <a:rPr lang="en-US" sz="1600" dirty="0"/>
              <a:t> seem very low for an R&amp;D focused employee base (Max = 6).  Training can lead to advancement, improvement in </a:t>
            </a:r>
            <a:r>
              <a:rPr lang="en-US" sz="1600" dirty="0" err="1"/>
              <a:t>JobSatisfaction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860E1F-B2F0-495F-8F24-904132430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370" y="1799732"/>
            <a:ext cx="7595260" cy="41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5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03F6-441B-4AD5-9ADF-76BE2161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547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Correlation Between Numerical Variables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72C70-5371-4F55-8E0E-F6A1F8FE9F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Variables with strong correlation:</a:t>
            </a:r>
          </a:p>
          <a:p>
            <a:r>
              <a:rPr lang="en-US" dirty="0" err="1"/>
              <a:t>TotalWorkingYears</a:t>
            </a:r>
            <a:r>
              <a:rPr lang="en-US" dirty="0"/>
              <a:t> with Age, Job Level and Monthly Income - but these are to be expected.  As someone works longer, they age and typically increase their Job Levels and Income.  </a:t>
            </a:r>
          </a:p>
          <a:p>
            <a:r>
              <a:rPr lang="en-US" dirty="0"/>
              <a:t>Monthly Income is strongly correlated with Job Level </a:t>
            </a:r>
          </a:p>
          <a:p>
            <a:r>
              <a:rPr lang="en-US" dirty="0"/>
              <a:t>Performance Rating is correlated with Percent </a:t>
            </a:r>
            <a:r>
              <a:rPr lang="en-US" dirty="0" err="1"/>
              <a:t>SalaryHike</a:t>
            </a:r>
            <a:r>
              <a:rPr lang="en-US" dirty="0"/>
              <a:t> </a:t>
            </a:r>
          </a:p>
          <a:p>
            <a:r>
              <a:rPr lang="en-US" dirty="0" err="1"/>
              <a:t>YearsAtCompany</a:t>
            </a:r>
            <a:r>
              <a:rPr lang="en-US" dirty="0"/>
              <a:t> is positively correlated with </a:t>
            </a:r>
            <a:r>
              <a:rPr lang="en-US" dirty="0" err="1"/>
              <a:t>YearsInCurrentRole</a:t>
            </a:r>
            <a:r>
              <a:rPr lang="en-US" dirty="0"/>
              <a:t>,  </a:t>
            </a:r>
            <a:r>
              <a:rPr lang="en-US" dirty="0" err="1"/>
              <a:t>YearsSinceLastPromotion</a:t>
            </a:r>
            <a:r>
              <a:rPr lang="en-US" dirty="0"/>
              <a:t> and </a:t>
            </a:r>
            <a:r>
              <a:rPr lang="en-US" dirty="0" err="1"/>
              <a:t>YearsWithCurrManager</a:t>
            </a:r>
            <a:r>
              <a:rPr lang="en-US" dirty="0"/>
              <a:t>  </a:t>
            </a:r>
          </a:p>
          <a:p>
            <a:r>
              <a:rPr lang="en-US" dirty="0"/>
              <a:t>None of these are surprising or revealing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8683C-B3DF-4C80-966B-C91887C80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0" t="4834" r="4716"/>
          <a:stretch/>
        </p:blipFill>
        <p:spPr>
          <a:xfrm>
            <a:off x="581191" y="1957343"/>
            <a:ext cx="5058833" cy="49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0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0DE1-73F1-4346-BF7D-043720F6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496538"/>
          </a:xfrm>
        </p:spPr>
        <p:txBody>
          <a:bodyPr/>
          <a:lstStyle/>
          <a:p>
            <a:r>
              <a:rPr lang="en-US" b="1" dirty="0"/>
              <a:t>Financial Measures - Analysis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064D90-E0CF-4ED8-8464-57246A99F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045"/>
          <a:stretch/>
        </p:blipFill>
        <p:spPr>
          <a:xfrm>
            <a:off x="481097" y="682514"/>
            <a:ext cx="11229805" cy="4446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CB2BD3-B3E6-462D-B989-419A7B4777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40" t="80955" r="15879"/>
          <a:stretch/>
        </p:blipFill>
        <p:spPr>
          <a:xfrm>
            <a:off x="1466954" y="5315325"/>
            <a:ext cx="9258092" cy="129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2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CC24-0A71-4690-98EA-2666567B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13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RANDOM FOREST FOR PREDICTING ATTRITION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A5554-5297-439D-B412-84CC6F908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06882" b="3527"/>
          <a:stretch/>
        </p:blipFill>
        <p:spPr>
          <a:xfrm>
            <a:off x="998001" y="1894561"/>
            <a:ext cx="8926558" cy="4879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30DA6B-1882-4924-AD15-322DECEED96D}"/>
              </a:ext>
            </a:extLst>
          </p:cNvPr>
          <p:cNvSpPr txBox="1"/>
          <p:nvPr/>
        </p:nvSpPr>
        <p:spPr>
          <a:xfrm>
            <a:off x="7068599" y="1810464"/>
            <a:ext cx="3631474" cy="5047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/>
              <a:t>Confusion Matrix and Statistics</a:t>
            </a:r>
          </a:p>
          <a:p>
            <a:r>
              <a:rPr lang="en-US" sz="1400" dirty="0"/>
              <a:t>     </a:t>
            </a:r>
          </a:p>
          <a:p>
            <a:r>
              <a:rPr lang="en-US" sz="1400" dirty="0"/>
              <a:t>          No 	Yes</a:t>
            </a:r>
          </a:p>
          <a:p>
            <a:r>
              <a:rPr lang="en-US" sz="1400" dirty="0"/>
              <a:t>  No  182 	0</a:t>
            </a:r>
          </a:p>
          <a:p>
            <a:r>
              <a:rPr lang="en-US" sz="1400" dirty="0"/>
              <a:t>  Yes  33 	2</a:t>
            </a:r>
          </a:p>
          <a:p>
            <a:r>
              <a:rPr lang="en-US" sz="1400" dirty="0"/>
              <a:t>                                         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Accuracy : 0.8479          </a:t>
            </a:r>
          </a:p>
          <a:p>
            <a:r>
              <a:rPr lang="en-US" sz="1400" dirty="0"/>
              <a:t>95% CI : (0.7931, 0.8929)</a:t>
            </a:r>
          </a:p>
          <a:p>
            <a:r>
              <a:rPr lang="en-US" sz="1400" dirty="0"/>
              <a:t>No Information Rate : 0.9908          </a:t>
            </a:r>
          </a:p>
          <a:p>
            <a:r>
              <a:rPr lang="en-US" sz="1400" dirty="0"/>
              <a:t>P-Value [Acc &gt; NIR] : 1               </a:t>
            </a:r>
          </a:p>
          <a:p>
            <a:r>
              <a:rPr lang="en-US" sz="1400" dirty="0"/>
              <a:t>                                          </a:t>
            </a:r>
          </a:p>
          <a:p>
            <a:r>
              <a:rPr lang="en-US" sz="1400" dirty="0"/>
              <a:t>Kappa : 0.0923          </a:t>
            </a:r>
          </a:p>
          <a:p>
            <a:r>
              <a:rPr lang="en-US" sz="1400" dirty="0"/>
              <a:t>                                          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Mcnemar's</a:t>
            </a:r>
            <a:r>
              <a:rPr lang="en-US" sz="1400" dirty="0"/>
              <a:t> Test P-Value : 2.54e-08        </a:t>
            </a:r>
          </a:p>
          <a:p>
            <a:r>
              <a:rPr lang="en-US" sz="1400" dirty="0"/>
              <a:t>                                         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Sensitivity : 0.84651        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Specificity : 1.00000         </a:t>
            </a:r>
          </a:p>
          <a:p>
            <a:r>
              <a:rPr lang="en-US" sz="1400" dirty="0"/>
              <a:t>Pos Pred Value : 1.00000         </a:t>
            </a:r>
          </a:p>
          <a:p>
            <a:r>
              <a:rPr lang="en-US" sz="1400" dirty="0"/>
              <a:t>Neg Pred Value : 0.05714         </a:t>
            </a:r>
          </a:p>
          <a:p>
            <a:r>
              <a:rPr lang="en-US" sz="1400" dirty="0"/>
              <a:t>Prevalence : 0.99078         </a:t>
            </a:r>
          </a:p>
          <a:p>
            <a:r>
              <a:rPr lang="en-US" sz="1400" dirty="0"/>
              <a:t>Detection Rate : 0.83871         </a:t>
            </a:r>
          </a:p>
          <a:p>
            <a:r>
              <a:rPr lang="en-US" sz="1400" dirty="0"/>
              <a:t>Detection Prevalence : 0.83871         </a:t>
            </a:r>
          </a:p>
          <a:p>
            <a:r>
              <a:rPr lang="en-US" sz="1400" dirty="0"/>
              <a:t>Balanced Accuracy : 0.92326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2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CC24-0A71-4690-98EA-2666567B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13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KNN FOR PREDICTING ATTRITION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0DA6B-1882-4924-AD15-322DECEED96D}"/>
              </a:ext>
            </a:extLst>
          </p:cNvPr>
          <p:cNvSpPr txBox="1"/>
          <p:nvPr/>
        </p:nvSpPr>
        <p:spPr>
          <a:xfrm>
            <a:off x="1085811" y="1810464"/>
            <a:ext cx="3631474" cy="5047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/>
              <a:t>Confusion Matrix and Statistics</a:t>
            </a:r>
          </a:p>
          <a:p>
            <a:r>
              <a:rPr lang="en-US" sz="1400" dirty="0"/>
              <a:t>     </a:t>
            </a:r>
          </a:p>
          <a:p>
            <a:r>
              <a:rPr lang="en-US" sz="1400" dirty="0"/>
              <a:t>          No 	Yes</a:t>
            </a:r>
          </a:p>
          <a:p>
            <a:r>
              <a:rPr lang="en-US" sz="1400" dirty="0"/>
              <a:t>  No  182 	2</a:t>
            </a:r>
          </a:p>
          <a:p>
            <a:r>
              <a:rPr lang="en-US" sz="1400" dirty="0"/>
              <a:t>  Yes  29 	6</a:t>
            </a:r>
          </a:p>
          <a:p>
            <a:r>
              <a:rPr lang="en-US" sz="1400" dirty="0"/>
              <a:t>                                         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Accuracy : 0.8618</a:t>
            </a:r>
          </a:p>
          <a:p>
            <a:r>
              <a:rPr lang="en-US" sz="1400" dirty="0"/>
              <a:t>95% CI : (0.8086, 0.9047)</a:t>
            </a:r>
          </a:p>
          <a:p>
            <a:r>
              <a:rPr lang="en-US" sz="1400" dirty="0"/>
              <a:t>No Information Rate : 0.9585         </a:t>
            </a:r>
          </a:p>
          <a:p>
            <a:r>
              <a:rPr lang="en-US" sz="1400" dirty="0"/>
              <a:t>P-Value [Acc &gt; NIR] : 1               </a:t>
            </a:r>
          </a:p>
          <a:p>
            <a:r>
              <a:rPr lang="en-US" sz="1400" dirty="0"/>
              <a:t>                                          </a:t>
            </a:r>
          </a:p>
          <a:p>
            <a:r>
              <a:rPr lang="en-US" sz="1400" dirty="0"/>
              <a:t>Kappa : 0.27          </a:t>
            </a:r>
          </a:p>
          <a:p>
            <a:r>
              <a:rPr lang="en-US" sz="1400" dirty="0"/>
              <a:t>                                          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Mcnemar's</a:t>
            </a:r>
            <a:r>
              <a:rPr lang="en-US" sz="1400" dirty="0"/>
              <a:t> Test P-Value : 5.01e-06        </a:t>
            </a:r>
          </a:p>
          <a:p>
            <a:r>
              <a:rPr lang="en-US" sz="1400" dirty="0"/>
              <a:t>                                         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Sensitivity : 0.8654        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Specificity : 0.7778         </a:t>
            </a:r>
          </a:p>
          <a:p>
            <a:r>
              <a:rPr lang="en-US" sz="1400" dirty="0"/>
              <a:t>Pos Pred Value : 0.9890          </a:t>
            </a:r>
          </a:p>
          <a:p>
            <a:r>
              <a:rPr lang="en-US" sz="1400" dirty="0"/>
              <a:t>Neg Pred Value : 0.1714         </a:t>
            </a:r>
          </a:p>
          <a:p>
            <a:r>
              <a:rPr lang="en-US" sz="1400" dirty="0"/>
              <a:t>Prevalence : 0.9631         </a:t>
            </a:r>
          </a:p>
          <a:p>
            <a:r>
              <a:rPr lang="en-US" sz="1400" dirty="0"/>
              <a:t>Detection Rate : 0.8295         </a:t>
            </a:r>
          </a:p>
          <a:p>
            <a:r>
              <a:rPr lang="en-US" sz="1400" dirty="0"/>
              <a:t>Detection Prevalence : 0.8387         </a:t>
            </a:r>
          </a:p>
          <a:p>
            <a:r>
              <a:rPr lang="en-US" sz="1400" dirty="0"/>
              <a:t>Balanced Accuracy : 0.8056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786DA-3476-48CD-BAF3-EFD65986E5FD}"/>
              </a:ext>
            </a:extLst>
          </p:cNvPr>
          <p:cNvSpPr txBox="1"/>
          <p:nvPr/>
        </p:nvSpPr>
        <p:spPr>
          <a:xfrm>
            <a:off x="6516793" y="2553535"/>
            <a:ext cx="3631474" cy="17509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/>
              <a:t>KNN MODEL SELECTED</a:t>
            </a:r>
          </a:p>
          <a:p>
            <a:endParaRPr lang="en-US" sz="1400" b="1" u="sng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Higher Accuracy 	(+0.139)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Higher Sensitivity 	(+0.1889)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Specificity well above 60%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1654-923B-4689-8013-55024039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-77393"/>
            <a:ext cx="11029616" cy="566738"/>
          </a:xfrm>
        </p:spPr>
        <p:txBody>
          <a:bodyPr/>
          <a:lstStyle/>
          <a:p>
            <a:r>
              <a:rPr lang="en-US" b="1" dirty="0"/>
              <a:t>TOP ATTRITION FACTORS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34903D-AE02-4821-BF28-55AC5724A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535"/>
            <a:ext cx="3938123" cy="3054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F56055-18B1-44D0-B930-784C871F8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165" y="624173"/>
            <a:ext cx="4038611" cy="3054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A8041F-2027-462A-BAB7-4D971F64A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6667"/>
            <a:ext cx="4110366" cy="3109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2D8872-B234-4B17-A74B-F66476752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776" y="624173"/>
            <a:ext cx="3971270" cy="3004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C354AA-6403-45EE-8C33-3E0E4CCBA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2885" y="3862917"/>
            <a:ext cx="3959479" cy="29950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89D928-615D-4A9D-8ABB-7FF2F6BA95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250" y="3726667"/>
            <a:ext cx="3971269" cy="300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4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2F0B-8826-482B-9CCC-3E9F3E76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7376"/>
            <a:ext cx="11029616" cy="988332"/>
          </a:xfrm>
        </p:spPr>
        <p:txBody>
          <a:bodyPr/>
          <a:lstStyle/>
          <a:p>
            <a:r>
              <a:rPr lang="en-US" b="1" dirty="0"/>
              <a:t>LINEAR REGRESSION FOR PREDICTING MONTHLY INCOME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F042B2-AFF0-4068-A425-33CB97FF6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87609"/>
              </p:ext>
            </p:extLst>
          </p:nvPr>
        </p:nvGraphicFramePr>
        <p:xfrm>
          <a:off x="3083429" y="2137787"/>
          <a:ext cx="6025141" cy="4439666"/>
        </p:xfrm>
        <a:graphic>
          <a:graphicData uri="http://schemas.openxmlformats.org/drawingml/2006/table">
            <a:tbl>
              <a:tblPr/>
              <a:tblGrid>
                <a:gridCol w="2569799">
                  <a:extLst>
                    <a:ext uri="{9D8B030D-6E8A-4147-A177-3AD203B41FA5}">
                      <a16:colId xmlns:a16="http://schemas.microsoft.com/office/drawing/2014/main" val="2344513737"/>
                    </a:ext>
                  </a:extLst>
                </a:gridCol>
                <a:gridCol w="739686">
                  <a:extLst>
                    <a:ext uri="{9D8B030D-6E8A-4147-A177-3AD203B41FA5}">
                      <a16:colId xmlns:a16="http://schemas.microsoft.com/office/drawing/2014/main" val="93768484"/>
                    </a:ext>
                  </a:extLst>
                </a:gridCol>
                <a:gridCol w="666759">
                  <a:extLst>
                    <a:ext uri="{9D8B030D-6E8A-4147-A177-3AD203B41FA5}">
                      <a16:colId xmlns:a16="http://schemas.microsoft.com/office/drawing/2014/main" val="1917528562"/>
                    </a:ext>
                  </a:extLst>
                </a:gridCol>
                <a:gridCol w="531323">
                  <a:extLst>
                    <a:ext uri="{9D8B030D-6E8A-4147-A177-3AD203B41FA5}">
                      <a16:colId xmlns:a16="http://schemas.microsoft.com/office/drawing/2014/main" val="277241346"/>
                    </a:ext>
                  </a:extLst>
                </a:gridCol>
                <a:gridCol w="611196">
                  <a:extLst>
                    <a:ext uri="{9D8B030D-6E8A-4147-A177-3AD203B41FA5}">
                      <a16:colId xmlns:a16="http://schemas.microsoft.com/office/drawing/2014/main" val="2917439757"/>
                    </a:ext>
                  </a:extLst>
                </a:gridCol>
                <a:gridCol w="305598">
                  <a:extLst>
                    <a:ext uri="{9D8B030D-6E8A-4147-A177-3AD203B41FA5}">
                      <a16:colId xmlns:a16="http://schemas.microsoft.com/office/drawing/2014/main" val="2790339039"/>
                    </a:ext>
                  </a:extLst>
                </a:gridCol>
                <a:gridCol w="364635">
                  <a:extLst>
                    <a:ext uri="{9D8B030D-6E8A-4147-A177-3AD203B41FA5}">
                      <a16:colId xmlns:a16="http://schemas.microsoft.com/office/drawing/2014/main" val="2154686423"/>
                    </a:ext>
                  </a:extLst>
                </a:gridCol>
                <a:gridCol w="236145">
                  <a:extLst>
                    <a:ext uri="{9D8B030D-6E8A-4147-A177-3AD203B41FA5}">
                      <a16:colId xmlns:a16="http://schemas.microsoft.com/office/drawing/2014/main" val="3812447071"/>
                    </a:ext>
                  </a:extLst>
                </a:gridCol>
              </a:tblGrid>
              <a:tr h="201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Coefficients: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280852"/>
                  </a:ext>
                </a:extLst>
              </a:tr>
              <a:tr h="201803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 Error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t-value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Pr(&gt;|t|)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216069"/>
                  </a:ext>
                </a:extLst>
              </a:tr>
              <a:tr h="201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(Intercept)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6.32E+01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7.73E+02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0.93479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137339"/>
                  </a:ext>
                </a:extLst>
              </a:tr>
              <a:tr h="201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JobLevel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2.79E+03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8.35E+01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33.356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2.00E-16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62616"/>
                  </a:ext>
                </a:extLst>
              </a:tr>
              <a:tr h="201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JobRoleManager</a:t>
                      </a:r>
                      <a:endParaRPr lang="en-US" sz="105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4.28E+03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2.84E+02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15.099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2.00E-16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689349"/>
                  </a:ext>
                </a:extLst>
              </a:tr>
              <a:tr h="201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JobRoleResearch Director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4.06E+03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2.19E+02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18.489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2.00E-16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375407"/>
                  </a:ext>
                </a:extLst>
              </a:tr>
              <a:tr h="201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TotalWorkingYears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5.12E+01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1.10E+01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4.661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3.66E-06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544695"/>
                  </a:ext>
                </a:extLst>
              </a:tr>
              <a:tr h="201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JobRoleLaboratory technician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-6.02E+02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1.72E+02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-3.512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0.00047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790772"/>
                  </a:ext>
                </a:extLst>
              </a:tr>
              <a:tr h="201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BusinessTravelTravel_Rarely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3.78E+02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1.20E+02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3.143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0.00173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344105"/>
                  </a:ext>
                </a:extLst>
              </a:tr>
              <a:tr h="201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JobRoleResearch Scientist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-3.48E+02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1.70E+02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-2.043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0.04135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800157"/>
                  </a:ext>
                </a:extLst>
              </a:tr>
              <a:tr h="201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PerformanceRating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-3.25E+02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1.62E+02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-2.008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0.04494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145525"/>
                  </a:ext>
                </a:extLst>
              </a:tr>
              <a:tr h="201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YearsSinceLastPromotion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3.05E+01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1.53E+01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1.987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0.04723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540081"/>
                  </a:ext>
                </a:extLst>
              </a:tr>
              <a:tr h="201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MonthlyRate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-9.24E-03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5.15E-03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-1.796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0.07294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373913"/>
                  </a:ext>
                </a:extLst>
              </a:tr>
              <a:tr h="201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PercentSalaryHike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2.52E+01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1.58E+01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1.592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0.11187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687081"/>
                  </a:ext>
                </a:extLst>
              </a:tr>
              <a:tr h="201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DailyRate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1.45E-01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9.14E-02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1.586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0.11312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690959"/>
                  </a:ext>
                </a:extLst>
              </a:tr>
              <a:tr h="201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YearsWithCurrManager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-2.58E+01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1.67E+01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-1.542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0.12341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583837"/>
                  </a:ext>
                </a:extLst>
              </a:tr>
              <a:tr h="201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GenderMale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1.11E+02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7.45E+01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1.492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0.13606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515650"/>
                  </a:ext>
                </a:extLst>
              </a:tr>
              <a:tr h="201803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443706"/>
                  </a:ext>
                </a:extLst>
              </a:tr>
              <a:tr h="201803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103787"/>
                  </a:ext>
                </a:extLst>
              </a:tr>
              <a:tr h="201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Standard error: $1057 on 825 degrees of freedom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052147"/>
                  </a:ext>
                </a:extLst>
              </a:tr>
              <a:tr h="201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R-squared: 0.9498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Adjusted R-squared:  0.9483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739151"/>
                  </a:ext>
                </a:extLst>
              </a:tr>
              <a:tr h="201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F-statistic: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354.9 on 44 and 825 DF, p-value: &lt;2.20E-16</a:t>
                      </a: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0" marR="8010" marT="8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190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4841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223</TotalTime>
  <Words>999</Words>
  <Application>Microsoft Office PowerPoint</Application>
  <PresentationFormat>Widescreen</PresentationFormat>
  <Paragraphs>328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 2</vt:lpstr>
      <vt:lpstr>Dividend</vt:lpstr>
      <vt:lpstr>DDS Analytics</vt:lpstr>
      <vt:lpstr>AGENDA</vt:lpstr>
      <vt:lpstr>SUMMARY STATISTICS</vt:lpstr>
      <vt:lpstr>Correlation Between Numerical Variables</vt:lpstr>
      <vt:lpstr>Financial Measures - Analysis</vt:lpstr>
      <vt:lpstr>RANDOM FOREST FOR PREDICTING ATTRITION VARIABLES</vt:lpstr>
      <vt:lpstr>KNN FOR PREDICTING ATTRITION VARIABLES</vt:lpstr>
      <vt:lpstr>TOP ATTRITION FACTORS</vt:lpstr>
      <vt:lpstr>LINEAR REGRESSION FOR PREDICTING MONTHLY INCOME</vt:lpstr>
      <vt:lpstr>STEPWISE REGRESSION FOR PREDICTING MONTHLY INCOME</vt:lpstr>
      <vt:lpstr>Monthly income factors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</dc:title>
  <dc:creator>Michael Gebhardt</dc:creator>
  <cp:lastModifiedBy>Michael Gebhardt</cp:lastModifiedBy>
  <cp:revision>1</cp:revision>
  <dcterms:created xsi:type="dcterms:W3CDTF">2021-12-05T02:04:02Z</dcterms:created>
  <dcterms:modified xsi:type="dcterms:W3CDTF">2021-12-05T06:35:27Z</dcterms:modified>
</cp:coreProperties>
</file>