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M Sans Bold" charset="1" panose="00000000000000000000"/>
      <p:regular r:id="rId17"/>
    </p:embeddedFont>
    <p:embeddedFont>
      <p:font typeface="DM Sans Bold Italics" charset="1" panose="00000000000000000000"/>
      <p:regular r:id="rId18"/>
    </p:embeddedFont>
    <p:embeddedFont>
      <p:font typeface="DM Sans" charset="1" panose="00000000000000000000"/>
      <p:regular r:id="rId19"/>
    </p:embeddedFont>
    <p:embeddedFont>
      <p:font typeface="DM Sans Italic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47.png" Type="http://schemas.openxmlformats.org/officeDocument/2006/relationships/image"/><Relationship Id="rId13" Target="../media/image48.svg" Type="http://schemas.openxmlformats.org/officeDocument/2006/relationships/image"/><Relationship Id="rId14" Target="../media/image49.png" Type="http://schemas.openxmlformats.org/officeDocument/2006/relationships/image"/><Relationship Id="rId15" Target="../media/image50.sv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0471" y="708778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908068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Care Lens AI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02725" y="5651713"/>
            <a:ext cx="11882551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AI-Powered Health Monitoring for Early Anomaly Detection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2840232" y="270004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202725" y="7173826"/>
            <a:ext cx="11882551" cy="411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1"/>
              </a:lnSpc>
            </a:pPr>
            <a:r>
              <a:rPr lang="en-US" b="true" sz="3081" i="true" spc="-61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Aligned with UN SDG 3 – Good Health and Well-Being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904611"/>
            <a:ext cx="8751165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Why This Works?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3903543"/>
            <a:ext cx="7707571" cy="408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Practical:</a:t>
            </a:r>
            <a:r>
              <a:rPr lang="en-US" sz="2399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Provides a working prototype for continuous health monitoring.</a:t>
            </a:r>
          </a:p>
          <a:p>
            <a:pPr algn="l">
              <a:lnSpc>
                <a:spcPts val="3239"/>
              </a:lnSpc>
            </a:pP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Adaptable:</a:t>
            </a:r>
            <a:r>
              <a:rPr lang="en-US" sz="2399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Can integrate live wearable data in future iterations.</a:t>
            </a:r>
          </a:p>
          <a:p>
            <a:pPr algn="l">
              <a:lnSpc>
                <a:spcPts val="3239"/>
              </a:lnSpc>
            </a:pP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Impact-Driven:</a:t>
            </a:r>
            <a:r>
              <a:rPr lang="en-US" sz="2399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Focused on preventing serious health events through early detection.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14102" y="6859853"/>
            <a:ext cx="8459795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https://github.com/MykeShale/CareLensAI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898168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SDG Focus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4807557"/>
            <a:ext cx="7707571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</a:t>
            </a: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oal: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SDG 3 – Good Health and Well-Being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Problem: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Many individuals lack continuous, accessible health monitoring, leading to late detection of anomalies and preventable health complications.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48531" y="1458471"/>
            <a:ext cx="809209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 Approach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8531" y="2909770"/>
            <a:ext cx="7707571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i="true" spc="119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</a:t>
            </a:r>
            <a:r>
              <a:rPr lang="en-US" sz="1999" i="true" spc="119" u="non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oftware Engineering Skills Applied: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Automation: Automated collection &amp; processing of health metrics from datasets.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Testing: Unit &amp; integration tests to ensure data accuracy and interface reliability.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Scalability: Modular Flask application for future integration with IoT/wearables.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i="true" spc="119" u="non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Technical Solution: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Python &amp; Pandas to process live health metrics.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Flask dashboard to visualize heart rate, oxygen levels, and activity trends.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AI logic to flag anomalies &amp; suggest recommendations.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3756" y="1180390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Tools &amp; Frameworks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23756" y="3261811"/>
            <a:ext cx="7025086" cy="565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reLen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AI was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devel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ped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sing a combina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ion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of mod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 programm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 languages, AI fram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ew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ks, and develo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ment t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ol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to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nsure efficiency, scalability, and accuracy. 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Python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erve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 a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 the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rogramming langu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leveraging libraries such as TensorFlow and PyTorch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ep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rning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nd compu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 vision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sks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OpenCV w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sing,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whi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Fa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API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ig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tw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igh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pon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cke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nd.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Develo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 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nd v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ion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ol w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ma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aged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ugh Git an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Hub,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test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 and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yment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fac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VS C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ode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clo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 hosti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 platform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too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kit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all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 for rap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 proto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yping,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seam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ss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col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ab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r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bust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 p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rf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anc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2207185"/>
            <a:ext cx="413212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90"/>
              </a:lnSpc>
              <a:spcBef>
                <a:spcPct val="0"/>
              </a:spcBef>
            </a:pPr>
            <a:r>
              <a:rPr lang="en-US" b="true" sz="1400" spc="22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AI/ML &amp; Data: </a:t>
            </a:r>
            <a:r>
              <a:rPr lang="en-US" sz="1400" spc="2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Pandas, NumPy, Scikit-learn (future predictive features).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4900667"/>
            <a:ext cx="413212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90"/>
              </a:lnSpc>
              <a:spcBef>
                <a:spcPct val="0"/>
              </a:spcBef>
            </a:pPr>
            <a:r>
              <a:rPr lang="en-US" b="true" sz="1400" spc="22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Software Engineering: </a:t>
            </a:r>
            <a:r>
              <a:rPr lang="en-US" sz="1400" spc="2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Flask, GitHub (version control), Docker (deployment-ready).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18908" y="7594149"/>
            <a:ext cx="413212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  <a:r>
              <a:rPr lang="en-US" b="true" sz="1400" spc="2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</a:t>
            </a:r>
            <a:r>
              <a:rPr lang="en-US" b="true" sz="1400" spc="22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ata Sources:</a:t>
            </a:r>
            <a:r>
              <a:rPr lang="en-US" sz="1400" spc="2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Health metrics dataset (data/README.md).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59015" y="2898168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Deliverables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29606" y="4487061"/>
            <a:ext cx="7707571" cy="37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37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 spc="14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</a:t>
            </a:r>
            <a:r>
              <a:rPr lang="en-US" b="true" sz="2499" spc="14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ode: </a:t>
            </a:r>
            <a:r>
              <a:rPr lang="en-US" sz="2499" spc="14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Modular, documented Python scripts.</a:t>
            </a:r>
          </a:p>
          <a:p>
            <a:pPr algn="l">
              <a:lnSpc>
                <a:spcPts val="3374"/>
              </a:lnSpc>
              <a:spcBef>
                <a:spcPct val="0"/>
              </a:spcBef>
            </a:pPr>
          </a:p>
          <a:p>
            <a:pPr algn="l" marL="539746" indent="-269873" lvl="1">
              <a:lnSpc>
                <a:spcPts val="337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 spc="14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Deployment:</a:t>
            </a:r>
            <a:r>
              <a:rPr lang="en-US" sz="2499" spc="14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Flask web app for real-time health monitoring.</a:t>
            </a:r>
          </a:p>
          <a:p>
            <a:pPr algn="l">
              <a:lnSpc>
                <a:spcPts val="3374"/>
              </a:lnSpc>
              <a:spcBef>
                <a:spcPct val="0"/>
              </a:spcBef>
            </a:pPr>
          </a:p>
          <a:p>
            <a:pPr algn="l" marL="539746" indent="-269873" lvl="1">
              <a:lnSpc>
                <a:spcPts val="337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 spc="14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Report: </a:t>
            </a:r>
            <a:r>
              <a:rPr lang="en-US" sz="2499" spc="14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Outlining SDG alignment, ethical considerations, and technical design.</a:t>
            </a:r>
          </a:p>
          <a:p>
            <a:pPr algn="l" marL="0" indent="0" lvl="0">
              <a:lnSpc>
                <a:spcPts val="33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8756" y="3321422"/>
            <a:ext cx="7739728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Ethical &amp; Sustainability Checks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18908" y="2207185"/>
            <a:ext cx="413212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90"/>
              </a:lnSpc>
              <a:spcBef>
                <a:spcPct val="0"/>
              </a:spcBef>
            </a:pPr>
            <a:r>
              <a:rPr lang="en-US" b="true" sz="1400" spc="2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Bias </a:t>
            </a:r>
            <a:r>
              <a:rPr lang="en-US" b="true" sz="1400" spc="22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Mitigation: </a:t>
            </a:r>
            <a:r>
              <a:rPr lang="en-US" sz="1400" spc="2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diverse datasets to avoid skewed results.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4900667"/>
            <a:ext cx="413212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90"/>
              </a:lnSpc>
              <a:spcBef>
                <a:spcPct val="0"/>
              </a:spcBef>
            </a:pPr>
            <a:r>
              <a:rPr lang="en-US" b="true" sz="1400" spc="22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Environmental Impact:</a:t>
            </a:r>
            <a:r>
              <a:rPr lang="en-US" sz="1400" spc="2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Lightweight models for energy efficiency.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7594149"/>
            <a:ext cx="413212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  <a:r>
              <a:rPr lang="en-US" b="true" sz="1400" spc="2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Accessibili</a:t>
            </a:r>
            <a:r>
              <a:rPr lang="en-US" b="true" sz="1400" spc="22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ty: </a:t>
            </a:r>
            <a:r>
              <a:rPr lang="en-US" sz="1400" spc="2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Ensure compatibility with low-resource devices.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376406" y="4823914"/>
            <a:ext cx="502056" cy="50205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4362" y="4823914"/>
            <a:ext cx="502056" cy="5020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734266" y="4823914"/>
            <a:ext cx="502056" cy="5020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951594" y="4823914"/>
            <a:ext cx="502056" cy="50205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732501" y="1907439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Development Phases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1351" y="4265829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31892" y="4265829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6766" y="5383120"/>
            <a:ext cx="1499305" cy="176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</a:t>
            </a:r>
            <a:r>
              <a:rPr lang="en-US" sz="1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deation:</a:t>
            </a:r>
          </a:p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Define SDG 3 health challenge, design prototype concept.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73247" y="5383120"/>
            <a:ext cx="1322386" cy="176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</a:t>
            </a:r>
            <a:r>
              <a:rPr lang="en-US" sz="1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evelopment:</a:t>
            </a:r>
          </a:p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Build Flask app, integrate CSV data pipeline.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591391" y="4265829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66663" y="5383120"/>
            <a:ext cx="1419932" cy="205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</a:t>
            </a:r>
            <a:r>
              <a:rPr lang="en-US" sz="1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esting:</a:t>
            </a:r>
          </a:p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Validate dashboard accuracy, simulate anomaly cases.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634326" y="4265829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634326" y="5383120"/>
            <a:ext cx="1292435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</a:t>
            </a:r>
            <a:r>
              <a:rPr lang="en-US" sz="1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eployment:</a:t>
            </a:r>
          </a:p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Run locally via Flask / Docker container.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2" id="32"/>
          <p:cNvGrpSpPr/>
          <p:nvPr/>
        </p:nvGrpSpPr>
        <p:grpSpPr>
          <a:xfrm rot="0">
            <a:off x="16677261" y="4711076"/>
            <a:ext cx="502056" cy="50205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6431431" y="4152991"/>
            <a:ext cx="993717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359993" y="5270282"/>
            <a:ext cx="1311241" cy="176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</a:t>
            </a:r>
            <a:r>
              <a:rPr lang="en-US" sz="1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onitoring:</a:t>
            </a:r>
          </a:p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Track usability, collect feedback for improvements.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61827"/>
            <a:ext cx="5038071" cy="3559266"/>
            <a:chOff x="0" y="0"/>
            <a:chExt cx="1048738" cy="7409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370657"/>
            <a:ext cx="5038071" cy="3559266"/>
            <a:chOff x="0" y="0"/>
            <a:chExt cx="1048738" cy="740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92531" y="1261827"/>
            <a:ext cx="5038071" cy="3559266"/>
            <a:chOff x="0" y="0"/>
            <a:chExt cx="1048738" cy="7409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92531" y="5370657"/>
            <a:ext cx="5038071" cy="3559266"/>
            <a:chOff x="0" y="0"/>
            <a:chExt cx="1048738" cy="7409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1261827"/>
            <a:ext cx="5038071" cy="668736"/>
            <a:chOff x="0" y="0"/>
            <a:chExt cx="1048738" cy="1392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5370657"/>
            <a:ext cx="5038071" cy="668736"/>
            <a:chOff x="0" y="0"/>
            <a:chExt cx="1048738" cy="1392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692531" y="1261827"/>
            <a:ext cx="5038071" cy="668736"/>
            <a:chOff x="0" y="0"/>
            <a:chExt cx="1048738" cy="1392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692531" y="5370657"/>
            <a:ext cx="5038071" cy="668736"/>
            <a:chOff x="0" y="0"/>
            <a:chExt cx="1048738" cy="1392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4433641" y="3480114"/>
            <a:ext cx="2561215" cy="5613623"/>
          </a:xfrm>
          <a:custGeom>
            <a:avLst/>
            <a:gdLst/>
            <a:ahLst/>
            <a:cxnLst/>
            <a:rect r="r" b="b" t="t" l="l"/>
            <a:pathLst>
              <a:path h="5613623" w="2561215">
                <a:moveTo>
                  <a:pt x="0" y="0"/>
                </a:moveTo>
                <a:lnTo>
                  <a:pt x="2561215" y="0"/>
                </a:lnTo>
                <a:lnTo>
                  <a:pt x="2561215" y="5613623"/>
                </a:lnTo>
                <a:lnTo>
                  <a:pt x="0" y="5613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345712" y="1452532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Automated Testing: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062826" y="1452532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CI/CD Pipelines: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45712" y="5554049"/>
            <a:ext cx="4137951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Version Control (Git):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062826" y="5554049"/>
            <a:ext cx="3558025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Modular Code: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45712" y="2416338"/>
            <a:ext cx="4137951" cy="176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24"/>
              </a:lnSpc>
              <a:spcBef>
                <a:spcPct val="0"/>
              </a:spcBef>
            </a:pPr>
            <a:r>
              <a:rPr lang="en-US" sz="3499" spc="2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3499" spc="20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sures anomaly detection works consistently.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142591" y="2102013"/>
            <a:ext cx="4137951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25"/>
              </a:lnSpc>
              <a:spcBef>
                <a:spcPct val="0"/>
              </a:spcBef>
            </a:pPr>
            <a:r>
              <a:rPr lang="en-US" sz="3500" spc="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Enabl</a:t>
            </a:r>
            <a:r>
              <a:rPr lang="en-US" sz="3500" spc="21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 quick updates to the health dashboard.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142591" y="6509928"/>
            <a:ext cx="4137951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25"/>
              </a:lnSpc>
              <a:spcBef>
                <a:spcPct val="0"/>
              </a:spcBef>
            </a:pPr>
            <a:r>
              <a:rPr lang="en-US" sz="3500" spc="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Fac</a:t>
            </a:r>
            <a:r>
              <a:rPr lang="en-US" sz="3500" spc="21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ilitates future integration with wearable devices.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78760" y="6509928"/>
            <a:ext cx="4137951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25"/>
              </a:lnSpc>
              <a:spcBef>
                <a:spcPct val="0"/>
              </a:spcBef>
            </a:pPr>
            <a:r>
              <a:rPr lang="en-US" sz="3500" spc="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-US" sz="3500" spc="21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anages team collaboration and feature tracking.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2" id="42"/>
          <p:cNvSpPr txBox="true"/>
          <p:nvPr/>
        </p:nvSpPr>
        <p:spPr>
          <a:xfrm rot="0">
            <a:off x="10620852" y="1850310"/>
            <a:ext cx="8822997" cy="11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462"/>
              </a:lnSpc>
              <a:spcBef>
                <a:spcPct val="0"/>
              </a:spcBef>
            </a:pPr>
            <a:r>
              <a:rPr lang="en-US" b="true" sz="4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AI for Software Engineering Applies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64609" y="1499419"/>
            <a:ext cx="1829699" cy="1745076"/>
          </a:xfrm>
          <a:custGeom>
            <a:avLst/>
            <a:gdLst/>
            <a:ahLst/>
            <a:cxnLst/>
            <a:rect r="r" b="b" t="t" l="l"/>
            <a:pathLst>
              <a:path h="1745076" w="1829699">
                <a:moveTo>
                  <a:pt x="0" y="0"/>
                </a:moveTo>
                <a:lnTo>
                  <a:pt x="1829699" y="0"/>
                </a:lnTo>
                <a:lnTo>
                  <a:pt x="1829699" y="1745076"/>
                </a:lnTo>
                <a:lnTo>
                  <a:pt x="0" y="1745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08646" y="4112341"/>
            <a:ext cx="1541626" cy="2055501"/>
          </a:xfrm>
          <a:custGeom>
            <a:avLst/>
            <a:gdLst/>
            <a:ahLst/>
            <a:cxnLst/>
            <a:rect r="r" b="b" t="t" l="l"/>
            <a:pathLst>
              <a:path h="2055501" w="1541626">
                <a:moveTo>
                  <a:pt x="0" y="0"/>
                </a:moveTo>
                <a:lnTo>
                  <a:pt x="1541625" y="0"/>
                </a:lnTo>
                <a:lnTo>
                  <a:pt x="1541625" y="2055502"/>
                </a:lnTo>
                <a:lnTo>
                  <a:pt x="0" y="2055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06092" y="7066570"/>
            <a:ext cx="1946733" cy="1700958"/>
          </a:xfrm>
          <a:custGeom>
            <a:avLst/>
            <a:gdLst/>
            <a:ahLst/>
            <a:cxnLst/>
            <a:rect r="r" b="b" t="t" l="l"/>
            <a:pathLst>
              <a:path h="1700958" w="1946733">
                <a:moveTo>
                  <a:pt x="0" y="0"/>
                </a:moveTo>
                <a:lnTo>
                  <a:pt x="1946733" y="0"/>
                </a:lnTo>
                <a:lnTo>
                  <a:pt x="1946733" y="1700958"/>
                </a:lnTo>
                <a:lnTo>
                  <a:pt x="0" y="17009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118917" y="1547255"/>
            <a:ext cx="1521152" cy="1697240"/>
          </a:xfrm>
          <a:custGeom>
            <a:avLst/>
            <a:gdLst/>
            <a:ahLst/>
            <a:cxnLst/>
            <a:rect r="r" b="b" t="t" l="l"/>
            <a:pathLst>
              <a:path h="1697240" w="1521152">
                <a:moveTo>
                  <a:pt x="0" y="0"/>
                </a:moveTo>
                <a:lnTo>
                  <a:pt x="1521151" y="0"/>
                </a:lnTo>
                <a:lnTo>
                  <a:pt x="1521151" y="1697240"/>
                </a:lnTo>
                <a:lnTo>
                  <a:pt x="0" y="16972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944417" y="7131683"/>
            <a:ext cx="1907691" cy="1635845"/>
          </a:xfrm>
          <a:custGeom>
            <a:avLst/>
            <a:gdLst/>
            <a:ahLst/>
            <a:cxnLst/>
            <a:rect r="r" b="b" t="t" l="l"/>
            <a:pathLst>
              <a:path h="1635845" w="1907691">
                <a:moveTo>
                  <a:pt x="0" y="0"/>
                </a:moveTo>
                <a:lnTo>
                  <a:pt x="1907692" y="0"/>
                </a:lnTo>
                <a:lnTo>
                  <a:pt x="1907692" y="1635845"/>
                </a:lnTo>
                <a:lnTo>
                  <a:pt x="0" y="16358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016656" y="4273120"/>
            <a:ext cx="1776392" cy="1676470"/>
          </a:xfrm>
          <a:custGeom>
            <a:avLst/>
            <a:gdLst/>
            <a:ahLst/>
            <a:cxnLst/>
            <a:rect r="r" b="b" t="t" l="l"/>
            <a:pathLst>
              <a:path h="1676470" w="1776392">
                <a:moveTo>
                  <a:pt x="0" y="0"/>
                </a:moveTo>
                <a:lnTo>
                  <a:pt x="1776392" y="0"/>
                </a:lnTo>
                <a:lnTo>
                  <a:pt x="1776392" y="1676470"/>
                </a:lnTo>
                <a:lnTo>
                  <a:pt x="0" y="16764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4101836" y="1151967"/>
            <a:ext cx="2816627" cy="2371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6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1299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most challenging part was integrating the AI model into the web application while ensuring accuracy and speed in real-time health monitoring. We also had to carefully manage dependencies, environment setups, and ensure that the model predictions were interpretable for non-technical users.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101836" y="4295902"/>
            <a:ext cx="2816627" cy="1895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6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</a:t>
            </a:r>
            <a:r>
              <a:rPr lang="en-US" sz="1299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gained hands-on experience in AI model deployment, Flask-based backend development, and connecting machine learning models to a user-friendly interface. We also improved our skills in version control, debugging, and API integration.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01836" y="7045319"/>
            <a:ext cx="2816627" cy="165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6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</a:t>
            </a:r>
            <a:r>
              <a:rPr lang="en-US" sz="1299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 improvements could include expanding the AI model’s dataset to enhance accuracy, integrating live wearable device data, and adding a dashboard for historical tracking and personalized health recommendations.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58475" y="1490105"/>
            <a:ext cx="2816627" cy="1469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</a:t>
            </a:r>
            <a:r>
              <a:rPr lang="en-US" sz="2000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ow well does CareLensAI address early detection for SDG 3?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458475" y="4273444"/>
            <a:ext cx="2816627" cy="184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Wha</a:t>
            </a:r>
            <a:r>
              <a:rPr lang="en-US" sz="2000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 are the risks of false positives/negatives, and how can we mitigate them?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458475" y="7050401"/>
            <a:ext cx="2816627" cy="1469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</a:t>
            </a:r>
            <a:r>
              <a:rPr lang="en-US" sz="2000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ow can ongoing monitoring improve the system’s long-term accuracy?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995244" y="4466711"/>
            <a:ext cx="4297511" cy="862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499"/>
              </a:lnSpc>
              <a:spcBef>
                <a:spcPct val="0"/>
              </a:spcBef>
            </a:pPr>
            <a:r>
              <a:rPr lang="en-US" b="true" sz="67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Reflection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241564" y="5546852"/>
            <a:ext cx="3804871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Questions &amp; Answers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DAGvlZIop5w</dc:identifier>
  <dcterms:modified xsi:type="dcterms:W3CDTF">2011-08-01T06:04:30Z</dcterms:modified>
  <cp:revision>1</cp:revision>
  <dc:title>https://github.com/MykeShale/CareLensAI</dc:title>
</cp:coreProperties>
</file>