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Lexend Ligh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exendLight-bold.fntdata"/><Relationship Id="rId14" Type="http://schemas.openxmlformats.org/officeDocument/2006/relationships/font" Target="fonts/Lexend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hedgehog-game.github.io/game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-62462" y="100975"/>
            <a:ext cx="14630100" cy="82293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286043" y="723080"/>
            <a:ext cx="99330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30"/>
              <a:buFont typeface="Arial"/>
              <a:buNone/>
            </a:pPr>
            <a:r>
              <a:rPr b="1" i="0" lang="en-US" sz="60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Ігрова платформа для вивчення основ програмування</a:t>
            </a:r>
            <a:endParaRPr b="0" i="0" sz="60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348280" y="4166640"/>
            <a:ext cx="993312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Hangehog (Їжачок) - це захоплююча гра, що дозволяє користувачам вивчати основи програмування у вигляді цікавих рівнів та завдань. Гра поєднує в собі навчання та розвагу, надаючи гравцям можливість практикувати свої навики в ігровому форматі.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9" name="Google Shape;69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5708880"/>
            <a:ext cx="9933120" cy="114912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348280" y="6898680"/>
            <a:ext cx="354960" cy="35496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1" name="Google Shape;7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5840" y="6906240"/>
            <a:ext cx="339840" cy="3398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2814840" y="6882120"/>
            <a:ext cx="2344680" cy="3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3977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by Михайло Третяк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8520" y="641880"/>
            <a:ext cx="4464360" cy="21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4360" y="641880"/>
            <a:ext cx="4464360" cy="21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8520" y="3201120"/>
            <a:ext cx="9332640" cy="457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0" y="0"/>
            <a:ext cx="14630040" cy="82314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040" cy="24807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2878200" y="3026880"/>
            <a:ext cx="887328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9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9"/>
              <a:buFont typeface="Arial"/>
              <a:buNone/>
            </a:pPr>
            <a:r>
              <a:rPr b="1" i="0" lang="en-US" sz="39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Ігрові рівні та завдання для вивчення програмування</a:t>
            </a:r>
            <a:endParaRPr b="0" i="0" sz="3909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156120" y="4565160"/>
            <a:ext cx="39240" cy="3120480"/>
          </a:xfrm>
          <a:prstGeom prst="roundRect">
            <a:avLst>
              <a:gd fmla="val 225284" name="adj"/>
            </a:avLst>
          </a:prstGeom>
          <a:solidFill>
            <a:srgbClr val="D6B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399120" y="4923360"/>
            <a:ext cx="694080" cy="39240"/>
          </a:xfrm>
          <a:prstGeom prst="roundRect">
            <a:avLst>
              <a:gd fmla="val 225284" name="adj"/>
            </a:avLst>
          </a:prstGeom>
          <a:solidFill>
            <a:srgbClr val="D6B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952720" y="4719960"/>
            <a:ext cx="446400" cy="446400"/>
          </a:xfrm>
          <a:prstGeom prst="roundRect">
            <a:avLst>
              <a:gd fmla="val 20000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267800" y="4763520"/>
            <a:ext cx="248076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54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60"/>
              <a:buFont typeface="Arial"/>
              <a:buNone/>
            </a:pPr>
            <a:r>
              <a:rPr b="1" i="0" lang="en-US" sz="196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Рівні складності</a:t>
            </a:r>
            <a:endParaRPr b="0" i="0" sz="19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267800" y="5192640"/>
            <a:ext cx="74840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25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60"/>
              <a:buFont typeface="Arial"/>
              <a:buNone/>
            </a:pPr>
            <a:r>
              <a:rPr b="0" i="0" lang="en-US" sz="156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Гра пропонує 20 рівнів, що поступово ускладнюються, забезпечуючи плавне та ефективне навчання.</a:t>
            </a:r>
            <a:endParaRPr b="0" i="0" sz="15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399120" y="6583320"/>
            <a:ext cx="694080" cy="39240"/>
          </a:xfrm>
          <a:prstGeom prst="roundRect">
            <a:avLst>
              <a:gd fmla="val 225284" name="adj"/>
            </a:avLst>
          </a:prstGeom>
          <a:solidFill>
            <a:srgbClr val="D6B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952720" y="6379920"/>
            <a:ext cx="446400" cy="446400"/>
          </a:xfrm>
          <a:prstGeom prst="roundRect">
            <a:avLst>
              <a:gd fmla="val 20000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990820" y="6379925"/>
            <a:ext cx="165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25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40"/>
              <a:buFont typeface="Arial"/>
              <a:buNone/>
            </a:pPr>
            <a:r>
              <a:rPr b="1" i="0" lang="en-US" sz="234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34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216675" y="6185018"/>
            <a:ext cx="2583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54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60"/>
              <a:buFont typeface="Arial"/>
              <a:buNone/>
            </a:pPr>
            <a:r>
              <a:rPr b="1" i="0" lang="en-US" sz="196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Практичні завдання</a:t>
            </a:r>
            <a:endParaRPr b="0" i="0" sz="19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267800" y="6852600"/>
            <a:ext cx="748404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25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60"/>
              <a:buFont typeface="Arial"/>
              <a:buNone/>
            </a:pPr>
            <a:r>
              <a:rPr b="0" i="0" lang="en-US" sz="156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Користувачі мають змогу безпосередньо застосовувати отримані знання, вирішуючи практичні завдання в ігровому форматі.</a:t>
            </a:r>
            <a:endParaRPr b="0" i="0" sz="15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990824" y="4732500"/>
            <a:ext cx="165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25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40"/>
              <a:buFont typeface="Arial"/>
              <a:buNone/>
            </a:pPr>
            <a:r>
              <a:rPr b="1" i="0" lang="en-US" sz="234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34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437855" y="1287700"/>
            <a:ext cx="7403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0"/>
              <a:buFont typeface="Arial"/>
              <a:buNone/>
            </a:pPr>
            <a:r>
              <a:rPr b="1" i="0" lang="en-US" sz="43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Особливості ігри Hangehog</a:t>
            </a:r>
            <a:endParaRPr b="0" i="0" sz="43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348280" y="307080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505600" y="3112560"/>
            <a:ext cx="185040" cy="41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0"/>
              <a:buFont typeface="Arial"/>
              <a:buNone/>
            </a:pPr>
            <a:r>
              <a:rPr b="1" i="0" lang="en-US" sz="262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6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070440" y="3147120"/>
            <a:ext cx="24404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Ігровий процес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070440" y="3627720"/>
            <a:ext cx="2440440" cy="284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Гравцям необхідно допомагати головному герою Hangehog долати різноманітні перешкоди та виконувати завдання за допомогою логічного мислення та програмування.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733720" y="307080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890680" y="3112560"/>
            <a:ext cx="185040" cy="41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0"/>
              <a:buFont typeface="Arial"/>
              <a:buNone/>
            </a:pPr>
            <a:r>
              <a:rPr b="1" i="0" lang="en-US" sz="262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6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455520" y="3147120"/>
            <a:ext cx="2440440" cy="6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Навчальні можливості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455520" y="3974760"/>
            <a:ext cx="244044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У процесі гри гравці опановують основи мов програмування JavaScript, HTML та CSS, застосовуючи їх для вирішення задач на кожному рівні.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9118800" y="3070800"/>
            <a:ext cx="499680" cy="499680"/>
          </a:xfrm>
          <a:prstGeom prst="roundRect">
            <a:avLst>
              <a:gd fmla="val 20000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9276120" y="3112560"/>
            <a:ext cx="185040" cy="41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51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0"/>
              <a:buFont typeface="Arial"/>
              <a:buNone/>
            </a:pPr>
            <a:r>
              <a:rPr b="1" i="0" lang="en-US" sz="262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6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9840960" y="3147120"/>
            <a:ext cx="2440440" cy="6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Візуальна привабливість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9840960" y="3974760"/>
            <a:ext cx="2440440" cy="21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Яскрава, динамічна графіка та інтуїтивно зрозумілий інтерфейс роблять гру цікавою та захоплюючою для користувачів.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0" y="0"/>
            <a:ext cx="14630040" cy="823176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425320" y="601560"/>
            <a:ext cx="9779040" cy="136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8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10"/>
              <a:buFont typeface="Arial"/>
              <a:buNone/>
            </a:pPr>
            <a:r>
              <a:rPr b="1" i="0" lang="en-US" sz="43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design: адаптивність для різних пристроїв</a:t>
            </a:r>
            <a:endParaRPr b="0" i="0" sz="43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840" y="2971800"/>
            <a:ext cx="4622760" cy="308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7589520" y="2515320"/>
            <a:ext cx="273420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Мобільний</a:t>
            </a:r>
            <a:endParaRPr b="0" i="0" sz="2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589520" y="3075840"/>
            <a:ext cx="462276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17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20"/>
              <a:buFont typeface="Arial"/>
              <a:buNone/>
            </a:pPr>
            <a:r>
              <a:rPr b="0" i="0" lang="en-US" sz="172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Адаптація гри до мобільних пристроїв забезпечує доступність та зручність для користувачів в будь-якому місці.</a:t>
            </a:r>
            <a:endParaRPr b="0" i="0" sz="17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589520" y="4344480"/>
            <a:ext cx="273420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Планшет</a:t>
            </a:r>
            <a:endParaRPr b="0" i="0" sz="2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589520" y="4905000"/>
            <a:ext cx="462276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17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20"/>
              <a:buFont typeface="Arial"/>
              <a:buNone/>
            </a:pPr>
            <a:r>
              <a:rPr b="0" i="0" lang="en-US" sz="172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Гра підлаштовується під розміри екрану планшетів, надаючи комфортний ігровий досвід.</a:t>
            </a:r>
            <a:endParaRPr b="0" i="0" sz="17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552800" y="6287760"/>
            <a:ext cx="273420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Десктоп</a:t>
            </a:r>
            <a:endParaRPr b="0" i="0" sz="2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7589520" y="6723000"/>
            <a:ext cx="462276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6017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20"/>
              <a:buFont typeface="Arial"/>
              <a:buNone/>
            </a:pPr>
            <a:r>
              <a:rPr b="0" i="0" lang="en-US" sz="172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На комп'ютерах користувачі можуть насолоджуватись широким ігровим полем та детальною графікою.</a:t>
            </a:r>
            <a:endParaRPr b="0" i="0" sz="17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348280" y="1858320"/>
            <a:ext cx="9933120" cy="138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0"/>
              <a:buFont typeface="Arial"/>
              <a:buNone/>
            </a:pPr>
            <a:r>
              <a:rPr b="1" i="0" lang="en-US" sz="43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Використання мови JavaScript, HTML та CSS</a:t>
            </a:r>
            <a:endParaRPr b="0" i="0" sz="43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8280" y="369144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2348280" y="446904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348280" y="4949640"/>
            <a:ext cx="3088440" cy="14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Використання JavaScript дозволяє створювати інтерактивну та динамічну гру з логічними алгоритмами.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49" name="Google Shape;14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0440" y="369144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5770440" y="446904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770440" y="4949640"/>
            <a:ext cx="308844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Мова розмітки HTML забезпечує структуру та семантику ігрової платформи.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52" name="Google Shape;15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2960" y="3691440"/>
            <a:ext cx="555120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9192960" y="446904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9192960" y="4949640"/>
            <a:ext cx="308880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Каскадні таблиці стилів (CSS) відповідають за візуальне оформлення та дизайн гри.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0360" y="0"/>
            <a:ext cx="36572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833040" y="1314360"/>
            <a:ext cx="9306000" cy="138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0"/>
              <a:buFont typeface="Arial"/>
              <a:buNone/>
            </a:pPr>
            <a:r>
              <a:rPr b="1" i="0" lang="en-US" sz="43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Переваги навчання через ігрову форму</a:t>
            </a:r>
            <a:endParaRPr b="0" i="0" sz="43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33040" y="3036240"/>
            <a:ext cx="4541760" cy="2450160"/>
          </a:xfrm>
          <a:prstGeom prst="roundRect">
            <a:avLst>
              <a:gd fmla="val 4984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1063080" y="326592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Захопленість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1063080" y="3746520"/>
            <a:ext cx="408204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Ігровий формат підвищує зацікавленість та залученість користувачів до навчального процесу.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5597640" y="3036240"/>
            <a:ext cx="4541760" cy="2450160"/>
          </a:xfrm>
          <a:prstGeom prst="roundRect">
            <a:avLst>
              <a:gd fmla="val 4984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5827320" y="326592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Мотивація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827320" y="3746520"/>
            <a:ext cx="408204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Досягнення ігрових цілей та отримання винагород стимулюють користувачів до подальшого вдосконалення.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810720" y="5664600"/>
            <a:ext cx="9306000" cy="1650600"/>
          </a:xfrm>
          <a:prstGeom prst="roundRect">
            <a:avLst>
              <a:gd fmla="val 6057" name="adj"/>
            </a:avLst>
          </a:prstGeom>
          <a:solidFill>
            <a:srgbClr val="F0D4F7"/>
          </a:solidFill>
          <a:ln cap="flat" cmpd="sng" w="9525">
            <a:solidFill>
              <a:srgbClr val="D6B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063080" y="582552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Розвиток навичок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063080" y="6376320"/>
            <a:ext cx="8846640" cy="7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Гра дозволяє практикувати логічне мислення та вирішення проблем у безпечному середовищі.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1560" y="0"/>
            <a:ext cx="5486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833040" y="1760040"/>
            <a:ext cx="7477200" cy="138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0"/>
              <a:buFont typeface="Arial"/>
              <a:buNone/>
            </a:pPr>
            <a:r>
              <a:rPr b="1" i="0" lang="en-US" sz="43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Висновки та подальші перспективи</a:t>
            </a:r>
            <a:endParaRPr b="0" i="0" sz="43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833040" y="3481920"/>
            <a:ext cx="747720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Платформа Hangehog надає ефективний та захоплюючий спосіб вивчення основ програмування. Вчить застосовувати алгоритми та має на меті полегшити життя кожного з нас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833040" y="4798080"/>
            <a:ext cx="7477200" cy="7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Серед переваг - мотивація, розвиток навичок, адаптивність до різних пристроїв.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33040" y="5758920"/>
            <a:ext cx="7477200" cy="7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Перспективи включають розширення ігрових механік, інтеграцію з реальними проектами, а також розвиток нових напрямків навчання.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85" name="Google Shape;185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2348280" y="2606040"/>
            <a:ext cx="9933120" cy="138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0"/>
              <a:buFont typeface="Arial"/>
              <a:buNone/>
            </a:pPr>
            <a:r>
              <a:rPr i="0" lang="en-US" sz="4370" u="none" cap="none" strike="noStrike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rPr>
              <a:t>Ігрові рівні та завдання для вивчення програмування</a:t>
            </a:r>
            <a:endParaRPr i="0" sz="4370" u="none" cap="none" strike="noStrike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348280" y="4327920"/>
            <a:ext cx="4855320" cy="1294920"/>
          </a:xfrm>
          <a:prstGeom prst="roundRect">
            <a:avLst>
              <a:gd fmla="val 1471" name="adj"/>
            </a:avLst>
          </a:prstGeom>
          <a:solidFill>
            <a:srgbClr val="59136C"/>
          </a:solidFill>
          <a:ln cap="flat" cmpd="sng" w="9525">
            <a:solidFill>
              <a:srgbClr val="72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87600" y="455796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E5E0DF"/>
                </a:solidFill>
                <a:latin typeface="Arial"/>
                <a:ea typeface="Arial"/>
                <a:cs typeface="Arial"/>
                <a:sym typeface="Arial"/>
              </a:rPr>
              <a:t>Рівні 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578320" y="5038200"/>
            <a:ext cx="4395960" cy="35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Arial"/>
                <a:ea typeface="Arial"/>
                <a:cs typeface="Arial"/>
                <a:sym typeface="Arial"/>
              </a:rPr>
              <a:t>20 challenging levels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7426440" y="4327920"/>
            <a:ext cx="4855320" cy="1294920"/>
          </a:xfrm>
          <a:prstGeom prst="roundRect">
            <a:avLst>
              <a:gd fmla="val 0" name="adj"/>
            </a:avLst>
          </a:prstGeom>
          <a:solidFill>
            <a:srgbClr val="59136C"/>
          </a:solidFill>
          <a:ln cap="flat" cmpd="sng" w="9525">
            <a:solidFill>
              <a:srgbClr val="72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8465400" y="4557960"/>
            <a:ext cx="277704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24794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90"/>
              <a:buFont typeface="Arial"/>
              <a:buNone/>
            </a:pPr>
            <a:r>
              <a:rPr b="1" i="0" lang="en-US" sz="2190" u="none" cap="none" strike="noStrike">
                <a:solidFill>
                  <a:srgbClr val="E5E0DF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endParaRPr b="0" i="0" sz="21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7656120" y="5038200"/>
            <a:ext cx="4395960" cy="35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988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Arial"/>
                <a:ea typeface="Arial"/>
                <a:cs typeface="Arial"/>
                <a:sym typeface="Arial"/>
              </a:rPr>
              <a:t>Learn through interactive tasks</a:t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630200" y="4948725"/>
            <a:ext cx="61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