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Roboto"/>
      <p:regular r:id="rId9"/>
      <p:bold r:id="rId10"/>
      <p:italic r:id="rId11"/>
      <p:boldItalic r:id="rId12"/>
    </p:embeddedFon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nTyzKRNFewsQpMTQ9RnIi1/YN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Merriweather-regular.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regular.fntdata"/><Relationship Id="rId15" Type="http://schemas.openxmlformats.org/officeDocument/2006/relationships/font" Target="fonts/Merriweather-italic.fntdata"/><Relationship Id="rId14" Type="http://schemas.openxmlformats.org/officeDocument/2006/relationships/font" Target="fonts/Merriweather-bold.fntdata"/><Relationship Id="rId17" Type="http://customschemas.google.com/relationships/presentationmetadata" Target="metadata"/><Relationship Id="rId16"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1752273a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1752273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1752273ad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1752273a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1752273ad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1752273a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41752273ad_0_267"/>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241752273ad_0_267"/>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241752273ad_0_267"/>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241752273ad_0_2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241752273ad_0_312"/>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241752273ad_0_312"/>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241752273ad_0_3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241752273ad_0_3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241752273ad_0_272"/>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241752273ad_0_272"/>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241752273ad_0_272"/>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241752273ad_0_2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241752273ad_0_277"/>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41752273ad_0_277"/>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241752273ad_0_277"/>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241752273ad_0_277"/>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241752273ad_0_277"/>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241752273ad_0_2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241752273ad_0_284"/>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41752273ad_0_284"/>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241752273ad_0_284"/>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241752273ad_0_284"/>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241752273ad_0_2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41752273ad_0_290"/>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41752273ad_0_290"/>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241752273ad_0_2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241752273ad_0_294"/>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41752273ad_0_294"/>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241752273ad_0_294"/>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241752273ad_0_2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241752273ad_0_299"/>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241752273ad_0_2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241752273ad_0_302"/>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241752273ad_0_302"/>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241752273ad_0_302"/>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241752273ad_0_302"/>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241752273ad_0_3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241752273ad_0_308"/>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241752273ad_0_308"/>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241752273ad_0_3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241752273ad_0_26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241752273ad_0_26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241752273ad_0_26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415600" y="719633"/>
            <a:ext cx="11360700" cy="1710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a:p>
            <a:pPr indent="0" lvl="0" marL="0" rtl="0" algn="ctr">
              <a:lnSpc>
                <a:spcPct val="90000"/>
              </a:lnSpc>
              <a:spcBef>
                <a:spcPts val="0"/>
              </a:spcBef>
              <a:spcAft>
                <a:spcPts val="0"/>
              </a:spcAft>
              <a:buClr>
                <a:schemeClr val="dk1"/>
              </a:buClr>
              <a:buSzPts val="6000"/>
              <a:buFont typeface="Calibri"/>
              <a:buNone/>
            </a:pPr>
            <a:r>
              <a:rPr lang="en-GB"/>
              <a:t>Sentiment analysis of reviews</a:t>
            </a:r>
            <a:endParaRPr/>
          </a:p>
        </p:txBody>
      </p:sp>
      <p:sp>
        <p:nvSpPr>
          <p:cNvPr id="65" name="Google Shape;65;p1"/>
          <p:cNvSpPr txBox="1"/>
          <p:nvPr>
            <p:ph idx="1" type="subTitle"/>
          </p:nvPr>
        </p:nvSpPr>
        <p:spPr>
          <a:xfrm>
            <a:off x="3267600" y="2429622"/>
            <a:ext cx="5656800" cy="984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Using Natural Language Processing tools</a:t>
            </a:r>
            <a:endParaRPr/>
          </a:p>
        </p:txBody>
      </p:sp>
      <p:sp>
        <p:nvSpPr>
          <p:cNvPr id="66" name="Google Shape;66;p1"/>
          <p:cNvSpPr txBox="1"/>
          <p:nvPr/>
        </p:nvSpPr>
        <p:spPr>
          <a:xfrm>
            <a:off x="4925475" y="4618250"/>
            <a:ext cx="714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Roboto"/>
                <a:ea typeface="Roboto"/>
                <a:cs typeface="Roboto"/>
                <a:sym typeface="Roboto"/>
              </a:rPr>
              <a:t>Using a Python code, 1000 reviews were scraped from airlinequality.com</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GB" sz="1600">
                <a:solidFill>
                  <a:schemeClr val="lt1"/>
                </a:solidFill>
                <a:latin typeface="Roboto"/>
                <a:ea typeface="Roboto"/>
                <a:cs typeface="Roboto"/>
                <a:sym typeface="Roboto"/>
              </a:rPr>
              <a:t>In order to get valuable insights from data, it was decided to perform a sentiment analysis using a Vader model. Following the analysis, the most popular words were identified, as well as bigrams and trigrams were created to identify the most common word pairs. Bigrams and trigrams would help determine potential issues that should be targeted. </a:t>
            </a:r>
            <a:endParaRPr sz="900">
              <a:solidFill>
                <a:schemeClr val="lt1"/>
              </a:solidFill>
            </a:endParaRPr>
          </a:p>
        </p:txBody>
      </p:sp>
      <p:pic>
        <p:nvPicPr>
          <p:cNvPr id="67" name="Google Shape;67;p1"/>
          <p:cNvPicPr preferRelativeResize="0"/>
          <p:nvPr/>
        </p:nvPicPr>
        <p:blipFill>
          <a:blip r:embed="rId3">
            <a:alphaModFix/>
          </a:blip>
          <a:stretch>
            <a:fillRect/>
          </a:stretch>
        </p:blipFill>
        <p:spPr>
          <a:xfrm>
            <a:off x="3267600" y="524075"/>
            <a:ext cx="6247798" cy="979276"/>
          </a:xfrm>
          <a:prstGeom prst="rect">
            <a:avLst/>
          </a:prstGeom>
          <a:noFill/>
          <a:ln>
            <a:noFill/>
          </a:ln>
        </p:spPr>
      </p:pic>
      <p:sp>
        <p:nvSpPr>
          <p:cNvPr id="68" name="Google Shape;68;p1"/>
          <p:cNvSpPr txBox="1"/>
          <p:nvPr/>
        </p:nvSpPr>
        <p:spPr>
          <a:xfrm>
            <a:off x="4044600" y="99100"/>
            <a:ext cx="4102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latin typeface="Roboto"/>
                <a:ea typeface="Roboto"/>
                <a:cs typeface="Roboto"/>
                <a:sym typeface="Roboto"/>
              </a:rPr>
              <a:t>SOLELY FOR PURPOSES OF FORAGE WORK EXPERIENCE</a:t>
            </a:r>
            <a:endParaRPr sz="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41752273ad_0_62"/>
          <p:cNvSpPr txBox="1"/>
          <p:nvPr>
            <p:ph idx="1" type="body"/>
          </p:nvPr>
        </p:nvSpPr>
        <p:spPr>
          <a:xfrm>
            <a:off x="84175" y="202125"/>
            <a:ext cx="5555100" cy="1700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GB">
                <a:solidFill>
                  <a:schemeClr val="lt1"/>
                </a:solidFill>
              </a:rPr>
              <a:t>Sentiment analysis of 1000 reviews (with prior cleaning) produced the following results:</a:t>
            </a:r>
            <a:endParaRPr>
              <a:solidFill>
                <a:schemeClr val="lt1"/>
              </a:solidFill>
            </a:endParaRPr>
          </a:p>
        </p:txBody>
      </p:sp>
      <p:sp>
        <p:nvSpPr>
          <p:cNvPr id="74" name="Google Shape;74;g241752273ad_0_62"/>
          <p:cNvSpPr txBox="1"/>
          <p:nvPr/>
        </p:nvSpPr>
        <p:spPr>
          <a:xfrm>
            <a:off x="862225" y="5530000"/>
            <a:ext cx="3999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Roboto"/>
                <a:ea typeface="Roboto"/>
                <a:cs typeface="Roboto"/>
                <a:sym typeface="Roboto"/>
              </a:rPr>
              <a:t>51% of reviews were </a:t>
            </a:r>
            <a:r>
              <a:rPr b="1" lang="en-GB" sz="1600">
                <a:solidFill>
                  <a:schemeClr val="lt1"/>
                </a:solidFill>
                <a:latin typeface="Roboto"/>
                <a:ea typeface="Roboto"/>
                <a:cs typeface="Roboto"/>
                <a:sym typeface="Roboto"/>
              </a:rPr>
              <a:t>negative.</a:t>
            </a:r>
            <a:endParaRPr b="1" sz="1600">
              <a:solidFill>
                <a:schemeClr val="lt1"/>
              </a:solidFill>
              <a:latin typeface="Roboto"/>
              <a:ea typeface="Roboto"/>
              <a:cs typeface="Roboto"/>
              <a:sym typeface="Roboto"/>
            </a:endParaRPr>
          </a:p>
          <a:p>
            <a:pPr indent="0" lvl="0" marL="0" rtl="0" algn="l">
              <a:spcBef>
                <a:spcPts val="0"/>
              </a:spcBef>
              <a:spcAft>
                <a:spcPts val="0"/>
              </a:spcAft>
              <a:buNone/>
            </a:pPr>
            <a:r>
              <a:rPr lang="en-GB" sz="1600">
                <a:solidFill>
                  <a:schemeClr val="lt1"/>
                </a:solidFill>
                <a:latin typeface="Roboto"/>
                <a:ea typeface="Roboto"/>
                <a:cs typeface="Roboto"/>
                <a:sym typeface="Roboto"/>
              </a:rPr>
              <a:t>48% of reviews were </a:t>
            </a:r>
            <a:r>
              <a:rPr b="1" lang="en-GB" sz="1600">
                <a:solidFill>
                  <a:schemeClr val="lt1"/>
                </a:solidFill>
                <a:latin typeface="Roboto"/>
                <a:ea typeface="Roboto"/>
                <a:cs typeface="Roboto"/>
                <a:sym typeface="Roboto"/>
              </a:rPr>
              <a:t>neutral.</a:t>
            </a:r>
            <a:endParaRPr b="1" sz="1600">
              <a:solidFill>
                <a:schemeClr val="lt1"/>
              </a:solidFill>
              <a:latin typeface="Roboto"/>
              <a:ea typeface="Roboto"/>
              <a:cs typeface="Roboto"/>
              <a:sym typeface="Roboto"/>
            </a:endParaRPr>
          </a:p>
          <a:p>
            <a:pPr indent="0" lvl="0" marL="0" rtl="0" algn="l">
              <a:spcBef>
                <a:spcPts val="0"/>
              </a:spcBef>
              <a:spcAft>
                <a:spcPts val="0"/>
              </a:spcAft>
              <a:buNone/>
            </a:pPr>
            <a:r>
              <a:rPr lang="en-GB" sz="1600">
                <a:solidFill>
                  <a:schemeClr val="lt1"/>
                </a:solidFill>
                <a:latin typeface="Roboto"/>
                <a:ea typeface="Roboto"/>
                <a:cs typeface="Roboto"/>
                <a:sym typeface="Roboto"/>
              </a:rPr>
              <a:t>Up to 1% of reviews were </a:t>
            </a:r>
            <a:r>
              <a:rPr b="1" lang="en-GB" sz="1600">
                <a:solidFill>
                  <a:schemeClr val="lt1"/>
                </a:solidFill>
                <a:latin typeface="Roboto"/>
                <a:ea typeface="Roboto"/>
                <a:cs typeface="Roboto"/>
                <a:sym typeface="Roboto"/>
              </a:rPr>
              <a:t>positive. </a:t>
            </a:r>
            <a:endParaRPr b="1" sz="1600">
              <a:solidFill>
                <a:schemeClr val="lt1"/>
              </a:solidFill>
              <a:latin typeface="Roboto"/>
              <a:ea typeface="Roboto"/>
              <a:cs typeface="Roboto"/>
              <a:sym typeface="Roboto"/>
            </a:endParaRPr>
          </a:p>
          <a:p>
            <a:pPr indent="0" lvl="0" marL="0" rtl="0" algn="l">
              <a:spcBef>
                <a:spcPts val="0"/>
              </a:spcBef>
              <a:spcAft>
                <a:spcPts val="0"/>
              </a:spcAft>
              <a:buNone/>
            </a:pPr>
            <a:r>
              <a:t/>
            </a:r>
            <a:endParaRPr b="1" sz="1600">
              <a:solidFill>
                <a:schemeClr val="lt1"/>
              </a:solidFill>
              <a:latin typeface="Roboto"/>
              <a:ea typeface="Roboto"/>
              <a:cs typeface="Roboto"/>
              <a:sym typeface="Roboto"/>
            </a:endParaRPr>
          </a:p>
          <a:p>
            <a:pPr indent="0" lvl="0" marL="0" rtl="0" algn="l">
              <a:spcBef>
                <a:spcPts val="0"/>
              </a:spcBef>
              <a:spcAft>
                <a:spcPts val="0"/>
              </a:spcAft>
              <a:buNone/>
            </a:pPr>
            <a:r>
              <a:t/>
            </a:r>
            <a:endParaRPr b="1" sz="1600">
              <a:solidFill>
                <a:schemeClr val="lt1"/>
              </a:solidFill>
              <a:latin typeface="Roboto"/>
              <a:ea typeface="Roboto"/>
              <a:cs typeface="Roboto"/>
              <a:sym typeface="Roboto"/>
            </a:endParaRPr>
          </a:p>
        </p:txBody>
      </p:sp>
      <p:pic>
        <p:nvPicPr>
          <p:cNvPr id="75" name="Google Shape;75;g241752273ad_0_62"/>
          <p:cNvPicPr preferRelativeResize="0"/>
          <p:nvPr/>
        </p:nvPicPr>
        <p:blipFill>
          <a:blip r:embed="rId3">
            <a:alphaModFix/>
          </a:blip>
          <a:stretch>
            <a:fillRect/>
          </a:stretch>
        </p:blipFill>
        <p:spPr>
          <a:xfrm>
            <a:off x="6195100" y="1417775"/>
            <a:ext cx="2298125" cy="4507300"/>
          </a:xfrm>
          <a:prstGeom prst="rect">
            <a:avLst/>
          </a:prstGeom>
          <a:noFill/>
          <a:ln>
            <a:noFill/>
          </a:ln>
        </p:spPr>
      </p:pic>
      <p:sp>
        <p:nvSpPr>
          <p:cNvPr id="76" name="Google Shape;76;g241752273ad_0_62"/>
          <p:cNvSpPr txBox="1"/>
          <p:nvPr/>
        </p:nvSpPr>
        <p:spPr>
          <a:xfrm>
            <a:off x="6134525" y="202125"/>
            <a:ext cx="543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Top 10 of the most popular words indicate that most of the reviews include the words seat, service, London, time, crew, food. It is possible that the issues affecting the negative sentiment are related to these words.</a:t>
            </a:r>
            <a:endParaRPr>
              <a:solidFill>
                <a:schemeClr val="dk1"/>
              </a:solidFill>
              <a:latin typeface="Roboto"/>
              <a:ea typeface="Roboto"/>
              <a:cs typeface="Roboto"/>
              <a:sym typeface="Roboto"/>
            </a:endParaRPr>
          </a:p>
        </p:txBody>
      </p:sp>
      <p:pic>
        <p:nvPicPr>
          <p:cNvPr id="77" name="Google Shape;77;g241752273ad_0_62"/>
          <p:cNvPicPr preferRelativeResize="0"/>
          <p:nvPr/>
        </p:nvPicPr>
        <p:blipFill>
          <a:blip r:embed="rId4">
            <a:alphaModFix/>
          </a:blip>
          <a:stretch>
            <a:fillRect/>
          </a:stretch>
        </p:blipFill>
        <p:spPr>
          <a:xfrm>
            <a:off x="770013" y="1599313"/>
            <a:ext cx="4183431" cy="3322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41752273ad_0_67"/>
          <p:cNvPicPr preferRelativeResize="0"/>
          <p:nvPr/>
        </p:nvPicPr>
        <p:blipFill>
          <a:blip r:embed="rId3">
            <a:alphaModFix/>
          </a:blip>
          <a:stretch>
            <a:fillRect/>
          </a:stretch>
        </p:blipFill>
        <p:spPr>
          <a:xfrm>
            <a:off x="5819600" y="0"/>
            <a:ext cx="6372398" cy="3559599"/>
          </a:xfrm>
          <a:prstGeom prst="rect">
            <a:avLst/>
          </a:prstGeom>
          <a:noFill/>
          <a:ln>
            <a:noFill/>
          </a:ln>
        </p:spPr>
      </p:pic>
      <p:pic>
        <p:nvPicPr>
          <p:cNvPr id="83" name="Google Shape;83;g241752273ad_0_67"/>
          <p:cNvPicPr preferRelativeResize="0"/>
          <p:nvPr/>
        </p:nvPicPr>
        <p:blipFill>
          <a:blip r:embed="rId4">
            <a:alphaModFix/>
          </a:blip>
          <a:stretch>
            <a:fillRect/>
          </a:stretch>
        </p:blipFill>
        <p:spPr>
          <a:xfrm>
            <a:off x="5819600" y="3359625"/>
            <a:ext cx="6419748" cy="3445076"/>
          </a:xfrm>
          <a:prstGeom prst="rect">
            <a:avLst/>
          </a:prstGeom>
          <a:noFill/>
          <a:ln>
            <a:noFill/>
          </a:ln>
        </p:spPr>
      </p:pic>
      <p:sp>
        <p:nvSpPr>
          <p:cNvPr id="84" name="Google Shape;84;g241752273ad_0_67"/>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GB" sz="1800"/>
              <a:t>Bigram and trigram provide more context on the potential issues.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The potential issues might include:</a:t>
            </a:r>
            <a:br>
              <a:rPr lang="en-GB" sz="1800"/>
            </a:br>
            <a:endParaRPr sz="1800"/>
          </a:p>
          <a:p>
            <a:pPr indent="-342900" lvl="0" marL="457200" rtl="0" algn="l">
              <a:spcBef>
                <a:spcPts val="0"/>
              </a:spcBef>
              <a:spcAft>
                <a:spcPts val="0"/>
              </a:spcAft>
              <a:buSzPts val="1800"/>
              <a:buChar char="●"/>
            </a:pPr>
            <a:r>
              <a:rPr lang="en-GB" sz="1800"/>
              <a:t>Business class seats/experience</a:t>
            </a:r>
            <a:endParaRPr sz="1800"/>
          </a:p>
          <a:p>
            <a:pPr indent="-342900" lvl="0" marL="457200" rtl="0" algn="l">
              <a:spcBef>
                <a:spcPts val="0"/>
              </a:spcBef>
              <a:spcAft>
                <a:spcPts val="0"/>
              </a:spcAft>
              <a:buSzPts val="1800"/>
              <a:buChar char="●"/>
            </a:pPr>
            <a:r>
              <a:rPr lang="en-GB" sz="1800"/>
              <a:t>New club world</a:t>
            </a:r>
            <a:endParaRPr sz="1800"/>
          </a:p>
          <a:p>
            <a:pPr indent="-342900" lvl="0" marL="457200" rtl="0" algn="l">
              <a:spcBef>
                <a:spcPts val="0"/>
              </a:spcBef>
              <a:spcAft>
                <a:spcPts val="0"/>
              </a:spcAft>
              <a:buSzPts val="1800"/>
              <a:buChar char="●"/>
            </a:pPr>
            <a:r>
              <a:rPr lang="en-GB" sz="1800"/>
              <a:t>Customer service</a:t>
            </a:r>
            <a:endParaRPr sz="1800"/>
          </a:p>
          <a:p>
            <a:pPr indent="-342900" lvl="0" marL="457200" rtl="0" algn="l">
              <a:spcBef>
                <a:spcPts val="0"/>
              </a:spcBef>
              <a:spcAft>
                <a:spcPts val="0"/>
              </a:spcAft>
              <a:buSzPts val="1800"/>
              <a:buChar char="●"/>
            </a:pPr>
            <a:r>
              <a:rPr lang="en-GB" sz="1800"/>
              <a:t>Cabin crew</a:t>
            </a:r>
            <a:endParaRPr sz="1800"/>
          </a:p>
          <a:p>
            <a:pPr indent="-342900" lvl="0" marL="457200" rtl="0" algn="l">
              <a:spcBef>
                <a:spcPts val="0"/>
              </a:spcBef>
              <a:spcAft>
                <a:spcPts val="0"/>
              </a:spcAft>
              <a:buSzPts val="1800"/>
              <a:buChar char="●"/>
            </a:pPr>
            <a:r>
              <a:rPr lang="en-GB" sz="1800"/>
              <a:t>Flight delayed/cancelled</a:t>
            </a:r>
            <a:endParaRPr sz="1800"/>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41752273ad_0_325"/>
          <p:cNvSpPr txBox="1"/>
          <p:nvPr>
            <p:ph type="title"/>
          </p:nvPr>
        </p:nvSpPr>
        <p:spPr>
          <a:xfrm>
            <a:off x="3058654" y="221925"/>
            <a:ext cx="6074700" cy="8316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GB"/>
              <a:t>Issues in detail</a:t>
            </a:r>
            <a:endParaRPr/>
          </a:p>
        </p:txBody>
      </p:sp>
      <p:sp>
        <p:nvSpPr>
          <p:cNvPr id="90" name="Google Shape;90;g241752273ad_0_325"/>
          <p:cNvSpPr txBox="1"/>
          <p:nvPr>
            <p:ph idx="1" type="body"/>
          </p:nvPr>
        </p:nvSpPr>
        <p:spPr>
          <a:xfrm>
            <a:off x="3429450" y="897650"/>
            <a:ext cx="53331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GB">
                <a:solidFill>
                  <a:schemeClr val="lt1"/>
                </a:solidFill>
              </a:rPr>
              <a:t>After manual inspection of the reviews, customers did not like:</a:t>
            </a:r>
            <a:endParaRPr>
              <a:solidFill>
                <a:schemeClr val="lt1"/>
              </a:solidFill>
            </a:endParaRPr>
          </a:p>
        </p:txBody>
      </p:sp>
      <p:sp>
        <p:nvSpPr>
          <p:cNvPr id="91" name="Google Shape;91;g241752273ad_0_325"/>
          <p:cNvSpPr txBox="1"/>
          <p:nvPr>
            <p:ph idx="2" type="body"/>
          </p:nvPr>
        </p:nvSpPr>
        <p:spPr>
          <a:xfrm>
            <a:off x="693725" y="2007600"/>
            <a:ext cx="11082600" cy="41016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SzPts val="1700"/>
              <a:buChar char="●"/>
            </a:pPr>
            <a:r>
              <a:rPr lang="en-GB"/>
              <a:t>Business class seats </a:t>
            </a:r>
            <a:r>
              <a:rPr lang="en-GB"/>
              <a:t>arrangement, seating pattern, and narrow seats.</a:t>
            </a:r>
            <a:endParaRPr/>
          </a:p>
          <a:p>
            <a:pPr indent="-336550" lvl="0" marL="457200" rtl="0" algn="l">
              <a:spcBef>
                <a:spcPts val="0"/>
              </a:spcBef>
              <a:spcAft>
                <a:spcPts val="0"/>
              </a:spcAft>
              <a:buSzPts val="1700"/>
              <a:buChar char="●"/>
            </a:pPr>
            <a:r>
              <a:rPr lang="en-GB"/>
              <a:t>Club World service. Bugs in seats, noisy neighbours, crew cabin ran out of food. </a:t>
            </a:r>
            <a:endParaRPr/>
          </a:p>
          <a:p>
            <a:pPr indent="-336550" lvl="0" marL="457200" rtl="0" algn="l">
              <a:spcBef>
                <a:spcPts val="0"/>
              </a:spcBef>
              <a:spcAft>
                <a:spcPts val="0"/>
              </a:spcAft>
              <a:buSzPts val="1700"/>
              <a:buChar char="●"/>
            </a:pPr>
            <a:r>
              <a:rPr lang="en-GB"/>
              <a:t>Busy customer service lines, long waiting time for issue to be resolved. Staff need better training, knowledge and manners.</a:t>
            </a:r>
            <a:endParaRPr/>
          </a:p>
          <a:p>
            <a:pPr indent="-336550" lvl="0" marL="457200" rtl="0" algn="l">
              <a:spcBef>
                <a:spcPts val="0"/>
              </a:spcBef>
              <a:spcAft>
                <a:spcPts val="0"/>
              </a:spcAft>
              <a:buSzPts val="1700"/>
              <a:buChar char="●"/>
            </a:pPr>
            <a:r>
              <a:rPr lang="en-GB"/>
              <a:t>Cabin crew sometimes were “abrupt and surly”. </a:t>
            </a:r>
            <a:endParaRPr/>
          </a:p>
          <a:p>
            <a:pPr indent="-336550" lvl="0" marL="457200" rtl="0" algn="l">
              <a:spcBef>
                <a:spcPts val="0"/>
              </a:spcBef>
              <a:spcAft>
                <a:spcPts val="0"/>
              </a:spcAft>
              <a:buSzPts val="1700"/>
              <a:buChar char="●"/>
            </a:pPr>
            <a:r>
              <a:rPr lang="en-GB"/>
              <a:t>Check in staff in Heathrow airport are sometimes rude, shouting at the passengers waiting in 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2022-12-06T11:13:27Z</dcterms:created>
  <dc:creator>Susan Robinson</dc:creator>
</cp:coreProperties>
</file>