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87" r:id="rId3"/>
    <p:sldId id="288" r:id="rId4"/>
    <p:sldId id="289" r:id="rId5"/>
    <p:sldId id="298" r:id="rId6"/>
    <p:sldId id="333" r:id="rId7"/>
    <p:sldId id="349" r:id="rId8"/>
    <p:sldId id="299" r:id="rId9"/>
    <p:sldId id="300" r:id="rId10"/>
    <p:sldId id="301" r:id="rId11"/>
    <p:sldId id="302" r:id="rId12"/>
    <p:sldId id="303" r:id="rId13"/>
    <p:sldId id="304" r:id="rId14"/>
    <p:sldId id="351" r:id="rId15"/>
    <p:sldId id="307" r:id="rId16"/>
    <p:sldId id="308" r:id="rId17"/>
    <p:sldId id="332" r:id="rId18"/>
    <p:sldId id="310" r:id="rId19"/>
    <p:sldId id="309" r:id="rId20"/>
    <p:sldId id="311" r:id="rId21"/>
    <p:sldId id="312" r:id="rId22"/>
    <p:sldId id="313" r:id="rId23"/>
    <p:sldId id="314" r:id="rId24"/>
    <p:sldId id="315" r:id="rId25"/>
    <p:sldId id="316" r:id="rId26"/>
    <p:sldId id="322" r:id="rId27"/>
    <p:sldId id="324" r:id="rId28"/>
    <p:sldId id="318" r:id="rId29"/>
    <p:sldId id="326" r:id="rId30"/>
    <p:sldId id="352" r:id="rId31"/>
    <p:sldId id="328" r:id="rId32"/>
    <p:sldId id="353" r:id="rId33"/>
    <p:sldId id="319" r:id="rId34"/>
    <p:sldId id="320" r:id="rId35"/>
    <p:sldId id="350" r:id="rId36"/>
    <p:sldId id="321" r:id="rId3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698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599" autoAdjust="0"/>
  </p:normalViewPr>
  <p:slideViewPr>
    <p:cSldViewPr>
      <p:cViewPr>
        <p:scale>
          <a:sx n="100" d="100"/>
          <a:sy n="100" d="100"/>
        </p:scale>
        <p:origin x="-1932"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7357043-161A-41C0-9AB6-25A4906C23BD}" type="datetimeFigureOut">
              <a:rPr lang="ru-RU"/>
              <a:pPr>
                <a:defRPr/>
              </a:pPr>
              <a:t>30.07.2016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F2892F1-1DBA-4F56-9F7F-8966E395CC08}" type="slidenum">
              <a:rPr lang="ru-RU"/>
              <a:pPr>
                <a:defRPr/>
              </a:pPr>
              <a:t>‹#›</a:t>
            </a:fld>
            <a:endParaRPr lang="ru-RU"/>
          </a:p>
        </p:txBody>
      </p:sp>
    </p:spTree>
    <p:extLst>
      <p:ext uri="{BB962C8B-B14F-4D97-AF65-F5344CB8AC3E}">
        <p14:creationId xmlns:p14="http://schemas.microsoft.com/office/powerpoint/2010/main" val="1405755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uk-UA" dirty="0" smtClean="0"/>
          </a:p>
        </p:txBody>
      </p:sp>
      <p:sp>
        <p:nvSpPr>
          <p:cNvPr id="26628" name="Номер слайда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4B46F2C-2767-44CB-A91A-B9A1267F92B1}" type="slidenum">
              <a:rPr lang="ru-RU" smtClean="0"/>
              <a:pPr fontAlgn="base">
                <a:spcBef>
                  <a:spcPct val="0"/>
                </a:spcBef>
                <a:spcAft>
                  <a:spcPct val="0"/>
                </a:spcAft>
                <a:defRPr/>
              </a:pPr>
              <a:t>1</a:t>
            </a:fld>
            <a:endParaRPr lang="ru-RU"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21EA5CDB-849A-4C9A-AFD7-EEB163B80C7C}" type="datetimeFigureOut">
              <a:rPr lang="ru-RU"/>
              <a:pPr>
                <a:defRPr/>
              </a:pPr>
              <a:t>30.07.2016</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EC720846-1200-4C84-A478-1DAE69A27C2D}" type="slidenum">
              <a:rPr lang="ru-RU"/>
              <a:pPr>
                <a:defRPr/>
              </a:pPr>
              <a:t>‹#›</a:t>
            </a:fld>
            <a:endParaRPr lang="ru-RU"/>
          </a:p>
        </p:txBody>
      </p:sp>
    </p:spTree>
    <p:extLst>
      <p:ext uri="{BB962C8B-B14F-4D97-AF65-F5344CB8AC3E}">
        <p14:creationId xmlns:p14="http://schemas.microsoft.com/office/powerpoint/2010/main" val="4692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F41C9F16-F8D4-408C-865D-9A53E8C0D336}" type="datetimeFigureOut">
              <a:rPr lang="ru-RU"/>
              <a:pPr>
                <a:defRPr/>
              </a:pPr>
              <a:t>30.07.2016</a:t>
            </a:fld>
            <a:endParaRPr lang="ru-RU"/>
          </a:p>
        </p:txBody>
      </p:sp>
      <p:sp>
        <p:nvSpPr>
          <p:cNvPr id="5" name="Нижний колонтитул 4"/>
          <p:cNvSpPr>
            <a:spLocks noGrp="1"/>
          </p:cNvSpPr>
          <p:nvPr>
            <p:ph type="ftr" sz="quarter" idx="11"/>
          </p:nvPr>
        </p:nvSpPr>
        <p:spPr>
          <a:xfrm>
            <a:off x="3071813" y="6215063"/>
            <a:ext cx="2895600" cy="365125"/>
          </a:xfrm>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E0C943E-1140-4401-A23C-48D875B56A70}" type="slidenum">
              <a:rPr lang="ru-RU"/>
              <a:pPr>
                <a:defRPr/>
              </a:pPr>
              <a:t>‹#›</a:t>
            </a:fld>
            <a:endParaRPr lang="ru-RU" dirty="0"/>
          </a:p>
        </p:txBody>
      </p:sp>
    </p:spTree>
    <p:extLst>
      <p:ext uri="{BB962C8B-B14F-4D97-AF65-F5344CB8AC3E}">
        <p14:creationId xmlns:p14="http://schemas.microsoft.com/office/powerpoint/2010/main" val="32645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777B6C9A-A59E-4BC9-8490-685B8ED40480}" type="datetimeFigureOut">
              <a:rPr lang="ru-RU"/>
              <a:pPr>
                <a:defRPr/>
              </a:pPr>
              <a:t>30.07.2016</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C54CFF54-F495-4C03-829D-79504580B31C}" type="slidenum">
              <a:rPr lang="ru-RU"/>
              <a:pPr>
                <a:defRPr/>
              </a:pPr>
              <a:t>‹#›</a:t>
            </a:fld>
            <a:endParaRPr lang="ru-RU"/>
          </a:p>
        </p:txBody>
      </p:sp>
    </p:spTree>
    <p:extLst>
      <p:ext uri="{BB962C8B-B14F-4D97-AF65-F5344CB8AC3E}">
        <p14:creationId xmlns:p14="http://schemas.microsoft.com/office/powerpoint/2010/main" val="83532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C0BC3CFE-3B79-43FB-8274-5BAB4199CCA1}" type="datetimeFigureOut">
              <a:rPr lang="ru-RU"/>
              <a:pPr>
                <a:defRPr/>
              </a:pPr>
              <a:t>30.07.2016</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3036A239-0D72-48B9-8EF4-E161B29E0F18}" type="slidenum">
              <a:rPr lang="ru-RU"/>
              <a:pPr>
                <a:defRPr/>
              </a:pPr>
              <a:t>‹#›</a:t>
            </a:fld>
            <a:endParaRPr lang="ru-RU"/>
          </a:p>
        </p:txBody>
      </p:sp>
    </p:spTree>
    <p:extLst>
      <p:ext uri="{BB962C8B-B14F-4D97-AF65-F5344CB8AC3E}">
        <p14:creationId xmlns:p14="http://schemas.microsoft.com/office/powerpoint/2010/main" val="301811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F15C6505-8372-429C-8E66-C14B98BB8BDA}" type="datetimeFigureOut">
              <a:rPr lang="ru-RU"/>
              <a:pPr>
                <a:defRPr/>
              </a:pPr>
              <a:t>30.07.2016</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CE8DB60-9259-433B-B59C-BBDCBF24B176}" type="slidenum">
              <a:rPr lang="ru-RU"/>
              <a:pPr>
                <a:defRPr/>
              </a:pPr>
              <a:t>‹#›</a:t>
            </a:fld>
            <a:endParaRPr lang="ru-RU"/>
          </a:p>
        </p:txBody>
      </p:sp>
    </p:spTree>
    <p:extLst>
      <p:ext uri="{BB962C8B-B14F-4D97-AF65-F5344CB8AC3E}">
        <p14:creationId xmlns:p14="http://schemas.microsoft.com/office/powerpoint/2010/main" val="220760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D62550EB-96FD-4A6A-BD41-FFA67562C6C4}" type="datetimeFigureOut">
              <a:rPr lang="ru-RU"/>
              <a:pPr>
                <a:defRPr/>
              </a:pPr>
              <a:t>30.07.2016</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3F75B2EF-8EDC-4D55-B5D2-37084B0A423A}" type="slidenum">
              <a:rPr lang="ru-RU"/>
              <a:pPr>
                <a:defRPr/>
              </a:pPr>
              <a:t>‹#›</a:t>
            </a:fld>
            <a:endParaRPr lang="ru-RU"/>
          </a:p>
        </p:txBody>
      </p:sp>
    </p:spTree>
    <p:extLst>
      <p:ext uri="{BB962C8B-B14F-4D97-AF65-F5344CB8AC3E}">
        <p14:creationId xmlns:p14="http://schemas.microsoft.com/office/powerpoint/2010/main" val="285320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D0E4001A-6FBD-4C6D-8F9A-8AE36B5FAC5D}" type="datetimeFigureOut">
              <a:rPr lang="ru-RU"/>
              <a:pPr>
                <a:defRPr/>
              </a:pPr>
              <a:t>30.07.2016</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665B1CAB-F75A-45DA-BFA6-7EF3E9FAACE2}" type="slidenum">
              <a:rPr lang="ru-RU"/>
              <a:pPr>
                <a:defRPr/>
              </a:pPr>
              <a:t>‹#›</a:t>
            </a:fld>
            <a:endParaRPr lang="ru-RU"/>
          </a:p>
        </p:txBody>
      </p:sp>
    </p:spTree>
    <p:extLst>
      <p:ext uri="{BB962C8B-B14F-4D97-AF65-F5344CB8AC3E}">
        <p14:creationId xmlns:p14="http://schemas.microsoft.com/office/powerpoint/2010/main" val="274638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6DD16358-CC84-45BE-B74A-1F16036DA143}" type="datetimeFigureOut">
              <a:rPr lang="ru-RU"/>
              <a:pPr>
                <a:defRPr/>
              </a:pPr>
              <a:t>30.07.2016</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B3F95EBA-4F15-4D24-81AD-D7B789E33BE0}" type="slidenum">
              <a:rPr lang="ru-RU"/>
              <a:pPr>
                <a:defRPr/>
              </a:pPr>
              <a:t>‹#›</a:t>
            </a:fld>
            <a:endParaRPr lang="ru-RU"/>
          </a:p>
        </p:txBody>
      </p:sp>
    </p:spTree>
    <p:extLst>
      <p:ext uri="{BB962C8B-B14F-4D97-AF65-F5344CB8AC3E}">
        <p14:creationId xmlns:p14="http://schemas.microsoft.com/office/powerpoint/2010/main" val="334943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6DB47C82-DEA4-46F6-9595-987A91309C86}" type="datetimeFigureOut">
              <a:rPr lang="ru-RU"/>
              <a:pPr>
                <a:defRPr/>
              </a:pPr>
              <a:t>30.07.2016</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596DEBA6-CF12-49D9-B437-E79C5439BE37}" type="slidenum">
              <a:rPr lang="ru-RU"/>
              <a:pPr>
                <a:defRPr/>
              </a:pPr>
              <a:t>‹#›</a:t>
            </a:fld>
            <a:endParaRPr lang="ru-RU"/>
          </a:p>
        </p:txBody>
      </p:sp>
    </p:spTree>
    <p:extLst>
      <p:ext uri="{BB962C8B-B14F-4D97-AF65-F5344CB8AC3E}">
        <p14:creationId xmlns:p14="http://schemas.microsoft.com/office/powerpoint/2010/main" val="239213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F5C1D3BE-7B8D-4419-8222-27EB5074249A}" type="datetimeFigureOut">
              <a:rPr lang="ru-RU"/>
              <a:pPr>
                <a:defRPr/>
              </a:pPr>
              <a:t>30.07.2016</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FA5462D1-6206-4597-BB08-282B01E0E77E}" type="slidenum">
              <a:rPr lang="ru-RU"/>
              <a:pPr>
                <a:defRPr/>
              </a:pPr>
              <a:t>‹#›</a:t>
            </a:fld>
            <a:endParaRPr lang="ru-RU"/>
          </a:p>
        </p:txBody>
      </p:sp>
    </p:spTree>
    <p:extLst>
      <p:ext uri="{BB962C8B-B14F-4D97-AF65-F5344CB8AC3E}">
        <p14:creationId xmlns:p14="http://schemas.microsoft.com/office/powerpoint/2010/main" val="887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726C601B-7A32-427B-9A1D-C6E4C88E5DC2}" type="datetimeFigureOut">
              <a:rPr lang="ru-RU"/>
              <a:pPr>
                <a:defRPr/>
              </a:pPr>
              <a:t>30.07.2016</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B95A1E0-8CF7-448F-9C6C-74B5FB1BF495}" type="slidenum">
              <a:rPr lang="ru-RU"/>
              <a:pPr>
                <a:defRPr/>
              </a:pPr>
              <a:t>‹#›</a:t>
            </a:fld>
            <a:endParaRPr lang="ru-RU"/>
          </a:p>
        </p:txBody>
      </p:sp>
    </p:spTree>
    <p:extLst>
      <p:ext uri="{BB962C8B-B14F-4D97-AF65-F5344CB8AC3E}">
        <p14:creationId xmlns:p14="http://schemas.microsoft.com/office/powerpoint/2010/main" val="393426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uk-UA"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uk-UA" smtClean="0"/>
              <a:t>Образец текста</a:t>
            </a:r>
          </a:p>
          <a:p>
            <a:pPr lvl="1"/>
            <a:r>
              <a:rPr lang="ru-RU" altLang="uk-UA" smtClean="0"/>
              <a:t>Второй уровень</a:t>
            </a:r>
          </a:p>
          <a:p>
            <a:pPr lvl="2"/>
            <a:r>
              <a:rPr lang="ru-RU" altLang="uk-UA" smtClean="0"/>
              <a:t>Третий уровень</a:t>
            </a:r>
          </a:p>
          <a:p>
            <a:pPr lvl="3"/>
            <a:r>
              <a:rPr lang="ru-RU" altLang="uk-UA" smtClean="0"/>
              <a:t>Четвертый уровень</a:t>
            </a:r>
          </a:p>
          <a:p>
            <a:pPr lvl="4"/>
            <a:r>
              <a:rPr lang="ru-RU" altLang="uk-UA"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2A97554-10F3-4FC8-B3C7-33E99992C0A2}" type="datetimeFigureOut">
              <a:rPr lang="ru-RU"/>
              <a:pPr>
                <a:defRPr/>
              </a:pPr>
              <a:t>30.07.2016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9DC311E-AF70-44A4-A0D0-971B1E531348}"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9" r:id="rId10"/>
    <p:sldLayoutId id="214748377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professorweb.ru/"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Прямоугольник 8"/>
          <p:cNvSpPr>
            <a:spLocks noChangeArrowheads="1"/>
          </p:cNvSpPr>
          <p:nvPr/>
        </p:nvSpPr>
        <p:spPr bwMode="auto">
          <a:xfrm>
            <a:off x="0" y="3625860"/>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ru-RU" altLang="uk-UA" sz="2800" b="1" dirty="0">
                <a:latin typeface="Arial" charset="0"/>
              </a:rPr>
              <a:t>Введение в </a:t>
            </a:r>
            <a:r>
              <a:rPr lang="en-US" altLang="uk-UA" sz="2800" b="1" dirty="0">
                <a:latin typeface="Arial" charset="0"/>
              </a:rPr>
              <a:t>web-</a:t>
            </a:r>
            <a:r>
              <a:rPr lang="ru-RU" altLang="uk-UA" sz="2800" b="1" dirty="0">
                <a:latin typeface="Arial" charset="0"/>
              </a:rPr>
              <a:t>программирование</a:t>
            </a:r>
            <a:endParaRPr lang="en-US" altLang="uk-UA" sz="2800" b="1" dirty="0">
              <a:latin typeface="Arial" charset="0"/>
            </a:endParaRPr>
          </a:p>
        </p:txBody>
      </p:sp>
      <p:sp>
        <p:nvSpPr>
          <p:cNvPr id="6" name="TextBox 9"/>
          <p:cNvSpPr txBox="1">
            <a:spLocks noChangeArrowheads="1"/>
          </p:cNvSpPr>
          <p:nvPr/>
        </p:nvSpPr>
        <p:spPr bwMode="auto">
          <a:xfrm>
            <a:off x="0" y="5247491"/>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r>
              <a:rPr lang="ru-RU" altLang="uk-UA" sz="2000" b="1" dirty="0" smtClean="0">
                <a:latin typeface="Arial" charset="0"/>
              </a:rPr>
              <a:t>Инструктор:</a:t>
            </a:r>
            <a:r>
              <a:rPr lang="en-US" altLang="uk-UA" sz="2000" b="1" dirty="0">
                <a:latin typeface="Arial" charset="0"/>
              </a:rPr>
              <a:t> </a:t>
            </a:r>
            <a:r>
              <a:rPr lang="ru-RU" altLang="uk-UA" sz="2000" dirty="0" smtClean="0">
                <a:latin typeface="Arial" charset="0"/>
              </a:rPr>
              <a:t>Максим</a:t>
            </a:r>
            <a:endParaRPr lang="en-US" altLang="uk-UA" sz="2000" dirty="0">
              <a:latin typeface="Arial" charset="0"/>
            </a:endParaRPr>
          </a:p>
        </p:txBody>
      </p:sp>
      <p:pic>
        <p:nvPicPr>
          <p:cNvPr id="1028" name="Picture 4" descr="E:\Education\Educational Process\Oracle\Other\logo\1.We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7373" y="720000"/>
            <a:ext cx="3949253" cy="216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a:r>
              <a:rPr lang="ru-RU" sz="2400" dirty="0" smtClean="0">
                <a:latin typeface="Arial" panose="020B0604020202020204" pitchFamily="34" charset="0"/>
                <a:cs typeface="Arial" panose="020B0604020202020204" pitchFamily="34" charset="0"/>
              </a:rPr>
              <a:t>3. </a:t>
            </a:r>
            <a:r>
              <a:rPr lang="en-US" sz="2400" dirty="0" smtClean="0">
                <a:latin typeface="Arial" panose="020B0604020202020204" pitchFamily="34" charset="0"/>
                <a:cs typeface="Arial" panose="020B0604020202020204" pitchFamily="34" charset="0"/>
              </a:rPr>
              <a:t>Web</a:t>
            </a:r>
            <a:r>
              <a:rPr lang="ru-RU" sz="2400" dirty="0" smtClean="0">
                <a:latin typeface="Arial" panose="020B0604020202020204" pitchFamily="34" charset="0"/>
                <a:cs typeface="Arial" panose="020B0604020202020204" pitchFamily="34" charset="0"/>
              </a:rPr>
              <a:t>-программирование. Языки и технологии</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5324535"/>
          </a:xfrm>
          <a:prstGeom prst="rect">
            <a:avLst/>
          </a:prstGeom>
        </p:spPr>
        <p:txBody>
          <a:bodyPr wrap="square">
            <a:spAutoFit/>
          </a:bodyPr>
          <a:lstStyle/>
          <a:p>
            <a:pPr marL="0" lvl="1" algn="just" defTabSz="360000"/>
            <a:r>
              <a:rPr lang="ru-RU" sz="2000" b="1" dirty="0" smtClean="0">
                <a:latin typeface="Arial" panose="020B0604020202020204" pitchFamily="34" charset="0"/>
                <a:cs typeface="Arial" panose="020B0604020202020204" pitchFamily="34" charset="0"/>
              </a:rPr>
              <a:t>Языки</a:t>
            </a:r>
            <a:r>
              <a:rPr lang="en-US" sz="2000" b="1" dirty="0" smtClean="0">
                <a:latin typeface="Arial" panose="020B0604020202020204" pitchFamily="34" charset="0"/>
                <a:cs typeface="Arial" panose="020B0604020202020204" pitchFamily="34" charset="0"/>
              </a:rPr>
              <a:t> </a:t>
            </a:r>
            <a:r>
              <a:rPr lang="ru-RU" sz="2000" b="1" dirty="0" smtClean="0">
                <a:latin typeface="Arial" panose="020B0604020202020204" pitchFamily="34" charset="0"/>
                <a:cs typeface="Arial" panose="020B0604020202020204" pitchFamily="34" charset="0"/>
              </a:rPr>
              <a:t>и технологии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-программирования можно </a:t>
            </a:r>
            <a:r>
              <a:rPr lang="ru-RU" sz="2000" dirty="0">
                <a:latin typeface="Arial" panose="020B0604020202020204" pitchFamily="34" charset="0"/>
                <a:cs typeface="Arial" panose="020B0604020202020204" pitchFamily="34" charset="0"/>
              </a:rPr>
              <a:t>условно разделить на две пересекающиеся группы: </a:t>
            </a:r>
            <a:r>
              <a:rPr lang="ru-RU" sz="2000" b="1" dirty="0">
                <a:latin typeface="Arial" panose="020B0604020202020204" pitchFamily="34" charset="0"/>
                <a:cs typeface="Arial" panose="020B0604020202020204" pitchFamily="34" charset="0"/>
              </a:rPr>
              <a:t>клиентские</a:t>
            </a:r>
            <a:r>
              <a:rPr lang="ru-RU" sz="2000" dirty="0">
                <a:latin typeface="Arial" panose="020B0604020202020204" pitchFamily="34" charset="0"/>
                <a:cs typeface="Arial" panose="020B0604020202020204" pitchFamily="34" charset="0"/>
              </a:rPr>
              <a:t> и </a:t>
            </a:r>
            <a:r>
              <a:rPr lang="ru-RU" sz="2000" b="1" dirty="0" smtClean="0">
                <a:latin typeface="Arial" panose="020B0604020202020204" pitchFamily="34" charset="0"/>
                <a:cs typeface="Arial" panose="020B0604020202020204" pitchFamily="34" charset="0"/>
              </a:rPr>
              <a:t>серверные</a:t>
            </a:r>
          </a:p>
          <a:p>
            <a:pPr marL="0" lvl="1" algn="just" defTabSz="360000"/>
            <a:endParaRPr lang="ru-RU" sz="2000" dirty="0" smtClean="0">
              <a:latin typeface="Arial" panose="020B0604020202020204" pitchFamily="34" charset="0"/>
              <a:cs typeface="Arial" panose="020B0604020202020204" pitchFamily="34" charset="0"/>
            </a:endParaRPr>
          </a:p>
          <a:p>
            <a:pPr marL="0" lvl="1" algn="just" defTabSz="360000"/>
            <a:r>
              <a:rPr lang="ru-RU" sz="2000" dirty="0" smtClean="0">
                <a:latin typeface="Arial" panose="020B0604020202020204" pitchFamily="34" charset="0"/>
                <a:cs typeface="Arial" panose="020B0604020202020204" pitchFamily="34" charset="0"/>
              </a:rPr>
              <a:t>Клиентские</a:t>
            </a:r>
            <a:r>
              <a:rPr lang="en-US" sz="2000" dirty="0">
                <a:latin typeface="Arial" panose="020B0604020202020204" pitchFamily="34" charset="0"/>
                <a:cs typeface="Arial" panose="020B0604020202020204" pitchFamily="34" charset="0"/>
              </a:rPr>
              <a:t>:</a:t>
            </a:r>
            <a:endParaRPr lang="ru-RU" sz="2000" dirty="0" smtClean="0">
              <a:latin typeface="Arial" panose="020B0604020202020204" pitchFamily="34" charset="0"/>
              <a:cs typeface="Arial" panose="020B0604020202020204" pitchFamily="34" charset="0"/>
            </a:endParaRPr>
          </a:p>
          <a:p>
            <a:pPr marL="342900" lvl="1" indent="-342900" algn="just" defTabSz="3600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HTML</a:t>
            </a:r>
            <a:r>
              <a:rPr lang="en-US" sz="2000" dirty="0" smtClean="0">
                <a:latin typeface="Arial" panose="020B0604020202020204" pitchFamily="34" charset="0"/>
                <a:cs typeface="Arial" panose="020B0604020202020204" pitchFamily="34" charset="0"/>
              </a:rPr>
              <a:t> – </a:t>
            </a:r>
            <a:r>
              <a:rPr lang="ru-RU" sz="2000" dirty="0" smtClean="0">
                <a:latin typeface="Arial" panose="020B0604020202020204" pitchFamily="34" charset="0"/>
                <a:cs typeface="Arial" panose="020B0604020202020204" pitchFamily="34" charset="0"/>
              </a:rPr>
              <a:t>стандартный язык разметки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страниц</a:t>
            </a:r>
            <a:endParaRPr lang="en-US" sz="2000" dirty="0" smtClean="0">
              <a:latin typeface="Arial" panose="020B0604020202020204" pitchFamily="34" charset="0"/>
              <a:cs typeface="Arial" panose="020B0604020202020204" pitchFamily="34" charset="0"/>
            </a:endParaRPr>
          </a:p>
          <a:p>
            <a:pPr marL="342900" lvl="1" indent="-342900" algn="just" defTabSz="3600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CSS</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средство описания и оформления внешнего вида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-страниц</a:t>
            </a:r>
            <a:endParaRPr lang="en-US" sz="2000" dirty="0" smtClean="0">
              <a:latin typeface="Arial" panose="020B0604020202020204" pitchFamily="34" charset="0"/>
              <a:cs typeface="Arial" panose="020B0604020202020204" pitchFamily="34" charset="0"/>
            </a:endParaRPr>
          </a:p>
          <a:p>
            <a:pPr marL="342900" lvl="1" indent="-342900" algn="just" defTabSz="3600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JavaScript</a:t>
            </a:r>
            <a:r>
              <a:rPr lang="en-US" sz="2000" dirty="0" smtClean="0">
                <a:latin typeface="Arial" panose="020B0604020202020204" pitchFamily="34" charset="0"/>
                <a:cs typeface="Arial" panose="020B0604020202020204" pitchFamily="34" charset="0"/>
              </a:rPr>
              <a:t> – </a:t>
            </a:r>
            <a:r>
              <a:rPr lang="ru-RU" sz="2000" dirty="0" smtClean="0">
                <a:latin typeface="Arial" panose="020B0604020202020204" pitchFamily="34" charset="0"/>
                <a:cs typeface="Arial" panose="020B0604020202020204" pitchFamily="34" charset="0"/>
              </a:rPr>
              <a:t>применяется </a:t>
            </a:r>
            <a:r>
              <a:rPr lang="ru-RU" sz="2000" dirty="0">
                <a:latin typeface="Arial" panose="020B0604020202020204" pitchFamily="34" charset="0"/>
                <a:cs typeface="Arial" panose="020B0604020202020204" pitchFamily="34" charset="0"/>
              </a:rPr>
              <a:t>в браузерах как язык сценариев для придания интерактивности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-страницам</a:t>
            </a:r>
            <a:endParaRPr lang="en-US" sz="2000" dirty="0">
              <a:latin typeface="Arial" panose="020B0604020202020204" pitchFamily="34" charset="0"/>
              <a:cs typeface="Arial" panose="020B0604020202020204" pitchFamily="34" charset="0"/>
            </a:endParaRPr>
          </a:p>
          <a:p>
            <a:pPr marL="0" lvl="1" algn="just" defTabSz="360000"/>
            <a:endParaRPr lang="ru-RU" sz="2000" dirty="0" smtClean="0">
              <a:latin typeface="Arial" panose="020B0604020202020204" pitchFamily="34" charset="0"/>
              <a:cs typeface="Arial" panose="020B0604020202020204" pitchFamily="34" charset="0"/>
            </a:endParaRPr>
          </a:p>
          <a:p>
            <a:pPr marL="0" lvl="1" algn="just" defTabSz="360000"/>
            <a:r>
              <a:rPr lang="ru-RU" sz="2000" dirty="0" smtClean="0">
                <a:latin typeface="Arial" panose="020B0604020202020204" pitchFamily="34" charset="0"/>
                <a:cs typeface="Arial" panose="020B0604020202020204" pitchFamily="34" charset="0"/>
              </a:rPr>
              <a:t>Серверные</a:t>
            </a:r>
            <a:r>
              <a:rPr lang="en-US" sz="2000" dirty="0" smtClean="0">
                <a:latin typeface="Arial" panose="020B0604020202020204" pitchFamily="34" charset="0"/>
                <a:cs typeface="Arial" panose="020B0604020202020204" pitchFamily="34" charset="0"/>
              </a:rPr>
              <a:t>:</a:t>
            </a:r>
          </a:p>
          <a:p>
            <a:pPr marL="342900" lvl="1" indent="-342900" algn="just" defTabSz="3600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ASP.NET</a:t>
            </a:r>
            <a:r>
              <a:rPr lang="en-US" sz="2000" dirty="0" smtClean="0">
                <a:latin typeface="Arial" panose="020B0604020202020204" pitchFamily="34" charset="0"/>
                <a:cs typeface="Arial" panose="020B0604020202020204" pitchFamily="34" charset="0"/>
              </a:rPr>
              <a:t> (C#) – </a:t>
            </a:r>
            <a:r>
              <a:rPr lang="ru-RU" sz="2000" dirty="0">
                <a:latin typeface="Arial" panose="020B0604020202020204" pitchFamily="34" charset="0"/>
                <a:cs typeface="Arial" panose="020B0604020202020204" pitchFamily="34" charset="0"/>
              </a:rPr>
              <a:t>технология создания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приложений от </a:t>
            </a:r>
            <a:r>
              <a:rPr lang="ru-RU" sz="2000" dirty="0">
                <a:latin typeface="Arial" panose="020B0604020202020204" pitchFamily="34" charset="0"/>
                <a:cs typeface="Arial" panose="020B0604020202020204" pitchFamily="34" charset="0"/>
              </a:rPr>
              <a:t>компании </a:t>
            </a:r>
            <a:r>
              <a:rPr lang="en-US" sz="2000" dirty="0">
                <a:latin typeface="Arial" panose="020B0604020202020204" pitchFamily="34" charset="0"/>
                <a:cs typeface="Arial" panose="020B0604020202020204" pitchFamily="34" charset="0"/>
              </a:rPr>
              <a:t>Microsoft </a:t>
            </a:r>
            <a:r>
              <a:rPr lang="ru-RU"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342900" lvl="1" indent="-342900" algn="just" defTabSz="3600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Java EE</a:t>
            </a:r>
            <a:r>
              <a:rPr lang="en-US" sz="2000" dirty="0" smtClean="0">
                <a:latin typeface="Arial" panose="020B0604020202020204" pitchFamily="34" charset="0"/>
                <a:cs typeface="Arial" panose="020B0604020202020204" pitchFamily="34" charset="0"/>
              </a:rPr>
              <a:t> (Java) – </a:t>
            </a:r>
            <a:r>
              <a:rPr lang="ru-RU" sz="2000" dirty="0">
                <a:latin typeface="Arial" panose="020B0604020202020204" pitchFamily="34" charset="0"/>
                <a:cs typeface="Arial" panose="020B0604020202020204" pitchFamily="34" charset="0"/>
              </a:rPr>
              <a:t>технология создания </a:t>
            </a:r>
            <a:r>
              <a:rPr lang="en-US" sz="2000" dirty="0">
                <a:latin typeface="Arial" panose="020B0604020202020204" pitchFamily="34" charset="0"/>
                <a:cs typeface="Arial" panose="020B0604020202020204" pitchFamily="34" charset="0"/>
              </a:rPr>
              <a:t>Web-</a:t>
            </a:r>
            <a:r>
              <a:rPr lang="ru-RU" sz="2000" dirty="0">
                <a:latin typeface="Arial" panose="020B0604020202020204" pitchFamily="34" charset="0"/>
                <a:cs typeface="Arial" panose="020B0604020202020204" pitchFamily="34" charset="0"/>
              </a:rPr>
              <a:t>приложений </a:t>
            </a:r>
            <a:r>
              <a:rPr lang="ru-RU" sz="2000" dirty="0" smtClean="0">
                <a:latin typeface="Arial" panose="020B0604020202020204" pitchFamily="34" charset="0"/>
                <a:cs typeface="Arial" panose="020B0604020202020204" pitchFamily="34" charset="0"/>
              </a:rPr>
              <a:t>от </a:t>
            </a:r>
            <a:r>
              <a:rPr lang="ru-RU" sz="2000" dirty="0">
                <a:latin typeface="Arial" panose="020B0604020202020204" pitchFamily="34" charset="0"/>
                <a:cs typeface="Arial" panose="020B0604020202020204" pitchFamily="34" charset="0"/>
              </a:rPr>
              <a:t>компании </a:t>
            </a:r>
            <a:r>
              <a:rPr lang="en-US" sz="2000" dirty="0" smtClean="0">
                <a:latin typeface="Arial" panose="020B0604020202020204" pitchFamily="34" charset="0"/>
                <a:cs typeface="Arial" panose="020B0604020202020204" pitchFamily="34" charset="0"/>
              </a:rPr>
              <a:t>Oracle</a:t>
            </a:r>
          </a:p>
          <a:p>
            <a:pPr marL="342900" lvl="1" indent="-342900" algn="just" defTabSz="3600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PHP</a:t>
            </a:r>
            <a:r>
              <a:rPr lang="en-US" sz="2000" dirty="0" smtClean="0">
                <a:latin typeface="Arial" panose="020B0604020202020204" pitchFamily="34" charset="0"/>
                <a:cs typeface="Arial" panose="020B0604020202020204" pitchFamily="34" charset="0"/>
              </a:rPr>
              <a:t> – </a:t>
            </a:r>
            <a:r>
              <a:rPr lang="ru-RU" sz="2000" dirty="0">
                <a:latin typeface="Arial" panose="020B0604020202020204" pitchFamily="34" charset="0"/>
                <a:cs typeface="Arial" panose="020B0604020202020204" pitchFamily="34" charset="0"/>
              </a:rPr>
              <a:t>язык </a:t>
            </a:r>
            <a:r>
              <a:rPr lang="ru-RU" sz="2000" dirty="0" smtClean="0">
                <a:latin typeface="Arial" panose="020B0604020202020204" pitchFamily="34" charset="0"/>
                <a:cs typeface="Arial" panose="020B0604020202020204" pitchFamily="34" charset="0"/>
              </a:rPr>
              <a:t>программирования, </a:t>
            </a:r>
            <a:r>
              <a:rPr lang="ru-RU" sz="2000" dirty="0">
                <a:latin typeface="Arial" panose="020B0604020202020204" pitchFamily="34" charset="0"/>
                <a:cs typeface="Arial" panose="020B0604020202020204" pitchFamily="34" charset="0"/>
              </a:rPr>
              <a:t>интенсивно применяемый для разработки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-приложений</a:t>
            </a:r>
            <a:endParaRPr lang="en-US" sz="2000" dirty="0" smtClean="0">
              <a:latin typeface="Arial" panose="020B0604020202020204" pitchFamily="34" charset="0"/>
              <a:cs typeface="Arial" panose="020B0604020202020204" pitchFamily="34" charset="0"/>
            </a:endParaRPr>
          </a:p>
          <a:p>
            <a:pPr marL="342900" lvl="1" indent="-342900" algn="just" defTabSz="3600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Node.js</a:t>
            </a:r>
            <a:r>
              <a:rPr lang="en-US" sz="2000" dirty="0" smtClean="0">
                <a:latin typeface="Arial" panose="020B0604020202020204" pitchFamily="34" charset="0"/>
                <a:cs typeface="Arial" panose="020B0604020202020204" pitchFamily="34" charset="0"/>
              </a:rPr>
              <a:t> – </a:t>
            </a:r>
            <a:r>
              <a:rPr lang="ru-RU" sz="2000" dirty="0" smtClean="0">
                <a:latin typeface="Arial" panose="020B0604020202020204" pitchFamily="34" charset="0"/>
                <a:cs typeface="Arial" panose="020B0604020202020204" pitchFamily="34" charset="0"/>
              </a:rPr>
              <a:t>технология, </a:t>
            </a:r>
            <a:r>
              <a:rPr lang="ru-RU" sz="2000" dirty="0">
                <a:latin typeface="Arial" panose="020B0604020202020204" pitchFamily="34" charset="0"/>
                <a:cs typeface="Arial" panose="020B0604020202020204" pitchFamily="34" charset="0"/>
              </a:rPr>
              <a:t>основанная на </a:t>
            </a:r>
            <a:r>
              <a:rPr lang="en-US" sz="2000" dirty="0">
                <a:latin typeface="Arial" panose="020B0604020202020204" pitchFamily="34" charset="0"/>
                <a:cs typeface="Arial" panose="020B0604020202020204" pitchFamily="34" charset="0"/>
              </a:rPr>
              <a:t>JavaScript</a:t>
            </a:r>
            <a:endParaRPr lang="ru-RU" sz="2000" dirty="0" smtClean="0">
              <a:latin typeface="Arial" panose="020B0604020202020204" pitchFamily="34" charset="0"/>
              <a:cs typeface="Arial" panose="020B0604020202020204" pitchFamily="34" charset="0"/>
            </a:endParaRPr>
          </a:p>
        </p:txBody>
      </p:sp>
      <p:sp>
        <p:nvSpPr>
          <p:cNvPr id="12"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10</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3853556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en-US" sz="2400" dirty="0" smtClean="0">
                <a:latin typeface="Arial" panose="020B0604020202020204" pitchFamily="34" charset="0"/>
                <a:cs typeface="Arial" panose="020B0604020202020204" pitchFamily="34" charset="0"/>
              </a:rPr>
              <a:t>4. </a:t>
            </a:r>
            <a:r>
              <a:rPr lang="ru-RU" sz="2400" dirty="0" smtClean="0">
                <a:latin typeface="Arial" panose="020B0604020202020204" pitchFamily="34" charset="0"/>
                <a:cs typeface="Arial" panose="020B0604020202020204" pitchFamily="34" charset="0"/>
              </a:rPr>
              <a:t>Адресация</a:t>
            </a:r>
            <a:r>
              <a:rPr lang="en-US" sz="2400" dirty="0" smtClean="0">
                <a:latin typeface="Arial" panose="020B0604020202020204" pitchFamily="34" charset="0"/>
                <a:cs typeface="Arial" panose="020B0604020202020204" pitchFamily="34" charset="0"/>
              </a:rPr>
              <a:t>. IP-</a:t>
            </a:r>
            <a:r>
              <a:rPr lang="ru-RU" sz="2400" dirty="0" smtClean="0">
                <a:latin typeface="Arial" panose="020B0604020202020204" pitchFamily="34" charset="0"/>
                <a:cs typeface="Arial" panose="020B0604020202020204" pitchFamily="34" charset="0"/>
              </a:rPr>
              <a:t>адрес</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4093428"/>
          </a:xfrm>
          <a:prstGeom prst="rect">
            <a:avLst/>
          </a:prstGeom>
        </p:spPr>
        <p:txBody>
          <a:bodyPr wrap="square">
            <a:spAutoFit/>
          </a:bodyPr>
          <a:lstStyle/>
          <a:p>
            <a:pPr algn="just"/>
            <a:r>
              <a:rPr lang="ru-RU" sz="2000" dirty="0" smtClean="0">
                <a:latin typeface="Arial" panose="020B0604020202020204" pitchFamily="34" charset="0"/>
                <a:cs typeface="Arial" panose="020B0604020202020204" pitchFamily="34" charset="0"/>
              </a:rPr>
              <a:t>Адресация в сети Интернет устроена таким образом, что каждой точке подключения к сети присваивается уникальный номер, который называется – </a:t>
            </a:r>
            <a:r>
              <a:rPr lang="en-US" sz="2000" b="1" dirty="0" smtClean="0">
                <a:latin typeface="Arial" panose="020B0604020202020204" pitchFamily="34" charset="0"/>
                <a:cs typeface="Arial" panose="020B0604020202020204" pitchFamily="34" charset="0"/>
              </a:rPr>
              <a:t>IP-</a:t>
            </a:r>
            <a:r>
              <a:rPr lang="ru-RU" sz="2000" b="1" dirty="0" smtClean="0">
                <a:latin typeface="Arial" panose="020B0604020202020204" pitchFamily="34" charset="0"/>
                <a:cs typeface="Arial" panose="020B0604020202020204" pitchFamily="34" charset="0"/>
              </a:rPr>
              <a:t>адрес</a:t>
            </a:r>
            <a:r>
              <a:rPr lang="ru-RU"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Internet </a:t>
            </a:r>
            <a:r>
              <a:rPr lang="en-US" sz="2000" dirty="0" smtClean="0">
                <a:latin typeface="Arial" panose="020B0604020202020204" pitchFamily="34" charset="0"/>
                <a:cs typeface="Arial" panose="020B0604020202020204" pitchFamily="34" charset="0"/>
              </a:rPr>
              <a:t>Protocol</a:t>
            </a:r>
            <a:r>
              <a:rPr lang="ru-RU"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м</a:t>
            </a:r>
            <a:r>
              <a:rPr lang="ru-RU" sz="2000" dirty="0" smtClean="0">
                <a:latin typeface="Arial" panose="020B0604020202020204" pitchFamily="34" charset="0"/>
                <a:cs typeface="Arial" panose="020B0604020202020204" pitchFamily="34" charset="0"/>
              </a:rPr>
              <a:t>ежсетевой протокол</a:t>
            </a:r>
            <a:r>
              <a:rPr lang="ru-RU" sz="2000" dirty="0">
                <a:latin typeface="Arial" panose="020B0604020202020204" pitchFamily="34" charset="0"/>
                <a:cs typeface="Arial" panose="020B0604020202020204" pitchFamily="34" charset="0"/>
              </a:rPr>
              <a:t>)</a:t>
            </a:r>
            <a:endParaRPr lang="ru-RU" sz="2000" dirty="0" smtClean="0">
              <a:latin typeface="Arial" panose="020B0604020202020204" pitchFamily="34" charset="0"/>
              <a:cs typeface="Arial" panose="020B0604020202020204" pitchFamily="34" charset="0"/>
            </a:endParaRPr>
          </a:p>
          <a:p>
            <a:pPr algn="just"/>
            <a:endParaRPr lang="ru-RU" sz="2000" dirty="0" smtClean="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Необходимо подчеркнуть, что IP-адрес присваивается не устройству (компьютеру или маршрутизатору), а именно </a:t>
            </a:r>
            <a:r>
              <a:rPr lang="ru-RU" sz="2000" b="1" dirty="0">
                <a:latin typeface="Arial" panose="020B0604020202020204" pitchFamily="34" charset="0"/>
                <a:cs typeface="Arial" panose="020B0604020202020204" pitchFamily="34" charset="0"/>
              </a:rPr>
              <a:t>интерфейсу</a:t>
            </a:r>
            <a:r>
              <a:rPr lang="ru-RU" sz="2000" dirty="0">
                <a:latin typeface="Arial" panose="020B0604020202020204" pitchFamily="34" charset="0"/>
                <a:cs typeface="Arial" panose="020B0604020202020204" pitchFamily="34" charset="0"/>
              </a:rPr>
              <a:t>, поскольку многие устройства могут иметь несколько точек подключения к сети, а следовательно и несколько различных </a:t>
            </a:r>
            <a:r>
              <a:rPr lang="ru-RU" sz="2000" dirty="0" smtClean="0">
                <a:latin typeface="Arial" panose="020B0604020202020204" pitchFamily="34" charset="0"/>
                <a:cs typeface="Arial" panose="020B0604020202020204" pitchFamily="34" charset="0"/>
              </a:rPr>
              <a:t>IP-адресов</a:t>
            </a:r>
          </a:p>
          <a:p>
            <a:pPr algn="just"/>
            <a:endParaRPr lang="ru-RU" sz="2000" dirty="0" smtClean="0">
              <a:latin typeface="Arial" panose="020B0604020202020204" pitchFamily="34" charset="0"/>
              <a:cs typeface="Arial" panose="020B0604020202020204" pitchFamily="34" charset="0"/>
            </a:endParaRPr>
          </a:p>
          <a:p>
            <a:pPr algn="just"/>
            <a:r>
              <a:rPr lang="ru-RU" sz="2000" dirty="0" smtClean="0">
                <a:latin typeface="Arial" panose="020B0604020202020204" pitchFamily="34" charset="0"/>
                <a:cs typeface="Arial" panose="020B0604020202020204" pitchFamily="34" charset="0"/>
              </a:rPr>
              <a:t>Компьютеры </a:t>
            </a:r>
            <a:r>
              <a:rPr lang="ru-RU" sz="2000" dirty="0">
                <a:latin typeface="Arial" panose="020B0604020202020204" pitchFamily="34" charset="0"/>
                <a:cs typeface="Arial" panose="020B0604020202020204" pitchFamily="34" charset="0"/>
              </a:rPr>
              <a:t>и маршрутизаторы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знают</a:t>
            </a:r>
            <a:r>
              <a:rPr lang="en-US" sz="2000" dirty="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свои IP-адреса, и адреса своих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соседей </a:t>
            </a:r>
            <a:r>
              <a:rPr lang="ru-RU" sz="2000" dirty="0">
                <a:latin typeface="Arial" panose="020B0604020202020204" pitchFamily="34" charset="0"/>
                <a:cs typeface="Arial" panose="020B0604020202020204" pitchFamily="34" charset="0"/>
              </a:rPr>
              <a:t>в </a:t>
            </a:r>
            <a:r>
              <a:rPr lang="ru-RU" sz="2000" dirty="0" smtClean="0">
                <a:latin typeface="Arial" panose="020B0604020202020204" pitchFamily="34" charset="0"/>
                <a:cs typeface="Arial" panose="020B0604020202020204" pitchFamily="34" charset="0"/>
              </a:rPr>
              <a:t>сети</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а маршрутизаторы еще и могут определять с помощью таблиц маршрутизации, куда направлять пакеты со всеми прочими IP-адресами</a:t>
            </a:r>
          </a:p>
        </p:txBody>
      </p:sp>
      <p:sp>
        <p:nvSpPr>
          <p:cNvPr id="9" name="Прямоугольник 8"/>
          <p:cNvSpPr/>
          <p:nvPr/>
        </p:nvSpPr>
        <p:spPr>
          <a:xfrm>
            <a:off x="0" y="4869160"/>
            <a:ext cx="9144000" cy="1015663"/>
          </a:xfrm>
          <a:prstGeom prst="rect">
            <a:avLst/>
          </a:prstGeom>
          <a:solidFill>
            <a:srgbClr val="FF0000"/>
          </a:solidFill>
        </p:spPr>
        <p:txBody>
          <a:bodyPr wrap="square">
            <a:spAutoFit/>
          </a:bodyPr>
          <a:lstStyle/>
          <a:p>
            <a:pPr algn="just"/>
            <a:r>
              <a:rPr lang="ru-RU" sz="2000" dirty="0">
                <a:solidFill>
                  <a:schemeClr val="bg1"/>
                </a:solidFill>
                <a:latin typeface="Arial" panose="020B0604020202020204" pitchFamily="34" charset="0"/>
                <a:cs typeface="Arial" panose="020B0604020202020204" pitchFamily="34" charset="0"/>
              </a:rPr>
              <a:t>Протокол – набор правил и действий (очерёдности действий), позволяющий осуществлять соединение и обмен данными между двумя и более включёнными в сеть устройствами</a:t>
            </a: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11</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2794165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en-US" sz="2400" dirty="0" smtClean="0">
                <a:latin typeface="Arial" panose="020B0604020202020204" pitchFamily="34" charset="0"/>
                <a:cs typeface="Arial" panose="020B0604020202020204" pitchFamily="34" charset="0"/>
              </a:rPr>
              <a:t>4. </a:t>
            </a:r>
            <a:r>
              <a:rPr lang="ru-RU" sz="2400" dirty="0" smtClean="0">
                <a:latin typeface="Arial" panose="020B0604020202020204" pitchFamily="34" charset="0"/>
                <a:cs typeface="Arial" panose="020B0604020202020204" pitchFamily="34" charset="0"/>
              </a:rPr>
              <a:t>Адресация. </a:t>
            </a:r>
            <a:r>
              <a:rPr lang="en-US" sz="2400" dirty="0" smtClean="0">
                <a:latin typeface="Arial" panose="020B0604020202020204" pitchFamily="34" charset="0"/>
                <a:cs typeface="Arial" panose="020B0604020202020204" pitchFamily="34" charset="0"/>
              </a:rPr>
              <a:t>IP-</a:t>
            </a:r>
            <a:r>
              <a:rPr lang="ru-RU" sz="2400" dirty="0" smtClean="0">
                <a:latin typeface="Arial" panose="020B0604020202020204" pitchFamily="34" charset="0"/>
                <a:cs typeface="Arial" panose="020B0604020202020204" pitchFamily="34" charset="0"/>
              </a:rPr>
              <a:t>адрес</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2554545"/>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Для программно-аппаратных устройств IP-адрес это просто целое число для хранения которого выделяется ровно 4 </a:t>
            </a:r>
            <a:r>
              <a:rPr lang="ru-RU" sz="2000" dirty="0" smtClean="0">
                <a:latin typeface="Arial" panose="020B0604020202020204" pitchFamily="34" charset="0"/>
                <a:cs typeface="Arial" panose="020B0604020202020204" pitchFamily="34" charset="0"/>
              </a:rPr>
              <a:t>байта (32 бита) </a:t>
            </a:r>
            <a:r>
              <a:rPr lang="ru-RU" sz="2000" dirty="0">
                <a:latin typeface="Arial" panose="020B0604020202020204" pitchFamily="34" charset="0"/>
                <a:cs typeface="Arial" panose="020B0604020202020204" pitchFamily="34" charset="0"/>
              </a:rPr>
              <a:t>памяти. Т.е. число в диапазоне от 0 до </a:t>
            </a:r>
            <a:r>
              <a:rPr lang="ru-RU" sz="2000" dirty="0" smtClean="0">
                <a:latin typeface="Arial" panose="020B0604020202020204" pitchFamily="34" charset="0"/>
                <a:cs typeface="Arial" panose="020B0604020202020204" pitchFamily="34" charset="0"/>
              </a:rPr>
              <a:t>4_294_967_295</a:t>
            </a:r>
            <a:r>
              <a:rPr lang="ru-RU" sz="2000" dirty="0">
                <a:latin typeface="Arial" panose="020B0604020202020204" pitchFamily="34" charset="0"/>
                <a:cs typeface="Arial" panose="020B0604020202020204" pitchFamily="34" charset="0"/>
              </a:rPr>
              <a:t>. Человеку запоминать такие громоздкие числа сложно. Поэтому для наглядности, IP-адрес записывается в виде </a:t>
            </a:r>
            <a:r>
              <a:rPr lang="ru-RU" sz="2000" dirty="0" smtClean="0">
                <a:latin typeface="Arial" panose="020B0604020202020204" pitchFamily="34" charset="0"/>
                <a:cs typeface="Arial" panose="020B0604020202020204" pitchFamily="34" charset="0"/>
              </a:rPr>
              <a:t>последовательности </a:t>
            </a:r>
            <a:r>
              <a:rPr lang="ru-RU" sz="2000" dirty="0">
                <a:latin typeface="Arial" panose="020B0604020202020204" pitchFamily="34" charset="0"/>
                <a:cs typeface="Arial" panose="020B0604020202020204" pitchFamily="34" charset="0"/>
              </a:rPr>
              <a:t>четырех чисел разделенных точками в диапазоне от 0.0.0.0 до 255.255.255.255. Каждое из этих четырех чисел соответствует значению отдельно каждого байта из тех четырех, в котором хранится все </a:t>
            </a:r>
            <a:r>
              <a:rPr lang="ru-RU" sz="2000" dirty="0" smtClean="0">
                <a:latin typeface="Arial" panose="020B0604020202020204" pitchFamily="34" charset="0"/>
                <a:cs typeface="Arial" panose="020B0604020202020204" pitchFamily="34" charset="0"/>
              </a:rPr>
              <a:t>число</a:t>
            </a:r>
          </a:p>
        </p:txBody>
      </p:sp>
      <p:sp>
        <p:nvSpPr>
          <p:cNvPr id="4" name="Прямоугольник 3"/>
          <p:cNvSpPr/>
          <p:nvPr/>
        </p:nvSpPr>
        <p:spPr>
          <a:xfrm>
            <a:off x="0" y="3284984"/>
            <a:ext cx="9144000" cy="1015663"/>
          </a:xfrm>
          <a:prstGeom prst="rect">
            <a:avLst/>
          </a:prstGeom>
          <a:solidFill>
            <a:schemeClr val="bg1">
              <a:lumMod val="85000"/>
            </a:schemeClr>
          </a:solidFill>
        </p:spPr>
        <p:txBody>
          <a:bodyPr wrap="square">
            <a:spAutoFit/>
          </a:bodyPr>
          <a:lstStyle/>
          <a:p>
            <a:pPr algn="just"/>
            <a:r>
              <a:rPr lang="ru-RU" sz="2000" dirty="0" smtClean="0">
                <a:latin typeface="Arial" panose="020B0604020202020204" pitchFamily="34" charset="0"/>
                <a:cs typeface="Arial" panose="020B0604020202020204" pitchFamily="34" charset="0"/>
              </a:rPr>
              <a:t>216.122.167.55 </a:t>
            </a:r>
            <a:r>
              <a:rPr lang="ru-RU" sz="2000" dirty="0">
                <a:latin typeface="Arial" panose="020B0604020202020204" pitchFamily="34" charset="0"/>
                <a:cs typeface="Arial" panose="020B0604020202020204" pitchFamily="34" charset="0"/>
              </a:rPr>
              <a:t>– стандартная запись </a:t>
            </a:r>
            <a:r>
              <a:rPr lang="en-US" sz="2000" dirty="0">
                <a:latin typeface="Arial" panose="020B0604020202020204" pitchFamily="34" charset="0"/>
                <a:cs typeface="Arial" panose="020B0604020202020204" pitchFamily="34" charset="0"/>
              </a:rPr>
              <a:t>IP</a:t>
            </a:r>
            <a:r>
              <a:rPr lang="ru-RU" sz="2000" dirty="0">
                <a:latin typeface="Arial" panose="020B0604020202020204" pitchFamily="34" charset="0"/>
                <a:cs typeface="Arial" panose="020B0604020202020204" pitchFamily="34" charset="0"/>
              </a:rPr>
              <a:t>-адреса</a:t>
            </a:r>
          </a:p>
          <a:p>
            <a:r>
              <a:rPr lang="uk-UA" sz="2000" dirty="0" smtClean="0">
                <a:latin typeface="Courier New" panose="02070309020205020404" pitchFamily="49" charset="0"/>
                <a:cs typeface="Courier New" panose="02070309020205020404" pitchFamily="49" charset="0"/>
              </a:rPr>
              <a:t>11011000 01111010 10100111 </a:t>
            </a:r>
            <a:r>
              <a:rPr lang="uk-UA" sz="2000" dirty="0">
                <a:latin typeface="Courier New" panose="02070309020205020404" pitchFamily="49" charset="0"/>
                <a:cs typeface="Courier New" panose="02070309020205020404" pitchFamily="49" charset="0"/>
              </a:rPr>
              <a:t>00110111</a:t>
            </a:r>
            <a:r>
              <a:rPr lang="uk-UA" sz="2000" dirty="0">
                <a:latin typeface="Arial" panose="020B0604020202020204" pitchFamily="34" charset="0"/>
                <a:cs typeface="Arial" panose="020B0604020202020204" pitchFamily="34" charset="0"/>
              </a:rPr>
              <a:t> – </a:t>
            </a:r>
            <a:r>
              <a:rPr lang="ru-RU" sz="2000" dirty="0">
                <a:latin typeface="Arial" panose="020B0604020202020204" pitchFamily="34" charset="0"/>
                <a:cs typeface="Arial" panose="020B0604020202020204" pitchFamily="34" charset="0"/>
              </a:rPr>
              <a:t>двоичное представление</a:t>
            </a:r>
            <a:endParaRPr lang="uk-UA" sz="2000" dirty="0">
              <a:latin typeface="Arial" panose="020B0604020202020204" pitchFamily="34" charset="0"/>
              <a:cs typeface="Arial" panose="020B0604020202020204" pitchFamily="34" charset="0"/>
            </a:endParaRPr>
          </a:p>
          <a:p>
            <a:pPr algn="just"/>
            <a:r>
              <a:rPr lang="uk-UA" sz="2000" dirty="0">
                <a:latin typeface="Arial" panose="020B0604020202020204" pitchFamily="34" charset="0"/>
                <a:cs typeface="Arial" panose="020B0604020202020204" pitchFamily="34" charset="0"/>
              </a:rPr>
              <a:t>1_819_977_527 – </a:t>
            </a:r>
            <a:r>
              <a:rPr lang="ru-RU" sz="2000" dirty="0">
                <a:latin typeface="Arial" panose="020B0604020202020204" pitchFamily="34" charset="0"/>
                <a:cs typeface="Arial" panose="020B0604020202020204" pitchFamily="34" charset="0"/>
              </a:rPr>
              <a:t>представление</a:t>
            </a:r>
            <a:r>
              <a:rPr lang="uk-UA"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IP-</a:t>
            </a:r>
            <a:r>
              <a:rPr lang="ru-RU" sz="2000" dirty="0">
                <a:latin typeface="Arial" panose="020B0604020202020204" pitchFamily="34" charset="0"/>
                <a:cs typeface="Arial" panose="020B0604020202020204" pitchFamily="34" charset="0"/>
              </a:rPr>
              <a:t>адреса одним числом</a:t>
            </a: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12</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3715489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en-US" sz="2400" dirty="0" smtClean="0">
                <a:latin typeface="Arial" panose="020B0604020202020204" pitchFamily="34" charset="0"/>
                <a:cs typeface="Arial" panose="020B0604020202020204" pitchFamily="34" charset="0"/>
              </a:rPr>
              <a:t>4. </a:t>
            </a:r>
            <a:r>
              <a:rPr lang="ru-RU" sz="2400" dirty="0" smtClean="0">
                <a:latin typeface="Arial" panose="020B0604020202020204" pitchFamily="34" charset="0"/>
                <a:cs typeface="Arial" panose="020B0604020202020204" pitchFamily="34" charset="0"/>
              </a:rPr>
              <a:t>Адресация. Маска подсети</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1323439"/>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С каждым </a:t>
            </a:r>
            <a:r>
              <a:rPr lang="en-US" sz="2000" dirty="0" smtClean="0">
                <a:latin typeface="Arial" panose="020B0604020202020204" pitchFamily="34" charset="0"/>
                <a:cs typeface="Arial" panose="020B0604020202020204" pitchFamily="34" charset="0"/>
              </a:rPr>
              <a:t>IP</a:t>
            </a:r>
            <a:r>
              <a:rPr lang="ru-RU" sz="2000" dirty="0" smtClean="0">
                <a:latin typeface="Arial" panose="020B0604020202020204" pitchFamily="34" charset="0"/>
                <a:cs typeface="Arial" panose="020B0604020202020204" pitchFamily="34" charset="0"/>
              </a:rPr>
              <a:t>-адресом </a:t>
            </a:r>
            <a:r>
              <a:rPr lang="ru-RU" sz="2000" dirty="0">
                <a:latin typeface="Arial" panose="020B0604020202020204" pitchFamily="34" charset="0"/>
                <a:cs typeface="Arial" panose="020B0604020202020204" pitchFamily="34" charset="0"/>
              </a:rPr>
              <a:t>связана 32-разрядная </a:t>
            </a:r>
            <a:r>
              <a:rPr lang="ru-RU" sz="2000" b="1" dirty="0">
                <a:latin typeface="Arial" panose="020B0604020202020204" pitchFamily="34" charset="0"/>
                <a:cs typeface="Arial" panose="020B0604020202020204" pitchFamily="34" charset="0"/>
              </a:rPr>
              <a:t>маска подсети</a:t>
            </a:r>
            <a:r>
              <a:rPr lang="ru-RU" sz="2000" dirty="0">
                <a:latin typeface="Arial" panose="020B0604020202020204" pitchFamily="34" charset="0"/>
                <a:cs typeface="Arial" panose="020B0604020202020204" pitchFamily="34" charset="0"/>
              </a:rPr>
              <a:t>, разбивающая адрес на две части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на уникальный </a:t>
            </a:r>
            <a:r>
              <a:rPr lang="ru-RU" sz="2000" b="1" dirty="0">
                <a:latin typeface="Arial" panose="020B0604020202020204" pitchFamily="34" charset="0"/>
                <a:cs typeface="Arial" panose="020B0604020202020204" pitchFamily="34" charset="0"/>
              </a:rPr>
              <a:t>идентификатор сети</a:t>
            </a:r>
            <a:r>
              <a:rPr lang="ru-RU" sz="2000" dirty="0">
                <a:latin typeface="Arial" panose="020B0604020202020204" pitchFamily="34" charset="0"/>
                <a:cs typeface="Arial" panose="020B0604020202020204" pitchFamily="34" charset="0"/>
              </a:rPr>
              <a:t>, к которой принадлежит компьютер, и на уникальный </a:t>
            </a:r>
            <a:r>
              <a:rPr lang="ru-RU" sz="2000" b="1" dirty="0">
                <a:latin typeface="Arial" panose="020B0604020202020204" pitchFamily="34" charset="0"/>
                <a:cs typeface="Arial" panose="020B0604020202020204" pitchFamily="34" charset="0"/>
              </a:rPr>
              <a:t>идентификатор узла</a:t>
            </a:r>
            <a:r>
              <a:rPr lang="ru-RU" sz="2000" dirty="0">
                <a:latin typeface="Arial" panose="020B0604020202020204" pitchFamily="34" charset="0"/>
                <a:cs typeface="Arial" panose="020B0604020202020204" pitchFamily="34" charset="0"/>
              </a:rPr>
              <a:t> в пределах этой </a:t>
            </a:r>
            <a:r>
              <a:rPr lang="ru-RU" sz="2000" dirty="0" smtClean="0">
                <a:latin typeface="Arial" panose="020B0604020202020204" pitchFamily="34" charset="0"/>
                <a:cs typeface="Arial" panose="020B0604020202020204" pitchFamily="34" charset="0"/>
              </a:rPr>
              <a:t>сети</a:t>
            </a:r>
            <a:endParaRPr lang="en-US" sz="2000" dirty="0">
              <a:latin typeface="Arial" panose="020B0604020202020204" pitchFamily="34" charset="0"/>
              <a:cs typeface="Arial" panose="020B0604020202020204" pitchFamily="34" charset="0"/>
            </a:endParaRPr>
          </a:p>
        </p:txBody>
      </p:sp>
      <p:sp>
        <p:nvSpPr>
          <p:cNvPr id="4" name="Прямоугольник 3"/>
          <p:cNvSpPr/>
          <p:nvPr/>
        </p:nvSpPr>
        <p:spPr>
          <a:xfrm>
            <a:off x="0" y="2060848"/>
            <a:ext cx="9144000" cy="2246769"/>
          </a:xfrm>
          <a:prstGeom prst="rect">
            <a:avLst/>
          </a:prstGeom>
          <a:solidFill>
            <a:schemeClr val="bg1">
              <a:lumMod val="85000"/>
            </a:schemeClr>
          </a:solidFill>
        </p:spPr>
        <p:txBody>
          <a:bodyPr wrap="square">
            <a:spAutoFit/>
          </a:bodyPr>
          <a:lstStyle/>
          <a:p>
            <a:pPr algn="just"/>
            <a:r>
              <a:rPr lang="ru-RU" sz="2000" dirty="0" smtClean="0">
                <a:latin typeface="Arial" panose="020B0604020202020204" pitchFamily="34" charset="0"/>
                <a:cs typeface="Arial" panose="020B0604020202020204" pitchFamily="34" charset="0"/>
              </a:rPr>
              <a:t>216.122.167.55 </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IP-</a:t>
            </a:r>
            <a:r>
              <a:rPr lang="ru-RU" sz="2000" dirty="0">
                <a:latin typeface="Arial" panose="020B0604020202020204" pitchFamily="34" charset="0"/>
                <a:cs typeface="Arial" panose="020B0604020202020204" pitchFamily="34" charset="0"/>
              </a:rPr>
              <a:t>адрес</a:t>
            </a:r>
          </a:p>
          <a:p>
            <a:pPr algn="just"/>
            <a:r>
              <a:rPr lang="ru-RU" sz="2000" dirty="0">
                <a:latin typeface="Arial" panose="020B0604020202020204" pitchFamily="34" charset="0"/>
                <a:cs typeface="Arial" panose="020B0604020202020204" pitchFamily="34" charset="0"/>
              </a:rPr>
              <a:t>255.255.255.0 – Маска подсети</a:t>
            </a:r>
          </a:p>
          <a:p>
            <a:pPr algn="just"/>
            <a:r>
              <a:rPr lang="uk-UA" sz="2000" dirty="0">
                <a:latin typeface="Courier New" panose="02070309020205020404" pitchFamily="49" charset="0"/>
                <a:cs typeface="Courier New" panose="02070309020205020404" pitchFamily="49" charset="0"/>
              </a:rPr>
              <a:t>11011000 01111010 10100111 00110111</a:t>
            </a:r>
            <a:r>
              <a:rPr lang="uk-UA" sz="2000"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IP-</a:t>
            </a:r>
            <a:r>
              <a:rPr lang="ru-RU" sz="2000" dirty="0">
                <a:latin typeface="Arial" panose="020B0604020202020204" pitchFamily="34" charset="0"/>
                <a:cs typeface="Arial" panose="020B0604020202020204" pitchFamily="34" charset="0"/>
              </a:rPr>
              <a:t>адрес</a:t>
            </a:r>
          </a:p>
          <a:p>
            <a:pPr algn="just"/>
            <a:r>
              <a:rPr lang="ru-RU" sz="2000" dirty="0">
                <a:latin typeface="Courier New" panose="02070309020205020404" pitchFamily="49" charset="0"/>
                <a:cs typeface="Courier New" panose="02070309020205020404" pitchFamily="49" charset="0"/>
              </a:rPr>
              <a:t>11111111 11111111 11111111 00000000</a:t>
            </a:r>
            <a:r>
              <a:rPr lang="ru-RU" sz="2000" dirty="0">
                <a:latin typeface="Arial" panose="020B0604020202020204" pitchFamily="34" charset="0"/>
                <a:cs typeface="Arial" panose="020B0604020202020204" pitchFamily="34" charset="0"/>
              </a:rPr>
              <a:t> – Маска подсети</a:t>
            </a:r>
          </a:p>
          <a:p>
            <a:pPr algn="just"/>
            <a:r>
              <a:rPr lang="ru-RU" sz="2000" dirty="0">
                <a:latin typeface="Arial" panose="020B0604020202020204" pitchFamily="34" charset="0"/>
                <a:cs typeface="Arial" panose="020B0604020202020204" pitchFamily="34" charset="0"/>
              </a:rPr>
              <a:t>После побитового умножения получим:</a:t>
            </a:r>
          </a:p>
          <a:p>
            <a:pPr algn="just"/>
            <a:r>
              <a:rPr lang="uk-UA" sz="2000" dirty="0">
                <a:latin typeface="Courier New" panose="02070309020205020404" pitchFamily="49" charset="0"/>
                <a:cs typeface="Courier New" panose="02070309020205020404" pitchFamily="49" charset="0"/>
              </a:rPr>
              <a:t>11011000 01111010 10100111</a:t>
            </a:r>
            <a:r>
              <a:rPr lang="uk-UA"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216.122.167</a:t>
            </a:r>
            <a:r>
              <a:rPr lang="uk-UA" sz="2000" dirty="0">
                <a:latin typeface="Arial" panose="020B0604020202020204" pitchFamily="34" charset="0"/>
                <a:cs typeface="Arial" panose="020B0604020202020204" pitchFamily="34" charset="0"/>
              </a:rPr>
              <a:t>) – </a:t>
            </a:r>
            <a:r>
              <a:rPr lang="ru-RU" sz="2000" dirty="0">
                <a:latin typeface="Arial" panose="020B0604020202020204" pitchFamily="34" charset="0"/>
                <a:cs typeface="Arial" panose="020B0604020202020204" pitchFamily="34" charset="0"/>
              </a:rPr>
              <a:t>адрес сети</a:t>
            </a:r>
          </a:p>
          <a:p>
            <a:pPr algn="just"/>
            <a:r>
              <a:rPr lang="uk-UA" sz="2000" dirty="0" smtClean="0">
                <a:latin typeface="Courier New" panose="02070309020205020404" pitchFamily="49" charset="0"/>
                <a:cs typeface="Courier New" panose="02070309020205020404" pitchFamily="49" charset="0"/>
              </a:rPr>
              <a:t>00110111</a:t>
            </a:r>
            <a:r>
              <a:rPr lang="uk-UA" sz="2000" dirty="0" smtClean="0">
                <a:latin typeface="Arial" panose="020B0604020202020204" pitchFamily="34" charset="0"/>
                <a:cs typeface="Arial" panose="020B0604020202020204" pitchFamily="34" charset="0"/>
              </a:rPr>
              <a:t> </a:t>
            </a:r>
            <a:r>
              <a:rPr lang="uk-UA" sz="2000" dirty="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55</a:t>
            </a:r>
            <a:r>
              <a:rPr lang="uk-UA"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r>
              <a:rPr lang="uk-UA" sz="2000" dirty="0" smtClean="0">
                <a:latin typeface="Arial" panose="020B0604020202020204" pitchFamily="34" charset="0"/>
                <a:cs typeface="Arial" panose="020B0604020202020204" pitchFamily="34" charset="0"/>
              </a:rPr>
              <a:t> </a:t>
            </a:r>
            <a:r>
              <a:rPr lang="uk-UA" sz="2000" dirty="0">
                <a:latin typeface="Arial" panose="020B0604020202020204" pitchFamily="34" charset="0"/>
                <a:cs typeface="Arial" panose="020B0604020202020204" pitchFamily="34" charset="0"/>
              </a:rPr>
              <a:t>адрес </a:t>
            </a:r>
            <a:r>
              <a:rPr lang="ru-RU" sz="2000" dirty="0">
                <a:latin typeface="Arial" panose="020B0604020202020204" pitchFamily="34" charset="0"/>
                <a:cs typeface="Arial" panose="020B0604020202020204" pitchFamily="34" charset="0"/>
              </a:rPr>
              <a:t>узла</a:t>
            </a:r>
          </a:p>
        </p:txBody>
      </p:sp>
      <p:sp>
        <p:nvSpPr>
          <p:cNvPr id="15" name="Прямоугольник 14"/>
          <p:cNvSpPr/>
          <p:nvPr/>
        </p:nvSpPr>
        <p:spPr>
          <a:xfrm>
            <a:off x="0" y="4437112"/>
            <a:ext cx="9144000" cy="1631216"/>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Разбиение адреса на две части обеспечивает большую управляемость сети. Компании, имеющей парк из нескольких сотен машин, нет необходимости регистрировать адрес для каждой из них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достаточно зарегистрировать на себя отдельную подсеть и раздавать адреса внутри нее уже самостоятельно</a:t>
            </a:r>
            <a:endParaRPr lang="ru-RU" sz="2000" dirty="0" smtClean="0">
              <a:latin typeface="Arial" panose="020B0604020202020204" pitchFamily="34" charset="0"/>
              <a:cs typeface="Arial" panose="020B0604020202020204" pitchFamily="34" charset="0"/>
            </a:endParaRP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13</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4081552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en-US" sz="2400" dirty="0" smtClean="0">
                <a:latin typeface="Arial" panose="020B0604020202020204" pitchFamily="34" charset="0"/>
                <a:cs typeface="Arial" panose="020B0604020202020204" pitchFamily="34" charset="0"/>
              </a:rPr>
              <a:t>4. </a:t>
            </a:r>
            <a:r>
              <a:rPr lang="ru-RU" sz="2400" dirty="0" smtClean="0">
                <a:latin typeface="Arial" panose="020B0604020202020204" pitchFamily="34" charset="0"/>
                <a:cs typeface="Arial" panose="020B0604020202020204" pitchFamily="34" charset="0"/>
              </a:rPr>
              <a:t>Адресация. </a:t>
            </a:r>
            <a:r>
              <a:rPr lang="en-US" sz="2400" dirty="0" smtClean="0">
                <a:latin typeface="Arial" panose="020B0604020202020204" pitchFamily="34" charset="0"/>
                <a:cs typeface="Arial" panose="020B0604020202020204" pitchFamily="34" charset="0"/>
              </a:rPr>
              <a:t>DHCP</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3170099"/>
          </a:xfrm>
          <a:prstGeom prst="rect">
            <a:avLst/>
          </a:prstGeom>
        </p:spPr>
        <p:txBody>
          <a:bodyPr wrap="square">
            <a:spAutoFit/>
          </a:bodyPr>
          <a:lstStyle/>
          <a:p>
            <a:pPr algn="just"/>
            <a:r>
              <a:rPr lang="ru-RU" sz="2000" b="1" dirty="0">
                <a:latin typeface="Arial" panose="020B0604020202020204" pitchFamily="34" charset="0"/>
                <a:cs typeface="Arial" panose="020B0604020202020204" pitchFamily="34" charset="0"/>
              </a:rPr>
              <a:t>DHCP</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Dynamic</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Host</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Configuration</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Protocol</a:t>
            </a:r>
            <a:r>
              <a:rPr lang="ru-RU" sz="2000" dirty="0">
                <a:latin typeface="Arial" panose="020B0604020202020204" pitchFamily="34" charset="0"/>
                <a:cs typeface="Arial" panose="020B0604020202020204" pitchFamily="34" charset="0"/>
              </a:rPr>
              <a:t>, протокол динамической настройки узла)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сетевой протокол, позволяющий компьютерам </a:t>
            </a:r>
            <a:r>
              <a:rPr lang="ru-RU" sz="2000" b="1" dirty="0">
                <a:latin typeface="Arial" panose="020B0604020202020204" pitchFamily="34" charset="0"/>
                <a:cs typeface="Arial" panose="020B0604020202020204" pitchFamily="34" charset="0"/>
              </a:rPr>
              <a:t>автоматически получать IP-адрес</a:t>
            </a:r>
            <a:r>
              <a:rPr lang="ru-RU" sz="2000" dirty="0">
                <a:latin typeface="Arial" panose="020B0604020202020204" pitchFamily="34" charset="0"/>
                <a:cs typeface="Arial" panose="020B0604020202020204" pitchFamily="34" charset="0"/>
              </a:rPr>
              <a:t> и другие параметры, необходимые для работы в сети. Данный протокол работает по модели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клиент-сервер</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Для автоматической конфигурации компьютер-клиент на этапе конфигурации сетевого устройства обращается к так называемому серверу DHCP и получает от него нужные параметры. Сетевой администратор может задать диапазон адресов, распределяемых сервером среди компьютеров. Это позволяет избежать ручной настройки компьютеров сети и уменьшает количество ошибок. Протокол DHCP используется в большинстве </a:t>
            </a:r>
            <a:r>
              <a:rPr lang="ru-RU" sz="2000" dirty="0" smtClean="0">
                <a:latin typeface="Arial" panose="020B0604020202020204" pitchFamily="34" charset="0"/>
                <a:cs typeface="Arial" panose="020B0604020202020204" pitchFamily="34" charset="0"/>
              </a:rPr>
              <a:t>сетей</a:t>
            </a:r>
            <a:endParaRPr lang="en-US" sz="2000" dirty="0">
              <a:latin typeface="Arial" panose="020B0604020202020204" pitchFamily="34" charset="0"/>
              <a:cs typeface="Arial" panose="020B0604020202020204" pitchFamily="34" charset="0"/>
            </a:endParaRP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14</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2031513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5. Доменная </a:t>
            </a:r>
            <a:r>
              <a:rPr lang="ru-RU" sz="2400" dirty="0">
                <a:latin typeface="Arial" panose="020B0604020202020204" pitchFamily="34" charset="0"/>
                <a:cs typeface="Arial" panose="020B0604020202020204" pitchFamily="34" charset="0"/>
              </a:rPr>
              <a:t>система </a:t>
            </a:r>
            <a:r>
              <a:rPr lang="ru-RU" sz="2400" dirty="0" smtClean="0">
                <a:latin typeface="Arial" panose="020B0604020202020204" pitchFamily="34" charset="0"/>
                <a:cs typeface="Arial" panose="020B0604020202020204" pitchFamily="34" charset="0"/>
              </a:rPr>
              <a:t>имен. Домен</a:t>
            </a:r>
            <a:endParaRPr lang="uk-UA" sz="2400" dirty="0">
              <a:latin typeface="Arial" panose="020B0604020202020204" pitchFamily="34" charset="0"/>
              <a:cs typeface="Arial" panose="020B0604020202020204" pitchFamily="34" charset="0"/>
            </a:endParaRPr>
          </a:p>
        </p:txBody>
      </p:sp>
      <p:sp>
        <p:nvSpPr>
          <p:cNvPr id="12" name="Прямоугольник 11"/>
          <p:cNvSpPr/>
          <p:nvPr/>
        </p:nvSpPr>
        <p:spPr>
          <a:xfrm>
            <a:off x="0" y="720000"/>
            <a:ext cx="9144000" cy="4708981"/>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IP-адресация позволяет точно идентифицировать компьютеры, подключенные к сети. Однако, запоминать адреса вида 216.122.167.55 не слишком удобно. Поэтому с самого начала развития сети каждый узел помимо цифрового </a:t>
            </a:r>
            <a:r>
              <a:rPr lang="en-US" sz="2000" dirty="0" smtClean="0">
                <a:latin typeface="Arial" panose="020B0604020202020204" pitchFamily="34" charset="0"/>
                <a:cs typeface="Arial" panose="020B0604020202020204" pitchFamily="34" charset="0"/>
              </a:rPr>
              <a:t>IP-</a:t>
            </a:r>
            <a:r>
              <a:rPr lang="ru-RU" sz="2000" dirty="0" smtClean="0">
                <a:latin typeface="Arial" panose="020B0604020202020204" pitchFamily="34" charset="0"/>
                <a:cs typeface="Arial" panose="020B0604020202020204" pitchFamily="34" charset="0"/>
              </a:rPr>
              <a:t>адреса </a:t>
            </a:r>
            <a:r>
              <a:rPr lang="ru-RU" sz="2000" dirty="0">
                <a:latin typeface="Arial" panose="020B0604020202020204" pitchFamily="34" charset="0"/>
                <a:cs typeface="Arial" panose="020B0604020202020204" pitchFamily="34" charset="0"/>
              </a:rPr>
              <a:t>имел еще и символьное имя. Вначале все узлы были перечислены в одном текстовом файле, но по мере роста сети возникла необходимость в механизме, обеспечивающем, во-первых, уникальность имен, во-вторых, средства извещения всех подключенных узлов об </a:t>
            </a:r>
            <a:r>
              <a:rPr lang="ru-RU" sz="2000" dirty="0" smtClean="0">
                <a:latin typeface="Arial" panose="020B0604020202020204" pitchFamily="34" charset="0"/>
                <a:cs typeface="Arial" panose="020B0604020202020204" pitchFamily="34" charset="0"/>
              </a:rPr>
              <a:t>изменениях</a:t>
            </a:r>
            <a:endParaRPr lang="uk-UA" sz="2000" dirty="0">
              <a:latin typeface="Arial" panose="020B0604020202020204" pitchFamily="34" charset="0"/>
              <a:cs typeface="Arial" panose="020B0604020202020204" pitchFamily="34" charset="0"/>
            </a:endParaRPr>
          </a:p>
          <a:p>
            <a:pPr algn="just"/>
            <a:endParaRPr lang="ru-RU" sz="2000" dirty="0" smtClean="0">
              <a:latin typeface="Arial" panose="020B0604020202020204" pitchFamily="34" charset="0"/>
              <a:cs typeface="Arial" panose="020B0604020202020204" pitchFamily="34" charset="0"/>
            </a:endParaRPr>
          </a:p>
          <a:p>
            <a:pPr algn="just"/>
            <a:r>
              <a:rPr lang="ru-RU" sz="2000" dirty="0" smtClean="0">
                <a:latin typeface="Arial" panose="020B0604020202020204" pitchFamily="34" charset="0"/>
                <a:cs typeface="Arial" panose="020B0604020202020204" pitchFamily="34" charset="0"/>
              </a:rPr>
              <a:t>В </a:t>
            </a:r>
            <a:r>
              <a:rPr lang="ru-RU" sz="2000" dirty="0">
                <a:latin typeface="Arial" panose="020B0604020202020204" pitchFamily="34" charset="0"/>
                <a:cs typeface="Arial" panose="020B0604020202020204" pitchFamily="34" charset="0"/>
              </a:rPr>
              <a:t>настоящее время соответствие между цифровыми и символьными адресами обеспечивается серверами </a:t>
            </a:r>
            <a:r>
              <a:rPr lang="ru-RU" sz="2000" dirty="0" smtClean="0">
                <a:latin typeface="Arial" panose="020B0604020202020204" pitchFamily="34" charset="0"/>
                <a:cs typeface="Arial" panose="020B0604020202020204" pitchFamily="34" charset="0"/>
              </a:rPr>
              <a:t>имен </a:t>
            </a:r>
            <a:r>
              <a:rPr lang="en-US" sz="2000" b="1" dirty="0" smtClean="0">
                <a:latin typeface="Arial" panose="020B0604020202020204" pitchFamily="34" charset="0"/>
                <a:cs typeface="Arial" panose="020B0604020202020204" pitchFamily="34" charset="0"/>
              </a:rPr>
              <a:t>DNS</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a:t>
            </a:r>
            <a:r>
              <a:rPr lang="ru-RU" sz="2000" dirty="0" err="1">
                <a:latin typeface="Arial" panose="020B0604020202020204" pitchFamily="34" charset="0"/>
                <a:cs typeface="Arial" panose="020B0604020202020204" pitchFamily="34" charset="0"/>
              </a:rPr>
              <a:t>Domain</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Name</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Servers</a:t>
            </a:r>
            <a:r>
              <a:rPr lang="ru-RU" sz="2000" dirty="0">
                <a:latin typeface="Arial" panose="020B0604020202020204" pitchFamily="34" charset="0"/>
                <a:cs typeface="Arial" panose="020B0604020202020204" pitchFamily="34" charset="0"/>
              </a:rPr>
              <a:t>, система доменных имён). Под </a:t>
            </a:r>
            <a:r>
              <a:rPr lang="ru-RU" sz="2000" b="1" dirty="0">
                <a:latin typeface="Arial" panose="020B0604020202020204" pitchFamily="34" charset="0"/>
                <a:cs typeface="Arial" panose="020B0604020202020204" pitchFamily="34" charset="0"/>
              </a:rPr>
              <a:t>доменом</a:t>
            </a:r>
            <a:r>
              <a:rPr lang="ru-RU" sz="2000" dirty="0">
                <a:latin typeface="Arial" panose="020B0604020202020204" pitchFamily="34" charset="0"/>
                <a:cs typeface="Arial" panose="020B0604020202020204" pitchFamily="34" charset="0"/>
              </a:rPr>
              <a:t> понимается множество машин, которые </a:t>
            </a:r>
            <a:r>
              <a:rPr lang="ru-RU" sz="2000" dirty="0" err="1">
                <a:latin typeface="Arial" panose="020B0604020202020204" pitchFamily="34" charset="0"/>
                <a:cs typeface="Arial" panose="020B0604020202020204" pitchFamily="34" charset="0"/>
              </a:rPr>
              <a:t>администрируются</a:t>
            </a:r>
            <a:r>
              <a:rPr lang="ru-RU" sz="2000" dirty="0">
                <a:latin typeface="Arial" panose="020B0604020202020204" pitchFamily="34" charset="0"/>
                <a:cs typeface="Arial" panose="020B0604020202020204" pitchFamily="34" charset="0"/>
              </a:rPr>
              <a:t> и поддерживаются как единое целое. Вся сеть представляет собой одну большую иерархию доменов, позволяющую разграничить полномочия между администраторами разных </a:t>
            </a:r>
            <a:r>
              <a:rPr lang="ru-RU" sz="2000" dirty="0" smtClean="0">
                <a:latin typeface="Arial" panose="020B0604020202020204" pitchFamily="34" charset="0"/>
                <a:cs typeface="Arial" panose="020B0604020202020204" pitchFamily="34" charset="0"/>
              </a:rPr>
              <a:t>сетей</a:t>
            </a:r>
            <a:endParaRPr lang="ru-RU" sz="2000" dirty="0">
              <a:latin typeface="Arial" panose="020B0604020202020204" pitchFamily="34" charset="0"/>
              <a:cs typeface="Arial" panose="020B0604020202020204" pitchFamily="34" charset="0"/>
            </a:endParaRP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15</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2748970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5. Доменная </a:t>
            </a:r>
            <a:r>
              <a:rPr lang="ru-RU" sz="2400" dirty="0">
                <a:latin typeface="Arial" panose="020B0604020202020204" pitchFamily="34" charset="0"/>
                <a:cs typeface="Arial" panose="020B0604020202020204" pitchFamily="34" charset="0"/>
              </a:rPr>
              <a:t>система </a:t>
            </a:r>
            <a:r>
              <a:rPr lang="ru-RU" sz="2400" dirty="0" smtClean="0">
                <a:latin typeface="Arial" panose="020B0604020202020204" pitchFamily="34" charset="0"/>
                <a:cs typeface="Arial" panose="020B0604020202020204" pitchFamily="34" charset="0"/>
              </a:rPr>
              <a:t>имен. Доменное имя</a:t>
            </a:r>
            <a:endParaRPr lang="uk-UA" sz="2400" dirty="0">
              <a:latin typeface="Arial" panose="020B0604020202020204" pitchFamily="34" charset="0"/>
              <a:cs typeface="Arial" panose="020B0604020202020204" pitchFamily="34" charset="0"/>
            </a:endParaRPr>
          </a:p>
        </p:txBody>
      </p:sp>
      <p:sp>
        <p:nvSpPr>
          <p:cNvPr id="12" name="Прямоугольник 11"/>
          <p:cNvSpPr/>
          <p:nvPr/>
        </p:nvSpPr>
        <p:spPr>
          <a:xfrm>
            <a:off x="0" y="720000"/>
            <a:ext cx="9144000" cy="4401205"/>
          </a:xfrm>
          <a:prstGeom prst="rect">
            <a:avLst/>
          </a:prstGeom>
        </p:spPr>
        <p:txBody>
          <a:bodyPr wrap="square">
            <a:spAutoFit/>
          </a:bodyPr>
          <a:lstStyle/>
          <a:p>
            <a:pPr algn="just"/>
            <a:r>
              <a:rPr lang="ru-RU" sz="2000" b="1" dirty="0" smtClean="0">
                <a:latin typeface="Arial" panose="020B0604020202020204" pitchFamily="34" charset="0"/>
                <a:cs typeface="Arial" panose="020B0604020202020204" pitchFamily="34" charset="0"/>
              </a:rPr>
              <a:t>Доменное имя</a:t>
            </a:r>
            <a:r>
              <a:rPr lang="ru-RU" sz="2000" dirty="0" smtClean="0">
                <a:latin typeface="Arial" panose="020B0604020202020204" pitchFamily="34" charset="0"/>
                <a:cs typeface="Arial" panose="020B0604020202020204" pitchFamily="34" charset="0"/>
              </a:rPr>
              <a:t> – это последовательность из двух и более доменов, разделенных точками.  Последний домен в доменном имени называется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доменом первого уровня</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второй от конца –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доменом второго уровня</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и т.д.</a:t>
            </a:r>
          </a:p>
          <a:p>
            <a:endParaRPr lang="ru-RU" sz="2000" dirty="0" smtClean="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Примеры доменов верхнего уровня:</a:t>
            </a:r>
            <a:endParaRPr lang="uk-UA"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ru-RU" sz="2000" b="1" dirty="0">
                <a:latin typeface="Arial" panose="020B0604020202020204" pitchFamily="34" charset="0"/>
                <a:cs typeface="Arial" panose="020B0604020202020204" pitchFamily="34" charset="0"/>
              </a:rPr>
              <a:t>.</a:t>
            </a:r>
            <a:r>
              <a:rPr lang="ru-RU" sz="2000" b="1" dirty="0" err="1">
                <a:latin typeface="Arial" panose="020B0604020202020204" pitchFamily="34" charset="0"/>
                <a:cs typeface="Arial" panose="020B0604020202020204" pitchFamily="34" charset="0"/>
              </a:rPr>
              <a:t>com</a:t>
            </a:r>
            <a:r>
              <a:rPr lang="ru-RU" sz="2000" b="1"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предназначенный </a:t>
            </a:r>
            <a:r>
              <a:rPr lang="ru-RU" sz="2000" dirty="0">
                <a:latin typeface="Arial" panose="020B0604020202020204" pitchFamily="34" charset="0"/>
                <a:cs typeface="Arial" panose="020B0604020202020204" pitchFamily="34" charset="0"/>
              </a:rPr>
              <a:t>для коммерческих </a:t>
            </a:r>
            <a:r>
              <a:rPr lang="ru-RU" sz="2000" dirty="0" smtClean="0">
                <a:latin typeface="Arial" panose="020B0604020202020204" pitchFamily="34" charset="0"/>
                <a:cs typeface="Arial" panose="020B0604020202020204" pitchFamily="34" charset="0"/>
              </a:rPr>
              <a:t>организация</a:t>
            </a:r>
            <a:endParaRPr lang="uk-UA"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ru-RU" sz="2000" b="1" dirty="0">
                <a:latin typeface="Arial" panose="020B0604020202020204" pitchFamily="34" charset="0"/>
                <a:cs typeface="Arial" panose="020B0604020202020204" pitchFamily="34" charset="0"/>
              </a:rPr>
              <a:t>.</a:t>
            </a:r>
            <a:r>
              <a:rPr lang="ru-RU" sz="2000" b="1" dirty="0" err="1">
                <a:latin typeface="Arial" panose="020B0604020202020204" pitchFamily="34" charset="0"/>
                <a:cs typeface="Arial" panose="020B0604020202020204" pitchFamily="34" charset="0"/>
              </a:rPr>
              <a:t>edu</a:t>
            </a:r>
            <a:r>
              <a:rPr lang="ru-RU" sz="2000" dirty="0">
                <a:latin typeface="Arial" panose="020B0604020202020204" pitchFamily="34" charset="0"/>
                <a:cs typeface="Arial" panose="020B0604020202020204" pitchFamily="34" charset="0"/>
              </a:rPr>
              <a:t> – </a:t>
            </a:r>
            <a:r>
              <a:rPr lang="ru-RU" sz="2000" dirty="0" smtClean="0">
                <a:latin typeface="Arial" panose="020B0604020202020204" pitchFamily="34" charset="0"/>
                <a:cs typeface="Arial" panose="020B0604020202020204" pitchFamily="34" charset="0"/>
              </a:rPr>
              <a:t> образовательные учреждения</a:t>
            </a:r>
            <a:endParaRPr lang="uk-UA"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ru-RU" sz="2000" b="1" dirty="0">
                <a:latin typeface="Arial" panose="020B0604020202020204" pitchFamily="34" charset="0"/>
                <a:cs typeface="Arial" panose="020B0604020202020204" pitchFamily="34" charset="0"/>
              </a:rPr>
              <a:t>.</a:t>
            </a:r>
            <a:r>
              <a:rPr lang="ru-RU" sz="2000" b="1" dirty="0" err="1">
                <a:latin typeface="Arial" panose="020B0604020202020204" pitchFamily="34" charset="0"/>
                <a:cs typeface="Arial" panose="020B0604020202020204" pitchFamily="34" charset="0"/>
              </a:rPr>
              <a:t>net</a:t>
            </a:r>
            <a:r>
              <a:rPr lang="ru-RU" sz="2000" dirty="0">
                <a:latin typeface="Arial" panose="020B0604020202020204" pitchFamily="34" charset="0"/>
                <a:cs typeface="Arial" panose="020B0604020202020204" pitchFamily="34" charset="0"/>
              </a:rPr>
              <a:t> – </a:t>
            </a:r>
            <a:r>
              <a:rPr lang="ru-RU" sz="2000" dirty="0" smtClean="0">
                <a:latin typeface="Arial" panose="020B0604020202020204" pitchFamily="34" charset="0"/>
                <a:cs typeface="Arial" panose="020B0604020202020204" pitchFamily="34" charset="0"/>
              </a:rPr>
              <a:t> сетевые </a:t>
            </a:r>
            <a:r>
              <a:rPr lang="ru-RU" sz="2000" dirty="0">
                <a:latin typeface="Arial" panose="020B0604020202020204" pitchFamily="34" charset="0"/>
                <a:cs typeface="Arial" panose="020B0604020202020204" pitchFamily="34" charset="0"/>
              </a:rPr>
              <a:t>провайдеры, узловые </a:t>
            </a:r>
            <a:r>
              <a:rPr lang="ru-RU" sz="2000" dirty="0" smtClean="0">
                <a:latin typeface="Arial" panose="020B0604020202020204" pitchFamily="34" charset="0"/>
                <a:cs typeface="Arial" panose="020B0604020202020204" pitchFamily="34" charset="0"/>
              </a:rPr>
              <a:t>компьютеры</a:t>
            </a:r>
            <a:endParaRPr lang="uk-UA"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ru-RU" sz="2000" b="1" dirty="0">
                <a:latin typeface="Arial" panose="020B0604020202020204" pitchFamily="34" charset="0"/>
                <a:cs typeface="Arial" panose="020B0604020202020204" pitchFamily="34" charset="0"/>
              </a:rPr>
              <a:t>.</a:t>
            </a:r>
            <a:r>
              <a:rPr lang="ru-RU" sz="2000" b="1" dirty="0" err="1">
                <a:latin typeface="Arial" panose="020B0604020202020204" pitchFamily="34" charset="0"/>
                <a:cs typeface="Arial" panose="020B0604020202020204" pitchFamily="34" charset="0"/>
              </a:rPr>
              <a:t>org</a:t>
            </a:r>
            <a:r>
              <a:rPr lang="ru-RU" sz="2000" dirty="0">
                <a:latin typeface="Arial" panose="020B0604020202020204" pitchFamily="34" charset="0"/>
                <a:cs typeface="Arial" panose="020B0604020202020204" pitchFamily="34" charset="0"/>
              </a:rPr>
              <a:t> – </a:t>
            </a:r>
            <a:r>
              <a:rPr lang="ru-RU" sz="2000" dirty="0" smtClean="0">
                <a:latin typeface="Arial" panose="020B0604020202020204" pitchFamily="34" charset="0"/>
                <a:cs typeface="Arial" panose="020B0604020202020204" pitchFamily="34" charset="0"/>
              </a:rPr>
              <a:t> организации</a:t>
            </a:r>
            <a:r>
              <a:rPr lang="ru-RU" sz="2000" dirty="0">
                <a:latin typeface="Arial" panose="020B0604020202020204" pitchFamily="34" charset="0"/>
                <a:cs typeface="Arial" panose="020B0604020202020204" pitchFamily="34" charset="0"/>
              </a:rPr>
              <a:t>, не попадающие ни в одну из прочих </a:t>
            </a:r>
            <a:r>
              <a:rPr lang="ru-RU" sz="2000" dirty="0" smtClean="0">
                <a:latin typeface="Arial" panose="020B0604020202020204" pitchFamily="34" charset="0"/>
                <a:cs typeface="Arial" panose="020B0604020202020204" pitchFamily="34" charset="0"/>
              </a:rPr>
              <a:t>категорий</a:t>
            </a:r>
          </a:p>
          <a:p>
            <a:pPr marL="342900" indent="-342900">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a:t>
            </a:r>
            <a:r>
              <a:rPr lang="ru-RU" sz="2000" b="1" dirty="0" err="1">
                <a:latin typeface="Arial" panose="020B0604020202020204" pitchFamily="34" charset="0"/>
                <a:cs typeface="Arial" panose="020B0604020202020204" pitchFamily="34" charset="0"/>
              </a:rPr>
              <a:t>int</a:t>
            </a:r>
            <a:r>
              <a:rPr lang="ru-RU" sz="2000" dirty="0">
                <a:latin typeface="Arial" panose="020B0604020202020204" pitchFamily="34" charset="0"/>
                <a:cs typeface="Arial" panose="020B0604020202020204" pitchFamily="34" charset="0"/>
              </a:rPr>
              <a:t> – </a:t>
            </a:r>
            <a:r>
              <a:rPr lang="ru-RU" sz="2000" dirty="0" smtClean="0">
                <a:latin typeface="Arial" panose="020B0604020202020204" pitchFamily="34" charset="0"/>
                <a:cs typeface="Arial" panose="020B0604020202020204" pitchFamily="34" charset="0"/>
              </a:rPr>
              <a:t> международные организации</a:t>
            </a:r>
          </a:p>
          <a:p>
            <a:pPr marL="342900" indent="-342900">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a:t>
            </a:r>
            <a:r>
              <a:rPr lang="ru-RU" sz="2000" b="1" dirty="0" err="1">
                <a:latin typeface="Arial" panose="020B0604020202020204" pitchFamily="34" charset="0"/>
                <a:cs typeface="Arial" panose="020B0604020202020204" pitchFamily="34" charset="0"/>
              </a:rPr>
              <a:t>fr</a:t>
            </a:r>
            <a:r>
              <a:rPr lang="ru-RU" sz="2000" dirty="0">
                <a:latin typeface="Arial" panose="020B0604020202020204" pitchFamily="34" charset="0"/>
                <a:cs typeface="Arial" panose="020B0604020202020204" pitchFamily="34" charset="0"/>
              </a:rPr>
              <a:t> – </a:t>
            </a:r>
            <a:r>
              <a:rPr lang="ru-RU" sz="2000" dirty="0" smtClean="0">
                <a:latin typeface="Arial" panose="020B0604020202020204" pitchFamily="34" charset="0"/>
                <a:cs typeface="Arial" panose="020B0604020202020204" pitchFamily="34" charset="0"/>
              </a:rPr>
              <a:t>Франция</a:t>
            </a:r>
          </a:p>
          <a:p>
            <a:pPr marL="342900" indent="-342900">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a:t>
            </a:r>
            <a:r>
              <a:rPr lang="ru-RU" sz="2000" b="1" dirty="0" err="1">
                <a:latin typeface="Arial" panose="020B0604020202020204" pitchFamily="34" charset="0"/>
                <a:cs typeface="Arial" panose="020B0604020202020204" pitchFamily="34" charset="0"/>
              </a:rPr>
              <a:t>us</a:t>
            </a:r>
            <a:r>
              <a:rPr lang="ru-RU" sz="2000" dirty="0">
                <a:latin typeface="Arial" panose="020B0604020202020204" pitchFamily="34" charset="0"/>
                <a:cs typeface="Arial" panose="020B0604020202020204" pitchFamily="34" charset="0"/>
              </a:rPr>
              <a:t> – </a:t>
            </a:r>
            <a:r>
              <a:rPr lang="ru-RU" sz="2000" dirty="0" smtClean="0">
                <a:latin typeface="Arial" panose="020B0604020202020204" pitchFamily="34" charset="0"/>
                <a:cs typeface="Arial" panose="020B0604020202020204" pitchFamily="34" charset="0"/>
              </a:rPr>
              <a:t>США </a:t>
            </a:r>
          </a:p>
          <a:p>
            <a:pPr marL="342900" indent="-342900">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a:t>
            </a:r>
            <a:r>
              <a:rPr lang="ru-RU" sz="2000" b="1" dirty="0" err="1">
                <a:latin typeface="Arial" panose="020B0604020202020204" pitchFamily="34" charset="0"/>
                <a:cs typeface="Arial" panose="020B0604020202020204" pitchFamily="34" charset="0"/>
              </a:rPr>
              <a:t>ua</a:t>
            </a:r>
            <a:r>
              <a:rPr lang="ru-RU" sz="2000" dirty="0">
                <a:latin typeface="Arial" panose="020B0604020202020204" pitchFamily="34" charset="0"/>
                <a:cs typeface="Arial" panose="020B0604020202020204" pitchFamily="34" charset="0"/>
              </a:rPr>
              <a:t> – Украина</a:t>
            </a: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16</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1549934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0"/>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5. Доменная </a:t>
            </a:r>
            <a:r>
              <a:rPr lang="ru-RU" sz="2400" dirty="0">
                <a:latin typeface="Arial" panose="020B0604020202020204" pitchFamily="34" charset="0"/>
                <a:cs typeface="Arial" panose="020B0604020202020204" pitchFamily="34" charset="0"/>
              </a:rPr>
              <a:t>система </a:t>
            </a:r>
            <a:r>
              <a:rPr lang="ru-RU" sz="2400" dirty="0" smtClean="0">
                <a:latin typeface="Arial" panose="020B0604020202020204" pitchFamily="34" charset="0"/>
                <a:cs typeface="Arial" panose="020B0604020202020204" pitchFamily="34" charset="0"/>
              </a:rPr>
              <a:t>имен. </a:t>
            </a:r>
            <a:r>
              <a:rPr lang="en-US" sz="2400" dirty="0" smtClean="0">
                <a:latin typeface="Arial" panose="020B0604020202020204" pitchFamily="34" charset="0"/>
                <a:cs typeface="Arial" panose="020B0604020202020204" pitchFamily="34" charset="0"/>
              </a:rPr>
              <a:t>ICANN</a:t>
            </a:r>
            <a:endParaRPr lang="uk-UA" sz="2400" dirty="0">
              <a:latin typeface="Arial" panose="020B0604020202020204" pitchFamily="34" charset="0"/>
              <a:cs typeface="Arial" panose="020B0604020202020204" pitchFamily="34" charset="0"/>
            </a:endParaRPr>
          </a:p>
        </p:txBody>
      </p:sp>
      <p:sp>
        <p:nvSpPr>
          <p:cNvPr id="12" name="Прямоугольник 11"/>
          <p:cNvSpPr/>
          <p:nvPr/>
        </p:nvSpPr>
        <p:spPr>
          <a:xfrm>
            <a:off x="0" y="720000"/>
            <a:ext cx="9144000" cy="5632311"/>
          </a:xfrm>
          <a:prstGeom prst="rect">
            <a:avLst/>
          </a:prstGeom>
        </p:spPr>
        <p:txBody>
          <a:bodyPr wrap="square">
            <a:spAutoFit/>
          </a:bodyPr>
          <a:lstStyle/>
          <a:p>
            <a:pPr algn="just"/>
            <a:r>
              <a:rPr lang="en-US" b="1" dirty="0" smtClean="0">
                <a:latin typeface="Arial" panose="020B0604020202020204" pitchFamily="34" charset="0"/>
                <a:cs typeface="Arial" panose="020B0604020202020204" pitchFamily="34" charset="0"/>
              </a:rPr>
              <a:t>ICANN</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Internet Corporation for Assigned Names and </a:t>
            </a:r>
            <a:r>
              <a:rPr lang="en-US" dirty="0" smtClean="0">
                <a:latin typeface="Arial" panose="020B0604020202020204" pitchFamily="34" charset="0"/>
                <a:cs typeface="Arial" panose="020B0604020202020204" pitchFamily="34" charset="0"/>
              </a:rPr>
              <a:t>Numbers, </a:t>
            </a:r>
            <a:r>
              <a:rPr lang="ru-RU" dirty="0" smtClean="0">
                <a:latin typeface="Arial" panose="020B0604020202020204" pitchFamily="34" charset="0"/>
                <a:cs typeface="Arial" panose="020B0604020202020204" pitchFamily="34" charset="0"/>
              </a:rPr>
              <a:t>корпорация </a:t>
            </a:r>
            <a:r>
              <a:rPr lang="ru-RU" dirty="0">
                <a:latin typeface="Arial" panose="020B0604020202020204" pitchFamily="34" charset="0"/>
                <a:cs typeface="Arial" panose="020B0604020202020204" pitchFamily="34" charset="0"/>
              </a:rPr>
              <a:t>по управлению доменными именами и IP-адресами</a:t>
            </a:r>
            <a:r>
              <a:rPr lang="en-US" dirty="0" smtClean="0">
                <a:latin typeface="Arial" panose="020B0604020202020204" pitchFamily="34" charset="0"/>
                <a:cs typeface="Arial" panose="020B0604020202020204" pitchFamily="34" charset="0"/>
              </a:rPr>
              <a:t>)</a:t>
            </a:r>
            <a:r>
              <a:rPr lang="ru-RU" dirty="0">
                <a:latin typeface="Arial" panose="020B0604020202020204" pitchFamily="34" charset="0"/>
                <a:cs typeface="Arial" panose="020B0604020202020204" pitchFamily="34" charset="0"/>
              </a:rPr>
              <a:t> – международная некоммерческая организация, созданная 18 сентября 1998 года при участии правительства США для регулирования вопросов, связанных с доменными именами, IP-адресами и прочими аспектами функционирования </a:t>
            </a:r>
            <a:r>
              <a:rPr lang="ru-RU" dirty="0" smtClean="0">
                <a:latin typeface="Arial" panose="020B0604020202020204" pitchFamily="34" charset="0"/>
                <a:cs typeface="Arial" panose="020B0604020202020204" pitchFamily="34" charset="0"/>
              </a:rPr>
              <a:t>Интернета</a:t>
            </a:r>
          </a:p>
          <a:p>
            <a:pPr algn="just"/>
            <a:endParaRPr lang="ru-RU" dirty="0" smtClean="0">
              <a:latin typeface="Arial" panose="020B0604020202020204" pitchFamily="34" charset="0"/>
              <a:cs typeface="Arial" panose="020B0604020202020204" pitchFamily="34" charset="0"/>
            </a:endParaRPr>
          </a:p>
          <a:p>
            <a:pPr algn="just"/>
            <a:r>
              <a:rPr lang="ru-RU" dirty="0" smtClean="0">
                <a:latin typeface="Arial" panose="020B0604020202020204" pitchFamily="34" charset="0"/>
                <a:cs typeface="Arial" panose="020B0604020202020204" pitchFamily="34" charset="0"/>
              </a:rPr>
              <a:t>До </a:t>
            </a:r>
            <a:r>
              <a:rPr lang="ru-RU" dirty="0">
                <a:latin typeface="Arial" panose="020B0604020202020204" pitchFamily="34" charset="0"/>
                <a:cs typeface="Arial" panose="020B0604020202020204" pitchFamily="34" charset="0"/>
              </a:rPr>
              <a:t>1998 года регистрацией имён в доменах общего пользования занималась только одна компания. Подобный монополизм обусловливал высокую стоимость регистрации </a:t>
            </a:r>
            <a:r>
              <a:rPr lang="ru-RU" dirty="0" smtClean="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каждый домен в зонах .</a:t>
            </a:r>
            <a:r>
              <a:rPr lang="ru-RU" dirty="0" err="1">
                <a:latin typeface="Arial" panose="020B0604020202020204" pitchFamily="34" charset="0"/>
                <a:cs typeface="Arial" panose="020B0604020202020204" pitchFamily="34" charset="0"/>
              </a:rPr>
              <a:t>com</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net</a:t>
            </a:r>
            <a:r>
              <a:rPr lang="ru-RU" dirty="0">
                <a:latin typeface="Arial" panose="020B0604020202020204" pitchFamily="34" charset="0"/>
                <a:cs typeface="Arial" panose="020B0604020202020204" pitchFamily="34" charset="0"/>
              </a:rPr>
              <a:t> и .</a:t>
            </a:r>
            <a:r>
              <a:rPr lang="ru-RU" dirty="0" err="1">
                <a:latin typeface="Arial" panose="020B0604020202020204" pitchFamily="34" charset="0"/>
                <a:cs typeface="Arial" panose="020B0604020202020204" pitchFamily="34" charset="0"/>
              </a:rPr>
              <a:t>org</a:t>
            </a:r>
            <a:r>
              <a:rPr lang="ru-RU" dirty="0">
                <a:latin typeface="Arial" panose="020B0604020202020204" pitchFamily="34" charset="0"/>
                <a:cs typeface="Arial" panose="020B0604020202020204" pitchFamily="34" charset="0"/>
              </a:rPr>
              <a:t> ежегодно обходился его владельцу в $50. Это, в свою очередь, было одной из причин, препятствовавших росту количества зарегистрированных доменных имен: в 1998 году в мире их насчитывалось всего три </a:t>
            </a:r>
            <a:r>
              <a:rPr lang="ru-RU" dirty="0" smtClean="0">
                <a:latin typeface="Arial" panose="020B0604020202020204" pitchFamily="34" charset="0"/>
                <a:cs typeface="Arial" panose="020B0604020202020204" pitchFamily="34" charset="0"/>
              </a:rPr>
              <a:t>миллиона</a:t>
            </a:r>
          </a:p>
          <a:p>
            <a:pPr algn="just"/>
            <a:endParaRPr lang="ru-RU" dirty="0">
              <a:latin typeface="Arial" panose="020B0604020202020204" pitchFamily="34" charset="0"/>
              <a:cs typeface="Arial" panose="020B0604020202020204" pitchFamily="34" charset="0"/>
            </a:endParaRPr>
          </a:p>
          <a:p>
            <a:pPr algn="just"/>
            <a:r>
              <a:rPr lang="ru-RU" dirty="0" smtClean="0">
                <a:latin typeface="Arial" panose="020B0604020202020204" pitchFamily="34" charset="0"/>
                <a:cs typeface="Arial" panose="020B0604020202020204" pitchFamily="34" charset="0"/>
              </a:rPr>
              <a:t>Корпорация </a:t>
            </a:r>
            <a:r>
              <a:rPr lang="ru-RU" dirty="0">
                <a:latin typeface="Arial" panose="020B0604020202020204" pitchFamily="34" charset="0"/>
                <a:cs typeface="Arial" panose="020B0604020202020204" pitchFamily="34" charset="0"/>
              </a:rPr>
              <a:t>ICANN начала использовать распределённую систему регистрации доменов, которая основана на принципе свободного доступа аккредитованных регистраторов к реестрам доменных имен. Этот шаг положил начало формированию конкурентного доменного рынка. Сегодня в доменных зонах общего пользования работает более 900 аккредитованных регистраторов, благодаря чему количество зарегистрированных доменов значительно возросло и уже превышает 270 миллионов</a:t>
            </a: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17</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4201201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84" y="836712"/>
            <a:ext cx="8957232" cy="3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5. Доменная </a:t>
            </a:r>
            <a:r>
              <a:rPr lang="ru-RU" sz="2400" dirty="0">
                <a:latin typeface="Arial" panose="020B0604020202020204" pitchFamily="34" charset="0"/>
                <a:cs typeface="Arial" panose="020B0604020202020204" pitchFamily="34" charset="0"/>
              </a:rPr>
              <a:t>система </a:t>
            </a:r>
            <a:r>
              <a:rPr lang="ru-RU" sz="2400" dirty="0" smtClean="0">
                <a:latin typeface="Arial" panose="020B0604020202020204" pitchFamily="34" charset="0"/>
                <a:cs typeface="Arial" panose="020B0604020202020204" pitchFamily="34" charset="0"/>
              </a:rPr>
              <a:t>имен. Пример</a:t>
            </a:r>
            <a:endParaRPr lang="uk-UA" sz="2400" dirty="0">
              <a:latin typeface="Arial" panose="020B0604020202020204" pitchFamily="34" charset="0"/>
              <a:cs typeface="Arial" panose="020B0604020202020204" pitchFamily="34" charset="0"/>
            </a:endParaRPr>
          </a:p>
        </p:txBody>
      </p:sp>
      <p:sp>
        <p:nvSpPr>
          <p:cNvPr id="5" name="Рамка 4"/>
          <p:cNvSpPr/>
          <p:nvPr/>
        </p:nvSpPr>
        <p:spPr>
          <a:xfrm>
            <a:off x="2412000" y="1691800"/>
            <a:ext cx="1152128" cy="288032"/>
          </a:xfrm>
          <a:prstGeom prst="fram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ru-RU">
              <a:solidFill>
                <a:schemeClr val="tx1"/>
              </a:solidFill>
            </a:endParaRPr>
          </a:p>
        </p:txBody>
      </p:sp>
      <p:sp>
        <p:nvSpPr>
          <p:cNvPr id="15" name="Рамка 14"/>
          <p:cNvSpPr/>
          <p:nvPr/>
        </p:nvSpPr>
        <p:spPr>
          <a:xfrm>
            <a:off x="3168000" y="1979800"/>
            <a:ext cx="1733912" cy="288032"/>
          </a:xfrm>
          <a:prstGeom prst="fram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ru-RU">
              <a:solidFill>
                <a:schemeClr val="tx1"/>
              </a:solidFill>
            </a:endParaRP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18</a:t>
            </a:fld>
            <a:endParaRPr lang="ru-RU" sz="2200" dirty="0">
              <a:solidFill>
                <a:schemeClr val="tx1"/>
              </a:solidFill>
              <a:latin typeface="Arial" pitchFamily="34" charset="0"/>
              <a:cs typeface="Arial" pitchFamily="34" charset="0"/>
            </a:endParaRPr>
          </a:p>
        </p:txBody>
      </p:sp>
      <p:sp>
        <p:nvSpPr>
          <p:cNvPr id="12"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3266045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a:latin typeface="Arial" panose="020B0604020202020204" pitchFamily="34" charset="0"/>
                <a:cs typeface="Arial" panose="020B0604020202020204" pitchFamily="34" charset="0"/>
              </a:rPr>
              <a:t>6</a:t>
            </a:r>
            <a:r>
              <a:rPr lang="ru-RU" sz="2400" dirty="0" smtClean="0">
                <a:latin typeface="Arial" panose="020B0604020202020204" pitchFamily="34" charset="0"/>
                <a:cs typeface="Arial" panose="020B0604020202020204" pitchFamily="34" charset="0"/>
              </a:rPr>
              <a:t>. </a:t>
            </a:r>
            <a:r>
              <a:rPr lang="ru-RU" sz="2400" dirty="0">
                <a:latin typeface="Arial" panose="020B0604020202020204" pitchFamily="34" charset="0"/>
                <a:cs typeface="Arial" panose="020B0604020202020204" pitchFamily="34" charset="0"/>
              </a:rPr>
              <a:t>Порты и </a:t>
            </a:r>
            <a:r>
              <a:rPr lang="ru-RU" sz="2400" dirty="0" smtClean="0">
                <a:latin typeface="Arial" panose="020B0604020202020204" pitchFamily="34" charset="0"/>
                <a:cs typeface="Arial" panose="020B0604020202020204" pitchFamily="34" charset="0"/>
              </a:rPr>
              <a:t>сервисы</a:t>
            </a:r>
            <a:endParaRPr lang="uk-UA" sz="2400" dirty="0">
              <a:latin typeface="Arial" panose="020B0604020202020204" pitchFamily="34" charset="0"/>
              <a:cs typeface="Arial" panose="020B0604020202020204" pitchFamily="34" charset="0"/>
            </a:endParaRPr>
          </a:p>
        </p:txBody>
      </p:sp>
      <p:sp>
        <p:nvSpPr>
          <p:cNvPr id="12" name="Прямоугольник 11"/>
          <p:cNvSpPr/>
          <p:nvPr/>
        </p:nvSpPr>
        <p:spPr>
          <a:xfrm>
            <a:off x="0" y="720000"/>
            <a:ext cx="9144000" cy="4708981"/>
          </a:xfrm>
          <a:prstGeom prst="rect">
            <a:avLst/>
          </a:prstGeom>
        </p:spPr>
        <p:txBody>
          <a:bodyPr wrap="square">
            <a:spAutoFit/>
          </a:bodyPr>
          <a:lstStyle/>
          <a:p>
            <a:pPr algn="just"/>
            <a:r>
              <a:rPr lang="ru-RU" sz="2000" dirty="0" smtClean="0">
                <a:latin typeface="Arial" panose="020B0604020202020204" pitchFamily="34" charset="0"/>
                <a:cs typeface="Arial" panose="020B0604020202020204" pitchFamily="34" charset="0"/>
              </a:rPr>
              <a:t>I</a:t>
            </a:r>
            <a:r>
              <a:rPr lang="en-US" sz="2000" dirty="0" smtClean="0">
                <a:latin typeface="Arial" panose="020B0604020202020204" pitchFamily="34" charset="0"/>
                <a:cs typeface="Arial" panose="020B0604020202020204" pitchFamily="34" charset="0"/>
              </a:rPr>
              <a:t>P</a:t>
            </a:r>
            <a:r>
              <a:rPr lang="ru-RU" sz="2000" dirty="0" smtClean="0">
                <a:latin typeface="Arial" panose="020B0604020202020204" pitchFamily="34" charset="0"/>
                <a:cs typeface="Arial" panose="020B0604020202020204" pitchFamily="34" charset="0"/>
              </a:rPr>
              <a:t>-адрес </a:t>
            </a:r>
            <a:r>
              <a:rPr lang="ru-RU" sz="2000" dirty="0">
                <a:latin typeface="Arial" panose="020B0604020202020204" pitchFamily="34" charset="0"/>
                <a:cs typeface="Arial" panose="020B0604020202020204" pitchFamily="34" charset="0"/>
              </a:rPr>
              <a:t>позволяет точно идентифицировать компьютер, но этого недостаточно. Дело в том, что на каждом узле могут быть запущены самые разные </a:t>
            </a:r>
            <a:r>
              <a:rPr lang="ru-RU" sz="2000" b="1" dirty="0" smtClean="0">
                <a:latin typeface="Arial" panose="020B0604020202020204" pitchFamily="34" charset="0"/>
                <a:cs typeface="Arial" panose="020B0604020202020204" pitchFamily="34" charset="0"/>
              </a:rPr>
              <a:t>сервисы</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обеспечивающие передачу информации: электронной почты, файлов, гипертекстовой информации и т.п. </a:t>
            </a:r>
            <a:r>
              <a:rPr lang="ru-RU" sz="2000" dirty="0" smtClean="0">
                <a:latin typeface="Arial" panose="020B0604020202020204" pitchFamily="34" charset="0"/>
                <a:cs typeface="Arial" panose="020B0604020202020204" pitchFamily="34" charset="0"/>
              </a:rPr>
              <a:t>Каждый сервис </a:t>
            </a:r>
            <a:r>
              <a:rPr lang="ru-RU" sz="2000" dirty="0">
                <a:latin typeface="Arial" panose="020B0604020202020204" pitchFamily="34" charset="0"/>
                <a:cs typeface="Arial" panose="020B0604020202020204" pitchFamily="34" charset="0"/>
              </a:rPr>
              <a:t>использует в своей работе тот или иной протокол прикладного уровня:</a:t>
            </a:r>
            <a:endParaRPr lang="uk-UA" sz="2000"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ru-RU" sz="2000" dirty="0">
                <a:latin typeface="Arial" panose="020B0604020202020204" pitchFamily="34" charset="0"/>
                <a:cs typeface="Arial" panose="020B0604020202020204" pitchFamily="34" charset="0"/>
              </a:rPr>
              <a:t>для передачи файлов протокол </a:t>
            </a:r>
            <a:r>
              <a:rPr lang="ru-RU" sz="2000" dirty="0" smtClean="0">
                <a:latin typeface="Arial" panose="020B0604020202020204" pitchFamily="34" charset="0"/>
                <a:cs typeface="Arial" panose="020B0604020202020204" pitchFamily="34" charset="0"/>
              </a:rPr>
              <a:t>FTP</a:t>
            </a:r>
            <a:endParaRPr lang="uk-UA" sz="2000"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ru-RU" sz="2000" dirty="0">
                <a:latin typeface="Arial" panose="020B0604020202020204" pitchFamily="34" charset="0"/>
                <a:cs typeface="Arial" panose="020B0604020202020204" pitchFamily="34" charset="0"/>
              </a:rPr>
              <a:t>для передачи </a:t>
            </a:r>
            <a:r>
              <a:rPr lang="en-US" sz="2000" dirty="0" err="1">
                <a:latin typeface="Arial" panose="020B0604020202020204" pitchFamily="34" charset="0"/>
                <a:cs typeface="Arial" panose="020B0604020202020204" pitchFamily="34" charset="0"/>
              </a:rPr>
              <a:t>W</a:t>
            </a:r>
            <a:r>
              <a:rPr lang="ru-RU" sz="2000" dirty="0" err="1" smtClean="0">
                <a:latin typeface="Arial" panose="020B0604020202020204" pitchFamily="34" charset="0"/>
                <a:cs typeface="Arial" panose="020B0604020202020204" pitchFamily="34" charset="0"/>
              </a:rPr>
              <a:t>eb</a:t>
            </a:r>
            <a:r>
              <a:rPr lang="ru-RU" sz="2000" dirty="0" smtClean="0">
                <a:latin typeface="Arial" panose="020B0604020202020204" pitchFamily="34" charset="0"/>
                <a:cs typeface="Arial" panose="020B0604020202020204" pitchFamily="34" charset="0"/>
              </a:rPr>
              <a:t>-страниц </a:t>
            </a:r>
            <a:r>
              <a:rPr lang="ru-RU" sz="2000" dirty="0">
                <a:latin typeface="Arial" panose="020B0604020202020204" pitchFamily="34" charset="0"/>
                <a:cs typeface="Arial" panose="020B0604020202020204" pitchFamily="34" charset="0"/>
              </a:rPr>
              <a:t>протокол передачи гипертекстовой информации </a:t>
            </a:r>
            <a:r>
              <a:rPr lang="ru-RU" sz="2000" dirty="0" smtClean="0">
                <a:latin typeface="Arial" panose="020B0604020202020204" pitchFamily="34" charset="0"/>
                <a:cs typeface="Arial" panose="020B0604020202020204" pitchFamily="34" charset="0"/>
              </a:rPr>
              <a:t>HTTP</a:t>
            </a:r>
            <a:endParaRPr lang="uk-UA" sz="2000"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ru-RU" sz="2000" dirty="0">
                <a:latin typeface="Arial" panose="020B0604020202020204" pitchFamily="34" charset="0"/>
                <a:cs typeface="Arial" panose="020B0604020202020204" pitchFamily="34" charset="0"/>
              </a:rPr>
              <a:t>для работы с электронной почтой протоколы SMTP, </a:t>
            </a:r>
            <a:r>
              <a:rPr lang="ru-RU" sz="2000" dirty="0" smtClean="0">
                <a:latin typeface="Arial" panose="020B0604020202020204" pitchFamily="34" charset="0"/>
                <a:cs typeface="Arial" panose="020B0604020202020204" pitchFamily="34" charset="0"/>
              </a:rPr>
              <a:t>POP3</a:t>
            </a:r>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и др.</a:t>
            </a:r>
            <a:endParaRPr lang="uk-UA" sz="2000" dirty="0">
              <a:latin typeface="Arial" panose="020B0604020202020204" pitchFamily="34" charset="0"/>
              <a:cs typeface="Arial" panose="020B0604020202020204" pitchFamily="34" charset="0"/>
            </a:endParaRPr>
          </a:p>
          <a:p>
            <a:pPr algn="just"/>
            <a:endParaRPr lang="en-US" sz="2000" dirty="0" smtClean="0">
              <a:latin typeface="Arial" panose="020B0604020202020204" pitchFamily="34" charset="0"/>
              <a:cs typeface="Arial" panose="020B0604020202020204" pitchFamily="34" charset="0"/>
            </a:endParaRPr>
          </a:p>
          <a:p>
            <a:pPr algn="just"/>
            <a:r>
              <a:rPr lang="ru-RU" sz="2000" dirty="0" smtClean="0">
                <a:latin typeface="Arial" panose="020B0604020202020204" pitchFamily="34" charset="0"/>
                <a:cs typeface="Arial" panose="020B0604020202020204" pitchFamily="34" charset="0"/>
              </a:rPr>
              <a:t>Для </a:t>
            </a:r>
            <a:r>
              <a:rPr lang="ru-RU" sz="2000" dirty="0">
                <a:latin typeface="Arial" panose="020B0604020202020204" pitchFamily="34" charset="0"/>
                <a:cs typeface="Arial" panose="020B0604020202020204" pitchFamily="34" charset="0"/>
              </a:rPr>
              <a:t>каждой </a:t>
            </a:r>
            <a:r>
              <a:rPr lang="ru-RU" sz="2000" dirty="0" smtClean="0">
                <a:latin typeface="Arial" panose="020B0604020202020204" pitchFamily="34" charset="0"/>
                <a:cs typeface="Arial" panose="020B0604020202020204" pitchFamily="34" charset="0"/>
              </a:rPr>
              <a:t>сервиса отведен </a:t>
            </a:r>
            <a:r>
              <a:rPr lang="ru-RU" sz="2000" dirty="0">
                <a:latin typeface="Arial" panose="020B0604020202020204" pitchFamily="34" charset="0"/>
                <a:cs typeface="Arial" panose="020B0604020202020204" pitchFamily="34" charset="0"/>
              </a:rPr>
              <a:t>отдельный </a:t>
            </a:r>
            <a:r>
              <a:rPr lang="ru-RU" sz="2000" b="1" dirty="0">
                <a:latin typeface="Arial" panose="020B0604020202020204" pitchFamily="34" charset="0"/>
                <a:cs typeface="Arial" panose="020B0604020202020204" pitchFamily="34" charset="0"/>
              </a:rPr>
              <a:t>порт</a:t>
            </a:r>
            <a:r>
              <a:rPr lang="ru-RU" sz="2000" dirty="0">
                <a:latin typeface="Arial" panose="020B0604020202020204" pitchFamily="34" charset="0"/>
                <a:cs typeface="Arial" panose="020B0604020202020204" pitchFamily="34" charset="0"/>
              </a:rPr>
              <a:t>, представляющий собой число от 0 до 65534. Для наиболее популярных </a:t>
            </a:r>
            <a:r>
              <a:rPr lang="ru-RU" sz="2000" dirty="0" smtClean="0">
                <a:latin typeface="Arial" panose="020B0604020202020204" pitchFamily="34" charset="0"/>
                <a:cs typeface="Arial" panose="020B0604020202020204" pitchFamily="34" charset="0"/>
              </a:rPr>
              <a:t>сервисов </a:t>
            </a:r>
            <a:r>
              <a:rPr lang="ru-RU" sz="2000" dirty="0">
                <a:latin typeface="Arial" panose="020B0604020202020204" pitchFamily="34" charset="0"/>
                <a:cs typeface="Arial" panose="020B0604020202020204" pitchFamily="34" charset="0"/>
              </a:rPr>
              <a:t>зарезервированы стандартные номера портов. Так, для FTP это 21, для HTTP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80, SMTP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25, POP3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110. </a:t>
            </a:r>
            <a:r>
              <a:rPr lang="ru-RU" sz="2000" dirty="0" smtClean="0">
                <a:latin typeface="Arial" panose="020B0604020202020204" pitchFamily="34" charset="0"/>
                <a:cs typeface="Arial" panose="020B0604020202020204" pitchFamily="34" charset="0"/>
              </a:rPr>
              <a:t>Это значения </a:t>
            </a:r>
            <a:r>
              <a:rPr lang="ru-RU" sz="2000" dirty="0">
                <a:latin typeface="Arial" panose="020B0604020202020204" pitchFamily="34" charset="0"/>
                <a:cs typeface="Arial" panose="020B0604020202020204" pitchFamily="34" charset="0"/>
              </a:rPr>
              <a:t>по умолчанию, </a:t>
            </a:r>
            <a:r>
              <a:rPr lang="ru-RU" sz="2000" dirty="0" smtClean="0">
                <a:latin typeface="Arial" panose="020B0604020202020204" pitchFamily="34" charset="0"/>
                <a:cs typeface="Arial" panose="020B0604020202020204" pitchFamily="34" charset="0"/>
              </a:rPr>
              <a:t>при необходимости можно изменить порт</a:t>
            </a:r>
            <a:endParaRPr lang="ru-RU" sz="2000" dirty="0">
              <a:latin typeface="Arial" panose="020B0604020202020204" pitchFamily="34" charset="0"/>
              <a:cs typeface="Arial" panose="020B0604020202020204" pitchFamily="34" charset="0"/>
            </a:endParaRP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19</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170936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algn="ctr"/>
            <a:r>
              <a:rPr lang="ru-RU" sz="2400" dirty="0" smtClean="0">
                <a:latin typeface="Arial" panose="020B0604020202020204" pitchFamily="34" charset="0"/>
                <a:cs typeface="Arial" panose="020B0604020202020204" pitchFamily="34" charset="0"/>
              </a:rPr>
              <a:t>Содержание</a:t>
            </a:r>
            <a:endParaRPr lang="uk-UA" sz="2400" dirty="0">
              <a:latin typeface="Arial" panose="020B0604020202020204" pitchFamily="34" charset="0"/>
              <a:cs typeface="Arial" panose="020B0604020202020204" pitchFamily="34" charset="0"/>
            </a:endParaRPr>
          </a:p>
        </p:txBody>
      </p:sp>
      <p:sp>
        <p:nvSpPr>
          <p:cNvPr id="4" name="Прямоугольник 3"/>
          <p:cNvSpPr/>
          <p:nvPr/>
        </p:nvSpPr>
        <p:spPr>
          <a:xfrm>
            <a:off x="0" y="720000"/>
            <a:ext cx="9144000" cy="2677656"/>
          </a:xfrm>
          <a:prstGeom prst="rect">
            <a:avLst/>
          </a:prstGeom>
        </p:spPr>
        <p:txBody>
          <a:bodyPr wrap="square">
            <a:spAutoFit/>
          </a:bodyPr>
          <a:lstStyle/>
          <a:p>
            <a:pPr marL="0" lvl="1" indent="360000" defTabSz="360000">
              <a:buFont typeface="+mj-lt"/>
              <a:buAutoNum type="arabicPeriod"/>
            </a:pPr>
            <a:r>
              <a:rPr lang="ru-RU" sz="2400" dirty="0" smtClean="0">
                <a:latin typeface="Arial" panose="020B0604020202020204" pitchFamily="34" charset="0"/>
                <a:cs typeface="Arial" panose="020B0604020202020204" pitchFamily="34" charset="0"/>
              </a:rPr>
              <a:t>Информация</a:t>
            </a:r>
          </a:p>
          <a:p>
            <a:pPr marL="0" lvl="1" indent="360000" defTabSz="360000">
              <a:buFont typeface="+mj-lt"/>
              <a:buAutoNum type="arabicPeriod"/>
            </a:pPr>
            <a:r>
              <a:rPr lang="ru-RU" sz="2400" dirty="0" smtClean="0">
                <a:latin typeface="Arial" panose="020B0604020202020204" pitchFamily="34" charset="0"/>
                <a:cs typeface="Arial" panose="020B0604020202020204" pitchFamily="34" charset="0"/>
              </a:rPr>
              <a:t>Клиент-серверная </a:t>
            </a:r>
            <a:r>
              <a:rPr lang="ru-RU" sz="2400" dirty="0">
                <a:latin typeface="Arial" panose="020B0604020202020204" pitchFamily="34" charset="0"/>
                <a:cs typeface="Arial" panose="020B0604020202020204" pitchFamily="34" charset="0"/>
              </a:rPr>
              <a:t>архитектура</a:t>
            </a:r>
          </a:p>
          <a:p>
            <a:pPr marL="0" lvl="1" indent="360000" defTabSz="360000">
              <a:buFont typeface="+mj-lt"/>
              <a:buAutoNum type="arabicPeriod"/>
            </a:pPr>
            <a:r>
              <a:rPr lang="en-US" sz="2400" dirty="0">
                <a:latin typeface="Arial" panose="020B0604020202020204" pitchFamily="34" charset="0"/>
                <a:cs typeface="Arial" panose="020B0604020202020204" pitchFamily="34" charset="0"/>
              </a:rPr>
              <a:t>Web</a:t>
            </a:r>
            <a:r>
              <a:rPr lang="ru-RU" sz="2400" dirty="0">
                <a:latin typeface="Arial" panose="020B0604020202020204" pitchFamily="34" charset="0"/>
                <a:cs typeface="Arial" panose="020B0604020202020204" pitchFamily="34" charset="0"/>
              </a:rPr>
              <a:t>-программирование</a:t>
            </a:r>
            <a:endParaRPr lang="uk-UA" sz="2400" dirty="0">
              <a:latin typeface="Arial" panose="020B0604020202020204" pitchFamily="34" charset="0"/>
              <a:cs typeface="Arial" panose="020B0604020202020204" pitchFamily="34" charset="0"/>
            </a:endParaRPr>
          </a:p>
          <a:p>
            <a:pPr marL="0" lvl="1" indent="360000" defTabSz="360000">
              <a:buFont typeface="+mj-lt"/>
              <a:buAutoNum type="arabicPeriod"/>
            </a:pPr>
            <a:r>
              <a:rPr lang="ru-RU" sz="2400" dirty="0">
                <a:latin typeface="Arial" panose="020B0604020202020204" pitchFamily="34" charset="0"/>
                <a:cs typeface="Arial" panose="020B0604020202020204" pitchFamily="34" charset="0"/>
              </a:rPr>
              <a:t>Адресация</a:t>
            </a:r>
            <a:endParaRPr lang="uk-UA" sz="2400" dirty="0">
              <a:latin typeface="Arial" panose="020B0604020202020204" pitchFamily="34" charset="0"/>
              <a:cs typeface="Arial" panose="020B0604020202020204" pitchFamily="34" charset="0"/>
            </a:endParaRPr>
          </a:p>
          <a:p>
            <a:pPr marL="0" lvl="1" indent="360000" defTabSz="360000">
              <a:buFont typeface="+mj-lt"/>
              <a:buAutoNum type="arabicPeriod"/>
            </a:pPr>
            <a:r>
              <a:rPr lang="ru-RU" sz="2400" dirty="0">
                <a:latin typeface="Arial" panose="020B0604020202020204" pitchFamily="34" charset="0"/>
                <a:cs typeface="Arial" panose="020B0604020202020204" pitchFamily="34" charset="0"/>
              </a:rPr>
              <a:t>Доменная система имен</a:t>
            </a:r>
            <a:endParaRPr lang="uk-UA" sz="2400" dirty="0">
              <a:latin typeface="Arial" panose="020B0604020202020204" pitchFamily="34" charset="0"/>
              <a:cs typeface="Arial" panose="020B0604020202020204" pitchFamily="34" charset="0"/>
            </a:endParaRPr>
          </a:p>
          <a:p>
            <a:pPr marL="0" lvl="1" indent="360000" defTabSz="360000">
              <a:buFont typeface="+mj-lt"/>
              <a:buAutoNum type="arabicPeriod"/>
            </a:pPr>
            <a:r>
              <a:rPr lang="ru-RU" sz="2400" dirty="0">
                <a:latin typeface="Arial" panose="020B0604020202020204" pitchFamily="34" charset="0"/>
                <a:cs typeface="Arial" panose="020B0604020202020204" pitchFamily="34" charset="0"/>
              </a:rPr>
              <a:t>Порты и </a:t>
            </a:r>
            <a:r>
              <a:rPr lang="ru-RU" sz="2400" dirty="0" smtClean="0">
                <a:latin typeface="Arial" panose="020B0604020202020204" pitchFamily="34" charset="0"/>
                <a:cs typeface="Arial" panose="020B0604020202020204" pitchFamily="34" charset="0"/>
              </a:rPr>
              <a:t>сервисы</a:t>
            </a:r>
            <a:endParaRPr lang="uk-UA" sz="2400" dirty="0">
              <a:latin typeface="Arial" panose="020B0604020202020204" pitchFamily="34" charset="0"/>
              <a:cs typeface="Arial" panose="020B0604020202020204" pitchFamily="34" charset="0"/>
            </a:endParaRPr>
          </a:p>
          <a:p>
            <a:pPr marL="0" lvl="1" indent="360000" defTabSz="360000">
              <a:buFont typeface="+mj-lt"/>
              <a:buAutoNum type="arabicPeriod"/>
            </a:pPr>
            <a:r>
              <a:rPr lang="ru-RU" sz="2400" dirty="0">
                <a:latin typeface="Arial" panose="020B0604020202020204" pitchFamily="34" charset="0"/>
                <a:cs typeface="Arial" panose="020B0604020202020204" pitchFamily="34" charset="0"/>
              </a:rPr>
              <a:t>Структура протокола </a:t>
            </a:r>
            <a:r>
              <a:rPr lang="ru-RU" sz="2400" dirty="0" smtClean="0">
                <a:latin typeface="Arial" panose="020B0604020202020204" pitchFamily="34" charset="0"/>
                <a:cs typeface="Arial" panose="020B0604020202020204" pitchFamily="34" charset="0"/>
              </a:rPr>
              <a:t>HTTP</a:t>
            </a:r>
          </a:p>
        </p:txBody>
      </p:sp>
      <p:sp>
        <p:nvSpPr>
          <p:cNvPr id="11"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pic>
        <p:nvPicPr>
          <p:cNvPr id="12" name="Picture 3" descr="D:\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0372" y="3168000"/>
            <a:ext cx="3593628" cy="3240000"/>
          </a:xfrm>
          <a:prstGeom prst="rect">
            <a:avLst/>
          </a:prstGeom>
          <a:noFill/>
          <a:extLst>
            <a:ext uri="{909E8E84-426E-40DD-AFC4-6F175D3DCCD1}">
              <a14:hiddenFill xmlns:a14="http://schemas.microsoft.com/office/drawing/2010/main">
                <a:solidFill>
                  <a:srgbClr val="FFFFFF"/>
                </a:solidFill>
              </a14:hiddenFill>
            </a:ext>
          </a:extLst>
        </p:spPr>
      </p:pic>
      <p:sp>
        <p:nvSpPr>
          <p:cNvPr id="7" name="Номер слайда 8"/>
          <p:cNvSpPr txBox="1">
            <a:spLocks/>
          </p:cNvSpPr>
          <p:nvPr/>
        </p:nvSpPr>
        <p:spPr>
          <a:xfrm>
            <a:off x="8424000" y="6480000"/>
            <a:ext cx="720000" cy="360362"/>
          </a:xfrm>
          <a:prstGeom prst="rect">
            <a:avLst/>
          </a:prstGeom>
        </p:spPr>
        <p:txBody>
          <a:bodyPr vert="horz" lIns="91440" tIns="45720" rIns="91440" bIns="45720" rtlCol="0" anchor="ctr"/>
          <a:lstStyle>
            <a:defPPr>
              <a:defRPr lang="ru-RU"/>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fld id="{1A3AC331-A60D-4839-B69B-CF1012BBD75A}" type="slidenum">
              <a:rPr lang="ru-RU" sz="2200" smtClean="0">
                <a:solidFill>
                  <a:schemeClr val="tx1"/>
                </a:solidFill>
                <a:latin typeface="Arial" pitchFamily="34" charset="0"/>
                <a:cs typeface="Arial" pitchFamily="34" charset="0"/>
              </a:rPr>
              <a:pPr/>
              <a:t>2</a:t>
            </a:fld>
            <a:endParaRPr lang="ru-RU" sz="22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Модель </a:t>
            </a:r>
            <a:r>
              <a:rPr lang="en-US" sz="2400" dirty="0" smtClean="0">
                <a:latin typeface="Arial" panose="020B0604020202020204" pitchFamily="34" charset="0"/>
                <a:cs typeface="Arial" panose="020B0604020202020204" pitchFamily="34" charset="0"/>
              </a:rPr>
              <a:t>OSI</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1631216"/>
          </a:xfrm>
          <a:prstGeom prst="rect">
            <a:avLst/>
          </a:prstGeom>
        </p:spPr>
        <p:txBody>
          <a:bodyPr wrap="square">
            <a:spAutoFit/>
          </a:bodyPr>
          <a:lstStyle/>
          <a:p>
            <a:pPr algn="just"/>
            <a:r>
              <a:rPr lang="ru-RU" sz="2000" dirty="0" smtClean="0">
                <a:latin typeface="Arial" panose="020B0604020202020204" pitchFamily="34" charset="0"/>
                <a:cs typeface="Arial" panose="020B0604020202020204" pitchFamily="34" charset="0"/>
              </a:rPr>
              <a:t>Взаимодействие между узлами в Интернете построено </a:t>
            </a:r>
            <a:r>
              <a:rPr lang="ru-RU" sz="2000" dirty="0">
                <a:latin typeface="Arial" panose="020B0604020202020204" pitchFamily="34" charset="0"/>
                <a:cs typeface="Arial" panose="020B0604020202020204" pitchFamily="34" charset="0"/>
              </a:rPr>
              <a:t>по многоуровневому принципу, от физического уровня, связанного с физическими аспектами передачи двоичной информации, и до прикладного уровня, обеспечивающего интерфейс между пользователем и сетью</a:t>
            </a: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20</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318" y="2060611"/>
            <a:ext cx="5249364" cy="43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755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Определение</a:t>
            </a:r>
            <a:endParaRPr lang="uk-UA" sz="2400" dirty="0">
              <a:latin typeface="Arial" panose="020B0604020202020204" pitchFamily="34" charset="0"/>
              <a:cs typeface="Arial" panose="020B0604020202020204" pitchFamily="34" charset="0"/>
            </a:endParaRPr>
          </a:p>
        </p:txBody>
      </p:sp>
      <p:sp>
        <p:nvSpPr>
          <p:cNvPr id="9" name="Прямоугольник 8"/>
          <p:cNvSpPr/>
          <p:nvPr/>
        </p:nvSpPr>
        <p:spPr>
          <a:xfrm>
            <a:off x="0" y="720000"/>
            <a:ext cx="9144000" cy="3170099"/>
          </a:xfrm>
          <a:prstGeom prst="rect">
            <a:avLst/>
          </a:prstGeom>
        </p:spPr>
        <p:txBody>
          <a:bodyPr wrap="square">
            <a:spAutoFit/>
          </a:bodyPr>
          <a:lstStyle/>
          <a:p>
            <a:pPr algn="just"/>
            <a:r>
              <a:rPr lang="ru-RU" sz="2000" b="1" dirty="0">
                <a:latin typeface="Arial" panose="020B0604020202020204" pitchFamily="34" charset="0"/>
                <a:cs typeface="Arial" panose="020B0604020202020204" pitchFamily="34" charset="0"/>
              </a:rPr>
              <a:t>HTTP</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HyperText</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Transfer</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Protocol</a:t>
            </a:r>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протокол </a:t>
            </a:r>
            <a:r>
              <a:rPr lang="ru-RU" sz="2000" dirty="0">
                <a:latin typeface="Arial" panose="020B0604020202020204" pitchFamily="34" charset="0"/>
                <a:cs typeface="Arial" panose="020B0604020202020204" pitchFamily="34" charset="0"/>
              </a:rPr>
              <a:t>передачи гипертекста) – это протокол прикладного уровня, разработанный для обмена гипертекстовой информацией в </a:t>
            </a:r>
            <a:r>
              <a:rPr lang="ru-RU" sz="2000" dirty="0" smtClean="0">
                <a:latin typeface="Arial" panose="020B0604020202020204" pitchFamily="34" charset="0"/>
                <a:cs typeface="Arial" panose="020B0604020202020204" pitchFamily="34" charset="0"/>
              </a:rPr>
              <a:t>Интернете</a:t>
            </a:r>
            <a:endParaRPr lang="ru-RU" sz="2000" dirty="0">
              <a:latin typeface="Arial" panose="020B0604020202020204" pitchFamily="34" charset="0"/>
              <a:cs typeface="Arial" panose="020B0604020202020204" pitchFamily="34" charset="0"/>
            </a:endParaRPr>
          </a:p>
          <a:p>
            <a:pPr algn="just"/>
            <a:endParaRPr lang="uk-UA" sz="2000" dirty="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HTTP предоставляет набор методов для указания целей запроса, отправляемого серверу. Эти методы основаны на дисциплине ссылок, где для указания ресурса, к которому должен быть применен данный метод, используется универсальный идентификатор ресурсов </a:t>
            </a:r>
            <a:r>
              <a:rPr lang="en-US" sz="2000" b="1" dirty="0" smtClean="0">
                <a:latin typeface="Arial" panose="020B0604020202020204" pitchFamily="34" charset="0"/>
                <a:cs typeface="Arial" panose="020B0604020202020204" pitchFamily="34" charset="0"/>
              </a:rPr>
              <a:t>URI</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в виде местонахождения </a:t>
            </a:r>
            <a:r>
              <a:rPr lang="ru-RU" sz="2000" dirty="0" smtClean="0">
                <a:latin typeface="Arial" panose="020B0604020202020204" pitchFamily="34" charset="0"/>
                <a:cs typeface="Arial" panose="020B0604020202020204" pitchFamily="34" charset="0"/>
              </a:rPr>
              <a:t>ресурса</a:t>
            </a:r>
            <a:r>
              <a:rPr lang="en-US" sz="2000" dirty="0" smtClean="0">
                <a:latin typeface="Arial" panose="020B0604020202020204" pitchFamily="34" charset="0"/>
                <a:cs typeface="Arial" panose="020B0604020202020204" pitchFamily="34" charset="0"/>
              </a:rPr>
              <a:t> </a:t>
            </a:r>
            <a:r>
              <a:rPr lang="ru-RU" sz="2000" b="1" dirty="0" smtClean="0">
                <a:latin typeface="Arial" panose="020B0604020202020204" pitchFamily="34" charset="0"/>
                <a:cs typeface="Arial" panose="020B0604020202020204" pitchFamily="34" charset="0"/>
              </a:rPr>
              <a:t>URL</a:t>
            </a:r>
            <a:r>
              <a:rPr lang="ru-RU" sz="2000" dirty="0" smtClean="0">
                <a:latin typeface="Arial" panose="020B0604020202020204" pitchFamily="34" charset="0"/>
                <a:cs typeface="Arial" panose="020B0604020202020204" pitchFamily="34" charset="0"/>
              </a:rPr>
              <a:t> и/или </a:t>
            </a:r>
            <a:r>
              <a:rPr lang="ru-RU" sz="2000" dirty="0">
                <a:latin typeface="Arial" panose="020B0604020202020204" pitchFamily="34" charset="0"/>
                <a:cs typeface="Arial" panose="020B0604020202020204" pitchFamily="34" charset="0"/>
              </a:rPr>
              <a:t>в виде его универсального имени </a:t>
            </a:r>
            <a:r>
              <a:rPr lang="ru-RU" sz="2000" b="1" dirty="0" smtClean="0">
                <a:latin typeface="Arial" panose="020B0604020202020204" pitchFamily="34" charset="0"/>
                <a:cs typeface="Arial" panose="020B0604020202020204" pitchFamily="34" charset="0"/>
              </a:rPr>
              <a:t>URN</a:t>
            </a:r>
            <a:endParaRPr lang="en-US" sz="2000" b="1" dirty="0" smtClean="0">
              <a:latin typeface="Arial" panose="020B0604020202020204" pitchFamily="34" charset="0"/>
              <a:cs typeface="Arial" panose="020B0604020202020204" pitchFamily="34" charset="0"/>
            </a:endParaRPr>
          </a:p>
        </p:txBody>
      </p:sp>
      <p:sp>
        <p:nvSpPr>
          <p:cNvPr id="12"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21</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3991697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a:t>
            </a:r>
            <a:r>
              <a:rPr lang="en-US" sz="2400" dirty="0" smtClean="0">
                <a:latin typeface="Arial" panose="020B0604020202020204" pitchFamily="34" charset="0"/>
                <a:cs typeface="Arial" panose="020B0604020202020204" pitchFamily="34" charset="0"/>
              </a:rPr>
              <a:t>URL. URN. URI</a:t>
            </a:r>
            <a:endParaRPr lang="uk-UA" sz="2400" dirty="0">
              <a:latin typeface="Arial" panose="020B0604020202020204" pitchFamily="34" charset="0"/>
              <a:cs typeface="Arial" panose="020B0604020202020204" pitchFamily="34" charset="0"/>
            </a:endParaRPr>
          </a:p>
        </p:txBody>
      </p:sp>
      <p:sp>
        <p:nvSpPr>
          <p:cNvPr id="9" name="Прямоугольник 8"/>
          <p:cNvSpPr/>
          <p:nvPr/>
        </p:nvSpPr>
        <p:spPr>
          <a:xfrm>
            <a:off x="0" y="720000"/>
            <a:ext cx="8928000" cy="4708981"/>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URL (</a:t>
            </a:r>
            <a:r>
              <a:rPr lang="ru-RU" sz="2000" dirty="0" err="1">
                <a:latin typeface="Arial" panose="020B0604020202020204" pitchFamily="34" charset="0"/>
                <a:cs typeface="Arial" panose="020B0604020202020204" pitchFamily="34" charset="0"/>
              </a:rPr>
              <a:t>Uniform</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Resource</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Locator</a:t>
            </a:r>
            <a:r>
              <a:rPr lang="ru-RU" sz="2000" dirty="0">
                <a:latin typeface="Arial" panose="020B0604020202020204" pitchFamily="34" charset="0"/>
                <a:cs typeface="Arial" panose="020B0604020202020204" pitchFamily="34" charset="0"/>
              </a:rPr>
              <a:t>, унифицированный определитель местонахождения ресурса)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адрес некоторого ресурса в Интернете. URL определяет местонахождение ресурса и способ обращения к </a:t>
            </a:r>
            <a:r>
              <a:rPr lang="ru-RU" sz="2000" dirty="0" smtClean="0">
                <a:latin typeface="Arial" panose="020B0604020202020204" pitchFamily="34" charset="0"/>
                <a:cs typeface="Arial" panose="020B0604020202020204" pitchFamily="34" charset="0"/>
              </a:rPr>
              <a:t>нему</a:t>
            </a:r>
          </a:p>
          <a:p>
            <a:pPr algn="just"/>
            <a:endParaRPr lang="ru-RU" sz="2000" dirty="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URN (</a:t>
            </a:r>
            <a:r>
              <a:rPr lang="ru-RU" sz="2000" dirty="0" err="1">
                <a:latin typeface="Arial" panose="020B0604020202020204" pitchFamily="34" charset="0"/>
                <a:cs typeface="Arial" panose="020B0604020202020204" pitchFamily="34" charset="0"/>
              </a:rPr>
              <a:t>Unifrorm</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Resource</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Name</a:t>
            </a:r>
            <a:r>
              <a:rPr lang="ru-RU" sz="2000" dirty="0">
                <a:latin typeface="Arial" panose="020B0604020202020204" pitchFamily="34" charset="0"/>
                <a:cs typeface="Arial" panose="020B0604020202020204" pitchFamily="34" charset="0"/>
              </a:rPr>
              <a:t>, унифицированное имя ресурса)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имя некоторого ресурса в Интернете. Смысл URN в том, что он определяет только название конкретного предмета, который может находится во множестве конкретных </a:t>
            </a:r>
            <a:r>
              <a:rPr lang="ru-RU" sz="2000" dirty="0" smtClean="0">
                <a:latin typeface="Arial" panose="020B0604020202020204" pitchFamily="34" charset="0"/>
                <a:cs typeface="Arial" panose="020B0604020202020204" pitchFamily="34" charset="0"/>
              </a:rPr>
              <a:t>мест</a:t>
            </a:r>
          </a:p>
          <a:p>
            <a:pPr algn="just"/>
            <a:endParaRPr lang="ru-RU" sz="2000" dirty="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URI (</a:t>
            </a:r>
            <a:r>
              <a:rPr lang="ru-RU" sz="2000" dirty="0" err="1">
                <a:latin typeface="Arial" panose="020B0604020202020204" pitchFamily="34" charset="0"/>
                <a:cs typeface="Arial" panose="020B0604020202020204" pitchFamily="34" charset="0"/>
              </a:rPr>
              <a:t>Uniform</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Resource</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Identifier</a:t>
            </a:r>
            <a:r>
              <a:rPr lang="ru-RU" sz="2000" dirty="0">
                <a:latin typeface="Arial" panose="020B0604020202020204" pitchFamily="34" charset="0"/>
                <a:cs typeface="Arial" panose="020B0604020202020204" pitchFamily="34" charset="0"/>
              </a:rPr>
              <a:t>, унифицированный идентификатор ресурса)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обозначает имя и адрес ресурса в сети. Как правило делится на URL и URN, поэтому URL и URN это составляющие </a:t>
            </a:r>
            <a:r>
              <a:rPr lang="ru-RU" sz="2000" dirty="0" smtClean="0">
                <a:latin typeface="Arial" panose="020B0604020202020204" pitchFamily="34" charset="0"/>
                <a:cs typeface="Arial" panose="020B0604020202020204" pitchFamily="34" charset="0"/>
              </a:rPr>
              <a:t>URI</a:t>
            </a:r>
            <a:endParaRPr lang="ru-RU" sz="2000" dirty="0">
              <a:latin typeface="Arial" panose="020B0604020202020204" pitchFamily="34" charset="0"/>
              <a:cs typeface="Arial" panose="020B0604020202020204" pitchFamily="34" charset="0"/>
            </a:endParaRPr>
          </a:p>
          <a:p>
            <a:pPr algn="just"/>
            <a:endParaRPr lang="ru-RU" sz="2000" dirty="0" smtClean="0">
              <a:latin typeface="Arial" panose="020B0604020202020204" pitchFamily="34" charset="0"/>
              <a:cs typeface="Arial" panose="020B0604020202020204" pitchFamily="34" charset="0"/>
            </a:endParaRPr>
          </a:p>
          <a:p>
            <a:pPr algn="just"/>
            <a:r>
              <a:rPr lang="ru-RU" sz="2000" dirty="0" smtClean="0">
                <a:latin typeface="Arial" panose="020B0604020202020204" pitchFamily="34" charset="0"/>
                <a:cs typeface="Arial" panose="020B0604020202020204" pitchFamily="34" charset="0"/>
              </a:rPr>
              <a:t>Итог</a:t>
            </a:r>
            <a:r>
              <a:rPr lang="ru-RU" sz="2000" dirty="0">
                <a:latin typeface="Arial" panose="020B0604020202020204" pitchFamily="34" charset="0"/>
                <a:cs typeface="Arial" panose="020B0604020202020204" pitchFamily="34" charset="0"/>
              </a:rPr>
              <a:t>:</a:t>
            </a:r>
          </a:p>
          <a:p>
            <a:pPr algn="just"/>
            <a:r>
              <a:rPr lang="ru-RU" sz="2000" dirty="0">
                <a:latin typeface="Arial" panose="020B0604020202020204" pitchFamily="34" charset="0"/>
                <a:cs typeface="Arial" panose="020B0604020202020204" pitchFamily="34" charset="0"/>
              </a:rPr>
              <a:t>URI = URL или URI = URN или URI = URL + </a:t>
            </a:r>
            <a:r>
              <a:rPr lang="ru-RU" sz="2000" dirty="0" smtClean="0">
                <a:latin typeface="Arial" panose="020B0604020202020204" pitchFamily="34" charset="0"/>
                <a:cs typeface="Arial" panose="020B0604020202020204" pitchFamily="34" charset="0"/>
              </a:rPr>
              <a:t>URN</a:t>
            </a:r>
          </a:p>
        </p:txBody>
      </p:sp>
      <p:sp>
        <p:nvSpPr>
          <p:cNvPr id="4" name="Прямоугольник 3"/>
          <p:cNvSpPr/>
          <p:nvPr/>
        </p:nvSpPr>
        <p:spPr>
          <a:xfrm>
            <a:off x="0" y="5373216"/>
            <a:ext cx="9144000" cy="923330"/>
          </a:xfrm>
          <a:prstGeom prst="rect">
            <a:avLst/>
          </a:prstGeom>
          <a:solidFill>
            <a:schemeClr val="bg1">
              <a:lumMod val="85000"/>
            </a:schemeClr>
          </a:solidFill>
        </p:spPr>
        <p:txBody>
          <a:bodyPr wrap="square">
            <a:spAutoFit/>
          </a:bodyPr>
          <a:lstStyle/>
          <a:p>
            <a:pPr algn="just"/>
            <a:r>
              <a:rPr lang="en-US" dirty="0">
                <a:latin typeface="Arial" panose="020B0604020202020204" pitchFamily="34" charset="0"/>
                <a:cs typeface="Arial" panose="020B0604020202020204" pitchFamily="34" charset="0"/>
              </a:rPr>
              <a:t>URL = http://en.wikipedia.org</a:t>
            </a:r>
          </a:p>
          <a:p>
            <a:pPr algn="just"/>
            <a:r>
              <a:rPr lang="en-US" dirty="0">
                <a:latin typeface="Arial" panose="020B0604020202020204" pitchFamily="34" charset="0"/>
                <a:cs typeface="Arial" panose="020B0604020202020204" pitchFamily="34" charset="0"/>
              </a:rPr>
              <a:t>URN = /wiki/</a:t>
            </a:r>
            <a:r>
              <a:rPr lang="en-US" dirty="0" err="1">
                <a:latin typeface="Arial" panose="020B0604020202020204" pitchFamily="34" charset="0"/>
                <a:cs typeface="Arial" panose="020B0604020202020204" pitchFamily="34" charset="0"/>
              </a:rPr>
              <a:t>Uniform_Resource_Identifier</a:t>
            </a: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URI = http://en.wikipedia.org/wiki/Uniform_Resource_Identifier</a:t>
            </a:r>
            <a:endParaRPr lang="ru-RU" dirty="0">
              <a:latin typeface="Arial" panose="020B0604020202020204" pitchFamily="34" charset="0"/>
              <a:cs typeface="Arial" panose="020B0604020202020204" pitchFamily="34" charset="0"/>
            </a:endParaRPr>
          </a:p>
        </p:txBody>
      </p:sp>
      <p:sp>
        <p:nvSpPr>
          <p:cNvPr id="12"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22</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1887350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http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710" y="3501008"/>
            <a:ext cx="3788560" cy="2952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a:t>
            </a:r>
            <a:endParaRPr lang="uk-UA" sz="2400" dirty="0">
              <a:latin typeface="Arial" panose="020B0604020202020204" pitchFamily="34" charset="0"/>
              <a:cs typeface="Arial" panose="020B0604020202020204" pitchFamily="34" charset="0"/>
            </a:endParaRPr>
          </a:p>
        </p:txBody>
      </p:sp>
      <p:sp>
        <p:nvSpPr>
          <p:cNvPr id="9" name="Прямоугольник 8"/>
          <p:cNvSpPr/>
          <p:nvPr/>
        </p:nvSpPr>
        <p:spPr>
          <a:xfrm>
            <a:off x="0" y="720000"/>
            <a:ext cx="9144000" cy="3170099"/>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Каждое HTTP-сообщение состоит из трёх частей, которые передаются в указанном порядке:</a:t>
            </a:r>
          </a:p>
          <a:p>
            <a:pPr marL="342900" indent="-342900" algn="just">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Стартовая </a:t>
            </a:r>
            <a:r>
              <a:rPr lang="ru-RU" sz="2000" b="1" dirty="0">
                <a:latin typeface="Arial" panose="020B0604020202020204" pitchFamily="34" charset="0"/>
                <a:cs typeface="Arial" panose="020B0604020202020204" pitchFamily="34" charset="0"/>
              </a:rPr>
              <a:t>строка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определяет тип </a:t>
            </a:r>
            <a:r>
              <a:rPr lang="ru-RU" sz="2000" dirty="0" smtClean="0">
                <a:latin typeface="Arial" panose="020B0604020202020204" pitchFamily="34" charset="0"/>
                <a:cs typeface="Arial" panose="020B0604020202020204" pitchFamily="34" charset="0"/>
              </a:rPr>
              <a:t>сообщения</a:t>
            </a:r>
            <a:endParaRPr lang="ru-RU"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Заголовки</a:t>
            </a:r>
            <a:r>
              <a:rPr lang="ru-RU" sz="2000" dirty="0" smtClean="0">
                <a:latin typeface="Arial" panose="020B0604020202020204" pitchFamily="34" charset="0"/>
                <a:cs typeface="Arial" panose="020B0604020202020204" pitchFamily="34" charset="0"/>
              </a:rPr>
              <a:t> –  метаданные (данные о данных), характеризуют </a:t>
            </a:r>
            <a:r>
              <a:rPr lang="ru-RU" sz="2000" dirty="0">
                <a:latin typeface="Arial" panose="020B0604020202020204" pitchFamily="34" charset="0"/>
                <a:cs typeface="Arial" panose="020B0604020202020204" pitchFamily="34" charset="0"/>
              </a:rPr>
              <a:t>тело сообщения, параметры передачи и прочие </a:t>
            </a:r>
            <a:r>
              <a:rPr lang="ru-RU" sz="2000" dirty="0" smtClean="0">
                <a:latin typeface="Arial" panose="020B0604020202020204" pitchFamily="34" charset="0"/>
                <a:cs typeface="Arial" panose="020B0604020202020204" pitchFamily="34" charset="0"/>
              </a:rPr>
              <a:t>сведения</a:t>
            </a:r>
            <a:endParaRPr lang="ru-RU"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ru-RU" sz="2000" b="1" dirty="0">
                <a:latin typeface="Arial" panose="020B0604020202020204" pitchFamily="34" charset="0"/>
                <a:cs typeface="Arial" panose="020B0604020202020204" pitchFamily="34" charset="0"/>
              </a:rPr>
              <a:t>Тело сообщения </a:t>
            </a:r>
            <a:r>
              <a:rPr lang="ru-RU" sz="2000" b="1"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непосредственно данные </a:t>
            </a:r>
            <a:r>
              <a:rPr lang="ru-RU" sz="2000" dirty="0" smtClean="0">
                <a:latin typeface="Arial" panose="020B0604020202020204" pitchFamily="34" charset="0"/>
                <a:cs typeface="Arial" panose="020B0604020202020204" pitchFamily="34" charset="0"/>
              </a:rPr>
              <a:t>сообщения. Обязательно </a:t>
            </a:r>
            <a:r>
              <a:rPr lang="ru-RU" sz="2000" dirty="0">
                <a:latin typeface="Arial" panose="020B0604020202020204" pitchFamily="34" charset="0"/>
                <a:cs typeface="Arial" panose="020B0604020202020204" pitchFamily="34" charset="0"/>
              </a:rPr>
              <a:t>должно отделяться от заголовков пустой </a:t>
            </a:r>
            <a:r>
              <a:rPr lang="ru-RU" sz="2000" dirty="0" smtClean="0">
                <a:latin typeface="Arial" panose="020B0604020202020204" pitchFamily="34" charset="0"/>
                <a:cs typeface="Arial" panose="020B0604020202020204" pitchFamily="34" charset="0"/>
              </a:rPr>
              <a:t>строкой</a:t>
            </a:r>
          </a:p>
          <a:p>
            <a:pPr algn="just"/>
            <a:r>
              <a:rPr lang="ru-RU" sz="2000" dirty="0" smtClean="0">
                <a:solidFill>
                  <a:srgbClr val="FF0000"/>
                </a:solidFill>
                <a:latin typeface="Arial" panose="020B0604020202020204" pitchFamily="34" charset="0"/>
                <a:cs typeface="Arial" panose="020B0604020202020204" pitchFamily="34" charset="0"/>
              </a:rPr>
              <a:t>Обратите внимание</a:t>
            </a:r>
            <a:r>
              <a:rPr lang="ru-RU" sz="2000" dirty="0" smtClean="0">
                <a:latin typeface="Arial" panose="020B0604020202020204" pitchFamily="34" charset="0"/>
                <a:cs typeface="Arial" panose="020B0604020202020204" pitchFamily="34" charset="0"/>
              </a:rPr>
              <a:t>, заголовки </a:t>
            </a:r>
            <a:r>
              <a:rPr lang="ru-RU" sz="2000" dirty="0">
                <a:latin typeface="Arial" panose="020B0604020202020204" pitchFamily="34" charset="0"/>
                <a:cs typeface="Arial" panose="020B0604020202020204" pitchFamily="34" charset="0"/>
              </a:rPr>
              <a:t>и тело сообщения могут отсутствовать, но стартовая строка является обязательным элементом, так как указывает на тип </a:t>
            </a:r>
            <a:r>
              <a:rPr lang="ru-RU" sz="2000" dirty="0" smtClean="0">
                <a:latin typeface="Arial" panose="020B0604020202020204" pitchFamily="34" charset="0"/>
                <a:cs typeface="Arial" panose="020B0604020202020204" pitchFamily="34" charset="0"/>
              </a:rPr>
              <a:t>запроса/ответа</a:t>
            </a:r>
            <a:endParaRPr lang="ru-RU" sz="2000" dirty="0">
              <a:latin typeface="Arial" panose="020B0604020202020204" pitchFamily="34" charset="0"/>
              <a:cs typeface="Arial" panose="020B0604020202020204" pitchFamily="34" charset="0"/>
            </a:endParaRPr>
          </a:p>
        </p:txBody>
      </p:sp>
      <p:sp>
        <p:nvSpPr>
          <p:cNvPr id="12"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23</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1510905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Стартовая строка</a:t>
            </a:r>
            <a:endParaRPr lang="uk-UA" sz="2400" dirty="0">
              <a:latin typeface="Arial" panose="020B0604020202020204" pitchFamily="34" charset="0"/>
              <a:cs typeface="Arial" panose="020B0604020202020204" pitchFamily="34" charset="0"/>
            </a:endParaRPr>
          </a:p>
        </p:txBody>
      </p:sp>
      <p:sp>
        <p:nvSpPr>
          <p:cNvPr id="9" name="Прямоугольник 8"/>
          <p:cNvSpPr/>
          <p:nvPr/>
        </p:nvSpPr>
        <p:spPr>
          <a:xfrm>
            <a:off x="0" y="720000"/>
            <a:ext cx="9072000" cy="1938992"/>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Стартовые строки различаются для </a:t>
            </a:r>
            <a:r>
              <a:rPr lang="ru-RU" sz="2000" b="1" dirty="0">
                <a:latin typeface="Arial" panose="020B0604020202020204" pitchFamily="34" charset="0"/>
                <a:cs typeface="Arial" panose="020B0604020202020204" pitchFamily="34" charset="0"/>
              </a:rPr>
              <a:t>запроса</a:t>
            </a:r>
            <a:r>
              <a:rPr lang="ru-RU" sz="2000" dirty="0">
                <a:latin typeface="Arial" panose="020B0604020202020204" pitchFamily="34" charset="0"/>
                <a:cs typeface="Arial" panose="020B0604020202020204" pitchFamily="34" charset="0"/>
              </a:rPr>
              <a:t> и </a:t>
            </a:r>
            <a:r>
              <a:rPr lang="ru-RU" sz="2000" b="1" dirty="0" smtClean="0">
                <a:latin typeface="Arial" panose="020B0604020202020204" pitchFamily="34" charset="0"/>
                <a:cs typeface="Arial" panose="020B0604020202020204" pitchFamily="34" charset="0"/>
              </a:rPr>
              <a:t>ответа</a:t>
            </a:r>
          </a:p>
          <a:p>
            <a:pPr algn="just"/>
            <a:r>
              <a:rPr lang="ru-RU" sz="2000" dirty="0" smtClean="0">
                <a:latin typeface="Arial" panose="020B0604020202020204" pitchFamily="34" charset="0"/>
                <a:cs typeface="Arial" panose="020B0604020202020204" pitchFamily="34" charset="0"/>
              </a:rPr>
              <a:t>Строка запроса: </a:t>
            </a:r>
            <a:r>
              <a:rPr lang="ru-RU" sz="2000" dirty="0" smtClean="0">
                <a:latin typeface="Courier New" panose="02070309020205020404" pitchFamily="49" charset="0"/>
                <a:cs typeface="Courier New" panose="02070309020205020404" pitchFamily="49" charset="0"/>
              </a:rPr>
              <a:t>Метод </a:t>
            </a:r>
            <a:r>
              <a:rPr lang="ru-RU" sz="2000" dirty="0">
                <a:latin typeface="Courier New" panose="02070309020205020404" pitchFamily="49" charset="0"/>
                <a:cs typeface="Courier New" panose="02070309020205020404" pitchFamily="49" charset="0"/>
              </a:rPr>
              <a:t>URI HTTP/Версия</a:t>
            </a:r>
          </a:p>
          <a:p>
            <a:pPr algn="just"/>
            <a:r>
              <a:rPr lang="ru-RU" sz="2000" dirty="0" smtClean="0">
                <a:latin typeface="Arial" panose="020B0604020202020204" pitchFamily="34" charset="0"/>
                <a:cs typeface="Arial" panose="020B0604020202020204" pitchFamily="34" charset="0"/>
              </a:rPr>
              <a:t>Где:</a:t>
            </a:r>
            <a:endParaRPr lang="ru-RU"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ru-RU" sz="2000" b="1" dirty="0">
                <a:latin typeface="Arial" panose="020B0604020202020204" pitchFamily="34" charset="0"/>
                <a:cs typeface="Arial" panose="020B0604020202020204" pitchFamily="34" charset="0"/>
              </a:rPr>
              <a:t>Метод</a:t>
            </a:r>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название запроса, одно слово заглавными </a:t>
            </a:r>
            <a:r>
              <a:rPr lang="ru-RU" sz="2000" dirty="0" smtClean="0">
                <a:latin typeface="Arial" panose="020B0604020202020204" pitchFamily="34" charset="0"/>
                <a:cs typeface="Arial" panose="020B0604020202020204" pitchFamily="34" charset="0"/>
              </a:rPr>
              <a:t>буквами</a:t>
            </a:r>
          </a:p>
          <a:p>
            <a:pPr marL="342900" indent="-342900" algn="just">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URI</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 определяет путь к запрашиваемому </a:t>
            </a:r>
            <a:r>
              <a:rPr lang="ru-RU" sz="2000" dirty="0" smtClean="0">
                <a:latin typeface="Arial" panose="020B0604020202020204" pitchFamily="34" charset="0"/>
                <a:cs typeface="Arial" panose="020B0604020202020204" pitchFamily="34" charset="0"/>
              </a:rPr>
              <a:t>документу</a:t>
            </a:r>
            <a:endParaRPr lang="ru-RU"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Версия</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пара разделённых точкой </a:t>
            </a:r>
            <a:r>
              <a:rPr lang="ru-RU" sz="2000" dirty="0" smtClean="0">
                <a:latin typeface="Arial" panose="020B0604020202020204" pitchFamily="34" charset="0"/>
                <a:cs typeface="Arial" panose="020B0604020202020204" pitchFamily="34" charset="0"/>
              </a:rPr>
              <a:t>цифр</a:t>
            </a:r>
            <a:endParaRPr lang="ru-RU" sz="2000" dirty="0">
              <a:latin typeface="Arial" panose="020B0604020202020204" pitchFamily="34" charset="0"/>
              <a:cs typeface="Arial" panose="020B0604020202020204" pitchFamily="34" charset="0"/>
            </a:endParaRPr>
          </a:p>
        </p:txBody>
      </p:sp>
      <p:sp>
        <p:nvSpPr>
          <p:cNvPr id="4" name="Прямоугольник 3"/>
          <p:cNvSpPr/>
          <p:nvPr/>
        </p:nvSpPr>
        <p:spPr>
          <a:xfrm>
            <a:off x="0" y="2708920"/>
            <a:ext cx="9144000" cy="400110"/>
          </a:xfrm>
          <a:prstGeom prst="rect">
            <a:avLst/>
          </a:prstGeom>
          <a:solidFill>
            <a:schemeClr val="bg1">
              <a:lumMod val="85000"/>
            </a:schemeClr>
          </a:solidFill>
        </p:spPr>
        <p:txBody>
          <a:bodyPr wrap="square">
            <a:spAutoFit/>
          </a:bodyPr>
          <a:lstStyle/>
          <a:p>
            <a:r>
              <a:rPr lang="en-US" sz="2000">
                <a:latin typeface="Arial" panose="020B0604020202020204" pitchFamily="34" charset="0"/>
                <a:cs typeface="Arial" panose="020B0604020202020204" pitchFamily="34" charset="0"/>
              </a:rPr>
              <a:t>GET </a:t>
            </a:r>
            <a:r>
              <a:rPr lang="en-US" sz="2000" smtClean="0">
                <a:latin typeface="Arial" panose="020B0604020202020204" pitchFamily="34" charset="0"/>
                <a:cs typeface="Arial" panose="020B0604020202020204" pitchFamily="34" charset="0"/>
              </a:rPr>
              <a:t>www.example.com/index.html </a:t>
            </a:r>
            <a:r>
              <a:rPr lang="en-US" sz="2000" dirty="0" smtClean="0">
                <a:latin typeface="Arial" panose="020B0604020202020204" pitchFamily="34" charset="0"/>
                <a:cs typeface="Arial" panose="020B0604020202020204" pitchFamily="34" charset="0"/>
              </a:rPr>
              <a:t>HTTP/1.1</a:t>
            </a:r>
            <a:endParaRPr lang="en-US" sz="2000" dirty="0">
              <a:latin typeface="Arial" panose="020B0604020202020204" pitchFamily="34" charset="0"/>
              <a:cs typeface="Arial" panose="020B0604020202020204" pitchFamily="34" charset="0"/>
            </a:endParaRPr>
          </a:p>
        </p:txBody>
      </p:sp>
      <p:sp>
        <p:nvSpPr>
          <p:cNvPr id="8" name="Прямоугольник 7"/>
          <p:cNvSpPr/>
          <p:nvPr/>
        </p:nvSpPr>
        <p:spPr>
          <a:xfrm>
            <a:off x="0" y="3486487"/>
            <a:ext cx="9144000" cy="2246769"/>
          </a:xfrm>
          <a:prstGeom prst="rect">
            <a:avLst/>
          </a:prstGeom>
        </p:spPr>
        <p:txBody>
          <a:bodyPr wrap="square">
            <a:spAutoFit/>
          </a:bodyPr>
          <a:lstStyle/>
          <a:p>
            <a:pPr algn="just"/>
            <a:r>
              <a:rPr lang="ru-RU" sz="2000" dirty="0" smtClean="0">
                <a:latin typeface="Arial" panose="020B0604020202020204" pitchFamily="34" charset="0"/>
                <a:cs typeface="Arial" panose="020B0604020202020204" pitchFamily="34" charset="0"/>
              </a:rPr>
              <a:t>Строка </a:t>
            </a:r>
            <a:r>
              <a:rPr lang="ru-RU" sz="2000" dirty="0">
                <a:latin typeface="Arial" panose="020B0604020202020204" pitchFamily="34" charset="0"/>
                <a:cs typeface="Arial" panose="020B0604020202020204" pitchFamily="34" charset="0"/>
              </a:rPr>
              <a:t>ответа </a:t>
            </a:r>
            <a:r>
              <a:rPr lang="ru-RU" sz="2000" dirty="0" smtClean="0">
                <a:latin typeface="Arial" panose="020B0604020202020204" pitchFamily="34" charset="0"/>
                <a:cs typeface="Arial" panose="020B0604020202020204" pitchFamily="34" charset="0"/>
              </a:rPr>
              <a:t>сервера: </a:t>
            </a:r>
            <a:r>
              <a:rPr lang="ru-RU" sz="2000" dirty="0">
                <a:latin typeface="Courier New" panose="02070309020205020404" pitchFamily="49" charset="0"/>
                <a:cs typeface="Courier New" panose="02070309020205020404" pitchFamily="49" charset="0"/>
              </a:rPr>
              <a:t>HTTP/Версия </a:t>
            </a:r>
            <a:r>
              <a:rPr lang="ru-RU" sz="2000" dirty="0" err="1">
                <a:latin typeface="Courier New" panose="02070309020205020404" pitchFamily="49" charset="0"/>
                <a:cs typeface="Courier New" panose="02070309020205020404" pitchFamily="49" charset="0"/>
              </a:rPr>
              <a:t>КодСостояния</a:t>
            </a:r>
            <a:r>
              <a:rPr lang="ru-RU" sz="2000" dirty="0">
                <a:latin typeface="Courier New" panose="02070309020205020404" pitchFamily="49" charset="0"/>
                <a:cs typeface="Courier New" panose="02070309020205020404" pitchFamily="49" charset="0"/>
              </a:rPr>
              <a:t> </a:t>
            </a:r>
            <a:r>
              <a:rPr lang="ru-RU" sz="2000" dirty="0" smtClean="0">
                <a:latin typeface="Courier New" panose="02070309020205020404" pitchFamily="49" charset="0"/>
                <a:cs typeface="Courier New" panose="02070309020205020404" pitchFamily="49" charset="0"/>
              </a:rPr>
              <a:t>Пояснение</a:t>
            </a:r>
          </a:p>
          <a:p>
            <a:pPr algn="just"/>
            <a:r>
              <a:rPr lang="ru-RU" sz="2000" dirty="0" smtClean="0">
                <a:latin typeface="Arial" panose="020B0604020202020204" pitchFamily="34" charset="0"/>
                <a:cs typeface="Arial" panose="020B0604020202020204" pitchFamily="34" charset="0"/>
              </a:rPr>
              <a:t>Где:</a:t>
            </a:r>
          </a:p>
          <a:p>
            <a:pPr marL="342900" indent="-342900" algn="just">
              <a:buFont typeface="Arial" panose="020B0604020202020204" pitchFamily="34" charset="0"/>
              <a:buChar char="•"/>
            </a:pPr>
            <a:r>
              <a:rPr lang="ru-RU" sz="2000" b="1" dirty="0">
                <a:latin typeface="Arial" panose="020B0604020202020204" pitchFamily="34" charset="0"/>
                <a:cs typeface="Arial" panose="020B0604020202020204" pitchFamily="34" charset="0"/>
              </a:rPr>
              <a:t>Версия</a:t>
            </a:r>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пара разделённых точкой цифр как в запросе</a:t>
            </a:r>
          </a:p>
          <a:p>
            <a:pPr marL="342900" indent="-342900" algn="just">
              <a:buFont typeface="Arial" panose="020B0604020202020204" pitchFamily="34" charset="0"/>
              <a:buChar char="•"/>
            </a:pPr>
            <a:r>
              <a:rPr lang="ru-RU" sz="2000" b="1" dirty="0">
                <a:latin typeface="Arial" panose="020B0604020202020204" pitchFamily="34" charset="0"/>
                <a:cs typeface="Arial" panose="020B0604020202020204" pitchFamily="34" charset="0"/>
              </a:rPr>
              <a:t>Код состояния </a:t>
            </a:r>
            <a:r>
              <a:rPr lang="ru-RU" sz="2000" dirty="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три цифры. </a:t>
            </a:r>
            <a:r>
              <a:rPr lang="ru-RU" sz="2000" dirty="0" smtClean="0">
                <a:latin typeface="Arial" panose="020B0604020202020204" pitchFamily="34" charset="0"/>
                <a:cs typeface="Arial" panose="020B0604020202020204" pitchFamily="34" charset="0"/>
              </a:rPr>
              <a:t>Пример: 404</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Not</a:t>
            </a:r>
            <a:r>
              <a:rPr lang="ru-RU" sz="2000" dirty="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Found</a:t>
            </a:r>
            <a:r>
              <a:rPr lang="ru-RU" sz="2000" dirty="0">
                <a:latin typeface="Arial" panose="020B0604020202020204" pitchFamily="34" charset="0"/>
                <a:cs typeface="Arial" panose="020B0604020202020204" pitchFamily="34" charset="0"/>
              </a:rPr>
              <a:t> – </a:t>
            </a:r>
            <a:r>
              <a:rPr lang="ru-RU" sz="2000" dirty="0" smtClean="0">
                <a:latin typeface="Arial" panose="020B0604020202020204" pitchFamily="34" charset="0"/>
                <a:cs typeface="Arial" panose="020B0604020202020204" pitchFamily="34" charset="0"/>
              </a:rPr>
              <a:t>сервер </a:t>
            </a:r>
            <a:r>
              <a:rPr lang="ru-RU" sz="2000" dirty="0">
                <a:latin typeface="Arial" panose="020B0604020202020204" pitchFamily="34" charset="0"/>
                <a:cs typeface="Arial" panose="020B0604020202020204" pitchFamily="34" charset="0"/>
              </a:rPr>
              <a:t>понял запрос, но не нашёл соответствующего ресурса по указанному </a:t>
            </a:r>
            <a:r>
              <a:rPr lang="ru-RU" sz="2000" dirty="0" smtClean="0">
                <a:latin typeface="Arial" panose="020B0604020202020204" pitchFamily="34" charset="0"/>
                <a:cs typeface="Arial" panose="020B0604020202020204" pitchFamily="34" charset="0"/>
              </a:rPr>
              <a:t>адресу </a:t>
            </a:r>
          </a:p>
          <a:p>
            <a:pPr marL="342900" indent="-342900" algn="just">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Пояснение</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текстовое короткое пояснение к коду ответа для пользователя. </a:t>
            </a:r>
            <a:r>
              <a:rPr lang="ru-RU" sz="2000" dirty="0" smtClean="0">
                <a:latin typeface="Arial" panose="020B0604020202020204" pitchFamily="34" charset="0"/>
                <a:cs typeface="Arial" panose="020B0604020202020204" pitchFamily="34" charset="0"/>
              </a:rPr>
              <a:t>Является необязательным</a:t>
            </a:r>
          </a:p>
        </p:txBody>
      </p:sp>
      <p:sp>
        <p:nvSpPr>
          <p:cNvPr id="11" name="Прямоугольник 10"/>
          <p:cNvSpPr/>
          <p:nvPr/>
        </p:nvSpPr>
        <p:spPr>
          <a:xfrm>
            <a:off x="0" y="5765194"/>
            <a:ext cx="9144000" cy="400110"/>
          </a:xfrm>
          <a:prstGeom prst="rect">
            <a:avLst/>
          </a:prstGeom>
          <a:solidFill>
            <a:schemeClr val="bg1">
              <a:lumMod val="85000"/>
            </a:schemeClr>
          </a:solidFill>
        </p:spPr>
        <p:txBody>
          <a:bodyPr wrap="square">
            <a:spAutoFit/>
          </a:bodyPr>
          <a:lstStyle/>
          <a:p>
            <a:r>
              <a:rPr lang="en-US" sz="2000" dirty="0" smtClean="0">
                <a:latin typeface="Arial" panose="020B0604020202020204" pitchFamily="34" charset="0"/>
                <a:cs typeface="Arial" panose="020B0604020202020204" pitchFamily="34" charset="0"/>
              </a:rPr>
              <a:t>HTTP/1.</a:t>
            </a:r>
            <a:r>
              <a:rPr lang="ru-RU" sz="2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200 OK</a:t>
            </a:r>
            <a:endParaRPr lang="ru-RU" sz="2000" dirty="0">
              <a:latin typeface="Arial" panose="020B0604020202020204" pitchFamily="34" charset="0"/>
              <a:cs typeface="Arial" panose="020B0604020202020204" pitchFamily="34" charset="0"/>
            </a:endParaRP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24</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278100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Методы</a:t>
            </a:r>
            <a:endParaRPr lang="uk-UA" sz="2400" dirty="0">
              <a:latin typeface="Arial" panose="020B0604020202020204" pitchFamily="34" charset="0"/>
              <a:cs typeface="Arial" panose="020B0604020202020204" pitchFamily="34" charset="0"/>
            </a:endParaRPr>
          </a:p>
        </p:txBody>
      </p:sp>
      <p:sp>
        <p:nvSpPr>
          <p:cNvPr id="9" name="Прямоугольник 8"/>
          <p:cNvSpPr/>
          <p:nvPr/>
        </p:nvSpPr>
        <p:spPr>
          <a:xfrm>
            <a:off x="0" y="720000"/>
            <a:ext cx="9144000" cy="4401205"/>
          </a:xfrm>
          <a:prstGeom prst="rect">
            <a:avLst/>
          </a:prstGeom>
        </p:spPr>
        <p:txBody>
          <a:bodyPr wrap="square">
            <a:spAutoFit/>
          </a:bodyPr>
          <a:lstStyle/>
          <a:p>
            <a:pPr algn="just"/>
            <a:r>
              <a:rPr lang="ru-RU" sz="2000" u="sng" dirty="0">
                <a:latin typeface="Arial" panose="020B0604020202020204" pitchFamily="34" charset="0"/>
                <a:cs typeface="Arial" panose="020B0604020202020204" pitchFamily="34" charset="0"/>
              </a:rPr>
              <a:t>Метод HTTP</a:t>
            </a:r>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последовательность из любых </a:t>
            </a:r>
            <a:r>
              <a:rPr lang="ru-RU" sz="2000" dirty="0" smtClean="0">
                <a:latin typeface="Arial" panose="020B0604020202020204" pitchFamily="34" charset="0"/>
                <a:cs typeface="Arial" panose="020B0604020202020204" pitchFamily="34" charset="0"/>
              </a:rPr>
              <a:t>символов </a:t>
            </a:r>
            <a:r>
              <a:rPr lang="ru-RU" sz="2000" dirty="0">
                <a:latin typeface="Arial" panose="020B0604020202020204" pitchFamily="34" charset="0"/>
                <a:cs typeface="Arial" panose="020B0604020202020204" pitchFamily="34" charset="0"/>
              </a:rPr>
              <a:t>указывающая на основную операцию над ресурсом. Обычно метод представляет собой короткое английское слово, записанное заглавными </a:t>
            </a:r>
            <a:r>
              <a:rPr lang="ru-RU" sz="2000" dirty="0" smtClean="0">
                <a:latin typeface="Arial" panose="020B0604020202020204" pitchFamily="34" charset="0"/>
                <a:cs typeface="Arial" panose="020B0604020202020204" pitchFamily="34" charset="0"/>
              </a:rPr>
              <a:t>буквами</a:t>
            </a:r>
          </a:p>
          <a:p>
            <a:pPr algn="just"/>
            <a:endParaRPr lang="ru-RU" sz="2000" dirty="0" smtClean="0">
              <a:latin typeface="Arial" panose="020B0604020202020204" pitchFamily="34" charset="0"/>
              <a:cs typeface="Arial" panose="020B0604020202020204" pitchFamily="34" charset="0"/>
            </a:endParaRPr>
          </a:p>
          <a:p>
            <a:pPr algn="just"/>
            <a:r>
              <a:rPr lang="en-US" sz="2000" u="sng" dirty="0" smtClean="0">
                <a:latin typeface="Arial" panose="020B0604020202020204" pitchFamily="34" charset="0"/>
                <a:cs typeface="Arial" panose="020B0604020202020204" pitchFamily="34" charset="0"/>
              </a:rPr>
              <a:t>GET</a:t>
            </a:r>
          </a:p>
          <a:p>
            <a:pPr algn="just"/>
            <a:r>
              <a:rPr lang="ru-RU" sz="2000" dirty="0">
                <a:latin typeface="Arial" panose="020B0604020202020204" pitchFamily="34" charset="0"/>
                <a:cs typeface="Arial" panose="020B0604020202020204" pitchFamily="34" charset="0"/>
              </a:rPr>
              <a:t>Используется для запроса содержимого указанного ресурса. Если URI указывает на статический файл, запрос GET обычно приводит к чтению файла и возврату его содержимого. Если URI указывает на программу, то в теле ответа возвращаются данные (если они имеются). Согласно стандарту HTTP, запросы типа GET считаются </a:t>
            </a:r>
            <a:r>
              <a:rPr lang="ru-RU" sz="2000" b="1" dirty="0">
                <a:latin typeface="Arial" panose="020B0604020202020204" pitchFamily="34" charset="0"/>
                <a:cs typeface="Arial" panose="020B0604020202020204" pitchFamily="34" charset="0"/>
              </a:rPr>
              <a:t>идемпотентными</a:t>
            </a:r>
            <a:r>
              <a:rPr lang="ru-RU" sz="2000" dirty="0">
                <a:latin typeface="Arial" panose="020B0604020202020204" pitchFamily="34" charset="0"/>
                <a:cs typeface="Arial" panose="020B0604020202020204" pitchFamily="34" charset="0"/>
              </a:rPr>
              <a:t> – многократное повторение одного и того же запроса GET должно приводить к одинаковым результатам (при условии, что сам ресурс не изменился за время между запросами). Клиент может передавать параметры выполнения запроса в URI целевого ресурса после символа </a:t>
            </a:r>
            <a:r>
              <a:rPr lang="ru-RU"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p:txBody>
      </p:sp>
      <p:sp>
        <p:nvSpPr>
          <p:cNvPr id="5" name="Прямоугольник 4"/>
          <p:cNvSpPr/>
          <p:nvPr/>
        </p:nvSpPr>
        <p:spPr>
          <a:xfrm>
            <a:off x="0" y="5085184"/>
            <a:ext cx="9144000" cy="400110"/>
          </a:xfrm>
          <a:prstGeom prst="rect">
            <a:avLst/>
          </a:prstGeom>
          <a:solidFill>
            <a:schemeClr val="bg1">
              <a:lumMod val="85000"/>
            </a:schemeClr>
          </a:solidFill>
        </p:spPr>
        <p:txBody>
          <a:bodyPr wrap="square">
            <a:spAutoFit/>
          </a:bodyPr>
          <a:lstStyle/>
          <a:p>
            <a:r>
              <a:rPr lang="en-US" sz="2000" dirty="0">
                <a:latin typeface="Arial" panose="020B0604020202020204" pitchFamily="34" charset="0"/>
                <a:cs typeface="Arial" panose="020B0604020202020204" pitchFamily="34" charset="0"/>
              </a:rPr>
              <a:t>GET /path/resource?param1=value1&amp;param2=value2 HTTP/1.1</a:t>
            </a:r>
            <a:endParaRPr lang="ru-RU" sz="2000" dirty="0">
              <a:latin typeface="Arial" panose="020B0604020202020204" pitchFamily="34" charset="0"/>
              <a:cs typeface="Arial" panose="020B0604020202020204" pitchFamily="34" charset="0"/>
            </a:endParaRPr>
          </a:p>
        </p:txBody>
      </p:sp>
      <p:sp>
        <p:nvSpPr>
          <p:cNvPr id="12"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25</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3114625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Методы</a:t>
            </a:r>
            <a:endParaRPr lang="uk-UA" sz="2400" dirty="0">
              <a:latin typeface="Arial" panose="020B0604020202020204" pitchFamily="34" charset="0"/>
              <a:cs typeface="Arial" panose="020B0604020202020204" pitchFamily="34" charset="0"/>
            </a:endParaRPr>
          </a:p>
        </p:txBody>
      </p:sp>
      <p:sp>
        <p:nvSpPr>
          <p:cNvPr id="12" name="Прямоугольник 11"/>
          <p:cNvSpPr/>
          <p:nvPr/>
        </p:nvSpPr>
        <p:spPr>
          <a:xfrm>
            <a:off x="0" y="720000"/>
            <a:ext cx="9144000" cy="3170099"/>
          </a:xfrm>
          <a:prstGeom prst="rect">
            <a:avLst/>
          </a:prstGeom>
        </p:spPr>
        <p:txBody>
          <a:bodyPr wrap="square">
            <a:spAutoFit/>
          </a:bodyPr>
          <a:lstStyle/>
          <a:p>
            <a:pPr algn="just"/>
            <a:r>
              <a:rPr lang="en-US" sz="2000" u="sng" dirty="0" smtClean="0">
                <a:latin typeface="Arial" panose="020B0604020202020204" pitchFamily="34" charset="0"/>
                <a:cs typeface="Arial" panose="020B0604020202020204" pitchFamily="34" charset="0"/>
              </a:rPr>
              <a:t>POST</a:t>
            </a:r>
            <a:endParaRPr lang="ru-RU" sz="2000" u="sng" dirty="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В отличие от </a:t>
            </a:r>
            <a:r>
              <a:rPr lang="ru-RU" sz="2000" dirty="0" smtClean="0">
                <a:latin typeface="Arial" panose="020B0604020202020204" pitchFamily="34" charset="0"/>
                <a:cs typeface="Arial" panose="020B0604020202020204" pitchFamily="34" charset="0"/>
              </a:rPr>
              <a:t>метод</a:t>
            </a:r>
            <a:r>
              <a:rPr lang="ru-RU" sz="2000" dirty="0">
                <a:latin typeface="Arial" panose="020B0604020202020204" pitchFamily="34" charset="0"/>
                <a:cs typeface="Arial" panose="020B0604020202020204" pitchFamily="34" charset="0"/>
              </a:rPr>
              <a:t>а</a:t>
            </a:r>
            <a:r>
              <a:rPr lang="ru-RU" sz="2000" dirty="0" smtClean="0">
                <a:latin typeface="Arial" panose="020B0604020202020204" pitchFamily="34" charset="0"/>
                <a:cs typeface="Arial" panose="020B0604020202020204" pitchFamily="34" charset="0"/>
              </a:rPr>
              <a:t> GET, </a:t>
            </a:r>
            <a:r>
              <a:rPr lang="ru-RU" sz="2000" dirty="0">
                <a:latin typeface="Arial" panose="020B0604020202020204" pitchFamily="34" charset="0"/>
                <a:cs typeface="Arial" panose="020B0604020202020204" pitchFamily="34" charset="0"/>
              </a:rPr>
              <a:t>которые </a:t>
            </a:r>
            <a:r>
              <a:rPr lang="ru-RU" sz="2000" dirty="0" smtClean="0">
                <a:latin typeface="Arial" panose="020B0604020202020204" pitchFamily="34" charset="0"/>
                <a:cs typeface="Arial" panose="020B0604020202020204" pitchFamily="34" charset="0"/>
              </a:rPr>
              <a:t>используется </a:t>
            </a:r>
            <a:r>
              <a:rPr lang="ru-RU" sz="2000" dirty="0">
                <a:latin typeface="Arial" panose="020B0604020202020204" pitchFamily="34" charset="0"/>
                <a:cs typeface="Arial" panose="020B0604020202020204" pitchFamily="34" charset="0"/>
              </a:rPr>
              <a:t>для извлечения информации, метод POST применяется главным образом для модификации имеющегося ресурса или </a:t>
            </a:r>
            <a:r>
              <a:rPr lang="ru-RU" sz="2000" b="1" dirty="0">
                <a:latin typeface="Arial" panose="020B0604020202020204" pitchFamily="34" charset="0"/>
                <a:cs typeface="Arial" panose="020B0604020202020204" pitchFamily="34" charset="0"/>
              </a:rPr>
              <a:t>передачи данных обрабатывающему их процессу</a:t>
            </a:r>
            <a:r>
              <a:rPr lang="ru-RU" sz="2000" dirty="0">
                <a:latin typeface="Arial" panose="020B0604020202020204" pitchFamily="34" charset="0"/>
                <a:cs typeface="Arial" panose="020B0604020202020204" pitchFamily="34" charset="0"/>
              </a:rPr>
              <a:t>. Тело запроса содержит данные. Исходный сервер в зависимости от URI запроса, разрешает выполнение определенных действий. Метод POST может изменять содержимое ресурса, поэтому не может считаться безопасным методом. Поскольку побочные эффекты множества идентичных запросов могут отличаться, метод POST не является </a:t>
            </a:r>
            <a:r>
              <a:rPr lang="ru-RU" sz="2000" dirty="0" smtClean="0">
                <a:latin typeface="Arial" panose="020B0604020202020204" pitchFamily="34" charset="0"/>
                <a:cs typeface="Arial" panose="020B0604020202020204" pitchFamily="34" charset="0"/>
              </a:rPr>
              <a:t>идемпотентным методом</a:t>
            </a:r>
          </a:p>
        </p:txBody>
      </p:sp>
      <p:sp>
        <p:nvSpPr>
          <p:cNvPr id="4" name="Прямоугольник 3"/>
          <p:cNvSpPr/>
          <p:nvPr/>
        </p:nvSpPr>
        <p:spPr>
          <a:xfrm>
            <a:off x="0" y="3933056"/>
            <a:ext cx="9144000" cy="1938992"/>
          </a:xfrm>
          <a:prstGeom prst="rect">
            <a:avLst/>
          </a:prstGeom>
          <a:solidFill>
            <a:schemeClr val="bg1">
              <a:lumMod val="85000"/>
            </a:schemeClr>
          </a:solidFill>
        </p:spPr>
        <p:txBody>
          <a:bodyPr wrap="square">
            <a:spAutoFit/>
          </a:bodyPr>
          <a:lstStyle/>
          <a:p>
            <a:r>
              <a:rPr lang="en-US" sz="2000" dirty="0">
                <a:latin typeface="Arial" panose="020B0604020202020204" pitchFamily="34" charset="0"/>
                <a:cs typeface="Arial" panose="020B0604020202020204" pitchFamily="34" charset="0"/>
              </a:rPr>
              <a:t>POST /path/resource HTTP/1.1</a:t>
            </a:r>
          </a:p>
          <a:p>
            <a:r>
              <a:rPr lang="en-US" sz="2000" dirty="0">
                <a:latin typeface="Arial" panose="020B0604020202020204" pitchFamily="34" charset="0"/>
                <a:cs typeface="Arial" panose="020B0604020202020204" pitchFamily="34" charset="0"/>
              </a:rPr>
              <a:t>&lt;</a:t>
            </a:r>
            <a:r>
              <a:rPr lang="ru-RU" sz="2000" dirty="0">
                <a:latin typeface="Arial" panose="020B0604020202020204" pitchFamily="34" charset="0"/>
                <a:cs typeface="Arial" panose="020B0604020202020204" pitchFamily="34" charset="0"/>
              </a:rPr>
              <a:t>Различные заголовки&gt;</a:t>
            </a:r>
          </a:p>
          <a:p>
            <a:r>
              <a:rPr lang="en-US" sz="2000" dirty="0">
                <a:latin typeface="Arial" panose="020B0604020202020204" pitchFamily="34" charset="0"/>
                <a:cs typeface="Arial" panose="020B0604020202020204" pitchFamily="34" charset="0"/>
              </a:rPr>
              <a:t>Content-Length: 27</a:t>
            </a:r>
          </a:p>
          <a:p>
            <a:r>
              <a:rPr lang="en-US" sz="2000" dirty="0">
                <a:latin typeface="Arial" panose="020B0604020202020204" pitchFamily="34" charset="0"/>
                <a:cs typeface="Arial" panose="020B0604020202020204" pitchFamily="34" charset="0"/>
              </a:rPr>
              <a:t>&lt;</a:t>
            </a:r>
            <a:r>
              <a:rPr lang="ru-RU" sz="2000" dirty="0">
                <a:latin typeface="Arial" panose="020B0604020202020204" pitchFamily="34" charset="0"/>
                <a:cs typeface="Arial" panose="020B0604020202020204" pitchFamily="34" charset="0"/>
              </a:rPr>
              <a:t>Различные заголовки&gt;</a:t>
            </a:r>
          </a:p>
          <a:p>
            <a:endParaRPr lang="ru-RU"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param1=value1&amp;param2=value2</a:t>
            </a:r>
            <a:endParaRPr lang="ru-RU" sz="2000" dirty="0">
              <a:latin typeface="Arial" panose="020B0604020202020204" pitchFamily="34" charset="0"/>
              <a:cs typeface="Arial" panose="020B0604020202020204" pitchFamily="34" charset="0"/>
            </a:endParaRP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26</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1989616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0" y="720000"/>
            <a:ext cx="9144000" cy="4708981"/>
          </a:xfrm>
          <a:prstGeom prst="rect">
            <a:avLst/>
          </a:prstGeom>
        </p:spPr>
        <p:txBody>
          <a:bodyPr wrap="square">
            <a:spAutoFit/>
          </a:bodyPr>
          <a:lstStyle/>
          <a:p>
            <a:pPr algn="just"/>
            <a:r>
              <a:rPr lang="en-US" sz="2000" u="sng" dirty="0" smtClean="0">
                <a:latin typeface="Arial" panose="020B0604020202020204" pitchFamily="34" charset="0"/>
                <a:cs typeface="Arial" panose="020B0604020202020204" pitchFamily="34" charset="0"/>
              </a:rPr>
              <a:t>PUT</a:t>
            </a:r>
            <a:endParaRPr lang="ru-RU" sz="2000" u="sng" dirty="0">
              <a:latin typeface="Arial" panose="020B0604020202020204" pitchFamily="34" charset="0"/>
              <a:cs typeface="Arial" panose="020B0604020202020204" pitchFamily="34" charset="0"/>
            </a:endParaRPr>
          </a:p>
          <a:p>
            <a:pPr algn="just"/>
            <a:r>
              <a:rPr lang="ru-RU" sz="2000" dirty="0" smtClean="0">
                <a:latin typeface="Arial" panose="020B0604020202020204" pitchFamily="34" charset="0"/>
                <a:cs typeface="Arial" panose="020B0604020202020204" pitchFamily="34" charset="0"/>
              </a:rPr>
              <a:t>Схож </a:t>
            </a:r>
            <a:r>
              <a:rPr lang="ru-RU" sz="2000" dirty="0">
                <a:latin typeface="Arial" panose="020B0604020202020204" pitchFamily="34" charset="0"/>
                <a:cs typeface="Arial" panose="020B0604020202020204" pitchFamily="34" charset="0"/>
              </a:rPr>
              <a:t>с методом POST в том, что выполнение метода обычно приводит к изменению ресурса, идентифицируемого URI запроса. Если запрашиваемый через URI ресурс не существует, он создается, а если ресурс существует, то модифицируется. При использовании метода PUT в результате выполнения запроса изменяется сам идентифицируемый URI </a:t>
            </a:r>
            <a:r>
              <a:rPr lang="ru-RU" sz="2000" dirty="0" smtClean="0">
                <a:latin typeface="Arial" panose="020B0604020202020204" pitchFamily="34" charset="0"/>
                <a:cs typeface="Arial" panose="020B0604020202020204" pitchFamily="34" charset="0"/>
              </a:rPr>
              <a:t>ресурс</a:t>
            </a:r>
            <a:endParaRPr lang="en-US" sz="2000" dirty="0" smtClean="0">
              <a:latin typeface="Arial" panose="020B0604020202020204" pitchFamily="34" charset="0"/>
              <a:cs typeface="Arial" panose="020B0604020202020204" pitchFamily="34" charset="0"/>
            </a:endParaRPr>
          </a:p>
          <a:p>
            <a:pPr algn="just"/>
            <a:endParaRPr lang="ru-RU" sz="2000" dirty="0" smtClean="0">
              <a:latin typeface="Arial" panose="020B0604020202020204" pitchFamily="34" charset="0"/>
              <a:cs typeface="Arial" panose="020B0604020202020204" pitchFamily="34" charset="0"/>
            </a:endParaRPr>
          </a:p>
          <a:p>
            <a:pPr algn="just"/>
            <a:r>
              <a:rPr lang="en-US" sz="2000" u="sng" dirty="0" smtClean="0">
                <a:latin typeface="Arial" panose="020B0604020202020204" pitchFamily="34" charset="0"/>
                <a:cs typeface="Arial" panose="020B0604020202020204" pitchFamily="34" charset="0"/>
              </a:rPr>
              <a:t>DELETE</a:t>
            </a:r>
          </a:p>
          <a:p>
            <a:pPr algn="just"/>
            <a:r>
              <a:rPr lang="ru-RU" sz="2000" dirty="0" smtClean="0">
                <a:latin typeface="Arial" panose="020B0604020202020204" pitchFamily="34" charset="0"/>
                <a:cs typeface="Arial" panose="020B0604020202020204" pitchFamily="34" charset="0"/>
              </a:rPr>
              <a:t>Используется </a:t>
            </a:r>
            <a:r>
              <a:rPr lang="ru-RU" sz="2000" dirty="0">
                <a:latin typeface="Arial" panose="020B0604020202020204" pitchFamily="34" charset="0"/>
                <a:cs typeface="Arial" panose="020B0604020202020204" pitchFamily="34" charset="0"/>
              </a:rPr>
              <a:t>для удаления ресурса, идентифицируемого URI запроса. Метод предоставляет возможность дистанционного удаления ресурсов. Однако принимая во внимание суть этого действия, исходные серверы контролируют, было ли в действительности выполнено запрашиваемое действие, и когда это произошло. Сервер может отправить ответ об успешном выполнении, в действительности не удалив </a:t>
            </a:r>
            <a:r>
              <a:rPr lang="ru-RU" sz="2000" dirty="0" smtClean="0">
                <a:latin typeface="Arial" panose="020B0604020202020204" pitchFamily="34" charset="0"/>
                <a:cs typeface="Arial" panose="020B0604020202020204" pitchFamily="34" charset="0"/>
              </a:rPr>
              <a:t>ресурса</a:t>
            </a: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27</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
        <p:nvSpPr>
          <p:cNvPr id="14" name="Прямоугольник 13"/>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Методы</a:t>
            </a:r>
            <a:endParaRPr lang="uk-UA"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0398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Заголовки</a:t>
            </a:r>
            <a:endParaRPr lang="uk-UA" sz="2400" dirty="0">
              <a:latin typeface="Arial" panose="020B0604020202020204" pitchFamily="34" charset="0"/>
              <a:cs typeface="Arial" panose="020B0604020202020204" pitchFamily="34" charset="0"/>
            </a:endParaRPr>
          </a:p>
        </p:txBody>
      </p:sp>
      <p:sp>
        <p:nvSpPr>
          <p:cNvPr id="12" name="Прямоугольник 11"/>
          <p:cNvSpPr/>
          <p:nvPr/>
        </p:nvSpPr>
        <p:spPr>
          <a:xfrm>
            <a:off x="0" y="720000"/>
            <a:ext cx="9144000" cy="1015663"/>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Заголовки HTTP </a:t>
            </a:r>
            <a:r>
              <a:rPr lang="ru-RU" sz="2000" dirty="0" smtClean="0">
                <a:latin typeface="Arial" panose="020B0604020202020204" pitchFamily="34" charset="0"/>
                <a:cs typeface="Arial" panose="020B0604020202020204" pitchFamily="34" charset="0"/>
              </a:rPr>
              <a:t>– это </a:t>
            </a:r>
            <a:r>
              <a:rPr lang="ru-RU" sz="2000" dirty="0">
                <a:latin typeface="Arial" panose="020B0604020202020204" pitchFamily="34" charset="0"/>
                <a:cs typeface="Arial" panose="020B0604020202020204" pitchFamily="34" charset="0"/>
              </a:rPr>
              <a:t>строки в HTTP-сообщении, содержащие разделённую двоеточием пару </a:t>
            </a:r>
            <a:r>
              <a:rPr lang="ru-RU" sz="2000" dirty="0" smtClean="0">
                <a:latin typeface="Arial" panose="020B0604020202020204" pitchFamily="34" charset="0"/>
                <a:cs typeface="Arial" panose="020B0604020202020204" pitchFamily="34" charset="0"/>
              </a:rPr>
              <a:t>параметр-значение</a:t>
            </a:r>
          </a:p>
          <a:p>
            <a:pPr algn="just"/>
            <a:r>
              <a:rPr lang="ru-RU" sz="2000" dirty="0" smtClean="0">
                <a:latin typeface="Arial" panose="020B0604020202020204" pitchFamily="34" charset="0"/>
                <a:cs typeface="Arial" panose="020B0604020202020204" pitchFamily="34" charset="0"/>
              </a:rPr>
              <a:t>Формат – </a:t>
            </a:r>
            <a:r>
              <a:rPr lang="ru-RU" sz="2000" b="1" dirty="0" smtClean="0">
                <a:latin typeface="Arial" panose="020B0604020202020204" pitchFamily="34" charset="0"/>
                <a:cs typeface="Arial" panose="020B0604020202020204" pitchFamily="34" charset="0"/>
              </a:rPr>
              <a:t>Имя : Значение</a:t>
            </a:r>
          </a:p>
        </p:txBody>
      </p:sp>
      <p:sp>
        <p:nvSpPr>
          <p:cNvPr id="4" name="Прямоугольник 3"/>
          <p:cNvSpPr/>
          <p:nvPr/>
        </p:nvSpPr>
        <p:spPr>
          <a:xfrm>
            <a:off x="0" y="1772816"/>
            <a:ext cx="9144000" cy="1323439"/>
          </a:xfrm>
          <a:prstGeom prst="rect">
            <a:avLst/>
          </a:prstGeom>
          <a:solidFill>
            <a:schemeClr val="bg1">
              <a:lumMod val="85000"/>
            </a:schemeClr>
          </a:solidFill>
        </p:spPr>
        <p:txBody>
          <a:bodyPr wrap="square">
            <a:spAutoFit/>
          </a:bodyPr>
          <a:lstStyle/>
          <a:p>
            <a:r>
              <a:rPr lang="en-US" sz="2000" dirty="0">
                <a:latin typeface="Arial" panose="020B0604020202020204" pitchFamily="34" charset="0"/>
                <a:cs typeface="Arial" panose="020B0604020202020204" pitchFamily="34" charset="0"/>
              </a:rPr>
              <a:t>Server: Apache/2.2.11 (Win32) PHP/5.3.0</a:t>
            </a:r>
          </a:p>
          <a:p>
            <a:r>
              <a:rPr lang="en-US" sz="2000" dirty="0">
                <a:latin typeface="Arial" panose="020B0604020202020204" pitchFamily="34" charset="0"/>
                <a:cs typeface="Arial" panose="020B0604020202020204" pitchFamily="34" charset="0"/>
              </a:rPr>
              <a:t>Last-Modified: Sat, 16 Jan 2010 21:16:42 GMT</a:t>
            </a:r>
          </a:p>
          <a:p>
            <a:r>
              <a:rPr lang="en-US" sz="2000" dirty="0">
                <a:latin typeface="Arial" panose="020B0604020202020204" pitchFamily="34" charset="0"/>
                <a:cs typeface="Arial" panose="020B0604020202020204" pitchFamily="34" charset="0"/>
              </a:rPr>
              <a:t>Content-Type: text/plain; charset=windows-1251</a:t>
            </a:r>
          </a:p>
          <a:p>
            <a:r>
              <a:rPr lang="en-US" sz="2000" dirty="0">
                <a:latin typeface="Arial" panose="020B0604020202020204" pitchFamily="34" charset="0"/>
                <a:cs typeface="Arial" panose="020B0604020202020204" pitchFamily="34" charset="0"/>
              </a:rPr>
              <a:t>Content-Language: </a:t>
            </a:r>
            <a:r>
              <a:rPr lang="en-US" sz="2000" dirty="0" err="1">
                <a:latin typeface="Arial" panose="020B0604020202020204" pitchFamily="34" charset="0"/>
                <a:cs typeface="Arial" panose="020B0604020202020204" pitchFamily="34" charset="0"/>
              </a:rPr>
              <a:t>ru</a:t>
            </a:r>
            <a:endParaRPr lang="ru-RU" sz="2000" dirty="0">
              <a:latin typeface="Arial" panose="020B0604020202020204" pitchFamily="34" charset="0"/>
              <a:cs typeface="Arial" panose="020B0604020202020204" pitchFamily="34" charset="0"/>
            </a:endParaRPr>
          </a:p>
        </p:txBody>
      </p:sp>
      <p:sp>
        <p:nvSpPr>
          <p:cNvPr id="7" name="Прямоугольник 6"/>
          <p:cNvSpPr/>
          <p:nvPr/>
        </p:nvSpPr>
        <p:spPr>
          <a:xfrm>
            <a:off x="0" y="3356992"/>
            <a:ext cx="9144000" cy="1631216"/>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Все HTTP-заголовки разделяются на </a:t>
            </a:r>
            <a:r>
              <a:rPr lang="ru-RU" sz="2000" dirty="0" smtClean="0">
                <a:latin typeface="Arial" panose="020B0604020202020204" pitchFamily="34" charset="0"/>
                <a:cs typeface="Arial" panose="020B0604020202020204" pitchFamily="34" charset="0"/>
              </a:rPr>
              <a:t>четыре </a:t>
            </a:r>
            <a:r>
              <a:rPr lang="ru-RU" sz="2000" dirty="0">
                <a:latin typeface="Arial" panose="020B0604020202020204" pitchFamily="34" charset="0"/>
                <a:cs typeface="Arial" panose="020B0604020202020204" pitchFamily="34" charset="0"/>
              </a:rPr>
              <a:t>группы:</a:t>
            </a:r>
          </a:p>
          <a:p>
            <a:pPr marL="342900" indent="-342900" algn="just">
              <a:buFont typeface="Arial" panose="020B0604020202020204" pitchFamily="34" charset="0"/>
              <a:buChar char="•"/>
            </a:pPr>
            <a:r>
              <a:rPr lang="ru-RU" sz="2000" b="1" dirty="0">
                <a:latin typeface="Arial" panose="020B0604020202020204" pitchFamily="34" charset="0"/>
                <a:cs typeface="Arial" panose="020B0604020202020204" pitchFamily="34" charset="0"/>
              </a:rPr>
              <a:t>Основные заголовки </a:t>
            </a:r>
            <a:r>
              <a:rPr lang="ru-RU"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General Headers</a:t>
            </a:r>
            <a:r>
              <a:rPr lang="ru-RU" sz="2000"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Заголовки запроса </a:t>
            </a:r>
            <a:r>
              <a:rPr lang="ru-RU"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Request Headers</a:t>
            </a:r>
            <a:r>
              <a:rPr lang="ru-RU" sz="2000"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Заголовки </a:t>
            </a:r>
            <a:r>
              <a:rPr lang="ru-RU" sz="2000" b="1" dirty="0">
                <a:latin typeface="Arial" panose="020B0604020202020204" pitchFamily="34" charset="0"/>
                <a:cs typeface="Arial" panose="020B0604020202020204" pitchFamily="34" charset="0"/>
              </a:rPr>
              <a:t>ответа </a:t>
            </a:r>
            <a:r>
              <a:rPr lang="ru-RU"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Response Headers</a:t>
            </a:r>
            <a:r>
              <a:rPr lang="ru-RU" sz="2000"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Заголовки </a:t>
            </a:r>
            <a:r>
              <a:rPr lang="ru-RU" sz="2000" b="1" dirty="0">
                <a:latin typeface="Arial" panose="020B0604020202020204" pitchFamily="34" charset="0"/>
                <a:cs typeface="Arial" panose="020B0604020202020204" pitchFamily="34" charset="0"/>
              </a:rPr>
              <a:t>сущности </a:t>
            </a:r>
            <a:r>
              <a:rPr lang="ru-RU"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Entity Headers</a:t>
            </a:r>
            <a:r>
              <a:rPr lang="ru-RU" sz="2000" dirty="0" smtClean="0">
                <a:latin typeface="Arial" panose="020B0604020202020204" pitchFamily="34" charset="0"/>
                <a:cs typeface="Arial" panose="020B0604020202020204" pitchFamily="34" charset="0"/>
              </a:rPr>
              <a:t>)</a:t>
            </a: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28</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445837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0" y="720000"/>
            <a:ext cx="9144000" cy="1631216"/>
          </a:xfrm>
          <a:prstGeom prst="rect">
            <a:avLst/>
          </a:prstGeom>
        </p:spPr>
        <p:txBody>
          <a:bodyPr wrap="square">
            <a:spAutoFit/>
          </a:bodyPr>
          <a:lstStyle/>
          <a:p>
            <a:pPr algn="just"/>
            <a:r>
              <a:rPr lang="ru-RU" sz="2000" b="1" dirty="0" smtClean="0">
                <a:latin typeface="Arial" panose="020B0604020202020204" pitchFamily="34" charset="0"/>
                <a:cs typeface="Arial" panose="020B0604020202020204" pitchFamily="34" charset="0"/>
              </a:rPr>
              <a:t>Основные заголовки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применяются как для сообщений запросов, так и для сообщений ответов, но которые не применяются к передаваемому объекту. Эти поля заголовка применяются только к передаваемому </a:t>
            </a:r>
            <a:r>
              <a:rPr lang="ru-RU" sz="2000" dirty="0" smtClean="0">
                <a:latin typeface="Arial" panose="020B0604020202020204" pitchFamily="34" charset="0"/>
                <a:cs typeface="Arial" panose="020B0604020202020204" pitchFamily="34" charset="0"/>
              </a:rPr>
              <a:t>сообщению. Некоторые из заголовков:</a:t>
            </a:r>
            <a:endParaRPr lang="en-US" sz="2000" dirty="0" smtClean="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29</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
        <p:nvSpPr>
          <p:cNvPr id="14" name="Прямоугольник 13"/>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Заголовки</a:t>
            </a:r>
            <a:endParaRPr lang="uk-UA" sz="2400" dirty="0">
              <a:latin typeface="Arial" panose="020B0604020202020204" pitchFamily="34" charset="0"/>
              <a:cs typeface="Arial" panose="020B0604020202020204" pitchFamily="34"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3465963701"/>
              </p:ext>
            </p:extLst>
          </p:nvPr>
        </p:nvGraphicFramePr>
        <p:xfrm>
          <a:off x="35497" y="2060848"/>
          <a:ext cx="9073008" cy="2499360"/>
        </p:xfrm>
        <a:graphic>
          <a:graphicData uri="http://schemas.openxmlformats.org/drawingml/2006/table">
            <a:tbl>
              <a:tblPr firstRow="1" bandRow="1">
                <a:tableStyleId>{5940675A-B579-460E-94D1-54222C63F5DA}</a:tableStyleId>
              </a:tblPr>
              <a:tblGrid>
                <a:gridCol w="1894724"/>
                <a:gridCol w="3499168"/>
                <a:gridCol w="3679116"/>
              </a:tblGrid>
              <a:tr h="252224">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Заголовок</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Назначение</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Пример</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ru-RU" sz="2000" b="0" dirty="0" err="1" smtClean="0">
                          <a:latin typeface="Arial" panose="020B0604020202020204" pitchFamily="34" charset="0"/>
                          <a:cs typeface="Arial" panose="020B0604020202020204" pitchFamily="34" charset="0"/>
                        </a:rPr>
                        <a:t>Cache-Control</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ru-RU" sz="2000" kern="1200" dirty="0" smtClean="0">
                          <a:solidFill>
                            <a:schemeClr val="tx1"/>
                          </a:solidFill>
                          <a:latin typeface="Arial" panose="020B0604020202020204" pitchFamily="34" charset="0"/>
                          <a:ea typeface="+mn-ea"/>
                          <a:cs typeface="Arial" panose="020B0604020202020204" pitchFamily="34" charset="0"/>
                        </a:rPr>
                        <a:t>основные директивы для управления кэшированием</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2000" kern="1200" dirty="0" smtClean="0">
                          <a:solidFill>
                            <a:schemeClr val="tx1"/>
                          </a:solidFill>
                          <a:latin typeface="Arial" panose="020B0604020202020204" pitchFamily="34" charset="0"/>
                          <a:ea typeface="+mn-ea"/>
                          <a:cs typeface="Arial" panose="020B0604020202020204" pitchFamily="34" charset="0"/>
                        </a:rPr>
                        <a:t>Cache-Control: max-age=3600</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ru-RU" sz="2000" b="0" dirty="0" err="1" smtClean="0">
                          <a:latin typeface="Arial" panose="020B0604020202020204" pitchFamily="34" charset="0"/>
                          <a:cs typeface="Arial" panose="020B0604020202020204" pitchFamily="34" charset="0"/>
                        </a:rPr>
                        <a:t>Connection</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ru-RU" sz="2000" kern="1200" dirty="0" smtClean="0">
                          <a:solidFill>
                            <a:schemeClr val="tx1"/>
                          </a:solidFill>
                          <a:latin typeface="Arial" panose="020B0604020202020204" pitchFamily="34" charset="0"/>
                          <a:ea typeface="+mn-ea"/>
                          <a:cs typeface="Arial" panose="020B0604020202020204" pitchFamily="34" charset="0"/>
                        </a:rPr>
                        <a:t>сведения о проведении соединения</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2000" kern="1200" dirty="0" smtClean="0">
                          <a:solidFill>
                            <a:schemeClr val="tx1"/>
                          </a:solidFill>
                          <a:latin typeface="Arial" panose="020B0604020202020204" pitchFamily="34" charset="0"/>
                          <a:ea typeface="+mn-ea"/>
                          <a:cs typeface="Arial" panose="020B0604020202020204" pitchFamily="34" charset="0"/>
                        </a:rPr>
                        <a:t>Connection: close</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ru-RU" sz="2000" b="0" dirty="0" err="1" smtClean="0">
                          <a:latin typeface="Arial" panose="020B0604020202020204" pitchFamily="34" charset="0"/>
                          <a:cs typeface="Arial" panose="020B0604020202020204" pitchFamily="34" charset="0"/>
                        </a:rPr>
                        <a:t>Date</a:t>
                      </a:r>
                      <a:r>
                        <a:rPr lang="ru-RU" sz="2000" b="0" dirty="0" smtClean="0">
                          <a:latin typeface="Arial" panose="020B0604020202020204" pitchFamily="34" charset="0"/>
                          <a:cs typeface="Arial" panose="020B0604020202020204" pitchFamily="34" charset="0"/>
                        </a:rPr>
                        <a:t> </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ru-RU" sz="2000" dirty="0" smtClean="0">
                          <a:latin typeface="Arial" panose="020B0604020202020204" pitchFamily="34" charset="0"/>
                          <a:cs typeface="Arial" panose="020B0604020202020204" pitchFamily="34" charset="0"/>
                        </a:rPr>
                        <a:t>дата и время формирования сообщения</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fr-FR" sz="2000" kern="1200" dirty="0" smtClean="0">
                          <a:solidFill>
                            <a:schemeClr val="tx1"/>
                          </a:solidFill>
                          <a:latin typeface="Arial" panose="020B0604020202020204" pitchFamily="34" charset="0"/>
                          <a:ea typeface="+mn-ea"/>
                          <a:cs typeface="Arial" panose="020B0604020202020204" pitchFamily="34" charset="0"/>
                        </a:rPr>
                        <a:t>Date: Tue, 15 Nov 1994 08:12:31 GMT</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2563645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algn="ctr"/>
            <a:r>
              <a:rPr lang="ru-RU" sz="2400" dirty="0" smtClean="0">
                <a:latin typeface="Arial" panose="020B0604020202020204" pitchFamily="34" charset="0"/>
                <a:cs typeface="Arial" panose="020B0604020202020204" pitchFamily="34" charset="0"/>
              </a:rPr>
              <a:t>1. Информация</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3170099"/>
          </a:xfrm>
          <a:prstGeom prst="rect">
            <a:avLst/>
          </a:prstGeom>
        </p:spPr>
        <p:txBody>
          <a:bodyPr wrap="square">
            <a:spAutoFit/>
          </a:bodyPr>
          <a:lstStyle/>
          <a:p>
            <a:pPr marL="0" lvl="1" algn="just" defTabSz="360000"/>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программирование – это </a:t>
            </a:r>
            <a:r>
              <a:rPr lang="en-US" sz="2000" dirty="0" smtClean="0">
                <a:latin typeface="Arial" panose="020B0604020202020204" pitchFamily="34" charset="0"/>
                <a:cs typeface="Arial" panose="020B0604020202020204" pitchFamily="34" charset="0"/>
              </a:rPr>
              <a:t>IT</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Information Technology</a:t>
            </a:r>
            <a:r>
              <a:rPr lang="ru-RU"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и</a:t>
            </a:r>
            <a:r>
              <a:rPr lang="ru-RU" sz="2000" dirty="0" smtClean="0">
                <a:latin typeface="Arial" panose="020B0604020202020204" pitchFamily="34" charset="0"/>
                <a:cs typeface="Arial" panose="020B0604020202020204" pitchFamily="34" charset="0"/>
              </a:rPr>
              <a:t>нформационные </a:t>
            </a:r>
            <a:r>
              <a:rPr lang="ru-RU" sz="2000" dirty="0">
                <a:latin typeface="Arial" panose="020B0604020202020204" pitchFamily="34" charset="0"/>
                <a:cs typeface="Arial" panose="020B0604020202020204" pitchFamily="34" charset="0"/>
              </a:rPr>
              <a:t>т</a:t>
            </a:r>
            <a:r>
              <a:rPr lang="ru-RU" sz="2000" dirty="0" smtClean="0">
                <a:latin typeface="Arial" panose="020B0604020202020204" pitchFamily="34" charset="0"/>
                <a:cs typeface="Arial" panose="020B0604020202020204" pitchFamily="34" charset="0"/>
              </a:rPr>
              <a:t>ехнологии</a:t>
            </a:r>
            <a:r>
              <a:rPr lang="en-US" sz="2000" dirty="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a:p>
            <a:pPr marL="0" lvl="1" algn="just" defTabSz="360000"/>
            <a:endParaRPr lang="ru-RU" sz="2000" dirty="0">
              <a:latin typeface="Arial" panose="020B0604020202020204" pitchFamily="34" charset="0"/>
              <a:cs typeface="Arial" panose="020B0604020202020204" pitchFamily="34" charset="0"/>
            </a:endParaRPr>
          </a:p>
          <a:p>
            <a:pPr marL="0" lvl="1" algn="just" defTabSz="360000"/>
            <a:r>
              <a:rPr lang="ru-RU" sz="2000" dirty="0" smtClean="0">
                <a:latin typeface="Arial" panose="020B0604020202020204" pitchFamily="34" charset="0"/>
                <a:cs typeface="Arial" panose="020B0604020202020204" pitchFamily="34" charset="0"/>
              </a:rPr>
              <a:t>Ключевое понятие – </a:t>
            </a:r>
            <a:r>
              <a:rPr lang="ru-RU" sz="2000" b="1" dirty="0" smtClean="0">
                <a:latin typeface="Arial" panose="020B0604020202020204" pitchFamily="34" charset="0"/>
                <a:cs typeface="Arial" panose="020B0604020202020204" pitchFamily="34" charset="0"/>
              </a:rPr>
              <a:t>Информация</a:t>
            </a:r>
          </a:p>
          <a:p>
            <a:pPr marL="0" lvl="1" algn="just" defTabSz="360000"/>
            <a:endParaRPr lang="ru-RU" sz="2000" dirty="0">
              <a:latin typeface="Arial" panose="020B0604020202020204" pitchFamily="34" charset="0"/>
              <a:cs typeface="Arial" panose="020B0604020202020204" pitchFamily="34" charset="0"/>
            </a:endParaRPr>
          </a:p>
          <a:p>
            <a:pPr marL="0" lvl="1" defTabSz="360000"/>
            <a:r>
              <a:rPr lang="ru-RU" sz="2000" dirty="0" smtClean="0">
                <a:latin typeface="Arial" panose="020B0604020202020204" pitchFamily="34" charset="0"/>
                <a:cs typeface="Arial" panose="020B0604020202020204" pitchFamily="34" charset="0"/>
              </a:rPr>
              <a:t>Информацию можно:</a:t>
            </a:r>
            <a:endParaRPr lang="ru-RU" sz="2000" dirty="0">
              <a:latin typeface="Arial" panose="020B0604020202020204" pitchFamily="34" charset="0"/>
              <a:cs typeface="Arial" panose="020B0604020202020204" pitchFamily="34" charset="0"/>
            </a:endParaRPr>
          </a:p>
          <a:p>
            <a:pPr marL="342900" lvl="1" indent="-342900" defTabSz="360000">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Хранить</a:t>
            </a:r>
            <a:endParaRPr lang="ru-RU" sz="2000" b="1" dirty="0">
              <a:latin typeface="Arial" panose="020B0604020202020204" pitchFamily="34" charset="0"/>
              <a:cs typeface="Arial" panose="020B0604020202020204" pitchFamily="34" charset="0"/>
            </a:endParaRPr>
          </a:p>
          <a:p>
            <a:pPr marL="342900" lvl="1" indent="-342900" defTabSz="360000">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Обрабатывать</a:t>
            </a:r>
            <a:endParaRPr lang="ru-RU" sz="2000" b="1" dirty="0">
              <a:latin typeface="Arial" panose="020B0604020202020204" pitchFamily="34" charset="0"/>
              <a:cs typeface="Arial" panose="020B0604020202020204" pitchFamily="34" charset="0"/>
            </a:endParaRPr>
          </a:p>
          <a:p>
            <a:pPr marL="342900" lvl="1" indent="-342900" defTabSz="360000">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Передавать</a:t>
            </a:r>
            <a:endParaRPr lang="ru-RU" sz="2000" b="1" dirty="0">
              <a:latin typeface="Arial" panose="020B0604020202020204" pitchFamily="34" charset="0"/>
              <a:cs typeface="Arial" panose="020B0604020202020204" pitchFamily="34" charset="0"/>
            </a:endParaRPr>
          </a:p>
          <a:p>
            <a:pPr marL="342900" lvl="1" indent="-342900" defTabSz="360000">
              <a:buFont typeface="Arial" panose="020B0604020202020204" pitchFamily="34" charset="0"/>
              <a:buChar char="•"/>
            </a:pPr>
            <a:r>
              <a:rPr lang="ru-RU" sz="2000" b="1" dirty="0" smtClean="0">
                <a:latin typeface="Arial" panose="020B0604020202020204" pitchFamily="34" charset="0"/>
                <a:cs typeface="Arial" panose="020B0604020202020204" pitchFamily="34" charset="0"/>
              </a:rPr>
              <a:t>Принимать</a:t>
            </a:r>
            <a:endParaRPr lang="ru-RU" sz="2000" b="1" dirty="0">
              <a:latin typeface="Arial" panose="020B0604020202020204" pitchFamily="34" charset="0"/>
              <a:cs typeface="Arial" panose="020B0604020202020204" pitchFamily="34" charset="0"/>
            </a:endParaRPr>
          </a:p>
        </p:txBody>
      </p:sp>
      <p:pic>
        <p:nvPicPr>
          <p:cNvPr id="3074" name="Picture 2" descr="D:\inform-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492896"/>
            <a:ext cx="5143500" cy="3857625"/>
          </a:xfrm>
          <a:prstGeom prst="rect">
            <a:avLst/>
          </a:prstGeom>
          <a:noFill/>
          <a:extLst>
            <a:ext uri="{909E8E84-426E-40DD-AFC4-6F175D3DCCD1}">
              <a14:hiddenFill xmlns:a14="http://schemas.microsoft.com/office/drawing/2010/main">
                <a:solidFill>
                  <a:srgbClr val="FFFFFF"/>
                </a:solidFill>
              </a14:hiddenFill>
            </a:ext>
          </a:extLst>
        </p:spPr>
      </p:pic>
      <p:sp>
        <p:nvSpPr>
          <p:cNvPr id="14"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3</a:t>
            </a:fld>
            <a:endParaRPr lang="ru-RU" sz="2200" dirty="0">
              <a:solidFill>
                <a:schemeClr val="tx1"/>
              </a:solidFill>
              <a:latin typeface="Arial" pitchFamily="34" charset="0"/>
              <a:cs typeface="Arial" pitchFamily="34" charset="0"/>
            </a:endParaRPr>
          </a:p>
        </p:txBody>
      </p:sp>
      <p:sp>
        <p:nvSpPr>
          <p:cNvPr id="15"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2149584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0" y="720000"/>
            <a:ext cx="9144000" cy="1015663"/>
          </a:xfrm>
          <a:prstGeom prst="rect">
            <a:avLst/>
          </a:prstGeom>
        </p:spPr>
        <p:txBody>
          <a:bodyPr wrap="square">
            <a:spAutoFit/>
          </a:bodyPr>
          <a:lstStyle/>
          <a:p>
            <a:pPr algn="just"/>
            <a:r>
              <a:rPr lang="ru-RU" sz="2000" b="1" dirty="0" smtClean="0">
                <a:latin typeface="Arial" panose="020B0604020202020204" pitchFamily="34" charset="0"/>
                <a:cs typeface="Arial" panose="020B0604020202020204" pitchFamily="34" charset="0"/>
              </a:rPr>
              <a:t>Заголовки </a:t>
            </a:r>
            <a:r>
              <a:rPr lang="ru-RU" sz="2000" b="1" dirty="0">
                <a:latin typeface="Arial" panose="020B0604020202020204" pitchFamily="34" charset="0"/>
                <a:cs typeface="Arial" panose="020B0604020202020204" pitchFamily="34" charset="0"/>
              </a:rPr>
              <a:t>запроса </a:t>
            </a:r>
            <a:r>
              <a:rPr lang="ru-RU" sz="2000" dirty="0">
                <a:latin typeface="Arial" panose="020B0604020202020204" pitchFamily="34" charset="0"/>
                <a:cs typeface="Arial" panose="020B0604020202020204" pitchFamily="34" charset="0"/>
              </a:rPr>
              <a:t>– позволяют клиенту передавать серверу дополнительную информацию о запросе и о самом </a:t>
            </a:r>
            <a:r>
              <a:rPr lang="ru-RU" sz="2000" dirty="0" smtClean="0">
                <a:latin typeface="Arial" panose="020B0604020202020204" pitchFamily="34" charset="0"/>
                <a:cs typeface="Arial" panose="020B0604020202020204" pitchFamily="34" charset="0"/>
              </a:rPr>
              <a:t>клиенте. </a:t>
            </a:r>
            <a:r>
              <a:rPr lang="ru-RU" sz="2000" dirty="0">
                <a:latin typeface="Arial" panose="020B0604020202020204" pitchFamily="34" charset="0"/>
                <a:cs typeface="Arial" panose="020B0604020202020204" pitchFamily="34" charset="0"/>
              </a:rPr>
              <a:t>Некоторые из заголовков</a:t>
            </a:r>
            <a:r>
              <a:rPr lang="ru-RU"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30</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
        <p:nvSpPr>
          <p:cNvPr id="14" name="Прямоугольник 13"/>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Заголовки</a:t>
            </a:r>
            <a:endParaRPr lang="uk-UA" sz="2400" dirty="0">
              <a:latin typeface="Arial" panose="020B0604020202020204" pitchFamily="34" charset="0"/>
              <a:cs typeface="Arial" panose="020B0604020202020204" pitchFamily="34"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2878437849"/>
              </p:ext>
            </p:extLst>
          </p:nvPr>
        </p:nvGraphicFramePr>
        <p:xfrm>
          <a:off x="35497" y="1700808"/>
          <a:ext cx="9073008" cy="3718560"/>
        </p:xfrm>
        <a:graphic>
          <a:graphicData uri="http://schemas.openxmlformats.org/drawingml/2006/table">
            <a:tbl>
              <a:tblPr firstRow="1" bandRow="1">
                <a:tableStyleId>{5940675A-B579-460E-94D1-54222C63F5DA}</a:tableStyleId>
              </a:tblPr>
              <a:tblGrid>
                <a:gridCol w="1894724"/>
                <a:gridCol w="3499168"/>
                <a:gridCol w="3679116"/>
              </a:tblGrid>
              <a:tr h="252224">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Заголовок</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Назначение</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Пример</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en-US" sz="2000" b="0" dirty="0" smtClean="0">
                          <a:latin typeface="Arial" panose="020B0604020202020204" pitchFamily="34" charset="0"/>
                          <a:cs typeface="Arial" panose="020B0604020202020204" pitchFamily="34" charset="0"/>
                        </a:rPr>
                        <a:t>Accept-Charset</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ru-RU" sz="2000" kern="1200" dirty="0" smtClean="0">
                          <a:solidFill>
                            <a:schemeClr val="tx1"/>
                          </a:solidFill>
                          <a:latin typeface="Arial" panose="020B0604020202020204" pitchFamily="34" charset="0"/>
                          <a:ea typeface="+mn-ea"/>
                          <a:cs typeface="Arial" panose="020B0604020202020204" pitchFamily="34" charset="0"/>
                        </a:rPr>
                        <a:t>перечень поддерживаемых кодировок для предоставления пользователю</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2000" kern="1200" dirty="0" smtClean="0">
                          <a:solidFill>
                            <a:schemeClr val="tx1"/>
                          </a:solidFill>
                          <a:latin typeface="Arial" panose="020B0604020202020204" pitchFamily="34" charset="0"/>
                          <a:ea typeface="+mn-ea"/>
                          <a:cs typeface="Arial" panose="020B0604020202020204" pitchFamily="34" charset="0"/>
                        </a:rPr>
                        <a:t>Accept-Charset: utf-8</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en-US" sz="2000" b="0" dirty="0" smtClean="0">
                          <a:latin typeface="Arial" panose="020B0604020202020204" pitchFamily="34" charset="0"/>
                          <a:cs typeface="Arial" panose="020B0604020202020204" pitchFamily="34" charset="0"/>
                        </a:rPr>
                        <a:t>Authorization</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ru-RU" sz="2000" kern="1200" dirty="0" smtClean="0">
                          <a:solidFill>
                            <a:schemeClr val="tx1"/>
                          </a:solidFill>
                          <a:latin typeface="Arial" panose="020B0604020202020204" pitchFamily="34" charset="0"/>
                          <a:ea typeface="+mn-ea"/>
                          <a:cs typeface="Arial" panose="020B0604020202020204" pitchFamily="34" charset="0"/>
                        </a:rPr>
                        <a:t>данные для авторизации</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2000" kern="1200" dirty="0" smtClean="0">
                          <a:solidFill>
                            <a:schemeClr val="tx1"/>
                          </a:solidFill>
                          <a:latin typeface="Arial" panose="020B0604020202020204" pitchFamily="34" charset="0"/>
                          <a:ea typeface="+mn-ea"/>
                          <a:cs typeface="Arial" panose="020B0604020202020204" pitchFamily="34" charset="0"/>
                        </a:rPr>
                        <a:t>Authorization: Basic QWxhZGRpbjpvcGVuIHNlc2FtZQ==</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en-US" sz="2000" b="0" dirty="0" smtClean="0">
                          <a:latin typeface="Arial" panose="020B0604020202020204" pitchFamily="34" charset="0"/>
                          <a:cs typeface="Arial" panose="020B0604020202020204" pitchFamily="34" charset="0"/>
                        </a:rPr>
                        <a:t>From</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ru-RU" sz="2000" dirty="0" smtClean="0">
                          <a:latin typeface="Arial" panose="020B0604020202020204" pitchFamily="34" charset="0"/>
                          <a:cs typeface="Arial" panose="020B0604020202020204" pitchFamily="34" charset="0"/>
                        </a:rPr>
                        <a:t>адрес электронной почты ответственного лица со стороны клиента</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fr-FR" sz="2000" kern="1200" dirty="0" smtClean="0">
                          <a:solidFill>
                            <a:schemeClr val="tx1"/>
                          </a:solidFill>
                          <a:latin typeface="Arial" panose="020B0604020202020204" pitchFamily="34" charset="0"/>
                          <a:ea typeface="+mn-ea"/>
                          <a:cs typeface="Arial" panose="020B0604020202020204" pitchFamily="34" charset="0"/>
                        </a:rPr>
                        <a:t>From: user@example.com</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28535321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0" y="720000"/>
            <a:ext cx="9144000" cy="1015663"/>
          </a:xfrm>
          <a:prstGeom prst="rect">
            <a:avLst/>
          </a:prstGeom>
        </p:spPr>
        <p:txBody>
          <a:bodyPr wrap="square">
            <a:spAutoFit/>
          </a:bodyPr>
          <a:lstStyle/>
          <a:p>
            <a:pPr algn="just"/>
            <a:r>
              <a:rPr lang="ru-RU" sz="2000" b="1" dirty="0" smtClean="0">
                <a:latin typeface="Arial" panose="020B0604020202020204" pitchFamily="34" charset="0"/>
                <a:cs typeface="Arial" panose="020B0604020202020204" pitchFamily="34" charset="0"/>
              </a:rPr>
              <a:t>Заголовки ответа </a:t>
            </a:r>
            <a:r>
              <a:rPr lang="ru-RU" sz="2000" dirty="0" smtClean="0">
                <a:latin typeface="Arial" panose="020B0604020202020204" pitchFamily="34" charset="0"/>
                <a:cs typeface="Arial" panose="020B0604020202020204" pitchFamily="34" charset="0"/>
              </a:rPr>
              <a:t>– позволяют серверу передавать дополнительную информацию, касающуюся ответа. Эти поля заголовка дают информацию о сервере и о дальнейшем доступе к </a:t>
            </a:r>
            <a:r>
              <a:rPr lang="ru-RU" sz="2000" dirty="0">
                <a:latin typeface="Arial" panose="020B0604020202020204" pitchFamily="34" charset="0"/>
                <a:cs typeface="Arial" panose="020B0604020202020204" pitchFamily="34" charset="0"/>
              </a:rPr>
              <a:t>ресурсу. Некоторые из заголовков</a:t>
            </a:r>
            <a:r>
              <a:rPr lang="ru-RU" sz="2000" dirty="0" smtClean="0">
                <a:latin typeface="Arial" panose="020B0604020202020204" pitchFamily="34" charset="0"/>
                <a:cs typeface="Arial" panose="020B0604020202020204" pitchFamily="34" charset="0"/>
              </a:rPr>
              <a:t>:</a:t>
            </a: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31</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
        <p:nvSpPr>
          <p:cNvPr id="14" name="Прямоугольник 13"/>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Заголовки</a:t>
            </a:r>
            <a:endParaRPr lang="uk-UA" sz="2400" dirty="0">
              <a:latin typeface="Arial" panose="020B0604020202020204" pitchFamily="34" charset="0"/>
              <a:cs typeface="Arial" panose="020B0604020202020204" pitchFamily="34"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2017343142"/>
              </p:ext>
            </p:extLst>
          </p:nvPr>
        </p:nvGraphicFramePr>
        <p:xfrm>
          <a:off x="35497" y="1700808"/>
          <a:ext cx="9073008" cy="3108960"/>
        </p:xfrm>
        <a:graphic>
          <a:graphicData uri="http://schemas.openxmlformats.org/drawingml/2006/table">
            <a:tbl>
              <a:tblPr firstRow="1" bandRow="1">
                <a:tableStyleId>{5940675A-B579-460E-94D1-54222C63F5DA}</a:tableStyleId>
              </a:tblPr>
              <a:tblGrid>
                <a:gridCol w="1894724"/>
                <a:gridCol w="3499168"/>
                <a:gridCol w="3679116"/>
              </a:tblGrid>
              <a:tr h="252224">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Заголовок</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Назначение</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Пример</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en-US" sz="2000" b="0" kern="1200" dirty="0" smtClean="0">
                          <a:solidFill>
                            <a:schemeClr val="tx1"/>
                          </a:solidFill>
                          <a:latin typeface="Arial" panose="020B0604020202020204" pitchFamily="34" charset="0"/>
                          <a:ea typeface="+mn-ea"/>
                          <a:cs typeface="Arial" panose="020B0604020202020204" pitchFamily="34" charset="0"/>
                        </a:rPr>
                        <a:t>Age</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ru-RU" sz="2000" dirty="0" smtClean="0">
                          <a:latin typeface="Arial" panose="020B0604020202020204" pitchFamily="34" charset="0"/>
                          <a:cs typeface="Arial" panose="020B0604020202020204" pitchFamily="34" charset="0"/>
                        </a:rPr>
                        <a:t>количество секунд с момента модификации ресурса</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2000" kern="1200" dirty="0" smtClean="0">
                          <a:solidFill>
                            <a:schemeClr val="tx1"/>
                          </a:solidFill>
                          <a:latin typeface="Arial" panose="020B0604020202020204" pitchFamily="34" charset="0"/>
                          <a:ea typeface="+mn-ea"/>
                          <a:cs typeface="Arial" panose="020B0604020202020204" pitchFamily="34" charset="0"/>
                        </a:rPr>
                        <a:t>Age: 12</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en-US" sz="2000" b="0" kern="1200" dirty="0" smtClean="0">
                          <a:solidFill>
                            <a:schemeClr val="tx1"/>
                          </a:solidFill>
                          <a:latin typeface="Arial" panose="020B0604020202020204" pitchFamily="34" charset="0"/>
                          <a:ea typeface="+mn-ea"/>
                          <a:cs typeface="Arial" panose="020B0604020202020204" pitchFamily="34" charset="0"/>
                        </a:rPr>
                        <a:t>Location</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ru-RU" sz="2000" dirty="0" smtClean="0">
                          <a:latin typeface="Arial" panose="020B0604020202020204" pitchFamily="34" charset="0"/>
                          <a:cs typeface="Arial" panose="020B0604020202020204" pitchFamily="34" charset="0"/>
                        </a:rPr>
                        <a:t>адрес перенаправления</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2000" kern="1200" dirty="0" smtClean="0">
                          <a:solidFill>
                            <a:schemeClr val="tx1"/>
                          </a:solidFill>
                          <a:latin typeface="Arial" panose="020B0604020202020204" pitchFamily="34" charset="0"/>
                          <a:ea typeface="+mn-ea"/>
                          <a:cs typeface="Arial" panose="020B0604020202020204" pitchFamily="34" charset="0"/>
                        </a:rPr>
                        <a:t>Location: http://example.com/about.html</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en-US" sz="2000" b="0" kern="1200" dirty="0" smtClean="0">
                          <a:solidFill>
                            <a:schemeClr val="tx1"/>
                          </a:solidFill>
                          <a:latin typeface="Arial" panose="020B0604020202020204" pitchFamily="34" charset="0"/>
                          <a:ea typeface="+mn-ea"/>
                          <a:cs typeface="Arial" panose="020B0604020202020204" pitchFamily="34" charset="0"/>
                        </a:rPr>
                        <a:t>Server</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dirty="0" smtClean="0">
                          <a:latin typeface="Arial" panose="020B0604020202020204" pitchFamily="34" charset="0"/>
                          <a:cs typeface="Arial" panose="020B0604020202020204" pitchFamily="34" charset="0"/>
                        </a:rPr>
                        <a:t>информация о программном обеспечении сервера</a:t>
                      </a:r>
                      <a:endParaRPr lang="ru-RU" sz="2000" kern="1200" dirty="0" smtClean="0">
                        <a:solidFill>
                          <a:schemeClr val="tx1"/>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anose="020B0604020202020204" pitchFamily="34" charset="0"/>
                          <a:ea typeface="+mn-ea"/>
                          <a:cs typeface="Arial" panose="020B0604020202020204" pitchFamily="34" charset="0"/>
                        </a:rPr>
                        <a:t>Server: Apache/2.2.17 (Win32) PHP/5.3.5</a:t>
                      </a:r>
                      <a:endParaRPr lang="ru-RU" sz="2000" kern="1200" dirty="0" smtClean="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2045938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0" y="720000"/>
            <a:ext cx="9144000" cy="1015663"/>
          </a:xfrm>
          <a:prstGeom prst="rect">
            <a:avLst/>
          </a:prstGeom>
        </p:spPr>
        <p:txBody>
          <a:bodyPr wrap="square">
            <a:spAutoFit/>
          </a:bodyPr>
          <a:lstStyle/>
          <a:p>
            <a:pPr algn="just"/>
            <a:r>
              <a:rPr lang="ru-RU" sz="2000" b="1" dirty="0" smtClean="0">
                <a:latin typeface="Arial" panose="020B0604020202020204" pitchFamily="34" charset="0"/>
                <a:cs typeface="Arial" panose="020B0604020202020204" pitchFamily="34" charset="0"/>
              </a:rPr>
              <a:t>Заголовки </a:t>
            </a:r>
            <a:r>
              <a:rPr lang="ru-RU" sz="2000" b="1" dirty="0">
                <a:latin typeface="Arial" panose="020B0604020202020204" pitchFamily="34" charset="0"/>
                <a:cs typeface="Arial" panose="020B0604020202020204" pitchFamily="34" charset="0"/>
              </a:rPr>
              <a:t>сущности </a:t>
            </a:r>
            <a:r>
              <a:rPr lang="ru-RU" sz="2000" dirty="0">
                <a:latin typeface="Arial" panose="020B0604020202020204" pitchFamily="34" charset="0"/>
                <a:cs typeface="Arial" panose="020B0604020202020204" pitchFamily="34" charset="0"/>
              </a:rPr>
              <a:t>– определяют опциональную метаинформацию о теле сообщения или, если тело не присутствует, относительно ресурса, идентифицированного </a:t>
            </a:r>
            <a:r>
              <a:rPr lang="ru-RU" sz="2000" dirty="0" smtClean="0">
                <a:latin typeface="Arial" panose="020B0604020202020204" pitchFamily="34" charset="0"/>
                <a:cs typeface="Arial" panose="020B0604020202020204" pitchFamily="34" charset="0"/>
              </a:rPr>
              <a:t>запросом</a:t>
            </a:r>
            <a:r>
              <a:rPr lang="ru-RU" sz="2000" dirty="0">
                <a:latin typeface="Arial" panose="020B0604020202020204" pitchFamily="34" charset="0"/>
                <a:cs typeface="Arial" panose="020B0604020202020204" pitchFamily="34" charset="0"/>
              </a:rPr>
              <a:t>. Некоторые из заголовков</a:t>
            </a:r>
            <a:r>
              <a:rPr lang="ru-RU" sz="2000" dirty="0" smtClean="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32</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
        <p:nvSpPr>
          <p:cNvPr id="14" name="Прямоугольник 13"/>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Заголовки</a:t>
            </a:r>
            <a:endParaRPr lang="uk-UA" sz="2400" dirty="0">
              <a:latin typeface="Arial" panose="020B0604020202020204" pitchFamily="34" charset="0"/>
              <a:cs typeface="Arial" panose="020B0604020202020204" pitchFamily="34"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4269495556"/>
              </p:ext>
            </p:extLst>
          </p:nvPr>
        </p:nvGraphicFramePr>
        <p:xfrm>
          <a:off x="35497" y="1700808"/>
          <a:ext cx="9073008" cy="2804160"/>
        </p:xfrm>
        <a:graphic>
          <a:graphicData uri="http://schemas.openxmlformats.org/drawingml/2006/table">
            <a:tbl>
              <a:tblPr firstRow="1" bandRow="1">
                <a:tableStyleId>{5940675A-B579-460E-94D1-54222C63F5DA}</a:tableStyleId>
              </a:tblPr>
              <a:tblGrid>
                <a:gridCol w="1894724"/>
                <a:gridCol w="3499168"/>
                <a:gridCol w="3679116"/>
              </a:tblGrid>
              <a:tr h="252224">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Заголовок</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Назначение</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ru-RU" sz="2000" b="1" kern="1200" dirty="0" smtClean="0">
                          <a:solidFill>
                            <a:schemeClr val="tx1"/>
                          </a:solidFill>
                          <a:latin typeface="Arial" panose="020B0604020202020204" pitchFamily="34" charset="0"/>
                          <a:ea typeface="+mn-ea"/>
                          <a:cs typeface="Arial" panose="020B0604020202020204" pitchFamily="34" charset="0"/>
                        </a:rPr>
                        <a:t>Пример</a:t>
                      </a:r>
                      <a:endParaRPr lang="ru-RU" sz="2000" b="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en-US" sz="2000" b="0" kern="1200" dirty="0" smtClean="0">
                          <a:solidFill>
                            <a:schemeClr val="tx1"/>
                          </a:solidFill>
                          <a:latin typeface="Arial" panose="020B0604020202020204" pitchFamily="34" charset="0"/>
                          <a:ea typeface="+mn-ea"/>
                          <a:cs typeface="Arial" panose="020B0604020202020204" pitchFamily="34" charset="0"/>
                        </a:rPr>
                        <a:t>Allow</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ru-RU" sz="2000" kern="1200" dirty="0" smtClean="0">
                          <a:solidFill>
                            <a:schemeClr val="tx1"/>
                          </a:solidFill>
                          <a:latin typeface="Arial" panose="020B0604020202020204" pitchFamily="34" charset="0"/>
                          <a:ea typeface="+mn-ea"/>
                          <a:cs typeface="Arial" panose="020B0604020202020204" pitchFamily="34" charset="0"/>
                        </a:rPr>
                        <a:t>список поддерживаемых методов</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2000" kern="1200" dirty="0" smtClean="0">
                          <a:solidFill>
                            <a:schemeClr val="tx1"/>
                          </a:solidFill>
                          <a:latin typeface="Arial" panose="020B0604020202020204" pitchFamily="34" charset="0"/>
                          <a:ea typeface="+mn-ea"/>
                          <a:cs typeface="Arial" panose="020B0604020202020204" pitchFamily="34" charset="0"/>
                        </a:rPr>
                        <a:t>Allow: GET, POST</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en-US" sz="2000" b="0" kern="1200" dirty="0" smtClean="0">
                          <a:solidFill>
                            <a:schemeClr val="tx1"/>
                          </a:solidFill>
                          <a:latin typeface="Arial" panose="020B0604020202020204" pitchFamily="34" charset="0"/>
                          <a:ea typeface="+mn-ea"/>
                          <a:cs typeface="Arial" panose="020B0604020202020204" pitchFamily="34" charset="0"/>
                        </a:rPr>
                        <a:t>Content-Language</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ru-RU" sz="2000" kern="1200" dirty="0" smtClean="0">
                          <a:solidFill>
                            <a:schemeClr val="tx1"/>
                          </a:solidFill>
                          <a:latin typeface="Arial" panose="020B0604020202020204" pitchFamily="34" charset="0"/>
                          <a:ea typeface="+mn-ea"/>
                          <a:cs typeface="Arial" panose="020B0604020202020204" pitchFamily="34" charset="0"/>
                        </a:rPr>
                        <a:t>один или несколько естественных языков содержимого сущности</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2000" kern="1200" dirty="0" smtClean="0">
                          <a:solidFill>
                            <a:schemeClr val="tx1"/>
                          </a:solidFill>
                          <a:latin typeface="Arial" panose="020B0604020202020204" pitchFamily="34" charset="0"/>
                          <a:ea typeface="+mn-ea"/>
                          <a:cs typeface="Arial" panose="020B0604020202020204" pitchFamily="34" charset="0"/>
                        </a:rPr>
                        <a:t>Content-Language: en, </a:t>
                      </a:r>
                      <a:r>
                        <a:rPr lang="en-US" sz="2000" kern="1200" dirty="0" err="1" smtClean="0">
                          <a:solidFill>
                            <a:schemeClr val="tx1"/>
                          </a:solidFill>
                          <a:latin typeface="Arial" panose="020B0604020202020204" pitchFamily="34" charset="0"/>
                          <a:ea typeface="+mn-ea"/>
                          <a:cs typeface="Arial" panose="020B0604020202020204" pitchFamily="34" charset="0"/>
                        </a:rPr>
                        <a:t>ase</a:t>
                      </a:r>
                      <a:r>
                        <a:rPr lang="en-US" sz="2000" kern="1200" dirty="0" smtClean="0">
                          <a:solidFill>
                            <a:schemeClr val="tx1"/>
                          </a:solidFill>
                          <a:latin typeface="Arial" panose="020B0604020202020204" pitchFamily="34" charset="0"/>
                          <a:ea typeface="+mn-ea"/>
                          <a:cs typeface="Arial" panose="020B0604020202020204" pitchFamily="34" charset="0"/>
                        </a:rPr>
                        <a:t>, </a:t>
                      </a:r>
                      <a:r>
                        <a:rPr lang="en-US" sz="2000" kern="1200" dirty="0" err="1" smtClean="0">
                          <a:solidFill>
                            <a:schemeClr val="tx1"/>
                          </a:solidFill>
                          <a:latin typeface="Arial" panose="020B0604020202020204" pitchFamily="34" charset="0"/>
                          <a:ea typeface="+mn-ea"/>
                          <a:cs typeface="Arial" panose="020B0604020202020204" pitchFamily="34" charset="0"/>
                        </a:rPr>
                        <a:t>ua</a:t>
                      </a:r>
                      <a:endParaRPr lang="ru-RU" sz="2000"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en-US" sz="2000" b="0" kern="1200" dirty="0" smtClean="0">
                          <a:solidFill>
                            <a:schemeClr val="tx1"/>
                          </a:solidFill>
                          <a:latin typeface="Arial" panose="020B0604020202020204" pitchFamily="34" charset="0"/>
                          <a:ea typeface="+mn-ea"/>
                          <a:cs typeface="Arial" panose="020B0604020202020204" pitchFamily="34" charset="0"/>
                        </a:rPr>
                        <a:t>Last-Modified</a:t>
                      </a:r>
                      <a:endParaRPr lang="ru-RU" sz="20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tx1"/>
                          </a:solidFill>
                          <a:latin typeface="Arial" panose="020B0604020202020204" pitchFamily="34" charset="0"/>
                          <a:ea typeface="+mn-ea"/>
                          <a:cs typeface="Arial" panose="020B0604020202020204" pitchFamily="34" charset="0"/>
                        </a:rPr>
                        <a:t>дата последней модификации сущности</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anose="020B0604020202020204" pitchFamily="34" charset="0"/>
                          <a:ea typeface="+mn-ea"/>
                          <a:cs typeface="Arial" panose="020B0604020202020204" pitchFamily="34" charset="0"/>
                        </a:rPr>
                        <a:t>Last-Modified: Tue, 15 Nov 1994 12:45:26 GMT</a:t>
                      </a:r>
                      <a:endParaRPr lang="ru-RU" sz="2000" kern="1200" dirty="0" smtClean="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1836711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1484784"/>
            <a:ext cx="9144000" cy="4524315"/>
          </a:xfrm>
          <a:prstGeom prst="rect">
            <a:avLst/>
          </a:prstGeom>
          <a:solidFill>
            <a:schemeClr val="bg1">
              <a:lumMod val="85000"/>
            </a:schemeClr>
          </a:solidFill>
        </p:spPr>
        <p:txBody>
          <a:bodyPr wrap="square">
            <a:spAutoFit/>
          </a:bodyPr>
          <a:lstStyle/>
          <a:p>
            <a:r>
              <a:rPr lang="en-US" sz="1600" dirty="0">
                <a:latin typeface="Arial" panose="020B0604020202020204" pitchFamily="34" charset="0"/>
                <a:cs typeface="Arial" panose="020B0604020202020204" pitchFamily="34" charset="0"/>
              </a:rPr>
              <a:t>GET /hello.htm HTTP/1.1</a:t>
            </a:r>
          </a:p>
          <a:p>
            <a:r>
              <a:rPr lang="en-US" sz="1600" dirty="0">
                <a:latin typeface="Arial" panose="020B0604020202020204" pitchFamily="34" charset="0"/>
                <a:cs typeface="Arial" panose="020B0604020202020204" pitchFamily="34" charset="0"/>
              </a:rPr>
              <a:t>User-Agent: Mozilla/4.0 (compatible; MSIE5.01; Windows NT)</a:t>
            </a:r>
          </a:p>
          <a:p>
            <a:r>
              <a:rPr lang="en-US" sz="1600" dirty="0">
                <a:latin typeface="Arial" panose="020B0604020202020204" pitchFamily="34" charset="0"/>
                <a:cs typeface="Arial" panose="020B0604020202020204" pitchFamily="34" charset="0"/>
              </a:rPr>
              <a:t>Host: www.tutorialspoint.com</a:t>
            </a:r>
          </a:p>
          <a:p>
            <a:r>
              <a:rPr lang="en-US" sz="1600" dirty="0">
                <a:latin typeface="Arial" panose="020B0604020202020204" pitchFamily="34" charset="0"/>
                <a:cs typeface="Arial" panose="020B0604020202020204" pitchFamily="34" charset="0"/>
              </a:rPr>
              <a:t>Accept-Language: en-us</a:t>
            </a:r>
          </a:p>
          <a:p>
            <a:r>
              <a:rPr lang="en-US" sz="1600" dirty="0">
                <a:latin typeface="Arial" panose="020B0604020202020204" pitchFamily="34" charset="0"/>
                <a:cs typeface="Arial" panose="020B0604020202020204" pitchFamily="34" charset="0"/>
              </a:rPr>
              <a:t>Accept-Encoding: </a:t>
            </a:r>
            <a:r>
              <a:rPr lang="en-US" sz="1600" dirty="0" err="1">
                <a:latin typeface="Arial" panose="020B0604020202020204" pitchFamily="34" charset="0"/>
                <a:cs typeface="Arial" panose="020B0604020202020204" pitchFamily="34" charset="0"/>
              </a:rPr>
              <a:t>gzip</a:t>
            </a:r>
            <a:r>
              <a:rPr lang="en-US" sz="1600" dirty="0">
                <a:latin typeface="Arial" panose="020B0604020202020204" pitchFamily="34" charset="0"/>
                <a:cs typeface="Arial" panose="020B0604020202020204" pitchFamily="34" charset="0"/>
              </a:rPr>
              <a:t>, deflate</a:t>
            </a:r>
          </a:p>
          <a:p>
            <a:r>
              <a:rPr lang="en-US" sz="1600" dirty="0">
                <a:latin typeface="Arial" panose="020B0604020202020204" pitchFamily="34" charset="0"/>
                <a:cs typeface="Arial" panose="020B0604020202020204" pitchFamily="34" charset="0"/>
              </a:rPr>
              <a:t>Connection: Keep-Alive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HTTP/1.1 200 OK</a:t>
            </a:r>
          </a:p>
          <a:p>
            <a:r>
              <a:rPr lang="en-US" sz="1600" dirty="0">
                <a:latin typeface="Arial" panose="020B0604020202020204" pitchFamily="34" charset="0"/>
                <a:cs typeface="Arial" panose="020B0604020202020204" pitchFamily="34" charset="0"/>
              </a:rPr>
              <a:t>Date: Mon, 27 Jul 2009 12:28:53 GMT</a:t>
            </a:r>
          </a:p>
          <a:p>
            <a:r>
              <a:rPr lang="en-US" sz="1600" dirty="0">
                <a:latin typeface="Arial" panose="020B0604020202020204" pitchFamily="34" charset="0"/>
                <a:cs typeface="Arial" panose="020B0604020202020204" pitchFamily="34" charset="0"/>
              </a:rPr>
              <a:t>Server: Apache/2.2.14 (Win32)</a:t>
            </a:r>
          </a:p>
          <a:p>
            <a:r>
              <a:rPr lang="en-US" sz="1600" dirty="0">
                <a:latin typeface="Arial" panose="020B0604020202020204" pitchFamily="34" charset="0"/>
                <a:cs typeface="Arial" panose="020B0604020202020204" pitchFamily="34" charset="0"/>
              </a:rPr>
              <a:t>Last-Modified: Wed, 22 Jul 2009 19:15:56 GMT</a:t>
            </a:r>
          </a:p>
          <a:p>
            <a:r>
              <a:rPr lang="en-US" sz="1600" dirty="0">
                <a:latin typeface="Arial" panose="020B0604020202020204" pitchFamily="34" charset="0"/>
                <a:cs typeface="Arial" panose="020B0604020202020204" pitchFamily="34" charset="0"/>
              </a:rPr>
              <a:t>Content-Length: 88</a:t>
            </a:r>
          </a:p>
          <a:p>
            <a:r>
              <a:rPr lang="en-US" sz="1600" dirty="0">
                <a:latin typeface="Arial" panose="020B0604020202020204" pitchFamily="34" charset="0"/>
                <a:cs typeface="Arial" panose="020B0604020202020204" pitchFamily="34" charset="0"/>
              </a:rPr>
              <a:t>Content-Type: text/html</a:t>
            </a:r>
          </a:p>
          <a:p>
            <a:r>
              <a:rPr lang="en-US" sz="1600" dirty="0">
                <a:latin typeface="Arial" panose="020B0604020202020204" pitchFamily="34" charset="0"/>
                <a:cs typeface="Arial" panose="020B0604020202020204" pitchFamily="34" charset="0"/>
              </a:rPr>
              <a:t>Connection: Closed</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&lt;/html&gt;</a:t>
            </a:r>
            <a:endParaRPr lang="ru-RU" sz="1600" dirty="0">
              <a:latin typeface="Arial" panose="020B0604020202020204" pitchFamily="34" charset="0"/>
              <a:cs typeface="Arial" panose="020B0604020202020204" pitchFamily="34" charset="0"/>
            </a:endParaRPr>
          </a:p>
        </p:txBody>
      </p:sp>
      <p:sp>
        <p:nvSpPr>
          <p:cNvPr id="2" name="Прямоугольник 1"/>
          <p:cNvSpPr/>
          <p:nvPr/>
        </p:nvSpPr>
        <p:spPr>
          <a:xfrm>
            <a:off x="1440000" y="0"/>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Структура </a:t>
            </a:r>
            <a:r>
              <a:rPr lang="ru-RU" sz="2400" dirty="0">
                <a:latin typeface="Arial" panose="020B0604020202020204" pitchFamily="34" charset="0"/>
                <a:cs typeface="Arial" panose="020B0604020202020204" pitchFamily="34" charset="0"/>
              </a:rPr>
              <a:t>протокола </a:t>
            </a:r>
            <a:r>
              <a:rPr lang="ru-RU" sz="2400" dirty="0" smtClean="0">
                <a:latin typeface="Arial" panose="020B0604020202020204" pitchFamily="34" charset="0"/>
                <a:cs typeface="Arial" panose="020B0604020202020204" pitchFamily="34" charset="0"/>
              </a:rPr>
              <a:t>HTTP. Тело сообщения. Пример</a:t>
            </a:r>
            <a:endParaRPr lang="uk-UA" sz="2400" dirty="0">
              <a:latin typeface="Arial" panose="020B0604020202020204" pitchFamily="34" charset="0"/>
              <a:cs typeface="Arial" panose="020B0604020202020204" pitchFamily="34" charset="0"/>
            </a:endParaRPr>
          </a:p>
        </p:txBody>
      </p:sp>
      <p:sp>
        <p:nvSpPr>
          <p:cNvPr id="16" name="Прямоугольник 15"/>
          <p:cNvSpPr/>
          <p:nvPr/>
        </p:nvSpPr>
        <p:spPr>
          <a:xfrm>
            <a:off x="0" y="720000"/>
            <a:ext cx="9144000" cy="707886"/>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Тело HTTP </a:t>
            </a:r>
            <a:r>
              <a:rPr lang="ru-RU" sz="2000" dirty="0" smtClean="0">
                <a:latin typeface="Arial" panose="020B0604020202020204" pitchFamily="34" charset="0"/>
                <a:cs typeface="Arial" panose="020B0604020202020204" pitchFamily="34" charset="0"/>
              </a:rPr>
              <a:t>сообщения, </a:t>
            </a:r>
            <a:r>
              <a:rPr lang="ru-RU" sz="2000" dirty="0">
                <a:latin typeface="Arial" panose="020B0604020202020204" pitchFamily="34" charset="0"/>
                <a:cs typeface="Arial" panose="020B0604020202020204" pitchFamily="34" charset="0"/>
              </a:rPr>
              <a:t>если оно присутствует, используется для передачи тела объекта, связанного с запросом или </a:t>
            </a:r>
            <a:r>
              <a:rPr lang="ru-RU" sz="2000" dirty="0" smtClean="0">
                <a:latin typeface="Arial" panose="020B0604020202020204" pitchFamily="34" charset="0"/>
                <a:cs typeface="Arial" panose="020B0604020202020204" pitchFamily="34" charset="0"/>
              </a:rPr>
              <a:t>ответом</a:t>
            </a:r>
            <a:endParaRPr lang="ru-RU" sz="2000" dirty="0">
              <a:latin typeface="Arial" panose="020B0604020202020204" pitchFamily="34" charset="0"/>
              <a:cs typeface="Arial" panose="020B0604020202020204" pitchFamily="34" charset="0"/>
            </a:endParaRPr>
          </a:p>
        </p:txBody>
      </p:sp>
      <p:sp>
        <p:nvSpPr>
          <p:cNvPr id="12"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33</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2143624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defTabSz="360000"/>
            <a:r>
              <a:rPr lang="ru-RU" sz="2400" dirty="0" smtClean="0">
                <a:latin typeface="Arial" panose="020B0604020202020204" pitchFamily="34" charset="0"/>
                <a:cs typeface="Arial" panose="020B0604020202020204" pitchFamily="34" charset="0"/>
              </a:rPr>
              <a:t>7. </a:t>
            </a:r>
            <a:r>
              <a:rPr lang="ru-RU" sz="2400" dirty="0">
                <a:latin typeface="Arial" panose="020B0604020202020204" pitchFamily="34" charset="0"/>
                <a:cs typeface="Arial" panose="020B0604020202020204" pitchFamily="34" charset="0"/>
              </a:rPr>
              <a:t>Структура протокола </a:t>
            </a:r>
            <a:r>
              <a:rPr lang="en-US" sz="2400" dirty="0">
                <a:latin typeface="Arial" panose="020B0604020202020204" pitchFamily="34" charset="0"/>
                <a:cs typeface="Arial" panose="020B0604020202020204" pitchFamily="34" charset="0"/>
              </a:rPr>
              <a:t>HTTP.</a:t>
            </a:r>
            <a:r>
              <a:rPr lang="ru-RU"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HTTPS</a:t>
            </a:r>
            <a:endParaRPr lang="uk-UA" sz="2400" dirty="0">
              <a:latin typeface="Arial" panose="020B0604020202020204" pitchFamily="34" charset="0"/>
              <a:cs typeface="Arial" panose="020B0604020202020204" pitchFamily="34" charset="0"/>
            </a:endParaRPr>
          </a:p>
        </p:txBody>
      </p:sp>
      <p:sp>
        <p:nvSpPr>
          <p:cNvPr id="16" name="Прямоугольник 15"/>
          <p:cNvSpPr/>
          <p:nvPr/>
        </p:nvSpPr>
        <p:spPr>
          <a:xfrm>
            <a:off x="0" y="720000"/>
            <a:ext cx="9144000" cy="3170099"/>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HTTPS</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Hypertext Transfer Protocol </a:t>
            </a:r>
            <a:r>
              <a:rPr lang="en-US" sz="2000" dirty="0" smtClean="0">
                <a:latin typeface="Arial" panose="020B0604020202020204" pitchFamily="34" charset="0"/>
                <a:cs typeface="Arial" panose="020B0604020202020204" pitchFamily="34" charset="0"/>
              </a:rPr>
              <a:t>Secure</a:t>
            </a:r>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безопасный </a:t>
            </a:r>
            <a:r>
              <a:rPr lang="ru-RU" sz="2000" dirty="0">
                <a:latin typeface="Arial" panose="020B0604020202020204" pitchFamily="34" charset="0"/>
                <a:cs typeface="Arial" panose="020B0604020202020204" pitchFamily="34" charset="0"/>
              </a:rPr>
              <a:t>протокол передачи гипертекста)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расширение</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протокола</a:t>
            </a:r>
            <a:r>
              <a:rPr lang="en-US" sz="2000" dirty="0">
                <a:latin typeface="Arial" panose="020B0604020202020204" pitchFamily="34" charset="0"/>
                <a:cs typeface="Arial" panose="020B0604020202020204" pitchFamily="34" charset="0"/>
              </a:rPr>
              <a:t> HTTP</a:t>
            </a:r>
            <a:r>
              <a:rPr lang="ru-RU" sz="2000" dirty="0">
                <a:latin typeface="Arial" panose="020B0604020202020204" pitchFamily="34" charset="0"/>
                <a:cs typeface="Arial" panose="020B0604020202020204" pitchFamily="34" charset="0"/>
              </a:rPr>
              <a:t>, поддерживающее</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шифрование. Данные, передаваемые по протоколу HTTPS,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упаковываются</a:t>
            </a:r>
            <a:r>
              <a:rPr lang="en-US" sz="2000" dirty="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в криптографический протокол </a:t>
            </a:r>
            <a:r>
              <a:rPr lang="ru-RU" sz="2000" b="1" dirty="0">
                <a:latin typeface="Arial" panose="020B0604020202020204" pitchFamily="34" charset="0"/>
                <a:cs typeface="Arial" panose="020B0604020202020204" pitchFamily="34" charset="0"/>
              </a:rPr>
              <a:t>SSL</a:t>
            </a:r>
            <a:r>
              <a:rPr lang="ru-RU" sz="2000" dirty="0">
                <a:latin typeface="Arial" panose="020B0604020202020204" pitchFamily="34" charset="0"/>
                <a:cs typeface="Arial" panose="020B0604020202020204" pitchFamily="34" charset="0"/>
              </a:rPr>
              <a:t> или </a:t>
            </a:r>
            <a:r>
              <a:rPr lang="ru-RU" sz="2000" b="1" dirty="0">
                <a:latin typeface="Arial" panose="020B0604020202020204" pitchFamily="34" charset="0"/>
                <a:cs typeface="Arial" panose="020B0604020202020204" pitchFamily="34" charset="0"/>
              </a:rPr>
              <a:t>TLS</a:t>
            </a:r>
            <a:r>
              <a:rPr lang="ru-RU" sz="2000" dirty="0">
                <a:latin typeface="Arial" panose="020B0604020202020204" pitchFamily="34" charset="0"/>
                <a:cs typeface="Arial" panose="020B0604020202020204" pitchFamily="34" charset="0"/>
              </a:rPr>
              <a:t>, тем самым обеспечивается защита этих данных. В отличие от HTTP, для HTTPS по умолчанию используется </a:t>
            </a:r>
            <a:r>
              <a:rPr lang="ru-RU" sz="2000" dirty="0" smtClean="0">
                <a:latin typeface="Arial" panose="020B0604020202020204" pitchFamily="34" charset="0"/>
                <a:cs typeface="Arial" panose="020B0604020202020204" pitchFamily="34" charset="0"/>
              </a:rPr>
              <a:t>порт</a:t>
            </a:r>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443</a:t>
            </a:r>
            <a:endParaRPr lang="en-US" sz="2000" dirty="0" smtClean="0">
              <a:latin typeface="Arial" panose="020B0604020202020204" pitchFamily="34" charset="0"/>
              <a:cs typeface="Arial" panose="020B0604020202020204" pitchFamily="34" charset="0"/>
            </a:endParaRPr>
          </a:p>
          <a:p>
            <a:pPr algn="just"/>
            <a:endParaRPr lang="uk-UA" sz="2000" dirty="0">
              <a:latin typeface="Arial" panose="020B0604020202020204" pitchFamily="34" charset="0"/>
              <a:cs typeface="Arial" panose="020B0604020202020204" pitchFamily="34" charset="0"/>
            </a:endParaRPr>
          </a:p>
          <a:p>
            <a:pPr algn="just"/>
            <a:r>
              <a:rPr lang="ru-RU" sz="2000" dirty="0" smtClean="0">
                <a:solidFill>
                  <a:srgbClr val="FF0000"/>
                </a:solidFill>
                <a:latin typeface="Arial" panose="020B0604020202020204" pitchFamily="34" charset="0"/>
                <a:cs typeface="Arial" panose="020B0604020202020204" pitchFamily="34" charset="0"/>
              </a:rPr>
              <a:t>Обратите внимание</a:t>
            </a:r>
            <a:r>
              <a:rPr lang="ru-RU"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HTTPS </a:t>
            </a:r>
            <a:r>
              <a:rPr lang="ru-RU" sz="2000" dirty="0">
                <a:latin typeface="Arial" panose="020B0604020202020204" pitchFamily="34" charset="0"/>
                <a:cs typeface="Arial" panose="020B0604020202020204" pitchFamily="34" charset="0"/>
              </a:rPr>
              <a:t>не является отдельным протоколом. Это обычный HTTP, работающий через шифрованные транспортные механизмы SSL и </a:t>
            </a:r>
            <a:r>
              <a:rPr lang="ru-RU" sz="2000" dirty="0" smtClean="0">
                <a:latin typeface="Arial" panose="020B0604020202020204" pitchFamily="34" charset="0"/>
                <a:cs typeface="Arial" panose="020B0604020202020204" pitchFamily="34" charset="0"/>
              </a:rPr>
              <a:t>TLS</a:t>
            </a:r>
            <a:endParaRPr lang="ru-RU" sz="2000" dirty="0">
              <a:latin typeface="Arial" panose="020B0604020202020204" pitchFamily="34" charset="0"/>
              <a:cs typeface="Arial" panose="020B0604020202020204" pitchFamily="34" charset="0"/>
            </a:endParaRPr>
          </a:p>
        </p:txBody>
      </p:sp>
      <p:sp>
        <p:nvSpPr>
          <p:cNvPr id="11"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34</a:t>
            </a:fld>
            <a:endParaRPr lang="ru-RU" sz="2200" dirty="0">
              <a:solidFill>
                <a:schemeClr val="tx1"/>
              </a:solidFill>
              <a:latin typeface="Arial" pitchFamily="34" charset="0"/>
              <a:cs typeface="Arial" pitchFamily="34" charset="0"/>
            </a:endParaRPr>
          </a:p>
        </p:txBody>
      </p:sp>
      <p:sp>
        <p:nvSpPr>
          <p:cNvPr id="12"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1352728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algn="ctr"/>
            <a:r>
              <a:rPr lang="ru-RU" sz="2400" dirty="0" smtClean="0">
                <a:latin typeface="Arial" panose="020B0604020202020204" pitchFamily="34" charset="0"/>
                <a:cs typeface="Arial" panose="020B0604020202020204" pitchFamily="34" charset="0"/>
              </a:rPr>
              <a:t>Источники</a:t>
            </a:r>
            <a:endParaRPr lang="ru-RU"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830997"/>
          </a:xfrm>
          <a:prstGeom prst="rect">
            <a:avLst/>
          </a:prstGeom>
        </p:spPr>
        <p:txBody>
          <a:bodyPr wrap="square">
            <a:spAutoFit/>
          </a:bodyPr>
          <a:lstStyle/>
          <a:p>
            <a:pPr algn="just"/>
            <a:r>
              <a:rPr lang="en-US" sz="2400" u="sng" dirty="0" smtClean="0">
                <a:solidFill>
                  <a:srgbClr val="0000FF"/>
                </a:solidFill>
                <a:latin typeface="Arial" panose="020B0604020202020204" pitchFamily="34" charset="0"/>
                <a:cs typeface="Arial" panose="020B0604020202020204" pitchFamily="34" charset="0"/>
              </a:rPr>
              <a:t>http://webref.ru/</a:t>
            </a:r>
            <a:endParaRPr lang="ru-RU" sz="2400" u="sng" dirty="0" smtClean="0">
              <a:solidFill>
                <a:srgbClr val="0000FF"/>
              </a:solidFill>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hlinkClick r:id="rId2"/>
              </a:rPr>
              <a:t>http</a:t>
            </a:r>
            <a:r>
              <a:rPr lang="en-US" sz="2400" dirty="0">
                <a:latin typeface="Arial" panose="020B0604020202020204" pitchFamily="34" charset="0"/>
                <a:cs typeface="Arial" panose="020B0604020202020204" pitchFamily="34" charset="0"/>
                <a:hlinkClick r:id="rId2"/>
              </a:rPr>
              <a:t>://</a:t>
            </a:r>
            <a:r>
              <a:rPr lang="en-US" sz="2400" dirty="0" smtClean="0">
                <a:latin typeface="Arial" panose="020B0604020202020204" pitchFamily="34" charset="0"/>
                <a:cs typeface="Arial" panose="020B0604020202020204" pitchFamily="34" charset="0"/>
                <a:hlinkClick r:id="rId2"/>
              </a:rPr>
              <a:t>professorweb.ru</a:t>
            </a:r>
            <a:r>
              <a:rPr lang="en-US" sz="2400" dirty="0" smtClean="0">
                <a:latin typeface="Arial" panose="020B0604020202020204" pitchFamily="34" charset="0"/>
                <a:cs typeface="Arial" panose="020B0604020202020204" pitchFamily="34" charset="0"/>
                <a:hlinkClick r:id="rId2"/>
              </a:rPr>
              <a:t>/</a:t>
            </a:r>
            <a:endParaRPr lang="en-US" sz="2400" dirty="0" smtClean="0">
              <a:latin typeface="Arial" panose="020B0604020202020204" pitchFamily="34" charset="0"/>
              <a:cs typeface="Arial" panose="020B0604020202020204" pitchFamily="34" charset="0"/>
            </a:endParaRPr>
          </a:p>
        </p:txBody>
      </p:sp>
      <p:sp>
        <p:nvSpPr>
          <p:cNvPr id="12"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35</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594416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Прямоугольник 8"/>
          <p:cNvSpPr/>
          <p:nvPr/>
        </p:nvSpPr>
        <p:spPr>
          <a:xfrm>
            <a:off x="0" y="2700000"/>
            <a:ext cx="9144000" cy="707886"/>
          </a:xfrm>
          <a:prstGeom prst="rect">
            <a:avLst/>
          </a:prstGeom>
        </p:spPr>
        <p:txBody>
          <a:bodyPr wrap="square">
            <a:spAutoFit/>
          </a:bodyPr>
          <a:lstStyle/>
          <a:p>
            <a:pPr algn="ctr"/>
            <a:r>
              <a:rPr lang="ru-RU" sz="4000" dirty="0" smtClean="0">
                <a:latin typeface="Arial" panose="020B0604020202020204" pitchFamily="34" charset="0"/>
                <a:cs typeface="Arial" panose="020B0604020202020204" pitchFamily="34" charset="0"/>
              </a:rPr>
              <a:t>Спасибо за внимание!</a:t>
            </a:r>
            <a:endParaRPr lang="ru-RU"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993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algn="ctr"/>
            <a:r>
              <a:rPr lang="ru-RU" sz="2400" dirty="0" smtClean="0">
                <a:latin typeface="Arial" panose="020B0604020202020204" pitchFamily="34" charset="0"/>
                <a:cs typeface="Arial" panose="020B0604020202020204" pitchFamily="34" charset="0"/>
              </a:rPr>
              <a:t>2. Клиент-серверная архитектура</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1323439"/>
          </a:xfrm>
          <a:prstGeom prst="rect">
            <a:avLst/>
          </a:prstGeom>
        </p:spPr>
        <p:txBody>
          <a:bodyPr wrap="square">
            <a:spAutoFit/>
          </a:bodyPr>
          <a:lstStyle/>
          <a:p>
            <a:pPr marL="0" lvl="1" algn="just" defTabSz="360000"/>
            <a:r>
              <a:rPr lang="ru-RU" sz="2000" b="1" dirty="0">
                <a:latin typeface="Arial" panose="020B0604020202020204" pitchFamily="34" charset="0"/>
                <a:cs typeface="Arial" panose="020B0604020202020204" pitchFamily="34" charset="0"/>
              </a:rPr>
              <a:t>Клиент-серверная </a:t>
            </a:r>
            <a:r>
              <a:rPr lang="ru-RU" sz="2000" b="1" dirty="0" smtClean="0">
                <a:latin typeface="Arial" panose="020B0604020202020204" pitchFamily="34" charset="0"/>
                <a:cs typeface="Arial" panose="020B0604020202020204" pitchFamily="34" charset="0"/>
              </a:rPr>
              <a:t>архитектура</a:t>
            </a:r>
            <a:r>
              <a:rPr lang="ru-RU" sz="2000" dirty="0" smtClean="0">
                <a:latin typeface="Arial" panose="020B0604020202020204" pitchFamily="34" charset="0"/>
                <a:cs typeface="Arial" panose="020B0604020202020204" pitchFamily="34" charset="0"/>
              </a:rPr>
              <a:t> – </a:t>
            </a:r>
            <a:r>
              <a:rPr lang="ru-RU" sz="2000" dirty="0">
                <a:latin typeface="Arial" panose="020B0604020202020204" pitchFamily="34" charset="0"/>
                <a:cs typeface="Arial" panose="020B0604020202020204" pitchFamily="34" charset="0"/>
              </a:rPr>
              <a:t>это концепция </a:t>
            </a:r>
            <a:r>
              <a:rPr lang="ru-RU" sz="2000" dirty="0" smtClean="0">
                <a:latin typeface="Arial" panose="020B0604020202020204" pitchFamily="34" charset="0"/>
                <a:cs typeface="Arial" panose="020B0604020202020204" pitchFamily="34" charset="0"/>
              </a:rPr>
              <a:t>компьютерной </a:t>
            </a:r>
            <a:r>
              <a:rPr lang="ru-RU" sz="2000" dirty="0">
                <a:latin typeface="Arial" panose="020B0604020202020204" pitchFamily="34" charset="0"/>
                <a:cs typeface="Arial" panose="020B0604020202020204" pitchFamily="34" charset="0"/>
              </a:rPr>
              <a:t>сети, в которой основная часть ее ресурсов сосредоточена в серверах, обслуживающих своих </a:t>
            </a:r>
            <a:r>
              <a:rPr lang="ru-RU" sz="2000" dirty="0" smtClean="0">
                <a:latin typeface="Arial" panose="020B0604020202020204" pitchFamily="34" charset="0"/>
                <a:cs typeface="Arial" panose="020B0604020202020204" pitchFamily="34" charset="0"/>
              </a:rPr>
              <a:t>клиентов. </a:t>
            </a:r>
            <a:r>
              <a:rPr lang="ru-RU" sz="2000" dirty="0">
                <a:latin typeface="Arial" panose="020B0604020202020204" pitchFamily="34" charset="0"/>
                <a:cs typeface="Arial" panose="020B0604020202020204" pitchFamily="34" charset="0"/>
              </a:rPr>
              <a:t>Рассматриваемая архитектура определяет два типа компонентов</a:t>
            </a:r>
            <a:r>
              <a:rPr lang="ru-RU" sz="2000" dirty="0" smtClean="0">
                <a:latin typeface="Arial" panose="020B0604020202020204" pitchFamily="34" charset="0"/>
                <a:cs typeface="Arial" panose="020B0604020202020204" pitchFamily="34" charset="0"/>
              </a:rPr>
              <a:t>: </a:t>
            </a:r>
            <a:r>
              <a:rPr lang="ru-RU" sz="2000" b="1" dirty="0" smtClean="0">
                <a:latin typeface="Arial" panose="020B0604020202020204" pitchFamily="34" charset="0"/>
                <a:cs typeface="Arial" panose="020B0604020202020204" pitchFamily="34" charset="0"/>
              </a:rPr>
              <a:t>клиенты</a:t>
            </a:r>
            <a:r>
              <a:rPr lang="ru-RU" sz="2000" dirty="0" smtClean="0">
                <a:latin typeface="Arial" panose="020B0604020202020204" pitchFamily="34" charset="0"/>
                <a:cs typeface="Arial" panose="020B0604020202020204" pitchFamily="34" charset="0"/>
              </a:rPr>
              <a:t> и </a:t>
            </a:r>
            <a:r>
              <a:rPr lang="ru-RU" sz="2000" b="1" dirty="0" smtClean="0">
                <a:latin typeface="Arial" panose="020B0604020202020204" pitchFamily="34" charset="0"/>
                <a:cs typeface="Arial" panose="020B0604020202020204" pitchFamily="34" charset="0"/>
              </a:rPr>
              <a:t>серверы</a:t>
            </a:r>
            <a:endParaRPr lang="ru-RU" sz="2000" b="1" dirty="0">
              <a:latin typeface="Arial" panose="020B0604020202020204" pitchFamily="34" charset="0"/>
              <a:cs typeface="Arial" panose="020B0604020202020204" pitchFamily="34" charset="0"/>
            </a:endParaRP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4</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
        <p:nvSpPr>
          <p:cNvPr id="7" name="Прямоугольник 6"/>
          <p:cNvSpPr/>
          <p:nvPr/>
        </p:nvSpPr>
        <p:spPr>
          <a:xfrm>
            <a:off x="0" y="2132856"/>
            <a:ext cx="5724128" cy="4401205"/>
          </a:xfrm>
          <a:prstGeom prst="rect">
            <a:avLst/>
          </a:prstGeom>
        </p:spPr>
        <p:txBody>
          <a:bodyPr wrap="square">
            <a:spAutoFit/>
          </a:bodyPr>
          <a:lstStyle/>
          <a:p>
            <a:pPr marL="0" lvl="1" algn="just" defTabSz="360000"/>
            <a:r>
              <a:rPr lang="ru-RU" sz="2000" dirty="0">
                <a:latin typeface="Arial" panose="020B0604020202020204" pitchFamily="34" charset="0"/>
                <a:cs typeface="Arial" panose="020B0604020202020204" pitchFamily="34" charset="0"/>
              </a:rPr>
              <a:t>Клиент – это объект, который использует ресурсы сервера и предоставляет удобные интерфейсы пользователя. Интерфейсы пользователя это процедуры взаимодействия пользователя с системой. Клиент является инициатором и использует сервисы сервера</a:t>
            </a:r>
            <a:endParaRPr lang="en-US" sz="2000" dirty="0">
              <a:latin typeface="Arial" panose="020B0604020202020204" pitchFamily="34" charset="0"/>
              <a:cs typeface="Arial" panose="020B0604020202020204" pitchFamily="34" charset="0"/>
            </a:endParaRPr>
          </a:p>
          <a:p>
            <a:pPr marL="0" lvl="1" algn="just" defTabSz="360000"/>
            <a:endParaRPr lang="ru-RU" sz="2000" u="sng" dirty="0">
              <a:latin typeface="Arial" panose="020B0604020202020204" pitchFamily="34" charset="0"/>
              <a:cs typeface="Arial" panose="020B0604020202020204" pitchFamily="34" charset="0"/>
            </a:endParaRPr>
          </a:p>
          <a:p>
            <a:pPr marL="0" lvl="1" algn="just" defTabSz="360000"/>
            <a:r>
              <a:rPr lang="ru-RU" sz="2000" dirty="0" smtClean="0">
                <a:latin typeface="Arial" panose="020B0604020202020204" pitchFamily="34" charset="0"/>
                <a:cs typeface="Arial" panose="020B0604020202020204" pitchFamily="34" charset="0"/>
              </a:rPr>
              <a:t>Сервер – </a:t>
            </a:r>
            <a:r>
              <a:rPr lang="ru-RU" sz="2000" dirty="0">
                <a:latin typeface="Arial" panose="020B0604020202020204" pitchFamily="34" charset="0"/>
                <a:cs typeface="Arial" panose="020B0604020202020204" pitchFamily="34" charset="0"/>
              </a:rPr>
              <a:t>это объект, предоставляющий сервис другим объектам сети по их запросам. </a:t>
            </a:r>
            <a:r>
              <a:rPr lang="ru-RU" sz="2000" b="1" dirty="0">
                <a:latin typeface="Arial" panose="020B0604020202020204" pitchFamily="34" charset="0"/>
                <a:cs typeface="Arial" panose="020B0604020202020204" pitchFamily="34" charset="0"/>
              </a:rPr>
              <a:t>Сервис</a:t>
            </a:r>
            <a:r>
              <a:rPr lang="ru-RU" sz="2000" dirty="0">
                <a:latin typeface="Arial" panose="020B0604020202020204" pitchFamily="34" charset="0"/>
                <a:cs typeface="Arial" panose="020B0604020202020204" pitchFamily="34" charset="0"/>
              </a:rPr>
              <a:t> – это процесс обслуживания </a:t>
            </a:r>
            <a:r>
              <a:rPr lang="ru-RU" sz="2000" dirty="0" smtClean="0">
                <a:latin typeface="Arial" panose="020B0604020202020204" pitchFamily="34" charset="0"/>
                <a:cs typeface="Arial" panose="020B0604020202020204" pitchFamily="34" charset="0"/>
              </a:rPr>
              <a:t>клиентов. Сервер отвечает на запросы </a:t>
            </a:r>
            <a:r>
              <a:rPr lang="ru-RU" sz="2000" dirty="0">
                <a:latin typeface="Arial" panose="020B0604020202020204" pitchFamily="34" charset="0"/>
                <a:cs typeface="Arial" panose="020B0604020202020204" pitchFamily="34" charset="0"/>
              </a:rPr>
              <a:t>клиентов и </a:t>
            </a:r>
            <a:r>
              <a:rPr lang="ru-RU" sz="2000" dirty="0" smtClean="0">
                <a:latin typeface="Arial" panose="020B0604020202020204" pitchFamily="34" charset="0"/>
                <a:cs typeface="Arial" panose="020B0604020202020204" pitchFamily="34" charset="0"/>
              </a:rPr>
              <a:t>управляет их выполнением. </a:t>
            </a:r>
            <a:r>
              <a:rPr lang="ru-RU" sz="2000" dirty="0">
                <a:latin typeface="Arial" panose="020B0604020202020204" pitchFamily="34" charset="0"/>
                <a:cs typeface="Arial" panose="020B0604020202020204" pitchFamily="34" charset="0"/>
              </a:rPr>
              <a:t>После выполнения каждого </a:t>
            </a:r>
            <a:r>
              <a:rPr lang="ru-RU" sz="2000" dirty="0" smtClean="0">
                <a:latin typeface="Arial" panose="020B0604020202020204" pitchFamily="34" charset="0"/>
                <a:cs typeface="Arial" panose="020B0604020202020204" pitchFamily="34" charset="0"/>
              </a:rPr>
              <a:t>запроса, </a:t>
            </a:r>
            <a:r>
              <a:rPr lang="ru-RU" sz="2000" dirty="0">
                <a:latin typeface="Arial" panose="020B0604020202020204" pitchFamily="34" charset="0"/>
                <a:cs typeface="Arial" panose="020B0604020202020204" pitchFamily="34" charset="0"/>
              </a:rPr>
              <a:t>сервер посылает полученные результаты </a:t>
            </a:r>
            <a:r>
              <a:rPr lang="ru-RU" sz="2000" dirty="0" smtClean="0">
                <a:latin typeface="Arial" panose="020B0604020202020204" pitchFamily="34" charset="0"/>
                <a:cs typeface="Arial" panose="020B0604020202020204" pitchFamily="34" charset="0"/>
              </a:rPr>
              <a:t>клиенту</a:t>
            </a:r>
            <a:endParaRPr lang="en-US" sz="2000" dirty="0" smtClean="0">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504" y="2708920"/>
            <a:ext cx="3420000" cy="27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5041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algn="ctr"/>
            <a:r>
              <a:rPr lang="ru-RU" sz="2400" dirty="0" smtClean="0">
                <a:latin typeface="Arial" panose="020B0604020202020204" pitchFamily="34" charset="0"/>
                <a:cs typeface="Arial" panose="020B0604020202020204" pitchFamily="34" charset="0"/>
              </a:rPr>
              <a:t>2. Клиент-серверная архитектура. Типы Серверов</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4708981"/>
          </a:xfrm>
          <a:prstGeom prst="rect">
            <a:avLst/>
          </a:prstGeom>
        </p:spPr>
        <p:txBody>
          <a:bodyPr wrap="square">
            <a:spAutoFit/>
          </a:bodyPr>
          <a:lstStyle/>
          <a:p>
            <a:pPr marL="0" lvl="1" algn="just" defTabSz="360000"/>
            <a:r>
              <a:rPr lang="en-US" sz="2000" b="1" dirty="0" smtClean="0">
                <a:latin typeface="Arial" panose="020B0604020202020204" pitchFamily="34" charset="0"/>
                <a:cs typeface="Arial" panose="020B0604020202020204" pitchFamily="34" charset="0"/>
              </a:rPr>
              <a:t>Web</a:t>
            </a:r>
            <a:r>
              <a:rPr lang="ru-RU" sz="2000" b="1" dirty="0" smtClean="0">
                <a:latin typeface="Arial" panose="020B0604020202020204" pitchFamily="34" charset="0"/>
                <a:cs typeface="Arial" panose="020B0604020202020204" pitchFamily="34" charset="0"/>
              </a:rPr>
              <a:t>-сервер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сервер, принимающий HTTP-запросы от клиентов, обычно </a:t>
            </a:r>
            <a:r>
              <a:rPr lang="en-US" sz="2000" dirty="0">
                <a:latin typeface="Arial" panose="020B0604020202020204" pitchFamily="34" charset="0"/>
                <a:cs typeface="Arial" panose="020B0604020202020204" pitchFamily="34" charset="0"/>
              </a:rPr>
              <a:t>W</a:t>
            </a:r>
            <a:r>
              <a:rPr lang="en-US" sz="2000" dirty="0" smtClean="0">
                <a:latin typeface="Arial" panose="020B0604020202020204" pitchFamily="34" charset="0"/>
                <a:cs typeface="Arial" panose="020B0604020202020204" pitchFamily="34" charset="0"/>
              </a:rPr>
              <a:t>eb</a:t>
            </a:r>
            <a:r>
              <a:rPr lang="ru-RU" sz="2000" dirty="0" smtClean="0">
                <a:latin typeface="Arial" panose="020B0604020202020204" pitchFamily="34" charset="0"/>
                <a:cs typeface="Arial" panose="020B0604020202020204" pitchFamily="34" charset="0"/>
              </a:rPr>
              <a:t>-браузеров</a:t>
            </a:r>
            <a:r>
              <a:rPr lang="ru-RU" sz="2000" dirty="0">
                <a:latin typeface="Arial" panose="020B0604020202020204" pitchFamily="34" charset="0"/>
                <a:cs typeface="Arial" panose="020B0604020202020204" pitchFamily="34" charset="0"/>
              </a:rPr>
              <a:t>, и выдающий им HTTP-ответы, как правило, вместе с HTML-страницей, изображением, файлом, медиа-потоком или другими данными</a:t>
            </a:r>
            <a:endParaRPr lang="en-US" sz="2000" dirty="0" smtClean="0">
              <a:latin typeface="Arial" panose="020B0604020202020204" pitchFamily="34" charset="0"/>
              <a:cs typeface="Arial" panose="020B0604020202020204" pitchFamily="34" charset="0"/>
            </a:endParaRPr>
          </a:p>
          <a:p>
            <a:pPr marL="0" lvl="1" algn="just" defTabSz="360000"/>
            <a:endParaRPr lang="en-US" sz="2000" dirty="0" smtClean="0">
              <a:latin typeface="Arial" panose="020B0604020202020204" pitchFamily="34" charset="0"/>
              <a:cs typeface="Arial" panose="020B0604020202020204" pitchFamily="34" charset="0"/>
            </a:endParaRPr>
          </a:p>
          <a:p>
            <a:pPr marL="0" lvl="1" algn="just" defTabSz="360000"/>
            <a:r>
              <a:rPr lang="ru-RU" sz="2000" b="1" dirty="0" smtClean="0">
                <a:latin typeface="Arial" panose="020B0604020202020204" pitchFamily="34" charset="0"/>
                <a:cs typeface="Arial" panose="020B0604020202020204" pitchFamily="34" charset="0"/>
              </a:rPr>
              <a:t>Сервер </a:t>
            </a:r>
            <a:r>
              <a:rPr lang="ru-RU" sz="2000" b="1" dirty="0">
                <a:latin typeface="Arial" panose="020B0604020202020204" pitchFamily="34" charset="0"/>
                <a:cs typeface="Arial" panose="020B0604020202020204" pitchFamily="34" charset="0"/>
              </a:rPr>
              <a:t>приложений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действует как набор компонентов, доступных разработчику программного обеспечения через API (</a:t>
            </a:r>
            <a:r>
              <a:rPr lang="ru-RU" sz="2000" dirty="0" err="1">
                <a:latin typeface="Arial" panose="020B0604020202020204" pitchFamily="34" charset="0"/>
                <a:cs typeface="Arial" panose="020B0604020202020204" pitchFamily="34" charset="0"/>
              </a:rPr>
              <a:t>Application</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Programming</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Interface</a:t>
            </a:r>
            <a:r>
              <a:rPr lang="ru-RU" sz="2000" dirty="0">
                <a:latin typeface="Arial" panose="020B0604020202020204" pitchFamily="34" charset="0"/>
                <a:cs typeface="Arial" panose="020B0604020202020204" pitchFamily="34" charset="0"/>
              </a:rPr>
              <a:t>, интерфейс прикладного программирования). Для </a:t>
            </a:r>
            <a:r>
              <a:rPr lang="en-US" sz="2000" dirty="0" err="1">
                <a:latin typeface="Arial" panose="020B0604020202020204" pitchFamily="34" charset="0"/>
                <a:cs typeface="Arial" panose="020B0604020202020204" pitchFamily="34" charset="0"/>
              </a:rPr>
              <a:t>W</a:t>
            </a:r>
            <a:r>
              <a:rPr lang="ru-RU" sz="2000" dirty="0" err="1" smtClean="0">
                <a:latin typeface="Arial" panose="020B0604020202020204" pitchFamily="34" charset="0"/>
                <a:cs typeface="Arial" panose="020B0604020202020204" pitchFamily="34" charset="0"/>
              </a:rPr>
              <a:t>eb</a:t>
            </a:r>
            <a:r>
              <a:rPr lang="ru-RU" sz="2000" dirty="0" smtClean="0">
                <a:latin typeface="Arial" panose="020B0604020202020204" pitchFamily="34" charset="0"/>
                <a:cs typeface="Arial" panose="020B0604020202020204" pitchFamily="34" charset="0"/>
              </a:rPr>
              <a:t>-приложений </a:t>
            </a:r>
            <a:r>
              <a:rPr lang="ru-RU" sz="2000" dirty="0">
                <a:latin typeface="Arial" panose="020B0604020202020204" pitchFamily="34" charset="0"/>
                <a:cs typeface="Arial" panose="020B0604020202020204" pitchFamily="34" charset="0"/>
              </a:rPr>
              <a:t>эти компоненты обычно работают на той же машине, где запущен </a:t>
            </a:r>
            <a:r>
              <a:rPr lang="en-US" sz="2000" dirty="0">
                <a:latin typeface="Arial" panose="020B0604020202020204" pitchFamily="34" charset="0"/>
                <a:cs typeface="Arial" panose="020B0604020202020204" pitchFamily="34" charset="0"/>
              </a:rPr>
              <a:t>W</a:t>
            </a:r>
            <a:r>
              <a:rPr lang="en-US" sz="2000" dirty="0" smtClean="0">
                <a:latin typeface="Arial" panose="020B0604020202020204" pitchFamily="34" charset="0"/>
                <a:cs typeface="Arial" panose="020B0604020202020204" pitchFamily="34" charset="0"/>
              </a:rPr>
              <a:t>eb</a:t>
            </a:r>
            <a:r>
              <a:rPr lang="ru-RU" sz="2000" dirty="0" smtClean="0">
                <a:latin typeface="Arial" panose="020B0604020202020204" pitchFamily="34" charset="0"/>
                <a:cs typeface="Arial" panose="020B0604020202020204" pitchFamily="34" charset="0"/>
              </a:rPr>
              <a:t>-сервер</a:t>
            </a:r>
            <a:r>
              <a:rPr lang="ru-RU" sz="2000" dirty="0">
                <a:latin typeface="Arial" panose="020B0604020202020204" pitchFamily="34" charset="0"/>
                <a:cs typeface="Arial" panose="020B0604020202020204" pitchFamily="34" charset="0"/>
              </a:rPr>
              <a:t>. Их основная работа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обеспечивать создание динамических </a:t>
            </a:r>
            <a:r>
              <a:rPr lang="ru-RU" sz="2000" dirty="0" smtClean="0">
                <a:latin typeface="Arial" panose="020B0604020202020204" pitchFamily="34" charset="0"/>
                <a:cs typeface="Arial" panose="020B0604020202020204" pitchFamily="34" charset="0"/>
              </a:rPr>
              <a:t>страниц</a:t>
            </a:r>
            <a:endParaRPr lang="en-US" sz="2000" dirty="0" smtClean="0">
              <a:latin typeface="Arial" panose="020B0604020202020204" pitchFamily="34" charset="0"/>
              <a:cs typeface="Arial" panose="020B0604020202020204" pitchFamily="34" charset="0"/>
            </a:endParaRPr>
          </a:p>
          <a:p>
            <a:pPr marL="0" lvl="1" algn="just" defTabSz="360000"/>
            <a:endParaRPr lang="en-US" sz="2000" dirty="0" smtClean="0">
              <a:latin typeface="Arial" panose="020B0604020202020204" pitchFamily="34" charset="0"/>
              <a:cs typeface="Arial" panose="020B0604020202020204" pitchFamily="34" charset="0"/>
            </a:endParaRPr>
          </a:p>
          <a:p>
            <a:pPr marL="0" lvl="1" algn="just" defTabSz="360000"/>
            <a:r>
              <a:rPr lang="ru-RU" sz="2000" b="1" dirty="0">
                <a:latin typeface="Arial" panose="020B0604020202020204" pitchFamily="34" charset="0"/>
                <a:cs typeface="Arial" panose="020B0604020202020204" pitchFamily="34" charset="0"/>
              </a:rPr>
              <a:t>Сервер базы данных </a:t>
            </a:r>
            <a:r>
              <a:rPr lang="ru-RU" sz="2000" dirty="0">
                <a:latin typeface="Arial" panose="020B0604020202020204" pitchFamily="34" charset="0"/>
                <a:cs typeface="Arial" panose="020B0604020202020204" pitchFamily="34" charset="0"/>
              </a:rPr>
              <a:t>– выполняет обслуживание и управление базой данных и отвечает за целостность и сохранность данных, используется для обработки пользовательских запросов на языке SQL</a:t>
            </a:r>
          </a:p>
        </p:txBody>
      </p:sp>
      <p:sp>
        <p:nvSpPr>
          <p:cNvPr id="12"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5</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623463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algn="ctr"/>
            <a:r>
              <a:rPr lang="ru-RU" sz="2400" dirty="0" smtClean="0">
                <a:latin typeface="Arial" panose="020B0604020202020204" pitchFamily="34" charset="0"/>
                <a:cs typeface="Arial" panose="020B0604020202020204" pitchFamily="34" charset="0"/>
              </a:rPr>
              <a:t>2. Клиент-серверная архитектура. Типы Серверов</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1631216"/>
          </a:xfrm>
          <a:prstGeom prst="rect">
            <a:avLst/>
          </a:prstGeom>
        </p:spPr>
        <p:txBody>
          <a:bodyPr wrap="square">
            <a:spAutoFit/>
          </a:bodyPr>
          <a:lstStyle/>
          <a:p>
            <a:pPr marL="0" lvl="1" algn="just" defTabSz="360000"/>
            <a:r>
              <a:rPr lang="ru-RU" sz="2000" b="1" dirty="0" smtClean="0">
                <a:latin typeface="Arial" panose="020B0604020202020204" pitchFamily="34" charset="0"/>
                <a:cs typeface="Arial" panose="020B0604020202020204" pitchFamily="34" charset="0"/>
              </a:rPr>
              <a:t>Почтовый сервер </a:t>
            </a:r>
            <a:r>
              <a:rPr lang="ru-RU" sz="2000" dirty="0" smtClean="0">
                <a:latin typeface="Arial" panose="020B0604020202020204" pitchFamily="34" charset="0"/>
                <a:cs typeface="Arial" panose="020B0604020202020204" pitchFamily="34" charset="0"/>
              </a:rPr>
              <a:t>– представляет </a:t>
            </a:r>
            <a:r>
              <a:rPr lang="ru-RU" sz="2000" dirty="0">
                <a:latin typeface="Arial" panose="020B0604020202020204" pitchFamily="34" charset="0"/>
                <a:cs typeface="Arial" panose="020B0604020202020204" pitchFamily="34" charset="0"/>
              </a:rPr>
              <a:t>услуги по отправке и получению электронных почтовых </a:t>
            </a:r>
            <a:r>
              <a:rPr lang="ru-RU" sz="2000" dirty="0" smtClean="0">
                <a:latin typeface="Arial" panose="020B0604020202020204" pitchFamily="34" charset="0"/>
                <a:cs typeface="Arial" panose="020B0604020202020204" pitchFamily="34" charset="0"/>
              </a:rPr>
              <a:t>сообщений</a:t>
            </a:r>
            <a:endParaRPr lang="en-US" sz="2000" dirty="0" smtClean="0">
              <a:latin typeface="Arial" panose="020B0604020202020204" pitchFamily="34" charset="0"/>
              <a:cs typeface="Arial" panose="020B0604020202020204" pitchFamily="34" charset="0"/>
            </a:endParaRPr>
          </a:p>
          <a:p>
            <a:pPr marL="0" lvl="1" algn="just" defTabSz="360000"/>
            <a:endParaRPr lang="en-US" sz="2000" dirty="0">
              <a:latin typeface="Arial" panose="020B0604020202020204" pitchFamily="34" charset="0"/>
              <a:cs typeface="Arial" panose="020B0604020202020204" pitchFamily="34" charset="0"/>
            </a:endParaRPr>
          </a:p>
          <a:p>
            <a:pPr marL="0" lvl="1" algn="just" defTabSz="360000"/>
            <a:r>
              <a:rPr lang="ru-RU" sz="2000" b="1" dirty="0">
                <a:latin typeface="Arial" panose="020B0604020202020204" pitchFamily="34" charset="0"/>
                <a:cs typeface="Arial" panose="020B0604020202020204" pitchFamily="34" charset="0"/>
              </a:rPr>
              <a:t>Файл-сервер</a:t>
            </a:r>
            <a:r>
              <a:rPr lang="ru-RU" sz="2000" dirty="0">
                <a:latin typeface="Arial" panose="020B0604020202020204" pitchFamily="34" charset="0"/>
                <a:cs typeface="Arial" panose="020B0604020202020204" pitchFamily="34" charset="0"/>
              </a:rPr>
              <a:t> – хранит информацию в виде файлов и представляет пользователям доступ к </a:t>
            </a:r>
            <a:r>
              <a:rPr lang="ru-RU" sz="2000" dirty="0" smtClean="0">
                <a:latin typeface="Arial" panose="020B0604020202020204" pitchFamily="34" charset="0"/>
                <a:cs typeface="Arial" panose="020B0604020202020204" pitchFamily="34" charset="0"/>
              </a:rPr>
              <a:t>ней</a:t>
            </a:r>
            <a:endParaRPr lang="en-US" sz="2000" dirty="0" smtClean="0">
              <a:latin typeface="Arial" panose="020B0604020202020204" pitchFamily="34" charset="0"/>
              <a:cs typeface="Arial" panose="020B0604020202020204" pitchFamily="34" charset="0"/>
            </a:endParaRPr>
          </a:p>
        </p:txBody>
      </p:sp>
      <p:sp>
        <p:nvSpPr>
          <p:cNvPr id="12"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6</a:t>
            </a:fld>
            <a:endParaRPr lang="ru-RU" sz="2200" dirty="0">
              <a:solidFill>
                <a:schemeClr val="tx1"/>
              </a:solidFill>
              <a:latin typeface="Arial" pitchFamily="34" charset="0"/>
              <a:cs typeface="Arial" pitchFamily="34" charset="0"/>
            </a:endParaRPr>
          </a:p>
        </p:txBody>
      </p:sp>
      <p:sp>
        <p:nvSpPr>
          <p:cNvPr id="13"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pic>
        <p:nvPicPr>
          <p:cNvPr id="2050" name="Picture 2" descr="D:\prox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723" y="2351215"/>
            <a:ext cx="4489277" cy="406800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 y="2563157"/>
            <a:ext cx="4654722" cy="3170099"/>
          </a:xfrm>
          <a:prstGeom prst="rect">
            <a:avLst/>
          </a:prstGeom>
        </p:spPr>
        <p:txBody>
          <a:bodyPr wrap="square">
            <a:spAutoFit/>
          </a:bodyPr>
          <a:lstStyle/>
          <a:p>
            <a:pPr marL="0" lvl="1" algn="just" defTabSz="360000"/>
            <a:r>
              <a:rPr lang="ru-RU" sz="2000" b="1" dirty="0">
                <a:latin typeface="Arial" panose="020B0604020202020204" pitchFamily="34" charset="0"/>
                <a:cs typeface="Arial" panose="020B0604020202020204" pitchFamily="34" charset="0"/>
              </a:rPr>
              <a:t>Прокси-сервер</a:t>
            </a:r>
            <a:r>
              <a:rPr lang="ru-RU" sz="2000" dirty="0">
                <a:latin typeface="Arial" panose="020B0604020202020204" pitchFamily="34" charset="0"/>
                <a:cs typeface="Arial" panose="020B0604020202020204" pitchFamily="34" charset="0"/>
              </a:rPr>
              <a:t> – во-первых, действует как посредник, помогая пользователям получить информацию из Интернета и при этом обеспечивая защиту сети.</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Во-вторых, сохраняет часто запрашиваемую информацию в </a:t>
            </a:r>
            <a:r>
              <a:rPr lang="ru-RU" sz="2000" u="sng" dirty="0">
                <a:latin typeface="Arial" panose="020B0604020202020204" pitchFamily="34" charset="0"/>
                <a:cs typeface="Arial" panose="020B0604020202020204" pitchFamily="34" charset="0"/>
              </a:rPr>
              <a:t>кэш</a:t>
            </a:r>
            <a:r>
              <a:rPr lang="ru-RU" sz="2000" dirty="0">
                <a:latin typeface="Arial" panose="020B0604020202020204" pitchFamily="34" charset="0"/>
                <a:cs typeface="Arial" panose="020B0604020202020204" pitchFamily="34" charset="0"/>
              </a:rPr>
              <a:t>-памяти на локальном диске, быстро доставляя ее пользователям без повторного обращения к Интернету</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5075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xim\Download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834" y="2132856"/>
            <a:ext cx="6332331" cy="4284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440000" y="0"/>
            <a:ext cx="7704000" cy="720000"/>
          </a:xfrm>
          <a:prstGeom prst="rect">
            <a:avLst/>
          </a:prstGeom>
        </p:spPr>
        <p:txBody>
          <a:bodyPr wrap="square" anchor="ctr" anchorCtr="0">
            <a:noAutofit/>
          </a:bodyPr>
          <a:lstStyle/>
          <a:p>
            <a:pPr algn="ctr"/>
            <a:r>
              <a:rPr lang="ru-RU" sz="2400" dirty="0" smtClean="0">
                <a:latin typeface="Arial" panose="020B0604020202020204" pitchFamily="34" charset="0"/>
                <a:cs typeface="Arial" panose="020B0604020202020204" pitchFamily="34" charset="0"/>
              </a:rPr>
              <a:t>2. Клиент-серверная архитектура. </a:t>
            </a:r>
            <a:r>
              <a:rPr lang="ru-RU" sz="2400" dirty="0">
                <a:latin typeface="Arial" panose="020B0604020202020204" pitchFamily="34" charset="0"/>
                <a:cs typeface="Arial" panose="020B0604020202020204" pitchFamily="34" charset="0"/>
              </a:rPr>
              <a:t>Трёхуровневая архитектура</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1631216"/>
          </a:xfrm>
          <a:prstGeom prst="rect">
            <a:avLst/>
          </a:prstGeom>
        </p:spPr>
        <p:txBody>
          <a:bodyPr wrap="square">
            <a:spAutoFit/>
          </a:bodyPr>
          <a:lstStyle/>
          <a:p>
            <a:pPr marL="0" lvl="1" algn="just" defTabSz="360000"/>
            <a:r>
              <a:rPr lang="ru-RU" sz="2000" b="1" dirty="0">
                <a:latin typeface="Arial" panose="020B0604020202020204" pitchFamily="34" charset="0"/>
                <a:cs typeface="Arial" panose="020B0604020202020204" pitchFamily="34" charset="0"/>
              </a:rPr>
              <a:t>Трёхуровневая архитектура</a:t>
            </a:r>
            <a:r>
              <a:rPr lang="ru-RU"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разновидность архитектуры клиент-сервер, в которой функция обработки данных вынесена на один или несколько отдельных серверов. Это позволяет разделить функции хранения, обработки и представления данных для более эффективного использования возможностей серверов и клиентов</a:t>
            </a: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7</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269448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0000" y="-1"/>
            <a:ext cx="7704000" cy="720000"/>
          </a:xfrm>
          <a:prstGeom prst="rect">
            <a:avLst/>
          </a:prstGeom>
        </p:spPr>
        <p:txBody>
          <a:bodyPr wrap="square" anchor="ctr" anchorCtr="0">
            <a:noAutofit/>
          </a:bodyPr>
          <a:lstStyle/>
          <a:p>
            <a:pPr marL="0" lvl="1" algn="ctr"/>
            <a:r>
              <a:rPr lang="ru-RU" sz="2400" dirty="0" smtClean="0">
                <a:latin typeface="Arial" panose="020B0604020202020204" pitchFamily="34" charset="0"/>
                <a:cs typeface="Arial" panose="020B0604020202020204" pitchFamily="34" charset="0"/>
              </a:rPr>
              <a:t>3. </a:t>
            </a:r>
            <a:r>
              <a:rPr lang="en-US" sz="2400" dirty="0" smtClean="0">
                <a:latin typeface="Arial" panose="020B0604020202020204" pitchFamily="34" charset="0"/>
                <a:cs typeface="Arial" panose="020B0604020202020204" pitchFamily="34" charset="0"/>
              </a:rPr>
              <a:t>Web</a:t>
            </a:r>
            <a:r>
              <a:rPr lang="ru-RU" sz="2400" dirty="0" smtClean="0">
                <a:latin typeface="Arial" panose="020B0604020202020204" pitchFamily="34" charset="0"/>
                <a:cs typeface="Arial" panose="020B0604020202020204" pitchFamily="34" charset="0"/>
              </a:rPr>
              <a:t>-программирование</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4093428"/>
          </a:xfrm>
          <a:prstGeom prst="rect">
            <a:avLst/>
          </a:prstGeom>
        </p:spPr>
        <p:txBody>
          <a:bodyPr wrap="square">
            <a:spAutoFit/>
          </a:bodyPr>
          <a:lstStyle/>
          <a:p>
            <a:pPr marL="0" lvl="1" algn="just" defTabSz="360000"/>
            <a:r>
              <a:rPr lang="en-US" sz="2000" b="1" dirty="0" smtClean="0">
                <a:latin typeface="Arial" panose="020B0604020202020204" pitchFamily="34" charset="0"/>
                <a:cs typeface="Arial" panose="020B0604020202020204" pitchFamily="34" charset="0"/>
              </a:rPr>
              <a:t>Web</a:t>
            </a:r>
            <a:r>
              <a:rPr lang="ru-RU" sz="2000" b="1" dirty="0" smtClean="0">
                <a:latin typeface="Arial" panose="020B0604020202020204" pitchFamily="34" charset="0"/>
                <a:cs typeface="Arial" panose="020B0604020202020204" pitchFamily="34" charset="0"/>
              </a:rPr>
              <a:t>-программирование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раздел программирования, ориентированный на разработку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-приложений</a:t>
            </a:r>
            <a:endParaRPr lang="en-US" sz="2000" dirty="0" smtClean="0">
              <a:latin typeface="Arial" panose="020B0604020202020204" pitchFamily="34" charset="0"/>
              <a:cs typeface="Arial" panose="020B0604020202020204" pitchFamily="34" charset="0"/>
            </a:endParaRPr>
          </a:p>
          <a:p>
            <a:pPr marL="0" lvl="1" algn="just" defTabSz="360000"/>
            <a:endParaRPr lang="en-US" sz="2000" u="sng" dirty="0" smtClean="0">
              <a:latin typeface="Arial" panose="020B0604020202020204" pitchFamily="34" charset="0"/>
              <a:cs typeface="Arial" panose="020B0604020202020204" pitchFamily="34" charset="0"/>
            </a:endParaRPr>
          </a:p>
          <a:p>
            <a:pPr marL="0" lvl="1" algn="just" defTabSz="360000"/>
            <a:r>
              <a:rPr lang="en-US" sz="2000" b="1" dirty="0" smtClean="0">
                <a:latin typeface="Arial" panose="020B0604020202020204" pitchFamily="34" charset="0"/>
                <a:cs typeface="Arial" panose="020B0604020202020204" pitchFamily="34" charset="0"/>
              </a:rPr>
              <a:t>Web</a:t>
            </a:r>
            <a:r>
              <a:rPr lang="ru-RU" sz="2000" b="1" dirty="0" smtClean="0">
                <a:latin typeface="Arial" panose="020B0604020202020204" pitchFamily="34" charset="0"/>
                <a:cs typeface="Arial" panose="020B0604020202020204" pitchFamily="34" charset="0"/>
              </a:rPr>
              <a:t>-приложение </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клиент-серверное приложение, в котором клиентом выступает </a:t>
            </a:r>
            <a:r>
              <a:rPr lang="ru-RU" sz="2000" b="1" dirty="0">
                <a:latin typeface="Arial" panose="020B0604020202020204" pitchFamily="34" charset="0"/>
                <a:cs typeface="Arial" panose="020B0604020202020204" pitchFamily="34" charset="0"/>
              </a:rPr>
              <a:t>браузер</a:t>
            </a:r>
            <a:r>
              <a:rPr lang="ru-RU" sz="2000" dirty="0">
                <a:latin typeface="Arial" panose="020B0604020202020204" pitchFamily="34" charset="0"/>
                <a:cs typeface="Arial" panose="020B0604020202020204" pitchFamily="34" charset="0"/>
              </a:rPr>
              <a:t>, а сервером </a:t>
            </a:r>
            <a:r>
              <a:rPr lang="ru-RU"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Web</a:t>
            </a:r>
            <a:r>
              <a:rPr lang="ru-RU" sz="2000" b="1" dirty="0" smtClean="0">
                <a:latin typeface="Arial" panose="020B0604020202020204" pitchFamily="34" charset="0"/>
                <a:cs typeface="Arial" panose="020B0604020202020204" pitchFamily="34" charset="0"/>
              </a:rPr>
              <a:t>-сервер</a:t>
            </a:r>
            <a:r>
              <a:rPr lang="ru-RU" sz="2000" dirty="0">
                <a:latin typeface="Arial" panose="020B0604020202020204" pitchFamily="34" charset="0"/>
                <a:cs typeface="Arial" panose="020B0604020202020204" pitchFamily="34" charset="0"/>
              </a:rPr>
              <a:t>. Логика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-приложения </a:t>
            </a:r>
            <a:r>
              <a:rPr lang="ru-RU" sz="2000" dirty="0">
                <a:latin typeface="Arial" panose="020B0604020202020204" pitchFamily="34" charset="0"/>
                <a:cs typeface="Arial" panose="020B0604020202020204" pitchFamily="34" charset="0"/>
              </a:rPr>
              <a:t>распределена между сервером и клиентом, хранение данных осуществляется, преимущественно, на сервере, обмен информацией происходит по сети. Одним из преимуществ такого подхода является тот факт, что клиенты не зависят от конкретной операционной системы пользователя, поэтому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-приложения </a:t>
            </a:r>
            <a:r>
              <a:rPr lang="ru-RU" sz="2000" dirty="0">
                <a:latin typeface="Arial" panose="020B0604020202020204" pitchFamily="34" charset="0"/>
                <a:cs typeface="Arial" panose="020B0604020202020204" pitchFamily="34" charset="0"/>
              </a:rPr>
              <a:t>являются </a:t>
            </a:r>
            <a:r>
              <a:rPr lang="ru-RU" sz="2000" dirty="0" smtClean="0">
                <a:latin typeface="Arial" panose="020B0604020202020204" pitchFamily="34" charset="0"/>
                <a:cs typeface="Arial" panose="020B0604020202020204" pitchFamily="34" charset="0"/>
              </a:rPr>
              <a:t>межплатформенным</a:t>
            </a:r>
            <a:endParaRPr lang="en-US" sz="2000" dirty="0" smtClean="0">
              <a:latin typeface="Arial" panose="020B0604020202020204" pitchFamily="34" charset="0"/>
              <a:cs typeface="Arial" panose="020B0604020202020204" pitchFamily="34" charset="0"/>
            </a:endParaRPr>
          </a:p>
          <a:p>
            <a:pPr marL="0" lvl="1" algn="just" defTabSz="360000"/>
            <a:endParaRPr lang="ru-RU" sz="2000" dirty="0">
              <a:latin typeface="Arial" panose="020B0604020202020204" pitchFamily="34" charset="0"/>
              <a:cs typeface="Arial" panose="020B0604020202020204" pitchFamily="34" charset="0"/>
            </a:endParaRPr>
          </a:p>
          <a:p>
            <a:pPr marL="0" lvl="1" algn="just" defTabSz="360000"/>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-приложения стали широко популярными в конце 1990-х </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начале 2000-х годов</a:t>
            </a: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8</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653136"/>
            <a:ext cx="2427266"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024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D:\serv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445" y="3789040"/>
            <a:ext cx="5753110" cy="2664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440000" y="0"/>
            <a:ext cx="7704000" cy="720000"/>
          </a:xfrm>
          <a:prstGeom prst="rect">
            <a:avLst/>
          </a:prstGeom>
        </p:spPr>
        <p:txBody>
          <a:bodyPr wrap="square" anchor="ctr" anchorCtr="0">
            <a:noAutofit/>
          </a:bodyPr>
          <a:lstStyle/>
          <a:p>
            <a:pPr marL="0" lvl="1" algn="ctr"/>
            <a:r>
              <a:rPr lang="ru-RU" sz="2400" dirty="0" smtClean="0">
                <a:latin typeface="Arial" panose="020B0604020202020204" pitchFamily="34" charset="0"/>
                <a:cs typeface="Arial" panose="020B0604020202020204" pitchFamily="34" charset="0"/>
              </a:rPr>
              <a:t>3. </a:t>
            </a:r>
            <a:r>
              <a:rPr lang="en-US" sz="2400" dirty="0" smtClean="0">
                <a:latin typeface="Arial" panose="020B0604020202020204" pitchFamily="34" charset="0"/>
                <a:cs typeface="Arial" panose="020B0604020202020204" pitchFamily="34" charset="0"/>
              </a:rPr>
              <a:t>Web</a:t>
            </a:r>
            <a:r>
              <a:rPr lang="ru-RU" sz="2400" dirty="0" smtClean="0">
                <a:latin typeface="Arial" panose="020B0604020202020204" pitchFamily="34" charset="0"/>
                <a:cs typeface="Arial" panose="020B0604020202020204" pitchFamily="34" charset="0"/>
              </a:rPr>
              <a:t>-программирование.</a:t>
            </a:r>
            <a:r>
              <a:rPr lang="en-US" sz="2400" dirty="0" smtClean="0">
                <a:latin typeface="Arial" panose="020B0604020202020204" pitchFamily="34" charset="0"/>
                <a:cs typeface="Arial" panose="020B0604020202020204" pitchFamily="34" charset="0"/>
              </a:rPr>
              <a:t> </a:t>
            </a:r>
            <a:r>
              <a:rPr lang="ru-RU" sz="2400" dirty="0" smtClean="0">
                <a:latin typeface="Arial" panose="020B0604020202020204" pitchFamily="34" charset="0"/>
                <a:cs typeface="Arial" panose="020B0604020202020204" pitchFamily="34" charset="0"/>
              </a:rPr>
              <a:t>Клиентская и серверная части</a:t>
            </a:r>
            <a:endParaRPr lang="uk-UA" sz="2400" dirty="0">
              <a:latin typeface="Arial" panose="020B0604020202020204" pitchFamily="34" charset="0"/>
              <a:cs typeface="Arial" panose="020B0604020202020204" pitchFamily="34" charset="0"/>
            </a:endParaRPr>
          </a:p>
        </p:txBody>
      </p:sp>
      <p:sp>
        <p:nvSpPr>
          <p:cNvPr id="11" name="Прямоугольник 10"/>
          <p:cNvSpPr/>
          <p:nvPr/>
        </p:nvSpPr>
        <p:spPr>
          <a:xfrm>
            <a:off x="0" y="720000"/>
            <a:ext cx="9144000" cy="3170099"/>
          </a:xfrm>
          <a:prstGeom prst="rect">
            <a:avLst/>
          </a:prstGeom>
        </p:spPr>
        <p:txBody>
          <a:bodyPr wrap="square">
            <a:spAutoFit/>
          </a:bodyPr>
          <a:lstStyle/>
          <a:p>
            <a:pPr marL="0" lvl="1" algn="just" defTabSz="360000"/>
            <a:r>
              <a:rPr lang="ru-RU" sz="2000" b="1" dirty="0">
                <a:latin typeface="Arial" panose="020B0604020202020204" pitchFamily="34" charset="0"/>
                <a:cs typeface="Arial" panose="020B0604020202020204" pitchFamily="34" charset="0"/>
              </a:rPr>
              <a:t>Клиентская часть </a:t>
            </a:r>
            <a:r>
              <a:rPr lang="ru-RU" sz="2000" dirty="0">
                <a:latin typeface="Arial" panose="020B0604020202020204" pitchFamily="34" charset="0"/>
                <a:cs typeface="Arial" panose="020B0604020202020204" pitchFamily="34" charset="0"/>
              </a:rPr>
              <a:t>реализует пользовательский интерфейс, формирует запросы к серверу и обрабатывает ответы от </a:t>
            </a:r>
            <a:r>
              <a:rPr lang="ru-RU" sz="2000" dirty="0" smtClean="0">
                <a:latin typeface="Arial" panose="020B0604020202020204" pitchFamily="34" charset="0"/>
                <a:cs typeface="Arial" panose="020B0604020202020204" pitchFamily="34" charset="0"/>
              </a:rPr>
              <a:t>него</a:t>
            </a:r>
            <a:endParaRPr lang="ru-RU" sz="2000" dirty="0">
              <a:latin typeface="Arial" panose="020B0604020202020204" pitchFamily="34" charset="0"/>
              <a:cs typeface="Arial" panose="020B0604020202020204" pitchFamily="34" charset="0"/>
            </a:endParaRPr>
          </a:p>
          <a:p>
            <a:pPr marL="0" lvl="1" algn="just" defTabSz="360000"/>
            <a:endParaRPr lang="ru-RU" sz="2000" dirty="0">
              <a:latin typeface="Arial" panose="020B0604020202020204" pitchFamily="34" charset="0"/>
              <a:cs typeface="Arial" panose="020B0604020202020204" pitchFamily="34" charset="0"/>
            </a:endParaRPr>
          </a:p>
          <a:p>
            <a:pPr marL="0" lvl="1" algn="just" defTabSz="360000"/>
            <a:r>
              <a:rPr lang="ru-RU" sz="2000" b="1" dirty="0">
                <a:latin typeface="Arial" panose="020B0604020202020204" pitchFamily="34" charset="0"/>
                <a:cs typeface="Arial" panose="020B0604020202020204" pitchFamily="34" charset="0"/>
              </a:rPr>
              <a:t>Серверная часть </a:t>
            </a:r>
            <a:r>
              <a:rPr lang="ru-RU" sz="2000" dirty="0">
                <a:latin typeface="Arial" panose="020B0604020202020204" pitchFamily="34" charset="0"/>
                <a:cs typeface="Arial" panose="020B0604020202020204" pitchFamily="34" charset="0"/>
              </a:rPr>
              <a:t>получает запрос от клиента, выполняет вычисления, после этого формирует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-страницу </a:t>
            </a:r>
            <a:r>
              <a:rPr lang="ru-RU" sz="2000" dirty="0">
                <a:latin typeface="Arial" panose="020B0604020202020204" pitchFamily="34" charset="0"/>
                <a:cs typeface="Arial" panose="020B0604020202020204" pitchFamily="34" charset="0"/>
              </a:rPr>
              <a:t>и отправляет её клиенту по сети с использованием протокола </a:t>
            </a:r>
            <a:r>
              <a:rPr lang="ru-RU" sz="2000" dirty="0" smtClean="0">
                <a:latin typeface="Arial" panose="020B0604020202020204" pitchFamily="34" charset="0"/>
                <a:cs typeface="Arial" panose="020B0604020202020204" pitchFamily="34" charset="0"/>
              </a:rPr>
              <a:t>HTTP</a:t>
            </a:r>
            <a:endParaRPr lang="ru-RU" sz="2000" dirty="0">
              <a:latin typeface="Arial" panose="020B0604020202020204" pitchFamily="34" charset="0"/>
              <a:cs typeface="Arial" panose="020B0604020202020204" pitchFamily="34" charset="0"/>
            </a:endParaRPr>
          </a:p>
          <a:p>
            <a:pPr marL="0" lvl="1" algn="just" defTabSz="360000"/>
            <a:endParaRPr lang="ru-RU" sz="2000" dirty="0">
              <a:latin typeface="Arial" panose="020B0604020202020204" pitchFamily="34" charset="0"/>
              <a:cs typeface="Arial" panose="020B0604020202020204" pitchFamily="34" charset="0"/>
            </a:endParaRPr>
          </a:p>
          <a:p>
            <a:pPr marL="0" lvl="1" algn="just" defTabSz="360000"/>
            <a:r>
              <a:rPr lang="ru-RU" sz="2000" dirty="0" smtClean="0">
                <a:solidFill>
                  <a:srgbClr val="FF0000"/>
                </a:solidFill>
                <a:latin typeface="Arial" panose="020B0604020202020204" pitchFamily="34" charset="0"/>
                <a:cs typeface="Arial" panose="020B0604020202020204" pitchFamily="34" charset="0"/>
              </a:rPr>
              <a:t>Обратите внимание</a:t>
            </a:r>
            <a:r>
              <a:rPr lang="ru-RU" sz="2000" dirty="0" smtClean="0">
                <a:latin typeface="Arial" panose="020B0604020202020204" pitchFamily="34" charset="0"/>
                <a:cs typeface="Arial" panose="020B0604020202020204" pitchFamily="34" charset="0"/>
              </a:rPr>
              <a:t>, серверная часть может выступать в качестве клиента других сервисов, например, базы данных или другого </a:t>
            </a:r>
            <a:r>
              <a:rPr lang="en-US" sz="2000" dirty="0" smtClean="0">
                <a:latin typeface="Arial" panose="020B0604020202020204" pitchFamily="34" charset="0"/>
                <a:cs typeface="Arial" panose="020B0604020202020204" pitchFamily="34" charset="0"/>
              </a:rPr>
              <a:t>Web</a:t>
            </a:r>
            <a:r>
              <a:rPr lang="ru-RU" sz="2000" dirty="0" smtClean="0">
                <a:latin typeface="Arial" panose="020B0604020202020204" pitchFamily="34" charset="0"/>
                <a:cs typeface="Arial" panose="020B0604020202020204" pitchFamily="34" charset="0"/>
              </a:rPr>
              <a:t>-сервера, расположенного на другом сервере</a:t>
            </a:r>
            <a:endParaRPr lang="ru-RU" sz="2000" dirty="0">
              <a:latin typeface="Arial" panose="020B0604020202020204" pitchFamily="34" charset="0"/>
              <a:cs typeface="Arial" panose="020B0604020202020204" pitchFamily="34" charset="0"/>
            </a:endParaRPr>
          </a:p>
        </p:txBody>
      </p:sp>
      <p:sp>
        <p:nvSpPr>
          <p:cNvPr id="13" name="Номер слайда 8"/>
          <p:cNvSpPr>
            <a:spLocks noGrp="1"/>
          </p:cNvSpPr>
          <p:nvPr>
            <p:ph type="sldNum" sz="quarter" idx="12"/>
          </p:nvPr>
        </p:nvSpPr>
        <p:spPr>
          <a:xfrm>
            <a:off x="8424000" y="6480000"/>
            <a:ext cx="720000" cy="360362"/>
          </a:xfrm>
        </p:spPr>
        <p:txBody>
          <a:bodyPr vert="horz" lIns="91440" tIns="45720" rIns="91440" bIns="45720" rtlCol="0" anchor="ctr"/>
          <a:lstStyle/>
          <a:p>
            <a:fld id="{1A3AC331-A60D-4839-B69B-CF1012BBD75A}" type="slidenum">
              <a:rPr lang="ru-RU" sz="2200">
                <a:solidFill>
                  <a:schemeClr val="tx1"/>
                </a:solidFill>
                <a:latin typeface="Arial" pitchFamily="34" charset="0"/>
                <a:cs typeface="Arial" pitchFamily="34" charset="0"/>
              </a:rPr>
              <a:pPr/>
              <a:t>9</a:t>
            </a:fld>
            <a:endParaRPr lang="ru-RU" sz="2200" dirty="0">
              <a:solidFill>
                <a:schemeClr val="tx1"/>
              </a:solidFill>
              <a:latin typeface="Arial" pitchFamily="34" charset="0"/>
              <a:cs typeface="Arial" pitchFamily="34" charset="0"/>
            </a:endParaRPr>
          </a:p>
        </p:txBody>
      </p:sp>
      <p:sp>
        <p:nvSpPr>
          <p:cNvPr id="14" name="TextBox 11"/>
          <p:cNvSpPr txBox="1">
            <a:spLocks noChangeArrowheads="1"/>
          </p:cNvSpPr>
          <p:nvPr/>
        </p:nvSpPr>
        <p:spPr bwMode="auto">
          <a:xfrm>
            <a:off x="0" y="6480000"/>
            <a:ext cx="84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uk-UA" dirty="0" smtClean="0">
                <a:latin typeface="Arial" charset="0"/>
              </a:rPr>
              <a:t>HTML5</a:t>
            </a:r>
            <a:endParaRPr lang="en-US" altLang="uk-UA" dirty="0">
              <a:latin typeface="Arial" charset="0"/>
            </a:endParaRPr>
          </a:p>
        </p:txBody>
      </p:sp>
    </p:spTree>
    <p:extLst>
      <p:ext uri="{BB962C8B-B14F-4D97-AF65-F5344CB8AC3E}">
        <p14:creationId xmlns:p14="http://schemas.microsoft.com/office/powerpoint/2010/main" val="1933050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227</TotalTime>
  <Words>2783</Words>
  <Application>Microsoft Office PowerPoint</Application>
  <PresentationFormat>Экран (4:3)</PresentationFormat>
  <Paragraphs>341</Paragraphs>
  <Slides>36</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36</vt:i4>
      </vt:variant>
    </vt:vector>
  </HeadingPairs>
  <TitlesOfParts>
    <vt:vector size="37"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Viol</dc:creator>
  <cp:lastModifiedBy>Maxim</cp:lastModifiedBy>
  <cp:revision>1128</cp:revision>
  <dcterms:created xsi:type="dcterms:W3CDTF">2010-05-10T12:35:19Z</dcterms:created>
  <dcterms:modified xsi:type="dcterms:W3CDTF">2016-07-29T22:52:02Z</dcterms:modified>
</cp:coreProperties>
</file>