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87" r:id="rId3"/>
    <p:sldId id="334" r:id="rId4"/>
    <p:sldId id="335" r:id="rId5"/>
    <p:sldId id="336" r:id="rId6"/>
    <p:sldId id="337" r:id="rId7"/>
    <p:sldId id="462" r:id="rId8"/>
    <p:sldId id="339" r:id="rId9"/>
    <p:sldId id="341" r:id="rId10"/>
    <p:sldId id="343" r:id="rId11"/>
    <p:sldId id="344" r:id="rId12"/>
    <p:sldId id="463" r:id="rId13"/>
    <p:sldId id="464" r:id="rId14"/>
    <p:sldId id="465" r:id="rId15"/>
    <p:sldId id="466" r:id="rId16"/>
    <p:sldId id="346" r:id="rId17"/>
    <p:sldId id="347" r:id="rId18"/>
    <p:sldId id="351" r:id="rId19"/>
    <p:sldId id="467" r:id="rId20"/>
    <p:sldId id="468" r:id="rId21"/>
    <p:sldId id="469" r:id="rId22"/>
    <p:sldId id="470" r:id="rId23"/>
    <p:sldId id="353" r:id="rId24"/>
    <p:sldId id="478" r:id="rId25"/>
    <p:sldId id="479" r:id="rId26"/>
    <p:sldId id="480" r:id="rId27"/>
    <p:sldId id="361" r:id="rId28"/>
    <p:sldId id="362" r:id="rId29"/>
    <p:sldId id="367" r:id="rId30"/>
    <p:sldId id="363" r:id="rId31"/>
    <p:sldId id="474" r:id="rId32"/>
    <p:sldId id="475" r:id="rId33"/>
    <p:sldId id="471" r:id="rId34"/>
    <p:sldId id="472" r:id="rId35"/>
    <p:sldId id="473" r:id="rId36"/>
    <p:sldId id="350" r:id="rId37"/>
    <p:sldId id="321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69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16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10.09.2016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rofessorweb.ru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HTML5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1028" name="Picture 4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Элементы. Атрибуты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Любой открывающий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пустой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тег может содержать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атрибуты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определяющие некоторые дополнительные свойства всего элемента. Атрибуты прописываются сразу после имени тега, отделяясь от него и друг от друга пробелом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="http://www.example.com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 сайт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(гиперссылка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имеет один атрибут, который отвечает за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ссылки. В случаи нажатия на данную гиперссылку, будет произведен переход по указанному адресу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348880"/>
            <a:ext cx="22193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Атрибуты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атрибуты могут иметь только одно допустимое значение и всего два возможных состояния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атрибут присутствует в элементе и, соответственно, когда отсутствует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атрибута обычно совпадает с его названием. Например,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Названия в таких атрибутах возможно опускать.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для совместимости с синтаксисом XHTML/XML значения указывать все же обязательно. Кроме того, названия всех атрибутов необходимо набирать в нижнем регистре и заключать их значения в двойные кавычки, хотя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не ставит такого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рекомендуется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Глобальные.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id. class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Глобальные атрибуты поддерживаются большинством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откуда и получили свое название. С помощью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присвоить элементу уникальный идентификатор. Это позволит обращаться к нему из подключенных к документу скриптов, а также задавать правила отображения этого элемента в таблицах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стилей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Этому элементу присвоен идентификатор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Похожее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у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 тем отличием, что один и тот же класс может быть присвоен нескольким элементам в документе. Кроме того, одному элементу можно присвоить несколько классов, указав их в значении атрибута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пробел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="first"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 класса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 идентификатором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more"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Элемент классов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этих атрибутов активно начнется после знакомства с таблицами стилей CSS и скриптовым языком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Атрибуты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Глобальные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style. title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Еще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одним атрибутом, применяемым совместно с CSS является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его значении можно напрямую указать CSS-инструкции для отображения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s-E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E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red;"</a:t>
            </a:r>
            <a:r>
              <a:rPr lang="es-E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es-E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всплывающую подсказку, которая будет появляться через некоторое время после наведения на него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мыши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="Это текст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с всплывающей подсказкой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92" y="2049295"/>
            <a:ext cx="9048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91" y="4197875"/>
            <a:ext cx="4562475" cy="63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Атрибуты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Глобальные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документа может быть набран как на одном языке, так и содержать вставки на других языках, которые могут различаться по своим правилам оформления текста. Например, для русского, немецкого и английского языка характерны разные кавычки, в которые берется цитата. Чтобы указать язык, на котором написан текст внутри текущего элемента и применяется 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Браузер использует его значение для правильного отображения некоторых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Цитата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французском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языке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femme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veut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&lt;/q&gt;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Цитата на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немецком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Mensch,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versuche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die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&lt;/q&gt;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Цитата на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английском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 or not to be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&lt;/q&gt;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4509120"/>
            <a:ext cx="8562975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Атрибуты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Глобальные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предыдущей версии языка разметки в HTML5 были добавлены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атрибуты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cusom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Теперь разработчик или создатель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 может определить любой атрибут, предваряя его префиксом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data-color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Параграф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 пользовательским атрибутом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определен 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data-color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имеет значение 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Хотя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элемента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div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подобного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атрибуты по умолчанию не влияют на работу браузера, они используются вместе с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позволяют разработчикам хранить некоторую информацию о элементах страницы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Структура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-документа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документа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="utf-8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Мой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документ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76" y="4149080"/>
            <a:ext cx="6426448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Структура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Первая строчка, элемент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DOCTYPE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указания типа текущего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ocument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ype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efinition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описание типа документа).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необходимо, чтобы браузер понимал, как следует интерпретировать текущую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указания типа следует корневой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охватывающий весь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него один за другим расположены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голова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документа, в которой размещается заголовок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(его содержимое отображается в заголовке браузера) и прочая служебная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</a:p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документа, в котором и находится основной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элементы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обязательными и должны быть размещены в описанном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ранее порядке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определяет метаданные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документа, 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 корректно отображал текст, необходимо задать кодировку с помощью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Рекомендуемой кодировкой является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документа. Форматирования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66091"/>
              </p:ext>
            </p:extLst>
          </p:nvPr>
        </p:nvGraphicFramePr>
        <p:xfrm>
          <a:off x="107504" y="900000"/>
          <a:ext cx="89289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&lt;!DOCTYPE html&gt;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&lt;title&gt;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Заголовок документа&lt;/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&lt;meta charset="utf-8" /&gt;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uk-UA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Тело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документа&lt;/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  <a:endParaRPr lang="ru-RU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&lt;!DOCTYPE html&gt;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&lt;title&gt;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Заголовок документа&lt;/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&lt;meta charset="utf-8" /&gt;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&lt;body&gt;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&lt;p&gt;</a:t>
                      </a:r>
                      <a:r>
                        <a:rPr lang="uk-UA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Тело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документа&lt;/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&lt;/body&gt;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  <a:endParaRPr lang="ru-RU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9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&lt;!DOCTYPE html&gt;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&lt;title&gt;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Заголовок документа</a:t>
                      </a:r>
                      <a:r>
                        <a:rPr lang="uk-UA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&lt;meta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charset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="utf-8"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uk-UA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Тело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документа</a:t>
                      </a:r>
                      <a:r>
                        <a:rPr lang="uk-UA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  <a:endParaRPr lang="ru-RU" sz="14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&lt;!DOCTYPE html&gt;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&lt;title&gt;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Заголовок документа</a:t>
                      </a:r>
                      <a:r>
                        <a:rPr lang="uk-UA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&lt;meta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charset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="utf-8"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  <a:r>
                        <a:rPr lang="uk-UA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Тело</a:t>
                      </a:r>
                      <a:r>
                        <a:rPr lang="uk-UA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документа</a:t>
                      </a:r>
                      <a:r>
                        <a:rPr lang="uk-UA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p&gt;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  <a:endParaRPr lang="ru-RU" sz="1400" dirty="0" smtClean="0">
                        <a:solidFill>
                          <a:srgbClr val="0000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/>
          <p:cNvCxnSpPr>
            <a:stCxn id="7" idx="2"/>
          </p:cNvCxnSpPr>
          <p:nvPr/>
        </p:nvCxnSpPr>
        <p:spPr>
          <a:xfrm>
            <a:off x="4572000" y="5350080"/>
            <a:ext cx="446449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2"/>
          </p:cNvCxnSpPr>
          <p:nvPr/>
        </p:nvCxnSpPr>
        <p:spPr>
          <a:xfrm flipV="1">
            <a:off x="4572000" y="3125040"/>
            <a:ext cx="0" cy="222504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7" idx="3"/>
          </p:cNvCxnSpPr>
          <p:nvPr/>
        </p:nvCxnSpPr>
        <p:spPr>
          <a:xfrm>
            <a:off x="4572000" y="3125040"/>
            <a:ext cx="4464496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7" idx="3"/>
          </p:cNvCxnSpPr>
          <p:nvPr/>
        </p:nvCxnSpPr>
        <p:spPr>
          <a:xfrm>
            <a:off x="9036496" y="3125040"/>
            <a:ext cx="0" cy="222504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символы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 возникает необходимость в использовании символа, которого нет на клавиатуре. Как быть в этом случае? Для этого существуют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символы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состоящие из знаков амперсанда (&amp;), фунта (#), числового кода и точки с запятой (;). Либо из амперсанда, наименования символа и точки с запятой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(;)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символы: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7496"/>
              </p:ext>
            </p:extLst>
          </p:nvPr>
        </p:nvGraphicFramePr>
        <p:xfrm>
          <a:off x="21271" y="2966769"/>
          <a:ext cx="9087233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12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Символ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Описание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Мнемокод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Код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«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направ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влево двойная угловая кавычка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laquo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&amp;#171;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»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направ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вправо двойная угловая кавычка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raquo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&amp;#187;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двойная кавычка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&amp;#34;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амперсанд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&amp;#38;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открывающая треугольная скобка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&amp;#60;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закрывающая треугольная скобка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ru-RU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</a:t>
                      </a:r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&amp;#62;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тире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2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ndash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&amp;#8211;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HTML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HTML-документа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группировки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Заголовки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Форматирование текста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C331-A60D-4839-B69B-CF1012BBD75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2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8"/>
          <p:cNvSpPr txBox="1">
            <a:spLocks/>
          </p:cNvSpPr>
          <p:nvPr/>
        </p:nvSpPr>
        <p:spPr>
          <a:xfrm>
            <a:off x="8424000" y="6480000"/>
            <a:ext cx="720000" cy="36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1A3AC331-A60D-4839-B69B-CF1012BBD75A}" type="slidenum">
              <a:rPr lang="ru-RU" sz="22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Элементы группировки.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iv. 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служит для структуризации контента на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для заключения содержимого в отдельные блоки.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создает блок, который по умолчанию растягивается по всей ширине браузера, а следующий 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 переносится на новую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документа HTML5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документа HTML5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Параграф создается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включает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некоторое содержимое. Каждый новый параграф располагается на новой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строке: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документа HTML5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параграф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Второй параграф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88840"/>
            <a:ext cx="3048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05064"/>
            <a:ext cx="30480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Элементы группировки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pre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определяет блок предварительно форматированного текста. Такой текст отображается обычно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моноширинным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шрифтом и со всеми пробелами между словами. По умолчанию, любое количество пробелов идущих в коде подряд,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-странице показывается как один.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обойти эту особенность и отображать текст как требуется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разработчику: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 №1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Строка №2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Строка №3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41865"/>
            <a:ext cx="9144000" cy="132343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ru-RU" sz="20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Моноширинный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или непропорциональный шрифт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шрифт, все знаки которого имеют одинаковую ширину. Этим он отличается от пропорционального шрифта, в котором литеры отличаются по ширине друг от друга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3201913"/>
            <a:ext cx="2200275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Элементы группировки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blockquote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blockquote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выделения длинных цитат внутри документа. Текст, обозначенный этим тегом, традиционно отображается как выровненный блок с отступами слева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также с отбивкой сверху и снизу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Длинная цитата: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Это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очень длинная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цитата.Это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очень длинная цитата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после цитаты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5175"/>
            <a:ext cx="849630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Заголовки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h4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h6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служат для создания заголовков различного уровня: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&lt;/h4&gt;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h5&gt;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&lt;/h5&gt;</a:t>
            </a:r>
          </a:p>
          <a:p>
            <a:pPr marL="0" lvl="1" defTabSz="360000"/>
            <a:r>
              <a:rPr lang="pt-BR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h6&gt;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&lt;/h6&gt;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Традиционно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h1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 только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раз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озаглавливания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документа, h2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главных его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разделов,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h3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подразделов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т.д.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24" y="1268760"/>
            <a:ext cx="990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br. span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перевод строки в том месте, где он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с переводом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Универсальный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выделения отдельных строк, символов или других строчных элементов для дальнейшего изменения их оформления с помощью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внутри абзаца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изменить цвет и размер первого слова, если его выделить с помощью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задать для него желаемый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стиль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="color: red;"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ервое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слово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1409996"/>
            <a:ext cx="2600325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4772000"/>
            <a:ext cx="19145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small.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up. sub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уменьшают размер шрифта на единицу по сравнению с обычным текстом: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отображения верхних и нижних индексов используются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соответственно. Например, формула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uk-UA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 = m</a:t>
            </a:r>
            <a:r>
              <a:rPr lang="uk-UA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uk-U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выводится таким образом: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87" y="3890099"/>
            <a:ext cx="140017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700808"/>
            <a:ext cx="1504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wbr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Иногда необходимо расставить в словах так называемые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мягкие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переносы,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т.е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обозначить места, в которых допускается переносить слово на следующую строку. Для этого предназначен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wbr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Ацетило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мино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нитро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пропокси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бензен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5" y="3401865"/>
            <a:ext cx="3486150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65" y="2060848"/>
            <a:ext cx="4895850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b. strong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целесообразно применять 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(логического,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смыслового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обозначения ключевых фраз в тексте документа. Несмотря на одинаковый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визуальный эффект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некоторых из них, необходимо различать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назначение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 жирное начертание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не смотря на схожий результат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отличаются между собой тем,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физической разметки текста и устанавливает жирное начертание, 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служит логической разметкой и определяет важность выделенного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поисковых систем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940174"/>
            <a:ext cx="895350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kbd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нужны для того, чтобы сделать текст курсивом, то есть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наклонным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элементы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отличаются своими свойствами.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служит для оформления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акцентирования текста для поисковых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kbd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обозначения текста, который набирается на клавиатуре или для названия клавиш: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Сохранить документ: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556792"/>
            <a:ext cx="9906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5373216"/>
            <a:ext cx="385762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del.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ns.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u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Обозначить ошибку в тексте можно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 вставленный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 – элементом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 то, что это строчные теги (не разрывают строки), внутри них допускается размещение блочных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Неверная информация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Новая информация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перечеркнуть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можно также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в отличие 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обозначает не ошибку, а потерявшую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устаревшую информацию. В свою очередь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подчеркивает текст, однако, в отличие от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обратить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внимание на некоторую особенность, вроде грамматической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ошибки, зачастую вместо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более подходящий по логике элемент (например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2290192"/>
            <a:ext cx="31527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История развития.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Markup Language,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гипертекстовой разметки)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стандартный язык разметки документов в интернете. Большинство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составлены с его помощью. Код страницы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интерпретируется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браузером и отображается в виде документа, в понятной для человека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Предполагалось,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 язык HTML уйдет в небытие, не дожив до XXI столетия. Организация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W3C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Consortium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Консорциум Всемирной паутины), которая занимается разработкой и внедрением официальных стандартов Всемирной паутины, забросила язык HTML в далеком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г., считая его не способным на дальнейшее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выживание и попытался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заменить его языком на основе языка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687976"/>
            <a:ext cx="9144000" cy="147732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нтерпретатор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анализирует и тут же выполняет (собственно интерпретация) программу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покомандно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(или построчно), по мере поступления её исходного кода на вход интерпретатора. Достоинством такого подхода является мгновенная реакция. Недостаток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такой интерпретатор обнаруживает ошибки в тексте программы только при попытке выполнения команды (или строки) с ошибкой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abbr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используется для выделения в тексте цитат: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Станислав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Лец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утверждал: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Чаще всего выход там, где был вход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&lt;/q&gt;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для выделения таких терминов при их первом появлении в тексте: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Моноширинный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это шрифт, все знаки которого имеют одинаковую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ширину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abbr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указывает, что последовательность символов является аббревиатурой: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868663"/>
            <a:ext cx="7629525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1700808"/>
            <a:ext cx="8696325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36758"/>
            <a:ext cx="2438400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cite. time. mark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помечает текст как цитату или сноску на другой материал: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Сайт: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http://example.com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&lt;/cite&gt;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помечает текст внутри как дата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время или оба значения: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и время: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2014-09-22 18:30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помечает текст как выделенный. В браузере фоновый цвет текста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внутри 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выделяется жёлтым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цветом. Авторы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используют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привлечения внимания читателя к части текста. Заметьте, что такой текст ничего не говорит о важности выделенного фрагмента, а лишь предлагает обратить на него внимание: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1" y="1372766"/>
            <a:ext cx="322897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24" y="5661248"/>
            <a:ext cx="168592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25" y="2932559"/>
            <a:ext cx="4124325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1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Форматирование текста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code. var.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отображения одной или нескольких строк текста, который представляет собой программный код: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10;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используется для выделения переменных компьютерных программ: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хранит имя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пользователя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 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используется для отображения текста, который является результатом вывода компьютерной программы или скрипта: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программы: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15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5428981"/>
            <a:ext cx="35528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73016"/>
            <a:ext cx="59055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26" y="1700808"/>
            <a:ext cx="160972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Типы элементов. Блочные. Строчные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Каждому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элементу присущ свой синтаксис и способ отображения в браузерах. В некоторых запрещено размещать определенное содержимое, другие автоматически переносятся на новую строку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Несмотря на многообразие элементов, эти правила одинаковы для многих из них, и поэтому логично было бы объединить их в группы по общим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Одной из таких групп являются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блочные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 их состоит в том, что они занимают всю ширину родительского элемента, независимо от длины своего содержимого.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образом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блочный элемент всегда начинается с новой строки, равно как и следующий за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ним.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Примерами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блочных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div, p,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h1-h6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них элементы, не прерывающие течения строки, называются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строчными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переносит текст на следующую строку, его относят именно к строчным, поскольку он не занимает всю ширину родительского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элемента. Примерами строчных элементов являются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dfn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Типы элементов. Структурные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Строчные элементы могут располагаться как внутри блочных, так и друг в друге. 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блочные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могут применяться внутри строчных, и чаще всего вложение их друг в друга также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недопустимо:</a:t>
            </a:r>
          </a:p>
          <a:p>
            <a:pPr marL="0" lvl="1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Неправильно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&lt;p&gt;&lt;h1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&gt;Такое вложение недопустимо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&lt;/h1&gt;&lt;/p&gt;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Абзац содержит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вложенные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строчные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теги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&lt;/b&gt;&lt;/p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Элементы, формирующие таблицы, списки и другие составные конструкции,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структурными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 одиночке они не применяются, а правила их использования существенно отличаются друг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 друга.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Примерами структурных элементов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Типы элементов.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Комментарии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Тег комментария не похож на остальные и выглядит следующим образом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 перед комментарием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Комментарий между абзацами --&gt;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после комментария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тег не поддерживает атрибуты. Применяется он для комментирования исходного кода, чтобы облегчить в дальнейшем его редактирование. Комментарии игнорируются браузером, и не видны пользователю. Однако некоторые программы для работы с HTML-кодом сохраняют в них вспомогательную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информацию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2060848"/>
            <a:ext cx="3743325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http://webref.ru/</a:t>
            </a:r>
            <a:endParaRPr lang="ru-RU" sz="2400" u="sng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professorweb.ru/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расширяемый язык разметки) – рекомендованный W3C язык разметки. Спецификация XML описывает XML-документы и частично описывает поведение XML-процессоров (программ, читающих XML-документы и обеспечивающих доступ к их содержимому)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="1.0"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&lt;web&gt;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&lt;theme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&lt;theme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&lt;theme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="4"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История развития.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стандарте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(Extensible Hypertext Markup Language,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расширяемый язык гипертекстовой разметки) используются те же синтаксические соглашения, что и HTML, но в нем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ужесточены требования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следованию установленным правилам. Большая часть отступлений от правил разметки, которые сходят с рук в традиционном HTML, попросту неприемлемы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разработчик хотел выделить курсивом последнее слово в предложении и должен был написать: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  <a:r>
              <a:rPr lang="ru-RU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ошибся и написал: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Язык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 сталкивается с этой слегка подпорченной разметкой, он в состоянии "понять",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действительно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имелось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виду, и без малейших претензий выделяет последнее слово курсивом. Но несовпадающие теги нарушают официальные правила XHTML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Рамка 15"/>
          <p:cNvSpPr/>
          <p:nvPr/>
        </p:nvSpPr>
        <p:spPr>
          <a:xfrm>
            <a:off x="5400092" y="3492000"/>
            <a:ext cx="1620180" cy="347092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История развития.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2004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году производителями браузеров: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Apple, Mozilla Foundation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 Software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была организована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WHATWG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(Web Hypertext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Technology Working Group,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рабочая группа по технологии гипертекстовых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-приложений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по причине отсутствии заинтересованности в HTML и явном пренебрежении к реальным потребностям пользователей со стороны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W3C. Данная группа начала работу 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году после болезненных размышлений организация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решила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распустить работающую над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группу и работать вместо этого над формализацией стандарта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январе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года WHATWG приняла решение отказаться от упоминания версии HTML5, заменив её простым названием HTML, по которому стандарт определяется по мере его развития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История развития.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 HTML5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состоит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элементы состоят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тегов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Как правило, элементы имеют открывающий и закрывающий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тег (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контейнер),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которые заключаются в угловые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скобки: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элемента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имеет открывающий тег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и закрывающий тег &lt;/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&gt;. Между этими тегами находится содержимое элемента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данном случае в качестве содержимого выступает простой текст "Текст элемента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также могут состоять из одного тега, например, 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(тег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которого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перенос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элемента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еще называют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элементами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видно,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браузере теги не отображаются, но могут влиять на отображение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содержимого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Элементы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19089"/>
            <a:ext cx="265747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325" y="4174976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Элементы. Синтаксис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функций механизма представлений HTML5 является обеспечение совместимости нового стандарта с уже существующими HTML/XHTML-документами. Это происходит благодаря наличию трех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режимов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интерпретатора, каждый из которых поддерживает свой синтаксис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Стандартом HTML разрешается набирать теги в любом регистре. Кроме того, можно опускать некоторые закрывающие теги (и косую черту в одиночных тегах). В HTML5 это тоже допустимо, но такой код не будет совместим с синтаксисом XML/XHTML.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рекомендуется писать код, используя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XHTML:</a:t>
            </a:r>
          </a:p>
          <a:p>
            <a:pPr marL="0" lvl="1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оставлять парный тег открытым.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строчные буквы в именах тегов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Элементы. Синтаксис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совместимости со старыми браузерами, которые не понимают синтаксис XHTML, в одиночных тегах желательно оставлять пробел между именем и косой чертой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BR&gt;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Парные теги (контейнеры) могут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другие теги. При этом действует одно правило – теги должны закрываться в порядке, обратном тому, в котором они открывались:</a:t>
            </a: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Вложенные элементы называются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дочерними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 которые они вложены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родителями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относительное свойство, поскольку каждый узел может являться одновременно дочерним для одного и родителем для других. Элемент верхнего уровня (не имеющий родителей) называется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корневым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538</TotalTime>
  <Words>3345</Words>
  <Application>Microsoft Office PowerPoint</Application>
  <PresentationFormat>Экран (4:3)</PresentationFormat>
  <Paragraphs>436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1298</cp:revision>
  <dcterms:created xsi:type="dcterms:W3CDTF">2010-05-10T12:35:19Z</dcterms:created>
  <dcterms:modified xsi:type="dcterms:W3CDTF">2016-09-09T23:32:01Z</dcterms:modified>
</cp:coreProperties>
</file>