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87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2" r:id="rId27"/>
    <p:sldId id="383" r:id="rId28"/>
    <p:sldId id="381" r:id="rId29"/>
    <p:sldId id="392" r:id="rId30"/>
    <p:sldId id="384" r:id="rId31"/>
    <p:sldId id="385" r:id="rId32"/>
    <p:sldId id="380" r:id="rId33"/>
    <p:sldId id="393" r:id="rId34"/>
    <p:sldId id="386" r:id="rId35"/>
    <p:sldId id="387" r:id="rId36"/>
    <p:sldId id="388" r:id="rId37"/>
    <p:sldId id="389" r:id="rId38"/>
    <p:sldId id="390" r:id="rId39"/>
    <p:sldId id="391" r:id="rId40"/>
    <p:sldId id="356" r:id="rId41"/>
    <p:sldId id="321" r:id="rId4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357043-161A-41C0-9AB6-25A4906C23BD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2892F1-1DBA-4F56-9F7F-8966E395C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5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uk-UA" altLang="uk-UA" smtClean="0"/>
          </a:p>
        </p:txBody>
      </p:sp>
      <p:sp>
        <p:nvSpPr>
          <p:cNvPr id="26628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B46F2C-2767-44CB-A91A-B9A1267F92B1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5CDB-849A-4C9A-AFD7-EEB163B80C7C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20846-1200-4C84-A478-1DAE69A27C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C9F16-F8D4-408C-865D-9A53E8C0D336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71813" y="6215063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C943E-1140-4401-A23C-48D875B56A7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58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B6C9A-A59E-4BC9-8490-685B8ED40480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CFF54-F495-4C03-829D-79504580B3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32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C3CFE-3B79-43FB-8274-5BAB4199CCA1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6A239-0D72-48B9-8EF4-E161B29E0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1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C6505-8372-429C-8E66-C14B98BB8BDA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8DB60-9259-433B-B59C-BBDCBF24B17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0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50EB-96FD-4A6A-BD41-FFA67562C6C4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5B2EF-8EDC-4D55-B5D2-37084B0A42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20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4001A-6FBD-4C6D-8F9A-8AE36B5FAC5D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B1CAB-F75A-45DA-BFA6-7EF3E9FAA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3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6358-CC84-45BE-B74A-1F16036DA143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95EBA-4F15-4D24-81AD-D7B789E33B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43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7C82-DEA4-46F6-9595-987A91309C86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DEBA6-CF12-49D9-B437-E79C5439BE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13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1D3BE-7B8D-4419-8222-27EB5074249A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462D1-6206-4597-BB08-282B01E0E7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C601B-7A32-427B-9A1D-C6E4C88E5DC2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5A1E0-8CF7-448F-9C6C-74B5FB1BF4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A97554-10F3-4FC8-B3C7-33E99992C0A2}" type="datetimeFigureOut">
              <a:rPr lang="ru-RU"/>
              <a:pPr>
                <a:defRPr/>
              </a:pPr>
              <a:t>04.08.2016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DC311E-AF70-44A4-A0D0-971B1E53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9" r:id="rId10"/>
    <p:sldLayoutId id="21474837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professorweb.ru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Прямоугольник 8"/>
          <p:cNvSpPr>
            <a:spLocks noChangeArrowheads="1"/>
          </p:cNvSpPr>
          <p:nvPr/>
        </p:nvSpPr>
        <p:spPr bwMode="auto">
          <a:xfrm>
            <a:off x="0" y="362586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uk-UA" sz="2800" b="1" dirty="0" smtClean="0">
                <a:latin typeface="Arial" charset="0"/>
              </a:rPr>
              <a:t>HTML5</a:t>
            </a:r>
            <a:endParaRPr lang="en-US" altLang="uk-UA" sz="2800" b="1" dirty="0">
              <a:latin typeface="Arial" charset="0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0" y="5247491"/>
            <a:ext cx="914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/>
            <a:r>
              <a:rPr lang="ru-RU" altLang="uk-UA" sz="2000" b="1" dirty="0" smtClean="0">
                <a:latin typeface="Arial" charset="0"/>
              </a:rPr>
              <a:t>Инструктор:</a:t>
            </a:r>
            <a:r>
              <a:rPr lang="en-US" altLang="uk-UA" sz="2000" b="1" dirty="0">
                <a:latin typeface="Arial" charset="0"/>
              </a:rPr>
              <a:t> </a:t>
            </a:r>
            <a:r>
              <a:rPr lang="ru-RU" altLang="uk-UA" sz="2000" dirty="0" smtClean="0">
                <a:latin typeface="Arial" charset="0"/>
              </a:rPr>
              <a:t>Максим</a:t>
            </a:r>
            <a:endParaRPr lang="en-US" altLang="uk-UA" sz="2000" dirty="0">
              <a:latin typeface="Arial" charset="0"/>
            </a:endParaRPr>
          </a:p>
        </p:txBody>
      </p:sp>
      <p:pic>
        <p:nvPicPr>
          <p:cNvPr id="5" name="Picture 4" descr="E:\Education\Educational Process\Oracle\Other\logo\1.We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373" y="720000"/>
            <a:ext cx="394925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Изображения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Подпись. Ссылка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применяется для аннотации различных иллюстраций, диаграмм, фотографий и т.д. А 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figcaption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просто обертывает заголовок для содержимого внутри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до иллюстрации ...</a:t>
            </a:r>
          </a:p>
          <a:p>
            <a:pPr algn="just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="w3c.jpg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="W3C logo"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Логотип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figcaption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&lt;/figure&gt;</a:t>
            </a:r>
          </a:p>
          <a:p>
            <a:pPr algn="just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после иллюстрации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Поместив внутрь 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сделать ссылку-изображение: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="https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www.w3.org"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 logo"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3072"/>
            <a:ext cx="2980329" cy="230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Списки. Ненумерованный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Стандартом HTML предлагается выбор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трех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типов списков. Все они являются составными конструкциями и формируются с помощью структурных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Первые два типа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нумерованный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ненумерованный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списки. Обозначаются они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элементами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соответственно. Пункты списка располагаются внутри этих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элементах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следующих друг за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другом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2" y="3717032"/>
            <a:ext cx="1362075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Списки. Нумерованный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Элементы нумерованного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списка,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 нумеруются последовательными числами, начиная с единицы. Чтобы изменить стартовое значение, необходимо указать его в атрибуте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появилась возможность изменить направления счета на обратное с помощью атрибута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reversed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reversed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="15"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717032"/>
            <a:ext cx="1600200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Списки. Термины с определениями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Список определений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представляет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список, который содержит термин и определение к этому термину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списка определений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применяется элемент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Внутрь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этого элемента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помещаются элементы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списка. Каждый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списка состоит из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термина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определения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Термин помещается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 определение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HyperText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Markup Language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Cascading Style Sheets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74" y="4080470"/>
            <a:ext cx="4610100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таблиц используется 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Каждая таблица содержит строки, который представлены элементом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А каждая строка содержит ячейки в виде элементов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(не обязательный) обозначают ячейки с заголовками столбцов или строк. Содержимое их по умолчанию отображается браузерами жирным начертанием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центрируется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же предназначены для всех остальных ячеек с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caption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отображает описание таблицы, находится на самом первом месте внутри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&lt;caption&gt;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Выписка лицевого счета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Месяц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Баланс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Сентябрь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5000 грн.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46" y="4005304"/>
            <a:ext cx="3594507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ячеек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Чтобы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таблица имела прямоугольный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вид,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каждой строке должно быть одинаковое количество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ячеек.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нужно растянуть ячейку на несколько столбцов или строк используются атрибуты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Присвоив ячейке атрибут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="3"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укажите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браузеру, что этот элемент занимает место трех ячеек в строке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свое собственное и двух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следующих, две следующие ячейки указывать не нужно 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строка будет содержать на 2 элемента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(или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меньше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Аналогично работает атрибут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только применяется к столбцам</a:t>
            </a:r>
            <a:endParaRPr lang="ru-RU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01008"/>
            <a:ext cx="32766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3573016"/>
            <a:ext cx="57241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если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применит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ь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из этих атрибутов, но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удалить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лишние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ячейки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то браузер сместит их в следующий столбец, передвинув остальные ячейки еще дальше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исказив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тем самым таблицу</a:t>
            </a:r>
            <a:endParaRPr lang="ru-RU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ячеек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1.1 1.2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uk-UA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лишняя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ячейка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лишняя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ячейка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804400"/>
            <a:ext cx="2095500" cy="151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9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ячеек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1.1 1.2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723" y="2805029"/>
            <a:ext cx="1609725" cy="15144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ячеек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1.2 1.3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2.2 2.3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&lt;td&gt;1.3&lt;/td&gt;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лишняя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ячейка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&lt;td&gt;2.2&lt;/td&gt;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лишняя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ячейка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lvl="1" defTabSz="360000"/>
            <a:r>
              <a:rPr lang="en-US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td&gt;2.3&lt;/td&gt;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лишняя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ячейка</a:t>
            </a:r>
            <a:r>
              <a:rPr lang="uk-U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uk-UA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773" y="2968442"/>
            <a:ext cx="1590675" cy="14954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8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5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uk-U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720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Ссылки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Списки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Таблицы</a:t>
            </a:r>
          </a:p>
          <a:p>
            <a:pPr marL="0" lvl="1" indent="360000" defTabSz="360000">
              <a:buFont typeface="+mj-lt"/>
              <a:buAutoNum type="arabicPeriod"/>
            </a:pP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 descr="D:\ques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372" y="3168000"/>
            <a:ext cx="3593628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ячеек. Наложение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&lt;td&gt;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&lt;td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="2"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2.1 2.2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ru-RU" sz="2000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582322"/>
            <a:ext cx="1695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4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Группирование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Для группирования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используются элементы:  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строки с ячейками заголовка</a:t>
            </a:r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 строки с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итоговыми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ячейками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– строки с данными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Несмотря на то, что строки из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будут отображены последними, размещать сам 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как после последнего, так и перед первым элементом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(после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одной таблице может быть только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 одному элементу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любое количество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Визуально эти теги не отличаются,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пока не определить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них соответствующие стили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сли используется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и/или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tfoot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обязательно нужно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использовать 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tbody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Причем в каждой из групп обязательно должна быть хотя бы одна строка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не должно быть строк вне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</a:t>
            </a:r>
            <a:endParaRPr lang="ru-RU" sz="2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Таблицы.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Группирование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строк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="background: red;"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Красный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Красный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thead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="background: blue;"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Синий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Синий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lvl="1" defTabSz="3600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tfoot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="background: lime;"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Зеленый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Зеленый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lvl="1" defTabSz="3600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tbody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ru-RU" u="sng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73" y="2751154"/>
            <a:ext cx="2505075" cy="13144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Разметка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страницы.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div. span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Форматирование текста, добавление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документ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ссылок, изображений, списков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недостаточно для создания полноценных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которые обычно состоят из нескольких логически независимых частей. Так, на страницах сайта, помимо основной информации, обычно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присутствует верхний колонтитул (шапка),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нижний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колонтитул (подвал),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главное меню и прочие навигационные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блоки</a:t>
            </a: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HTML4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более ранние версии языка применялись в первую очередь для визуального оформления документа. Для создания каркаса страницы было достаточно всего двух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элементов: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блочного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строчного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которые сами по себе не влияют на отображение текста (кроме стандартных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блочных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но позволяют использовать глобальные атрибуты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их помощью задать стили отображения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CSS.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Тем более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многие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стандарта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HTML4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поддерживали целый набор атрибутов для визуального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оформления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algn="just" defTabSz="360000"/>
            <a:r>
              <a:rPr lang="ru-RU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атрибут </a:t>
            </a:r>
            <a:r>
              <a:rPr lang="ru-RU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ru-RU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устанавливает вид маркера списка, в HTML5 не поддерживается --&gt;</a:t>
            </a:r>
            <a:endParaRPr lang="it-IT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&lt;ul </a:t>
            </a:r>
            <a:r>
              <a:rPr lang="it-IT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="square"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it-IT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it-IT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Один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&lt;li&gt;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Два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marL="0" lvl="1" algn="just" defTabSz="360000"/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2" y="5263480"/>
            <a:ext cx="105727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style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HTML5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изменилась сама идеология составления документа. Большинство атрибутов визуального оформления теперь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не поддерживаются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 большинство элементы предназначены для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семантической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разметки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что привело к необходимости разнообразить список элементов и обновить их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по-прежнему поддерживаются и могут быть применены в целях стилевого оформления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когда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семантическиая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разметка не имеет значения. Кроме того,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поддерживается 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позволяющий определять стили CSS непосредственно в документе.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располагается внутри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содержит в себе прямые инструкции на языке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div. span. style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lvl="1" defTabSz="360000"/>
            <a:r>
              <a:rPr lang="ru-RU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marL="0" lvl="1" defTabSz="360000"/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style&gt;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   .status { 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      color: red;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   #download { 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      font-weight: bold;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&lt;div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="download"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lvl="1" defTabSz="360000"/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Скачивание файла: 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span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="status"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завершено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span&gt;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&lt;/div&gt;</a:t>
            </a:r>
          </a:p>
          <a:p>
            <a:pPr marL="0" lvl="1" defTabSz="360000"/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5244315"/>
            <a:ext cx="4476750" cy="447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article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разметки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-страницы HTML5 предлагает несколько элементов с различным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семантическим значением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целостный блок информации на странице, который может рассматриваться отдельно и использоваться независимо от других блоков. Например, это может быть пост на форуме или статья в блоге, онлайн-журнале, комментарий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пользователя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Один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включать несколько элементов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заключить в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всю статью в блоге,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этот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будет содержать другие элементы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которые представляют комментарии к этой статье в блоге. То есть статья в блоге может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рассматриваться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отдельная семантическая единица, и в то же время комментарии также могут рассматривать отдельно вне зависимости от другого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содержимого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при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использовании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надо учитывать, что каждый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должен быть идентифицирован с помощью включения в него заголовка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h1-h6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article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&lt;h2&gt;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статьи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статьи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&lt;h3&gt;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&lt;h4&gt;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Автор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h4&gt;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комментария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&lt;h4&gt;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Автор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h4&gt;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комментария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780" y="908720"/>
            <a:ext cx="3695700" cy="504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2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section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объединяет связанные между собой куски информации HTML-документа, выполняя их группировку. Например,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включать набор вкладок на странице, новости, объединенные по категории и т.д.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Допускается вкладывать один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внутрь другого</a:t>
            </a: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этом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содержать несколько элементов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выполняя их группировку, так и один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может содержать несколько элементов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должен быть идентифицирован с помощью заголовка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h1-h6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1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section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&lt;h2&gt;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статьи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&lt;section&gt;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&lt;h3&gt;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Содержимое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статьи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&lt;section&gt;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&lt;h3&gt;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Комментарии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&lt;h4&gt;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Автор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h4&gt;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комментария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&lt;h4&gt;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Автор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h4&gt;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комментария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&lt;/section&gt;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&lt;/article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99" y="823045"/>
            <a:ext cx="3590998" cy="55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76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Ссылки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-страницы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отличаются от своих бумажных аналогов в первую очередь наличием гиперссылок, связывающих документы друг с другом. Для обозначения таких ссылок применяется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 страницы (URI), которую должен загрузить браузер при нажатии на ссылку, указывается в атрибуте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://www.example.com/"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текст ссылки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lvl="1" algn="just" defTabSz="360000"/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язык страницы, на которую ведет ссылка, отличен от языка ссылающейся страницы, то можно добавить атрибут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hreflang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значением которого должен быть код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языка.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Также через дефис можно добавить код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страны: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"http://www.example.com/"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en-US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текст ссылки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элементов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навигации по сайту. Как правило, это ненумерованный список с набором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ссылок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одной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-странице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использовать несколько элементов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один элемент навигации для перехода по страницам на сайте, а другой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перехода внутри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-документа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ссылки обязательно помещать в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Например, некоторые ссылки могут не представлять связанного блока навигации, например, ссылка на главную страницу, на лицензионное соглашение по поводу использования сервиса и подобные ссылки, которые часто помещаются внизу страницы. Как правило, их достаточно определить в элементе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а элемент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них использовать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необязательно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сайта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&lt;li&gt;&lt;a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="html.html"&gt;HTML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="css.html"&gt;CSS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&lt;li&gt;&lt;a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="js.html"&gt;JavaScript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31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88171"/>
            <a:ext cx="4772025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header. footer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Верхний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нижний колонтитулы обозначаются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элементами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соответственно.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Верхний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может содержать заголовок, вводную информацию о документе,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навигацию,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форму поиска, логотип 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прочее. Нижний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колонтитул включает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информацию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 авторе, дату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составления, копирайт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прочее: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страницы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Верхний колонтитул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&lt;/header&gt;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Тело страницы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Нижний колонтитул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&lt;/footer&gt;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</a:t>
            </a: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элементы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могут быть использованы не только в качестве колонтитулов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и выполнять аналогичную роль для отдельных его разделов, если это необходимо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32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212978"/>
            <a:ext cx="4248000" cy="2004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1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04" y="825207"/>
            <a:ext cx="3240000" cy="3107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header. footer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страницы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Верхний колонтитул сайта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секции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Верхний колонтитул секции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статьи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Верхний колонтитул статьи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article&gt;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33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0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address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предназначен для отображения контактной информации, которая связана с ближайшим элементом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Нередко данный элемент размещается в футере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&lt;footer&gt;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&lt;address&gt;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Контакты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="mailto:mail@mail"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Ф.И.О.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&lt;/address&gt;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© copyright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&lt;/footer&gt;</a:t>
            </a:r>
          </a:p>
          <a:p>
            <a:pPr marL="0" lvl="1" algn="just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4221088"/>
            <a:ext cx="2695575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0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aside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представляет содержимое, которое косвенно связано с остальным контентом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-станицы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которое может рассматриваться независимо от него. Данный элемент можно использовать, например, для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сайдбаров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для рекламных блоков, блоков навигационных элементов, различных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плагинов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т.д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Программирование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Большинство хороших программистов делают свою работу не потому, что ожидают оплаты или признания, а потому что получают удовольствие от программирования.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Линус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Торвальдс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 узком смысле (так называемое кодирование) под программированием понимается написание инструкций (программ) на конкретном языке программирования (часто по уже имеющемуся алгоритму – плану, методу решения поставленной задачи). Соответственно, люди, которые этим занимаются, называются программистами (на профессиональном жаргоне – кодерами), а те, кто разрабатывают алгоритмы – алгоритмистами, специалистами предметной области, математиками.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ru-RU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aside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CCS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код для предыдущего примера: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style&gt;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aside {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#f0f0f0;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justify;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10px;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article {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justify;</a:t>
            </a:r>
          </a:p>
          <a:p>
            <a:pPr algn="just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31" y="4689328"/>
            <a:ext cx="8330318" cy="169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8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main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720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предназначен для основного содержимого документа. На странице может быть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только один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он не должен располагаться внутри элементов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article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aside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&lt;header&gt;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 страницы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Верхний колонтитул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&lt;/header&gt;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&lt;main&gt;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Основное содержимое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&lt;/main&gt;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&lt;footer&gt;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&lt;p&gt;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Нижний колонтитул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&lt;/footer&gt;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09569"/>
            <a:ext cx="3888000" cy="1823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используйте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обёртку для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оформления: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>
            <a:spLocks noChangeAspect="1"/>
          </p:cNvSpPr>
          <p:nvPr/>
        </p:nvSpPr>
        <p:spPr>
          <a:xfrm>
            <a:off x="20" y="1120110"/>
            <a:ext cx="43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Плохой код </a:t>
            </a:r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&lt;section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wrapper"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  </a:t>
            </a: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lvl="1" algn="just" defTabSz="3600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Содержимое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main"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Содержимое страницы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secondary"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Вторичное содержимое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footer&gt;</a:t>
            </a:r>
          </a:p>
          <a:p>
            <a:pPr marL="0" lvl="1" algn="just" defTabSz="3600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Содержимое</a:t>
            </a:r>
            <a:endParaRPr lang="en-US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footer&gt;</a:t>
            </a: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section&gt;</a:t>
            </a:r>
          </a:p>
          <a:p>
            <a:pPr marL="0" lvl="1" algn="just" defTabSz="360000"/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Прямоугольник 14"/>
          <p:cNvSpPr>
            <a:spLocks noChangeAspect="1"/>
          </p:cNvSpPr>
          <p:nvPr/>
        </p:nvSpPr>
        <p:spPr>
          <a:xfrm>
            <a:off x="4833485" y="1120110"/>
            <a:ext cx="4320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Хороший код --&gt;</a:t>
            </a:r>
          </a:p>
          <a:p>
            <a:pPr marL="0" lvl="1" algn="just" defTabSz="360000"/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</a:p>
          <a:p>
            <a:pPr marL="0" lvl="1" algn="just" defTabSz="360000"/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&lt;header&gt;  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&lt;h1&gt;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Содержимое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&lt;/header&gt;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Содержимое страницы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&lt;aside&gt;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Вторичное содержимое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&lt;/aside&gt;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Содержимое</a:t>
            </a:r>
            <a:endParaRPr lang="en-US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&lt;/footer&gt;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body&gt;</a:t>
            </a:r>
            <a:endParaRPr lang="ru-RU" sz="16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Разметка</a:t>
            </a:r>
            <a:r>
              <a:rPr lang="uk-U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uk-U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страницы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Рекомендации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содержит только один заголовочный элемент, то он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нужен: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Прямоугольник 11"/>
          <p:cNvSpPr>
            <a:spLocks noChangeAspect="1"/>
          </p:cNvSpPr>
          <p:nvPr/>
        </p:nvSpPr>
        <p:spPr>
          <a:xfrm>
            <a:off x="20" y="1109062"/>
            <a:ext cx="432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ru-R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Плохой код </a:t>
            </a:r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  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Содержимое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Прямоугольник 14"/>
          <p:cNvSpPr>
            <a:spLocks noChangeAspect="1"/>
          </p:cNvSpPr>
          <p:nvPr/>
        </p:nvSpPr>
        <p:spPr>
          <a:xfrm>
            <a:off x="4824000" y="1109922"/>
            <a:ext cx="43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Хороший код --&gt;</a:t>
            </a:r>
          </a:p>
          <a:p>
            <a:pPr marL="0" lvl="1" algn="just" defTabSz="360000"/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article&gt;  </a:t>
            </a:r>
          </a:p>
          <a:p>
            <a:pPr marL="0" lvl="1" algn="just" defTabSz="360000"/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lvl="1" algn="just" defTabSz="360000"/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Содержимое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r>
              <a:rPr lang="ru-RU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en-US" sz="16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6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Ссылки. Навигация по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странице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"a"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можно применять для ссылок на конкретную часть самого же ссылающегося документа. Для этого перед этой частью необходимо вставить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присвоив ему идентификатор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 уникальным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значением. Ссылка добавляется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там, где она необходима, указав в атрибуте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значение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метки и добавив перед ним символ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При нажатии на такую ссылку страница не будет перезагружена, а лишь изменится позиция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скроллера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Метка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Заголовок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h1&gt;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Ссылка на метку: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p&gt;&lt;a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Вернуться вверх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&lt;/a&gt;&lt;/p&gt;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40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7200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u="sng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en-US" sz="2400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://webref.ru/</a:t>
            </a:r>
            <a:endParaRPr lang="ru-RU" sz="2400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professorweb.ru/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700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Ссылки.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"a"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может указывать не только на HTML-страницы, но и на файлы самых разных типов. При необходимости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MIME-тип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ресурса определяется в атрибуте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Атрибут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должен добавляться только при наличии атрибута 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1" defTabSz="360000"/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="Pic.jpg"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="image/jpeg"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Ссылка на изображение</a:t>
            </a: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нажатия на ссылку, браузер отобразит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изображение:</a:t>
            </a: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Список MIME-типов: </a:t>
            </a: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https://webref.ru/html/value/mime</a:t>
            </a:r>
            <a:endParaRPr lang="ru-RU" u="sng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1882155"/>
            <a:ext cx="34194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81" y="2996952"/>
            <a:ext cx="2495238" cy="18285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5229200"/>
            <a:ext cx="9144000" cy="120032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just"/>
            <a:r>
              <a:rPr lang="ru-RU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MIME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Multipurpose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Extensions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многоцелевые расширения интернет-почты)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стандарт, описывающий передачу различных типов данных, а также, спецификация для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кодирования информации и форматирования сообщений таким образом, чтобы их можно было пересылать по 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Интернету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Ссылки. Абсолютный и относительный путь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гиперссылках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можно указывать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абсолютный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(полный), так и 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(сокращенный) путь к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ресурсам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Абсолютные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URI: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 defTabSz="360000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https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.example.com/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#info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mailto:info@example.com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1" algn="just" defTabSz="360000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Относительные URI:</a:t>
            </a:r>
          </a:p>
          <a:p>
            <a:pPr marL="0" lvl="1" defTabSz="360000"/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/file.txt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lvl="1" defTabSz="360000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age.html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Относительные пути по умолчанию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рассчитываются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полного пути к вашему документу. Это правило можно изменить, с помощью элемента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атрибутом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В нем указывается базовый путь, относительно которого и будут рассчитываться все последующие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адреса. Элемент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располагается внутри элемента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ссылках и прочих элементах с указанными абсолютными адресами это никак не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отразится:</a:t>
            </a: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www.ex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ample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/" 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ru-RU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lvl="1" defTabSz="360000"/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="http://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ample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/contact.html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абсолютный URI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defTabSz="360000"/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="contact.html"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относительный URI</a:t>
            </a:r>
            <a:r>
              <a:rPr lang="ru-RU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</a:t>
            </a:r>
            <a:r>
              <a:rPr lang="ru-RU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algn="just" defTabSz="360000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Обе ссылки указывают на одну и ту же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-страницу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Ссылки. Абсолютный и относительный путь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9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Изображения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вставки в HTML-документ изображений предназначен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элемент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атрибуты: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	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относительный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абсолютный URI изображения (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обязательный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короткое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описание (отображается при отключенной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графике,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обязательный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just" defTabSz="3600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ширина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высота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пикселях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 defTabSz="360000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 указаны ширина и высота, то картинка отобразится в оригинальном размере, либо, если графика в браузере отключена, то элемент примет такой размер, чтобы в него поместилась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alt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-надпись. Указав лишь один из этих атрибутов,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получите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изображение требуемой ширины или высоты с сохранением оригинальных пропорций. </a:t>
            </a:r>
            <a:r>
              <a:rPr lang="ru-RU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ля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достижения точных размеров указывайте оба значения, но помните, что если заданные атрибуты не совпадают с оригиналом изображения, то масштабирование приведет к потере его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качества</a:t>
            </a: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0000" y="-1"/>
            <a:ext cx="7704000" cy="7200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Изображения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7200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360000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Ширину и высоту можно задать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только в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 пикселях, просто указав требуемое числовое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360000"/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Изображение"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="100"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Изображение"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="100" </a:t>
            </a:r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360000"/>
            <a:r>
              <a:rPr lang="en-US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="W3C.jpg"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Изображение"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="100"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="100" </a:t>
            </a: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ru-RU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424000" y="6480000"/>
            <a:ext cx="720000" cy="360362"/>
          </a:xfrm>
        </p:spPr>
        <p:txBody>
          <a:bodyPr vert="horz" lIns="91440" tIns="45720" rIns="91440" bIns="45720" rtlCol="0" anchor="ctr"/>
          <a:lstStyle/>
          <a:p>
            <a:fld id="{1A3AC331-A60D-4839-B69B-CF1012BBD75A}" type="slidenum">
              <a:rPr lang="ru-RU" sz="22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0" y="6480000"/>
            <a:ext cx="84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uk-UA" dirty="0" smtClean="0">
                <a:latin typeface="Arial" charset="0"/>
              </a:rPr>
              <a:t>HTML5</a:t>
            </a:r>
            <a:endParaRPr lang="en-US" altLang="uk-UA" dirty="0"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615902"/>
            <a:ext cx="3789044" cy="378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200</TotalTime>
  <Words>3685</Words>
  <Application>Microsoft Office PowerPoint</Application>
  <PresentationFormat>Экран (4:3)</PresentationFormat>
  <Paragraphs>549</Paragraphs>
  <Slides>41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Viol</dc:creator>
  <cp:lastModifiedBy>Maxim</cp:lastModifiedBy>
  <cp:revision>1494</cp:revision>
  <dcterms:created xsi:type="dcterms:W3CDTF">2010-05-10T12:35:19Z</dcterms:created>
  <dcterms:modified xsi:type="dcterms:W3CDTF">2016-08-04T13:43:44Z</dcterms:modified>
</cp:coreProperties>
</file>