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6"/>
  </p:notesMasterIdLst>
  <p:sldIdLst>
    <p:sldId id="256" r:id="rId2"/>
    <p:sldId id="287" r:id="rId3"/>
    <p:sldId id="357" r:id="rId4"/>
    <p:sldId id="358" r:id="rId5"/>
    <p:sldId id="360" r:id="rId6"/>
    <p:sldId id="361" r:id="rId7"/>
    <p:sldId id="362" r:id="rId8"/>
    <p:sldId id="363" r:id="rId9"/>
    <p:sldId id="364" r:id="rId10"/>
    <p:sldId id="365" r:id="rId11"/>
    <p:sldId id="369" r:id="rId12"/>
    <p:sldId id="370" r:id="rId13"/>
    <p:sldId id="371" r:id="rId14"/>
    <p:sldId id="366" r:id="rId15"/>
    <p:sldId id="412" r:id="rId16"/>
    <p:sldId id="413" r:id="rId17"/>
    <p:sldId id="414" r:id="rId18"/>
    <p:sldId id="415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368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82" r:id="rId36"/>
    <p:sldId id="384" r:id="rId37"/>
    <p:sldId id="383" r:id="rId38"/>
    <p:sldId id="429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402" r:id="rId49"/>
    <p:sldId id="405" r:id="rId50"/>
    <p:sldId id="408" r:id="rId51"/>
    <p:sldId id="409" r:id="rId52"/>
    <p:sldId id="394" r:id="rId53"/>
    <p:sldId id="380" r:id="rId54"/>
    <p:sldId id="381" r:id="rId55"/>
    <p:sldId id="395" r:id="rId56"/>
    <p:sldId id="403" r:id="rId57"/>
    <p:sldId id="404" r:id="rId58"/>
    <p:sldId id="398" r:id="rId59"/>
    <p:sldId id="401" r:id="rId60"/>
    <p:sldId id="426" r:id="rId61"/>
    <p:sldId id="427" r:id="rId62"/>
    <p:sldId id="428" r:id="rId63"/>
    <p:sldId id="356" r:id="rId64"/>
    <p:sldId id="321" r:id="rId6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69" d="100"/>
          <a:sy n="69" d="100"/>
        </p:scale>
        <p:origin x="5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20.09.2016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20.09.2016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20.09.2016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20.09.2016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20.09.2016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20.09.2016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20.09.2016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professorweb.ru/" TargetMode="External"/><Relationship Id="rId2" Type="http://schemas.openxmlformats.org/officeDocument/2006/relationships/hyperlink" Target="http://webref.ru/" TargetMode="Externa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62586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CSS3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24749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000" b="1" dirty="0" smtClean="0">
                <a:latin typeface="Arial" charset="0"/>
              </a:rPr>
              <a:t>Инструктор:</a:t>
            </a:r>
            <a:r>
              <a:rPr lang="en-US" altLang="uk-UA" sz="2000" b="1" dirty="0">
                <a:latin typeface="Arial" charset="0"/>
              </a:rPr>
              <a:t> </a:t>
            </a:r>
            <a:r>
              <a:rPr lang="ru-RU" altLang="uk-UA" sz="2000" dirty="0" smtClean="0">
                <a:latin typeface="Arial" charset="0"/>
              </a:rPr>
              <a:t>Максим</a:t>
            </a:r>
            <a:endParaRPr lang="en-US" altLang="uk-UA" sz="2000" dirty="0">
              <a:latin typeface="Arial" charset="0"/>
            </a:endParaRPr>
          </a:p>
        </p:txBody>
      </p:sp>
      <p:pic>
        <p:nvPicPr>
          <p:cNvPr id="5" name="Picture 6" descr="E:\Education\Educational Process\Oracle\Other\logo\1.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73" y="720000"/>
            <a:ext cx="394925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5652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файл: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="style.css"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style&gt;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h2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green;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h3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green;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 1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 2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="color: blue;"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 3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Приоритет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52000" y="720000"/>
            <a:ext cx="273580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файл:</a:t>
            </a: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pPr marL="0" lvl="1" defTabSz="360000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h2 {</a:t>
            </a:r>
          </a:p>
          <a:p>
            <a:pPr marL="0" lvl="1" defTabSz="360000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pPr marL="0" lvl="1" defTabSz="360000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h3 {</a:t>
            </a:r>
          </a:p>
          <a:p>
            <a:pPr marL="0" lvl="1" defTabSz="360000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pPr marL="0" lvl="1" defTabSz="360000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00" y="3861048"/>
            <a:ext cx="3352800" cy="229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Типы носителей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Широкое развитие различных платформ и устройств заставляет разработчиков делать под них специальные версии сайтов, что достаточно трудоёмко и проблематично. Вместе с тем, времена и потребности меняются, и создание сайта для различных устройств является неизбежным и необходимым звеном его развития. С учетом этого в CSS введено понятие типа носителя, когда стиль применяется только для определённого устройства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54672"/>
              </p:ext>
            </p:extLst>
          </p:nvPr>
        </p:nvGraphicFramePr>
        <p:xfrm>
          <a:off x="108000" y="2996952"/>
          <a:ext cx="8928000" cy="32085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3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985">
                <a:tc>
                  <a:txBody>
                    <a:bodyPr/>
                    <a:lstStyle/>
                    <a:p>
                      <a:pPr algn="ctr"/>
                      <a:r>
                        <a:rPr lang="uk-UA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</a:t>
                      </a:r>
                    </a:p>
                  </a:txBody>
                  <a:tcPr marL="29237" marR="29237" marT="29237" marB="29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  <a:endParaRPr lang="ru-RU" sz="1600" b="1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237" marR="29237" marT="29237" marB="2923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marL="29237" marR="29237" marT="29237" marB="29237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 типы</a:t>
                      </a:r>
                      <a:r>
                        <a:rPr lang="ru-RU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Используется 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 </a:t>
                      </a:r>
                      <a:r>
                        <a:rPr lang="ru-RU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умолчанию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237" marR="29237" marT="29237" marB="2923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6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aural</a:t>
                      </a:r>
                    </a:p>
                  </a:txBody>
                  <a:tcPr marL="29237" marR="29237" marT="29237" marB="29237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Речевые синтезаторы, а также программы для воспроизведения текста </a:t>
                      </a:r>
                      <a:r>
                        <a:rPr lang="ru-RU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вслух, 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например, </a:t>
                      </a:r>
                      <a:r>
                        <a:rPr lang="ru-RU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речевые браузеры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237" marR="29237" marT="29237" marB="2923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9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braille</a:t>
                      </a:r>
                    </a:p>
                  </a:txBody>
                  <a:tcPr marL="29237" marR="29237" marT="29237" marB="29237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Устройства, основанные на системе Брайля, которые предназначены для слепых </a:t>
                      </a:r>
                      <a:r>
                        <a:rPr lang="ru-RU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людей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237" marR="29237" marT="29237" marB="2923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handheld</a:t>
                      </a:r>
                    </a:p>
                  </a:txBody>
                  <a:tcPr marL="29237" marR="29237" marT="29237" marB="29237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Наладонные компьютеры и аналогичные им </a:t>
                      </a:r>
                      <a:r>
                        <a:rPr lang="ru-RU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аппараты,</a:t>
                      </a:r>
                      <a:r>
                        <a:rPr lang="ru-RU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например, смартфоны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237" marR="29237" marT="29237" marB="2923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</a:p>
                  </a:txBody>
                  <a:tcPr marL="29237" marR="29237" marT="29237" marB="29237" anchor="ctr"/>
                </a:tc>
                <a:tc>
                  <a:txBody>
                    <a:bodyPr/>
                    <a:lstStyle/>
                    <a:p>
                      <a:r>
                        <a:rPr lang="ru-RU" sz="16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Печатающие устройства вроде принтера</a:t>
                      </a:r>
                      <a:endParaRPr lang="ru-RU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237" marR="29237" marT="29237" marB="2923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84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projection</a:t>
                      </a:r>
                    </a:p>
                  </a:txBody>
                  <a:tcPr marL="29237" marR="29237" marT="29237" marB="29237" anchor="ctr"/>
                </a:tc>
                <a:tc>
                  <a:txBody>
                    <a:bodyPr/>
                    <a:lstStyle/>
                    <a:p>
                      <a:r>
                        <a:rPr lang="ru-RU" sz="16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Проектор</a:t>
                      </a:r>
                      <a:endParaRPr lang="ru-RU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237" marR="29237" marT="29237" marB="2923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04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</a:p>
                  </a:txBody>
                  <a:tcPr marL="29237" marR="29237" marT="29237" marB="29237" anchor="ctr"/>
                </a:tc>
                <a:tc>
                  <a:txBody>
                    <a:bodyPr/>
                    <a:lstStyle/>
                    <a:p>
                      <a:r>
                        <a:rPr lang="ru-RU" sz="16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Экран монитора</a:t>
                      </a:r>
                      <a:endParaRPr lang="ru-RU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237" marR="29237" marT="29237" marB="2923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985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tv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237" marR="29237" marT="29237" marB="29237" anchor="ctr"/>
                </a:tc>
                <a:tc>
                  <a:txBody>
                    <a:bodyPr/>
                    <a:lstStyle/>
                    <a:p>
                      <a:r>
                        <a:rPr lang="ru-RU" sz="16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Телевизор</a:t>
                      </a:r>
                      <a:endParaRPr lang="ru-RU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237" marR="29237" marT="29237" marB="2923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Типы носителей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Команда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позволяет указать тип носителя 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глобальных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связанных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стилей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имеет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следующий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@media screen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body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@media print { 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body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green;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Типы носителей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применяется в основном для формирования одного стилевого файла, который разбит на блоки по типу устройств. Иногда же имеет смысл создать несколько разных CSS-файлов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один для печати, другой для отображения в браузере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подключать их к документу по мере необходимости. В подобном случае следует воспользоваться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элементом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атрибутом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main.css"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="screen"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="print.css"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="print, handheld"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Полезные советы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способ подключения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лучше использовать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когда?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Используйте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какого либо элемента если этот элемент с отличным от других элементов стилем один единственный на всём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сайте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Используйте элемент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 стилевым описанием, в том случае, если страница должна иметь индивидуальный дизайн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корн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отличный от других страниц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сайта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большинстве случаев разумно выносить каскадную таблицу стилей в отдельный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стилевых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свойств. Строки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Всё многообразие значений стилевых свойств может быть сведено к определённому типу: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строка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число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проценты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размер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цвет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адрес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ключевое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слово</a:t>
            </a: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Строки</a:t>
            </a: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Любые строки необходимо брать в двойные или одинарные кавычки. Если внутри строки требуется оставить одну или несколько кавычек, то можно комбинировать типы кавычек или добавить перед кавычкой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слэш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'Гостиница "Турист"'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"Гостиница 'Турист'"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"Гостиница \"Турист\""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данном примере в первой строке применяются одинарные кавычки, а слово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Турист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взято в двойные кавычки. Во второй строке всё с точностью до наоборот, в третьей же строке используются только двойные кавычки, но внутренние экранированы с помощью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слэша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div::after {</a:t>
            </a:r>
          </a:p>
          <a:p>
            <a:pPr marL="0" lvl="1" algn="just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".";</a:t>
            </a:r>
          </a:p>
          <a:p>
            <a:pPr marL="0" lvl="1" algn="just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стилевых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свойств. Числа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Числа</a:t>
            </a: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выступать целое число, содержащее цифры от 0 до 9 и десятичная дробь, в которой целая и десятичная часть разделяются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точкой: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600;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Насыщенность шрифта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жирность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line-height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1.2;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Межстрочный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интервал */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десятичной дроби целая часть равна нулю, то её разрешается не писать. Запись .7 и 0.7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равнозначна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4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стилевых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свойств. </a:t>
            </a: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Проценты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Проценты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Процентная запись обычно применяется в тех случаях, когда надо изменить значение относительно родительского элемента или когда размеры зависят от внешних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условий: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100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проценты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обязательно должны быть целым числом, допускается использовать десятичные дроби, вроде значения 56.8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8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стилевых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свойств. Размеры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Размеры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задания размеров различных элементов, в CSS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используются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относительные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абсолютные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единицы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измерения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Относительные единицы</a:t>
            </a: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Относительные единицы обычно используют для работы с текстом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Единица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это изменяемое значение, которое зависит от размера шрифта текущего элемента (свойство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 В каждом браузере заложен размер текста, применяемый в том случае, когда этот размер явно не задан. Поэтому изначально 1em равен размеру шрифта, заданного в браузере по умолчанию или размеру шрифта родительского элемента. Процентная запись идентична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том смысле, что значения 1em и 100% равны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.cl1 {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1.5em; }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Единица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задаёт размер относительно размера шрифта элемента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.cl2 {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2rem; }</a:t>
            </a: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4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стилевых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свойств. Размеры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Абсолютные единицы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Абсолютные единицы представляют собой физические размеры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дюймы, сантиметры, миллиметры, пункты, пики, а также пиксели. Для устройств с низким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dpi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(количество точек приходящихся на один дюйм, определяет плотность точек) привязка идёт к пикселю. В этом случае один дюйм равен 96 пикселям. Очевидно, что реальный дюйм не будет совпадать с дюймом на таком устройстве. На устройствах с высоким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dpi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реальный дюйм совпадает с дюймом на экране, поэтому размер пикселя вычисляется как 1/96 от дюйма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Самой распространенной абсолютной единицей является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пиксель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20px;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при установке размеров обязательно указывайте единицы измерения, например 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 30px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 противном случае браузер не сможет показать желаемый результат, поскольку не понимает, какой размер вам требуется. Единицы не добавляются только при нулевом значении (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 0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6700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информация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Значения стилевых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Селекторы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Специфичность 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Каскадность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Кроссбраузерная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верстка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стилевых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свойств. Цвет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Цвет</a:t>
            </a: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Цвет в стилях можно задавать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следующими способами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по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шестнадцатеричному</a:t>
            </a:r>
            <a:r>
              <a:rPr lang="ru-RU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значению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по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формате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в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формате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HSL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в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формате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RGB/HSL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 альфа каналом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шестнадцатеричному значению</a:t>
            </a: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задания цветов используются числа в шестнадцатеричном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коде. Цифры будут: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0, 1, 2, 3, 4, 5, 6, 7, 8, 9, A, B, C, D, E, F. Цифры от 10 до 15 заменены латинскими буквами. Числа больше 15 в шестнадцатеричной системе образуются объединением двух чисел в одно. Например, числу 255 в десятичной системе соответствует число FF в шестнадцатеричной системе. Чтобы не возникало путаницы в определении системы счисления, перед шестнадцатеричным числом ставят символ решетки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например #666999. Каждый из трех цветов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красный, зеленый и синий 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может принимать значения от 00 до FF. Таким образом, обозначение цвета разбивается на три составляющие #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rrggbb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где первые два символа отмечают красную компоненту цвета, два средних 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зелёную, а два последних 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синюю. Допускается использовать сокращенную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вида #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где каждый символ следует удваивать (#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rrggbb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). К примеру, запись #fe0 расценивается как #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ffee00: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#FF0000; 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6700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6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стилевых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свойств. Цвет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 названию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Браузеры поддерживают некоторые цвета по 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названию: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6700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14" y="2348880"/>
            <a:ext cx="8817769" cy="326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стилевых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свойств. Цвет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 помощью RGB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определить цвет, используя значения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красной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(Red)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зелёной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(Green)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синей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(Blue)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составляющей в десятичном исчислении. Значение каждого из трех цветов может принимать значения от 0 до 255. Также можно задавать цвет в процентном отношении. Вначале указывается ключевое слово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затем в скобках, через запятую указываются компоненты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цвета: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(255, 0, 0);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(100%, 20%, 20%);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6700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стилевых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свойств. Цвет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 помощью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HSL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HSL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модель, в которой цвет определяется тремя параметрами: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оттенком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тоном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насыщенностью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светлотой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Оттенок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того чтобы определить тон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нужно указать градус поворота (от 0° до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359°)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цветового спектра замкнутого в цветовой круг.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рисунке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наглядно показано откуда берётся этот угол. Радуга замкнутая в круг в котором красный всегда ориентирован на север и равен 0 градусам (ну и 360° тоже), 120 градусов это зелёный, 240° синий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основные три цвета, смешиваясь, образуют ещё три дополнительных 60° жёлтый 180° голубой и 300° фиолетовый. Между этими шестью основными и дополнительными цветами расположены все остальные оттенки цветового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спектра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6700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http://www.webremeslo.ru/css3/graphics/hs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17" y="3789040"/>
            <a:ext cx="2564165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стилевых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свойств. Цвет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Насыщенность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Второе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значение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Saturation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цветовой модели HSL определяет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насыщенность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выбранного оттенка и указывается в процентах в диапазоне от 0% до 100%. Чем ближе данное значение к 100% тем цвет выглядят более чисто и "сочно" и наоборот если насыщенность стремится к 0% то цвет "линяет" и становится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серым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Светлота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Светлота или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яркость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Lightness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это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третий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параметр HSL. Точно так же как и насыщенность указывается в процентах, чем выше процент, тем ярче становится цвет. Крайние значения 0% и 100% будут обозначать соответственно чёрный (отсутствие света) и белый (засвеченный) цвета, причём неважно, какой оттенок из цветового круга был выбран изначально. Оптимальное значение яркости цвета равняется 50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.t1 {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100%, 50%); 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.t2 {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50%, 50%); 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.t3 {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0%,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50%); 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.t4 {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100%, 100%); 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.t5 {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100%,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0%);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6700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31" y="4293071"/>
            <a:ext cx="90487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0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стилевых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свойств. Цвет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 помощью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RGB/HSL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 альфа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каналом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Альфа канал – позволяет сделать цвет прозрачным. Степень прозрачности,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значением от 0 до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полностью прозрачный,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полностью непрозрачный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альфа каналом: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 0, 255, 0.5);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HSL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 альфа каналом: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hsla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(120, 100%,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%, 0.9);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6700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057" y="2847904"/>
            <a:ext cx="92392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019" y="4365104"/>
            <a:ext cx="9048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стилевых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свойств. Адреса. Ключевые слова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Адреса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Адреса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URI)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применяются для указания пути к файлу, например, для установки фоновой картинки на странице. Для этого применяется ключевое слово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внутри скобок пишется относительный или абсолютный адрес файла. При этом адрес можно задавать в необязательных одинарных или двойных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кавычках: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body {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background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(fon.png)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no-repeat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Ключевые слова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значений активно применяются ключевые слова, которые определяют желаемый результат действия стилевых свойств. Ключевые слова пишутся без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кавычек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Правильно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Неправильно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6700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Стилевые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правила записываются в своём формате, отличном от HTML. Основным понятием выступает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селектор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некоторое имя стиля, для которого добавляются параметры форматирования. В качестве селектора выступают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классы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идентификаторы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Вначале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пишется имя селектора, например,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означает, что все стилевые параметры будут применяться 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элементу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затем идут фигурные скобки, в которых записывается стилевое свойство, а его значение указывается после двоеточия. Стилевые свойства разделяются между собой точкой с запятой, в конце этот символ можно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опустить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чувствителен к регистру, переносу строк, пробелам и символам табуляции, поэтому форма записи зависит от желания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разработчика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35" y="2225427"/>
            <a:ext cx="5200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Селекторы. Правила применения стилей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Существуют правила, которые необходимо знать при описании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стиля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Форма записи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селектора допускается добавлять каждое стилевое свойство и его значение по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отдельности: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olive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1px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Однако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такая запись не очень удобна. Приходится повторять несколько раз один и тот же селектор, да и легко запутаться в их количестве.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Поэтому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свойства для каждого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селектора лучше писать вместе: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olive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1px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записи более наглядная и удобная в использовании</a:t>
            </a: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5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Селекторы. Правила применения стилей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Чем ниже значение, тем выше приоритет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для селектора вначале задаётся свойство с одним значением, а затем то же свойство, но уже с другим значением, то применяться будет то значение, которое в коде установлено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ниже: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селектора p цвет текста вначале установлен зелёным, а затем красным. Поскольку значение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расположено ниже, то оно в итоге и будет применяться 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тексту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самом деле такой записи лучше вообще избегать и удалять повторяющиеся значения. Но подобное может произойти случайно, например, в случае подключения разных стилевых файлов, в которых содержатся одинаковые селекторы</a:t>
            </a: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Общая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информация. Типы стилей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Cascading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Sheets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каскадные таблицы стилей) – представляют собой набор параметров, управляющих видом и положением элементов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-страницы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Различают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несколько типов стилей, которые могут совместно применяться к одному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документу: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тиль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браузера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оформление, которое по умолчанию применяется к элементам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браузером. Это оформление можно увидеть в случае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голого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HTML, когда к документу не добавляется никаких стилей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тиль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автора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стиль, который добавляет к документу 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разработчик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стиль пользователя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это стиль, который может включить пользователь сайта через настройки браузера. Такой стиль имеет более высокий приоритет и переопределяет исходное оформление документа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Селекторы. Правила применения стилей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Значения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 каждого свойства может быть только соответствующее его функции значение. Например, для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устанавливает цвет текста, в качестве значений недопустимо использовать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одно число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Комментарии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Комментарии нужны, чтобы делать пояснения по поводу использования того или иного стилевого свойства, выделять разделы или писать свои заметки. Комментарии позволяют легко вспоминать логику и структуру селекторов, и повышают разборчивость кода.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вместе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тем, добавление текста увеличивает объём документов, что отрицательно сказывается на времени их загрузки. Поэтому комментарии обычно применяют в отладочных или учебных целях, а при выкладывании сайта в сеть 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стирают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пометить, что текст является комментарием, применяют следующую конструкцию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Текст комментария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Селекторы. Классы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Классы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применяют, когда необходимо определить стиль для индивидуального элемента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задать разные стили для одного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элемента: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p.c1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стиля вначале пишется желаемый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затем, через точку пользовательское имя класса. Имена классов должны начинаться с латинского символа и могут содержать в себе символ дефиса (-) и подчеркивания (_). Использование русских букв в именах классов недопустимо. Чтобы указать в коде HTML, что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с определённым классом, 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добавляется атрибут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имя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класса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2942084"/>
            <a:ext cx="847725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Селекторы. Классы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Можно, также, использовать классы и без указания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записи, стиль применится ко всем элементам с заданным классом</a:t>
            </a:r>
            <a:endParaRPr lang="en-US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2" y="3613001"/>
            <a:ext cx="2924175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8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 разных классов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любому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одновременно можно добавить несколько классов, перечисляя их в атрибуте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через пробел. В этом случае к элементу применяется стиль, описанный в правилах для каждого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класса: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c1.c3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blue;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c2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c2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стилях также допускается использовать запись вида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.layer1.layer2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где layer1 и layer2 представляют собой имена классов. Стиль применяется только для элементов, у которых одновременно заданы классы layer1 и layer2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07" y="1847850"/>
            <a:ext cx="3095625" cy="158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Идентификаторы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Идентификатор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определяет уникальное имя элемента, которое используется для изменения его стиля и обращения к нему через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скрипты: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{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описании идентификатора вначале указывается символ решётки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затем идет имя идентификатора. Оно должно начинаться с латинского символа и может содержать в себе символ дефиса (-) и подчеркивания (_). Использование русских букв в именах идентификатора недопустимо. В отличие от классов идентификаторы должны быть уникальны, иными словами, встречаться в коде документа только один раз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Обращение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идентификатору происходит аналогично классам, но в качестве ключевого слова 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атрибут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значением которого выступает имя идентификатора. Символ решётки при этом уже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указывается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420888"/>
            <a:ext cx="8572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Селекторы. Вложенные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создании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-страницы часто приходится вкладывать одни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внутрь других. Чтобы стили для этих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использовались корректно, помогут селекторы, которые работают только в определённом контексте. Таким образом можно одновременно установить стиль для отдельного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также для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который находится внутри другого.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Вложенный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селектор состоит из простых селекторов разделенных пробелом. Синтаксис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селектор1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селектор2 { Описание правил стиля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этом случае стиль будет применяться к селектор2 когда он размещается внутри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селектор1: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&gt;&lt;strong&gt;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&lt;/strong&gt;&lt;/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не обязательно контекстные селекторы содержат только один вложенный селектор. В зависимости от ситуации допустимо применять два и более последовательно вложенных друг в друга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селекторов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4365104"/>
            <a:ext cx="1495425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5877272"/>
            <a:ext cx="147637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Дочерние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Дочерним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селектором считается такой, который в дереве элементов находится прямо внутри родительского элемента. Синтаксис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селектор1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 селектор2 { Описание правил стиля }</a:t>
            </a: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Стиль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применяется к селектор2, но только в том случае, если он является дочерним для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селектор1: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 { 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&lt;p&gt;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своей логике дочерние селекторы похожи на селекторы контекстные. Разница между ними следующая. Стиль к дочернему селектору применяется только в том случае, когда он является прямым потомком, иными словами, непосредственно располагается внутри родительского элемента. Для контекстного селектора же допустим любой уровень вложенности 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2" y="3059905"/>
            <a:ext cx="866775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Соседние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Соседними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называются элементы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когда они следуют непосредственно друг за другом в коде документа. Для управления стилем соседних элементов используется символ плюса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который устанавливается между двумя селекторами. Синтаксис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селектор1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селектор2 { Описание правил стиля 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Стиль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такой записи применяется к селектор2, но только в том случае, если он является соседним для селектор1 и следует сразу после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него: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.c1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763875"/>
            <a:ext cx="265747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7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Смежные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Смежный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селектор позволяет выбрать элементы, которые будут отобраны на основе их родственных элементов, т.е. те, у которых один и тот же общий родитель. Он создаются с помощью символа тильды ~ между двумя элементами внутри селектора. Первый элемент определяет, что второй элемент должен быть родственным с ним, и у обоих должен быть один и тот же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родитель:</a:t>
            </a: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селектор1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селектор2 { Описание правил стиля }</a:t>
            </a: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Стиль при такой записи применяется к селектор2, которые следуют после любых элементов селектор1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#id1 ~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="id1"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&lt;span&gt;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327" y="5301208"/>
            <a:ext cx="3429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 основе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трибутов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Многие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различаются по своему действию в зависимости от того, какие в них используются атрибуты. Чтобы гибко управлять стилем подобных элементов, в CSS введены селекторы атрибутов. Они позволяют установить стиль по присутствию определённого атрибута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его значения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Простой селектор атрибута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Устанавливает стиль для элемента, если задан специфичный атрибут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Его значение в данном случае не важно. Синтаксис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[атрибут] { Описание правил стиля }</a:t>
            </a: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Селектор[атрибут] { Описание правил стиля 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red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p[title]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Ссылка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25" y="4761706"/>
            <a:ext cx="1095375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Общая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информация. Преимущества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Разграничение кода и оформления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Идея в том, чтобы код HTML был свободен от элементов оформления вроде установки цвета, размера шрифта и других параметров. В идеале,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-страница должна содержать только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логического форматирования, а вид элементов задаётся через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стили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Разное оформление для разных устройств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помощью стилей можно определить вид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разных устройств вывода: монитора, принтера, смартфона, планшета и др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Ускорение загрузки сайта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хранении стилей в отдельном файле, он кэшируется и при повторном обращении к нему извлекается из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кэша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браузера. За счёт кэширования и того, что стили хранятся в отдельном файле, уменьшается код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-страниц и снижается время загрузки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Атрибут со значением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Устанавливает стиль для элемента в том случае, если задано определённое значение специфичного атрибута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Синтаксис следующий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[атрибут="значение"] { Описание правил стиля } </a:t>
            </a: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Селектор[атрибут="значение"] { Описание правил стиля 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hreflang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-US"]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green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p[title="text"]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hreflang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-US"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Ссылка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4219550"/>
            <a:ext cx="1123950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 основе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трибутов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Значение атрибута начинается с определённого текста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Устанавливает стиль для элемента в том случае, если значение атрибута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начинается с указанного текста. Синтаксис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[атрибут^="значение"] { Описание правил стиля } </a:t>
            </a: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Селектор[атрибут^="значение"] { Описание правил стиля 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^="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^="http://"]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example.com"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Ссылка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2" y="4197875"/>
            <a:ext cx="1095375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 основе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трибутов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Значение атрибута оканчивается определённым текстом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Устанавливает стиль для элемента в том случае, если значение атрибута оканчивается указанным текстом. Синтаксис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[атрибут$="значение"] { Описание правил стиля } </a:t>
            </a: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Селектор[атрибут$="значение"] { Описание правил стиля 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$=".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Ссылка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4197875"/>
            <a:ext cx="1085850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 основе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трибутов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Значение атрибута содержит указанный текст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Возможны варианты, когда стиль следует применить 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определённым атрибутом, при этом частью его значения является некоторый текст. При этом точно не известно, в каком месте значения включен данный текст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начале, середине или конце. В подобном случае следует использовать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[атрибут*="значение"] { Описание правил стиля } </a:t>
            </a: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Селектор[атрибут*="значение"] { Описание правил стиля 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Ссылка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5121205"/>
            <a:ext cx="1104900" cy="101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 основе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трибутов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6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Одно из нескольких значений атрибута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Некоторые значения атрибутов могут перечисляться через пробел, например имена классов. Чтобы задать стиль при наличии в списке требуемого значения применяется следующий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[атрибут~="значение"] { Описание правил стиля } </a:t>
            </a: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Селектор[атрибут~="значение"] { Описание правил стиля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~="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~="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c3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c2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c3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4510100"/>
            <a:ext cx="895350" cy="104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 основе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трибутов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Дефис в значении атрибута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именах идентификаторов и классов разрешено использовать символ дефиса (-), что позволяет создавать значащие значения атрибутов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Для изменения стиля элементов, в значении которых применяется дефис, следует воспользоваться следующим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синтаксисом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[атрибут|="значение"] { Описание правил стиля } </a:t>
            </a: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Селектор[атрибут|="значение"] { Описание правил стиля 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|="my1"]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|="my2"]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="my1-class"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="my2-class"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4823074"/>
            <a:ext cx="923925" cy="96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 основе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трибутов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перечисленные методы можно комбинировать между собой, определяя стиль для элементов, которые содержат два и более атрибута. В подобных случаях квадратные скобки идут подряд. Синтаксис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[атрибут1="значение1"][атрибут2="значение2"] { Описание правил стиля } 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Селектор[атрибут1="значение1"][атрибут2="значение2"] { Описание правил стиля 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"][title]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green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p[class="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"][title="text"]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red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7" y="5121205"/>
            <a:ext cx="885825" cy="96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 основе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трибутов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Универсальный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Иногда требуется установить одновременно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один стиль для всех элементов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например, задать шрифт или начертание текста. В этом случае поможет универсальный селектор, который соответствует любому элементу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Для обозначения универсального селектора применяется символ звёздочки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 общем случае синтаксис будет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{ Описание правил стиля 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некоторых случаях указывать универсальный селектор не обязательно. Так, например, записи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являются идентичными по своему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результату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7" y="3705597"/>
            <a:ext cx="88582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Псевдоклассы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Псевдоклассы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определяют динамическое состояние элементов, которое изменяется с помощью действий пользователя, а также положение в дереве документа. Примером такого состояния служит текстовая ссылка, которая меняет свой цвет при наведении на неё курсора мыши. При использовании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псевдоклассов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браузер не перегружает текущий документ, поэтому с помощью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псевдоклассов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можно получить разные динамические эффекты на странице. Синтаксис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Селектор:Псевдокласс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 Описание правил стиля }</a:t>
            </a:r>
          </a:p>
          <a:p>
            <a:pPr marL="0" lvl="1" algn="just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Псевдокласс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 Описание правил стиля }</a:t>
            </a: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lvl="1" algn="just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red; }</a:t>
            </a:r>
          </a:p>
          <a:p>
            <a:pPr marL="0" lvl="1" algn="just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p:hover {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blue; 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Вначале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указывается селектор, к которому добавляется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псевдокласс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затем следует двоеточие, после которого идёт имя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псевдокласса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Допускается применять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псевдоклассы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 именам идентификаторов или классов, а также к контекстным селекторам. 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сли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псевдокласс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указывается без селектора впереди, то он будет применяться ко всем элементам документа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281661"/>
            <a:ext cx="857250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34036"/>
            <a:ext cx="81915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Псевдоклассы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Некоторые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псвевдоклассы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lvl="1" indent="-3420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отвечает за стили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 посещ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нной ссылки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lvl="1" indent="-3420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hover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состояние объекта (не обязательно ссылки) при наведении на него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мышкой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lvl="1" indent="-3420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состояние активного объекта (например, для ссылки и зажатие ее мышкой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lvl="1" indent="-3420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состояние посещенной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ссылки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lvl="1" indent="-3420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какой-то объект на страницы, то на нем устанавливается фокус (в случае и текстовым поле это постановка курсора в это поле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lvl="1" indent="-3420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first-child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первый дочерний элемент текущего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lvl="1" indent="-3420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last-child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последний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дочерний элемент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текущего элемента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Единое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стилевое оформление множества документов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Сайт это не просто набор связанных между собой документов, но и одинаковое расположение основных блоков, и их вид. Применение единообразного оформления заголовков, основного текста и других элементов создает преемственность между страницами и облегчает пользователям работу с сайтом и его восприятие в целом. Разработчикам же использование стилей существенно упрощает проектирование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Централизованное хранение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Стили, как правило, хранятся в одном или нескольких специальных файлах, ссылка на которые указывается во всех документах сайта. Благодаря этому удобно править стиль в одном месте, при этом оформление элементов автоматически меняется на всех страницах, которые связаны с указанным файлом. Вместо того чтобы модифицировать десятки HTML-файлов, достаточно отредактировать один файл со стилем и оформление нужных документов сразу же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поменяется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Общая информация. Преимущества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8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Псевдоэлементы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Псевдоэлементы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это особый вид свойств CSS, которые позволяют работать не над самим элементом, а над его отдельной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частью.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CSS3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псевдоэлементы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начинаются с двух двоеточий 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Синтаксис следующий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Селектор: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Псевдоэлемент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Описание правил стиля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p::first-letter {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red; }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Вначале следует имя селектора, затем пишется двоеточие, после которого идёт имя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псевдоэлемента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Каждый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псевдоэлемент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может применяться только к одному селектору, если требуется установить сразу несколько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псевдоэлементов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одного селектора, правила стиля должны добавляться к ним по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отдельности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25" y="3296791"/>
            <a:ext cx="8286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6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Псевдоэлементы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Список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псевдоэлементов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используется для вывода желаемого контента после элемента, к которому он добавляется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применяется для отображения желаемого контента до элемента, к которому он добавляется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first-letter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определяет стиль первого символа в тексте элемента, к которому добавляется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first-line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задает стиль первой строки форматированного текста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применяет стиль к выделенному пользователем фрагменту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Группирование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создании стиля для сайта, когда одновременно используется множество селекторов, возможно появление повторяющихся стилевых правил. Чтобы не повторять дважды одни и те же элементы, их можно сгруппировать для удобства представления и сокращения кода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Селекторы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группируются в виде списка селекторов, разделенных между собой запятыми. Синтаксис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Селектор 1, Селектор 2, ... Селектор N { Описание правил стиля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h2, h3 {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Arial;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h1 {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red;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h2 {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green;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h3 {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blue;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такой записи правила стиля применяются ко всем селекторам, перечисленным в одной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Полезные советы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построении CSS будьте логичны, соблюдайте "значимость" элементов и их порядок, так же как они вложены друг в друга в HTML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коде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Например:</a:t>
            </a:r>
          </a:p>
          <a:p>
            <a:pPr marL="0" lvl="1" defTabSz="360000"/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сначала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опишите стиль страницы в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целом 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потом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её отдельных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частей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блоков 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затем ссылок 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– h6 { далее заголовков 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 конце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параграфов 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чего это нужно?</a:t>
            </a:r>
          </a:p>
          <a:p>
            <a:pPr marL="342000" lvl="1" indent="-342000" algn="just" defTabSz="3600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росто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удобного чтения и "навигации" по CSS описанию.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Когда потребуется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найти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какой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нибудь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элемент,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уже изначально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 представление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где он приблизительно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находится,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начале, середине, или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lvl="1" indent="-342000" algn="just" defTabSz="36000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Загрузка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страницы происходит не моментально и не всегда приятно наблюдать как содержание данной страницы при загрузке "прыгает" и всячески "шевелится" так как сначала прописываются "малозначимые" стили элементов, например шрифт параграфов, а в конце "значительные" например размеры блоков, с помощью которых свёрстан весь сайт. К тому же загрузка, по каким либо причинам, вообще может пройти не до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конца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Селекторы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Полезные советы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классов и идентификаторов придумывайте им осмысленные информативные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имена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Варианты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приведут 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путанице, а также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возможно в Вашем коде будет разбираться посторонний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 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Придумайте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свою "систему" названий и не нарушайте её,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сэкономите собственное время и затраченные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усилия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Наследование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указании стиля для элемента часть свойств может быть унаследована его дочерними элементами и потомками, этот эффект называется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наследованием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все элементы расположенные внутри элемента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являются его дочерними элементами и потомками. Если в стиле для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задать с помощью свойства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красный цвет текста, то цвет текста всех его дочерних элементов и потомков тоже станет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красным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Наследуемые свойства можно переопределить, применив индивидуальное правило для нужного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узнать, какие CSS-свойства наследуются, а какие нет, нужно смотреть описание конкретного свойства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CSS-справочнике (например: </a:t>
            </a:r>
            <a:r>
              <a:rPr lang="en-US" sz="20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https://webref.ru/css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Специфичность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Специфичность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селекторов определяет их приоритетность в таблице стилей. Чем специфичнее селектор, тем выше его приоритет. Для вычисления специфичности селектора используются три группы чисел (a, b, c), расчёт производится следующим образом: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Считается число идентификаторов в селекторе (=a)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Считается число селекторов классов, атрибутов 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псевдоклассов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селекторе (=b)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Считается число селекторов типа 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псевдоэлементов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селекторе (=c)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Селектор внутри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псевдокласса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отрицания (: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считается как любой другой селектор, но сам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псевдокласс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отрицания не участвует в вычислении селектора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Универсальный селектор (*) и комбинаторы не участвуют в вычислении веса селектора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Специфичность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720000"/>
            <a:ext cx="9144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примере селекторы расположены в порядке увеличения их специфичности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 *              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a=0 b=0 c=0 -&gt;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специфичность = 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0 0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             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a=0 b=0 c=1 -&gt;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специфичность = 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          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a=0 b=0 c=2 -&gt;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специфичность = 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ol+li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a=0 b=0 c=3 -&gt;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специфичность = 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 + *[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=up] 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a=0 b=1 c=1 -&gt;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специфичность = 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6.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a=0 b=1 c=3 -&gt;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специфичность = 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li.red.level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a=0 b=2 c=1 -&gt;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специфичность = 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8. 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x34y          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a=1 b=0 c=0 -&gt;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специфичность =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9. 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s12:not(p)    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a=1 b=0 c=1 -&gt;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специфичность =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*/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Стиль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элемента, определённый внутри атрибута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имеет больший приоритет, чем любой селектор, определённый в таблице стилей. Однако, если для конкретного свойства в таблице стилей указать специальное объявление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оно будет иметь больший приоритет, чем значение аналогичного свойства, указанного в атрибуте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Специфичность.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!important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Синтаксис применения !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значение !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important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blue !important; 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Вначале пишется желаемое стилевое свойство, затем через двоеточие его значение и в конце после пробела указывается ключевое слово !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2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Каскадность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Каскадность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это фундаментальная особенность CSS, с помощью которой браузер определяет значения каких свойств будут применены к элементу при возникновении конфликта свойств. Конфликт свойств возникает, когда для одного элемента определено более одного правила с одинаковым приоритетом и они содержат одинаковые свойства, но с разными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значениями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Каскадность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работает следующим образом: если в таблице стилей для одного элемента определено несколько правил, селекторы которых имеют одинаковую специфичность и они содержат конфликтующие свойства то, для элемента устанавливаются значения тех свойств, которые расположены ниже в таблице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стилей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разные правила для одного элемента содержат свойства, которые не конфликтуют, то они объединяются в один стиль, т.е. каждое новое правило добавляет новую информацию о стиле к тому правилу, которое находится перед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ним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добавления стилей на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существует несколько способов, которые различаются своими возможностями и назначением</a:t>
            </a:r>
          </a:p>
          <a:p>
            <a:pPr marL="0" lvl="1" algn="just" defTabSz="360000"/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Связанные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стили</a:t>
            </a: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связанных стилей, описание стилей располагается в отдельном файле, как правило, с расширением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для связывания документа с этим файлом применяется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помещается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атрибута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остаётся неизменным независимо от кода.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атрибута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задаёт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путь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 CSS-файлу, он может быть задан как относительно, так и абсолютно. 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 таким образом можно подключать таблицу стилей, которая находится на другом сайте</a:t>
            </a: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 стилем не хранит никаких данных, кроме синтаксиса CSS. В свою очередь и HTML-документ содержит только ссылку на файл со стилем, т.е. таким способом реализуется принцип разделения кода и оформления сайта. Поэтому использование связанных стилей является наиболее универсальным и удобным методом добавления стиля на сайт. Ведь стили хранятся в одном файле, а в HTML-документах указывается только ссылка на него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Связанные стили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Кроссбраузерная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верстка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Кроссбраузерная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верстка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верстка сайта, которая позволяет отображать его во всех браузерах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одинаково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Причины, почему разные браузеры воспринимают написанных код по-разному: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стандарты 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которым может не соответствовать как верстка так и определенные версии браузеров, которыми все равно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пользуются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Прогресс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движется вперед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появляются новые технологии, которые позволяют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делать более стильные и функциональные сайты.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Соответственно появляются новые библиотеки, а также правила CSS, которые будут хорошо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восприниматься только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обновленными версиями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браузеров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играет по своим каким-то правилам.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Этот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браузер половину правил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понимает.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Вот и приходилось и приходится верстальщикам использовать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различные не стандартные решения,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решить проблемы IE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Стили браузера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В разных браузерах могут быть разные стилевые значения для элементов по умолчанию</a:t>
            </a: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Кроссбраузерная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верстка. Полезные советы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Как решить все эти проблемы и научиться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кроссбраузерной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верстки? Практиковаться и искать в сети решения, почему определенный код не хочет понимать определенный браузер</a:t>
            </a: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Полезные советы: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того чтобы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решить проблему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 стилями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браузеров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можно переопределить стили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браузера по умолчанию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сброс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позволит построить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стили CSS на единой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основе, примеры сбросов: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{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padding: 0; margin: 0;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Простой сброс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ru-RU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Сброс всего необходимого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vertical-align: baseline;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font-weight: inherit;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font-family: inherit;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font-style: inherit;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font-size: 100%;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border: 0 none;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outline: 0;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padding: 0;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margin: 0;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Кроссбраузерная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верстка. Полезные советы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Проверяйте работу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разных браузерах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(желательно не забывать за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IE 8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версии)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Определите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стратегию верстки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Можно сразу сверстать сайт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 один из браузеров, а потом подгонять к остальным, либо же верстать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постепенно и каждый элемент проверять во всех браузерах, при необходимости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корректируя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быстрее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находить ошибки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верстке для того или иного браузера,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используйте инструменты разработчика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которые предоставляют браузеры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u="sng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sz="24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://webref.ru</a:t>
            </a:r>
            <a:r>
              <a:rPr lang="en-US" sz="2400" u="sng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400" u="sng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70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Содержимое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файла: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="style.css"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Содержимое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файла: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green;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18px;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Связанные стили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7" y="4940437"/>
            <a:ext cx="923925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Глобальные стили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использовании глобальных стилей свойства CSS описываются в самом документе и располагаются в заголовке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 своей гибкости и возможностям этот способ добавления стиля уступает предыдущему, но также позволяет хранить стили в одном месте, в данном случае прямо на той же странице с помощью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green;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18px;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Глобальные стили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7" y="5877272"/>
            <a:ext cx="923925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Внутренние стили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Внутренний или встроенный стиль является по существу расширением для одиночного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используемого на текущей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Для определения стиля используется атрибут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его значением выступает набор стилевых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правил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="color: green; font-size: 18px;"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все описанные методы использования CSS могут применяться как самостоятельно, так и в сочетании друг с другом. В этом случае необходимо помнить об их иерархии. Первым имеет приоритет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внутренний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стиль, затем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глобальный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стиль и в последнюю очередь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связанный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стиль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Внутренние стили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Приоритет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7" y="3284984"/>
            <a:ext cx="923925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CSS3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567</TotalTime>
  <Words>6816</Words>
  <Application>Microsoft Office PowerPoint</Application>
  <PresentationFormat>Экран (4:3)</PresentationFormat>
  <Paragraphs>790</Paragraphs>
  <Slides>64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68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2197</cp:revision>
  <dcterms:created xsi:type="dcterms:W3CDTF">2010-05-10T12:35:19Z</dcterms:created>
  <dcterms:modified xsi:type="dcterms:W3CDTF">2016-09-20T17:51:28Z</dcterms:modified>
</cp:coreProperties>
</file>