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sldIdLst>
    <p:sldId id="256" r:id="rId2"/>
    <p:sldId id="287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83" r:id="rId29"/>
    <p:sldId id="384" r:id="rId30"/>
    <p:sldId id="385" r:id="rId31"/>
    <p:sldId id="390" r:id="rId32"/>
    <p:sldId id="391" r:id="rId33"/>
    <p:sldId id="392" r:id="rId34"/>
    <p:sldId id="393" r:id="rId35"/>
    <p:sldId id="394" r:id="rId36"/>
    <p:sldId id="395" r:id="rId37"/>
    <p:sldId id="386" r:id="rId38"/>
    <p:sldId id="387" r:id="rId39"/>
    <p:sldId id="388" r:id="rId40"/>
    <p:sldId id="389" r:id="rId41"/>
    <p:sldId id="356" r:id="rId42"/>
    <p:sldId id="321" r:id="rId4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748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22.04.2016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altLang="uk-UA" smtClean="0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B46F2C-2767-44CB-A91A-B9A1267F92B1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5CDB-849A-4C9A-AFD7-EEB163B80C7C}" type="datetimeFigureOut">
              <a:rPr lang="ru-RU"/>
              <a:pPr>
                <a:defRPr/>
              </a:pPr>
              <a:t>22.04.2016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9F16-F8D4-408C-865D-9A53E8C0D336}" type="datetimeFigureOut">
              <a:rPr lang="ru-RU"/>
              <a:pPr>
                <a:defRPr/>
              </a:pPr>
              <a:t>22.04.2016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6C9A-A59E-4BC9-8490-685B8ED40480}" type="datetimeFigureOut">
              <a:rPr lang="ru-RU"/>
              <a:pPr>
                <a:defRPr/>
              </a:pPr>
              <a:t>22.04.2016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3CFE-3B79-43FB-8274-5BAB4199CCA1}" type="datetimeFigureOut">
              <a:rPr lang="ru-RU"/>
              <a:pPr>
                <a:defRPr/>
              </a:pPr>
              <a:t>22.04.2016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6505-8372-429C-8E66-C14B98BB8BDA}" type="datetimeFigureOut">
              <a:rPr lang="ru-RU"/>
              <a:pPr>
                <a:defRPr/>
              </a:pPr>
              <a:t>22.04.2016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50EB-96FD-4A6A-BD41-FFA67562C6C4}" type="datetimeFigureOut">
              <a:rPr lang="ru-RU"/>
              <a:pPr>
                <a:defRPr/>
              </a:pPr>
              <a:t>22.04.2016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001A-6FBD-4C6D-8F9A-8AE36B5FAC5D}" type="datetimeFigureOut">
              <a:rPr lang="ru-RU"/>
              <a:pPr>
                <a:defRPr/>
              </a:pPr>
              <a:t>22.04.2016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6358-CC84-45BE-B74A-1F16036DA143}" type="datetimeFigureOut">
              <a:rPr lang="ru-RU"/>
              <a:pPr>
                <a:defRPr/>
              </a:pPr>
              <a:t>22.04.2016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7C82-DEA4-46F6-9595-987A91309C86}" type="datetimeFigureOut">
              <a:rPr lang="ru-RU"/>
              <a:pPr>
                <a:defRPr/>
              </a:pPr>
              <a:t>22.04.2016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1D3BE-7B8D-4419-8222-27EB5074249A}" type="datetimeFigureOut">
              <a:rPr lang="ru-RU"/>
              <a:pPr>
                <a:defRPr/>
              </a:pPr>
              <a:t>22.04.2016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601B-7A32-427B-9A1D-C6E4C88E5DC2}" type="datetimeFigureOut">
              <a:rPr lang="ru-RU"/>
              <a:pPr>
                <a:defRPr/>
              </a:pPr>
              <a:t>22.04.2016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A97554-10F3-4FC8-B3C7-33E99992C0A2}" type="datetimeFigureOut">
              <a:rPr lang="ru-RU"/>
              <a:pPr>
                <a:defRPr/>
              </a:pPr>
              <a:t>22.04.2016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professorweb.ru/" TargetMode="External"/><Relationship Id="rId2" Type="http://schemas.openxmlformats.org/officeDocument/2006/relationships/hyperlink" Target="http://learn.javascript.ru/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Прямоугольник 8"/>
          <p:cNvSpPr>
            <a:spLocks noChangeArrowheads="1"/>
          </p:cNvSpPr>
          <p:nvPr/>
        </p:nvSpPr>
        <p:spPr bwMode="auto">
          <a:xfrm>
            <a:off x="0" y="362586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uk-UA" sz="2800" b="1" dirty="0" smtClean="0">
                <a:latin typeface="Arial" charset="0"/>
              </a:rPr>
              <a:t>JavaScript</a:t>
            </a:r>
            <a:endParaRPr lang="en-US" altLang="uk-UA" sz="2800" b="1" dirty="0">
              <a:latin typeface="Arial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0" y="5247491"/>
            <a:ext cx="914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ru-RU" altLang="uk-UA" sz="2000" b="1" dirty="0" smtClean="0">
                <a:latin typeface="Arial" charset="0"/>
              </a:rPr>
              <a:t>Инструктор:</a:t>
            </a:r>
            <a:r>
              <a:rPr lang="en-US" altLang="uk-UA" sz="2000" b="1" dirty="0">
                <a:latin typeface="Arial" charset="0"/>
              </a:rPr>
              <a:t> </a:t>
            </a:r>
            <a:r>
              <a:rPr lang="ru-RU" altLang="uk-UA" sz="2000" dirty="0" smtClean="0">
                <a:latin typeface="Arial" charset="0"/>
              </a:rPr>
              <a:t>Максим</a:t>
            </a:r>
            <a:endParaRPr lang="en-US" altLang="uk-UA" sz="2000" dirty="0">
              <a:latin typeface="Arial" charset="0"/>
            </a:endParaRPr>
          </a:p>
        </p:txBody>
      </p:sp>
      <p:pic>
        <p:nvPicPr>
          <p:cNvPr id="5" name="Picture 6" descr="E:\Education\Educational Process\Oracle\Other\logo\1.We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373" y="720000"/>
            <a:ext cx="3949253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Оператор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"=" возвращает значение</a:t>
            </a:r>
          </a:p>
          <a:p>
            <a:pPr marL="0" lvl="1" algn="just" defTabSz="360000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Все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операторы возвращают значение. Вызов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выражение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записывает выражение в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 затем возвращает его. Благодаря этому присваивание можно использовать как часть более сложного выражения:</a:t>
            </a:r>
          </a:p>
          <a:p>
            <a:pPr marL="0" lvl="1" defTabSz="360000"/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a = 1;</a:t>
            </a:r>
          </a:p>
          <a:p>
            <a:pPr marL="0" lvl="1" defTabSz="360000"/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 = 2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c = 3 -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 = b + 1);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(a);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</a:p>
          <a:p>
            <a:pPr marL="0" lvl="1" defTabSz="360000"/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(c);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</a:t>
            </a:r>
          </a:p>
          <a:p>
            <a:pPr marL="0" lvl="1" algn="just" defTabSz="360000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примере выше результатом (a = b + 1) является значение, которое записывается в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(т.е. 3). Оно используется для вычисления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Знать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как это работает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стоит обязательно, а вот писать самому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только если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уверены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что это сделает код более читаемым 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понятным</a:t>
            </a:r>
          </a:p>
          <a:p>
            <a:pPr marL="0" lvl="1" algn="just" defTabSz="360000"/>
            <a:endParaRPr lang="ru-RU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Альтернатива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для записи: c = 3 - (a = b + 1)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b + 1;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 – a;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Основные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операторы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Присваивание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83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Основные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операторы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Приоритет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301307"/>
              </p:ext>
            </p:extLst>
          </p:nvPr>
        </p:nvGraphicFramePr>
        <p:xfrm>
          <a:off x="107504" y="836712"/>
          <a:ext cx="8928991" cy="38435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32615"/>
                <a:gridCol w="6896376"/>
              </a:tblGrid>
              <a:tr h="162713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Оператор</a:t>
                      </a:r>
                      <a:endParaRPr lang="en-US" sz="1600" b="1" dirty="0">
                        <a:solidFill>
                          <a:srgbClr val="454545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581" marR="30581" marT="38226" marB="382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Описание</a:t>
                      </a:r>
                      <a:endParaRPr lang="uk-UA" sz="1600" b="1" dirty="0">
                        <a:solidFill>
                          <a:srgbClr val="454545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581" marR="30581" marT="38226" marB="38226" anchor="ctr"/>
                </a:tc>
              </a:tr>
              <a:tr h="162713">
                <a:tc>
                  <a:txBody>
                    <a:bodyPr/>
                    <a:lstStyle/>
                    <a:p>
                      <a:pPr fontAlgn="t"/>
                      <a:r>
                        <a:rPr lang="uk-UA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 [ ] ( )</a:t>
                      </a:r>
                      <a:endParaRPr lang="uk-UA" sz="1600" dirty="0">
                        <a:solidFill>
                          <a:srgbClr val="454545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0581" marR="30581" marT="38226" marB="3822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Индексация </a:t>
                      </a:r>
                      <a:r>
                        <a:rPr lang="ru-RU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массивов, вызовы функций и группировка выражений</a:t>
                      </a:r>
                      <a:endParaRPr lang="ru-RU" sz="1600" dirty="0">
                        <a:solidFill>
                          <a:srgbClr val="454545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581" marR="30581" marT="38226" marB="38226"/>
                </a:tc>
              </a:tr>
              <a:tr h="162713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 -- - </a:t>
                      </a:r>
                      <a:r>
                        <a:rPr lang="en-US" sz="16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endParaRPr lang="en-US" sz="1600" dirty="0">
                        <a:solidFill>
                          <a:srgbClr val="454545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0581" marR="30581" marT="38226" marB="3822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Унарные </a:t>
                      </a:r>
                      <a:r>
                        <a:rPr lang="ru-RU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операторы</a:t>
                      </a:r>
                      <a:endParaRPr lang="ru-RU" sz="1600" dirty="0">
                        <a:solidFill>
                          <a:srgbClr val="454545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581" marR="30581" marT="38226" marB="38226"/>
                </a:tc>
              </a:tr>
              <a:tr h="162713">
                <a:tc>
                  <a:txBody>
                    <a:bodyPr/>
                    <a:lstStyle/>
                    <a:p>
                      <a:pPr fontAlgn="t"/>
                      <a:r>
                        <a:rPr lang="uk-UA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 / %</a:t>
                      </a:r>
                      <a:endParaRPr lang="uk-UA" sz="1600" dirty="0">
                        <a:solidFill>
                          <a:srgbClr val="454545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0581" marR="30581" marT="38226" marB="3822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Умножение, деление, деление по модулю</a:t>
                      </a:r>
                      <a:endParaRPr lang="ru-RU" sz="1600" dirty="0">
                        <a:solidFill>
                          <a:srgbClr val="454545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581" marR="30581" marT="38226" marB="38226"/>
                </a:tc>
              </a:tr>
              <a:tr h="162713">
                <a:tc>
                  <a:txBody>
                    <a:bodyPr/>
                    <a:lstStyle/>
                    <a:p>
                      <a:pPr fontAlgn="t"/>
                      <a:r>
                        <a:rPr lang="uk-UA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- +</a:t>
                      </a:r>
                      <a:endParaRPr lang="uk-UA" sz="1600" dirty="0">
                        <a:solidFill>
                          <a:srgbClr val="454545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0581" marR="30581" marT="38226" marB="3822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uk-UA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Сложение</a:t>
                      </a:r>
                      <a:r>
                        <a:rPr lang="uk-UA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uk-UA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вычитание</a:t>
                      </a:r>
                      <a:r>
                        <a:rPr lang="uk-UA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uk-UA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объединение</a:t>
                      </a:r>
                      <a:r>
                        <a:rPr lang="uk-UA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строк</a:t>
                      </a:r>
                      <a:endParaRPr lang="uk-UA" sz="1600" dirty="0">
                        <a:solidFill>
                          <a:srgbClr val="454545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581" marR="30581" marT="38226" marB="38226"/>
                </a:tc>
              </a:tr>
              <a:tr h="162713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 &lt;= &gt; </a:t>
                      </a:r>
                      <a:r>
                        <a:rPr lang="en-US" sz="16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  <a:endParaRPr lang="en-US" sz="1600" dirty="0">
                        <a:solidFill>
                          <a:srgbClr val="454545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0581" marR="30581" marT="38226" marB="3822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Меньше, меньше или равно, больше, больше или </a:t>
                      </a:r>
                      <a:r>
                        <a:rPr lang="ru-RU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равно</a:t>
                      </a:r>
                      <a:endParaRPr lang="ru-RU" sz="1600" dirty="0">
                        <a:solidFill>
                          <a:srgbClr val="454545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581" marR="30581" marT="38226" marB="38226"/>
                </a:tc>
              </a:tr>
              <a:tr h="162713">
                <a:tc>
                  <a:txBody>
                    <a:bodyPr/>
                    <a:lstStyle/>
                    <a:p>
                      <a:pPr fontAlgn="t"/>
                      <a:r>
                        <a:rPr lang="uk-UA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 != === !==</a:t>
                      </a:r>
                      <a:endParaRPr lang="uk-UA" sz="1600" dirty="0">
                        <a:solidFill>
                          <a:srgbClr val="454545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0581" marR="30581" marT="38226" marB="3822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Равенство, неравенство, строгое равенство, строгое неравенство</a:t>
                      </a:r>
                      <a:endParaRPr lang="ru-RU" sz="1600">
                        <a:solidFill>
                          <a:srgbClr val="454545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581" marR="30581" marT="38226" marB="38226"/>
                </a:tc>
              </a:tr>
              <a:tr h="162713">
                <a:tc>
                  <a:txBody>
                    <a:bodyPr/>
                    <a:lstStyle/>
                    <a:p>
                      <a:pPr fontAlgn="t"/>
                      <a:r>
                        <a:rPr lang="uk-UA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&amp;&amp;</a:t>
                      </a:r>
                      <a:endParaRPr lang="uk-UA" sz="1600" dirty="0">
                        <a:solidFill>
                          <a:srgbClr val="454545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0581" marR="30581" marT="38226" marB="3822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uk-UA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Логическое И</a:t>
                      </a:r>
                      <a:endParaRPr lang="uk-UA" sz="1600">
                        <a:solidFill>
                          <a:srgbClr val="454545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581" marR="30581" marT="38226" marB="38226"/>
                </a:tc>
              </a:tr>
              <a:tr h="162713">
                <a:tc>
                  <a:txBody>
                    <a:bodyPr/>
                    <a:lstStyle/>
                    <a:p>
                      <a:pPr fontAlgn="t"/>
                      <a:r>
                        <a:rPr lang="uk-UA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||</a:t>
                      </a:r>
                      <a:endParaRPr lang="uk-UA" sz="1600" dirty="0">
                        <a:solidFill>
                          <a:srgbClr val="454545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0581" marR="30581" marT="38226" marB="3822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uk-UA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Логическое ИЛИ</a:t>
                      </a:r>
                      <a:endParaRPr lang="uk-UA" sz="1600">
                        <a:solidFill>
                          <a:srgbClr val="454545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581" marR="30581" marT="38226" marB="38226"/>
                </a:tc>
              </a:tr>
              <a:tr h="162713">
                <a:tc>
                  <a:txBody>
                    <a:bodyPr/>
                    <a:lstStyle/>
                    <a:p>
                      <a:pPr fontAlgn="t"/>
                      <a:r>
                        <a:rPr lang="uk-UA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?:</a:t>
                      </a:r>
                      <a:endParaRPr lang="uk-UA" sz="1600" dirty="0">
                        <a:solidFill>
                          <a:srgbClr val="454545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0581" marR="30581" marT="38226" marB="3822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uk-UA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Условный оператор</a:t>
                      </a:r>
                      <a:endParaRPr lang="uk-UA" sz="1600">
                        <a:solidFill>
                          <a:srgbClr val="454545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581" marR="30581" marT="38226" marB="38226"/>
                </a:tc>
              </a:tr>
              <a:tr h="162713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 OP=</a:t>
                      </a:r>
                      <a:endParaRPr lang="en-US" sz="1600" dirty="0">
                        <a:solidFill>
                          <a:srgbClr val="454545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0581" marR="30581" marT="38226" marB="3822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Присваивание, присваивание с операцией (например += и &amp;=)</a:t>
                      </a:r>
                      <a:endParaRPr lang="ru-RU" sz="1600">
                        <a:solidFill>
                          <a:srgbClr val="454545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581" marR="30581" marT="38226" marB="38226"/>
                </a:tc>
              </a:tr>
              <a:tr h="304333">
                <a:tc>
                  <a:txBody>
                    <a:bodyPr/>
                    <a:lstStyle/>
                    <a:p>
                      <a:pPr fontAlgn="t"/>
                      <a:r>
                        <a:rPr lang="uk-UA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endParaRPr lang="uk-UA" sz="1600" dirty="0">
                        <a:solidFill>
                          <a:srgbClr val="454545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0581" marR="30581" marT="38226" marB="3822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uk-UA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Вычисление</a:t>
                      </a:r>
                      <a:r>
                        <a:rPr lang="uk-UA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uk-UA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нескольких</a:t>
                      </a:r>
                      <a:r>
                        <a:rPr lang="uk-UA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uk-UA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выражений</a:t>
                      </a:r>
                      <a:endParaRPr lang="uk-UA" sz="1600" dirty="0">
                        <a:solidFill>
                          <a:srgbClr val="454545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581" marR="30581" marT="38226" marB="38226"/>
                </a:tc>
              </a:tr>
            </a:tbl>
          </a:graphicData>
        </a:graphic>
      </p:graphicFrame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53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Одной из наиболее частых операций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как и во многих других языках программирования, является увеличение или уменьшение переменной на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единицу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этого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существуют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специальные операторы:</a:t>
            </a:r>
          </a:p>
          <a:p>
            <a:pPr marL="0" lvl="1" algn="just" defTabSz="360000"/>
            <a:r>
              <a:rPr lang="ru-RU" sz="2000" u="sng" dirty="0">
                <a:latin typeface="Arial" panose="020B0604020202020204" pitchFamily="34" charset="0"/>
                <a:cs typeface="Arial" panose="020B0604020202020204" pitchFamily="34" charset="0"/>
              </a:rPr>
              <a:t>Инкремент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увеличивает на 1: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Более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короткая запись для i = i +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u="sng" dirty="0">
                <a:latin typeface="Arial" panose="020B0604020202020204" pitchFamily="34" charset="0"/>
                <a:cs typeface="Arial" panose="020B0604020202020204" pitchFamily="34" charset="0"/>
              </a:rPr>
              <a:t>Декремент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--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уменьшает на 1: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 = 2;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i--;     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Более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короткая запись для i = i -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</a:t>
            </a: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внимание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инкремент/декремент можно применить только к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переменной.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Код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5++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даст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ошибку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Основные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операторы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Инкремент/декремент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7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Вызывать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эти операторы можно не только после, но и перед переменной: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i++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"/"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--"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(называется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постфиксная форма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"/"--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префиксная форма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Обе эти формы записи делают одно и то же: увеличивают на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уменьшают на 1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Тем не менее, между ними существует разница. Она видна только в том случае,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когда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хотим не только увеличить/уменьшить переменную, но и использовать результат в том же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выражении: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 = 1;</a:t>
            </a:r>
          </a:p>
          <a:p>
            <a:pPr marL="0" lvl="1" algn="just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++i;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(*)</a:t>
            </a:r>
            <a:endParaRPr 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lert(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строке (*) вызов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увеличит переменную, а затем вернёт ее значение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 есть, 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попадёт значение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после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увеличения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Основные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операторы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Инкремент/декремент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95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Постфиксная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форма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i++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отличается от префиксной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++i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тем, что возвращает старое значение, бывшее до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увеличения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примере ниже 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попадёт старое значение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равное 1: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 = 1;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i++;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(*)</a:t>
            </a:r>
            <a:endParaRPr 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результат оператора не используется, а нужно только увеличить/уменьшить переменную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без разницы, какую форму использовать:</a:t>
            </a:r>
          </a:p>
          <a:p>
            <a:pPr marL="0" lvl="1" algn="just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 = 0;</a:t>
            </a:r>
          </a:p>
          <a:p>
            <a:pPr marL="0" lvl="1" algn="just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i--;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--i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algn="just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Основные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операторы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Инкремент/декремент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89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Инкремент/декремент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можно использовать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 любых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выражениях</a:t>
            </a: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 этом он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имеет более высокий приоритет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выполняется раньше, чем арифметические операции:</a:t>
            </a:r>
          </a:p>
          <a:p>
            <a:pPr marL="0" lvl="1" defTabSz="360000"/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i = 1;</a:t>
            </a:r>
          </a:p>
          <a:p>
            <a:pPr marL="0" lvl="1" defTabSz="360000"/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* ++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i);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4</a:t>
            </a:r>
          </a:p>
          <a:p>
            <a:pPr marL="0" lvl="1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i = 1;</a:t>
            </a:r>
          </a:p>
          <a:p>
            <a:pPr marL="0" lvl="1" defTabSz="360000"/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* i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2,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Выполнился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раньше но значение вернул старое</a:t>
            </a:r>
          </a:p>
          <a:p>
            <a:pPr marL="0" lvl="1" algn="just" defTabSz="360000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этом, нужно с осторожностью использовать такую запись, потому что при чтении кода зачастую неочевидно, что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переменная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увеличивается. Три строки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длиннее, зато нагляднее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i = 1;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i++;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lert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(2 * i);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ru-RU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i = 1;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lert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i);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  <a:endParaRPr lang="ru-RU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Основные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операторы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Инкремент/декремент. Приоритет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63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Часто нужно применить оператор к переменной и сохранить результат в ней же, например: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 = 2;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 = n + 5; 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 = n * 2;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Эту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запись можно укоротить при помощи совмещённых операторов: "+=", "-=", "*=",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"/=":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 = 2;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 += 5;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еперь n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(работает как n = n + 5)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 *= 2;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еперь n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(работает как n = n * 2)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14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Все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эти операторы имеют в точности такой же приоритет, как обычное присваивание, то есть выполняются после большинства других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операций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Основные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операторы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Операторы с присваиванием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32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Операторы сравнения: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Больше/меньше: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Больше/меньше или равно: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&gt;=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&lt;=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Равно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==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сравнения используется два символа равенства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"=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Один символ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означал бы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присваивание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 равно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обозначается, как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знак равенства с восклицательным знаком перед ним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!=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Операторы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сравнения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96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Как и другие операторы, сравнение возвращает значение. Это значение имеет специальный логический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тип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Существует всего два логических значения:</a:t>
            </a:r>
          </a:p>
          <a:p>
            <a:pPr marL="0" lvl="1" algn="just" defTabSz="36000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имеет смысл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верно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истина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alse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означает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нет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неверно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ложь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верно</a:t>
            </a:r>
          </a:p>
          <a:p>
            <a:pPr marL="0" lvl="1" defTabSz="360000"/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неверно</a:t>
            </a:r>
          </a:p>
          <a:p>
            <a:pPr marL="0" lvl="1" defTabSz="360000"/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Логические значения можно использовать и напрямую, присваивать переменным, работать с ними как с любыми другими: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Присвоили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явно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 = 3 &gt; 4;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неверно, результат </a:t>
            </a:r>
            <a:r>
              <a:rPr lang="ru-RU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Операторы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сравнения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Логические значения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34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Строки сравниваются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побуквенно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Б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А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ru-RU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Буквы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сравниваются в алфавитном порядке. Какая буква в алфавите позже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 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больше. Сравнение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осуществляется как в телефонной книжке или в словаре. Сначала сравниваются первые буквы, потом вторые, и так далее, пока одна не будет больше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другой. Иными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словами, больше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 строка, которая в телефонной книге была бы на большей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Например:</a:t>
            </a: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Если первая буква одной строки больше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значит первая строка больше, независимо от остальных символов:</a:t>
            </a:r>
          </a:p>
          <a:p>
            <a:pPr marL="0" lvl="1" defTabSz="360000"/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Банан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Аят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одинаковы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сравнение идёт дальше. Здесь оно дойдёт до третьей буквы:</a:t>
            </a:r>
          </a:p>
          <a:p>
            <a:pPr marL="0" lvl="1" defTabSz="360000"/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Вася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Ваня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т.к. 'с' &gt; 'н'</a:t>
            </a:r>
          </a:p>
          <a:p>
            <a:pPr marL="0" lvl="1" algn="just" defTabSz="360000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этом любая буква больше отсутствия буквы:</a:t>
            </a:r>
          </a:p>
          <a:p>
            <a:pPr marL="0" lvl="1" defTabSz="360000"/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Привет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Прив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так как 'е' больше чем "ничего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Такое сравнение называется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лексикографическим</a:t>
            </a:r>
            <a:endParaRPr lang="ru-RU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Операторы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сравнения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Сравнение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строк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58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Содержание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Основные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операторы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Операторы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сравнения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Логические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операторы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Условные операторы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3" descr="D:\ques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372" y="3168000"/>
            <a:ext cx="3593628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сравнении значения преобразуются к числам. Исключение: когда оба значения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строки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тогда не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преобразуются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1);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становится 0, а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Обычное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равенство не может отличить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от </a:t>
            </a:r>
            <a:r>
              <a:rPr lang="ru-RU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 ==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т.к.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преобразуется к 0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Что же делать, если все же нужно отличить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от </a:t>
            </a:r>
            <a:r>
              <a:rPr lang="ru-RU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проверки равенства без преобразования типов используются операторы строгого равенства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===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(тройное равно) 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!==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Они сравнивают без приведения типов. Если тип разный, то такие значения всегда неравны (строго):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 ===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т.к. типы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различны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440000" y="0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Операторы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сравнения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Сравнение разных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типов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Строгое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равенство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45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Проблемы со специальными значениями возможны, когда к переменной применяется операция сравнения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&lt;=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&gt;=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 у неё может быть как численное значение, так и </a:t>
            </a:r>
            <a:r>
              <a:rPr lang="ru-RU" sz="20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0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Интуитивно кажется, что </a:t>
            </a:r>
            <a:r>
              <a:rPr lang="ru-RU" sz="20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0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эквивалентны нулю, но это не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так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Они ведут себя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по-другому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Значения </a:t>
            </a:r>
            <a:r>
              <a:rPr lang="ru-RU" sz="20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0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равны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друг другу и не равны чему бы то ни было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ещё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 жёсткое правило буквально прописано в спецификации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языка.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преобразовании в число </a:t>
            </a:r>
            <a:r>
              <a:rPr lang="ru-RU" sz="20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становится </a:t>
            </a:r>
            <a:r>
              <a:rPr lang="ru-RU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 </a:t>
            </a:r>
            <a:r>
              <a:rPr lang="ru-RU" sz="20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становится </a:t>
            </a:r>
            <a:r>
              <a:rPr lang="ru-RU" sz="20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ru-RU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любые сравнения с </a:t>
            </a:r>
            <a:r>
              <a:rPr lang="ru-RU" sz="20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0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кроме точного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===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следует делать с осторожностью. Желательно не использовать сравнения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&gt;=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&lt;=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 избежание ошибок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коде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Операторы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сравнения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Сравнение с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65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поддерживаются операторы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(ИЛИ),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&amp;&amp;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(И) 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(НЕ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). Они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называются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логическими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могут применяться к значениям любого типа и возвращают также значения любого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типа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Оператор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выглядит как двойной символ вертикальной черты: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a || b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Логическое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классическом программировании работает следующим образом: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хотя бы один из аргументов </a:t>
            </a:r>
            <a:r>
              <a:rPr lang="ru-RU" sz="20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 возвращает </a:t>
            </a:r>
            <a:r>
              <a:rPr lang="ru-RU" sz="20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иначе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Получается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следующая таблица результатов:</a:t>
            </a:r>
          </a:p>
          <a:p>
            <a:pPr marL="0" lvl="1" defTabSz="360000"/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Логические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операторы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ИЛИ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01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вычисляет несколько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слева направо. При этом, чтобы экономить ресурсы, используется так называемый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короткий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цикл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вычислений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Допустим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вычисляются несколько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подряд: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|| b || c ||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Если первый аргумент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то результат заведомо будет </a:t>
            </a:r>
            <a:r>
              <a:rPr lang="ru-RU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(хотя бы одно из значений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u="sng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), и остальные значения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игнорируются. Это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особенно заметно, когда выражение, переданное в качестве второго аргумента, имеет сторонний эффект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например, присваивает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переменную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 запуске примера ниже присвоение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 произойдёт:</a:t>
            </a:r>
          </a:p>
          <a:p>
            <a:pPr marL="0" lvl="1" defTabSz="360000"/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lvl="1" defTabSz="360000"/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|| (x = 1); </a:t>
            </a:r>
          </a:p>
          <a:p>
            <a:pPr marL="0" lvl="1" defTabSz="360000"/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(x);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 не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присвоен</a:t>
            </a: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примере ниже первый аргумент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так что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попытается вычислить второй, запустив тем самым присваивание:</a:t>
            </a:r>
          </a:p>
          <a:p>
            <a:pPr marL="0" lvl="1" defTabSz="360000"/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lvl="1" defTabSz="360000"/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|| (x = 1);</a:t>
            </a:r>
          </a:p>
          <a:p>
            <a:pPr marL="0" lvl="1" defTabSz="360000"/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(x);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  <a:endParaRPr lang="ru-RU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Логические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операторы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Короткий цикл вычислений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41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Оператор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вычисляет ровно столько значений, сколько необходимо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 первого </a:t>
            </a:r>
            <a:r>
              <a:rPr 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en-US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Оператор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возвращает то значение, на котором остановились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вычисления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alert(1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неважно что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 используют, в частности, чтобы выбрать первое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истинное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значение из списка: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Переменная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присвоена,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равна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zero = 0;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"";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Привет!";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|| zero ||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|| 0;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alert(result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Выведет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"Привет!" - первое значение, которое является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Логические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операторы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Значение ИЛИ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54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Оператор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пишется как два амперсанда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&amp;&amp;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a &amp;&amp;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классическом программировании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возвращает </a:t>
            </a:r>
            <a:r>
              <a:rPr lang="ru-RU" sz="20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оба аргумента истинны, а иначе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ru-RU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Как и 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допустимы любые значения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Логические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операторы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И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8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применим тот же принцип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короткого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цикла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вычислений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но немного по-другому, чем к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левый аргумент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оператор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возвращает его и заканчивает вычисления. Иначе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вычисляет и возвращает правый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аргумент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Первый аргумент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ru-RU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поэтому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возвращается второй аргумент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 &amp;&amp; 0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 &amp;&amp; 5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Первый аргумент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ru-RU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он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 возвращается, а второй аргумент игнорируется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5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 &amp;&amp; "не важно");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Приоритет оператора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больше, чем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т.е. он выполняется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раньше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Поэтому в следующем коде сначала будет вычислено правое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&amp;&amp; 0 =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 уже потом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(5 || 1 &amp;&amp; 0);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5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Логические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операторы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И. Приоритет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85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Оператор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самый простой. Он получает один аргумент. Синтаксис: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!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Действия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457200" algn="just" defTabSz="360000"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Сначала приводит аргумент к логическому типу </a:t>
            </a:r>
            <a:r>
              <a:rPr lang="ru-RU" sz="20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0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ru-RU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457200" algn="just" defTabSz="360000"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Затем возвращает противоположное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(!0)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частности, двойное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используются для преобразования значений к логическому типу:</a:t>
            </a:r>
          </a:p>
          <a:p>
            <a:pPr marL="0" lvl="1" algn="just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(!!"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(!!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Логические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операторы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НЕ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71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Условные операторы.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Иногда, в зависимости от условия, нужно выполнить различные действия. Для этого используется оператор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prompt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каком году появилась спецификация ECMA-262 5.1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!= 2011)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А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вот и неправильно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Оператор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получает условие, в примере выше это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!=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2011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Он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вычисляет его, и если результат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 выполняет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команду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нужно выполнить более одной команды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они оформляются блоком кода в фигурных скобках: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!= 2011)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А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вот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 неправильно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екомендуется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использовать фигурные скобки всегда, даже когда команда одна. Это улучшает читаемость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кода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57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Условные операторы.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Оператор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(...)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вычисляет и преобразует выражение в скобках к логическому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типу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логическом контексте число 0, пустая строка "", </a:t>
            </a:r>
            <a:r>
              <a:rPr lang="ru-RU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а также </a:t>
            </a:r>
            <a:r>
              <a:rPr lang="ru-RU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являются </a:t>
            </a:r>
            <a:r>
              <a:rPr lang="ru-RU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остальные значения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ru-RU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Такое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условие никогда не выполнится: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 {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 преобразуется к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 такое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выполнится всегда: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 {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преобразуется к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Вычисление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условия в проверке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!=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2011)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может быть вынесено в отдельную переменную: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!= 2011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... 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70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работы с переменными, со значениями,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поддерживает все стандартные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операторы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большинство которых есть и в других языках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программирования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операторов есть своя терминология, которая используется во всех языках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программирования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Операнд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то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 чему применяется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оператор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Например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оператор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умножения с левым и правым операндами. Другое название: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аргумент оператора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Основные операторы. Операнд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70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Условные операторы.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Необязательный блок </a:t>
            </a:r>
            <a:r>
              <a:rPr lang="ru-RU" u="sng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иначе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выполняется, если условие неверно:</a:t>
            </a:r>
          </a:p>
          <a:p>
            <a:pPr marL="0" lvl="1" defTabSz="360000"/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prompt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Введите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год ECMA-262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5.1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== 2011) {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вы знаток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вот и неправильно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Любое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значение, кроме 2011</a:t>
            </a:r>
          </a:p>
          <a:p>
            <a:pPr marL="0" lvl="1" defTabSz="360000"/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Бывает нужно проверить несколько вариантов условия. Для этого используется блок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prompt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каком году появилась спецификация ECMA-262 5.1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&lt; 2011) {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Это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слишком рано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&gt; 2011) {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Это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поздновато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Да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точно в этом году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примере выше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сначала проверит первое условие, если оно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ложно – перейдет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второму – 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так далее, до последнего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29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4. Условные операторы.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Оператор множественного выбора. Синтаксис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Конструкция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заменяет собой сразу несколько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Это – более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наглядный способ сравнить выражение сразу с несколькими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вариантами: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witch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x) {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(x ===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value1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(x ===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value2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algn="just" defTabSz="360000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just" defTabSz="36000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Переменная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проверяется на строгое равенство первому значению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value1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затем второму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value2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так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далее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just" defTabSz="36000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Если соответствие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установлено –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начинает выполняться от соответствующей директивы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далее, до ближайшего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(или до конца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). При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этом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называют вариантами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just" defTabSz="36000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Если ни один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совпал – выполняется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(если есть) вариант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66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4. Условные операторы.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Оператор множественного выбора. Пример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Пример использования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"switch"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+ 2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(a)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3: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Маловато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4: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точку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5: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Перебор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Я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таких значений не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знаю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Будет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выведено только одно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сообщение: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точку!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После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чего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"break"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прервёт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выполнение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18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4. Условные операторы. Оператор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множественного выбора. Прерывание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его не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прервать – оно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пойдёт далее, при этом остальные проверки игнорируются: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Маловато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4: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точку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5: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Перебор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Я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таких значений не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знаю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примере выше последовательно выполнятся три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точку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Перебор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Я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таких значений не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знаю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53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4. Условные операторы. Оператор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множественного выбора. Выражения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могут быть любые выражения, в том числе включающие в себя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переменные: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1;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 = 0;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witch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Н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ет-нет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выполнится вариант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выше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41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4. Условные операторы. Оператор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множественного выбора.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Группировка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Несколько значений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группировать.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примере ниже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выполняют один и тот же код: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4: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Верно!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Неверно!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Я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таких значений не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знаю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выполнение идёт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вниз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 ближайшего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таким образом проходя и то, что предназначено для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84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4. Условные операторы. Оператор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множественного выбора.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Тип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значения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Следующий пример принимает значение от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пользователя: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prompt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("Введите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""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witch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Один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или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ноль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Два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Никогда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выполнится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Отмена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Неизвестное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значение: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algn="just" defTabSz="360000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just" defTabSz="36000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вводе 0 или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перейдет 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далее 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""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just" defTabSz="36000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 вводе 2,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перейдет к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""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just" defTabSz="36000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 вводе 3,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перейдет на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Это потому, что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возвращает строку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 не число. Типы разные.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“s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использует строгое равенство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===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так что совпадения не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будет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just" defTabSz="36000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 отмене сработает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87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Условные операторы.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Иногда нужно в зависимости от условия присвоить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переменную: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prompt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Сколько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вам лет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&gt; 14) {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algn="just" defTabSz="360000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Оператор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вопросительный знак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позволяет делать это короче 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проще.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Он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состоит из трех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частей: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условие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? значение1 :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Проверяется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условие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затем если оно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верно – возвращается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неверно –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&gt; 14) ? 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algn="just" defTabSz="360000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Оператор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выполняется позже большинства других, в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частности – позже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сравнений, поэтому скобки можно не ставить:</a:t>
            </a:r>
          </a:p>
          <a:p>
            <a:pPr marL="0" lvl="1" defTabSz="360000"/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&gt; 14 ? 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algn="just" defTabSz="360000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когда скобки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есть – код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лучше читается. Так что рекомендуется их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писать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2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Условные операторы.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Несколько операторов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заменить последовательностью операторов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prompt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a?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1);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(a == 1) ?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значение1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(a == 2) ?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значение2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(a &gt; 2) ?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значение3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значение4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Вопросительный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знак проверяет сначала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==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верно – возвращает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значение1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нет – идет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проверять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==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это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верно – возвращает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значение2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иначе проверка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значение3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Наконец, если ничего не верно, то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значение4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84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Условные операторы.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Альтернативный вариант с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 == 1) {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значение1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 == 2) {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значение2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 &gt; 2) {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значение3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значение4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97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Унарным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называется оператор, который применяется к одному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операнду.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Например, оператор унарный минус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"-"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меняет знак числа на противоположный: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1;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(-x);      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-1, унарный минус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(-(x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-3, унарный минус применён к результату сложения x+2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(-(-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   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Бинарным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называется оператор, который применяется к двум операндам. Тот же минус существует и в бинарной форме: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1, y = 3;</a:t>
            </a:r>
          </a:p>
          <a:p>
            <a:pPr marL="0" lvl="1" defTabSz="360000"/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 - x);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2, бинарный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минус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Основные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операторы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Унарный и бинарные операторы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75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Условные операторы.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Формат кода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Иногда оператор вопросительный знак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используют как замену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prompt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Какая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компания создала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Netscape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Да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верно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Неправильно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зависимости от условия, будет выполнена либо первая, либо вторая часть после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“.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выполнения не присваивается в переменную, так что пропадёт (впрочем,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ничего не возвращает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екомендуется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 использовать вопросительный знак таким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образом. Несмотря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то, что с виду такая запись короче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она является существенно менее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читаемой. Для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сравнения, то же самое с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prompt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Какая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компания создала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Netscape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Да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верно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Неправильно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2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Источники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http://learn.javascript.ru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http://professorweb.ru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1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7000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Базовые арифметические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операторы: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плюс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минус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умножить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поделить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 + 2);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4</a:t>
            </a:r>
          </a:p>
          <a:p>
            <a:pPr marL="0" lvl="1" defTabSz="360000"/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 = 2;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 = (2 + i) * 3 / i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6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Более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редкий арифметический оператор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интересен тем, что никакого отношения к процентам не имеет. Его результат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остаток от деления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 2);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1, остаток от деления 5 на 2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(8 %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2, остаток от деления 8 на 3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(6 % 3);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0, остаток от деления 6 на 3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Основные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операторы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Арифметические операторы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07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бинарный оператор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применить к строкам, то он их объединяет в одну: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"моя" + "строка";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моястрока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если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хотя бы один аргумент является строкой, то второй будет также преобразован к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строке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Причем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 важно, справа или слева находится операнд-строка, в любом случае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 строковый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аргумент будет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преобразован: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"12"</a:t>
            </a:r>
          </a:p>
          <a:p>
            <a:pPr marL="0" lvl="1" defTabSz="360000"/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"21"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Приведение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 строке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особенность бинарного оператора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"+"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Остальные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арифметические операторы работают только с числами и всегда приводят аргументы к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числу: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-1</a:t>
            </a:r>
          </a:p>
          <a:p>
            <a:pPr marL="0" lvl="1" defTabSz="360000"/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Основные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операторы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Сложение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строк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7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Унарный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плюс как арифметический оператор ничего не делает: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(+1);      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(+(1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-1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видно, плюс ничего не изменил в выражениях. Результат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такой же, как и без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него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Тем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 менее, он широко применяется, так как его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побочный эффект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преобразование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значения в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число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Например,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два числа, в форме строк, и нужно их сложить. Бинарный плюс сложит их как строки, поэтому используем унарный плюс, чтобы преобразовать к числу: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"2";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 = "3";</a:t>
            </a:r>
          </a:p>
          <a:p>
            <a:pPr marL="0" lvl="1" defTabSz="360000"/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"23", так как бинарный плюс складывает строки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(+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+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"23", второй операнд - всё ещё строка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(+a + +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5, число, так как оба операнда предварительно преобразованы в числа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Основные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операторы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Унарный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плюс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41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Оператор присваивания выглядит как знак равенства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 = 1 + 2;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Он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вычисляет выражение, которое находится справа, и присваивает результат переменной. Это выражение может быть достаточно сложным и включать в себя любые другие переменные: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1;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 = 2;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+ a + 3;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(*)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6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строке (*) сначала произойдет вычисление, использующее текущее значение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(т.е. 1), после чего результат перезапишет старое значение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Основные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операторы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Присваивание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85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присваивание по цепочке: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a, b, c;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 = c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2 + 2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4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(b);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4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4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Такое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присваивание работает справа-налево, то есть сначала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вычисляется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самое правое выражение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 + 2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присвоится 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затем выполнится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и, наконец,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Альтернатива для записи: a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b = c = 2 + 2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2 + 2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b;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Основные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операторы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Присваивание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95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</TotalTime>
  <Words>5035</Words>
  <Application>Microsoft Office PowerPoint</Application>
  <PresentationFormat>Экран (4:3)</PresentationFormat>
  <Paragraphs>635</Paragraphs>
  <Slides>42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3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Maxim</cp:lastModifiedBy>
  <cp:revision>2411</cp:revision>
  <dcterms:created xsi:type="dcterms:W3CDTF">2010-05-10T12:35:19Z</dcterms:created>
  <dcterms:modified xsi:type="dcterms:W3CDTF">2016-04-22T09:37:35Z</dcterms:modified>
</cp:coreProperties>
</file>