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0bd7dded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g6f0bd7dde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6f0bd7dded_0_1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f0bd7dded_0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g6f0bd7dde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6f0bd7dded_0_2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0bd7dded_0_2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6f0bd7dde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6f0bd7dded_0_2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0bd7dded_0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g6f0bd7dde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6f0bd7dded_0_2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f0bd7dded_0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g6f0bd7dde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6f0bd7dded_0_2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0bd7dded_0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g6f0bd7dde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6f0bd7dded_0_2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f0bd7dded_0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g6f0bd7dde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6f0bd7dded_0_2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>
            <p:ph idx="2" type="pic"/>
          </p:nvPr>
        </p:nvSpPr>
        <p:spPr>
          <a:xfrm>
            <a:off x="0" y="0"/>
            <a:ext cx="5486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 The Team">
  <p:cSld name="Meet The Tea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9"/>
          <p:cNvSpPr/>
          <p:nvPr>
            <p:ph idx="2" type="pic"/>
          </p:nvPr>
        </p:nvSpPr>
        <p:spPr>
          <a:xfrm>
            <a:off x="745316" y="1467511"/>
            <a:ext cx="1371600" cy="13716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/>
          <p:nvPr>
            <p:ph idx="3" type="pic"/>
          </p:nvPr>
        </p:nvSpPr>
        <p:spPr>
          <a:xfrm>
            <a:off x="2780639" y="1506047"/>
            <a:ext cx="1371600" cy="13716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/>
          <p:nvPr>
            <p:ph idx="4" type="pic"/>
          </p:nvPr>
        </p:nvSpPr>
        <p:spPr>
          <a:xfrm>
            <a:off x="4800602" y="1506047"/>
            <a:ext cx="1371600" cy="13716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/>
          <p:nvPr>
            <p:ph idx="5" type="pic"/>
          </p:nvPr>
        </p:nvSpPr>
        <p:spPr>
          <a:xfrm>
            <a:off x="6866090" y="1506047"/>
            <a:ext cx="1371600" cy="13716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057402" y="800100"/>
            <a:ext cx="5029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6" type="body"/>
          </p:nvPr>
        </p:nvSpPr>
        <p:spPr>
          <a:xfrm>
            <a:off x="684214" y="3714750"/>
            <a:ext cx="18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7" type="body"/>
          </p:nvPr>
        </p:nvSpPr>
        <p:spPr>
          <a:xfrm>
            <a:off x="2728771" y="3714750"/>
            <a:ext cx="18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8" type="body"/>
          </p:nvPr>
        </p:nvSpPr>
        <p:spPr>
          <a:xfrm>
            <a:off x="684214" y="3186112"/>
            <a:ext cx="1830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9" type="body"/>
          </p:nvPr>
        </p:nvSpPr>
        <p:spPr>
          <a:xfrm>
            <a:off x="684212" y="3365500"/>
            <a:ext cx="1097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3" type="body"/>
          </p:nvPr>
        </p:nvSpPr>
        <p:spPr>
          <a:xfrm>
            <a:off x="2741613" y="3181350"/>
            <a:ext cx="1830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4" type="body"/>
          </p:nvPr>
        </p:nvSpPr>
        <p:spPr>
          <a:xfrm>
            <a:off x="2741612" y="3360739"/>
            <a:ext cx="1097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5" type="body"/>
          </p:nvPr>
        </p:nvSpPr>
        <p:spPr>
          <a:xfrm>
            <a:off x="4800600" y="3714750"/>
            <a:ext cx="18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6" type="body"/>
          </p:nvPr>
        </p:nvSpPr>
        <p:spPr>
          <a:xfrm>
            <a:off x="4813444" y="3181350"/>
            <a:ext cx="1830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7" type="body"/>
          </p:nvPr>
        </p:nvSpPr>
        <p:spPr>
          <a:xfrm>
            <a:off x="4813442" y="3360739"/>
            <a:ext cx="1097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8" type="body"/>
          </p:nvPr>
        </p:nvSpPr>
        <p:spPr>
          <a:xfrm>
            <a:off x="6919772" y="3714750"/>
            <a:ext cx="18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19" type="body"/>
          </p:nvPr>
        </p:nvSpPr>
        <p:spPr>
          <a:xfrm>
            <a:off x="6932614" y="3181350"/>
            <a:ext cx="1830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20" type="body"/>
          </p:nvPr>
        </p:nvSpPr>
        <p:spPr>
          <a:xfrm>
            <a:off x="6932612" y="3360739"/>
            <a:ext cx="1097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Google Shape;136;p2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57200" y="603650"/>
            <a:ext cx="81000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3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Rvalue references </a:t>
            </a:r>
            <a:endParaRPr b="1" i="0" sz="33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57200" y="1502600"/>
            <a:ext cx="82233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size) : data_{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[size]{}}, size_{size}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rhs) : data_{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[rhs.size_]{}}, size_{rhs.size_}{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process_data(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fill_value)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data_;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data_ + size_;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!=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*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++ = fill_value;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data_ =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nullptr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size_{};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make_huge_data()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data{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100000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maybe copy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work_with_huge_data(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data,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fill_value) {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how to reduce copy???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data.process_data(fill_value);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error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57200" y="603650"/>
            <a:ext cx="81000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3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Move semantic</a:t>
            </a:r>
            <a:endParaRPr b="1" i="0" sz="33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57200" y="1502600"/>
            <a:ext cx="41148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size) : data_{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[size]{}}, size_{size}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std::cout &lt;&lt;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"default"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rhs) : data_{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[rhs.size_]{}}, size_{rhs.size_}{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"copy "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&amp;&amp; rhs) : data_{rhs.data_}, size_{rhs.size_}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std::cout &lt;&lt;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"move"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rhs.data_ =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nullptr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valid unspecified state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rhs.size_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process_data(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fill_value)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data_;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data_ + size_;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!=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*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++ = fill_value;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data_ =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nullptr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size_{};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4886625" y="1502600"/>
            <a:ext cx="41148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make_huge_data()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data{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100000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maybe copy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work_with_huge_data(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fill_value)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data.process_data(fill_value);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argc,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*argv[])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 = work_with_huge_data(make_huge_data(),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after this operation, the data object is in a valid unspecified state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new_data = std::move(data);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steal data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new_data.process_data(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57200" y="603650"/>
            <a:ext cx="81000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3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Value Category</a:t>
            </a:r>
            <a:endParaRPr b="1" i="0" sz="33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57200" y="1502600"/>
            <a:ext cx="41148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•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rvalue (right-hand value)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•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xvalue (eXpiring value)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•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prvalue (pure rvalue)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•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glvalue (generalized lvalue)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•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lvalue (left-hand value)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410125"/>
            <a:ext cx="4207375" cy="32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57200" y="603650"/>
            <a:ext cx="81000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3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xvalue  (eXpiring value). В народе умирающее значение</a:t>
            </a:r>
            <a:endParaRPr b="1" i="0" sz="33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457200" y="1907150"/>
            <a:ext cx="41148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81B60"/>
                </a:solidFill>
                <a:latin typeface="Roboto"/>
                <a:ea typeface="Roboto"/>
                <a:cs typeface="Roboto"/>
                <a:sym typeface="Roboto"/>
              </a:rPr>
              <a:t>// xvalue-rvalue</a:t>
            </a:r>
            <a:endParaRPr sz="12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F51B5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2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&amp;&amp; foo();</a:t>
            </a:r>
            <a:endParaRPr sz="12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F51B5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n" sz="12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 A { </a:t>
            </a:r>
            <a:r>
              <a:rPr lang="en" sz="1200">
                <a:solidFill>
                  <a:srgbClr val="3F51B5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2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3F51B5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n" sz="12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; }</a:t>
            </a:r>
            <a:endParaRPr sz="12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A a;</a:t>
            </a:r>
            <a:endParaRPr sz="12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std::move(a);</a:t>
            </a:r>
            <a:endParaRPr sz="12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F51B5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" sz="12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 process_data(foo&amp;&amp; f);</a:t>
            </a:r>
            <a:endParaRPr sz="12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603650"/>
            <a:ext cx="81000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3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prvalue (pure rvalue)</a:t>
            </a:r>
            <a:endParaRPr b="1" i="0" sz="33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457200" y="1907150"/>
            <a:ext cx="41148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F51B5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 foo();</a:t>
            </a:r>
            <a:endParaRPr sz="14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53929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en" sz="1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400">
                <a:solidFill>
                  <a:srgbClr val="C53929"/>
                </a:solidFill>
                <a:latin typeface="Roboto"/>
                <a:ea typeface="Roboto"/>
                <a:cs typeface="Roboto"/>
                <a:sym typeface="Roboto"/>
              </a:rPr>
              <a:t>7.3e5</a:t>
            </a:r>
            <a:r>
              <a:rPr lang="en" sz="1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400">
                <a:solidFill>
                  <a:srgbClr val="3F51B5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sz="14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F51B5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n" sz="1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 A { ... };</a:t>
            </a:r>
            <a:endParaRPr sz="14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A()</a:t>
            </a:r>
            <a:endParaRPr sz="14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F51B5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  <a:r>
              <a:rPr lang="en" sz="1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 A { </a:t>
            </a:r>
            <a:r>
              <a:rPr lang="en" sz="1400">
                <a:solidFill>
                  <a:srgbClr val="3F51B5"/>
                </a:solidFill>
                <a:latin typeface="Roboto"/>
                <a:ea typeface="Roboto"/>
                <a:cs typeface="Roboto"/>
                <a:sym typeface="Roboto"/>
              </a:rPr>
              <a:t>enum</a:t>
            </a:r>
            <a:r>
              <a:rPr lang="en" sz="1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 { ONE, TWO }; }</a:t>
            </a:r>
            <a:endParaRPr sz="14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A().ONE;</a:t>
            </a:r>
            <a:endParaRPr sz="1400"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81B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603650"/>
            <a:ext cx="81000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3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Template</a:t>
            </a:r>
            <a:endParaRPr b="1" i="0" sz="33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457200" y="1419800"/>
            <a:ext cx="4114800" cy="3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general template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T&gt;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Vector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....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partial specialization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T&gt;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Vector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&lt;T*&gt;{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....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full specialization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&lt;&gt;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Vector</a:t>
            </a:r>
            <a:r>
              <a:rPr lang="en"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&lt;bool&gt;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....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F51B5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400">
              <a:solidFill>
                <a:srgbClr val="3F51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603650"/>
            <a:ext cx="81000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3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Type traits</a:t>
            </a:r>
            <a:endParaRPr b="1" i="0" sz="33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57200" y="1419800"/>
            <a:ext cx="8246400" cy="3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Способ получения информации о типе в компайл тайме есть понятие type traits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general template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T,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U&gt;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is_same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partial specialization, which says that if we have type T == U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T&gt;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is_same &lt;T, T&gt;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std::cout &lt;&lt; is_same&lt;int, int&gt;::value &lt;&lt; std::endl; // print 1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std::cout &lt;&lt; is_same&lt;int, float&gt;::value &lt;&lt; std::endl; // print 0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