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cb1220b7_0_4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g6ecb1220b7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6ecb1220b7_0_4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ecb1220b7_0_6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g6ecb1220b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6ecb1220b7_0_6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ecb1220b7_0_6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g6ecb1220b7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6ecb1220b7_0_6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ecb1220b7_0_7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g6ecb1220b7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6ecb1220b7_0_7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ecb1220b7_0_7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g6ecb1220b7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6ecb1220b7_0_7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ecb1220b7_0_7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g6ecb1220b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6ecb1220b7_0_7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ecb1220b7_0_7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g6ecb1220b7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6ecb1220b7_0_7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ecb1220b7_0_7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7" name="Google Shape;297;g6ecb1220b7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6ecb1220b7_0_7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ecb1220b7_0_7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g6ecb1220b7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6ecb1220b7_0_7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ecb1220b7_0_7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g6ecb1220b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6ecb1220b7_0_7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ecb1220b7_0_5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6ecb1220b7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6ecb1220b7_0_5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ecb1220b7_0_6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6ecb1220b7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6ecb1220b7_0_6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cb1220b7_0_6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g6ecb1220b7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6ecb1220b7_0_6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cb1220b7_0_6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g6ecb1220b7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6ecb1220b7_0_6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ecb1220b7_0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g6ecb1220b7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6ecb1220b7_0_6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ecb1220b7_0_6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g6ecb1220b7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6ecb1220b7_0_6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ecb1220b7_0_6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6ecb1220b7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6ecb1220b7_0_6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ecb1220b7_0_6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g6ecb1220b7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6ecb1220b7_0_6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>
            <p:ph idx="2" type="pic"/>
          </p:nvPr>
        </p:nvSpPr>
        <p:spPr>
          <a:xfrm>
            <a:off x="0" y="0"/>
            <a:ext cx="5486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 The Team">
  <p:cSld name="Meet The Tea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9"/>
          <p:cNvSpPr/>
          <p:nvPr>
            <p:ph idx="2" type="pic"/>
          </p:nvPr>
        </p:nvSpPr>
        <p:spPr>
          <a:xfrm>
            <a:off x="745316" y="1467511"/>
            <a:ext cx="1371600" cy="13716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/>
          <p:nvPr>
            <p:ph idx="3" type="pic"/>
          </p:nvPr>
        </p:nvSpPr>
        <p:spPr>
          <a:xfrm>
            <a:off x="2780639" y="1506047"/>
            <a:ext cx="1371600" cy="13716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/>
          <p:nvPr>
            <p:ph idx="4" type="pic"/>
          </p:nvPr>
        </p:nvSpPr>
        <p:spPr>
          <a:xfrm>
            <a:off x="4800602" y="1506047"/>
            <a:ext cx="1371600" cy="13716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/>
          <p:nvPr>
            <p:ph idx="5" type="pic"/>
          </p:nvPr>
        </p:nvSpPr>
        <p:spPr>
          <a:xfrm>
            <a:off x="6866090" y="1506047"/>
            <a:ext cx="1371600" cy="13716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057402" y="800100"/>
            <a:ext cx="5029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6" type="body"/>
          </p:nvPr>
        </p:nvSpPr>
        <p:spPr>
          <a:xfrm>
            <a:off x="684214" y="3714750"/>
            <a:ext cx="18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7" type="body"/>
          </p:nvPr>
        </p:nvSpPr>
        <p:spPr>
          <a:xfrm>
            <a:off x="2728771" y="3714750"/>
            <a:ext cx="18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8" type="body"/>
          </p:nvPr>
        </p:nvSpPr>
        <p:spPr>
          <a:xfrm>
            <a:off x="684214" y="3186112"/>
            <a:ext cx="1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9" type="body"/>
          </p:nvPr>
        </p:nvSpPr>
        <p:spPr>
          <a:xfrm>
            <a:off x="684212" y="3365500"/>
            <a:ext cx="1097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3" type="body"/>
          </p:nvPr>
        </p:nvSpPr>
        <p:spPr>
          <a:xfrm>
            <a:off x="2741613" y="3181350"/>
            <a:ext cx="1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4" type="body"/>
          </p:nvPr>
        </p:nvSpPr>
        <p:spPr>
          <a:xfrm>
            <a:off x="2741612" y="3360739"/>
            <a:ext cx="1097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5" type="body"/>
          </p:nvPr>
        </p:nvSpPr>
        <p:spPr>
          <a:xfrm>
            <a:off x="4800600" y="3714750"/>
            <a:ext cx="18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6" type="body"/>
          </p:nvPr>
        </p:nvSpPr>
        <p:spPr>
          <a:xfrm>
            <a:off x="4813444" y="3181350"/>
            <a:ext cx="1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7" type="body"/>
          </p:nvPr>
        </p:nvSpPr>
        <p:spPr>
          <a:xfrm>
            <a:off x="4813442" y="3360739"/>
            <a:ext cx="1097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8" type="body"/>
          </p:nvPr>
        </p:nvSpPr>
        <p:spPr>
          <a:xfrm>
            <a:off x="6919772" y="3714750"/>
            <a:ext cx="18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19" type="body"/>
          </p:nvPr>
        </p:nvSpPr>
        <p:spPr>
          <a:xfrm>
            <a:off x="6932614" y="3181350"/>
            <a:ext cx="1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20" type="body"/>
          </p:nvPr>
        </p:nvSpPr>
        <p:spPr>
          <a:xfrm>
            <a:off x="6932612" y="3360739"/>
            <a:ext cx="1097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Google Shape;136;p2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socpp.github.io/CppCoreGuidelines/CppCoreGuidelines#c46-by-default-declare-single-argument-constructors-explicit" TargetMode="External"/><Relationship Id="rId4" Type="http://schemas.openxmlformats.org/officeDocument/2006/relationships/hyperlink" Target="https://google.github.io/styleguide/cppguide.html#Implicit_Conversions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53700" y="715650"/>
            <a:ext cx="8416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24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Правильное переопределение конструкторов при наследовании</a:t>
            </a:r>
            <a:endParaRPr b="1" i="0" sz="24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60350" y="1390575"/>
            <a:ext cx="8223300" cy="3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&lt;iostream&gt;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rhs): value1(rhs.value1), value2(rhs.value2)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value1 = rhs.value1;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value2 = rhs.value2;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SetValue1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new_value)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value1 = new_value;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SetValue2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new_value)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value2 = new_value;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value1 &lt;&lt;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":"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&lt;&lt; value2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value2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20.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63900" y="712000"/>
            <a:ext cx="8416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Оптимизация инлайнинг</a:t>
            </a:r>
            <a:endParaRPr b="1" i="0" sz="20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460350" y="1333800"/>
            <a:ext cx="35076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addThree(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+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addFour(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+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addFive(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+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Calc2_3_4_5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addFive(addFour(addThree(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4422450" y="1333800"/>
            <a:ext cx="35076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addThree(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lea     eax, [rdi+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addFour(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lea     eax, [rdi+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addFive(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lea     eax, [rdi+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Calc2_3_4_5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mov     eax,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14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</a:t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63900" y="712000"/>
            <a:ext cx="8416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Оптимизация выкидывания ненужного</a:t>
            </a:r>
            <a:endParaRPr b="1" i="0" sz="20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417575" y="1533900"/>
            <a:ext cx="35076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array[</a:t>
            </a:r>
            <a:r>
              <a:rPr lang="en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{</a:t>
            </a:r>
            <a:r>
              <a:rPr lang="en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GetArrayValue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array[</a:t>
            </a:r>
            <a:r>
              <a:rPr lang="en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4422450" y="1533900"/>
            <a:ext cx="35076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GetArrayValue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mov     eax, </a:t>
            </a:r>
            <a:r>
              <a:rPr lang="en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1154600" y="4003750"/>
            <a:ext cx="69900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 где же массив????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63900" y="712000"/>
            <a:ext cx="8416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Компилятор</a:t>
            </a:r>
            <a:endParaRPr b="1" i="0" sz="20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477025" y="1575550"/>
            <a:ext cx="50583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•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•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Middleend (Inter 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middle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representation)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•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63900" y="712000"/>
            <a:ext cx="8416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Расчет на Frontend. Оптимизация -O2</a:t>
            </a:r>
            <a:endParaRPr b="1" i="0" sz="20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477025" y="1575550"/>
            <a:ext cx="29325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Constexpr long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&gt;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? n * factorial(n -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: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p39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4272400" y="1455200"/>
            <a:ext cx="2932500" cy="3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factorial(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test    edi, edi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jle     .L4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movsx   rcx, edi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lea     eax, [rdi-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lea     rdx, [rcx-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mov     rsi, rdx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rsi, rax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mov     eax,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jmp     .L3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.L7: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rdx,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.L3: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imul    rax, rcx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cmp     rdx, rsi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mov     rcx, rdx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jne     .L7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rep ret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.L4: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mov     eax,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mov     edx,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mov     eax,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.L9: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imul    rax, rdx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rdx,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jne     .L9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rep ret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363900" y="712000"/>
            <a:ext cx="8416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Расчет на Frontend. Оптимизация -O3</a:t>
            </a:r>
            <a:endParaRPr b="1" i="0" sz="20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477025" y="1575550"/>
            <a:ext cx="29325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&gt;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? n * factorial(n -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: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4272400" y="1455200"/>
            <a:ext cx="29325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………………………………………………………………………..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.L23: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rep ret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.L8: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mov     eax,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jmp     .L3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mov     eax,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3628800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916975" y="3748600"/>
            <a:ext cx="6670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Всевозможные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оптимизации происходят на middleend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63900" y="712000"/>
            <a:ext cx="8416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constexpr  переменные</a:t>
            </a:r>
            <a:endParaRPr b="1" i="0" sz="20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477025" y="1575550"/>
            <a:ext cx="5952300" cy="26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argv)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const compile time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run_time = argc;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const runtime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error: constexpr variable 'not_compile_time' must be initialized by a constant expression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constexpr int not_compile_time = run_time;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 =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+ run_time;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array[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{};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variable length arrays are a C99 feature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array_runtime[run_time] {};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Google Shape;293;p41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63900" y="712000"/>
            <a:ext cx="8416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constexpr  функции. </a:t>
            </a: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compile time</a:t>
            </a:r>
            <a:endParaRPr b="1" i="0" sz="20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477025" y="1575550"/>
            <a:ext cx="30930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&gt;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? n * factorial(n -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: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argv)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array[factorial(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 {}; // compile time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42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4918350" y="1575550"/>
            <a:ext cx="30930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mov     eax,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3628800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477025" y="3502700"/>
            <a:ext cx="8228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Функция </a:t>
            </a: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выполняется</a:t>
            </a: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 на уровне языка, т.е. на уровне Frontend.</a:t>
            </a:r>
            <a:endParaRPr sz="14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63900" y="712000"/>
            <a:ext cx="8416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constexpr  функции. Runtime</a:t>
            </a:r>
            <a:endParaRPr b="1" i="0" sz="20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477025" y="1575550"/>
            <a:ext cx="30930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&gt;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? n * factorial(n -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: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argv)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array[factorial(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 {}; // run time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// runtime computation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" name="Google Shape;313;p43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477025" y="3502700"/>
            <a:ext cx="8228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Если constexpt функции передать аргумент не compile time, то функция будет </a:t>
            </a: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вычислена</a:t>
            </a: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 в runtime</a:t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363900" y="712000"/>
            <a:ext cx="8416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constexpr классы.</a:t>
            </a:r>
            <a:endParaRPr b="1" i="0" sz="20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477025" y="1575550"/>
            <a:ext cx="5168400" cy="3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compile_time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compile_time(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d) : i_{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}, d_{d}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getInt()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 // must be const for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constexpr context!!!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i_;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getDouble()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d_;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i_;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d_;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debug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debug() =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implicit  inline constexpr debug() = default;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argv)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compile_time ct{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2.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static_assert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(ct.getInt() ==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"cool"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3" name="Google Shape;323;p44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53700" y="715650"/>
            <a:ext cx="8416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24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Продолжение</a:t>
            </a:r>
            <a:endParaRPr b="1" i="0" sz="24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60350" y="1221800"/>
            <a:ext cx="4016100" cy="3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 : derived_value(rhs.derived_value)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derived_value = rhs.derived_value;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derived_value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derived_value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argv)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d.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SetValue1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d.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SetValue2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d.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d_new{d};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d_new.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4753800" y="1355250"/>
            <a:ext cx="4016100" cy="3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Base::Base()</a:t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Derived::Derived()</a:t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300:400</a:t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Base::Base()</a:t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Derived::Derived(const Derived &amp;)</a:t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10:20 ???? мы не скопировали базовый объект</a:t>
            </a:r>
            <a:endParaRPr b="1" sz="1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b="1" sz="1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53700" y="715650"/>
            <a:ext cx="8416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24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Правильное копирование</a:t>
            </a:r>
            <a:endParaRPr b="1" i="0" sz="24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60350" y="1221800"/>
            <a:ext cx="8309700" cy="3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 : </a:t>
            </a:r>
            <a:r>
              <a:rPr b="1"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(rhs)</a:t>
            </a:r>
            <a:r>
              <a:rPr b="1"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derived_value(rhs.derived_value)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1"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b="1"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=(rhs);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derived_value = rhs.derived_value;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derived_value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derived_value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53700" y="641900"/>
            <a:ext cx="84162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24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Если нужно дефолтное поведение, когда есть конструктор копирования или другие перегруженные конструктора, нужно указать явно</a:t>
            </a:r>
            <a:endParaRPr b="1" i="0" sz="24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60350" y="1742300"/>
            <a:ext cx="83097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&lt;iostream&gt;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value2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20.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argv)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d; // </a:t>
            </a:r>
            <a:r>
              <a:rPr lang="en" sz="75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no matching constructor for initialization of 'Base'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53700" y="641900"/>
            <a:ext cx="84162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24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нужно добавить?</a:t>
            </a:r>
            <a:endParaRPr b="1" i="0" sz="24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460350" y="1742300"/>
            <a:ext cx="83097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&lt;iostream&gt;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b="1"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= </a:t>
            </a:r>
            <a:r>
              <a:rPr b="1"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b="1"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// предпочитайте такую форму объявления, вместо явного написания тела конструктора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value2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20.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argv)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53700" y="641900"/>
            <a:ext cx="84162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24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Наследование конструкторов </a:t>
            </a:r>
            <a:r>
              <a:rPr b="1" lang="en" sz="24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базового</a:t>
            </a:r>
            <a:r>
              <a:rPr b="1" lang="en" sz="24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класса </a:t>
            </a:r>
            <a:endParaRPr b="1" i="0" sz="24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460350" y="1455200"/>
            <a:ext cx="8309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&lt;iostream&gt;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value2) : value1{value1}, value2{value2}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value1) : value1{value1}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GetValue2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value2;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value2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20.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printAll()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std::cout &lt;&lt;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&lt;&lt;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":"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&lt;&lt;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GetValue2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argv)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d; // </a:t>
            </a:r>
            <a:r>
              <a:rPr lang="en" sz="75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call to implicitly-deleted default constructor of 'Derived'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7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53700" y="666800"/>
            <a:ext cx="84162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24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нужно добавить?</a:t>
            </a:r>
            <a:endParaRPr b="1" i="0" sz="24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60350" y="1246800"/>
            <a:ext cx="83097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&lt;iostream&gt;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value2) : value1{value1}, value2{value2}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value1) : value1{value1}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GetValue2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value2;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value2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20.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b="1" lang="en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printAll()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std::cout &lt;&lt;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&lt;&lt;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":"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&lt;&lt;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GetValue2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argv)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Derived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d{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d.printAll();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7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63900" y="712000"/>
            <a:ext cx="84162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Single-argument constructors should be declared </a:t>
            </a:r>
            <a:r>
              <a:rPr b="1" lang="en" sz="2000">
                <a:solidFill>
                  <a:srgbClr val="51515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explicit</a:t>
            </a: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prevent unnecessary conversation. </a:t>
            </a:r>
            <a:endParaRPr b="1" i="0" sz="20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460350" y="1605250"/>
            <a:ext cx="83097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&lt;iostream&gt;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value1) : value1{value1}{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 : value1{rhs.value1}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badSample(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std::cout &lt;&lt; b.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argv)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// неявно вызовет конструктор с параметром int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// maybe  </a:t>
            </a:r>
            <a:r>
              <a:rPr b="1" i="1"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Base b = Base(2);</a:t>
            </a:r>
            <a:endParaRPr b="1" i="1"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std::cout &lt;&lt; b.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badSample(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oops unexpected behaviour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t/>
            </a:r>
            <a:endParaRPr sz="7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63900" y="712000"/>
            <a:ext cx="8416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 нужно?</a:t>
            </a:r>
            <a:endParaRPr b="1" i="0" sz="20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460350" y="1333800"/>
            <a:ext cx="8309700" cy="3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&lt;iostream&gt;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explicit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value1) : value1{value1}{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 : value1{rhs.value1}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__PRETTY_FUNCTION__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badSample(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std::cout &lt;&lt; b.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argv)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// </a:t>
            </a:r>
            <a:r>
              <a:rPr lang="en" sz="75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no viable conversion from 'int' to 'Base'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std::cout &lt;&lt; b.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GetValue1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badSample(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sz="75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no matching function for call to 'badSample'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https://isocpp.github.io/CppCoreGuidelines/CppCoreGuidelines#c46-by-default-declare-single-argument-constructors-explicit</a:t>
            </a:r>
            <a:endParaRPr sz="1200">
              <a:solidFill>
                <a:srgbClr val="D81B6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https://google.github.io/styleguide/cppguide.html#Implicit_Conversions</a:t>
            </a:r>
            <a:endParaRPr sz="1200">
              <a:solidFill>
                <a:srgbClr val="D81B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