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56" r:id="rId2"/>
    <p:sldId id="257" r:id="rId3"/>
    <p:sldId id="258" r:id="rId4"/>
    <p:sldId id="259" r:id="rId5"/>
    <p:sldId id="260" r:id="rId6"/>
    <p:sldId id="261" r:id="rId7"/>
    <p:sldId id="262" r:id="rId8"/>
    <p:sldId id="263" r:id="rId9"/>
    <p:sldId id="341" r:id="rId10"/>
    <p:sldId id="34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l" initials="l"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E281D"/>
    <a:srgbClr val="000000"/>
    <a:srgbClr val="C0504D"/>
    <a:srgbClr val="FFFFFF"/>
    <a:srgbClr val="87392A"/>
    <a:srgbClr val="0096FF"/>
    <a:srgbClr val="FF2600"/>
    <a:srgbClr val="1F3551"/>
    <a:srgbClr val="403152"/>
    <a:srgbClr val="604A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95192" autoAdjust="0"/>
  </p:normalViewPr>
  <p:slideViewPr>
    <p:cSldViewPr>
      <p:cViewPr varScale="1">
        <p:scale>
          <a:sx n="85" d="100"/>
          <a:sy n="85" d="100"/>
        </p:scale>
        <p:origin x="96" y="84"/>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2021/7/12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8</a:t>
            </a:fld>
            <a:endParaRPr lang="zh-CN" altLang="en-US"/>
          </a:p>
        </p:txBody>
      </p:sp>
    </p:spTree>
    <p:extLst>
      <p:ext uri="{BB962C8B-B14F-4D97-AF65-F5344CB8AC3E}">
        <p14:creationId xmlns:p14="http://schemas.microsoft.com/office/powerpoint/2010/main" val="334661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BEE7376-8900-C74F-A3DA-A493F43D55D9}" type="slidenum">
              <a:rPr lang="en-US" smtClean="0"/>
              <a:pPr/>
              <a:t>79</a:t>
            </a:fld>
            <a:endParaRPr lang="en-US"/>
          </a:p>
        </p:txBody>
      </p:sp>
    </p:spTree>
    <p:extLst>
      <p:ext uri="{BB962C8B-B14F-4D97-AF65-F5344CB8AC3E}">
        <p14:creationId xmlns:p14="http://schemas.microsoft.com/office/powerpoint/2010/main" val="142001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BEE7376-8900-C74F-A3DA-A493F43D55D9}" type="slidenum">
              <a:rPr lang="en-US" smtClean="0"/>
              <a:pPr/>
              <a:t>80</a:t>
            </a:fld>
            <a:endParaRPr lang="en-US"/>
          </a:p>
        </p:txBody>
      </p:sp>
    </p:spTree>
    <p:extLst>
      <p:ext uri="{BB962C8B-B14F-4D97-AF65-F5344CB8AC3E}">
        <p14:creationId xmlns:p14="http://schemas.microsoft.com/office/powerpoint/2010/main" val="4227447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BEE7376-8900-C74F-A3DA-A493F43D55D9}" type="slidenum">
              <a:rPr lang="en-US" smtClean="0"/>
              <a:pPr/>
              <a:t>81</a:t>
            </a:fld>
            <a:endParaRPr lang="en-US"/>
          </a:p>
        </p:txBody>
      </p:sp>
    </p:spTree>
    <p:extLst>
      <p:ext uri="{BB962C8B-B14F-4D97-AF65-F5344CB8AC3E}">
        <p14:creationId xmlns:p14="http://schemas.microsoft.com/office/powerpoint/2010/main" val="3547131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BEE7376-8900-C74F-A3DA-A493F43D55D9}" type="slidenum">
              <a:rPr lang="en-US" smtClean="0"/>
              <a:pPr/>
              <a:t>82</a:t>
            </a:fld>
            <a:endParaRPr lang="en-US"/>
          </a:p>
        </p:txBody>
      </p:sp>
    </p:spTree>
    <p:extLst>
      <p:ext uri="{BB962C8B-B14F-4D97-AF65-F5344CB8AC3E}">
        <p14:creationId xmlns:p14="http://schemas.microsoft.com/office/powerpoint/2010/main" val="252643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a:t>
            </a:r>
            <a:r>
              <a:rPr kumimoji="1" lang="en-US" altLang="zh-CN" dirty="0" err="1"/>
              <a:t>blog.csdn.net</a:t>
            </a:r>
            <a:r>
              <a:rPr kumimoji="1" lang="en-US" altLang="zh-CN" dirty="0"/>
              <a:t>/</a:t>
            </a:r>
            <a:r>
              <a:rPr kumimoji="1" lang="en-US" altLang="zh-CN" dirty="0" err="1"/>
              <a:t>nevasun</a:t>
            </a:r>
            <a:r>
              <a:rPr kumimoji="1" lang="en-US" altLang="zh-CN" dirty="0"/>
              <a:t>/article/details/7590882</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43</a:t>
            </a:fld>
            <a:endParaRPr lang="zh-CN" altLang="en-US"/>
          </a:p>
        </p:txBody>
      </p:sp>
    </p:spTree>
    <p:extLst>
      <p:ext uri="{BB962C8B-B14F-4D97-AF65-F5344CB8AC3E}">
        <p14:creationId xmlns:p14="http://schemas.microsoft.com/office/powerpoint/2010/main" val="295775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60</a:t>
            </a:fld>
            <a:endParaRPr lang="zh-CN" altLang="en-US"/>
          </a:p>
        </p:txBody>
      </p:sp>
    </p:spTree>
    <p:extLst>
      <p:ext uri="{BB962C8B-B14F-4D97-AF65-F5344CB8AC3E}">
        <p14:creationId xmlns:p14="http://schemas.microsoft.com/office/powerpoint/2010/main" val="393786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Echo</a:t>
            </a:r>
            <a:r>
              <a:rPr kumimoji="1" lang="zh-CN" altLang="en-US" dirty="0"/>
              <a:t> </a:t>
            </a:r>
            <a:r>
              <a:rPr kumimoji="1" lang="en-US" altLang="zh-CN" dirty="0"/>
              <a:t>bash</a:t>
            </a:r>
            <a:r>
              <a:rPr kumimoji="1" lang="zh-CN" altLang="en-US" dirty="0"/>
              <a:t> </a:t>
            </a:r>
            <a:r>
              <a:rPr kumimoji="1" lang="en-US" altLang="zh-CN" dirty="0"/>
              <a:t>is</a:t>
            </a:r>
            <a:r>
              <a:rPr kumimoji="1" lang="zh-CN" altLang="en-US" dirty="0"/>
              <a:t> </a:t>
            </a:r>
            <a:r>
              <a:rPr kumimoji="1" lang="en-US" altLang="zh-CN" dirty="0"/>
              <a:t>vulnerable!</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61</a:t>
            </a:fld>
            <a:endParaRPr lang="zh-CN" altLang="en-US"/>
          </a:p>
        </p:txBody>
      </p:sp>
    </p:spTree>
    <p:extLst>
      <p:ext uri="{BB962C8B-B14F-4D97-AF65-F5344CB8AC3E}">
        <p14:creationId xmlns:p14="http://schemas.microsoft.com/office/powerpoint/2010/main" val="82202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securityblog.redhat.com</a:t>
            </a:r>
            <a:r>
              <a:rPr kumimoji="1" lang="en-US" altLang="zh-CN" dirty="0"/>
              <a:t>/2014/09/24/bash-specially-crafted-environment-variables-code-injection-attack/</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62</a:t>
            </a:fld>
            <a:endParaRPr lang="zh-CN" altLang="en-US"/>
          </a:p>
        </p:txBody>
      </p:sp>
    </p:spTree>
    <p:extLst>
      <p:ext uri="{BB962C8B-B14F-4D97-AF65-F5344CB8AC3E}">
        <p14:creationId xmlns:p14="http://schemas.microsoft.com/office/powerpoint/2010/main" val="193189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a:t>
            </a:r>
            <a:r>
              <a:rPr kumimoji="1" lang="zh-CN" altLang="en-US" dirty="0"/>
              <a:t> </a:t>
            </a:r>
            <a:r>
              <a:rPr kumimoji="1" lang="en-US" altLang="zh-CN" dirty="0"/>
              <a:t>about</a:t>
            </a:r>
            <a:r>
              <a:rPr kumimoji="1" lang="zh-CN" altLang="en-US" dirty="0"/>
              <a:t> </a:t>
            </a:r>
            <a:r>
              <a:rPr kumimoji="1" lang="en-US" altLang="zh-CN" dirty="0"/>
              <a:t>change</a:t>
            </a:r>
            <a:r>
              <a:rPr kumimoji="1" lang="zh-CN" altLang="en-US" dirty="0"/>
              <a:t> </a:t>
            </a:r>
            <a:r>
              <a:rPr kumimoji="1" lang="en-US" altLang="zh-CN" dirty="0"/>
              <a:t>echo</a:t>
            </a:r>
            <a:r>
              <a:rPr kumimoji="1" lang="zh-CN" altLang="en-US" dirty="0"/>
              <a:t> </a:t>
            </a:r>
            <a:r>
              <a:rPr kumimoji="1" lang="en-US" altLang="zh-CN" dirty="0"/>
              <a:t>to</a:t>
            </a:r>
            <a:r>
              <a:rPr kumimoji="1" lang="zh-CN" altLang="en-US" dirty="0"/>
              <a:t> </a:t>
            </a:r>
            <a:r>
              <a:rPr kumimoji="1" lang="en-US" altLang="zh-CN" dirty="0"/>
              <a:t>some</a:t>
            </a:r>
            <a:r>
              <a:rPr kumimoji="1" lang="zh-CN" altLang="en-US" dirty="0"/>
              <a:t> </a:t>
            </a:r>
            <a:r>
              <a:rPr kumimoji="1" lang="en-US" altLang="zh-CN" dirty="0"/>
              <a:t>other</a:t>
            </a:r>
            <a:r>
              <a:rPr kumimoji="1" lang="zh-CN" altLang="en-US" dirty="0"/>
              <a:t> </a:t>
            </a:r>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63</a:t>
            </a:fld>
            <a:endParaRPr lang="zh-CN" altLang="en-US"/>
          </a:p>
        </p:txBody>
      </p:sp>
    </p:spTree>
    <p:extLst>
      <p:ext uri="{BB962C8B-B14F-4D97-AF65-F5344CB8AC3E}">
        <p14:creationId xmlns:p14="http://schemas.microsoft.com/office/powerpoint/2010/main" val="78781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i="0" dirty="0">
                <a:latin typeface="Myriad Pro Light"/>
                <a:cs typeface="Myriad Pro Light"/>
              </a:rPr>
              <a:t>You can use ‘</a:t>
            </a:r>
            <a:r>
              <a:rPr kumimoji="1" lang="en-US" altLang="zh-CN" b="0" i="0" dirty="0" err="1">
                <a:latin typeface="Myriad Pro Light"/>
                <a:cs typeface="Myriad Pro Light"/>
              </a:rPr>
              <a:t>rm</a:t>
            </a:r>
            <a:r>
              <a:rPr kumimoji="1" lang="en-US" altLang="zh-CN" b="0" i="0" dirty="0">
                <a:latin typeface="Myriad Pro Light"/>
                <a:cs typeface="Myriad Pro Light"/>
              </a:rPr>
              <a:t> ./-l’ to remove the file.</a:t>
            </a:r>
            <a:endParaRPr kumimoji="1" lang="zh-CN" altLang="en-US" b="0" i="0" dirty="0">
              <a:latin typeface="Myriad Pro Light"/>
              <a:cs typeface="Myriad Pro Light"/>
            </a:endParaRPr>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65</a:t>
            </a:fld>
            <a:endParaRPr lang="zh-CN" altLang="en-US"/>
          </a:p>
        </p:txBody>
      </p:sp>
    </p:spTree>
    <p:extLst>
      <p:ext uri="{BB962C8B-B14F-4D97-AF65-F5344CB8AC3E}">
        <p14:creationId xmlns:p14="http://schemas.microsoft.com/office/powerpoint/2010/main" val="358444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BEE7376-8900-C74F-A3DA-A493F43D55D9}" type="slidenum">
              <a:rPr lang="en-US" smtClean="0"/>
              <a:pPr/>
              <a:t>75</a:t>
            </a:fld>
            <a:endParaRPr lang="en-US"/>
          </a:p>
        </p:txBody>
      </p:sp>
    </p:spTree>
    <p:extLst>
      <p:ext uri="{BB962C8B-B14F-4D97-AF65-F5344CB8AC3E}">
        <p14:creationId xmlns:p14="http://schemas.microsoft.com/office/powerpoint/2010/main" val="425929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BEE7376-8900-C74F-A3DA-A493F43D55D9}" type="slidenum">
              <a:rPr lang="en-US" smtClean="0"/>
              <a:pPr/>
              <a:t>77</a:t>
            </a:fld>
            <a:endParaRPr lang="en-US"/>
          </a:p>
        </p:txBody>
      </p:sp>
    </p:spTree>
    <p:extLst>
      <p:ext uri="{BB962C8B-B14F-4D97-AF65-F5344CB8AC3E}">
        <p14:creationId xmlns:p14="http://schemas.microsoft.com/office/powerpoint/2010/main" val="407675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normAutofit/>
          </a:bodyPr>
          <a:lstStyle>
            <a:lvl1pPr>
              <a:defRPr sz="3200">
                <a:latin typeface="Arial" panose="020B0604020202020204" pitchFamily="34" charset="0"/>
                <a:ea typeface="DengXian" charset="0"/>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600" b="0" i="0">
                <a:latin typeface="Arial" panose="020B0604020202020204" pitchFamily="34" charset="0"/>
                <a:ea typeface="DengXian" charset="0"/>
                <a:cs typeface="Arial" panose="020B0604020202020204" pitchFamily="34" charset="0"/>
              </a:defRPr>
            </a:lvl1pPr>
            <a:lvl2pPr marL="742950" indent="-285750">
              <a:lnSpc>
                <a:spcPct val="120000"/>
              </a:lnSpc>
              <a:buFont typeface="Arial" charset="0"/>
              <a:buChar char="•"/>
              <a:defRPr sz="2400" b="0" i="0">
                <a:latin typeface="Arial" panose="020B0604020202020204" pitchFamily="34" charset="0"/>
                <a:ea typeface="DengXian" charset="0"/>
                <a:cs typeface="Arial" panose="020B0604020202020204" pitchFamily="34" charset="0"/>
              </a:defRPr>
            </a:lvl2pPr>
            <a:lvl3pPr>
              <a:lnSpc>
                <a:spcPct val="120000"/>
              </a:lnSpc>
              <a:defRPr sz="2000" b="0" i="0">
                <a:latin typeface="Arial" panose="020B0604020202020204" pitchFamily="34" charset="0"/>
                <a:ea typeface="DengXian" charset="0"/>
                <a:cs typeface="Arial" panose="020B0604020202020204" pitchFamily="34" charset="0"/>
              </a:defRPr>
            </a:lvl3pPr>
            <a:lvl4pPr>
              <a:lnSpc>
                <a:spcPct val="120000"/>
              </a:lnSpc>
              <a:defRPr sz="1800" b="0" i="0">
                <a:latin typeface="Arial" panose="020B0604020202020204" pitchFamily="34" charset="0"/>
                <a:ea typeface="DengXian" charset="0"/>
                <a:cs typeface="Arial" panose="020B0604020202020204" pitchFamily="34" charset="0"/>
              </a:defRPr>
            </a:lvl4pPr>
            <a:lvl5pPr>
              <a:lnSpc>
                <a:spcPct val="120000"/>
              </a:lnSpc>
              <a:defRPr sz="1800" b="0" i="0">
                <a:latin typeface="Arial" panose="020B0604020202020204" pitchFamily="34" charset="0"/>
                <a:ea typeface="DengXian" charset="0"/>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6A7A40B-EA42-4A59-BDB5-85EFA65BC5FC}" type="datetimeFigureOut">
              <a:rPr lang="zh-CN" altLang="en-US" smtClean="0"/>
              <a:pPr/>
              <a:t>2021/7/12</a:t>
            </a:fld>
            <a:endParaRPr lang="zh-CN" altLang="en-US">
              <a:latin typeface="Arial" panose="020B060402020202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zh-CN" altLang="en-US">
              <a:latin typeface="Arial" panose="020B0604020202020204" pitchFamily="34" charset="0"/>
              <a:cs typeface="Arial" panose="020B0604020202020204" pitchFamily="34" charset="0"/>
            </a:endParaRPr>
          </a:p>
        </p:txBody>
      </p:sp>
      <p:sp>
        <p:nvSpPr>
          <p:cNvPr id="6" name="灯片编号占位符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DE361C3-C043-4A6E-BDCE-8DA1E7D90A3B}" type="slidenum">
              <a:rPr lang="zh-CN" altLang="en-US" smtClean="0"/>
              <a:pPr/>
              <a:t>‹#›</a:t>
            </a:fld>
            <a:endParaRPr lang="zh-CN" altLang="en-US">
              <a:latin typeface="Arial" panose="020B0604020202020204" pitchFamily="34" charset="0"/>
              <a:cs typeface="Arial" panose="020B0604020202020204" pitchFamily="34" charset="0"/>
            </a:endParaRPr>
          </a:p>
        </p:txBody>
      </p:sp>
      <p:sp>
        <p:nvSpPr>
          <p:cNvPr id="7" name="矩形 6"/>
          <p:cNvSpPr/>
          <p:nvPr userDrawn="1"/>
        </p:nvSpPr>
        <p:spPr>
          <a:xfrm>
            <a:off x="-57077" y="457235"/>
            <a:ext cx="164581"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solidFill>
                  <a:schemeClr val="accent2"/>
                </a:solidFill>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DengXian" charset="0"/>
                <a:cs typeface="Arial" panose="020B0604020202020204" pitchFamily="34" charset="0"/>
              </a:defRPr>
            </a:lvl1pPr>
          </a:lstStyle>
          <a:p>
            <a:fld id="{66A7A40B-EA42-4A59-BDB5-85EFA65BC5FC}" type="datetimeFigureOut">
              <a:rPr lang="zh-CN" altLang="en-US" smtClean="0"/>
              <a:pPr/>
              <a:t>2021/7/12</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DengXian" charset="0"/>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DengXian" charset="0"/>
                <a:cs typeface="Arial" panose="020B0604020202020204" pitchFamily="34"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lumMod val="75000"/>
              <a:lumOff val="25000"/>
            </a:schemeClr>
          </a:solidFill>
          <a:latin typeface="Arial" panose="020B0604020202020204" pitchFamily="34" charset="0"/>
          <a:ea typeface="DengXian" charset="0"/>
          <a:cs typeface="Arial" panose="020B0604020202020204" pitchFamily="34"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Arial" panose="020B0604020202020204" pitchFamily="34" charset="0"/>
          <a:ea typeface="DengXian" charset="0"/>
          <a:cs typeface="Arial" panose="020B0604020202020204" pitchFamily="34"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Arial" panose="020B0604020202020204" pitchFamily="34" charset="0"/>
          <a:ea typeface="DengXian" charset="0"/>
          <a:cs typeface="Arial" panose="020B0604020202020204" pitchFamily="34"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Arial" panose="020B0604020202020204" pitchFamily="34" charset="0"/>
          <a:ea typeface="DengXian" charset="0"/>
          <a:cs typeface="Arial" panose="020B0604020202020204" pitchFamily="34"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Arial" panose="020B0604020202020204" pitchFamily="34" charset="0"/>
          <a:ea typeface="DengXian" charset="0"/>
          <a:cs typeface="Arial" panose="020B0604020202020204" pitchFamily="34"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Arial" panose="020B0604020202020204" pitchFamily="34" charset="0"/>
          <a:ea typeface="DengXian"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Kernel_(operating_syste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ipads.se.sjtu.edu.cn/courses/c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000" dirty="0">
                <a:solidFill>
                  <a:schemeClr val="bg1"/>
                </a:solidFill>
                <a:ea typeface="Microsoft YaHei" charset="0"/>
              </a:rPr>
              <a:t>Introduction</a:t>
            </a:r>
            <a:endParaRPr kumimoji="1" lang="zh-CN" altLang="en-US" sz="4000" dirty="0">
              <a:solidFill>
                <a:schemeClr val="bg1"/>
              </a:solidFill>
              <a:ea typeface="Microsoft YaHei" charset="0"/>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b="1" dirty="0">
                <a:solidFill>
                  <a:schemeClr val="bg1"/>
                </a:solidFill>
              </a:rPr>
              <a:t>C</a:t>
            </a:r>
            <a:r>
              <a:rPr lang="en-US" altLang="zh-CN" sz="1600" dirty="0">
                <a:solidFill>
                  <a:schemeClr val="accent2">
                    <a:lumMod val="20000"/>
                    <a:lumOff val="80000"/>
                  </a:schemeClr>
                </a:solidFill>
              </a:rPr>
              <a:t>omputer</a:t>
            </a:r>
            <a:r>
              <a:rPr lang="zh-CN" altLang="en-US" sz="1600" dirty="0">
                <a:solidFill>
                  <a:schemeClr val="accent2">
                    <a:lumMod val="20000"/>
                    <a:lumOff val="80000"/>
                  </a:schemeClr>
                </a:solidFill>
              </a:rPr>
              <a:t> </a:t>
            </a:r>
            <a:r>
              <a:rPr lang="en-US" altLang="zh-CN" sz="1600" b="1" dirty="0">
                <a:solidFill>
                  <a:schemeClr val="bg1"/>
                </a:solidFill>
              </a:rPr>
              <a:t>S</a:t>
            </a:r>
            <a:r>
              <a:rPr lang="en-US" altLang="zh-CN" sz="1600" dirty="0">
                <a:solidFill>
                  <a:schemeClr val="accent2">
                    <a:lumMod val="20000"/>
                    <a:lumOff val="80000"/>
                  </a:schemeClr>
                </a:solidFill>
              </a:rPr>
              <a:t>ystem</a:t>
            </a:r>
            <a:r>
              <a:rPr lang="zh-CN" altLang="en-US" sz="1600" dirty="0">
                <a:solidFill>
                  <a:schemeClr val="accent2">
                    <a:lumMod val="20000"/>
                    <a:lumOff val="80000"/>
                  </a:schemeClr>
                </a:solidFill>
              </a:rPr>
              <a:t> </a:t>
            </a:r>
            <a:r>
              <a:rPr lang="en-US" altLang="zh-CN" sz="1600" b="1" dirty="0">
                <a:solidFill>
                  <a:schemeClr val="bg1"/>
                </a:solidFill>
              </a:rPr>
              <a:t>P</a:t>
            </a:r>
            <a:r>
              <a:rPr lang="en-US" altLang="zh-CN" sz="1600" dirty="0">
                <a:solidFill>
                  <a:schemeClr val="accent2">
                    <a:lumMod val="20000"/>
                    <a:lumOff val="80000"/>
                  </a:schemeClr>
                </a:solidFill>
              </a:rPr>
              <a:t>rinciples,</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Fall</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2020</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(IPADS,</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SJTU)</a:t>
            </a:r>
            <a:endParaRPr lang="zh-CN" altLang="en-US" sz="1600" dirty="0">
              <a:solidFill>
                <a:schemeClr val="accent2">
                  <a:lumMod val="20000"/>
                  <a:lumOff val="80000"/>
                </a:schemeClr>
              </a:solidFill>
            </a:endParaRPr>
          </a:p>
        </p:txBody>
      </p:sp>
      <p:sp>
        <p:nvSpPr>
          <p:cNvPr id="7" name="标题 4"/>
          <p:cNvSpPr txBox="1">
            <a:spLocks/>
          </p:cNvSpPr>
          <p:nvPr/>
        </p:nvSpPr>
        <p:spPr>
          <a:xfrm>
            <a:off x="4652736" y="4441676"/>
            <a:ext cx="4090388" cy="122502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pPr algn="r"/>
            <a:endParaRPr kumimoji="1" lang="zh-CN" altLang="en-US" sz="1800" dirty="0">
              <a:solidFill>
                <a:schemeClr val="accent4">
                  <a:lumMod val="50000"/>
                </a:schemeClr>
              </a:solidFill>
              <a:latin typeface="Arial" panose="020B0604020202020204" pitchFamily="34" charset="0"/>
              <a:ea typeface="DengXian" charset="0"/>
              <a:cs typeface="Arial" panose="020B0604020202020204" pitchFamily="34" charset="0"/>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Arial" panose="020B0604020202020204" pitchFamily="34" charset="0"/>
              <a:ea typeface="DengXian" charset="0"/>
              <a:cs typeface="Arial" panose="020B0604020202020204" pitchFamily="34" charset="0"/>
            </a:endParaRPr>
          </a:p>
        </p:txBody>
      </p:sp>
      <p:sp>
        <p:nvSpPr>
          <p:cNvPr id="2" name="矩形 1"/>
          <p:cNvSpPr/>
          <p:nvPr/>
        </p:nvSpPr>
        <p:spPr>
          <a:xfrm>
            <a:off x="683567" y="3892766"/>
            <a:ext cx="7920881" cy="1050929"/>
          </a:xfrm>
          <a:prstGeom prst="rect">
            <a:avLst/>
          </a:prstGeom>
        </p:spPr>
        <p:txBody>
          <a:bodyPr wrap="square">
            <a:spAutoFit/>
          </a:bodyPr>
          <a:lstStyle/>
          <a:p>
            <a:pPr>
              <a:lnSpc>
                <a:spcPct val="150000"/>
              </a:lnSpc>
            </a:pPr>
            <a:r>
              <a:rPr lang="en-US" altLang="zh-CN" sz="2400" dirty="0">
                <a:solidFill>
                  <a:schemeClr val="accent2"/>
                </a:solidFill>
                <a:latin typeface="Arial" panose="020B0604020202020204" pitchFamily="34" charset="0"/>
                <a:ea typeface="Microsoft YaHei Light" charset="0"/>
                <a:cs typeface="Arial" panose="020B0604020202020204" pitchFamily="34" charset="0"/>
              </a:rPr>
              <a:t>Complexity VS. Simplicity</a:t>
            </a:r>
          </a:p>
          <a:p>
            <a:pPr>
              <a:lnSpc>
                <a:spcPct val="150000"/>
              </a:lnSpc>
            </a:pPr>
            <a:endParaRPr lang="en-US" altLang="zh-CN" sz="2000" dirty="0">
              <a:solidFill>
                <a:schemeClr val="accent2"/>
              </a:solidFill>
              <a:latin typeface="Arial" panose="020B0604020202020204" pitchFamily="34" charset="0"/>
              <a:ea typeface="Microsoft YaHei Light" charset="0"/>
              <a:cs typeface="Arial" panose="020B0604020202020204" pitchFamily="34" charset="0"/>
            </a:endParaRPr>
          </a:p>
        </p:txBody>
      </p:sp>
      <p:sp>
        <p:nvSpPr>
          <p:cNvPr id="3" name="矩形 2"/>
          <p:cNvSpPr/>
          <p:nvPr/>
        </p:nvSpPr>
        <p:spPr>
          <a:xfrm>
            <a:off x="683566" y="4645601"/>
            <a:ext cx="1159356" cy="456472"/>
          </a:xfrm>
          <a:prstGeom prst="rect">
            <a:avLst/>
          </a:prstGeom>
        </p:spPr>
        <p:txBody>
          <a:bodyPr wrap="none">
            <a:spAutoFit/>
          </a:bodyPr>
          <a:lstStyle/>
          <a:p>
            <a:pPr>
              <a:lnSpc>
                <a:spcPct val="150000"/>
              </a:lnSpc>
            </a:pPr>
            <a:r>
              <a:rPr lang="en-US" altLang="zh-CN" dirty="0">
                <a:solidFill>
                  <a:schemeClr val="accent2"/>
                </a:solidFill>
                <a:latin typeface="Arial" panose="020B0604020202020204" pitchFamily="34" charset="0"/>
                <a:ea typeface="Microsoft YaHei Light" charset="0"/>
                <a:cs typeface="Arial" panose="020B0604020202020204" pitchFamily="34" charset="0"/>
              </a:rPr>
              <a:t>Yubin Xia</a:t>
            </a:r>
            <a:endParaRPr lang="sk-SK" altLang="zh-CN" dirty="0">
              <a:solidFill>
                <a:schemeClr val="accent2"/>
              </a:solidFill>
              <a:latin typeface="Arial" panose="020B0604020202020204" pitchFamily="34" charset="0"/>
              <a:ea typeface="Microsoft YaHei Light" charset="0"/>
              <a:cs typeface="Arial" panose="020B0604020202020204" pitchFamily="34" charset="0"/>
            </a:endParaRP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3D7D33-5DCC-5B4A-9CF3-A28A2F9E0579}"/>
              </a:ext>
            </a:extLst>
          </p:cNvPr>
          <p:cNvPicPr>
            <a:picLocks noChangeAspect="1"/>
          </p:cNvPicPr>
          <p:nvPr/>
        </p:nvPicPr>
        <p:blipFill>
          <a:blip r:embed="rId2"/>
          <a:stretch>
            <a:fillRect/>
          </a:stretch>
        </p:blipFill>
        <p:spPr>
          <a:xfrm>
            <a:off x="854603" y="482805"/>
            <a:ext cx="7290573" cy="1959624"/>
          </a:xfrm>
          <a:prstGeom prst="rect">
            <a:avLst/>
          </a:prstGeom>
        </p:spPr>
      </p:pic>
      <p:pic>
        <p:nvPicPr>
          <p:cNvPr id="2050" name="Picture 2" descr="Amazon Drivers Are Hanging Smartphones In Trees To Get More Work">
            <a:extLst>
              <a:ext uri="{FF2B5EF4-FFF2-40B4-BE49-F238E27FC236}">
                <a16:creationId xmlns:a16="http://schemas.microsoft.com/office/drawing/2014/main" id="{935887B9-9867-3240-96B3-84F0D5B839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2785492"/>
            <a:ext cx="3433387" cy="228300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8DF3B56E-921A-CA45-B787-A806C33D91DC}"/>
              </a:ext>
            </a:extLst>
          </p:cNvPr>
          <p:cNvSpPr/>
          <p:nvPr/>
        </p:nvSpPr>
        <p:spPr>
          <a:xfrm>
            <a:off x="850484" y="2729050"/>
            <a:ext cx="3834898" cy="2462213"/>
          </a:xfrm>
          <a:prstGeom prst="rect">
            <a:avLst/>
          </a:prstGeom>
        </p:spPr>
        <p:txBody>
          <a:bodyPr wrap="square">
            <a:spAutoFit/>
          </a:bodyPr>
          <a:lstStyle/>
          <a:p>
            <a:r>
              <a:rPr lang="en" altLang="zh-CN" sz="1400" dirty="0">
                <a:latin typeface="Times New Roman" panose="02020603050405020304" pitchFamily="18" charset="0"/>
              </a:rPr>
              <a:t>Someone places several devices in a tree located close to the station where deliveries originate. Drivers in on the plot then sync their own phones with the ones in the tree and wait nearby for an order pickup. The reason for the odd placement, according to experts and people with direct knowledge of Amazon’s operations, is to take advantage of the handsets’ proximity to the station, combined with software that constantly monitors Amazon’s dispatch network, to get a split-second jump on competing drivers.</a:t>
            </a:r>
            <a:endParaRPr lang="en" altLang="zh-CN" sz="1400" dirty="0">
              <a:effectLst/>
            </a:endParaRPr>
          </a:p>
        </p:txBody>
      </p:sp>
    </p:spTree>
    <p:extLst>
      <p:ext uri="{BB962C8B-B14F-4D97-AF65-F5344CB8AC3E}">
        <p14:creationId xmlns:p14="http://schemas.microsoft.com/office/powerpoint/2010/main" val="169961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200" dirty="0"/>
              <a:t>Reason-2: For Profit (To Solve Problems)</a:t>
            </a:r>
            <a:endParaRPr kumimoji="1" lang="zh-CN" altLang="en-US" sz="3200" dirty="0"/>
          </a:p>
        </p:txBody>
      </p:sp>
      <p:sp>
        <p:nvSpPr>
          <p:cNvPr id="3" name="内容占位符 2"/>
          <p:cNvSpPr>
            <a:spLocks noGrp="1"/>
          </p:cNvSpPr>
          <p:nvPr>
            <p:ph idx="1"/>
          </p:nvPr>
        </p:nvSpPr>
        <p:spPr>
          <a:xfrm>
            <a:off x="457200" y="1333500"/>
            <a:ext cx="8229600" cy="4116287"/>
          </a:xfrm>
        </p:spPr>
        <p:txBody>
          <a:bodyPr>
            <a:normAutofit/>
          </a:bodyPr>
          <a:lstStyle/>
          <a:p>
            <a:r>
              <a:rPr kumimoji="1" lang="en-US" altLang="zh-CN" sz="2400" dirty="0"/>
              <a:t>System is</a:t>
            </a:r>
            <a:r>
              <a:rPr kumimoji="1" lang="zh-CN" altLang="en-US" sz="2400" dirty="0"/>
              <a:t> </a:t>
            </a:r>
            <a:r>
              <a:rPr kumimoji="1" lang="en-US" altLang="zh-CN" sz="2400" dirty="0"/>
              <a:t>low-level,</a:t>
            </a:r>
            <a:r>
              <a:rPr kumimoji="1" lang="zh-CN" altLang="en-US" sz="2400" dirty="0"/>
              <a:t> </a:t>
            </a:r>
            <a:r>
              <a:rPr kumimoji="1" lang="en-US" altLang="zh-CN" sz="2400" dirty="0"/>
              <a:t>under</a:t>
            </a:r>
            <a:r>
              <a:rPr kumimoji="1" lang="zh-CN" altLang="en-US" sz="2400" dirty="0"/>
              <a:t> </a:t>
            </a:r>
            <a:r>
              <a:rPr kumimoji="1" lang="en-US" altLang="zh-CN" sz="2400" dirty="0"/>
              <a:t>other</a:t>
            </a:r>
            <a:r>
              <a:rPr kumimoji="1" lang="zh-CN" altLang="en-US" sz="2400" dirty="0"/>
              <a:t> </a:t>
            </a:r>
            <a:r>
              <a:rPr kumimoji="1" lang="en-US" altLang="zh-CN" sz="2400" dirty="0"/>
              <a:t>components</a:t>
            </a:r>
          </a:p>
          <a:p>
            <a:pPr lvl="1"/>
            <a:r>
              <a:rPr kumimoji="1" lang="en-US" altLang="zh-CN" sz="2000" dirty="0">
                <a:solidFill>
                  <a:srgbClr val="C00000"/>
                </a:solidFill>
              </a:rPr>
              <a:t>New features</a:t>
            </a:r>
            <a:r>
              <a:rPr kumimoji="1" lang="en-US" altLang="zh-CN" sz="2000" dirty="0"/>
              <a:t>: migration, snapshot, replay, fault tolerant, etc.</a:t>
            </a:r>
          </a:p>
          <a:p>
            <a:pPr lvl="1"/>
            <a:r>
              <a:rPr kumimoji="1" lang="en-US" altLang="zh-CN" sz="2000" dirty="0">
                <a:solidFill>
                  <a:srgbClr val="C00000"/>
                </a:solidFill>
              </a:rPr>
              <a:t>Performance</a:t>
            </a:r>
            <a:r>
              <a:rPr kumimoji="1" lang="en-US" altLang="zh-CN" sz="2000" dirty="0"/>
              <a:t>: hardware features, kernel primitives, system-level profiling, consistency model, etc.</a:t>
            </a:r>
          </a:p>
          <a:p>
            <a:pPr lvl="1"/>
            <a:r>
              <a:rPr kumimoji="1" lang="en-US" altLang="zh-CN" sz="2000" dirty="0">
                <a:solidFill>
                  <a:srgbClr val="C00000"/>
                </a:solidFill>
              </a:rPr>
              <a:t>Security</a:t>
            </a:r>
            <a:r>
              <a:rPr kumimoji="1" lang="en-US" altLang="zh-CN" sz="2000" dirty="0"/>
              <a:t>: buffer overflow, ROP/JOP, side-channel, etc.</a:t>
            </a:r>
          </a:p>
          <a:p>
            <a:endParaRPr kumimoji="1" lang="en-US" altLang="zh-CN" sz="2400" dirty="0"/>
          </a:p>
          <a:p>
            <a:r>
              <a:rPr kumimoji="1" lang="en-US" altLang="zh-CN" sz="2400" dirty="0"/>
              <a:t>Chance to have a start-up</a:t>
            </a:r>
            <a:endParaRPr kumimoji="1" lang="zh-CN" altLang="en-US" sz="2400" dirty="0"/>
          </a:p>
        </p:txBody>
      </p:sp>
    </p:spTree>
    <p:extLst>
      <p:ext uri="{BB962C8B-B14F-4D97-AF65-F5344CB8AC3E}">
        <p14:creationId xmlns:p14="http://schemas.microsoft.com/office/powerpoint/2010/main" val="329930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Principles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3438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General Design Principles: 1/3</a:t>
            </a:r>
            <a:endParaRPr lang="zh-CN" altLang="en-US" dirty="0"/>
          </a:p>
        </p:txBody>
      </p:sp>
      <p:sp>
        <p:nvSpPr>
          <p:cNvPr id="3" name="内容占位符 2"/>
          <p:cNvSpPr>
            <a:spLocks noGrp="1"/>
          </p:cNvSpPr>
          <p:nvPr>
            <p:ph idx="1"/>
          </p:nvPr>
        </p:nvSpPr>
        <p:spPr>
          <a:xfrm>
            <a:off x="457200" y="1333501"/>
            <a:ext cx="8579296" cy="3771636"/>
          </a:xfrm>
        </p:spPr>
        <p:txBody>
          <a:bodyPr>
            <a:normAutofit/>
          </a:bodyPr>
          <a:lstStyle/>
          <a:p>
            <a:r>
              <a:rPr lang="en-US" altLang="zh-CN" dirty="0"/>
              <a:t>Adopt sweeping simplifications</a:t>
            </a:r>
          </a:p>
          <a:p>
            <a:r>
              <a:rPr lang="en-US" altLang="zh-CN" dirty="0"/>
              <a:t>Avoid excessive generality</a:t>
            </a:r>
          </a:p>
          <a:p>
            <a:r>
              <a:rPr lang="en-US" altLang="zh-CN" dirty="0"/>
              <a:t>Avoid rarely used components</a:t>
            </a:r>
          </a:p>
          <a:p>
            <a:r>
              <a:rPr lang="en-US" altLang="zh-CN" dirty="0"/>
              <a:t>Be explicit</a:t>
            </a:r>
          </a:p>
          <a:p>
            <a:r>
              <a:rPr lang="en-US" altLang="zh-CN" dirty="0"/>
              <a:t>Decouple modules with indirection</a:t>
            </a:r>
          </a:p>
          <a:p>
            <a:r>
              <a:rPr lang="en-US" altLang="zh-CN" dirty="0"/>
              <a:t>Design for iteration</a:t>
            </a:r>
          </a:p>
        </p:txBody>
      </p:sp>
    </p:spTree>
    <p:extLst>
      <p:ext uri="{BB962C8B-B14F-4D97-AF65-F5344CB8AC3E}">
        <p14:creationId xmlns:p14="http://schemas.microsoft.com/office/powerpoint/2010/main" val="398329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Design Principles: 2/3</a:t>
            </a:r>
            <a:endParaRPr kumimoji="1" lang="zh-CN" altLang="en-US" dirty="0"/>
          </a:p>
        </p:txBody>
      </p:sp>
      <p:sp>
        <p:nvSpPr>
          <p:cNvPr id="3" name="内容占位符 2"/>
          <p:cNvSpPr>
            <a:spLocks noGrp="1"/>
          </p:cNvSpPr>
          <p:nvPr>
            <p:ph idx="1"/>
          </p:nvPr>
        </p:nvSpPr>
        <p:spPr/>
        <p:txBody>
          <a:bodyPr/>
          <a:lstStyle/>
          <a:p>
            <a:r>
              <a:rPr kumimoji="1" lang="en-US" altLang="zh-CN" dirty="0"/>
              <a:t>End-to-end argument</a:t>
            </a:r>
          </a:p>
          <a:p>
            <a:r>
              <a:rPr kumimoji="1" lang="en-US" altLang="zh-CN" dirty="0"/>
              <a:t>Escalating complexity principle</a:t>
            </a:r>
          </a:p>
          <a:p>
            <a:r>
              <a:rPr kumimoji="1" lang="en-US" altLang="zh-CN" dirty="0"/>
              <a:t>Incommensurate scaling rule</a:t>
            </a:r>
          </a:p>
          <a:p>
            <a:r>
              <a:rPr kumimoji="1" lang="en-US" altLang="zh-CN" dirty="0"/>
              <a:t>Keep digging principle</a:t>
            </a:r>
          </a:p>
          <a:p>
            <a:r>
              <a:rPr kumimoji="1" lang="en-US" altLang="zh-CN" dirty="0"/>
              <a:t>Law of diminishing returns</a:t>
            </a:r>
          </a:p>
          <a:p>
            <a:r>
              <a:rPr kumimoji="1" lang="en-US" altLang="zh-CN" dirty="0"/>
              <a:t>Open design principle</a:t>
            </a:r>
            <a:endParaRPr kumimoji="1" lang="zh-CN" altLang="en-US" dirty="0"/>
          </a:p>
        </p:txBody>
      </p:sp>
    </p:spTree>
    <p:extLst>
      <p:ext uri="{BB962C8B-B14F-4D97-AF65-F5344CB8AC3E}">
        <p14:creationId xmlns:p14="http://schemas.microsoft.com/office/powerpoint/2010/main" val="125577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Design Principles: 3/3</a:t>
            </a:r>
            <a:endParaRPr kumimoji="1" lang="zh-CN" altLang="en-US" dirty="0"/>
          </a:p>
        </p:txBody>
      </p:sp>
      <p:sp>
        <p:nvSpPr>
          <p:cNvPr id="3" name="内容占位符 2"/>
          <p:cNvSpPr>
            <a:spLocks noGrp="1"/>
          </p:cNvSpPr>
          <p:nvPr>
            <p:ph idx="1"/>
          </p:nvPr>
        </p:nvSpPr>
        <p:spPr/>
        <p:txBody>
          <a:bodyPr/>
          <a:lstStyle/>
          <a:p>
            <a:r>
              <a:rPr kumimoji="1" lang="en-US" altLang="zh-CN" dirty="0"/>
              <a:t>Principle of least astonishment</a:t>
            </a:r>
          </a:p>
          <a:p>
            <a:r>
              <a:rPr kumimoji="1" lang="en-US" altLang="zh-CN" dirty="0"/>
              <a:t>Robustness principle</a:t>
            </a:r>
          </a:p>
          <a:p>
            <a:r>
              <a:rPr kumimoji="1" lang="en-US" altLang="zh-CN" dirty="0"/>
              <a:t>Safety margin principle</a:t>
            </a:r>
          </a:p>
          <a:p>
            <a:r>
              <a:rPr kumimoji="1" lang="en-US" altLang="zh-CN" dirty="0"/>
              <a:t>Unyielding foundations rule</a:t>
            </a:r>
          </a:p>
        </p:txBody>
      </p:sp>
    </p:spTree>
    <p:extLst>
      <p:ext uri="{BB962C8B-B14F-4D97-AF65-F5344CB8AC3E}">
        <p14:creationId xmlns:p14="http://schemas.microsoft.com/office/powerpoint/2010/main" val="321816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Specific Area Principles (1/2)</a:t>
            </a:r>
            <a:endParaRPr kumimoji="1" lang="zh-CN" altLang="en-US" dirty="0"/>
          </a:p>
        </p:txBody>
      </p:sp>
      <p:sp>
        <p:nvSpPr>
          <p:cNvPr id="3" name="内容占位符 2"/>
          <p:cNvSpPr>
            <a:spLocks noGrp="1"/>
          </p:cNvSpPr>
          <p:nvPr>
            <p:ph idx="1"/>
          </p:nvPr>
        </p:nvSpPr>
        <p:spPr/>
        <p:txBody>
          <a:bodyPr/>
          <a:lstStyle/>
          <a:p>
            <a:r>
              <a:rPr kumimoji="1" lang="en-US" altLang="zh-CN" dirty="0"/>
              <a:t>Atomicity: Golden rule of atomicity</a:t>
            </a:r>
          </a:p>
          <a:p>
            <a:r>
              <a:rPr kumimoji="1" lang="en-US" altLang="zh-CN" dirty="0"/>
              <a:t>Coordination: One-writer principle</a:t>
            </a:r>
          </a:p>
          <a:p>
            <a:r>
              <a:rPr kumimoji="1" lang="en-US" altLang="zh-CN" dirty="0"/>
              <a:t>Durability: The durability mantra</a:t>
            </a:r>
          </a:p>
          <a:p>
            <a:r>
              <a:rPr kumimoji="1" lang="en-US" altLang="zh-CN" dirty="0"/>
              <a:t>Security: Minimize secrets</a:t>
            </a:r>
          </a:p>
          <a:p>
            <a:r>
              <a:rPr kumimoji="1" lang="en-US" altLang="zh-CN" dirty="0"/>
              <a:t>Security: Complete mediation</a:t>
            </a:r>
          </a:p>
          <a:p>
            <a:r>
              <a:rPr kumimoji="1" lang="en-US" altLang="zh-CN" dirty="0"/>
              <a:t>Security: Fail-safe defaults</a:t>
            </a:r>
            <a:endParaRPr kumimoji="1" lang="zh-CN" altLang="en-US" dirty="0"/>
          </a:p>
        </p:txBody>
      </p:sp>
    </p:spTree>
    <p:extLst>
      <p:ext uri="{BB962C8B-B14F-4D97-AF65-F5344CB8AC3E}">
        <p14:creationId xmlns:p14="http://schemas.microsoft.com/office/powerpoint/2010/main" val="389524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Specific Area Principles (2/2)</a:t>
            </a:r>
            <a:endParaRPr kumimoji="1" lang="zh-CN" altLang="en-US" dirty="0"/>
          </a:p>
        </p:txBody>
      </p:sp>
      <p:sp>
        <p:nvSpPr>
          <p:cNvPr id="3" name="内容占位符 2"/>
          <p:cNvSpPr>
            <a:spLocks noGrp="1"/>
          </p:cNvSpPr>
          <p:nvPr>
            <p:ph idx="1"/>
          </p:nvPr>
        </p:nvSpPr>
        <p:spPr/>
        <p:txBody>
          <a:bodyPr/>
          <a:lstStyle/>
          <a:p>
            <a:r>
              <a:rPr kumimoji="1" lang="en-US" altLang="zh-CN" dirty="0"/>
              <a:t>Security: Least privilege principle</a:t>
            </a:r>
          </a:p>
          <a:p>
            <a:r>
              <a:rPr kumimoji="1" lang="en-US" altLang="zh-CN" dirty="0"/>
              <a:t>Security: Economy of mechanism</a:t>
            </a:r>
          </a:p>
          <a:p>
            <a:r>
              <a:rPr kumimoji="1" lang="en-US" altLang="zh-CN" dirty="0"/>
              <a:t>Security: Minimize common mechanism</a:t>
            </a:r>
            <a:endParaRPr kumimoji="1" lang="zh-CN" altLang="en-US" dirty="0"/>
          </a:p>
        </p:txBody>
      </p:sp>
    </p:spTree>
    <p:extLst>
      <p:ext uri="{BB962C8B-B14F-4D97-AF65-F5344CB8AC3E}">
        <p14:creationId xmlns:p14="http://schemas.microsoft.com/office/powerpoint/2010/main" val="81624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Design Hints</a:t>
            </a:r>
            <a:endParaRPr kumimoji="1" lang="zh-CN" altLang="en-US" dirty="0"/>
          </a:p>
        </p:txBody>
      </p:sp>
      <p:sp>
        <p:nvSpPr>
          <p:cNvPr id="3" name="内容占位符 2"/>
          <p:cNvSpPr>
            <a:spLocks noGrp="1"/>
          </p:cNvSpPr>
          <p:nvPr>
            <p:ph idx="1"/>
          </p:nvPr>
        </p:nvSpPr>
        <p:spPr/>
        <p:txBody>
          <a:bodyPr/>
          <a:lstStyle/>
          <a:p>
            <a:r>
              <a:rPr kumimoji="1" lang="en-US" altLang="zh-CN" dirty="0"/>
              <a:t>Exploit brute force</a:t>
            </a:r>
          </a:p>
          <a:p>
            <a:r>
              <a:rPr kumimoji="1" lang="en-US" altLang="zh-CN" dirty="0"/>
              <a:t>Instead of reducing latency, hide it</a:t>
            </a:r>
          </a:p>
          <a:p>
            <a:r>
              <a:rPr kumimoji="1" lang="en-US" altLang="zh-CN" dirty="0"/>
              <a:t>Optimize for the common case</a:t>
            </a:r>
          </a:p>
          <a:p>
            <a:r>
              <a:rPr kumimoji="1" lang="en-US" altLang="zh-CN" dirty="0"/>
              <a:t>Separate mechanism from policy</a:t>
            </a:r>
            <a:endParaRPr kumimoji="1" lang="zh-CN" altLang="en-US" dirty="0"/>
          </a:p>
        </p:txBody>
      </p:sp>
    </p:spTree>
    <p:extLst>
      <p:ext uri="{BB962C8B-B14F-4D97-AF65-F5344CB8AC3E}">
        <p14:creationId xmlns:p14="http://schemas.microsoft.com/office/powerpoint/2010/main" val="671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Worse Is Better</a:t>
            </a:r>
            <a:endParaRPr kumimoji="1" lang="zh-CN" altLang="en-US" dirty="0"/>
          </a:p>
        </p:txBody>
      </p:sp>
      <p:sp>
        <p:nvSpPr>
          <p:cNvPr id="5" name="文本占位符 4"/>
          <p:cNvSpPr>
            <a:spLocks noGrp="1"/>
          </p:cNvSpPr>
          <p:nvPr>
            <p:ph type="body" idx="1"/>
          </p:nvPr>
        </p:nvSpPr>
        <p:spPr/>
        <p:txBody>
          <a:bodyPr/>
          <a:lstStyle/>
          <a:p>
            <a:r>
              <a:rPr kumimoji="1" lang="en-US" altLang="zh-CN" dirty="0">
                <a:solidFill>
                  <a:schemeClr val="tx1"/>
                </a:solidFill>
              </a:rPr>
              <a:t>Richard P. Gabriel</a:t>
            </a:r>
            <a:endParaRPr kumimoji="1" lang="zh-CN" altLang="en-US" dirty="0">
              <a:solidFill>
                <a:schemeClr val="tx1"/>
              </a:solidFill>
            </a:endParaRPr>
          </a:p>
        </p:txBody>
      </p:sp>
      <p:pic>
        <p:nvPicPr>
          <p:cNvPr id="2" name="图片 1"/>
          <p:cNvPicPr>
            <a:picLocks noChangeAspect="1"/>
          </p:cNvPicPr>
          <p:nvPr/>
        </p:nvPicPr>
        <p:blipFill>
          <a:blip r:embed="rId2"/>
          <a:stretch>
            <a:fillRect/>
          </a:stretch>
        </p:blipFill>
        <p:spPr>
          <a:xfrm>
            <a:off x="5940152" y="1129308"/>
            <a:ext cx="2649612" cy="3158025"/>
          </a:xfrm>
          <a:prstGeom prst="rect">
            <a:avLst/>
          </a:prstGeom>
          <a:effectLst>
            <a:outerShdw blurRad="50800" dist="38100" dir="2700000" algn="tl" rotWithShape="0">
              <a:prstClr val="black">
                <a:alpha val="40000"/>
              </a:prstClr>
            </a:outerShdw>
          </a:effectLst>
        </p:spPr>
      </p:pic>
      <p:sp>
        <p:nvSpPr>
          <p:cNvPr id="3" name="矩形 2"/>
          <p:cNvSpPr/>
          <p:nvPr/>
        </p:nvSpPr>
        <p:spPr>
          <a:xfrm>
            <a:off x="755576" y="5089748"/>
            <a:ext cx="7848872" cy="307777"/>
          </a:xfrm>
          <a:prstGeom prst="rect">
            <a:avLst/>
          </a:prstGeom>
        </p:spPr>
        <p:txBody>
          <a:bodyPr wrap="square">
            <a:spAutoFit/>
          </a:bodyPr>
          <a:lstStyle/>
          <a:p>
            <a:r>
              <a:rPr kumimoji="1" lang="en-US" altLang="zh-CN" sz="1400" dirty="0">
                <a:solidFill>
                  <a:schemeClr val="bg1">
                    <a:lumMod val="65000"/>
                  </a:schemeClr>
                </a:solidFill>
                <a:latin typeface="Arial" panose="020B0604020202020204" pitchFamily="34" charset="0"/>
                <a:ea typeface="等线" panose="02010600030101010101" pitchFamily="2" charset="-122"/>
              </a:rPr>
              <a:t>https://</a:t>
            </a:r>
            <a:r>
              <a:rPr kumimoji="1" lang="en-US" altLang="zh-CN" sz="1400" dirty="0" err="1">
                <a:solidFill>
                  <a:schemeClr val="bg1">
                    <a:lumMod val="65000"/>
                  </a:schemeClr>
                </a:solidFill>
                <a:latin typeface="Arial" panose="020B0604020202020204" pitchFamily="34" charset="0"/>
                <a:ea typeface="等线" panose="02010600030101010101" pitchFamily="2" charset="-122"/>
              </a:rPr>
              <a:t>www.dreamsongs.com</a:t>
            </a:r>
            <a:r>
              <a:rPr kumimoji="1" lang="en-US" altLang="zh-CN" sz="1400" dirty="0">
                <a:solidFill>
                  <a:schemeClr val="bg1">
                    <a:lumMod val="65000"/>
                  </a:schemeClr>
                </a:solidFill>
                <a:latin typeface="Arial" panose="020B0604020202020204" pitchFamily="34" charset="0"/>
                <a:ea typeface="等线" panose="02010600030101010101" pitchFamily="2" charset="-122"/>
              </a:rPr>
              <a:t>/</a:t>
            </a:r>
            <a:r>
              <a:rPr kumimoji="1" lang="en-US" altLang="zh-CN" sz="1400" dirty="0" err="1">
                <a:solidFill>
                  <a:schemeClr val="bg1">
                    <a:lumMod val="65000"/>
                  </a:schemeClr>
                </a:solidFill>
                <a:latin typeface="Arial" panose="020B0604020202020204" pitchFamily="34" charset="0"/>
                <a:ea typeface="等线" panose="02010600030101010101" pitchFamily="2" charset="-122"/>
              </a:rPr>
              <a:t>RiseOfWorseIsBetter.html</a:t>
            </a:r>
            <a:endParaRPr kumimoji="1" lang="zh-CN" altLang="en-US" sz="1400" dirty="0">
              <a:solidFill>
                <a:schemeClr val="bg1">
                  <a:lumMod val="65000"/>
                </a:schemeClr>
              </a:solidFill>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00547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System: What &amp; Why</a:t>
            </a:r>
            <a:endParaRPr kumimoji="1" lang="zh-CN" altLang="en-US" dirty="0"/>
          </a:p>
        </p:txBody>
      </p:sp>
      <p:sp>
        <p:nvSpPr>
          <p:cNvPr id="5" name="文本占位符 4"/>
          <p:cNvSpPr>
            <a:spLocks noGrp="1"/>
          </p:cNvSpPr>
          <p:nvPr>
            <p:ph type="body" idx="1"/>
          </p:nvPr>
        </p:nvSpPr>
        <p:spPr/>
        <p:txBody>
          <a:bodyPr/>
          <a:lstStyle/>
          <a:p>
            <a:r>
              <a:rPr kumimoji="1" lang="en-US" altLang="zh-CN" dirty="0"/>
              <a:t>What is system? Why should I learn how to </a:t>
            </a:r>
            <a:r>
              <a:rPr kumimoji="1" lang="en-US" altLang="zh-CN" i="1" dirty="0"/>
              <a:t>think-in-system</a:t>
            </a:r>
            <a:r>
              <a:rPr kumimoji="1" lang="en-US" altLang="zh-CN" dirty="0"/>
              <a:t>?</a:t>
            </a:r>
            <a:endParaRPr kumimoji="1" lang="zh-CN" altLang="en-US" dirty="0"/>
          </a:p>
        </p:txBody>
      </p:sp>
    </p:spTree>
    <p:extLst>
      <p:ext uri="{BB962C8B-B14F-4D97-AF65-F5344CB8AC3E}">
        <p14:creationId xmlns:p14="http://schemas.microsoft.com/office/powerpoint/2010/main" val="28087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Arial" panose="020B0604020202020204" pitchFamily="34" charset="0"/>
                <a:ea typeface="等线" panose="02010600030101010101" pitchFamily="2" charset="-122"/>
              </a:rPr>
              <a:t>Worse is Better</a:t>
            </a:r>
            <a:endParaRPr kumimoji="1" lang="zh-CN" altLang="en-US" dirty="0">
              <a:latin typeface="Arial" panose="020B0604020202020204" pitchFamily="34" charset="0"/>
              <a:ea typeface="等线" panose="02010600030101010101" pitchFamily="2" charset="-122"/>
            </a:endParaRPr>
          </a:p>
        </p:txBody>
      </p:sp>
      <p:sp>
        <p:nvSpPr>
          <p:cNvPr id="3" name="内容占位符 2"/>
          <p:cNvSpPr>
            <a:spLocks noGrp="1"/>
          </p:cNvSpPr>
          <p:nvPr>
            <p:ph idx="1"/>
          </p:nvPr>
        </p:nvSpPr>
        <p:spPr>
          <a:xfrm>
            <a:off x="457200" y="1333501"/>
            <a:ext cx="8229600" cy="1812031"/>
          </a:xfrm>
        </p:spPr>
        <p:txBody>
          <a:bodyPr>
            <a:normAutofit fontScale="92500" lnSpcReduction="10000"/>
          </a:bodyPr>
          <a:lstStyle/>
          <a:p>
            <a:r>
              <a:rPr kumimoji="1" lang="en-US" altLang="zh-CN" dirty="0">
                <a:latin typeface="Arial" panose="020B0604020202020204" pitchFamily="34" charset="0"/>
                <a:ea typeface="等线" panose="02010600030101010101" pitchFamily="2" charset="-122"/>
              </a:rPr>
              <a:t>How</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to</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handle</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interrupt</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during</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a</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system-call</a:t>
            </a:r>
          </a:p>
          <a:p>
            <a:pPr lvl="1"/>
            <a:r>
              <a:rPr kumimoji="1" lang="en-US" altLang="zh-CN" dirty="0">
                <a:latin typeface="Arial" panose="020B0604020202020204" pitchFamily="34" charset="0"/>
                <a:ea typeface="等线" panose="02010600030101010101" pitchFamily="2" charset="-122"/>
              </a:rPr>
              <a:t>Must</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save</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user</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states:</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just</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a</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single</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PC</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is</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not</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enough</a:t>
            </a:r>
          </a:p>
          <a:p>
            <a:pPr lvl="1"/>
            <a:r>
              <a:rPr kumimoji="1" lang="en-US" altLang="zh-CN" dirty="0">
                <a:latin typeface="Arial" panose="020B0604020202020204" pitchFamily="34" charset="0"/>
                <a:ea typeface="等线" panose="02010600030101010101" pitchFamily="2" charset="-122"/>
              </a:rPr>
              <a:t>There</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are</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still</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states</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in</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the</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kernel,</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e.g.,</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I/O</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buffers</a:t>
            </a:r>
          </a:p>
          <a:p>
            <a:pPr lvl="1"/>
            <a:r>
              <a:rPr kumimoji="1" lang="en-US" altLang="zh-CN" dirty="0">
                <a:latin typeface="Arial" panose="020B0604020202020204" pitchFamily="34" charset="0"/>
                <a:ea typeface="等线" panose="02010600030101010101" pitchFamily="2" charset="-122"/>
              </a:rPr>
              <a:t>Two</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choices:</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back</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out</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or</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press</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forward?</a:t>
            </a:r>
            <a:endParaRPr kumimoji="1" lang="zh-CN" altLang="en-US" dirty="0">
              <a:latin typeface="Arial" panose="020B0604020202020204" pitchFamily="34" charset="0"/>
              <a:ea typeface="等线" panose="02010600030101010101" pitchFamily="2" charset="-122"/>
            </a:endParaRPr>
          </a:p>
        </p:txBody>
      </p:sp>
      <p:sp>
        <p:nvSpPr>
          <p:cNvPr id="4" name="矩形 3"/>
          <p:cNvSpPr/>
          <p:nvPr/>
        </p:nvSpPr>
        <p:spPr>
          <a:xfrm>
            <a:off x="2843808" y="3721596"/>
            <a:ext cx="1224136" cy="1656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panose="020B0604020202020204" pitchFamily="34" charset="0"/>
                <a:ea typeface="等线" panose="02010600030101010101" pitchFamily="2" charset="-122"/>
              </a:rPr>
              <a:t>PUSH</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ebx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PUSH</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ecx</a:t>
            </a:r>
            <a:endParaRPr lang="en-US" altLang="zh-CN" sz="1400" dirty="0">
              <a:latin typeface="Arial" panose="020B0604020202020204" pitchFamily="34" charset="0"/>
              <a:ea typeface="等线" panose="02010600030101010101" pitchFamily="2" charset="-122"/>
            </a:endParaRPr>
          </a:p>
          <a:p>
            <a:r>
              <a:rPr lang="en-US" altLang="zh-CN" sz="1400" dirty="0" err="1">
                <a:latin typeface="Arial" panose="020B0604020202020204" pitchFamily="34" charset="0"/>
                <a:ea typeface="等线" panose="02010600030101010101" pitchFamily="2" charset="-122"/>
              </a:rPr>
              <a:t>Syscall</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CMP</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JCC</a:t>
            </a:r>
            <a:endParaRPr lang="zh-CN" altLang="en-US" sz="1400" dirty="0">
              <a:latin typeface="Arial" panose="020B0604020202020204" pitchFamily="34" charset="0"/>
              <a:ea typeface="等线" panose="02010600030101010101" pitchFamily="2" charset="-122"/>
            </a:endParaRPr>
          </a:p>
        </p:txBody>
      </p:sp>
      <p:sp>
        <p:nvSpPr>
          <p:cNvPr id="5" name="矩形 4"/>
          <p:cNvSpPr/>
          <p:nvPr/>
        </p:nvSpPr>
        <p:spPr>
          <a:xfrm rot="16200000">
            <a:off x="3311860" y="3811023"/>
            <a:ext cx="288032" cy="1512168"/>
          </a:xfrm>
          <a:prstGeom prst="rect">
            <a:avLst/>
          </a:prstGeom>
          <a:solidFill>
            <a:schemeClr val="bg1">
              <a:alpha val="39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6" name="矩形 5"/>
          <p:cNvSpPr/>
          <p:nvPr/>
        </p:nvSpPr>
        <p:spPr>
          <a:xfrm>
            <a:off x="5004048" y="3721596"/>
            <a:ext cx="1224136" cy="16561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panose="020B0604020202020204" pitchFamily="34" charset="0"/>
                <a:ea typeface="等线" panose="02010600030101010101" pitchFamily="2" charset="-122"/>
              </a:rPr>
              <a:t>XOR</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IN</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ST</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BUF</a:t>
            </a:r>
          </a:p>
          <a:p>
            <a:r>
              <a:rPr lang="en-US" altLang="zh-CN" sz="1400" dirty="0">
                <a:latin typeface="Arial" panose="020B0604020202020204" pitchFamily="34" charset="0"/>
                <a:ea typeface="等线" panose="02010600030101010101" pitchFamily="2" charset="-122"/>
              </a:rPr>
              <a:t>JCC</a:t>
            </a:r>
          </a:p>
          <a:p>
            <a:r>
              <a:rPr lang="en-US" altLang="zh-CN" sz="1400" dirty="0">
                <a:latin typeface="Arial" panose="020B0604020202020204" pitchFamily="34" charset="0"/>
                <a:ea typeface="等线" panose="02010600030101010101" pitchFamily="2" charset="-122"/>
              </a:rPr>
              <a:t>IRET</a:t>
            </a:r>
            <a:endParaRPr lang="zh-CN" altLang="en-US" sz="1400" dirty="0">
              <a:latin typeface="Arial" panose="020B0604020202020204" pitchFamily="34" charset="0"/>
              <a:ea typeface="等线" panose="02010600030101010101" pitchFamily="2" charset="-122"/>
            </a:endParaRPr>
          </a:p>
        </p:txBody>
      </p:sp>
      <p:sp>
        <p:nvSpPr>
          <p:cNvPr id="7" name="矩形 6"/>
          <p:cNvSpPr/>
          <p:nvPr/>
        </p:nvSpPr>
        <p:spPr>
          <a:xfrm rot="16200000">
            <a:off x="5472100" y="3181536"/>
            <a:ext cx="288032" cy="1512168"/>
          </a:xfrm>
          <a:prstGeom prst="rect">
            <a:avLst/>
          </a:prstGeom>
          <a:solidFill>
            <a:schemeClr val="bg1">
              <a:alpha val="39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8" name="矩形 7"/>
          <p:cNvSpPr/>
          <p:nvPr/>
        </p:nvSpPr>
        <p:spPr>
          <a:xfrm>
            <a:off x="1619672" y="4657700"/>
            <a:ext cx="962123" cy="276999"/>
          </a:xfrm>
          <a:prstGeom prst="rect">
            <a:avLst/>
          </a:prstGeom>
        </p:spPr>
        <p:txBody>
          <a:bodyPr wrap="none">
            <a:spAutoFit/>
          </a:bodyPr>
          <a:lstStyle/>
          <a:p>
            <a:r>
              <a:rPr kumimoji="1" lang="en-US" altLang="zh-CN" sz="1200" dirty="0">
                <a:solidFill>
                  <a:schemeClr val="accent2">
                    <a:lumMod val="75000"/>
                  </a:schemeClr>
                </a:solidFill>
                <a:latin typeface="Arial" panose="020B0604020202020204" pitchFamily="34" charset="0"/>
                <a:ea typeface="等线" panose="02010600030101010101" pitchFamily="2" charset="-122"/>
                <a:cs typeface="Myriad Pro Cond"/>
              </a:rPr>
              <a:t>PC</a:t>
            </a:r>
            <a:r>
              <a:rPr kumimoji="1" lang="zh-CN" altLang="en-US" sz="1200" dirty="0">
                <a:solidFill>
                  <a:schemeClr val="accent2">
                    <a:lumMod val="75000"/>
                  </a:schemeClr>
                </a:solidFill>
                <a:latin typeface="Arial" panose="020B0604020202020204" pitchFamily="34" charset="0"/>
                <a:ea typeface="等线" panose="02010600030101010101" pitchFamily="2" charset="-122"/>
                <a:cs typeface="Myriad Pro Cond"/>
              </a:rPr>
              <a:t> </a:t>
            </a:r>
            <a:r>
              <a:rPr kumimoji="1" lang="en-US" altLang="zh-CN" sz="1200" dirty="0">
                <a:solidFill>
                  <a:schemeClr val="accent2">
                    <a:lumMod val="75000"/>
                  </a:schemeClr>
                </a:solidFill>
                <a:latin typeface="Arial" panose="020B0604020202020204" pitchFamily="34" charset="0"/>
                <a:ea typeface="等线" panose="02010600030101010101" pitchFamily="2" charset="-122"/>
                <a:cs typeface="Myriad Pro Cond"/>
              </a:rPr>
              <a:t>=</a:t>
            </a:r>
            <a:r>
              <a:rPr kumimoji="1" lang="zh-CN" altLang="en-US" sz="1200" dirty="0">
                <a:solidFill>
                  <a:schemeClr val="accent2">
                    <a:lumMod val="75000"/>
                  </a:schemeClr>
                </a:solidFill>
                <a:latin typeface="Arial" panose="020B0604020202020204" pitchFamily="34" charset="0"/>
                <a:ea typeface="等线" panose="02010600030101010101" pitchFamily="2" charset="-122"/>
                <a:cs typeface="Myriad Pro Cond"/>
              </a:rPr>
              <a:t> </a:t>
            </a:r>
            <a:r>
              <a:rPr kumimoji="1" lang="en-US" altLang="zh-CN" sz="1200" dirty="0">
                <a:solidFill>
                  <a:schemeClr val="accent2">
                    <a:lumMod val="75000"/>
                  </a:schemeClr>
                </a:solidFill>
                <a:latin typeface="Arial" panose="020B0604020202020204" pitchFamily="34" charset="0"/>
                <a:ea typeface="等线" panose="02010600030101010101" pitchFamily="2" charset="-122"/>
                <a:cs typeface="Myriad Pro Cond"/>
              </a:rPr>
              <a:t>PC+4</a:t>
            </a:r>
            <a:endParaRPr lang="zh-CN" altLang="en-US" sz="1200" dirty="0">
              <a:solidFill>
                <a:schemeClr val="accent2">
                  <a:lumMod val="75000"/>
                </a:schemeClr>
              </a:solidFill>
              <a:latin typeface="Arial" panose="020B0604020202020204" pitchFamily="34" charset="0"/>
              <a:ea typeface="等线" panose="02010600030101010101" pitchFamily="2" charset="-122"/>
              <a:cs typeface="Myriad Pro Cond"/>
            </a:endParaRPr>
          </a:p>
        </p:txBody>
      </p:sp>
      <p:sp>
        <p:nvSpPr>
          <p:cNvPr id="9" name="矩形 8"/>
          <p:cNvSpPr/>
          <p:nvPr/>
        </p:nvSpPr>
        <p:spPr>
          <a:xfrm>
            <a:off x="2771800" y="3361556"/>
            <a:ext cx="1140056" cy="276999"/>
          </a:xfrm>
          <a:prstGeom prst="rect">
            <a:avLst/>
          </a:prstGeom>
        </p:spPr>
        <p:txBody>
          <a:bodyPr wrap="none">
            <a:spAutoFit/>
          </a:bodyPr>
          <a:lstStyle/>
          <a:p>
            <a:r>
              <a:rPr lang="en-US" altLang="zh-CN" sz="1200" dirty="0">
                <a:solidFill>
                  <a:srgbClr val="953735"/>
                </a:solidFill>
                <a:latin typeface="Arial" panose="020B0604020202020204" pitchFamily="34" charset="0"/>
                <a:ea typeface="等线" panose="02010600030101010101" pitchFamily="2" charset="-122"/>
                <a:cs typeface="Myriad Pro Cond"/>
              </a:rPr>
              <a:t>User</a:t>
            </a:r>
            <a:r>
              <a:rPr lang="zh-CN" altLang="en-US" sz="1200" dirty="0">
                <a:solidFill>
                  <a:srgbClr val="953735"/>
                </a:solidFill>
                <a:latin typeface="Arial" panose="020B0604020202020204" pitchFamily="34" charset="0"/>
                <a:ea typeface="等线" panose="02010600030101010101" pitchFamily="2" charset="-122"/>
                <a:cs typeface="Myriad Pro Cond"/>
              </a:rPr>
              <a:t> </a:t>
            </a:r>
            <a:r>
              <a:rPr lang="en-US" altLang="zh-CN" sz="1200" dirty="0">
                <a:solidFill>
                  <a:srgbClr val="953735"/>
                </a:solidFill>
                <a:latin typeface="Arial" panose="020B0604020202020204" pitchFamily="34" charset="0"/>
                <a:ea typeface="等线" panose="02010600030101010101" pitchFamily="2" charset="-122"/>
                <a:cs typeface="Myriad Pro Cond"/>
              </a:rPr>
              <a:t>Program</a:t>
            </a:r>
            <a:endParaRPr lang="zh-CN" altLang="en-US" sz="1200" dirty="0">
              <a:solidFill>
                <a:srgbClr val="953735"/>
              </a:solidFill>
              <a:latin typeface="Arial" panose="020B0604020202020204" pitchFamily="34" charset="0"/>
              <a:ea typeface="等线" panose="02010600030101010101" pitchFamily="2" charset="-122"/>
              <a:cs typeface="Myriad Pro Cond"/>
            </a:endParaRPr>
          </a:p>
        </p:txBody>
      </p:sp>
      <p:sp>
        <p:nvSpPr>
          <p:cNvPr id="10" name="矩形 9"/>
          <p:cNvSpPr/>
          <p:nvPr/>
        </p:nvSpPr>
        <p:spPr>
          <a:xfrm>
            <a:off x="4932040" y="3361556"/>
            <a:ext cx="627095" cy="276999"/>
          </a:xfrm>
          <a:prstGeom prst="rect">
            <a:avLst/>
          </a:prstGeom>
        </p:spPr>
        <p:txBody>
          <a:bodyPr wrap="none">
            <a:spAutoFit/>
          </a:bodyPr>
          <a:lstStyle/>
          <a:p>
            <a:r>
              <a:rPr lang="en-US" altLang="zh-CN" sz="1200" dirty="0">
                <a:solidFill>
                  <a:srgbClr val="376092"/>
                </a:solidFill>
                <a:latin typeface="Arial" panose="020B0604020202020204" pitchFamily="34" charset="0"/>
                <a:ea typeface="等线" panose="02010600030101010101" pitchFamily="2" charset="-122"/>
                <a:cs typeface="Myriad Pro Cond"/>
              </a:rPr>
              <a:t>Kernel</a:t>
            </a:r>
            <a:endParaRPr lang="zh-CN" altLang="en-US" sz="1200" dirty="0">
              <a:solidFill>
                <a:srgbClr val="376092"/>
              </a:solidFill>
              <a:latin typeface="Arial" panose="020B0604020202020204" pitchFamily="34" charset="0"/>
              <a:ea typeface="等线" panose="02010600030101010101" pitchFamily="2" charset="-122"/>
              <a:cs typeface="Myriad Pro Cond"/>
            </a:endParaRPr>
          </a:p>
        </p:txBody>
      </p:sp>
      <p:sp>
        <p:nvSpPr>
          <p:cNvPr id="11" name="矩形 10"/>
          <p:cNvSpPr/>
          <p:nvPr/>
        </p:nvSpPr>
        <p:spPr>
          <a:xfrm>
            <a:off x="6876256" y="4657700"/>
            <a:ext cx="756938" cy="276999"/>
          </a:xfrm>
          <a:prstGeom prst="rect">
            <a:avLst/>
          </a:prstGeom>
        </p:spPr>
        <p:txBody>
          <a:bodyPr wrap="none">
            <a:spAutoFit/>
          </a:bodyPr>
          <a:lstStyle/>
          <a:p>
            <a:r>
              <a:rPr lang="en-US" altLang="zh-CN" sz="1200" dirty="0">
                <a:solidFill>
                  <a:srgbClr val="376092"/>
                </a:solidFill>
                <a:latin typeface="Arial" panose="020B0604020202020204" pitchFamily="34" charset="0"/>
                <a:ea typeface="等线" panose="02010600030101010101" pitchFamily="2" charset="-122"/>
                <a:cs typeface="Myriad Pro Cond"/>
              </a:rPr>
              <a:t>Interrupt</a:t>
            </a:r>
            <a:endParaRPr lang="zh-CN" altLang="en-US" sz="1200" dirty="0">
              <a:solidFill>
                <a:srgbClr val="376092"/>
              </a:solidFill>
              <a:latin typeface="Arial" panose="020B0604020202020204" pitchFamily="34" charset="0"/>
              <a:ea typeface="等线" panose="02010600030101010101" pitchFamily="2" charset="-122"/>
              <a:cs typeface="Myriad Pro Cond"/>
            </a:endParaRPr>
          </a:p>
        </p:txBody>
      </p:sp>
      <p:cxnSp>
        <p:nvCxnSpPr>
          <p:cNvPr id="13" name="直线箭头连接符 12"/>
          <p:cNvCxnSpPr/>
          <p:nvPr/>
        </p:nvCxnSpPr>
        <p:spPr>
          <a:xfrm flipH="1">
            <a:off x="6444208" y="4873724"/>
            <a:ext cx="432048" cy="0"/>
          </a:xfrm>
          <a:prstGeom prst="straightConnector1">
            <a:avLst/>
          </a:prstGeom>
          <a:ln>
            <a:solidFill>
              <a:srgbClr val="254061"/>
            </a:solidFill>
            <a:tailEnd type="arrow"/>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rot="16200000">
            <a:off x="5472100" y="4151093"/>
            <a:ext cx="288032" cy="1512168"/>
          </a:xfrm>
          <a:prstGeom prst="rect">
            <a:avLst/>
          </a:prstGeom>
          <a:solidFill>
            <a:schemeClr val="bg1">
              <a:alpha val="39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713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9.58833E-7 -1.39883E-6 L 9.58833E-7 0.05024 " pathEditMode="relative" rAng="0" ptsTypes="AA">
                                      <p:cBhvr>
                                        <p:cTn id="6" dur="2000" fill="hold"/>
                                        <p:tgtEl>
                                          <p:spTgt spid="5"/>
                                        </p:tgtEl>
                                        <p:attrNameLst>
                                          <p:attrName>ppt_x</p:attrName>
                                          <p:attrName>ppt_y</p:attrName>
                                        </p:attrNameLst>
                                      </p:cBhvr>
                                      <p:rCtr x="0" y="249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 0 L 0 0.21426 " pathEditMode="relative" ptsTypes="AA">
                                      <p:cBhvr>
                                        <p:cTn id="20" dur="2000" fill="hold"/>
                                        <p:tgtEl>
                                          <p:spTgt spid="7"/>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2"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2.45614E-6 0.05024 L -2.45614E-6 0.10075 " pathEditMode="relative" rAng="0" ptsTypes="AA">
                                      <p:cBhvr>
                                        <p:cTn id="29" dur="2000" fill="hold"/>
                                        <p:tgtEl>
                                          <p:spTgt spid="5"/>
                                        </p:tgtEl>
                                        <p:attrNameLst>
                                          <p:attrName>ppt_x</p:attrName>
                                          <p:attrName>ppt_y</p:attrName>
                                        </p:attrNameLst>
                                      </p:cBhvr>
                                      <p:rCtr x="0" y="2526"/>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8"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200" dirty="0"/>
              <a:t>MIT Guys</a:t>
            </a:r>
            <a:r>
              <a:rPr kumimoji="1" lang="zh-CN" altLang="en-US" sz="3200" dirty="0"/>
              <a:t> </a:t>
            </a:r>
            <a:r>
              <a:rPr kumimoji="1" lang="en-US" altLang="zh-CN" sz="3200" i="1" dirty="0"/>
              <a:t>VS.</a:t>
            </a:r>
            <a:r>
              <a:rPr kumimoji="1" lang="zh-CN" altLang="en-US" sz="3200" dirty="0"/>
              <a:t> </a:t>
            </a:r>
            <a:r>
              <a:rPr kumimoji="1" lang="en-US" altLang="zh-CN" sz="3200" dirty="0"/>
              <a:t>New</a:t>
            </a:r>
            <a:r>
              <a:rPr kumimoji="1" lang="zh-CN" altLang="en-US" sz="3200" dirty="0"/>
              <a:t> </a:t>
            </a:r>
            <a:r>
              <a:rPr kumimoji="1" lang="en-US" altLang="zh-CN" sz="3200" dirty="0"/>
              <a:t>Jersey Guys (Bell</a:t>
            </a:r>
            <a:r>
              <a:rPr kumimoji="1" lang="zh-CN" altLang="en-US" sz="3200" dirty="0"/>
              <a:t> </a:t>
            </a:r>
            <a:r>
              <a:rPr kumimoji="1" lang="en-US" altLang="zh-CN" sz="3200" dirty="0"/>
              <a:t>Lab)</a:t>
            </a:r>
            <a:endParaRPr kumimoji="1" lang="zh-CN" altLang="en-US" sz="3200" dirty="0"/>
          </a:p>
        </p:txBody>
      </p:sp>
      <p:pic>
        <p:nvPicPr>
          <p:cNvPr id="4" name="图片 3"/>
          <p:cNvPicPr>
            <a:picLocks noChangeAspect="1"/>
          </p:cNvPicPr>
          <p:nvPr/>
        </p:nvPicPr>
        <p:blipFill>
          <a:blip r:embed="rId2"/>
          <a:stretch>
            <a:fillRect/>
          </a:stretch>
        </p:blipFill>
        <p:spPr>
          <a:xfrm>
            <a:off x="5148064" y="1849388"/>
            <a:ext cx="2736304" cy="2052228"/>
          </a:xfrm>
          <a:prstGeom prst="rect">
            <a:avLst/>
          </a:prstGeom>
          <a:effectLst>
            <a:outerShdw blurRad="50800" dist="38100" dir="2700000" algn="tl" rotWithShape="0">
              <a:prstClr val="black">
                <a:alpha val="40000"/>
              </a:prstClr>
            </a:outerShdw>
          </a:effectLst>
        </p:spPr>
      </p:pic>
      <p:pic>
        <p:nvPicPr>
          <p:cNvPr id="5" name="图片 4"/>
          <p:cNvPicPr>
            <a:picLocks noChangeAspect="1"/>
          </p:cNvPicPr>
          <p:nvPr/>
        </p:nvPicPr>
        <p:blipFill>
          <a:blip r:embed="rId3"/>
          <a:stretch>
            <a:fillRect/>
          </a:stretch>
        </p:blipFill>
        <p:spPr>
          <a:xfrm>
            <a:off x="1187624" y="1849388"/>
            <a:ext cx="3024336" cy="20162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826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MIT Guys: We Do the Right Thing!</a:t>
            </a:r>
            <a:endParaRPr kumimoji="1" lang="zh-CN" altLang="en-US" dirty="0"/>
          </a:p>
        </p:txBody>
      </p:sp>
      <p:sp>
        <p:nvSpPr>
          <p:cNvPr id="3" name="内容占位符 2"/>
          <p:cNvSpPr>
            <a:spLocks noGrp="1"/>
          </p:cNvSpPr>
          <p:nvPr>
            <p:ph idx="1"/>
          </p:nvPr>
        </p:nvSpPr>
        <p:spPr>
          <a:xfrm>
            <a:off x="457200" y="1333501"/>
            <a:ext cx="8229600" cy="1884039"/>
          </a:xfrm>
        </p:spPr>
        <p:txBody>
          <a:bodyPr>
            <a:normAutofit lnSpcReduction="10000"/>
          </a:bodyPr>
          <a:lstStyle/>
          <a:p>
            <a:r>
              <a:rPr kumimoji="1" lang="en-US" altLang="zh-CN" sz="2800" dirty="0"/>
              <a:t>Back</a:t>
            </a:r>
            <a:r>
              <a:rPr kumimoji="1" lang="zh-CN" altLang="en-US" sz="2800" dirty="0"/>
              <a:t> </a:t>
            </a:r>
            <a:r>
              <a:rPr kumimoji="1" lang="en-US" altLang="zh-CN" sz="2800" dirty="0"/>
              <a:t>out</a:t>
            </a:r>
            <a:r>
              <a:rPr kumimoji="1" lang="zh-CN" altLang="en-US" sz="2800" dirty="0"/>
              <a:t> </a:t>
            </a:r>
            <a:r>
              <a:rPr kumimoji="1" lang="en-US" altLang="zh-CN" sz="2800" dirty="0"/>
              <a:t>and</a:t>
            </a:r>
            <a:r>
              <a:rPr kumimoji="1" lang="zh-CN" altLang="en-US" sz="2800" dirty="0"/>
              <a:t> </a:t>
            </a:r>
            <a:r>
              <a:rPr kumimoji="1" lang="en-US" altLang="zh-CN" sz="2800" dirty="0"/>
              <a:t>restore</a:t>
            </a:r>
            <a:r>
              <a:rPr kumimoji="1" lang="zh-CN" altLang="en-US" sz="2800" dirty="0"/>
              <a:t> </a:t>
            </a:r>
            <a:r>
              <a:rPr kumimoji="1" lang="en-US" altLang="zh-CN" sz="2800" dirty="0"/>
              <a:t>the</a:t>
            </a:r>
            <a:r>
              <a:rPr kumimoji="1" lang="zh-CN" altLang="en-US" sz="2800" dirty="0"/>
              <a:t> </a:t>
            </a:r>
            <a:r>
              <a:rPr kumimoji="1" lang="en-US" altLang="zh-CN" sz="2800" dirty="0"/>
              <a:t>user</a:t>
            </a:r>
            <a:r>
              <a:rPr kumimoji="1" lang="zh-CN" altLang="en-US" sz="2800" dirty="0"/>
              <a:t> </a:t>
            </a:r>
            <a:r>
              <a:rPr kumimoji="1" lang="en-US" altLang="zh-CN" sz="2800" dirty="0"/>
              <a:t>program</a:t>
            </a:r>
            <a:r>
              <a:rPr kumimoji="1" lang="zh-CN" altLang="en-US" sz="2800" dirty="0"/>
              <a:t> </a:t>
            </a:r>
            <a:r>
              <a:rPr kumimoji="1" lang="en-US" altLang="zh-CN" sz="2800" dirty="0"/>
              <a:t>PC</a:t>
            </a:r>
          </a:p>
          <a:p>
            <a:r>
              <a:rPr kumimoji="1" lang="en-US" altLang="zh-CN" sz="2800" dirty="0"/>
              <a:t>Re-execute</a:t>
            </a:r>
            <a:r>
              <a:rPr kumimoji="1" lang="zh-CN" altLang="en-US" sz="2800" dirty="0"/>
              <a:t> </a:t>
            </a:r>
            <a:r>
              <a:rPr kumimoji="1" lang="en-US" altLang="zh-CN" sz="2800" dirty="0"/>
              <a:t>the</a:t>
            </a:r>
            <a:r>
              <a:rPr kumimoji="1" lang="zh-CN" altLang="en-US" sz="2800" dirty="0"/>
              <a:t> </a:t>
            </a:r>
            <a:r>
              <a:rPr kumimoji="1" lang="en-US" altLang="zh-CN" sz="2800" dirty="0"/>
              <a:t>system</a:t>
            </a:r>
            <a:r>
              <a:rPr kumimoji="1" lang="zh-CN" altLang="en-US" sz="2800" dirty="0"/>
              <a:t> </a:t>
            </a:r>
            <a:r>
              <a:rPr kumimoji="1" lang="en-US" altLang="zh-CN" sz="2800" dirty="0"/>
              <a:t>call</a:t>
            </a:r>
            <a:r>
              <a:rPr kumimoji="1" lang="zh-CN" altLang="en-US" sz="2800" dirty="0"/>
              <a:t> </a:t>
            </a:r>
            <a:r>
              <a:rPr kumimoji="1" lang="en-US" altLang="zh-CN" sz="2800" dirty="0"/>
              <a:t>after</a:t>
            </a:r>
            <a:r>
              <a:rPr kumimoji="1" lang="zh-CN" altLang="en-US" sz="2800" dirty="0"/>
              <a:t> </a:t>
            </a:r>
            <a:r>
              <a:rPr kumimoji="1" lang="en-US" altLang="zh-CN" sz="2800" dirty="0"/>
              <a:t>resume</a:t>
            </a:r>
          </a:p>
          <a:p>
            <a:r>
              <a:rPr kumimoji="1" lang="en-US" altLang="zh-CN" sz="2800" dirty="0"/>
              <a:t>Rollback</a:t>
            </a:r>
            <a:r>
              <a:rPr kumimoji="1" lang="zh-CN" altLang="en-US" sz="2800" dirty="0"/>
              <a:t> </a:t>
            </a:r>
            <a:r>
              <a:rPr kumimoji="1" lang="en-US" altLang="zh-CN" sz="2800" dirty="0"/>
              <a:t>all</a:t>
            </a:r>
            <a:r>
              <a:rPr kumimoji="1" lang="zh-CN" altLang="en-US" sz="2800" dirty="0"/>
              <a:t> </a:t>
            </a:r>
            <a:r>
              <a:rPr kumimoji="1" lang="en-US" altLang="zh-CN" sz="2800" dirty="0"/>
              <a:t>the</a:t>
            </a:r>
            <a:r>
              <a:rPr kumimoji="1" lang="zh-CN" altLang="en-US" sz="2800" dirty="0"/>
              <a:t> </a:t>
            </a:r>
            <a:r>
              <a:rPr kumimoji="1" lang="en-US" altLang="zh-CN" sz="2800" dirty="0"/>
              <a:t>kernel</a:t>
            </a:r>
            <a:r>
              <a:rPr kumimoji="1" lang="zh-CN" altLang="en-US" sz="2800" dirty="0"/>
              <a:t> </a:t>
            </a:r>
            <a:r>
              <a:rPr kumimoji="1" lang="en-US" altLang="zh-CN" sz="2800" dirty="0"/>
              <a:t>states,</a:t>
            </a:r>
            <a:r>
              <a:rPr kumimoji="1" lang="zh-CN" altLang="en-US" sz="2800" dirty="0"/>
              <a:t> </a:t>
            </a:r>
            <a:r>
              <a:rPr kumimoji="1" lang="en-US" altLang="zh-CN" sz="2800" dirty="0"/>
              <a:t>e.g.,</a:t>
            </a:r>
            <a:r>
              <a:rPr kumimoji="1" lang="zh-CN" altLang="en-US" sz="2800" dirty="0"/>
              <a:t> </a:t>
            </a:r>
            <a:r>
              <a:rPr kumimoji="1" lang="en-US" altLang="zh-CN" sz="2800" dirty="0"/>
              <a:t>the</a:t>
            </a:r>
            <a:r>
              <a:rPr kumimoji="1" lang="zh-CN" altLang="en-US" sz="2800" dirty="0"/>
              <a:t> </a:t>
            </a:r>
            <a:r>
              <a:rPr kumimoji="1" lang="en-US" altLang="zh-CN" sz="2800" dirty="0"/>
              <a:t>buffer</a:t>
            </a:r>
            <a:endParaRPr kumimoji="1" lang="zh-CN" altLang="en-US" sz="2800" dirty="0"/>
          </a:p>
        </p:txBody>
      </p:sp>
      <p:sp>
        <p:nvSpPr>
          <p:cNvPr id="4" name="矩形 3"/>
          <p:cNvSpPr/>
          <p:nvPr/>
        </p:nvSpPr>
        <p:spPr>
          <a:xfrm>
            <a:off x="2843808" y="3721596"/>
            <a:ext cx="1224136" cy="1656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panose="020B0604020202020204" pitchFamily="34" charset="0"/>
                <a:ea typeface="等线" panose="02010600030101010101" pitchFamily="2" charset="-122"/>
              </a:rPr>
              <a:t>PUSH</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ebx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PUSH</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ecx</a:t>
            </a:r>
            <a:endParaRPr lang="en-US" altLang="zh-CN" sz="1400" dirty="0">
              <a:latin typeface="Arial" panose="020B0604020202020204" pitchFamily="34" charset="0"/>
              <a:ea typeface="等线" panose="02010600030101010101" pitchFamily="2" charset="-122"/>
            </a:endParaRPr>
          </a:p>
          <a:p>
            <a:r>
              <a:rPr lang="en-US" altLang="zh-CN" sz="1400" dirty="0" err="1">
                <a:latin typeface="Arial" panose="020B0604020202020204" pitchFamily="34" charset="0"/>
                <a:ea typeface="等线" panose="02010600030101010101" pitchFamily="2" charset="-122"/>
              </a:rPr>
              <a:t>Syscall</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CMP</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JCC</a:t>
            </a:r>
            <a:endParaRPr lang="zh-CN" altLang="en-US" sz="1400" dirty="0">
              <a:latin typeface="Arial" panose="020B0604020202020204" pitchFamily="34" charset="0"/>
              <a:ea typeface="等线" panose="02010600030101010101" pitchFamily="2" charset="-122"/>
            </a:endParaRPr>
          </a:p>
        </p:txBody>
      </p:sp>
      <p:sp>
        <p:nvSpPr>
          <p:cNvPr id="5" name="矩形 4"/>
          <p:cNvSpPr/>
          <p:nvPr/>
        </p:nvSpPr>
        <p:spPr>
          <a:xfrm rot="16200000">
            <a:off x="3311860" y="4061885"/>
            <a:ext cx="288032" cy="1512168"/>
          </a:xfrm>
          <a:prstGeom prst="rect">
            <a:avLst/>
          </a:prstGeom>
          <a:solidFill>
            <a:schemeClr val="bg1">
              <a:alpha val="39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6" name="矩形 5"/>
          <p:cNvSpPr/>
          <p:nvPr/>
        </p:nvSpPr>
        <p:spPr>
          <a:xfrm>
            <a:off x="2771800" y="3361556"/>
            <a:ext cx="1140056" cy="276999"/>
          </a:xfrm>
          <a:prstGeom prst="rect">
            <a:avLst/>
          </a:prstGeom>
        </p:spPr>
        <p:txBody>
          <a:bodyPr wrap="none">
            <a:spAutoFit/>
          </a:bodyPr>
          <a:lstStyle/>
          <a:p>
            <a:r>
              <a:rPr lang="en-US" altLang="zh-CN" sz="1200" dirty="0">
                <a:solidFill>
                  <a:srgbClr val="953735"/>
                </a:solidFill>
                <a:latin typeface="Arial" panose="020B0604020202020204" pitchFamily="34" charset="0"/>
                <a:ea typeface="等线" panose="02010600030101010101" pitchFamily="2" charset="-122"/>
                <a:cs typeface="Myriad Pro Cond"/>
              </a:rPr>
              <a:t>User</a:t>
            </a:r>
            <a:r>
              <a:rPr lang="zh-CN" altLang="en-US" sz="1200" dirty="0">
                <a:solidFill>
                  <a:srgbClr val="953735"/>
                </a:solidFill>
                <a:latin typeface="Arial" panose="020B0604020202020204" pitchFamily="34" charset="0"/>
                <a:ea typeface="等线" panose="02010600030101010101" pitchFamily="2" charset="-122"/>
                <a:cs typeface="Myriad Pro Cond"/>
              </a:rPr>
              <a:t> </a:t>
            </a:r>
            <a:r>
              <a:rPr lang="en-US" altLang="zh-CN" sz="1200" dirty="0">
                <a:solidFill>
                  <a:srgbClr val="953735"/>
                </a:solidFill>
                <a:latin typeface="Arial" panose="020B0604020202020204" pitchFamily="34" charset="0"/>
                <a:ea typeface="等线" panose="02010600030101010101" pitchFamily="2" charset="-122"/>
                <a:cs typeface="Myriad Pro Cond"/>
              </a:rPr>
              <a:t>Program</a:t>
            </a:r>
            <a:endParaRPr lang="zh-CN" altLang="en-US" sz="1200" dirty="0">
              <a:solidFill>
                <a:srgbClr val="953735"/>
              </a:solidFill>
              <a:latin typeface="Arial" panose="020B0604020202020204" pitchFamily="34" charset="0"/>
              <a:ea typeface="等线" panose="02010600030101010101" pitchFamily="2" charset="-122"/>
              <a:cs typeface="Myriad Pro Cond"/>
            </a:endParaRPr>
          </a:p>
        </p:txBody>
      </p:sp>
      <p:sp>
        <p:nvSpPr>
          <p:cNvPr id="7" name="矩形 6"/>
          <p:cNvSpPr/>
          <p:nvPr/>
        </p:nvSpPr>
        <p:spPr>
          <a:xfrm>
            <a:off x="5004048" y="3721596"/>
            <a:ext cx="1224136" cy="16561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panose="020B0604020202020204" pitchFamily="34" charset="0"/>
                <a:ea typeface="等线" panose="02010600030101010101" pitchFamily="2" charset="-122"/>
              </a:rPr>
              <a:t>XOR</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IN</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ST</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BUF</a:t>
            </a:r>
          </a:p>
          <a:p>
            <a:r>
              <a:rPr lang="en-US" altLang="zh-CN" sz="1400" dirty="0">
                <a:latin typeface="Arial" panose="020B0604020202020204" pitchFamily="34" charset="0"/>
                <a:ea typeface="等线" panose="02010600030101010101" pitchFamily="2" charset="-122"/>
              </a:rPr>
              <a:t>JCC</a:t>
            </a:r>
          </a:p>
          <a:p>
            <a:r>
              <a:rPr lang="en-US" altLang="zh-CN" sz="1400" dirty="0">
                <a:latin typeface="Arial" panose="020B0604020202020204" pitchFamily="34" charset="0"/>
                <a:ea typeface="等线" panose="02010600030101010101" pitchFamily="2" charset="-122"/>
              </a:rPr>
              <a:t>IRET</a:t>
            </a:r>
            <a:endParaRPr lang="zh-CN" altLang="en-US" sz="1400" dirty="0">
              <a:latin typeface="Arial" panose="020B0604020202020204" pitchFamily="34" charset="0"/>
              <a:ea typeface="等线" panose="02010600030101010101" pitchFamily="2" charset="-122"/>
            </a:endParaRPr>
          </a:p>
        </p:txBody>
      </p:sp>
      <p:sp>
        <p:nvSpPr>
          <p:cNvPr id="9" name="矩形 8"/>
          <p:cNvSpPr/>
          <p:nvPr/>
        </p:nvSpPr>
        <p:spPr>
          <a:xfrm>
            <a:off x="4932040" y="3361556"/>
            <a:ext cx="627095" cy="276999"/>
          </a:xfrm>
          <a:prstGeom prst="rect">
            <a:avLst/>
          </a:prstGeom>
        </p:spPr>
        <p:txBody>
          <a:bodyPr wrap="none">
            <a:spAutoFit/>
          </a:bodyPr>
          <a:lstStyle/>
          <a:p>
            <a:r>
              <a:rPr lang="en-US" altLang="zh-CN" sz="1200" dirty="0">
                <a:solidFill>
                  <a:srgbClr val="376092"/>
                </a:solidFill>
                <a:latin typeface="Arial" panose="020B0604020202020204" pitchFamily="34" charset="0"/>
                <a:ea typeface="等线" panose="02010600030101010101" pitchFamily="2" charset="-122"/>
                <a:cs typeface="Myriad Pro Cond"/>
              </a:rPr>
              <a:t>Kernel</a:t>
            </a:r>
            <a:endParaRPr lang="zh-CN" altLang="en-US" sz="1200" dirty="0">
              <a:solidFill>
                <a:srgbClr val="376092"/>
              </a:solidFill>
              <a:latin typeface="Arial" panose="020B0604020202020204" pitchFamily="34" charset="0"/>
              <a:ea typeface="等线" panose="02010600030101010101" pitchFamily="2" charset="-122"/>
              <a:cs typeface="Myriad Pro Cond"/>
            </a:endParaRPr>
          </a:p>
        </p:txBody>
      </p:sp>
      <p:sp>
        <p:nvSpPr>
          <p:cNvPr id="10" name="矩形 9"/>
          <p:cNvSpPr/>
          <p:nvPr/>
        </p:nvSpPr>
        <p:spPr>
          <a:xfrm>
            <a:off x="6876256" y="4719835"/>
            <a:ext cx="756938" cy="276999"/>
          </a:xfrm>
          <a:prstGeom prst="rect">
            <a:avLst/>
          </a:prstGeom>
        </p:spPr>
        <p:txBody>
          <a:bodyPr wrap="none">
            <a:spAutoFit/>
          </a:bodyPr>
          <a:lstStyle/>
          <a:p>
            <a:r>
              <a:rPr lang="en-US" altLang="zh-CN" sz="1200" dirty="0">
                <a:solidFill>
                  <a:srgbClr val="376092"/>
                </a:solidFill>
                <a:latin typeface="Arial" panose="020B0604020202020204" pitchFamily="34" charset="0"/>
                <a:ea typeface="等线" panose="02010600030101010101" pitchFamily="2" charset="-122"/>
                <a:cs typeface="Myriad Pro Cond"/>
              </a:rPr>
              <a:t>Interrupt</a:t>
            </a:r>
            <a:endParaRPr lang="zh-CN" altLang="en-US" sz="1200" dirty="0">
              <a:solidFill>
                <a:srgbClr val="376092"/>
              </a:solidFill>
              <a:latin typeface="Arial" panose="020B0604020202020204" pitchFamily="34" charset="0"/>
              <a:ea typeface="等线" panose="02010600030101010101" pitchFamily="2" charset="-122"/>
              <a:cs typeface="Myriad Pro Cond"/>
            </a:endParaRPr>
          </a:p>
        </p:txBody>
      </p:sp>
      <p:cxnSp>
        <p:nvCxnSpPr>
          <p:cNvPr id="11" name="直线箭头连接符 10"/>
          <p:cNvCxnSpPr/>
          <p:nvPr/>
        </p:nvCxnSpPr>
        <p:spPr>
          <a:xfrm flipH="1">
            <a:off x="6444208" y="4873724"/>
            <a:ext cx="432048" cy="0"/>
          </a:xfrm>
          <a:prstGeom prst="straightConnector1">
            <a:avLst/>
          </a:prstGeom>
          <a:ln>
            <a:solidFill>
              <a:srgbClr val="254061"/>
            </a:solidFill>
            <a:tailEnd type="arrow"/>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rot="16200000">
            <a:off x="5472100" y="4151093"/>
            <a:ext cx="288032" cy="1512168"/>
          </a:xfrm>
          <a:prstGeom prst="rect">
            <a:avLst/>
          </a:prstGeom>
          <a:solidFill>
            <a:schemeClr val="bg1">
              <a:alpha val="39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13" name="矩形 12"/>
          <p:cNvSpPr/>
          <p:nvPr/>
        </p:nvSpPr>
        <p:spPr>
          <a:xfrm>
            <a:off x="1187624" y="4657700"/>
            <a:ext cx="1433149" cy="276999"/>
          </a:xfrm>
          <a:prstGeom prst="rect">
            <a:avLst/>
          </a:prstGeom>
        </p:spPr>
        <p:txBody>
          <a:bodyPr wrap="none">
            <a:spAutoFit/>
          </a:bodyPr>
          <a:lstStyle/>
          <a:p>
            <a:r>
              <a:rPr kumimoji="1" lang="en-US" altLang="zh-CN" sz="1200" dirty="0">
                <a:solidFill>
                  <a:srgbClr val="953735"/>
                </a:solidFill>
                <a:latin typeface="Arial" panose="020B0604020202020204" pitchFamily="34" charset="0"/>
                <a:ea typeface="等线" panose="02010600030101010101" pitchFamily="2" charset="-122"/>
                <a:cs typeface="Myriad Pro Cond"/>
              </a:rPr>
              <a:t>Restore</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user’s</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PC</a:t>
            </a:r>
            <a:endParaRPr lang="zh-CN" altLang="en-US" sz="1200" dirty="0">
              <a:solidFill>
                <a:srgbClr val="953735"/>
              </a:solidFill>
              <a:latin typeface="Arial" panose="020B0604020202020204" pitchFamily="34" charset="0"/>
              <a:ea typeface="等线" panose="02010600030101010101" pitchFamily="2" charset="-122"/>
              <a:cs typeface="Myriad Pro Cond"/>
            </a:endParaRPr>
          </a:p>
        </p:txBody>
      </p:sp>
      <p:sp>
        <p:nvSpPr>
          <p:cNvPr id="15" name="矩形 14"/>
          <p:cNvSpPr/>
          <p:nvPr/>
        </p:nvSpPr>
        <p:spPr>
          <a:xfrm>
            <a:off x="6372200" y="3721596"/>
            <a:ext cx="1608133" cy="276999"/>
          </a:xfrm>
          <a:prstGeom prst="rect">
            <a:avLst/>
          </a:prstGeom>
        </p:spPr>
        <p:txBody>
          <a:bodyPr wrap="none">
            <a:spAutoFit/>
          </a:bodyPr>
          <a:lstStyle/>
          <a:p>
            <a:r>
              <a:rPr lang="en-US" altLang="zh-CN" sz="1200" dirty="0">
                <a:solidFill>
                  <a:srgbClr val="376092"/>
                </a:solidFill>
                <a:latin typeface="Arial" panose="020B0604020202020204" pitchFamily="34" charset="0"/>
                <a:ea typeface="等线" panose="02010600030101010101" pitchFamily="2" charset="-122"/>
                <a:cs typeface="Myriad Pro Cond"/>
              </a:rPr>
              <a:t>Rollback</a:t>
            </a:r>
            <a:r>
              <a:rPr lang="zh-CN" altLang="en-US" sz="1200" dirty="0">
                <a:solidFill>
                  <a:srgbClr val="376092"/>
                </a:solidFill>
                <a:latin typeface="Arial" panose="020B0604020202020204" pitchFamily="34" charset="0"/>
                <a:ea typeface="等线" panose="02010600030101010101" pitchFamily="2" charset="-122"/>
                <a:cs typeface="Myriad Pro Cond"/>
              </a:rPr>
              <a:t> </a:t>
            </a:r>
            <a:r>
              <a:rPr lang="en-US" altLang="zh-CN" sz="1200" dirty="0">
                <a:solidFill>
                  <a:srgbClr val="376092"/>
                </a:solidFill>
                <a:latin typeface="Arial" panose="020B0604020202020204" pitchFamily="34" charset="0"/>
                <a:ea typeface="等线" panose="02010600030101010101" pitchFamily="2" charset="-122"/>
                <a:cs typeface="Myriad Pro Cond"/>
              </a:rPr>
              <a:t>kernel</a:t>
            </a:r>
            <a:r>
              <a:rPr lang="zh-CN" altLang="en-US" sz="1200" dirty="0">
                <a:solidFill>
                  <a:srgbClr val="376092"/>
                </a:solidFill>
                <a:latin typeface="Arial" panose="020B0604020202020204" pitchFamily="34" charset="0"/>
                <a:ea typeface="等线" panose="02010600030101010101" pitchFamily="2" charset="-122"/>
                <a:cs typeface="Myriad Pro Cond"/>
              </a:rPr>
              <a:t> </a:t>
            </a:r>
            <a:r>
              <a:rPr lang="en-US" altLang="zh-CN" sz="1200" dirty="0">
                <a:solidFill>
                  <a:srgbClr val="376092"/>
                </a:solidFill>
                <a:latin typeface="Arial" panose="020B0604020202020204" pitchFamily="34" charset="0"/>
                <a:ea typeface="等线" panose="02010600030101010101" pitchFamily="2" charset="-122"/>
                <a:cs typeface="Myriad Pro Cond"/>
              </a:rPr>
              <a:t>state</a:t>
            </a:r>
            <a:endParaRPr lang="zh-CN" altLang="en-US" sz="1200" dirty="0">
              <a:solidFill>
                <a:srgbClr val="376092"/>
              </a:solidFill>
              <a:latin typeface="Arial" panose="020B0604020202020204" pitchFamily="34" charset="0"/>
              <a:ea typeface="等线" panose="02010600030101010101" pitchFamily="2" charset="-122"/>
              <a:cs typeface="Myriad Pro Cond"/>
            </a:endParaRPr>
          </a:p>
        </p:txBody>
      </p:sp>
    </p:spTree>
    <p:extLst>
      <p:ext uri="{BB962C8B-B14F-4D97-AF65-F5344CB8AC3E}">
        <p14:creationId xmlns:p14="http://schemas.microsoft.com/office/powerpoint/2010/main" val="178429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86364E-6 2.27866E-6 L -4.86364E-6 -0.05024 " pathEditMode="relative" ptsTypes="AA">
                                      <p:cBhvr>
                                        <p:cTn id="6" dur="1000" fill="hold"/>
                                        <p:tgtEl>
                                          <p:spTgt spid="5"/>
                                        </p:tgtEl>
                                        <p:attrNameLst>
                                          <p:attrName>ppt_x</p:attrName>
                                          <p:attrName>ppt_y</p:attrName>
                                        </p:attrNameLst>
                                      </p:cBhvr>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2.49088E-6 2.27866E-6 L -0.00382 -0.16375 " pathEditMode="relative" rAng="0" ptsTypes="AA">
                                      <p:cBhvr>
                                        <p:cTn id="14" dur="2000" fill="hold"/>
                                        <p:tgtEl>
                                          <p:spTgt spid="12"/>
                                        </p:tgtEl>
                                        <p:attrNameLst>
                                          <p:attrName>ppt_x</p:attrName>
                                          <p:attrName>ppt_y</p:attrName>
                                        </p:attrNameLst>
                                      </p:cBhvr>
                                      <p:rCtr x="-191" y="-8188"/>
                                    </p:animMotion>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New Jersey Guys: We</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Simple</a:t>
            </a:r>
            <a:r>
              <a:rPr kumimoji="1" lang="zh-CN" altLang="en-US" dirty="0"/>
              <a:t> </a:t>
            </a:r>
            <a:r>
              <a:rPr kumimoji="1" lang="en-US" altLang="zh-CN" dirty="0"/>
              <a:t>Thing!</a:t>
            </a:r>
            <a:endParaRPr kumimoji="1" lang="zh-CN" altLang="en-US" dirty="0"/>
          </a:p>
        </p:txBody>
      </p:sp>
      <p:sp>
        <p:nvSpPr>
          <p:cNvPr id="3" name="内容占位符 2"/>
          <p:cNvSpPr>
            <a:spLocks noGrp="1"/>
          </p:cNvSpPr>
          <p:nvPr>
            <p:ph idx="1"/>
          </p:nvPr>
        </p:nvSpPr>
        <p:spPr>
          <a:xfrm>
            <a:off x="457200" y="1333501"/>
            <a:ext cx="8507288" cy="1740023"/>
          </a:xfrm>
        </p:spPr>
        <p:txBody>
          <a:bodyPr>
            <a:normAutofit fontScale="85000" lnSpcReduction="10000"/>
          </a:bodyPr>
          <a:lstStyle/>
          <a:p>
            <a:r>
              <a:rPr kumimoji="1" lang="en-US" altLang="zh-CN" sz="2800" dirty="0"/>
              <a:t>Sys-calls</a:t>
            </a:r>
            <a:r>
              <a:rPr kumimoji="1" lang="zh-CN" altLang="en-US" sz="2800" dirty="0"/>
              <a:t> </a:t>
            </a:r>
            <a:r>
              <a:rPr kumimoji="1" lang="en-US" altLang="zh-CN" sz="2800" dirty="0"/>
              <a:t>always</a:t>
            </a:r>
            <a:r>
              <a:rPr kumimoji="1" lang="zh-CN" altLang="en-US" sz="2800" dirty="0"/>
              <a:t> </a:t>
            </a:r>
            <a:r>
              <a:rPr kumimoji="1" lang="en-US" altLang="zh-CN" sz="2800" dirty="0"/>
              <a:t>finish,</a:t>
            </a:r>
            <a:r>
              <a:rPr kumimoji="1" lang="zh-CN" altLang="en-US" sz="2800" dirty="0"/>
              <a:t> </a:t>
            </a:r>
            <a:r>
              <a:rPr kumimoji="1" lang="en-US" altLang="zh-CN" sz="2800" dirty="0"/>
              <a:t>but</a:t>
            </a:r>
            <a:r>
              <a:rPr kumimoji="1" lang="zh-CN" altLang="en-US" sz="2800" dirty="0"/>
              <a:t> </a:t>
            </a:r>
            <a:r>
              <a:rPr kumimoji="1" lang="en-US" altLang="zh-CN" sz="2800" dirty="0"/>
              <a:t>sometimes</a:t>
            </a:r>
            <a:r>
              <a:rPr kumimoji="1" lang="zh-CN" altLang="en-US" sz="2800" dirty="0"/>
              <a:t> </a:t>
            </a:r>
            <a:r>
              <a:rPr kumimoji="1" lang="en-US" altLang="zh-CN" sz="2800" dirty="0"/>
              <a:t>return</a:t>
            </a:r>
            <a:r>
              <a:rPr kumimoji="1" lang="zh-CN" altLang="en-US" sz="2800" dirty="0"/>
              <a:t> </a:t>
            </a:r>
            <a:r>
              <a:rPr kumimoji="1" lang="en-US" altLang="zh-CN" sz="2800" dirty="0"/>
              <a:t>an</a:t>
            </a:r>
            <a:r>
              <a:rPr kumimoji="1" lang="zh-CN" altLang="en-US" sz="2800" dirty="0"/>
              <a:t> </a:t>
            </a:r>
            <a:r>
              <a:rPr kumimoji="1" lang="en-US" altLang="zh-CN" sz="2800" dirty="0"/>
              <a:t>error</a:t>
            </a:r>
          </a:p>
          <a:p>
            <a:r>
              <a:rPr kumimoji="1" lang="en-US" altLang="zh-CN" sz="2800" dirty="0"/>
              <a:t>The</a:t>
            </a:r>
            <a:r>
              <a:rPr kumimoji="1" lang="zh-CN" altLang="en-US" sz="2800" dirty="0"/>
              <a:t> </a:t>
            </a:r>
            <a:r>
              <a:rPr kumimoji="1" lang="en-US" altLang="zh-CN" sz="2800" dirty="0"/>
              <a:t>user</a:t>
            </a:r>
            <a:r>
              <a:rPr kumimoji="1" lang="zh-CN" altLang="en-US" sz="2800" dirty="0"/>
              <a:t> </a:t>
            </a:r>
            <a:r>
              <a:rPr kumimoji="1" lang="en-US" altLang="zh-CN" sz="2800" dirty="0"/>
              <a:t>needs</a:t>
            </a:r>
            <a:r>
              <a:rPr kumimoji="1" lang="zh-CN" altLang="en-US" sz="2800" dirty="0"/>
              <a:t> </a:t>
            </a:r>
            <a:r>
              <a:rPr kumimoji="1" lang="en-US" altLang="zh-CN" sz="2800" dirty="0"/>
              <a:t>to</a:t>
            </a:r>
            <a:r>
              <a:rPr kumimoji="1" lang="zh-CN" altLang="en-US" sz="2800" dirty="0"/>
              <a:t> </a:t>
            </a:r>
            <a:r>
              <a:rPr kumimoji="1" lang="en-US" altLang="zh-CN" sz="2800" dirty="0"/>
              <a:t>check</a:t>
            </a:r>
            <a:r>
              <a:rPr kumimoji="1" lang="zh-CN" altLang="en-US" sz="2800" dirty="0"/>
              <a:t> </a:t>
            </a:r>
            <a:r>
              <a:rPr kumimoji="1" lang="en-US" altLang="zh-CN" sz="2800" dirty="0"/>
              <a:t>the</a:t>
            </a:r>
            <a:r>
              <a:rPr kumimoji="1" lang="zh-CN" altLang="en-US" sz="2800" dirty="0"/>
              <a:t> </a:t>
            </a:r>
            <a:r>
              <a:rPr kumimoji="1" lang="en-US" altLang="zh-CN" sz="2800" dirty="0"/>
              <a:t>error</a:t>
            </a:r>
            <a:r>
              <a:rPr kumimoji="1" lang="zh-CN" altLang="en-US" sz="2800" dirty="0"/>
              <a:t> </a:t>
            </a:r>
            <a:r>
              <a:rPr kumimoji="1" lang="en-US" altLang="zh-CN" sz="2800" dirty="0"/>
              <a:t>code</a:t>
            </a:r>
            <a:r>
              <a:rPr kumimoji="1" lang="zh-CN" altLang="en-US" sz="2800" dirty="0"/>
              <a:t> </a:t>
            </a:r>
            <a:r>
              <a:rPr kumimoji="1" lang="en-US" altLang="zh-CN" sz="2800" dirty="0"/>
              <a:t>and</a:t>
            </a:r>
            <a:r>
              <a:rPr kumimoji="1" lang="zh-CN" altLang="en-US" sz="2800" dirty="0"/>
              <a:t> </a:t>
            </a:r>
            <a:r>
              <a:rPr kumimoji="1" lang="en-US" altLang="zh-CN" sz="2800" dirty="0"/>
              <a:t>retry</a:t>
            </a:r>
            <a:r>
              <a:rPr kumimoji="1" lang="zh-CN" altLang="en-US" sz="2800" dirty="0"/>
              <a:t> </a:t>
            </a:r>
            <a:r>
              <a:rPr kumimoji="1" lang="en-US" altLang="zh-CN" sz="2800" dirty="0"/>
              <a:t>in</a:t>
            </a:r>
            <a:r>
              <a:rPr kumimoji="1" lang="zh-CN" altLang="en-US" sz="2800" dirty="0"/>
              <a:t> </a:t>
            </a:r>
            <a:r>
              <a:rPr kumimoji="1" lang="en-US" altLang="zh-CN" sz="2800" dirty="0"/>
              <a:t>case</a:t>
            </a:r>
            <a:endParaRPr kumimoji="1" lang="zh-CN" altLang="en-US" sz="2800" dirty="0"/>
          </a:p>
          <a:p>
            <a:r>
              <a:rPr kumimoji="1" lang="en-US" altLang="zh-CN" sz="2800" dirty="0"/>
              <a:t>Because</a:t>
            </a:r>
            <a:r>
              <a:rPr kumimoji="1" lang="zh-CN" altLang="en-US" sz="2800" dirty="0"/>
              <a:t> </a:t>
            </a:r>
            <a:r>
              <a:rPr kumimoji="1" lang="en-US" altLang="zh-CN" sz="2800" dirty="0"/>
              <a:t>the</a:t>
            </a:r>
            <a:r>
              <a:rPr kumimoji="1" lang="zh-CN" altLang="en-US" sz="2800" dirty="0"/>
              <a:t> </a:t>
            </a:r>
            <a:r>
              <a:rPr kumimoji="1" lang="en-US" altLang="zh-CN" sz="2800" dirty="0"/>
              <a:t>right</a:t>
            </a:r>
            <a:r>
              <a:rPr kumimoji="1" lang="zh-CN" altLang="en-US" sz="2800" dirty="0"/>
              <a:t> </a:t>
            </a:r>
            <a:r>
              <a:rPr kumimoji="1" lang="en-US" altLang="zh-CN" sz="2800" dirty="0"/>
              <a:t>thing</a:t>
            </a:r>
            <a:r>
              <a:rPr kumimoji="1" lang="zh-CN" altLang="en-US" sz="2800" dirty="0"/>
              <a:t> </a:t>
            </a:r>
            <a:r>
              <a:rPr kumimoji="1" lang="en-US" altLang="zh-CN" sz="2800" dirty="0"/>
              <a:t>is</a:t>
            </a:r>
            <a:r>
              <a:rPr kumimoji="1" lang="zh-CN" altLang="en-US" sz="2800" dirty="0"/>
              <a:t> </a:t>
            </a:r>
            <a:r>
              <a:rPr kumimoji="1" lang="en-US" altLang="zh-CN" sz="2800" dirty="0"/>
              <a:t>too</a:t>
            </a:r>
            <a:r>
              <a:rPr kumimoji="1" lang="zh-CN" altLang="en-US" sz="2800" dirty="0"/>
              <a:t> </a:t>
            </a:r>
            <a:r>
              <a:rPr kumimoji="1" lang="en-US" altLang="zh-CN" sz="2800" dirty="0"/>
              <a:t>complex,</a:t>
            </a:r>
            <a:r>
              <a:rPr kumimoji="1" lang="zh-CN" altLang="en-US" sz="2800" dirty="0"/>
              <a:t> </a:t>
            </a:r>
            <a:r>
              <a:rPr kumimoji="1" lang="en-US" altLang="zh-CN" sz="2800" dirty="0"/>
              <a:t>and</a:t>
            </a:r>
            <a:r>
              <a:rPr kumimoji="1" lang="zh-CN" altLang="en-US" sz="2800" dirty="0"/>
              <a:t> </a:t>
            </a:r>
            <a:r>
              <a:rPr kumimoji="1" lang="en-US" altLang="zh-CN" sz="2800" dirty="0"/>
              <a:t>happens</a:t>
            </a:r>
            <a:r>
              <a:rPr kumimoji="1" lang="zh-CN" altLang="en-US" sz="2800" dirty="0"/>
              <a:t> </a:t>
            </a:r>
            <a:r>
              <a:rPr kumimoji="1" lang="en-US" altLang="zh-CN" sz="2800" dirty="0"/>
              <a:t>rarely</a:t>
            </a:r>
          </a:p>
        </p:txBody>
      </p:sp>
      <p:sp>
        <p:nvSpPr>
          <p:cNvPr id="4" name="矩形 3"/>
          <p:cNvSpPr/>
          <p:nvPr/>
        </p:nvSpPr>
        <p:spPr>
          <a:xfrm>
            <a:off x="2843808" y="3721596"/>
            <a:ext cx="1224136" cy="1656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panose="020B0604020202020204" pitchFamily="34" charset="0"/>
                <a:ea typeface="等线" panose="02010600030101010101" pitchFamily="2" charset="-122"/>
              </a:rPr>
              <a:t>PUSH</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ebx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PUSH</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ecx</a:t>
            </a:r>
            <a:endParaRPr lang="en-US" altLang="zh-CN" sz="1400" dirty="0">
              <a:latin typeface="Arial" panose="020B0604020202020204" pitchFamily="34" charset="0"/>
              <a:ea typeface="等线" panose="02010600030101010101" pitchFamily="2" charset="-122"/>
            </a:endParaRPr>
          </a:p>
          <a:p>
            <a:r>
              <a:rPr lang="en-US" altLang="zh-CN" sz="1400" dirty="0" err="1">
                <a:latin typeface="Arial" panose="020B0604020202020204" pitchFamily="34" charset="0"/>
                <a:ea typeface="等线" panose="02010600030101010101" pitchFamily="2" charset="-122"/>
              </a:rPr>
              <a:t>Syscall</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CMP</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JCC</a:t>
            </a:r>
            <a:endParaRPr lang="zh-CN" altLang="en-US" sz="1400" dirty="0">
              <a:latin typeface="Arial" panose="020B0604020202020204" pitchFamily="34" charset="0"/>
              <a:ea typeface="等线" panose="02010600030101010101" pitchFamily="2" charset="-122"/>
            </a:endParaRPr>
          </a:p>
        </p:txBody>
      </p:sp>
      <p:sp>
        <p:nvSpPr>
          <p:cNvPr id="5" name="矩形 4"/>
          <p:cNvSpPr/>
          <p:nvPr/>
        </p:nvSpPr>
        <p:spPr>
          <a:xfrm rot="16200000">
            <a:off x="3311860" y="4058168"/>
            <a:ext cx="288032" cy="1512168"/>
          </a:xfrm>
          <a:prstGeom prst="rect">
            <a:avLst/>
          </a:prstGeom>
          <a:solidFill>
            <a:schemeClr val="bg1">
              <a:alpha val="39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6" name="矩形 5"/>
          <p:cNvSpPr/>
          <p:nvPr/>
        </p:nvSpPr>
        <p:spPr>
          <a:xfrm>
            <a:off x="2771800" y="3361556"/>
            <a:ext cx="1140056" cy="276999"/>
          </a:xfrm>
          <a:prstGeom prst="rect">
            <a:avLst/>
          </a:prstGeom>
        </p:spPr>
        <p:txBody>
          <a:bodyPr wrap="none">
            <a:spAutoFit/>
          </a:bodyPr>
          <a:lstStyle/>
          <a:p>
            <a:r>
              <a:rPr lang="en-US" altLang="zh-CN" sz="1200" dirty="0">
                <a:solidFill>
                  <a:srgbClr val="953735"/>
                </a:solidFill>
                <a:latin typeface="Arial" panose="020B0604020202020204" pitchFamily="34" charset="0"/>
                <a:ea typeface="等线" panose="02010600030101010101" pitchFamily="2" charset="-122"/>
                <a:cs typeface="Myriad Pro Cond"/>
              </a:rPr>
              <a:t>User</a:t>
            </a:r>
            <a:r>
              <a:rPr lang="zh-CN" altLang="en-US" sz="1200" dirty="0">
                <a:solidFill>
                  <a:srgbClr val="953735"/>
                </a:solidFill>
                <a:latin typeface="Arial" panose="020B0604020202020204" pitchFamily="34" charset="0"/>
                <a:ea typeface="等线" panose="02010600030101010101" pitchFamily="2" charset="-122"/>
                <a:cs typeface="Myriad Pro Cond"/>
              </a:rPr>
              <a:t> </a:t>
            </a:r>
            <a:r>
              <a:rPr lang="en-US" altLang="zh-CN" sz="1200" dirty="0">
                <a:solidFill>
                  <a:srgbClr val="953735"/>
                </a:solidFill>
                <a:latin typeface="Arial" panose="020B0604020202020204" pitchFamily="34" charset="0"/>
                <a:ea typeface="等线" panose="02010600030101010101" pitchFamily="2" charset="-122"/>
                <a:cs typeface="Myriad Pro Cond"/>
              </a:rPr>
              <a:t>Program</a:t>
            </a:r>
            <a:endParaRPr lang="zh-CN" altLang="en-US" sz="1200" dirty="0">
              <a:solidFill>
                <a:srgbClr val="953735"/>
              </a:solidFill>
              <a:latin typeface="Arial" panose="020B0604020202020204" pitchFamily="34" charset="0"/>
              <a:ea typeface="等线" panose="02010600030101010101" pitchFamily="2" charset="-122"/>
              <a:cs typeface="Myriad Pro Cond"/>
            </a:endParaRPr>
          </a:p>
        </p:txBody>
      </p:sp>
      <p:sp>
        <p:nvSpPr>
          <p:cNvPr id="7" name="矩形 6"/>
          <p:cNvSpPr/>
          <p:nvPr/>
        </p:nvSpPr>
        <p:spPr>
          <a:xfrm>
            <a:off x="5004048" y="3721596"/>
            <a:ext cx="1224136" cy="16561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panose="020B0604020202020204" pitchFamily="34" charset="0"/>
                <a:ea typeface="等线" panose="02010600030101010101" pitchFamily="2" charset="-122"/>
              </a:rPr>
              <a:t>XOR</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IN</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endParaRPr lang="en-US" altLang="zh-CN" sz="1400" dirty="0">
              <a:latin typeface="Arial" panose="020B0604020202020204" pitchFamily="34" charset="0"/>
              <a:ea typeface="等线" panose="02010600030101010101" pitchFamily="2" charset="-122"/>
            </a:endParaRPr>
          </a:p>
          <a:p>
            <a:r>
              <a:rPr lang="en-US" altLang="zh-CN" sz="1400" dirty="0">
                <a:latin typeface="Arial" panose="020B0604020202020204" pitchFamily="34" charset="0"/>
                <a:ea typeface="等线" panose="02010600030101010101" pitchFamily="2" charset="-122"/>
              </a:rPr>
              <a:t>ST</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a:t>
            </a:r>
            <a:r>
              <a:rPr lang="en-US" altLang="zh-CN" sz="1400" dirty="0" err="1">
                <a:latin typeface="Arial" panose="020B0604020202020204" pitchFamily="34" charset="0"/>
                <a:ea typeface="等线" panose="02010600030101010101" pitchFamily="2" charset="-122"/>
              </a:rPr>
              <a:t>eax</a:t>
            </a:r>
            <a:r>
              <a:rPr lang="zh-CN" altLang="en-US" sz="1400" dirty="0">
                <a:latin typeface="Arial" panose="020B0604020202020204" pitchFamily="34" charset="0"/>
                <a:ea typeface="等线" panose="02010600030101010101" pitchFamily="2" charset="-122"/>
              </a:rPr>
              <a:t> </a:t>
            </a:r>
            <a:r>
              <a:rPr lang="en-US" altLang="zh-CN" sz="1400" dirty="0">
                <a:latin typeface="Arial" panose="020B0604020202020204" pitchFamily="34" charset="0"/>
                <a:ea typeface="等线" panose="02010600030101010101" pitchFamily="2" charset="-122"/>
              </a:rPr>
              <a:t>BUF</a:t>
            </a:r>
          </a:p>
          <a:p>
            <a:r>
              <a:rPr lang="en-US" altLang="zh-CN" sz="1400" dirty="0">
                <a:latin typeface="Arial" panose="020B0604020202020204" pitchFamily="34" charset="0"/>
                <a:ea typeface="等线" panose="02010600030101010101" pitchFamily="2" charset="-122"/>
              </a:rPr>
              <a:t>JCC</a:t>
            </a:r>
          </a:p>
          <a:p>
            <a:r>
              <a:rPr lang="en-US" altLang="zh-CN" sz="1400" dirty="0">
                <a:latin typeface="Arial" panose="020B0604020202020204" pitchFamily="34" charset="0"/>
                <a:ea typeface="等线" panose="02010600030101010101" pitchFamily="2" charset="-122"/>
              </a:rPr>
              <a:t>IRET</a:t>
            </a:r>
            <a:endParaRPr lang="zh-CN" altLang="en-US" sz="1400" dirty="0">
              <a:latin typeface="Arial" panose="020B0604020202020204" pitchFamily="34" charset="0"/>
              <a:ea typeface="等线" panose="02010600030101010101" pitchFamily="2" charset="-122"/>
            </a:endParaRPr>
          </a:p>
        </p:txBody>
      </p:sp>
      <p:sp>
        <p:nvSpPr>
          <p:cNvPr id="8" name="矩形 7"/>
          <p:cNvSpPr/>
          <p:nvPr/>
        </p:nvSpPr>
        <p:spPr>
          <a:xfrm>
            <a:off x="4932040" y="3361556"/>
            <a:ext cx="627095" cy="276999"/>
          </a:xfrm>
          <a:prstGeom prst="rect">
            <a:avLst/>
          </a:prstGeom>
        </p:spPr>
        <p:txBody>
          <a:bodyPr wrap="none">
            <a:spAutoFit/>
          </a:bodyPr>
          <a:lstStyle/>
          <a:p>
            <a:r>
              <a:rPr lang="en-US" altLang="zh-CN" sz="1200" dirty="0">
                <a:solidFill>
                  <a:schemeClr val="accent1">
                    <a:lumMod val="75000"/>
                  </a:schemeClr>
                </a:solidFill>
                <a:latin typeface="Arial" panose="020B0604020202020204" pitchFamily="34" charset="0"/>
                <a:ea typeface="等线" panose="02010600030101010101" pitchFamily="2" charset="-122"/>
                <a:cs typeface="Myriad Pro Cond"/>
              </a:rPr>
              <a:t>Kernel</a:t>
            </a:r>
            <a:endParaRPr lang="zh-CN" altLang="en-US" sz="1200" dirty="0">
              <a:solidFill>
                <a:schemeClr val="accent1">
                  <a:lumMod val="75000"/>
                </a:schemeClr>
              </a:solidFill>
              <a:latin typeface="Arial" panose="020B0604020202020204" pitchFamily="34" charset="0"/>
              <a:ea typeface="等线" panose="02010600030101010101" pitchFamily="2" charset="-122"/>
              <a:cs typeface="Myriad Pro Cond"/>
            </a:endParaRPr>
          </a:p>
        </p:txBody>
      </p:sp>
      <p:sp>
        <p:nvSpPr>
          <p:cNvPr id="9" name="矩形 8"/>
          <p:cNvSpPr/>
          <p:nvPr/>
        </p:nvSpPr>
        <p:spPr>
          <a:xfrm>
            <a:off x="6876256" y="4704080"/>
            <a:ext cx="756938" cy="276999"/>
          </a:xfrm>
          <a:prstGeom prst="rect">
            <a:avLst/>
          </a:prstGeom>
        </p:spPr>
        <p:txBody>
          <a:bodyPr wrap="none">
            <a:spAutoFit/>
          </a:bodyPr>
          <a:lstStyle/>
          <a:p>
            <a:r>
              <a:rPr lang="en-US" altLang="zh-CN" sz="1200" dirty="0">
                <a:solidFill>
                  <a:schemeClr val="accent1">
                    <a:lumMod val="75000"/>
                  </a:schemeClr>
                </a:solidFill>
                <a:latin typeface="Arial" panose="020B0604020202020204" pitchFamily="34" charset="0"/>
                <a:ea typeface="等线" panose="02010600030101010101" pitchFamily="2" charset="-122"/>
                <a:cs typeface="Myriad Pro Cond"/>
              </a:rPr>
              <a:t>Interrupt</a:t>
            </a:r>
            <a:endParaRPr lang="zh-CN" altLang="en-US" sz="1200" dirty="0">
              <a:solidFill>
                <a:schemeClr val="accent1">
                  <a:lumMod val="75000"/>
                </a:schemeClr>
              </a:solidFill>
              <a:latin typeface="Arial" panose="020B0604020202020204" pitchFamily="34" charset="0"/>
              <a:ea typeface="等线" panose="02010600030101010101" pitchFamily="2" charset="-122"/>
              <a:cs typeface="Myriad Pro Cond"/>
            </a:endParaRPr>
          </a:p>
        </p:txBody>
      </p:sp>
      <p:cxnSp>
        <p:nvCxnSpPr>
          <p:cNvPr id="10" name="直线箭头连接符 9"/>
          <p:cNvCxnSpPr/>
          <p:nvPr/>
        </p:nvCxnSpPr>
        <p:spPr>
          <a:xfrm flipH="1">
            <a:off x="6444208" y="4873724"/>
            <a:ext cx="432048" cy="0"/>
          </a:xfrm>
          <a:prstGeom prst="straightConnector1">
            <a:avLst/>
          </a:prstGeom>
          <a:ln>
            <a:solidFill>
              <a:srgbClr val="254061"/>
            </a:solidFill>
            <a:tailEnd type="arrow"/>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rot="16200000">
            <a:off x="5472100" y="4143659"/>
            <a:ext cx="288032" cy="1512168"/>
          </a:xfrm>
          <a:prstGeom prst="rect">
            <a:avLst/>
          </a:prstGeom>
          <a:solidFill>
            <a:schemeClr val="bg1">
              <a:alpha val="39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12" name="矩形 11"/>
          <p:cNvSpPr/>
          <p:nvPr/>
        </p:nvSpPr>
        <p:spPr>
          <a:xfrm>
            <a:off x="107504" y="4515425"/>
            <a:ext cx="2304255" cy="461665"/>
          </a:xfrm>
          <a:prstGeom prst="rect">
            <a:avLst/>
          </a:prstGeom>
        </p:spPr>
        <p:txBody>
          <a:bodyPr wrap="square">
            <a:spAutoFit/>
          </a:bodyPr>
          <a:lstStyle/>
          <a:p>
            <a:r>
              <a:rPr kumimoji="1" lang="en-US" altLang="zh-CN" sz="1200" dirty="0">
                <a:solidFill>
                  <a:srgbClr val="953735"/>
                </a:solidFill>
                <a:latin typeface="Arial" panose="020B0604020202020204" pitchFamily="34" charset="0"/>
                <a:ea typeface="等线" panose="02010600030101010101" pitchFamily="2" charset="-122"/>
                <a:cs typeface="Myriad Pro Cond"/>
              </a:rPr>
              <a:t>User</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needs</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to</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check</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err="1">
                <a:solidFill>
                  <a:srgbClr val="953735"/>
                </a:solidFill>
                <a:latin typeface="Arial" panose="020B0604020202020204" pitchFamily="34" charset="0"/>
                <a:ea typeface="等线" panose="02010600030101010101" pitchFamily="2" charset="-122"/>
                <a:cs typeface="Myriad Pro Cond"/>
              </a:rPr>
              <a:t>retval</a:t>
            </a:r>
            <a:endParaRPr kumimoji="1" lang="en-US" altLang="zh-CN" sz="1200" dirty="0">
              <a:solidFill>
                <a:srgbClr val="953735"/>
              </a:solidFill>
              <a:latin typeface="Arial" panose="020B0604020202020204" pitchFamily="34" charset="0"/>
              <a:ea typeface="等线" panose="02010600030101010101" pitchFamily="2" charset="-122"/>
              <a:cs typeface="Myriad Pro Cond"/>
            </a:endParaRPr>
          </a:p>
          <a:p>
            <a:r>
              <a:rPr kumimoji="1" lang="en-US" altLang="zh-CN" sz="1200" dirty="0">
                <a:solidFill>
                  <a:srgbClr val="953735"/>
                </a:solidFill>
                <a:latin typeface="Arial" panose="020B0604020202020204" pitchFamily="34" charset="0"/>
                <a:ea typeface="等线" panose="02010600030101010101" pitchFamily="2" charset="-122"/>
                <a:cs typeface="Myriad Pro Cond"/>
              </a:rPr>
              <a:t>and</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re-execute</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if</a:t>
            </a:r>
            <a:r>
              <a:rPr kumimoji="1" lang="zh-CN" altLang="en-US" sz="1200" dirty="0">
                <a:solidFill>
                  <a:srgbClr val="953735"/>
                </a:solidFill>
                <a:latin typeface="Arial" panose="020B0604020202020204" pitchFamily="34" charset="0"/>
                <a:ea typeface="等线" panose="02010600030101010101" pitchFamily="2" charset="-122"/>
                <a:cs typeface="Myriad Pro Cond"/>
              </a:rPr>
              <a:t> </a:t>
            </a:r>
            <a:r>
              <a:rPr kumimoji="1" lang="en-US" altLang="zh-CN" sz="1200" dirty="0">
                <a:solidFill>
                  <a:srgbClr val="953735"/>
                </a:solidFill>
                <a:latin typeface="Arial" panose="020B0604020202020204" pitchFamily="34" charset="0"/>
                <a:ea typeface="等线" panose="02010600030101010101" pitchFamily="2" charset="-122"/>
                <a:cs typeface="Myriad Pro Cond"/>
              </a:rPr>
              <a:t>necessary</a:t>
            </a:r>
            <a:endParaRPr lang="zh-CN" altLang="en-US" sz="1200" dirty="0">
              <a:solidFill>
                <a:srgbClr val="953735"/>
              </a:solidFill>
              <a:latin typeface="Arial" panose="020B0604020202020204" pitchFamily="34" charset="0"/>
              <a:ea typeface="等线" panose="02010600030101010101" pitchFamily="2" charset="-122"/>
              <a:cs typeface="Myriad Pro Cond"/>
            </a:endParaRPr>
          </a:p>
        </p:txBody>
      </p:sp>
      <p:sp>
        <p:nvSpPr>
          <p:cNvPr id="13" name="矩形 12"/>
          <p:cNvSpPr/>
          <p:nvPr/>
        </p:nvSpPr>
        <p:spPr>
          <a:xfrm>
            <a:off x="6372200" y="5008448"/>
            <a:ext cx="1467068" cy="276999"/>
          </a:xfrm>
          <a:prstGeom prst="rect">
            <a:avLst/>
          </a:prstGeom>
        </p:spPr>
        <p:txBody>
          <a:bodyPr wrap="none">
            <a:spAutoFit/>
          </a:bodyPr>
          <a:lstStyle/>
          <a:p>
            <a:r>
              <a:rPr lang="en-US" altLang="zh-CN" sz="1200" dirty="0">
                <a:solidFill>
                  <a:schemeClr val="accent1">
                    <a:lumMod val="75000"/>
                  </a:schemeClr>
                </a:solidFill>
                <a:latin typeface="Arial" panose="020B0604020202020204" pitchFamily="34" charset="0"/>
                <a:ea typeface="等线" panose="02010600030101010101" pitchFamily="2" charset="-122"/>
                <a:cs typeface="Myriad Pro Cond"/>
              </a:rPr>
              <a:t>Just</a:t>
            </a:r>
            <a:r>
              <a:rPr lang="zh-CN" altLang="en-US" sz="1200" dirty="0">
                <a:solidFill>
                  <a:schemeClr val="accent1">
                    <a:lumMod val="75000"/>
                  </a:schemeClr>
                </a:solidFill>
                <a:latin typeface="Arial" panose="020B0604020202020204" pitchFamily="34" charset="0"/>
                <a:ea typeface="等线" panose="02010600030101010101" pitchFamily="2" charset="-122"/>
                <a:cs typeface="Myriad Pro Cond"/>
              </a:rPr>
              <a:t> </a:t>
            </a:r>
            <a:r>
              <a:rPr lang="en-US" altLang="zh-CN" sz="1200" dirty="0">
                <a:solidFill>
                  <a:schemeClr val="accent1">
                    <a:lumMod val="75000"/>
                  </a:schemeClr>
                </a:solidFill>
                <a:latin typeface="Arial" panose="020B0604020202020204" pitchFamily="34" charset="0"/>
                <a:ea typeface="等线" panose="02010600030101010101" pitchFamily="2" charset="-122"/>
                <a:cs typeface="Myriad Pro Cond"/>
              </a:rPr>
              <a:t>return</a:t>
            </a:r>
            <a:r>
              <a:rPr lang="zh-CN" altLang="en-US" sz="1200" dirty="0">
                <a:solidFill>
                  <a:schemeClr val="accent1">
                    <a:lumMod val="75000"/>
                  </a:schemeClr>
                </a:solidFill>
                <a:latin typeface="Arial" panose="020B0604020202020204" pitchFamily="34" charset="0"/>
                <a:ea typeface="等线" panose="02010600030101010101" pitchFamily="2" charset="-122"/>
                <a:cs typeface="Myriad Pro Cond"/>
              </a:rPr>
              <a:t> </a:t>
            </a:r>
            <a:r>
              <a:rPr lang="en-US" altLang="zh-CN" sz="1200" dirty="0">
                <a:solidFill>
                  <a:schemeClr val="accent1">
                    <a:lumMod val="75000"/>
                  </a:schemeClr>
                </a:solidFill>
                <a:latin typeface="Arial" panose="020B0604020202020204" pitchFamily="34" charset="0"/>
                <a:ea typeface="等线" panose="02010600030101010101" pitchFamily="2" charset="-122"/>
                <a:cs typeface="Myriad Pro Cond"/>
              </a:rPr>
              <a:t>to</a:t>
            </a:r>
            <a:r>
              <a:rPr lang="zh-CN" altLang="en-US" sz="1200" dirty="0">
                <a:solidFill>
                  <a:schemeClr val="accent1">
                    <a:lumMod val="75000"/>
                  </a:schemeClr>
                </a:solidFill>
                <a:latin typeface="Arial" panose="020B0604020202020204" pitchFamily="34" charset="0"/>
                <a:ea typeface="等线" panose="02010600030101010101" pitchFamily="2" charset="-122"/>
                <a:cs typeface="Myriad Pro Cond"/>
              </a:rPr>
              <a:t> </a:t>
            </a:r>
            <a:r>
              <a:rPr lang="en-US" altLang="zh-CN" sz="1200" dirty="0">
                <a:solidFill>
                  <a:schemeClr val="accent1">
                    <a:lumMod val="75000"/>
                  </a:schemeClr>
                </a:solidFill>
                <a:latin typeface="Arial" panose="020B0604020202020204" pitchFamily="34" charset="0"/>
                <a:ea typeface="等线" panose="02010600030101010101" pitchFamily="2" charset="-122"/>
                <a:cs typeface="Myriad Pro Cond"/>
              </a:rPr>
              <a:t>user!</a:t>
            </a:r>
            <a:endParaRPr lang="zh-CN" altLang="en-US" sz="1200" dirty="0">
              <a:solidFill>
                <a:schemeClr val="accent1">
                  <a:lumMod val="75000"/>
                </a:schemeClr>
              </a:solidFill>
              <a:latin typeface="Arial" panose="020B0604020202020204" pitchFamily="34" charset="0"/>
              <a:ea typeface="等线" panose="02010600030101010101" pitchFamily="2" charset="-122"/>
              <a:cs typeface="Myriad Pro Cond"/>
            </a:endParaRPr>
          </a:p>
        </p:txBody>
      </p:sp>
      <p:sp>
        <p:nvSpPr>
          <p:cNvPr id="14" name="下弧形箭头 13"/>
          <p:cNvSpPr/>
          <p:nvPr/>
        </p:nvSpPr>
        <p:spPr>
          <a:xfrm rot="16200000">
            <a:off x="2249996" y="4531432"/>
            <a:ext cx="467544" cy="288032"/>
          </a:xfrm>
          <a:prstGeom prst="curvedDownArrow">
            <a:avLst/>
          </a:prstGeom>
          <a:solidFill>
            <a:schemeClr val="accent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200" dirty="0">
              <a:solidFill>
                <a:schemeClr val="tx1"/>
              </a:solidFill>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8395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49088E-6 2.27866E-6 L -2.49088E-6 0.05051 " pathEditMode="relative" rAng="0" ptsTypes="AA">
                                      <p:cBhvr>
                                        <p:cTn id="6" dur="2000" fill="hold"/>
                                        <p:tgtEl>
                                          <p:spTgt spid="11"/>
                                        </p:tgtEl>
                                        <p:attrNameLst>
                                          <p:attrName>ppt_x</p:attrName>
                                          <p:attrName>ppt_y</p:attrName>
                                        </p:attrNameLst>
                                      </p:cBhvr>
                                      <p:rCtr x="0" y="252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Arial" panose="020B0604020202020204" pitchFamily="34" charset="0"/>
                <a:ea typeface="等线" panose="02010600030101010101" pitchFamily="2" charset="-122"/>
              </a:rPr>
              <a:t>Simplicity VS. The Right Thing</a:t>
            </a:r>
            <a:endParaRPr kumimoji="1" lang="zh-CN" altLang="en-US" dirty="0">
              <a:latin typeface="Arial" panose="020B0604020202020204" pitchFamily="34" charset="0"/>
              <a:ea typeface="等线" panose="02010600030101010101" pitchFamily="2"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4043667557"/>
              </p:ext>
            </p:extLst>
          </p:nvPr>
        </p:nvGraphicFramePr>
        <p:xfrm>
          <a:off x="179512" y="1333500"/>
          <a:ext cx="8784977" cy="3175000"/>
        </p:xfrm>
        <a:graphic>
          <a:graphicData uri="http://schemas.openxmlformats.org/drawingml/2006/table">
            <a:tbl>
              <a:tblPr firstRow="1" bandRow="1">
                <a:tableStyleId>{2D5ABB26-0587-4C30-8999-92F81FD0307C}</a:tableStyleId>
              </a:tblPr>
              <a:tblGrid>
                <a:gridCol w="180020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3456385">
                  <a:extLst>
                    <a:ext uri="{9D8B030D-6E8A-4147-A177-3AD203B41FA5}">
                      <a16:colId xmlns:a16="http://schemas.microsoft.com/office/drawing/2014/main" val="20003"/>
                    </a:ext>
                  </a:extLst>
                </a:gridCol>
              </a:tblGrid>
              <a:tr h="370840">
                <a:tc>
                  <a:txBody>
                    <a:bodyPr/>
                    <a:lstStyle/>
                    <a:p>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pPr algn="ctr"/>
                      <a:r>
                        <a:rPr lang="en-US" altLang="zh-CN" sz="1600" b="0" i="0" dirty="0">
                          <a:solidFill>
                            <a:srgbClr val="953735"/>
                          </a:solidFill>
                          <a:latin typeface="Arial" panose="020B0604020202020204" pitchFamily="34" charset="0"/>
                          <a:ea typeface="等线" panose="02010600030101010101" pitchFamily="2" charset="-122"/>
                          <a:cs typeface="Myriad Pro"/>
                        </a:rPr>
                        <a:t>MIT Guys</a:t>
                      </a:r>
                      <a:endParaRPr lang="zh-CN" altLang="en-US" sz="1600" b="0" i="0" dirty="0">
                        <a:solidFill>
                          <a:srgbClr val="953735"/>
                        </a:solidFill>
                        <a:latin typeface="Arial" panose="020B0604020202020204" pitchFamily="34" charset="0"/>
                        <a:ea typeface="等线" panose="02010600030101010101" pitchFamily="2" charset="-122"/>
                        <a:cs typeface="Myriad Pro"/>
                      </a:endParaRPr>
                    </a:p>
                  </a:txBody>
                  <a:tcPr/>
                </a:tc>
                <a:tc>
                  <a:txBody>
                    <a:bodyPr/>
                    <a:lstStyle/>
                    <a:p>
                      <a:pPr algn="ct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a:rPr>
                        <a:t>New</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a:rPr>
                        <a:t>Jersey</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a:rPr>
                        <a:t>Guys</a:t>
                      </a:r>
                      <a:endPar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a:endParaRPr>
                    </a:p>
                  </a:txBody>
                  <a:tcPr/>
                </a:tc>
                <a:extLst>
                  <a:ext uri="{0D108BD9-81ED-4DB2-BD59-A6C34878D82A}">
                    <a16:rowId xmlns:a16="http://schemas.microsoft.com/office/drawing/2014/main" val="10000"/>
                  </a:ext>
                </a:extLst>
              </a:tr>
              <a:tr h="370840">
                <a:tc>
                  <a:txBody>
                    <a:bodyPr/>
                    <a:lstStyle/>
                    <a:p>
                      <a:pPr algn="r"/>
                      <a:r>
                        <a:rPr lang="en-US" altLang="zh-CN" sz="1600" b="0" i="0" dirty="0">
                          <a:latin typeface="Arial" panose="020B0604020202020204" pitchFamily="34" charset="0"/>
                          <a:ea typeface="等线" panose="02010600030101010101" pitchFamily="2" charset="-122"/>
                          <a:cs typeface="Myriad Pro"/>
                        </a:rPr>
                        <a:t>Simplicity</a:t>
                      </a:r>
                      <a:r>
                        <a:rPr lang="zh-CN" altLang="en-US" sz="1600" b="0" i="0" dirty="0">
                          <a:latin typeface="Arial" panose="020B0604020202020204" pitchFamily="34" charset="0"/>
                          <a:ea typeface="等线" panose="02010600030101010101" pitchFamily="2" charset="-122"/>
                          <a:cs typeface="Myriad Pro"/>
                        </a:rPr>
                        <a:t> </a:t>
                      </a:r>
                      <a:r>
                        <a:rPr lang="en-US" altLang="zh-CN" sz="1600" b="0" i="0" dirty="0">
                          <a:latin typeface="Arial" panose="020B0604020202020204" pitchFamily="34" charset="0"/>
                          <a:ea typeface="等线" panose="02010600030101010101" pitchFamily="2" charset="-122"/>
                          <a:cs typeface="Myriad Pro"/>
                        </a:rPr>
                        <a:t>:</a:t>
                      </a:r>
                      <a:endParaRPr lang="zh-CN" altLang="en-US" sz="1600" b="0" i="0" dirty="0">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rgbClr val="953735"/>
                          </a:solidFill>
                          <a:latin typeface="Arial" panose="020B0604020202020204" pitchFamily="34" charset="0"/>
                          <a:ea typeface="等线" panose="02010600030101010101" pitchFamily="2" charset="-122"/>
                          <a:cs typeface="Myriad Pro Light SemiCond"/>
                        </a:rPr>
                        <a:t>Simple</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implementation</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is</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more</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br>
                        <a:rPr lang="en-US" altLang="zh-CN" sz="1600" b="0" i="0" dirty="0">
                          <a:solidFill>
                            <a:srgbClr val="953735"/>
                          </a:solidFill>
                          <a:latin typeface="Arial" panose="020B0604020202020204" pitchFamily="34" charset="0"/>
                          <a:ea typeface="等线" panose="02010600030101010101" pitchFamily="2" charset="-122"/>
                          <a:cs typeface="Myriad Pro Light SemiCond"/>
                        </a:rPr>
                      </a:br>
                      <a:r>
                        <a:rPr lang="en-US" altLang="zh-CN" sz="1600" b="0" i="0" dirty="0">
                          <a:solidFill>
                            <a:srgbClr val="953735"/>
                          </a:solidFill>
                          <a:latin typeface="Arial" panose="020B0604020202020204" pitchFamily="34" charset="0"/>
                          <a:ea typeface="等线" panose="02010600030101010101" pitchFamily="2" charset="-122"/>
                          <a:cs typeface="Myriad Pro Light SemiCond"/>
                        </a:rPr>
                        <a:t>important</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than</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simple</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interface</a:t>
                      </a:r>
                      <a:endParaRPr lang="zh-CN" altLang="en-US" sz="1600" b="0" i="0" dirty="0">
                        <a:solidFill>
                          <a:srgbClr val="953735"/>
                        </a:solidFill>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Simple</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implementation</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is</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more</a:t>
                      </a:r>
                      <a:b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b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important</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than</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simple</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interface</a:t>
                      </a:r>
                      <a:endPar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endParaRPr>
                    </a:p>
                  </a:txBody>
                  <a:tcPr/>
                </a:tc>
                <a:extLst>
                  <a:ext uri="{0D108BD9-81ED-4DB2-BD59-A6C34878D82A}">
                    <a16:rowId xmlns:a16="http://schemas.microsoft.com/office/drawing/2014/main" val="10001"/>
                  </a:ext>
                </a:extLst>
              </a:tr>
              <a:tr h="370840">
                <a:tc>
                  <a:txBody>
                    <a:bodyPr/>
                    <a:lstStyle/>
                    <a:p>
                      <a:pPr algn="r"/>
                      <a:r>
                        <a:rPr lang="en-US" altLang="zh-CN" sz="1600" b="0" i="0" dirty="0">
                          <a:latin typeface="Arial" panose="020B0604020202020204" pitchFamily="34" charset="0"/>
                          <a:ea typeface="等线" panose="02010600030101010101" pitchFamily="2" charset="-122"/>
                          <a:cs typeface="Myriad Pro"/>
                        </a:rPr>
                        <a:t>Correctness</a:t>
                      </a:r>
                      <a:r>
                        <a:rPr lang="zh-CN" altLang="en-US" sz="1600" b="0" i="0" dirty="0">
                          <a:latin typeface="Arial" panose="020B0604020202020204" pitchFamily="34" charset="0"/>
                          <a:ea typeface="等线" panose="02010600030101010101" pitchFamily="2" charset="-122"/>
                          <a:cs typeface="Myriad Pro"/>
                        </a:rPr>
                        <a:t> </a:t>
                      </a:r>
                      <a:r>
                        <a:rPr lang="en-US" altLang="zh-CN" sz="1600" b="0" i="0" dirty="0">
                          <a:latin typeface="Arial" panose="020B0604020202020204" pitchFamily="34" charset="0"/>
                          <a:ea typeface="等线" panose="02010600030101010101" pitchFamily="2" charset="-122"/>
                          <a:cs typeface="Myriad Pro"/>
                        </a:rPr>
                        <a:t>:</a:t>
                      </a:r>
                      <a:endParaRPr lang="zh-CN" altLang="en-US" sz="1600" b="0" i="0" dirty="0">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rgbClr val="953735"/>
                          </a:solidFill>
                          <a:latin typeface="Arial" panose="020B0604020202020204" pitchFamily="34" charset="0"/>
                          <a:ea typeface="等线" panose="02010600030101010101" pitchFamily="2" charset="-122"/>
                          <a:cs typeface="Myriad Pro Light SemiCond"/>
                        </a:rPr>
                        <a:t>Incorrectness</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is</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not</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allowed</a:t>
                      </a:r>
                      <a:endParaRPr lang="zh-CN" altLang="en-US" sz="1600" b="0" i="0" dirty="0">
                        <a:solidFill>
                          <a:srgbClr val="953735"/>
                        </a:solidFill>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It’s</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better</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to</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be</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simple</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than</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correct</a:t>
                      </a:r>
                      <a:endPar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endParaRPr>
                    </a:p>
                  </a:txBody>
                  <a:tcPr/>
                </a:tc>
                <a:extLst>
                  <a:ext uri="{0D108BD9-81ED-4DB2-BD59-A6C34878D82A}">
                    <a16:rowId xmlns:a16="http://schemas.microsoft.com/office/drawing/2014/main" val="10002"/>
                  </a:ext>
                </a:extLst>
              </a:tr>
              <a:tr h="370840">
                <a:tc>
                  <a:txBody>
                    <a:bodyPr/>
                    <a:lstStyle/>
                    <a:p>
                      <a:pPr algn="r"/>
                      <a:r>
                        <a:rPr lang="en-US" altLang="zh-CN" sz="1600" b="0" i="0" dirty="0">
                          <a:latin typeface="Arial" panose="020B0604020202020204" pitchFamily="34" charset="0"/>
                          <a:ea typeface="等线" panose="02010600030101010101" pitchFamily="2" charset="-122"/>
                          <a:cs typeface="Myriad Pro"/>
                        </a:rPr>
                        <a:t>Consistency</a:t>
                      </a:r>
                      <a:r>
                        <a:rPr lang="zh-CN" altLang="en-US" sz="1600" b="0" i="0" dirty="0">
                          <a:latin typeface="Arial" panose="020B0604020202020204" pitchFamily="34" charset="0"/>
                          <a:ea typeface="等线" panose="02010600030101010101" pitchFamily="2" charset="-122"/>
                          <a:cs typeface="Myriad Pro"/>
                        </a:rPr>
                        <a:t> </a:t>
                      </a:r>
                      <a:r>
                        <a:rPr lang="en-US" altLang="zh-CN" sz="1600" b="0" i="0" dirty="0">
                          <a:latin typeface="Arial" panose="020B0604020202020204" pitchFamily="34" charset="0"/>
                          <a:ea typeface="等线" panose="02010600030101010101" pitchFamily="2" charset="-122"/>
                          <a:cs typeface="Myriad Pro"/>
                        </a:rPr>
                        <a:t>:</a:t>
                      </a:r>
                      <a:endParaRPr lang="zh-CN" altLang="en-US" sz="1600" b="0" i="0" dirty="0">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rgbClr val="953735"/>
                          </a:solidFill>
                          <a:latin typeface="Arial" panose="020B0604020202020204" pitchFamily="34" charset="0"/>
                          <a:ea typeface="等线" panose="02010600030101010101" pitchFamily="2" charset="-122"/>
                          <a:cs typeface="Myriad Pro Light SemiCond"/>
                        </a:rPr>
                        <a:t>Inconsistency</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is</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not</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allowed</a:t>
                      </a:r>
                      <a:endParaRPr lang="zh-CN" altLang="en-US" sz="1600" b="0" i="0" dirty="0">
                        <a:solidFill>
                          <a:srgbClr val="953735"/>
                        </a:solidFill>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It</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can</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be</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sacrificed</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for</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simplicity</a:t>
                      </a:r>
                      <a:endPar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endParaRPr>
                    </a:p>
                  </a:txBody>
                  <a:tcPr/>
                </a:tc>
                <a:extLst>
                  <a:ext uri="{0D108BD9-81ED-4DB2-BD59-A6C34878D82A}">
                    <a16:rowId xmlns:a16="http://schemas.microsoft.com/office/drawing/2014/main" val="10003"/>
                  </a:ext>
                </a:extLst>
              </a:tr>
              <a:tr h="370840">
                <a:tc>
                  <a:txBody>
                    <a:bodyPr/>
                    <a:lstStyle/>
                    <a:p>
                      <a:pPr algn="r"/>
                      <a:r>
                        <a:rPr lang="en-US" altLang="zh-CN" sz="1600" b="0" i="0" dirty="0">
                          <a:latin typeface="Arial" panose="020B0604020202020204" pitchFamily="34" charset="0"/>
                          <a:ea typeface="等线" panose="02010600030101010101" pitchFamily="2" charset="-122"/>
                          <a:cs typeface="Myriad Pro"/>
                        </a:rPr>
                        <a:t>Completeness</a:t>
                      </a:r>
                      <a:r>
                        <a:rPr lang="zh-CN" altLang="en-US" sz="1600" b="0" i="0" dirty="0">
                          <a:latin typeface="Arial" panose="020B0604020202020204" pitchFamily="34" charset="0"/>
                          <a:ea typeface="等线" panose="02010600030101010101" pitchFamily="2" charset="-122"/>
                          <a:cs typeface="Myriad Pro"/>
                        </a:rPr>
                        <a:t> </a:t>
                      </a:r>
                      <a:r>
                        <a:rPr lang="en-US" altLang="zh-CN" sz="1600" b="0" i="0" dirty="0">
                          <a:latin typeface="Arial" panose="020B0604020202020204" pitchFamily="34" charset="0"/>
                          <a:ea typeface="等线" panose="02010600030101010101" pitchFamily="2" charset="-122"/>
                          <a:cs typeface="Myriad Pro"/>
                        </a:rPr>
                        <a:t>:</a:t>
                      </a:r>
                      <a:endParaRPr lang="zh-CN" altLang="en-US" sz="1600" b="0" i="0" dirty="0">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rgbClr val="953735"/>
                          </a:solidFill>
                          <a:latin typeface="Arial" panose="020B0604020202020204" pitchFamily="34" charset="0"/>
                          <a:ea typeface="等线" panose="02010600030101010101" pitchFamily="2" charset="-122"/>
                          <a:cs typeface="Myriad Pro Light SemiCond"/>
                        </a:rPr>
                        <a:t>Must</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cover</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as</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many</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as</a:t>
                      </a:r>
                      <a:r>
                        <a:rPr lang="zh-CN" altLang="en-US" sz="1600" b="0" i="0" dirty="0">
                          <a:solidFill>
                            <a:srgbClr val="953735"/>
                          </a:solidFill>
                          <a:latin typeface="Arial" panose="020B0604020202020204" pitchFamily="34" charset="0"/>
                          <a:ea typeface="等线" panose="02010600030101010101" pitchFamily="2" charset="-122"/>
                          <a:cs typeface="Myriad Pro Light SemiCond"/>
                        </a:rPr>
                        <a:t> </a:t>
                      </a:r>
                      <a:r>
                        <a:rPr lang="en-US" altLang="zh-CN" sz="1600" b="0" i="0" dirty="0">
                          <a:solidFill>
                            <a:srgbClr val="953735"/>
                          </a:solidFill>
                          <a:latin typeface="Arial" panose="020B0604020202020204" pitchFamily="34" charset="0"/>
                          <a:ea typeface="等线" panose="02010600030101010101" pitchFamily="2" charset="-122"/>
                          <a:cs typeface="Myriad Pro Light SemiCond"/>
                        </a:rPr>
                        <a:t>possible</a:t>
                      </a:r>
                      <a:endParaRPr lang="zh-CN" altLang="en-US" sz="1600" b="0" i="0" dirty="0">
                        <a:solidFill>
                          <a:srgbClr val="953735"/>
                        </a:solidFill>
                        <a:latin typeface="Arial" panose="020B0604020202020204" pitchFamily="34" charset="0"/>
                        <a:ea typeface="等线" panose="02010600030101010101" pitchFamily="2" charset="-122"/>
                        <a:cs typeface="Myriad Pro Light SemiCond"/>
                      </a:endParaRPr>
                    </a:p>
                  </a:txBody>
                  <a:tcPr/>
                </a:tc>
                <a:tc>
                  <a:txBody>
                    <a:bodyPr/>
                    <a:lstStyle/>
                    <a:p>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It</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can</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be</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sacrificed</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for</a:t>
                      </a:r>
                      <a:r>
                        <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rPr>
                        <a:t> </a:t>
                      </a:r>
                      <a:r>
                        <a:rPr lang="en-US" altLang="zh-CN" sz="1600" b="0" i="0" dirty="0">
                          <a:solidFill>
                            <a:schemeClr val="accent1">
                              <a:lumMod val="75000"/>
                            </a:schemeClr>
                          </a:solidFill>
                          <a:latin typeface="Arial" panose="020B0604020202020204" pitchFamily="34" charset="0"/>
                          <a:ea typeface="等线" panose="02010600030101010101" pitchFamily="2" charset="-122"/>
                          <a:cs typeface="Myriad Pro Light SemiCond"/>
                        </a:rPr>
                        <a:t>simplicity</a:t>
                      </a:r>
                      <a:endParaRPr lang="zh-CN" altLang="en-US" sz="1600" b="0" i="0" dirty="0">
                        <a:solidFill>
                          <a:schemeClr val="accent1">
                            <a:lumMod val="75000"/>
                          </a:schemeClr>
                        </a:solidFill>
                        <a:latin typeface="Arial" panose="020B0604020202020204" pitchFamily="34" charset="0"/>
                        <a:ea typeface="等线" panose="02010600030101010101" pitchFamily="2" charset="-122"/>
                        <a:cs typeface="Myriad Pro Light SemiCond"/>
                      </a:endParaRPr>
                    </a:p>
                  </a:txBody>
                  <a:tcPr/>
                </a:tc>
                <a:extLst>
                  <a:ext uri="{0D108BD9-81ED-4DB2-BD59-A6C34878D82A}">
                    <a16:rowId xmlns:a16="http://schemas.microsoft.com/office/drawing/2014/main" val="10004"/>
                  </a:ext>
                </a:extLst>
              </a:tr>
              <a:tr h="370840">
                <a:tc>
                  <a:txBody>
                    <a:bodyPr/>
                    <a:lstStyle/>
                    <a:p>
                      <a:pPr algn="r"/>
                      <a:endParaRPr lang="zh-CN" altLang="en-US" sz="1600" b="0" i="0" dirty="0">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latin typeface="Arial" panose="020B0604020202020204" pitchFamily="34" charset="0"/>
                        <a:ea typeface="等线" panose="02010600030101010101" pitchFamily="2" charset="-122"/>
                        <a:cs typeface="Myriad Pro Light SemiCond"/>
                      </a:endParaRPr>
                    </a:p>
                  </a:txBody>
                  <a:tcPr/>
                </a:tc>
                <a:tc>
                  <a:txBody>
                    <a:bodyPr/>
                    <a:lstStyle/>
                    <a:p>
                      <a:endParaRPr lang="zh-CN" altLang="en-US" sz="1600" b="0" i="0" dirty="0">
                        <a:solidFill>
                          <a:schemeClr val="accent2">
                            <a:lumMod val="50000"/>
                          </a:schemeClr>
                        </a:solidFill>
                        <a:latin typeface="Arial" panose="020B0604020202020204" pitchFamily="34" charset="0"/>
                        <a:ea typeface="等线" panose="02010600030101010101" pitchFamily="2" charset="-122"/>
                        <a:cs typeface="Myriad Pro Light SemiCond"/>
                      </a:endParaRPr>
                    </a:p>
                  </a:txBody>
                  <a:tcPr/>
                </a:tc>
                <a:tc>
                  <a:txBody>
                    <a:bodyPr/>
                    <a:lstStyle/>
                    <a:p>
                      <a:endParaRPr lang="zh-CN" altLang="en-US" sz="1600" b="0" i="0" dirty="0">
                        <a:solidFill>
                          <a:schemeClr val="accent1">
                            <a:lumMod val="50000"/>
                          </a:schemeClr>
                        </a:solidFill>
                        <a:latin typeface="Arial" panose="020B0604020202020204" pitchFamily="34" charset="0"/>
                        <a:ea typeface="等线" panose="02010600030101010101" pitchFamily="2" charset="-122"/>
                        <a:cs typeface="Myriad Pro Light SemiCond"/>
                      </a:endParaRPr>
                    </a:p>
                  </a:txBody>
                  <a:tcPr/>
                </a:tc>
                <a:extLst>
                  <a:ext uri="{0D108BD9-81ED-4DB2-BD59-A6C34878D82A}">
                    <a16:rowId xmlns:a16="http://schemas.microsoft.com/office/drawing/2014/main" val="10005"/>
                  </a:ext>
                </a:extLst>
              </a:tr>
              <a:tr h="370840">
                <a:tc>
                  <a:txBody>
                    <a:bodyPr/>
                    <a:lstStyle/>
                    <a:p>
                      <a:pPr algn="r"/>
                      <a:r>
                        <a:rPr lang="en-US" altLang="zh-CN" sz="1600" b="0" i="0" dirty="0">
                          <a:solidFill>
                            <a:schemeClr val="accent2">
                              <a:lumMod val="75000"/>
                            </a:schemeClr>
                          </a:solidFill>
                          <a:latin typeface="Arial" panose="020B0604020202020204" pitchFamily="34" charset="0"/>
                          <a:ea typeface="等线" panose="02010600030101010101" pitchFamily="2" charset="-122"/>
                          <a:cs typeface="Myriad Pro"/>
                        </a:rPr>
                        <a:t>MIT</a:t>
                      </a:r>
                      <a:r>
                        <a:rPr lang="zh-CN" altLang="en-US" sz="1600" b="0" i="0" dirty="0">
                          <a:solidFill>
                            <a:schemeClr val="accent2">
                              <a:lumMod val="75000"/>
                            </a:schemeClr>
                          </a:solidFill>
                          <a:latin typeface="Arial" panose="020B0604020202020204" pitchFamily="34" charset="0"/>
                          <a:ea typeface="等线" panose="02010600030101010101" pitchFamily="2" charset="-122"/>
                          <a:cs typeface="Myriad Pro"/>
                        </a:rPr>
                        <a:t> </a:t>
                      </a:r>
                      <a:r>
                        <a:rPr lang="en-US" altLang="zh-CN" sz="1600" b="0" i="0" dirty="0">
                          <a:solidFill>
                            <a:schemeClr val="accent2">
                              <a:lumMod val="75000"/>
                            </a:schemeClr>
                          </a:solidFill>
                          <a:latin typeface="Arial" panose="020B0604020202020204" pitchFamily="34" charset="0"/>
                          <a:ea typeface="等线" panose="02010600030101010101" pitchFamily="2" charset="-122"/>
                          <a:cs typeface="Myriad Pro"/>
                        </a:rPr>
                        <a:t>:</a:t>
                      </a:r>
                      <a:endParaRPr lang="zh-CN" altLang="en-US" sz="1600" b="0" i="0" dirty="0">
                        <a:solidFill>
                          <a:schemeClr val="accent2">
                            <a:lumMod val="75000"/>
                          </a:schemeClr>
                        </a:solidFill>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solidFill>
                          <a:schemeClr val="accent2">
                            <a:lumMod val="75000"/>
                          </a:schemeClr>
                        </a:solidFill>
                        <a:latin typeface="Arial" panose="020B0604020202020204" pitchFamily="34" charset="0"/>
                        <a:ea typeface="等线" panose="02010600030101010101" pitchFamily="2" charset="-122"/>
                        <a:cs typeface="Myriad Pro Light SemiCond"/>
                      </a:endParaRPr>
                    </a:p>
                  </a:txBody>
                  <a:tcPr/>
                </a:tc>
                <a:tc gridSpan="2">
                  <a:txBody>
                    <a:bodyPr/>
                    <a:lstStyle/>
                    <a:p>
                      <a:r>
                        <a:rPr lang="en-US" altLang="zh-CN" sz="1400" b="0" i="0" dirty="0">
                          <a:solidFill>
                            <a:schemeClr val="accent2">
                              <a:lumMod val="75000"/>
                            </a:schemeClr>
                          </a:solidFill>
                          <a:latin typeface="Arial" panose="020B0604020202020204" pitchFamily="34" charset="0"/>
                          <a:ea typeface="等线" panose="02010600030101010101" pitchFamily="2" charset="-122"/>
                          <a:cs typeface="Myriad Pro Light SemiCond"/>
                        </a:rPr>
                        <a:t>Correctness</a:t>
                      </a:r>
                      <a:r>
                        <a:rPr lang="zh-CN" altLang="en-US" sz="1400" b="0" i="0" dirty="0">
                          <a:solidFill>
                            <a:schemeClr val="accent2">
                              <a:lumMod val="75000"/>
                            </a:schemeClr>
                          </a:solidFill>
                          <a:latin typeface="Arial" panose="020B0604020202020204" pitchFamily="34" charset="0"/>
                          <a:ea typeface="等线" panose="02010600030101010101" pitchFamily="2" charset="-122"/>
                          <a:cs typeface="Myriad Pro Light SemiCond"/>
                        </a:rPr>
                        <a:t> </a:t>
                      </a:r>
                      <a:r>
                        <a:rPr lang="en-US" altLang="zh-CN" sz="1400" b="0" i="0" dirty="0">
                          <a:solidFill>
                            <a:schemeClr val="accent2">
                              <a:lumMod val="75000"/>
                            </a:schemeClr>
                          </a:solidFill>
                          <a:latin typeface="Arial" panose="020B0604020202020204" pitchFamily="34" charset="0"/>
                          <a:ea typeface="等线" panose="02010600030101010101" pitchFamily="2" charset="-122"/>
                          <a:cs typeface="Myriad Pro Light SemiCond"/>
                        </a:rPr>
                        <a:t>= Consistency &gt; Completeness &gt; Simplicity</a:t>
                      </a:r>
                      <a:endParaRPr lang="zh-CN" altLang="en-US" sz="1600" b="0" i="0" dirty="0">
                        <a:solidFill>
                          <a:schemeClr val="accent2">
                            <a:lumMod val="75000"/>
                          </a:schemeClr>
                        </a:solidFill>
                        <a:latin typeface="Arial" panose="020B0604020202020204" pitchFamily="34" charset="0"/>
                        <a:ea typeface="等线" panose="02010600030101010101" pitchFamily="2" charset="-122"/>
                        <a:cs typeface="Myriad Pro Light SemiCond"/>
                      </a:endParaRPr>
                    </a:p>
                  </a:txBody>
                  <a:tcPr/>
                </a:tc>
                <a:tc hMerge="1">
                  <a:txBody>
                    <a:bodyPr/>
                    <a:lstStyle/>
                    <a:p>
                      <a:endParaRPr lang="zh-CN" altLang="en-US" sz="2200" dirty="0">
                        <a:solidFill>
                          <a:schemeClr val="accent1">
                            <a:lumMod val="50000"/>
                          </a:schemeClr>
                        </a:solidFill>
                        <a:latin typeface="Myriad Pro Cond"/>
                        <a:cs typeface="Myriad Pro Cond"/>
                      </a:endParaRPr>
                    </a:p>
                  </a:txBody>
                  <a:tcPr/>
                </a:tc>
                <a:extLst>
                  <a:ext uri="{0D108BD9-81ED-4DB2-BD59-A6C34878D82A}">
                    <a16:rowId xmlns:a16="http://schemas.microsoft.com/office/drawing/2014/main" val="10006"/>
                  </a:ext>
                </a:extLst>
              </a:tr>
              <a:tr h="370840">
                <a:tc>
                  <a:txBody>
                    <a:bodyPr/>
                    <a:lstStyle/>
                    <a:p>
                      <a:pPr algn="r"/>
                      <a:r>
                        <a:rPr lang="en-US" altLang="zh-CN" sz="1400" b="0" i="0" dirty="0">
                          <a:solidFill>
                            <a:srgbClr val="376092"/>
                          </a:solidFill>
                          <a:latin typeface="Arial" panose="020B0604020202020204" pitchFamily="34" charset="0"/>
                          <a:ea typeface="等线" panose="02010600030101010101" pitchFamily="2" charset="-122"/>
                          <a:cs typeface="Myriad Pro"/>
                        </a:rPr>
                        <a:t>New Jersey</a:t>
                      </a:r>
                      <a:r>
                        <a:rPr lang="zh-CN" altLang="en-US" sz="1400" b="0" i="0" dirty="0">
                          <a:solidFill>
                            <a:srgbClr val="376092"/>
                          </a:solidFill>
                          <a:latin typeface="Arial" panose="020B0604020202020204" pitchFamily="34" charset="0"/>
                          <a:ea typeface="等线" panose="02010600030101010101" pitchFamily="2" charset="-122"/>
                          <a:cs typeface="Myriad Pro"/>
                        </a:rPr>
                        <a:t> </a:t>
                      </a:r>
                      <a:r>
                        <a:rPr lang="en-US" altLang="zh-CN" sz="1600" b="0" i="0" dirty="0">
                          <a:solidFill>
                            <a:srgbClr val="376092"/>
                          </a:solidFill>
                          <a:latin typeface="Arial" panose="020B0604020202020204" pitchFamily="34" charset="0"/>
                          <a:ea typeface="等线" panose="02010600030101010101" pitchFamily="2" charset="-122"/>
                          <a:cs typeface="Myriad Pro"/>
                        </a:rPr>
                        <a:t>:</a:t>
                      </a:r>
                      <a:endParaRPr lang="zh-CN" altLang="en-US" sz="1600" b="0" i="0" dirty="0">
                        <a:solidFill>
                          <a:srgbClr val="376092"/>
                        </a:solidFill>
                        <a:latin typeface="Arial" panose="020B0604020202020204" pitchFamily="34" charset="0"/>
                        <a:ea typeface="等线" panose="02010600030101010101" pitchFamily="2" charset="-122"/>
                        <a:cs typeface="Myriad Pro"/>
                      </a:endParaRPr>
                    </a:p>
                  </a:txBody>
                  <a:tcPr/>
                </a:tc>
                <a:tc>
                  <a:txBody>
                    <a:bodyPr/>
                    <a:lstStyle/>
                    <a:p>
                      <a:pPr algn="r"/>
                      <a:endParaRPr lang="zh-CN" altLang="en-US" sz="1600" b="0" i="0" dirty="0">
                        <a:solidFill>
                          <a:srgbClr val="376092"/>
                        </a:solidFill>
                        <a:latin typeface="Arial" panose="020B0604020202020204" pitchFamily="34" charset="0"/>
                        <a:ea typeface="等线" panose="02010600030101010101" pitchFamily="2" charset="-122"/>
                        <a:cs typeface="Myriad Pro Light SemiCond"/>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rgbClr val="376092"/>
                          </a:solidFill>
                          <a:latin typeface="Arial" panose="020B0604020202020204" pitchFamily="34" charset="0"/>
                          <a:ea typeface="等线" panose="02010600030101010101" pitchFamily="2" charset="-122"/>
                          <a:cs typeface="Myriad Pro Light SemiCond"/>
                        </a:rPr>
                        <a:t>Simplicity &gt; Anything</a:t>
                      </a:r>
                      <a:r>
                        <a:rPr lang="zh-CN" altLang="en-US" sz="1400" b="0" i="0" dirty="0">
                          <a:solidFill>
                            <a:srgbClr val="376092"/>
                          </a:solidFill>
                          <a:latin typeface="Arial" panose="020B0604020202020204" pitchFamily="34" charset="0"/>
                          <a:ea typeface="等线" panose="02010600030101010101" pitchFamily="2" charset="-122"/>
                          <a:cs typeface="Myriad Pro Light SemiCond"/>
                        </a:rPr>
                        <a:t> </a:t>
                      </a:r>
                      <a:r>
                        <a:rPr lang="en-US" altLang="zh-CN" sz="1400" b="0" i="0" dirty="0">
                          <a:solidFill>
                            <a:srgbClr val="376092"/>
                          </a:solidFill>
                          <a:latin typeface="Arial" panose="020B0604020202020204" pitchFamily="34" charset="0"/>
                          <a:ea typeface="等线" panose="02010600030101010101" pitchFamily="2" charset="-122"/>
                          <a:cs typeface="Myriad Pro Light SemiCond"/>
                        </a:rPr>
                        <a:t>else</a:t>
                      </a:r>
                      <a:endParaRPr lang="zh-CN" altLang="en-US" sz="1400" b="0" i="0" dirty="0">
                        <a:solidFill>
                          <a:srgbClr val="376092"/>
                        </a:solidFill>
                        <a:latin typeface="Arial" panose="020B0604020202020204" pitchFamily="34" charset="0"/>
                        <a:ea typeface="等线" panose="02010600030101010101" pitchFamily="2" charset="-122"/>
                        <a:cs typeface="Myriad Pro Light SemiCond"/>
                      </a:endParaRPr>
                    </a:p>
                  </a:txBody>
                  <a:tcPr/>
                </a:tc>
                <a:tc hMerge="1">
                  <a:txBody>
                    <a:bodyPr/>
                    <a:lstStyle/>
                    <a:p>
                      <a:endParaRPr lang="zh-CN" altLang="en-US" sz="2200" dirty="0">
                        <a:solidFill>
                          <a:schemeClr val="accent1">
                            <a:lumMod val="50000"/>
                          </a:schemeClr>
                        </a:solidFill>
                        <a:latin typeface="Myriad Pro Cond"/>
                        <a:cs typeface="Myriad Pro Cond"/>
                      </a:endParaRPr>
                    </a:p>
                  </a:txBody>
                  <a:tcPr/>
                </a:tc>
                <a:extLst>
                  <a:ext uri="{0D108BD9-81ED-4DB2-BD59-A6C34878D82A}">
                    <a16:rowId xmlns:a16="http://schemas.microsoft.com/office/drawing/2014/main" val="10007"/>
                  </a:ext>
                </a:extLst>
              </a:tr>
            </a:tbl>
          </a:graphicData>
        </a:graphic>
      </p:graphicFrame>
      <p:sp>
        <p:nvSpPr>
          <p:cNvPr id="9" name="矩形 8"/>
          <p:cNvSpPr/>
          <p:nvPr/>
        </p:nvSpPr>
        <p:spPr>
          <a:xfrm>
            <a:off x="251520" y="3577580"/>
            <a:ext cx="8568952" cy="1152128"/>
          </a:xfrm>
          <a:prstGeom prst="rect">
            <a:avLst/>
          </a:prstGeom>
          <a:noFill/>
          <a:ln w="38100"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764358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Case Study: Map-Reduce</a:t>
            </a:r>
            <a:endParaRPr kumimoji="1" lang="zh-CN" altLang="en-US" dirty="0"/>
          </a:p>
        </p:txBody>
      </p:sp>
      <p:sp>
        <p:nvSpPr>
          <p:cNvPr id="5" name="文本占位符 4"/>
          <p:cNvSpPr>
            <a:spLocks noGrp="1"/>
          </p:cNvSpPr>
          <p:nvPr>
            <p:ph type="body" idx="1"/>
          </p:nvPr>
        </p:nvSpPr>
        <p:spPr/>
        <p:txBody>
          <a:bodyPr>
            <a:normAutofit/>
          </a:bodyPr>
          <a:lstStyle/>
          <a:p>
            <a:r>
              <a:rPr kumimoji="1" lang="en-US" altLang="zh-CN" sz="1800" dirty="0"/>
              <a:t>MapReduce: Simplified Data Processing on Large Clusters, OSDI’04</a:t>
            </a:r>
            <a:endParaRPr kumimoji="1" lang="zh-CN" altLang="en-US" sz="1800" dirty="0"/>
          </a:p>
        </p:txBody>
      </p:sp>
    </p:spTree>
    <p:extLst>
      <p:ext uri="{BB962C8B-B14F-4D97-AF65-F5344CB8AC3E}">
        <p14:creationId xmlns:p14="http://schemas.microsoft.com/office/powerpoint/2010/main" val="178960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What Did People Do Before MapReduce?</a:t>
            </a:r>
            <a:endParaRPr kumimoji="1" lang="zh-CN" altLang="en-US" dirty="0"/>
          </a:p>
        </p:txBody>
      </p:sp>
      <p:sp>
        <p:nvSpPr>
          <p:cNvPr id="3" name="内容占位符 2"/>
          <p:cNvSpPr>
            <a:spLocks noGrp="1"/>
          </p:cNvSpPr>
          <p:nvPr>
            <p:ph idx="1"/>
          </p:nvPr>
        </p:nvSpPr>
        <p:spPr>
          <a:xfrm>
            <a:off x="457200" y="1333500"/>
            <a:ext cx="8229600" cy="3972271"/>
          </a:xfrm>
        </p:spPr>
        <p:txBody>
          <a:bodyPr>
            <a:noAutofit/>
          </a:bodyPr>
          <a:lstStyle/>
          <a:p>
            <a:r>
              <a:rPr kumimoji="1" lang="en-US" altLang="zh-CN" sz="2000" dirty="0"/>
              <a:t>A user wants to analyze big data (in TB)</a:t>
            </a:r>
          </a:p>
          <a:p>
            <a:pPr lvl="1"/>
            <a:r>
              <a:rPr kumimoji="1" lang="en-US" altLang="zh-CN" sz="1800" dirty="0"/>
              <a:t>He will think about distributing the task to 1000 machines</a:t>
            </a:r>
          </a:p>
          <a:p>
            <a:pPr lvl="1"/>
            <a:r>
              <a:rPr kumimoji="1" lang="en-US" altLang="zh-CN" sz="1800" dirty="0"/>
              <a:t>Split the data to 1,000 pieces for each machine</a:t>
            </a:r>
          </a:p>
          <a:p>
            <a:pPr lvl="1"/>
            <a:r>
              <a:rPr kumimoji="1" lang="en-US" altLang="zh-CN" sz="1800" dirty="0"/>
              <a:t>Send the data and code to 1,000 machines</a:t>
            </a:r>
          </a:p>
          <a:p>
            <a:pPr lvl="1"/>
            <a:r>
              <a:rPr kumimoji="1" lang="en-US" altLang="zh-CN" sz="1800" dirty="0"/>
              <a:t>Control the 1,000 machines to run</a:t>
            </a:r>
          </a:p>
          <a:p>
            <a:pPr lvl="1"/>
            <a:r>
              <a:rPr kumimoji="1" lang="en-US" altLang="zh-CN" sz="1800" dirty="0"/>
              <a:t>Collect the 1,000 outputs</a:t>
            </a:r>
          </a:p>
          <a:p>
            <a:pPr lvl="1"/>
            <a:r>
              <a:rPr kumimoji="1" lang="en-US" altLang="zh-CN" sz="1800" dirty="0"/>
              <a:t>Calculate the 1,000 outputs to get the final result</a:t>
            </a:r>
          </a:p>
          <a:p>
            <a:r>
              <a:rPr kumimoji="1" lang="en-US" altLang="zh-CN" sz="2000" dirty="0"/>
              <a:t>Now, consider following scenarios:</a:t>
            </a:r>
          </a:p>
          <a:p>
            <a:pPr lvl="1"/>
            <a:r>
              <a:rPr kumimoji="1" lang="en-US" altLang="zh-CN" sz="1800" dirty="0"/>
              <a:t>Machine failures</a:t>
            </a:r>
          </a:p>
          <a:p>
            <a:pPr lvl="1"/>
            <a:r>
              <a:rPr kumimoji="1" lang="en-US" altLang="zh-CN" sz="1800" dirty="0"/>
              <a:t>Machine number scales to 10,000 (even more failures…)</a:t>
            </a:r>
          </a:p>
          <a:p>
            <a:pPr lvl="1"/>
            <a:endParaRPr kumimoji="1" lang="en-US" altLang="zh-CN" sz="1800" dirty="0"/>
          </a:p>
        </p:txBody>
      </p:sp>
    </p:spTree>
    <p:extLst>
      <p:ext uri="{BB962C8B-B14F-4D97-AF65-F5344CB8AC3E}">
        <p14:creationId xmlns:p14="http://schemas.microsoft.com/office/powerpoint/2010/main" val="370985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Provides: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Automatic parallelization and distribution</a:t>
            </a:r>
          </a:p>
          <a:p>
            <a:r>
              <a:rPr kumimoji="1" lang="en-US" altLang="zh-CN" dirty="0"/>
              <a:t>Fault-tolerance</a:t>
            </a:r>
          </a:p>
          <a:p>
            <a:r>
              <a:rPr kumimoji="1" lang="en-US" altLang="zh-CN" dirty="0"/>
              <a:t>I/O scheduling</a:t>
            </a:r>
          </a:p>
          <a:p>
            <a:r>
              <a:rPr kumimoji="1" lang="en-US" altLang="zh-CN" dirty="0"/>
              <a:t>Status and monitoring</a:t>
            </a:r>
          </a:p>
          <a:p>
            <a:endParaRPr kumimoji="1" lang="en-US" altLang="zh-CN" dirty="0"/>
          </a:p>
          <a:p>
            <a:r>
              <a:rPr kumimoji="1" lang="en-US" altLang="zh-CN" dirty="0"/>
              <a:t>And a simple interface to use: map() / reduce()</a:t>
            </a:r>
            <a:endParaRPr kumimoji="1" lang="zh-CN" altLang="en-US" dirty="0"/>
          </a:p>
        </p:txBody>
      </p:sp>
    </p:spTree>
    <p:extLst>
      <p:ext uri="{BB962C8B-B14F-4D97-AF65-F5344CB8AC3E}">
        <p14:creationId xmlns:p14="http://schemas.microsoft.com/office/powerpoint/2010/main" val="2032641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Programming Model</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sz="2800" dirty="0">
                <a:solidFill>
                  <a:srgbClr val="953735"/>
                </a:solidFill>
              </a:rPr>
              <a:t>map (</a:t>
            </a:r>
            <a:r>
              <a:rPr kumimoji="1" lang="en-US" altLang="zh-CN" sz="2800" dirty="0" err="1">
                <a:solidFill>
                  <a:srgbClr val="953735"/>
                </a:solidFill>
              </a:rPr>
              <a:t>in_key</a:t>
            </a:r>
            <a:r>
              <a:rPr kumimoji="1" lang="en-US" altLang="zh-CN" sz="2800" dirty="0">
                <a:solidFill>
                  <a:srgbClr val="953735"/>
                </a:solidFill>
              </a:rPr>
              <a:t>, </a:t>
            </a:r>
            <a:r>
              <a:rPr kumimoji="1" lang="en-US" altLang="zh-CN" sz="2800" dirty="0" err="1">
                <a:solidFill>
                  <a:srgbClr val="953735"/>
                </a:solidFill>
              </a:rPr>
              <a:t>in_value</a:t>
            </a:r>
            <a:r>
              <a:rPr kumimoji="1" lang="en-US" altLang="zh-CN" sz="2800" dirty="0">
                <a:solidFill>
                  <a:srgbClr val="953735"/>
                </a:solidFill>
              </a:rPr>
              <a:t>) -&gt; list(</a:t>
            </a:r>
            <a:r>
              <a:rPr kumimoji="1" lang="en-US" altLang="zh-CN" sz="2800" dirty="0" err="1">
                <a:solidFill>
                  <a:srgbClr val="953735"/>
                </a:solidFill>
              </a:rPr>
              <a:t>out_key</a:t>
            </a:r>
            <a:r>
              <a:rPr kumimoji="1" lang="en-US" altLang="zh-CN" sz="2800" dirty="0">
                <a:solidFill>
                  <a:srgbClr val="953735"/>
                </a:solidFill>
              </a:rPr>
              <a:t>, </a:t>
            </a:r>
            <a:r>
              <a:rPr kumimoji="1" lang="en-US" altLang="zh-CN" sz="2800" dirty="0" err="1">
                <a:solidFill>
                  <a:srgbClr val="953735"/>
                </a:solidFill>
              </a:rPr>
              <a:t>intermediate_value</a:t>
            </a:r>
            <a:r>
              <a:rPr kumimoji="1" lang="en-US" altLang="zh-CN" sz="2800" dirty="0">
                <a:solidFill>
                  <a:srgbClr val="953735"/>
                </a:solidFill>
              </a:rPr>
              <a:t>)</a:t>
            </a:r>
          </a:p>
          <a:p>
            <a:pPr lvl="1"/>
            <a:r>
              <a:rPr kumimoji="1" lang="en-US" altLang="zh-CN" sz="2400" dirty="0"/>
              <a:t>Processes input key/value pair</a:t>
            </a:r>
          </a:p>
          <a:p>
            <a:pPr lvl="1"/>
            <a:r>
              <a:rPr kumimoji="1" lang="en-US" altLang="zh-CN" sz="2400" dirty="0"/>
              <a:t>Produces set of intermediate pairs</a:t>
            </a:r>
          </a:p>
          <a:p>
            <a:pPr lvl="1"/>
            <a:endParaRPr kumimoji="1" lang="en-US" altLang="zh-CN" sz="2400" dirty="0"/>
          </a:p>
          <a:p>
            <a:r>
              <a:rPr kumimoji="1" lang="en-US" altLang="zh-CN" sz="2800" dirty="0">
                <a:solidFill>
                  <a:schemeClr val="accent2">
                    <a:lumMod val="75000"/>
                  </a:schemeClr>
                </a:solidFill>
              </a:rPr>
              <a:t>reduce (</a:t>
            </a:r>
            <a:r>
              <a:rPr kumimoji="1" lang="en-US" altLang="zh-CN" sz="2800" dirty="0" err="1">
                <a:solidFill>
                  <a:schemeClr val="accent2">
                    <a:lumMod val="75000"/>
                  </a:schemeClr>
                </a:solidFill>
              </a:rPr>
              <a:t>out_key</a:t>
            </a:r>
            <a:r>
              <a:rPr kumimoji="1" lang="en-US" altLang="zh-CN" sz="2800" dirty="0">
                <a:solidFill>
                  <a:schemeClr val="accent2">
                    <a:lumMod val="75000"/>
                  </a:schemeClr>
                </a:solidFill>
              </a:rPr>
              <a:t>, list(</a:t>
            </a:r>
            <a:r>
              <a:rPr kumimoji="1" lang="en-US" altLang="zh-CN" sz="2800" dirty="0" err="1">
                <a:solidFill>
                  <a:schemeClr val="accent2">
                    <a:lumMod val="75000"/>
                  </a:schemeClr>
                </a:solidFill>
              </a:rPr>
              <a:t>intermediate_value</a:t>
            </a:r>
            <a:r>
              <a:rPr kumimoji="1" lang="en-US" altLang="zh-CN" sz="2800" dirty="0">
                <a:solidFill>
                  <a:schemeClr val="accent2">
                    <a:lumMod val="75000"/>
                  </a:schemeClr>
                </a:solidFill>
              </a:rPr>
              <a:t>)) -&gt; list(</a:t>
            </a:r>
            <a:r>
              <a:rPr kumimoji="1" lang="en-US" altLang="zh-CN" sz="2800" dirty="0" err="1">
                <a:solidFill>
                  <a:schemeClr val="accent2">
                    <a:lumMod val="75000"/>
                  </a:schemeClr>
                </a:solidFill>
              </a:rPr>
              <a:t>out_value</a:t>
            </a:r>
            <a:r>
              <a:rPr kumimoji="1" lang="en-US" altLang="zh-CN" sz="2800" dirty="0">
                <a:solidFill>
                  <a:schemeClr val="accent2">
                    <a:lumMod val="75000"/>
                  </a:schemeClr>
                </a:solidFill>
              </a:rPr>
              <a:t>)</a:t>
            </a:r>
          </a:p>
          <a:p>
            <a:pPr lvl="1"/>
            <a:r>
              <a:rPr kumimoji="1" lang="en-US" altLang="zh-CN" sz="2400" dirty="0"/>
              <a:t>Combines all intermediate values for a particular key</a:t>
            </a:r>
          </a:p>
          <a:p>
            <a:pPr lvl="1"/>
            <a:r>
              <a:rPr kumimoji="1" lang="en-US" altLang="zh-CN" sz="2400" dirty="0"/>
              <a:t>Produces a set of merged output values (usually just one)</a:t>
            </a:r>
          </a:p>
          <a:p>
            <a:pPr lvl="1"/>
            <a:endParaRPr kumimoji="1" lang="en-US" altLang="zh-CN" sz="2400" dirty="0"/>
          </a:p>
          <a:p>
            <a:r>
              <a:rPr kumimoji="1" lang="en-US" altLang="zh-CN" sz="3000" i="1" dirty="0"/>
              <a:t>Inspired by similar primitives in </a:t>
            </a:r>
            <a:r>
              <a:rPr kumimoji="1" lang="en-US" altLang="zh-CN" sz="3000" b="1" i="1" dirty="0"/>
              <a:t>LISP</a:t>
            </a:r>
            <a:r>
              <a:rPr kumimoji="1" lang="en-US" altLang="zh-CN" sz="3000" i="1" dirty="0"/>
              <a:t> and other languages</a:t>
            </a:r>
            <a:endParaRPr kumimoji="1" lang="zh-CN" altLang="en-US" sz="3000" i="1" dirty="0"/>
          </a:p>
        </p:txBody>
      </p:sp>
    </p:spTree>
    <p:extLst>
      <p:ext uri="{BB962C8B-B14F-4D97-AF65-F5344CB8AC3E}">
        <p14:creationId xmlns:p14="http://schemas.microsoft.com/office/powerpoint/2010/main" val="315177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Example: Count Word Occurrences</a:t>
            </a:r>
            <a:endParaRPr kumimoji="1" lang="zh-CN" altLang="en-US" dirty="0"/>
          </a:p>
        </p:txBody>
      </p:sp>
      <p:pic>
        <p:nvPicPr>
          <p:cNvPr id="4" name="图片 3"/>
          <p:cNvPicPr>
            <a:picLocks noChangeAspect="1"/>
          </p:cNvPicPr>
          <p:nvPr/>
        </p:nvPicPr>
        <p:blipFill>
          <a:blip r:embed="rId2"/>
          <a:stretch>
            <a:fillRect/>
          </a:stretch>
        </p:blipFill>
        <p:spPr>
          <a:xfrm>
            <a:off x="1547664" y="1345332"/>
            <a:ext cx="5907623" cy="3965470"/>
          </a:xfrm>
          <a:prstGeom prst="rect">
            <a:avLst/>
          </a:prstGeom>
        </p:spPr>
      </p:pic>
    </p:spTree>
    <p:extLst>
      <p:ext uri="{BB962C8B-B14F-4D97-AF65-F5344CB8AC3E}">
        <p14:creationId xmlns:p14="http://schemas.microsoft.com/office/powerpoint/2010/main" val="341261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What does</a:t>
            </a:r>
            <a:r>
              <a:rPr lang="zh-CN" altLang="en-US" dirty="0"/>
              <a:t> </a:t>
            </a:r>
            <a:r>
              <a:rPr lang="en-US" altLang="zh-CN" dirty="0"/>
              <a:t>"System"</a:t>
            </a:r>
            <a:r>
              <a:rPr lang="zh-CN" altLang="en-US" dirty="0"/>
              <a:t> </a:t>
            </a:r>
            <a:r>
              <a:rPr lang="en-US" altLang="zh-CN" dirty="0"/>
              <a:t>Mean?</a:t>
            </a:r>
            <a:endParaRPr lang="zh-CN" altLang="en-US" dirty="0"/>
          </a:p>
        </p:txBody>
      </p:sp>
      <p:sp>
        <p:nvSpPr>
          <p:cNvPr id="5" name="内容占位符 4"/>
          <p:cNvSpPr>
            <a:spLocks noGrp="1"/>
          </p:cNvSpPr>
          <p:nvPr>
            <p:ph idx="1"/>
          </p:nvPr>
        </p:nvSpPr>
        <p:spPr/>
        <p:txBody>
          <a:bodyPr>
            <a:normAutofit/>
          </a:bodyPr>
          <a:lstStyle/>
          <a:p>
            <a:r>
              <a:rPr lang="en-US" altLang="zh-CN" dirty="0">
                <a:solidFill>
                  <a:srgbClr val="C00000"/>
                </a:solidFill>
              </a:rPr>
              <a:t>1: Way to use hardware</a:t>
            </a:r>
          </a:p>
          <a:p>
            <a:pPr lvl="1"/>
            <a:r>
              <a:rPr lang="en-US" altLang="zh-CN" dirty="0"/>
              <a:t>Knowledge of OS, hardware, compiler, runtime, etc.</a:t>
            </a:r>
          </a:p>
          <a:p>
            <a:pPr lvl="1"/>
            <a:r>
              <a:rPr lang="en-US" altLang="zh-CN" dirty="0"/>
              <a:t>E.g., page table, TLB, file system</a:t>
            </a:r>
          </a:p>
          <a:p>
            <a:pPr lvl="1"/>
            <a:endParaRPr lang="en-US" altLang="zh-CN" dirty="0"/>
          </a:p>
          <a:p>
            <a:r>
              <a:rPr lang="en-US" altLang="zh-CN" dirty="0">
                <a:solidFill>
                  <a:srgbClr val="C00000"/>
                </a:solidFill>
              </a:rPr>
              <a:t>2: Way to think systematically</a:t>
            </a:r>
          </a:p>
          <a:p>
            <a:pPr lvl="1"/>
            <a:r>
              <a:rPr lang="en-US" altLang="zh-CN" dirty="0"/>
              <a:t>A way of analyzing and solving problems</a:t>
            </a:r>
          </a:p>
          <a:p>
            <a:pPr lvl="1"/>
            <a:r>
              <a:rPr lang="en-US" altLang="zh-CN" dirty="0"/>
              <a:t>E.g., system design principles</a:t>
            </a:r>
          </a:p>
          <a:p>
            <a:endParaRPr lang="zh-CN" altLang="en-US" dirty="0"/>
          </a:p>
        </p:txBody>
      </p:sp>
    </p:spTree>
    <p:extLst>
      <p:ext uri="{BB962C8B-B14F-4D97-AF65-F5344CB8AC3E}">
        <p14:creationId xmlns:p14="http://schemas.microsoft.com/office/powerpoint/2010/main" val="3871618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Arial" panose="020B0604020202020204" pitchFamily="34" charset="0"/>
                <a:ea typeface="等线" panose="02010600030101010101" pitchFamily="2" charset="-122"/>
              </a:rPr>
              <a:t>Model is Widely Applicable</a:t>
            </a:r>
            <a:endParaRPr kumimoji="1" lang="zh-CN" altLang="en-US" dirty="0">
              <a:latin typeface="Arial" panose="020B0604020202020204" pitchFamily="34" charset="0"/>
              <a:ea typeface="等线" panose="02010600030101010101" pitchFamily="2" charset="-122"/>
            </a:endParaRPr>
          </a:p>
        </p:txBody>
      </p:sp>
      <p:sp>
        <p:nvSpPr>
          <p:cNvPr id="3" name="内容占位符 2"/>
          <p:cNvSpPr>
            <a:spLocks noGrp="1"/>
          </p:cNvSpPr>
          <p:nvPr>
            <p:ph idx="1"/>
          </p:nvPr>
        </p:nvSpPr>
        <p:spPr/>
        <p:txBody>
          <a:bodyPr>
            <a:normAutofit/>
          </a:bodyPr>
          <a:lstStyle/>
          <a:p>
            <a:r>
              <a:rPr kumimoji="1" lang="en-US" altLang="zh-CN" sz="2000" dirty="0">
                <a:latin typeface="Arial" panose="020B0604020202020204" pitchFamily="34" charset="0"/>
                <a:ea typeface="等线" panose="02010600030101010101" pitchFamily="2" charset="-122"/>
              </a:rPr>
              <a:t>Example uses: </a:t>
            </a:r>
            <a:r>
              <a:rPr kumimoji="1" lang="en-US" altLang="zh-CN" sz="1800" dirty="0">
                <a:latin typeface="Arial" panose="020B0604020202020204" pitchFamily="34" charset="0"/>
                <a:ea typeface="等线" panose="02010600030101010101" pitchFamily="2" charset="-122"/>
              </a:rPr>
              <a:t>Distributed </a:t>
            </a:r>
            <a:r>
              <a:rPr kumimoji="1" lang="en-US" altLang="zh-CN" sz="1800" dirty="0" err="1">
                <a:latin typeface="Arial" panose="020B0604020202020204" pitchFamily="34" charset="0"/>
                <a:ea typeface="等线" panose="02010600030101010101" pitchFamily="2" charset="-122"/>
              </a:rPr>
              <a:t>grep</a:t>
            </a:r>
            <a:r>
              <a:rPr kumimoji="1" lang="en-US" altLang="zh-CN" sz="1800" dirty="0">
                <a:latin typeface="Arial" panose="020B0604020202020204" pitchFamily="34" charset="0"/>
                <a:ea typeface="等线" panose="02010600030101010101" pitchFamily="2" charset="-122"/>
              </a:rPr>
              <a:t>, distributed sort, web link-graph reversal, term-vector per host, web access log states, inverted index construction, document clustering, machine learning, statistical machine translation, …</a:t>
            </a:r>
            <a:endParaRPr kumimoji="1" lang="zh-CN" altLang="en-US" sz="1800" dirty="0">
              <a:latin typeface="Arial" panose="020B0604020202020204" pitchFamily="34" charset="0"/>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051720" y="2497460"/>
            <a:ext cx="4526384" cy="3087533"/>
          </a:xfrm>
          <a:prstGeom prst="rect">
            <a:avLst/>
          </a:prstGeom>
        </p:spPr>
      </p:pic>
      <p:sp>
        <p:nvSpPr>
          <p:cNvPr id="5" name="矩形 4"/>
          <p:cNvSpPr/>
          <p:nvPr/>
        </p:nvSpPr>
        <p:spPr>
          <a:xfrm>
            <a:off x="3133482" y="2715225"/>
            <a:ext cx="3252814" cy="584775"/>
          </a:xfrm>
          <a:prstGeom prst="rect">
            <a:avLst/>
          </a:prstGeom>
        </p:spPr>
        <p:txBody>
          <a:bodyPr wrap="none">
            <a:spAutoFit/>
          </a:bodyPr>
          <a:lstStyle/>
          <a:p>
            <a:r>
              <a:rPr lang="en-US" altLang="zh-CN" sz="1600" dirty="0">
                <a:solidFill>
                  <a:srgbClr val="953735"/>
                </a:solidFill>
                <a:latin typeface="Arial" panose="020B0604020202020204" pitchFamily="34" charset="0"/>
                <a:ea typeface="等线" panose="02010600030101010101" pitchFamily="2" charset="-122"/>
                <a:cs typeface="Myriad Pro Cond"/>
              </a:rPr>
              <a:t>Number of MapReduce</a:t>
            </a:r>
            <a:r>
              <a:rPr lang="zh-CN" altLang="en-US" sz="1600" dirty="0">
                <a:solidFill>
                  <a:srgbClr val="953735"/>
                </a:solidFill>
                <a:latin typeface="Arial" panose="020B0604020202020204" pitchFamily="34" charset="0"/>
                <a:ea typeface="等线" panose="02010600030101010101" pitchFamily="2" charset="-122"/>
                <a:cs typeface="Myriad Pro Cond"/>
              </a:rPr>
              <a:t> </a:t>
            </a:r>
            <a:r>
              <a:rPr lang="en-US" altLang="zh-CN" sz="1600" dirty="0">
                <a:solidFill>
                  <a:srgbClr val="953735"/>
                </a:solidFill>
                <a:latin typeface="Arial" panose="020B0604020202020204" pitchFamily="34" charset="0"/>
                <a:ea typeface="等线" panose="02010600030101010101" pitchFamily="2" charset="-122"/>
                <a:cs typeface="Myriad Pro Cond"/>
              </a:rPr>
              <a:t>Programs</a:t>
            </a:r>
          </a:p>
          <a:p>
            <a:r>
              <a:rPr lang="en-US" altLang="zh-CN" sz="1600" dirty="0">
                <a:solidFill>
                  <a:srgbClr val="953735"/>
                </a:solidFill>
                <a:latin typeface="Arial" panose="020B0604020202020204" pitchFamily="34" charset="0"/>
                <a:ea typeface="等线" panose="02010600030101010101" pitchFamily="2" charset="-122"/>
                <a:cs typeface="Myriad Pro Cond"/>
              </a:rPr>
              <a:t>Running in Google</a:t>
            </a:r>
            <a:endParaRPr lang="zh-CN" altLang="en-US" sz="1600" dirty="0">
              <a:solidFill>
                <a:srgbClr val="953735"/>
              </a:solidFill>
              <a:latin typeface="Arial" panose="020B0604020202020204" pitchFamily="34" charset="0"/>
              <a:ea typeface="等线" panose="02010600030101010101" pitchFamily="2" charset="-122"/>
              <a:cs typeface="Myriad Pro Cond"/>
            </a:endParaRPr>
          </a:p>
        </p:txBody>
      </p:sp>
    </p:spTree>
    <p:extLst>
      <p:ext uri="{BB962C8B-B14F-4D97-AF65-F5344CB8AC3E}">
        <p14:creationId xmlns:p14="http://schemas.microsoft.com/office/powerpoint/2010/main" val="23487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Implementation Overview</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a:t>Thousands of PC: 2-CPU, 2-4 GB memory</a:t>
            </a:r>
          </a:p>
          <a:p>
            <a:r>
              <a:rPr kumimoji="1" lang="en-US" altLang="zh-CN" dirty="0"/>
              <a:t>Limited bisection bandwidth</a:t>
            </a:r>
          </a:p>
          <a:p>
            <a:r>
              <a:rPr kumimoji="1" lang="en-US" altLang="zh-CN" dirty="0"/>
              <a:t>Storage is on local IDE disk (cheap, but likely to fail)</a:t>
            </a:r>
          </a:p>
          <a:p>
            <a:r>
              <a:rPr kumimoji="1" lang="en-US" altLang="zh-CN" dirty="0"/>
              <a:t>GFS: distributed FS managers data (SOSP’03)</a:t>
            </a:r>
          </a:p>
          <a:p>
            <a:r>
              <a:rPr kumimoji="1" lang="en-US" altLang="zh-CN" dirty="0"/>
              <a:t>Job scheduling system</a:t>
            </a:r>
          </a:p>
          <a:p>
            <a:endParaRPr kumimoji="1" lang="en-US" altLang="zh-CN" dirty="0"/>
          </a:p>
          <a:p>
            <a:r>
              <a:rPr kumimoji="1" lang="en-US" altLang="zh-CN" dirty="0"/>
              <a:t>Implemented as a C++ library, linked to user’s apps</a:t>
            </a:r>
            <a:endParaRPr kumimoji="1" lang="zh-CN" altLang="en-US" dirty="0"/>
          </a:p>
        </p:txBody>
      </p:sp>
    </p:spTree>
    <p:extLst>
      <p:ext uri="{BB962C8B-B14F-4D97-AF65-F5344CB8AC3E}">
        <p14:creationId xmlns:p14="http://schemas.microsoft.com/office/powerpoint/2010/main" val="2840877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Execution</a:t>
            </a:r>
            <a:endParaRPr kumimoji="1" lang="zh-CN" altLang="en-US" dirty="0"/>
          </a:p>
        </p:txBody>
      </p:sp>
      <p:pic>
        <p:nvPicPr>
          <p:cNvPr id="4" name="图片 3"/>
          <p:cNvPicPr>
            <a:picLocks noChangeAspect="1"/>
          </p:cNvPicPr>
          <p:nvPr/>
        </p:nvPicPr>
        <p:blipFill>
          <a:blip r:embed="rId2"/>
          <a:stretch>
            <a:fillRect/>
          </a:stretch>
        </p:blipFill>
        <p:spPr>
          <a:xfrm>
            <a:off x="1331640" y="1201316"/>
            <a:ext cx="6150074" cy="4241430"/>
          </a:xfrm>
          <a:prstGeom prst="rect">
            <a:avLst/>
          </a:prstGeom>
        </p:spPr>
      </p:pic>
    </p:spTree>
    <p:extLst>
      <p:ext uri="{BB962C8B-B14F-4D97-AF65-F5344CB8AC3E}">
        <p14:creationId xmlns:p14="http://schemas.microsoft.com/office/powerpoint/2010/main" val="1133861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Architecture</a:t>
            </a:r>
            <a:endParaRPr kumimoji="1" lang="zh-CN" altLang="en-US" dirty="0"/>
          </a:p>
        </p:txBody>
      </p:sp>
      <p:sp>
        <p:nvSpPr>
          <p:cNvPr id="3" name="内容占位符 2"/>
          <p:cNvSpPr>
            <a:spLocks noGrp="1"/>
          </p:cNvSpPr>
          <p:nvPr>
            <p:ph idx="1"/>
          </p:nvPr>
        </p:nvSpPr>
        <p:spPr/>
        <p:txBody>
          <a:bodyPr/>
          <a:lstStyle/>
          <a:p>
            <a:r>
              <a:rPr kumimoji="1" lang="en-US" altLang="zh-CN" dirty="0"/>
              <a:t>Master node</a:t>
            </a:r>
          </a:p>
          <a:p>
            <a:r>
              <a:rPr kumimoji="1" lang="en-US" altLang="zh-CN" dirty="0"/>
              <a:t>Worker node</a:t>
            </a:r>
            <a:endParaRPr kumimoji="1" lang="zh-CN" altLang="en-US" dirty="0"/>
          </a:p>
        </p:txBody>
      </p:sp>
    </p:spTree>
    <p:extLst>
      <p:ext uri="{BB962C8B-B14F-4D97-AF65-F5344CB8AC3E}">
        <p14:creationId xmlns:p14="http://schemas.microsoft.com/office/powerpoint/2010/main" val="4273742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Parallel Execution</a:t>
            </a:r>
            <a:endParaRPr kumimoji="1" lang="zh-CN" altLang="en-US" dirty="0"/>
          </a:p>
        </p:txBody>
      </p:sp>
      <p:pic>
        <p:nvPicPr>
          <p:cNvPr id="4" name="图片 3"/>
          <p:cNvPicPr>
            <a:picLocks noChangeAspect="1"/>
          </p:cNvPicPr>
          <p:nvPr/>
        </p:nvPicPr>
        <p:blipFill>
          <a:blip r:embed="rId2"/>
          <a:stretch>
            <a:fillRect/>
          </a:stretch>
        </p:blipFill>
        <p:spPr>
          <a:xfrm>
            <a:off x="1691680" y="1242614"/>
            <a:ext cx="5872662" cy="4063158"/>
          </a:xfrm>
          <a:prstGeom prst="rect">
            <a:avLst/>
          </a:prstGeom>
        </p:spPr>
      </p:pic>
    </p:spTree>
    <p:extLst>
      <p:ext uri="{BB962C8B-B14F-4D97-AF65-F5344CB8AC3E}">
        <p14:creationId xmlns:p14="http://schemas.microsoft.com/office/powerpoint/2010/main" val="1128931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Task Granularity and Pipelining</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Fine granularity tasks: many more map tasks than machines</a:t>
            </a:r>
          </a:p>
          <a:p>
            <a:pPr lvl="1"/>
            <a:r>
              <a:rPr kumimoji="1" lang="en-US" altLang="zh-CN" sz="1800" dirty="0"/>
              <a:t>Minimizes time for fault recovery</a:t>
            </a:r>
          </a:p>
          <a:p>
            <a:pPr lvl="1"/>
            <a:r>
              <a:rPr kumimoji="1" lang="en-US" altLang="zh-CN" sz="1800" dirty="0"/>
              <a:t>Can pipeline shuffling with map execution</a:t>
            </a:r>
          </a:p>
          <a:p>
            <a:pPr lvl="1"/>
            <a:r>
              <a:rPr kumimoji="1" lang="en-US" altLang="zh-CN" sz="1800" dirty="0"/>
              <a:t>Better dynamic load balancing</a:t>
            </a:r>
          </a:p>
        </p:txBody>
      </p:sp>
      <p:pic>
        <p:nvPicPr>
          <p:cNvPr id="4" name="图片 3"/>
          <p:cNvPicPr>
            <a:picLocks noChangeAspect="1"/>
          </p:cNvPicPr>
          <p:nvPr/>
        </p:nvPicPr>
        <p:blipFill>
          <a:blip r:embed="rId2"/>
          <a:stretch>
            <a:fillRect/>
          </a:stretch>
        </p:blipFill>
        <p:spPr>
          <a:xfrm>
            <a:off x="683568" y="2923139"/>
            <a:ext cx="7776864" cy="2598657"/>
          </a:xfrm>
          <a:prstGeom prst="rect">
            <a:avLst/>
          </a:prstGeom>
        </p:spPr>
      </p:pic>
    </p:spTree>
    <p:extLst>
      <p:ext uri="{BB962C8B-B14F-4D97-AF65-F5344CB8AC3E}">
        <p14:creationId xmlns:p14="http://schemas.microsoft.com/office/powerpoint/2010/main" val="148574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Fault Tolerance: Handled via Re-execution</a:t>
            </a:r>
            <a:endParaRPr kumimoji="1" lang="zh-CN" altLang="en-US" dirty="0"/>
          </a:p>
        </p:txBody>
      </p:sp>
      <p:sp>
        <p:nvSpPr>
          <p:cNvPr id="3" name="内容占位符 2"/>
          <p:cNvSpPr>
            <a:spLocks noGrp="1"/>
          </p:cNvSpPr>
          <p:nvPr>
            <p:ph idx="1"/>
          </p:nvPr>
        </p:nvSpPr>
        <p:spPr>
          <a:xfrm>
            <a:off x="457200" y="1333500"/>
            <a:ext cx="8229600" cy="4044279"/>
          </a:xfrm>
        </p:spPr>
        <p:txBody>
          <a:bodyPr>
            <a:noAutofit/>
          </a:bodyPr>
          <a:lstStyle/>
          <a:p>
            <a:r>
              <a:rPr kumimoji="1" lang="en-US" altLang="zh-CN" sz="2000" dirty="0"/>
              <a:t>On worker failure:</a:t>
            </a:r>
          </a:p>
          <a:p>
            <a:pPr lvl="1"/>
            <a:r>
              <a:rPr kumimoji="1" lang="en-US" altLang="zh-CN" sz="2000" dirty="0"/>
              <a:t>Detect failure via periodic heartbeats</a:t>
            </a:r>
          </a:p>
          <a:p>
            <a:pPr lvl="1"/>
            <a:r>
              <a:rPr kumimoji="1" lang="en-US" altLang="zh-CN" sz="2000" dirty="0"/>
              <a:t>Re-execute completed and in-progress map tasks</a:t>
            </a:r>
          </a:p>
          <a:p>
            <a:pPr lvl="1"/>
            <a:r>
              <a:rPr kumimoji="1" lang="en-US" altLang="zh-CN" sz="2000" dirty="0"/>
              <a:t>Re-execute in progress reduce tasks</a:t>
            </a:r>
          </a:p>
          <a:p>
            <a:pPr lvl="1"/>
            <a:r>
              <a:rPr kumimoji="1" lang="en-US" altLang="zh-CN" sz="2000" dirty="0"/>
              <a:t>Task completion committed through master</a:t>
            </a:r>
          </a:p>
          <a:p>
            <a:r>
              <a:rPr kumimoji="1" lang="en-US" altLang="zh-CN" sz="2000" dirty="0"/>
              <a:t>Master failure:</a:t>
            </a:r>
          </a:p>
          <a:p>
            <a:pPr lvl="1"/>
            <a:r>
              <a:rPr kumimoji="1" lang="en-US" altLang="zh-CN" sz="2000" dirty="0"/>
              <a:t>Could handle, but not yet (master failure unlikely)</a:t>
            </a:r>
          </a:p>
          <a:p>
            <a:endParaRPr kumimoji="1" lang="en-US" altLang="zh-CN" sz="2000" dirty="0"/>
          </a:p>
          <a:p>
            <a:r>
              <a:rPr kumimoji="1" lang="en-US" altLang="zh-CN" sz="2000" dirty="0"/>
              <a:t>Robust: lost 1,600 of 1,800 machines once, but finished fine </a:t>
            </a:r>
          </a:p>
        </p:txBody>
      </p:sp>
    </p:spTree>
    <p:extLst>
      <p:ext uri="{BB962C8B-B14F-4D97-AF65-F5344CB8AC3E}">
        <p14:creationId xmlns:p14="http://schemas.microsoft.com/office/powerpoint/2010/main" val="3764172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Refinement: Redundant Execution</a:t>
            </a:r>
            <a:endParaRPr kumimoji="1" lang="zh-CN" altLang="en-US" dirty="0"/>
          </a:p>
        </p:txBody>
      </p:sp>
      <p:sp>
        <p:nvSpPr>
          <p:cNvPr id="3" name="内容占位符 2"/>
          <p:cNvSpPr>
            <a:spLocks noGrp="1"/>
          </p:cNvSpPr>
          <p:nvPr>
            <p:ph idx="1"/>
          </p:nvPr>
        </p:nvSpPr>
        <p:spPr/>
        <p:txBody>
          <a:bodyPr>
            <a:noAutofit/>
          </a:bodyPr>
          <a:lstStyle/>
          <a:p>
            <a:r>
              <a:rPr kumimoji="1" lang="en-US" altLang="zh-CN" sz="2000" dirty="0"/>
              <a:t>Slow workers significantly lengthen completion time</a:t>
            </a:r>
          </a:p>
          <a:p>
            <a:pPr lvl="1"/>
            <a:r>
              <a:rPr kumimoji="1" lang="en-US" altLang="zh-CN" sz="1800" dirty="0"/>
              <a:t>Other jobs consuming resources on machine</a:t>
            </a:r>
          </a:p>
          <a:p>
            <a:pPr lvl="1"/>
            <a:r>
              <a:rPr kumimoji="1" lang="en-US" altLang="zh-CN" sz="1800" dirty="0"/>
              <a:t>Bad disks with soft errors transfer data very slowly</a:t>
            </a:r>
          </a:p>
          <a:p>
            <a:pPr lvl="1"/>
            <a:r>
              <a:rPr kumimoji="1" lang="en-US" altLang="zh-CN" sz="1800" dirty="0"/>
              <a:t>Weird things: processor caches disabled (!!)</a:t>
            </a:r>
          </a:p>
          <a:p>
            <a:r>
              <a:rPr kumimoji="1" lang="en-US" altLang="zh-CN" sz="2000" dirty="0"/>
              <a:t>Solution: Near end of phase, spawn backup copies of tasks</a:t>
            </a:r>
          </a:p>
          <a:p>
            <a:pPr lvl="1"/>
            <a:r>
              <a:rPr kumimoji="1" lang="en-US" altLang="zh-CN" sz="1800" dirty="0"/>
              <a:t>Whichever one finishes first "wins"</a:t>
            </a:r>
          </a:p>
          <a:p>
            <a:r>
              <a:rPr kumimoji="1" lang="en-US" altLang="zh-CN" sz="2000" dirty="0"/>
              <a:t>Effect: Dramatically shortens job completion time</a:t>
            </a:r>
            <a:endParaRPr kumimoji="1" lang="zh-CN" altLang="en-US" sz="2000" dirty="0"/>
          </a:p>
        </p:txBody>
      </p:sp>
    </p:spTree>
    <p:extLst>
      <p:ext uri="{BB962C8B-B14F-4D97-AF65-F5344CB8AC3E}">
        <p14:creationId xmlns:p14="http://schemas.microsoft.com/office/powerpoint/2010/main" val="4126835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Refinement: Locality Optimization</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Master scheduling policy:</a:t>
            </a:r>
          </a:p>
          <a:p>
            <a:pPr lvl="1"/>
            <a:r>
              <a:rPr kumimoji="1" lang="en-US" altLang="zh-CN" sz="2000" dirty="0"/>
              <a:t>Asks GFS for locations of replicas of input file blocks</a:t>
            </a:r>
          </a:p>
          <a:p>
            <a:pPr lvl="1"/>
            <a:r>
              <a:rPr kumimoji="1" lang="en-US" altLang="zh-CN" sz="2000" dirty="0"/>
              <a:t>Map tasks typically split into 64MB (== GFS block size)</a:t>
            </a:r>
          </a:p>
          <a:p>
            <a:pPr lvl="1"/>
            <a:r>
              <a:rPr kumimoji="1" lang="en-US" altLang="zh-CN" sz="2000" dirty="0"/>
              <a:t>Map tasks scheduled so GFS input block replica are on same machine or same rack</a:t>
            </a:r>
          </a:p>
          <a:p>
            <a:r>
              <a:rPr kumimoji="1" lang="en-US" altLang="zh-CN" sz="2400" dirty="0"/>
              <a:t>Effect: 1,000s</a:t>
            </a:r>
            <a:r>
              <a:rPr kumimoji="1" lang="zh-CN" altLang="en-US" sz="2400" dirty="0"/>
              <a:t> </a:t>
            </a:r>
            <a:r>
              <a:rPr kumimoji="1" lang="en-US" altLang="zh-CN" sz="2400" dirty="0"/>
              <a:t>of machines read input at local disk speed</a:t>
            </a:r>
          </a:p>
          <a:p>
            <a:pPr lvl="1"/>
            <a:r>
              <a:rPr kumimoji="1" lang="en-US" altLang="zh-CN" sz="2000" dirty="0"/>
              <a:t>Without this, rack switches limit read rate</a:t>
            </a:r>
            <a:endParaRPr kumimoji="1" lang="zh-CN" altLang="en-US" sz="2000" dirty="0"/>
          </a:p>
        </p:txBody>
      </p:sp>
    </p:spTree>
    <p:extLst>
      <p:ext uri="{BB962C8B-B14F-4D97-AF65-F5344CB8AC3E}">
        <p14:creationId xmlns:p14="http://schemas.microsoft.com/office/powerpoint/2010/main" val="2260555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Refinement: Skipping Bad Records</a:t>
            </a:r>
            <a:endParaRPr kumimoji="1" lang="zh-CN" altLang="en-US" dirty="0"/>
          </a:p>
        </p:txBody>
      </p:sp>
      <p:sp>
        <p:nvSpPr>
          <p:cNvPr id="3" name="内容占位符 2"/>
          <p:cNvSpPr>
            <a:spLocks noGrp="1"/>
          </p:cNvSpPr>
          <p:nvPr>
            <p:ph idx="1"/>
          </p:nvPr>
        </p:nvSpPr>
        <p:spPr/>
        <p:txBody>
          <a:bodyPr>
            <a:noAutofit/>
          </a:bodyPr>
          <a:lstStyle/>
          <a:p>
            <a:r>
              <a:rPr kumimoji="1" lang="en-US" altLang="zh-CN" sz="2000" dirty="0"/>
              <a:t>Map/Reduce functions sometimes fail for particular inputs</a:t>
            </a:r>
          </a:p>
          <a:p>
            <a:pPr lvl="1"/>
            <a:r>
              <a:rPr kumimoji="1" lang="en-US" altLang="zh-CN" sz="1800" dirty="0"/>
              <a:t>Best solution is to debug &amp; fix, but not always possible</a:t>
            </a:r>
          </a:p>
          <a:p>
            <a:pPr lvl="1"/>
            <a:r>
              <a:rPr kumimoji="1" lang="en-US" altLang="zh-CN" sz="1800" dirty="0"/>
              <a:t>On </a:t>
            </a:r>
            <a:r>
              <a:rPr kumimoji="1" lang="en-US" altLang="zh-CN" sz="1800" dirty="0" err="1"/>
              <a:t>seg</a:t>
            </a:r>
            <a:r>
              <a:rPr kumimoji="1" lang="en-US" altLang="zh-CN" sz="1800" dirty="0"/>
              <a:t> fault:</a:t>
            </a:r>
          </a:p>
          <a:p>
            <a:pPr lvl="2"/>
            <a:r>
              <a:rPr kumimoji="1" lang="en-US" altLang="zh-CN" sz="1600" dirty="0"/>
              <a:t>Send UDP packet to master from signal handler</a:t>
            </a:r>
          </a:p>
          <a:p>
            <a:pPr lvl="2"/>
            <a:r>
              <a:rPr kumimoji="1" lang="en-US" altLang="zh-CN" sz="1600" dirty="0"/>
              <a:t>Include sequence number of record being processed</a:t>
            </a:r>
          </a:p>
          <a:p>
            <a:pPr lvl="1"/>
            <a:r>
              <a:rPr kumimoji="1" lang="en-US" altLang="zh-CN" sz="1800" dirty="0"/>
              <a:t>If master sees two failures for same record:</a:t>
            </a:r>
          </a:p>
          <a:p>
            <a:pPr lvl="2"/>
            <a:r>
              <a:rPr kumimoji="1" lang="en-US" altLang="zh-CN" sz="1600" dirty="0"/>
              <a:t>Next worker is told to skip the record</a:t>
            </a:r>
          </a:p>
          <a:p>
            <a:r>
              <a:rPr kumimoji="1" lang="en-US" altLang="zh-CN" sz="2000" dirty="0"/>
              <a:t>Effect: Can work around bugs in third-party libraries</a:t>
            </a:r>
            <a:endParaRPr kumimoji="1" lang="zh-CN" altLang="en-US" sz="2000" dirty="0"/>
          </a:p>
        </p:txBody>
      </p:sp>
    </p:spTree>
    <p:extLst>
      <p:ext uri="{BB962C8B-B14F-4D97-AF65-F5344CB8AC3E}">
        <p14:creationId xmlns:p14="http://schemas.microsoft.com/office/powerpoint/2010/main" val="32482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System?</a:t>
            </a:r>
            <a:endParaRPr lang="zh-CN" altLang="en-US" dirty="0"/>
          </a:p>
        </p:txBody>
      </p:sp>
      <p:sp>
        <p:nvSpPr>
          <p:cNvPr id="3" name="内容占位符 2"/>
          <p:cNvSpPr>
            <a:spLocks noGrp="1"/>
          </p:cNvSpPr>
          <p:nvPr>
            <p:ph idx="1"/>
          </p:nvPr>
        </p:nvSpPr>
        <p:spPr>
          <a:xfrm>
            <a:off x="457200" y="1777379"/>
            <a:ext cx="8229600" cy="3327757"/>
          </a:xfrm>
        </p:spPr>
        <p:txBody>
          <a:bodyPr>
            <a:normAutofit/>
          </a:bodyPr>
          <a:lstStyle/>
          <a:p>
            <a:pPr marL="0" indent="0" algn="ctr">
              <a:buNone/>
            </a:pPr>
            <a:endParaRPr lang="en-US" altLang="zh-CN" sz="4000" dirty="0"/>
          </a:p>
          <a:p>
            <a:pPr marL="0" indent="0" algn="ctr">
              <a:buNone/>
            </a:pPr>
            <a:r>
              <a:rPr lang="en-US" altLang="zh-CN" sz="4000" dirty="0"/>
              <a:t>For fun and profit</a:t>
            </a:r>
            <a:endParaRPr lang="zh-CN" altLang="en-US" sz="4000" dirty="0"/>
          </a:p>
        </p:txBody>
      </p:sp>
    </p:spTree>
    <p:extLst>
      <p:ext uri="{BB962C8B-B14F-4D97-AF65-F5344CB8AC3E}">
        <p14:creationId xmlns:p14="http://schemas.microsoft.com/office/powerpoint/2010/main" val="183799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Other Refinements (see paper)</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Sorting guarantees within each reduce partition</a:t>
            </a:r>
          </a:p>
          <a:p>
            <a:r>
              <a:rPr kumimoji="1" lang="en-US" altLang="zh-CN" sz="2400" dirty="0"/>
              <a:t>Compression of intermediate data</a:t>
            </a:r>
          </a:p>
          <a:p>
            <a:r>
              <a:rPr kumimoji="1" lang="en-US" altLang="zh-CN" sz="2400" dirty="0"/>
              <a:t>Combiner: useful for saving network bandwidth</a:t>
            </a:r>
          </a:p>
          <a:p>
            <a:r>
              <a:rPr kumimoji="1" lang="en-US" altLang="zh-CN" sz="2400" dirty="0"/>
              <a:t>Local execution for debugging/testing</a:t>
            </a:r>
          </a:p>
          <a:p>
            <a:r>
              <a:rPr kumimoji="1" lang="en-US" altLang="zh-CN" sz="2400" dirty="0"/>
              <a:t>User-defined counters</a:t>
            </a:r>
            <a:endParaRPr kumimoji="1" lang="zh-CN" altLang="en-US" sz="2400" dirty="0"/>
          </a:p>
        </p:txBody>
      </p:sp>
    </p:spTree>
    <p:extLst>
      <p:ext uri="{BB962C8B-B14F-4D97-AF65-F5344CB8AC3E}">
        <p14:creationId xmlns:p14="http://schemas.microsoft.com/office/powerpoint/2010/main" val="416447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Conclusions</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MapReduce has proven to be a useful abstraction</a:t>
            </a:r>
          </a:p>
          <a:p>
            <a:r>
              <a:rPr kumimoji="1" lang="en-US" altLang="zh-CN" sz="2400" dirty="0"/>
              <a:t>Greatly simplifies large-scale computations at Google</a:t>
            </a:r>
          </a:p>
          <a:p>
            <a:r>
              <a:rPr kumimoji="1" lang="en-US" altLang="zh-CN" sz="2400" dirty="0"/>
              <a:t>Fun to use: focus on problem, let library deal with messy details</a:t>
            </a:r>
            <a:endParaRPr kumimoji="1" lang="zh-CN" altLang="en-US" sz="2400" dirty="0"/>
          </a:p>
        </p:txBody>
      </p:sp>
    </p:spTree>
    <p:extLst>
      <p:ext uri="{BB962C8B-B14F-4D97-AF65-F5344CB8AC3E}">
        <p14:creationId xmlns:p14="http://schemas.microsoft.com/office/powerpoint/2010/main" val="3972587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Principles in MapReduce</a:t>
            </a:r>
            <a:endParaRPr kumimoji="1" lang="zh-CN" altLang="en-US" dirty="0"/>
          </a:p>
        </p:txBody>
      </p:sp>
      <p:sp>
        <p:nvSpPr>
          <p:cNvPr id="3" name="内容占位符 2"/>
          <p:cNvSpPr>
            <a:spLocks noGrp="1"/>
          </p:cNvSpPr>
          <p:nvPr>
            <p:ph idx="1"/>
          </p:nvPr>
        </p:nvSpPr>
        <p:spPr/>
        <p:txBody>
          <a:bodyPr/>
          <a:lstStyle/>
          <a:p>
            <a:r>
              <a:rPr kumimoji="1" lang="en-US" altLang="zh-CN" u="sng" dirty="0">
                <a:solidFill>
                  <a:srgbClr val="953735"/>
                </a:solidFill>
              </a:rPr>
              <a:t>Principle of least astonishment</a:t>
            </a:r>
          </a:p>
          <a:p>
            <a:pPr lvl="1"/>
            <a:r>
              <a:rPr kumimoji="1" lang="en-US" altLang="zh-CN" dirty="0"/>
              <a:t>The user only needs to define map/reduce functions</a:t>
            </a:r>
          </a:p>
          <a:p>
            <a:r>
              <a:rPr kumimoji="1" lang="en-US" altLang="zh-CN" u="sng" dirty="0">
                <a:solidFill>
                  <a:srgbClr val="953735"/>
                </a:solidFill>
              </a:rPr>
              <a:t>Optimize for the common case</a:t>
            </a:r>
          </a:p>
          <a:p>
            <a:pPr lvl="1"/>
            <a:r>
              <a:rPr kumimoji="1" lang="en-US" altLang="zh-CN" dirty="0"/>
              <a:t>List the most common scenarios, not all of them</a:t>
            </a:r>
          </a:p>
          <a:p>
            <a:r>
              <a:rPr kumimoji="1" lang="en-US" altLang="zh-CN" u="sng" dirty="0">
                <a:solidFill>
                  <a:srgbClr val="953735"/>
                </a:solidFill>
              </a:rPr>
              <a:t>Robustness principle</a:t>
            </a:r>
          </a:p>
          <a:p>
            <a:pPr lvl="1"/>
            <a:endParaRPr kumimoji="1" lang="en-US" altLang="zh-CN" dirty="0"/>
          </a:p>
          <a:p>
            <a:endParaRPr kumimoji="1" lang="zh-CN" altLang="en-US" dirty="0"/>
          </a:p>
          <a:p>
            <a:pPr lvl="1"/>
            <a:endParaRPr kumimoji="1" lang="en-US" altLang="zh-CN" dirty="0"/>
          </a:p>
          <a:p>
            <a:pPr lvl="1"/>
            <a:endParaRPr kumimoji="1" lang="en-US" altLang="zh-CN" dirty="0"/>
          </a:p>
          <a:p>
            <a:endParaRPr kumimoji="1" lang="zh-CN" altLang="en-US" dirty="0"/>
          </a:p>
        </p:txBody>
      </p:sp>
    </p:spTree>
    <p:extLst>
      <p:ext uri="{BB962C8B-B14F-4D97-AF65-F5344CB8AC3E}">
        <p14:creationId xmlns:p14="http://schemas.microsoft.com/office/powerpoint/2010/main" val="3844637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sz="2800" dirty="0"/>
              <a:t>Criticism: “MapReduce: A Major Step Backwards”</a:t>
            </a:r>
            <a:endParaRPr kumimoji="1" lang="zh-CN" altLang="en-US" sz="2800" dirty="0"/>
          </a:p>
        </p:txBody>
      </p:sp>
      <p:pic>
        <p:nvPicPr>
          <p:cNvPr id="6" name="图片 5"/>
          <p:cNvPicPr>
            <a:picLocks noChangeAspect="1"/>
          </p:cNvPicPr>
          <p:nvPr/>
        </p:nvPicPr>
        <p:blipFill rotWithShape="1">
          <a:blip r:embed="rId3"/>
          <a:srcRect r="10676"/>
          <a:stretch/>
        </p:blipFill>
        <p:spPr>
          <a:xfrm>
            <a:off x="2195736" y="1633364"/>
            <a:ext cx="1297428" cy="1841500"/>
          </a:xfrm>
          <a:prstGeom prst="rect">
            <a:avLst/>
          </a:prstGeom>
          <a:effectLst>
            <a:outerShdw blurRad="50800" dist="38100" dir="2700000" algn="tl" rotWithShape="0">
              <a:prstClr val="black">
                <a:alpha val="40000"/>
              </a:prstClr>
            </a:outerShdw>
          </a:effectLst>
        </p:spPr>
      </p:pic>
      <p:sp>
        <p:nvSpPr>
          <p:cNvPr id="7" name="矩形 6"/>
          <p:cNvSpPr/>
          <p:nvPr/>
        </p:nvSpPr>
        <p:spPr>
          <a:xfrm>
            <a:off x="2123729" y="3599646"/>
            <a:ext cx="2088231" cy="830997"/>
          </a:xfrm>
          <a:prstGeom prst="rect">
            <a:avLst/>
          </a:prstGeom>
        </p:spPr>
        <p:txBody>
          <a:bodyPr wrap="square">
            <a:spAutoFit/>
          </a:bodyPr>
          <a:lstStyle/>
          <a:p>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Prof.</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David</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DeWitt</a:t>
            </a:r>
          </a:p>
          <a:p>
            <a:endPar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endParaRPr>
          </a:p>
          <a:p>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Wisconsin</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University</a:t>
            </a:r>
            <a:endParaRPr lang="zh-CN" altLang="en-US" sz="1600" dirty="0">
              <a:solidFill>
                <a:schemeClr val="accent1">
                  <a:lumMod val="75000"/>
                </a:schemeClr>
              </a:solidFill>
              <a:latin typeface="Arial" panose="020B0604020202020204" pitchFamily="34" charset="0"/>
              <a:ea typeface="等线" panose="02010600030101010101" pitchFamily="2" charset="-122"/>
              <a:cs typeface="Myriad Pro Cond"/>
            </a:endParaRPr>
          </a:p>
        </p:txBody>
      </p:sp>
      <p:pic>
        <p:nvPicPr>
          <p:cNvPr id="8" name="图片 7"/>
          <p:cNvPicPr>
            <a:picLocks noChangeAspect="1"/>
          </p:cNvPicPr>
          <p:nvPr/>
        </p:nvPicPr>
        <p:blipFill>
          <a:blip r:embed="rId4"/>
          <a:stretch>
            <a:fillRect/>
          </a:stretch>
        </p:blipFill>
        <p:spPr>
          <a:xfrm>
            <a:off x="5220072" y="1633364"/>
            <a:ext cx="1248139" cy="1872208"/>
          </a:xfrm>
          <a:prstGeom prst="rect">
            <a:avLst/>
          </a:prstGeom>
          <a:effectLst>
            <a:outerShdw blurRad="50800" dist="38100" dir="2700000" algn="tl" rotWithShape="0">
              <a:prstClr val="black">
                <a:alpha val="40000"/>
              </a:prstClr>
            </a:outerShdw>
          </a:effectLst>
        </p:spPr>
      </p:pic>
      <p:sp>
        <p:nvSpPr>
          <p:cNvPr id="9" name="矩形 8"/>
          <p:cNvSpPr/>
          <p:nvPr/>
        </p:nvSpPr>
        <p:spPr>
          <a:xfrm>
            <a:off x="5148064" y="3601387"/>
            <a:ext cx="2088231" cy="1569660"/>
          </a:xfrm>
          <a:prstGeom prst="rect">
            <a:avLst/>
          </a:prstGeom>
        </p:spPr>
        <p:txBody>
          <a:bodyPr wrap="square">
            <a:spAutoFit/>
          </a:bodyPr>
          <a:lstStyle/>
          <a:p>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Michael </a:t>
            </a:r>
            <a:r>
              <a:rPr kumimoji="1" lang="en-US" altLang="zh-CN" sz="1600" dirty="0" err="1">
                <a:solidFill>
                  <a:schemeClr val="accent1">
                    <a:lumMod val="75000"/>
                  </a:schemeClr>
                </a:solidFill>
                <a:latin typeface="Arial" panose="020B0604020202020204" pitchFamily="34" charset="0"/>
                <a:ea typeface="等线" panose="02010600030101010101" pitchFamily="2" charset="-122"/>
                <a:cs typeface="Myriad Pro Cond"/>
              </a:rPr>
              <a:t>Stonebraker</a:t>
            </a:r>
            <a:b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br>
            <a:endPar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endParaRPr>
          </a:p>
          <a:p>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CTO</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of</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Informix</a:t>
            </a:r>
          </a:p>
          <a:p>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Professor</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in</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MIT</a:t>
            </a:r>
          </a:p>
          <a:p>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Professor</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in</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UC</a:t>
            </a:r>
            <a:r>
              <a:rPr kumimoji="1" lang="zh-CN" altLang="en-US" sz="1600" dirty="0">
                <a:solidFill>
                  <a:schemeClr val="accent1">
                    <a:lumMod val="75000"/>
                  </a:schemeClr>
                </a:solidFill>
                <a:latin typeface="Arial" panose="020B0604020202020204" pitchFamily="34" charset="0"/>
                <a:ea typeface="等线" panose="02010600030101010101" pitchFamily="2" charset="-122"/>
                <a:cs typeface="Myriad Pro Cond"/>
              </a:rPr>
              <a:t> </a:t>
            </a:r>
            <a:r>
              <a:rPr kumimoji="1" lang="en-US" altLang="zh-CN" sz="1600" dirty="0">
                <a:solidFill>
                  <a:schemeClr val="accent1">
                    <a:lumMod val="75000"/>
                  </a:schemeClr>
                </a:solidFill>
                <a:latin typeface="Arial" panose="020B0604020202020204" pitchFamily="34" charset="0"/>
                <a:ea typeface="等线" panose="02010600030101010101" pitchFamily="2" charset="-122"/>
                <a:cs typeface="Myriad Pro Cond"/>
              </a:rPr>
              <a:t>Berkeley</a:t>
            </a:r>
            <a:endParaRPr lang="zh-CN" altLang="en-US" sz="1600" dirty="0">
              <a:solidFill>
                <a:schemeClr val="accent1">
                  <a:lumMod val="75000"/>
                </a:schemeClr>
              </a:solidFill>
              <a:latin typeface="Arial" panose="020B0604020202020204" pitchFamily="34" charset="0"/>
              <a:ea typeface="等线" panose="02010600030101010101" pitchFamily="2" charset="-122"/>
              <a:cs typeface="Myriad Pro Cond"/>
            </a:endParaRPr>
          </a:p>
        </p:txBody>
      </p:sp>
    </p:spTree>
    <p:extLst>
      <p:ext uri="{BB962C8B-B14F-4D97-AF65-F5344CB8AC3E}">
        <p14:creationId xmlns:p14="http://schemas.microsoft.com/office/powerpoint/2010/main" val="51581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Criticism: “MapReduce: A Major Step Backwards”</a:t>
            </a:r>
            <a:endParaRPr kumimoji="1" lang="zh-CN" altLang="en-US" sz="2800" dirty="0"/>
          </a:p>
        </p:txBody>
      </p:sp>
      <p:sp>
        <p:nvSpPr>
          <p:cNvPr id="3" name="内容占位符 2"/>
          <p:cNvSpPr>
            <a:spLocks noGrp="1"/>
          </p:cNvSpPr>
          <p:nvPr>
            <p:ph idx="1"/>
          </p:nvPr>
        </p:nvSpPr>
        <p:spPr>
          <a:xfrm>
            <a:off x="457200" y="1333501"/>
            <a:ext cx="8291264" cy="3771636"/>
          </a:xfrm>
        </p:spPr>
        <p:txBody>
          <a:bodyPr>
            <a:noAutofit/>
          </a:bodyPr>
          <a:lstStyle/>
          <a:p>
            <a:r>
              <a:rPr kumimoji="1" lang="en-US" altLang="zh-CN" sz="1800" dirty="0">
                <a:solidFill>
                  <a:srgbClr val="953735"/>
                </a:solidFill>
                <a:latin typeface="Arial" panose="020B0604020202020204" pitchFamily="34" charset="0"/>
                <a:ea typeface="等线" panose="02010600030101010101" pitchFamily="2" charset="-122"/>
                <a:cs typeface="Myriad Pro Cond"/>
              </a:rPr>
              <a:t>A giant step backward </a:t>
            </a:r>
            <a:r>
              <a:rPr kumimoji="1" lang="en-US" altLang="zh-CN" sz="1800" dirty="0">
                <a:latin typeface="Arial" panose="020B0604020202020204" pitchFamily="34" charset="0"/>
                <a:ea typeface="等线" panose="02010600030101010101" pitchFamily="2" charset="-122"/>
              </a:rPr>
              <a:t>in the programming paradigm for large-scale data intensive applications</a:t>
            </a:r>
          </a:p>
          <a:p>
            <a:r>
              <a:rPr kumimoji="1" lang="en-US" altLang="zh-CN" sz="1800" dirty="0">
                <a:solidFill>
                  <a:srgbClr val="953735"/>
                </a:solidFill>
                <a:latin typeface="Arial" panose="020B0604020202020204" pitchFamily="34" charset="0"/>
                <a:ea typeface="等线" panose="02010600030101010101" pitchFamily="2" charset="-122"/>
                <a:cs typeface="Myriad Pro Cond"/>
              </a:rPr>
              <a:t>A sub-optimal implementation</a:t>
            </a:r>
            <a:r>
              <a:rPr kumimoji="1" lang="en-US" altLang="zh-CN" sz="1800" dirty="0">
                <a:latin typeface="Arial" panose="020B0604020202020204" pitchFamily="34" charset="0"/>
                <a:ea typeface="等线" panose="02010600030101010101" pitchFamily="2" charset="-122"/>
              </a:rPr>
              <a:t>, in that it uses brute force instead of indexing</a:t>
            </a:r>
          </a:p>
          <a:p>
            <a:r>
              <a:rPr kumimoji="1" lang="en-US" altLang="zh-CN" sz="1800" dirty="0">
                <a:solidFill>
                  <a:srgbClr val="953735"/>
                </a:solidFill>
                <a:latin typeface="Arial" panose="020B0604020202020204" pitchFamily="34" charset="0"/>
                <a:ea typeface="等线" panose="02010600030101010101" pitchFamily="2" charset="-122"/>
                <a:cs typeface="Myriad Pro Cond"/>
              </a:rPr>
              <a:t>Not novel at all </a:t>
            </a:r>
            <a:r>
              <a:rPr kumimoji="1" lang="en-US" altLang="zh-CN" sz="1800" dirty="0">
                <a:latin typeface="Arial" panose="020B0604020202020204" pitchFamily="34" charset="0"/>
                <a:ea typeface="等线" panose="02010600030101010101" pitchFamily="2" charset="-122"/>
              </a:rPr>
              <a:t>— it represents a specific implementation of well known techniques developed nearly 25 years ago</a:t>
            </a:r>
          </a:p>
          <a:p>
            <a:r>
              <a:rPr kumimoji="1" lang="en-US" altLang="zh-CN" sz="1800" dirty="0">
                <a:solidFill>
                  <a:srgbClr val="953735"/>
                </a:solidFill>
                <a:latin typeface="Arial" panose="020B0604020202020204" pitchFamily="34" charset="0"/>
                <a:ea typeface="等线" panose="02010600030101010101" pitchFamily="2" charset="-122"/>
                <a:cs typeface="Myriad Pro Cond"/>
              </a:rPr>
              <a:t>Missing most of the features </a:t>
            </a:r>
            <a:r>
              <a:rPr kumimoji="1" lang="en-US" altLang="zh-CN" sz="1800" dirty="0">
                <a:latin typeface="Arial" panose="020B0604020202020204" pitchFamily="34" charset="0"/>
                <a:ea typeface="等线" panose="02010600030101010101" pitchFamily="2" charset="-122"/>
              </a:rPr>
              <a:t>that are routinely included in current DBMS</a:t>
            </a:r>
          </a:p>
          <a:p>
            <a:r>
              <a:rPr kumimoji="1" lang="en-US" altLang="zh-CN" sz="1800" dirty="0">
                <a:solidFill>
                  <a:srgbClr val="953735"/>
                </a:solidFill>
                <a:latin typeface="Arial" panose="020B0604020202020204" pitchFamily="34" charset="0"/>
                <a:ea typeface="等线" panose="02010600030101010101" pitchFamily="2" charset="-122"/>
                <a:cs typeface="Myriad Pro Cond"/>
              </a:rPr>
              <a:t>Incompatible</a:t>
            </a:r>
            <a:r>
              <a:rPr kumimoji="1" lang="en-US" altLang="zh-CN" sz="1800" dirty="0">
                <a:latin typeface="Arial" panose="020B0604020202020204" pitchFamily="34" charset="0"/>
                <a:ea typeface="等线" panose="02010600030101010101" pitchFamily="2" charset="-122"/>
              </a:rPr>
              <a:t> with all of the tools DBMS users have come to depend on</a:t>
            </a:r>
          </a:p>
          <a:p>
            <a:endParaRPr kumimoji="1" lang="en-US" altLang="zh-CN" sz="1800" dirty="0">
              <a:latin typeface="Arial" panose="020B0604020202020204" pitchFamily="34" charset="0"/>
              <a:ea typeface="等线" panose="02010600030101010101" pitchFamily="2" charset="-122"/>
            </a:endParaRPr>
          </a:p>
          <a:p>
            <a:r>
              <a:rPr kumimoji="1" lang="en-US" altLang="zh-CN" sz="1800" dirty="0">
                <a:latin typeface="Arial" panose="020B0604020202020204" pitchFamily="34" charset="0"/>
                <a:ea typeface="等线" panose="02010600030101010101" pitchFamily="2" charset="-122"/>
              </a:rPr>
              <a:t>Well,</a:t>
            </a:r>
            <a:r>
              <a:rPr kumimoji="1" lang="zh-CN" altLang="en-US" sz="1800" dirty="0">
                <a:latin typeface="Arial" panose="020B0604020202020204" pitchFamily="34" charset="0"/>
                <a:ea typeface="等线" panose="02010600030101010101" pitchFamily="2" charset="-122"/>
              </a:rPr>
              <a:t> </a:t>
            </a:r>
            <a:r>
              <a:rPr kumimoji="1" lang="en-US" altLang="zh-CN" sz="1800" dirty="0">
                <a:latin typeface="Arial" panose="020B0604020202020204" pitchFamily="34" charset="0"/>
                <a:ea typeface="等线" panose="02010600030101010101" pitchFamily="2" charset="-122"/>
              </a:rPr>
              <a:t>these are</a:t>
            </a:r>
            <a:r>
              <a:rPr kumimoji="1" lang="zh-CN" altLang="en-US" sz="1800" dirty="0">
                <a:latin typeface="Arial" panose="020B0604020202020204" pitchFamily="34" charset="0"/>
                <a:ea typeface="等线" panose="02010600030101010101" pitchFamily="2" charset="-122"/>
              </a:rPr>
              <a:t> </a:t>
            </a:r>
            <a:r>
              <a:rPr kumimoji="1" lang="en-US" altLang="zh-CN" sz="1800" dirty="0">
                <a:latin typeface="Arial" panose="020B0604020202020204" pitchFamily="34" charset="0"/>
                <a:ea typeface="等线" panose="02010600030101010101" pitchFamily="2" charset="-122"/>
              </a:rPr>
              <a:t>all</a:t>
            </a:r>
            <a:r>
              <a:rPr kumimoji="1" lang="zh-CN" altLang="en-US" sz="1800" dirty="0">
                <a:latin typeface="Arial" panose="020B0604020202020204" pitchFamily="34" charset="0"/>
                <a:ea typeface="等线" panose="02010600030101010101" pitchFamily="2" charset="-122"/>
              </a:rPr>
              <a:t> </a:t>
            </a:r>
            <a:r>
              <a:rPr kumimoji="1" lang="en-US" altLang="zh-CN" sz="1800" dirty="0">
                <a:latin typeface="Arial" panose="020B0604020202020204" pitchFamily="34" charset="0"/>
                <a:ea typeface="等线" panose="02010600030101010101" pitchFamily="2" charset="-122"/>
              </a:rPr>
              <a:t>“the</a:t>
            </a:r>
            <a:r>
              <a:rPr kumimoji="1" lang="zh-CN" altLang="en-US" sz="1800" dirty="0">
                <a:latin typeface="Arial" panose="020B0604020202020204" pitchFamily="34" charset="0"/>
                <a:ea typeface="等线" panose="02010600030101010101" pitchFamily="2" charset="-122"/>
              </a:rPr>
              <a:t> </a:t>
            </a:r>
            <a:r>
              <a:rPr kumimoji="1" lang="en-US" altLang="zh-CN" sz="1800" dirty="0">
                <a:latin typeface="Arial" panose="020B0604020202020204" pitchFamily="34" charset="0"/>
                <a:ea typeface="等线" panose="02010600030101010101" pitchFamily="2" charset="-122"/>
              </a:rPr>
              <a:t>right</a:t>
            </a:r>
            <a:r>
              <a:rPr kumimoji="1" lang="zh-CN" altLang="en-US" sz="1800" dirty="0">
                <a:latin typeface="Arial" panose="020B0604020202020204" pitchFamily="34" charset="0"/>
                <a:ea typeface="等线" panose="02010600030101010101" pitchFamily="2" charset="-122"/>
              </a:rPr>
              <a:t> </a:t>
            </a:r>
            <a:r>
              <a:rPr kumimoji="1" lang="en-US" altLang="zh-CN" sz="1800" dirty="0">
                <a:latin typeface="Arial" panose="020B0604020202020204" pitchFamily="34" charset="0"/>
                <a:ea typeface="等线" panose="02010600030101010101" pitchFamily="2" charset="-122"/>
              </a:rPr>
              <a:t>things”,</a:t>
            </a:r>
            <a:r>
              <a:rPr kumimoji="1" lang="zh-CN" altLang="en-US" sz="1800" dirty="0">
                <a:latin typeface="Arial" panose="020B0604020202020204" pitchFamily="34" charset="0"/>
                <a:ea typeface="等线" panose="02010600030101010101" pitchFamily="2" charset="-122"/>
              </a:rPr>
              <a:t> </a:t>
            </a:r>
            <a:r>
              <a:rPr kumimoji="1" lang="en-US" altLang="zh-CN" sz="1800" dirty="0">
                <a:latin typeface="Arial" panose="020B0604020202020204" pitchFamily="34" charset="0"/>
                <a:ea typeface="等线" panose="02010600030101010101" pitchFamily="2" charset="-122"/>
              </a:rPr>
              <a:t>but…</a:t>
            </a:r>
            <a:endParaRPr kumimoji="1" lang="zh-CN" altLang="en-US" sz="1800" dirty="0">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9751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After MapReduce</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err="1"/>
              <a:t>Hadoop</a:t>
            </a:r>
            <a:endParaRPr kumimoji="1" lang="en-US" altLang="zh-CN" sz="2400" dirty="0"/>
          </a:p>
          <a:p>
            <a:pPr lvl="1"/>
            <a:r>
              <a:rPr kumimoji="1" lang="en-US" altLang="zh-CN" sz="2000" dirty="0"/>
              <a:t>An</a:t>
            </a:r>
            <a:r>
              <a:rPr kumimoji="1" lang="zh-CN" altLang="en-US" sz="2000" dirty="0"/>
              <a:t> </a:t>
            </a:r>
            <a:r>
              <a:rPr kumimoji="1" lang="en-US" altLang="zh-CN" sz="2000" dirty="0"/>
              <a:t>open-source</a:t>
            </a:r>
            <a:r>
              <a:rPr kumimoji="1" lang="zh-CN" altLang="en-US" sz="2000" dirty="0"/>
              <a:t> </a:t>
            </a:r>
            <a:r>
              <a:rPr kumimoji="1" lang="en-US" altLang="zh-CN" sz="2000" dirty="0"/>
              <a:t>implementation</a:t>
            </a:r>
            <a:r>
              <a:rPr kumimoji="1" lang="zh-CN" altLang="en-US" sz="2000" dirty="0"/>
              <a:t> </a:t>
            </a:r>
            <a:r>
              <a:rPr kumimoji="1" lang="en-US" altLang="zh-CN" sz="2000" dirty="0"/>
              <a:t>of</a:t>
            </a:r>
            <a:r>
              <a:rPr kumimoji="1" lang="zh-CN" altLang="en-US" sz="2000" dirty="0"/>
              <a:t> </a:t>
            </a:r>
            <a:r>
              <a:rPr kumimoji="1" lang="en-US" altLang="zh-CN" sz="2000" dirty="0"/>
              <a:t>MapReduce</a:t>
            </a:r>
          </a:p>
          <a:p>
            <a:pPr lvl="1"/>
            <a:r>
              <a:rPr kumimoji="1" lang="en-US" altLang="zh-CN" sz="2000" dirty="0"/>
              <a:t>Again,</a:t>
            </a:r>
            <a:r>
              <a:rPr kumimoji="1" lang="zh-CN" altLang="en-US" sz="2000" dirty="0"/>
              <a:t> </a:t>
            </a:r>
            <a:r>
              <a:rPr kumimoji="1" lang="en-US" altLang="zh-CN" sz="2000" dirty="0"/>
              <a:t>very</a:t>
            </a:r>
            <a:r>
              <a:rPr kumimoji="1" lang="zh-CN" altLang="en-US" sz="2000" dirty="0"/>
              <a:t> </a:t>
            </a:r>
            <a:r>
              <a:rPr kumimoji="1" lang="en-US" altLang="zh-CN" sz="2000" dirty="0"/>
              <a:t>bad</a:t>
            </a:r>
            <a:r>
              <a:rPr kumimoji="1" lang="zh-CN" altLang="en-US" sz="2000" dirty="0"/>
              <a:t> </a:t>
            </a:r>
            <a:r>
              <a:rPr kumimoji="1" lang="en-US" altLang="zh-CN" sz="2000" dirty="0"/>
              <a:t>performance</a:t>
            </a:r>
            <a:r>
              <a:rPr kumimoji="1" lang="zh-CN" altLang="en-US" sz="2000" dirty="0"/>
              <a:t> </a:t>
            </a:r>
            <a:r>
              <a:rPr kumimoji="1" lang="en-US" altLang="zh-CN" sz="2000" dirty="0"/>
              <a:t>at</a:t>
            </a:r>
            <a:r>
              <a:rPr kumimoji="1" lang="zh-CN" altLang="en-US" sz="2000" dirty="0"/>
              <a:t> </a:t>
            </a:r>
            <a:r>
              <a:rPr kumimoji="1" lang="en-US" altLang="zh-CN" sz="2000" dirty="0"/>
              <a:t>first</a:t>
            </a:r>
          </a:p>
          <a:p>
            <a:pPr lvl="1"/>
            <a:r>
              <a:rPr kumimoji="1" lang="en-US" altLang="zh-CN" sz="2000" dirty="0"/>
              <a:t>But</a:t>
            </a:r>
            <a:r>
              <a:rPr kumimoji="1" lang="zh-CN" altLang="en-US" sz="2000" dirty="0"/>
              <a:t> </a:t>
            </a:r>
            <a:r>
              <a:rPr kumimoji="1" lang="en-US" altLang="zh-CN" sz="2000" dirty="0"/>
              <a:t>widely</a:t>
            </a:r>
            <a:r>
              <a:rPr kumimoji="1" lang="zh-CN" altLang="en-US" sz="2000" dirty="0"/>
              <a:t> </a:t>
            </a:r>
            <a:r>
              <a:rPr kumimoji="1" lang="en-US" altLang="zh-CN" sz="2000" dirty="0"/>
              <a:t>used!</a:t>
            </a:r>
          </a:p>
          <a:p>
            <a:pPr lvl="2"/>
            <a:r>
              <a:rPr kumimoji="1" lang="en-US" altLang="zh-CN" sz="1800" dirty="0"/>
              <a:t>Cassandra,</a:t>
            </a:r>
            <a:r>
              <a:rPr kumimoji="1" lang="zh-CN" altLang="en-US" sz="1800" dirty="0"/>
              <a:t> </a:t>
            </a:r>
            <a:r>
              <a:rPr kumimoji="1" lang="en-US" altLang="zh-CN" sz="1800" dirty="0" err="1"/>
              <a:t>Hbase</a:t>
            </a:r>
            <a:r>
              <a:rPr kumimoji="1" lang="en-US" altLang="zh-CN" sz="1800" dirty="0"/>
              <a:t>,</a:t>
            </a:r>
            <a:r>
              <a:rPr kumimoji="1" lang="zh-CN" altLang="en-US" sz="1800" dirty="0"/>
              <a:t> </a:t>
            </a:r>
            <a:r>
              <a:rPr kumimoji="1" lang="en-US" altLang="zh-CN" sz="1800" dirty="0"/>
              <a:t>Hive,</a:t>
            </a:r>
            <a:r>
              <a:rPr kumimoji="1" lang="zh-CN" altLang="en-US" sz="1800" dirty="0"/>
              <a:t> </a:t>
            </a:r>
            <a:r>
              <a:rPr kumimoji="1" lang="en-US" altLang="zh-CN" sz="1800" dirty="0"/>
              <a:t>PIG,</a:t>
            </a:r>
            <a:r>
              <a:rPr kumimoji="1" lang="zh-CN" altLang="en-US" sz="1800" dirty="0"/>
              <a:t> </a:t>
            </a:r>
            <a:r>
              <a:rPr kumimoji="1" lang="en-US" altLang="zh-CN" sz="1800" dirty="0"/>
              <a:t>Spark,</a:t>
            </a:r>
            <a:r>
              <a:rPr kumimoji="1" lang="zh-CN" altLang="en-US" sz="1800" dirty="0"/>
              <a:t> </a:t>
            </a:r>
            <a:r>
              <a:rPr kumimoji="1" lang="en-US" altLang="zh-CN" sz="1800" dirty="0" err="1"/>
              <a:t>ZooKeeper</a:t>
            </a:r>
            <a:r>
              <a:rPr kumimoji="1" lang="en-US" altLang="zh-CN" sz="1800" dirty="0"/>
              <a:t>,</a:t>
            </a:r>
            <a:r>
              <a:rPr kumimoji="1" lang="zh-CN" altLang="en-US" sz="1800" dirty="0"/>
              <a:t> </a:t>
            </a:r>
            <a:r>
              <a:rPr kumimoji="1" lang="en-US" altLang="zh-CN" sz="1800" dirty="0"/>
              <a:t>…</a:t>
            </a:r>
          </a:p>
          <a:p>
            <a:pPr lvl="1"/>
            <a:r>
              <a:rPr kumimoji="1" lang="en-US" altLang="zh-CN" sz="2000" dirty="0"/>
              <a:t>Keep</a:t>
            </a:r>
            <a:r>
              <a:rPr kumimoji="1" lang="zh-CN" altLang="en-US" sz="2000" dirty="0"/>
              <a:t> </a:t>
            </a:r>
            <a:r>
              <a:rPr kumimoji="1" lang="en-US" altLang="zh-CN" sz="2000" dirty="0"/>
              <a:t>being</a:t>
            </a:r>
            <a:r>
              <a:rPr kumimoji="1" lang="zh-CN" altLang="en-US" sz="2000" dirty="0"/>
              <a:t> </a:t>
            </a:r>
            <a:r>
              <a:rPr kumimoji="1" lang="en-US" altLang="zh-CN" sz="2000" dirty="0"/>
              <a:t>optimized</a:t>
            </a:r>
            <a:r>
              <a:rPr kumimoji="1" lang="zh-CN" altLang="en-US" sz="2000" dirty="0"/>
              <a:t> </a:t>
            </a:r>
            <a:r>
              <a:rPr kumimoji="1" lang="en-US" altLang="zh-CN" sz="2000" dirty="0"/>
              <a:t>by</a:t>
            </a:r>
            <a:r>
              <a:rPr kumimoji="1" lang="zh-CN" altLang="en-US" sz="2000" dirty="0"/>
              <a:t> </a:t>
            </a:r>
            <a:r>
              <a:rPr kumimoji="1" lang="en-US" altLang="zh-CN" sz="2000" dirty="0"/>
              <a:t>both</a:t>
            </a:r>
            <a:r>
              <a:rPr kumimoji="1" lang="zh-CN" altLang="en-US" sz="2000" dirty="0"/>
              <a:t> </a:t>
            </a:r>
            <a:r>
              <a:rPr kumimoji="1" lang="en-US" altLang="zh-CN" sz="2000" dirty="0"/>
              <a:t>academy</a:t>
            </a:r>
            <a:r>
              <a:rPr kumimoji="1" lang="zh-CN" altLang="en-US" sz="2000" dirty="0"/>
              <a:t> </a:t>
            </a:r>
            <a:r>
              <a:rPr kumimoji="1" lang="en-US" altLang="zh-CN" sz="2000" dirty="0"/>
              <a:t>and</a:t>
            </a:r>
            <a:r>
              <a:rPr kumimoji="1" lang="zh-CN" altLang="en-US" sz="2000" dirty="0"/>
              <a:t> </a:t>
            </a:r>
            <a:r>
              <a:rPr kumimoji="1" lang="en-US" altLang="zh-CN" sz="2000" dirty="0"/>
              <a:t>industry</a:t>
            </a:r>
          </a:p>
          <a:p>
            <a:pPr lvl="2"/>
            <a:r>
              <a:rPr kumimoji="1" lang="en-US" altLang="zh-CN" sz="1800" dirty="0"/>
              <a:t>Till</a:t>
            </a:r>
            <a:r>
              <a:rPr kumimoji="1" lang="zh-CN" altLang="en-US" sz="1800" dirty="0"/>
              <a:t> </a:t>
            </a:r>
            <a:r>
              <a:rPr kumimoji="1" lang="en-US" altLang="zh-CN" sz="1800" dirty="0"/>
              <a:t>today</a:t>
            </a:r>
            <a:endParaRPr kumimoji="1" lang="zh-CN" altLang="en-US" sz="1800" dirty="0"/>
          </a:p>
        </p:txBody>
      </p:sp>
      <p:pic>
        <p:nvPicPr>
          <p:cNvPr id="4" name="图片 3"/>
          <p:cNvPicPr>
            <a:picLocks noChangeAspect="1"/>
          </p:cNvPicPr>
          <p:nvPr/>
        </p:nvPicPr>
        <p:blipFill>
          <a:blip r:embed="rId2"/>
          <a:stretch>
            <a:fillRect/>
          </a:stretch>
        </p:blipFill>
        <p:spPr>
          <a:xfrm>
            <a:off x="5652120" y="337220"/>
            <a:ext cx="2769096" cy="655352"/>
          </a:xfrm>
          <a:prstGeom prst="rect">
            <a:avLst/>
          </a:prstGeom>
        </p:spPr>
      </p:pic>
    </p:spTree>
    <p:extLst>
      <p:ext uri="{BB962C8B-B14F-4D97-AF65-F5344CB8AC3E}">
        <p14:creationId xmlns:p14="http://schemas.microsoft.com/office/powerpoint/2010/main" val="243434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After</a:t>
            </a:r>
            <a:r>
              <a:rPr kumimoji="1" lang="zh-CN" altLang="en-US" dirty="0"/>
              <a:t> </a:t>
            </a:r>
            <a:r>
              <a:rPr kumimoji="1" lang="en-US" altLang="zh-CN" dirty="0"/>
              <a:t>MapReduce:</a:t>
            </a:r>
            <a:r>
              <a:rPr kumimoji="1" lang="zh-CN" altLang="en-US" dirty="0"/>
              <a:t> </a:t>
            </a:r>
            <a:r>
              <a:rPr kumimoji="1" lang="en-US" altLang="zh-CN" dirty="0"/>
              <a:t>Google</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MapReduce</a:t>
            </a:r>
            <a:r>
              <a:rPr kumimoji="1" lang="zh-CN" altLang="en-US" sz="2400" dirty="0"/>
              <a:t> </a:t>
            </a:r>
            <a:r>
              <a:rPr kumimoji="1" lang="en-US" altLang="zh-CN" sz="2400" dirty="0"/>
              <a:t>retired</a:t>
            </a:r>
            <a:r>
              <a:rPr kumimoji="1" lang="zh-CN" altLang="en-US" sz="2400" dirty="0"/>
              <a:t> </a:t>
            </a:r>
            <a:r>
              <a:rPr kumimoji="1" lang="en-US" altLang="zh-CN" sz="2400" dirty="0"/>
              <a:t>around</a:t>
            </a:r>
            <a:r>
              <a:rPr kumimoji="1" lang="zh-CN" altLang="en-US" sz="2400" dirty="0"/>
              <a:t> </a:t>
            </a:r>
            <a:r>
              <a:rPr kumimoji="1" lang="en-US" altLang="zh-CN" sz="2400" dirty="0"/>
              <a:t>2007</a:t>
            </a:r>
          </a:p>
          <a:p>
            <a:r>
              <a:rPr kumimoji="1" lang="en-US" altLang="zh-CN" sz="2400" dirty="0"/>
              <a:t>2010:</a:t>
            </a:r>
            <a:r>
              <a:rPr kumimoji="1" lang="zh-CN" altLang="en-US" sz="2400" dirty="0"/>
              <a:t> </a:t>
            </a:r>
            <a:r>
              <a:rPr kumimoji="1" lang="en-US" altLang="zh-CN" sz="2400" dirty="0" err="1"/>
              <a:t>Pregel</a:t>
            </a:r>
            <a:r>
              <a:rPr kumimoji="1" lang="zh-CN" altLang="zh-CN" sz="2400" dirty="0"/>
              <a:t> </a:t>
            </a:r>
            <a:r>
              <a:rPr kumimoji="1" lang="en-US" altLang="zh-CN" sz="2400" baseline="30000" dirty="0"/>
              <a:t>[SIGMOD’10] </a:t>
            </a:r>
            <a:r>
              <a:rPr kumimoji="1" lang="en-US" altLang="zh-CN" sz="2400" dirty="0"/>
              <a:t>for graphic</a:t>
            </a:r>
            <a:r>
              <a:rPr kumimoji="1" lang="zh-CN" altLang="en-US" sz="2400" dirty="0"/>
              <a:t> </a:t>
            </a:r>
            <a:r>
              <a:rPr kumimoji="1" lang="en-US" altLang="zh-CN" sz="2400" dirty="0"/>
              <a:t>computing</a:t>
            </a:r>
          </a:p>
          <a:p>
            <a:r>
              <a:rPr kumimoji="1" lang="en-US" altLang="zh-CN" sz="2400" dirty="0"/>
              <a:t>2012:</a:t>
            </a:r>
            <a:r>
              <a:rPr kumimoji="1" lang="zh-CN" altLang="en-US" sz="2400" dirty="0"/>
              <a:t> </a:t>
            </a:r>
            <a:r>
              <a:rPr kumimoji="1" lang="en-US" altLang="zh-CN" sz="2400" dirty="0"/>
              <a:t>Spanner </a:t>
            </a:r>
            <a:r>
              <a:rPr kumimoji="1" lang="en-US" altLang="zh-CN" sz="2400" baseline="30000" dirty="0"/>
              <a:t>[OSDI’12]</a:t>
            </a:r>
          </a:p>
          <a:p>
            <a:pPr lvl="1"/>
            <a:r>
              <a:rPr kumimoji="1" lang="en-US" altLang="zh-CN" sz="2000" dirty="0"/>
              <a:t>Global</a:t>
            </a:r>
            <a:r>
              <a:rPr kumimoji="1" lang="zh-CN" altLang="en-US" sz="2000" dirty="0"/>
              <a:t> </a:t>
            </a:r>
            <a:r>
              <a:rPr kumimoji="1" lang="en-US" altLang="zh-CN" sz="2000" dirty="0"/>
              <a:t>distributed</a:t>
            </a:r>
            <a:r>
              <a:rPr kumimoji="1" lang="zh-CN" altLang="en-US" sz="2000" dirty="0"/>
              <a:t> </a:t>
            </a:r>
            <a:r>
              <a:rPr kumimoji="1" lang="en-US" altLang="zh-CN" sz="2000" dirty="0"/>
              <a:t>database</a:t>
            </a:r>
            <a:r>
              <a:rPr kumimoji="1" lang="zh-CN" altLang="en-US" sz="2000" dirty="0"/>
              <a:t> </a:t>
            </a:r>
            <a:r>
              <a:rPr kumimoji="1" lang="en-US" altLang="zh-CN" sz="2000" dirty="0"/>
              <a:t>using</a:t>
            </a:r>
            <a:r>
              <a:rPr kumimoji="1" lang="zh-CN" altLang="en-US" sz="2000" dirty="0"/>
              <a:t> </a:t>
            </a:r>
            <a:r>
              <a:rPr kumimoji="1" lang="en-US" altLang="zh-CN" sz="2000" i="1" dirty="0" err="1"/>
              <a:t>TrueTime</a:t>
            </a:r>
            <a:r>
              <a:rPr kumimoji="1" lang="zh-CN" altLang="en-US" sz="2000" dirty="0"/>
              <a:t> </a:t>
            </a:r>
            <a:r>
              <a:rPr kumimoji="1" lang="en-US" altLang="zh-CN" sz="2000" dirty="0"/>
              <a:t>API</a:t>
            </a:r>
          </a:p>
          <a:p>
            <a:r>
              <a:rPr kumimoji="1" lang="en-US" altLang="zh-CN" sz="2400" dirty="0"/>
              <a:t>2014:</a:t>
            </a:r>
            <a:r>
              <a:rPr kumimoji="1" lang="zh-CN" altLang="en-US" sz="2400" dirty="0"/>
              <a:t> </a:t>
            </a:r>
            <a:r>
              <a:rPr kumimoji="1" lang="en-US" altLang="zh-CN" sz="2400" dirty="0" err="1"/>
              <a:t>DataFlow</a:t>
            </a:r>
            <a:endParaRPr kumimoji="1" lang="en-US" altLang="zh-CN" sz="2400" dirty="0"/>
          </a:p>
          <a:p>
            <a:pPr lvl="1"/>
            <a:r>
              <a:rPr kumimoji="1" lang="en-US" altLang="zh-CN" sz="2000" dirty="0"/>
              <a:t>Map-Reduce</a:t>
            </a:r>
            <a:r>
              <a:rPr kumimoji="1" lang="zh-CN" altLang="en-US" sz="2000" dirty="0"/>
              <a:t> </a:t>
            </a:r>
            <a:r>
              <a:rPr kumimoji="1" lang="en-US" altLang="zh-CN" sz="2000" dirty="0"/>
              <a:t>is</a:t>
            </a:r>
            <a:r>
              <a:rPr kumimoji="1" lang="zh-CN" altLang="en-US" sz="2000" dirty="0"/>
              <a:t> </a:t>
            </a:r>
            <a:r>
              <a:rPr kumimoji="1" lang="en-US" altLang="zh-CN" sz="2000" dirty="0"/>
              <a:t>retired</a:t>
            </a:r>
            <a:r>
              <a:rPr kumimoji="1" lang="zh-CN" altLang="en-US" sz="2000" dirty="0"/>
              <a:t> </a:t>
            </a:r>
            <a:r>
              <a:rPr kumimoji="1" lang="en-US" altLang="zh-CN" sz="2000" dirty="0"/>
              <a:t>in</a:t>
            </a:r>
            <a:r>
              <a:rPr kumimoji="1" lang="zh-CN" altLang="en-US" sz="2000" dirty="0"/>
              <a:t> </a:t>
            </a:r>
            <a:r>
              <a:rPr kumimoji="1" lang="en-US" altLang="zh-CN" sz="2000" dirty="0"/>
              <a:t>Google</a:t>
            </a:r>
            <a:endParaRPr kumimoji="1" lang="zh-CN" altLang="en-US" sz="2000" dirty="0"/>
          </a:p>
        </p:txBody>
      </p:sp>
      <p:pic>
        <p:nvPicPr>
          <p:cNvPr id="4" name="图片 3"/>
          <p:cNvPicPr>
            <a:picLocks noChangeAspect="1"/>
          </p:cNvPicPr>
          <p:nvPr/>
        </p:nvPicPr>
        <p:blipFill>
          <a:blip r:embed="rId2"/>
          <a:stretch>
            <a:fillRect/>
          </a:stretch>
        </p:blipFill>
        <p:spPr>
          <a:xfrm>
            <a:off x="6876256" y="2065412"/>
            <a:ext cx="1875909" cy="1705372"/>
          </a:xfrm>
          <a:prstGeom prst="rect">
            <a:avLst/>
          </a:prstGeom>
        </p:spPr>
      </p:pic>
    </p:spTree>
    <p:extLst>
      <p:ext uri="{BB962C8B-B14F-4D97-AF65-F5344CB8AC3E}">
        <p14:creationId xmlns:p14="http://schemas.microsoft.com/office/powerpoint/2010/main" val="2200016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Another Principle</a:t>
            </a:r>
            <a:endParaRPr kumimoji="1" lang="zh-CN" altLang="en-US" dirty="0"/>
          </a:p>
        </p:txBody>
      </p:sp>
      <p:pic>
        <p:nvPicPr>
          <p:cNvPr id="4" name="图片 3"/>
          <p:cNvPicPr>
            <a:picLocks noChangeAspect="1"/>
          </p:cNvPicPr>
          <p:nvPr/>
        </p:nvPicPr>
        <p:blipFill>
          <a:blip r:embed="rId2"/>
          <a:stretch>
            <a:fillRect/>
          </a:stretch>
        </p:blipFill>
        <p:spPr>
          <a:xfrm>
            <a:off x="4572000" y="1489348"/>
            <a:ext cx="4252973" cy="3888432"/>
          </a:xfrm>
          <a:prstGeom prst="rect">
            <a:avLst/>
          </a:prstGeom>
        </p:spPr>
      </p:pic>
      <p:sp>
        <p:nvSpPr>
          <p:cNvPr id="3" name="内容占位符 2"/>
          <p:cNvSpPr>
            <a:spLocks noGrp="1"/>
          </p:cNvSpPr>
          <p:nvPr>
            <p:ph idx="1"/>
          </p:nvPr>
        </p:nvSpPr>
        <p:spPr>
          <a:xfrm>
            <a:off x="457200" y="1333501"/>
            <a:ext cx="8229600" cy="2676127"/>
          </a:xfrm>
        </p:spPr>
        <p:txBody>
          <a:bodyPr>
            <a:normAutofit/>
          </a:bodyPr>
          <a:lstStyle/>
          <a:p>
            <a:r>
              <a:rPr kumimoji="1" lang="en-US" altLang="zh-CN" sz="2400" u="sng" dirty="0">
                <a:solidFill>
                  <a:srgbClr val="800000"/>
                </a:solidFill>
              </a:rPr>
              <a:t>Design for Iteration</a:t>
            </a:r>
          </a:p>
          <a:p>
            <a:r>
              <a:rPr kumimoji="1" lang="en-US" altLang="zh-CN" sz="2400" dirty="0"/>
              <a:t>It’s hard, if possible, to do </a:t>
            </a:r>
            <a:br>
              <a:rPr kumimoji="1" lang="en-US" altLang="zh-CN" sz="2400" dirty="0"/>
            </a:br>
            <a:r>
              <a:rPr kumimoji="1" lang="en-US" altLang="zh-CN" sz="2400" dirty="0"/>
              <a:t>things right in the 1</a:t>
            </a:r>
            <a:r>
              <a:rPr kumimoji="1" lang="en-US" altLang="zh-CN" sz="2400" baseline="30000" dirty="0"/>
              <a:t>st</a:t>
            </a:r>
            <a:r>
              <a:rPr kumimoji="1" lang="en-US" altLang="zh-CN" sz="2400" dirty="0"/>
              <a:t> time</a:t>
            </a:r>
            <a:endParaRPr kumimoji="1" lang="zh-CN" altLang="en-US" sz="2400" dirty="0"/>
          </a:p>
        </p:txBody>
      </p:sp>
    </p:spTree>
    <p:extLst>
      <p:ext uri="{BB962C8B-B14F-4D97-AF65-F5344CB8AC3E}">
        <p14:creationId xmlns:p14="http://schemas.microsoft.com/office/powerpoint/2010/main" val="2242140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So, how to be more “KISS”?</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340787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Occam's Razor</a:t>
            </a:r>
            <a:endParaRPr kumimoji="1" lang="zh-CN" altLang="en-US" dirty="0"/>
          </a:p>
        </p:txBody>
      </p:sp>
      <p:sp>
        <p:nvSpPr>
          <p:cNvPr id="5" name="内容占位符 4"/>
          <p:cNvSpPr>
            <a:spLocks noGrp="1"/>
          </p:cNvSpPr>
          <p:nvPr>
            <p:ph idx="1"/>
          </p:nvPr>
        </p:nvSpPr>
        <p:spPr/>
        <p:txBody>
          <a:bodyPr>
            <a:normAutofit/>
          </a:bodyPr>
          <a:lstStyle/>
          <a:p>
            <a:r>
              <a:rPr kumimoji="1" lang="en-US" altLang="zh-CN" sz="2400" dirty="0"/>
              <a:t>Aka., law of parsimony</a:t>
            </a:r>
          </a:p>
          <a:p>
            <a:r>
              <a:rPr kumimoji="1" lang="en-US" altLang="zh-CN" sz="2400" dirty="0"/>
              <a:t>Now, chose between following two equations:</a:t>
            </a:r>
          </a:p>
        </p:txBody>
      </p:sp>
      <p:pic>
        <p:nvPicPr>
          <p:cNvPr id="6" name="图片 5"/>
          <p:cNvPicPr>
            <a:picLocks noChangeAspect="1"/>
          </p:cNvPicPr>
          <p:nvPr/>
        </p:nvPicPr>
        <p:blipFill>
          <a:blip r:embed="rId2"/>
          <a:stretch>
            <a:fillRect/>
          </a:stretch>
        </p:blipFill>
        <p:spPr>
          <a:xfrm>
            <a:off x="6516216" y="193204"/>
            <a:ext cx="2101110" cy="1519976"/>
          </a:xfrm>
          <a:prstGeom prst="rect">
            <a:avLst/>
          </a:prstGeom>
        </p:spPr>
      </p:pic>
      <p:pic>
        <p:nvPicPr>
          <p:cNvPr id="9" name="图片 8"/>
          <p:cNvPicPr>
            <a:picLocks noChangeAspect="1"/>
          </p:cNvPicPr>
          <p:nvPr/>
        </p:nvPicPr>
        <p:blipFill>
          <a:blip r:embed="rId3"/>
          <a:stretch>
            <a:fillRect/>
          </a:stretch>
        </p:blipFill>
        <p:spPr>
          <a:xfrm>
            <a:off x="827584" y="2569468"/>
            <a:ext cx="4752528" cy="2958039"/>
          </a:xfrm>
          <a:prstGeom prst="rect">
            <a:avLst/>
          </a:prstGeom>
        </p:spPr>
      </p:pic>
      <p:sp>
        <p:nvSpPr>
          <p:cNvPr id="10" name="矩形 9"/>
          <p:cNvSpPr/>
          <p:nvPr/>
        </p:nvSpPr>
        <p:spPr>
          <a:xfrm>
            <a:off x="6372200" y="3577580"/>
            <a:ext cx="1728192" cy="461665"/>
          </a:xfrm>
          <a:prstGeom prst="rect">
            <a:avLst/>
          </a:prstGeom>
        </p:spPr>
        <p:txBody>
          <a:bodyPr wrap="square">
            <a:spAutoFit/>
          </a:bodyPr>
          <a:lstStyle/>
          <a:p>
            <a:pPr lvl="1"/>
            <a:r>
              <a:rPr kumimoji="1" lang="fr-FR" altLang="zh-CN" sz="2400" dirty="0">
                <a:solidFill>
                  <a:srgbClr val="953735"/>
                </a:solidFill>
                <a:latin typeface="Arial" panose="020B0604020202020204" pitchFamily="34" charset="0"/>
                <a:ea typeface="等线" panose="02010600030101010101" pitchFamily="2" charset="-122"/>
                <a:cs typeface="Myriad Pro Cond"/>
              </a:rPr>
              <a:t>E = mc</a:t>
            </a:r>
            <a:r>
              <a:rPr kumimoji="1" lang="fr-FR" altLang="zh-CN" sz="2400" baseline="30000" dirty="0">
                <a:solidFill>
                  <a:srgbClr val="953735"/>
                </a:solidFill>
                <a:latin typeface="Arial" panose="020B0604020202020204" pitchFamily="34" charset="0"/>
                <a:ea typeface="等线" panose="02010600030101010101" pitchFamily="2" charset="-122"/>
                <a:cs typeface="Myriad Pro Cond"/>
              </a:rPr>
              <a:t>2</a:t>
            </a:r>
          </a:p>
        </p:txBody>
      </p:sp>
      <p:cxnSp>
        <p:nvCxnSpPr>
          <p:cNvPr id="12" name="直线连接符 11"/>
          <p:cNvCxnSpPr/>
          <p:nvPr/>
        </p:nvCxnSpPr>
        <p:spPr>
          <a:xfrm>
            <a:off x="6228184" y="2713484"/>
            <a:ext cx="0" cy="2664296"/>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86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Reason-1: For Fun (Finding Problems)</a:t>
            </a:r>
            <a:endParaRPr kumimoji="1" lang="zh-CN" altLang="en-US" dirty="0"/>
          </a:p>
        </p:txBody>
      </p:sp>
      <p:sp>
        <p:nvSpPr>
          <p:cNvPr id="3" name="内容占位符 2"/>
          <p:cNvSpPr>
            <a:spLocks noGrp="1"/>
          </p:cNvSpPr>
          <p:nvPr>
            <p:ph idx="1"/>
          </p:nvPr>
        </p:nvSpPr>
        <p:spPr/>
        <p:txBody>
          <a:bodyPr/>
          <a:lstStyle/>
          <a:p>
            <a:r>
              <a:rPr kumimoji="1" lang="en-US" altLang="zh-CN" dirty="0"/>
              <a:t>Know a system by playing with it</a:t>
            </a:r>
          </a:p>
          <a:p>
            <a:pPr lvl="1"/>
            <a:r>
              <a:rPr kumimoji="1" lang="en-US" altLang="zh-CN" dirty="0"/>
              <a:t>The more you know about the</a:t>
            </a:r>
            <a:r>
              <a:rPr kumimoji="1" lang="zh-CN" altLang="en-US" dirty="0"/>
              <a:t> </a:t>
            </a:r>
            <a:r>
              <a:rPr kumimoji="1" lang="en-US" altLang="zh-CN" dirty="0"/>
              <a:t>system, the more likely to</a:t>
            </a:r>
            <a:r>
              <a:rPr kumimoji="1" lang="zh-CN" altLang="en-US" dirty="0"/>
              <a:t> </a:t>
            </a:r>
            <a:r>
              <a:rPr kumimoji="1" lang="en-US" altLang="zh-CN" dirty="0"/>
              <a:t>find</a:t>
            </a:r>
            <a:r>
              <a:rPr kumimoji="1" lang="zh-CN" altLang="en-US" dirty="0"/>
              <a:t> </a:t>
            </a:r>
            <a:r>
              <a:rPr kumimoji="1" lang="en-US" altLang="zh-CN" dirty="0"/>
              <a:t>interesting</a:t>
            </a:r>
            <a:r>
              <a:rPr kumimoji="1" lang="zh-CN" altLang="en-US" dirty="0"/>
              <a:t> </a:t>
            </a:r>
            <a:r>
              <a:rPr kumimoji="1" lang="en-US" altLang="zh-CN" i="1" dirty="0"/>
              <a:t>features</a:t>
            </a:r>
            <a:r>
              <a:rPr kumimoji="1" lang="zh-CN" altLang="en-US" dirty="0"/>
              <a:t> </a:t>
            </a:r>
            <a:r>
              <a:rPr kumimoji="1" lang="en-US" altLang="zh-CN" dirty="0"/>
              <a:t>(or,</a:t>
            </a:r>
            <a:r>
              <a:rPr kumimoji="1" lang="zh-CN" altLang="en-US" dirty="0"/>
              <a:t> </a:t>
            </a:r>
            <a:r>
              <a:rPr kumimoji="1" lang="en-US" altLang="zh-CN" i="1" dirty="0"/>
              <a:t>bugs</a:t>
            </a:r>
            <a:r>
              <a:rPr kumimoji="1" lang="en-US" altLang="zh-CN" dirty="0"/>
              <a:t> with another name)</a:t>
            </a:r>
          </a:p>
        </p:txBody>
      </p:sp>
    </p:spTree>
    <p:extLst>
      <p:ext uri="{BB962C8B-B14F-4D97-AF65-F5344CB8AC3E}">
        <p14:creationId xmlns:p14="http://schemas.microsoft.com/office/powerpoint/2010/main" val="3448439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Horse, by Picasso</a:t>
            </a:r>
            <a:endParaRPr kumimoji="1" lang="zh-CN" altLang="en-US" dirty="0"/>
          </a:p>
        </p:txBody>
      </p:sp>
      <p:pic>
        <p:nvPicPr>
          <p:cNvPr id="4" name="图片 3"/>
          <p:cNvPicPr>
            <a:picLocks noChangeAspect="1"/>
          </p:cNvPicPr>
          <p:nvPr/>
        </p:nvPicPr>
        <p:blipFill>
          <a:blip r:embed="rId2"/>
          <a:stretch>
            <a:fillRect/>
          </a:stretch>
        </p:blipFill>
        <p:spPr>
          <a:xfrm>
            <a:off x="2627784" y="1656308"/>
            <a:ext cx="3771900" cy="3073400"/>
          </a:xfrm>
          <a:prstGeom prst="rect">
            <a:avLst/>
          </a:prstGeom>
          <a:effectLst>
            <a:outerShdw blurRad="127000" dist="63500" dir="2700000" sx="102000" sy="102000" algn="tl" rotWithShape="0">
              <a:prstClr val="black">
                <a:alpha val="40000"/>
              </a:prstClr>
            </a:outerShdw>
          </a:effectLst>
        </p:spPr>
      </p:pic>
    </p:spTree>
    <p:extLst>
      <p:ext uri="{BB962C8B-B14F-4D97-AF65-F5344CB8AC3E}">
        <p14:creationId xmlns:p14="http://schemas.microsoft.com/office/powerpoint/2010/main" val="660232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Another Horse, by Picasso</a:t>
            </a:r>
            <a:endParaRPr kumimoji="1" lang="zh-CN" altLang="en-US" dirty="0"/>
          </a:p>
        </p:txBody>
      </p:sp>
      <p:pic>
        <p:nvPicPr>
          <p:cNvPr id="4" name="图片 3"/>
          <p:cNvPicPr>
            <a:picLocks noChangeAspect="1"/>
          </p:cNvPicPr>
          <p:nvPr/>
        </p:nvPicPr>
        <p:blipFill>
          <a:blip r:embed="rId2"/>
          <a:stretch>
            <a:fillRect/>
          </a:stretch>
        </p:blipFill>
        <p:spPr>
          <a:xfrm>
            <a:off x="2123728" y="1345332"/>
            <a:ext cx="4947058" cy="3769563"/>
          </a:xfrm>
          <a:prstGeom prst="rect">
            <a:avLst/>
          </a:prstGeom>
          <a:effectLst>
            <a:outerShdw blurRad="127000" dist="63500" dir="2700000" sx="102000" sy="102000" algn="tl" rotWithShape="0">
              <a:prstClr val="black">
                <a:alpha val="40000"/>
              </a:prstClr>
            </a:outerShdw>
          </a:effectLst>
        </p:spPr>
      </p:pic>
    </p:spTree>
    <p:extLst>
      <p:ext uri="{BB962C8B-B14F-4D97-AF65-F5344CB8AC3E}">
        <p14:creationId xmlns:p14="http://schemas.microsoft.com/office/powerpoint/2010/main" val="2536163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Yet Another Horse, by Picasso</a:t>
            </a:r>
            <a:endParaRPr kumimoji="1" lang="zh-CN" altLang="en-US" dirty="0"/>
          </a:p>
        </p:txBody>
      </p:sp>
      <p:pic>
        <p:nvPicPr>
          <p:cNvPr id="4" name="图片 3"/>
          <p:cNvPicPr>
            <a:picLocks noChangeAspect="1"/>
          </p:cNvPicPr>
          <p:nvPr/>
        </p:nvPicPr>
        <p:blipFill>
          <a:blip r:embed="rId2"/>
          <a:stretch>
            <a:fillRect/>
          </a:stretch>
        </p:blipFill>
        <p:spPr>
          <a:xfrm>
            <a:off x="2339752" y="1417340"/>
            <a:ext cx="4464496" cy="3744779"/>
          </a:xfrm>
          <a:prstGeom prst="rect">
            <a:avLst/>
          </a:prstGeom>
          <a:effectLst>
            <a:outerShdw blurRad="127000" dist="63500" dir="2700000" sx="102000" sy="102000" algn="tl" rotWithShape="0">
              <a:prstClr val="black">
                <a:alpha val="40000"/>
              </a:prstClr>
            </a:outerShdw>
          </a:effectLst>
        </p:spPr>
      </p:pic>
    </p:spTree>
    <p:extLst>
      <p:ext uri="{BB962C8B-B14F-4D97-AF65-F5344CB8AC3E}">
        <p14:creationId xmlns:p14="http://schemas.microsoft.com/office/powerpoint/2010/main" val="280590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sz="2800" dirty="0"/>
              <a:t>CASE Study: </a:t>
            </a:r>
            <a:r>
              <a:rPr kumimoji="1" lang="en-US" altLang="zh-CN" sz="2800" dirty="0" err="1"/>
              <a:t>ShellShock</a:t>
            </a:r>
            <a:r>
              <a:rPr kumimoji="1" lang="zh-CN" altLang="en-US" sz="2800" dirty="0"/>
              <a:t> </a:t>
            </a:r>
            <a:r>
              <a:rPr kumimoji="1" lang="en-US" altLang="zh-CN" sz="2800" dirty="0"/>
              <a:t>(Bash</a:t>
            </a:r>
            <a:r>
              <a:rPr kumimoji="1" lang="zh-CN" altLang="en-US" sz="2800" dirty="0"/>
              <a:t> </a:t>
            </a:r>
            <a:r>
              <a:rPr kumimoji="1" lang="en-US" altLang="zh-CN" sz="2800" dirty="0"/>
              <a:t>Attack)</a:t>
            </a:r>
            <a:endParaRPr kumimoji="1" lang="zh-CN" altLang="en-US" sz="2800" dirty="0"/>
          </a:p>
        </p:txBody>
      </p:sp>
      <p:sp>
        <p:nvSpPr>
          <p:cNvPr id="5" name="文本占位符 4"/>
          <p:cNvSpPr>
            <a:spLocks noGrp="1"/>
          </p:cNvSpPr>
          <p:nvPr>
            <p:ph type="body" idx="1"/>
          </p:nvPr>
        </p:nvSpPr>
        <p:spPr/>
        <p:txBody>
          <a:bodyPr/>
          <a:lstStyle/>
          <a:p>
            <a:r>
              <a:rPr kumimoji="1" lang="en-US" altLang="zh-CN" dirty="0"/>
              <a:t>What</a:t>
            </a:r>
            <a:r>
              <a:rPr kumimoji="1" lang="zh-CN" altLang="en-US" dirty="0"/>
              <a:t> </a:t>
            </a:r>
            <a:r>
              <a:rPr kumimoji="1" lang="en-US" altLang="zh-CN" dirty="0"/>
              <a:t>does</a:t>
            </a:r>
            <a:r>
              <a:rPr kumimoji="1" lang="zh-CN" altLang="en-US" dirty="0"/>
              <a:t> </a:t>
            </a:r>
            <a:r>
              <a:rPr kumimoji="1" lang="en-US" altLang="zh-CN" dirty="0"/>
              <a:t>KISS</a:t>
            </a:r>
            <a:r>
              <a:rPr kumimoji="1" lang="zh-CN" altLang="en-US" dirty="0"/>
              <a:t> </a:t>
            </a:r>
            <a:r>
              <a:rPr kumimoji="1" lang="en-US" altLang="zh-CN" dirty="0"/>
              <a:t>cost?</a:t>
            </a:r>
            <a:endParaRPr kumimoji="1" lang="zh-CN" altLang="en-US" dirty="0"/>
          </a:p>
        </p:txBody>
      </p:sp>
    </p:spTree>
    <p:extLst>
      <p:ext uri="{BB962C8B-B14F-4D97-AF65-F5344CB8AC3E}">
        <p14:creationId xmlns:p14="http://schemas.microsoft.com/office/powerpoint/2010/main" val="3802490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ShellShock</a:t>
            </a:r>
            <a:r>
              <a:rPr kumimoji="1" lang="en-US" altLang="zh-CN" dirty="0"/>
              <a:t> Attack</a:t>
            </a:r>
            <a:endParaRPr kumimoji="1" lang="zh-CN" altLang="en-US" dirty="0"/>
          </a:p>
        </p:txBody>
      </p:sp>
      <p:sp>
        <p:nvSpPr>
          <p:cNvPr id="3" name="内容占位符 2"/>
          <p:cNvSpPr>
            <a:spLocks noGrp="1"/>
          </p:cNvSpPr>
          <p:nvPr>
            <p:ph idx="1"/>
          </p:nvPr>
        </p:nvSpPr>
        <p:spPr/>
        <p:txBody>
          <a:bodyPr/>
          <a:lstStyle/>
          <a:p>
            <a:r>
              <a:rPr kumimoji="1" lang="en-US" altLang="zh-CN" dirty="0"/>
              <a:t>Found by </a:t>
            </a:r>
            <a:r>
              <a:rPr kumimoji="1" lang="en-US" altLang="zh-CN" dirty="0" err="1"/>
              <a:t>Stéphane</a:t>
            </a:r>
            <a:r>
              <a:rPr kumimoji="1" lang="en-US" altLang="zh-CN" dirty="0"/>
              <a:t> </a:t>
            </a:r>
            <a:r>
              <a:rPr kumimoji="1" lang="en-US" altLang="zh-CN" dirty="0" err="1"/>
              <a:t>Chazelas</a:t>
            </a:r>
            <a:endParaRPr kumimoji="1" lang="en-US" altLang="zh-CN" dirty="0"/>
          </a:p>
          <a:p>
            <a:r>
              <a:rPr kumimoji="1" lang="en-US" altLang="zh-TW" dirty="0"/>
              <a:t>CVE-2014-6271 &amp;</a:t>
            </a:r>
            <a:r>
              <a:rPr kumimoji="1" lang="zh-CN" altLang="en-US" dirty="0"/>
              <a:t> </a:t>
            </a:r>
            <a:r>
              <a:rPr kumimoji="1" lang="en-US" altLang="zh-TW" dirty="0"/>
              <a:t>CVE-2014-7169</a:t>
            </a:r>
          </a:p>
        </p:txBody>
      </p:sp>
      <p:pic>
        <p:nvPicPr>
          <p:cNvPr id="4" name="图片 3"/>
          <p:cNvPicPr>
            <a:picLocks noChangeAspect="1"/>
          </p:cNvPicPr>
          <p:nvPr/>
        </p:nvPicPr>
        <p:blipFill>
          <a:blip r:embed="rId2"/>
          <a:stretch>
            <a:fillRect/>
          </a:stretch>
        </p:blipFill>
        <p:spPr>
          <a:xfrm>
            <a:off x="395536" y="3649588"/>
            <a:ext cx="8316416" cy="604153"/>
          </a:xfrm>
          <a:prstGeom prst="rect">
            <a:avLst/>
          </a:prstGeom>
        </p:spPr>
      </p:pic>
    </p:spTree>
    <p:extLst>
      <p:ext uri="{BB962C8B-B14F-4D97-AF65-F5344CB8AC3E}">
        <p14:creationId xmlns:p14="http://schemas.microsoft.com/office/powerpoint/2010/main" val="2486147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Arial" panose="020B0604020202020204" pitchFamily="34" charset="0"/>
                <a:ea typeface="等线" panose="02010600030101010101" pitchFamily="2" charset="-122"/>
              </a:rPr>
              <a:t>Bash</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Basic:</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Environment Variable</a:t>
            </a:r>
            <a:endParaRPr kumimoji="1" lang="zh-CN" altLang="en-US" dirty="0">
              <a:latin typeface="Arial" panose="020B0604020202020204" pitchFamily="34" charset="0"/>
              <a:ea typeface="等线" panose="02010600030101010101" pitchFamily="2" charset="-122"/>
            </a:endParaRPr>
          </a:p>
        </p:txBody>
      </p:sp>
      <p:sp>
        <p:nvSpPr>
          <p:cNvPr id="3" name="内容占位符 2"/>
          <p:cNvSpPr>
            <a:spLocks noGrp="1"/>
          </p:cNvSpPr>
          <p:nvPr>
            <p:ph idx="1"/>
          </p:nvPr>
        </p:nvSpPr>
        <p:spPr>
          <a:xfrm>
            <a:off x="457200" y="1333501"/>
            <a:ext cx="3322712" cy="3771636"/>
          </a:xfrm>
          <a:ln>
            <a:solidFill>
              <a:srgbClr val="1F497D"/>
            </a:solidFill>
          </a:ln>
        </p:spPr>
        <p:txBody>
          <a:bodyPr>
            <a:normAutofit/>
          </a:bodyPr>
          <a:lstStyle/>
          <a:p>
            <a:pPr marL="0" indent="0">
              <a:buNone/>
            </a:pPr>
            <a:r>
              <a:rPr kumimoji="1" lang="en-US" altLang="zh-CN" sz="2000" dirty="0">
                <a:latin typeface="Arial" panose="020B0604020202020204" pitchFamily="34" charset="0"/>
                <a:ea typeface="等线" panose="02010600030101010101" pitchFamily="2" charset="-122"/>
              </a:rPr>
              <a:t>$ </a:t>
            </a:r>
            <a:r>
              <a:rPr kumimoji="1" lang="en-US" altLang="zh-CN" sz="2000" dirty="0" err="1">
                <a:latin typeface="Arial" panose="020B0604020202020204" pitchFamily="34" charset="0"/>
                <a:ea typeface="等线" panose="02010600030101010101" pitchFamily="2" charset="-122"/>
              </a:rPr>
              <a:t>var</a:t>
            </a:r>
            <a:r>
              <a:rPr kumimoji="1" lang="en-US" altLang="zh-CN" sz="2000" dirty="0">
                <a:latin typeface="Arial" panose="020B0604020202020204" pitchFamily="34" charset="0"/>
                <a:ea typeface="等线" panose="02010600030101010101" pitchFamily="2" charset="-122"/>
              </a:rPr>
              <a:t>="hello world”</a:t>
            </a:r>
          </a:p>
          <a:p>
            <a:pPr marL="0" indent="0">
              <a:buNone/>
            </a:pPr>
            <a:r>
              <a:rPr kumimoji="1" lang="en-US" altLang="zh-CN" sz="2000" dirty="0">
                <a:latin typeface="Arial" panose="020B0604020202020204" pitchFamily="34" charset="0"/>
                <a:ea typeface="等线" panose="02010600030101010101" pitchFamily="2" charset="-122"/>
              </a:rPr>
              <a:t>$ echo $</a:t>
            </a:r>
            <a:r>
              <a:rPr kumimoji="1" lang="en-US" altLang="zh-CN" sz="2000" dirty="0" err="1">
                <a:latin typeface="Arial" panose="020B0604020202020204" pitchFamily="34" charset="0"/>
                <a:ea typeface="等线" panose="02010600030101010101" pitchFamily="2" charset="-122"/>
              </a:rPr>
              <a:t>var</a:t>
            </a:r>
            <a:endParaRPr kumimoji="1" lang="en-US" altLang="zh-CN" sz="2000" dirty="0">
              <a:latin typeface="Arial" panose="020B0604020202020204" pitchFamily="34" charset="0"/>
              <a:ea typeface="等线" panose="02010600030101010101" pitchFamily="2" charset="-122"/>
            </a:endParaRPr>
          </a:p>
          <a:p>
            <a:pPr marL="0" indent="0">
              <a:buNone/>
            </a:pPr>
            <a:r>
              <a:rPr kumimoji="1" lang="en-US" altLang="zh-CN" sz="2000" dirty="0">
                <a:solidFill>
                  <a:schemeClr val="accent2">
                    <a:lumMod val="50000"/>
                  </a:schemeClr>
                </a:solidFill>
                <a:latin typeface="Arial" panose="020B0604020202020204" pitchFamily="34" charset="0"/>
                <a:ea typeface="等线" panose="02010600030101010101" pitchFamily="2" charset="-122"/>
              </a:rPr>
              <a:t>hello</a:t>
            </a:r>
            <a:r>
              <a:rPr kumimoji="1" lang="zh-CN" altLang="en-US" sz="2000" dirty="0">
                <a:solidFill>
                  <a:schemeClr val="accent2">
                    <a:lumMod val="50000"/>
                  </a:schemeClr>
                </a:solidFill>
                <a:latin typeface="Arial" panose="020B0604020202020204" pitchFamily="34" charset="0"/>
                <a:ea typeface="等线" panose="02010600030101010101" pitchFamily="2" charset="-122"/>
              </a:rPr>
              <a:t> </a:t>
            </a:r>
            <a:r>
              <a:rPr kumimoji="1" lang="en-US" altLang="zh-CN" sz="2000" dirty="0">
                <a:solidFill>
                  <a:schemeClr val="accent2">
                    <a:lumMod val="50000"/>
                  </a:schemeClr>
                </a:solidFill>
                <a:latin typeface="Arial" panose="020B0604020202020204" pitchFamily="34" charset="0"/>
                <a:ea typeface="等线" panose="02010600030101010101" pitchFamily="2" charset="-122"/>
              </a:rPr>
              <a:t>world</a:t>
            </a:r>
          </a:p>
          <a:p>
            <a:pPr marL="0" indent="0">
              <a:buNone/>
            </a:pPr>
            <a:r>
              <a:rPr kumimoji="1" lang="en-US" altLang="zh-CN" sz="2000" dirty="0">
                <a:latin typeface="Arial" panose="020B0604020202020204" pitchFamily="34" charset="0"/>
                <a:ea typeface="等线" panose="02010600030101010101" pitchFamily="2" charset="-122"/>
              </a:rPr>
              <a:t>$</a:t>
            </a:r>
            <a:r>
              <a:rPr kumimoji="1" lang="zh-CN" altLang="en-US" sz="2000" dirty="0">
                <a:latin typeface="Arial" panose="020B0604020202020204" pitchFamily="34" charset="0"/>
                <a:ea typeface="等线" panose="02010600030101010101" pitchFamily="2" charset="-122"/>
              </a:rPr>
              <a:t> </a:t>
            </a:r>
            <a:r>
              <a:rPr kumimoji="1" lang="en-US" altLang="zh-CN" sz="2000" dirty="0">
                <a:latin typeface="Arial" panose="020B0604020202020204" pitchFamily="34" charset="0"/>
                <a:ea typeface="等线" panose="02010600030101010101" pitchFamily="2" charset="-122"/>
              </a:rPr>
              <a:t>bash</a:t>
            </a:r>
          </a:p>
          <a:p>
            <a:pPr marL="0" indent="0">
              <a:buNone/>
            </a:pPr>
            <a:r>
              <a:rPr kumimoji="1" lang="en-US" altLang="zh-CN" sz="2000" dirty="0">
                <a:latin typeface="Arial" panose="020B0604020202020204" pitchFamily="34" charset="0"/>
                <a:ea typeface="等线" panose="02010600030101010101" pitchFamily="2" charset="-122"/>
              </a:rPr>
              <a:t>$ echo $</a:t>
            </a:r>
            <a:r>
              <a:rPr kumimoji="1" lang="en-US" altLang="zh-CN" sz="2000" dirty="0" err="1">
                <a:latin typeface="Arial" panose="020B0604020202020204" pitchFamily="34" charset="0"/>
                <a:ea typeface="等线" panose="02010600030101010101" pitchFamily="2" charset="-122"/>
              </a:rPr>
              <a:t>var</a:t>
            </a:r>
            <a:endParaRPr kumimoji="1" lang="en-US" altLang="zh-CN" sz="2000" dirty="0">
              <a:latin typeface="Arial" panose="020B0604020202020204" pitchFamily="34" charset="0"/>
              <a:ea typeface="等线" panose="02010600030101010101" pitchFamily="2" charset="-122"/>
            </a:endParaRPr>
          </a:p>
          <a:p>
            <a:pPr marL="0" indent="0">
              <a:buNone/>
            </a:pPr>
            <a:endParaRPr kumimoji="1" lang="en-US" altLang="zh-CN" sz="2000" dirty="0">
              <a:latin typeface="Arial" panose="020B0604020202020204" pitchFamily="34" charset="0"/>
              <a:ea typeface="等线" panose="02010600030101010101" pitchFamily="2" charset="-122"/>
            </a:endParaRPr>
          </a:p>
          <a:p>
            <a:pPr marL="0" indent="0">
              <a:buNone/>
            </a:pPr>
            <a:r>
              <a:rPr kumimoji="1" lang="en-US" altLang="zh-CN" sz="2000" dirty="0">
                <a:latin typeface="Arial" panose="020B0604020202020204" pitchFamily="34" charset="0"/>
                <a:ea typeface="等线" panose="02010600030101010101" pitchFamily="2" charset="-122"/>
              </a:rPr>
              <a:t>$</a:t>
            </a:r>
            <a:endParaRPr kumimoji="1" lang="zh-CN" altLang="en-US" sz="2000" dirty="0">
              <a:latin typeface="Arial" panose="020B0604020202020204" pitchFamily="34" charset="0"/>
              <a:ea typeface="等线" panose="02010600030101010101" pitchFamily="2" charset="-122"/>
            </a:endParaRPr>
          </a:p>
        </p:txBody>
      </p:sp>
      <p:cxnSp>
        <p:nvCxnSpPr>
          <p:cNvPr id="5" name="直线箭头连接符 4"/>
          <p:cNvCxnSpPr/>
          <p:nvPr/>
        </p:nvCxnSpPr>
        <p:spPr>
          <a:xfrm flipH="1">
            <a:off x="3995936" y="1633364"/>
            <a:ext cx="720080"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内容占位符 2"/>
          <p:cNvSpPr txBox="1">
            <a:spLocks/>
          </p:cNvSpPr>
          <p:nvPr/>
        </p:nvSpPr>
        <p:spPr>
          <a:xfrm>
            <a:off x="4788024" y="1318112"/>
            <a:ext cx="4114800"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yriad Pro Light SemiCond"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Light SemiCond"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Light SemiCond"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800" dirty="0">
                <a:latin typeface="Arial" panose="020B0604020202020204" pitchFamily="34" charset="0"/>
                <a:ea typeface="等线" panose="02010600030101010101" pitchFamily="2" charset="-122"/>
              </a:rPr>
              <a:t>Define ‘</a:t>
            </a:r>
            <a:r>
              <a:rPr kumimoji="1" lang="en-US" altLang="zh-CN" sz="2800" dirty="0" err="1">
                <a:latin typeface="Arial" panose="020B0604020202020204" pitchFamily="34" charset="0"/>
                <a:ea typeface="等线" panose="02010600030101010101" pitchFamily="2" charset="-122"/>
              </a:rPr>
              <a:t>var</a:t>
            </a:r>
            <a:r>
              <a:rPr kumimoji="1" lang="en-US" altLang="zh-CN" sz="2800" dirty="0">
                <a:latin typeface="Arial" panose="020B0604020202020204" pitchFamily="34" charset="0"/>
                <a:ea typeface="等线" panose="02010600030101010101" pitchFamily="2" charset="-122"/>
              </a:rPr>
              <a:t>’ as a string</a:t>
            </a:r>
          </a:p>
          <a:p>
            <a:pPr marL="0" indent="0">
              <a:buFont typeface="Arial" pitchFamily="34" charset="0"/>
              <a:buNone/>
            </a:pPr>
            <a:endParaRPr kumimoji="1" lang="en-US" altLang="zh-CN" sz="2800" dirty="0">
              <a:latin typeface="Arial" panose="020B0604020202020204" pitchFamily="34" charset="0"/>
              <a:ea typeface="等线" panose="02010600030101010101" pitchFamily="2" charset="-122"/>
            </a:endParaRPr>
          </a:p>
          <a:p>
            <a:pPr marL="0" indent="0">
              <a:buFont typeface="Arial" pitchFamily="34" charset="0"/>
              <a:buNone/>
            </a:pPr>
            <a:r>
              <a:rPr kumimoji="1" lang="en-US" altLang="zh-CN" sz="2800" dirty="0">
                <a:latin typeface="Arial" panose="020B0604020202020204" pitchFamily="34" charset="0"/>
                <a:ea typeface="等线" panose="02010600030101010101" pitchFamily="2" charset="-122"/>
              </a:rPr>
              <a:t>Print ‘</a:t>
            </a:r>
            <a:r>
              <a:rPr kumimoji="1" lang="en-US" altLang="zh-CN" sz="2800" dirty="0" err="1">
                <a:latin typeface="Arial" panose="020B0604020202020204" pitchFamily="34" charset="0"/>
                <a:ea typeface="等线" panose="02010600030101010101" pitchFamily="2" charset="-122"/>
              </a:rPr>
              <a:t>var</a:t>
            </a:r>
            <a:r>
              <a:rPr kumimoji="1" lang="en-US" altLang="zh-CN" sz="2800" dirty="0">
                <a:latin typeface="Arial" panose="020B0604020202020204" pitchFamily="34" charset="0"/>
                <a:ea typeface="等线" panose="02010600030101010101" pitchFamily="2" charset="-122"/>
              </a:rPr>
              <a:t>’</a:t>
            </a:r>
          </a:p>
          <a:p>
            <a:pPr marL="0" indent="0">
              <a:buFont typeface="Arial" pitchFamily="34" charset="0"/>
              <a:buNone/>
            </a:pPr>
            <a:r>
              <a:rPr kumimoji="1" lang="en-US" altLang="zh-CN" sz="2800" dirty="0">
                <a:latin typeface="Arial" panose="020B0604020202020204" pitchFamily="34" charset="0"/>
                <a:ea typeface="等线" panose="02010600030101010101" pitchFamily="2" charset="-122"/>
              </a:rPr>
              <a:t>Start a new bash</a:t>
            </a:r>
          </a:p>
          <a:p>
            <a:pPr marL="0" indent="0">
              <a:buFont typeface="Arial" pitchFamily="34" charset="0"/>
              <a:buNone/>
            </a:pPr>
            <a:endParaRPr kumimoji="1" lang="en-US" altLang="zh-CN" sz="2800" dirty="0">
              <a:latin typeface="Arial" panose="020B0604020202020204" pitchFamily="34" charset="0"/>
              <a:ea typeface="等线" panose="02010600030101010101" pitchFamily="2" charset="-122"/>
            </a:endParaRPr>
          </a:p>
          <a:p>
            <a:pPr marL="0" indent="0">
              <a:buFont typeface="Arial" pitchFamily="34" charset="0"/>
              <a:buNone/>
            </a:pPr>
            <a:r>
              <a:rPr kumimoji="1" lang="en-US" altLang="zh-CN" sz="2800" dirty="0">
                <a:latin typeface="Arial" panose="020B0604020202020204" pitchFamily="34" charset="0"/>
                <a:ea typeface="等线" panose="02010600030101010101" pitchFamily="2" charset="-122"/>
              </a:rPr>
              <a:t>No output in new bash</a:t>
            </a:r>
          </a:p>
          <a:p>
            <a:pPr marL="0" indent="0">
              <a:buFont typeface="Arial" pitchFamily="34" charset="0"/>
              <a:buNone/>
            </a:pPr>
            <a:r>
              <a:rPr kumimoji="1" lang="en-US" altLang="zh-CN" sz="2800" dirty="0">
                <a:latin typeface="Arial" panose="020B0604020202020204" pitchFamily="34" charset="0"/>
                <a:ea typeface="等线" panose="02010600030101010101" pitchFamily="2" charset="-122"/>
              </a:rPr>
              <a:t> </a:t>
            </a:r>
            <a:endParaRPr kumimoji="1" lang="zh-CN" altLang="en-US" sz="2800" dirty="0">
              <a:latin typeface="Arial" panose="020B0604020202020204" pitchFamily="34" charset="0"/>
              <a:ea typeface="等线" panose="02010600030101010101" pitchFamily="2" charset="-122"/>
            </a:endParaRPr>
          </a:p>
        </p:txBody>
      </p:sp>
      <p:cxnSp>
        <p:nvCxnSpPr>
          <p:cNvPr id="10" name="直线箭头连接符 9"/>
          <p:cNvCxnSpPr/>
          <p:nvPr/>
        </p:nvCxnSpPr>
        <p:spPr>
          <a:xfrm flipH="1">
            <a:off x="3995936" y="2641476"/>
            <a:ext cx="720080"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线箭头连接符 10"/>
          <p:cNvCxnSpPr/>
          <p:nvPr/>
        </p:nvCxnSpPr>
        <p:spPr>
          <a:xfrm flipH="1">
            <a:off x="3995936" y="3145532"/>
            <a:ext cx="720080"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flipH="1">
            <a:off x="3995936" y="4153644"/>
            <a:ext cx="720080"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32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Bash</a:t>
            </a:r>
            <a:r>
              <a:rPr kumimoji="1" lang="zh-CN" altLang="en-US" dirty="0"/>
              <a:t> </a:t>
            </a:r>
            <a:r>
              <a:rPr kumimoji="1" lang="en-US" altLang="zh-CN" dirty="0"/>
              <a:t>Basic:</a:t>
            </a:r>
            <a:r>
              <a:rPr kumimoji="1" lang="zh-CN" altLang="en-US" dirty="0"/>
              <a:t> </a:t>
            </a:r>
            <a:r>
              <a:rPr kumimoji="1" lang="en-US" altLang="zh-CN" dirty="0"/>
              <a:t>Environment Variable</a:t>
            </a:r>
            <a:endParaRPr kumimoji="1" lang="zh-CN" altLang="en-US" dirty="0"/>
          </a:p>
        </p:txBody>
      </p:sp>
      <p:sp>
        <p:nvSpPr>
          <p:cNvPr id="3" name="内容占位符 2"/>
          <p:cNvSpPr>
            <a:spLocks noGrp="1"/>
          </p:cNvSpPr>
          <p:nvPr>
            <p:ph idx="1"/>
          </p:nvPr>
        </p:nvSpPr>
        <p:spPr>
          <a:xfrm>
            <a:off x="4499992" y="1345332"/>
            <a:ext cx="4186808" cy="3756248"/>
          </a:xfrm>
          <a:ln>
            <a:solidFill>
              <a:srgbClr val="1F497D"/>
            </a:solidFill>
          </a:ln>
        </p:spPr>
        <p:txBody>
          <a:bodyPr>
            <a:normAutofit fontScale="92500" lnSpcReduction="20000"/>
          </a:bodyPr>
          <a:lstStyle/>
          <a:p>
            <a:pPr marL="0" indent="0">
              <a:buNone/>
            </a:pPr>
            <a:r>
              <a:rPr kumimoji="1" lang="en-US" altLang="zh-CN" dirty="0"/>
              <a:t>$ export </a:t>
            </a:r>
            <a:r>
              <a:rPr kumimoji="1" lang="en-US" altLang="zh-CN" dirty="0" err="1"/>
              <a:t>var</a:t>
            </a:r>
            <a:r>
              <a:rPr kumimoji="1" lang="en-US" altLang="zh-CN" dirty="0"/>
              <a:t>="hello world”</a:t>
            </a:r>
          </a:p>
          <a:p>
            <a:pPr marL="0" indent="0">
              <a:buNone/>
            </a:pPr>
            <a:r>
              <a:rPr kumimoji="1" lang="en-US" altLang="zh-CN" dirty="0"/>
              <a:t>$ echo $</a:t>
            </a:r>
            <a:r>
              <a:rPr kumimoji="1" lang="en-US" altLang="zh-CN" dirty="0" err="1"/>
              <a:t>var</a:t>
            </a:r>
            <a:endParaRPr kumimoji="1" lang="en-US" altLang="zh-CN" dirty="0"/>
          </a:p>
          <a:p>
            <a:pPr marL="0" indent="0">
              <a:buNone/>
            </a:pPr>
            <a:r>
              <a:rPr kumimoji="1" lang="en-US" altLang="zh-CN" dirty="0">
                <a:solidFill>
                  <a:schemeClr val="accent2">
                    <a:lumMod val="50000"/>
                  </a:schemeClr>
                </a:solidFill>
              </a:rPr>
              <a:t>hello</a:t>
            </a:r>
            <a:r>
              <a:rPr kumimoji="1" lang="zh-CN" altLang="en-US" dirty="0">
                <a:solidFill>
                  <a:schemeClr val="accent2">
                    <a:lumMod val="50000"/>
                  </a:schemeClr>
                </a:solidFill>
              </a:rPr>
              <a:t> </a:t>
            </a:r>
            <a:r>
              <a:rPr kumimoji="1" lang="en-US" altLang="zh-CN" dirty="0">
                <a:solidFill>
                  <a:schemeClr val="accent2">
                    <a:lumMod val="50000"/>
                  </a:schemeClr>
                </a:solidFill>
              </a:rPr>
              <a:t>world</a:t>
            </a:r>
          </a:p>
          <a:p>
            <a:pPr marL="0" indent="0">
              <a:buNone/>
            </a:pPr>
            <a:r>
              <a:rPr kumimoji="1" lang="en-US" altLang="zh-CN" dirty="0"/>
              <a:t>$</a:t>
            </a:r>
            <a:r>
              <a:rPr kumimoji="1" lang="zh-CN" altLang="en-US" dirty="0"/>
              <a:t> </a:t>
            </a:r>
            <a:r>
              <a:rPr kumimoji="1" lang="en-US" altLang="zh-CN" dirty="0"/>
              <a:t>bash</a:t>
            </a:r>
          </a:p>
          <a:p>
            <a:pPr marL="0" indent="0">
              <a:buNone/>
            </a:pPr>
            <a:r>
              <a:rPr kumimoji="1" lang="en-US" altLang="zh-CN" dirty="0"/>
              <a:t>$ echo $</a:t>
            </a:r>
            <a:r>
              <a:rPr kumimoji="1" lang="en-US" altLang="zh-CN" dirty="0" err="1"/>
              <a:t>var</a:t>
            </a:r>
            <a:endParaRPr kumimoji="1" lang="en-US" altLang="zh-CN" dirty="0"/>
          </a:p>
          <a:p>
            <a:pPr marL="0" indent="0">
              <a:buNone/>
            </a:pPr>
            <a:r>
              <a:rPr kumimoji="1" lang="en-US" altLang="zh-CN" dirty="0">
                <a:solidFill>
                  <a:schemeClr val="accent2">
                    <a:lumMod val="50000"/>
                  </a:schemeClr>
                </a:solidFill>
              </a:rPr>
              <a:t>hello</a:t>
            </a:r>
            <a:r>
              <a:rPr kumimoji="1" lang="zh-CN" altLang="en-US" dirty="0">
                <a:solidFill>
                  <a:schemeClr val="accent2">
                    <a:lumMod val="50000"/>
                  </a:schemeClr>
                </a:solidFill>
              </a:rPr>
              <a:t> </a:t>
            </a:r>
            <a:r>
              <a:rPr kumimoji="1" lang="en-US" altLang="zh-CN" dirty="0">
                <a:solidFill>
                  <a:schemeClr val="accent2">
                    <a:lumMod val="50000"/>
                  </a:schemeClr>
                </a:solidFill>
              </a:rPr>
              <a:t>world</a:t>
            </a:r>
            <a:endParaRPr kumimoji="1" lang="en-US" altLang="zh-CN" dirty="0"/>
          </a:p>
          <a:p>
            <a:pPr marL="0" indent="0">
              <a:buNone/>
            </a:pPr>
            <a:r>
              <a:rPr kumimoji="1" lang="en-US" altLang="zh-CN" dirty="0"/>
              <a:t>$</a:t>
            </a:r>
            <a:endParaRPr kumimoji="1" lang="zh-CN" altLang="en-US" dirty="0"/>
          </a:p>
        </p:txBody>
      </p:sp>
      <p:sp>
        <p:nvSpPr>
          <p:cNvPr id="8" name="内容占位符 2"/>
          <p:cNvSpPr txBox="1">
            <a:spLocks/>
          </p:cNvSpPr>
          <p:nvPr/>
        </p:nvSpPr>
        <p:spPr>
          <a:xfrm>
            <a:off x="457200" y="1333501"/>
            <a:ext cx="3898776" cy="3771636"/>
          </a:xfrm>
          <a:prstGeom prst="rect">
            <a:avLst/>
          </a:prstGeom>
          <a:ln>
            <a:solidFill>
              <a:srgbClr val="1F497D"/>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yriad Pro Light SemiCond"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Light SemiCond"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Light SemiCond"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 </a:t>
            </a:r>
            <a:r>
              <a:rPr kumimoji="1" lang="en-US" altLang="zh-CN" sz="2400" dirty="0" err="1">
                <a:latin typeface="Arial" panose="020B0604020202020204" pitchFamily="34" charset="0"/>
                <a:ea typeface="等线" panose="02010600030101010101" pitchFamily="2" charset="-122"/>
              </a:rPr>
              <a:t>var</a:t>
            </a:r>
            <a:r>
              <a:rPr kumimoji="1" lang="en-US" altLang="zh-CN" sz="2400" dirty="0">
                <a:latin typeface="Arial" panose="020B0604020202020204" pitchFamily="34" charset="0"/>
                <a:ea typeface="等线" panose="02010600030101010101" pitchFamily="2" charset="-122"/>
              </a:rPr>
              <a:t>="hello world”</a:t>
            </a:r>
          </a:p>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 echo $</a:t>
            </a:r>
            <a:r>
              <a:rPr kumimoji="1" lang="en-US" altLang="zh-CN" sz="2400" dirty="0" err="1">
                <a:latin typeface="Arial" panose="020B0604020202020204" pitchFamily="34" charset="0"/>
                <a:ea typeface="等线" panose="02010600030101010101" pitchFamily="2" charset="-122"/>
              </a:rPr>
              <a:t>var</a:t>
            </a:r>
            <a:endParaRPr kumimoji="1" lang="en-US" altLang="zh-CN" sz="2400" dirty="0">
              <a:latin typeface="Arial" panose="020B0604020202020204" pitchFamily="34" charset="0"/>
              <a:ea typeface="等线" panose="02010600030101010101" pitchFamily="2" charset="-122"/>
            </a:endParaRPr>
          </a:p>
          <a:p>
            <a:pPr marL="0" indent="0">
              <a:buFont typeface="Arial" pitchFamily="34" charset="0"/>
              <a:buNone/>
            </a:pPr>
            <a:r>
              <a:rPr kumimoji="1" lang="en-US" altLang="zh-CN" sz="2400" dirty="0">
                <a:solidFill>
                  <a:schemeClr val="accent2">
                    <a:lumMod val="50000"/>
                  </a:schemeClr>
                </a:solidFill>
                <a:latin typeface="Arial" panose="020B0604020202020204" pitchFamily="34" charset="0"/>
                <a:ea typeface="等线" panose="02010600030101010101" pitchFamily="2" charset="-122"/>
              </a:rPr>
              <a:t>hello</a:t>
            </a:r>
            <a:r>
              <a:rPr kumimoji="1" lang="zh-CN" altLang="en-US" sz="2400" dirty="0">
                <a:solidFill>
                  <a:schemeClr val="accent2">
                    <a:lumMod val="50000"/>
                  </a:schemeClr>
                </a:solidFill>
                <a:latin typeface="Arial" panose="020B0604020202020204" pitchFamily="34" charset="0"/>
                <a:ea typeface="等线" panose="02010600030101010101" pitchFamily="2" charset="-122"/>
              </a:rPr>
              <a:t> </a:t>
            </a:r>
            <a:r>
              <a:rPr kumimoji="1" lang="en-US" altLang="zh-CN" sz="2400" dirty="0">
                <a:solidFill>
                  <a:schemeClr val="accent2">
                    <a:lumMod val="50000"/>
                  </a:schemeClr>
                </a:solidFill>
                <a:latin typeface="Arial" panose="020B0604020202020204" pitchFamily="34" charset="0"/>
                <a:ea typeface="等线" panose="02010600030101010101" pitchFamily="2" charset="-122"/>
              </a:rPr>
              <a:t>world</a:t>
            </a:r>
          </a:p>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a:t>
            </a:r>
            <a:r>
              <a:rPr kumimoji="1" lang="zh-CN" altLang="en-US" sz="2400" dirty="0">
                <a:latin typeface="Arial" panose="020B0604020202020204" pitchFamily="34" charset="0"/>
                <a:ea typeface="等线" panose="02010600030101010101" pitchFamily="2" charset="-122"/>
              </a:rPr>
              <a:t> </a:t>
            </a:r>
            <a:r>
              <a:rPr kumimoji="1" lang="en-US" altLang="zh-CN" sz="2400" dirty="0">
                <a:latin typeface="Arial" panose="020B0604020202020204" pitchFamily="34" charset="0"/>
                <a:ea typeface="等线" panose="02010600030101010101" pitchFamily="2" charset="-122"/>
              </a:rPr>
              <a:t>bash</a:t>
            </a:r>
          </a:p>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 echo $</a:t>
            </a:r>
            <a:r>
              <a:rPr kumimoji="1" lang="en-US" altLang="zh-CN" sz="2400" dirty="0" err="1">
                <a:latin typeface="Arial" panose="020B0604020202020204" pitchFamily="34" charset="0"/>
                <a:ea typeface="等线" panose="02010600030101010101" pitchFamily="2" charset="-122"/>
              </a:rPr>
              <a:t>var</a:t>
            </a:r>
            <a:endParaRPr kumimoji="1" lang="en-US" altLang="zh-CN" sz="2400" dirty="0">
              <a:latin typeface="Arial" panose="020B0604020202020204" pitchFamily="34" charset="0"/>
              <a:ea typeface="等线" panose="02010600030101010101" pitchFamily="2" charset="-122"/>
            </a:endParaRPr>
          </a:p>
          <a:p>
            <a:pPr marL="0" indent="0">
              <a:buFont typeface="Arial" pitchFamily="34" charset="0"/>
              <a:buNone/>
            </a:pPr>
            <a:endParaRPr kumimoji="1" lang="en-US" altLang="zh-CN" sz="2400" dirty="0">
              <a:latin typeface="Arial" panose="020B0604020202020204" pitchFamily="34" charset="0"/>
              <a:ea typeface="等线" panose="02010600030101010101" pitchFamily="2" charset="-122"/>
            </a:endParaRPr>
          </a:p>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a:t>
            </a:r>
            <a:endParaRPr kumimoji="1" lang="zh-CN" altLang="en-US" sz="2400" dirty="0">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961212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Bash Basic: Define Function</a:t>
            </a:r>
            <a:endParaRPr kumimoji="1" lang="zh-CN" altLang="en-US" dirty="0"/>
          </a:p>
        </p:txBody>
      </p:sp>
      <p:sp>
        <p:nvSpPr>
          <p:cNvPr id="3" name="内容占位符 2"/>
          <p:cNvSpPr>
            <a:spLocks noGrp="1"/>
          </p:cNvSpPr>
          <p:nvPr>
            <p:ph idx="1"/>
          </p:nvPr>
        </p:nvSpPr>
        <p:spPr>
          <a:xfrm>
            <a:off x="457200" y="1333501"/>
            <a:ext cx="4258816" cy="3972652"/>
          </a:xfrm>
          <a:ln>
            <a:solidFill>
              <a:srgbClr val="1F497D"/>
            </a:solidFill>
          </a:ln>
        </p:spPr>
        <p:txBody>
          <a:bodyPr>
            <a:normAutofit fontScale="92500" lnSpcReduction="10000"/>
          </a:bodyPr>
          <a:lstStyle/>
          <a:p>
            <a:pPr marL="0" indent="0">
              <a:buNone/>
            </a:pPr>
            <a:r>
              <a:rPr kumimoji="1" lang="en-US" altLang="zh-CN" sz="2400" dirty="0"/>
              <a:t>$ foo(){ echo "hello world"; }</a:t>
            </a:r>
          </a:p>
          <a:p>
            <a:pPr marL="0" indent="0">
              <a:buNone/>
            </a:pPr>
            <a:r>
              <a:rPr kumimoji="1" lang="en-US" altLang="zh-CN" sz="2400" dirty="0"/>
              <a:t>$ foo</a:t>
            </a:r>
          </a:p>
          <a:p>
            <a:pPr marL="0" indent="0">
              <a:buNone/>
            </a:pPr>
            <a:r>
              <a:rPr kumimoji="1" lang="en-US" altLang="zh-CN" sz="2400" dirty="0">
                <a:solidFill>
                  <a:srgbClr val="632523"/>
                </a:solidFill>
              </a:rPr>
              <a:t>hello world</a:t>
            </a:r>
          </a:p>
          <a:p>
            <a:pPr marL="0" indent="0">
              <a:buNone/>
            </a:pPr>
            <a:r>
              <a:rPr kumimoji="1" lang="en-US" altLang="zh-CN" sz="2400" dirty="0"/>
              <a:t>$ bash</a:t>
            </a:r>
          </a:p>
          <a:p>
            <a:pPr marL="0" indent="0">
              <a:buNone/>
            </a:pPr>
            <a:r>
              <a:rPr kumimoji="1" lang="en-US" altLang="zh-CN" sz="2400" dirty="0"/>
              <a:t>$ foo</a:t>
            </a:r>
          </a:p>
          <a:p>
            <a:pPr marL="0" indent="0">
              <a:buNone/>
            </a:pPr>
            <a:r>
              <a:rPr kumimoji="1" lang="en-US" altLang="zh-CN" sz="2400" dirty="0">
                <a:solidFill>
                  <a:srgbClr val="632523"/>
                </a:solidFill>
              </a:rPr>
              <a:t>bash: foo: command not found</a:t>
            </a:r>
            <a:endParaRPr kumimoji="1" lang="zh-CN" altLang="en-US" sz="2400" dirty="0">
              <a:solidFill>
                <a:srgbClr val="632523"/>
              </a:solidFill>
            </a:endParaRPr>
          </a:p>
        </p:txBody>
      </p:sp>
      <p:sp>
        <p:nvSpPr>
          <p:cNvPr id="4" name="内容占位符 2"/>
          <p:cNvSpPr txBox="1">
            <a:spLocks/>
          </p:cNvSpPr>
          <p:nvPr/>
        </p:nvSpPr>
        <p:spPr>
          <a:xfrm>
            <a:off x="4788024" y="1333120"/>
            <a:ext cx="4176464" cy="3972652"/>
          </a:xfrm>
          <a:prstGeom prst="rect">
            <a:avLst/>
          </a:prstGeom>
          <a:ln>
            <a:solidFill>
              <a:srgbClr val="1F497D"/>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yriad Pro Light SemiCond"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Light SemiCond"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Light SemiCond"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 foo(){ echo "hello world"; }</a:t>
            </a:r>
          </a:p>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 foo</a:t>
            </a:r>
          </a:p>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hello world</a:t>
            </a:r>
          </a:p>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 export -f foo          use export</a:t>
            </a:r>
          </a:p>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 bash</a:t>
            </a:r>
          </a:p>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 foo</a:t>
            </a:r>
          </a:p>
          <a:p>
            <a:pPr marL="0" indent="0">
              <a:spcBef>
                <a:spcPts val="1200"/>
              </a:spcBef>
              <a:buNone/>
            </a:pPr>
            <a:r>
              <a:rPr kumimoji="1" lang="en-US" altLang="zh-CN" sz="2000" dirty="0">
                <a:solidFill>
                  <a:schemeClr val="tx1">
                    <a:lumMod val="75000"/>
                    <a:lumOff val="25000"/>
                  </a:schemeClr>
                </a:solidFill>
                <a:latin typeface="Arial" panose="020B0604020202020204" pitchFamily="34" charset="0"/>
                <a:ea typeface="DengXian" charset="0"/>
                <a:cs typeface="Arial" panose="020B0604020202020204" pitchFamily="34" charset="0"/>
              </a:rPr>
              <a:t>hello world</a:t>
            </a:r>
            <a:endParaRPr kumimoji="1" lang="zh-CN" altLang="en-US" sz="2000" dirty="0">
              <a:solidFill>
                <a:schemeClr val="tx1">
                  <a:lumMod val="75000"/>
                  <a:lumOff val="25000"/>
                </a:schemeClr>
              </a:solidFill>
              <a:latin typeface="Arial" panose="020B0604020202020204" pitchFamily="34" charset="0"/>
              <a:ea typeface="DengXian" charset="0"/>
              <a:cs typeface="Arial" panose="020B0604020202020204" pitchFamily="34" charset="0"/>
            </a:endParaRPr>
          </a:p>
        </p:txBody>
      </p:sp>
      <p:cxnSp>
        <p:nvCxnSpPr>
          <p:cNvPr id="5" name="直线箭头连接符 4"/>
          <p:cNvCxnSpPr/>
          <p:nvPr/>
        </p:nvCxnSpPr>
        <p:spPr>
          <a:xfrm flipH="1">
            <a:off x="6732240" y="2929508"/>
            <a:ext cx="360040"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766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Bash Basic</a:t>
            </a:r>
            <a:endParaRPr kumimoji="1" lang="zh-CN" altLang="en-US" dirty="0"/>
          </a:p>
        </p:txBody>
      </p:sp>
      <p:sp>
        <p:nvSpPr>
          <p:cNvPr id="3" name="内容占位符 2"/>
          <p:cNvSpPr>
            <a:spLocks noGrp="1"/>
          </p:cNvSpPr>
          <p:nvPr>
            <p:ph idx="1"/>
          </p:nvPr>
        </p:nvSpPr>
        <p:spPr/>
        <p:txBody>
          <a:bodyPr/>
          <a:lstStyle/>
          <a:p>
            <a:r>
              <a:rPr kumimoji="1" lang="en-US" altLang="zh-CN" dirty="0"/>
              <a:t>Each</a:t>
            </a:r>
            <a:r>
              <a:rPr kumimoji="1" lang="zh-CN" altLang="en-US" dirty="0"/>
              <a:t> </a:t>
            </a:r>
            <a:r>
              <a:rPr kumimoji="1" lang="en-US" altLang="zh-CN" dirty="0"/>
              <a:t>bash</a:t>
            </a:r>
            <a:r>
              <a:rPr kumimoji="1" lang="zh-CN" altLang="en-US" dirty="0"/>
              <a:t> </a:t>
            </a:r>
            <a:r>
              <a:rPr kumimoji="1" lang="en-US" altLang="zh-CN" dirty="0"/>
              <a:t>has</a:t>
            </a:r>
            <a:r>
              <a:rPr kumimoji="1" lang="zh-CN" altLang="en-US" dirty="0"/>
              <a:t> </a:t>
            </a:r>
            <a:r>
              <a:rPr kumimoji="1" lang="en-US" altLang="zh-CN" dirty="0"/>
              <a:t>different</a:t>
            </a:r>
            <a:r>
              <a:rPr kumimoji="1" lang="zh-CN" altLang="en-US" dirty="0"/>
              <a:t> </a:t>
            </a:r>
            <a:r>
              <a:rPr kumimoji="1" lang="en-US" altLang="zh-CN" i="1" dirty="0" err="1"/>
              <a:t>env</a:t>
            </a:r>
            <a:r>
              <a:rPr kumimoji="1" lang="zh-CN" altLang="en-US" dirty="0"/>
              <a:t> </a:t>
            </a:r>
            <a:r>
              <a:rPr kumimoji="1" lang="en-US" altLang="zh-CN" dirty="0"/>
              <a:t>variables</a:t>
            </a:r>
          </a:p>
          <a:p>
            <a:pPr lvl="1"/>
            <a:r>
              <a:rPr kumimoji="1" lang="en-US" altLang="zh-CN" dirty="0"/>
              <a:t>A</a:t>
            </a:r>
            <a:r>
              <a:rPr kumimoji="1" lang="zh-CN" altLang="en-US" dirty="0"/>
              <a:t> </a:t>
            </a:r>
            <a:r>
              <a:rPr kumimoji="1" lang="en-US" altLang="zh-CN" dirty="0"/>
              <a:t>child</a:t>
            </a:r>
            <a:r>
              <a:rPr kumimoji="1" lang="zh-CN" altLang="en-US" dirty="0"/>
              <a:t> </a:t>
            </a:r>
            <a:r>
              <a:rPr kumimoji="1" lang="en-US" altLang="zh-CN" dirty="0"/>
              <a:t>bash</a:t>
            </a:r>
            <a:r>
              <a:rPr kumimoji="1" lang="zh-CN" altLang="en-US" dirty="0"/>
              <a:t> </a:t>
            </a:r>
            <a:r>
              <a:rPr kumimoji="1" lang="en-US" altLang="zh-CN" dirty="0"/>
              <a:t>can</a:t>
            </a:r>
            <a:r>
              <a:rPr kumimoji="1" lang="zh-CN" altLang="en-US" dirty="0"/>
              <a:t> </a:t>
            </a:r>
            <a:r>
              <a:rPr kumimoji="1" lang="en-US" altLang="zh-CN" dirty="0"/>
              <a:t>see</a:t>
            </a:r>
            <a:r>
              <a:rPr kumimoji="1" lang="zh-CN" altLang="en-US" dirty="0"/>
              <a:t> </a:t>
            </a:r>
            <a:r>
              <a:rPr kumimoji="1" lang="en-US" altLang="zh-CN" dirty="0"/>
              <a:t>an</a:t>
            </a:r>
            <a:r>
              <a:rPr kumimoji="1" lang="zh-CN" altLang="en-US" dirty="0"/>
              <a:t> </a:t>
            </a:r>
            <a:r>
              <a:rPr kumimoji="1" lang="en-US" altLang="zh-CN" i="1" dirty="0" err="1"/>
              <a:t>env</a:t>
            </a:r>
            <a:r>
              <a:rPr kumimoji="1" lang="zh-CN" altLang="en-US" dirty="0"/>
              <a:t> </a:t>
            </a:r>
            <a:r>
              <a:rPr kumimoji="1" lang="en-US" altLang="zh-CN" dirty="0"/>
              <a:t>variable</a:t>
            </a:r>
            <a:r>
              <a:rPr kumimoji="1" lang="zh-CN" altLang="en-US" dirty="0"/>
              <a:t> </a:t>
            </a:r>
            <a:r>
              <a:rPr kumimoji="1" lang="en-US" altLang="zh-CN" dirty="0"/>
              <a:t>only</a:t>
            </a:r>
            <a:r>
              <a:rPr kumimoji="1" lang="zh-CN" altLang="en-US" dirty="0"/>
              <a:t> </a:t>
            </a:r>
            <a:r>
              <a:rPr kumimoji="1" lang="en-US" altLang="zh-CN" dirty="0"/>
              <a:t>if</a:t>
            </a:r>
            <a:r>
              <a:rPr kumimoji="1" lang="zh-CN" altLang="en-US" dirty="0"/>
              <a:t> </a:t>
            </a:r>
            <a:r>
              <a:rPr kumimoji="1" lang="en-US" altLang="zh-CN" dirty="0"/>
              <a:t>its</a:t>
            </a:r>
            <a:r>
              <a:rPr kumimoji="1" lang="zh-CN" altLang="en-US" dirty="0"/>
              <a:t> </a:t>
            </a:r>
            <a:r>
              <a:rPr kumimoji="1" lang="en-US" altLang="zh-CN" dirty="0"/>
              <a:t>parent</a:t>
            </a:r>
            <a:r>
              <a:rPr kumimoji="1" lang="zh-CN" altLang="en-US" dirty="0"/>
              <a:t> </a:t>
            </a:r>
            <a:r>
              <a:rPr kumimoji="1" lang="en-US" altLang="zh-CN" dirty="0"/>
              <a:t>uses</a:t>
            </a:r>
            <a:r>
              <a:rPr kumimoji="1" lang="zh-CN" altLang="en-US" dirty="0"/>
              <a:t> </a:t>
            </a:r>
            <a:r>
              <a:rPr kumimoji="1" lang="en-US" altLang="zh-CN" dirty="0"/>
              <a:t>export</a:t>
            </a:r>
          </a:p>
          <a:p>
            <a:r>
              <a:rPr kumimoji="1" lang="en-US" altLang="zh-CN" dirty="0"/>
              <a:t>A</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also</a:t>
            </a:r>
            <a:r>
              <a:rPr kumimoji="1" lang="zh-CN" altLang="en-US" dirty="0"/>
              <a:t> </a:t>
            </a:r>
            <a:r>
              <a:rPr kumimoji="1" lang="en-US" altLang="zh-CN" dirty="0"/>
              <a:t>a</a:t>
            </a:r>
            <a:r>
              <a:rPr kumimoji="1" lang="zh-CN" altLang="en-US" dirty="0"/>
              <a:t> </a:t>
            </a:r>
            <a:r>
              <a:rPr kumimoji="1" lang="en-US" altLang="zh-CN" dirty="0"/>
              <a:t>variable</a:t>
            </a:r>
          </a:p>
          <a:p>
            <a:pPr lvl="1"/>
            <a:r>
              <a:rPr kumimoji="1" lang="en-US" altLang="zh-CN" dirty="0"/>
              <a:t>Bash</a:t>
            </a:r>
            <a:r>
              <a:rPr kumimoji="1" lang="zh-CN" altLang="en-US" dirty="0"/>
              <a:t> </a:t>
            </a:r>
            <a:r>
              <a:rPr kumimoji="1" lang="en-US" altLang="zh-CN" dirty="0"/>
              <a:t>tells</a:t>
            </a:r>
            <a:r>
              <a:rPr kumimoji="1" lang="zh-CN" altLang="en-US" dirty="0"/>
              <a:t> </a:t>
            </a:r>
            <a:r>
              <a:rPr kumimoji="1" lang="en-US" altLang="zh-CN" dirty="0"/>
              <a:t>a</a:t>
            </a:r>
            <a:r>
              <a:rPr kumimoji="1" lang="zh-CN" altLang="en-US" dirty="0"/>
              <a:t> </a:t>
            </a:r>
            <a:r>
              <a:rPr kumimoji="1" lang="en-US" altLang="zh-CN" dirty="0"/>
              <a:t>function</a:t>
            </a:r>
            <a:r>
              <a:rPr kumimoji="1" lang="zh-CN" altLang="en-US" dirty="0"/>
              <a:t> </a:t>
            </a:r>
            <a:r>
              <a:rPr kumimoji="1" lang="en-US" altLang="zh-CN" dirty="0"/>
              <a:t>by</a:t>
            </a:r>
            <a:r>
              <a:rPr kumimoji="1" lang="zh-CN" altLang="en-US" dirty="0"/>
              <a:t> </a:t>
            </a:r>
            <a:r>
              <a:rPr kumimoji="1" lang="en-US" altLang="zh-CN" dirty="0"/>
              <a:t>“()”</a:t>
            </a:r>
          </a:p>
        </p:txBody>
      </p:sp>
    </p:spTree>
    <p:extLst>
      <p:ext uri="{BB962C8B-B14F-4D97-AF65-F5344CB8AC3E}">
        <p14:creationId xmlns:p14="http://schemas.microsoft.com/office/powerpoint/2010/main" val="2995690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Vulnerability</a:t>
            </a:r>
            <a:endParaRPr kumimoji="1" lang="zh-CN" altLang="en-US" dirty="0"/>
          </a:p>
        </p:txBody>
      </p:sp>
      <p:sp>
        <p:nvSpPr>
          <p:cNvPr id="3" name="内容占位符 2"/>
          <p:cNvSpPr>
            <a:spLocks noGrp="1"/>
          </p:cNvSpPr>
          <p:nvPr>
            <p:ph idx="1"/>
          </p:nvPr>
        </p:nvSpPr>
        <p:spPr/>
        <p:txBody>
          <a:bodyPr/>
          <a:lstStyle/>
          <a:p>
            <a:r>
              <a:rPr kumimoji="1" lang="en-US" altLang="zh-CN" dirty="0"/>
              <a:t>export X='() { echo "inside X"; }; echo "outside X”;’</a:t>
            </a:r>
          </a:p>
          <a:p>
            <a:pPr lvl="1"/>
            <a:r>
              <a:rPr kumimoji="1" lang="en-US" altLang="zh-CN" dirty="0"/>
              <a:t>Define X</a:t>
            </a:r>
          </a:p>
          <a:p>
            <a:pPr lvl="1"/>
            <a:r>
              <a:rPr kumimoji="1" lang="en-US" altLang="zh-CN" dirty="0"/>
              <a:t>X is a function, which starts by ‘()’</a:t>
            </a:r>
          </a:p>
        </p:txBody>
      </p:sp>
      <p:sp>
        <p:nvSpPr>
          <p:cNvPr id="4" name="内容占位符 2"/>
          <p:cNvSpPr txBox="1">
            <a:spLocks/>
          </p:cNvSpPr>
          <p:nvPr/>
        </p:nvSpPr>
        <p:spPr>
          <a:xfrm>
            <a:off x="827584" y="3361556"/>
            <a:ext cx="7416824" cy="1311533"/>
          </a:xfrm>
          <a:prstGeom prst="rect">
            <a:avLst/>
          </a:prstGeom>
          <a:ln>
            <a:solidFill>
              <a:srgbClr val="1F497D"/>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yriad Pro Light SemiCond"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Light SemiCond"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Light SemiCond"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 export X='() { echo "inside X"; }; echo "outside X";'</a:t>
            </a:r>
          </a:p>
          <a:p>
            <a:pPr marL="0" indent="0">
              <a:buFont typeface="Arial" pitchFamily="34" charset="0"/>
              <a:buNone/>
            </a:pPr>
            <a:r>
              <a:rPr kumimoji="1" lang="en-US" altLang="zh-CN" sz="2400" dirty="0">
                <a:latin typeface="Arial" panose="020B0604020202020204" pitchFamily="34" charset="0"/>
                <a:ea typeface="等线" panose="02010600030101010101" pitchFamily="2" charset="-122"/>
              </a:rPr>
              <a:t>$ bash</a:t>
            </a:r>
          </a:p>
          <a:p>
            <a:pPr marL="0" indent="0">
              <a:buFont typeface="Arial" pitchFamily="34" charset="0"/>
              <a:buNone/>
            </a:pPr>
            <a:r>
              <a:rPr kumimoji="1" lang="en-US" altLang="zh-CN" sz="2400" dirty="0">
                <a:solidFill>
                  <a:srgbClr val="632523"/>
                </a:solidFill>
                <a:latin typeface="Arial" panose="020B0604020202020204" pitchFamily="34" charset="0"/>
                <a:ea typeface="等线" panose="02010600030101010101" pitchFamily="2" charset="-122"/>
              </a:rPr>
              <a:t>outside X</a:t>
            </a:r>
            <a:endParaRPr kumimoji="1" lang="zh-CN" altLang="en-US" sz="2400" dirty="0">
              <a:solidFill>
                <a:srgbClr val="632523"/>
              </a:solidFill>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7557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An Example: Guessing Password</a:t>
            </a:r>
            <a:endParaRPr kumimoji="1" lang="zh-CN" altLang="en-US" dirty="0"/>
          </a:p>
        </p:txBody>
      </p:sp>
      <p:sp>
        <p:nvSpPr>
          <p:cNvPr id="5" name="内容占位符 2"/>
          <p:cNvSpPr>
            <a:spLocks noGrp="1"/>
          </p:cNvSpPr>
          <p:nvPr>
            <p:ph idx="1"/>
          </p:nvPr>
        </p:nvSpPr>
        <p:spPr>
          <a:xfrm>
            <a:off x="457200" y="1268761"/>
            <a:ext cx="8229600" cy="2020787"/>
          </a:xfrm>
          <a:ln>
            <a:solidFill>
              <a:schemeClr val="tx1"/>
            </a:solidFill>
          </a:ln>
        </p:spPr>
        <p:txBody>
          <a:bodyPr>
            <a:normAutofit fontScale="55000" lnSpcReduction="20000"/>
          </a:bodyPr>
          <a:lstStyle/>
          <a:p>
            <a:pPr marL="0" indent="0">
              <a:buNone/>
            </a:pPr>
            <a:r>
              <a:rPr kumimoji="1" lang="en-US" altLang="zh-CN" sz="2000" dirty="0" err="1">
                <a:latin typeface="Consolas"/>
                <a:cs typeface="Consolas"/>
              </a:rPr>
              <a:t>checkpw</a:t>
            </a:r>
            <a:r>
              <a:rPr kumimoji="1" lang="zh-CN" altLang="en-US" sz="2000" dirty="0">
                <a:latin typeface="Consolas"/>
                <a:cs typeface="Consolas"/>
              </a:rPr>
              <a:t> </a:t>
            </a:r>
            <a:r>
              <a:rPr kumimoji="1" lang="en-US" altLang="zh-CN" sz="2000" dirty="0">
                <a:latin typeface="Consolas"/>
                <a:cs typeface="Consolas"/>
              </a:rPr>
              <a:t>(user, </a:t>
            </a:r>
            <a:r>
              <a:rPr kumimoji="1" lang="en-US" altLang="zh-CN" sz="2000" dirty="0" err="1">
                <a:latin typeface="Consolas"/>
                <a:cs typeface="Consolas"/>
              </a:rPr>
              <a:t>passwd</a:t>
            </a:r>
            <a:r>
              <a:rPr kumimoji="1" lang="en-US" altLang="zh-CN" sz="2000" dirty="0">
                <a:latin typeface="Consolas"/>
                <a:cs typeface="Consolas"/>
              </a:rPr>
              <a:t>):</a:t>
            </a:r>
          </a:p>
          <a:p>
            <a:pPr marL="0" indent="0">
              <a:buNone/>
            </a:pPr>
            <a:r>
              <a:rPr kumimoji="1" lang="en-US" altLang="zh-CN" sz="2000" dirty="0">
                <a:latin typeface="Consolas"/>
                <a:cs typeface="Consolas"/>
              </a:rPr>
              <a:t>      </a:t>
            </a:r>
            <a:r>
              <a:rPr kumimoji="1" lang="en-US" altLang="zh-CN" sz="2000" b="0" dirty="0">
                <a:latin typeface="Consolas"/>
                <a:cs typeface="Consolas"/>
              </a:rPr>
              <a:t>acct = accounts[user]</a:t>
            </a:r>
          </a:p>
          <a:p>
            <a:pPr marL="0" indent="0">
              <a:buNone/>
            </a:pPr>
            <a:r>
              <a:rPr kumimoji="1" lang="en-US" altLang="zh-CN" sz="2000" b="0" dirty="0">
                <a:latin typeface="Consolas"/>
                <a:cs typeface="Consolas"/>
              </a:rPr>
              <a:t>      for </a:t>
            </a:r>
            <a:r>
              <a:rPr kumimoji="1" lang="en-US" altLang="zh-CN" sz="2000" b="0" dirty="0" err="1">
                <a:latin typeface="Consolas"/>
                <a:cs typeface="Consolas"/>
              </a:rPr>
              <a:t>i</a:t>
            </a:r>
            <a:r>
              <a:rPr kumimoji="1" lang="en-US" altLang="zh-CN" sz="2000" b="0" dirty="0">
                <a:latin typeface="Consolas"/>
                <a:cs typeface="Consolas"/>
              </a:rPr>
              <a:t> in range(0, </a:t>
            </a:r>
            <a:r>
              <a:rPr kumimoji="1" lang="en-US" altLang="zh-CN" sz="2000" b="0" dirty="0" err="1">
                <a:latin typeface="Consolas"/>
                <a:cs typeface="Consolas"/>
              </a:rPr>
              <a:t>len</a:t>
            </a:r>
            <a:r>
              <a:rPr kumimoji="1" lang="en-US" altLang="zh-CN" sz="2000" b="0" dirty="0">
                <a:latin typeface="Consolas"/>
                <a:cs typeface="Consolas"/>
              </a:rPr>
              <a:t>(</a:t>
            </a:r>
            <a:r>
              <a:rPr kumimoji="1" lang="en-US" altLang="zh-CN" sz="2000" b="0" dirty="0" err="1">
                <a:latin typeface="Consolas"/>
                <a:cs typeface="Consolas"/>
              </a:rPr>
              <a:t>acct.pw</a:t>
            </a:r>
            <a:r>
              <a:rPr kumimoji="1" lang="en-US" altLang="zh-CN" sz="2000" b="0" dirty="0">
                <a:latin typeface="Consolas"/>
                <a:cs typeface="Consolas"/>
              </a:rPr>
              <a:t>)):</a:t>
            </a:r>
          </a:p>
          <a:p>
            <a:pPr marL="0" indent="0">
              <a:buNone/>
            </a:pPr>
            <a:r>
              <a:rPr kumimoji="1" lang="en-US" altLang="zh-CN" sz="2000" b="0" dirty="0">
                <a:latin typeface="Consolas"/>
                <a:cs typeface="Consolas"/>
              </a:rPr>
              <a:t>          if </a:t>
            </a:r>
            <a:r>
              <a:rPr kumimoji="1" lang="en-US" altLang="zh-CN" sz="2000" b="0" dirty="0" err="1">
                <a:latin typeface="Consolas"/>
                <a:cs typeface="Consolas"/>
              </a:rPr>
              <a:t>acct.pw</a:t>
            </a:r>
            <a:r>
              <a:rPr kumimoji="1" lang="en-US" altLang="zh-CN" sz="2000" b="0" dirty="0">
                <a:latin typeface="Consolas"/>
                <a:cs typeface="Consolas"/>
              </a:rPr>
              <a:t>[</a:t>
            </a:r>
            <a:r>
              <a:rPr kumimoji="1" lang="en-US" altLang="zh-CN" sz="2000" b="0" dirty="0" err="1">
                <a:latin typeface="Consolas"/>
                <a:cs typeface="Consolas"/>
              </a:rPr>
              <a:t>i</a:t>
            </a:r>
            <a:r>
              <a:rPr kumimoji="1" lang="en-US" altLang="zh-CN" sz="2000" b="0" dirty="0">
                <a:latin typeface="Consolas"/>
                <a:cs typeface="Consolas"/>
              </a:rPr>
              <a:t>] ≠ </a:t>
            </a:r>
            <a:r>
              <a:rPr kumimoji="1" lang="en-US" altLang="zh-CN" sz="2000" b="0" dirty="0" err="1">
                <a:latin typeface="Consolas"/>
                <a:cs typeface="Consolas"/>
              </a:rPr>
              <a:t>passwd</a:t>
            </a:r>
            <a:r>
              <a:rPr kumimoji="1" lang="en-US" altLang="zh-CN" sz="2000" b="0" dirty="0">
                <a:latin typeface="Consolas"/>
                <a:cs typeface="Consolas"/>
              </a:rPr>
              <a:t>[</a:t>
            </a:r>
            <a:r>
              <a:rPr kumimoji="1" lang="en-US" altLang="zh-CN" sz="2000" b="0" dirty="0" err="1">
                <a:latin typeface="Consolas"/>
                <a:cs typeface="Consolas"/>
              </a:rPr>
              <a:t>i</a:t>
            </a:r>
            <a:r>
              <a:rPr kumimoji="1" lang="en-US" altLang="zh-CN" sz="2000" b="0" dirty="0">
                <a:latin typeface="Consolas"/>
                <a:cs typeface="Consolas"/>
              </a:rPr>
              <a:t>]:</a:t>
            </a:r>
          </a:p>
          <a:p>
            <a:pPr marL="0" indent="0">
              <a:buNone/>
            </a:pPr>
            <a:r>
              <a:rPr kumimoji="1" lang="en-US" altLang="zh-CN" sz="2000" b="0" dirty="0">
                <a:latin typeface="Consolas"/>
                <a:cs typeface="Consolas"/>
              </a:rPr>
              <a:t>          	return False</a:t>
            </a:r>
          </a:p>
          <a:p>
            <a:pPr marL="0" indent="0">
              <a:buNone/>
            </a:pPr>
            <a:r>
              <a:rPr kumimoji="1" lang="en-US" altLang="zh-CN" sz="2000" b="0" dirty="0">
                <a:latin typeface="Consolas"/>
                <a:cs typeface="Consolas"/>
              </a:rPr>
              <a:t>      return True</a:t>
            </a:r>
            <a:endParaRPr kumimoji="1" lang="zh-CN" altLang="en-US" sz="2000" b="0" dirty="0">
              <a:latin typeface="Consolas"/>
              <a:cs typeface="Consolas"/>
            </a:endParaRPr>
          </a:p>
        </p:txBody>
      </p:sp>
      <p:sp>
        <p:nvSpPr>
          <p:cNvPr id="6" name="矩形 5"/>
          <p:cNvSpPr/>
          <p:nvPr/>
        </p:nvSpPr>
        <p:spPr>
          <a:xfrm>
            <a:off x="2818836"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P</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7" name="矩形 6"/>
          <p:cNvSpPr/>
          <p:nvPr/>
        </p:nvSpPr>
        <p:spPr>
          <a:xfrm>
            <a:off x="3322892"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A</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8" name="矩形 7"/>
          <p:cNvSpPr/>
          <p:nvPr/>
        </p:nvSpPr>
        <p:spPr>
          <a:xfrm>
            <a:off x="3826948"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S</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9" name="矩形 8"/>
          <p:cNvSpPr/>
          <p:nvPr/>
        </p:nvSpPr>
        <p:spPr>
          <a:xfrm>
            <a:off x="4331004"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S</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0" name="矩形 9"/>
          <p:cNvSpPr/>
          <p:nvPr/>
        </p:nvSpPr>
        <p:spPr>
          <a:xfrm>
            <a:off x="4835060"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w</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1" name="矩形 10"/>
          <p:cNvSpPr/>
          <p:nvPr/>
        </p:nvSpPr>
        <p:spPr>
          <a:xfrm>
            <a:off x="5339116"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O</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2" name="矩形 11"/>
          <p:cNvSpPr/>
          <p:nvPr/>
        </p:nvSpPr>
        <p:spPr>
          <a:xfrm>
            <a:off x="5843172"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R</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3" name="矩形 12"/>
          <p:cNvSpPr/>
          <p:nvPr/>
        </p:nvSpPr>
        <p:spPr>
          <a:xfrm>
            <a:off x="6347228"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D</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4" name="矩形 13"/>
          <p:cNvSpPr/>
          <p:nvPr/>
        </p:nvSpPr>
        <p:spPr>
          <a:xfrm>
            <a:off x="2818836"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P</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5" name="矩形 14"/>
          <p:cNvSpPr/>
          <p:nvPr/>
        </p:nvSpPr>
        <p:spPr>
          <a:xfrm>
            <a:off x="3322892"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A</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6" name="矩形 15"/>
          <p:cNvSpPr/>
          <p:nvPr/>
        </p:nvSpPr>
        <p:spPr>
          <a:xfrm>
            <a:off x="3826948"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S</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7" name="矩形 16"/>
          <p:cNvSpPr/>
          <p:nvPr/>
        </p:nvSpPr>
        <p:spPr>
          <a:xfrm>
            <a:off x="4331004"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S</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8" name="矩形 17"/>
          <p:cNvSpPr/>
          <p:nvPr/>
        </p:nvSpPr>
        <p:spPr>
          <a:xfrm>
            <a:off x="4835060"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W</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19" name="矩形 18"/>
          <p:cNvSpPr/>
          <p:nvPr/>
        </p:nvSpPr>
        <p:spPr>
          <a:xfrm>
            <a:off x="5339116"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O</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20" name="矩形 19"/>
          <p:cNvSpPr/>
          <p:nvPr/>
        </p:nvSpPr>
        <p:spPr>
          <a:xfrm>
            <a:off x="5843172"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R</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21" name="矩形 20"/>
          <p:cNvSpPr/>
          <p:nvPr/>
        </p:nvSpPr>
        <p:spPr>
          <a:xfrm>
            <a:off x="6347228"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632523"/>
                </a:solidFill>
                <a:latin typeface="Arial" panose="020B0604020202020204" pitchFamily="34" charset="0"/>
                <a:ea typeface="等线" panose="02010600030101010101" pitchFamily="2" charset="-122"/>
              </a:rPr>
              <a:t>D</a:t>
            </a:r>
            <a:endParaRPr lang="zh-CN" altLang="en-US" sz="3200" dirty="0">
              <a:solidFill>
                <a:srgbClr val="632523"/>
              </a:solidFill>
              <a:latin typeface="Arial" panose="020B0604020202020204" pitchFamily="34" charset="0"/>
              <a:ea typeface="等线" panose="02010600030101010101" pitchFamily="2" charset="-122"/>
            </a:endParaRPr>
          </a:p>
        </p:txBody>
      </p:sp>
      <p:sp>
        <p:nvSpPr>
          <p:cNvPr id="22" name="矩形 21"/>
          <p:cNvSpPr/>
          <p:nvPr/>
        </p:nvSpPr>
        <p:spPr>
          <a:xfrm>
            <a:off x="1306668" y="3721596"/>
            <a:ext cx="1314784" cy="461665"/>
          </a:xfrm>
          <a:prstGeom prst="rect">
            <a:avLst/>
          </a:prstGeom>
        </p:spPr>
        <p:txBody>
          <a:bodyPr wrap="none">
            <a:spAutoFit/>
          </a:bodyPr>
          <a:lstStyle/>
          <a:p>
            <a:r>
              <a:rPr kumimoji="1" lang="en-US" altLang="zh-CN" sz="2400" dirty="0" err="1">
                <a:solidFill>
                  <a:schemeClr val="accent1">
                    <a:lumMod val="50000"/>
                  </a:schemeClr>
                </a:solidFill>
                <a:latin typeface="Arial" panose="020B0604020202020204" pitchFamily="34" charset="0"/>
                <a:ea typeface="等线" panose="02010600030101010101" pitchFamily="2" charset="-122"/>
                <a:cs typeface="Arial Narrow"/>
              </a:rPr>
              <a:t>passwd</a:t>
            </a:r>
            <a:r>
              <a:rPr kumimoji="1" lang="en-US" altLang="zh-CN" sz="2400" dirty="0">
                <a:solidFill>
                  <a:schemeClr val="accent1">
                    <a:lumMod val="50000"/>
                  </a:schemeClr>
                </a:solidFill>
                <a:latin typeface="Arial" panose="020B0604020202020204" pitchFamily="34" charset="0"/>
                <a:ea typeface="等线" panose="02010600030101010101" pitchFamily="2" charset="-122"/>
                <a:cs typeface="Arial Narrow"/>
              </a:rPr>
              <a:t>:</a:t>
            </a:r>
            <a:endParaRPr lang="zh-CN" altLang="en-US" sz="2400" dirty="0">
              <a:solidFill>
                <a:schemeClr val="accent1">
                  <a:lumMod val="50000"/>
                </a:schemeClr>
              </a:solidFill>
              <a:latin typeface="Arial" panose="020B0604020202020204" pitchFamily="34" charset="0"/>
              <a:ea typeface="等线" panose="02010600030101010101" pitchFamily="2" charset="-122"/>
              <a:cs typeface="Arial Narrow"/>
            </a:endParaRPr>
          </a:p>
        </p:txBody>
      </p:sp>
      <p:sp>
        <p:nvSpPr>
          <p:cNvPr id="23" name="矩形 22"/>
          <p:cNvSpPr/>
          <p:nvPr/>
        </p:nvSpPr>
        <p:spPr>
          <a:xfrm>
            <a:off x="1306668" y="4860511"/>
            <a:ext cx="1313180" cy="461665"/>
          </a:xfrm>
          <a:prstGeom prst="rect">
            <a:avLst/>
          </a:prstGeom>
        </p:spPr>
        <p:txBody>
          <a:bodyPr wrap="none">
            <a:spAutoFit/>
          </a:bodyPr>
          <a:lstStyle/>
          <a:p>
            <a:r>
              <a:rPr lang="en-US" altLang="zh-CN" sz="2400" dirty="0" err="1">
                <a:solidFill>
                  <a:srgbClr val="254061"/>
                </a:solidFill>
                <a:latin typeface="Arial" panose="020B0604020202020204" pitchFamily="34" charset="0"/>
                <a:ea typeface="等线" panose="02010600030101010101" pitchFamily="2" charset="-122"/>
                <a:cs typeface="Arial Narrow"/>
              </a:rPr>
              <a:t>acct.pw</a:t>
            </a:r>
            <a:r>
              <a:rPr lang="en-US" altLang="zh-CN" sz="2400" dirty="0">
                <a:solidFill>
                  <a:srgbClr val="254061"/>
                </a:solidFill>
                <a:latin typeface="Arial" panose="020B0604020202020204" pitchFamily="34" charset="0"/>
                <a:ea typeface="等线" panose="02010600030101010101" pitchFamily="2" charset="-122"/>
                <a:cs typeface="Arial Narrow"/>
              </a:rPr>
              <a:t>:</a:t>
            </a:r>
            <a:endParaRPr lang="zh-CN" altLang="en-US" sz="2400" dirty="0">
              <a:solidFill>
                <a:srgbClr val="254061"/>
              </a:solidFill>
              <a:latin typeface="Arial" panose="020B0604020202020204" pitchFamily="34" charset="0"/>
              <a:ea typeface="等线" panose="02010600030101010101" pitchFamily="2" charset="-122"/>
              <a:cs typeface="Arial Narrow"/>
            </a:endParaRPr>
          </a:p>
        </p:txBody>
      </p:sp>
      <p:cxnSp>
        <p:nvCxnSpPr>
          <p:cNvPr id="25" name="直线箭头连接符 24"/>
          <p:cNvCxnSpPr>
            <a:stCxn id="14" idx="2"/>
            <a:endCxn id="6" idx="0"/>
          </p:cNvCxnSpPr>
          <p:nvPr/>
        </p:nvCxnSpPr>
        <p:spPr>
          <a:xfrm>
            <a:off x="3070864"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5" idx="2"/>
            <a:endCxn id="7" idx="0"/>
          </p:cNvCxnSpPr>
          <p:nvPr/>
        </p:nvCxnSpPr>
        <p:spPr>
          <a:xfrm>
            <a:off x="3574920"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6" idx="2"/>
            <a:endCxn id="8" idx="0"/>
          </p:cNvCxnSpPr>
          <p:nvPr/>
        </p:nvCxnSpPr>
        <p:spPr>
          <a:xfrm>
            <a:off x="4078976"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stCxn id="17" idx="2"/>
            <a:endCxn id="9" idx="0"/>
          </p:cNvCxnSpPr>
          <p:nvPr/>
        </p:nvCxnSpPr>
        <p:spPr>
          <a:xfrm>
            <a:off x="4583032"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stCxn id="18" idx="2"/>
            <a:endCxn id="10" idx="0"/>
          </p:cNvCxnSpPr>
          <p:nvPr/>
        </p:nvCxnSpPr>
        <p:spPr>
          <a:xfrm>
            <a:off x="5087088"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5102098" y="4278496"/>
            <a:ext cx="389850" cy="461665"/>
          </a:xfrm>
          <a:prstGeom prst="rect">
            <a:avLst/>
          </a:prstGeom>
        </p:spPr>
        <p:txBody>
          <a:bodyPr wrap="none">
            <a:spAutoFit/>
          </a:bodyPr>
          <a:lstStyle/>
          <a:p>
            <a:r>
              <a:rPr lang="en-US" altLang="zh-CN" sz="2400" dirty="0">
                <a:solidFill>
                  <a:srgbClr val="632523"/>
                </a:solidFill>
                <a:latin typeface="Arial" panose="020B0604020202020204" pitchFamily="34" charset="0"/>
                <a:ea typeface="等线" panose="02010600030101010101" pitchFamily="2" charset="-122"/>
                <a:cs typeface="Arial Narrow"/>
              </a:rPr>
              <a:t>X</a:t>
            </a:r>
            <a:endParaRPr lang="zh-CN" altLang="en-US" sz="2400" dirty="0">
              <a:solidFill>
                <a:srgbClr val="632523"/>
              </a:solidFill>
              <a:latin typeface="Arial" panose="020B0604020202020204" pitchFamily="34" charset="0"/>
              <a:ea typeface="等线" panose="02010600030101010101" pitchFamily="2" charset="-122"/>
              <a:cs typeface="Arial Narrow"/>
            </a:endParaRPr>
          </a:p>
        </p:txBody>
      </p:sp>
    </p:spTree>
    <p:extLst>
      <p:ext uri="{BB962C8B-B14F-4D97-AF65-F5344CB8AC3E}">
        <p14:creationId xmlns:p14="http://schemas.microsoft.com/office/powerpoint/2010/main" val="2762707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Vulnerability</a:t>
            </a:r>
            <a:endParaRPr kumimoji="1" lang="zh-CN" altLang="en-US" dirty="0"/>
          </a:p>
        </p:txBody>
      </p:sp>
      <p:sp>
        <p:nvSpPr>
          <p:cNvPr id="3" name="内容占位符 2"/>
          <p:cNvSpPr>
            <a:spLocks noGrp="1"/>
          </p:cNvSpPr>
          <p:nvPr>
            <p:ph idx="1"/>
          </p:nvPr>
        </p:nvSpPr>
        <p:spPr>
          <a:xfrm>
            <a:off x="457200" y="1333501"/>
            <a:ext cx="8229600" cy="1884039"/>
          </a:xfrm>
        </p:spPr>
        <p:txBody>
          <a:bodyPr>
            <a:noAutofit/>
          </a:bodyPr>
          <a:lstStyle/>
          <a:p>
            <a:r>
              <a:rPr kumimoji="1" lang="en-US" altLang="zh-CN" sz="2000" dirty="0"/>
              <a:t>A function is defined in a </a:t>
            </a:r>
            <a:r>
              <a:rPr kumimoji="1" lang="en-US" altLang="zh-CN" sz="2000" dirty="0" err="1"/>
              <a:t>var</a:t>
            </a:r>
            <a:r>
              <a:rPr kumimoji="1" lang="en-US" altLang="zh-CN" sz="2000" dirty="0"/>
              <a:t>, which is exported</a:t>
            </a:r>
          </a:p>
          <a:p>
            <a:r>
              <a:rPr kumimoji="1" lang="en-US" altLang="zh-CN" sz="2000" dirty="0"/>
              <a:t>A child bash copies all of its parent’s </a:t>
            </a:r>
            <a:r>
              <a:rPr kumimoji="1" lang="en-US" altLang="zh-CN" sz="2000" dirty="0" err="1"/>
              <a:t>env</a:t>
            </a:r>
            <a:r>
              <a:rPr kumimoji="1" lang="en-US" altLang="zh-CN" sz="2000" dirty="0"/>
              <a:t> </a:t>
            </a:r>
            <a:r>
              <a:rPr kumimoji="1" lang="en-US" altLang="zh-CN" sz="2000" dirty="0" err="1"/>
              <a:t>vars</a:t>
            </a:r>
            <a:endParaRPr kumimoji="1" lang="en-US" altLang="zh-CN" sz="2000" dirty="0"/>
          </a:p>
          <a:p>
            <a:r>
              <a:rPr kumimoji="1" lang="en-US" altLang="zh-CN" sz="2000" dirty="0">
                <a:solidFill>
                  <a:srgbClr val="632523"/>
                </a:solidFill>
              </a:rPr>
              <a:t>The child will execute some code</a:t>
            </a:r>
            <a:r>
              <a:rPr kumimoji="1" lang="zh-CN" altLang="en-US" sz="2000" dirty="0">
                <a:solidFill>
                  <a:srgbClr val="632523"/>
                </a:solidFill>
              </a:rPr>
              <a:t> </a:t>
            </a:r>
            <a:r>
              <a:rPr kumimoji="1" lang="en-US" altLang="zh-CN" sz="2000" dirty="0">
                <a:solidFill>
                  <a:srgbClr val="632523"/>
                </a:solidFill>
              </a:rPr>
              <a:t>in</a:t>
            </a:r>
            <a:r>
              <a:rPr kumimoji="1" lang="zh-CN" altLang="en-US" sz="2000" dirty="0">
                <a:solidFill>
                  <a:srgbClr val="632523"/>
                </a:solidFill>
              </a:rPr>
              <a:t> </a:t>
            </a:r>
            <a:r>
              <a:rPr kumimoji="1" lang="en-US" altLang="zh-CN" sz="2000" dirty="0">
                <a:solidFill>
                  <a:srgbClr val="632523"/>
                </a:solidFill>
              </a:rPr>
              <a:t>a</a:t>
            </a:r>
            <a:r>
              <a:rPr kumimoji="1" lang="zh-CN" altLang="en-US" sz="2000" dirty="0">
                <a:solidFill>
                  <a:srgbClr val="632523"/>
                </a:solidFill>
              </a:rPr>
              <a:t> </a:t>
            </a:r>
            <a:r>
              <a:rPr kumimoji="1" lang="en-US" altLang="zh-CN" sz="2000" dirty="0" err="1">
                <a:solidFill>
                  <a:srgbClr val="632523"/>
                </a:solidFill>
              </a:rPr>
              <a:t>var</a:t>
            </a:r>
            <a:r>
              <a:rPr kumimoji="1" lang="en-US" altLang="zh-CN" sz="2000" dirty="0">
                <a:solidFill>
                  <a:srgbClr val="632523"/>
                </a:solidFill>
              </a:rPr>
              <a:t> during the copy!</a:t>
            </a:r>
            <a:endParaRPr kumimoji="1" lang="zh-CN" altLang="en-US" sz="2000" dirty="0">
              <a:solidFill>
                <a:srgbClr val="632523"/>
              </a:solidFill>
            </a:endParaRPr>
          </a:p>
        </p:txBody>
      </p:sp>
      <p:sp>
        <p:nvSpPr>
          <p:cNvPr id="4" name="内容占位符 2"/>
          <p:cNvSpPr txBox="1">
            <a:spLocks/>
          </p:cNvSpPr>
          <p:nvPr/>
        </p:nvSpPr>
        <p:spPr>
          <a:xfrm>
            <a:off x="827584" y="3001516"/>
            <a:ext cx="7416824" cy="2448272"/>
          </a:xfrm>
          <a:prstGeom prst="rect">
            <a:avLst/>
          </a:prstGeom>
          <a:ln>
            <a:solidFill>
              <a:srgbClr val="1F497D"/>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yriad Pro Light SemiCond"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Light SemiCond"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Light SemiCond"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Light SemiCon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1800" dirty="0">
                <a:latin typeface="Arial" panose="020B0604020202020204" pitchFamily="34" charset="0"/>
                <a:ea typeface="等线" panose="02010600030101010101" pitchFamily="2" charset="-122"/>
              </a:rPr>
              <a:t>$ export X='() { echo "inside X"; }; echo "outside X";'</a:t>
            </a:r>
          </a:p>
          <a:p>
            <a:pPr marL="0" indent="0">
              <a:buFont typeface="Arial" pitchFamily="34" charset="0"/>
              <a:buNone/>
            </a:pPr>
            <a:r>
              <a:rPr kumimoji="1" lang="en-US" altLang="zh-CN" sz="1800" dirty="0">
                <a:latin typeface="Arial" panose="020B0604020202020204" pitchFamily="34" charset="0"/>
                <a:ea typeface="等线" panose="02010600030101010101" pitchFamily="2" charset="-122"/>
              </a:rPr>
              <a:t>$ bash</a:t>
            </a:r>
          </a:p>
          <a:p>
            <a:pPr marL="0" indent="0">
              <a:buFont typeface="Arial" pitchFamily="34" charset="0"/>
              <a:buNone/>
            </a:pPr>
            <a:r>
              <a:rPr kumimoji="1" lang="en-US" altLang="zh-CN" sz="1800" dirty="0">
                <a:solidFill>
                  <a:srgbClr val="632523"/>
                </a:solidFill>
                <a:latin typeface="Arial" panose="020B0604020202020204" pitchFamily="34" charset="0"/>
                <a:ea typeface="等线" panose="02010600030101010101" pitchFamily="2" charset="-122"/>
              </a:rPr>
              <a:t>outside X</a:t>
            </a:r>
          </a:p>
          <a:p>
            <a:pPr marL="0" indent="0">
              <a:buFont typeface="Arial" pitchFamily="34" charset="0"/>
              <a:buNone/>
            </a:pPr>
            <a:r>
              <a:rPr kumimoji="1" lang="en-US" altLang="zh-CN" sz="1800" dirty="0">
                <a:latin typeface="Arial" panose="020B0604020202020204" pitchFamily="34" charset="0"/>
                <a:ea typeface="等线" panose="02010600030101010101" pitchFamily="2" charset="-122"/>
              </a:rPr>
              <a:t>$</a:t>
            </a:r>
            <a:r>
              <a:rPr kumimoji="1" lang="zh-CN" altLang="en-US" sz="1800" dirty="0">
                <a:latin typeface="Arial" panose="020B0604020202020204" pitchFamily="34" charset="0"/>
                <a:ea typeface="等线" panose="02010600030101010101" pitchFamily="2" charset="-122"/>
              </a:rPr>
              <a:t> </a:t>
            </a:r>
            <a:r>
              <a:rPr kumimoji="1" lang="en-US" altLang="zh-CN" sz="1800" dirty="0" err="1">
                <a:latin typeface="Arial" panose="020B0604020202020204" pitchFamily="34" charset="0"/>
                <a:ea typeface="等线" panose="02010600030101010101" pitchFamily="2" charset="-122"/>
              </a:rPr>
              <a:t>env</a:t>
            </a:r>
            <a:endParaRPr kumimoji="1" lang="en-US" altLang="zh-CN" sz="1800" dirty="0">
              <a:latin typeface="Arial" panose="020B0604020202020204" pitchFamily="34" charset="0"/>
              <a:ea typeface="等线" panose="02010600030101010101" pitchFamily="2" charset="-122"/>
            </a:endParaRPr>
          </a:p>
          <a:p>
            <a:pPr marL="0" indent="0">
              <a:buFont typeface="Arial" pitchFamily="34" charset="0"/>
              <a:buNone/>
            </a:pPr>
            <a:r>
              <a:rPr kumimoji="1" lang="en-US" altLang="zh-CN" sz="1800" dirty="0">
                <a:latin typeface="Arial" panose="020B0604020202020204" pitchFamily="34" charset="0"/>
                <a:ea typeface="等线" panose="02010600030101010101" pitchFamily="2" charset="-122"/>
              </a:rPr>
              <a:t>…</a:t>
            </a:r>
          </a:p>
          <a:p>
            <a:pPr marL="0" indent="0">
              <a:buNone/>
            </a:pPr>
            <a:r>
              <a:rPr kumimoji="1" lang="es-ES_tradnl" altLang="zh-CN" sz="1800" dirty="0">
                <a:latin typeface="Arial" panose="020B0604020202020204" pitchFamily="34" charset="0"/>
                <a:ea typeface="等线" panose="02010600030101010101" pitchFamily="2" charset="-122"/>
              </a:rPr>
              <a:t>X=() {  echo “</a:t>
            </a:r>
            <a:r>
              <a:rPr kumimoji="1" lang="es-ES_tradnl" altLang="zh-CN" sz="1800" dirty="0" err="1">
                <a:latin typeface="Arial" panose="020B0604020202020204" pitchFamily="34" charset="0"/>
                <a:ea typeface="等线" panose="02010600030101010101" pitchFamily="2" charset="-122"/>
              </a:rPr>
              <a:t>inside</a:t>
            </a:r>
            <a:r>
              <a:rPr kumimoji="1" lang="es-ES_tradnl" altLang="zh-CN" sz="1800" dirty="0">
                <a:latin typeface="Arial" panose="020B0604020202020204" pitchFamily="34" charset="0"/>
                <a:ea typeface="等线" panose="02010600030101010101" pitchFamily="2" charset="-122"/>
              </a:rPr>
              <a:t> X”</a:t>
            </a:r>
            <a:r>
              <a:rPr kumimoji="1" lang="zh-CN" altLang="en-US" sz="1800" dirty="0">
                <a:latin typeface="Arial" panose="020B0604020202020204" pitchFamily="34" charset="0"/>
                <a:ea typeface="等线" panose="02010600030101010101" pitchFamily="2" charset="-122"/>
              </a:rPr>
              <a:t> </a:t>
            </a:r>
            <a:r>
              <a:rPr kumimoji="1" lang="es-ES_tradnl" altLang="zh-CN" sz="1800" dirty="0">
                <a:latin typeface="Arial" panose="020B0604020202020204" pitchFamily="34" charset="0"/>
                <a:ea typeface="等线" panose="02010600030101010101" pitchFamily="2" charset="-122"/>
              </a:rPr>
              <a:t>}</a:t>
            </a:r>
          </a:p>
          <a:p>
            <a:pPr marL="0" indent="0">
              <a:buNone/>
            </a:pPr>
            <a:r>
              <a:rPr kumimoji="1" lang="es-ES_tradnl" altLang="zh-CN" sz="1800" dirty="0">
                <a:latin typeface="Arial" panose="020B0604020202020204" pitchFamily="34" charset="0"/>
                <a:ea typeface="等线" panose="02010600030101010101" pitchFamily="2" charset="-122"/>
              </a:rPr>
              <a:t>…</a:t>
            </a:r>
            <a:endParaRPr kumimoji="1" lang="en-US" altLang="zh-CN" sz="1800" dirty="0">
              <a:latin typeface="Arial" panose="020B0604020202020204" pitchFamily="34" charset="0"/>
              <a:ea typeface="等线" panose="02010600030101010101" pitchFamily="2" charset="-122"/>
            </a:endParaRPr>
          </a:p>
          <a:p>
            <a:pPr marL="0" indent="0">
              <a:buFont typeface="Arial" pitchFamily="34" charset="0"/>
              <a:buNone/>
            </a:pPr>
            <a:endParaRPr kumimoji="1" lang="zh-CN" altLang="en-US" sz="1800" dirty="0">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784427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Vulnerability</a:t>
            </a:r>
            <a:endParaRPr kumimoji="1" lang="zh-CN" altLang="en-US" dirty="0"/>
          </a:p>
        </p:txBody>
      </p:sp>
      <p:sp>
        <p:nvSpPr>
          <p:cNvPr id="3" name="内容占位符 2"/>
          <p:cNvSpPr>
            <a:spLocks noGrp="1"/>
          </p:cNvSpPr>
          <p:nvPr>
            <p:ph idx="1"/>
          </p:nvPr>
        </p:nvSpPr>
        <p:spPr>
          <a:xfrm>
            <a:off x="457200" y="1333501"/>
            <a:ext cx="8229600" cy="3900264"/>
          </a:xfrm>
        </p:spPr>
        <p:txBody>
          <a:bodyPr>
            <a:normAutofit/>
          </a:bodyPr>
          <a:lstStyle/>
          <a:p>
            <a:r>
              <a:rPr kumimoji="1" lang="en-US" altLang="zh-CN" sz="2400" dirty="0" err="1"/>
              <a:t>env</a:t>
            </a:r>
            <a:r>
              <a:rPr kumimoji="1" lang="en-US" altLang="zh-CN" sz="2400" dirty="0"/>
              <a:t> VAR='() { :;}; echo Bash is vulnerable!' bash -c "echo Bash Test”</a:t>
            </a:r>
          </a:p>
          <a:p>
            <a:pPr lvl="1"/>
            <a:r>
              <a:rPr kumimoji="1" lang="en-US" altLang="zh-CN" sz="2000" dirty="0"/>
              <a:t>‘:’ means ‘/bin/true’, which returns true and return</a:t>
            </a:r>
          </a:p>
          <a:p>
            <a:pPr marL="0" indent="0">
              <a:buNone/>
            </a:pPr>
            <a:endParaRPr kumimoji="1" lang="en-US" altLang="zh-CN" sz="2400" dirty="0"/>
          </a:p>
          <a:p>
            <a:r>
              <a:rPr kumimoji="1" lang="en-US" altLang="zh-CN" sz="2400" dirty="0"/>
              <a:t>Now</a:t>
            </a:r>
            <a:r>
              <a:rPr kumimoji="1" lang="zh-CN" altLang="en-US" sz="2400" dirty="0"/>
              <a:t> </a:t>
            </a:r>
            <a:r>
              <a:rPr kumimoji="1" lang="en-US" altLang="zh-CN" sz="2400" dirty="0"/>
              <a:t>please</a:t>
            </a:r>
            <a:r>
              <a:rPr kumimoji="1" lang="zh-CN" altLang="en-US" sz="2400" dirty="0"/>
              <a:t> </a:t>
            </a:r>
            <a:r>
              <a:rPr kumimoji="1" lang="en-US" altLang="zh-CN" sz="2400" dirty="0"/>
              <a:t>explain</a:t>
            </a:r>
            <a:r>
              <a:rPr kumimoji="1" lang="zh-CN" altLang="en-US" sz="2400" dirty="0"/>
              <a:t> </a:t>
            </a:r>
            <a:r>
              <a:rPr kumimoji="1" lang="en-US" altLang="zh-CN" sz="2400" dirty="0"/>
              <a:t>this</a:t>
            </a:r>
            <a:r>
              <a:rPr kumimoji="1" lang="zh-CN" altLang="en-US" sz="2400" dirty="0"/>
              <a:t> </a:t>
            </a:r>
            <a:r>
              <a:rPr kumimoji="1" lang="en-US" altLang="zh-CN" sz="2400" dirty="0"/>
              <a:t>test</a:t>
            </a:r>
            <a:r>
              <a:rPr kumimoji="1" lang="zh-CN" altLang="en-US" sz="2400" dirty="0"/>
              <a:t> </a:t>
            </a:r>
            <a:r>
              <a:rPr kumimoji="1" lang="en-US" altLang="zh-CN" sz="2400" dirty="0"/>
              <a:t>by</a:t>
            </a:r>
            <a:r>
              <a:rPr kumimoji="1" lang="zh-CN" altLang="en-US" sz="2400" dirty="0"/>
              <a:t> </a:t>
            </a:r>
            <a:r>
              <a:rPr kumimoji="1" lang="en-US" altLang="zh-CN" sz="2400" dirty="0"/>
              <a:t>yourselves</a:t>
            </a:r>
          </a:p>
          <a:p>
            <a:pPr lvl="1"/>
            <a:r>
              <a:rPr kumimoji="1" lang="en-US" altLang="zh-CN" sz="2000" dirty="0"/>
              <a:t>What would be executed during bash forking?</a:t>
            </a:r>
          </a:p>
          <a:p>
            <a:pPr lvl="1"/>
            <a:r>
              <a:rPr kumimoji="1" lang="en-US" altLang="zh-CN" sz="2000" dirty="0"/>
              <a:t>What can an attacker do if she can define such VAR?</a:t>
            </a:r>
          </a:p>
        </p:txBody>
      </p:sp>
    </p:spTree>
    <p:extLst>
      <p:ext uri="{BB962C8B-B14F-4D97-AF65-F5344CB8AC3E}">
        <p14:creationId xmlns:p14="http://schemas.microsoft.com/office/powerpoint/2010/main" val="637170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Big Deal?</a:t>
            </a:r>
            <a:endParaRPr kumimoji="1" lang="zh-CN" altLang="en-US" dirty="0"/>
          </a:p>
        </p:txBody>
      </p:sp>
      <p:sp>
        <p:nvSpPr>
          <p:cNvPr id="3" name="内容占位符 2"/>
          <p:cNvSpPr>
            <a:spLocks noGrp="1"/>
          </p:cNvSpPr>
          <p:nvPr>
            <p:ph idx="1"/>
          </p:nvPr>
        </p:nvSpPr>
        <p:spPr/>
        <p:txBody>
          <a:bodyPr/>
          <a:lstStyle/>
          <a:p>
            <a:r>
              <a:rPr kumimoji="1" lang="en-US" altLang="zh-CN" dirty="0"/>
              <a:t>On apache server,</a:t>
            </a:r>
            <a:r>
              <a:rPr kumimoji="1" lang="zh-CN" altLang="en-US" dirty="0"/>
              <a:t> </a:t>
            </a:r>
            <a:r>
              <a:rPr kumimoji="1" lang="en-US" altLang="zh-CN" dirty="0"/>
              <a:t>it</a:t>
            </a:r>
            <a:r>
              <a:rPr kumimoji="1" lang="zh-CN" altLang="en-US" dirty="0"/>
              <a:t> </a:t>
            </a:r>
            <a:r>
              <a:rPr kumimoji="1" lang="en-US" altLang="zh-CN" dirty="0"/>
              <a:t>is</a:t>
            </a:r>
            <a:r>
              <a:rPr kumimoji="1" lang="zh-CN" altLang="en-US" dirty="0"/>
              <a:t> </a:t>
            </a:r>
            <a:r>
              <a:rPr kumimoji="1" lang="en-US" altLang="zh-CN" dirty="0"/>
              <a:t>typical</a:t>
            </a:r>
            <a:r>
              <a:rPr kumimoji="1" lang="zh-CN" altLang="en-US" dirty="0"/>
              <a:t> </a:t>
            </a:r>
            <a:r>
              <a:rPr kumimoji="1" lang="en-US" altLang="zh-CN" dirty="0"/>
              <a:t>to</a:t>
            </a:r>
            <a:r>
              <a:rPr kumimoji="1" lang="zh-CN" altLang="en-US" dirty="0"/>
              <a:t> </a:t>
            </a:r>
            <a:r>
              <a:rPr kumimoji="1" lang="en-US" altLang="zh-CN" dirty="0"/>
              <a:t>fork</a:t>
            </a:r>
            <a:r>
              <a:rPr kumimoji="1" lang="zh-CN" altLang="en-US" dirty="0"/>
              <a:t> </a:t>
            </a:r>
            <a:r>
              <a:rPr kumimoji="1" lang="en-US" altLang="zh-CN" dirty="0"/>
              <a:t>a</a:t>
            </a:r>
            <a:r>
              <a:rPr kumimoji="1" lang="zh-CN" altLang="en-US" dirty="0"/>
              <a:t> </a:t>
            </a:r>
            <a:r>
              <a:rPr kumimoji="1" lang="en-US" altLang="zh-CN" dirty="0"/>
              <a:t>child</a:t>
            </a:r>
            <a:r>
              <a:rPr kumimoji="1" lang="zh-CN" altLang="en-US" dirty="0"/>
              <a:t> </a:t>
            </a:r>
            <a:r>
              <a:rPr kumimoji="1" lang="en-US" altLang="zh-CN" dirty="0"/>
              <a:t>process</a:t>
            </a:r>
            <a:r>
              <a:rPr kumimoji="1" lang="zh-CN" altLang="en-US" dirty="0"/>
              <a:t> </a:t>
            </a:r>
            <a:r>
              <a:rPr kumimoji="1" lang="en-US" altLang="zh-CN" dirty="0"/>
              <a:t>for</a:t>
            </a:r>
            <a:r>
              <a:rPr kumimoji="1" lang="zh-CN" altLang="en-US" dirty="0"/>
              <a:t> </a:t>
            </a:r>
            <a:r>
              <a:rPr kumimoji="1" lang="en-US" altLang="zh-CN" dirty="0"/>
              <a:t>each</a:t>
            </a:r>
            <a:r>
              <a:rPr kumimoji="1" lang="zh-CN" altLang="en-US" dirty="0"/>
              <a:t> </a:t>
            </a:r>
            <a:r>
              <a:rPr kumimoji="1" lang="en-US" altLang="zh-CN" dirty="0"/>
              <a:t>HTTP</a:t>
            </a:r>
            <a:r>
              <a:rPr kumimoji="1" lang="zh-CN" altLang="en-US" dirty="0"/>
              <a:t> </a:t>
            </a:r>
            <a:r>
              <a:rPr kumimoji="1" lang="en-US" altLang="zh-CN" dirty="0"/>
              <a:t>client</a:t>
            </a:r>
          </a:p>
          <a:p>
            <a:pPr lvl="1"/>
            <a:r>
              <a:rPr kumimoji="1" lang="en-US" altLang="zh-CN" dirty="0"/>
              <a:t>Use</a:t>
            </a:r>
            <a:r>
              <a:rPr kumimoji="1" lang="zh-CN" altLang="en-US" dirty="0"/>
              <a:t> </a:t>
            </a:r>
            <a:r>
              <a:rPr kumimoji="1" lang="en-US" altLang="zh-CN" dirty="0"/>
              <a:t>bash</a:t>
            </a:r>
            <a:r>
              <a:rPr kumimoji="1" lang="zh-CN" altLang="en-US" dirty="0"/>
              <a:t> </a:t>
            </a:r>
            <a:r>
              <a:rPr kumimoji="1" lang="en-US" altLang="zh-CN" i="1" dirty="0" err="1"/>
              <a:t>env</a:t>
            </a:r>
            <a:r>
              <a:rPr kumimoji="1" lang="zh-CN" altLang="en-US" dirty="0"/>
              <a:t> </a:t>
            </a:r>
            <a:r>
              <a:rPr kumimoji="1" lang="en-US" altLang="zh-CN" dirty="0"/>
              <a:t>variables</a:t>
            </a:r>
            <a:r>
              <a:rPr kumimoji="1" lang="zh-CN" altLang="en-US" dirty="0"/>
              <a:t> </a:t>
            </a:r>
            <a:r>
              <a:rPr kumimoji="1" lang="en-US" altLang="zh-CN" dirty="0"/>
              <a:t>a</a:t>
            </a:r>
            <a:r>
              <a:rPr kumimoji="1" lang="zh-CN" altLang="en-US" dirty="0"/>
              <a:t> </a:t>
            </a:r>
            <a:r>
              <a:rPr kumimoji="1" lang="en-US" altLang="zh-CN" dirty="0"/>
              <a:t>lot</a:t>
            </a:r>
          </a:p>
          <a:p>
            <a:pPr lvl="1"/>
            <a:endParaRPr kumimoji="1" lang="en-US" altLang="zh-CN" dirty="0"/>
          </a:p>
          <a:p>
            <a:r>
              <a:rPr kumimoji="1" lang="en-US" altLang="zh-CN" dirty="0"/>
              <a:t>A</a:t>
            </a:r>
            <a:r>
              <a:rPr kumimoji="1" lang="zh-CN" altLang="en-US" dirty="0"/>
              <a:t> </a:t>
            </a:r>
            <a:r>
              <a:rPr kumimoji="1" lang="en-US" altLang="zh-CN" dirty="0"/>
              <a:t>DHCP</a:t>
            </a:r>
            <a:r>
              <a:rPr kumimoji="1" lang="zh-CN" altLang="en-US" dirty="0"/>
              <a:t> </a:t>
            </a:r>
            <a:r>
              <a:rPr kumimoji="1" lang="en-US" altLang="zh-CN" dirty="0"/>
              <a:t>client</a:t>
            </a:r>
            <a:r>
              <a:rPr kumimoji="1" lang="zh-CN" altLang="en-US" dirty="0"/>
              <a:t> </a:t>
            </a:r>
            <a:r>
              <a:rPr kumimoji="1" lang="en-US" altLang="zh-CN" dirty="0"/>
              <a:t>may</a:t>
            </a:r>
            <a:r>
              <a:rPr kumimoji="1" lang="zh-CN" altLang="en-US" dirty="0"/>
              <a:t> </a:t>
            </a:r>
            <a:r>
              <a:rPr kumimoji="1" lang="en-US" altLang="zh-CN" dirty="0"/>
              <a:t>get</a:t>
            </a:r>
            <a:r>
              <a:rPr kumimoji="1" lang="zh-CN" altLang="en-US" dirty="0"/>
              <a:t> </a:t>
            </a:r>
            <a:r>
              <a:rPr kumimoji="1" lang="en-US" altLang="zh-CN" dirty="0"/>
              <a:t>malicious</a:t>
            </a:r>
            <a:r>
              <a:rPr kumimoji="1" lang="zh-CN" altLang="en-US" dirty="0"/>
              <a:t> </a:t>
            </a:r>
            <a:r>
              <a:rPr kumimoji="1" lang="en-US" altLang="zh-CN" dirty="0"/>
              <a:t>value</a:t>
            </a:r>
            <a:r>
              <a:rPr kumimoji="1" lang="zh-CN" altLang="en-US" dirty="0"/>
              <a:t> </a:t>
            </a:r>
            <a:r>
              <a:rPr kumimoji="1" lang="en-US" altLang="zh-CN" dirty="0"/>
              <a:t>from</a:t>
            </a:r>
            <a:r>
              <a:rPr kumimoji="1" lang="zh-CN" altLang="en-US" dirty="0"/>
              <a:t> </a:t>
            </a:r>
            <a:r>
              <a:rPr kumimoji="1" lang="en-US" altLang="zh-CN" dirty="0"/>
              <a:t>a</a:t>
            </a:r>
            <a:r>
              <a:rPr kumimoji="1" lang="zh-CN" altLang="en-US" dirty="0"/>
              <a:t> </a:t>
            </a:r>
            <a:r>
              <a:rPr kumimoji="1" lang="en-US" altLang="zh-CN" dirty="0"/>
              <a:t>malicious</a:t>
            </a:r>
            <a:r>
              <a:rPr kumimoji="1" lang="zh-CN" altLang="en-US" dirty="0"/>
              <a:t> </a:t>
            </a:r>
            <a:r>
              <a:rPr kumimoji="1" lang="en-US" altLang="zh-CN" dirty="0"/>
              <a:t>DHCP</a:t>
            </a:r>
            <a:r>
              <a:rPr kumimoji="1" lang="zh-CN" altLang="en-US" dirty="0"/>
              <a:t> </a:t>
            </a:r>
            <a:r>
              <a:rPr kumimoji="1" lang="en-US" altLang="zh-CN" dirty="0"/>
              <a:t>server</a:t>
            </a:r>
            <a:endParaRPr kumimoji="1" lang="zh-CN" altLang="en-US" dirty="0"/>
          </a:p>
        </p:txBody>
      </p:sp>
    </p:spTree>
    <p:extLst>
      <p:ext uri="{BB962C8B-B14F-4D97-AF65-F5344CB8AC3E}">
        <p14:creationId xmlns:p14="http://schemas.microsoft.com/office/powerpoint/2010/main" val="28847909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Hard</a:t>
            </a:r>
            <a:r>
              <a:rPr kumimoji="1" lang="zh-CN" altLang="en-US" dirty="0"/>
              <a:t> </a:t>
            </a:r>
            <a:r>
              <a:rPr kumimoji="1" lang="en-US" altLang="zh-CN" dirty="0"/>
              <a:t>to</a:t>
            </a:r>
            <a:r>
              <a:rPr kumimoji="1" lang="zh-CN" altLang="en-US" dirty="0"/>
              <a:t> </a:t>
            </a:r>
            <a:r>
              <a:rPr kumimoji="1" lang="en-US" altLang="zh-CN" dirty="0"/>
              <a:t>Fix</a:t>
            </a:r>
            <a:endParaRPr kumimoji="1" lang="zh-CN" altLang="en-US" dirty="0"/>
          </a:p>
        </p:txBody>
      </p:sp>
      <p:sp>
        <p:nvSpPr>
          <p:cNvPr id="3" name="内容占位符 2"/>
          <p:cNvSpPr>
            <a:spLocks noGrp="1"/>
          </p:cNvSpPr>
          <p:nvPr>
            <p:ph idx="1"/>
          </p:nvPr>
        </p:nvSpPr>
        <p:spPr/>
        <p:txBody>
          <a:bodyPr>
            <a:normAutofit/>
          </a:bodyPr>
          <a:lstStyle/>
          <a:p>
            <a:r>
              <a:rPr kumimoji="1" lang="es-ES_tradnl" altLang="zh-CN" sz="2000" dirty="0" err="1"/>
              <a:t>env</a:t>
            </a:r>
            <a:r>
              <a:rPr kumimoji="1" lang="es-ES_tradnl" altLang="zh-CN" sz="2000" dirty="0"/>
              <a:t> X='() { (a)=&gt;\' </a:t>
            </a:r>
            <a:r>
              <a:rPr kumimoji="1" lang="es-ES_tradnl" altLang="zh-CN" sz="2000" dirty="0" err="1"/>
              <a:t>sh</a:t>
            </a:r>
            <a:r>
              <a:rPr kumimoji="1" lang="es-ES_tradnl" altLang="zh-CN" sz="2000" dirty="0"/>
              <a:t> -c "echo date"; </a:t>
            </a:r>
            <a:r>
              <a:rPr kumimoji="1" lang="es-ES_tradnl" altLang="zh-CN" sz="2000" dirty="0" err="1"/>
              <a:t>cat</a:t>
            </a:r>
            <a:r>
              <a:rPr kumimoji="1" lang="es-ES_tradnl" altLang="zh-CN" sz="2000" dirty="0"/>
              <a:t> echo</a:t>
            </a:r>
          </a:p>
          <a:p>
            <a:pPr lvl="1"/>
            <a:r>
              <a:rPr kumimoji="1" lang="es-ES_tradnl" altLang="zh-CN" sz="1800" dirty="0"/>
              <a:t>‘(a)=</a:t>
            </a:r>
            <a:r>
              <a:rPr kumimoji="1" lang="en-US" altLang="zh-CN" sz="1800" dirty="0"/>
              <a:t>‘</a:t>
            </a:r>
            <a:r>
              <a:rPr kumimoji="1" lang="zh-CN" altLang="en-US" sz="1800" dirty="0"/>
              <a:t> </a:t>
            </a:r>
            <a:r>
              <a:rPr kumimoji="1" lang="en-US" altLang="zh-CN" sz="1800" dirty="0"/>
              <a:t>is</a:t>
            </a:r>
            <a:r>
              <a:rPr kumimoji="1" lang="zh-CN" altLang="en-US" sz="1800" dirty="0"/>
              <a:t> </a:t>
            </a:r>
            <a:r>
              <a:rPr kumimoji="1" lang="en-US" altLang="zh-CN" sz="1800" dirty="0"/>
              <a:t>to</a:t>
            </a:r>
            <a:r>
              <a:rPr kumimoji="1" lang="zh-CN" altLang="en-US" sz="1800" dirty="0"/>
              <a:t> </a:t>
            </a:r>
            <a:r>
              <a:rPr kumimoji="1" lang="en-US" altLang="zh-CN" sz="1800" dirty="0"/>
              <a:t>trigger</a:t>
            </a:r>
            <a:r>
              <a:rPr kumimoji="1" lang="zh-CN" altLang="en-US" sz="1800" dirty="0"/>
              <a:t> </a:t>
            </a:r>
            <a:r>
              <a:rPr kumimoji="1" lang="en-US" altLang="zh-CN" sz="1800" dirty="0"/>
              <a:t>an</a:t>
            </a:r>
            <a:r>
              <a:rPr kumimoji="1" lang="zh-CN" altLang="en-US" sz="1800" dirty="0"/>
              <a:t> </a:t>
            </a:r>
            <a:r>
              <a:rPr kumimoji="1" lang="en-US" altLang="zh-CN" sz="1800" dirty="0"/>
              <a:t>error</a:t>
            </a:r>
          </a:p>
          <a:p>
            <a:pPr lvl="1"/>
            <a:r>
              <a:rPr kumimoji="1" lang="en-US" altLang="zh-CN" sz="1800" dirty="0"/>
              <a:t>Then</a:t>
            </a:r>
            <a:r>
              <a:rPr kumimoji="1" lang="zh-CN" altLang="en-US" sz="1800" dirty="0"/>
              <a:t> </a:t>
            </a:r>
            <a:r>
              <a:rPr kumimoji="1" lang="en-US" altLang="zh-CN" sz="1800" dirty="0"/>
              <a:t>only</a:t>
            </a:r>
            <a:r>
              <a:rPr kumimoji="1" lang="zh-CN" altLang="en-US" sz="1800" dirty="0"/>
              <a:t> </a:t>
            </a:r>
            <a:r>
              <a:rPr kumimoji="1" lang="en-US" altLang="zh-CN" sz="1800" dirty="0"/>
              <a:t>‘&gt;\’</a:t>
            </a:r>
            <a:r>
              <a:rPr kumimoji="1" lang="zh-CN" altLang="en-US" sz="1800" dirty="0"/>
              <a:t> </a:t>
            </a:r>
            <a:r>
              <a:rPr kumimoji="1" lang="en-US" altLang="zh-CN" sz="1800" dirty="0"/>
              <a:t>left</a:t>
            </a:r>
            <a:r>
              <a:rPr kumimoji="1" lang="zh-CN" altLang="en-US" sz="1800" dirty="0"/>
              <a:t> </a:t>
            </a:r>
            <a:r>
              <a:rPr kumimoji="1" lang="en-US" altLang="zh-CN" sz="1800" dirty="0"/>
              <a:t>in</a:t>
            </a:r>
            <a:r>
              <a:rPr kumimoji="1" lang="zh-CN" altLang="en-US" sz="1800" dirty="0"/>
              <a:t> </a:t>
            </a:r>
            <a:r>
              <a:rPr kumimoji="1" lang="en-US" altLang="zh-CN" sz="1800" dirty="0"/>
              <a:t>the</a:t>
            </a:r>
            <a:r>
              <a:rPr kumimoji="1" lang="zh-CN" altLang="en-US" sz="1800" dirty="0"/>
              <a:t> </a:t>
            </a:r>
            <a:r>
              <a:rPr kumimoji="1" lang="en-US" altLang="zh-CN" sz="1800" dirty="0"/>
              <a:t>buffer</a:t>
            </a:r>
          </a:p>
          <a:p>
            <a:pPr lvl="1"/>
            <a:r>
              <a:rPr kumimoji="1" lang="en-US" altLang="zh-CN" sz="1800" dirty="0"/>
              <a:t>Bash</a:t>
            </a:r>
            <a:r>
              <a:rPr kumimoji="1" lang="zh-CN" altLang="en-US" sz="1800" dirty="0"/>
              <a:t> </a:t>
            </a:r>
            <a:r>
              <a:rPr kumimoji="1" lang="en-US" altLang="zh-CN" sz="1800" dirty="0"/>
              <a:t>will</a:t>
            </a:r>
            <a:r>
              <a:rPr kumimoji="1" lang="zh-CN" altLang="en-US" sz="1800" dirty="0"/>
              <a:t> </a:t>
            </a:r>
            <a:r>
              <a:rPr kumimoji="1" lang="en-US" altLang="zh-CN" sz="1800" dirty="0"/>
              <a:t>then</a:t>
            </a:r>
            <a:r>
              <a:rPr kumimoji="1" lang="zh-CN" altLang="en-US" sz="1800" dirty="0"/>
              <a:t> </a:t>
            </a:r>
            <a:r>
              <a:rPr kumimoji="1" lang="en-US" altLang="zh-CN" sz="1800" dirty="0"/>
              <a:t>put</a:t>
            </a:r>
            <a:r>
              <a:rPr kumimoji="1" lang="zh-CN" altLang="en-US" sz="1800" dirty="0"/>
              <a:t> </a:t>
            </a:r>
            <a:r>
              <a:rPr kumimoji="1" lang="en-US" altLang="zh-CN" sz="1800" dirty="0"/>
              <a:t>‘echo</a:t>
            </a:r>
            <a:r>
              <a:rPr kumimoji="1" lang="zh-CN" altLang="en-US" sz="1800" dirty="0"/>
              <a:t> </a:t>
            </a:r>
            <a:r>
              <a:rPr kumimoji="1" lang="en-US" altLang="zh-CN" sz="1800" dirty="0"/>
              <a:t>data’</a:t>
            </a:r>
            <a:r>
              <a:rPr kumimoji="1" lang="zh-CN" altLang="en-US" sz="1800" dirty="0"/>
              <a:t> </a:t>
            </a:r>
            <a:r>
              <a:rPr kumimoji="1" lang="en-US" altLang="zh-CN" sz="1800" dirty="0"/>
              <a:t>in</a:t>
            </a:r>
            <a:r>
              <a:rPr kumimoji="1" lang="zh-CN" altLang="en-US" sz="1800" dirty="0"/>
              <a:t> </a:t>
            </a:r>
            <a:r>
              <a:rPr kumimoji="1" lang="en-US" altLang="zh-CN" sz="1800" dirty="0"/>
              <a:t>the</a:t>
            </a:r>
            <a:r>
              <a:rPr kumimoji="1" lang="zh-CN" altLang="en-US" sz="1800" dirty="0"/>
              <a:t> </a:t>
            </a:r>
            <a:r>
              <a:rPr kumimoji="1" lang="en-US" altLang="zh-CN" sz="1800" dirty="0"/>
              <a:t>buffer</a:t>
            </a:r>
            <a:r>
              <a:rPr kumimoji="1" lang="zh-CN" altLang="en-US" sz="1800" dirty="0"/>
              <a:t> </a:t>
            </a:r>
            <a:r>
              <a:rPr kumimoji="1" lang="en-US" altLang="zh-CN" sz="1800" dirty="0"/>
              <a:t>to</a:t>
            </a:r>
            <a:r>
              <a:rPr kumimoji="1" lang="zh-CN" altLang="en-US" sz="1800" dirty="0"/>
              <a:t> </a:t>
            </a:r>
            <a:r>
              <a:rPr kumimoji="1" lang="en-US" altLang="zh-CN" sz="1800" dirty="0"/>
              <a:t>execute</a:t>
            </a:r>
          </a:p>
          <a:p>
            <a:pPr lvl="1"/>
            <a:endParaRPr kumimoji="1" lang="en-US" altLang="zh-CN" sz="1800" dirty="0"/>
          </a:p>
          <a:p>
            <a:pPr marL="457200" lvl="1" indent="0">
              <a:buNone/>
            </a:pPr>
            <a:r>
              <a:rPr kumimoji="1" lang="zh-CN" altLang="zh-CN" sz="1800" dirty="0"/>
              <a:t>&gt;</a:t>
            </a:r>
            <a:r>
              <a:rPr kumimoji="1" lang="en-US" altLang="zh-CN" sz="1800" dirty="0"/>
              <a:t>\</a:t>
            </a:r>
          </a:p>
          <a:p>
            <a:pPr marL="457200" lvl="1" indent="0">
              <a:buNone/>
            </a:pPr>
            <a:r>
              <a:rPr kumimoji="1" lang="en-US" altLang="zh-CN" sz="1800" dirty="0"/>
              <a:t>echo</a:t>
            </a:r>
            <a:r>
              <a:rPr kumimoji="1" lang="zh-CN" altLang="en-US" sz="1800" dirty="0"/>
              <a:t> </a:t>
            </a:r>
            <a:r>
              <a:rPr kumimoji="1" lang="en-US" altLang="zh-CN" sz="1800" dirty="0"/>
              <a:t>date</a:t>
            </a:r>
            <a:r>
              <a:rPr kumimoji="1" lang="zh-CN" altLang="en-US" sz="1800" dirty="0"/>
              <a:t>             </a:t>
            </a:r>
            <a:r>
              <a:rPr kumimoji="1" lang="en-US" altLang="zh-CN" sz="1800" dirty="0"/>
              <a:t>&gt;echo date               date &gt;echo</a:t>
            </a:r>
          </a:p>
        </p:txBody>
      </p:sp>
      <p:cxnSp>
        <p:nvCxnSpPr>
          <p:cNvPr id="4" name="直线箭头连接符 3"/>
          <p:cNvCxnSpPr/>
          <p:nvPr/>
        </p:nvCxnSpPr>
        <p:spPr>
          <a:xfrm>
            <a:off x="2627784" y="4801716"/>
            <a:ext cx="288032"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5220072" y="4801716"/>
            <a:ext cx="288032"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956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a:t>
            </a:r>
            <a:r>
              <a:rPr kumimoji="1" lang="en-US" altLang="zh-CN" dirty="0" err="1"/>
              <a:t>ShellShock</a:t>
            </a:r>
            <a:r>
              <a:rPr kumimoji="1" lang="en-US" altLang="zh-CN" dirty="0"/>
              <a:t> Ever Exist?</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Three</a:t>
            </a:r>
            <a:r>
              <a:rPr kumimoji="1" lang="zh-CN" altLang="en-US" sz="2400" dirty="0"/>
              <a:t> </a:t>
            </a:r>
            <a:r>
              <a:rPr kumimoji="1" lang="en-US" altLang="zh-CN" sz="2400" dirty="0"/>
              <a:t>principles</a:t>
            </a:r>
            <a:r>
              <a:rPr kumimoji="1" lang="zh-CN" altLang="en-US" sz="2400" dirty="0"/>
              <a:t> </a:t>
            </a:r>
            <a:r>
              <a:rPr kumimoji="1" lang="en-US" altLang="zh-CN" sz="2400" dirty="0"/>
              <a:t>of</a:t>
            </a:r>
            <a:r>
              <a:rPr kumimoji="1" lang="zh-CN" altLang="en-US" sz="2400" dirty="0"/>
              <a:t> </a:t>
            </a:r>
            <a:r>
              <a:rPr kumimoji="1" lang="en-US" altLang="zh-CN" sz="2400" dirty="0"/>
              <a:t>UNIX</a:t>
            </a:r>
            <a:r>
              <a:rPr kumimoji="1" lang="zh-CN" altLang="en-US" sz="2400" dirty="0"/>
              <a:t> </a:t>
            </a:r>
            <a:r>
              <a:rPr kumimoji="1" lang="en-US" altLang="zh-CN" sz="2400" dirty="0"/>
              <a:t>programming</a:t>
            </a:r>
            <a:r>
              <a:rPr kumimoji="1" lang="zh-CN" altLang="en-US" sz="2400" dirty="0"/>
              <a:t> </a:t>
            </a:r>
            <a:r>
              <a:rPr kumimoji="1" lang="en-US" altLang="zh-CN" sz="2400" baseline="30000" dirty="0"/>
              <a:t>[1]</a:t>
            </a:r>
            <a:r>
              <a:rPr kumimoji="1" lang="en-US" altLang="zh-CN" sz="2400" dirty="0"/>
              <a:t>:</a:t>
            </a:r>
          </a:p>
          <a:p>
            <a:pPr lvl="1"/>
            <a:r>
              <a:rPr kumimoji="1" lang="en-US" altLang="zh-CN" sz="2000" dirty="0"/>
              <a:t>Write programs that do one thing and do it well</a:t>
            </a:r>
          </a:p>
          <a:p>
            <a:pPr lvl="1"/>
            <a:r>
              <a:rPr kumimoji="1" lang="en-US" altLang="zh-CN" sz="2000" dirty="0"/>
              <a:t>Write programs to work together</a:t>
            </a:r>
          </a:p>
          <a:p>
            <a:pPr lvl="1"/>
            <a:r>
              <a:rPr kumimoji="1" lang="en-US" altLang="zh-CN" sz="2000" dirty="0"/>
              <a:t>Write programs to handle </a:t>
            </a:r>
            <a:r>
              <a:rPr kumimoji="1" lang="en-US" altLang="zh-CN" sz="2000" i="1" dirty="0">
                <a:solidFill>
                  <a:srgbClr val="800000"/>
                </a:solidFill>
              </a:rPr>
              <a:t>text streams</a:t>
            </a:r>
            <a:r>
              <a:rPr kumimoji="1" lang="en-US" altLang="zh-CN" sz="2000" dirty="0"/>
              <a:t>, because that is a universal interface</a:t>
            </a:r>
            <a:endParaRPr kumimoji="1" lang="zh-CN" altLang="en-US" sz="2000" dirty="0"/>
          </a:p>
        </p:txBody>
      </p:sp>
      <p:sp>
        <p:nvSpPr>
          <p:cNvPr id="4" name="矩形 3"/>
          <p:cNvSpPr/>
          <p:nvPr/>
        </p:nvSpPr>
        <p:spPr>
          <a:xfrm>
            <a:off x="467544" y="5089748"/>
            <a:ext cx="4955203" cy="369332"/>
          </a:xfrm>
          <a:prstGeom prst="rect">
            <a:avLst/>
          </a:prstGeom>
        </p:spPr>
        <p:txBody>
          <a:bodyPr wrap="none">
            <a:spAutoFit/>
          </a:bodyPr>
          <a:lstStyle/>
          <a:p>
            <a:r>
              <a:rPr kumimoji="1" lang="en-US" altLang="zh-CN" dirty="0">
                <a:latin typeface="Arial" panose="020B0604020202020204" pitchFamily="34" charset="0"/>
                <a:ea typeface="等线" panose="02010600030101010101" pitchFamily="2" charset="-122"/>
              </a:rPr>
              <a:t>[1]</a:t>
            </a:r>
            <a:r>
              <a:rPr kumimoji="1" lang="zh-CN" altLang="en-US" dirty="0">
                <a:latin typeface="Arial" panose="020B0604020202020204" pitchFamily="34" charset="0"/>
                <a:ea typeface="等线" panose="02010600030101010101" pitchFamily="2" charset="-122"/>
              </a:rPr>
              <a:t> </a:t>
            </a:r>
            <a:r>
              <a:rPr kumimoji="1" lang="en-US" altLang="zh-CN" dirty="0">
                <a:latin typeface="Arial" panose="020B0604020202020204" pitchFamily="34" charset="0"/>
                <a:ea typeface="等线" panose="02010600030101010101" pitchFamily="2" charset="-122"/>
              </a:rPr>
              <a:t>http://</a:t>
            </a:r>
            <a:r>
              <a:rPr kumimoji="1" lang="en-US" altLang="zh-CN" dirty="0" err="1">
                <a:latin typeface="Arial" panose="020B0604020202020204" pitchFamily="34" charset="0"/>
                <a:ea typeface="等线" panose="02010600030101010101" pitchFamily="2" charset="-122"/>
              </a:rPr>
              <a:t>en.wikipedia.org</a:t>
            </a:r>
            <a:r>
              <a:rPr kumimoji="1" lang="en-US" altLang="zh-CN" dirty="0">
                <a:latin typeface="Arial" panose="020B0604020202020204" pitchFamily="34" charset="0"/>
                <a:ea typeface="等线" panose="02010600030101010101" pitchFamily="2" charset="-122"/>
              </a:rPr>
              <a:t>/wiki/</a:t>
            </a:r>
            <a:r>
              <a:rPr kumimoji="1" lang="en-US" altLang="zh-CN" dirty="0" err="1">
                <a:latin typeface="Arial" panose="020B0604020202020204" pitchFamily="34" charset="0"/>
                <a:ea typeface="等线" panose="02010600030101010101" pitchFamily="2" charset="-122"/>
              </a:rPr>
              <a:t>Unix_philosophy</a:t>
            </a:r>
            <a:endParaRPr kumimoji="1" lang="zh-CN" altLang="en-US" dirty="0">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579942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Interesting Shell</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 ls -l *.c</a:t>
            </a:r>
          </a:p>
          <a:p>
            <a:pPr marL="0" indent="0">
              <a:buNone/>
            </a:pPr>
            <a:r>
              <a:rPr kumimoji="1" lang="en-US" altLang="zh-TW" dirty="0"/>
              <a:t>“</a:t>
            </a:r>
            <a:r>
              <a:rPr kumimoji="1" lang="en-US" altLang="zh-TW" dirty="0" err="1"/>
              <a:t>ls</a:t>
            </a:r>
            <a:r>
              <a:rPr kumimoji="1" lang="en-US" altLang="zh-TW" dirty="0"/>
              <a:t>”, “-l”,</a:t>
            </a:r>
            <a:r>
              <a:rPr kumimoji="1" lang="zh-TW" altLang="en-US" dirty="0"/>
              <a:t> </a:t>
            </a:r>
            <a:r>
              <a:rPr kumimoji="1" lang="en-US" altLang="zh-TW" dirty="0"/>
              <a:t>"*.c”      </a:t>
            </a:r>
            <a:r>
              <a:rPr kumimoji="1" lang="en-US" altLang="zh-TW" dirty="0">
                <a:solidFill>
                  <a:srgbClr val="800000"/>
                </a:solidFill>
              </a:rPr>
              <a:t># *.c =&gt;“</a:t>
            </a:r>
            <a:r>
              <a:rPr kumimoji="1" lang="en-US" altLang="zh-TW" dirty="0" err="1">
                <a:solidFill>
                  <a:srgbClr val="800000"/>
                </a:solidFill>
              </a:rPr>
              <a:t>foo.c</a:t>
            </a:r>
            <a:r>
              <a:rPr kumimoji="1" lang="en-US" altLang="zh-TW" dirty="0">
                <a:solidFill>
                  <a:srgbClr val="800000"/>
                </a:solidFill>
              </a:rPr>
              <a:t>”</a:t>
            </a:r>
            <a:r>
              <a:rPr kumimoji="1" lang="zh-TW" altLang="en-US" dirty="0">
                <a:solidFill>
                  <a:srgbClr val="800000"/>
                </a:solidFill>
              </a:rPr>
              <a:t> </a:t>
            </a:r>
            <a:r>
              <a:rPr kumimoji="1" lang="en-US" altLang="zh-TW" dirty="0">
                <a:solidFill>
                  <a:srgbClr val="800000"/>
                </a:solidFill>
              </a:rPr>
              <a:t>“</a:t>
            </a:r>
            <a:r>
              <a:rPr kumimoji="1" lang="en-US" altLang="zh-TW" dirty="0" err="1">
                <a:solidFill>
                  <a:srgbClr val="800000"/>
                </a:solidFill>
              </a:rPr>
              <a:t>bar.c</a:t>
            </a:r>
            <a:r>
              <a:rPr kumimoji="1" lang="en-US" altLang="zh-TW" dirty="0">
                <a:solidFill>
                  <a:srgbClr val="800000"/>
                </a:solidFill>
              </a:rPr>
              <a:t>”</a:t>
            </a:r>
          </a:p>
          <a:p>
            <a:pPr marL="0" indent="0">
              <a:buNone/>
            </a:pPr>
            <a:r>
              <a:rPr kumimoji="1" lang="en-US" altLang="zh-TW" dirty="0"/>
              <a:t>“</a:t>
            </a:r>
            <a:r>
              <a:rPr kumimoji="1" lang="en-US" altLang="zh-TW" dirty="0" err="1"/>
              <a:t>ls</a:t>
            </a:r>
            <a:r>
              <a:rPr kumimoji="1" lang="en-US" altLang="zh-TW" dirty="0"/>
              <a:t>”, “-l”, “</a:t>
            </a:r>
            <a:r>
              <a:rPr kumimoji="1" lang="en-US" altLang="zh-TW" dirty="0" err="1"/>
              <a:t>foo.c</a:t>
            </a:r>
            <a:r>
              <a:rPr kumimoji="1" lang="en-US" altLang="zh-TW" dirty="0"/>
              <a:t>”</a:t>
            </a:r>
            <a:r>
              <a:rPr kumimoji="1" lang="zh-TW" altLang="en-US" dirty="0"/>
              <a:t> </a:t>
            </a:r>
            <a:r>
              <a:rPr kumimoji="1" lang="en-US" altLang="zh-TW" dirty="0"/>
              <a:t>“</a:t>
            </a:r>
            <a:r>
              <a:rPr kumimoji="1" lang="en-US" altLang="zh-TW" dirty="0" err="1"/>
              <a:t>bar.c</a:t>
            </a:r>
            <a:r>
              <a:rPr kumimoji="1" lang="en-US" altLang="zh-TW" dirty="0"/>
              <a:t>”</a:t>
            </a:r>
          </a:p>
          <a:p>
            <a:pPr marL="0" indent="0">
              <a:buNone/>
            </a:pPr>
            <a:endParaRPr kumimoji="1" lang="en-US" altLang="zh-CN" dirty="0"/>
          </a:p>
          <a:p>
            <a:pPr marL="0" indent="0">
              <a:buNone/>
            </a:pPr>
            <a:r>
              <a:rPr kumimoji="1" lang="en-US" altLang="zh-CN" dirty="0"/>
              <a:t>What if a file with name “-l”?</a:t>
            </a:r>
          </a:p>
          <a:p>
            <a:pPr marL="0" indent="0">
              <a:buNone/>
            </a:pPr>
            <a:r>
              <a:rPr kumimoji="1" lang="en-US" altLang="zh-CN" dirty="0"/>
              <a:t>&gt;-1</a:t>
            </a:r>
            <a:endParaRPr kumimoji="1" lang="zh-CN" altLang="en-US" dirty="0"/>
          </a:p>
        </p:txBody>
      </p:sp>
    </p:spTree>
    <p:extLst>
      <p:ext uri="{BB962C8B-B14F-4D97-AF65-F5344CB8AC3E}">
        <p14:creationId xmlns:p14="http://schemas.microsoft.com/office/powerpoint/2010/main" val="23857596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Simpler, The Better?</a:t>
            </a:r>
            <a:endParaRPr kumimoji="1" lang="zh-CN" altLang="en-US" dirty="0"/>
          </a:p>
        </p:txBody>
      </p:sp>
      <p:pic>
        <p:nvPicPr>
          <p:cNvPr id="4" name="图片 3"/>
          <p:cNvPicPr>
            <a:picLocks noChangeAspect="1"/>
          </p:cNvPicPr>
          <p:nvPr/>
        </p:nvPicPr>
        <p:blipFill rotWithShape="1">
          <a:blip r:embed="rId2"/>
          <a:srcRect l="53019" t="30452" b="37037"/>
          <a:stretch/>
        </p:blipFill>
        <p:spPr>
          <a:xfrm>
            <a:off x="3347864" y="3217540"/>
            <a:ext cx="2142288" cy="1857963"/>
          </a:xfrm>
          <a:prstGeom prst="rect">
            <a:avLst/>
          </a:prstGeom>
        </p:spPr>
      </p:pic>
      <p:sp>
        <p:nvSpPr>
          <p:cNvPr id="5" name="内容占位符 2"/>
          <p:cNvSpPr>
            <a:spLocks noGrp="1"/>
          </p:cNvSpPr>
          <p:nvPr>
            <p:ph idx="1"/>
          </p:nvPr>
        </p:nvSpPr>
        <p:spPr>
          <a:xfrm>
            <a:off x="457200" y="1333501"/>
            <a:ext cx="8229600" cy="1307975"/>
          </a:xfrm>
        </p:spPr>
        <p:txBody>
          <a:bodyPr/>
          <a:lstStyle/>
          <a:p>
            <a:r>
              <a:rPr kumimoji="1" lang="en-US" altLang="zh-CN" dirty="0"/>
              <a:t>No…</a:t>
            </a:r>
          </a:p>
          <a:p>
            <a:r>
              <a:rPr kumimoji="1" lang="en-US" altLang="zh-CN" dirty="0"/>
              <a:t>The point is: how to find a right way to be simple?</a:t>
            </a:r>
            <a:endParaRPr kumimoji="1" lang="zh-CN" altLang="en-US" dirty="0"/>
          </a:p>
        </p:txBody>
      </p:sp>
    </p:spTree>
    <p:extLst>
      <p:ext uri="{BB962C8B-B14F-4D97-AF65-F5344CB8AC3E}">
        <p14:creationId xmlns:p14="http://schemas.microsoft.com/office/powerpoint/2010/main" val="246844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Adopt KISS to Kernel</a:t>
            </a:r>
            <a:endParaRPr lang="zh-CN" altLang="en-US" dirty="0"/>
          </a:p>
        </p:txBody>
      </p:sp>
      <p:sp>
        <p:nvSpPr>
          <p:cNvPr id="5" name="文本占位符 4"/>
          <p:cNvSpPr>
            <a:spLocks noGrp="1"/>
          </p:cNvSpPr>
          <p:nvPr>
            <p:ph type="body" idx="1"/>
          </p:nvPr>
        </p:nvSpPr>
        <p:spPr/>
        <p:txBody>
          <a:bodyPr/>
          <a:lstStyle/>
          <a:p>
            <a:r>
              <a:rPr lang="en-US" altLang="zh-CN" dirty="0"/>
              <a:t>How to make the kernel simpler?</a:t>
            </a:r>
            <a:endParaRPr lang="zh-CN" altLang="en-US" dirty="0"/>
          </a:p>
        </p:txBody>
      </p:sp>
    </p:spTree>
    <p:extLst>
      <p:ext uri="{BB962C8B-B14F-4D97-AF65-F5344CB8AC3E}">
        <p14:creationId xmlns:p14="http://schemas.microsoft.com/office/powerpoint/2010/main" val="2193085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Monolithic Kernel</a:t>
            </a:r>
            <a:endParaRPr lang="zh-CN" altLang="en-US" dirty="0"/>
          </a:p>
        </p:txBody>
      </p:sp>
      <p:sp>
        <p:nvSpPr>
          <p:cNvPr id="5" name="内容占位符 4"/>
          <p:cNvSpPr>
            <a:spLocks noGrp="1"/>
          </p:cNvSpPr>
          <p:nvPr>
            <p:ph idx="1"/>
          </p:nvPr>
        </p:nvSpPr>
        <p:spPr/>
        <p:txBody>
          <a:bodyPr>
            <a:normAutofit/>
          </a:bodyPr>
          <a:lstStyle/>
          <a:p>
            <a:r>
              <a:rPr lang="en-US" altLang="zh-CN" sz="2400" dirty="0"/>
              <a:t>A monolithic kernel is an operating system architecture where the entire operating system is working in kernel space and is alone in supervisor mode</a:t>
            </a:r>
          </a:p>
          <a:p>
            <a:endParaRPr lang="en-US" altLang="zh-CN" sz="2400" dirty="0"/>
          </a:p>
          <a:p>
            <a:r>
              <a:rPr lang="en-US" altLang="zh-CN" sz="2400" dirty="0"/>
              <a:t>E.g., Linux, BSD…</a:t>
            </a:r>
          </a:p>
          <a:p>
            <a:endParaRPr lang="zh-CN" altLang="en-US" sz="2400" dirty="0"/>
          </a:p>
        </p:txBody>
      </p:sp>
    </p:spTree>
    <p:extLst>
      <p:ext uri="{BB962C8B-B14F-4D97-AF65-F5344CB8AC3E}">
        <p14:creationId xmlns:p14="http://schemas.microsoft.com/office/powerpoint/2010/main" val="2254523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Problem: Monolithic Kernel is Too Large</a:t>
            </a:r>
            <a:endParaRPr lang="zh-CN" altLang="en-US" dirty="0"/>
          </a:p>
        </p:txBody>
      </p:sp>
      <p:pic>
        <p:nvPicPr>
          <p:cNvPr id="4" name="Picture 3"/>
          <p:cNvPicPr>
            <a:picLocks noChangeAspect="1" noChangeArrowheads="1"/>
          </p:cNvPicPr>
          <p:nvPr/>
        </p:nvPicPr>
        <p:blipFill>
          <a:blip r:embed="rId2" cstate="print"/>
          <a:srcRect l="380" t="10139" r="380" b="10139"/>
          <a:stretch>
            <a:fillRect/>
          </a:stretch>
        </p:blipFill>
        <p:spPr bwMode="auto">
          <a:xfrm>
            <a:off x="1209072" y="1345332"/>
            <a:ext cx="6725856" cy="4052264"/>
          </a:xfrm>
          <a:prstGeom prst="rect">
            <a:avLst/>
          </a:prstGeom>
          <a:noFill/>
          <a:ln w="38100" cmpd="dbl">
            <a:solidFill>
              <a:schemeClr val="tx1"/>
            </a:solidFill>
            <a:miter lim="800000"/>
            <a:headEnd/>
            <a:tailEnd/>
          </a:ln>
        </p:spPr>
      </p:pic>
    </p:spTree>
    <p:extLst>
      <p:ext uri="{BB962C8B-B14F-4D97-AF65-F5344CB8AC3E}">
        <p14:creationId xmlns:p14="http://schemas.microsoft.com/office/powerpoint/2010/main" val="299695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435280" cy="900442"/>
          </a:xfrm>
        </p:spPr>
        <p:txBody>
          <a:bodyPr>
            <a:noAutofit/>
          </a:bodyPr>
          <a:lstStyle/>
          <a:p>
            <a:r>
              <a:rPr kumimoji="1" lang="en-US" altLang="zh-CN" sz="2800" dirty="0"/>
              <a:t>Timing Attack: Guess One Character at a Time</a:t>
            </a:r>
            <a:endParaRPr kumimoji="1" lang="zh-CN" altLang="en-US" sz="2800" dirty="0"/>
          </a:p>
        </p:txBody>
      </p:sp>
      <p:sp>
        <p:nvSpPr>
          <p:cNvPr id="3" name="内容占位符 2"/>
          <p:cNvSpPr>
            <a:spLocks noGrp="1"/>
          </p:cNvSpPr>
          <p:nvPr>
            <p:ph idx="1"/>
          </p:nvPr>
        </p:nvSpPr>
        <p:spPr/>
        <p:txBody>
          <a:bodyPr/>
          <a:lstStyle/>
          <a:p>
            <a:r>
              <a:rPr kumimoji="1" lang="en-US" altLang="zh-CN" dirty="0"/>
              <a:t>Guess a password</a:t>
            </a:r>
          </a:p>
          <a:p>
            <a:pPr lvl="1"/>
            <a:r>
              <a:rPr kumimoji="1" lang="en-US" altLang="zh-CN" dirty="0"/>
              <a:t>Allocate password 1 byte away from a page boundary</a:t>
            </a:r>
          </a:p>
          <a:p>
            <a:pPr lvl="1"/>
            <a:r>
              <a:rPr kumimoji="1" lang="en-US" altLang="zh-CN" dirty="0"/>
              <a:t>Page-fault means first char is OK</a:t>
            </a:r>
          </a:p>
          <a:p>
            <a:pPr lvl="1"/>
            <a:r>
              <a:rPr kumimoji="1" lang="en-US" altLang="zh-CN" dirty="0"/>
              <a:t>Example of cross-layer interactions</a:t>
            </a:r>
          </a:p>
          <a:p>
            <a:r>
              <a:rPr kumimoji="1" lang="en-US" altLang="zh-CN" dirty="0"/>
              <a:t>Also known as “</a:t>
            </a:r>
            <a:r>
              <a:rPr kumimoji="1" lang="en-US" altLang="zh-CN" b="1" dirty="0">
                <a:solidFill>
                  <a:srgbClr val="C00000"/>
                </a:solidFill>
              </a:rPr>
              <a:t>Timing Attack</a:t>
            </a:r>
            <a:r>
              <a:rPr kumimoji="1" lang="en-US" altLang="zh-CN" dirty="0"/>
              <a:t>”</a:t>
            </a:r>
          </a:p>
        </p:txBody>
      </p:sp>
    </p:spTree>
    <p:extLst>
      <p:ext uri="{BB962C8B-B14F-4D97-AF65-F5344CB8AC3E}">
        <p14:creationId xmlns:p14="http://schemas.microsoft.com/office/powerpoint/2010/main" val="2009194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Micro-Kernel Came to the Rescue</a:t>
            </a:r>
            <a:endParaRPr lang="zh-CN" altLang="en-US" dirty="0"/>
          </a:p>
        </p:txBody>
      </p:sp>
      <p:sp>
        <p:nvSpPr>
          <p:cNvPr id="3" name="内容占位符 2"/>
          <p:cNvSpPr>
            <a:spLocks noGrp="1"/>
          </p:cNvSpPr>
          <p:nvPr>
            <p:ph idx="1"/>
          </p:nvPr>
        </p:nvSpPr>
        <p:spPr/>
        <p:txBody>
          <a:bodyPr>
            <a:normAutofit/>
          </a:bodyPr>
          <a:lstStyle/>
          <a:p>
            <a:r>
              <a:rPr lang="en-US" altLang="zh-CN" sz="2000" dirty="0"/>
              <a:t>Near-minimum amount of software that can provide the mechanisms needed to implement an operating system (OS)</a:t>
            </a:r>
          </a:p>
          <a:p>
            <a:r>
              <a:rPr lang="en-US" altLang="zh-CN" sz="2000" dirty="0"/>
              <a:t>Low-level address space management, thread management, and inter-process communication (IPC) and so on …</a:t>
            </a:r>
          </a:p>
          <a:p>
            <a:endParaRPr lang="en-US" altLang="zh-CN" sz="2000" dirty="0"/>
          </a:p>
          <a:p>
            <a:r>
              <a:rPr lang="en-US" altLang="zh-CN" sz="2000" dirty="0"/>
              <a:t>Mach, L4 kernel</a:t>
            </a:r>
          </a:p>
          <a:p>
            <a:endParaRPr lang="zh-CN" altLang="en-US" sz="2000" dirty="0"/>
          </a:p>
        </p:txBody>
      </p:sp>
    </p:spTree>
    <p:extLst>
      <p:ext uri="{BB962C8B-B14F-4D97-AF65-F5344CB8AC3E}">
        <p14:creationId xmlns:p14="http://schemas.microsoft.com/office/powerpoint/2010/main" val="2611973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Micro-Kernel</a:t>
            </a:r>
            <a:endParaRPr lang="zh-CN" altLang="en-US" dirty="0"/>
          </a:p>
        </p:txBody>
      </p:sp>
      <p:sp>
        <p:nvSpPr>
          <p:cNvPr id="3" name="内容占位符 2"/>
          <p:cNvSpPr>
            <a:spLocks noGrp="1"/>
          </p:cNvSpPr>
          <p:nvPr>
            <p:ph idx="1"/>
          </p:nvPr>
        </p:nvSpPr>
        <p:spPr>
          <a:xfrm>
            <a:off x="457200" y="1333500"/>
            <a:ext cx="8229600" cy="4116287"/>
          </a:xfrm>
        </p:spPr>
        <p:txBody>
          <a:bodyPr>
            <a:normAutofit fontScale="85000" lnSpcReduction="10000"/>
          </a:bodyPr>
          <a:lstStyle/>
          <a:p>
            <a:r>
              <a:rPr lang="en-US" altLang="zh-CN" dirty="0"/>
              <a:t>Moves as much from the kernel into “user” space</a:t>
            </a:r>
          </a:p>
          <a:p>
            <a:pPr lvl="1"/>
            <a:r>
              <a:rPr lang="en-US" altLang="zh-CN" dirty="0"/>
              <a:t>Communication between user modules using message passing</a:t>
            </a:r>
          </a:p>
          <a:p>
            <a:r>
              <a:rPr lang="en-US" altLang="zh-CN" dirty="0"/>
              <a:t>Benefits:</a:t>
            </a:r>
          </a:p>
          <a:p>
            <a:pPr lvl="1"/>
            <a:r>
              <a:rPr lang="en-US" altLang="zh-CN" dirty="0"/>
              <a:t>Easier to extend a microkernel</a:t>
            </a:r>
          </a:p>
          <a:p>
            <a:pPr lvl="1"/>
            <a:r>
              <a:rPr lang="en-US" altLang="zh-CN" dirty="0"/>
              <a:t>Easier to port the operating system to new architectures</a:t>
            </a:r>
          </a:p>
          <a:p>
            <a:pPr lvl="1"/>
            <a:r>
              <a:rPr lang="en-US" altLang="zh-CN" dirty="0"/>
              <a:t>More reliable (less code is running in kernel mode)</a:t>
            </a:r>
          </a:p>
          <a:p>
            <a:pPr lvl="1"/>
            <a:r>
              <a:rPr lang="en-US" altLang="zh-CN" dirty="0"/>
              <a:t>More secure</a:t>
            </a:r>
          </a:p>
          <a:p>
            <a:r>
              <a:rPr lang="en-US" altLang="zh-CN" dirty="0"/>
              <a:t>Detriments:</a:t>
            </a:r>
          </a:p>
          <a:p>
            <a:pPr lvl="1"/>
            <a:r>
              <a:rPr lang="en-US" altLang="zh-CN" dirty="0"/>
              <a:t>Performance overhead of user to kernel communication</a:t>
            </a:r>
          </a:p>
        </p:txBody>
      </p:sp>
    </p:spTree>
    <p:extLst>
      <p:ext uri="{BB962C8B-B14F-4D97-AF65-F5344CB8AC3E}">
        <p14:creationId xmlns:p14="http://schemas.microsoft.com/office/powerpoint/2010/main" val="323203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宋体" charset="-122"/>
              </a:rPr>
              <a:t>Micro-Kernel Structure &amp; Instances</a:t>
            </a:r>
            <a:endParaRPr lang="zh-CN" altLang="en-US" dirty="0"/>
          </a:p>
        </p:txBody>
      </p:sp>
      <p:pic>
        <p:nvPicPr>
          <p:cNvPr id="23" name="Picture 4"/>
          <p:cNvPicPr>
            <a:picLocks noChangeAspect="1" noChangeArrowheads="1"/>
          </p:cNvPicPr>
          <p:nvPr/>
        </p:nvPicPr>
        <p:blipFill>
          <a:blip r:embed="rId2" cstate="print"/>
          <a:srcRect/>
          <a:stretch>
            <a:fillRect/>
          </a:stretch>
        </p:blipFill>
        <p:spPr bwMode="auto">
          <a:xfrm>
            <a:off x="2181490" y="1467115"/>
            <a:ext cx="4620948" cy="3727979"/>
          </a:xfrm>
          <a:prstGeom prst="rect">
            <a:avLst/>
          </a:prstGeom>
          <a:noFill/>
          <a:ln w="9525">
            <a:noFill/>
            <a:miter lim="800000"/>
            <a:headEnd/>
            <a:tailEnd/>
          </a:ln>
          <a:effectLst/>
        </p:spPr>
      </p:pic>
      <p:sp>
        <p:nvSpPr>
          <p:cNvPr id="24" name="Text Box 5"/>
          <p:cNvSpPr txBox="1">
            <a:spLocks noChangeArrowheads="1"/>
          </p:cNvSpPr>
          <p:nvPr/>
        </p:nvSpPr>
        <p:spPr bwMode="auto">
          <a:xfrm>
            <a:off x="4160574" y="2829456"/>
            <a:ext cx="720989" cy="323165"/>
          </a:xfrm>
          <a:prstGeom prst="rect">
            <a:avLst/>
          </a:prstGeom>
          <a:solidFill>
            <a:srgbClr val="FF0000"/>
          </a:solidFill>
          <a:ln w="9525">
            <a:noFill/>
            <a:miter lim="800000"/>
            <a:headEnd/>
            <a:tailEnd/>
          </a:ln>
          <a:effectLst/>
        </p:spPr>
        <p:txBody>
          <a:bodyPr>
            <a:spAutoFit/>
          </a:bodyPr>
          <a:lstStyle/>
          <a:p>
            <a:pPr eaLnBrk="1" hangingPunct="1">
              <a:spcBef>
                <a:spcPct val="50000"/>
              </a:spcBef>
            </a:pPr>
            <a:r>
              <a:rPr kumimoji="1" lang="en-US" altLang="zh-CN" sz="1500" b="1">
                <a:latin typeface="Times New Roman" pitchFamily="18" charset="0"/>
                <a:ea typeface="宋体" charset="-122"/>
              </a:rPr>
              <a:t>LPC</a:t>
            </a:r>
          </a:p>
        </p:txBody>
      </p:sp>
      <p:sp>
        <p:nvSpPr>
          <p:cNvPr id="25" name="Text Box 6"/>
          <p:cNvSpPr txBox="1">
            <a:spLocks noChangeArrowheads="1"/>
          </p:cNvSpPr>
          <p:nvPr/>
        </p:nvSpPr>
        <p:spPr bwMode="auto">
          <a:xfrm>
            <a:off x="4160574" y="3586917"/>
            <a:ext cx="720989" cy="323165"/>
          </a:xfrm>
          <a:prstGeom prst="rect">
            <a:avLst/>
          </a:prstGeom>
          <a:solidFill>
            <a:srgbClr val="FF0000"/>
          </a:solidFill>
          <a:ln w="9525">
            <a:noFill/>
            <a:miter lim="800000"/>
            <a:headEnd/>
            <a:tailEnd/>
          </a:ln>
          <a:effectLst/>
        </p:spPr>
        <p:txBody>
          <a:bodyPr>
            <a:spAutoFit/>
          </a:bodyPr>
          <a:lstStyle/>
          <a:p>
            <a:pPr eaLnBrk="1" hangingPunct="1">
              <a:spcBef>
                <a:spcPct val="50000"/>
              </a:spcBef>
            </a:pPr>
            <a:r>
              <a:rPr kumimoji="1" lang="en-US" altLang="zh-CN" sz="1500" b="1">
                <a:latin typeface="Times New Roman" pitchFamily="18" charset="0"/>
                <a:ea typeface="宋体" charset="-122"/>
              </a:rPr>
              <a:t>HAL</a:t>
            </a:r>
          </a:p>
        </p:txBody>
      </p:sp>
      <p:sp>
        <p:nvSpPr>
          <p:cNvPr id="26" name="Text Box 7"/>
          <p:cNvSpPr txBox="1">
            <a:spLocks noChangeArrowheads="1"/>
          </p:cNvSpPr>
          <p:nvPr/>
        </p:nvSpPr>
        <p:spPr bwMode="auto">
          <a:xfrm>
            <a:off x="2780771" y="1689101"/>
            <a:ext cx="961761" cy="323165"/>
          </a:xfrm>
          <a:prstGeom prst="rect">
            <a:avLst/>
          </a:prstGeom>
          <a:noFill/>
          <a:ln w="9525">
            <a:solidFill>
              <a:srgbClr val="FF0000"/>
            </a:solidFill>
            <a:miter lim="800000"/>
            <a:headEnd/>
            <a:tailEnd/>
          </a:ln>
          <a:effectLst/>
        </p:spPr>
        <p:txBody>
          <a:bodyPr>
            <a:spAutoFit/>
          </a:bodyPr>
          <a:lstStyle/>
          <a:p>
            <a:pPr eaLnBrk="1" hangingPunct="1">
              <a:spcBef>
                <a:spcPct val="50000"/>
              </a:spcBef>
            </a:pPr>
            <a:r>
              <a:rPr kumimoji="1" lang="en-US" altLang="zh-CN" sz="1500" b="1">
                <a:solidFill>
                  <a:srgbClr val="FF0000"/>
                </a:solidFill>
                <a:latin typeface="Times New Roman" pitchFamily="18" charset="0"/>
                <a:ea typeface="宋体" charset="-122"/>
              </a:rPr>
              <a:t>APP1</a:t>
            </a:r>
          </a:p>
        </p:txBody>
      </p:sp>
      <p:sp>
        <p:nvSpPr>
          <p:cNvPr id="27" name="Text Box 8"/>
          <p:cNvSpPr txBox="1">
            <a:spLocks noChangeArrowheads="1"/>
          </p:cNvSpPr>
          <p:nvPr/>
        </p:nvSpPr>
        <p:spPr bwMode="auto">
          <a:xfrm>
            <a:off x="5241396" y="1689101"/>
            <a:ext cx="961761" cy="323165"/>
          </a:xfrm>
          <a:prstGeom prst="rect">
            <a:avLst/>
          </a:prstGeom>
          <a:noFill/>
          <a:ln w="9525">
            <a:solidFill>
              <a:srgbClr val="FF0000"/>
            </a:solidFill>
            <a:miter lim="800000"/>
            <a:headEnd/>
            <a:tailEnd/>
          </a:ln>
          <a:effectLst/>
        </p:spPr>
        <p:txBody>
          <a:bodyPr>
            <a:spAutoFit/>
          </a:bodyPr>
          <a:lstStyle/>
          <a:p>
            <a:pPr eaLnBrk="1" hangingPunct="1">
              <a:spcBef>
                <a:spcPct val="50000"/>
              </a:spcBef>
            </a:pPr>
            <a:r>
              <a:rPr kumimoji="1" lang="en-US" altLang="zh-CN" sz="1500" b="1">
                <a:solidFill>
                  <a:srgbClr val="FF0000"/>
                </a:solidFill>
                <a:latin typeface="Times New Roman" pitchFamily="18" charset="0"/>
                <a:ea typeface="宋体" charset="-122"/>
              </a:rPr>
              <a:t>APPn</a:t>
            </a:r>
          </a:p>
        </p:txBody>
      </p:sp>
      <p:sp>
        <p:nvSpPr>
          <p:cNvPr id="28" name="Text Box 9"/>
          <p:cNvSpPr txBox="1">
            <a:spLocks noChangeArrowheads="1"/>
          </p:cNvSpPr>
          <p:nvPr/>
        </p:nvSpPr>
        <p:spPr bwMode="auto">
          <a:xfrm>
            <a:off x="2420938" y="3430060"/>
            <a:ext cx="961761" cy="323165"/>
          </a:xfrm>
          <a:prstGeom prst="rect">
            <a:avLst/>
          </a:prstGeom>
          <a:noFill/>
          <a:ln w="9525">
            <a:solidFill>
              <a:srgbClr val="FF0000"/>
            </a:solidFill>
            <a:miter lim="800000"/>
            <a:headEnd/>
            <a:tailEnd/>
          </a:ln>
          <a:effectLst/>
        </p:spPr>
        <p:txBody>
          <a:bodyPr>
            <a:spAutoFit/>
          </a:bodyPr>
          <a:lstStyle/>
          <a:p>
            <a:pPr eaLnBrk="1" hangingPunct="1">
              <a:spcBef>
                <a:spcPct val="50000"/>
              </a:spcBef>
            </a:pPr>
            <a:r>
              <a:rPr kumimoji="1" lang="en-US" altLang="zh-CN" sz="1500" b="1">
                <a:solidFill>
                  <a:srgbClr val="FF0000"/>
                </a:solidFill>
                <a:latin typeface="Times New Roman" pitchFamily="18" charset="0"/>
                <a:ea typeface="宋体" charset="-122"/>
              </a:rPr>
              <a:t>APP2</a:t>
            </a:r>
          </a:p>
        </p:txBody>
      </p:sp>
      <p:sp>
        <p:nvSpPr>
          <p:cNvPr id="29" name="Text Box 10"/>
          <p:cNvSpPr txBox="1">
            <a:spLocks noChangeArrowheads="1"/>
          </p:cNvSpPr>
          <p:nvPr/>
        </p:nvSpPr>
        <p:spPr bwMode="auto">
          <a:xfrm>
            <a:off x="3980657" y="4509560"/>
            <a:ext cx="961760" cy="323165"/>
          </a:xfrm>
          <a:prstGeom prst="rect">
            <a:avLst/>
          </a:prstGeom>
          <a:noFill/>
          <a:ln w="9525">
            <a:solidFill>
              <a:srgbClr val="FF0000"/>
            </a:solidFill>
            <a:miter lim="800000"/>
            <a:headEnd/>
            <a:tailEnd/>
          </a:ln>
          <a:effectLst/>
        </p:spPr>
        <p:txBody>
          <a:bodyPr>
            <a:spAutoFit/>
          </a:bodyPr>
          <a:lstStyle/>
          <a:p>
            <a:pPr eaLnBrk="1" hangingPunct="1">
              <a:spcBef>
                <a:spcPct val="50000"/>
              </a:spcBef>
            </a:pPr>
            <a:r>
              <a:rPr kumimoji="1" lang="en-US" altLang="zh-CN" sz="1500" b="1">
                <a:solidFill>
                  <a:srgbClr val="FF0000"/>
                </a:solidFill>
                <a:latin typeface="Times New Roman" pitchFamily="18" charset="0"/>
                <a:ea typeface="宋体" charset="-122"/>
              </a:rPr>
              <a:t>APP3</a:t>
            </a:r>
          </a:p>
        </p:txBody>
      </p:sp>
      <p:sp>
        <p:nvSpPr>
          <p:cNvPr id="30" name="Text Box 11"/>
          <p:cNvSpPr txBox="1">
            <a:spLocks noChangeArrowheads="1"/>
          </p:cNvSpPr>
          <p:nvPr/>
        </p:nvSpPr>
        <p:spPr bwMode="auto">
          <a:xfrm>
            <a:off x="5480844" y="3430060"/>
            <a:ext cx="961760" cy="323165"/>
          </a:xfrm>
          <a:prstGeom prst="rect">
            <a:avLst/>
          </a:prstGeom>
          <a:noFill/>
          <a:ln w="9525">
            <a:solidFill>
              <a:srgbClr val="FF0000"/>
            </a:solidFill>
            <a:miter lim="800000"/>
            <a:headEnd/>
            <a:tailEnd/>
          </a:ln>
          <a:effectLst/>
        </p:spPr>
        <p:txBody>
          <a:bodyPr>
            <a:spAutoFit/>
          </a:bodyPr>
          <a:lstStyle/>
          <a:p>
            <a:pPr eaLnBrk="1" hangingPunct="1">
              <a:spcBef>
                <a:spcPct val="50000"/>
              </a:spcBef>
            </a:pPr>
            <a:r>
              <a:rPr kumimoji="1" lang="en-US" altLang="zh-CN" sz="1500" b="1">
                <a:solidFill>
                  <a:srgbClr val="FF0000"/>
                </a:solidFill>
                <a:latin typeface="Times New Roman" pitchFamily="18" charset="0"/>
                <a:ea typeface="宋体" charset="-122"/>
              </a:rPr>
              <a:t>APP4</a:t>
            </a:r>
          </a:p>
        </p:txBody>
      </p:sp>
      <p:sp>
        <p:nvSpPr>
          <p:cNvPr id="31" name="Line 12"/>
          <p:cNvSpPr>
            <a:spLocks noChangeShapeType="1"/>
          </p:cNvSpPr>
          <p:nvPr/>
        </p:nvSpPr>
        <p:spPr bwMode="auto">
          <a:xfrm flipH="1">
            <a:off x="4820709" y="2048935"/>
            <a:ext cx="600604" cy="780521"/>
          </a:xfrm>
          <a:prstGeom prst="line">
            <a:avLst/>
          </a:prstGeom>
          <a:noFill/>
          <a:ln w="12700">
            <a:solidFill>
              <a:srgbClr val="FF0000"/>
            </a:solidFill>
            <a:round/>
            <a:headEnd type="triangle" w="med" len="med"/>
            <a:tailEnd type="triangle" w="med" len="med"/>
          </a:ln>
          <a:effectLst/>
        </p:spPr>
        <p:txBody>
          <a:bodyPr/>
          <a:lstStyle/>
          <a:p>
            <a:endParaRPr lang="zh-TW" altLang="en-US" sz="1500"/>
          </a:p>
        </p:txBody>
      </p:sp>
      <p:sp>
        <p:nvSpPr>
          <p:cNvPr id="32" name="Line 13"/>
          <p:cNvSpPr>
            <a:spLocks noChangeShapeType="1"/>
          </p:cNvSpPr>
          <p:nvPr/>
        </p:nvSpPr>
        <p:spPr bwMode="auto">
          <a:xfrm>
            <a:off x="3381376" y="2109789"/>
            <a:ext cx="838729" cy="1019969"/>
          </a:xfrm>
          <a:prstGeom prst="line">
            <a:avLst/>
          </a:prstGeom>
          <a:noFill/>
          <a:ln w="12700">
            <a:solidFill>
              <a:srgbClr val="FF0000"/>
            </a:solidFill>
            <a:round/>
            <a:headEnd type="triangle" w="med" len="med"/>
            <a:tailEnd type="triangle" w="med" len="med"/>
          </a:ln>
          <a:effectLst/>
        </p:spPr>
        <p:txBody>
          <a:bodyPr/>
          <a:lstStyle/>
          <a:p>
            <a:endParaRPr lang="zh-TW" altLang="en-US" sz="1500"/>
          </a:p>
        </p:txBody>
      </p:sp>
      <p:sp>
        <p:nvSpPr>
          <p:cNvPr id="33" name="Line 14"/>
          <p:cNvSpPr>
            <a:spLocks noChangeShapeType="1"/>
          </p:cNvSpPr>
          <p:nvPr/>
        </p:nvSpPr>
        <p:spPr bwMode="auto">
          <a:xfrm flipV="1">
            <a:off x="3381375" y="3129758"/>
            <a:ext cx="779198" cy="480218"/>
          </a:xfrm>
          <a:prstGeom prst="line">
            <a:avLst/>
          </a:prstGeom>
          <a:noFill/>
          <a:ln w="12700">
            <a:solidFill>
              <a:srgbClr val="FF0000"/>
            </a:solidFill>
            <a:round/>
            <a:headEnd type="triangle" w="med" len="med"/>
            <a:tailEnd type="triangle" w="med" len="med"/>
          </a:ln>
          <a:effectLst/>
        </p:spPr>
        <p:txBody>
          <a:bodyPr/>
          <a:lstStyle/>
          <a:p>
            <a:endParaRPr lang="zh-TW" altLang="en-US" sz="1500"/>
          </a:p>
        </p:txBody>
      </p:sp>
      <p:sp>
        <p:nvSpPr>
          <p:cNvPr id="34" name="Line 15"/>
          <p:cNvSpPr>
            <a:spLocks noChangeShapeType="1"/>
          </p:cNvSpPr>
          <p:nvPr/>
        </p:nvSpPr>
        <p:spPr bwMode="auto">
          <a:xfrm flipV="1">
            <a:off x="4280959" y="3189289"/>
            <a:ext cx="120386" cy="1320271"/>
          </a:xfrm>
          <a:prstGeom prst="line">
            <a:avLst/>
          </a:prstGeom>
          <a:noFill/>
          <a:ln w="12700">
            <a:solidFill>
              <a:srgbClr val="FF0000"/>
            </a:solidFill>
            <a:round/>
            <a:headEnd type="triangle" w="med" len="med"/>
            <a:tailEnd type="triangle" w="med" len="med"/>
          </a:ln>
          <a:effectLst/>
        </p:spPr>
        <p:txBody>
          <a:bodyPr/>
          <a:lstStyle/>
          <a:p>
            <a:endParaRPr lang="zh-TW" altLang="en-US" sz="1500"/>
          </a:p>
        </p:txBody>
      </p:sp>
      <p:sp>
        <p:nvSpPr>
          <p:cNvPr id="35" name="Line 16"/>
          <p:cNvSpPr>
            <a:spLocks noChangeShapeType="1"/>
          </p:cNvSpPr>
          <p:nvPr/>
        </p:nvSpPr>
        <p:spPr bwMode="auto">
          <a:xfrm>
            <a:off x="4881562" y="3189289"/>
            <a:ext cx="599282" cy="420688"/>
          </a:xfrm>
          <a:prstGeom prst="line">
            <a:avLst/>
          </a:prstGeom>
          <a:noFill/>
          <a:ln w="12700">
            <a:solidFill>
              <a:srgbClr val="FF0000"/>
            </a:solidFill>
            <a:round/>
            <a:headEnd type="triangle" w="med" len="med"/>
            <a:tailEnd type="triangle" w="med" len="med"/>
          </a:ln>
          <a:effectLst/>
        </p:spPr>
        <p:txBody>
          <a:bodyPr/>
          <a:lstStyle/>
          <a:p>
            <a:endParaRPr lang="zh-TW" altLang="en-US" sz="1500"/>
          </a:p>
        </p:txBody>
      </p:sp>
      <p:sp>
        <p:nvSpPr>
          <p:cNvPr id="36" name="Line 17"/>
          <p:cNvSpPr>
            <a:spLocks noChangeShapeType="1"/>
          </p:cNvSpPr>
          <p:nvPr/>
        </p:nvSpPr>
        <p:spPr bwMode="auto">
          <a:xfrm flipV="1">
            <a:off x="3741208" y="3189288"/>
            <a:ext cx="599282" cy="900907"/>
          </a:xfrm>
          <a:prstGeom prst="line">
            <a:avLst/>
          </a:prstGeom>
          <a:noFill/>
          <a:ln w="28575">
            <a:solidFill>
              <a:srgbClr val="00FF00"/>
            </a:solidFill>
            <a:round/>
            <a:headEnd type="triangle" w="med" len="med"/>
            <a:tailEnd type="triangle" w="med" len="med"/>
          </a:ln>
          <a:effectLst/>
        </p:spPr>
        <p:txBody>
          <a:bodyPr/>
          <a:lstStyle/>
          <a:p>
            <a:endParaRPr lang="zh-TW" altLang="en-US" sz="1500"/>
          </a:p>
        </p:txBody>
      </p:sp>
      <p:sp>
        <p:nvSpPr>
          <p:cNvPr id="37" name="Line 18"/>
          <p:cNvSpPr>
            <a:spLocks noChangeShapeType="1"/>
          </p:cNvSpPr>
          <p:nvPr/>
        </p:nvSpPr>
        <p:spPr bwMode="auto">
          <a:xfrm flipV="1">
            <a:off x="4881563" y="2888987"/>
            <a:ext cx="658813" cy="179917"/>
          </a:xfrm>
          <a:prstGeom prst="line">
            <a:avLst/>
          </a:prstGeom>
          <a:noFill/>
          <a:ln w="28575">
            <a:solidFill>
              <a:srgbClr val="00FF00"/>
            </a:solidFill>
            <a:round/>
            <a:headEnd type="triangle" w="med" len="med"/>
            <a:tailEnd type="triangle" w="med" len="med"/>
          </a:ln>
          <a:effectLst/>
        </p:spPr>
        <p:txBody>
          <a:bodyPr/>
          <a:lstStyle/>
          <a:p>
            <a:endParaRPr lang="zh-TW" altLang="en-US" sz="1500"/>
          </a:p>
        </p:txBody>
      </p:sp>
      <p:sp>
        <p:nvSpPr>
          <p:cNvPr id="38" name="Line 19"/>
          <p:cNvSpPr>
            <a:spLocks noChangeShapeType="1"/>
          </p:cNvSpPr>
          <p:nvPr/>
        </p:nvSpPr>
        <p:spPr bwMode="auto">
          <a:xfrm>
            <a:off x="4761178" y="3189288"/>
            <a:ext cx="420688" cy="900907"/>
          </a:xfrm>
          <a:prstGeom prst="line">
            <a:avLst/>
          </a:prstGeom>
          <a:noFill/>
          <a:ln w="28575">
            <a:solidFill>
              <a:srgbClr val="00FF00"/>
            </a:solidFill>
            <a:round/>
            <a:headEnd type="triangle" w="med" len="med"/>
            <a:tailEnd type="triangle" w="med" len="med"/>
          </a:ln>
          <a:effectLst/>
        </p:spPr>
        <p:txBody>
          <a:bodyPr/>
          <a:lstStyle/>
          <a:p>
            <a:endParaRPr lang="zh-TW" altLang="en-US" sz="1500"/>
          </a:p>
        </p:txBody>
      </p:sp>
      <p:sp>
        <p:nvSpPr>
          <p:cNvPr id="39" name="Line 20"/>
          <p:cNvSpPr>
            <a:spLocks noChangeShapeType="1"/>
          </p:cNvSpPr>
          <p:nvPr/>
        </p:nvSpPr>
        <p:spPr bwMode="auto">
          <a:xfrm flipV="1">
            <a:off x="4460875" y="2349237"/>
            <a:ext cx="59532" cy="480218"/>
          </a:xfrm>
          <a:prstGeom prst="line">
            <a:avLst/>
          </a:prstGeom>
          <a:noFill/>
          <a:ln w="28575">
            <a:solidFill>
              <a:srgbClr val="00FF00"/>
            </a:solidFill>
            <a:round/>
            <a:headEnd type="triangle" w="med" len="med"/>
            <a:tailEnd type="triangle" w="med" len="med"/>
          </a:ln>
          <a:effectLst/>
        </p:spPr>
        <p:txBody>
          <a:bodyPr/>
          <a:lstStyle/>
          <a:p>
            <a:endParaRPr lang="zh-TW" altLang="en-US" sz="1500"/>
          </a:p>
        </p:txBody>
      </p:sp>
      <p:sp>
        <p:nvSpPr>
          <p:cNvPr id="40" name="Line 21"/>
          <p:cNvSpPr>
            <a:spLocks noChangeShapeType="1"/>
          </p:cNvSpPr>
          <p:nvPr/>
        </p:nvSpPr>
        <p:spPr bwMode="auto">
          <a:xfrm flipH="1" flipV="1">
            <a:off x="3440907" y="2888987"/>
            <a:ext cx="719667" cy="179917"/>
          </a:xfrm>
          <a:prstGeom prst="line">
            <a:avLst/>
          </a:prstGeom>
          <a:noFill/>
          <a:ln w="28575">
            <a:solidFill>
              <a:srgbClr val="00FF00"/>
            </a:solidFill>
            <a:round/>
            <a:headEnd type="triangle" w="med" len="med"/>
            <a:tailEnd type="triangle" w="med" len="med"/>
          </a:ln>
          <a:effectLst/>
        </p:spPr>
        <p:txBody>
          <a:bodyPr/>
          <a:lstStyle/>
          <a:p>
            <a:endParaRPr lang="zh-TW" altLang="en-US" sz="1500"/>
          </a:p>
        </p:txBody>
      </p:sp>
      <p:sp>
        <p:nvSpPr>
          <p:cNvPr id="41" name="Line 22"/>
          <p:cNvSpPr>
            <a:spLocks noChangeShapeType="1"/>
          </p:cNvSpPr>
          <p:nvPr/>
        </p:nvSpPr>
        <p:spPr bwMode="auto">
          <a:xfrm flipH="1" flipV="1">
            <a:off x="4581261" y="3189289"/>
            <a:ext cx="0" cy="359833"/>
          </a:xfrm>
          <a:prstGeom prst="line">
            <a:avLst/>
          </a:prstGeom>
          <a:noFill/>
          <a:ln w="28575">
            <a:solidFill>
              <a:srgbClr val="00FF00"/>
            </a:solidFill>
            <a:round/>
            <a:headEnd type="triangle" w="med" len="med"/>
            <a:tailEnd type="triangle" w="med" len="med"/>
          </a:ln>
          <a:effectLst/>
        </p:spPr>
        <p:txBody>
          <a:bodyPr/>
          <a:lstStyle/>
          <a:p>
            <a:endParaRPr lang="zh-TW" altLang="en-US" sz="1500"/>
          </a:p>
        </p:txBody>
      </p:sp>
    </p:spTree>
    <p:extLst>
      <p:ext uri="{BB962C8B-B14F-4D97-AF65-F5344CB8AC3E}">
        <p14:creationId xmlns:p14="http://schemas.microsoft.com/office/powerpoint/2010/main" val="23403286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Hybrid-Kernel</a:t>
            </a:r>
            <a:endParaRPr lang="zh-CN" altLang="en-US" dirty="0"/>
          </a:p>
        </p:txBody>
      </p:sp>
      <p:sp>
        <p:nvSpPr>
          <p:cNvPr id="3" name="内容占位符 2"/>
          <p:cNvSpPr>
            <a:spLocks noGrp="1"/>
          </p:cNvSpPr>
          <p:nvPr>
            <p:ph idx="1"/>
          </p:nvPr>
        </p:nvSpPr>
        <p:spPr/>
        <p:txBody>
          <a:bodyPr/>
          <a:lstStyle/>
          <a:p>
            <a:r>
              <a:rPr lang="en-US" altLang="zh-CN" dirty="0"/>
              <a:t>Kernel architecture based on combining aspects of microkernel and monolithic kernel architectures used in computer operating systems</a:t>
            </a:r>
          </a:p>
          <a:p>
            <a:endParaRPr lang="en-US" altLang="zh-CN" dirty="0"/>
          </a:p>
          <a:p>
            <a:r>
              <a:rPr lang="en-US" altLang="zh-CN" dirty="0"/>
              <a:t>Windows NT kernel</a:t>
            </a:r>
          </a:p>
          <a:p>
            <a:endParaRPr lang="zh-CN" altLang="en-US" dirty="0"/>
          </a:p>
        </p:txBody>
      </p:sp>
    </p:spTree>
    <p:extLst>
      <p:ext uri="{BB962C8B-B14F-4D97-AF65-F5344CB8AC3E}">
        <p14:creationId xmlns:p14="http://schemas.microsoft.com/office/powerpoint/2010/main" val="24138399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a:t>
            </a:r>
            <a:endParaRPr lang="zh-CN" altLang="en-US" dirty="0"/>
          </a:p>
        </p:txBody>
      </p:sp>
      <p:pic>
        <p:nvPicPr>
          <p:cNvPr id="4" name="Picture 2" descr="http://upload.wikimedia.org/wikipedia/commons/thumb/d/d0/OS-structure2.svg/2000px-OS-structure2.svg.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4066"/>
          <a:stretch/>
        </p:blipFill>
        <p:spPr bwMode="auto">
          <a:xfrm>
            <a:off x="-36512" y="1924144"/>
            <a:ext cx="9108504" cy="27081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11213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a:t>Kernels</a:t>
            </a:r>
            <a:endParaRPr lang="en-US" dirty="0"/>
          </a:p>
        </p:txBody>
      </p:sp>
      <p:sp>
        <p:nvSpPr>
          <p:cNvPr id="3" name="Content Placeholder 2"/>
          <p:cNvSpPr>
            <a:spLocks noGrp="1"/>
          </p:cNvSpPr>
          <p:nvPr>
            <p:ph idx="1"/>
          </p:nvPr>
        </p:nvSpPr>
        <p:spPr>
          <a:xfrm>
            <a:off x="1058333" y="1633364"/>
            <a:ext cx="6942667" cy="3471773"/>
          </a:xfrm>
        </p:spPr>
        <p:txBody>
          <a:bodyPr/>
          <a:lstStyle/>
          <a:p>
            <a:pPr marL="0" indent="0">
              <a:buNone/>
            </a:pPr>
            <a:r>
              <a:rPr lang="en-US" dirty="0"/>
              <a:t>Kernel classification (</a:t>
            </a:r>
            <a:r>
              <a:rPr lang="en-US" dirty="0" err="1"/>
              <a:t>wikipedia</a:t>
            </a:r>
            <a:r>
              <a:rPr lang="en-US" dirty="0"/>
              <a:t>)</a:t>
            </a:r>
          </a:p>
          <a:p>
            <a:pPr marL="0" indent="0">
              <a:buNone/>
            </a:pPr>
            <a:endParaRPr lang="en-US" altLang="ko-KR" dirty="0"/>
          </a:p>
          <a:p>
            <a:pPr marL="0" indent="0">
              <a:buNone/>
            </a:pPr>
            <a:endParaRPr lang="en-US" altLang="ko-KR" dirty="0"/>
          </a:p>
        </p:txBody>
      </p:sp>
      <p:sp>
        <p:nvSpPr>
          <p:cNvPr id="8" name="슬라이드 번호 개체 틀 7"/>
          <p:cNvSpPr>
            <a:spLocks noGrp="1"/>
          </p:cNvSpPr>
          <p:nvPr>
            <p:ph type="sldNum" sz="quarter" idx="12"/>
          </p:nvPr>
        </p:nvSpPr>
        <p:spPr/>
        <p:txBody>
          <a:bodyPr/>
          <a:lstStyle/>
          <a:p>
            <a:fld id="{1D72EBF8-7CF5-44B7-B2BF-E22DE4D0703D}" type="slidenum">
              <a:rPr lang="en-US" smtClean="0"/>
              <a:pPr/>
              <a:t>75</a:t>
            </a:fld>
            <a:endParaRPr lang="en-US"/>
          </a:p>
        </p:txBody>
      </p:sp>
      <p:graphicFrame>
        <p:nvGraphicFramePr>
          <p:cNvPr id="4" name="Table 3"/>
          <p:cNvGraphicFramePr>
            <a:graphicFrameLocks noGrp="1"/>
          </p:cNvGraphicFramePr>
          <p:nvPr/>
        </p:nvGraphicFramePr>
        <p:xfrm>
          <a:off x="1551845" y="2737497"/>
          <a:ext cx="6069503" cy="696067"/>
        </p:xfrm>
        <a:graphic>
          <a:graphicData uri="http://schemas.openxmlformats.org/drawingml/2006/table">
            <a:tbl>
              <a:tblPr firstRow="1" bandRow="1">
                <a:tableStyleId>{C4B1156A-380E-4F78-BDF5-A606A8083BF9}</a:tableStyleId>
              </a:tblPr>
              <a:tblGrid>
                <a:gridCol w="1307156">
                  <a:extLst>
                    <a:ext uri="{9D8B030D-6E8A-4147-A177-3AD203B41FA5}">
                      <a16:colId xmlns:a16="http://schemas.microsoft.com/office/drawing/2014/main" val="20000"/>
                    </a:ext>
                  </a:extLst>
                </a:gridCol>
                <a:gridCol w="1244483">
                  <a:extLst>
                    <a:ext uri="{9D8B030D-6E8A-4147-A177-3AD203B41FA5}">
                      <a16:colId xmlns:a16="http://schemas.microsoft.com/office/drawing/2014/main" val="20001"/>
                    </a:ext>
                  </a:extLst>
                </a:gridCol>
                <a:gridCol w="1293477">
                  <a:extLst>
                    <a:ext uri="{9D8B030D-6E8A-4147-A177-3AD203B41FA5}">
                      <a16:colId xmlns:a16="http://schemas.microsoft.com/office/drawing/2014/main" val="20002"/>
                    </a:ext>
                  </a:extLst>
                </a:gridCol>
                <a:gridCol w="1166089">
                  <a:extLst>
                    <a:ext uri="{9D8B030D-6E8A-4147-A177-3AD203B41FA5}">
                      <a16:colId xmlns:a16="http://schemas.microsoft.com/office/drawing/2014/main" val="20003"/>
                    </a:ext>
                  </a:extLst>
                </a:gridCol>
                <a:gridCol w="1058298">
                  <a:extLst>
                    <a:ext uri="{9D8B030D-6E8A-4147-A177-3AD203B41FA5}">
                      <a16:colId xmlns:a16="http://schemas.microsoft.com/office/drawing/2014/main" val="20004"/>
                    </a:ext>
                  </a:extLst>
                </a:gridCol>
              </a:tblGrid>
              <a:tr h="696067">
                <a:tc>
                  <a:txBody>
                    <a:bodyPr/>
                    <a:lstStyle/>
                    <a:p>
                      <a:pPr algn="ctr"/>
                      <a:r>
                        <a:rPr lang="en-US" sz="2000" dirty="0"/>
                        <a:t>Kernel</a:t>
                      </a:r>
                    </a:p>
                    <a:p>
                      <a:pPr algn="ctr"/>
                      <a:r>
                        <a:rPr lang="en-US" sz="1500" b="0" dirty="0"/>
                        <a:t>(architecture)</a:t>
                      </a:r>
                    </a:p>
                  </a:txBody>
                  <a:tcPr marL="76200" marR="76200" marT="38100" marB="38100" anchor="ctr">
                    <a:lnR w="57150" cap="flat" cmpd="sng" algn="ctr">
                      <a:solidFill>
                        <a:schemeClr val="tx1"/>
                      </a:solidFill>
                      <a:prstDash val="solid"/>
                      <a:round/>
                      <a:headEnd type="none" w="med" len="med"/>
                      <a:tailEnd type="none" w="med" len="med"/>
                    </a:lnR>
                  </a:tcPr>
                </a:tc>
                <a:tc>
                  <a:txBody>
                    <a:bodyPr/>
                    <a:lstStyle/>
                    <a:p>
                      <a:pPr algn="ctr"/>
                      <a:r>
                        <a:rPr lang="en-US" sz="1500" b="0" dirty="0"/>
                        <a:t>Monolithic</a:t>
                      </a:r>
                    </a:p>
                  </a:txBody>
                  <a:tcPr marL="76200" marR="76200" marT="38100" marB="38100" anchor="ctr">
                    <a:lnL w="57150" cap="flat" cmpd="sng" algn="ctr">
                      <a:solidFill>
                        <a:schemeClr val="tx1"/>
                      </a:solidFill>
                      <a:prstDash val="solid"/>
                      <a:round/>
                      <a:headEnd type="none" w="med" len="med"/>
                      <a:tailEnd type="none" w="med" len="med"/>
                    </a:lnL>
                  </a:tcPr>
                </a:tc>
                <a:tc>
                  <a:txBody>
                    <a:bodyPr/>
                    <a:lstStyle/>
                    <a:p>
                      <a:pPr algn="ctr"/>
                      <a:r>
                        <a:rPr lang="en-US" sz="1500" b="0" dirty="0"/>
                        <a:t>Microkernel</a:t>
                      </a:r>
                    </a:p>
                  </a:txBody>
                  <a:tcPr marL="76200" marR="76200" marT="38100" marB="38100" anchor="ctr"/>
                </a:tc>
                <a:tc>
                  <a:txBody>
                    <a:bodyPr/>
                    <a:lstStyle/>
                    <a:p>
                      <a:pPr algn="ctr"/>
                      <a:r>
                        <a:rPr lang="en-US" sz="1500" b="1" dirty="0">
                          <a:solidFill>
                            <a:schemeClr val="accent1">
                              <a:lumMod val="50000"/>
                            </a:schemeClr>
                          </a:solidFill>
                        </a:rPr>
                        <a:t>Exokernel</a:t>
                      </a:r>
                    </a:p>
                  </a:txBody>
                  <a:tcPr marL="76200" marR="76200" marT="38100" marB="38100" anchor="ctr"/>
                </a:tc>
                <a:tc>
                  <a:txBody>
                    <a:bodyPr/>
                    <a:lstStyle/>
                    <a:p>
                      <a:pPr algn="ctr"/>
                      <a:r>
                        <a:rPr lang="en-US" sz="1500" b="0" dirty="0"/>
                        <a:t>hybrid</a:t>
                      </a:r>
                    </a:p>
                  </a:txBody>
                  <a:tcPr marL="76200" marR="76200" marT="38100" marB="38100" anchor="ctr"/>
                </a:tc>
                <a:extLst>
                  <a:ext uri="{0D108BD9-81ED-4DB2-BD59-A6C34878D82A}">
                    <a16:rowId xmlns:a16="http://schemas.microsoft.com/office/drawing/2014/main" val="10000"/>
                  </a:ext>
                </a:extLst>
              </a:tr>
            </a:tbl>
          </a:graphicData>
        </a:graphic>
      </p:graphicFrame>
      <p:sp>
        <p:nvSpPr>
          <p:cNvPr id="5" name="Rectangle 4"/>
          <p:cNvSpPr/>
          <p:nvPr/>
        </p:nvSpPr>
        <p:spPr>
          <a:xfrm>
            <a:off x="179512" y="5224472"/>
            <a:ext cx="6408712" cy="369332"/>
          </a:xfrm>
          <a:prstGeom prst="rect">
            <a:avLst/>
          </a:prstGeom>
        </p:spPr>
        <p:txBody>
          <a:bodyPr wrap="square">
            <a:spAutoFit/>
          </a:bodyPr>
          <a:lstStyle/>
          <a:p>
            <a:r>
              <a:rPr lang="zh-CN" altLang="en-US" dirty="0">
                <a:hlinkClick r:id="rId3"/>
              </a:rPr>
              <a:t>https://en.wikipedia.org/wiki/Kernel_(operating_system)</a:t>
            </a:r>
            <a:r>
              <a:rPr lang="zh-CN" altLang="en-US" dirty="0"/>
              <a:t> </a:t>
            </a:r>
          </a:p>
        </p:txBody>
      </p:sp>
    </p:spTree>
    <p:extLst>
      <p:ext uri="{BB962C8B-B14F-4D97-AF65-F5344CB8AC3E}">
        <p14:creationId xmlns:p14="http://schemas.microsoft.com/office/powerpoint/2010/main" val="32486214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Exokernel</a:t>
            </a:r>
            <a:r>
              <a:rPr lang="en-US" altLang="zh-CN" dirty="0"/>
              <a:t>: Motivation</a:t>
            </a:r>
            <a:endParaRPr lang="zh-CN" altLang="en-US" dirty="0"/>
          </a:p>
        </p:txBody>
      </p:sp>
      <p:sp>
        <p:nvSpPr>
          <p:cNvPr id="3" name="内容占位符 2"/>
          <p:cNvSpPr>
            <a:spLocks noGrp="1"/>
          </p:cNvSpPr>
          <p:nvPr>
            <p:ph idx="1"/>
          </p:nvPr>
        </p:nvSpPr>
        <p:spPr/>
        <p:txBody>
          <a:bodyPr>
            <a:noAutofit/>
          </a:bodyPr>
          <a:lstStyle/>
          <a:p>
            <a:r>
              <a:rPr lang="en-US" altLang="zh-CN" sz="2000" dirty="0"/>
              <a:t>In traditional OS, only </a:t>
            </a:r>
            <a:r>
              <a:rPr lang="en-US" altLang="zh-CN" sz="2000" i="1" dirty="0">
                <a:solidFill>
                  <a:srgbClr val="C00000"/>
                </a:solidFill>
              </a:rPr>
              <a:t>privileged servers </a:t>
            </a:r>
            <a:r>
              <a:rPr lang="en-US" altLang="zh-CN" sz="2000" i="1" dirty="0"/>
              <a:t>and </a:t>
            </a:r>
            <a:r>
              <a:rPr lang="en-US" altLang="zh-CN" sz="2000" i="1" dirty="0">
                <a:solidFill>
                  <a:srgbClr val="C00000"/>
                </a:solidFill>
              </a:rPr>
              <a:t>the kernel</a:t>
            </a:r>
            <a:r>
              <a:rPr lang="en-US" altLang="zh-CN" sz="2000" dirty="0">
                <a:solidFill>
                  <a:srgbClr val="C00000"/>
                </a:solidFill>
              </a:rPr>
              <a:t> </a:t>
            </a:r>
            <a:r>
              <a:rPr lang="en-US" altLang="zh-CN" sz="2000" dirty="0"/>
              <a:t>can manage system resources</a:t>
            </a:r>
          </a:p>
          <a:p>
            <a:r>
              <a:rPr lang="en-US" altLang="zh-CN" sz="2000" dirty="0"/>
              <a:t>Un-trusted applications are required to interact with the hardware via some </a:t>
            </a:r>
            <a:r>
              <a:rPr lang="en-US" altLang="zh-CN" sz="2000" u="sng" dirty="0"/>
              <a:t>abstraction model</a:t>
            </a:r>
          </a:p>
          <a:p>
            <a:pPr lvl="1"/>
            <a:r>
              <a:rPr lang="en-US" altLang="zh-CN" sz="1800" dirty="0"/>
              <a:t>File systems for disk storage, virtual address spaces for memory, etc.</a:t>
            </a:r>
          </a:p>
          <a:p>
            <a:endParaRPr lang="en-US" altLang="zh-CN" sz="2000" dirty="0"/>
          </a:p>
          <a:p>
            <a:r>
              <a:rPr lang="en-US" altLang="zh-CN" sz="2000" dirty="0"/>
              <a:t>Application demands vary widely!!</a:t>
            </a:r>
          </a:p>
          <a:p>
            <a:pPr lvl="1"/>
            <a:r>
              <a:rPr lang="en-US" altLang="zh-CN" sz="1800" dirty="0"/>
              <a:t>An interface designed to accommodate every application must anticipate all possible needs</a:t>
            </a:r>
          </a:p>
          <a:p>
            <a:endParaRPr lang="zh-CN" altLang="en-US" sz="2000" dirty="0"/>
          </a:p>
        </p:txBody>
      </p:sp>
    </p:spTree>
    <p:extLst>
      <p:ext uri="{BB962C8B-B14F-4D97-AF65-F5344CB8AC3E}">
        <p14:creationId xmlns:p14="http://schemas.microsoft.com/office/powerpoint/2010/main" val="3294538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Exokernel’s</a:t>
            </a:r>
            <a:r>
              <a:rPr lang="en-US" dirty="0"/>
              <a:t> Idea</a:t>
            </a:r>
          </a:p>
        </p:txBody>
      </p:sp>
      <p:sp>
        <p:nvSpPr>
          <p:cNvPr id="3" name="Content Placeholder 2"/>
          <p:cNvSpPr>
            <a:spLocks noGrp="1"/>
          </p:cNvSpPr>
          <p:nvPr>
            <p:ph idx="1"/>
          </p:nvPr>
        </p:nvSpPr>
        <p:spPr/>
        <p:txBody>
          <a:bodyPr>
            <a:normAutofit fontScale="77500" lnSpcReduction="20000"/>
          </a:bodyPr>
          <a:lstStyle/>
          <a:p>
            <a:pPr marL="47623" indent="0">
              <a:buNone/>
            </a:pPr>
            <a:r>
              <a:rPr lang="en-US" dirty="0"/>
              <a:t>Give un-trusted </a:t>
            </a:r>
            <a:r>
              <a:rPr lang="en-US" b="1" dirty="0"/>
              <a:t>applications</a:t>
            </a:r>
            <a:r>
              <a:rPr lang="en-US" dirty="0"/>
              <a:t> as much control over physical resources as possible</a:t>
            </a:r>
          </a:p>
          <a:p>
            <a:pPr marL="47623" indent="0">
              <a:buNone/>
            </a:pPr>
            <a:endParaRPr lang="en-US" dirty="0"/>
          </a:p>
          <a:p>
            <a:pPr marL="47623" indent="0">
              <a:buNone/>
            </a:pPr>
            <a:r>
              <a:rPr lang="en-US" dirty="0"/>
              <a:t>To force as few abstraction as possible on developers, enabling them to make as many decisions as possible about hardware abstractions.</a:t>
            </a:r>
          </a:p>
          <a:p>
            <a:pPr marL="428608" lvl="1" indent="0">
              <a:buNone/>
            </a:pPr>
            <a:r>
              <a:rPr lang="en-US" altLang="ko-KR" dirty="0"/>
              <a:t>Let </a:t>
            </a:r>
            <a:r>
              <a:rPr lang="en-US" altLang="ko-KR" i="1" dirty="0">
                <a:solidFill>
                  <a:srgbClr val="C00000"/>
                </a:solidFill>
              </a:rPr>
              <a:t>the kernel </a:t>
            </a:r>
            <a:r>
              <a:rPr lang="en-US" altLang="ko-KR" dirty="0"/>
              <a:t>allocate the basic physical resources of the machine</a:t>
            </a:r>
          </a:p>
          <a:p>
            <a:pPr marL="428608" lvl="1" indent="0">
              <a:buNone/>
            </a:pPr>
            <a:r>
              <a:rPr lang="en-US" altLang="ko-KR" dirty="0"/>
              <a:t>Let </a:t>
            </a:r>
            <a:r>
              <a:rPr lang="en-US" altLang="ko-KR" i="1" dirty="0">
                <a:solidFill>
                  <a:srgbClr val="C00000"/>
                </a:solidFill>
              </a:rPr>
              <a:t>each program </a:t>
            </a:r>
            <a:r>
              <a:rPr lang="en-US" altLang="ko-KR" dirty="0"/>
              <a:t>decide what to do with these resources</a:t>
            </a:r>
          </a:p>
          <a:p>
            <a:pPr marL="428608" lvl="1" indent="0">
              <a:buNone/>
            </a:pPr>
            <a:endParaRPr lang="en-US" altLang="ko-KR" sz="1333" dirty="0"/>
          </a:p>
          <a:p>
            <a:pPr marL="47623" indent="0">
              <a:buNone/>
            </a:pPr>
            <a:r>
              <a:rPr lang="en-US" altLang="ko-KR" dirty="0"/>
              <a:t>Exokernel separate </a:t>
            </a:r>
            <a:r>
              <a:rPr lang="en-US" altLang="ko-KR" i="1" dirty="0"/>
              <a:t>protection</a:t>
            </a:r>
            <a:r>
              <a:rPr lang="en-US" altLang="ko-KR" dirty="0"/>
              <a:t> from </a:t>
            </a:r>
            <a:r>
              <a:rPr lang="en-US" altLang="ko-KR" i="1" dirty="0"/>
              <a:t>management</a:t>
            </a:r>
          </a:p>
          <a:p>
            <a:pPr marL="428608" lvl="1" indent="0">
              <a:buNone/>
            </a:pPr>
            <a:r>
              <a:rPr lang="en-US" altLang="ko-KR" dirty="0"/>
              <a:t>They </a:t>
            </a:r>
            <a:r>
              <a:rPr lang="en-US" altLang="ko-KR" b="1" u="sng" dirty="0"/>
              <a:t>protect</a:t>
            </a:r>
            <a:r>
              <a:rPr lang="en-US" altLang="ko-KR" dirty="0"/>
              <a:t> resources but delegate </a:t>
            </a:r>
            <a:r>
              <a:rPr lang="en-US" altLang="ko-KR" b="1" u="sng" dirty="0"/>
              <a:t>management</a:t>
            </a:r>
            <a:r>
              <a:rPr lang="en-US" altLang="ko-KR" dirty="0"/>
              <a:t> to application</a:t>
            </a:r>
          </a:p>
        </p:txBody>
      </p:sp>
      <p:sp>
        <p:nvSpPr>
          <p:cNvPr id="6" name="슬라이드 번호 개체 틀 5"/>
          <p:cNvSpPr>
            <a:spLocks noGrp="1"/>
          </p:cNvSpPr>
          <p:nvPr>
            <p:ph type="sldNum" sz="quarter" idx="12"/>
          </p:nvPr>
        </p:nvSpPr>
        <p:spPr/>
        <p:txBody>
          <a:bodyPr/>
          <a:lstStyle/>
          <a:p>
            <a:fld id="{1D72EBF8-7CF5-44B7-B2BF-E22DE4D0703D}" type="slidenum">
              <a:rPr lang="en-US" smtClean="0"/>
              <a:pPr/>
              <a:t>77</a:t>
            </a:fld>
            <a:endParaRPr lang="en-US"/>
          </a:p>
        </p:txBody>
      </p:sp>
    </p:spTree>
    <p:extLst>
      <p:ext uri="{BB962C8B-B14F-4D97-AF65-F5344CB8AC3E}">
        <p14:creationId xmlns:p14="http://schemas.microsoft.com/office/powerpoint/2010/main" val="3540547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Exokernel</a:t>
            </a:r>
            <a:r>
              <a:rPr lang="en-US" altLang="zh-CN" dirty="0"/>
              <a:t>: Design</a:t>
            </a:r>
            <a:endParaRPr lang="zh-CN" altLang="en-US" dirty="0"/>
          </a:p>
        </p:txBody>
      </p:sp>
      <p:sp>
        <p:nvSpPr>
          <p:cNvPr id="3" name="内容占位符 2"/>
          <p:cNvSpPr>
            <a:spLocks noGrp="1"/>
          </p:cNvSpPr>
          <p:nvPr>
            <p:ph idx="1"/>
          </p:nvPr>
        </p:nvSpPr>
        <p:spPr>
          <a:xfrm>
            <a:off x="457200" y="1333500"/>
            <a:ext cx="8229600" cy="4260303"/>
          </a:xfrm>
        </p:spPr>
        <p:txBody>
          <a:bodyPr>
            <a:normAutofit/>
          </a:bodyPr>
          <a:lstStyle/>
          <a:p>
            <a:r>
              <a:rPr lang="en-US" altLang="zh-CN" sz="2000" dirty="0"/>
              <a:t>Kernel’s new role</a:t>
            </a:r>
          </a:p>
          <a:p>
            <a:pPr lvl="1"/>
            <a:r>
              <a:rPr lang="en-US" altLang="zh-CN" sz="2000" dirty="0"/>
              <a:t>Tracking ownership of resources</a:t>
            </a:r>
          </a:p>
          <a:p>
            <a:pPr lvl="1"/>
            <a:r>
              <a:rPr lang="en-US" altLang="zh-CN" sz="2000" dirty="0"/>
              <a:t>Ensuring resource protection</a:t>
            </a:r>
          </a:p>
          <a:p>
            <a:pPr lvl="1"/>
            <a:r>
              <a:rPr lang="en-US" altLang="zh-CN" sz="2000" dirty="0"/>
              <a:t>Revoking resource access</a:t>
            </a:r>
          </a:p>
          <a:p>
            <a:r>
              <a:rPr lang="en-US" altLang="zh-CN" sz="2000" dirty="0"/>
              <a:t>Three techniques</a:t>
            </a:r>
          </a:p>
          <a:p>
            <a:pPr lvl="1"/>
            <a:r>
              <a:rPr lang="en-US" altLang="zh-CN" sz="2000" dirty="0"/>
              <a:t>Secure binding</a:t>
            </a:r>
          </a:p>
          <a:p>
            <a:pPr lvl="1"/>
            <a:r>
              <a:rPr lang="en-US" altLang="zh-CN" sz="2000" dirty="0"/>
              <a:t>Visible revocation</a:t>
            </a:r>
          </a:p>
          <a:p>
            <a:pPr lvl="1"/>
            <a:r>
              <a:rPr lang="en-US" altLang="zh-CN" sz="2000" dirty="0"/>
              <a:t>Abort protocol</a:t>
            </a:r>
          </a:p>
          <a:p>
            <a:endParaRPr lang="zh-CN" altLang="en-US" sz="2000" dirty="0"/>
          </a:p>
        </p:txBody>
      </p:sp>
    </p:spTree>
    <p:extLst>
      <p:ext uri="{BB962C8B-B14F-4D97-AF65-F5344CB8AC3E}">
        <p14:creationId xmlns:p14="http://schemas.microsoft.com/office/powerpoint/2010/main" val="14515079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Operating System</a:t>
            </a:r>
          </a:p>
        </p:txBody>
      </p:sp>
      <p:sp>
        <p:nvSpPr>
          <p:cNvPr id="3" name="Content Placeholder 2"/>
          <p:cNvSpPr>
            <a:spLocks noGrp="1"/>
          </p:cNvSpPr>
          <p:nvPr>
            <p:ph idx="1"/>
          </p:nvPr>
        </p:nvSpPr>
        <p:spPr/>
        <p:txBody>
          <a:bodyPr>
            <a:noAutofit/>
          </a:bodyPr>
          <a:lstStyle/>
          <a:p>
            <a:pPr marL="47623" indent="0">
              <a:buNone/>
            </a:pPr>
            <a:r>
              <a:rPr lang="en-US" sz="1800" dirty="0"/>
              <a:t>Most programs to be linked with </a:t>
            </a:r>
            <a:r>
              <a:rPr lang="en-US" sz="1800" i="1" dirty="0"/>
              <a:t>libraries </a:t>
            </a:r>
            <a:r>
              <a:rPr lang="en-US" sz="1800" dirty="0"/>
              <a:t>instead of communicating with the exokernel directly</a:t>
            </a:r>
          </a:p>
          <a:p>
            <a:pPr marL="428608" lvl="1" indent="0">
              <a:buNone/>
            </a:pPr>
            <a:r>
              <a:rPr lang="en-US" sz="1600" dirty="0"/>
              <a:t>The libraries hide low-level resources</a:t>
            </a:r>
          </a:p>
          <a:p>
            <a:pPr marL="47623" indent="0">
              <a:buNone/>
            </a:pPr>
            <a:endParaRPr lang="en-US" sz="1000" dirty="0"/>
          </a:p>
          <a:p>
            <a:pPr marL="47623" indent="0">
              <a:buNone/>
            </a:pPr>
            <a:r>
              <a:rPr lang="en-US" sz="1800" dirty="0"/>
              <a:t>An applications can choose the library which best suits its needs</a:t>
            </a:r>
          </a:p>
          <a:p>
            <a:pPr marL="47623" indent="0">
              <a:buNone/>
            </a:pPr>
            <a:r>
              <a:rPr lang="en-US" altLang="ko-KR" sz="1800" dirty="0">
                <a:solidFill>
                  <a:srgbClr val="FF0000"/>
                </a:solidFill>
              </a:rPr>
              <a:t>The kernel </a:t>
            </a:r>
            <a:r>
              <a:rPr lang="en-US" altLang="ko-KR" sz="1800" dirty="0"/>
              <a:t>only ensures that the requested resource is free, and </a:t>
            </a:r>
            <a:r>
              <a:rPr lang="en-US" altLang="ko-KR" sz="1800" dirty="0">
                <a:solidFill>
                  <a:srgbClr val="FF0000"/>
                </a:solidFill>
              </a:rPr>
              <a:t>the application </a:t>
            </a:r>
            <a:r>
              <a:rPr lang="en-US" altLang="ko-KR" sz="1800" dirty="0"/>
              <a:t>is allowed to access it</a:t>
            </a:r>
          </a:p>
          <a:p>
            <a:pPr marL="428608" lvl="1" indent="0">
              <a:buNone/>
            </a:pPr>
            <a:r>
              <a:rPr lang="en-US" sz="1600" dirty="0"/>
              <a:t>Allow programmer to implement custom abstractions, omit unnecessary ones, most commonly to improve performance</a:t>
            </a:r>
          </a:p>
        </p:txBody>
      </p:sp>
      <p:sp>
        <p:nvSpPr>
          <p:cNvPr id="6" name="슬라이드 번호 개체 틀 5"/>
          <p:cNvSpPr>
            <a:spLocks noGrp="1"/>
          </p:cNvSpPr>
          <p:nvPr>
            <p:ph type="sldNum" sz="quarter" idx="12"/>
          </p:nvPr>
        </p:nvSpPr>
        <p:spPr/>
        <p:txBody>
          <a:bodyPr/>
          <a:lstStyle/>
          <a:p>
            <a:fld id="{1D72EBF8-7CF5-44B7-B2BF-E22DE4D0703D}" type="slidenum">
              <a:rPr lang="en-US" smtClean="0"/>
              <a:pPr/>
              <a:t>79</a:t>
            </a:fld>
            <a:endParaRPr lang="en-US"/>
          </a:p>
        </p:txBody>
      </p:sp>
    </p:spTree>
    <p:extLst>
      <p:ext uri="{BB962C8B-B14F-4D97-AF65-F5344CB8AC3E}">
        <p14:creationId xmlns:p14="http://schemas.microsoft.com/office/powerpoint/2010/main" val="363766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latin typeface="Arial" panose="020B0604020202020204" pitchFamily="34" charset="0"/>
                <a:ea typeface="等线" panose="02010600030101010101" pitchFamily="2" charset="-122"/>
              </a:rPr>
              <a:t>Timing Attack: Guess One Character at a Time</a:t>
            </a:r>
            <a:endParaRPr kumimoji="1" lang="zh-CN" altLang="en-US" sz="2800" dirty="0">
              <a:latin typeface="Arial" panose="020B0604020202020204" pitchFamily="34" charset="0"/>
              <a:ea typeface="等线" panose="02010600030101010101" pitchFamily="2" charset="-122"/>
            </a:endParaRPr>
          </a:p>
        </p:txBody>
      </p:sp>
      <p:sp>
        <p:nvSpPr>
          <p:cNvPr id="5" name="矩形 4"/>
          <p:cNvSpPr/>
          <p:nvPr/>
        </p:nvSpPr>
        <p:spPr>
          <a:xfrm>
            <a:off x="1691680"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6" name="矩形 5"/>
          <p:cNvSpPr/>
          <p:nvPr/>
        </p:nvSpPr>
        <p:spPr>
          <a:xfrm>
            <a:off x="1691680"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7" name="文本框 6"/>
          <p:cNvSpPr txBox="1"/>
          <p:nvPr/>
        </p:nvSpPr>
        <p:spPr>
          <a:xfrm>
            <a:off x="1940435" y="2425452"/>
            <a:ext cx="654618" cy="338554"/>
          </a:xfrm>
          <a:prstGeom prst="rect">
            <a:avLst/>
          </a:prstGeom>
          <a:noFill/>
        </p:spPr>
        <p:txBody>
          <a:bodyPr wrap="square" rtlCol="0">
            <a:spAutoFit/>
          </a:bodyPr>
          <a:lstStyle/>
          <a:p>
            <a:pPr algn="r"/>
            <a:r>
              <a:rPr kumimoji="1" lang="en-US" altLang="zh-CN" sz="1600" dirty="0">
                <a:solidFill>
                  <a:schemeClr val="bg1"/>
                </a:solidFill>
                <a:latin typeface="Arial" panose="020B0604020202020204" pitchFamily="34" charset="0"/>
                <a:ea typeface="等线" panose="02010600030101010101" pitchFamily="2" charset="-122"/>
                <a:cs typeface="Arial Narrow"/>
              </a:rPr>
              <a:t>a</a:t>
            </a:r>
            <a:endParaRPr kumimoji="1" lang="zh-CN" altLang="en-US" sz="1600" dirty="0">
              <a:solidFill>
                <a:schemeClr val="bg1"/>
              </a:solidFill>
              <a:latin typeface="Arial" panose="020B0604020202020204" pitchFamily="34" charset="0"/>
              <a:ea typeface="等线" panose="02010600030101010101" pitchFamily="2" charset="-122"/>
              <a:cs typeface="Arial Narrow"/>
            </a:endParaRPr>
          </a:p>
        </p:txBody>
      </p:sp>
      <p:sp>
        <p:nvSpPr>
          <p:cNvPr id="8" name="文本框 7"/>
          <p:cNvSpPr txBox="1"/>
          <p:nvPr/>
        </p:nvSpPr>
        <p:spPr>
          <a:xfrm>
            <a:off x="1679921" y="2785492"/>
            <a:ext cx="936104" cy="584775"/>
          </a:xfrm>
          <a:prstGeom prst="rect">
            <a:avLst/>
          </a:prstGeom>
          <a:noFill/>
        </p:spPr>
        <p:txBody>
          <a:bodyPr wrap="square" rtlCol="0">
            <a:spAutoFit/>
          </a:bodyPr>
          <a:lstStyle/>
          <a:p>
            <a:r>
              <a:rPr kumimoji="1" lang="en-US" altLang="zh-CN" sz="1600" dirty="0" err="1">
                <a:latin typeface="Arial" panose="020B0604020202020204" pitchFamily="34" charset="0"/>
                <a:ea typeface="等线" panose="02010600030101010101" pitchFamily="2" charset="-122"/>
                <a:cs typeface="Arial Narrow"/>
              </a:rPr>
              <a:t>aaaaaaa</a:t>
            </a:r>
            <a:endParaRPr kumimoji="1" lang="zh-CN" altLang="en-US" sz="1600" dirty="0">
              <a:latin typeface="Arial" panose="020B0604020202020204" pitchFamily="34" charset="0"/>
              <a:ea typeface="等线" panose="02010600030101010101" pitchFamily="2" charset="-122"/>
              <a:cs typeface="Arial Narrow"/>
            </a:endParaRPr>
          </a:p>
        </p:txBody>
      </p:sp>
      <p:sp>
        <p:nvSpPr>
          <p:cNvPr id="9" name="矩形 8"/>
          <p:cNvSpPr/>
          <p:nvPr/>
        </p:nvSpPr>
        <p:spPr>
          <a:xfrm>
            <a:off x="2843808"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10" name="矩形 9"/>
          <p:cNvSpPr/>
          <p:nvPr/>
        </p:nvSpPr>
        <p:spPr>
          <a:xfrm>
            <a:off x="2843808"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11" name="文本框 10"/>
          <p:cNvSpPr txBox="1"/>
          <p:nvPr/>
        </p:nvSpPr>
        <p:spPr>
          <a:xfrm>
            <a:off x="3092563" y="2425452"/>
            <a:ext cx="654618" cy="338554"/>
          </a:xfrm>
          <a:prstGeom prst="rect">
            <a:avLst/>
          </a:prstGeom>
          <a:noFill/>
        </p:spPr>
        <p:txBody>
          <a:bodyPr wrap="square" rtlCol="0">
            <a:spAutoFit/>
          </a:bodyPr>
          <a:lstStyle/>
          <a:p>
            <a:pPr algn="r"/>
            <a:r>
              <a:rPr kumimoji="1" lang="en-US" altLang="zh-CN" sz="1600" dirty="0">
                <a:solidFill>
                  <a:schemeClr val="bg1"/>
                </a:solidFill>
                <a:latin typeface="Arial" panose="020B0604020202020204" pitchFamily="34" charset="0"/>
                <a:ea typeface="等线" panose="02010600030101010101" pitchFamily="2" charset="-122"/>
                <a:cs typeface="Arial Narrow"/>
              </a:rPr>
              <a:t>b</a:t>
            </a:r>
            <a:endParaRPr kumimoji="1" lang="zh-CN" altLang="en-US" sz="1600" dirty="0">
              <a:solidFill>
                <a:schemeClr val="bg1"/>
              </a:solidFill>
              <a:latin typeface="Arial" panose="020B0604020202020204" pitchFamily="34" charset="0"/>
              <a:ea typeface="等线" panose="02010600030101010101" pitchFamily="2" charset="-122"/>
              <a:cs typeface="Arial Narrow"/>
            </a:endParaRPr>
          </a:p>
        </p:txBody>
      </p:sp>
      <p:sp>
        <p:nvSpPr>
          <p:cNvPr id="12" name="文本框 11"/>
          <p:cNvSpPr txBox="1"/>
          <p:nvPr/>
        </p:nvSpPr>
        <p:spPr>
          <a:xfrm>
            <a:off x="2832049" y="2785492"/>
            <a:ext cx="936104" cy="584775"/>
          </a:xfrm>
          <a:prstGeom prst="rect">
            <a:avLst/>
          </a:prstGeom>
          <a:noFill/>
        </p:spPr>
        <p:txBody>
          <a:bodyPr wrap="square" rtlCol="0">
            <a:spAutoFit/>
          </a:bodyPr>
          <a:lstStyle/>
          <a:p>
            <a:r>
              <a:rPr kumimoji="1" lang="en-US" altLang="zh-CN" sz="1600" dirty="0" err="1">
                <a:latin typeface="Arial" panose="020B0604020202020204" pitchFamily="34" charset="0"/>
                <a:ea typeface="等线" panose="02010600030101010101" pitchFamily="2" charset="-122"/>
                <a:cs typeface="Arial Narrow"/>
              </a:rPr>
              <a:t>aaaaaaa</a:t>
            </a:r>
            <a:endParaRPr kumimoji="1" lang="zh-CN" altLang="en-US" sz="1600" dirty="0">
              <a:latin typeface="Arial" panose="020B0604020202020204" pitchFamily="34" charset="0"/>
              <a:ea typeface="等线" panose="02010600030101010101" pitchFamily="2" charset="-122"/>
              <a:cs typeface="Arial Narrow"/>
            </a:endParaRPr>
          </a:p>
        </p:txBody>
      </p:sp>
      <p:sp>
        <p:nvSpPr>
          <p:cNvPr id="13" name="矩形 12"/>
          <p:cNvSpPr/>
          <p:nvPr/>
        </p:nvSpPr>
        <p:spPr>
          <a:xfrm>
            <a:off x="3995936"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14" name="矩形 13"/>
          <p:cNvSpPr/>
          <p:nvPr/>
        </p:nvSpPr>
        <p:spPr>
          <a:xfrm>
            <a:off x="3995936"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15" name="文本框 14"/>
          <p:cNvSpPr txBox="1"/>
          <p:nvPr/>
        </p:nvSpPr>
        <p:spPr>
          <a:xfrm>
            <a:off x="4244691" y="2425452"/>
            <a:ext cx="654618" cy="338554"/>
          </a:xfrm>
          <a:prstGeom prst="rect">
            <a:avLst/>
          </a:prstGeom>
          <a:noFill/>
        </p:spPr>
        <p:txBody>
          <a:bodyPr wrap="square" rtlCol="0">
            <a:spAutoFit/>
          </a:bodyPr>
          <a:lstStyle/>
          <a:p>
            <a:pPr algn="r"/>
            <a:r>
              <a:rPr kumimoji="1" lang="en-US" altLang="zh-CN" sz="1600" dirty="0">
                <a:solidFill>
                  <a:schemeClr val="bg1"/>
                </a:solidFill>
                <a:latin typeface="Arial" panose="020B0604020202020204" pitchFamily="34" charset="0"/>
                <a:ea typeface="等线" panose="02010600030101010101" pitchFamily="2" charset="-122"/>
                <a:cs typeface="Arial Narrow"/>
              </a:rPr>
              <a:t>c</a:t>
            </a:r>
            <a:endParaRPr kumimoji="1" lang="zh-CN" altLang="en-US" sz="1600" dirty="0">
              <a:solidFill>
                <a:schemeClr val="bg1"/>
              </a:solidFill>
              <a:latin typeface="Arial" panose="020B0604020202020204" pitchFamily="34" charset="0"/>
              <a:ea typeface="等线" panose="02010600030101010101" pitchFamily="2" charset="-122"/>
              <a:cs typeface="Arial Narrow"/>
            </a:endParaRPr>
          </a:p>
        </p:txBody>
      </p:sp>
      <p:sp>
        <p:nvSpPr>
          <p:cNvPr id="16" name="文本框 15"/>
          <p:cNvSpPr txBox="1"/>
          <p:nvPr/>
        </p:nvSpPr>
        <p:spPr>
          <a:xfrm>
            <a:off x="3984177" y="2785492"/>
            <a:ext cx="936104" cy="584775"/>
          </a:xfrm>
          <a:prstGeom prst="rect">
            <a:avLst/>
          </a:prstGeom>
          <a:noFill/>
        </p:spPr>
        <p:txBody>
          <a:bodyPr wrap="square" rtlCol="0">
            <a:spAutoFit/>
          </a:bodyPr>
          <a:lstStyle/>
          <a:p>
            <a:r>
              <a:rPr kumimoji="1" lang="en-US" altLang="zh-CN" sz="1600" dirty="0" err="1">
                <a:latin typeface="Arial" panose="020B0604020202020204" pitchFamily="34" charset="0"/>
                <a:ea typeface="等线" panose="02010600030101010101" pitchFamily="2" charset="-122"/>
                <a:cs typeface="Arial Narrow"/>
              </a:rPr>
              <a:t>aaaaaaa</a:t>
            </a:r>
            <a:endParaRPr kumimoji="1" lang="zh-CN" altLang="en-US" sz="1600" dirty="0">
              <a:latin typeface="Arial" panose="020B0604020202020204" pitchFamily="34" charset="0"/>
              <a:ea typeface="等线" panose="02010600030101010101" pitchFamily="2" charset="-122"/>
              <a:cs typeface="Arial Narrow"/>
            </a:endParaRPr>
          </a:p>
        </p:txBody>
      </p:sp>
      <p:sp>
        <p:nvSpPr>
          <p:cNvPr id="17" name="文本框 16"/>
          <p:cNvSpPr txBox="1"/>
          <p:nvPr/>
        </p:nvSpPr>
        <p:spPr>
          <a:xfrm>
            <a:off x="323528" y="1674796"/>
            <a:ext cx="1152128" cy="584775"/>
          </a:xfrm>
          <a:prstGeom prst="rect">
            <a:avLst/>
          </a:prstGeom>
          <a:noFill/>
        </p:spPr>
        <p:txBody>
          <a:bodyPr wrap="square" rtlCol="0">
            <a:spAutoFit/>
          </a:bodyPr>
          <a:lstStyle/>
          <a:p>
            <a:pPr algn="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Page</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in</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Memory</a:t>
            </a:r>
            <a:endPar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endParaRPr>
          </a:p>
        </p:txBody>
      </p:sp>
      <p:sp>
        <p:nvSpPr>
          <p:cNvPr id="18" name="文本框 17"/>
          <p:cNvSpPr txBox="1"/>
          <p:nvPr/>
        </p:nvSpPr>
        <p:spPr>
          <a:xfrm>
            <a:off x="0" y="2753175"/>
            <a:ext cx="1475656" cy="584775"/>
          </a:xfrm>
          <a:prstGeom prst="rect">
            <a:avLst/>
          </a:prstGeom>
          <a:noFill/>
        </p:spPr>
        <p:txBody>
          <a:bodyPr wrap="square" rtlCol="0">
            <a:spAutoFit/>
          </a:bodyPr>
          <a:lstStyle/>
          <a:p>
            <a:pPr algn="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Page</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on</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Disk</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-&gt;</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Page</a:t>
            </a:r>
            <a:r>
              <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rPr>
              <a:t> </a:t>
            </a:r>
            <a:r>
              <a:rPr kumimoji="1" lang="en-US" altLang="zh-CN" sz="1600" dirty="0">
                <a:solidFill>
                  <a:schemeClr val="accent1">
                    <a:lumMod val="50000"/>
                  </a:schemeClr>
                </a:solidFill>
                <a:latin typeface="Arial" panose="020B0604020202020204" pitchFamily="34" charset="0"/>
                <a:ea typeface="等线" panose="02010600030101010101" pitchFamily="2" charset="-122"/>
                <a:cs typeface="Arial Narrow"/>
              </a:rPr>
              <a:t>Fault</a:t>
            </a:r>
            <a:endParaRPr kumimoji="1" lang="zh-CN" altLang="en-US" sz="1600" dirty="0">
              <a:solidFill>
                <a:schemeClr val="accent1">
                  <a:lumMod val="50000"/>
                </a:schemeClr>
              </a:solidFill>
              <a:latin typeface="Arial" panose="020B0604020202020204" pitchFamily="34" charset="0"/>
              <a:ea typeface="等线" panose="02010600030101010101" pitchFamily="2" charset="-122"/>
              <a:cs typeface="Arial Narrow"/>
            </a:endParaRPr>
          </a:p>
        </p:txBody>
      </p:sp>
      <p:sp>
        <p:nvSpPr>
          <p:cNvPr id="19" name="文本框 18"/>
          <p:cNvSpPr txBox="1"/>
          <p:nvPr/>
        </p:nvSpPr>
        <p:spPr>
          <a:xfrm>
            <a:off x="1475656" y="4153644"/>
            <a:ext cx="1296144" cy="307777"/>
          </a:xfrm>
          <a:prstGeom prst="rect">
            <a:avLst/>
          </a:prstGeom>
          <a:noFill/>
        </p:spPr>
        <p:txBody>
          <a:bodyPr wrap="square" rtlCol="0">
            <a:spAutoFit/>
          </a:bodyPr>
          <a:lstStyle/>
          <a:p>
            <a:pPr algn="ctr"/>
            <a:r>
              <a:rPr kumimoji="1" lang="en-US" altLang="zh-CN" sz="1400" dirty="0">
                <a:latin typeface="Arial" panose="020B0604020202020204" pitchFamily="34" charset="0"/>
                <a:ea typeface="等线" panose="02010600030101010101" pitchFamily="2" charset="-122"/>
                <a:cs typeface="Arial Narrow"/>
              </a:rPr>
              <a:t>Time</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1ms</a:t>
            </a:r>
            <a:endParaRPr kumimoji="1" lang="zh-CN" altLang="en-US" sz="1400" dirty="0">
              <a:latin typeface="Arial" panose="020B0604020202020204" pitchFamily="34" charset="0"/>
              <a:ea typeface="等线" panose="02010600030101010101" pitchFamily="2" charset="-122"/>
              <a:cs typeface="Arial Narrow"/>
            </a:endParaRPr>
          </a:p>
        </p:txBody>
      </p:sp>
      <p:sp>
        <p:nvSpPr>
          <p:cNvPr id="20" name="文本框 19"/>
          <p:cNvSpPr txBox="1"/>
          <p:nvPr/>
        </p:nvSpPr>
        <p:spPr>
          <a:xfrm>
            <a:off x="2627784" y="4153644"/>
            <a:ext cx="1296144" cy="307777"/>
          </a:xfrm>
          <a:prstGeom prst="rect">
            <a:avLst/>
          </a:prstGeom>
          <a:noFill/>
        </p:spPr>
        <p:txBody>
          <a:bodyPr wrap="square" rtlCol="0">
            <a:spAutoFit/>
          </a:bodyPr>
          <a:lstStyle/>
          <a:p>
            <a:pPr algn="ctr"/>
            <a:r>
              <a:rPr kumimoji="1" lang="en-US" altLang="zh-CN" sz="1400" dirty="0">
                <a:latin typeface="Arial" panose="020B0604020202020204" pitchFamily="34" charset="0"/>
                <a:ea typeface="等线" panose="02010600030101010101" pitchFamily="2" charset="-122"/>
                <a:cs typeface="Arial Narrow"/>
              </a:rPr>
              <a:t>Time</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1ms</a:t>
            </a:r>
            <a:endParaRPr kumimoji="1" lang="zh-CN" altLang="en-US" sz="1400" dirty="0">
              <a:latin typeface="Arial" panose="020B0604020202020204" pitchFamily="34" charset="0"/>
              <a:ea typeface="等线" panose="02010600030101010101" pitchFamily="2" charset="-122"/>
              <a:cs typeface="Arial Narrow"/>
            </a:endParaRPr>
          </a:p>
        </p:txBody>
      </p:sp>
      <p:sp>
        <p:nvSpPr>
          <p:cNvPr id="21" name="文本框 20"/>
          <p:cNvSpPr txBox="1"/>
          <p:nvPr/>
        </p:nvSpPr>
        <p:spPr>
          <a:xfrm>
            <a:off x="3779912" y="4153644"/>
            <a:ext cx="1296144" cy="307777"/>
          </a:xfrm>
          <a:prstGeom prst="rect">
            <a:avLst/>
          </a:prstGeom>
          <a:noFill/>
        </p:spPr>
        <p:txBody>
          <a:bodyPr wrap="square" rtlCol="0">
            <a:spAutoFit/>
          </a:bodyPr>
          <a:lstStyle/>
          <a:p>
            <a:pPr algn="ctr"/>
            <a:r>
              <a:rPr kumimoji="1" lang="en-US" altLang="zh-CN" sz="1400" dirty="0">
                <a:latin typeface="Arial" panose="020B0604020202020204" pitchFamily="34" charset="0"/>
                <a:ea typeface="等线" panose="02010600030101010101" pitchFamily="2" charset="-122"/>
                <a:cs typeface="Arial Narrow"/>
              </a:rPr>
              <a:t>Time</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10ms</a:t>
            </a:r>
            <a:endParaRPr kumimoji="1" lang="zh-CN" altLang="en-US" sz="1400" dirty="0">
              <a:latin typeface="Arial" panose="020B0604020202020204" pitchFamily="34" charset="0"/>
              <a:ea typeface="等线" panose="02010600030101010101" pitchFamily="2" charset="-122"/>
              <a:cs typeface="Arial Narrow"/>
            </a:endParaRPr>
          </a:p>
        </p:txBody>
      </p:sp>
      <p:sp>
        <p:nvSpPr>
          <p:cNvPr id="22" name="文本框 21"/>
          <p:cNvSpPr txBox="1"/>
          <p:nvPr/>
        </p:nvSpPr>
        <p:spPr>
          <a:xfrm>
            <a:off x="3635896" y="4513684"/>
            <a:ext cx="1584176" cy="704295"/>
          </a:xfrm>
          <a:prstGeom prst="rect">
            <a:avLst/>
          </a:prstGeom>
          <a:noFill/>
        </p:spPr>
        <p:txBody>
          <a:bodyPr wrap="square" rtlCol="0">
            <a:spAutoFit/>
          </a:bodyPr>
          <a:lstStyle/>
          <a:p>
            <a:pPr algn="ctr">
              <a:lnSpc>
                <a:spcPct val="150000"/>
              </a:lnSpc>
            </a:pPr>
            <a:r>
              <a:rPr kumimoji="1" lang="en-US" altLang="zh-CN" sz="1400" dirty="0">
                <a:solidFill>
                  <a:srgbClr val="C00000"/>
                </a:solidFill>
                <a:latin typeface="Arial" panose="020B0604020202020204" pitchFamily="34" charset="0"/>
                <a:ea typeface="等线" panose="02010600030101010101" pitchFamily="2" charset="-122"/>
                <a:cs typeface="Arial Narrow"/>
              </a:rPr>
              <a:t>Page</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Fault!</a:t>
            </a:r>
          </a:p>
          <a:p>
            <a:pPr algn="ctr">
              <a:lnSpc>
                <a:spcPct val="150000"/>
              </a:lnSpc>
            </a:pPr>
            <a:r>
              <a:rPr kumimoji="1" lang="en-US" altLang="zh-CN" sz="1400" dirty="0">
                <a:solidFill>
                  <a:srgbClr val="C00000"/>
                </a:solidFill>
                <a:latin typeface="Arial" panose="020B0604020202020204" pitchFamily="34" charset="0"/>
                <a:ea typeface="等线" panose="02010600030101010101" pitchFamily="2" charset="-122"/>
                <a:cs typeface="Arial Narrow"/>
              </a:rPr>
              <a:t>The</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1</a:t>
            </a:r>
            <a:r>
              <a:rPr kumimoji="1" lang="en-US" altLang="zh-CN" sz="1400" baseline="30000" dirty="0">
                <a:solidFill>
                  <a:srgbClr val="C00000"/>
                </a:solidFill>
                <a:latin typeface="Arial" panose="020B0604020202020204" pitchFamily="34" charset="0"/>
                <a:ea typeface="等线" panose="02010600030101010101" pitchFamily="2" charset="-122"/>
                <a:cs typeface="Arial Narrow"/>
              </a:rPr>
              <a:t>st</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char</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is</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‘c’</a:t>
            </a:r>
            <a:endParaRPr kumimoji="1" lang="zh-CN" altLang="en-US" sz="1400" dirty="0">
              <a:solidFill>
                <a:srgbClr val="C00000"/>
              </a:solidFill>
              <a:latin typeface="Arial" panose="020B0604020202020204" pitchFamily="34" charset="0"/>
              <a:ea typeface="等线" panose="02010600030101010101" pitchFamily="2" charset="-122"/>
              <a:cs typeface="Arial Narrow"/>
            </a:endParaRPr>
          </a:p>
        </p:txBody>
      </p:sp>
      <p:sp>
        <p:nvSpPr>
          <p:cNvPr id="23" name="矩形 22"/>
          <p:cNvSpPr/>
          <p:nvPr/>
        </p:nvSpPr>
        <p:spPr>
          <a:xfrm>
            <a:off x="5148064"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24" name="矩形 23"/>
          <p:cNvSpPr/>
          <p:nvPr/>
        </p:nvSpPr>
        <p:spPr>
          <a:xfrm>
            <a:off x="5148064"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25" name="文本框 24"/>
          <p:cNvSpPr txBox="1"/>
          <p:nvPr/>
        </p:nvSpPr>
        <p:spPr>
          <a:xfrm>
            <a:off x="5396819" y="2425452"/>
            <a:ext cx="654618" cy="338554"/>
          </a:xfrm>
          <a:prstGeom prst="rect">
            <a:avLst/>
          </a:prstGeom>
          <a:noFill/>
        </p:spPr>
        <p:txBody>
          <a:bodyPr wrap="square" rtlCol="0">
            <a:spAutoFit/>
          </a:bodyPr>
          <a:lstStyle/>
          <a:p>
            <a:pPr algn="r"/>
            <a:r>
              <a:rPr kumimoji="1" lang="en-US" altLang="zh-CN" sz="1600" dirty="0" err="1">
                <a:solidFill>
                  <a:schemeClr val="bg1"/>
                </a:solidFill>
                <a:latin typeface="Arial" panose="020B0604020202020204" pitchFamily="34" charset="0"/>
                <a:ea typeface="等线" panose="02010600030101010101" pitchFamily="2" charset="-122"/>
                <a:cs typeface="Arial Narrow"/>
              </a:rPr>
              <a:t>ca</a:t>
            </a:r>
            <a:endParaRPr kumimoji="1" lang="zh-CN" altLang="en-US" sz="1600" dirty="0">
              <a:solidFill>
                <a:schemeClr val="bg1"/>
              </a:solidFill>
              <a:latin typeface="Arial" panose="020B0604020202020204" pitchFamily="34" charset="0"/>
              <a:ea typeface="等线" panose="02010600030101010101" pitchFamily="2" charset="-122"/>
              <a:cs typeface="Arial Narrow"/>
            </a:endParaRPr>
          </a:p>
        </p:txBody>
      </p:sp>
      <p:sp>
        <p:nvSpPr>
          <p:cNvPr id="26" name="文本框 25"/>
          <p:cNvSpPr txBox="1"/>
          <p:nvPr/>
        </p:nvSpPr>
        <p:spPr>
          <a:xfrm>
            <a:off x="5136305" y="2785492"/>
            <a:ext cx="936104" cy="338554"/>
          </a:xfrm>
          <a:prstGeom prst="rect">
            <a:avLst/>
          </a:prstGeom>
          <a:noFill/>
        </p:spPr>
        <p:txBody>
          <a:bodyPr wrap="square" rtlCol="0">
            <a:spAutoFit/>
          </a:bodyPr>
          <a:lstStyle/>
          <a:p>
            <a:r>
              <a:rPr kumimoji="1" lang="en-US" altLang="zh-CN" sz="1600" dirty="0" err="1">
                <a:latin typeface="Arial" panose="020B0604020202020204" pitchFamily="34" charset="0"/>
                <a:ea typeface="等线" panose="02010600030101010101" pitchFamily="2" charset="-122"/>
                <a:cs typeface="Arial Narrow"/>
              </a:rPr>
              <a:t>aaaaaa</a:t>
            </a:r>
            <a:endParaRPr kumimoji="1" lang="zh-CN" altLang="en-US" sz="1600" dirty="0">
              <a:latin typeface="Arial" panose="020B0604020202020204" pitchFamily="34" charset="0"/>
              <a:ea typeface="等线" panose="02010600030101010101" pitchFamily="2" charset="-122"/>
              <a:cs typeface="Arial Narrow"/>
            </a:endParaRPr>
          </a:p>
        </p:txBody>
      </p:sp>
      <p:sp>
        <p:nvSpPr>
          <p:cNvPr id="27" name="文本框 26"/>
          <p:cNvSpPr txBox="1"/>
          <p:nvPr/>
        </p:nvSpPr>
        <p:spPr>
          <a:xfrm>
            <a:off x="4932040" y="4153644"/>
            <a:ext cx="1296144" cy="307777"/>
          </a:xfrm>
          <a:prstGeom prst="rect">
            <a:avLst/>
          </a:prstGeom>
          <a:noFill/>
        </p:spPr>
        <p:txBody>
          <a:bodyPr wrap="square" rtlCol="0">
            <a:spAutoFit/>
          </a:bodyPr>
          <a:lstStyle/>
          <a:p>
            <a:pPr algn="ctr"/>
            <a:r>
              <a:rPr kumimoji="1" lang="en-US" altLang="zh-CN" sz="1400" dirty="0">
                <a:latin typeface="Arial" panose="020B0604020202020204" pitchFamily="34" charset="0"/>
                <a:ea typeface="等线" panose="02010600030101010101" pitchFamily="2" charset="-122"/>
                <a:cs typeface="Arial Narrow"/>
              </a:rPr>
              <a:t>Time</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1ms</a:t>
            </a:r>
            <a:endParaRPr kumimoji="1" lang="zh-CN" altLang="en-US" sz="1400" dirty="0">
              <a:latin typeface="Arial" panose="020B0604020202020204" pitchFamily="34" charset="0"/>
              <a:ea typeface="等线" panose="02010600030101010101" pitchFamily="2" charset="-122"/>
              <a:cs typeface="Arial Narrow"/>
            </a:endParaRPr>
          </a:p>
        </p:txBody>
      </p:sp>
      <p:sp>
        <p:nvSpPr>
          <p:cNvPr id="28" name="矩形 27"/>
          <p:cNvSpPr/>
          <p:nvPr/>
        </p:nvSpPr>
        <p:spPr>
          <a:xfrm>
            <a:off x="6804248"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29" name="矩形 28"/>
          <p:cNvSpPr/>
          <p:nvPr/>
        </p:nvSpPr>
        <p:spPr>
          <a:xfrm>
            <a:off x="6804248"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panose="020B0604020202020204" pitchFamily="34" charset="0"/>
              <a:ea typeface="等线" panose="02010600030101010101" pitchFamily="2" charset="-122"/>
            </a:endParaRPr>
          </a:p>
        </p:txBody>
      </p:sp>
      <p:sp>
        <p:nvSpPr>
          <p:cNvPr id="30" name="文本框 29"/>
          <p:cNvSpPr txBox="1"/>
          <p:nvPr/>
        </p:nvSpPr>
        <p:spPr>
          <a:xfrm>
            <a:off x="7053003" y="2425452"/>
            <a:ext cx="654618" cy="338554"/>
          </a:xfrm>
          <a:prstGeom prst="rect">
            <a:avLst/>
          </a:prstGeom>
          <a:noFill/>
        </p:spPr>
        <p:txBody>
          <a:bodyPr wrap="square" rtlCol="0">
            <a:spAutoFit/>
          </a:bodyPr>
          <a:lstStyle/>
          <a:p>
            <a:pPr algn="r"/>
            <a:r>
              <a:rPr kumimoji="1" lang="en-US" altLang="zh-CN" sz="1600" dirty="0" err="1">
                <a:solidFill>
                  <a:schemeClr val="bg1"/>
                </a:solidFill>
                <a:latin typeface="Arial" panose="020B0604020202020204" pitchFamily="34" charset="0"/>
                <a:ea typeface="等线" panose="02010600030101010101" pitchFamily="2" charset="-122"/>
                <a:cs typeface="Arial Narrow"/>
              </a:rPr>
              <a:t>cs</a:t>
            </a:r>
            <a:endParaRPr kumimoji="1" lang="zh-CN" altLang="en-US" sz="1600" dirty="0">
              <a:solidFill>
                <a:schemeClr val="bg1"/>
              </a:solidFill>
              <a:latin typeface="Arial" panose="020B0604020202020204" pitchFamily="34" charset="0"/>
              <a:ea typeface="等线" panose="02010600030101010101" pitchFamily="2" charset="-122"/>
              <a:cs typeface="Arial Narrow"/>
            </a:endParaRPr>
          </a:p>
        </p:txBody>
      </p:sp>
      <p:sp>
        <p:nvSpPr>
          <p:cNvPr id="31" name="文本框 30"/>
          <p:cNvSpPr txBox="1"/>
          <p:nvPr/>
        </p:nvSpPr>
        <p:spPr>
          <a:xfrm>
            <a:off x="6792489" y="2785492"/>
            <a:ext cx="936104" cy="338554"/>
          </a:xfrm>
          <a:prstGeom prst="rect">
            <a:avLst/>
          </a:prstGeom>
          <a:noFill/>
        </p:spPr>
        <p:txBody>
          <a:bodyPr wrap="square" rtlCol="0">
            <a:spAutoFit/>
          </a:bodyPr>
          <a:lstStyle/>
          <a:p>
            <a:r>
              <a:rPr kumimoji="1" lang="en-US" altLang="zh-CN" sz="1600" dirty="0" err="1">
                <a:latin typeface="Arial" panose="020B0604020202020204" pitchFamily="34" charset="0"/>
                <a:ea typeface="等线" panose="02010600030101010101" pitchFamily="2" charset="-122"/>
                <a:cs typeface="Arial Narrow"/>
              </a:rPr>
              <a:t>aaaaaa</a:t>
            </a:r>
            <a:endParaRPr kumimoji="1" lang="zh-CN" altLang="en-US" sz="1600" dirty="0">
              <a:latin typeface="Arial" panose="020B0604020202020204" pitchFamily="34" charset="0"/>
              <a:ea typeface="等线" panose="02010600030101010101" pitchFamily="2" charset="-122"/>
              <a:cs typeface="Arial Narrow"/>
            </a:endParaRPr>
          </a:p>
        </p:txBody>
      </p:sp>
      <p:sp>
        <p:nvSpPr>
          <p:cNvPr id="32" name="文本框 31"/>
          <p:cNvSpPr txBox="1"/>
          <p:nvPr/>
        </p:nvSpPr>
        <p:spPr>
          <a:xfrm>
            <a:off x="6012160" y="2497460"/>
            <a:ext cx="792088" cy="338554"/>
          </a:xfrm>
          <a:prstGeom prst="rect">
            <a:avLst/>
          </a:prstGeom>
          <a:noFill/>
        </p:spPr>
        <p:txBody>
          <a:bodyPr wrap="square" rtlCol="0">
            <a:spAutoFit/>
          </a:bodyPr>
          <a:lstStyle/>
          <a:p>
            <a:pPr algn="ctr"/>
            <a:r>
              <a:rPr kumimoji="1" lang="en-US" altLang="zh-CN" sz="1600" dirty="0">
                <a:latin typeface="Arial" panose="020B0604020202020204" pitchFamily="34" charset="0"/>
                <a:ea typeface="等线" panose="02010600030101010101" pitchFamily="2" charset="-122"/>
                <a:cs typeface="Arial Narrow"/>
              </a:rPr>
              <a:t>…</a:t>
            </a:r>
            <a:endParaRPr kumimoji="1" lang="zh-CN" altLang="en-US" sz="1600" dirty="0">
              <a:latin typeface="Arial" panose="020B0604020202020204" pitchFamily="34" charset="0"/>
              <a:ea typeface="等线" panose="02010600030101010101" pitchFamily="2" charset="-122"/>
              <a:cs typeface="Arial Narrow"/>
            </a:endParaRPr>
          </a:p>
        </p:txBody>
      </p:sp>
      <p:sp>
        <p:nvSpPr>
          <p:cNvPr id="33" name="文本框 32"/>
          <p:cNvSpPr txBox="1"/>
          <p:nvPr/>
        </p:nvSpPr>
        <p:spPr>
          <a:xfrm>
            <a:off x="6588224" y="4153644"/>
            <a:ext cx="1296144" cy="307777"/>
          </a:xfrm>
          <a:prstGeom prst="rect">
            <a:avLst/>
          </a:prstGeom>
          <a:noFill/>
        </p:spPr>
        <p:txBody>
          <a:bodyPr wrap="square" rtlCol="0">
            <a:spAutoFit/>
          </a:bodyPr>
          <a:lstStyle/>
          <a:p>
            <a:pPr algn="ctr"/>
            <a:r>
              <a:rPr kumimoji="1" lang="en-US" altLang="zh-CN" sz="1400" dirty="0">
                <a:latin typeface="Arial" panose="020B0604020202020204" pitchFamily="34" charset="0"/>
                <a:ea typeface="等线" panose="02010600030101010101" pitchFamily="2" charset="-122"/>
                <a:cs typeface="Arial Narrow"/>
              </a:rPr>
              <a:t>Time</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a:t>
            </a:r>
            <a:r>
              <a:rPr kumimoji="1" lang="zh-CN" altLang="en-US" sz="1400" dirty="0">
                <a:latin typeface="Arial" panose="020B0604020202020204" pitchFamily="34" charset="0"/>
                <a:ea typeface="等线" panose="02010600030101010101" pitchFamily="2" charset="-122"/>
                <a:cs typeface="Arial Narrow"/>
              </a:rPr>
              <a:t> </a:t>
            </a:r>
            <a:r>
              <a:rPr kumimoji="1" lang="en-US" altLang="zh-CN" sz="1400" dirty="0">
                <a:latin typeface="Arial" panose="020B0604020202020204" pitchFamily="34" charset="0"/>
                <a:ea typeface="等线" panose="02010600030101010101" pitchFamily="2" charset="-122"/>
                <a:cs typeface="Arial Narrow"/>
              </a:rPr>
              <a:t>10ms</a:t>
            </a:r>
            <a:endParaRPr kumimoji="1" lang="zh-CN" altLang="en-US" sz="1400" dirty="0">
              <a:latin typeface="Arial" panose="020B0604020202020204" pitchFamily="34" charset="0"/>
              <a:ea typeface="等线" panose="02010600030101010101" pitchFamily="2" charset="-122"/>
              <a:cs typeface="Arial Narrow"/>
            </a:endParaRPr>
          </a:p>
        </p:txBody>
      </p:sp>
      <p:sp>
        <p:nvSpPr>
          <p:cNvPr id="34" name="文本框 33"/>
          <p:cNvSpPr txBox="1"/>
          <p:nvPr/>
        </p:nvSpPr>
        <p:spPr>
          <a:xfrm>
            <a:off x="6444208" y="4513684"/>
            <a:ext cx="1584176" cy="704295"/>
          </a:xfrm>
          <a:prstGeom prst="rect">
            <a:avLst/>
          </a:prstGeom>
          <a:noFill/>
        </p:spPr>
        <p:txBody>
          <a:bodyPr wrap="square" rtlCol="0">
            <a:spAutoFit/>
          </a:bodyPr>
          <a:lstStyle/>
          <a:p>
            <a:pPr algn="ctr">
              <a:lnSpc>
                <a:spcPct val="150000"/>
              </a:lnSpc>
            </a:pPr>
            <a:r>
              <a:rPr kumimoji="1" lang="en-US" altLang="zh-CN" sz="1400" dirty="0">
                <a:solidFill>
                  <a:srgbClr val="C00000"/>
                </a:solidFill>
                <a:latin typeface="Arial" panose="020B0604020202020204" pitchFamily="34" charset="0"/>
                <a:ea typeface="等线" panose="02010600030101010101" pitchFamily="2" charset="-122"/>
                <a:cs typeface="Arial Narrow"/>
              </a:rPr>
              <a:t>Page</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Fault!</a:t>
            </a:r>
          </a:p>
          <a:p>
            <a:pPr algn="ctr">
              <a:lnSpc>
                <a:spcPct val="150000"/>
              </a:lnSpc>
            </a:pPr>
            <a:r>
              <a:rPr kumimoji="1" lang="en-US" altLang="zh-CN" sz="1400" dirty="0">
                <a:solidFill>
                  <a:srgbClr val="C00000"/>
                </a:solidFill>
                <a:latin typeface="Arial" panose="020B0604020202020204" pitchFamily="34" charset="0"/>
                <a:ea typeface="等线" panose="02010600030101010101" pitchFamily="2" charset="-122"/>
                <a:cs typeface="Arial Narrow"/>
              </a:rPr>
              <a:t>The</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2</a:t>
            </a:r>
            <a:r>
              <a:rPr kumimoji="1" lang="en-US" altLang="zh-CN" sz="1400" baseline="30000" dirty="0">
                <a:solidFill>
                  <a:srgbClr val="C00000"/>
                </a:solidFill>
                <a:latin typeface="Arial" panose="020B0604020202020204" pitchFamily="34" charset="0"/>
                <a:ea typeface="等线" panose="02010600030101010101" pitchFamily="2" charset="-122"/>
                <a:cs typeface="Arial Narrow"/>
              </a:rPr>
              <a:t>nd</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char</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is</a:t>
            </a:r>
            <a:r>
              <a:rPr kumimoji="1" lang="zh-CN" altLang="en-US" sz="1400" dirty="0">
                <a:solidFill>
                  <a:srgbClr val="C00000"/>
                </a:solidFill>
                <a:latin typeface="Arial" panose="020B0604020202020204" pitchFamily="34" charset="0"/>
                <a:ea typeface="等线" panose="02010600030101010101" pitchFamily="2" charset="-122"/>
                <a:cs typeface="Arial Narrow"/>
              </a:rPr>
              <a:t> </a:t>
            </a:r>
            <a:r>
              <a:rPr kumimoji="1" lang="en-US" altLang="zh-CN" sz="1400" dirty="0">
                <a:solidFill>
                  <a:srgbClr val="C00000"/>
                </a:solidFill>
                <a:latin typeface="Arial" panose="020B0604020202020204" pitchFamily="34" charset="0"/>
                <a:ea typeface="等线" panose="02010600030101010101" pitchFamily="2" charset="-122"/>
                <a:cs typeface="Arial Narrow"/>
              </a:rPr>
              <a:t>‘s’</a:t>
            </a:r>
            <a:endParaRPr kumimoji="1" lang="zh-CN" altLang="en-US" sz="1400" dirty="0">
              <a:solidFill>
                <a:srgbClr val="C00000"/>
              </a:solidFill>
              <a:latin typeface="Arial" panose="020B0604020202020204" pitchFamily="34" charset="0"/>
              <a:ea typeface="等线" panose="02010600030101010101" pitchFamily="2" charset="-122"/>
              <a:cs typeface="Arial Narrow"/>
            </a:endParaRPr>
          </a:p>
        </p:txBody>
      </p:sp>
      <p:sp>
        <p:nvSpPr>
          <p:cNvPr id="35" name="文本框 34"/>
          <p:cNvSpPr txBox="1"/>
          <p:nvPr/>
        </p:nvSpPr>
        <p:spPr>
          <a:xfrm>
            <a:off x="7668344" y="2497460"/>
            <a:ext cx="792088" cy="338554"/>
          </a:xfrm>
          <a:prstGeom prst="rect">
            <a:avLst/>
          </a:prstGeom>
          <a:noFill/>
        </p:spPr>
        <p:txBody>
          <a:bodyPr wrap="square" rtlCol="0">
            <a:spAutoFit/>
          </a:bodyPr>
          <a:lstStyle/>
          <a:p>
            <a:pPr algn="ctr"/>
            <a:r>
              <a:rPr kumimoji="1" lang="en-US" altLang="zh-CN" sz="1600" dirty="0">
                <a:latin typeface="Arial" panose="020B0604020202020204" pitchFamily="34" charset="0"/>
                <a:ea typeface="等线" panose="02010600030101010101" pitchFamily="2" charset="-122"/>
                <a:cs typeface="Arial Narrow"/>
              </a:rPr>
              <a:t>…</a:t>
            </a:r>
            <a:endParaRPr kumimoji="1" lang="zh-CN" altLang="en-US" sz="1600" dirty="0">
              <a:latin typeface="Arial" panose="020B0604020202020204" pitchFamily="34" charset="0"/>
              <a:ea typeface="等线" panose="02010600030101010101" pitchFamily="2" charset="-122"/>
              <a:cs typeface="Arial Narrow"/>
            </a:endParaRPr>
          </a:p>
        </p:txBody>
      </p:sp>
    </p:spTree>
    <p:extLst>
      <p:ext uri="{BB962C8B-B14F-4D97-AF65-F5344CB8AC3E}">
        <p14:creationId xmlns:p14="http://schemas.microsoft.com/office/powerpoint/2010/main" val="10979890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Exokernel Example 1</a:t>
            </a:r>
          </a:p>
        </p:txBody>
      </p:sp>
      <p:sp>
        <p:nvSpPr>
          <p:cNvPr id="8" name="슬라이드 번호 개체 틀 7"/>
          <p:cNvSpPr>
            <a:spLocks noGrp="1"/>
          </p:cNvSpPr>
          <p:nvPr>
            <p:ph type="sldNum" sz="quarter" idx="12"/>
          </p:nvPr>
        </p:nvSpPr>
        <p:spPr/>
        <p:txBody>
          <a:bodyPr/>
          <a:lstStyle/>
          <a:p>
            <a:fld id="{1D72EBF8-7CF5-44B7-B2BF-E22DE4D0703D}" type="slidenum">
              <a:rPr lang="en-US" smtClean="0"/>
              <a:pPr/>
              <a:t>80</a:t>
            </a:fld>
            <a:endParaRPr lang="en-US"/>
          </a:p>
        </p:txBody>
      </p:sp>
      <p:pic>
        <p:nvPicPr>
          <p:cNvPr id="7" name="Picture 6"/>
          <p:cNvPicPr>
            <a:picLocks noChangeAspect="1"/>
          </p:cNvPicPr>
          <p:nvPr/>
        </p:nvPicPr>
        <p:blipFill>
          <a:blip r:embed="rId3" cstate="print"/>
          <a:stretch>
            <a:fillRect/>
          </a:stretch>
        </p:blipFill>
        <p:spPr>
          <a:xfrm>
            <a:off x="2064621" y="1252219"/>
            <a:ext cx="5121328" cy="3662863"/>
          </a:xfrm>
          <a:prstGeom prst="rect">
            <a:avLst/>
          </a:prstGeom>
          <a:ln>
            <a:solidFill>
              <a:schemeClr val="bg1"/>
            </a:solidFill>
          </a:ln>
        </p:spPr>
      </p:pic>
      <p:sp>
        <p:nvSpPr>
          <p:cNvPr id="10" name="TextBox 9"/>
          <p:cNvSpPr txBox="1"/>
          <p:nvPr/>
        </p:nvSpPr>
        <p:spPr>
          <a:xfrm>
            <a:off x="2064621" y="4895790"/>
            <a:ext cx="5121328" cy="553998"/>
          </a:xfrm>
          <a:prstGeom prst="rect">
            <a:avLst/>
          </a:prstGeom>
          <a:solidFill>
            <a:schemeClr val="bg1">
              <a:alpha val="40000"/>
            </a:schemeClr>
          </a:solidFill>
        </p:spPr>
        <p:txBody>
          <a:bodyPr wrap="square" rtlCol="0">
            <a:spAutoFit/>
          </a:bodyPr>
          <a:lstStyle/>
          <a:p>
            <a:pPr algn="just"/>
            <a:r>
              <a:rPr lang="en-US" altLang="ko-KR" sz="1500" dirty="0">
                <a:latin typeface="Arial" panose="020B0604020202020204" pitchFamily="34" charset="0"/>
                <a:ea typeface="等线" panose="02010600030101010101" pitchFamily="2" charset="-122"/>
              </a:rPr>
              <a:t>Exokernel give more direct access to the hardware, thus removing most abstractions</a:t>
            </a:r>
            <a:endParaRPr lang="ko-KR" altLang="en-US" sz="1500" dirty="0">
              <a:latin typeface="Arial" panose="020B0604020202020204" pitchFamily="34" charset="0"/>
            </a:endParaRPr>
          </a:p>
        </p:txBody>
      </p:sp>
    </p:spTree>
    <p:extLst>
      <p:ext uri="{BB962C8B-B14F-4D97-AF65-F5344CB8AC3E}">
        <p14:creationId xmlns:p14="http://schemas.microsoft.com/office/powerpoint/2010/main" val="3947467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Exokernel Example 2</a:t>
            </a:r>
          </a:p>
        </p:txBody>
      </p:sp>
      <p:sp>
        <p:nvSpPr>
          <p:cNvPr id="8" name="슬라이드 번호 개체 틀 7"/>
          <p:cNvSpPr>
            <a:spLocks noGrp="1"/>
          </p:cNvSpPr>
          <p:nvPr>
            <p:ph type="sldNum" sz="quarter" idx="12"/>
          </p:nvPr>
        </p:nvSpPr>
        <p:spPr/>
        <p:txBody>
          <a:bodyPr/>
          <a:lstStyle/>
          <a:p>
            <a:fld id="{1D72EBF8-7CF5-44B7-B2BF-E22DE4D0703D}" type="slidenum">
              <a:rPr lang="en-US" smtClean="0"/>
              <a:pPr/>
              <a:t>81</a:t>
            </a:fld>
            <a:endParaRPr lang="en-US"/>
          </a:p>
        </p:txBody>
      </p:sp>
      <p:grpSp>
        <p:nvGrpSpPr>
          <p:cNvPr id="6" name="Group 19"/>
          <p:cNvGrpSpPr>
            <a:grpSpLocks/>
          </p:cNvGrpSpPr>
          <p:nvPr/>
        </p:nvGrpSpPr>
        <p:grpSpPr bwMode="auto">
          <a:xfrm>
            <a:off x="1699746" y="2295412"/>
            <a:ext cx="4926550" cy="2362288"/>
            <a:chOff x="1225" y="2211"/>
            <a:chExt cx="3724" cy="1541"/>
          </a:xfrm>
        </p:grpSpPr>
        <p:sp>
          <p:nvSpPr>
            <p:cNvPr id="11" name="Line 5"/>
            <p:cNvSpPr>
              <a:spLocks noChangeShapeType="1"/>
            </p:cNvSpPr>
            <p:nvPr/>
          </p:nvSpPr>
          <p:spPr bwMode="auto">
            <a:xfrm>
              <a:off x="1845" y="3120"/>
              <a:ext cx="224" cy="0"/>
            </a:xfrm>
            <a:prstGeom prst="line">
              <a:avLst/>
            </a:prstGeom>
            <a:noFill/>
            <a:ln w="38100">
              <a:solidFill>
                <a:srgbClr val="FF6600"/>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12" name="Text Box 6"/>
            <p:cNvSpPr txBox="1">
              <a:spLocks noChangeArrowheads="1"/>
            </p:cNvSpPr>
            <p:nvPr/>
          </p:nvSpPr>
          <p:spPr bwMode="auto">
            <a:xfrm>
              <a:off x="1225" y="2995"/>
              <a:ext cx="653" cy="24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r>
                <a:rPr lang="en-US" altLang="ko-KR" sz="1800" dirty="0">
                  <a:solidFill>
                    <a:srgbClr val="FF0000"/>
                  </a:solidFill>
                  <a:latin typeface="Arial" panose="020B0604020202020204" pitchFamily="34" charset="0"/>
                  <a:ea typeface="等线" panose="02010600030101010101" pitchFamily="2" charset="-122"/>
                </a:rPr>
                <a:t>FIXED</a:t>
              </a:r>
            </a:p>
          </p:txBody>
        </p:sp>
        <p:sp>
          <p:nvSpPr>
            <p:cNvPr id="13" name="Rectangle 7"/>
            <p:cNvSpPr>
              <a:spLocks noChangeArrowheads="1"/>
            </p:cNvSpPr>
            <p:nvPr/>
          </p:nvSpPr>
          <p:spPr bwMode="auto">
            <a:xfrm>
              <a:off x="2312" y="3416"/>
              <a:ext cx="2521" cy="336"/>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Hardware</a:t>
              </a:r>
            </a:p>
          </p:txBody>
        </p:sp>
        <p:sp>
          <p:nvSpPr>
            <p:cNvPr id="14" name="Rectangle 8"/>
            <p:cNvSpPr>
              <a:spLocks noChangeArrowheads="1"/>
            </p:cNvSpPr>
            <p:nvPr/>
          </p:nvSpPr>
          <p:spPr bwMode="auto">
            <a:xfrm>
              <a:off x="2305" y="2216"/>
              <a:ext cx="1056" cy="288"/>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Apache</a:t>
              </a:r>
            </a:p>
          </p:txBody>
        </p:sp>
        <p:sp>
          <p:nvSpPr>
            <p:cNvPr id="15" name="Rectangle 9"/>
            <p:cNvSpPr>
              <a:spLocks noChangeArrowheads="1"/>
            </p:cNvSpPr>
            <p:nvPr/>
          </p:nvSpPr>
          <p:spPr bwMode="auto">
            <a:xfrm>
              <a:off x="3650" y="2976"/>
              <a:ext cx="1168" cy="288"/>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Interface</a:t>
              </a:r>
            </a:p>
          </p:txBody>
        </p:sp>
        <p:sp>
          <p:nvSpPr>
            <p:cNvPr id="16" name="Rectangle 10"/>
            <p:cNvSpPr>
              <a:spLocks noChangeArrowheads="1"/>
            </p:cNvSpPr>
            <p:nvPr/>
          </p:nvSpPr>
          <p:spPr bwMode="auto">
            <a:xfrm>
              <a:off x="2304" y="2976"/>
              <a:ext cx="1200" cy="288"/>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Abstractions</a:t>
              </a:r>
            </a:p>
          </p:txBody>
        </p:sp>
        <p:sp>
          <p:nvSpPr>
            <p:cNvPr id="17" name="Rectangle 11"/>
            <p:cNvSpPr>
              <a:spLocks noChangeArrowheads="1"/>
            </p:cNvSpPr>
            <p:nvPr/>
          </p:nvSpPr>
          <p:spPr bwMode="auto">
            <a:xfrm>
              <a:off x="2208" y="2911"/>
              <a:ext cx="2741" cy="411"/>
            </a:xfrm>
            <a:prstGeom prst="rect">
              <a:avLst/>
            </a:prstGeom>
            <a:noFill/>
            <a:ln w="31750">
              <a:solidFill>
                <a:srgbClr val="FF0000"/>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18" name="Rectangle 12"/>
            <p:cNvSpPr>
              <a:spLocks noChangeArrowheads="1"/>
            </p:cNvSpPr>
            <p:nvPr/>
          </p:nvSpPr>
          <p:spPr bwMode="auto">
            <a:xfrm>
              <a:off x="3790" y="2211"/>
              <a:ext cx="1151" cy="288"/>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SQL Server</a:t>
              </a:r>
            </a:p>
          </p:txBody>
        </p:sp>
        <p:sp>
          <p:nvSpPr>
            <p:cNvPr id="19" name="Line 14"/>
            <p:cNvSpPr>
              <a:spLocks noChangeShapeType="1"/>
            </p:cNvSpPr>
            <p:nvPr/>
          </p:nvSpPr>
          <p:spPr bwMode="auto">
            <a:xfrm>
              <a:off x="2725" y="2586"/>
              <a:ext cx="214" cy="277"/>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20" name="Line 16"/>
            <p:cNvSpPr>
              <a:spLocks noChangeShapeType="1"/>
            </p:cNvSpPr>
            <p:nvPr/>
          </p:nvSpPr>
          <p:spPr bwMode="auto">
            <a:xfrm flipH="1">
              <a:off x="3986" y="2586"/>
              <a:ext cx="205" cy="277"/>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grpSp>
      <p:sp>
        <p:nvSpPr>
          <p:cNvPr id="9" name="Text Box 18"/>
          <p:cNvSpPr txBox="1">
            <a:spLocks noChangeArrowheads="1"/>
          </p:cNvSpPr>
          <p:nvPr/>
        </p:nvSpPr>
        <p:spPr bwMode="auto">
          <a:xfrm>
            <a:off x="3812005" y="1634737"/>
            <a:ext cx="2141740" cy="4616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r>
              <a:rPr lang="en-US" altLang="ko-KR" dirty="0">
                <a:latin typeface="Arial" panose="020B0604020202020204" pitchFamily="34" charset="0"/>
                <a:ea typeface="等线" panose="02010600030101010101" pitchFamily="2" charset="-122"/>
              </a:rPr>
              <a:t>Traditional OS</a:t>
            </a:r>
          </a:p>
        </p:txBody>
      </p:sp>
    </p:spTree>
    <p:extLst>
      <p:ext uri="{BB962C8B-B14F-4D97-AF65-F5344CB8AC3E}">
        <p14:creationId xmlns:p14="http://schemas.microsoft.com/office/powerpoint/2010/main" val="16497664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Exokernel Example 2</a:t>
            </a:r>
          </a:p>
        </p:txBody>
      </p:sp>
      <p:sp>
        <p:nvSpPr>
          <p:cNvPr id="8" name="슬라이드 번호 개체 틀 7"/>
          <p:cNvSpPr>
            <a:spLocks noGrp="1"/>
          </p:cNvSpPr>
          <p:nvPr>
            <p:ph type="sldNum" sz="quarter" idx="12"/>
          </p:nvPr>
        </p:nvSpPr>
        <p:spPr/>
        <p:txBody>
          <a:bodyPr/>
          <a:lstStyle/>
          <a:p>
            <a:fld id="{1D72EBF8-7CF5-44B7-B2BF-E22DE4D0703D}" type="slidenum">
              <a:rPr lang="en-US" smtClean="0"/>
              <a:pPr/>
              <a:t>82</a:t>
            </a:fld>
            <a:endParaRPr lang="en-US"/>
          </a:p>
        </p:txBody>
      </p:sp>
      <p:sp>
        <p:nvSpPr>
          <p:cNvPr id="9" name="Text Box 18"/>
          <p:cNvSpPr txBox="1">
            <a:spLocks noChangeArrowheads="1"/>
          </p:cNvSpPr>
          <p:nvPr/>
        </p:nvSpPr>
        <p:spPr bwMode="auto">
          <a:xfrm>
            <a:off x="2917501" y="1061011"/>
            <a:ext cx="3376245" cy="4616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r>
              <a:rPr lang="en-US" altLang="ko-KR" dirty="0">
                <a:latin typeface="Arial" panose="020B0604020202020204" pitchFamily="34" charset="0"/>
                <a:ea typeface="等线" panose="02010600030101010101" pitchFamily="2" charset="-122"/>
              </a:rPr>
              <a:t>Exokernel + Library OS</a:t>
            </a:r>
          </a:p>
        </p:txBody>
      </p:sp>
      <p:grpSp>
        <p:nvGrpSpPr>
          <p:cNvPr id="30" name="그룹 29"/>
          <p:cNvGrpSpPr/>
          <p:nvPr/>
        </p:nvGrpSpPr>
        <p:grpSpPr>
          <a:xfrm>
            <a:off x="1380099" y="1774785"/>
            <a:ext cx="6487000" cy="3231425"/>
            <a:chOff x="845894" y="2129742"/>
            <a:chExt cx="7784400" cy="3877710"/>
          </a:xfrm>
        </p:grpSpPr>
        <p:sp>
          <p:nvSpPr>
            <p:cNvPr id="13" name="Rectangle 7"/>
            <p:cNvSpPr>
              <a:spLocks noChangeArrowheads="1"/>
            </p:cNvSpPr>
            <p:nvPr/>
          </p:nvSpPr>
          <p:spPr bwMode="auto">
            <a:xfrm>
              <a:off x="2850910" y="5389363"/>
              <a:ext cx="4002094" cy="618089"/>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Hardware</a:t>
              </a:r>
            </a:p>
          </p:txBody>
        </p:sp>
        <p:sp>
          <p:nvSpPr>
            <p:cNvPr id="14" name="Rectangle 8"/>
            <p:cNvSpPr>
              <a:spLocks noChangeArrowheads="1"/>
            </p:cNvSpPr>
            <p:nvPr/>
          </p:nvSpPr>
          <p:spPr bwMode="auto">
            <a:xfrm>
              <a:off x="1920571" y="2327731"/>
              <a:ext cx="1676403" cy="529790"/>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Apache</a:t>
              </a:r>
            </a:p>
          </p:txBody>
        </p:sp>
        <p:sp>
          <p:nvSpPr>
            <p:cNvPr id="15" name="Rectangle 9"/>
            <p:cNvSpPr>
              <a:spLocks noChangeArrowheads="1"/>
            </p:cNvSpPr>
            <p:nvPr/>
          </p:nvSpPr>
          <p:spPr bwMode="auto">
            <a:xfrm>
              <a:off x="3065115" y="3900386"/>
              <a:ext cx="1451086" cy="364390"/>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solidFill>
                    <a:srgbClr val="FF0000"/>
                  </a:solidFill>
                  <a:latin typeface="Arial" panose="020B0604020202020204" pitchFamily="34" charset="0"/>
                  <a:ea typeface="等线" panose="02010600030101010101" pitchFamily="2" charset="-122"/>
                </a:rPr>
                <a:t>Interface</a:t>
              </a:r>
            </a:p>
          </p:txBody>
        </p:sp>
        <p:sp>
          <p:nvSpPr>
            <p:cNvPr id="16" name="Rectangle 10"/>
            <p:cNvSpPr>
              <a:spLocks noChangeArrowheads="1"/>
            </p:cNvSpPr>
            <p:nvPr/>
          </p:nvSpPr>
          <p:spPr bwMode="auto">
            <a:xfrm>
              <a:off x="963061" y="3900386"/>
              <a:ext cx="1876738" cy="364390"/>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solidFill>
                    <a:srgbClr val="FF0000"/>
                  </a:solidFill>
                  <a:latin typeface="Arial" panose="020B0604020202020204" pitchFamily="34" charset="0"/>
                  <a:ea typeface="等线" panose="02010600030101010101" pitchFamily="2" charset="-122"/>
                </a:rPr>
                <a:t>Abstractions</a:t>
              </a:r>
            </a:p>
          </p:txBody>
        </p:sp>
        <p:sp>
          <p:nvSpPr>
            <p:cNvPr id="17" name="Rectangle 11"/>
            <p:cNvSpPr>
              <a:spLocks noChangeArrowheads="1"/>
            </p:cNvSpPr>
            <p:nvPr/>
          </p:nvSpPr>
          <p:spPr bwMode="auto">
            <a:xfrm>
              <a:off x="845894" y="2129742"/>
              <a:ext cx="3816000" cy="2241729"/>
            </a:xfrm>
            <a:prstGeom prst="rect">
              <a:avLst/>
            </a:prstGeom>
            <a:noFill/>
            <a:ln w="31750">
              <a:solidFill>
                <a:srgbClr val="FF0000"/>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18" name="Rectangle 12"/>
            <p:cNvSpPr>
              <a:spLocks noChangeArrowheads="1"/>
            </p:cNvSpPr>
            <p:nvPr/>
          </p:nvSpPr>
          <p:spPr bwMode="auto">
            <a:xfrm>
              <a:off x="5868589" y="2327731"/>
              <a:ext cx="1827216" cy="529790"/>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SQL Server</a:t>
              </a:r>
            </a:p>
          </p:txBody>
        </p:sp>
        <p:sp>
          <p:nvSpPr>
            <p:cNvPr id="19" name="Line 14"/>
            <p:cNvSpPr>
              <a:spLocks noChangeShapeType="1"/>
            </p:cNvSpPr>
            <p:nvPr/>
          </p:nvSpPr>
          <p:spPr bwMode="auto">
            <a:xfrm>
              <a:off x="2769885" y="2959687"/>
              <a:ext cx="0" cy="281223"/>
            </a:xfrm>
            <a:prstGeom prst="line">
              <a:avLst/>
            </a:prstGeom>
            <a:noFill/>
            <a:ln w="9525">
              <a:solidFill>
                <a:srgbClr val="FF0000"/>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21" name="Rectangle 7"/>
            <p:cNvSpPr>
              <a:spLocks noChangeArrowheads="1"/>
            </p:cNvSpPr>
            <p:nvPr/>
          </p:nvSpPr>
          <p:spPr bwMode="auto">
            <a:xfrm>
              <a:off x="1017104" y="4942391"/>
              <a:ext cx="7441096" cy="275856"/>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latin typeface="Arial" panose="020B0604020202020204" pitchFamily="34" charset="0"/>
                  <a:ea typeface="等线" panose="02010600030101010101" pitchFamily="2" charset="-122"/>
                </a:rPr>
                <a:t>Exokernel </a:t>
              </a:r>
            </a:p>
          </p:txBody>
        </p:sp>
        <p:sp>
          <p:nvSpPr>
            <p:cNvPr id="22" name="TextBox 21"/>
            <p:cNvSpPr txBox="1"/>
            <p:nvPr/>
          </p:nvSpPr>
          <p:spPr>
            <a:xfrm>
              <a:off x="972273" y="3240910"/>
              <a:ext cx="3543928" cy="664798"/>
            </a:xfrm>
            <a:prstGeom prst="rect">
              <a:avLst/>
            </a:prstGeom>
            <a:noFill/>
          </p:spPr>
          <p:txBody>
            <a:bodyPr wrap="square" rtlCol="0">
              <a:spAutoFit/>
            </a:bodyPr>
            <a:lstStyle/>
            <a:p>
              <a:pPr algn="ctr">
                <a:lnSpc>
                  <a:spcPts val="1833"/>
                </a:lnSpc>
              </a:pPr>
              <a:r>
                <a:rPr lang="en-US" altLang="ko-KR" dirty="0">
                  <a:solidFill>
                    <a:srgbClr val="FF0000"/>
                  </a:solidFill>
                  <a:latin typeface="Arial" panose="020B0604020202020204" pitchFamily="34" charset="0"/>
                  <a:ea typeface="等线" panose="02010600030101010101" pitchFamily="2" charset="-122"/>
                </a:rPr>
                <a:t>Library OS</a:t>
              </a:r>
            </a:p>
            <a:p>
              <a:pPr algn="ctr">
                <a:lnSpc>
                  <a:spcPts val="1833"/>
                </a:lnSpc>
              </a:pPr>
              <a:r>
                <a:rPr lang="en-US" altLang="ko-KR" dirty="0">
                  <a:solidFill>
                    <a:srgbClr val="FF0000"/>
                  </a:solidFill>
                  <a:latin typeface="Arial" panose="020B0604020202020204" pitchFamily="34" charset="0"/>
                  <a:ea typeface="等线" panose="02010600030101010101" pitchFamily="2" charset="-122"/>
                </a:rPr>
                <a:t>chosen from available</a:t>
              </a:r>
              <a:endParaRPr lang="ko-KR" altLang="en-US" dirty="0">
                <a:solidFill>
                  <a:srgbClr val="FF0000"/>
                </a:solidFill>
                <a:latin typeface="Arial" panose="020B0604020202020204" pitchFamily="34" charset="0"/>
              </a:endParaRPr>
            </a:p>
          </p:txBody>
        </p:sp>
        <p:sp>
          <p:nvSpPr>
            <p:cNvPr id="23" name="Rectangle 11"/>
            <p:cNvSpPr>
              <a:spLocks noChangeArrowheads="1"/>
            </p:cNvSpPr>
            <p:nvPr/>
          </p:nvSpPr>
          <p:spPr bwMode="auto">
            <a:xfrm>
              <a:off x="4814294" y="2129742"/>
              <a:ext cx="3816000" cy="2241729"/>
            </a:xfrm>
            <a:prstGeom prst="rect">
              <a:avLst/>
            </a:prstGeom>
            <a:noFill/>
            <a:ln w="31750">
              <a:solidFill>
                <a:srgbClr val="0070C0"/>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24" name="Line 14"/>
            <p:cNvSpPr>
              <a:spLocks noChangeShapeType="1"/>
            </p:cNvSpPr>
            <p:nvPr/>
          </p:nvSpPr>
          <p:spPr bwMode="auto">
            <a:xfrm>
              <a:off x="6738699" y="2983264"/>
              <a:ext cx="0" cy="281223"/>
            </a:xfrm>
            <a:prstGeom prst="line">
              <a:avLst/>
            </a:prstGeom>
            <a:noFill/>
            <a:ln w="9525">
              <a:solidFill>
                <a:srgbClr val="0070C0"/>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solidFill>
                  <a:srgbClr val="0070C0"/>
                </a:solidFill>
                <a:latin typeface="Arial" panose="020B0604020202020204" pitchFamily="34" charset="0"/>
              </a:endParaRPr>
            </a:p>
          </p:txBody>
        </p:sp>
        <p:sp>
          <p:nvSpPr>
            <p:cNvPr id="25" name="Rectangle 9"/>
            <p:cNvSpPr>
              <a:spLocks noChangeArrowheads="1"/>
            </p:cNvSpPr>
            <p:nvPr/>
          </p:nvSpPr>
          <p:spPr bwMode="auto">
            <a:xfrm>
              <a:off x="7059577" y="3923963"/>
              <a:ext cx="1451086" cy="364390"/>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solidFill>
                    <a:srgbClr val="0070C0"/>
                  </a:solidFill>
                  <a:latin typeface="Arial" panose="020B0604020202020204" pitchFamily="34" charset="0"/>
                  <a:ea typeface="等线" panose="02010600030101010101" pitchFamily="2" charset="-122"/>
                </a:rPr>
                <a:t>Interface</a:t>
              </a:r>
            </a:p>
          </p:txBody>
        </p:sp>
        <p:sp>
          <p:nvSpPr>
            <p:cNvPr id="26" name="Rectangle 10"/>
            <p:cNvSpPr>
              <a:spLocks noChangeArrowheads="1"/>
            </p:cNvSpPr>
            <p:nvPr/>
          </p:nvSpPr>
          <p:spPr bwMode="auto">
            <a:xfrm>
              <a:off x="4957523" y="3923963"/>
              <a:ext cx="1876738" cy="364390"/>
            </a:xfrm>
            <a:prstGeom prst="rect">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pPr algn="ctr"/>
              <a:r>
                <a:rPr lang="en-US" altLang="ko-KR" sz="1800" dirty="0">
                  <a:solidFill>
                    <a:srgbClr val="0070C0"/>
                  </a:solidFill>
                  <a:latin typeface="Arial" panose="020B0604020202020204" pitchFamily="34" charset="0"/>
                  <a:ea typeface="等线" panose="02010600030101010101" pitchFamily="2" charset="-122"/>
                </a:rPr>
                <a:t>Abstractions</a:t>
              </a:r>
            </a:p>
          </p:txBody>
        </p:sp>
        <p:sp>
          <p:nvSpPr>
            <p:cNvPr id="27" name="TextBox 26"/>
            <p:cNvSpPr txBox="1"/>
            <p:nvPr/>
          </p:nvSpPr>
          <p:spPr>
            <a:xfrm>
              <a:off x="4847104" y="3264487"/>
              <a:ext cx="3783190" cy="664798"/>
            </a:xfrm>
            <a:prstGeom prst="rect">
              <a:avLst/>
            </a:prstGeom>
            <a:noFill/>
          </p:spPr>
          <p:txBody>
            <a:bodyPr wrap="square" rtlCol="0">
              <a:spAutoFit/>
            </a:bodyPr>
            <a:lstStyle/>
            <a:p>
              <a:pPr algn="ctr">
                <a:lnSpc>
                  <a:spcPts val="1833"/>
                </a:lnSpc>
              </a:pPr>
              <a:r>
                <a:rPr lang="en-US" altLang="ko-KR" dirty="0">
                  <a:solidFill>
                    <a:srgbClr val="0070C0"/>
                  </a:solidFill>
                  <a:latin typeface="Arial" panose="020B0604020202020204" pitchFamily="34" charset="0"/>
                  <a:ea typeface="等线" panose="02010600030101010101" pitchFamily="2" charset="-122"/>
                </a:rPr>
                <a:t>Library OS</a:t>
              </a:r>
            </a:p>
            <a:p>
              <a:pPr algn="ctr">
                <a:lnSpc>
                  <a:spcPts val="1833"/>
                </a:lnSpc>
              </a:pPr>
              <a:r>
                <a:rPr lang="en-US" altLang="ko-KR" dirty="0">
                  <a:solidFill>
                    <a:srgbClr val="0070C0"/>
                  </a:solidFill>
                  <a:latin typeface="Arial" panose="020B0604020202020204" pitchFamily="34" charset="0"/>
                  <a:ea typeface="等线" panose="02010600030101010101" pitchFamily="2" charset="-122"/>
                </a:rPr>
                <a:t>customized for SQL Server</a:t>
              </a:r>
              <a:endParaRPr lang="ko-KR" altLang="en-US" dirty="0">
                <a:solidFill>
                  <a:srgbClr val="0070C0"/>
                </a:solidFill>
                <a:latin typeface="Arial" panose="020B0604020202020204" pitchFamily="34" charset="0"/>
              </a:endParaRPr>
            </a:p>
          </p:txBody>
        </p:sp>
        <p:sp>
          <p:nvSpPr>
            <p:cNvPr id="28" name="Line 29"/>
            <p:cNvSpPr>
              <a:spLocks noChangeShapeType="1"/>
            </p:cNvSpPr>
            <p:nvPr/>
          </p:nvSpPr>
          <p:spPr bwMode="auto">
            <a:xfrm>
              <a:off x="2656377" y="4536000"/>
              <a:ext cx="381000" cy="228600"/>
            </a:xfrm>
            <a:prstGeom prst="line">
              <a:avLst/>
            </a:prstGeom>
            <a:noFill/>
            <a:ln w="31750">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sp>
          <p:nvSpPr>
            <p:cNvPr id="29" name="Line 30"/>
            <p:cNvSpPr>
              <a:spLocks noChangeShapeType="1"/>
            </p:cNvSpPr>
            <p:nvPr/>
          </p:nvSpPr>
          <p:spPr bwMode="auto">
            <a:xfrm flipH="1">
              <a:off x="6754777" y="4536000"/>
              <a:ext cx="304800" cy="304800"/>
            </a:xfrm>
            <a:prstGeom prst="line">
              <a:avLst/>
            </a:prstGeom>
            <a:noFill/>
            <a:ln w="31750">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a:lstStyle>
            <a:p>
              <a:endParaRPr lang="ko-KR" altLang="en-US" sz="1800" dirty="0">
                <a:latin typeface="Arial" panose="020B0604020202020204" pitchFamily="34" charset="0"/>
              </a:endParaRPr>
            </a:p>
          </p:txBody>
        </p:sp>
      </p:grpSp>
    </p:spTree>
    <p:extLst>
      <p:ext uri="{BB962C8B-B14F-4D97-AF65-F5344CB8AC3E}">
        <p14:creationId xmlns:p14="http://schemas.microsoft.com/office/powerpoint/2010/main" val="274151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P.r.o.s.e.c</a:t>
            </a:r>
            <a:r>
              <a:rPr lang="en-US" altLang="zh-CN" dirty="0"/>
              <a:t>.</a:t>
            </a:r>
            <a:endParaRPr lang="zh-CN" altLang="en-US" dirty="0"/>
          </a:p>
        </p:txBody>
      </p:sp>
      <p:sp>
        <p:nvSpPr>
          <p:cNvPr id="3" name="文本占位符 2"/>
          <p:cNvSpPr>
            <a:spLocks noGrp="1"/>
          </p:cNvSpPr>
          <p:nvPr>
            <p:ph type="body" idx="1"/>
          </p:nvPr>
        </p:nvSpPr>
        <p:spPr/>
        <p:txBody>
          <a:bodyPr/>
          <a:lstStyle/>
          <a:p>
            <a:r>
              <a:rPr lang="en-US" altLang="zh-CN" dirty="0"/>
              <a:t>The way to read a paper and take note</a:t>
            </a:r>
            <a:endParaRPr lang="zh-CN" altLang="en-US" dirty="0"/>
          </a:p>
        </p:txBody>
      </p:sp>
    </p:spTree>
    <p:extLst>
      <p:ext uri="{BB962C8B-B14F-4D97-AF65-F5344CB8AC3E}">
        <p14:creationId xmlns:p14="http://schemas.microsoft.com/office/powerpoint/2010/main" val="10026399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P.R.O.S.E.C.</a:t>
            </a:r>
            <a:endParaRPr lang="zh-CN" altLang="en-US" dirty="0"/>
          </a:p>
        </p:txBody>
      </p:sp>
      <p:sp>
        <p:nvSpPr>
          <p:cNvPr id="3" name="内容占位符 2"/>
          <p:cNvSpPr>
            <a:spLocks noGrp="1"/>
          </p:cNvSpPr>
          <p:nvPr>
            <p:ph idx="1"/>
          </p:nvPr>
        </p:nvSpPr>
        <p:spPr/>
        <p:txBody>
          <a:bodyPr/>
          <a:lstStyle/>
          <a:p>
            <a:r>
              <a:rPr lang="en-US" altLang="zh-CN" dirty="0"/>
              <a:t>Problem</a:t>
            </a:r>
          </a:p>
          <a:p>
            <a:r>
              <a:rPr lang="en-US" altLang="zh-CN" dirty="0"/>
              <a:t>Related work</a:t>
            </a:r>
          </a:p>
          <a:p>
            <a:r>
              <a:rPr lang="en-US" altLang="zh-CN" dirty="0"/>
              <a:t>Observation</a:t>
            </a:r>
          </a:p>
          <a:p>
            <a:r>
              <a:rPr lang="en-US" altLang="zh-CN" dirty="0"/>
              <a:t>Solution</a:t>
            </a:r>
          </a:p>
          <a:p>
            <a:r>
              <a:rPr lang="en-US" altLang="zh-CN" dirty="0"/>
              <a:t>Evaluation</a:t>
            </a:r>
          </a:p>
          <a:p>
            <a:r>
              <a:rPr lang="en-US" altLang="zh-CN" dirty="0"/>
              <a:t>Comments</a:t>
            </a:r>
            <a:endParaRPr lang="zh-CN" altLang="en-US" dirty="0"/>
          </a:p>
        </p:txBody>
      </p:sp>
    </p:spTree>
    <p:extLst>
      <p:ext uri="{BB962C8B-B14F-4D97-AF65-F5344CB8AC3E}">
        <p14:creationId xmlns:p14="http://schemas.microsoft.com/office/powerpoint/2010/main" val="11294423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P.R.O.S.E.C.</a:t>
            </a:r>
            <a:endParaRPr lang="zh-CN" altLang="en-US" dirty="0"/>
          </a:p>
        </p:txBody>
      </p:sp>
      <p:sp>
        <p:nvSpPr>
          <p:cNvPr id="3" name="内容占位符 2"/>
          <p:cNvSpPr>
            <a:spLocks noGrp="1"/>
          </p:cNvSpPr>
          <p:nvPr>
            <p:ph idx="1"/>
          </p:nvPr>
        </p:nvSpPr>
        <p:spPr>
          <a:xfrm>
            <a:off x="457200" y="1333501"/>
            <a:ext cx="8507288" cy="3771636"/>
          </a:xfrm>
        </p:spPr>
        <p:txBody>
          <a:bodyPr>
            <a:normAutofit/>
          </a:bodyPr>
          <a:lstStyle/>
          <a:p>
            <a:r>
              <a:rPr lang="en-US" altLang="zh-CN" sz="2400" b="1" dirty="0">
                <a:solidFill>
                  <a:schemeClr val="accent2">
                    <a:lumMod val="75000"/>
                  </a:schemeClr>
                </a:solidFill>
              </a:rPr>
              <a:t>Problem</a:t>
            </a:r>
            <a:r>
              <a:rPr lang="en-US" altLang="zh-CN" sz="2400" dirty="0"/>
              <a:t>: What is the motivation? Why important?</a:t>
            </a:r>
          </a:p>
          <a:p>
            <a:r>
              <a:rPr lang="en-US" altLang="zh-CN" sz="2400" b="1" dirty="0">
                <a:solidFill>
                  <a:schemeClr val="accent2">
                    <a:lumMod val="75000"/>
                  </a:schemeClr>
                </a:solidFill>
              </a:rPr>
              <a:t>Related work</a:t>
            </a:r>
            <a:r>
              <a:rPr lang="en-US" altLang="zh-CN" sz="2400" dirty="0"/>
              <a:t>: Why other work didn’t solve it?</a:t>
            </a:r>
          </a:p>
          <a:p>
            <a:r>
              <a:rPr lang="en-US" altLang="zh-CN" sz="2400" b="1" dirty="0">
                <a:solidFill>
                  <a:schemeClr val="accent2">
                    <a:lumMod val="75000"/>
                  </a:schemeClr>
                </a:solidFill>
              </a:rPr>
              <a:t>Observation</a:t>
            </a:r>
            <a:r>
              <a:rPr lang="en-US" altLang="zh-CN" sz="2400" dirty="0"/>
              <a:t>: What is the key insight? Make it simple</a:t>
            </a:r>
          </a:p>
          <a:p>
            <a:r>
              <a:rPr lang="en-US" altLang="zh-CN" sz="2400" b="1" dirty="0">
                <a:solidFill>
                  <a:schemeClr val="accent2">
                    <a:lumMod val="75000"/>
                  </a:schemeClr>
                </a:solidFill>
              </a:rPr>
              <a:t>Solution</a:t>
            </a:r>
            <a:r>
              <a:rPr lang="en-US" altLang="zh-CN" sz="2400" dirty="0"/>
              <a:t>: How does this work solve the problem?</a:t>
            </a:r>
          </a:p>
          <a:p>
            <a:r>
              <a:rPr lang="en-US" altLang="zh-CN" sz="2400" b="1" dirty="0">
                <a:solidFill>
                  <a:schemeClr val="accent2">
                    <a:lumMod val="75000"/>
                  </a:schemeClr>
                </a:solidFill>
              </a:rPr>
              <a:t>Evaluation</a:t>
            </a:r>
            <a:r>
              <a:rPr lang="en-US" altLang="zh-CN" sz="2400" dirty="0"/>
              <a:t>: Does this work really solve the problem?</a:t>
            </a:r>
          </a:p>
          <a:p>
            <a:r>
              <a:rPr lang="en-US" altLang="zh-CN" sz="2400" b="1" dirty="0">
                <a:solidFill>
                  <a:schemeClr val="accent2">
                    <a:lumMod val="75000"/>
                  </a:schemeClr>
                </a:solidFill>
              </a:rPr>
              <a:t>Comments</a:t>
            </a:r>
            <a:r>
              <a:rPr lang="en-US" altLang="zh-CN" sz="2400" dirty="0"/>
              <a:t>: What could be better? Your</a:t>
            </a:r>
            <a:r>
              <a:rPr lang="zh-CN" altLang="en-US" sz="2400" dirty="0"/>
              <a:t> </a:t>
            </a:r>
            <a:r>
              <a:rPr lang="en-US" altLang="zh-CN" sz="2400" dirty="0"/>
              <a:t>own</a:t>
            </a:r>
            <a:r>
              <a:rPr lang="zh-CN" altLang="en-US" sz="2400" dirty="0"/>
              <a:t> </a:t>
            </a:r>
            <a:r>
              <a:rPr lang="en-US" altLang="zh-CN" sz="2400" dirty="0"/>
              <a:t>opinion</a:t>
            </a:r>
            <a:endParaRPr lang="zh-CN" altLang="en-US" sz="2400" dirty="0"/>
          </a:p>
        </p:txBody>
      </p:sp>
    </p:spTree>
    <p:extLst>
      <p:ext uri="{BB962C8B-B14F-4D97-AF65-F5344CB8AC3E}">
        <p14:creationId xmlns:p14="http://schemas.microsoft.com/office/powerpoint/2010/main" val="15090848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a:t>
            </a:r>
            <a:r>
              <a:rPr lang="zh-CN" altLang="en-US" dirty="0"/>
              <a:t> </a:t>
            </a:r>
            <a:r>
              <a:rPr lang="en-US" altLang="zh-CN" dirty="0"/>
              <a:t>Info</a:t>
            </a:r>
            <a:endParaRPr lang="zh-CN" altLang="en-US" dirty="0"/>
          </a:p>
        </p:txBody>
      </p:sp>
      <p:sp>
        <p:nvSpPr>
          <p:cNvPr id="3" name="内容占位符 2"/>
          <p:cNvSpPr>
            <a:spLocks noGrp="1"/>
          </p:cNvSpPr>
          <p:nvPr>
            <p:ph idx="1"/>
          </p:nvPr>
        </p:nvSpPr>
        <p:spPr>
          <a:xfrm>
            <a:off x="457200" y="1333500"/>
            <a:ext cx="8229600" cy="4044279"/>
          </a:xfrm>
        </p:spPr>
        <p:txBody>
          <a:bodyPr>
            <a:normAutofit/>
          </a:bodyPr>
          <a:lstStyle/>
          <a:p>
            <a:r>
              <a:rPr lang="en-US" altLang="zh-CN" dirty="0"/>
              <a:t>Web site</a:t>
            </a:r>
            <a:endParaRPr lang="zh-CN" altLang="en-US" dirty="0"/>
          </a:p>
          <a:p>
            <a:pPr lvl="1"/>
            <a:r>
              <a:rPr lang="en-US" altLang="zh-CN" dirty="0">
                <a:hlinkClick r:id="rId2"/>
              </a:rPr>
              <a:t>http://ipads.se.sjtu.edu.cn/courses/csp</a:t>
            </a:r>
            <a:endParaRPr lang="zh-CN" altLang="en-US" dirty="0"/>
          </a:p>
          <a:p>
            <a:r>
              <a:rPr lang="en-US" altLang="zh-CN" dirty="0"/>
              <a:t>TA</a:t>
            </a:r>
            <a:endParaRPr lang="zh-CN" altLang="en-US" dirty="0"/>
          </a:p>
          <a:p>
            <a:pPr lvl="1"/>
            <a:r>
              <a:rPr lang="en-US" altLang="zh-CN" dirty="0" err="1"/>
              <a:t>Bicheng</a:t>
            </a:r>
            <a:r>
              <a:rPr lang="zh-CN" altLang="en-US" dirty="0"/>
              <a:t> </a:t>
            </a:r>
            <a:r>
              <a:rPr lang="en-US" altLang="zh-CN" dirty="0"/>
              <a:t>Yang</a:t>
            </a:r>
          </a:p>
        </p:txBody>
      </p:sp>
    </p:spTree>
    <p:extLst>
      <p:ext uri="{BB962C8B-B14F-4D97-AF65-F5344CB8AC3E}">
        <p14:creationId xmlns:p14="http://schemas.microsoft.com/office/powerpoint/2010/main" val="190547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64191-1E8D-C043-8CEB-EFDEBA911F83}"/>
              </a:ext>
            </a:extLst>
          </p:cNvPr>
          <p:cNvSpPr>
            <a:spLocks noGrp="1"/>
          </p:cNvSpPr>
          <p:nvPr>
            <p:ph type="title"/>
          </p:nvPr>
        </p:nvSpPr>
        <p:spPr/>
        <p:txBody>
          <a:bodyPr/>
          <a:lstStyle/>
          <a:p>
            <a:endParaRPr kumimoji="1" lang="zh-CN" altLang="en-US"/>
          </a:p>
        </p:txBody>
      </p:sp>
      <p:pic>
        <p:nvPicPr>
          <p:cNvPr id="4" name="图片 3">
            <a:extLst>
              <a:ext uri="{FF2B5EF4-FFF2-40B4-BE49-F238E27FC236}">
                <a16:creationId xmlns:a16="http://schemas.microsoft.com/office/drawing/2014/main" id="{0D06299D-D1D0-5341-B850-2DD29A9A54B1}"/>
              </a:ext>
            </a:extLst>
          </p:cNvPr>
          <p:cNvPicPr>
            <a:picLocks noChangeAspect="1"/>
          </p:cNvPicPr>
          <p:nvPr/>
        </p:nvPicPr>
        <p:blipFill>
          <a:blip r:embed="rId2"/>
          <a:stretch>
            <a:fillRect/>
          </a:stretch>
        </p:blipFill>
        <p:spPr>
          <a:xfrm>
            <a:off x="251520" y="99163"/>
            <a:ext cx="8363272" cy="1234338"/>
          </a:xfrm>
          <a:prstGeom prst="rect">
            <a:avLst/>
          </a:prstGeom>
        </p:spPr>
      </p:pic>
      <p:sp>
        <p:nvSpPr>
          <p:cNvPr id="5" name="AutoShape 1">
            <a:extLst>
              <a:ext uri="{FF2B5EF4-FFF2-40B4-BE49-F238E27FC236}">
                <a16:creationId xmlns:a16="http://schemas.microsoft.com/office/drawing/2014/main" id="{52C2660E-7499-7E43-9A34-8C78C3DCE7B0}"/>
              </a:ext>
            </a:extLst>
          </p:cNvPr>
          <p:cNvSpPr>
            <a:spLocks noChangeAspect="1" noChangeArrowheads="1"/>
          </p:cNvSpPr>
          <p:nvPr/>
        </p:nvSpPr>
        <p:spPr bwMode="auto">
          <a:xfrm>
            <a:off x="170960" y="1766546"/>
            <a:ext cx="69401" cy="69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descr="A man pulls a red cart full of phones down a cobblestone street">
            <a:extLst>
              <a:ext uri="{FF2B5EF4-FFF2-40B4-BE49-F238E27FC236}">
                <a16:creationId xmlns:a16="http://schemas.microsoft.com/office/drawing/2014/main" id="{B1B52D21-C4DF-154C-9290-7DA44B747E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1993404"/>
            <a:ext cx="4100653" cy="273376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may contain Car Automobile Transportation Vehicle Wheel Machine Human Person Clothing Apparel and Shoe">
            <a:extLst>
              <a:ext uri="{FF2B5EF4-FFF2-40B4-BE49-F238E27FC236}">
                <a16:creationId xmlns:a16="http://schemas.microsoft.com/office/drawing/2014/main" id="{C9A7A59A-2164-414D-8B7F-567CED33D8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0490" y="1993404"/>
            <a:ext cx="4860032" cy="273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6852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4577</TotalTime>
  <Words>3240</Words>
  <Application>Microsoft Office PowerPoint</Application>
  <PresentationFormat>全屏显示(16:10)</PresentationFormat>
  <Paragraphs>602</Paragraphs>
  <Slides>86</Slides>
  <Notes>13</Notes>
  <HiddenSlides>6</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86</vt:i4>
      </vt:variant>
    </vt:vector>
  </HeadingPairs>
  <TitlesOfParts>
    <vt:vector size="103" baseType="lpstr">
      <vt:lpstr>맑은 고딕</vt:lpstr>
      <vt:lpstr>Microsoft YaHei Light</vt:lpstr>
      <vt:lpstr>Myriad Pro</vt:lpstr>
      <vt:lpstr>Myriad Pro Cond</vt:lpstr>
      <vt:lpstr>Myriad Pro Light</vt:lpstr>
      <vt:lpstr>Myriad Pro Light SemiCond</vt:lpstr>
      <vt:lpstr>新細明體</vt:lpstr>
      <vt:lpstr>DengXian</vt:lpstr>
      <vt:lpstr>DengXian</vt:lpstr>
      <vt:lpstr>宋体</vt:lpstr>
      <vt:lpstr>Microsoft YaHei</vt:lpstr>
      <vt:lpstr>Arial</vt:lpstr>
      <vt:lpstr>Arial Narrow</vt:lpstr>
      <vt:lpstr>Calibri</vt:lpstr>
      <vt:lpstr>Consolas</vt:lpstr>
      <vt:lpstr>Times New Roman</vt:lpstr>
      <vt:lpstr>Office 主题​​</vt:lpstr>
      <vt:lpstr>Introduction</vt:lpstr>
      <vt:lpstr>System: What &amp; Why</vt:lpstr>
      <vt:lpstr>What does "System" Mean?</vt:lpstr>
      <vt:lpstr>Why System?</vt:lpstr>
      <vt:lpstr>Reason-1: For Fun (Finding Problems)</vt:lpstr>
      <vt:lpstr>An Example: Guessing Password</vt:lpstr>
      <vt:lpstr>Timing Attack: Guess One Character at a Time</vt:lpstr>
      <vt:lpstr>Timing Attack: Guess One Character at a Time</vt:lpstr>
      <vt:lpstr>PowerPoint 演示文稿</vt:lpstr>
      <vt:lpstr>PowerPoint 演示文稿</vt:lpstr>
      <vt:lpstr>Reason-2: For Profit (To Solve Problems)</vt:lpstr>
      <vt:lpstr>The Principles</vt:lpstr>
      <vt:lpstr>General Design Principles: 1/3</vt:lpstr>
      <vt:lpstr>General Design Principles: 2/3</vt:lpstr>
      <vt:lpstr>General Design Principles: 3/3</vt:lpstr>
      <vt:lpstr>Specific Area Principles (1/2)</vt:lpstr>
      <vt:lpstr>Specific Area Principles (2/2)</vt:lpstr>
      <vt:lpstr>Design Hints</vt:lpstr>
      <vt:lpstr>Worse Is Better</vt:lpstr>
      <vt:lpstr>Worse is Better</vt:lpstr>
      <vt:lpstr>MIT Guys VS. New Jersey Guys (Bell Lab)</vt:lpstr>
      <vt:lpstr>MIT Guys: We Do the Right Thing!</vt:lpstr>
      <vt:lpstr>New Jersey Guys: We Do the Simple Thing!</vt:lpstr>
      <vt:lpstr>Simplicity VS. The Right Thing</vt:lpstr>
      <vt:lpstr>Case Study: Map-Reduce</vt:lpstr>
      <vt:lpstr>What Did People Do Before MapReduce?</vt:lpstr>
      <vt:lpstr>MapReduce Provides:</vt:lpstr>
      <vt:lpstr>Programming Model</vt:lpstr>
      <vt:lpstr>Example: Count Word Occurrences</vt:lpstr>
      <vt:lpstr>Model is Widely Applicable</vt:lpstr>
      <vt:lpstr>Implementation Overview</vt:lpstr>
      <vt:lpstr>Execution</vt:lpstr>
      <vt:lpstr>Architecture</vt:lpstr>
      <vt:lpstr>Parallel Execution</vt:lpstr>
      <vt:lpstr>Task Granularity and Pipelining</vt:lpstr>
      <vt:lpstr>Fault Tolerance: Handled via Re-execution</vt:lpstr>
      <vt:lpstr>Refinement: Redundant Execution</vt:lpstr>
      <vt:lpstr>Refinement: Locality Optimization</vt:lpstr>
      <vt:lpstr>Refinement: Skipping Bad Records</vt:lpstr>
      <vt:lpstr>Other Refinements (see paper)</vt:lpstr>
      <vt:lpstr>Conclusions</vt:lpstr>
      <vt:lpstr>Principles in MapReduce</vt:lpstr>
      <vt:lpstr>Criticism: “MapReduce: A Major Step Backwards”</vt:lpstr>
      <vt:lpstr>Criticism: “MapReduce: A Major Step Backwards”</vt:lpstr>
      <vt:lpstr>After MapReduce</vt:lpstr>
      <vt:lpstr>After MapReduce: Google</vt:lpstr>
      <vt:lpstr>Another Principle</vt:lpstr>
      <vt:lpstr>So, how to be more “KISS”?</vt:lpstr>
      <vt:lpstr>Occam's Razor</vt:lpstr>
      <vt:lpstr>Horse, by Picasso</vt:lpstr>
      <vt:lpstr>Another Horse, by Picasso</vt:lpstr>
      <vt:lpstr>Yet Another Horse, by Picasso</vt:lpstr>
      <vt:lpstr>CASE Study: ShellShock (Bash Attack)</vt:lpstr>
      <vt:lpstr>ShellShock Attack</vt:lpstr>
      <vt:lpstr>Bash Basic: Environment Variable</vt:lpstr>
      <vt:lpstr>Bash Basic: Environment Variable</vt:lpstr>
      <vt:lpstr>Bash Basic: Define Function</vt:lpstr>
      <vt:lpstr>Bash Basic</vt:lpstr>
      <vt:lpstr>The Vulnerability</vt:lpstr>
      <vt:lpstr>The Vulnerability</vt:lpstr>
      <vt:lpstr>The Vulnerability</vt:lpstr>
      <vt:lpstr>Why Big Deal?</vt:lpstr>
      <vt:lpstr>Hard to Fix</vt:lpstr>
      <vt:lpstr>Why ShellShock Ever Exist?</vt:lpstr>
      <vt:lpstr>Interesting Shell</vt:lpstr>
      <vt:lpstr>The Simpler, The Better?</vt:lpstr>
      <vt:lpstr>Adopt KISS to Kernel</vt:lpstr>
      <vt:lpstr>Monolithic Kernel</vt:lpstr>
      <vt:lpstr>The Problem: Monolithic Kernel is Too Large</vt:lpstr>
      <vt:lpstr>Micro-Kernel Came to the Rescue</vt:lpstr>
      <vt:lpstr>Micro-Kernel</vt:lpstr>
      <vt:lpstr>Micro-Kernel Structure &amp; Instances</vt:lpstr>
      <vt:lpstr>Hybrid-Kernel</vt:lpstr>
      <vt:lpstr>Comparison</vt:lpstr>
      <vt:lpstr>Kernels</vt:lpstr>
      <vt:lpstr>Exokernel: Motivation</vt:lpstr>
      <vt:lpstr>Exokernel’s Idea</vt:lpstr>
      <vt:lpstr>Exokernel: Design</vt:lpstr>
      <vt:lpstr>Library Operating System</vt:lpstr>
      <vt:lpstr>Exokernel Example 1</vt:lpstr>
      <vt:lpstr>Exokernel Example 2</vt:lpstr>
      <vt:lpstr>Exokernel Example 2</vt:lpstr>
      <vt:lpstr>P.r.o.s.e.c.</vt:lpstr>
      <vt:lpstr>P.R.O.S.E.C.</vt:lpstr>
      <vt:lpstr>P.R.O.S.E.C.</vt:lpstr>
      <vt:lpstr>Other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CSP-01-slides-Introduction</dc:title>
  <dc:creator>Xia Yubin</dc:creator>
  <cp:lastModifiedBy>ykma</cp:lastModifiedBy>
  <cp:revision>124</cp:revision>
  <cp:lastPrinted>2016-06-13T07:55:34Z</cp:lastPrinted>
  <dcterms:created xsi:type="dcterms:W3CDTF">2017-05-20T06:53:59Z</dcterms:created>
  <dcterms:modified xsi:type="dcterms:W3CDTF">2021-07-12T02:52:02Z</dcterms:modified>
</cp:coreProperties>
</file>