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257" r:id="rId3"/>
    <p:sldId id="261" r:id="rId4"/>
    <p:sldId id="321" r:id="rId5"/>
    <p:sldId id="322" r:id="rId6"/>
    <p:sldId id="315" r:id="rId7"/>
    <p:sldId id="260" r:id="rId8"/>
    <p:sldId id="317" r:id="rId9"/>
    <p:sldId id="323" r:id="rId10"/>
    <p:sldId id="319" r:id="rId11"/>
    <p:sldId id="318" r:id="rId12"/>
    <p:sldId id="262" r:id="rId13"/>
    <p:sldId id="324" r:id="rId14"/>
    <p:sldId id="328" r:id="rId15"/>
    <p:sldId id="330" r:id="rId16"/>
    <p:sldId id="333" r:id="rId17"/>
    <p:sldId id="331" r:id="rId18"/>
    <p:sldId id="332" r:id="rId19"/>
    <p:sldId id="325" r:id="rId20"/>
    <p:sldId id="335" r:id="rId21"/>
    <p:sldId id="334" r:id="rId22"/>
    <p:sldId id="336" r:id="rId23"/>
    <p:sldId id="337" r:id="rId24"/>
    <p:sldId id="326" r:id="rId25"/>
    <p:sldId id="338" r:id="rId26"/>
    <p:sldId id="340" r:id="rId27"/>
    <p:sldId id="341" r:id="rId28"/>
    <p:sldId id="346" r:id="rId29"/>
    <p:sldId id="347" r:id="rId30"/>
    <p:sldId id="466" r:id="rId31"/>
    <p:sldId id="464" r:id="rId32"/>
    <p:sldId id="463" r:id="rId33"/>
    <p:sldId id="348" r:id="rId34"/>
    <p:sldId id="364" r:id="rId35"/>
    <p:sldId id="365" r:id="rId36"/>
    <p:sldId id="367" r:id="rId37"/>
    <p:sldId id="368" r:id="rId38"/>
    <p:sldId id="369" r:id="rId39"/>
    <p:sldId id="372" r:id="rId40"/>
    <p:sldId id="482" r:id="rId41"/>
    <p:sldId id="300" r:id="rId42"/>
    <p:sldId id="467" r:id="rId43"/>
    <p:sldId id="468" r:id="rId44"/>
    <p:sldId id="469" r:id="rId45"/>
    <p:sldId id="470" r:id="rId46"/>
    <p:sldId id="258" r:id="rId47"/>
    <p:sldId id="471" r:id="rId48"/>
    <p:sldId id="343" r:id="rId49"/>
    <p:sldId id="472" r:id="rId50"/>
    <p:sldId id="473" r:id="rId51"/>
    <p:sldId id="475" r:id="rId52"/>
    <p:sldId id="478" r:id="rId53"/>
    <p:sldId id="476" r:id="rId54"/>
    <p:sldId id="477" r:id="rId55"/>
    <p:sldId id="273" r:id="rId56"/>
    <p:sldId id="290" r:id="rId57"/>
    <p:sldId id="283" r:id="rId58"/>
    <p:sldId id="284" r:id="rId59"/>
    <p:sldId id="285" r:id="rId60"/>
    <p:sldId id="287" r:id="rId61"/>
    <p:sldId id="288" r:id="rId62"/>
    <p:sldId id="289" r:id="rId63"/>
    <p:sldId id="342" r:id="rId64"/>
    <p:sldId id="274" r:id="rId65"/>
    <p:sldId id="275" r:id="rId66"/>
    <p:sldId id="276" r:id="rId67"/>
    <p:sldId id="277" r:id="rId68"/>
    <p:sldId id="278" r:id="rId69"/>
    <p:sldId id="279" r:id="rId70"/>
    <p:sldId id="280" r:id="rId71"/>
    <p:sldId id="524" r:id="rId72"/>
    <p:sldId id="525" r:id="rId7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l" initials="l"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5E281D"/>
    <a:srgbClr val="000000"/>
    <a:srgbClr val="C0504D"/>
    <a:srgbClr val="FFFFFF"/>
    <a:srgbClr val="87392A"/>
    <a:srgbClr val="FF2600"/>
    <a:srgbClr val="1F3551"/>
    <a:srgbClr val="403152"/>
    <a:srgbClr val="604A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87341" autoAdjust="0"/>
  </p:normalViewPr>
  <p:slideViewPr>
    <p:cSldViewPr>
      <p:cViewPr varScale="1">
        <p:scale>
          <a:sx n="79" d="100"/>
          <a:sy n="79" d="100"/>
        </p:scale>
        <p:origin x="132" y="72"/>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2021/7/12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https://labs.mwrinfosecurity.com/blog/2014/08/15/windows-8-kernel-memory-protections-bypass</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11</a:t>
            </a:fld>
            <a:endParaRPr lang="zh-CN" altLang="en-US"/>
          </a:p>
        </p:txBody>
      </p:sp>
    </p:spTree>
    <p:extLst>
      <p:ext uri="{BB962C8B-B14F-4D97-AF65-F5344CB8AC3E}">
        <p14:creationId xmlns:p14="http://schemas.microsoft.com/office/powerpoint/2010/main" val="251781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The Pointer Authentication specification defines five keys. Four keys for PAC* and AUT* instructions (combination of instruction/data and A/B keys), and a fifth key for use with the general purpose PACGA instruction. The keys are stored in internal registers and are not accessible by EL0 (user mode), but otherwise are not tied to exception levels. The software (EL1, EL2 and EL3) is required to switch keys between exception levels as needed. It is expected that higher privilege levels control the keys for the lower privilege levels. The instruction encoding determines which key to use. The context is useful for isolating different types of pointers used with the same key. The context is specified as an additional argument together with the pointer when computing and verifying the PAC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30</a:t>
            </a:fld>
            <a:endParaRPr lang="zh-CN" altLang="en-US"/>
          </a:p>
        </p:txBody>
      </p:sp>
    </p:spTree>
    <p:extLst>
      <p:ext uri="{BB962C8B-B14F-4D97-AF65-F5344CB8AC3E}">
        <p14:creationId xmlns:p14="http://schemas.microsoft.com/office/powerpoint/2010/main" val="341423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116638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AEBC088-8DDE-FA47-8B58-A6BA289C0DA3}" type="slidenum">
              <a:rPr lang="en-US" smtClean="0"/>
              <a:t>65</a:t>
            </a:fld>
            <a:endParaRPr lang="en-US"/>
          </a:p>
        </p:txBody>
      </p:sp>
    </p:spTree>
    <p:extLst>
      <p:ext uri="{BB962C8B-B14F-4D97-AF65-F5344CB8AC3E}">
        <p14:creationId xmlns:p14="http://schemas.microsoft.com/office/powerpoint/2010/main" val="240601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IWe</a:t>
            </a:r>
            <a:r>
              <a:rPr lang="zh-CN" altLang="en-US" dirty="0"/>
              <a:t> </a:t>
            </a:r>
            <a:r>
              <a:rPr lang="en-US" altLang="zh-CN" dirty="0"/>
              <a:t>propose</a:t>
            </a:r>
            <a:r>
              <a:rPr lang="zh-CN" altLang="en-US" dirty="0"/>
              <a:t> </a:t>
            </a:r>
            <a:r>
              <a:rPr lang="en-US" altLang="zh-CN" dirty="0"/>
              <a:t>FlowGuard</a:t>
            </a:r>
            <a:r>
              <a:rPr lang="zh-CN" altLang="en-US" dirty="0"/>
              <a:t>, </a:t>
            </a:r>
            <a:r>
              <a:rPr lang="en-US" altLang="zh-CN" dirty="0"/>
              <a:t>which</a:t>
            </a:r>
            <a:r>
              <a:rPr lang="zh-CN" altLang="en-US" dirty="0"/>
              <a:t> </a:t>
            </a:r>
            <a:r>
              <a:rPr lang="en-US" altLang="zh-CN" dirty="0"/>
              <a:t>can</a:t>
            </a:r>
            <a:r>
              <a:rPr lang="zh-CN" altLang="en-US" dirty="0"/>
              <a:t> </a:t>
            </a:r>
            <a:r>
              <a:rPr lang="en-US" altLang="zh-CN" dirty="0"/>
              <a:t>transparently,</a:t>
            </a:r>
            <a:r>
              <a:rPr lang="zh-CN" altLang="en-US" dirty="0"/>
              <a:t> </a:t>
            </a:r>
            <a:r>
              <a:rPr lang="en-US" altLang="zh-CN" dirty="0"/>
              <a:t>efficiently</a:t>
            </a:r>
            <a:r>
              <a:rPr lang="zh-CN" altLang="en-US" dirty="0"/>
              <a:t> </a:t>
            </a:r>
            <a:r>
              <a:rPr lang="en-US" altLang="zh-CN" dirty="0"/>
              <a:t>and</a:t>
            </a:r>
            <a:r>
              <a:rPr lang="zh-CN" altLang="en-US" dirty="0"/>
              <a:t> </a:t>
            </a:r>
            <a:r>
              <a:rPr lang="en-US" altLang="zh-CN" dirty="0"/>
              <a:t>precisely</a:t>
            </a:r>
            <a:r>
              <a:rPr lang="zh-CN" altLang="en-US" dirty="0"/>
              <a:t> </a:t>
            </a:r>
            <a:r>
              <a:rPr lang="en-US" altLang="zh-CN" dirty="0"/>
              <a:t>enforce</a:t>
            </a:r>
            <a:r>
              <a:rPr lang="zh-CN" altLang="en-US" dirty="0"/>
              <a:t> </a:t>
            </a:r>
            <a:r>
              <a:rPr lang="en-US" altLang="zh-CN" dirty="0"/>
              <a:t>CFI.</a:t>
            </a:r>
          </a:p>
          <a:p>
            <a:r>
              <a:rPr lang="en-US" altLang="zh-CN" dirty="0"/>
              <a:t>For</a:t>
            </a:r>
            <a:r>
              <a:rPr lang="zh-CN" altLang="en-US" dirty="0"/>
              <a:t> </a:t>
            </a:r>
            <a:r>
              <a:rPr lang="en-US" altLang="zh-CN" dirty="0"/>
              <a:t>transparency,</a:t>
            </a:r>
            <a:r>
              <a:rPr lang="zh-CN" altLang="en-US" dirty="0"/>
              <a:t> </a:t>
            </a:r>
            <a:r>
              <a:rPr lang="en-US" altLang="zh-CN" dirty="0"/>
              <a:t>it</a:t>
            </a:r>
            <a:r>
              <a:rPr lang="zh-CN" altLang="en-US" dirty="0"/>
              <a:t> </a:t>
            </a:r>
            <a:r>
              <a:rPr lang="en-US" altLang="zh-CN" dirty="0"/>
              <a:t>generate</a:t>
            </a:r>
            <a:r>
              <a:rPr lang="zh-CN" altLang="en-US" dirty="0"/>
              <a:t> </a:t>
            </a:r>
            <a:r>
              <a:rPr lang="en-US" altLang="zh-CN" dirty="0"/>
              <a:t>CFG</a:t>
            </a:r>
            <a:r>
              <a:rPr lang="zh-CN" altLang="en-US" dirty="0"/>
              <a:t> </a:t>
            </a:r>
            <a:r>
              <a:rPr lang="en-US" altLang="zh-CN" dirty="0"/>
              <a:t>without</a:t>
            </a:r>
            <a:r>
              <a:rPr lang="zh-CN" altLang="en-US" dirty="0"/>
              <a:t> </a:t>
            </a:r>
            <a:r>
              <a:rPr lang="en-US" altLang="zh-CN" dirty="0"/>
              <a:t>source</a:t>
            </a:r>
            <a:r>
              <a:rPr lang="zh-CN" altLang="en-US" dirty="0"/>
              <a:t> </a:t>
            </a:r>
            <a:r>
              <a:rPr lang="en-US" altLang="zh-CN" dirty="0"/>
              <a:t>code</a:t>
            </a:r>
            <a:r>
              <a:rPr lang="zh-CN" altLang="en-US" dirty="0"/>
              <a:t> </a:t>
            </a:r>
            <a:r>
              <a:rPr lang="en-US" altLang="zh-CN" dirty="0"/>
              <a:t>and</a:t>
            </a:r>
            <a:r>
              <a:rPr lang="zh-CN" altLang="en-US" dirty="0"/>
              <a:t> </a:t>
            </a:r>
            <a:r>
              <a:rPr lang="en-US" altLang="zh-CN" dirty="0"/>
              <a:t>instrumentation,</a:t>
            </a:r>
            <a:r>
              <a:rPr lang="zh-CN" altLang="en-US" dirty="0"/>
              <a:t> </a:t>
            </a:r>
            <a:r>
              <a:rPr lang="en-US" altLang="zh-CN" dirty="0"/>
              <a:t>and</a:t>
            </a:r>
            <a:r>
              <a:rPr lang="zh-CN" altLang="en-US" dirty="0"/>
              <a:t> </a:t>
            </a:r>
            <a:r>
              <a:rPr lang="en-US" altLang="zh-CN" dirty="0"/>
              <a:t>enforce</a:t>
            </a:r>
            <a:r>
              <a:rPr lang="zh-CN" altLang="en-US" dirty="0"/>
              <a:t> </a:t>
            </a:r>
            <a:r>
              <a:rPr lang="en-US" altLang="zh-CN" dirty="0"/>
              <a:t>CFI</a:t>
            </a:r>
            <a:r>
              <a:rPr lang="zh-CN" altLang="en-US" dirty="0"/>
              <a:t> </a:t>
            </a:r>
            <a:r>
              <a:rPr lang="en-US" altLang="zh-CN" dirty="0"/>
              <a:t>with</a:t>
            </a:r>
            <a:r>
              <a:rPr lang="zh-CN" altLang="en-US" dirty="0"/>
              <a:t> </a:t>
            </a:r>
            <a:r>
              <a:rPr lang="en-US" altLang="zh-CN" dirty="0"/>
              <a:t>existing</a:t>
            </a:r>
            <a:r>
              <a:rPr lang="zh-CN" altLang="en-US" dirty="0"/>
              <a:t> </a:t>
            </a:r>
            <a:r>
              <a:rPr lang="en-US" altLang="zh-CN" dirty="0"/>
              <a:t>hardware.</a:t>
            </a:r>
          </a:p>
          <a:p>
            <a:r>
              <a:rPr lang="en-US" altLang="zh-CN" dirty="0"/>
              <a:t>For</a:t>
            </a:r>
            <a:r>
              <a:rPr lang="zh-CN" altLang="en-US" dirty="0"/>
              <a:t> </a:t>
            </a:r>
            <a:r>
              <a:rPr lang="en-US" altLang="zh-CN" dirty="0"/>
              <a:t>precision,</a:t>
            </a:r>
            <a:r>
              <a:rPr lang="zh-CN" altLang="en-US" dirty="0"/>
              <a:t> </a:t>
            </a:r>
            <a:r>
              <a:rPr lang="en-US" altLang="zh-CN" dirty="0"/>
              <a:t>it</a:t>
            </a:r>
            <a:r>
              <a:rPr lang="zh-CN" altLang="en-US" dirty="0"/>
              <a:t> </a:t>
            </a:r>
            <a:r>
              <a:rPr lang="en-US" altLang="zh-CN" dirty="0"/>
              <a:t>leverage</a:t>
            </a:r>
            <a:r>
              <a:rPr lang="zh-CN" altLang="en-US" dirty="0"/>
              <a:t> </a:t>
            </a:r>
            <a:r>
              <a:rPr lang="en-US" altLang="zh-CN" dirty="0"/>
              <a:t>IPT</a:t>
            </a:r>
            <a:r>
              <a:rPr lang="zh-CN" altLang="en-US" dirty="0"/>
              <a:t> </a:t>
            </a:r>
            <a:r>
              <a:rPr lang="en-US" altLang="zh-CN" dirty="0"/>
              <a:t>to</a:t>
            </a:r>
            <a:r>
              <a:rPr lang="zh-CN" altLang="en-US" dirty="0"/>
              <a:t> </a:t>
            </a:r>
            <a:r>
              <a:rPr lang="en-US" altLang="zh-CN" dirty="0"/>
              <a:t>trace</a:t>
            </a:r>
            <a:r>
              <a:rPr lang="zh-CN" altLang="en-US" dirty="0"/>
              <a:t> </a:t>
            </a:r>
            <a:r>
              <a:rPr lang="en-US" altLang="zh-CN" dirty="0"/>
              <a:t>control</a:t>
            </a:r>
            <a:r>
              <a:rPr lang="zh-CN" altLang="en-US" dirty="0"/>
              <a:t> </a:t>
            </a:r>
            <a:r>
              <a:rPr lang="en-US" altLang="zh-CN" dirty="0"/>
              <a:t>flow,</a:t>
            </a:r>
            <a:r>
              <a:rPr lang="zh-CN" altLang="en-US" dirty="0"/>
              <a:t> </a:t>
            </a:r>
            <a:r>
              <a:rPr lang="en-US" altLang="zh-CN" dirty="0"/>
              <a:t>and</a:t>
            </a:r>
            <a:r>
              <a:rPr lang="zh-CN" altLang="en-US" dirty="0"/>
              <a:t> </a:t>
            </a:r>
            <a:r>
              <a:rPr lang="en-US" altLang="zh-CN" dirty="0"/>
              <a:t>enforce</a:t>
            </a:r>
            <a:r>
              <a:rPr lang="zh-CN" altLang="en-US" dirty="0"/>
              <a:t> </a:t>
            </a:r>
            <a:r>
              <a:rPr lang="en-US" altLang="zh-CN" dirty="0"/>
              <a:t>CFI</a:t>
            </a:r>
            <a:r>
              <a:rPr lang="zh-CN" altLang="en-US" dirty="0"/>
              <a:t> </a:t>
            </a:r>
            <a:r>
              <a:rPr lang="en-US" altLang="zh-CN" dirty="0"/>
              <a:t>in</a:t>
            </a:r>
            <a:r>
              <a:rPr lang="zh-CN" altLang="en-US" dirty="0"/>
              <a:t> </a:t>
            </a:r>
            <a:r>
              <a:rPr lang="en-US" altLang="zh-CN" dirty="0"/>
              <a:t>a</a:t>
            </a:r>
            <a:r>
              <a:rPr lang="zh-CN" altLang="en-US" dirty="0"/>
              <a:t> </a:t>
            </a:r>
            <a:r>
              <a:rPr lang="en-US" altLang="zh-CN" dirty="0"/>
              <a:t>fine-grained</a:t>
            </a:r>
            <a:r>
              <a:rPr lang="zh-CN" altLang="en-US" dirty="0"/>
              <a:t> </a:t>
            </a:r>
            <a:r>
              <a:rPr lang="en-US" altLang="zh-CN" dirty="0"/>
              <a:t>manner</a:t>
            </a:r>
            <a:r>
              <a:rPr lang="zh-CN" altLang="en-US" dirty="0"/>
              <a:t> </a:t>
            </a:r>
            <a:r>
              <a:rPr lang="en-US" altLang="zh-CN" dirty="0"/>
              <a:t>with</a:t>
            </a:r>
            <a:r>
              <a:rPr lang="zh-CN" altLang="en-US" dirty="0"/>
              <a:t> </a:t>
            </a:r>
            <a:r>
              <a:rPr lang="en-US" altLang="zh-CN" dirty="0"/>
              <a:t>dynamic</a:t>
            </a:r>
            <a:r>
              <a:rPr lang="zh-CN" altLang="en-US" dirty="0"/>
              <a:t> </a:t>
            </a:r>
            <a:r>
              <a:rPr lang="en-US" altLang="zh-CN" dirty="0"/>
              <a:t>information</a:t>
            </a:r>
          </a:p>
          <a:p>
            <a:r>
              <a:rPr lang="en-US" altLang="zh-CN" dirty="0"/>
              <a:t>For</a:t>
            </a:r>
            <a:r>
              <a:rPr lang="zh-CN" altLang="en-US" dirty="0"/>
              <a:t> </a:t>
            </a:r>
            <a:r>
              <a:rPr lang="en-US" altLang="zh-CN" dirty="0"/>
              <a:t>efficiency,</a:t>
            </a:r>
            <a:r>
              <a:rPr lang="zh-CN" altLang="en-US" dirty="0"/>
              <a:t> </a:t>
            </a:r>
            <a:r>
              <a:rPr lang="en-US" altLang="zh-CN" dirty="0"/>
              <a:t>it</a:t>
            </a:r>
            <a:r>
              <a:rPr lang="zh-CN" altLang="en-US" dirty="0"/>
              <a:t> </a:t>
            </a:r>
            <a:r>
              <a:rPr lang="en-US" altLang="zh-CN" dirty="0"/>
              <a:t>reconstruct</a:t>
            </a:r>
            <a:r>
              <a:rPr lang="zh-CN" altLang="en-US" dirty="0"/>
              <a:t> </a:t>
            </a:r>
            <a:r>
              <a:rPr lang="en-US" altLang="zh-CN" dirty="0"/>
              <a:t>CFG</a:t>
            </a:r>
            <a:r>
              <a:rPr lang="zh-CN" altLang="en-US" dirty="0"/>
              <a:t> </a:t>
            </a:r>
            <a:r>
              <a:rPr lang="en-US" altLang="zh-CN" dirty="0"/>
              <a:t>to</a:t>
            </a:r>
            <a:r>
              <a:rPr lang="zh-CN" altLang="en-US" dirty="0"/>
              <a:t> </a:t>
            </a:r>
            <a:r>
              <a:rPr lang="en-US" altLang="zh-CN" dirty="0"/>
              <a:t>IPT</a:t>
            </a:r>
            <a:r>
              <a:rPr lang="zh-CN" altLang="en-US" dirty="0"/>
              <a:t> </a:t>
            </a:r>
            <a:r>
              <a:rPr lang="en-US" altLang="zh-CN" dirty="0"/>
              <a:t>compatible</a:t>
            </a:r>
            <a:r>
              <a:rPr lang="zh-CN" altLang="en-US" dirty="0"/>
              <a:t> </a:t>
            </a:r>
            <a:r>
              <a:rPr lang="en-US" altLang="zh-CN" dirty="0"/>
              <a:t>one,</a:t>
            </a:r>
            <a:r>
              <a:rPr lang="zh-CN" altLang="en-US" dirty="0"/>
              <a:t> </a:t>
            </a:r>
            <a:r>
              <a:rPr lang="en-US" altLang="zh-CN" dirty="0"/>
              <a:t>and</a:t>
            </a:r>
            <a:r>
              <a:rPr lang="zh-CN" altLang="en-US" dirty="0"/>
              <a:t> </a:t>
            </a:r>
            <a:r>
              <a:rPr lang="en-US" altLang="zh-CN" dirty="0"/>
              <a:t>separate</a:t>
            </a:r>
            <a:r>
              <a:rPr lang="zh-CN" altLang="en-US" dirty="0"/>
              <a:t> </a:t>
            </a:r>
            <a:r>
              <a:rPr lang="en-US" altLang="zh-CN" dirty="0"/>
              <a:t>the</a:t>
            </a:r>
            <a:r>
              <a:rPr lang="zh-CN" altLang="en-US" dirty="0"/>
              <a:t> </a:t>
            </a:r>
            <a:r>
              <a:rPr lang="en-US" altLang="zh-CN" dirty="0"/>
              <a:t>fast</a:t>
            </a:r>
            <a:r>
              <a:rPr lang="zh-CN" altLang="en-US" dirty="0"/>
              <a:t> </a:t>
            </a:r>
            <a:r>
              <a:rPr lang="en-US" altLang="zh-CN" dirty="0"/>
              <a:t>path</a:t>
            </a:r>
            <a:r>
              <a:rPr lang="zh-CN" altLang="en-US" dirty="0"/>
              <a:t> </a:t>
            </a:r>
            <a:r>
              <a:rPr lang="en-US" altLang="zh-CN" dirty="0"/>
              <a:t>and</a:t>
            </a:r>
            <a:r>
              <a:rPr lang="zh-CN" altLang="en-US" dirty="0"/>
              <a:t> </a:t>
            </a:r>
            <a:r>
              <a:rPr lang="en-US" altLang="zh-CN" dirty="0"/>
              <a:t>slow</a:t>
            </a:r>
            <a:r>
              <a:rPr lang="zh-CN" altLang="en-US" dirty="0"/>
              <a:t> </a:t>
            </a:r>
            <a:r>
              <a:rPr lang="en-US" altLang="zh-CN" dirty="0"/>
              <a:t>path</a:t>
            </a:r>
            <a:r>
              <a:rPr lang="zh-CN" altLang="en-US" dirty="0"/>
              <a:t> </a:t>
            </a:r>
            <a:r>
              <a:rPr lang="en-US" altLang="zh-CN" dirty="0"/>
              <a:t>for</a:t>
            </a:r>
            <a:r>
              <a:rPr lang="zh-CN" altLang="en-US" dirty="0"/>
              <a:t> </a:t>
            </a:r>
            <a:r>
              <a:rPr lang="en-US" altLang="zh-CN" dirty="0"/>
              <a:t>performance</a:t>
            </a:r>
            <a:r>
              <a:rPr lang="zh-CN" altLang="en-US" dirty="0"/>
              <a:t> </a:t>
            </a:r>
            <a:r>
              <a:rPr lang="en-US" altLang="zh-CN" dirty="0"/>
              <a:t>consideration.</a:t>
            </a:r>
          </a:p>
          <a:p>
            <a:endParaRPr lang="en-US" altLang="zh-CN" dirty="0"/>
          </a:p>
          <a:p>
            <a:r>
              <a:rPr lang="en-US" altLang="zh-CN" dirty="0"/>
              <a:t>And</a:t>
            </a:r>
            <a:r>
              <a:rPr lang="zh-CN" altLang="en-US" dirty="0"/>
              <a:t> </a:t>
            </a:r>
            <a:r>
              <a:rPr lang="en-US" altLang="zh-CN" dirty="0"/>
              <a:t>we</a:t>
            </a:r>
            <a:r>
              <a:rPr lang="zh-CN" altLang="en-US" dirty="0"/>
              <a:t> </a:t>
            </a:r>
            <a:r>
              <a:rPr lang="en-US" altLang="zh-CN" dirty="0"/>
              <a:t>implement</a:t>
            </a:r>
            <a:r>
              <a:rPr lang="zh-CN" altLang="en-US" dirty="0"/>
              <a:t> </a:t>
            </a:r>
            <a:r>
              <a:rPr lang="en-US" altLang="zh-CN" dirty="0"/>
              <a:t>a</a:t>
            </a:r>
            <a:r>
              <a:rPr lang="zh-CN" altLang="en-US" dirty="0"/>
              <a:t> </a:t>
            </a:r>
            <a:r>
              <a:rPr lang="en-US" altLang="zh-CN" dirty="0"/>
              <a:t>working</a:t>
            </a:r>
            <a:r>
              <a:rPr lang="zh-CN" altLang="en-US" dirty="0"/>
              <a:t> </a:t>
            </a:r>
            <a:r>
              <a:rPr lang="en-US" altLang="zh-CN" dirty="0"/>
              <a:t>prototype</a:t>
            </a:r>
            <a:r>
              <a:rPr lang="zh-CN" altLang="en-US" dirty="0"/>
              <a:t> </a:t>
            </a:r>
            <a:r>
              <a:rPr lang="en-US" altLang="zh-CN" dirty="0"/>
              <a:t>in</a:t>
            </a:r>
            <a:r>
              <a:rPr lang="zh-CN" altLang="en-US" dirty="0"/>
              <a:t> </a:t>
            </a:r>
            <a:r>
              <a:rPr lang="en-US" altLang="zh-CN" dirty="0"/>
              <a:t>Intel</a:t>
            </a:r>
            <a:r>
              <a:rPr lang="zh-CN" altLang="en-US" dirty="0"/>
              <a:t> </a:t>
            </a:r>
            <a:r>
              <a:rPr lang="en-US" altLang="zh-CN" dirty="0"/>
              <a:t>machine,</a:t>
            </a:r>
            <a:r>
              <a:rPr lang="zh-CN" altLang="en-US" dirty="0"/>
              <a:t> </a:t>
            </a:r>
            <a:r>
              <a:rPr lang="en-US" altLang="zh-CN" dirty="0"/>
              <a:t>using</a:t>
            </a:r>
            <a:r>
              <a:rPr lang="zh-CN" altLang="en-US" dirty="0"/>
              <a:t> </a:t>
            </a:r>
            <a:r>
              <a:rPr lang="en-US" altLang="zh-CN" dirty="0" err="1"/>
              <a:t>flowguard</a:t>
            </a:r>
            <a:r>
              <a:rPr lang="en-US" altLang="zh-CN" dirty="0"/>
              <a:t>,</a:t>
            </a:r>
            <a:r>
              <a:rPr lang="zh-CN" altLang="en-US" dirty="0"/>
              <a:t> </a:t>
            </a:r>
            <a:r>
              <a:rPr lang="en-US" altLang="zh-CN" dirty="0"/>
              <a:t>we</a:t>
            </a:r>
            <a:r>
              <a:rPr lang="zh-CN" altLang="en-US" dirty="0"/>
              <a:t> </a:t>
            </a:r>
            <a:r>
              <a:rPr lang="en-US" altLang="zh-CN" dirty="0"/>
              <a:t>can</a:t>
            </a:r>
            <a:r>
              <a:rPr lang="zh-CN" altLang="en-US" dirty="0"/>
              <a:t> </a:t>
            </a:r>
            <a:r>
              <a:rPr lang="en-US" altLang="zh-CN" dirty="0"/>
              <a:t>prevent</a:t>
            </a:r>
            <a:r>
              <a:rPr lang="zh-CN" altLang="en-US" dirty="0"/>
              <a:t> </a:t>
            </a:r>
            <a:r>
              <a:rPr lang="en-US" altLang="zh-CN" dirty="0"/>
              <a:t>a</a:t>
            </a:r>
            <a:r>
              <a:rPr lang="zh-CN" altLang="en-US" dirty="0"/>
              <a:t> </a:t>
            </a:r>
            <a:r>
              <a:rPr lang="en-US" altLang="zh-CN" dirty="0"/>
              <a:t>various</a:t>
            </a:r>
            <a:r>
              <a:rPr lang="zh-CN" altLang="en-US" dirty="0"/>
              <a:t> </a:t>
            </a:r>
            <a:r>
              <a:rPr lang="en-US" altLang="zh-CN" dirty="0"/>
              <a:t>of</a:t>
            </a:r>
            <a:r>
              <a:rPr lang="zh-CN" altLang="en-US" dirty="0"/>
              <a:t> </a:t>
            </a:r>
            <a:r>
              <a:rPr lang="en-US" altLang="zh-CN" dirty="0"/>
              <a:t>code</a:t>
            </a:r>
            <a:r>
              <a:rPr lang="zh-CN" altLang="en-US" dirty="0"/>
              <a:t> </a:t>
            </a:r>
            <a:r>
              <a:rPr lang="en-US" altLang="zh-CN" dirty="0"/>
              <a:t>reuse</a:t>
            </a:r>
            <a:r>
              <a:rPr lang="zh-CN" altLang="en-US" dirty="0"/>
              <a:t> </a:t>
            </a:r>
            <a:r>
              <a:rPr lang="en-US" altLang="zh-CN" dirty="0"/>
              <a:t>attacks,</a:t>
            </a:r>
            <a:r>
              <a:rPr lang="zh-CN" altLang="en-US" dirty="0"/>
              <a:t> </a:t>
            </a:r>
            <a:r>
              <a:rPr lang="en-US" altLang="zh-CN" dirty="0"/>
              <a:t>and</a:t>
            </a:r>
            <a:r>
              <a:rPr lang="zh-CN" altLang="en-US" dirty="0"/>
              <a:t> </a:t>
            </a:r>
            <a:r>
              <a:rPr lang="en-US" altLang="zh-CN" dirty="0"/>
              <a:t>introduce</a:t>
            </a:r>
            <a:r>
              <a:rPr lang="zh-CN" altLang="en-US" dirty="0"/>
              <a:t> </a:t>
            </a:r>
            <a:r>
              <a:rPr lang="en-US" altLang="zh-CN" dirty="0"/>
              <a:t>averagely</a:t>
            </a:r>
            <a:r>
              <a:rPr lang="zh-CN" altLang="en-US" dirty="0"/>
              <a:t> </a:t>
            </a:r>
            <a:r>
              <a:rPr lang="zh-CN" altLang="zh-CN" dirty="0"/>
              <a:t>6</a:t>
            </a:r>
            <a:r>
              <a:rPr lang="en-US" altLang="zh-CN" dirty="0"/>
              <a:t>%</a:t>
            </a:r>
            <a:r>
              <a:rPr lang="zh-CN" altLang="en-US" dirty="0"/>
              <a:t> </a:t>
            </a:r>
            <a:r>
              <a:rPr lang="en-US" altLang="zh-CN" dirty="0"/>
              <a:t>performance</a:t>
            </a:r>
            <a:r>
              <a:rPr lang="zh-CN" altLang="en-US" dirty="0"/>
              <a:t> </a:t>
            </a:r>
            <a:r>
              <a:rPr lang="en-US" altLang="zh-CN" dirty="0"/>
              <a:t>overhead</a:t>
            </a:r>
            <a:r>
              <a:rPr lang="zh-CN" altLang="en-US" dirty="0"/>
              <a:t> </a:t>
            </a:r>
            <a:r>
              <a:rPr lang="en-US" altLang="zh-CN" dirty="0"/>
              <a:t>for</a:t>
            </a:r>
            <a:r>
              <a:rPr lang="zh-CN" altLang="en-US" dirty="0"/>
              <a:t> </a:t>
            </a:r>
            <a:r>
              <a:rPr lang="en-US" altLang="zh-CN" dirty="0"/>
              <a:t>server</a:t>
            </a:r>
            <a:r>
              <a:rPr lang="zh-CN" altLang="en-US" dirty="0"/>
              <a:t> </a:t>
            </a:r>
            <a:r>
              <a:rPr lang="en-US" altLang="zh-CN" dirty="0"/>
              <a:t>applications.</a:t>
            </a:r>
          </a:p>
        </p:txBody>
      </p:sp>
      <p:sp>
        <p:nvSpPr>
          <p:cNvPr id="4" name="Slide Number Placeholder 3"/>
          <p:cNvSpPr>
            <a:spLocks noGrp="1"/>
          </p:cNvSpPr>
          <p:nvPr>
            <p:ph type="sldNum" sz="quarter" idx="10"/>
          </p:nvPr>
        </p:nvSpPr>
        <p:spPr/>
        <p:txBody>
          <a:bodyPr/>
          <a:lstStyle/>
          <a:p>
            <a:fld id="{FAEBC088-8DDE-FA47-8B58-A6BA289C0DA3}" type="slidenum">
              <a:rPr lang="en-US" smtClean="0"/>
              <a:t>69</a:t>
            </a:fld>
            <a:endParaRPr lang="en-US"/>
          </a:p>
        </p:txBody>
      </p:sp>
    </p:spTree>
    <p:extLst>
      <p:ext uri="{BB962C8B-B14F-4D97-AF65-F5344CB8AC3E}">
        <p14:creationId xmlns:p14="http://schemas.microsoft.com/office/powerpoint/2010/main" val="243121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example.</a:t>
            </a:r>
          </a:p>
          <a:p>
            <a:r>
              <a:rPr lang="en-US" altLang="zh-CN" baseline="0" dirty="0"/>
              <a:t>As</a:t>
            </a:r>
            <a:r>
              <a:rPr lang="zh-CN" altLang="en-US" baseline="0" dirty="0"/>
              <a:t> </a:t>
            </a:r>
            <a:r>
              <a:rPr lang="en-US" altLang="zh-CN" baseline="0" dirty="0"/>
              <a:t>the</a:t>
            </a:r>
            <a:r>
              <a:rPr lang="zh-CN" altLang="en-US" baseline="0" dirty="0"/>
              <a:t> </a:t>
            </a:r>
            <a:r>
              <a:rPr lang="en-US" altLang="zh-CN" baseline="0" dirty="0"/>
              <a:t>picture</a:t>
            </a:r>
            <a:r>
              <a:rPr lang="zh-CN" altLang="en-US" baseline="0" dirty="0"/>
              <a:t> </a:t>
            </a:r>
            <a:r>
              <a:rPr lang="en-US" altLang="zh-CN" baseline="0" dirty="0"/>
              <a:t>shows,</a:t>
            </a:r>
            <a:r>
              <a:rPr lang="zh-CN" altLang="en-US" baseline="0" dirty="0"/>
              <a:t> </a:t>
            </a:r>
            <a:r>
              <a:rPr lang="en-US" altLang="zh-CN" baseline="0" dirty="0"/>
              <a:t>BB-2</a:t>
            </a:r>
            <a:r>
              <a:rPr lang="zh-CN" altLang="en-US" baseline="0" dirty="0"/>
              <a:t> </a:t>
            </a:r>
            <a:r>
              <a:rPr lang="en-US" altLang="zh-CN" baseline="0" dirty="0"/>
              <a:t>is</a:t>
            </a:r>
            <a:r>
              <a:rPr lang="zh-CN" altLang="en-US" baseline="0" dirty="0"/>
              <a:t> </a:t>
            </a:r>
            <a:r>
              <a:rPr lang="en-US" altLang="zh-CN" baseline="0" dirty="0"/>
              <a:t>left</a:t>
            </a:r>
            <a:r>
              <a:rPr lang="zh-CN" altLang="en-US" baseline="0" dirty="0"/>
              <a:t> </a:t>
            </a:r>
            <a:r>
              <a:rPr lang="en-US" altLang="zh-CN" baseline="0" dirty="0"/>
              <a:t>because</a:t>
            </a:r>
            <a:r>
              <a:rPr lang="zh-CN" altLang="en-US" baseline="0" dirty="0"/>
              <a:t> </a:t>
            </a:r>
            <a:r>
              <a:rPr lang="en-US" altLang="zh-CN" baseline="0" dirty="0"/>
              <a:t>there</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indirect</a:t>
            </a:r>
            <a:r>
              <a:rPr lang="zh-CN" altLang="en-US" baseline="0" dirty="0"/>
              <a:t> </a:t>
            </a:r>
            <a:r>
              <a:rPr lang="en-US" altLang="zh-CN" baseline="0" dirty="0"/>
              <a:t>edge</a:t>
            </a:r>
            <a:r>
              <a:rPr lang="zh-CN" altLang="en-US" baseline="0" dirty="0"/>
              <a:t> </a:t>
            </a:r>
            <a:r>
              <a:rPr lang="en-US" altLang="zh-CN" baseline="0" dirty="0"/>
              <a:t>connected</a:t>
            </a:r>
            <a:r>
              <a:rPr lang="zh-CN" altLang="en-US" baseline="0" dirty="0"/>
              <a:t> </a:t>
            </a:r>
            <a:r>
              <a:rPr lang="en-US" altLang="zh-CN" baseline="0" dirty="0"/>
              <a:t>to</a:t>
            </a:r>
            <a:r>
              <a:rPr lang="zh-CN" altLang="en-US" baseline="0" dirty="0"/>
              <a:t> </a:t>
            </a:r>
            <a:r>
              <a:rPr lang="en-US" altLang="zh-CN" baseline="0" dirty="0"/>
              <a:t>it</a:t>
            </a:r>
            <a:r>
              <a:rPr lang="zh-CN" altLang="en-US" baseline="0" dirty="0"/>
              <a:t> </a:t>
            </a:r>
            <a:r>
              <a:rPr lang="en-US" altLang="zh-CN" baseline="0" dirty="0"/>
              <a:t>from</a:t>
            </a:r>
            <a:r>
              <a:rPr lang="zh-CN" altLang="en-US" baseline="0" dirty="0"/>
              <a:t> </a:t>
            </a:r>
            <a:r>
              <a:rPr lang="en-US" altLang="zh-CN" baseline="0" dirty="0"/>
              <a:t>BB-1,</a:t>
            </a:r>
            <a:r>
              <a:rPr lang="zh-CN" altLang="en-US" baseline="0" dirty="0"/>
              <a:t> </a:t>
            </a:r>
            <a:r>
              <a:rPr lang="en-US" altLang="zh-CN" baseline="0" dirty="0"/>
              <a:t>while</a:t>
            </a:r>
            <a:r>
              <a:rPr lang="zh-CN" altLang="en-US" baseline="0" dirty="0"/>
              <a:t> </a:t>
            </a:r>
            <a:r>
              <a:rPr lang="en-US" altLang="zh-CN" baseline="0" dirty="0"/>
              <a:t>BB-4</a:t>
            </a:r>
            <a:r>
              <a:rPr lang="zh-CN" altLang="en-US" baseline="0" dirty="0"/>
              <a:t> </a:t>
            </a:r>
            <a:r>
              <a:rPr lang="en-US" altLang="zh-CN" baseline="0" dirty="0"/>
              <a:t>is</a:t>
            </a:r>
            <a:r>
              <a:rPr lang="zh-CN" altLang="en-US" baseline="0" dirty="0"/>
              <a:t> </a:t>
            </a:r>
            <a:r>
              <a:rPr lang="en-US" altLang="zh-CN" baseline="0" dirty="0"/>
              <a:t>discarded,</a:t>
            </a:r>
            <a:r>
              <a:rPr lang="zh-CN" altLang="en-US" baseline="0" dirty="0"/>
              <a:t> </a:t>
            </a:r>
            <a:r>
              <a:rPr lang="en-US" altLang="zh-CN" baseline="0" dirty="0"/>
              <a:t>since</a:t>
            </a:r>
            <a:r>
              <a:rPr lang="zh-CN" altLang="en-US" baseline="0" dirty="0"/>
              <a:t> </a:t>
            </a:r>
            <a:r>
              <a:rPr lang="en-US" altLang="zh-CN" baseline="0" dirty="0"/>
              <a:t>there</a:t>
            </a:r>
            <a:r>
              <a:rPr lang="zh-CN" altLang="en-US" baseline="0" dirty="0"/>
              <a:t> </a:t>
            </a:r>
            <a:r>
              <a:rPr lang="en-US" altLang="zh-CN" baseline="0" dirty="0"/>
              <a:t>is</a:t>
            </a:r>
            <a:r>
              <a:rPr lang="zh-CN" altLang="en-US" baseline="0" dirty="0"/>
              <a:t> </a:t>
            </a:r>
            <a:r>
              <a:rPr lang="en-US" altLang="zh-CN" baseline="0" dirty="0"/>
              <a:t>no</a:t>
            </a:r>
            <a:r>
              <a:rPr lang="zh-CN" altLang="en-US" baseline="0" dirty="0"/>
              <a:t> </a:t>
            </a:r>
            <a:r>
              <a:rPr lang="en-US" altLang="zh-CN" baseline="0" dirty="0"/>
              <a:t>incoming</a:t>
            </a:r>
            <a:r>
              <a:rPr lang="zh-CN" altLang="en-US" baseline="0" dirty="0"/>
              <a:t> </a:t>
            </a:r>
            <a:r>
              <a:rPr lang="en-US" altLang="zh-CN" baseline="0" dirty="0"/>
              <a:t>indirect</a:t>
            </a:r>
            <a:r>
              <a:rPr lang="zh-CN" altLang="en-US" baseline="0" dirty="0"/>
              <a:t> </a:t>
            </a:r>
            <a:r>
              <a:rPr lang="en-US" altLang="zh-CN" baseline="0" dirty="0"/>
              <a:t>edge</a:t>
            </a:r>
            <a:r>
              <a:rPr lang="zh-CN" altLang="en-US" baseline="0" dirty="0"/>
              <a:t> </a:t>
            </a:r>
            <a:r>
              <a:rPr lang="en-US" altLang="zh-CN" baseline="0" dirty="0"/>
              <a:t>for</a:t>
            </a:r>
            <a:r>
              <a:rPr lang="zh-CN" altLang="en-US" baseline="0" dirty="0"/>
              <a:t> </a:t>
            </a:r>
            <a:r>
              <a:rPr lang="en-US" altLang="zh-CN" baseline="0" dirty="0"/>
              <a:t>it.</a:t>
            </a:r>
          </a:p>
          <a:p>
            <a:r>
              <a:rPr lang="en-US" altLang="zh-CN" baseline="0" dirty="0"/>
              <a:t>On</a:t>
            </a:r>
            <a:r>
              <a:rPr lang="zh-CN" altLang="en-US" baseline="0" dirty="0"/>
              <a:t> </a:t>
            </a:r>
            <a:r>
              <a:rPr lang="en-US" altLang="zh-CN" baseline="0" dirty="0"/>
              <a:t>the</a:t>
            </a:r>
            <a:r>
              <a:rPr lang="zh-CN" altLang="en-US" baseline="0" dirty="0"/>
              <a:t> </a:t>
            </a:r>
            <a:r>
              <a:rPr lang="en-US" altLang="zh-CN" baseline="0" dirty="0"/>
              <a:t>other</a:t>
            </a:r>
            <a:r>
              <a:rPr lang="zh-CN" altLang="en-US" baseline="0" dirty="0"/>
              <a:t> </a:t>
            </a:r>
            <a:r>
              <a:rPr lang="en-US" altLang="zh-CN" baseline="0" dirty="0"/>
              <a:t>hand,</a:t>
            </a:r>
            <a:r>
              <a:rPr lang="zh-CN" altLang="en-US" baseline="0" dirty="0"/>
              <a:t> </a:t>
            </a:r>
            <a:r>
              <a:rPr lang="en-US" altLang="zh-CN" baseline="0" dirty="0"/>
              <a:t>BB-2</a:t>
            </a:r>
            <a:r>
              <a:rPr lang="zh-CN" altLang="en-US" baseline="0" dirty="0"/>
              <a:t> </a:t>
            </a:r>
            <a:r>
              <a:rPr lang="en-US" altLang="zh-CN" baseline="0" dirty="0"/>
              <a:t>is</a:t>
            </a:r>
            <a:r>
              <a:rPr lang="zh-CN" altLang="en-US" baseline="0" dirty="0"/>
              <a:t> </a:t>
            </a:r>
            <a:r>
              <a:rPr lang="en-US" altLang="zh-CN" baseline="0" dirty="0"/>
              <a:t>connected</a:t>
            </a:r>
            <a:r>
              <a:rPr lang="zh-CN" altLang="en-US" baseline="0" dirty="0"/>
              <a:t> </a:t>
            </a:r>
            <a:r>
              <a:rPr lang="en-US" altLang="zh-CN" baseline="0" dirty="0"/>
              <a:t>to</a:t>
            </a:r>
            <a:r>
              <a:rPr lang="zh-CN" altLang="en-US" baseline="0" dirty="0"/>
              <a:t> </a:t>
            </a:r>
            <a:r>
              <a:rPr lang="en-US" altLang="zh-CN" baseline="0" dirty="0"/>
              <a:t>BB-7,</a:t>
            </a:r>
            <a:r>
              <a:rPr lang="zh-CN" altLang="en-US" baseline="0" dirty="0"/>
              <a:t> </a:t>
            </a:r>
            <a:r>
              <a:rPr lang="en-US" altLang="zh-CN" baseline="0" dirty="0"/>
              <a:t>because</a:t>
            </a:r>
            <a:r>
              <a:rPr lang="zh-CN" altLang="en-US" baseline="0" dirty="0"/>
              <a:t> </a:t>
            </a:r>
            <a:r>
              <a:rPr lang="en-US" altLang="zh-CN" baseline="0" dirty="0"/>
              <a:t>there</a:t>
            </a:r>
            <a:r>
              <a:rPr lang="zh-CN" altLang="en-US" baseline="0" dirty="0"/>
              <a:t> </a:t>
            </a:r>
            <a:r>
              <a:rPr lang="en-US" altLang="zh-CN" baseline="0" dirty="0"/>
              <a:t>is</a:t>
            </a:r>
            <a:r>
              <a:rPr lang="zh-CN" altLang="en-US" baseline="0" dirty="0"/>
              <a:t> </a:t>
            </a:r>
            <a:r>
              <a:rPr lang="en-US" altLang="zh-CN" baseline="0" dirty="0"/>
              <a:t>one</a:t>
            </a:r>
            <a:r>
              <a:rPr lang="zh-CN" altLang="en-US" baseline="0" dirty="0"/>
              <a:t> </a:t>
            </a:r>
            <a:r>
              <a:rPr lang="en-US" altLang="zh-CN" baseline="0" dirty="0"/>
              <a:t>indirect</a:t>
            </a:r>
            <a:r>
              <a:rPr lang="zh-CN" altLang="en-US" baseline="0" dirty="0"/>
              <a:t> </a:t>
            </a:r>
            <a:r>
              <a:rPr lang="en-US" altLang="zh-CN" baseline="0" dirty="0"/>
              <a:t>edge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path</a:t>
            </a:r>
            <a:r>
              <a:rPr lang="zh-CN" altLang="en-US" baseline="0" dirty="0"/>
              <a:t> </a:t>
            </a:r>
            <a:r>
              <a:rPr lang="en-US" altLang="zh-CN" baseline="0" dirty="0"/>
              <a:t>from</a:t>
            </a:r>
            <a:r>
              <a:rPr lang="zh-CN" altLang="en-US" baseline="0" dirty="0"/>
              <a:t> </a:t>
            </a:r>
            <a:r>
              <a:rPr lang="en-US" altLang="zh-CN" baseline="0" dirty="0"/>
              <a:t>BB-2</a:t>
            </a:r>
            <a:r>
              <a:rPr lang="zh-CN" altLang="en-US" baseline="0" dirty="0"/>
              <a:t> </a:t>
            </a:r>
            <a:r>
              <a:rPr lang="en-US" altLang="zh-CN" baseline="0" dirty="0"/>
              <a:t>to</a:t>
            </a:r>
            <a:r>
              <a:rPr lang="zh-CN" altLang="en-US" baseline="0" dirty="0"/>
              <a:t> </a:t>
            </a:r>
            <a:r>
              <a:rPr lang="en-US" altLang="zh-CN" baseline="0" dirty="0"/>
              <a:t>BB-7,</a:t>
            </a:r>
            <a:r>
              <a:rPr lang="zh-CN" altLang="en-US" baseline="0" dirty="0"/>
              <a:t> </a:t>
            </a:r>
            <a:r>
              <a:rPr lang="en-US" altLang="zh-CN" baseline="0" dirty="0"/>
              <a:t>and</a:t>
            </a:r>
            <a:r>
              <a:rPr lang="zh-CN" altLang="en-US" baseline="0" dirty="0"/>
              <a:t> </a:t>
            </a:r>
            <a:r>
              <a:rPr lang="en-US" altLang="zh-CN" baseline="0" dirty="0"/>
              <a:t>this</a:t>
            </a:r>
            <a:r>
              <a:rPr lang="zh-CN" altLang="en-US" baseline="0" dirty="0"/>
              <a:t> </a:t>
            </a:r>
            <a:r>
              <a:rPr lang="en-US" altLang="zh-CN" baseline="0" dirty="0"/>
              <a:t>indirect</a:t>
            </a:r>
            <a:r>
              <a:rPr lang="zh-CN" altLang="en-US" baseline="0" dirty="0"/>
              <a:t> </a:t>
            </a:r>
            <a:r>
              <a:rPr lang="en-US" altLang="zh-CN" baseline="0" dirty="0"/>
              <a:t>edge</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first</a:t>
            </a:r>
            <a:r>
              <a:rPr lang="zh-CN" altLang="en-US" baseline="0" dirty="0"/>
              <a:t> </a:t>
            </a:r>
            <a:r>
              <a:rPr lang="en-US" altLang="zh-CN" baseline="0" dirty="0"/>
              <a:t>indirect</a:t>
            </a:r>
            <a:r>
              <a:rPr lang="zh-CN" altLang="en-US" baseline="0" dirty="0"/>
              <a:t> </a:t>
            </a:r>
            <a:r>
              <a:rPr lang="en-US" altLang="zh-CN" baseline="0" dirty="0"/>
              <a:t>edge</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path.</a:t>
            </a:r>
          </a:p>
          <a:p>
            <a:endParaRPr lang="en-US" altLang="zh-CN" baseline="0" dirty="0"/>
          </a:p>
          <a:p>
            <a:r>
              <a:rPr lang="en-US" altLang="zh-CN" baseline="0" dirty="0"/>
              <a:t>We</a:t>
            </a:r>
            <a:r>
              <a:rPr lang="zh-CN" altLang="en-US" baseline="0" dirty="0"/>
              <a:t> </a:t>
            </a:r>
            <a:r>
              <a:rPr lang="en-US" altLang="zh-CN" baseline="0" dirty="0"/>
              <a:t>do</a:t>
            </a:r>
            <a:r>
              <a:rPr lang="zh-CN" altLang="en-US" baseline="0" dirty="0"/>
              <a:t> </a:t>
            </a:r>
            <a:r>
              <a:rPr lang="en-US" altLang="zh-CN" baseline="0" dirty="0"/>
              <a:t>it</a:t>
            </a:r>
            <a:r>
              <a:rPr lang="zh-CN" altLang="en-US" baseline="0" dirty="0"/>
              <a:t> </a:t>
            </a:r>
            <a:r>
              <a:rPr lang="en-US" altLang="zh-CN" baseline="0" dirty="0"/>
              <a:t>like</a:t>
            </a:r>
            <a:r>
              <a:rPr lang="zh-CN" altLang="en-US" baseline="0" dirty="0"/>
              <a:t> </a:t>
            </a:r>
            <a:r>
              <a:rPr lang="en-US" altLang="zh-CN" baseline="0" dirty="0"/>
              <a:t>this,</a:t>
            </a:r>
            <a:r>
              <a:rPr lang="zh-CN" altLang="en-US" baseline="0" dirty="0"/>
              <a:t> </a:t>
            </a:r>
            <a:r>
              <a:rPr lang="en-US" altLang="zh-CN" baseline="0" dirty="0"/>
              <a:t>is</a:t>
            </a:r>
            <a:r>
              <a:rPr lang="zh-CN" altLang="en-US" baseline="0" dirty="0"/>
              <a:t> </a:t>
            </a:r>
            <a:r>
              <a:rPr lang="en-US" altLang="zh-CN" baseline="0" dirty="0"/>
              <a:t>because</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exactly</a:t>
            </a:r>
            <a:r>
              <a:rPr lang="zh-CN" altLang="en-US" baseline="0" dirty="0"/>
              <a:t> </a:t>
            </a:r>
            <a:r>
              <a:rPr lang="en-US" altLang="zh-CN" baseline="0" dirty="0"/>
              <a:t>how</a:t>
            </a:r>
            <a:r>
              <a:rPr lang="zh-CN" altLang="en-US" baseline="0" dirty="0"/>
              <a:t> </a:t>
            </a:r>
            <a:r>
              <a:rPr lang="en-US" altLang="zh-CN" baseline="0" dirty="0"/>
              <a:t>IPT</a:t>
            </a:r>
            <a:r>
              <a:rPr lang="zh-CN" altLang="en-US" baseline="0" dirty="0"/>
              <a:t> </a:t>
            </a:r>
            <a:r>
              <a:rPr lang="en-US" altLang="zh-CN" baseline="0" dirty="0"/>
              <a:t>trace</a:t>
            </a:r>
            <a:r>
              <a:rPr lang="zh-CN" altLang="en-US" baseline="0" dirty="0"/>
              <a:t> </a:t>
            </a:r>
            <a:r>
              <a:rPr lang="en-US" altLang="zh-CN" baseline="0" dirty="0"/>
              <a:t>the</a:t>
            </a:r>
            <a:r>
              <a:rPr lang="zh-CN" altLang="en-US" baseline="0" dirty="0"/>
              <a:t> </a:t>
            </a:r>
            <a:r>
              <a:rPr lang="en-US" altLang="zh-CN" baseline="0" dirty="0"/>
              <a:t>TIP</a:t>
            </a:r>
            <a:r>
              <a:rPr lang="zh-CN" altLang="en-US" baseline="0" dirty="0"/>
              <a:t> </a:t>
            </a:r>
            <a:r>
              <a:rPr lang="en-US" altLang="zh-CN" baseline="0" dirty="0"/>
              <a:t>packet.</a:t>
            </a:r>
            <a:r>
              <a:rPr lang="zh-CN" altLang="en-US" baseline="0" dirty="0"/>
              <a:t> </a:t>
            </a:r>
            <a:r>
              <a:rPr lang="en-US" altLang="zh-CN" baseline="0" dirty="0"/>
              <a:t>Since</a:t>
            </a:r>
            <a:r>
              <a:rPr lang="zh-CN" altLang="en-US" baseline="0" dirty="0"/>
              <a:t> </a:t>
            </a:r>
            <a:r>
              <a:rPr lang="en-US" altLang="zh-CN" baseline="0" dirty="0"/>
              <a:t>IPT</a:t>
            </a:r>
            <a:r>
              <a:rPr lang="zh-CN" altLang="en-US" baseline="0" dirty="0"/>
              <a:t> </a:t>
            </a:r>
            <a:r>
              <a:rPr lang="en-US" altLang="zh-CN" baseline="0" dirty="0"/>
              <a:t>will</a:t>
            </a:r>
            <a:r>
              <a:rPr lang="zh-CN" altLang="en-US" baseline="0" dirty="0"/>
              <a:t> </a:t>
            </a:r>
            <a:r>
              <a:rPr lang="en-US" altLang="zh-CN" baseline="0" dirty="0"/>
              <a:t>only</a:t>
            </a:r>
            <a:r>
              <a:rPr lang="zh-CN" altLang="en-US" baseline="0" dirty="0"/>
              <a:t> </a:t>
            </a:r>
            <a:r>
              <a:rPr lang="en-US" altLang="zh-CN" baseline="0" dirty="0"/>
              <a:t>trace</a:t>
            </a:r>
            <a:r>
              <a:rPr lang="zh-CN" altLang="en-US" baseline="0" dirty="0"/>
              <a:t> </a:t>
            </a:r>
            <a:r>
              <a:rPr lang="en-US" altLang="zh-CN" baseline="0" dirty="0"/>
              <a:t>target</a:t>
            </a:r>
            <a:r>
              <a:rPr lang="zh-CN" altLang="en-US" baseline="0" dirty="0"/>
              <a:t> </a:t>
            </a:r>
            <a:r>
              <a:rPr lang="en-US" altLang="zh-CN" baseline="0" dirty="0"/>
              <a:t>addresses</a:t>
            </a:r>
            <a:r>
              <a:rPr lang="zh-CN" altLang="en-US" baseline="0" dirty="0"/>
              <a:t> </a:t>
            </a:r>
            <a:r>
              <a:rPr lang="en-US" altLang="zh-CN" baseline="0" dirty="0"/>
              <a:t>of</a:t>
            </a:r>
            <a:r>
              <a:rPr lang="zh-CN" altLang="en-US" baseline="0" dirty="0"/>
              <a:t> </a:t>
            </a:r>
            <a:r>
              <a:rPr lang="en-US" altLang="zh-CN" baseline="0" dirty="0"/>
              <a:t>indirect</a:t>
            </a:r>
            <a:r>
              <a:rPr lang="zh-CN" altLang="en-US" baseline="0" dirty="0"/>
              <a:t> </a:t>
            </a:r>
            <a:r>
              <a:rPr lang="en-US" altLang="zh-CN" baseline="0" dirty="0"/>
              <a:t>branches,</a:t>
            </a:r>
            <a:r>
              <a:rPr lang="zh-CN" altLang="en-US" baseline="0" dirty="0"/>
              <a:t> </a:t>
            </a:r>
            <a:r>
              <a:rPr lang="en-US" altLang="zh-CN" baseline="0" dirty="0"/>
              <a:t>thus</a:t>
            </a:r>
            <a:r>
              <a:rPr lang="zh-CN" altLang="en-US" baseline="0" dirty="0"/>
              <a:t> </a:t>
            </a:r>
            <a:r>
              <a:rPr lang="en-US" altLang="zh-CN" baseline="0" dirty="0"/>
              <a:t>we</a:t>
            </a:r>
            <a:r>
              <a:rPr lang="zh-CN" altLang="en-US" baseline="0" dirty="0"/>
              <a:t> </a:t>
            </a:r>
            <a:r>
              <a:rPr lang="en-US" altLang="zh-CN" baseline="0" dirty="0"/>
              <a:t>only</a:t>
            </a:r>
            <a:r>
              <a:rPr lang="zh-CN" altLang="en-US" baseline="0" dirty="0"/>
              <a:t> </a:t>
            </a:r>
            <a:r>
              <a:rPr lang="en-US" altLang="zh-CN" baseline="0" dirty="0"/>
              <a:t>preserve</a:t>
            </a:r>
            <a:r>
              <a:rPr lang="zh-CN" altLang="en-US" baseline="0" dirty="0"/>
              <a:t> </a:t>
            </a:r>
            <a:r>
              <a:rPr lang="en-US" altLang="zh-CN" baseline="0" dirty="0"/>
              <a:t>basic</a:t>
            </a:r>
            <a:r>
              <a:rPr lang="zh-CN" altLang="en-US" baseline="0" dirty="0"/>
              <a:t> </a:t>
            </a:r>
            <a:r>
              <a:rPr lang="en-US" altLang="zh-CN" baseline="0" dirty="0"/>
              <a:t>block</a:t>
            </a:r>
            <a:r>
              <a:rPr lang="zh-CN" altLang="en-US" baseline="0" dirty="0"/>
              <a:t> </a:t>
            </a:r>
            <a:r>
              <a:rPr lang="en-US" altLang="zh-CN" baseline="0" dirty="0"/>
              <a:t>as</a:t>
            </a:r>
            <a:r>
              <a:rPr lang="zh-CN" altLang="en-US" baseline="0" dirty="0"/>
              <a:t> </a:t>
            </a:r>
            <a:r>
              <a:rPr lang="en-US" altLang="zh-CN" baseline="0" dirty="0"/>
              <a:t>at</a:t>
            </a:r>
            <a:r>
              <a:rPr lang="zh-CN" altLang="en-US" baseline="0" dirty="0"/>
              <a:t> </a:t>
            </a:r>
            <a:r>
              <a:rPr lang="en-US" altLang="zh-CN" baseline="0" dirty="0"/>
              <a:t>least</a:t>
            </a:r>
            <a:r>
              <a:rPr lang="zh-CN" altLang="en-US" baseline="0" dirty="0"/>
              <a:t> </a:t>
            </a:r>
            <a:r>
              <a:rPr lang="en-US" altLang="zh-CN" baseline="0" dirty="0"/>
              <a:t>on</a:t>
            </a:r>
            <a:r>
              <a:rPr lang="zh-CN" altLang="en-US" baseline="0" dirty="0"/>
              <a:t> </a:t>
            </a:r>
            <a:r>
              <a:rPr lang="en-US" altLang="zh-CN" baseline="0" dirty="0"/>
              <a:t>indirect</a:t>
            </a:r>
            <a:r>
              <a:rPr lang="zh-CN" altLang="en-US" baseline="0" dirty="0"/>
              <a:t> </a:t>
            </a:r>
            <a:r>
              <a:rPr lang="en-US" altLang="zh-CN" baseline="0" dirty="0"/>
              <a:t>branches.</a:t>
            </a:r>
            <a:r>
              <a:rPr lang="zh-CN" altLang="en-US" baseline="0" dirty="0"/>
              <a:t> </a:t>
            </a:r>
            <a:r>
              <a:rPr lang="en-US" altLang="zh-CN" baseline="0" dirty="0"/>
              <a:t>Suppose</a:t>
            </a:r>
            <a:r>
              <a:rPr lang="zh-CN" altLang="en-US" baseline="0" dirty="0"/>
              <a:t> </a:t>
            </a:r>
            <a:r>
              <a:rPr lang="en-US" altLang="zh-CN" baseline="0" dirty="0"/>
              <a:t>currently,</a:t>
            </a:r>
            <a:r>
              <a:rPr lang="zh-CN" altLang="en-US" baseline="0" dirty="0"/>
              <a:t> </a:t>
            </a:r>
            <a:r>
              <a:rPr lang="en-US" altLang="zh-CN" baseline="0" dirty="0"/>
              <a:t>the</a:t>
            </a:r>
            <a:r>
              <a:rPr lang="zh-CN" altLang="en-US" baseline="0" dirty="0"/>
              <a:t> </a:t>
            </a:r>
            <a:r>
              <a:rPr lang="en-US" altLang="zh-CN" baseline="0" dirty="0"/>
              <a:t>PC</a:t>
            </a:r>
            <a:r>
              <a:rPr lang="zh-CN" altLang="en-US" baseline="0" dirty="0"/>
              <a:t> </a:t>
            </a:r>
            <a:r>
              <a:rPr lang="en-US" altLang="zh-CN" baseline="0" dirty="0"/>
              <a:t>is</a:t>
            </a:r>
            <a:r>
              <a:rPr lang="zh-CN" altLang="en-US" baseline="0" dirty="0"/>
              <a:t> </a:t>
            </a:r>
            <a:r>
              <a:rPr lang="en-US" altLang="zh-CN" baseline="0" dirty="0"/>
              <a:t>in</a:t>
            </a:r>
            <a:r>
              <a:rPr lang="zh-CN" altLang="en-US" baseline="0" dirty="0"/>
              <a:t> </a:t>
            </a:r>
            <a:r>
              <a:rPr lang="en-US" altLang="zh-CN" baseline="0" dirty="0"/>
              <a:t>BB-2,</a:t>
            </a:r>
            <a:r>
              <a:rPr lang="zh-CN" altLang="en-US" baseline="0" dirty="0"/>
              <a:t> </a:t>
            </a:r>
            <a:r>
              <a:rPr lang="en-US" altLang="zh-CN" baseline="0" dirty="0"/>
              <a:t>then</a:t>
            </a:r>
            <a:r>
              <a:rPr lang="zh-CN" altLang="en-US" baseline="0" dirty="0"/>
              <a:t> </a:t>
            </a:r>
            <a:r>
              <a:rPr lang="en-US" altLang="zh-CN" baseline="0" dirty="0"/>
              <a:t>the</a:t>
            </a:r>
            <a:r>
              <a:rPr lang="zh-CN" altLang="en-US" baseline="0" dirty="0"/>
              <a:t> </a:t>
            </a:r>
            <a:r>
              <a:rPr lang="en-US" altLang="zh-CN" baseline="0" dirty="0"/>
              <a:t>next</a:t>
            </a:r>
            <a:r>
              <a:rPr lang="zh-CN" altLang="en-US" baseline="0" dirty="0"/>
              <a:t> </a:t>
            </a:r>
            <a:r>
              <a:rPr lang="en-US" altLang="zh-CN" baseline="0" dirty="0"/>
              <a:t>possible</a:t>
            </a:r>
            <a:r>
              <a:rPr lang="zh-CN" altLang="en-US" baseline="0" dirty="0"/>
              <a:t> </a:t>
            </a:r>
            <a:r>
              <a:rPr lang="en-US" altLang="zh-CN" baseline="0" dirty="0"/>
              <a:t>TIP</a:t>
            </a:r>
            <a:r>
              <a:rPr lang="zh-CN" altLang="en-US" baseline="0" dirty="0"/>
              <a:t> </a:t>
            </a:r>
            <a:r>
              <a:rPr lang="en-US" altLang="zh-CN" baseline="0" dirty="0"/>
              <a:t>packet</a:t>
            </a:r>
            <a:r>
              <a:rPr lang="zh-CN" altLang="en-US" baseline="0" dirty="0"/>
              <a:t> </a:t>
            </a:r>
            <a:r>
              <a:rPr lang="en-US" altLang="zh-CN" baseline="0" dirty="0"/>
              <a:t>that</a:t>
            </a:r>
            <a:r>
              <a:rPr lang="zh-CN" altLang="en-US" baseline="0" dirty="0"/>
              <a:t> </a:t>
            </a:r>
            <a:r>
              <a:rPr lang="en-US" altLang="zh-CN" baseline="0" dirty="0"/>
              <a:t>will</a:t>
            </a:r>
            <a:r>
              <a:rPr lang="zh-CN" altLang="en-US" baseline="0" dirty="0"/>
              <a:t> </a:t>
            </a:r>
            <a:r>
              <a:rPr lang="en-US" altLang="zh-CN" baseline="0" dirty="0"/>
              <a:t>be</a:t>
            </a:r>
            <a:r>
              <a:rPr lang="zh-CN" altLang="en-US" baseline="0" dirty="0"/>
              <a:t> </a:t>
            </a:r>
            <a:r>
              <a:rPr lang="en-US" altLang="zh-CN" baseline="0" dirty="0"/>
              <a:t>traced</a:t>
            </a:r>
            <a:r>
              <a:rPr lang="zh-CN" altLang="en-US" baseline="0" dirty="0"/>
              <a:t> </a:t>
            </a:r>
            <a:r>
              <a:rPr lang="en-US" altLang="zh-CN" baseline="0" dirty="0"/>
              <a:t>by</a:t>
            </a:r>
            <a:r>
              <a:rPr lang="zh-CN" altLang="en-US" baseline="0" dirty="0"/>
              <a:t> </a:t>
            </a:r>
            <a:r>
              <a:rPr lang="en-US" altLang="zh-CN" baseline="0" dirty="0"/>
              <a:t>IPT</a:t>
            </a:r>
            <a:r>
              <a:rPr lang="zh-CN" altLang="en-US" baseline="0" dirty="0"/>
              <a:t> </a:t>
            </a:r>
            <a:r>
              <a:rPr lang="en-US" altLang="zh-CN" baseline="0" dirty="0"/>
              <a:t>can</a:t>
            </a:r>
            <a:r>
              <a:rPr lang="zh-CN" altLang="en-US" baseline="0" dirty="0"/>
              <a:t> </a:t>
            </a:r>
            <a:r>
              <a:rPr lang="en-US" altLang="zh-CN" baseline="0" dirty="0"/>
              <a:t>only</a:t>
            </a:r>
            <a:r>
              <a:rPr lang="zh-CN" altLang="en-US" baseline="0" dirty="0"/>
              <a:t> </a:t>
            </a:r>
            <a:r>
              <a:rPr lang="en-US" altLang="zh-CN" baseline="0" dirty="0"/>
              <a:t>be</a:t>
            </a:r>
            <a:r>
              <a:rPr lang="zh-CN" altLang="en-US" baseline="0" dirty="0"/>
              <a:t> </a:t>
            </a:r>
            <a:r>
              <a:rPr lang="en-US" altLang="zh-CN" baseline="0" dirty="0"/>
              <a:t>BB-7</a:t>
            </a:r>
            <a:r>
              <a:rPr lang="zh-CN" altLang="en-US" baseline="0" dirty="0"/>
              <a:t> </a:t>
            </a:r>
            <a:r>
              <a:rPr lang="en-US" altLang="zh-CN" baseline="0" dirty="0"/>
              <a:t>or</a:t>
            </a:r>
            <a:r>
              <a:rPr lang="zh-CN" altLang="en-US" baseline="0" dirty="0"/>
              <a:t> </a:t>
            </a:r>
            <a:r>
              <a:rPr lang="en-US" altLang="zh-CN" baseline="0" dirty="0"/>
              <a:t>BB-9,</a:t>
            </a:r>
            <a:r>
              <a:rPr lang="zh-CN" altLang="en-US" baseline="0" dirty="0"/>
              <a:t> </a:t>
            </a:r>
            <a:r>
              <a:rPr lang="en-US" altLang="zh-CN" baseline="0" dirty="0"/>
              <a:t>because</a:t>
            </a:r>
            <a:r>
              <a:rPr lang="zh-CN" altLang="en-US" baseline="0" dirty="0"/>
              <a:t> </a:t>
            </a:r>
            <a:r>
              <a:rPr lang="en-US" altLang="zh-CN" baseline="0" dirty="0"/>
              <a:t>they</a:t>
            </a:r>
            <a:r>
              <a:rPr lang="zh-CN" altLang="en-US" baseline="0" dirty="0"/>
              <a:t> </a:t>
            </a:r>
            <a:r>
              <a:rPr lang="en-US" altLang="zh-CN" baseline="0" dirty="0"/>
              <a:t>are</a:t>
            </a:r>
            <a:r>
              <a:rPr lang="zh-CN" altLang="en-US" baseline="0" dirty="0"/>
              <a:t> </a:t>
            </a:r>
            <a:r>
              <a:rPr lang="en-US" altLang="zh-CN" baseline="0" dirty="0"/>
              <a:t>the</a:t>
            </a:r>
            <a:r>
              <a:rPr lang="zh-CN" altLang="en-US" baseline="0" dirty="0"/>
              <a:t> </a:t>
            </a:r>
            <a:r>
              <a:rPr lang="en-US" altLang="zh-CN" baseline="0" dirty="0"/>
              <a:t>only</a:t>
            </a:r>
            <a:r>
              <a:rPr lang="zh-CN" altLang="en-US" baseline="0" dirty="0"/>
              <a:t> </a:t>
            </a:r>
            <a:r>
              <a:rPr lang="en-US" altLang="zh-CN" baseline="0" dirty="0"/>
              <a:t>first</a:t>
            </a:r>
            <a:r>
              <a:rPr lang="zh-CN" altLang="en-US" baseline="0" dirty="0"/>
              <a:t> </a:t>
            </a:r>
            <a:r>
              <a:rPr lang="en-US" altLang="zh-CN" baseline="0" dirty="0"/>
              <a:t>indirect</a:t>
            </a:r>
            <a:r>
              <a:rPr lang="zh-CN" altLang="en-US" baseline="0" dirty="0"/>
              <a:t> </a:t>
            </a:r>
            <a:r>
              <a:rPr lang="en-US" altLang="zh-CN" baseline="0" dirty="0"/>
              <a:t>branch</a:t>
            </a:r>
            <a:r>
              <a:rPr lang="zh-CN" altLang="en-US" baseline="0" dirty="0"/>
              <a:t> </a:t>
            </a:r>
            <a:r>
              <a:rPr lang="en-US" altLang="zh-CN" baseline="0" dirty="0"/>
              <a:t>targets</a:t>
            </a:r>
            <a:r>
              <a:rPr lang="zh-CN" altLang="en-US" baseline="0" dirty="0"/>
              <a:t> </a:t>
            </a:r>
            <a:r>
              <a:rPr lang="en-US" altLang="zh-CN" baseline="0" dirty="0"/>
              <a:t>from</a:t>
            </a:r>
            <a:r>
              <a:rPr lang="zh-CN" altLang="en-US" baseline="0" dirty="0"/>
              <a:t> </a:t>
            </a:r>
            <a:r>
              <a:rPr lang="en-US" altLang="zh-CN" baseline="0" dirty="0"/>
              <a:t>BB-2.</a:t>
            </a:r>
          </a:p>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72</a:t>
            </a:fld>
            <a:endParaRPr lang="zh-CN" altLang="en-US"/>
          </a:p>
        </p:txBody>
      </p:sp>
    </p:spTree>
    <p:extLst>
      <p:ext uri="{BB962C8B-B14F-4D97-AF65-F5344CB8AC3E}">
        <p14:creationId xmlns:p14="http://schemas.microsoft.com/office/powerpoint/2010/main" val="150835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marL="742950" indent="-285750">
              <a:lnSpc>
                <a:spcPct val="120000"/>
              </a:lnSpc>
              <a:buFont typeface="Arial" charset="0"/>
              <a:buChar char="•"/>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solidFill>
                  <a:schemeClr val="accent2"/>
                </a:solidFill>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2021/7/12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2021/7/12</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8280920" cy="1225021"/>
          </a:xfrm>
        </p:spPr>
        <p:txBody>
          <a:bodyPr>
            <a:normAutofit/>
          </a:bodyPr>
          <a:lstStyle/>
          <a:p>
            <a:r>
              <a:rPr kumimoji="1" lang="en-US" altLang="zh-CN" sz="3200" dirty="0">
                <a:solidFill>
                  <a:schemeClr val="bg1"/>
                </a:solidFill>
                <a:latin typeface="Microsoft YaHei" charset="0"/>
                <a:ea typeface="Microsoft YaHei" charset="0"/>
                <a:cs typeface="Microsoft YaHei" charset="0"/>
              </a:rPr>
              <a:t>Architecture Support for System Security</a:t>
            </a:r>
            <a:endParaRPr kumimoji="1" lang="zh-CN" altLang="en-US" sz="3200" dirty="0">
              <a:solidFill>
                <a:schemeClr val="bg1"/>
              </a:solidFill>
              <a:latin typeface="Microsoft YaHei" charset="0"/>
              <a:ea typeface="Microsoft YaHei" charset="0"/>
              <a:cs typeface="Microsoft YaHei" charset="0"/>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b="1" dirty="0">
                <a:solidFill>
                  <a:schemeClr val="bg1"/>
                </a:solidFill>
              </a:rPr>
              <a:t>C</a:t>
            </a:r>
            <a:r>
              <a:rPr lang="en-US" altLang="zh-CN" sz="1600" dirty="0">
                <a:solidFill>
                  <a:schemeClr val="accent2">
                    <a:lumMod val="20000"/>
                    <a:lumOff val="80000"/>
                  </a:schemeClr>
                </a:solidFill>
              </a:rPr>
              <a:t>omputer</a:t>
            </a:r>
            <a:r>
              <a:rPr lang="zh-CN" altLang="en-US" sz="1600" dirty="0">
                <a:solidFill>
                  <a:schemeClr val="accent2">
                    <a:lumMod val="20000"/>
                    <a:lumOff val="80000"/>
                  </a:schemeClr>
                </a:solidFill>
              </a:rPr>
              <a:t> </a:t>
            </a:r>
            <a:r>
              <a:rPr lang="en-US" altLang="zh-CN" sz="1600" b="1" dirty="0">
                <a:solidFill>
                  <a:schemeClr val="bg1"/>
                </a:solidFill>
              </a:rPr>
              <a:t>S</a:t>
            </a:r>
            <a:r>
              <a:rPr lang="en-US" altLang="zh-CN" sz="1600" dirty="0">
                <a:solidFill>
                  <a:schemeClr val="accent2">
                    <a:lumMod val="20000"/>
                    <a:lumOff val="80000"/>
                  </a:schemeClr>
                </a:solidFill>
              </a:rPr>
              <a:t>ystem</a:t>
            </a:r>
            <a:r>
              <a:rPr lang="zh-CN" altLang="en-US" sz="1600" dirty="0">
                <a:solidFill>
                  <a:schemeClr val="accent2">
                    <a:lumMod val="20000"/>
                    <a:lumOff val="80000"/>
                  </a:schemeClr>
                </a:solidFill>
              </a:rPr>
              <a:t> </a:t>
            </a:r>
            <a:r>
              <a:rPr lang="en-US" altLang="zh-CN" sz="1600" b="1" dirty="0">
                <a:solidFill>
                  <a:schemeClr val="bg1"/>
                </a:solidFill>
              </a:rPr>
              <a:t>P</a:t>
            </a:r>
            <a:r>
              <a:rPr lang="en-US" altLang="zh-CN" sz="1600" dirty="0">
                <a:solidFill>
                  <a:schemeClr val="accent2">
                    <a:lumMod val="20000"/>
                    <a:lumOff val="80000"/>
                  </a:schemeClr>
                </a:solidFill>
              </a:rPr>
              <a:t>rinciples,</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Fall</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2020</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(IPADS,</a:t>
            </a:r>
            <a:r>
              <a:rPr lang="zh-CN" altLang="en-US" sz="1600" dirty="0">
                <a:solidFill>
                  <a:schemeClr val="accent2">
                    <a:lumMod val="20000"/>
                    <a:lumOff val="80000"/>
                  </a:schemeClr>
                </a:solidFill>
              </a:rPr>
              <a:t> </a:t>
            </a:r>
            <a:r>
              <a:rPr lang="en-US" altLang="zh-CN" sz="1600" dirty="0">
                <a:solidFill>
                  <a:schemeClr val="accent2">
                    <a:lumMod val="20000"/>
                    <a:lumOff val="80000"/>
                  </a:schemeClr>
                </a:solidFill>
              </a:rPr>
              <a:t>SJTU)</a:t>
            </a:r>
            <a:endParaRPr lang="zh-CN" altLang="en-US" sz="1600" dirty="0">
              <a:solidFill>
                <a:schemeClr val="accent2">
                  <a:lumMod val="20000"/>
                  <a:lumOff val="80000"/>
                </a:schemeClr>
              </a:solidFill>
            </a:endParaRPr>
          </a:p>
        </p:txBody>
      </p:sp>
      <p:sp>
        <p:nvSpPr>
          <p:cNvPr id="7" name="标题 4"/>
          <p:cNvSpPr txBox="1">
            <a:spLocks/>
          </p:cNvSpPr>
          <p:nvPr/>
        </p:nvSpPr>
        <p:spPr>
          <a:xfrm>
            <a:off x="4652736" y="4441676"/>
            <a:ext cx="4090388" cy="122502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pPr algn="r"/>
            <a:endParaRPr kumimoji="1" lang="zh-CN" altLang="en-US" sz="1800" dirty="0">
              <a:solidFill>
                <a:schemeClr val="accent4">
                  <a:lumMod val="50000"/>
                </a:schemeClr>
              </a:solidFill>
              <a:latin typeface="DengXian" charset="0"/>
              <a:ea typeface="DengXian" charset="0"/>
              <a:cs typeface="DengXian" charset="0"/>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83493"/>
          </a:xfrm>
          <a:prstGeom prst="rect">
            <a:avLst/>
          </a:prstGeom>
        </p:spPr>
        <p:txBody>
          <a:bodyPr wrap="square">
            <a:spAutoFit/>
          </a:bodyPr>
          <a:lstStyle/>
          <a:p>
            <a:pPr>
              <a:lnSpc>
                <a:spcPct val="150000"/>
              </a:lnSpc>
            </a:pPr>
            <a:r>
              <a:rPr lang="en-US" altLang="zh-CN" sz="2400" dirty="0">
                <a:solidFill>
                  <a:schemeClr val="accent2"/>
                </a:solidFill>
                <a:latin typeface="Microsoft YaHei Light" charset="0"/>
                <a:ea typeface="Microsoft YaHei Light" charset="0"/>
                <a:cs typeface="Microsoft YaHei Light" charset="0"/>
              </a:rPr>
              <a:t>Building</a:t>
            </a:r>
            <a:r>
              <a:rPr lang="zh-CN" altLang="en-US" sz="2400" dirty="0">
                <a:solidFill>
                  <a:schemeClr val="accent2"/>
                </a:solidFill>
                <a:latin typeface="Microsoft YaHei Light" charset="0"/>
                <a:ea typeface="Microsoft YaHei Light" charset="0"/>
                <a:cs typeface="Microsoft YaHei Light" charset="0"/>
              </a:rPr>
              <a:t> </a:t>
            </a:r>
            <a:r>
              <a:rPr lang="en-US" altLang="zh-CN" sz="2400" dirty="0">
                <a:solidFill>
                  <a:schemeClr val="accent2"/>
                </a:solidFill>
                <a:latin typeface="Microsoft YaHei Light" charset="0"/>
                <a:ea typeface="Microsoft YaHei Light" charset="0"/>
                <a:cs typeface="Microsoft YaHei Light" charset="0"/>
              </a:rPr>
              <a:t>security</a:t>
            </a:r>
            <a:r>
              <a:rPr lang="zh-CN" altLang="en-US" sz="2400" dirty="0">
                <a:solidFill>
                  <a:schemeClr val="accent2"/>
                </a:solidFill>
                <a:latin typeface="Microsoft YaHei Light" charset="0"/>
                <a:ea typeface="Microsoft YaHei Light" charset="0"/>
                <a:cs typeface="Microsoft YaHei Light" charset="0"/>
              </a:rPr>
              <a:t> </a:t>
            </a:r>
            <a:r>
              <a:rPr lang="en-US" altLang="zh-CN" sz="2400" dirty="0">
                <a:solidFill>
                  <a:schemeClr val="accent2"/>
                </a:solidFill>
                <a:latin typeface="Microsoft YaHei Light" charset="0"/>
                <a:ea typeface="Microsoft YaHei Light" charset="0"/>
                <a:cs typeface="Microsoft YaHei Light" charset="0"/>
              </a:rPr>
              <a:t>from</a:t>
            </a:r>
            <a:r>
              <a:rPr lang="zh-CN" altLang="en-US" sz="2400" dirty="0">
                <a:solidFill>
                  <a:schemeClr val="accent2"/>
                </a:solidFill>
                <a:latin typeface="Microsoft YaHei Light" charset="0"/>
                <a:ea typeface="Microsoft YaHei Light" charset="0"/>
                <a:cs typeface="Microsoft YaHei Light" charset="0"/>
              </a:rPr>
              <a:t> </a:t>
            </a:r>
            <a:r>
              <a:rPr lang="en-US" altLang="zh-CN" sz="2400" dirty="0">
                <a:solidFill>
                  <a:schemeClr val="accent2"/>
                </a:solidFill>
                <a:latin typeface="Microsoft YaHei Light" charset="0"/>
                <a:ea typeface="Microsoft YaHei Light" charset="0"/>
                <a:cs typeface="Microsoft YaHei Light" charset="0"/>
              </a:rPr>
              <a:t>solid</a:t>
            </a:r>
            <a:r>
              <a:rPr lang="zh-CN" altLang="en-US" sz="2400" dirty="0">
                <a:solidFill>
                  <a:schemeClr val="accent2"/>
                </a:solidFill>
                <a:latin typeface="Microsoft YaHei Light" charset="0"/>
                <a:ea typeface="Microsoft YaHei Light" charset="0"/>
                <a:cs typeface="Microsoft YaHei Light" charset="0"/>
              </a:rPr>
              <a:t> </a:t>
            </a:r>
            <a:r>
              <a:rPr lang="en-US" altLang="zh-CN" sz="2400" dirty="0">
                <a:solidFill>
                  <a:schemeClr val="accent2"/>
                </a:solidFill>
                <a:latin typeface="Microsoft YaHei Light" charset="0"/>
                <a:ea typeface="Microsoft YaHei Light" charset="0"/>
                <a:cs typeface="Microsoft YaHei Light" charset="0"/>
              </a:rPr>
              <a:t>base</a:t>
            </a:r>
            <a:endParaRPr lang="en-US" altLang="zh-CN" sz="2000" dirty="0">
              <a:solidFill>
                <a:schemeClr val="accent2"/>
              </a:solidFill>
              <a:latin typeface="Microsoft YaHei Light" charset="0"/>
              <a:ea typeface="Microsoft YaHei Light" charset="0"/>
              <a:cs typeface="Microsoft YaHei Light" charset="0"/>
            </a:endParaRPr>
          </a:p>
        </p:txBody>
      </p:sp>
      <p:sp>
        <p:nvSpPr>
          <p:cNvPr id="3" name="矩形 2"/>
          <p:cNvSpPr/>
          <p:nvPr/>
        </p:nvSpPr>
        <p:spPr>
          <a:xfrm>
            <a:off x="683566" y="4645601"/>
            <a:ext cx="1134734" cy="507831"/>
          </a:xfrm>
          <a:prstGeom prst="rect">
            <a:avLst/>
          </a:prstGeom>
        </p:spPr>
        <p:txBody>
          <a:bodyPr wrap="none">
            <a:spAutoFit/>
          </a:bodyPr>
          <a:lstStyle/>
          <a:p>
            <a:pPr>
              <a:lnSpc>
                <a:spcPct val="150000"/>
              </a:lnSpc>
            </a:pPr>
            <a:r>
              <a:rPr lang="en-US" altLang="zh-CN" dirty="0">
                <a:solidFill>
                  <a:schemeClr val="accent2"/>
                </a:solidFill>
                <a:latin typeface="Microsoft YaHei Light" charset="0"/>
                <a:ea typeface="Microsoft YaHei Light" charset="0"/>
                <a:cs typeface="Microsoft YaHei Light" charset="0"/>
              </a:rPr>
              <a:t>Yubin Xia</a:t>
            </a:r>
            <a:endParaRPr lang="sk-SK" altLang="zh-CN" dirty="0">
              <a:solidFill>
                <a:schemeClr val="accent2"/>
              </a:solidFill>
              <a:latin typeface="Microsoft YaHei Light" charset="0"/>
              <a:ea typeface="Microsoft YaHei Light" charset="0"/>
              <a:cs typeface="Microsoft YaHei Light" charset="0"/>
            </a:endParaRP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Bypass SMAP/SMEP?</a:t>
            </a:r>
            <a:endParaRPr lang="zh-CN" altLang="en-US" dirty="0"/>
          </a:p>
        </p:txBody>
      </p:sp>
      <p:sp>
        <p:nvSpPr>
          <p:cNvPr id="3" name="内容占位符 2"/>
          <p:cNvSpPr>
            <a:spLocks noGrp="1"/>
          </p:cNvSpPr>
          <p:nvPr>
            <p:ph idx="1"/>
          </p:nvPr>
        </p:nvSpPr>
        <p:spPr/>
        <p:txBody>
          <a:bodyPr/>
          <a:lstStyle/>
          <a:p>
            <a:r>
              <a:rPr lang="en-US" altLang="zh-CN" dirty="0"/>
              <a:t>1. Turn off the bit 20</a:t>
            </a:r>
            <a:r>
              <a:rPr lang="en-US" altLang="zh-CN" baseline="30000" dirty="0"/>
              <a:t>th</a:t>
            </a:r>
            <a:r>
              <a:rPr lang="en-US" altLang="zh-CN" dirty="0"/>
              <a:t>/21</a:t>
            </a:r>
            <a:r>
              <a:rPr lang="en-US" altLang="zh-CN" baseline="30000" dirty="0"/>
              <a:t>st</a:t>
            </a:r>
            <a:r>
              <a:rPr lang="en-US" altLang="zh-CN" dirty="0"/>
              <a:t> of the CR4 register</a:t>
            </a:r>
          </a:p>
          <a:p>
            <a:pPr lvl="1"/>
            <a:r>
              <a:rPr lang="en-US" altLang="zh-CN" dirty="0"/>
              <a:t>E.g., "mov rax,0xFFFEFFFFF" / "mov cr4,rax" / "ret "</a:t>
            </a:r>
          </a:p>
          <a:p>
            <a:pPr lvl="1"/>
            <a:r>
              <a:rPr lang="en-US" altLang="zh-CN" dirty="0"/>
              <a:t>Jump to USER SPACE</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10</a:t>
            </a:fld>
            <a:endParaRPr lang="zh-CN" altLang="en-US"/>
          </a:p>
        </p:txBody>
      </p:sp>
      <p:pic>
        <p:nvPicPr>
          <p:cNvPr id="5" name="图片 4"/>
          <p:cNvPicPr>
            <a:picLocks noChangeAspect="1"/>
          </p:cNvPicPr>
          <p:nvPr/>
        </p:nvPicPr>
        <p:blipFill>
          <a:blip r:embed="rId2"/>
          <a:stretch>
            <a:fillRect/>
          </a:stretch>
        </p:blipFill>
        <p:spPr>
          <a:xfrm>
            <a:off x="994420" y="3289548"/>
            <a:ext cx="7155160" cy="1550285"/>
          </a:xfrm>
          <a:prstGeom prst="rect">
            <a:avLst/>
          </a:prstGeom>
        </p:spPr>
      </p:pic>
    </p:spTree>
    <p:extLst>
      <p:ext uri="{BB962C8B-B14F-4D97-AF65-F5344CB8AC3E}">
        <p14:creationId xmlns:p14="http://schemas.microsoft.com/office/powerpoint/2010/main" val="41188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Bypass SMAP/SMEP?</a:t>
            </a:r>
            <a:endParaRPr lang="zh-CN" altLang="en-US" dirty="0"/>
          </a:p>
        </p:txBody>
      </p:sp>
      <p:sp>
        <p:nvSpPr>
          <p:cNvPr id="3" name="内容占位符 2"/>
          <p:cNvSpPr>
            <a:spLocks noGrp="1"/>
          </p:cNvSpPr>
          <p:nvPr>
            <p:ph idx="1"/>
          </p:nvPr>
        </p:nvSpPr>
        <p:spPr/>
        <p:txBody>
          <a:bodyPr/>
          <a:lstStyle/>
          <a:p>
            <a:r>
              <a:rPr lang="en-US" altLang="zh-CN" dirty="0"/>
              <a:t>2. Flipping the </a:t>
            </a:r>
            <a:r>
              <a:rPr lang="en-US" altLang="zh-CN" b="1" dirty="0"/>
              <a:t>U/S</a:t>
            </a:r>
            <a:r>
              <a:rPr lang="en-US" altLang="zh-CN" dirty="0"/>
              <a:t> bit</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11</a:t>
            </a:fld>
            <a:endParaRPr lang="zh-CN" altLang="en-US"/>
          </a:p>
        </p:txBody>
      </p:sp>
      <p:pic>
        <p:nvPicPr>
          <p:cNvPr id="5" name="图片 4"/>
          <p:cNvPicPr>
            <a:picLocks noChangeAspect="1"/>
          </p:cNvPicPr>
          <p:nvPr/>
        </p:nvPicPr>
        <p:blipFill>
          <a:blip r:embed="rId3"/>
          <a:stretch>
            <a:fillRect/>
          </a:stretch>
        </p:blipFill>
        <p:spPr>
          <a:xfrm>
            <a:off x="971600" y="2101147"/>
            <a:ext cx="7306912" cy="3099902"/>
          </a:xfrm>
          <a:prstGeom prst="rect">
            <a:avLst/>
          </a:prstGeom>
        </p:spPr>
      </p:pic>
    </p:spTree>
    <p:extLst>
      <p:ext uri="{BB962C8B-B14F-4D97-AF65-F5344CB8AC3E}">
        <p14:creationId xmlns:p14="http://schemas.microsoft.com/office/powerpoint/2010/main" val="178447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MPX</a:t>
            </a:r>
            <a:endParaRPr lang="zh-CN" altLang="en-US" dirty="0"/>
          </a:p>
        </p:txBody>
      </p:sp>
      <p:sp>
        <p:nvSpPr>
          <p:cNvPr id="7" name="文本占位符 6"/>
          <p:cNvSpPr>
            <a:spLocks noGrp="1"/>
          </p:cNvSpPr>
          <p:nvPr>
            <p:ph type="body" idx="1"/>
          </p:nvPr>
        </p:nvSpPr>
        <p:spPr/>
        <p:txBody>
          <a:bodyPr/>
          <a:lstStyle/>
          <a:p>
            <a:r>
              <a:rPr lang="en-US" altLang="zh-CN" dirty="0"/>
              <a:t>Memory Protection </a:t>
            </a:r>
            <a:r>
              <a:rPr lang="en-US" altLang="zh-CN" dirty="0" err="1"/>
              <a:t>eXtension</a:t>
            </a:r>
            <a:endParaRPr lang="zh-CN" altLang="en-US" dirty="0"/>
          </a:p>
        </p:txBody>
      </p:sp>
      <p:sp>
        <p:nvSpPr>
          <p:cNvPr id="8" name="灯片编号占位符 7"/>
          <p:cNvSpPr>
            <a:spLocks noGrp="1"/>
          </p:cNvSpPr>
          <p:nvPr>
            <p:ph type="sldNum" sz="quarter" idx="12"/>
          </p:nvPr>
        </p:nvSpPr>
        <p:spPr/>
        <p:txBody>
          <a:bodyPr/>
          <a:lstStyle/>
          <a:p>
            <a:fld id="{ADE361C3-C043-4A6E-BDCE-8DA1E7D90A3B}" type="slidenum">
              <a:rPr lang="zh-CN" altLang="en-US" smtClean="0"/>
              <a:t>12</a:t>
            </a:fld>
            <a:endParaRPr lang="zh-CN" altLang="en-US"/>
          </a:p>
        </p:txBody>
      </p:sp>
    </p:spTree>
    <p:extLst>
      <p:ext uri="{BB962C8B-B14F-4D97-AF65-F5344CB8AC3E}">
        <p14:creationId xmlns:p14="http://schemas.microsoft.com/office/powerpoint/2010/main" val="27498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Bounds Error of Software</a:t>
            </a:r>
            <a:endParaRPr lang="zh-CN" altLang="en-US" dirty="0"/>
          </a:p>
        </p:txBody>
      </p:sp>
      <p:sp>
        <p:nvSpPr>
          <p:cNvPr id="6" name="内容占位符 5"/>
          <p:cNvSpPr>
            <a:spLocks noGrp="1"/>
          </p:cNvSpPr>
          <p:nvPr>
            <p:ph idx="1"/>
          </p:nvPr>
        </p:nvSpPr>
        <p:spPr/>
        <p:txBody>
          <a:bodyPr/>
          <a:lstStyle/>
          <a:p>
            <a:r>
              <a:rPr lang="en-US" altLang="zh-CN" dirty="0"/>
              <a:t>C/C++ programs are prone to bounds errors</a:t>
            </a:r>
          </a:p>
          <a:p>
            <a:pPr lvl="1"/>
            <a:r>
              <a:rPr lang="en-US" altLang="zh-CN" dirty="0"/>
              <a:t>Not type-safe language</a:t>
            </a:r>
          </a:p>
          <a:p>
            <a:pPr lvl="1"/>
            <a:r>
              <a:rPr lang="en-US" altLang="zh-CN" dirty="0"/>
              <a:t>E.g., buffer overflow bugs</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13</a:t>
            </a:fld>
            <a:endParaRPr lang="zh-CN" altLang="en-US"/>
          </a:p>
        </p:txBody>
      </p:sp>
    </p:spTree>
    <p:extLst>
      <p:ext uri="{BB962C8B-B14F-4D97-AF65-F5344CB8AC3E}">
        <p14:creationId xmlns:p14="http://schemas.microsoft.com/office/powerpoint/2010/main" val="56629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Bounds Error</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14</a:t>
            </a:fld>
            <a:endParaRPr lang="zh-CN" altLang="en-US"/>
          </a:p>
        </p:txBody>
      </p:sp>
      <p:pic>
        <p:nvPicPr>
          <p:cNvPr id="7" name="图片 6"/>
          <p:cNvPicPr>
            <a:picLocks noChangeAspect="1"/>
          </p:cNvPicPr>
          <p:nvPr/>
        </p:nvPicPr>
        <p:blipFill>
          <a:blip r:embed="rId2"/>
          <a:stretch>
            <a:fillRect/>
          </a:stretch>
        </p:blipFill>
        <p:spPr>
          <a:xfrm>
            <a:off x="395536" y="399666"/>
            <a:ext cx="3898776" cy="5049429"/>
          </a:xfrm>
          <a:prstGeom prst="rect">
            <a:avLst/>
          </a:prstGeom>
        </p:spPr>
      </p:pic>
      <p:pic>
        <p:nvPicPr>
          <p:cNvPr id="8" name="图片 7"/>
          <p:cNvPicPr>
            <a:picLocks noChangeAspect="1"/>
          </p:cNvPicPr>
          <p:nvPr/>
        </p:nvPicPr>
        <p:blipFill>
          <a:blip r:embed="rId3"/>
          <a:stretch>
            <a:fillRect/>
          </a:stretch>
        </p:blipFill>
        <p:spPr>
          <a:xfrm>
            <a:off x="5220072" y="3487463"/>
            <a:ext cx="791558" cy="1959430"/>
          </a:xfrm>
          <a:prstGeom prst="rect">
            <a:avLst/>
          </a:prstGeom>
        </p:spPr>
      </p:pic>
      <p:sp>
        <p:nvSpPr>
          <p:cNvPr id="9" name="矩形 8"/>
          <p:cNvSpPr/>
          <p:nvPr/>
        </p:nvSpPr>
        <p:spPr>
          <a:xfrm>
            <a:off x="5148064" y="1542204"/>
            <a:ext cx="3485198" cy="1296573"/>
          </a:xfrm>
          <a:prstGeom prst="rect">
            <a:avLst/>
          </a:prstGeom>
        </p:spPr>
        <p:txBody>
          <a:bodyPr wrap="square">
            <a:spAutoFit/>
          </a:bodyPr>
          <a:lstStyle/>
          <a:p>
            <a:pPr algn="just">
              <a:lnSpc>
                <a:spcPct val="150000"/>
              </a:lnSpc>
            </a:pPr>
            <a:r>
              <a:rPr lang="en-US" altLang="zh-CN" dirty="0">
                <a:solidFill>
                  <a:srgbClr val="000000"/>
                </a:solidFill>
                <a:latin typeface="等线" panose="02010600030101010101" pitchFamily="2" charset="-122"/>
                <a:ea typeface="等线" panose="02010600030101010101" pitchFamily="2" charset="-122"/>
              </a:rPr>
              <a:t>Running that program with a bad input ("10" is longer than "dog") can yield </a:t>
            </a:r>
            <a:r>
              <a:rPr lang="en-US" altLang="zh-CN" u="sng" dirty="0">
                <a:solidFill>
                  <a:srgbClr val="000000"/>
                </a:solidFill>
                <a:latin typeface="等线" panose="02010600030101010101" pitchFamily="2" charset="-122"/>
                <a:ea typeface="等线" panose="02010600030101010101" pitchFamily="2" charset="-122"/>
              </a:rPr>
              <a:t>unexpected results</a:t>
            </a:r>
            <a:endParaRPr lang="zh-CN" altLang="en-US" u="sng" dirty="0">
              <a:latin typeface="等线" panose="02010600030101010101" pitchFamily="2" charset="-122"/>
              <a:ea typeface="等线" panose="02010600030101010101" pitchFamily="2" charset="-122"/>
            </a:endParaRPr>
          </a:p>
        </p:txBody>
      </p:sp>
      <p:cxnSp>
        <p:nvCxnSpPr>
          <p:cNvPr id="11" name="肘形连接符 10"/>
          <p:cNvCxnSpPr>
            <a:stCxn id="9" idx="2"/>
            <a:endCxn id="8" idx="3"/>
          </p:cNvCxnSpPr>
          <p:nvPr/>
        </p:nvCxnSpPr>
        <p:spPr>
          <a:xfrm rot="5400000">
            <a:off x="5636947" y="3213461"/>
            <a:ext cx="1628401" cy="8790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77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Bounds Error</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15</a:t>
            </a:fld>
            <a:endParaRPr lang="zh-CN" altLang="en-US"/>
          </a:p>
        </p:txBody>
      </p:sp>
      <p:pic>
        <p:nvPicPr>
          <p:cNvPr id="7" name="图片 6"/>
          <p:cNvPicPr>
            <a:picLocks noChangeAspect="1"/>
          </p:cNvPicPr>
          <p:nvPr/>
        </p:nvPicPr>
        <p:blipFill>
          <a:blip r:embed="rId2"/>
          <a:stretch>
            <a:fillRect/>
          </a:stretch>
        </p:blipFill>
        <p:spPr>
          <a:xfrm>
            <a:off x="395536" y="399666"/>
            <a:ext cx="3898776" cy="5049429"/>
          </a:xfrm>
          <a:prstGeom prst="rect">
            <a:avLst/>
          </a:prstGeom>
        </p:spPr>
      </p:pic>
      <p:sp>
        <p:nvSpPr>
          <p:cNvPr id="9" name="矩形 8"/>
          <p:cNvSpPr/>
          <p:nvPr/>
        </p:nvSpPr>
        <p:spPr>
          <a:xfrm>
            <a:off x="4691854" y="1129308"/>
            <a:ext cx="3989254" cy="923330"/>
          </a:xfrm>
          <a:prstGeom prst="rect">
            <a:avLst/>
          </a:prstGeom>
        </p:spPr>
        <p:txBody>
          <a:bodyPr wrap="square">
            <a:spAutoFit/>
          </a:bodyPr>
          <a:lstStyle/>
          <a:p>
            <a:pPr algn="just"/>
            <a:r>
              <a:rPr lang="en-US" altLang="zh-CN" i="1" dirty="0" err="1">
                <a:solidFill>
                  <a:srgbClr val="000000"/>
                </a:solidFill>
                <a:latin typeface="等线" panose="02010600030101010101" pitchFamily="2" charset="-122"/>
                <a:ea typeface="等线" panose="02010600030101010101" pitchFamily="2" charset="-122"/>
              </a:rPr>
              <a:t>gcc</a:t>
            </a:r>
            <a:r>
              <a:rPr lang="en-US" altLang="zh-CN" i="1" dirty="0">
                <a:solidFill>
                  <a:srgbClr val="000000"/>
                </a:solidFill>
                <a:latin typeface="等线" panose="02010600030101010101" pitchFamily="2" charset="-122"/>
                <a:ea typeface="等线" panose="02010600030101010101" pitchFamily="2" charset="-122"/>
              </a:rPr>
              <a:t> -Wall -o </a:t>
            </a:r>
            <a:r>
              <a:rPr lang="en-US" altLang="zh-CN" i="1" dirty="0" err="1">
                <a:solidFill>
                  <a:srgbClr val="000000"/>
                </a:solidFill>
                <a:latin typeface="等线" panose="02010600030101010101" pitchFamily="2" charset="-122"/>
                <a:ea typeface="等线" panose="02010600030101010101" pitchFamily="2" charset="-122"/>
              </a:rPr>
              <a:t>mpx</a:t>
            </a:r>
            <a:r>
              <a:rPr lang="en-US" altLang="zh-CN" i="1" dirty="0">
                <a:solidFill>
                  <a:srgbClr val="000000"/>
                </a:solidFill>
                <a:latin typeface="等线" panose="02010600030101010101" pitchFamily="2" charset="-122"/>
                <a:ea typeface="等线" panose="02010600030101010101" pitchFamily="2" charset="-122"/>
              </a:rPr>
              <a:t>-out-of-bounds -</a:t>
            </a:r>
            <a:r>
              <a:rPr lang="en-US" altLang="zh-CN" i="1" dirty="0" err="1">
                <a:solidFill>
                  <a:srgbClr val="000000"/>
                </a:solidFill>
                <a:latin typeface="等线" panose="02010600030101010101" pitchFamily="2" charset="-122"/>
                <a:ea typeface="等线" panose="02010600030101010101" pitchFamily="2" charset="-122"/>
              </a:rPr>
              <a:t>mmpx</a:t>
            </a:r>
            <a:r>
              <a:rPr lang="en-US" altLang="zh-CN" i="1" dirty="0">
                <a:solidFill>
                  <a:srgbClr val="000000"/>
                </a:solidFill>
                <a:latin typeface="等线" panose="02010600030101010101" pitchFamily="2" charset="-122"/>
                <a:ea typeface="等线" panose="02010600030101010101" pitchFamily="2" charset="-122"/>
              </a:rPr>
              <a:t> </a:t>
            </a:r>
            <a:r>
              <a:rPr lang="en-US" altLang="zh-CN" i="1" dirty="0">
                <a:solidFill>
                  <a:srgbClr val="0096FF"/>
                </a:solidFill>
                <a:latin typeface="等线" panose="02010600030101010101" pitchFamily="2" charset="-122"/>
                <a:ea typeface="等线" panose="02010600030101010101" pitchFamily="2" charset="-122"/>
              </a:rPr>
              <a:t>-</a:t>
            </a:r>
            <a:r>
              <a:rPr lang="en-US" altLang="zh-CN" i="1" dirty="0" err="1">
                <a:solidFill>
                  <a:srgbClr val="0096FF"/>
                </a:solidFill>
                <a:latin typeface="等线" panose="02010600030101010101" pitchFamily="2" charset="-122"/>
                <a:ea typeface="等线" panose="02010600030101010101" pitchFamily="2" charset="-122"/>
              </a:rPr>
              <a:t>fcheck</a:t>
            </a:r>
            <a:r>
              <a:rPr lang="en-US" altLang="zh-CN" i="1" dirty="0">
                <a:solidFill>
                  <a:srgbClr val="0096FF"/>
                </a:solidFill>
                <a:latin typeface="等线" panose="02010600030101010101" pitchFamily="2" charset="-122"/>
                <a:ea typeface="等线" panose="02010600030101010101" pitchFamily="2" charset="-122"/>
              </a:rPr>
              <a:t>-pointer-bounds </a:t>
            </a:r>
            <a:r>
              <a:rPr lang="en-US" altLang="zh-CN" i="1" dirty="0" err="1">
                <a:solidFill>
                  <a:srgbClr val="000000"/>
                </a:solidFill>
                <a:latin typeface="等线" panose="02010600030101010101" pitchFamily="2" charset="-122"/>
                <a:ea typeface="等线" panose="02010600030101010101" pitchFamily="2" charset="-122"/>
              </a:rPr>
              <a:t>mpx</a:t>
            </a:r>
            <a:r>
              <a:rPr lang="en-US" altLang="zh-CN" i="1" dirty="0">
                <a:solidFill>
                  <a:srgbClr val="000000"/>
                </a:solidFill>
                <a:latin typeface="等线" panose="02010600030101010101" pitchFamily="2" charset="-122"/>
                <a:ea typeface="等线" panose="02010600030101010101" pitchFamily="2" charset="-122"/>
              </a:rPr>
              <a:t>-out-of-</a:t>
            </a:r>
            <a:r>
              <a:rPr lang="en-US" altLang="zh-CN" i="1" dirty="0" err="1">
                <a:solidFill>
                  <a:srgbClr val="000000"/>
                </a:solidFill>
                <a:latin typeface="等线" panose="02010600030101010101" pitchFamily="2" charset="-122"/>
                <a:ea typeface="等线" panose="02010600030101010101" pitchFamily="2" charset="-122"/>
              </a:rPr>
              <a:t>bounds.c</a:t>
            </a:r>
            <a:endParaRPr lang="zh-CN" altLang="en-US" i="1" u="sng" dirty="0">
              <a:latin typeface="等线" panose="02010600030101010101" pitchFamily="2" charset="-122"/>
              <a:ea typeface="等线" panose="02010600030101010101" pitchFamily="2" charset="-122"/>
            </a:endParaRPr>
          </a:p>
        </p:txBody>
      </p:sp>
      <p:pic>
        <p:nvPicPr>
          <p:cNvPr id="10" name="图片 9"/>
          <p:cNvPicPr>
            <a:picLocks noChangeAspect="1"/>
          </p:cNvPicPr>
          <p:nvPr/>
        </p:nvPicPr>
        <p:blipFill>
          <a:blip r:embed="rId3"/>
          <a:stretch>
            <a:fillRect/>
          </a:stretch>
        </p:blipFill>
        <p:spPr>
          <a:xfrm>
            <a:off x="6380791" y="2268662"/>
            <a:ext cx="2306009" cy="3207208"/>
          </a:xfrm>
          <a:prstGeom prst="rect">
            <a:avLst/>
          </a:prstGeom>
        </p:spPr>
      </p:pic>
    </p:spTree>
    <p:extLst>
      <p:ext uri="{BB962C8B-B14F-4D97-AF65-F5344CB8AC3E}">
        <p14:creationId xmlns:p14="http://schemas.microsoft.com/office/powerpoint/2010/main" val="89266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MPX: Memory Protection </a:t>
            </a:r>
            <a:r>
              <a:rPr lang="en-US" altLang="zh-CN" dirty="0" err="1"/>
              <a:t>eXtension</a:t>
            </a:r>
            <a:endParaRPr lang="zh-CN" altLang="en-US" dirty="0"/>
          </a:p>
        </p:txBody>
      </p:sp>
      <p:sp>
        <p:nvSpPr>
          <p:cNvPr id="3" name="内容占位符 2"/>
          <p:cNvSpPr>
            <a:spLocks noGrp="1"/>
          </p:cNvSpPr>
          <p:nvPr>
            <p:ph idx="1"/>
          </p:nvPr>
        </p:nvSpPr>
        <p:spPr/>
        <p:txBody>
          <a:bodyPr>
            <a:normAutofit/>
          </a:bodyPr>
          <a:lstStyle/>
          <a:p>
            <a:r>
              <a:rPr lang="en-US" altLang="zh-CN" dirty="0"/>
              <a:t>Intel introduces </a:t>
            </a:r>
            <a:r>
              <a:rPr lang="en-US" altLang="zh-CN" b="1" dirty="0">
                <a:solidFill>
                  <a:srgbClr val="0096FF"/>
                </a:solidFill>
              </a:rPr>
              <a:t>MPX</a:t>
            </a:r>
            <a:r>
              <a:rPr lang="en-US" altLang="zh-CN" dirty="0"/>
              <a:t> from </a:t>
            </a:r>
            <a:r>
              <a:rPr lang="en-US" altLang="zh-CN" dirty="0" err="1"/>
              <a:t>Skylake</a:t>
            </a:r>
            <a:endParaRPr lang="en-US" altLang="zh-CN" dirty="0"/>
          </a:p>
          <a:p>
            <a:r>
              <a:rPr lang="en-US" altLang="zh-CN" dirty="0"/>
              <a:t>Programmer can create and enforce bounds</a:t>
            </a:r>
          </a:p>
          <a:p>
            <a:pPr lvl="1"/>
            <a:r>
              <a:rPr lang="en-US" altLang="zh-CN" dirty="0"/>
              <a:t>Specified by </a:t>
            </a:r>
            <a:r>
              <a:rPr lang="en-US" altLang="zh-CN" u="sng" dirty="0"/>
              <a:t>two 64-bit addresses</a:t>
            </a:r>
            <a:r>
              <a:rPr lang="en-US" altLang="zh-CN" dirty="0"/>
              <a:t> specifying the beginning and the end of a range</a:t>
            </a:r>
          </a:p>
          <a:p>
            <a:pPr lvl="1"/>
            <a:r>
              <a:rPr lang="en-US" altLang="zh-CN" dirty="0"/>
              <a:t>New instructions are introduced to efficiently compare a given value against the bounds, raising an exception when the value does not fall within the permitted range</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16</a:t>
            </a:fld>
            <a:endParaRPr lang="zh-CN" altLang="en-US"/>
          </a:p>
        </p:txBody>
      </p:sp>
    </p:spTree>
    <p:extLst>
      <p:ext uri="{BB962C8B-B14F-4D97-AF65-F5344CB8AC3E}">
        <p14:creationId xmlns:p14="http://schemas.microsoft.com/office/powerpoint/2010/main" val="411070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Intel MPX</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17</a:t>
            </a:fld>
            <a:endParaRPr lang="zh-CN" altLang="en-US"/>
          </a:p>
        </p:txBody>
      </p:sp>
      <p:pic>
        <p:nvPicPr>
          <p:cNvPr id="5" name="图片 4"/>
          <p:cNvPicPr>
            <a:picLocks noChangeAspect="1"/>
          </p:cNvPicPr>
          <p:nvPr/>
        </p:nvPicPr>
        <p:blipFill>
          <a:blip r:embed="rId2"/>
          <a:stretch>
            <a:fillRect/>
          </a:stretch>
        </p:blipFill>
        <p:spPr>
          <a:xfrm>
            <a:off x="457200" y="1530734"/>
            <a:ext cx="5194919" cy="935465"/>
          </a:xfrm>
          <a:prstGeom prst="rect">
            <a:avLst/>
          </a:prstGeom>
        </p:spPr>
      </p:pic>
      <p:pic>
        <p:nvPicPr>
          <p:cNvPr id="6" name="图片 5"/>
          <p:cNvPicPr>
            <a:picLocks noChangeAspect="1"/>
          </p:cNvPicPr>
          <p:nvPr/>
        </p:nvPicPr>
        <p:blipFill>
          <a:blip r:embed="rId3"/>
          <a:stretch>
            <a:fillRect/>
          </a:stretch>
        </p:blipFill>
        <p:spPr>
          <a:xfrm>
            <a:off x="457199" y="2806754"/>
            <a:ext cx="7416824" cy="2464269"/>
          </a:xfrm>
          <a:prstGeom prst="rect">
            <a:avLst/>
          </a:prstGeom>
        </p:spPr>
      </p:pic>
      <p:sp>
        <p:nvSpPr>
          <p:cNvPr id="7" name="文本框 6"/>
          <p:cNvSpPr txBox="1"/>
          <p:nvPr/>
        </p:nvSpPr>
        <p:spPr>
          <a:xfrm>
            <a:off x="3707904" y="1155290"/>
            <a:ext cx="2016224" cy="369332"/>
          </a:xfrm>
          <a:prstGeom prst="rect">
            <a:avLst/>
          </a:prstGeom>
          <a:noFill/>
        </p:spPr>
        <p:txBody>
          <a:bodyPr wrap="square" rtlCol="0">
            <a:spAutoFit/>
          </a:bodyPr>
          <a:lstStyle/>
          <a:p>
            <a:pPr algn="r"/>
            <a:r>
              <a:rPr lang="en-US" altLang="zh-CN" dirty="0">
                <a:latin typeface="等线" panose="02010600030101010101" pitchFamily="2" charset="-122"/>
                <a:ea typeface="等线" panose="02010600030101010101" pitchFamily="2" charset="-122"/>
              </a:rPr>
              <a:t>Without MPX</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6444208" y="2403266"/>
            <a:ext cx="1512168" cy="369332"/>
          </a:xfrm>
          <a:prstGeom prst="rect">
            <a:avLst/>
          </a:prstGeom>
          <a:noFill/>
        </p:spPr>
        <p:txBody>
          <a:bodyPr wrap="square" rtlCol="0">
            <a:spAutoFit/>
          </a:bodyPr>
          <a:lstStyle/>
          <a:p>
            <a:pPr algn="r"/>
            <a:r>
              <a:rPr lang="en-US" altLang="zh-CN" b="1" dirty="0">
                <a:solidFill>
                  <a:srgbClr val="0096FF"/>
                </a:solidFill>
                <a:latin typeface="等线" panose="02010600030101010101" pitchFamily="2" charset="-122"/>
                <a:ea typeface="等线" panose="02010600030101010101" pitchFamily="2" charset="-122"/>
              </a:rPr>
              <a:t>With MPX</a:t>
            </a:r>
            <a:endParaRPr lang="zh-CN" altLang="en-US" b="1"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9195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 MPX's New Instructions</a:t>
            </a:r>
            <a:endParaRPr lang="zh-CN" altLang="en-US" dirty="0"/>
          </a:p>
        </p:txBody>
      </p:sp>
      <p:sp>
        <p:nvSpPr>
          <p:cNvPr id="3" name="内容占位符 2"/>
          <p:cNvSpPr>
            <a:spLocks noGrp="1"/>
          </p:cNvSpPr>
          <p:nvPr>
            <p:ph idx="1"/>
          </p:nvPr>
        </p:nvSpPr>
        <p:spPr/>
        <p:txBody>
          <a:bodyPr>
            <a:normAutofit/>
          </a:bodyPr>
          <a:lstStyle/>
          <a:p>
            <a:r>
              <a:rPr lang="en-US" altLang="zh-CN" sz="2000" dirty="0" err="1">
                <a:solidFill>
                  <a:srgbClr val="0096FF"/>
                </a:solidFill>
              </a:rPr>
              <a:t>bndmov</a:t>
            </a:r>
            <a:r>
              <a:rPr lang="en-US" altLang="zh-CN" sz="2000" dirty="0"/>
              <a:t>: Fetch the bounds information (upper and lower) out of memory and put it in a bounds register.</a:t>
            </a:r>
          </a:p>
          <a:p>
            <a:r>
              <a:rPr lang="en-US" altLang="zh-CN" sz="2000" dirty="0" err="1">
                <a:solidFill>
                  <a:srgbClr val="0096FF"/>
                </a:solidFill>
              </a:rPr>
              <a:t>bndcl</a:t>
            </a:r>
            <a:r>
              <a:rPr lang="en-US" altLang="zh-CN" sz="2000" dirty="0"/>
              <a:t>: Check the lower bounds against an argument (%</a:t>
            </a:r>
            <a:r>
              <a:rPr lang="en-US" altLang="zh-CN" sz="2000" dirty="0" err="1"/>
              <a:t>rax</a:t>
            </a:r>
            <a:r>
              <a:rPr lang="en-US" altLang="zh-CN" sz="2000" dirty="0"/>
              <a:t>)</a:t>
            </a:r>
          </a:p>
          <a:p>
            <a:r>
              <a:rPr lang="en-US" altLang="zh-CN" sz="2000" dirty="0" err="1">
                <a:solidFill>
                  <a:srgbClr val="0096FF"/>
                </a:solidFill>
              </a:rPr>
              <a:t>bndcu</a:t>
            </a:r>
            <a:r>
              <a:rPr lang="en-US" altLang="zh-CN" sz="2000" dirty="0"/>
              <a:t>: Check the upper bounds against an argument (%</a:t>
            </a:r>
            <a:r>
              <a:rPr lang="en-US" altLang="zh-CN" sz="2000" dirty="0" err="1"/>
              <a:t>rax</a:t>
            </a:r>
            <a:r>
              <a:rPr lang="en-US" altLang="zh-CN" sz="2000" dirty="0"/>
              <a:t>)</a:t>
            </a:r>
          </a:p>
          <a:p>
            <a:r>
              <a:rPr lang="en-US" altLang="zh-CN" sz="2000" dirty="0" err="1">
                <a:solidFill>
                  <a:srgbClr val="0096FF"/>
                </a:solidFill>
              </a:rPr>
              <a:t>bnd</a:t>
            </a:r>
            <a:r>
              <a:rPr lang="en-US" altLang="zh-CN" sz="2000" dirty="0">
                <a:solidFill>
                  <a:srgbClr val="0096FF"/>
                </a:solidFill>
              </a:rPr>
              <a:t> </a:t>
            </a:r>
            <a:r>
              <a:rPr lang="en-US" altLang="zh-CN" sz="2000" dirty="0" err="1">
                <a:solidFill>
                  <a:srgbClr val="0096FF"/>
                </a:solidFill>
              </a:rPr>
              <a:t>retq</a:t>
            </a:r>
            <a:r>
              <a:rPr lang="en-US" altLang="zh-CN" sz="2000" dirty="0"/>
              <a:t>: Not a "true" Intel MPX instruction</a:t>
            </a:r>
          </a:p>
          <a:p>
            <a:pPr lvl="1"/>
            <a:r>
              <a:rPr lang="en-US" altLang="zh-CN" sz="1800" dirty="0"/>
              <a:t>The </a:t>
            </a:r>
            <a:r>
              <a:rPr lang="en-US" altLang="zh-CN" sz="1800" dirty="0" err="1"/>
              <a:t>bnd</a:t>
            </a:r>
            <a:r>
              <a:rPr lang="en-US" altLang="zh-CN" sz="1800" dirty="0"/>
              <a:t> here is a prefix to a normal </a:t>
            </a:r>
            <a:r>
              <a:rPr lang="en-US" altLang="zh-CN" sz="1800" dirty="0" err="1"/>
              <a:t>retq</a:t>
            </a:r>
            <a:r>
              <a:rPr lang="en-US" altLang="zh-CN" sz="1800" dirty="0"/>
              <a:t> instruction</a:t>
            </a:r>
          </a:p>
          <a:p>
            <a:pPr lvl="1"/>
            <a:r>
              <a:rPr lang="en-US" altLang="zh-CN" sz="1800" dirty="0"/>
              <a:t>It just lets the processor know that this is Intel MPX-instrumented code</a:t>
            </a:r>
            <a:endParaRPr lang="zh-CN" altLang="en-US" sz="18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18</a:t>
            </a:fld>
            <a:endParaRPr lang="zh-CN" altLang="en-US"/>
          </a:p>
        </p:txBody>
      </p:sp>
    </p:spTree>
    <p:extLst>
      <p:ext uri="{BB962C8B-B14F-4D97-AF65-F5344CB8AC3E}">
        <p14:creationId xmlns:p14="http://schemas.microsoft.com/office/powerpoint/2010/main" val="211708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Bounds Tables</a:t>
            </a:r>
            <a:endParaRPr lang="zh-CN" altLang="en-US" dirty="0"/>
          </a:p>
        </p:txBody>
      </p:sp>
      <p:sp>
        <p:nvSpPr>
          <p:cNvPr id="3" name="内容占位符 2"/>
          <p:cNvSpPr>
            <a:spLocks noGrp="1"/>
          </p:cNvSpPr>
          <p:nvPr>
            <p:ph idx="1"/>
          </p:nvPr>
        </p:nvSpPr>
        <p:spPr/>
        <p:txBody>
          <a:bodyPr>
            <a:normAutofit/>
          </a:bodyPr>
          <a:lstStyle/>
          <a:p>
            <a:r>
              <a:rPr lang="en-US" altLang="zh-CN" sz="2000" dirty="0"/>
              <a:t>For efficiency, </a:t>
            </a:r>
            <a:r>
              <a:rPr lang="en-US" altLang="zh-CN" sz="2000" u="sng" dirty="0"/>
              <a:t>four bounds</a:t>
            </a:r>
            <a:r>
              <a:rPr lang="en-US" altLang="zh-CN" sz="2000" dirty="0"/>
              <a:t> can be stored into dedicated registers </a:t>
            </a:r>
          </a:p>
          <a:p>
            <a:pPr lvl="1"/>
            <a:r>
              <a:rPr lang="en-US" altLang="zh-CN" sz="1800" dirty="0"/>
              <a:t>Registers: bnd0 to bnd3</a:t>
            </a:r>
          </a:p>
          <a:p>
            <a:pPr lvl="1"/>
            <a:r>
              <a:rPr lang="en-US" altLang="zh-CN" sz="1800" dirty="0"/>
              <a:t>When more bounds are required, they are </a:t>
            </a:r>
            <a:r>
              <a:rPr lang="en-US" altLang="zh-CN" sz="1800" dirty="0">
                <a:solidFill>
                  <a:srgbClr val="0096FF"/>
                </a:solidFill>
              </a:rPr>
              <a:t>stored in memory</a:t>
            </a:r>
            <a:r>
              <a:rPr lang="en-US" altLang="zh-CN" sz="1800" dirty="0"/>
              <a:t>, and the bound registers serve as a caching mechanism</a:t>
            </a:r>
          </a:p>
          <a:p>
            <a:pPr lvl="1"/>
            <a:r>
              <a:rPr lang="en-US" altLang="zh-CN" sz="1800" dirty="0"/>
              <a:t>Bounds tables are a </a:t>
            </a:r>
            <a:r>
              <a:rPr lang="en-US" altLang="zh-CN" sz="1800" dirty="0">
                <a:solidFill>
                  <a:srgbClr val="0096FF"/>
                </a:solidFill>
              </a:rPr>
              <a:t>two-level radix tree</a:t>
            </a:r>
            <a:r>
              <a:rPr lang="en-US" altLang="zh-CN" sz="1800" dirty="0"/>
              <a:t>, indexed by the virtual address of the pointer for which you want to load/store the bounds</a:t>
            </a:r>
          </a:p>
          <a:p>
            <a:pPr lvl="1"/>
            <a:r>
              <a:rPr lang="en-US" altLang="zh-CN" sz="1800" dirty="0"/>
              <a:t>The </a:t>
            </a:r>
            <a:r>
              <a:rPr lang="en-US" altLang="zh-CN" sz="1800" dirty="0">
                <a:solidFill>
                  <a:srgbClr val="0096FF"/>
                </a:solidFill>
              </a:rPr>
              <a:t>BNDLDX/BNDSTX</a:t>
            </a:r>
            <a:r>
              <a:rPr lang="en-US" altLang="zh-CN" sz="1800" dirty="0"/>
              <a:t> instructions essentially take a pointer value and move the bounds information between a bounds register &amp; bounds tables</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19</a:t>
            </a:fld>
            <a:endParaRPr lang="zh-CN" altLang="en-US"/>
          </a:p>
        </p:txBody>
      </p:sp>
    </p:spTree>
    <p:extLst>
      <p:ext uri="{BB962C8B-B14F-4D97-AF65-F5344CB8AC3E}">
        <p14:creationId xmlns:p14="http://schemas.microsoft.com/office/powerpoint/2010/main" val="204246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Security: Why Hardware?</a:t>
            </a:r>
            <a:endParaRPr lang="zh-CN" altLang="en-US" dirty="0"/>
          </a:p>
        </p:txBody>
      </p:sp>
      <p:sp>
        <p:nvSpPr>
          <p:cNvPr id="3" name="内容占位符 2"/>
          <p:cNvSpPr>
            <a:spLocks noGrp="1"/>
          </p:cNvSpPr>
          <p:nvPr>
            <p:ph idx="1"/>
          </p:nvPr>
        </p:nvSpPr>
        <p:spPr/>
        <p:txBody>
          <a:bodyPr/>
          <a:lstStyle/>
          <a:p>
            <a:r>
              <a:rPr lang="en-US" altLang="zh-CN" dirty="0"/>
              <a:t>Security is a </a:t>
            </a:r>
            <a:r>
              <a:rPr lang="en-US" altLang="zh-CN" dirty="0">
                <a:solidFill>
                  <a:srgbClr val="0096FF"/>
                </a:solidFill>
              </a:rPr>
              <a:t>negative</a:t>
            </a:r>
            <a:r>
              <a:rPr lang="en-US" altLang="zh-CN" dirty="0"/>
              <a:t> </a:t>
            </a:r>
            <a:r>
              <a:rPr lang="en-US" altLang="zh-CN" dirty="0">
                <a:solidFill>
                  <a:srgbClr val="0096FF"/>
                </a:solidFill>
              </a:rPr>
              <a:t>goal</a:t>
            </a:r>
          </a:p>
          <a:p>
            <a:pPr lvl="1"/>
            <a:r>
              <a:rPr lang="en-US" altLang="zh-CN" dirty="0"/>
              <a:t>How to make a program not do something?</a:t>
            </a:r>
          </a:p>
          <a:p>
            <a:pPr lvl="1"/>
            <a:r>
              <a:rPr lang="en-US" altLang="zh-CN" dirty="0"/>
              <a:t>E.g., not execute any code from user, not leak some secret from memory, etc.</a:t>
            </a:r>
          </a:p>
          <a:p>
            <a:r>
              <a:rPr lang="en-US" altLang="zh-CN" dirty="0"/>
              <a:t>Hardware features based security</a:t>
            </a:r>
          </a:p>
          <a:p>
            <a:pPr lvl="1"/>
            <a:r>
              <a:rPr lang="en-US" altLang="zh-CN" dirty="0"/>
              <a:t>Fixed and robust (hopefully)</a:t>
            </a:r>
          </a:p>
          <a:p>
            <a:pPr lvl="1"/>
            <a:r>
              <a:rPr lang="en-US" altLang="zh-CN" dirty="0"/>
              <a:t>More efficient</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a:t>
            </a:fld>
            <a:endParaRPr lang="zh-CN" altLang="en-US"/>
          </a:p>
        </p:txBody>
      </p:sp>
    </p:spTree>
    <p:extLst>
      <p:ext uri="{BB962C8B-B14F-4D97-AF65-F5344CB8AC3E}">
        <p14:creationId xmlns:p14="http://schemas.microsoft.com/office/powerpoint/2010/main" val="653609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Consumption</a:t>
            </a:r>
            <a:endParaRPr lang="zh-CN" altLang="en-US" dirty="0"/>
          </a:p>
        </p:txBody>
      </p:sp>
      <p:sp>
        <p:nvSpPr>
          <p:cNvPr id="3" name="内容占位符 2"/>
          <p:cNvSpPr>
            <a:spLocks noGrp="1"/>
          </p:cNvSpPr>
          <p:nvPr>
            <p:ph idx="1"/>
          </p:nvPr>
        </p:nvSpPr>
        <p:spPr/>
        <p:txBody>
          <a:bodyPr>
            <a:normAutofit/>
          </a:bodyPr>
          <a:lstStyle/>
          <a:p>
            <a:r>
              <a:rPr lang="en-US" altLang="zh-CN" sz="2000" dirty="0"/>
              <a:t>Bounds tables can consume and reference a lot of memory</a:t>
            </a:r>
          </a:p>
          <a:p>
            <a:pPr lvl="1"/>
            <a:r>
              <a:rPr lang="en-US" altLang="zh-CN" sz="2000" dirty="0"/>
              <a:t>A one-page (4 KB) data structure entirely filled with pointers will consume four pages (16 KB) of bounds tables because each bounds table entry contains four pointers' worth of data</a:t>
            </a:r>
          </a:p>
          <a:p>
            <a:pPr lvl="1"/>
            <a:r>
              <a:rPr lang="en-US" altLang="zh-CN" sz="2000" dirty="0"/>
              <a:t>In the worst case, bounds tables can cause an application to consume </a:t>
            </a:r>
            <a:r>
              <a:rPr lang="en-US" altLang="zh-CN" sz="2000" b="1" dirty="0">
                <a:solidFill>
                  <a:srgbClr val="0096FF"/>
                </a:solidFill>
              </a:rPr>
              <a:t>500%</a:t>
            </a:r>
            <a:r>
              <a:rPr lang="en-US" altLang="zh-CN" sz="2000" dirty="0"/>
              <a:t> more memory compared to if the application was not using MPX</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20</a:t>
            </a:fld>
            <a:endParaRPr lang="zh-CN" altLang="en-US"/>
          </a:p>
        </p:txBody>
      </p:sp>
    </p:spTree>
    <p:extLst>
      <p:ext uri="{BB962C8B-B14F-4D97-AF65-F5344CB8AC3E}">
        <p14:creationId xmlns:p14="http://schemas.microsoft.com/office/powerpoint/2010/main" val="239801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of MPX</a:t>
            </a:r>
            <a:endParaRPr lang="zh-CN" altLang="en-US" dirty="0"/>
          </a:p>
        </p:txBody>
      </p:sp>
      <p:sp>
        <p:nvSpPr>
          <p:cNvPr id="3" name="内容占位符 2"/>
          <p:cNvSpPr>
            <a:spLocks noGrp="1"/>
          </p:cNvSpPr>
          <p:nvPr>
            <p:ph idx="1"/>
          </p:nvPr>
        </p:nvSpPr>
        <p:spPr/>
        <p:txBody>
          <a:bodyPr>
            <a:normAutofit/>
          </a:bodyPr>
          <a:lstStyle/>
          <a:p>
            <a:r>
              <a:rPr lang="en-US" altLang="zh-CN" sz="2400" dirty="0"/>
              <a:t>While the bounds-checking itself is very efficient, the usage of many bounds is not</a:t>
            </a:r>
          </a:p>
          <a:p>
            <a:pPr lvl="1"/>
            <a:r>
              <a:rPr lang="en-US" altLang="zh-CN" sz="2000" dirty="0"/>
              <a:t>For instance, GCC's implementation of MPX buffer checking frequently spills bounds registers to memory</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21</a:t>
            </a:fld>
            <a:endParaRPr lang="zh-CN" altLang="en-US"/>
          </a:p>
        </p:txBody>
      </p:sp>
    </p:spTree>
    <p:extLst>
      <p:ext uri="{BB962C8B-B14F-4D97-AF65-F5344CB8AC3E}">
        <p14:creationId xmlns:p14="http://schemas.microsoft.com/office/powerpoint/2010/main" val="361415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Use MPX?</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22</a:t>
            </a:fld>
            <a:endParaRPr lang="zh-CN" altLang="en-US"/>
          </a:p>
        </p:txBody>
      </p:sp>
      <p:sp>
        <p:nvSpPr>
          <p:cNvPr id="5" name="Rectangle 1"/>
          <p:cNvSpPr>
            <a:spLocks noChangeArrowheads="1"/>
          </p:cNvSpPr>
          <p:nvPr/>
        </p:nvSpPr>
        <p:spPr bwMode="auto">
          <a:xfrm>
            <a:off x="251520" y="1705372"/>
            <a:ext cx="8784976" cy="2734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97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make CFLAGS=</a:t>
            </a:r>
            <a:r>
              <a:rPr kumimoji="0" lang="en-US" altLang="zh-CN" sz="1600" b="0" i="0" u="none" strike="noStrike" cap="none" normalizeH="0" baseline="0" dirty="0">
                <a:ln>
                  <a:noFill/>
                </a:ln>
                <a:solidFill>
                  <a:srgbClr val="800000"/>
                </a:solidFill>
                <a:effectLst/>
                <a:latin typeface="Consolas" panose="020B0609020204030204" pitchFamily="49" charset="0"/>
                <a:ea typeface="inherit"/>
              </a:rPr>
              <a:t>"</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-mmpx -fcheck-pointer-bounds -lmpx</a:t>
            </a:r>
            <a:r>
              <a:rPr kumimoji="0" lang="en-US" altLang="zh-CN" sz="1600" b="0" i="0" u="none" strike="noStrike" cap="none" normalizeH="0" baseline="0" dirty="0">
                <a:ln>
                  <a:noFill/>
                </a:ln>
                <a:solidFill>
                  <a:srgbClr val="800000"/>
                </a:solidFill>
                <a:effectLst/>
                <a:latin typeface="Consolas" panose="020B0609020204030204" pitchFamily="49" charset="0"/>
                <a:ea typeface="inherit"/>
              </a:rPr>
              <a:t>"</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LDFLAGS=</a:t>
            </a:r>
            <a:r>
              <a:rPr kumimoji="0" lang="en-US" altLang="zh-CN" sz="1600" b="0" i="0" u="none" strike="noStrike" cap="none" normalizeH="0" baseline="0" dirty="0">
                <a:ln>
                  <a:noFill/>
                </a:ln>
                <a:solidFill>
                  <a:srgbClr val="800000"/>
                </a:solidFill>
                <a:effectLst/>
                <a:latin typeface="Consolas" panose="020B0609020204030204" pitchFamily="49" charset="0"/>
                <a:ea typeface="inherit"/>
              </a:rPr>
              <a:t>"</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-lmpxwrappers -lmpx</a:t>
            </a:r>
            <a:r>
              <a:rPr kumimoji="0" lang="en-US" altLang="zh-CN" sz="1600" b="0" i="0" u="none" strike="noStrike" cap="none" normalizeH="0" baseline="0" dirty="0">
                <a:ln>
                  <a:noFill/>
                </a:ln>
                <a:solidFill>
                  <a:srgbClr val="800000"/>
                </a:solidFill>
                <a:effectLst/>
                <a:latin typeface="Consolas" panose="020B0609020204030204" pitchFamily="49" charset="0"/>
                <a:ea typeface="inherit"/>
              </a:rPr>
              <a:t>"</a:t>
            </a:r>
            <a:r>
              <a:rPr kumimoji="0" lang="zh-CN" altLang="zh-CN" sz="9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51520" y="2425452"/>
            <a:ext cx="8784976" cy="25853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Consolas" panose="020B0609020204030204" pitchFamily="49" charset="0"/>
                <a:ea typeface="inherit"/>
              </a:rPr>
              <a:t># ldd ./mpx-out-of-bounds </a:t>
            </a:r>
            <a:endParaRPr kumimoji="0" lang="en-US" altLang="zh-CN" sz="1600" b="0" i="0" u="none" strike="noStrike" cap="none" normalizeH="0" baseline="0" dirty="0">
              <a:ln>
                <a:noFill/>
              </a:ln>
              <a:solidFill>
                <a:srgbClr val="80808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linux-vdso.so.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1</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0x00007ffc4f5aa000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endParaRPr kumimoji="0" lang="en-US" altLang="zh-CN" sz="1600" b="0" i="0" u="none" strike="noStrike" cap="none" normalizeH="0" baseline="0" dirty="0">
              <a:ln>
                <a:noFill/>
              </a:ln>
              <a:solidFill>
                <a:srgbClr val="00000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libmpx.so.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=&gt; /lib64/libmpx.so.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0x00007ff42d223000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endParaRPr kumimoji="0" lang="en-US" altLang="zh-CN" sz="1600" b="0" i="0" u="none" strike="noStrike" cap="none" normalizeH="0" baseline="0" dirty="0">
              <a:ln>
                <a:noFill/>
              </a:ln>
              <a:solidFill>
                <a:srgbClr val="00000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libmpxwrappers.so.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=&gt; /lib64/libmpxwrappers.so.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0x00007ff42d021000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endParaRPr kumimoji="0" lang="en-US" altLang="zh-CN" sz="1600" b="0" i="0" u="none" strike="noStrike" cap="none" normalizeH="0" baseline="0" dirty="0">
              <a:ln>
                <a:noFill/>
              </a:ln>
              <a:solidFill>
                <a:srgbClr val="00000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libc.so.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6</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=&gt; /lib64/libc.so.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6</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0x00007ff42cc5f000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endParaRPr kumimoji="0" lang="en-US" altLang="zh-CN" sz="1600" b="0" i="0" u="none" strike="noStrike" cap="none" normalizeH="0" baseline="0" dirty="0">
              <a:ln>
                <a:noFill/>
              </a:ln>
              <a:solidFill>
                <a:srgbClr val="00000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libpthread.so.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=&gt; /lib64/libpthread.so.</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0x00007ff42ca42000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endParaRPr kumimoji="0" lang="en-US" altLang="zh-CN" sz="1600" b="0" i="0" u="none" strike="noStrike" cap="none" normalizeH="0" baseline="0" dirty="0">
              <a:ln>
                <a:noFill/>
              </a:ln>
              <a:solidFill>
                <a:srgbClr val="000000"/>
              </a:solidFill>
              <a:effectLst/>
              <a:latin typeface="Consolas" panose="020B0609020204030204" pitchFamily="49" charset="0"/>
              <a:ea typeface="inheri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/lib64/ld-linux-x86-</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64.so</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2</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 (</a:t>
            </a:r>
            <a:r>
              <a:rPr kumimoji="0" lang="zh-CN" altLang="zh-CN" sz="1600" b="0" i="0" u="none" strike="noStrike" cap="none" normalizeH="0" baseline="0" dirty="0">
                <a:ln>
                  <a:noFill/>
                </a:ln>
                <a:solidFill>
                  <a:srgbClr val="800000"/>
                </a:solidFill>
                <a:effectLst/>
                <a:latin typeface="Consolas" panose="020B0609020204030204" pitchFamily="49" charset="0"/>
                <a:ea typeface="inherit"/>
              </a:rPr>
              <a:t>0x0000558cb43be000</a:t>
            </a:r>
            <a:r>
              <a:rPr kumimoji="0" lang="zh-CN" altLang="zh-CN" sz="1600" b="0" i="0" u="none" strike="noStrike" cap="none" normalizeH="0" baseline="0" dirty="0">
                <a:ln>
                  <a:noFill/>
                </a:ln>
                <a:solidFill>
                  <a:srgbClr val="000000"/>
                </a:solidFill>
                <a:effectLst/>
                <a:latin typeface="Consolas" panose="020B0609020204030204" pitchFamily="49" charset="0"/>
                <a:ea typeface="inherit"/>
              </a:rPr>
              <a:t>)</a:t>
            </a:r>
            <a:r>
              <a:rPr kumimoji="0" lang="zh-CN" altLang="zh-CN" sz="9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009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MPK</a:t>
            </a:r>
            <a:endParaRPr lang="zh-CN" altLang="en-US" dirty="0"/>
          </a:p>
        </p:txBody>
      </p:sp>
      <p:sp>
        <p:nvSpPr>
          <p:cNvPr id="6" name="文本占位符 5"/>
          <p:cNvSpPr>
            <a:spLocks noGrp="1"/>
          </p:cNvSpPr>
          <p:nvPr>
            <p:ph type="body" idx="1"/>
          </p:nvPr>
        </p:nvSpPr>
        <p:spPr/>
        <p:txBody>
          <a:bodyPr/>
          <a:lstStyle/>
          <a:p>
            <a:r>
              <a:rPr lang="en-US" altLang="zh-CN" dirty="0"/>
              <a:t>MPK: Memory Protection Keys</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23</a:t>
            </a:fld>
            <a:endParaRPr lang="zh-CN" altLang="en-US"/>
          </a:p>
        </p:txBody>
      </p:sp>
    </p:spTree>
    <p:extLst>
      <p:ext uri="{BB962C8B-B14F-4D97-AF65-F5344CB8AC3E}">
        <p14:creationId xmlns:p14="http://schemas.microsoft.com/office/powerpoint/2010/main" val="3910143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MPK: Memory Protection Keys</a:t>
            </a:r>
            <a:endParaRPr lang="zh-CN" altLang="en-US" dirty="0"/>
          </a:p>
        </p:txBody>
      </p:sp>
      <p:sp>
        <p:nvSpPr>
          <p:cNvPr id="6" name="内容占位符 5"/>
          <p:cNvSpPr>
            <a:spLocks noGrp="1"/>
          </p:cNvSpPr>
          <p:nvPr>
            <p:ph idx="1"/>
          </p:nvPr>
        </p:nvSpPr>
        <p:spPr/>
        <p:txBody>
          <a:bodyPr>
            <a:normAutofit fontScale="77500" lnSpcReduction="20000"/>
          </a:bodyPr>
          <a:lstStyle/>
          <a:p>
            <a:r>
              <a:rPr lang="en-US" altLang="zh-CN" dirty="0"/>
              <a:t>With MPK, every page belongs to one of 16 domains</a:t>
            </a:r>
          </a:p>
          <a:p>
            <a:pPr lvl="1"/>
            <a:r>
              <a:rPr lang="en-US" altLang="zh-CN" dirty="0"/>
              <a:t>A domain is determined by 4 bits in every page-table entry (referred to as the protection key)</a:t>
            </a:r>
          </a:p>
          <a:p>
            <a:r>
              <a:rPr lang="en-US" altLang="zh-CN" dirty="0"/>
              <a:t>For every domain, there are two bits in a special register (</a:t>
            </a:r>
            <a:r>
              <a:rPr lang="en-US" altLang="zh-CN" b="1" dirty="0" err="1">
                <a:solidFill>
                  <a:srgbClr val="0096FF"/>
                </a:solidFill>
              </a:rPr>
              <a:t>pkru</a:t>
            </a:r>
            <a:r>
              <a:rPr lang="en-US" altLang="zh-CN" dirty="0"/>
              <a:t>)</a:t>
            </a:r>
          </a:p>
          <a:p>
            <a:pPr lvl="1"/>
            <a:r>
              <a:rPr lang="en-US" altLang="zh-CN" dirty="0"/>
              <a:t>Denote whether pages associated with that key can be read or written</a:t>
            </a:r>
          </a:p>
          <a:p>
            <a:r>
              <a:rPr lang="en-US" altLang="zh-CN" dirty="0"/>
              <a:t>Kernel and application</a:t>
            </a:r>
          </a:p>
          <a:p>
            <a:pPr lvl="1"/>
            <a:r>
              <a:rPr lang="en-US" altLang="zh-CN" dirty="0"/>
              <a:t>Only the kernel can change the key of a page</a:t>
            </a:r>
          </a:p>
          <a:p>
            <a:pPr lvl="1"/>
            <a:r>
              <a:rPr lang="en-US" altLang="zh-CN" dirty="0"/>
              <a:t>Application can read and write the </a:t>
            </a:r>
            <a:r>
              <a:rPr lang="en-US" altLang="zh-CN" b="1" dirty="0" err="1">
                <a:solidFill>
                  <a:srgbClr val="0096FF"/>
                </a:solidFill>
              </a:rPr>
              <a:t>pkru</a:t>
            </a:r>
            <a:r>
              <a:rPr lang="en-US" altLang="zh-CN" dirty="0"/>
              <a:t> register using the </a:t>
            </a:r>
            <a:r>
              <a:rPr lang="en-US" altLang="zh-CN" i="1" dirty="0" err="1">
                <a:solidFill>
                  <a:srgbClr val="0096FF"/>
                </a:solidFill>
              </a:rPr>
              <a:t>rdpkru</a:t>
            </a:r>
            <a:r>
              <a:rPr lang="en-US" altLang="zh-CN" dirty="0"/>
              <a:t> and </a:t>
            </a:r>
            <a:r>
              <a:rPr lang="en-US" altLang="zh-CN" i="1" dirty="0" err="1">
                <a:solidFill>
                  <a:srgbClr val="0096FF"/>
                </a:solidFill>
              </a:rPr>
              <a:t>wrpkru</a:t>
            </a:r>
            <a:r>
              <a:rPr lang="en-US" altLang="zh-CN" dirty="0"/>
              <a:t> instructions respectively</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24</a:t>
            </a:fld>
            <a:endParaRPr lang="zh-CN" altLang="en-US"/>
          </a:p>
        </p:txBody>
      </p:sp>
    </p:spTree>
    <p:extLst>
      <p:ext uri="{BB962C8B-B14F-4D97-AF65-F5344CB8AC3E}">
        <p14:creationId xmlns:p14="http://schemas.microsoft.com/office/powerpoint/2010/main" val="290835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MPK: Memory Protection Keys</a:t>
            </a:r>
            <a:endParaRPr lang="zh-CN" altLang="en-US" dirty="0"/>
          </a:p>
        </p:txBody>
      </p:sp>
      <p:sp>
        <p:nvSpPr>
          <p:cNvPr id="3" name="内容占位符 2"/>
          <p:cNvSpPr>
            <a:spLocks noGrp="1"/>
          </p:cNvSpPr>
          <p:nvPr>
            <p:ph idx="1"/>
          </p:nvPr>
        </p:nvSpPr>
        <p:spPr/>
        <p:txBody>
          <a:bodyPr>
            <a:normAutofit/>
          </a:bodyPr>
          <a:lstStyle/>
          <a:p>
            <a:r>
              <a:rPr lang="en-US" altLang="zh-CN" sz="2000" dirty="0"/>
              <a:t>Isolation can be enabled using MPK by placing the sensitive data in pages that have a particular protection key, forming the sensitive domain</a:t>
            </a:r>
          </a:p>
          <a:p>
            <a:r>
              <a:rPr lang="en-US" altLang="zh-CN" sz="2000" dirty="0"/>
              <a:t>An appropriate instrumentation enables reads and/or writes to the data by setting the access disable and write-disable bits, respectively, using </a:t>
            </a:r>
            <a:r>
              <a:rPr lang="en-US" altLang="zh-CN" sz="2000" i="1" dirty="0" err="1">
                <a:solidFill>
                  <a:srgbClr val="0096FF"/>
                </a:solidFill>
              </a:rPr>
              <a:t>wrpkru</a:t>
            </a:r>
            <a:endParaRPr lang="en-US" altLang="zh-CN" sz="2000" i="1" dirty="0">
              <a:solidFill>
                <a:srgbClr val="0096FF"/>
              </a:solidFill>
            </a:endParaRPr>
          </a:p>
          <a:p>
            <a:pPr lvl="1"/>
            <a:r>
              <a:rPr lang="en-US" altLang="zh-CN" sz="1800" dirty="0"/>
              <a:t>As long as these bits are unset, the sensitive domain is accessible</a:t>
            </a:r>
          </a:p>
          <a:p>
            <a:pPr lvl="1"/>
            <a:r>
              <a:rPr lang="en-US" altLang="zh-CN" sz="1800" dirty="0"/>
              <a:t>By setting the bits back, the sensitive domain is disabled, making only the non-sensitive domain available</a:t>
            </a:r>
            <a:endParaRPr lang="zh-CN" altLang="en-US" sz="1800" dirty="0"/>
          </a:p>
          <a:p>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25</a:t>
            </a:fld>
            <a:endParaRPr lang="zh-CN" altLang="en-US"/>
          </a:p>
        </p:txBody>
      </p:sp>
    </p:spTree>
    <p:extLst>
      <p:ext uri="{BB962C8B-B14F-4D97-AF65-F5344CB8AC3E}">
        <p14:creationId xmlns:p14="http://schemas.microsoft.com/office/powerpoint/2010/main" val="33726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MPK is not "New"</a:t>
            </a:r>
            <a:endParaRPr lang="zh-CN" altLang="en-US" dirty="0"/>
          </a:p>
        </p:txBody>
      </p:sp>
      <p:sp>
        <p:nvSpPr>
          <p:cNvPr id="3" name="内容占位符 2"/>
          <p:cNvSpPr>
            <a:spLocks noGrp="1"/>
          </p:cNvSpPr>
          <p:nvPr>
            <p:ph idx="1"/>
          </p:nvPr>
        </p:nvSpPr>
        <p:spPr/>
        <p:txBody>
          <a:bodyPr>
            <a:normAutofit/>
          </a:bodyPr>
          <a:lstStyle/>
          <a:p>
            <a:r>
              <a:rPr lang="en-US" altLang="zh-CN" sz="2400" dirty="0"/>
              <a:t>Similar software implementation: using </a:t>
            </a:r>
            <a:r>
              <a:rPr lang="en-US" altLang="zh-CN" sz="2400" dirty="0" err="1">
                <a:solidFill>
                  <a:srgbClr val="0096FF"/>
                </a:solidFill>
              </a:rPr>
              <a:t>mprotect</a:t>
            </a:r>
            <a:r>
              <a:rPr lang="en-US" altLang="zh-CN" sz="2400" dirty="0">
                <a:solidFill>
                  <a:srgbClr val="0096FF"/>
                </a:solidFill>
              </a:rPr>
              <a:t>()</a:t>
            </a:r>
          </a:p>
          <a:p>
            <a:pPr lvl="1"/>
            <a:r>
              <a:rPr lang="en-US" altLang="zh-CN" sz="2000" dirty="0"/>
              <a:t>Application can already change the permission of pages</a:t>
            </a:r>
          </a:p>
          <a:p>
            <a:pPr lvl="1"/>
            <a:r>
              <a:rPr lang="en-US" altLang="zh-CN" sz="2000" dirty="0"/>
              <a:t>Why is MPK needed?</a:t>
            </a:r>
          </a:p>
          <a:p>
            <a:r>
              <a:rPr lang="en-US" altLang="zh-CN" sz="2200" dirty="0"/>
              <a:t>Hardware for efficiency</a:t>
            </a:r>
          </a:p>
          <a:p>
            <a:pPr lvl="1"/>
            <a:r>
              <a:rPr lang="en-US" altLang="zh-CN" sz="2000" dirty="0"/>
              <a:t>Page table entries are expensive to manipulate</a:t>
            </a:r>
          </a:p>
          <a:p>
            <a:pPr lvl="2"/>
            <a:r>
              <a:rPr lang="en-US" altLang="zh-CN" sz="1600" dirty="0"/>
              <a:t>Require system call</a:t>
            </a:r>
          </a:p>
          <a:p>
            <a:pPr lvl="2"/>
            <a:r>
              <a:rPr lang="en-US" altLang="zh-CN" sz="1600" dirty="0"/>
              <a:t>A change requires invalidating translation lookaside buffer (TLB)</a:t>
            </a:r>
          </a:p>
          <a:p>
            <a:pPr lvl="1"/>
            <a:r>
              <a:rPr lang="en-US" altLang="zh-CN" sz="2000" dirty="0"/>
              <a:t>Using MPK, application can frequently change memory permission</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26</a:t>
            </a:fld>
            <a:endParaRPr lang="zh-CN" altLang="en-US"/>
          </a:p>
        </p:txBody>
      </p:sp>
    </p:spTree>
    <p:extLst>
      <p:ext uri="{BB962C8B-B14F-4D97-AF65-F5344CB8AC3E}">
        <p14:creationId xmlns:p14="http://schemas.microsoft.com/office/powerpoint/2010/main" val="1484471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Use Cases of MPK?</a:t>
            </a:r>
            <a:endParaRPr lang="zh-CN" altLang="en-US" dirty="0"/>
          </a:p>
        </p:txBody>
      </p:sp>
      <p:sp>
        <p:nvSpPr>
          <p:cNvPr id="3" name="内容占位符 2"/>
          <p:cNvSpPr>
            <a:spLocks noGrp="1"/>
          </p:cNvSpPr>
          <p:nvPr>
            <p:ph idx="1"/>
          </p:nvPr>
        </p:nvSpPr>
        <p:spPr/>
        <p:txBody>
          <a:bodyPr>
            <a:normAutofit/>
          </a:bodyPr>
          <a:lstStyle/>
          <a:p>
            <a:r>
              <a:rPr lang="en-US" altLang="zh-CN" sz="2400" dirty="0"/>
              <a:t>Use case 1: </a:t>
            </a:r>
            <a:r>
              <a:rPr lang="en-US" altLang="zh-CN" sz="2400" b="1" dirty="0">
                <a:solidFill>
                  <a:srgbClr val="0096FF"/>
                </a:solidFill>
              </a:rPr>
              <a:t>protect critical data</a:t>
            </a:r>
          </a:p>
          <a:p>
            <a:pPr lvl="1"/>
            <a:r>
              <a:rPr lang="en-US" altLang="zh-CN" sz="2000" dirty="0"/>
              <a:t>Handling of sensitive cryptographic data</a:t>
            </a:r>
          </a:p>
          <a:p>
            <a:pPr lvl="1"/>
            <a:r>
              <a:rPr lang="en-US" altLang="zh-CN" sz="2000" dirty="0"/>
              <a:t>Only enable access to private key during encryption</a:t>
            </a:r>
          </a:p>
          <a:p>
            <a:r>
              <a:rPr lang="en-US" altLang="zh-CN" sz="2400" dirty="0"/>
              <a:t>Use case 2: </a:t>
            </a:r>
            <a:r>
              <a:rPr lang="en-US" altLang="zh-CN" sz="2400" b="1" dirty="0">
                <a:solidFill>
                  <a:srgbClr val="0096FF"/>
                </a:solidFill>
              </a:rPr>
              <a:t>prevent data corruption</a:t>
            </a:r>
          </a:p>
          <a:p>
            <a:pPr lvl="1"/>
            <a:r>
              <a:rPr lang="en-US" altLang="zh-CN" sz="2000" dirty="0"/>
              <a:t>In-memory database prevents writes most of the time</a:t>
            </a:r>
          </a:p>
          <a:p>
            <a:pPr lvl="1"/>
            <a:r>
              <a:rPr lang="en-US" altLang="zh-CN" sz="2000" dirty="0"/>
              <a:t>Only enable changing data when needs to change</a:t>
            </a:r>
          </a:p>
          <a:p>
            <a:pPr lvl="1"/>
            <a:r>
              <a:rPr lang="en-US" altLang="zh-CN" sz="2000" dirty="0"/>
              <a:t>Changing protection on gigabytes using </a:t>
            </a:r>
            <a:r>
              <a:rPr lang="en-US" altLang="zh-CN" sz="2000" i="1" dirty="0" err="1"/>
              <a:t>mprotect</a:t>
            </a:r>
            <a:r>
              <a:rPr lang="en-US" altLang="zh-CN" sz="2000" i="1" dirty="0"/>
              <a:t>()</a:t>
            </a:r>
            <a:r>
              <a:rPr lang="en-US" altLang="zh-CN" sz="2000" dirty="0"/>
              <a:t> is too slow</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27</a:t>
            </a:fld>
            <a:endParaRPr lang="zh-CN" altLang="en-US"/>
          </a:p>
        </p:txBody>
      </p:sp>
    </p:spTree>
    <p:extLst>
      <p:ext uri="{BB962C8B-B14F-4D97-AF65-F5344CB8AC3E}">
        <p14:creationId xmlns:p14="http://schemas.microsoft.com/office/powerpoint/2010/main" val="20839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 PA</a:t>
            </a:r>
            <a:endParaRPr lang="zh-CN" altLang="en-US" dirty="0"/>
          </a:p>
        </p:txBody>
      </p:sp>
      <p:sp>
        <p:nvSpPr>
          <p:cNvPr id="3" name="文本占位符 2"/>
          <p:cNvSpPr>
            <a:spLocks noGrp="1"/>
          </p:cNvSpPr>
          <p:nvPr>
            <p:ph type="body" idx="1"/>
          </p:nvPr>
        </p:nvSpPr>
        <p:spPr/>
        <p:txBody>
          <a:bodyPr/>
          <a:lstStyle/>
          <a:p>
            <a:r>
              <a:rPr lang="en-US" altLang="zh-CN" dirty="0"/>
              <a:t>PA: Pointer Authentication</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28</a:t>
            </a:fld>
            <a:endParaRPr lang="zh-CN" altLang="en-US"/>
          </a:p>
        </p:txBody>
      </p:sp>
    </p:spTree>
    <p:extLst>
      <p:ext uri="{BB962C8B-B14F-4D97-AF65-F5344CB8AC3E}">
        <p14:creationId xmlns:p14="http://schemas.microsoft.com/office/powerpoint/2010/main" val="4215981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ARM Pointer Authentication</a:t>
            </a:r>
            <a:endParaRPr lang="zh-CN" altLang="en-US" dirty="0"/>
          </a:p>
        </p:txBody>
      </p:sp>
      <p:sp>
        <p:nvSpPr>
          <p:cNvPr id="6" name="内容占位符 5"/>
          <p:cNvSpPr>
            <a:spLocks noGrp="1"/>
          </p:cNvSpPr>
          <p:nvPr>
            <p:ph idx="1"/>
          </p:nvPr>
        </p:nvSpPr>
        <p:spPr/>
        <p:txBody>
          <a:bodyPr>
            <a:normAutofit/>
          </a:bodyPr>
          <a:lstStyle/>
          <a:p>
            <a:r>
              <a:rPr lang="en-US" altLang="zh-CN" sz="2400" dirty="0"/>
              <a:t>ARM64 only use 40 bits out of 64 bits</a:t>
            </a:r>
          </a:p>
          <a:p>
            <a:pPr lvl="1"/>
            <a:r>
              <a:rPr lang="en-US" altLang="zh-CN" sz="2000" dirty="0"/>
              <a:t>On an ARM64 Linux system using three-level page tables, only the bottom 40 bits are used, while the remaining 24 are equal to the highest significant bit</a:t>
            </a:r>
          </a:p>
          <a:p>
            <a:pPr lvl="1"/>
            <a:r>
              <a:rPr lang="en-US" altLang="zh-CN" sz="2000" dirty="0"/>
              <a:t>The 40-bit address is sign-extended to 64 bits</a:t>
            </a:r>
          </a:p>
          <a:p>
            <a:pPr lvl="1"/>
            <a:r>
              <a:rPr lang="en-US" altLang="zh-CN" sz="2000" dirty="0"/>
              <a:t>Those uppermost bits (or a subset thereof) could be put to other uses, including holding an authentication code</a:t>
            </a:r>
          </a:p>
          <a:p>
            <a:r>
              <a:rPr lang="en-US" altLang="zh-CN" sz="2200" dirty="0"/>
              <a:t>Use the 24 bits for security!</a:t>
            </a:r>
            <a:endParaRPr lang="zh-CN" altLang="en-US" sz="22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29</a:t>
            </a:fld>
            <a:endParaRPr lang="zh-CN" altLang="en-US"/>
          </a:p>
        </p:txBody>
      </p:sp>
    </p:spTree>
    <p:extLst>
      <p:ext uri="{BB962C8B-B14F-4D97-AF65-F5344CB8AC3E}">
        <p14:creationId xmlns:p14="http://schemas.microsoft.com/office/powerpoint/2010/main" val="151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SMEP/SMAP</a:t>
            </a:r>
            <a:endParaRPr lang="zh-CN" altLang="en-US" dirty="0"/>
          </a:p>
        </p:txBody>
      </p:sp>
      <p:sp>
        <p:nvSpPr>
          <p:cNvPr id="7" name="文本占位符 6"/>
          <p:cNvSpPr>
            <a:spLocks noGrp="1"/>
          </p:cNvSpPr>
          <p:nvPr>
            <p:ph type="body" idx="1"/>
          </p:nvPr>
        </p:nvSpPr>
        <p:spPr/>
        <p:txBody>
          <a:bodyPr/>
          <a:lstStyle/>
          <a:p>
            <a:r>
              <a:rPr lang="en-US" altLang="zh-CN" dirty="0"/>
              <a:t>SMEP: Supervisor Mode Execution Prevention </a:t>
            </a:r>
          </a:p>
          <a:p>
            <a:r>
              <a:rPr lang="en-US" altLang="zh-CN" dirty="0"/>
              <a:t>SMAP: Supervisor Mode Access Prevention </a:t>
            </a:r>
          </a:p>
        </p:txBody>
      </p:sp>
      <p:sp>
        <p:nvSpPr>
          <p:cNvPr id="8" name="灯片编号占位符 7"/>
          <p:cNvSpPr>
            <a:spLocks noGrp="1"/>
          </p:cNvSpPr>
          <p:nvPr>
            <p:ph type="sldNum" sz="quarter" idx="12"/>
          </p:nvPr>
        </p:nvSpPr>
        <p:spPr/>
        <p:txBody>
          <a:bodyPr/>
          <a:lstStyle/>
          <a:p>
            <a:fld id="{ADE361C3-C043-4A6E-BDCE-8DA1E7D90A3B}" type="slidenum">
              <a:rPr lang="zh-CN" altLang="en-US" smtClean="0"/>
              <a:t>3</a:t>
            </a:fld>
            <a:endParaRPr lang="zh-CN" altLang="en-US"/>
          </a:p>
        </p:txBody>
      </p:sp>
    </p:spTree>
    <p:extLst>
      <p:ext uri="{BB962C8B-B14F-4D97-AF65-F5344CB8AC3E}">
        <p14:creationId xmlns:p14="http://schemas.microsoft.com/office/powerpoint/2010/main" val="254761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Management</a:t>
            </a:r>
            <a:endParaRPr lang="zh-CN" altLang="en-US" dirty="0"/>
          </a:p>
        </p:txBody>
      </p:sp>
      <p:sp>
        <p:nvSpPr>
          <p:cNvPr id="3" name="内容占位符 2"/>
          <p:cNvSpPr>
            <a:spLocks noGrp="1"/>
          </p:cNvSpPr>
          <p:nvPr>
            <p:ph idx="1"/>
          </p:nvPr>
        </p:nvSpPr>
        <p:spPr/>
        <p:txBody>
          <a:bodyPr>
            <a:noAutofit/>
          </a:bodyPr>
          <a:lstStyle/>
          <a:p>
            <a:r>
              <a:rPr lang="en-US" altLang="zh-CN" sz="2400" dirty="0"/>
              <a:t>PA defines five keys</a:t>
            </a:r>
          </a:p>
          <a:p>
            <a:pPr lvl="1"/>
            <a:r>
              <a:rPr lang="en-US" altLang="zh-CN" sz="1800" dirty="0"/>
              <a:t>Four keys for PAC* and AUT* instructions (combination of instruction/data and A/B keys),</a:t>
            </a:r>
          </a:p>
          <a:p>
            <a:pPr lvl="1"/>
            <a:r>
              <a:rPr lang="en-US" altLang="zh-CN" sz="1800" dirty="0"/>
              <a:t>One key for use with the general purpose PACGA instruction</a:t>
            </a:r>
          </a:p>
          <a:p>
            <a:r>
              <a:rPr lang="en-US" altLang="zh-CN" sz="2400" dirty="0"/>
              <a:t>Key storage</a:t>
            </a:r>
          </a:p>
          <a:p>
            <a:pPr lvl="1"/>
            <a:r>
              <a:rPr lang="en-US" altLang="zh-CN" sz="1800" dirty="0"/>
              <a:t>Stored in internal registers and are not accessible by EL0 (user mode)</a:t>
            </a:r>
          </a:p>
          <a:p>
            <a:pPr lvl="1"/>
            <a:r>
              <a:rPr lang="en-US" altLang="zh-CN" sz="1800" dirty="0"/>
              <a:t>The software (EL1, EL2 and EL3) is required to switch keys between exception levels</a:t>
            </a:r>
          </a:p>
          <a:p>
            <a:pPr lvl="1"/>
            <a:r>
              <a:rPr lang="en-US" altLang="zh-CN" sz="1800" dirty="0"/>
              <a:t>Higher privilege levels control the keys for the lower privilege levels</a:t>
            </a:r>
            <a:endParaRPr lang="zh-CN" altLang="en-US" sz="18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30</a:t>
            </a:fld>
            <a:endParaRPr lang="zh-CN" altLang="en-US"/>
          </a:p>
        </p:txBody>
      </p:sp>
    </p:spTree>
    <p:extLst>
      <p:ext uri="{BB962C8B-B14F-4D97-AF65-F5344CB8AC3E}">
        <p14:creationId xmlns:p14="http://schemas.microsoft.com/office/powerpoint/2010/main" val="102569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 Instructions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PAC value creation</a:t>
            </a:r>
          </a:p>
          <a:p>
            <a:pPr lvl="1"/>
            <a:r>
              <a:rPr lang="en-US" altLang="zh-CN" dirty="0"/>
              <a:t>Write the value to the uppermost bits in a destination register alongside an address pointer value</a:t>
            </a:r>
          </a:p>
          <a:p>
            <a:r>
              <a:rPr lang="en-US" altLang="zh-CN" dirty="0"/>
              <a:t>Authentication </a:t>
            </a:r>
          </a:p>
          <a:p>
            <a:pPr lvl="1"/>
            <a:r>
              <a:rPr lang="en-US" altLang="zh-CN" dirty="0"/>
              <a:t>Validate a PAC and update the destination register with a correct or corrupt address pointer</a:t>
            </a:r>
          </a:p>
          <a:p>
            <a:pPr lvl="1"/>
            <a:r>
              <a:rPr lang="en-US" altLang="zh-CN" dirty="0"/>
              <a:t>If the authentication fails, an indirect branch or load that uses the authenticated, and corrupt, address will cause an exception</a:t>
            </a:r>
          </a:p>
          <a:p>
            <a:r>
              <a:rPr lang="en-US" altLang="zh-CN" dirty="0"/>
              <a:t>Removing a PAC value from the specified register</a:t>
            </a:r>
          </a:p>
          <a:p>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31</a:t>
            </a:fld>
            <a:endParaRPr lang="zh-CN" altLang="en-US"/>
          </a:p>
        </p:txBody>
      </p:sp>
    </p:spTree>
    <p:extLst>
      <p:ext uri="{BB962C8B-B14F-4D97-AF65-F5344CB8AC3E}">
        <p14:creationId xmlns:p14="http://schemas.microsoft.com/office/powerpoint/2010/main" val="135655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Software Stack Protection </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32</a:t>
            </a:fld>
            <a:endParaRPr lang="zh-CN" altLang="en-US"/>
          </a:p>
        </p:txBody>
      </p:sp>
      <p:pic>
        <p:nvPicPr>
          <p:cNvPr id="5" name="图片 4"/>
          <p:cNvPicPr>
            <a:picLocks noChangeAspect="1"/>
          </p:cNvPicPr>
          <p:nvPr/>
        </p:nvPicPr>
        <p:blipFill>
          <a:blip r:embed="rId2"/>
          <a:stretch>
            <a:fillRect/>
          </a:stretch>
        </p:blipFill>
        <p:spPr>
          <a:xfrm>
            <a:off x="323528" y="1489348"/>
            <a:ext cx="4032448" cy="3215401"/>
          </a:xfrm>
          <a:prstGeom prst="rect">
            <a:avLst/>
          </a:prstGeom>
        </p:spPr>
      </p:pic>
      <p:pic>
        <p:nvPicPr>
          <p:cNvPr id="6" name="图片 5"/>
          <p:cNvPicPr>
            <a:picLocks noChangeAspect="1"/>
          </p:cNvPicPr>
          <p:nvPr/>
        </p:nvPicPr>
        <p:blipFill>
          <a:blip r:embed="rId3"/>
          <a:stretch>
            <a:fillRect/>
          </a:stretch>
        </p:blipFill>
        <p:spPr>
          <a:xfrm>
            <a:off x="4472905" y="1489348"/>
            <a:ext cx="4347567" cy="2405456"/>
          </a:xfrm>
          <a:prstGeom prst="rect">
            <a:avLst/>
          </a:prstGeom>
        </p:spPr>
      </p:pic>
    </p:spTree>
    <p:extLst>
      <p:ext uri="{BB962C8B-B14F-4D97-AF65-F5344CB8AC3E}">
        <p14:creationId xmlns:p14="http://schemas.microsoft.com/office/powerpoint/2010/main" val="3931748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CET</a:t>
            </a:r>
            <a:endParaRPr lang="zh-CN" altLang="en-US" dirty="0"/>
          </a:p>
        </p:txBody>
      </p:sp>
      <p:sp>
        <p:nvSpPr>
          <p:cNvPr id="6" name="文本占位符 5"/>
          <p:cNvSpPr>
            <a:spLocks noGrp="1"/>
          </p:cNvSpPr>
          <p:nvPr>
            <p:ph type="body" idx="1"/>
          </p:nvPr>
        </p:nvSpPr>
        <p:spPr/>
        <p:txBody>
          <a:bodyPr/>
          <a:lstStyle/>
          <a:p>
            <a:r>
              <a:rPr lang="en-US" altLang="zh-CN" dirty="0"/>
              <a:t>Control-flow Enforcement Technology</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33</a:t>
            </a:fld>
            <a:endParaRPr lang="zh-CN" altLang="en-US"/>
          </a:p>
        </p:txBody>
      </p:sp>
    </p:spTree>
    <p:extLst>
      <p:ext uri="{BB962C8B-B14F-4D97-AF65-F5344CB8AC3E}">
        <p14:creationId xmlns:p14="http://schemas.microsoft.com/office/powerpoint/2010/main" val="71985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Intel CET</a:t>
            </a:r>
            <a:endParaRPr lang="zh-CN" altLang="en-US" dirty="0"/>
          </a:p>
        </p:txBody>
      </p:sp>
      <p:sp>
        <p:nvSpPr>
          <p:cNvPr id="6" name="内容占位符 5"/>
          <p:cNvSpPr>
            <a:spLocks noGrp="1"/>
          </p:cNvSpPr>
          <p:nvPr>
            <p:ph idx="1"/>
          </p:nvPr>
        </p:nvSpPr>
        <p:spPr/>
        <p:txBody>
          <a:bodyPr/>
          <a:lstStyle/>
          <a:p>
            <a:r>
              <a:rPr lang="en-US" altLang="zh-CN" dirty="0"/>
              <a:t>Control-flow Enforcement Technology</a:t>
            </a:r>
          </a:p>
          <a:p>
            <a:r>
              <a:rPr lang="en-US" altLang="zh-CN" dirty="0"/>
              <a:t>Two major techs</a:t>
            </a:r>
          </a:p>
          <a:p>
            <a:pPr lvl="1"/>
            <a:r>
              <a:rPr lang="en-US" altLang="zh-CN" dirty="0"/>
              <a:t>Shadow stack</a:t>
            </a:r>
          </a:p>
          <a:p>
            <a:pPr lvl="1"/>
            <a:r>
              <a:rPr lang="en-US" altLang="zh-CN" dirty="0"/>
              <a:t>Indirect branch tracking</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34</a:t>
            </a:fld>
            <a:endParaRPr lang="zh-CN" altLang="en-US"/>
          </a:p>
        </p:txBody>
      </p:sp>
    </p:spTree>
    <p:extLst>
      <p:ext uri="{BB962C8B-B14F-4D97-AF65-F5344CB8AC3E}">
        <p14:creationId xmlns:p14="http://schemas.microsoft.com/office/powerpoint/2010/main" val="96609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Shadow Stack</a:t>
            </a:r>
            <a:endParaRPr lang="zh-CN" altLang="en-US" dirty="0"/>
          </a:p>
        </p:txBody>
      </p:sp>
      <p:sp>
        <p:nvSpPr>
          <p:cNvPr id="3" name="内容占位符 2"/>
          <p:cNvSpPr>
            <a:spLocks noGrp="1"/>
          </p:cNvSpPr>
          <p:nvPr>
            <p:ph idx="1"/>
          </p:nvPr>
        </p:nvSpPr>
        <p:spPr/>
        <p:txBody>
          <a:bodyPr>
            <a:normAutofit/>
          </a:bodyPr>
          <a:lstStyle/>
          <a:p>
            <a:r>
              <a:rPr lang="en-US" altLang="zh-CN" dirty="0"/>
              <a:t>A shadow stack is a second stack for the program</a:t>
            </a:r>
          </a:p>
          <a:p>
            <a:pPr lvl="1"/>
            <a:r>
              <a:rPr lang="en-US" altLang="zh-CN" dirty="0"/>
              <a:t>Used exclusively for control transfer operations</a:t>
            </a:r>
          </a:p>
          <a:p>
            <a:pPr lvl="1"/>
            <a:r>
              <a:rPr lang="en-US" altLang="zh-CN" dirty="0"/>
              <a:t>Is separate from the data stack </a:t>
            </a:r>
          </a:p>
          <a:p>
            <a:pPr lvl="1"/>
            <a:r>
              <a:rPr lang="en-US" altLang="zh-CN" dirty="0"/>
              <a:t>Can be enabled for operation individually in user mode or supervisor mode</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35</a:t>
            </a:fld>
            <a:endParaRPr lang="zh-CN" altLang="en-US"/>
          </a:p>
        </p:txBody>
      </p:sp>
    </p:spTree>
    <p:extLst>
      <p:ext uri="{BB962C8B-B14F-4D97-AF65-F5344CB8AC3E}">
        <p14:creationId xmlns:p14="http://schemas.microsoft.com/office/powerpoint/2010/main" val="403448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Shadow Stack Mode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000" dirty="0"/>
              <a:t>CALL instruction</a:t>
            </a:r>
          </a:p>
          <a:p>
            <a:pPr lvl="1"/>
            <a:r>
              <a:rPr lang="en-US" altLang="zh-CN" sz="2000" dirty="0"/>
              <a:t>Pushes the return address on both the data and shadow stack</a:t>
            </a:r>
          </a:p>
          <a:p>
            <a:r>
              <a:rPr lang="en-US" altLang="zh-CN" sz="2000" dirty="0"/>
              <a:t>RET instruction</a:t>
            </a:r>
          </a:p>
          <a:p>
            <a:pPr lvl="1"/>
            <a:r>
              <a:rPr lang="en-US" altLang="zh-CN" sz="2000" dirty="0"/>
              <a:t>Pops the return address from both stacks and compares them </a:t>
            </a:r>
          </a:p>
          <a:p>
            <a:pPr lvl="1"/>
            <a:r>
              <a:rPr lang="en-US" altLang="zh-CN" sz="2000" dirty="0"/>
              <a:t>If the return addresses from the two stacks do not match, the processor signals a control protection exception (#CP)</a:t>
            </a:r>
          </a:p>
          <a:p>
            <a:endParaRPr lang="en-US" altLang="zh-CN" sz="2200" dirty="0"/>
          </a:p>
          <a:p>
            <a:r>
              <a:rPr lang="en-US" altLang="zh-CN" sz="2200" dirty="0"/>
              <a:t>Note that the shadow stack only holds the return addresses and not parameters passed to the call instruction</a:t>
            </a:r>
            <a:endParaRPr lang="zh-CN" altLang="en-US" sz="2200" dirty="0"/>
          </a:p>
          <a:p>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36</a:t>
            </a:fld>
            <a:endParaRPr lang="zh-CN" altLang="en-US"/>
          </a:p>
        </p:txBody>
      </p:sp>
    </p:spTree>
    <p:extLst>
      <p:ext uri="{BB962C8B-B14F-4D97-AF65-F5344CB8AC3E}">
        <p14:creationId xmlns:p14="http://schemas.microsoft.com/office/powerpoint/2010/main" val="3899565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Protecting the Shadow Stack</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shadow stack is protected by page table</a:t>
            </a:r>
          </a:p>
          <a:p>
            <a:pPr lvl="1"/>
            <a:r>
              <a:rPr lang="en-US" altLang="zh-CN" dirty="0"/>
              <a:t>Page table support a new attribute: mark page as "Shadow Stack" pages</a:t>
            </a:r>
          </a:p>
          <a:p>
            <a:r>
              <a:rPr lang="en-US" altLang="zh-CN" dirty="0"/>
              <a:t>Control transfers are allowed to store return addresses to the shadow stack</a:t>
            </a:r>
          </a:p>
          <a:p>
            <a:pPr lvl="1"/>
            <a:r>
              <a:rPr lang="en-US" altLang="zh-CN" dirty="0"/>
              <a:t>Like near call, far call, call to interrupt/exception handlers, etc.</a:t>
            </a:r>
          </a:p>
          <a:p>
            <a:pPr lvl="1"/>
            <a:r>
              <a:rPr lang="en-US" altLang="zh-CN" dirty="0"/>
              <a:t>However stores from instructions like MOV, XSAVE, etc. will not be allowed</a:t>
            </a:r>
          </a:p>
          <a:p>
            <a:r>
              <a:rPr lang="en-US" altLang="zh-CN" dirty="0"/>
              <a:t>When control transfer instructions attempt to read from the shadow stack</a:t>
            </a:r>
          </a:p>
          <a:p>
            <a:pPr lvl="1"/>
            <a:r>
              <a:rPr lang="en-US" altLang="zh-CN" dirty="0"/>
              <a:t>Access will fault if the underlying page is not marked as a "Shadow Stack" page</a:t>
            </a:r>
          </a:p>
          <a:p>
            <a:r>
              <a:rPr lang="en-US" altLang="zh-CN" dirty="0"/>
              <a:t>Detects and prevents conditions that cause an overflow or underflow of the shadow stack or any malicious attempts to redirect the processor to consume data from addresses that are not shadow stack addresses</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37</a:t>
            </a:fld>
            <a:endParaRPr lang="zh-CN" altLang="en-US"/>
          </a:p>
        </p:txBody>
      </p:sp>
    </p:spTree>
    <p:extLst>
      <p:ext uri="{BB962C8B-B14F-4D97-AF65-F5344CB8AC3E}">
        <p14:creationId xmlns:p14="http://schemas.microsoft.com/office/powerpoint/2010/main" val="2687261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Indirect Branch Tracking</a:t>
            </a:r>
            <a:endParaRPr lang="zh-CN" altLang="en-US" dirty="0"/>
          </a:p>
        </p:txBody>
      </p:sp>
      <p:sp>
        <p:nvSpPr>
          <p:cNvPr id="3" name="内容占位符 2"/>
          <p:cNvSpPr>
            <a:spLocks noGrp="1"/>
          </p:cNvSpPr>
          <p:nvPr>
            <p:ph idx="1"/>
          </p:nvPr>
        </p:nvSpPr>
        <p:spPr/>
        <p:txBody>
          <a:bodyPr>
            <a:normAutofit/>
          </a:bodyPr>
          <a:lstStyle/>
          <a:p>
            <a:r>
              <a:rPr lang="en-US" altLang="zh-CN" sz="2400" dirty="0"/>
              <a:t>New instruction: </a:t>
            </a:r>
            <a:r>
              <a:rPr lang="en-US" altLang="zh-CN" sz="2400" b="1" dirty="0"/>
              <a:t>ENDBRANCH</a:t>
            </a:r>
            <a:r>
              <a:rPr lang="en-US" altLang="zh-CN" sz="2400" dirty="0"/>
              <a:t> </a:t>
            </a:r>
          </a:p>
          <a:p>
            <a:pPr lvl="1"/>
            <a:r>
              <a:rPr lang="en-US" altLang="zh-CN" sz="2000" dirty="0"/>
              <a:t>Mark valid indirect call/</a:t>
            </a:r>
            <a:r>
              <a:rPr lang="en-US" altLang="zh-CN" sz="2000" dirty="0" err="1"/>
              <a:t>jmp</a:t>
            </a:r>
            <a:r>
              <a:rPr lang="en-US" altLang="zh-CN" sz="2000" dirty="0"/>
              <a:t> targets in the program</a:t>
            </a:r>
          </a:p>
          <a:p>
            <a:pPr lvl="1"/>
            <a:r>
              <a:rPr lang="en-US" altLang="zh-CN" sz="2000" dirty="0"/>
              <a:t>Becomes a NOP on legacy processor</a:t>
            </a:r>
          </a:p>
          <a:p>
            <a:pPr lvl="1"/>
            <a:r>
              <a:rPr lang="en-US" altLang="zh-CN" sz="2000" dirty="0"/>
              <a:t>On processors that support CET the ENDBRANCH is still a NOP and is primarily used as a marker instruction by the in-order part of the processor pipeline to detect control flow violations</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38</a:t>
            </a:fld>
            <a:endParaRPr lang="zh-CN" altLang="en-US"/>
          </a:p>
        </p:txBody>
      </p:sp>
    </p:spTree>
    <p:extLst>
      <p:ext uri="{BB962C8B-B14F-4D97-AF65-F5344CB8AC3E}">
        <p14:creationId xmlns:p14="http://schemas.microsoft.com/office/powerpoint/2010/main" val="100375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WAIT_FOR_ENDBRANCH State</a:t>
            </a:r>
            <a:endParaRPr lang="zh-CN" altLang="en-US" dirty="0"/>
          </a:p>
        </p:txBody>
      </p:sp>
      <p:sp>
        <p:nvSpPr>
          <p:cNvPr id="3" name="内容占位符 2"/>
          <p:cNvSpPr>
            <a:spLocks noGrp="1"/>
          </p:cNvSpPr>
          <p:nvPr>
            <p:ph idx="1"/>
          </p:nvPr>
        </p:nvSpPr>
        <p:spPr/>
        <p:txBody>
          <a:bodyPr>
            <a:normAutofit/>
          </a:bodyPr>
          <a:lstStyle/>
          <a:p>
            <a:r>
              <a:rPr lang="en-US" altLang="zh-CN" sz="2000" dirty="0"/>
              <a:t>The CPU implements a state machine that tracks indirect </a:t>
            </a:r>
            <a:r>
              <a:rPr lang="en-US" altLang="zh-CN" sz="2000" i="1" dirty="0" err="1">
                <a:solidFill>
                  <a:srgbClr val="0096FF"/>
                </a:solidFill>
              </a:rPr>
              <a:t>jmp</a:t>
            </a:r>
            <a:r>
              <a:rPr lang="en-US" altLang="zh-CN" sz="2000" dirty="0"/>
              <a:t> and </a:t>
            </a:r>
            <a:r>
              <a:rPr lang="en-US" altLang="zh-CN" sz="2000" i="1" dirty="0">
                <a:solidFill>
                  <a:srgbClr val="0096FF"/>
                </a:solidFill>
              </a:rPr>
              <a:t>call</a:t>
            </a:r>
          </a:p>
          <a:p>
            <a:pPr lvl="1"/>
            <a:r>
              <a:rPr lang="en-US" altLang="zh-CN" sz="2000" dirty="0"/>
              <a:t>When one of these instructions is seen, the state machine moves from </a:t>
            </a:r>
            <a:r>
              <a:rPr lang="en-US" altLang="zh-CN" sz="2000" b="1" dirty="0"/>
              <a:t>IDLE</a:t>
            </a:r>
            <a:r>
              <a:rPr lang="en-US" altLang="zh-CN" sz="2000" dirty="0"/>
              <a:t> to </a:t>
            </a:r>
            <a:r>
              <a:rPr lang="en-US" altLang="zh-CN" sz="2000" b="1" dirty="0"/>
              <a:t>WAIT_FOR_ENDBRANCH</a:t>
            </a:r>
            <a:r>
              <a:rPr lang="en-US" altLang="zh-CN" sz="2000" dirty="0"/>
              <a:t> state</a:t>
            </a:r>
          </a:p>
          <a:p>
            <a:pPr lvl="1"/>
            <a:r>
              <a:rPr lang="en-US" altLang="zh-CN" sz="2000" dirty="0"/>
              <a:t>In </a:t>
            </a:r>
            <a:r>
              <a:rPr lang="en-US" altLang="zh-CN" sz="2000" b="1" dirty="0"/>
              <a:t>WAIT_FOR_ENDBRANCH</a:t>
            </a:r>
            <a:r>
              <a:rPr lang="en-US" altLang="zh-CN" sz="2000" dirty="0"/>
              <a:t> state the next instruction in the program stream must be an </a:t>
            </a:r>
            <a:r>
              <a:rPr lang="en-US" altLang="zh-CN" sz="2000" b="1" dirty="0"/>
              <a:t>ENDBRANCH</a:t>
            </a:r>
          </a:p>
          <a:p>
            <a:pPr lvl="1"/>
            <a:r>
              <a:rPr lang="en-US" altLang="zh-CN" sz="2000" dirty="0"/>
              <a:t>If an </a:t>
            </a:r>
            <a:r>
              <a:rPr lang="en-US" altLang="zh-CN" sz="2000" b="1" dirty="0"/>
              <a:t>ENDBRANCH</a:t>
            </a:r>
            <a:r>
              <a:rPr lang="en-US" altLang="zh-CN" sz="2000" dirty="0"/>
              <a:t> is not seen the processor causes a control protection fault else the state machine moves back to </a:t>
            </a:r>
            <a:r>
              <a:rPr lang="en-US" altLang="zh-CN" sz="2000" b="1" dirty="0"/>
              <a:t>IDLE</a:t>
            </a:r>
            <a:r>
              <a:rPr lang="en-US" altLang="zh-CN" sz="2000" dirty="0"/>
              <a:t> state</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39</a:t>
            </a:fld>
            <a:endParaRPr lang="zh-CN" altLang="en-US"/>
          </a:p>
        </p:txBody>
      </p:sp>
    </p:spTree>
    <p:extLst>
      <p:ext uri="{BB962C8B-B14F-4D97-AF65-F5344CB8AC3E}">
        <p14:creationId xmlns:p14="http://schemas.microsoft.com/office/powerpoint/2010/main" val="350659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Return-to-user Attack</a:t>
            </a:r>
            <a:endParaRPr lang="zh-CN" altLang="en-US" dirty="0"/>
          </a:p>
        </p:txBody>
      </p:sp>
      <p:sp>
        <p:nvSpPr>
          <p:cNvPr id="3" name="内容占位符 2"/>
          <p:cNvSpPr>
            <a:spLocks noGrp="1"/>
          </p:cNvSpPr>
          <p:nvPr>
            <p:ph idx="1"/>
          </p:nvPr>
        </p:nvSpPr>
        <p:spPr>
          <a:xfrm>
            <a:off x="457200" y="4081635"/>
            <a:ext cx="8229600" cy="1023501"/>
          </a:xfrm>
        </p:spPr>
        <p:txBody>
          <a:bodyPr>
            <a:normAutofit lnSpcReduction="10000"/>
          </a:bodyPr>
          <a:lstStyle/>
          <a:p>
            <a:r>
              <a:rPr lang="en-US" altLang="zh-CN" dirty="0"/>
              <a:t>The value of </a:t>
            </a:r>
            <a:r>
              <a:rPr lang="en-US" altLang="zh-CN" b="1" dirty="0" err="1">
                <a:solidFill>
                  <a:srgbClr val="0096FF"/>
                </a:solidFill>
              </a:rPr>
              <a:t>sendpage</a:t>
            </a:r>
            <a:r>
              <a:rPr lang="en-US" altLang="zh-CN" dirty="0"/>
              <a:t> is set to </a:t>
            </a:r>
            <a:r>
              <a:rPr lang="en-US" altLang="zh-CN" b="1" dirty="0"/>
              <a:t>NULL</a:t>
            </a:r>
          </a:p>
          <a:p>
            <a:pPr lvl="1"/>
            <a:r>
              <a:rPr lang="en-US" altLang="zh-CN" dirty="0"/>
              <a:t>What will happen then?</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a:t>
            </a:fld>
            <a:endParaRPr lang="zh-CN" altLang="en-US"/>
          </a:p>
        </p:txBody>
      </p:sp>
      <p:pic>
        <p:nvPicPr>
          <p:cNvPr id="5" name="图片 4"/>
          <p:cNvPicPr>
            <a:picLocks noChangeAspect="1"/>
          </p:cNvPicPr>
          <p:nvPr/>
        </p:nvPicPr>
        <p:blipFill>
          <a:blip r:embed="rId2"/>
          <a:stretch>
            <a:fillRect/>
          </a:stretch>
        </p:blipFill>
        <p:spPr>
          <a:xfrm>
            <a:off x="1547664" y="1739184"/>
            <a:ext cx="5853459" cy="2013917"/>
          </a:xfrm>
          <a:prstGeom prst="rect">
            <a:avLst/>
          </a:prstGeom>
          <a:ln>
            <a:solidFill>
              <a:schemeClr val="tx1">
                <a:lumMod val="85000"/>
                <a:lumOff val="15000"/>
              </a:schemeClr>
            </a:solidFill>
          </a:ln>
        </p:spPr>
      </p:pic>
      <p:sp>
        <p:nvSpPr>
          <p:cNvPr id="6" name="矩形 5"/>
          <p:cNvSpPr/>
          <p:nvPr/>
        </p:nvSpPr>
        <p:spPr>
          <a:xfrm>
            <a:off x="2185144" y="1273940"/>
            <a:ext cx="4578497" cy="369332"/>
          </a:xfrm>
          <a:prstGeom prst="rect">
            <a:avLst/>
          </a:prstGeom>
        </p:spPr>
        <p:txBody>
          <a:bodyPr wrap="none">
            <a:spAutoFit/>
          </a:bodyPr>
          <a:lstStyle/>
          <a:p>
            <a:r>
              <a:rPr lang="en-US" altLang="zh-CN" i="1" dirty="0">
                <a:latin typeface="等线" panose="02010600030101010101" pitchFamily="2" charset="-122"/>
                <a:ea typeface="等线" panose="02010600030101010101" pitchFamily="2" charset="-122"/>
              </a:rPr>
              <a:t>NULL function pointer in Linux (net/</a:t>
            </a:r>
            <a:r>
              <a:rPr lang="en-US" altLang="zh-CN" i="1" dirty="0" err="1">
                <a:latin typeface="等线" panose="02010600030101010101" pitchFamily="2" charset="-122"/>
                <a:ea typeface="等线" panose="02010600030101010101" pitchFamily="2" charset="-122"/>
              </a:rPr>
              <a:t>socket.c</a:t>
            </a:r>
            <a:r>
              <a:rPr lang="en-US" altLang="zh-CN" i="1" dirty="0">
                <a:latin typeface="等线" panose="02010600030101010101" pitchFamily="2" charset="-122"/>
                <a:ea typeface="等线" panose="02010600030101010101" pitchFamily="2" charset="-122"/>
              </a:rPr>
              <a:t>)</a:t>
            </a:r>
            <a:endParaRPr lang="zh-CN" altLang="en-US" i="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08031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683568" y="1775356"/>
            <a:ext cx="8350696" cy="1225021"/>
          </a:xfrm>
        </p:spPr>
        <p:txBody>
          <a:bodyPr>
            <a:noAutofit/>
          </a:bodyPr>
          <a:lstStyle/>
          <a:p>
            <a:r>
              <a:rPr lang="en-US" altLang="zh-CN" sz="7200" b="1" dirty="0">
                <a:solidFill>
                  <a:srgbClr val="0096FF"/>
                </a:solidFill>
              </a:rPr>
              <a:t>Part-2</a:t>
            </a:r>
            <a:br>
              <a:rPr lang="zh-CN" altLang="en-US" sz="7200" b="1" dirty="0">
                <a:solidFill>
                  <a:srgbClr val="0096FF"/>
                </a:solidFill>
              </a:rPr>
            </a:br>
            <a:br>
              <a:rPr lang="zh-CN" altLang="en-US" sz="2800" b="1" dirty="0">
                <a:solidFill>
                  <a:srgbClr val="0096FF"/>
                </a:solidFill>
              </a:rPr>
            </a:br>
            <a:r>
              <a:rPr lang="en-US" altLang="zh-CN" sz="2800" b="1" dirty="0"/>
              <a:t>Hardware Features </a:t>
            </a:r>
            <a:r>
              <a:rPr lang="en-US" altLang="zh-CN" sz="2800" b="1" dirty="0">
                <a:solidFill>
                  <a:srgbClr val="0096FF"/>
                </a:solidFill>
              </a:rPr>
              <a:t>Not</a:t>
            </a:r>
            <a:r>
              <a:rPr lang="en-US" altLang="zh-CN" sz="2800" b="1" dirty="0"/>
              <a:t> Designed for Security</a:t>
            </a:r>
            <a:br>
              <a:rPr lang="en-US" altLang="zh-CN" sz="2800" b="1" dirty="0"/>
            </a:br>
            <a:endParaRPr lang="zh-CN" altLang="en-US" sz="2800" b="1" dirty="0"/>
          </a:p>
        </p:txBody>
      </p:sp>
      <p:sp>
        <p:nvSpPr>
          <p:cNvPr id="8" name="副标题 7"/>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40</a:t>
            </a:fld>
            <a:endParaRPr lang="zh-CN" altLang="en-US"/>
          </a:p>
        </p:txBody>
      </p:sp>
    </p:spTree>
    <p:extLst>
      <p:ext uri="{BB962C8B-B14F-4D97-AF65-F5344CB8AC3E}">
        <p14:creationId xmlns:p14="http://schemas.microsoft.com/office/powerpoint/2010/main" val="372491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Intel TSX</a:t>
            </a:r>
            <a:endParaRPr lang="zh-CN" altLang="en-US" dirty="0"/>
          </a:p>
        </p:txBody>
      </p:sp>
      <p:sp>
        <p:nvSpPr>
          <p:cNvPr id="6" name="文本占位符 5"/>
          <p:cNvSpPr>
            <a:spLocks noGrp="1"/>
          </p:cNvSpPr>
          <p:nvPr>
            <p:ph type="body" idx="1"/>
          </p:nvPr>
        </p:nvSpPr>
        <p:spPr/>
        <p:txBody>
          <a:bodyPr/>
          <a:lstStyle/>
          <a:p>
            <a:r>
              <a:rPr lang="en-US" altLang="zh-CN" dirty="0"/>
              <a:t>TSX: Transactional Synchronization </a:t>
            </a:r>
            <a:r>
              <a:rPr lang="en-US" altLang="zh-CN" dirty="0" err="1"/>
              <a:t>eXtensions</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41</a:t>
            </a:fld>
            <a:endParaRPr lang="zh-CN" altLang="en-US"/>
          </a:p>
        </p:txBody>
      </p:sp>
    </p:spTree>
    <p:extLst>
      <p:ext uri="{BB962C8B-B14F-4D97-AF65-F5344CB8AC3E}">
        <p14:creationId xmlns:p14="http://schemas.microsoft.com/office/powerpoint/2010/main" val="3220099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Transactional Memory 101 </a:t>
            </a:r>
            <a:endParaRPr lang="zh-CN" altLang="en-US" dirty="0"/>
          </a:p>
        </p:txBody>
      </p:sp>
      <p:sp>
        <p:nvSpPr>
          <p:cNvPr id="6" name="内容占位符 5"/>
          <p:cNvSpPr>
            <a:spLocks noGrp="1"/>
          </p:cNvSpPr>
          <p:nvPr>
            <p:ph idx="1"/>
          </p:nvPr>
        </p:nvSpPr>
        <p:spPr>
          <a:effectLst/>
        </p:spPr>
        <p:txBody>
          <a:bodyPr>
            <a:normAutofit fontScale="85000" lnSpcReduction="20000"/>
          </a:bodyPr>
          <a:lstStyle/>
          <a:p>
            <a:r>
              <a:rPr lang="en-US" altLang="zh-CN" sz="2333"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Hardware TM to mass market</a:t>
            </a:r>
          </a:p>
          <a:p>
            <a:pPr lvl="1"/>
            <a:r>
              <a:rPr lang="en-US" altLang="zh-CN" sz="2000" dirty="0">
                <a:solidFill>
                  <a:srgbClr val="0096FF"/>
                </a:solidFill>
                <a:latin typeface="等线" panose="02010600030101010101" pitchFamily="2" charset="-122"/>
                <a:ea typeface="等线" panose="02010600030101010101" pitchFamily="2" charset="-122"/>
                <a:cs typeface="Candara"/>
              </a:rPr>
              <a:t>Intel's restricted transactional memory (RTM)</a:t>
            </a:r>
          </a:p>
          <a:p>
            <a:pPr lvl="1"/>
            <a:r>
              <a:rPr lang="en-US" altLang="zh-CN" sz="2000" dirty="0">
                <a:latin typeface="等线" panose="02010600030101010101" pitchFamily="2" charset="-122"/>
                <a:ea typeface="等线" panose="02010600030101010101" pitchFamily="2" charset="-122"/>
                <a:cs typeface="Candara"/>
              </a:rPr>
              <a:t>IBM's </a:t>
            </a:r>
            <a:r>
              <a:rPr lang="en-US" altLang="zh-CN" sz="2000" dirty="0">
                <a:latin typeface="等线" panose="02010600030101010101" pitchFamily="2" charset="-122"/>
                <a:ea typeface="等线" panose="02010600030101010101" pitchFamily="2" charset="-122"/>
              </a:rPr>
              <a:t>IBM Blue Gene/Q </a:t>
            </a:r>
            <a:endParaRPr lang="en-US" altLang="zh-CN" sz="2000" dirty="0">
              <a:latin typeface="等线" panose="02010600030101010101" pitchFamily="2" charset="-122"/>
              <a:ea typeface="等线" panose="02010600030101010101" pitchFamily="2" charset="-122"/>
              <a:cs typeface="Candara"/>
            </a:endParaRPr>
          </a:p>
          <a:p>
            <a:pPr lvl="1"/>
            <a:r>
              <a:rPr lang="en-US" altLang="zh-CN" sz="2000" dirty="0">
                <a:latin typeface="等线" panose="02010600030101010101" pitchFamily="2" charset="-122"/>
                <a:ea typeface="等线" panose="02010600030101010101" pitchFamily="2" charset="-122"/>
                <a:cs typeface="Candara"/>
              </a:rPr>
              <a:t>AMD advanced synchronization family (ASF proposal)</a:t>
            </a:r>
          </a:p>
          <a:p>
            <a:pPr marL="285739" lvl="1" indent="-285739">
              <a:buFont typeface="Arial"/>
              <a:buChar char="•"/>
            </a:pPr>
            <a:r>
              <a:rPr lang="en-US" altLang="zh-CN"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Generally provides:</a:t>
            </a:r>
          </a:p>
          <a:p>
            <a:pPr lvl="1"/>
            <a:r>
              <a:rPr lang="en-US" altLang="zh-CN" sz="2000" dirty="0">
                <a:latin typeface="等线" panose="02010600030101010101" pitchFamily="2" charset="-122"/>
                <a:ea typeface="等线" panose="02010600030101010101" pitchFamily="2" charset="-122"/>
                <a:cs typeface="Candara"/>
              </a:rPr>
              <a:t>Opportunistic concurrency</a:t>
            </a:r>
          </a:p>
          <a:p>
            <a:pPr lvl="1"/>
            <a:r>
              <a:rPr lang="en-US" altLang="zh-CN" sz="2000" dirty="0">
                <a:latin typeface="等线" panose="02010600030101010101" pitchFamily="2" charset="-122"/>
                <a:ea typeface="等线" panose="02010600030101010101" pitchFamily="2" charset="-122"/>
                <a:cs typeface="Candara"/>
              </a:rPr>
              <a:t>Strong atomicity: read set &amp; write set</a:t>
            </a:r>
          </a:p>
          <a:p>
            <a:pPr lvl="1"/>
            <a:r>
              <a:rPr lang="en-US" altLang="zh-CN" dirty="0">
                <a:latin typeface="等线" panose="02010600030101010101" pitchFamily="2" charset="-122"/>
                <a:ea typeface="等线" panose="02010600030101010101" pitchFamily="2" charset="-122"/>
                <a:cs typeface="Candara"/>
              </a:rPr>
              <a:t>Semantic of both </a:t>
            </a:r>
            <a:r>
              <a:rPr lang="en-US" altLang="zh-CN" u="sng" dirty="0">
                <a:latin typeface="等线" panose="02010600030101010101" pitchFamily="2" charset="-122"/>
                <a:ea typeface="等线" panose="02010600030101010101" pitchFamily="2" charset="-122"/>
                <a:cs typeface="Candara"/>
              </a:rPr>
              <a:t>all-or-nothing</a:t>
            </a:r>
            <a:r>
              <a:rPr lang="en-US" altLang="zh-CN" dirty="0">
                <a:latin typeface="等线" panose="02010600030101010101" pitchFamily="2" charset="-122"/>
                <a:ea typeface="等线" panose="02010600030101010101" pitchFamily="2" charset="-122"/>
                <a:cs typeface="Candara"/>
              </a:rPr>
              <a:t> and </a:t>
            </a:r>
            <a:r>
              <a:rPr lang="en-US" altLang="zh-CN" u="sng" dirty="0">
                <a:latin typeface="等线" panose="02010600030101010101" pitchFamily="2" charset="-122"/>
                <a:ea typeface="等线" panose="02010600030101010101" pitchFamily="2" charset="-122"/>
                <a:cs typeface="Candara"/>
              </a:rPr>
              <a:t>before-or-after</a:t>
            </a:r>
            <a:endParaRPr lang="en-US" altLang="zh-CN" sz="2000" dirty="0">
              <a:latin typeface="等线" panose="02010600030101010101" pitchFamily="2" charset="-122"/>
              <a:ea typeface="等线" panose="02010600030101010101" pitchFamily="2" charset="-122"/>
              <a:cs typeface="Candara"/>
            </a:endParaRPr>
          </a:p>
          <a:p>
            <a:pPr marL="285739" lvl="1" indent="-285739">
              <a:buFont typeface="Arial"/>
              <a:buChar char="•"/>
            </a:pPr>
            <a:r>
              <a:rPr lang="en-US" altLang="zh-CN"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Real-world best-effort TM</a:t>
            </a:r>
          </a:p>
          <a:p>
            <a:pPr lvl="1"/>
            <a:r>
              <a:rPr lang="en-US" altLang="zh-CN" sz="2000" dirty="0">
                <a:latin typeface="等线" panose="02010600030101010101" pitchFamily="2" charset="-122"/>
                <a:ea typeface="等线" panose="02010600030101010101" pitchFamily="2" charset="-122"/>
                <a:cs typeface="Candara"/>
              </a:rPr>
              <a:t>Limited read/write set</a:t>
            </a:r>
          </a:p>
          <a:p>
            <a:pPr lvl="1"/>
            <a:r>
              <a:rPr lang="en-US" altLang="zh-CN" sz="2000" dirty="0">
                <a:latin typeface="等线" panose="02010600030101010101" pitchFamily="2" charset="-122"/>
                <a:ea typeface="等线" panose="02010600030101010101" pitchFamily="2" charset="-122"/>
                <a:cs typeface="Candara"/>
              </a:rPr>
              <a:t>System events may abort an TX</a:t>
            </a:r>
          </a:p>
          <a:p>
            <a:pPr lvl="1"/>
            <a:endParaRPr lang="en-US" altLang="zh-CN" dirty="0">
              <a:latin typeface="等线" panose="02010600030101010101" pitchFamily="2" charset="-122"/>
              <a:ea typeface="等线" panose="02010600030101010101" pitchFamily="2" charset="-122"/>
              <a:cs typeface="Candara"/>
            </a:endParaRPr>
          </a:p>
          <a:p>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t>42</a:t>
            </a:fld>
            <a:endParaRPr lang="zh-CN" altLang="en-US"/>
          </a:p>
        </p:txBody>
      </p:sp>
      <p:sp>
        <p:nvSpPr>
          <p:cNvPr id="7" name="TextBox 3"/>
          <p:cNvSpPr txBox="1"/>
          <p:nvPr/>
        </p:nvSpPr>
        <p:spPr>
          <a:xfrm>
            <a:off x="5436096" y="1489348"/>
            <a:ext cx="870185" cy="605230"/>
          </a:xfrm>
          <a:prstGeom prst="rect">
            <a:avLst/>
          </a:prstGeom>
          <a:noFill/>
        </p:spPr>
        <p:txBody>
          <a:bodyPr wrap="square" rtlCol="0">
            <a:spAutoFit/>
          </a:bodyPr>
          <a:lstStyle/>
          <a:p>
            <a:pPr algn="ctr"/>
            <a:r>
              <a:rPr lang="en-US" altLang="zh-CN" sz="3333" dirty="0">
                <a:solidFill>
                  <a:srgbClr val="00B050"/>
                </a:solidFill>
                <a:latin typeface="Zapf Dingbats"/>
                <a:ea typeface="Zapf Dingbats"/>
                <a:cs typeface="Zapf Dingbats"/>
                <a:sym typeface="Zapf Dingbats"/>
              </a:rPr>
              <a:t>✓</a:t>
            </a:r>
            <a:endParaRPr lang="en-US" sz="2667" dirty="0">
              <a:solidFill>
                <a:srgbClr val="00B050"/>
              </a:solidFill>
              <a:latin typeface="Candara"/>
              <a:cs typeface="Candara"/>
            </a:endParaRPr>
          </a:p>
        </p:txBody>
      </p:sp>
    </p:spTree>
    <p:extLst>
      <p:ext uri="{BB962C8B-B14F-4D97-AF65-F5344CB8AC3E}">
        <p14:creationId xmlns:p14="http://schemas.microsoft.com/office/powerpoint/2010/main" val="288039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Programming with RTM</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If</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transaction starts</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successfully</a:t>
            </a:r>
          </a:p>
          <a:p>
            <a:pPr lvl="1">
              <a:lnSpc>
                <a:spcPct val="100000"/>
              </a:lnSpc>
            </a:pPr>
            <a:r>
              <a:rPr lang="en-US" altLang="zh-CN" sz="1800" dirty="0">
                <a:latin typeface="等线" panose="02010600030101010101" pitchFamily="2" charset="-122"/>
                <a:ea typeface="等线" panose="02010600030101010101" pitchFamily="2" charset="-122"/>
                <a:cs typeface="Candara"/>
              </a:rPr>
              <a:t>Do</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work protected by RTM, and then</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try to commit</a:t>
            </a:r>
          </a:p>
          <a:p>
            <a:pPr>
              <a:lnSpc>
                <a:spcPct val="100000"/>
              </a:lnSpc>
            </a:pPr>
            <a:r>
              <a:rPr lang="en-US" altLang="zh-CN" sz="2000" b="1" dirty="0">
                <a:solidFill>
                  <a:srgbClr val="D9D9D9"/>
                </a:solidFill>
                <a:latin typeface="等线" panose="02010600030101010101" pitchFamily="2" charset="-122"/>
                <a:ea typeface="等线" panose="02010600030101010101" pitchFamily="2" charset="-122"/>
                <a:cs typeface="Candara"/>
              </a:rPr>
              <a:t>Fallback routine to handle abort event</a:t>
            </a:r>
          </a:p>
          <a:p>
            <a:pPr lvl="1">
              <a:lnSpc>
                <a:spcPct val="100000"/>
              </a:lnSpc>
            </a:pPr>
            <a:r>
              <a:rPr lang="en-US" altLang="zh-CN" sz="1800" dirty="0">
                <a:solidFill>
                  <a:srgbClr val="D9D9D9"/>
                </a:solidFill>
                <a:latin typeface="等线" panose="02010600030101010101" pitchFamily="2" charset="-122"/>
                <a:ea typeface="等线" panose="02010600030101010101" pitchFamily="2" charset="-122"/>
                <a:cs typeface="Candara"/>
              </a:rPr>
              <a:t>If abort, system rollback to _</a:t>
            </a:r>
            <a:r>
              <a:rPr lang="en-US" altLang="zh-CN" sz="1800" dirty="0" err="1">
                <a:solidFill>
                  <a:srgbClr val="D9D9D9"/>
                </a:solidFill>
                <a:latin typeface="等线" panose="02010600030101010101" pitchFamily="2" charset="-122"/>
                <a:ea typeface="等线" panose="02010600030101010101" pitchFamily="2" charset="-122"/>
                <a:cs typeface="Candara"/>
              </a:rPr>
              <a:t>xbegin</a:t>
            </a:r>
            <a:r>
              <a:rPr lang="en-US" altLang="zh-CN" sz="1800" dirty="0">
                <a:solidFill>
                  <a:srgbClr val="D9D9D9"/>
                </a:solidFill>
                <a:latin typeface="等线" panose="02010600030101010101" pitchFamily="2" charset="-122"/>
                <a:ea typeface="等线" panose="02010600030101010101" pitchFamily="2" charset="-122"/>
                <a:cs typeface="Candara"/>
              </a:rPr>
              <a:t>, return an abort code</a:t>
            </a:r>
            <a:endParaRPr lang="en-US" altLang="zh-CN" sz="1800" dirty="0">
              <a:latin typeface="等线" panose="02010600030101010101" pitchFamily="2" charset="-122"/>
              <a:ea typeface="等线" panose="02010600030101010101" pitchFamily="2" charset="-122"/>
            </a:endParaRPr>
          </a:p>
          <a:p>
            <a:pPr>
              <a:lnSpc>
                <a:spcPct val="100000"/>
              </a:lnSpc>
            </a:pPr>
            <a:r>
              <a:rPr lang="en-US" altLang="zh-CN" sz="2000" b="1" dirty="0">
                <a:solidFill>
                  <a:srgbClr val="D9D9D9"/>
                </a:solidFill>
                <a:latin typeface="等线" panose="02010600030101010101" pitchFamily="2" charset="-122"/>
                <a:ea typeface="等线" panose="02010600030101010101" pitchFamily="2" charset="-122"/>
                <a:cs typeface="Candara"/>
              </a:rPr>
              <a:t>Manually</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abort</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inside</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a</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transaction</a:t>
            </a:r>
          </a:p>
          <a:p>
            <a:pPr>
              <a:lnSpc>
                <a:spcPct val="100000"/>
              </a:lnSpc>
            </a:pPr>
            <a:endParaRPr lang="en-US" altLang="zh-CN" sz="2400" dirty="0">
              <a:latin typeface="等线" panose="02010600030101010101" pitchFamily="2" charset="-122"/>
              <a:ea typeface="等线" panose="02010600030101010101" pitchFamily="2" charset="-122"/>
              <a:cs typeface="Candara"/>
            </a:endParaRPr>
          </a:p>
          <a:p>
            <a:pPr>
              <a:lnSpc>
                <a:spcPct val="100000"/>
              </a:lnSpc>
            </a:pPr>
            <a:endParaRPr lang="zh-CN" altLang="en-US" sz="2400"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t>43</a:t>
            </a:fld>
            <a:endParaRPr lang="zh-CN" altLang="en-US"/>
          </a:p>
        </p:txBody>
      </p:sp>
      <p:grpSp>
        <p:nvGrpSpPr>
          <p:cNvPr id="5" name="Group 6"/>
          <p:cNvGrpSpPr/>
          <p:nvPr/>
        </p:nvGrpSpPr>
        <p:grpSpPr>
          <a:xfrm>
            <a:off x="2388753" y="3444896"/>
            <a:ext cx="3615393" cy="2229809"/>
            <a:chOff x="1327250" y="1671427"/>
            <a:chExt cx="4338472" cy="2675771"/>
          </a:xfrm>
        </p:grpSpPr>
        <p:sp>
          <p:nvSpPr>
            <p:cNvPr id="6"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7" name="Rectangle 9"/>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FF0000"/>
                  </a:solidFill>
                  <a:latin typeface="Candara"/>
                  <a:cs typeface="Candara"/>
                </a:rPr>
                <a:t>_</a:t>
              </a:r>
              <a:r>
                <a:rPr lang="en-US" altLang="zh-CN" sz="1667" i="1" dirty="0" err="1">
                  <a:solidFill>
                    <a:srgbClr val="FF0000"/>
                  </a:solidFill>
                  <a:latin typeface="Candara"/>
                  <a:cs typeface="Candara"/>
                </a:rPr>
                <a:t>xbegin</a:t>
              </a:r>
              <a:r>
                <a:rPr lang="en-US" altLang="zh-CN" sz="1667" dirty="0">
                  <a:solidFill>
                    <a:srgbClr val="FF0000"/>
                  </a:solidFill>
                  <a:latin typeface="Candara"/>
                  <a:cs typeface="Candara"/>
                </a:rPr>
                <a:t>()</a:t>
              </a:r>
              <a:r>
                <a:rPr lang="zh-CN" altLang="en-US" sz="1667" dirty="0">
                  <a:solidFill>
                    <a:srgbClr val="FF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xend</a:t>
              </a:r>
              <a:r>
                <a:rPr lang="en-US" altLang="zh-CN" sz="1667" i="1" dirty="0">
                  <a:solidFill>
                    <a:srgbClr val="FF0000"/>
                  </a:solidFill>
                  <a:latin typeface="Candara"/>
                  <a:cs typeface="Candara"/>
                </a:rPr>
                <a:t>()</a:t>
              </a:r>
            </a:p>
            <a:p>
              <a:r>
                <a:rPr lang="en-US" altLang="zh-CN" sz="1667" b="1" i="1" dirty="0">
                  <a:solidFill>
                    <a:schemeClr val="bg1">
                      <a:lumMod val="85000"/>
                    </a:schemeClr>
                  </a:solidFill>
                  <a:latin typeface="Candara"/>
                  <a:cs typeface="Candara"/>
                </a:rPr>
                <a:t>else</a:t>
              </a:r>
            </a:p>
            <a:p>
              <a:r>
                <a:rPr lang="zh-CN" altLang="zh-CN" sz="1667" i="1" dirty="0">
                  <a:solidFill>
                    <a:schemeClr val="bg1">
                      <a:lumMod val="85000"/>
                    </a:schemeClr>
                  </a:solidFill>
                  <a:latin typeface="Candara"/>
                  <a:cs typeface="Candara"/>
                </a:rPr>
                <a:t> </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fallback</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routine</a:t>
              </a:r>
              <a:endParaRPr lang="en-US" altLang="zh-CN" sz="1667" dirty="0">
                <a:solidFill>
                  <a:schemeClr val="bg1">
                    <a:lumMod val="85000"/>
                  </a:schemeClr>
                </a:solidFill>
                <a:latin typeface="Candara"/>
                <a:cs typeface="Candara"/>
              </a:endParaRPr>
            </a:p>
            <a:p>
              <a:endParaRPr lang="en-US" altLang="zh-CN" sz="1500" dirty="0">
                <a:latin typeface="Candara"/>
                <a:cs typeface="Candara"/>
              </a:endParaRPr>
            </a:p>
          </p:txBody>
        </p:sp>
      </p:grpSp>
      <p:sp>
        <p:nvSpPr>
          <p:cNvPr id="8" name="Rectangle 4"/>
          <p:cNvSpPr/>
          <p:nvPr/>
        </p:nvSpPr>
        <p:spPr>
          <a:xfrm>
            <a:off x="4666285" y="4291112"/>
            <a:ext cx="1178528" cy="348878"/>
          </a:xfrm>
          <a:prstGeom prst="rect">
            <a:avLst/>
          </a:prstGeom>
        </p:spPr>
        <p:txBody>
          <a:bodyPr wrap="none">
            <a:spAutoFit/>
          </a:bodyPr>
          <a:lstStyle/>
          <a:p>
            <a:r>
              <a:rPr lang="en-US" altLang="zh-CN" sz="1667" b="1" dirty="0">
                <a:solidFill>
                  <a:srgbClr val="000099"/>
                </a:solidFill>
                <a:latin typeface="Candara"/>
                <a:cs typeface="Candara"/>
              </a:rPr>
              <a:t>No</a:t>
            </a:r>
            <a:r>
              <a:rPr lang="zh-CN" altLang="en-US" sz="1667" b="1" dirty="0">
                <a:solidFill>
                  <a:srgbClr val="000099"/>
                </a:solidFill>
                <a:latin typeface="Candara"/>
                <a:cs typeface="Candara"/>
              </a:rPr>
              <a:t> </a:t>
            </a:r>
            <a:r>
              <a:rPr lang="en-US" altLang="zh-CN" sz="1667" b="1" dirty="0">
                <a:solidFill>
                  <a:srgbClr val="000099"/>
                </a:solidFill>
                <a:latin typeface="Candara"/>
                <a:cs typeface="Candara"/>
              </a:rPr>
              <a:t>conflict</a:t>
            </a:r>
            <a:endParaRPr lang="en-US" sz="1667" b="1" dirty="0">
              <a:solidFill>
                <a:srgbClr val="000099"/>
              </a:solidFill>
            </a:endParaRPr>
          </a:p>
        </p:txBody>
      </p:sp>
      <p:sp>
        <p:nvSpPr>
          <p:cNvPr id="9" name="Down Arrow 10"/>
          <p:cNvSpPr/>
          <p:nvPr/>
        </p:nvSpPr>
        <p:spPr>
          <a:xfrm>
            <a:off x="4372303" y="4080464"/>
            <a:ext cx="293982" cy="804333"/>
          </a:xfrm>
          <a:prstGeom prst="downArrow">
            <a:avLst>
              <a:gd name="adj1" fmla="val 26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083027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Programming with RTM</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If</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transaction start</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successfully</a:t>
            </a:r>
          </a:p>
          <a:p>
            <a:pPr lvl="1">
              <a:lnSpc>
                <a:spcPct val="100000"/>
              </a:lnSpc>
            </a:pPr>
            <a:r>
              <a:rPr lang="en-US" altLang="zh-CN" sz="1800" dirty="0">
                <a:latin typeface="等线" panose="02010600030101010101" pitchFamily="2" charset="-122"/>
                <a:ea typeface="等线" panose="02010600030101010101" pitchFamily="2" charset="-122"/>
                <a:cs typeface="Candara"/>
              </a:rPr>
              <a:t>Do</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work protected by RTM, and then</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try to commit</a:t>
            </a:r>
          </a:p>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Fallback routine to handle abort event</a:t>
            </a:r>
          </a:p>
          <a:p>
            <a:pPr lvl="1">
              <a:lnSpc>
                <a:spcPct val="100000"/>
              </a:lnSpc>
            </a:pPr>
            <a:r>
              <a:rPr lang="en-US" altLang="zh-CN" sz="1800" dirty="0">
                <a:latin typeface="等线" panose="02010600030101010101" pitchFamily="2" charset="-122"/>
                <a:ea typeface="等线" panose="02010600030101010101" pitchFamily="2" charset="-122"/>
                <a:cs typeface="Candara"/>
              </a:rPr>
              <a:t>If abort, system </a:t>
            </a:r>
            <a:r>
              <a:rPr lang="en-US" altLang="zh-CN" sz="1800" u="sng" dirty="0">
                <a:latin typeface="等线" panose="02010600030101010101" pitchFamily="2" charset="-122"/>
                <a:ea typeface="等线" panose="02010600030101010101" pitchFamily="2" charset="-122"/>
                <a:cs typeface="Candara"/>
              </a:rPr>
              <a:t>rollback</a:t>
            </a:r>
            <a:r>
              <a:rPr lang="en-US" altLang="zh-CN" sz="1800" dirty="0">
                <a:latin typeface="等线" panose="02010600030101010101" pitchFamily="2" charset="-122"/>
                <a:ea typeface="等线" panose="02010600030101010101" pitchFamily="2" charset="-122"/>
                <a:cs typeface="Candara"/>
              </a:rPr>
              <a:t> to _</a:t>
            </a:r>
            <a:r>
              <a:rPr lang="en-US" altLang="zh-CN" sz="1800" dirty="0" err="1">
                <a:latin typeface="等线" panose="02010600030101010101" pitchFamily="2" charset="-122"/>
                <a:ea typeface="等线" panose="02010600030101010101" pitchFamily="2" charset="-122"/>
                <a:cs typeface="Candara"/>
              </a:rPr>
              <a:t>xbegin</a:t>
            </a:r>
            <a:r>
              <a:rPr lang="en-US" altLang="zh-CN" sz="1800" dirty="0">
                <a:latin typeface="等线" panose="02010600030101010101" pitchFamily="2" charset="-122"/>
                <a:ea typeface="等线" panose="02010600030101010101" pitchFamily="2" charset="-122"/>
                <a:cs typeface="Candara"/>
              </a:rPr>
              <a:t>, return an </a:t>
            </a:r>
            <a:r>
              <a:rPr lang="en-US" altLang="zh-CN" sz="1800" u="sng" dirty="0">
                <a:latin typeface="等线" panose="02010600030101010101" pitchFamily="2" charset="-122"/>
                <a:ea typeface="等线" panose="02010600030101010101" pitchFamily="2" charset="-122"/>
                <a:cs typeface="Candara"/>
              </a:rPr>
              <a:t>abort code</a:t>
            </a:r>
            <a:endParaRPr lang="en-US" altLang="zh-CN" sz="1800" u="sng" dirty="0">
              <a:latin typeface="等线" panose="02010600030101010101" pitchFamily="2" charset="-122"/>
              <a:ea typeface="等线" panose="02010600030101010101" pitchFamily="2" charset="-122"/>
            </a:endParaRPr>
          </a:p>
          <a:p>
            <a:pPr>
              <a:lnSpc>
                <a:spcPct val="100000"/>
              </a:lnSpc>
            </a:pPr>
            <a:r>
              <a:rPr lang="en-US" altLang="zh-CN" sz="2000" b="1" dirty="0">
                <a:solidFill>
                  <a:srgbClr val="D9D9D9"/>
                </a:solidFill>
                <a:latin typeface="等线" panose="02010600030101010101" pitchFamily="2" charset="-122"/>
                <a:ea typeface="等线" panose="02010600030101010101" pitchFamily="2" charset="-122"/>
                <a:cs typeface="Candara"/>
              </a:rPr>
              <a:t>Manually</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abort</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inside</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a</a:t>
            </a:r>
            <a:r>
              <a:rPr lang="zh-CN" altLang="en-US" sz="2000" b="1" dirty="0">
                <a:solidFill>
                  <a:srgbClr val="D9D9D9"/>
                </a:solidFill>
                <a:latin typeface="等线" panose="02010600030101010101" pitchFamily="2" charset="-122"/>
                <a:ea typeface="等线" panose="02010600030101010101" pitchFamily="2" charset="-122"/>
                <a:cs typeface="Candara"/>
              </a:rPr>
              <a:t> </a:t>
            </a:r>
            <a:r>
              <a:rPr lang="en-US" altLang="zh-CN" sz="2000" b="1" dirty="0">
                <a:solidFill>
                  <a:srgbClr val="D9D9D9"/>
                </a:solidFill>
                <a:latin typeface="等线" panose="02010600030101010101" pitchFamily="2" charset="-122"/>
                <a:ea typeface="等线" panose="02010600030101010101" pitchFamily="2" charset="-122"/>
                <a:cs typeface="Candara"/>
              </a:rPr>
              <a:t>transaction</a:t>
            </a:r>
          </a:p>
          <a:p>
            <a:pPr>
              <a:lnSpc>
                <a:spcPct val="100000"/>
              </a:lnSpc>
            </a:pPr>
            <a:endParaRPr lang="en-US" altLang="zh-CN" sz="2400" dirty="0">
              <a:latin typeface="等线" panose="02010600030101010101" pitchFamily="2" charset="-122"/>
              <a:ea typeface="等线" panose="02010600030101010101" pitchFamily="2" charset="-122"/>
              <a:cs typeface="Candara"/>
            </a:endParaRPr>
          </a:p>
          <a:p>
            <a:pPr>
              <a:lnSpc>
                <a:spcPct val="100000"/>
              </a:lnSpc>
            </a:pPr>
            <a:endParaRPr lang="zh-CN" altLang="en-US" sz="2400"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t>44</a:t>
            </a:fld>
            <a:endParaRPr lang="zh-CN" altLang="en-US"/>
          </a:p>
        </p:txBody>
      </p:sp>
      <p:grpSp>
        <p:nvGrpSpPr>
          <p:cNvPr id="5" name="Group 6"/>
          <p:cNvGrpSpPr/>
          <p:nvPr/>
        </p:nvGrpSpPr>
        <p:grpSpPr>
          <a:xfrm>
            <a:off x="2388753" y="3444896"/>
            <a:ext cx="3615393" cy="2229809"/>
            <a:chOff x="1327250" y="1671427"/>
            <a:chExt cx="4338472" cy="2675771"/>
          </a:xfrm>
        </p:grpSpPr>
        <p:sp>
          <p:nvSpPr>
            <p:cNvPr id="6"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7" name="Rectangle 9"/>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 (</a:t>
              </a:r>
              <a:r>
                <a:rPr lang="en-US" altLang="zh-CN" sz="1667" i="1" dirty="0">
                  <a:solidFill>
                    <a:srgbClr val="FF0000"/>
                  </a:solidFill>
                  <a:latin typeface="Candara"/>
                  <a:cs typeface="Candara"/>
                </a:rPr>
                <a:t>access x</a:t>
              </a:r>
              <a:r>
                <a:rPr lang="en-US" altLang="zh-CN" sz="1667" i="1" dirty="0">
                  <a:solidFill>
                    <a:srgbClr val="000000"/>
                  </a:solidFill>
                  <a:latin typeface="Candara"/>
                  <a:cs typeface="Candara"/>
                </a:rPr>
                <a:t>)</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8" name="Rectangle 7"/>
          <p:cNvSpPr/>
          <p:nvPr/>
        </p:nvSpPr>
        <p:spPr>
          <a:xfrm>
            <a:off x="5107434" y="4566527"/>
            <a:ext cx="949299" cy="605422"/>
          </a:xfrm>
          <a:prstGeom prst="rect">
            <a:avLst/>
          </a:prstGeom>
        </p:spPr>
        <p:txBody>
          <a:bodyPr wrap="none">
            <a:spAutoFit/>
          </a:bodyPr>
          <a:lstStyle/>
          <a:p>
            <a:pPr algn="ctr"/>
            <a:r>
              <a:rPr lang="en-US" altLang="zh-CN" sz="1667" b="1" dirty="0">
                <a:solidFill>
                  <a:srgbClr val="000099"/>
                </a:solidFill>
                <a:latin typeface="Candara"/>
                <a:cs typeface="Candara"/>
              </a:rPr>
              <a:t>Conflict!</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9" name="U-Turn Arrow 11"/>
          <p:cNvSpPr/>
          <p:nvPr/>
        </p:nvSpPr>
        <p:spPr>
          <a:xfrm rot="5400000">
            <a:off x="4540822" y="4766604"/>
            <a:ext cx="897260" cy="317498"/>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grpSp>
        <p:nvGrpSpPr>
          <p:cNvPr id="10" name="Group 15"/>
          <p:cNvGrpSpPr/>
          <p:nvPr/>
        </p:nvGrpSpPr>
        <p:grpSpPr>
          <a:xfrm>
            <a:off x="6406444" y="3886801"/>
            <a:ext cx="1312189" cy="1634144"/>
            <a:chOff x="1327250" y="1671428"/>
            <a:chExt cx="4338472" cy="2494081"/>
          </a:xfrm>
        </p:grpSpPr>
        <p:sp>
          <p:nvSpPr>
            <p:cNvPr id="11" name="Rectangle 17"/>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12" name="Rectangle 18"/>
            <p:cNvSpPr/>
            <p:nvPr/>
          </p:nvSpPr>
          <p:spPr>
            <a:xfrm>
              <a:off x="1475914" y="1804424"/>
              <a:ext cx="4092121" cy="610660"/>
            </a:xfrm>
            <a:prstGeom prst="rect">
              <a:avLst/>
            </a:prstGeom>
          </p:spPr>
          <p:txBody>
            <a:bodyPr wrap="square">
              <a:spAutoFit/>
            </a:bodyPr>
            <a:lstStyle/>
            <a:p>
              <a:r>
                <a:rPr lang="en-US" altLang="zh-CN" sz="2000" dirty="0">
                  <a:latin typeface="Candara"/>
                  <a:cs typeface="Candara"/>
                </a:rPr>
                <a:t>x = 1</a:t>
              </a:r>
              <a:endParaRPr lang="en-US" altLang="zh-CN" sz="1667" dirty="0">
                <a:latin typeface="Candara"/>
                <a:cs typeface="Candara"/>
              </a:endParaRPr>
            </a:p>
          </p:txBody>
        </p:sp>
      </p:grpSp>
      <p:sp>
        <p:nvSpPr>
          <p:cNvPr id="13" name="Rectangle 19"/>
          <p:cNvSpPr/>
          <p:nvPr/>
        </p:nvSpPr>
        <p:spPr>
          <a:xfrm>
            <a:off x="6265333" y="3492717"/>
            <a:ext cx="1747427" cy="348878"/>
          </a:xfrm>
          <a:prstGeom prst="rect">
            <a:avLst/>
          </a:prstGeom>
        </p:spPr>
        <p:txBody>
          <a:bodyPr wrap="square">
            <a:spAutoFit/>
          </a:bodyPr>
          <a:lstStyle/>
          <a:p>
            <a:r>
              <a:rPr lang="en-US" altLang="zh-CN" sz="1667" dirty="0">
                <a:latin typeface="Candara"/>
                <a:cs typeface="Candara"/>
              </a:rPr>
              <a:t>Another process</a:t>
            </a:r>
            <a:endParaRPr lang="en-US" altLang="zh-CN" sz="1500" dirty="0">
              <a:latin typeface="Candara"/>
              <a:cs typeface="Candara"/>
            </a:endParaRPr>
          </a:p>
        </p:txBody>
      </p:sp>
    </p:spTree>
    <p:extLst>
      <p:ext uri="{BB962C8B-B14F-4D97-AF65-F5344CB8AC3E}">
        <p14:creationId xmlns:p14="http://schemas.microsoft.com/office/powerpoint/2010/main" val="315078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Programming with RTM</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If</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transaction start</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successfully</a:t>
            </a:r>
          </a:p>
          <a:p>
            <a:pPr lvl="1">
              <a:lnSpc>
                <a:spcPct val="100000"/>
              </a:lnSpc>
            </a:pPr>
            <a:r>
              <a:rPr lang="en-US" altLang="zh-CN" sz="1800" dirty="0">
                <a:latin typeface="等线" panose="02010600030101010101" pitchFamily="2" charset="-122"/>
                <a:ea typeface="等线" panose="02010600030101010101" pitchFamily="2" charset="-122"/>
                <a:cs typeface="Candara"/>
              </a:rPr>
              <a:t>Do</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work protected by RTM, and then</a:t>
            </a:r>
            <a:r>
              <a:rPr lang="zh-CN" altLang="en-US" sz="1800" dirty="0">
                <a:latin typeface="等线" panose="02010600030101010101" pitchFamily="2" charset="-122"/>
                <a:ea typeface="等线" panose="02010600030101010101" pitchFamily="2" charset="-122"/>
                <a:cs typeface="Candara"/>
              </a:rPr>
              <a:t> </a:t>
            </a:r>
            <a:r>
              <a:rPr lang="en-US" altLang="zh-CN" sz="1800" dirty="0">
                <a:latin typeface="等线" panose="02010600030101010101" pitchFamily="2" charset="-122"/>
                <a:ea typeface="等线" panose="02010600030101010101" pitchFamily="2" charset="-122"/>
                <a:cs typeface="Candara"/>
              </a:rPr>
              <a:t>try to commit</a:t>
            </a:r>
          </a:p>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Fallback routine to handle abort event</a:t>
            </a:r>
          </a:p>
          <a:p>
            <a:pPr lvl="1">
              <a:lnSpc>
                <a:spcPct val="100000"/>
              </a:lnSpc>
            </a:pPr>
            <a:r>
              <a:rPr lang="en-US" altLang="zh-CN" sz="1800" dirty="0">
                <a:latin typeface="等线" panose="02010600030101010101" pitchFamily="2" charset="-122"/>
                <a:ea typeface="等线" panose="02010600030101010101" pitchFamily="2" charset="-122"/>
                <a:cs typeface="Candara"/>
              </a:rPr>
              <a:t>If abort, system rollback to _</a:t>
            </a:r>
            <a:r>
              <a:rPr lang="en-US" altLang="zh-CN" sz="1800" dirty="0" err="1">
                <a:latin typeface="等线" panose="02010600030101010101" pitchFamily="2" charset="-122"/>
                <a:ea typeface="等线" panose="02010600030101010101" pitchFamily="2" charset="-122"/>
                <a:cs typeface="Candara"/>
              </a:rPr>
              <a:t>xbegin</a:t>
            </a:r>
            <a:r>
              <a:rPr lang="en-US" altLang="zh-CN" sz="1800" dirty="0">
                <a:latin typeface="等线" panose="02010600030101010101" pitchFamily="2" charset="-122"/>
                <a:ea typeface="等线" panose="02010600030101010101" pitchFamily="2" charset="-122"/>
                <a:cs typeface="Candara"/>
              </a:rPr>
              <a:t>, return an abort code</a:t>
            </a:r>
          </a:p>
          <a:p>
            <a:pPr>
              <a:lnSpc>
                <a:spcPct val="100000"/>
              </a:lnSpc>
            </a:pP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Manually</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abort</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inside</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a</a:t>
            </a:r>
            <a:r>
              <a:rPr lang="zh-CN" altLang="en-US"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 </a:t>
            </a:r>
            <a:r>
              <a:rPr lang="en-US" altLang="zh-CN" sz="2000" b="1"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Candara"/>
              </a:rPr>
              <a:t>transaction</a:t>
            </a:r>
          </a:p>
          <a:p>
            <a:pPr>
              <a:lnSpc>
                <a:spcPct val="100000"/>
              </a:lnSpc>
            </a:pPr>
            <a:endParaRPr lang="en-US" altLang="zh-CN" sz="2400" dirty="0">
              <a:latin typeface="等线" panose="02010600030101010101" pitchFamily="2" charset="-122"/>
              <a:ea typeface="等线" panose="02010600030101010101" pitchFamily="2" charset="-122"/>
              <a:cs typeface="Candara"/>
            </a:endParaRPr>
          </a:p>
          <a:p>
            <a:pPr>
              <a:lnSpc>
                <a:spcPct val="100000"/>
              </a:lnSpc>
            </a:pPr>
            <a:endParaRPr lang="zh-CN" altLang="en-US" sz="2400"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t>45</a:t>
            </a:fld>
            <a:endParaRPr lang="zh-CN" altLang="en-US"/>
          </a:p>
        </p:txBody>
      </p:sp>
      <p:grpSp>
        <p:nvGrpSpPr>
          <p:cNvPr id="5" name="Group 6"/>
          <p:cNvGrpSpPr/>
          <p:nvPr/>
        </p:nvGrpSpPr>
        <p:grpSpPr>
          <a:xfrm>
            <a:off x="2388753" y="3444896"/>
            <a:ext cx="3615393" cy="2229809"/>
            <a:chOff x="1327250" y="1671427"/>
            <a:chExt cx="4338472" cy="2675771"/>
          </a:xfrm>
        </p:grpSpPr>
        <p:sp>
          <p:nvSpPr>
            <p:cNvPr id="6"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7" name="Rectangle 9"/>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zh-CN" altLang="en-US" sz="1667" b="1" dirty="0">
                  <a:solidFill>
                    <a:srgbClr val="000000"/>
                  </a:solidFill>
                  <a:latin typeface="Candara"/>
                  <a:cs typeface="Candara"/>
                </a:rPr>
                <a:t> </a:t>
              </a:r>
              <a:r>
                <a:rPr lang="en-US" altLang="zh-CN" sz="1667" b="1" i="1" dirty="0">
                  <a:solidFill>
                    <a:srgbClr val="000000"/>
                  </a:solidFill>
                  <a:latin typeface="Candara"/>
                  <a:cs typeface="Candara"/>
                </a:rPr>
                <a:t>if</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conditions:</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zh-CN"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xabort</a:t>
              </a:r>
              <a:r>
                <a:rPr lang="en-US" altLang="zh-CN" sz="1667" i="1" dirty="0">
                  <a:solidFill>
                    <a:srgbClr val="FF0000"/>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8" name="Rectangle 7"/>
          <p:cNvSpPr/>
          <p:nvPr/>
        </p:nvSpPr>
        <p:spPr>
          <a:xfrm>
            <a:off x="4902229" y="4413658"/>
            <a:ext cx="1026243" cy="605422"/>
          </a:xfrm>
          <a:prstGeom prst="rect">
            <a:avLst/>
          </a:prstGeom>
        </p:spPr>
        <p:txBody>
          <a:bodyPr wrap="none">
            <a:spAutoFit/>
          </a:bodyPr>
          <a:lstStyle/>
          <a:p>
            <a:pPr algn="ctr"/>
            <a:r>
              <a:rPr lang="en-US" altLang="zh-CN" sz="1667" b="1" dirty="0">
                <a:solidFill>
                  <a:srgbClr val="000099"/>
                </a:solidFill>
                <a:latin typeface="Candara"/>
                <a:cs typeface="Candara"/>
              </a:rPr>
              <a:t>Manually</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9" name="U-Turn Arrow 10"/>
          <p:cNvSpPr/>
          <p:nvPr/>
        </p:nvSpPr>
        <p:spPr>
          <a:xfrm rot="5400000">
            <a:off x="4025195" y="4509678"/>
            <a:ext cx="1175924" cy="552686"/>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575471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Using HTM for Data Protection</a:t>
            </a:r>
            <a:endParaRPr lang="zh-CN" altLang="en-US" dirty="0"/>
          </a:p>
        </p:txBody>
      </p:sp>
      <p:sp>
        <p:nvSpPr>
          <p:cNvPr id="3" name="内容占位符 2"/>
          <p:cNvSpPr>
            <a:spLocks noGrp="1"/>
          </p:cNvSpPr>
          <p:nvPr>
            <p:ph idx="1"/>
          </p:nvPr>
        </p:nvSpPr>
        <p:spPr/>
        <p:txBody>
          <a:bodyPr>
            <a:noAutofit/>
          </a:bodyPr>
          <a:lstStyle/>
          <a:p>
            <a:r>
              <a:rPr lang="en-US" altLang="zh-CN" sz="1800" dirty="0"/>
              <a:t>Idea: leverage the strong atomicity guarantee provided by HTM to defeat illegal concurrent accesses to the memory space that contains sensitive data</a:t>
            </a:r>
          </a:p>
          <a:p>
            <a:pPr lvl="1"/>
            <a:r>
              <a:rPr lang="en-US" altLang="zh-CN" sz="1600" dirty="0"/>
              <a:t>Each private-key computation is performed as an atomic transaction</a:t>
            </a:r>
          </a:p>
          <a:p>
            <a:r>
              <a:rPr lang="en-US" altLang="zh-CN" sz="1800" dirty="0"/>
              <a:t>During the transaction</a:t>
            </a:r>
          </a:p>
          <a:p>
            <a:pPr lvl="1"/>
            <a:r>
              <a:rPr lang="en-US" altLang="zh-CN" sz="1600" dirty="0"/>
              <a:t>Private key is first decrypted into plaintext</a:t>
            </a:r>
          </a:p>
          <a:p>
            <a:pPr lvl="1"/>
            <a:r>
              <a:rPr lang="en-US" altLang="zh-CN" sz="1600" dirty="0"/>
              <a:t>Use to decrypt or sign messages</a:t>
            </a:r>
          </a:p>
          <a:p>
            <a:pPr lvl="1"/>
            <a:r>
              <a:rPr lang="en-US" altLang="zh-CN" sz="1600" dirty="0"/>
              <a:t>If the transaction is interrupted, the abort handler clears all updated but uncommitted data in the transaction</a:t>
            </a:r>
          </a:p>
          <a:p>
            <a:pPr lvl="1"/>
            <a:r>
              <a:rPr lang="en-US" altLang="zh-CN" sz="1600" dirty="0"/>
              <a:t>Before committing the computation result, all sensitive data are carefully cleared</a:t>
            </a:r>
            <a:endParaRPr lang="zh-CN" altLang="en-US" sz="16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46</a:t>
            </a:fld>
            <a:endParaRPr lang="zh-CN" altLang="en-US"/>
          </a:p>
        </p:txBody>
      </p:sp>
      <p:sp>
        <p:nvSpPr>
          <p:cNvPr id="5" name="矩形 4"/>
          <p:cNvSpPr/>
          <p:nvPr/>
        </p:nvSpPr>
        <p:spPr>
          <a:xfrm>
            <a:off x="539552" y="5310595"/>
            <a:ext cx="8280920" cy="276999"/>
          </a:xfrm>
          <a:prstGeom prst="rect">
            <a:avLst/>
          </a:prstGeom>
        </p:spPr>
        <p:txBody>
          <a:bodyPr wrap="square">
            <a:spAutoFit/>
          </a:bodyPr>
          <a:lstStyle/>
          <a:p>
            <a:pPr algn="ctr"/>
            <a:r>
              <a:rPr lang="en-US" altLang="zh-CN" sz="1200" dirty="0">
                <a:latin typeface="等线" panose="02010600030101010101" pitchFamily="2" charset="-122"/>
                <a:ea typeface="等线" panose="02010600030101010101" pitchFamily="2" charset="-122"/>
              </a:rPr>
              <a:t>Protecting Private Keys against Memory Disclosure Attacks using Hardware Transactional Memory, </a:t>
            </a:r>
            <a:r>
              <a:rPr lang="en-US" altLang="zh-CN" sz="1200" i="1" dirty="0">
                <a:latin typeface="等线" panose="02010600030101010101" pitchFamily="2" charset="-122"/>
                <a:ea typeface="等线" panose="02010600030101010101" pitchFamily="2" charset="-122"/>
              </a:rPr>
              <a:t>S&amp;P'15</a:t>
            </a:r>
            <a:endParaRPr lang="zh-CN" altLang="en-US" sz="1200" i="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79821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TSX for Attack KASLR</a:t>
            </a:r>
            <a:endParaRPr lang="zh-CN" altLang="en-US" dirty="0"/>
          </a:p>
        </p:txBody>
      </p:sp>
      <p:sp>
        <p:nvSpPr>
          <p:cNvPr id="3" name="内容占位符 2"/>
          <p:cNvSpPr>
            <a:spLocks noGrp="1"/>
          </p:cNvSpPr>
          <p:nvPr>
            <p:ph idx="1"/>
          </p:nvPr>
        </p:nvSpPr>
        <p:spPr/>
        <p:txBody>
          <a:bodyPr/>
          <a:lstStyle/>
          <a:p>
            <a:r>
              <a:rPr lang="en-US" altLang="zh-CN" dirty="0"/>
              <a:t>TLB Timing Side Channel </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47</a:t>
            </a:fld>
            <a:endParaRPr lang="zh-CN" altLang="en-US"/>
          </a:p>
        </p:txBody>
      </p:sp>
      <p:sp>
        <p:nvSpPr>
          <p:cNvPr id="5" name="矩形 4"/>
          <p:cNvSpPr/>
          <p:nvPr/>
        </p:nvSpPr>
        <p:spPr>
          <a:xfrm>
            <a:off x="1979712" y="5296960"/>
            <a:ext cx="5148064" cy="261610"/>
          </a:xfrm>
          <a:prstGeom prst="rect">
            <a:avLst/>
          </a:prstGeom>
        </p:spPr>
        <p:txBody>
          <a:bodyPr wrap="square">
            <a:spAutoFit/>
          </a:bodyPr>
          <a:lstStyle/>
          <a:p>
            <a:r>
              <a:rPr lang="en-US" altLang="zh-CN" sz="1100" dirty="0">
                <a:solidFill>
                  <a:srgbClr val="2E3436"/>
                </a:solidFill>
                <a:latin typeface="等线" panose="02010600030101010101" pitchFamily="2" charset="-122"/>
                <a:ea typeface="等线" panose="02010600030101010101" pitchFamily="2" charset="-122"/>
              </a:rPr>
              <a:t>Breaking Kernel Address Space Layout Randomization with Intel TSX, </a:t>
            </a:r>
            <a:r>
              <a:rPr lang="en-US" altLang="zh-CN" sz="1100" i="1" dirty="0">
                <a:solidFill>
                  <a:srgbClr val="2E3436"/>
                </a:solidFill>
                <a:latin typeface="等线" panose="02010600030101010101" pitchFamily="2" charset="-122"/>
                <a:ea typeface="等线" panose="02010600030101010101" pitchFamily="2" charset="-122"/>
              </a:rPr>
              <a:t>CCS'16</a:t>
            </a:r>
            <a:endParaRPr lang="zh-CN" altLang="en-US" sz="1100" i="1"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74354" y="1849388"/>
            <a:ext cx="7958779" cy="3024336"/>
          </a:xfrm>
          <a:prstGeom prst="rect">
            <a:avLst/>
          </a:prstGeom>
        </p:spPr>
      </p:pic>
    </p:spTree>
    <p:extLst>
      <p:ext uri="{BB962C8B-B14F-4D97-AF65-F5344CB8AC3E}">
        <p14:creationId xmlns:p14="http://schemas.microsoft.com/office/powerpoint/2010/main" val="1178670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Intel CAT</a:t>
            </a:r>
            <a:endParaRPr lang="zh-CN" altLang="en-US" dirty="0"/>
          </a:p>
        </p:txBody>
      </p:sp>
      <p:sp>
        <p:nvSpPr>
          <p:cNvPr id="6" name="文本占位符 5"/>
          <p:cNvSpPr>
            <a:spLocks noGrp="1"/>
          </p:cNvSpPr>
          <p:nvPr>
            <p:ph type="body" idx="1"/>
          </p:nvPr>
        </p:nvSpPr>
        <p:spPr/>
        <p:txBody>
          <a:bodyPr/>
          <a:lstStyle/>
          <a:p>
            <a:r>
              <a:rPr lang="en-US" altLang="zh-CN" dirty="0"/>
              <a:t>CAT: Cache Allocation Technology</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48</a:t>
            </a:fld>
            <a:endParaRPr lang="zh-CN" altLang="en-US"/>
          </a:p>
        </p:txBody>
      </p:sp>
    </p:spTree>
    <p:extLst>
      <p:ext uri="{BB962C8B-B14F-4D97-AF65-F5344CB8AC3E}">
        <p14:creationId xmlns:p14="http://schemas.microsoft.com/office/powerpoint/2010/main" val="2874993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"Noisy Neighbor" Problem</a:t>
            </a:r>
            <a:endParaRPr lang="zh-CN" altLang="en-US" dirty="0"/>
          </a:p>
        </p:txBody>
      </p:sp>
      <p:sp>
        <p:nvSpPr>
          <p:cNvPr id="3" name="内容占位符 2"/>
          <p:cNvSpPr>
            <a:spLocks noGrp="1"/>
          </p:cNvSpPr>
          <p:nvPr>
            <p:ph idx="1"/>
          </p:nvPr>
        </p:nvSpPr>
        <p:spPr/>
        <p:txBody>
          <a:bodyPr>
            <a:normAutofit/>
          </a:bodyPr>
          <a:lstStyle/>
          <a:p>
            <a:r>
              <a:rPr lang="en-US" altLang="zh-CN" sz="2000" dirty="0"/>
              <a:t>"noisy neighbor" on core zero over-utilizes shared resources in the platform, causing performance inversion </a:t>
            </a:r>
          </a:p>
          <a:p>
            <a:r>
              <a:rPr lang="en-US" altLang="zh-CN" sz="2000" dirty="0"/>
              <a:t>Though the priority app on core one is higher priority, it runs slower than expected</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49</a:t>
            </a:fld>
            <a:endParaRPr lang="zh-CN" altLang="en-US"/>
          </a:p>
        </p:txBody>
      </p:sp>
      <p:pic>
        <p:nvPicPr>
          <p:cNvPr id="2050" name="Picture 2" descr="https://software.intel.com/sites/default/files/managed/cf/67/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419" y="3361556"/>
            <a:ext cx="30765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software.intel.com/sites/default/files/managed/9c/fe/se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361556"/>
            <a:ext cx="297726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90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Return-to-user Attack</a:t>
            </a:r>
            <a:endParaRPr lang="zh-CN" altLang="en-US" dirty="0"/>
          </a:p>
        </p:txBody>
      </p:sp>
      <p:sp>
        <p:nvSpPr>
          <p:cNvPr id="3" name="内容占位符 2"/>
          <p:cNvSpPr>
            <a:spLocks noGrp="1"/>
          </p:cNvSpPr>
          <p:nvPr>
            <p:ph idx="1"/>
          </p:nvPr>
        </p:nvSpPr>
        <p:spPr>
          <a:xfrm>
            <a:off x="457200" y="3577580"/>
            <a:ext cx="8229600" cy="1527556"/>
          </a:xfrm>
        </p:spPr>
        <p:txBody>
          <a:bodyPr>
            <a:normAutofit/>
          </a:bodyPr>
          <a:lstStyle/>
          <a:p>
            <a:r>
              <a:rPr lang="en-US" altLang="zh-CN" sz="2400" dirty="0"/>
              <a:t>The </a:t>
            </a:r>
            <a:r>
              <a:rPr lang="en-US" altLang="zh-CN" sz="2400" i="1" dirty="0"/>
              <a:t>ops</a:t>
            </a:r>
            <a:r>
              <a:rPr lang="en-US" altLang="zh-CN" sz="2400" dirty="0"/>
              <a:t> field becomes </a:t>
            </a:r>
            <a:r>
              <a:rPr lang="en-US" altLang="zh-CN" sz="2400" b="1" dirty="0"/>
              <a:t>NULL</a:t>
            </a:r>
            <a:r>
              <a:rPr lang="en-US" altLang="zh-CN" sz="2400" dirty="0"/>
              <a:t> after the invocation of the </a:t>
            </a:r>
            <a:r>
              <a:rPr lang="en-US" altLang="zh-CN" sz="2400" b="1" dirty="0"/>
              <a:t>tee</a:t>
            </a:r>
            <a:r>
              <a:rPr lang="en-US" altLang="zh-CN" sz="2400" dirty="0"/>
              <a:t> system call</a:t>
            </a:r>
          </a:p>
          <a:p>
            <a:pPr lvl="1"/>
            <a:r>
              <a:rPr lang="en-US" altLang="zh-CN" sz="2000" dirty="0"/>
              <a:t>Then </a:t>
            </a:r>
            <a:r>
              <a:rPr lang="en-US" altLang="zh-CN" sz="2000" i="1" dirty="0"/>
              <a:t>get() </a:t>
            </a:r>
            <a:r>
              <a:rPr lang="en-US" altLang="zh-CN" sz="2000" dirty="0"/>
              <a:t>will be at </a:t>
            </a:r>
            <a:r>
              <a:rPr lang="en-US" altLang="zh-CN" sz="2000" dirty="0">
                <a:solidFill>
                  <a:srgbClr val="0096FF"/>
                </a:solidFill>
              </a:rPr>
              <a:t>0x0000001C</a:t>
            </a:r>
            <a:r>
              <a:rPr lang="en-US" altLang="zh-CN" sz="2000" dirty="0"/>
              <a:t>, which is controlled by the app</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5</a:t>
            </a:fld>
            <a:endParaRPr lang="zh-CN" altLang="en-US"/>
          </a:p>
        </p:txBody>
      </p:sp>
      <p:pic>
        <p:nvPicPr>
          <p:cNvPr id="5" name="图片 4"/>
          <p:cNvPicPr>
            <a:picLocks noChangeAspect="1"/>
          </p:cNvPicPr>
          <p:nvPr/>
        </p:nvPicPr>
        <p:blipFill>
          <a:blip r:embed="rId2"/>
          <a:stretch>
            <a:fillRect/>
          </a:stretch>
        </p:blipFill>
        <p:spPr>
          <a:xfrm>
            <a:off x="1475656" y="1960776"/>
            <a:ext cx="6229350" cy="1219200"/>
          </a:xfrm>
          <a:prstGeom prst="rect">
            <a:avLst/>
          </a:prstGeom>
          <a:ln>
            <a:solidFill>
              <a:schemeClr val="tx1">
                <a:lumMod val="85000"/>
                <a:lumOff val="15000"/>
              </a:schemeClr>
            </a:solidFill>
          </a:ln>
        </p:spPr>
      </p:pic>
      <p:sp>
        <p:nvSpPr>
          <p:cNvPr id="6" name="矩形 5"/>
          <p:cNvSpPr/>
          <p:nvPr/>
        </p:nvSpPr>
        <p:spPr>
          <a:xfrm>
            <a:off x="2602175" y="1489348"/>
            <a:ext cx="3969356" cy="369332"/>
          </a:xfrm>
          <a:prstGeom prst="rect">
            <a:avLst/>
          </a:prstGeom>
        </p:spPr>
        <p:txBody>
          <a:bodyPr wrap="none">
            <a:spAutoFit/>
          </a:bodyPr>
          <a:lstStyle/>
          <a:p>
            <a:r>
              <a:rPr lang="en-US" altLang="zh-CN" i="1" dirty="0">
                <a:latin typeface="等线" panose="02010600030101010101" pitchFamily="2" charset="-122"/>
                <a:ea typeface="等线" panose="02010600030101010101" pitchFamily="2" charset="-122"/>
              </a:rPr>
              <a:t>NULL data pointer in Linux (fs/</a:t>
            </a:r>
            <a:r>
              <a:rPr lang="en-US" altLang="zh-CN" i="1" dirty="0" err="1">
                <a:latin typeface="等线" panose="02010600030101010101" pitchFamily="2" charset="-122"/>
                <a:ea typeface="等线" panose="02010600030101010101" pitchFamily="2" charset="-122"/>
              </a:rPr>
              <a:t>splice.c</a:t>
            </a:r>
            <a:r>
              <a:rPr lang="en-US" altLang="zh-CN" i="1" dirty="0">
                <a:latin typeface="等线" panose="02010600030101010101" pitchFamily="2" charset="-122"/>
                <a:ea typeface="等线" panose="02010600030101010101" pitchFamily="2" charset="-122"/>
              </a:rPr>
              <a:t>)</a:t>
            </a:r>
            <a:endParaRPr lang="zh-CN" altLang="en-US" i="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06108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Software Controlled Cache Allocation</a:t>
            </a:r>
            <a:endParaRPr lang="zh-CN" altLang="en-US" dirty="0"/>
          </a:p>
        </p:txBody>
      </p:sp>
      <p:sp>
        <p:nvSpPr>
          <p:cNvPr id="3" name="内容占位符 2"/>
          <p:cNvSpPr>
            <a:spLocks noGrp="1"/>
          </p:cNvSpPr>
          <p:nvPr>
            <p:ph idx="1"/>
          </p:nvPr>
        </p:nvSpPr>
        <p:spPr/>
        <p:txBody>
          <a:bodyPr>
            <a:normAutofit/>
          </a:bodyPr>
          <a:lstStyle/>
          <a:p>
            <a:r>
              <a:rPr lang="en-US" altLang="zh-CN" sz="2400" dirty="0"/>
              <a:t>The basic mechanisms of CAT include:</a:t>
            </a:r>
          </a:p>
          <a:p>
            <a:pPr lvl="1"/>
            <a:r>
              <a:rPr lang="en-US" altLang="zh-CN" sz="2000" dirty="0"/>
              <a:t>The ability to enumerate the CAT capability and the associated LLC allocation support via CPUID</a:t>
            </a:r>
          </a:p>
          <a:p>
            <a:pPr lvl="1"/>
            <a:r>
              <a:rPr lang="en-US" altLang="zh-CN" sz="2000" dirty="0"/>
              <a:t>Interfaces for the OS/hypervisor to group applications into classes of service (CLOS) and indicate the amount of last-level cache available to each CLOS</a:t>
            </a:r>
          </a:p>
          <a:p>
            <a:pPr lvl="1"/>
            <a:r>
              <a:rPr lang="en-US" altLang="zh-CN" sz="2000" dirty="0"/>
              <a:t>These interfaces are based on MSRs </a:t>
            </a:r>
          </a:p>
          <a:p>
            <a:pPr lvl="2"/>
            <a:r>
              <a:rPr lang="en-US" altLang="zh-CN" sz="1600" dirty="0"/>
              <a:t>Model-Specific Registers</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50</a:t>
            </a:fld>
            <a:endParaRPr lang="zh-CN" altLang="en-US"/>
          </a:p>
        </p:txBody>
      </p:sp>
    </p:spTree>
    <p:extLst>
      <p:ext uri="{BB962C8B-B14F-4D97-AF65-F5344CB8AC3E}">
        <p14:creationId xmlns:p14="http://schemas.microsoft.com/office/powerpoint/2010/main" val="1249384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 of Service (CLOS)</a:t>
            </a:r>
            <a:endParaRPr lang="zh-CN" altLang="en-US" dirty="0"/>
          </a:p>
        </p:txBody>
      </p:sp>
      <p:sp>
        <p:nvSpPr>
          <p:cNvPr id="3" name="内容占位符 2"/>
          <p:cNvSpPr>
            <a:spLocks noGrp="1"/>
          </p:cNvSpPr>
          <p:nvPr>
            <p:ph idx="1"/>
          </p:nvPr>
        </p:nvSpPr>
        <p:spPr/>
        <p:txBody>
          <a:bodyPr>
            <a:normAutofit/>
          </a:bodyPr>
          <a:lstStyle/>
          <a:p>
            <a:r>
              <a:rPr lang="en-US" altLang="zh-CN" sz="2000" dirty="0"/>
              <a:t>CLOS acts as a resource control tag into which a thread / app / VM / container can be grouped</a:t>
            </a:r>
          </a:p>
          <a:p>
            <a:r>
              <a:rPr lang="en-US" altLang="zh-CN" sz="2000" dirty="0"/>
              <a:t>CLOS in turn has associated resource capacity bitmasks (CBMs) indicating how much of the cache can be used by a given CLOS</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51</a:t>
            </a:fld>
            <a:endParaRPr lang="zh-CN" altLang="en-US"/>
          </a:p>
        </p:txBody>
      </p:sp>
      <p:pic>
        <p:nvPicPr>
          <p:cNvPr id="4098" name="Picture 2" descr="https://software.intel.com/sites/default/files/managed/70/53/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37507"/>
            <a:ext cx="2808312" cy="1959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software.intel.com/sites/default/files/managed/cc/f8/fir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793604"/>
            <a:ext cx="4752528" cy="142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617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PRIME+PROBE Attack </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52</a:t>
            </a:fld>
            <a:endParaRPr lang="zh-CN" altLang="en-US"/>
          </a:p>
        </p:txBody>
      </p:sp>
      <p:pic>
        <p:nvPicPr>
          <p:cNvPr id="5" name="图片 4"/>
          <p:cNvPicPr>
            <a:picLocks noChangeAspect="1"/>
          </p:cNvPicPr>
          <p:nvPr/>
        </p:nvPicPr>
        <p:blipFill>
          <a:blip r:embed="rId2"/>
          <a:stretch>
            <a:fillRect/>
          </a:stretch>
        </p:blipFill>
        <p:spPr>
          <a:xfrm>
            <a:off x="1706600" y="1450894"/>
            <a:ext cx="5730800" cy="3536849"/>
          </a:xfrm>
          <a:prstGeom prst="rect">
            <a:avLst/>
          </a:prstGeom>
        </p:spPr>
      </p:pic>
    </p:spTree>
    <p:extLst>
      <p:ext uri="{BB962C8B-B14F-4D97-AF65-F5344CB8AC3E}">
        <p14:creationId xmlns:p14="http://schemas.microsoft.com/office/powerpoint/2010/main" val="3773285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 Side-channel Attack</a:t>
            </a:r>
            <a:endParaRPr lang="zh-CN" altLang="en-US" dirty="0"/>
          </a:p>
        </p:txBody>
      </p:sp>
      <p:sp>
        <p:nvSpPr>
          <p:cNvPr id="3" name="内容占位符 2"/>
          <p:cNvSpPr>
            <a:spLocks noGrp="1"/>
          </p:cNvSpPr>
          <p:nvPr>
            <p:ph idx="1"/>
          </p:nvPr>
        </p:nvSpPr>
        <p:spPr/>
        <p:txBody>
          <a:bodyPr>
            <a:normAutofit/>
          </a:bodyPr>
          <a:lstStyle/>
          <a:p>
            <a:r>
              <a:rPr lang="en-US" altLang="zh-CN" sz="2000" dirty="0"/>
              <a:t>An attacker uses the side-channel information from one measurement directly to determine (parts of) the secret key</a:t>
            </a:r>
          </a:p>
          <a:p>
            <a:r>
              <a:rPr lang="en-US" altLang="zh-CN" sz="2000" dirty="0"/>
              <a:t>A simple analysis attack exploits the relationship between the executed operations and the side-channel information</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53</a:t>
            </a:fld>
            <a:endParaRPr lang="zh-CN" altLang="en-US"/>
          </a:p>
        </p:txBody>
      </p:sp>
      <p:pic>
        <p:nvPicPr>
          <p:cNvPr id="5" name="图片 4"/>
          <p:cNvPicPr>
            <a:picLocks noChangeAspect="1"/>
          </p:cNvPicPr>
          <p:nvPr/>
        </p:nvPicPr>
        <p:blipFill>
          <a:blip r:embed="rId2"/>
          <a:stretch>
            <a:fillRect/>
          </a:stretch>
        </p:blipFill>
        <p:spPr>
          <a:xfrm>
            <a:off x="2627784" y="3119219"/>
            <a:ext cx="3695898" cy="2595781"/>
          </a:xfrm>
          <a:prstGeom prst="rect">
            <a:avLst/>
          </a:prstGeom>
        </p:spPr>
      </p:pic>
    </p:spTree>
    <p:extLst>
      <p:ext uri="{BB962C8B-B14F-4D97-AF65-F5344CB8AC3E}">
        <p14:creationId xmlns:p14="http://schemas.microsoft.com/office/powerpoint/2010/main" val="1792863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Use CAT to Mitigate Cache Side-channel Attack</a:t>
            </a:r>
            <a:endParaRPr lang="zh-CN" altLang="en-US" sz="2800" dirty="0"/>
          </a:p>
        </p:txBody>
      </p:sp>
      <p:sp>
        <p:nvSpPr>
          <p:cNvPr id="3" name="内容占位符 2"/>
          <p:cNvSpPr>
            <a:spLocks noGrp="1"/>
          </p:cNvSpPr>
          <p:nvPr>
            <p:ph idx="1"/>
          </p:nvPr>
        </p:nvSpPr>
        <p:spPr/>
        <p:txBody>
          <a:bodyPr/>
          <a:lstStyle/>
          <a:p>
            <a:r>
              <a:rPr lang="en-US" altLang="zh-CN" dirty="0"/>
              <a:t>Partitioning of the LLC between cores using CAT</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54</a:t>
            </a:fld>
            <a:endParaRPr lang="zh-CN" altLang="en-US"/>
          </a:p>
        </p:txBody>
      </p:sp>
      <p:sp>
        <p:nvSpPr>
          <p:cNvPr id="5" name="矩形 4"/>
          <p:cNvSpPr/>
          <p:nvPr/>
        </p:nvSpPr>
        <p:spPr>
          <a:xfrm>
            <a:off x="1043608" y="5233764"/>
            <a:ext cx="7470576" cy="261610"/>
          </a:xfrm>
          <a:prstGeom prst="rect">
            <a:avLst/>
          </a:prstGeom>
        </p:spPr>
        <p:txBody>
          <a:bodyPr wrap="square">
            <a:spAutoFit/>
          </a:bodyPr>
          <a:lstStyle/>
          <a:p>
            <a:pPr algn="ctr"/>
            <a:r>
              <a:rPr lang="en-US" altLang="zh-CN" sz="1100" dirty="0" err="1">
                <a:latin typeface="等线" panose="02010600030101010101" pitchFamily="2" charset="-122"/>
                <a:ea typeface="等线" panose="02010600030101010101" pitchFamily="2" charset="-122"/>
              </a:rPr>
              <a:t>CATalyst</a:t>
            </a:r>
            <a:r>
              <a:rPr lang="en-US" altLang="zh-CN" sz="1100" dirty="0">
                <a:latin typeface="等线" panose="02010600030101010101" pitchFamily="2" charset="-122"/>
                <a:ea typeface="等线" panose="02010600030101010101" pitchFamily="2" charset="-122"/>
              </a:rPr>
              <a:t>: Defeating Last-Level Cache Side Channel Attacks in Cloud Computing </a:t>
            </a:r>
            <a:endParaRPr lang="zh-CN" altLang="en-US" sz="1100"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1872332" y="2251828"/>
            <a:ext cx="5399335" cy="2205289"/>
          </a:xfrm>
          <a:prstGeom prst="rect">
            <a:avLst/>
          </a:prstGeom>
        </p:spPr>
      </p:pic>
    </p:spTree>
    <p:extLst>
      <p:ext uri="{BB962C8B-B14F-4D97-AF65-F5344CB8AC3E}">
        <p14:creationId xmlns:p14="http://schemas.microsoft.com/office/powerpoint/2010/main" val="2995981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PMU</a:t>
            </a:r>
            <a:endParaRPr lang="zh-CN" altLang="en-US" dirty="0"/>
          </a:p>
        </p:txBody>
      </p:sp>
      <p:sp>
        <p:nvSpPr>
          <p:cNvPr id="3" name="文本占位符 2"/>
          <p:cNvSpPr>
            <a:spLocks noGrp="1"/>
          </p:cNvSpPr>
          <p:nvPr>
            <p:ph type="body" idx="1"/>
          </p:nvPr>
        </p:nvSpPr>
        <p:spPr/>
        <p:txBody>
          <a:bodyPr/>
          <a:lstStyle/>
          <a:p>
            <a:r>
              <a:rPr lang="en-US" altLang="zh-CN" dirty="0"/>
              <a:t>PMU: Performance Monitor Unit</a:t>
            </a:r>
          </a:p>
        </p:txBody>
      </p:sp>
      <p:sp>
        <p:nvSpPr>
          <p:cNvPr id="4" name="灯片编号占位符 3"/>
          <p:cNvSpPr>
            <a:spLocks noGrp="1"/>
          </p:cNvSpPr>
          <p:nvPr>
            <p:ph type="sldNum" sz="quarter" idx="12"/>
          </p:nvPr>
        </p:nvSpPr>
        <p:spPr/>
        <p:txBody>
          <a:bodyPr/>
          <a:lstStyle/>
          <a:p>
            <a:fld id="{ADE361C3-C043-4A6E-BDCE-8DA1E7D90A3B}" type="slidenum">
              <a:rPr lang="zh-CN" altLang="en-US" smtClean="0"/>
              <a:t>55</a:t>
            </a:fld>
            <a:endParaRPr lang="zh-CN" altLang="en-US"/>
          </a:p>
        </p:txBody>
      </p:sp>
    </p:spTree>
    <p:extLst>
      <p:ext uri="{BB962C8B-B14F-4D97-AF65-F5344CB8AC3E}">
        <p14:creationId xmlns:p14="http://schemas.microsoft.com/office/powerpoint/2010/main" val="3887911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Control Flow by Existing PMU</a:t>
            </a:r>
          </a:p>
        </p:txBody>
      </p:sp>
      <p:sp>
        <p:nvSpPr>
          <p:cNvPr id="3" name="Content Placeholder 2"/>
          <p:cNvSpPr>
            <a:spLocks noGrp="1"/>
          </p:cNvSpPr>
          <p:nvPr>
            <p:ph idx="1"/>
          </p:nvPr>
        </p:nvSpPr>
        <p:spPr>
          <a:xfrm>
            <a:off x="539552" y="1076187"/>
            <a:ext cx="7461448" cy="4335528"/>
          </a:xfrm>
        </p:spPr>
        <p:txBody>
          <a:bodyPr>
            <a:normAutofit fontScale="62500" lnSpcReduction="20000"/>
          </a:bodyPr>
          <a:lstStyle/>
          <a:p>
            <a:r>
              <a:rPr lang="en-US" dirty="0"/>
              <a:t>PEBS: Precise Performance Counter</a:t>
            </a:r>
          </a:p>
          <a:p>
            <a:pPr lvl="1"/>
            <a:r>
              <a:rPr lang="en-US" dirty="0"/>
              <a:t>Save samples in memory region for batching</a:t>
            </a:r>
          </a:p>
          <a:p>
            <a:pPr lvl="1"/>
            <a:r>
              <a:rPr lang="en-US" dirty="0"/>
              <a:t>Atomic-freeze: record exact IP address precisely</a:t>
            </a:r>
          </a:p>
          <a:p>
            <a:r>
              <a:rPr lang="en-US" dirty="0"/>
              <a:t>BTS: Branch Trace Store</a:t>
            </a:r>
          </a:p>
          <a:p>
            <a:pPr lvl="1"/>
            <a:r>
              <a:rPr lang="en-US" dirty="0"/>
              <a:t>Capture all control transfer events</a:t>
            </a:r>
          </a:p>
          <a:p>
            <a:pPr lvl="1"/>
            <a:r>
              <a:rPr lang="en-US" dirty="0"/>
              <a:t>Also save exact IP in memory region</a:t>
            </a:r>
          </a:p>
          <a:p>
            <a:r>
              <a:rPr lang="en-US" dirty="0"/>
              <a:t>LBR: Last Branch Record</a:t>
            </a:r>
          </a:p>
          <a:p>
            <a:pPr lvl="1"/>
            <a:r>
              <a:rPr lang="en-US" dirty="0"/>
              <a:t>Save samples in register stack, only 16 pairs</a:t>
            </a:r>
          </a:p>
          <a:p>
            <a:r>
              <a:rPr lang="en-US" dirty="0"/>
              <a:t>Event Filtering</a:t>
            </a:r>
          </a:p>
          <a:p>
            <a:pPr lvl="1"/>
            <a:r>
              <a:rPr lang="en-US" dirty="0"/>
              <a:t>E.g. "do not capture near return branches"</a:t>
            </a:r>
          </a:p>
          <a:p>
            <a:pPr lvl="1"/>
            <a:r>
              <a:rPr lang="en-US" dirty="0"/>
              <a:t>Only available in LBR, not BTS</a:t>
            </a:r>
          </a:p>
          <a:p>
            <a:r>
              <a:rPr lang="en-US" dirty="0"/>
              <a:t>Conditional Counting</a:t>
            </a:r>
          </a:p>
          <a:p>
            <a:pPr lvl="1"/>
            <a:r>
              <a:rPr lang="en-US" dirty="0"/>
              <a:t>E.g. "only counting when at user mode"</a:t>
            </a:r>
          </a:p>
        </p:txBody>
      </p:sp>
      <p:sp>
        <p:nvSpPr>
          <p:cNvPr id="4" name="Rectangle 3"/>
          <p:cNvSpPr/>
          <p:nvPr/>
        </p:nvSpPr>
        <p:spPr>
          <a:xfrm>
            <a:off x="6150996" y="1953926"/>
            <a:ext cx="1850004" cy="1015663"/>
          </a:xfrm>
          <a:prstGeom prst="rect">
            <a:avLst/>
          </a:prstGeom>
          <a:ln w="28575" cmpd="sng">
            <a:solidFill>
              <a:srgbClr val="008000"/>
            </a:solidFill>
          </a:ln>
        </p:spPr>
        <p:txBody>
          <a:bodyPr wrap="square">
            <a:spAutoFit/>
          </a:bodyPr>
          <a:lstStyle/>
          <a:p>
            <a:r>
              <a:rPr lang="en-US" sz="2000" dirty="0">
                <a:latin typeface="等线" panose="02010600030101010101" pitchFamily="2" charset="-122"/>
                <a:ea typeface="等线" panose="02010600030101010101" pitchFamily="2" charset="-122"/>
              </a:rPr>
              <a:t> Completeness</a:t>
            </a:r>
          </a:p>
          <a:p>
            <a:r>
              <a:rPr lang="en-US" sz="2000" dirty="0">
                <a:latin typeface="等线" panose="02010600030101010101" pitchFamily="2" charset="-122"/>
                <a:ea typeface="等线" panose="02010600030101010101" pitchFamily="2" charset="-122"/>
              </a:rPr>
              <a:t>  Accuracy</a:t>
            </a:r>
          </a:p>
          <a:p>
            <a:r>
              <a:rPr lang="en-US" sz="2000" dirty="0">
                <a:latin typeface="等线" panose="02010600030101010101" pitchFamily="2" charset="-122"/>
                <a:ea typeface="等线" panose="02010600030101010101" pitchFamily="2" charset="-122"/>
              </a:rPr>
              <a:t>  Efficiency</a:t>
            </a:r>
          </a:p>
        </p:txBody>
      </p:sp>
      <p:sp>
        <p:nvSpPr>
          <p:cNvPr id="5" name="Rectangle 4"/>
          <p:cNvSpPr/>
          <p:nvPr/>
        </p:nvSpPr>
        <p:spPr>
          <a:xfrm>
            <a:off x="872192" y="1953926"/>
            <a:ext cx="3987840" cy="1000273"/>
          </a:xfrm>
          <a:prstGeom prst="rect">
            <a:avLst/>
          </a:prstGeom>
          <a:solidFill>
            <a:srgbClr val="008000">
              <a:alpha val="30000"/>
            </a:srgbClr>
          </a:solid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10" name="Straight Connector 9"/>
          <p:cNvCxnSpPr>
            <a:stCxn id="5" idx="3"/>
            <a:endCxn id="4" idx="1"/>
          </p:cNvCxnSpPr>
          <p:nvPr/>
        </p:nvCxnSpPr>
        <p:spPr>
          <a:xfrm>
            <a:off x="4860032" y="2454063"/>
            <a:ext cx="1290964" cy="7695"/>
          </a:xfrm>
          <a:prstGeom prst="line">
            <a:avLst/>
          </a:prstGeom>
          <a:ln w="28575" cmpd="sng">
            <a:solidFill>
              <a:srgbClr val="008000"/>
            </a:solidFill>
          </a:ln>
        </p:spPr>
      </p:cxnSp>
      <p:sp>
        <p:nvSpPr>
          <p:cNvPr id="7" name="Rectangle 6"/>
          <p:cNvSpPr/>
          <p:nvPr/>
        </p:nvSpPr>
        <p:spPr>
          <a:xfrm>
            <a:off x="6150996" y="3730206"/>
            <a:ext cx="1850004" cy="861774"/>
          </a:xfrm>
          <a:prstGeom prst="rect">
            <a:avLst/>
          </a:prstGeom>
          <a:ln w="28575" cmpd="sng">
            <a:solidFill>
              <a:srgbClr val="008000"/>
            </a:solidFill>
          </a:ln>
        </p:spPr>
        <p:txBody>
          <a:bodyPr wrap="square">
            <a:spAutoFit/>
          </a:bodyPr>
          <a:lstStyle/>
          <a:p>
            <a:pPr algn="ctr"/>
            <a:r>
              <a:rPr lang="en-US" sz="1000" dirty="0">
                <a:latin typeface="Consolas" panose="020B0609020204030204" pitchFamily="49" charset="0"/>
                <a:ea typeface="等线" panose="02010600030101010101" pitchFamily="2" charset="-122"/>
                <a:cs typeface="Monaco"/>
              </a:rPr>
              <a:t>0xff01cb -&gt; 0xff01bb</a:t>
            </a:r>
          </a:p>
          <a:p>
            <a:pPr algn="ctr"/>
            <a:r>
              <a:rPr lang="en-US" sz="1000" dirty="0">
                <a:latin typeface="Consolas" panose="020B0609020204030204" pitchFamily="49" charset="0"/>
                <a:ea typeface="等线" panose="02010600030101010101" pitchFamily="2" charset="-122"/>
                <a:cs typeface="Monaco"/>
              </a:rPr>
              <a:t>0xff01c0 -&gt; 0xff01fb</a:t>
            </a:r>
          </a:p>
          <a:p>
            <a:pPr algn="ctr"/>
            <a:r>
              <a:rPr lang="en-US" sz="1000" dirty="0">
                <a:latin typeface="Consolas" panose="020B0609020204030204" pitchFamily="49" charset="0"/>
                <a:ea typeface="等线" panose="02010600030101010101" pitchFamily="2" charset="-122"/>
                <a:cs typeface="Monaco"/>
              </a:rPr>
              <a:t>…</a:t>
            </a:r>
          </a:p>
          <a:p>
            <a:pPr algn="ctr"/>
            <a:r>
              <a:rPr lang="en-US" sz="1000" dirty="0">
                <a:latin typeface="Consolas" panose="020B0609020204030204" pitchFamily="49" charset="0"/>
                <a:ea typeface="等线" panose="02010600030101010101" pitchFamily="2" charset="-122"/>
                <a:cs typeface="Monaco"/>
              </a:rPr>
              <a:t>0xff01cb -&gt; 0xff01bb</a:t>
            </a:r>
          </a:p>
          <a:p>
            <a:pPr algn="ctr"/>
            <a:r>
              <a:rPr lang="en-US" sz="1000" dirty="0">
                <a:latin typeface="Consolas" panose="020B0609020204030204" pitchFamily="49" charset="0"/>
                <a:ea typeface="等线" panose="02010600030101010101" pitchFamily="2" charset="-122"/>
                <a:cs typeface="Monaco"/>
              </a:rPr>
              <a:t>0xff01c0 -&gt; 0xff01fb</a:t>
            </a:r>
          </a:p>
        </p:txBody>
      </p:sp>
      <p:sp>
        <p:nvSpPr>
          <p:cNvPr id="6" name="Rectangle 5"/>
          <p:cNvSpPr/>
          <p:nvPr/>
        </p:nvSpPr>
        <p:spPr>
          <a:xfrm>
            <a:off x="6084168" y="3361556"/>
            <a:ext cx="1374094" cy="323165"/>
          </a:xfrm>
          <a:prstGeom prst="rect">
            <a:avLst/>
          </a:prstGeom>
        </p:spPr>
        <p:txBody>
          <a:bodyPr wrap="none">
            <a:spAutoFit/>
          </a:bodyPr>
          <a:lstStyle/>
          <a:p>
            <a:pPr algn="r"/>
            <a:r>
              <a:rPr lang="en-US" sz="1500" dirty="0">
                <a:latin typeface="等线" panose="02010600030101010101" pitchFamily="2" charset="-122"/>
                <a:ea typeface="等线" panose="02010600030101010101" pitchFamily="2" charset="-122"/>
              </a:rPr>
              <a:t>Trace Samples</a:t>
            </a:r>
          </a:p>
        </p:txBody>
      </p:sp>
    </p:spTree>
    <p:extLst>
      <p:ext uri="{BB962C8B-B14F-4D97-AF65-F5344CB8AC3E}">
        <p14:creationId xmlns:p14="http://schemas.microsoft.com/office/powerpoint/2010/main" val="8973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Code Injection Attack</a:t>
            </a:r>
          </a:p>
        </p:txBody>
      </p:sp>
      <p:sp>
        <p:nvSpPr>
          <p:cNvPr id="3" name="Content Placeholder 2"/>
          <p:cNvSpPr>
            <a:spLocks noGrp="1"/>
          </p:cNvSpPr>
          <p:nvPr>
            <p:ph idx="1"/>
          </p:nvPr>
        </p:nvSpPr>
        <p:spPr>
          <a:xfrm>
            <a:off x="467544" y="1076186"/>
            <a:ext cx="5025171" cy="2658096"/>
          </a:xfrm>
        </p:spPr>
        <p:txBody>
          <a:bodyPr>
            <a:normAutofit fontScale="92500" lnSpcReduction="10000"/>
          </a:bodyPr>
          <a:lstStyle/>
          <a:p>
            <a:r>
              <a:rPr lang="en-US" sz="2000" dirty="0"/>
              <a:t>A Typical Buffer Overflow Attack</a:t>
            </a:r>
          </a:p>
          <a:p>
            <a:pPr lvl="1"/>
            <a:endParaRPr lang="en-US" sz="1667" dirty="0"/>
          </a:p>
          <a:p>
            <a:pPr lvl="1"/>
            <a:endParaRPr lang="en-US" sz="1667" dirty="0"/>
          </a:p>
          <a:p>
            <a:pPr lvl="1"/>
            <a:endParaRPr lang="en-US" sz="1667" dirty="0"/>
          </a:p>
          <a:p>
            <a:pPr lvl="1"/>
            <a:endParaRPr lang="en-US" sz="1667" dirty="0"/>
          </a:p>
          <a:p>
            <a:pPr lvl="1"/>
            <a:r>
              <a:rPr lang="en-US" sz="1667" dirty="0"/>
              <a:t>Inject malicious code in buffer</a:t>
            </a:r>
          </a:p>
          <a:p>
            <a:pPr lvl="1"/>
            <a:r>
              <a:rPr lang="en-US" sz="1667" dirty="0"/>
              <a:t>Overwrite return address to buffer</a:t>
            </a:r>
          </a:p>
          <a:p>
            <a:pPr lvl="1"/>
            <a:r>
              <a:rPr lang="en-US" sz="1667" dirty="0"/>
              <a:t>Once return, the malicious code runs</a:t>
            </a:r>
          </a:p>
        </p:txBody>
      </p:sp>
      <p:sp>
        <p:nvSpPr>
          <p:cNvPr id="4" name="Rectangle 3"/>
          <p:cNvSpPr/>
          <p:nvPr/>
        </p:nvSpPr>
        <p:spPr>
          <a:xfrm>
            <a:off x="6931610" y="1076188"/>
            <a:ext cx="1188053" cy="4302495"/>
          </a:xfrm>
          <a:prstGeom prst="rect">
            <a:avLst/>
          </a:prstGeom>
          <a:solidFill>
            <a:schemeClr val="bg1">
              <a:lumMod val="85000"/>
              <a:alpha val="30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Consolas" panose="020B0609020204030204" pitchFamily="49" charset="0"/>
            </a:endParaRPr>
          </a:p>
        </p:txBody>
      </p:sp>
      <p:sp>
        <p:nvSpPr>
          <p:cNvPr id="5" name="Rectangle 4"/>
          <p:cNvSpPr/>
          <p:nvPr/>
        </p:nvSpPr>
        <p:spPr>
          <a:xfrm>
            <a:off x="6931610" y="3278082"/>
            <a:ext cx="1188053" cy="1042516"/>
          </a:xfrm>
          <a:prstGeom prst="rect">
            <a:avLst/>
          </a:prstGeom>
          <a:solidFill>
            <a:srgbClr val="800000">
              <a:alpha val="46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nsolas" panose="020B0609020204030204" pitchFamily="49" charset="0"/>
              </a:rPr>
              <a:t>0110110101010101010101101010101010101010</a:t>
            </a:r>
          </a:p>
        </p:txBody>
      </p:sp>
      <p:sp>
        <p:nvSpPr>
          <p:cNvPr id="7" name="Rectangle 6"/>
          <p:cNvSpPr/>
          <p:nvPr/>
        </p:nvSpPr>
        <p:spPr>
          <a:xfrm>
            <a:off x="6931610" y="2747600"/>
            <a:ext cx="1188053" cy="267784"/>
          </a:xfrm>
          <a:prstGeom prst="rect">
            <a:avLst/>
          </a:prstGeom>
          <a:solidFill>
            <a:schemeClr val="bg1">
              <a:lumMod val="6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Consolas" panose="020B0609020204030204" pitchFamily="49" charset="0"/>
              </a:rPr>
              <a:t>return </a:t>
            </a:r>
            <a:r>
              <a:rPr lang="en-US" sz="1200" dirty="0" err="1">
                <a:solidFill>
                  <a:schemeClr val="tx1"/>
                </a:solidFill>
                <a:latin typeface="Consolas" panose="020B0609020204030204" pitchFamily="49" charset="0"/>
              </a:rPr>
              <a:t>addr</a:t>
            </a:r>
            <a:endParaRPr lang="en-US" sz="1200" dirty="0">
              <a:solidFill>
                <a:schemeClr val="tx1"/>
              </a:solidFill>
              <a:latin typeface="Consolas" panose="020B0609020204030204" pitchFamily="49" charset="0"/>
            </a:endParaRPr>
          </a:p>
        </p:txBody>
      </p:sp>
      <p:sp>
        <p:nvSpPr>
          <p:cNvPr id="8" name="Rectangle 7"/>
          <p:cNvSpPr/>
          <p:nvPr/>
        </p:nvSpPr>
        <p:spPr>
          <a:xfrm>
            <a:off x="6931610" y="3014385"/>
            <a:ext cx="1188053" cy="267784"/>
          </a:xfrm>
          <a:prstGeom prst="rect">
            <a:avLst/>
          </a:prstGeom>
          <a:solidFill>
            <a:schemeClr val="bg1">
              <a:lumMod val="6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saved </a:t>
            </a:r>
            <a:r>
              <a:rPr lang="en-US" sz="1400" dirty="0" err="1">
                <a:solidFill>
                  <a:schemeClr val="tx1"/>
                </a:solidFill>
                <a:latin typeface="Consolas" panose="020B0609020204030204" pitchFamily="49" charset="0"/>
              </a:rPr>
              <a:t>ebp</a:t>
            </a:r>
            <a:endParaRPr lang="en-US" sz="1400" dirty="0">
              <a:solidFill>
                <a:schemeClr val="tx1"/>
              </a:solidFill>
              <a:latin typeface="Consolas" panose="020B0609020204030204" pitchFamily="49" charset="0"/>
            </a:endParaRPr>
          </a:p>
        </p:txBody>
      </p:sp>
      <p:sp>
        <p:nvSpPr>
          <p:cNvPr id="9" name="Rectangle 8"/>
          <p:cNvSpPr/>
          <p:nvPr/>
        </p:nvSpPr>
        <p:spPr>
          <a:xfrm>
            <a:off x="6156176" y="3125219"/>
            <a:ext cx="482824" cy="307777"/>
          </a:xfrm>
          <a:prstGeom prst="rect">
            <a:avLst/>
          </a:prstGeom>
        </p:spPr>
        <p:txBody>
          <a:bodyPr wrap="none">
            <a:spAutoFit/>
          </a:bodyPr>
          <a:lstStyle/>
          <a:p>
            <a:r>
              <a:rPr lang="en-US" sz="1400" dirty="0" err="1">
                <a:latin typeface="Consolas" panose="020B0609020204030204" pitchFamily="49" charset="0"/>
              </a:rPr>
              <a:t>ebp</a:t>
            </a:r>
            <a:endParaRPr lang="en-US" sz="1400" dirty="0">
              <a:latin typeface="Consolas" panose="020B0609020204030204" pitchFamily="49" charset="0"/>
            </a:endParaRPr>
          </a:p>
        </p:txBody>
      </p:sp>
      <p:cxnSp>
        <p:nvCxnSpPr>
          <p:cNvPr id="11" name="Straight Arrow Connector 10"/>
          <p:cNvCxnSpPr>
            <a:stCxn id="9" idx="3"/>
          </p:cNvCxnSpPr>
          <p:nvPr/>
        </p:nvCxnSpPr>
        <p:spPr>
          <a:xfrm flipV="1">
            <a:off x="6607903" y="3278082"/>
            <a:ext cx="323707" cy="1025"/>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156176" y="4166710"/>
            <a:ext cx="482824" cy="307777"/>
          </a:xfrm>
          <a:prstGeom prst="rect">
            <a:avLst/>
          </a:prstGeom>
        </p:spPr>
        <p:txBody>
          <a:bodyPr wrap="none">
            <a:spAutoFit/>
          </a:bodyPr>
          <a:lstStyle/>
          <a:p>
            <a:r>
              <a:rPr lang="en-US" sz="1400" dirty="0" err="1">
                <a:latin typeface="Consolas" panose="020B0609020204030204" pitchFamily="49" charset="0"/>
              </a:rPr>
              <a:t>buf</a:t>
            </a:r>
            <a:endParaRPr lang="en-US" sz="1400" dirty="0">
              <a:latin typeface="Consolas" panose="020B0609020204030204" pitchFamily="49" charset="0"/>
            </a:endParaRPr>
          </a:p>
        </p:txBody>
      </p:sp>
      <p:cxnSp>
        <p:nvCxnSpPr>
          <p:cNvPr id="14" name="Straight Arrow Connector 13"/>
          <p:cNvCxnSpPr>
            <a:stCxn id="13" idx="3"/>
          </p:cNvCxnSpPr>
          <p:nvPr/>
        </p:nvCxnSpPr>
        <p:spPr>
          <a:xfrm flipV="1">
            <a:off x="6577232" y="4319573"/>
            <a:ext cx="354378" cy="1025"/>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931611" y="2747599"/>
            <a:ext cx="1188053" cy="521818"/>
          </a:xfrm>
          <a:prstGeom prst="rect">
            <a:avLst/>
          </a:prstGeom>
          <a:solidFill>
            <a:srgbClr val="800000">
              <a:alpha val="46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Consolas" panose="020B0609020204030204" pitchFamily="49" charset="0"/>
              </a:rPr>
              <a:t>01010110101010111010</a:t>
            </a:r>
          </a:p>
        </p:txBody>
      </p:sp>
      <p:cxnSp>
        <p:nvCxnSpPr>
          <p:cNvPr id="29" name="Straight Arrow Connector 28"/>
          <p:cNvCxnSpPr/>
          <p:nvPr/>
        </p:nvCxnSpPr>
        <p:spPr>
          <a:xfrm flipH="1" flipV="1">
            <a:off x="8119664" y="4319573"/>
            <a:ext cx="290398" cy="1025"/>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410061" y="2885582"/>
            <a:ext cx="0" cy="1433991"/>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8119664" y="2885582"/>
            <a:ext cx="290398"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38" name="Content Placeholder 2"/>
          <p:cNvSpPr txBox="1">
            <a:spLocks/>
          </p:cNvSpPr>
          <p:nvPr/>
        </p:nvSpPr>
        <p:spPr>
          <a:xfrm>
            <a:off x="467545" y="3622710"/>
            <a:ext cx="5379549" cy="1885778"/>
          </a:xfrm>
          <a:prstGeom prst="rect">
            <a:avLst/>
          </a:prstGeom>
        </p:spPr>
        <p:txBody>
          <a:bodyPr vert="horz" lIns="76200" tIns="38100" rIns="76200" bIns="38100" rtlCol="0">
            <a:normAutofit/>
          </a:bodyPr>
          <a:lstStyle>
            <a:lvl1pPr marL="342900" indent="-342900" algn="l" defTabSz="457200" rtl="0" eaLnBrk="1" latinLnBrk="0" hangingPunct="1">
              <a:spcBef>
                <a:spcPts val="1872"/>
              </a:spcBef>
              <a:buFont typeface="Arial"/>
              <a:buChar char="•"/>
              <a:defRPr sz="2800" kern="1200">
                <a:solidFill>
                  <a:schemeClr val="tx1"/>
                </a:solidFill>
                <a:latin typeface="Adobe 黑体 Std R"/>
                <a:ea typeface="Adobe 黑体 Std R"/>
                <a:cs typeface="Adobe 黑体 Std R"/>
              </a:defRPr>
            </a:lvl1pPr>
            <a:lvl2pPr marL="742950" indent="-285750" algn="l" defTabSz="457200" rtl="0" eaLnBrk="1" latinLnBrk="0" hangingPunct="1">
              <a:spcBef>
                <a:spcPct val="20000"/>
              </a:spcBef>
              <a:buFont typeface="Arial"/>
              <a:buChar char="–"/>
              <a:defRPr sz="2400" kern="1200">
                <a:solidFill>
                  <a:schemeClr val="tx1"/>
                </a:solidFill>
                <a:latin typeface="Arial"/>
                <a:ea typeface="Adobe 楷体 Std R"/>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Adobe 楷体 Std R"/>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Adobe 黑体 Std R"/>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Adobe 黑体 Std R"/>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chemeClr val="tx1">
                    <a:lumMod val="75000"/>
                    <a:lumOff val="25000"/>
                  </a:schemeClr>
                </a:solidFill>
                <a:latin typeface="等线" panose="02010600030101010101" pitchFamily="2" charset="-122"/>
                <a:ea typeface="等线" panose="02010600030101010101" pitchFamily="2" charset="-122"/>
              </a:rPr>
              <a:t>Solutions</a:t>
            </a:r>
          </a:p>
          <a:p>
            <a:pPr lvl="1"/>
            <a:r>
              <a:rPr lang="en-US" sz="1667" dirty="0" err="1">
                <a:solidFill>
                  <a:schemeClr val="tx1">
                    <a:lumMod val="75000"/>
                    <a:lumOff val="25000"/>
                  </a:schemeClr>
                </a:solidFill>
                <a:latin typeface="等线" panose="02010600030101010101" pitchFamily="2" charset="-122"/>
                <a:ea typeface="等线" panose="02010600030101010101" pitchFamily="2" charset="-122"/>
              </a:rPr>
              <a:t>StackGuard</a:t>
            </a:r>
            <a:r>
              <a:rPr lang="en-US" sz="1667" baseline="30000" dirty="0">
                <a:solidFill>
                  <a:schemeClr val="tx1">
                    <a:lumMod val="75000"/>
                    <a:lumOff val="25000"/>
                  </a:schemeClr>
                </a:solidFill>
                <a:latin typeface="等线" panose="02010600030101010101" pitchFamily="2" charset="-122"/>
                <a:ea typeface="等线" panose="02010600030101010101" pitchFamily="2" charset="-122"/>
              </a:rPr>
              <a:t>[Cowan'98]</a:t>
            </a:r>
            <a:r>
              <a:rPr lang="en-US" sz="1667" dirty="0">
                <a:solidFill>
                  <a:schemeClr val="tx1">
                    <a:lumMod val="75000"/>
                    <a:lumOff val="25000"/>
                  </a:schemeClr>
                </a:solidFill>
                <a:latin typeface="等线" panose="02010600030101010101" pitchFamily="2" charset="-122"/>
                <a:ea typeface="等线" panose="02010600030101010101" pitchFamily="2" charset="-122"/>
              </a:rPr>
              <a:t>, </a:t>
            </a:r>
            <a:r>
              <a:rPr lang="en-US" sz="1667" dirty="0" err="1">
                <a:solidFill>
                  <a:schemeClr val="tx1">
                    <a:lumMod val="75000"/>
                    <a:lumOff val="25000"/>
                  </a:schemeClr>
                </a:solidFill>
                <a:latin typeface="等线" panose="02010600030101010101" pitchFamily="2" charset="-122"/>
                <a:ea typeface="等线" panose="02010600030101010101" pitchFamily="2" charset="-122"/>
              </a:rPr>
              <a:t>FormatGuard</a:t>
            </a:r>
            <a:r>
              <a:rPr lang="en-US" sz="1667" baseline="30000" dirty="0">
                <a:solidFill>
                  <a:schemeClr val="tx1">
                    <a:lumMod val="75000"/>
                    <a:lumOff val="25000"/>
                  </a:schemeClr>
                </a:solidFill>
                <a:latin typeface="等线" panose="02010600030101010101" pitchFamily="2" charset="-122"/>
                <a:ea typeface="等线" panose="02010600030101010101" pitchFamily="2" charset="-122"/>
              </a:rPr>
              <a:t>[Cowan'98]</a:t>
            </a:r>
          </a:p>
          <a:p>
            <a:pPr lvl="1"/>
            <a:r>
              <a:rPr lang="en-US" sz="1667" dirty="0">
                <a:solidFill>
                  <a:schemeClr val="tx1">
                    <a:lumMod val="75000"/>
                    <a:lumOff val="25000"/>
                  </a:schemeClr>
                </a:solidFill>
                <a:latin typeface="等线" panose="02010600030101010101" pitchFamily="2" charset="-122"/>
                <a:ea typeface="等线" panose="02010600030101010101" pitchFamily="2" charset="-122"/>
              </a:rPr>
              <a:t>Make data section non-executable</a:t>
            </a:r>
          </a:p>
          <a:p>
            <a:r>
              <a:rPr lang="en-US" sz="2000" dirty="0">
                <a:solidFill>
                  <a:schemeClr val="tx1">
                    <a:lumMod val="75000"/>
                    <a:lumOff val="25000"/>
                  </a:schemeClr>
                </a:solidFill>
                <a:latin typeface="等线" panose="02010600030101010101" pitchFamily="2" charset="-122"/>
                <a:ea typeface="等线" panose="02010600030101010101" pitchFamily="2" charset="-122"/>
              </a:rPr>
              <a:t>New Attacks: Code-reuse Attack</a:t>
            </a:r>
          </a:p>
          <a:p>
            <a:pPr lvl="1"/>
            <a:r>
              <a:rPr lang="en-US" sz="1667" dirty="0">
                <a:solidFill>
                  <a:schemeClr val="tx1">
                    <a:lumMod val="75000"/>
                    <a:lumOff val="25000"/>
                  </a:schemeClr>
                </a:solidFill>
                <a:latin typeface="等线" panose="02010600030101010101" pitchFamily="2" charset="-122"/>
                <a:ea typeface="等线" panose="02010600030101010101" pitchFamily="2" charset="-122"/>
              </a:rPr>
              <a:t>Return-to-</a:t>
            </a:r>
            <a:r>
              <a:rPr lang="en-US" sz="1667" dirty="0" err="1">
                <a:solidFill>
                  <a:schemeClr val="tx1">
                    <a:lumMod val="75000"/>
                    <a:lumOff val="25000"/>
                  </a:schemeClr>
                </a:solidFill>
                <a:latin typeface="等线" panose="02010600030101010101" pitchFamily="2" charset="-122"/>
                <a:ea typeface="等线" panose="02010600030101010101" pitchFamily="2" charset="-122"/>
              </a:rPr>
              <a:t>libc</a:t>
            </a:r>
            <a:r>
              <a:rPr lang="en-US" sz="1667" dirty="0">
                <a:solidFill>
                  <a:schemeClr val="tx1">
                    <a:lumMod val="75000"/>
                    <a:lumOff val="25000"/>
                  </a:schemeClr>
                </a:solidFill>
                <a:latin typeface="等线" panose="02010600030101010101" pitchFamily="2" charset="-122"/>
                <a:ea typeface="等线" panose="02010600030101010101" pitchFamily="2" charset="-122"/>
              </a:rPr>
              <a:t> &amp; return-oriented programming</a:t>
            </a:r>
          </a:p>
          <a:p>
            <a:pPr lvl="1"/>
            <a:endParaRPr lang="en-US" sz="1667"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41" name="Rectangle 40"/>
          <p:cNvSpPr/>
          <p:nvPr/>
        </p:nvSpPr>
        <p:spPr>
          <a:xfrm>
            <a:off x="1094894" y="1601345"/>
            <a:ext cx="3394432" cy="1015663"/>
          </a:xfrm>
          <a:prstGeom prst="rect">
            <a:avLst/>
          </a:prstGeom>
          <a:ln>
            <a:solidFill>
              <a:srgbClr val="000000"/>
            </a:solidFill>
          </a:ln>
        </p:spPr>
        <p:txBody>
          <a:bodyPr wrap="square">
            <a:spAutoFit/>
          </a:bodyPr>
          <a:lstStyle/>
          <a:p>
            <a:r>
              <a:rPr lang="en-US" sz="1500" dirty="0">
                <a:latin typeface="Courier"/>
                <a:cs typeface="Courier"/>
              </a:rPr>
              <a:t>void function(char *</a:t>
            </a:r>
            <a:r>
              <a:rPr lang="en-US" sz="1500" dirty="0" err="1">
                <a:latin typeface="Courier"/>
                <a:cs typeface="Courier"/>
              </a:rPr>
              <a:t>str</a:t>
            </a:r>
            <a:r>
              <a:rPr lang="en-US" sz="1500" dirty="0">
                <a:latin typeface="Courier"/>
                <a:cs typeface="Courier"/>
              </a:rPr>
              <a:t>) {</a:t>
            </a:r>
          </a:p>
          <a:p>
            <a:r>
              <a:rPr lang="en-US" sz="1500" dirty="0">
                <a:latin typeface="Courier"/>
                <a:cs typeface="Courier"/>
              </a:rPr>
              <a:t>   char </a:t>
            </a:r>
            <a:r>
              <a:rPr lang="en-US" sz="1500" dirty="0" err="1">
                <a:latin typeface="Courier"/>
                <a:cs typeface="Courier"/>
              </a:rPr>
              <a:t>buf</a:t>
            </a:r>
            <a:r>
              <a:rPr lang="en-US" sz="1500" dirty="0">
                <a:latin typeface="Courier"/>
                <a:cs typeface="Courier"/>
              </a:rPr>
              <a:t>[16];</a:t>
            </a:r>
          </a:p>
          <a:p>
            <a:r>
              <a:rPr lang="en-US" sz="1500" dirty="0">
                <a:latin typeface="Courier"/>
                <a:cs typeface="Courier"/>
              </a:rPr>
              <a:t>   </a:t>
            </a:r>
            <a:r>
              <a:rPr lang="en-US" sz="1500" dirty="0" err="1">
                <a:latin typeface="Courier"/>
                <a:cs typeface="Courier"/>
              </a:rPr>
              <a:t>strcpy</a:t>
            </a:r>
            <a:r>
              <a:rPr lang="en-US" sz="1500" dirty="0">
                <a:latin typeface="Courier"/>
                <a:cs typeface="Courier"/>
              </a:rPr>
              <a:t>(</a:t>
            </a:r>
            <a:r>
              <a:rPr lang="en-US" sz="1500" dirty="0" err="1">
                <a:latin typeface="Courier"/>
                <a:cs typeface="Courier"/>
              </a:rPr>
              <a:t>buf,str</a:t>
            </a:r>
            <a:r>
              <a:rPr lang="en-US" sz="1500" dirty="0">
                <a:latin typeface="Courier"/>
                <a:cs typeface="Courier"/>
              </a:rPr>
              <a:t>);</a:t>
            </a:r>
          </a:p>
          <a:p>
            <a:r>
              <a:rPr lang="en-US" sz="1500" dirty="0">
                <a:latin typeface="Courier"/>
                <a:cs typeface="Courier"/>
              </a:rPr>
              <a:t>}</a:t>
            </a:r>
          </a:p>
        </p:txBody>
      </p:sp>
      <p:cxnSp>
        <p:nvCxnSpPr>
          <p:cNvPr id="10" name="Straight Connector 9"/>
          <p:cNvCxnSpPr/>
          <p:nvPr/>
        </p:nvCxnSpPr>
        <p:spPr>
          <a:xfrm>
            <a:off x="6931611" y="4320598"/>
            <a:ext cx="118805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9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mph" presetSubtype="0" fill="hold" grpId="1" nodeType="withEffect">
                                  <p:stCondLst>
                                    <p:cond delay="0"/>
                                  </p:stCondLst>
                                  <p:childTnLst>
                                    <p:anim calcmode="discrete" valueType="str">
                                      <p:cBhvr override="childStyle">
                                        <p:cTn id="34" dur="2000" fill="hold"/>
                                        <p:tgtEl>
                                          <p:spTgt spid="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
                                            <p:txEl>
                                              <p:pRg st="0" end="0"/>
                                            </p:txEl>
                                          </p:spTgt>
                                        </p:tgtEl>
                                        <p:attrNameLst>
                                          <p:attrName>style.visibility</p:attrName>
                                        </p:attrNameLst>
                                      </p:cBhvr>
                                      <p:to>
                                        <p:strVal val="visible"/>
                                      </p:to>
                                    </p:set>
                                    <p:animEffect transition="in" filter="fade">
                                      <p:cBhvr>
                                        <p:cTn id="39" dur="500"/>
                                        <p:tgtEl>
                                          <p:spTgt spid="38">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xEl>
                                              <p:pRg st="1" end="1"/>
                                            </p:txEl>
                                          </p:spTgt>
                                        </p:tgtEl>
                                        <p:attrNameLst>
                                          <p:attrName>style.visibility</p:attrName>
                                        </p:attrNameLst>
                                      </p:cBhvr>
                                      <p:to>
                                        <p:strVal val="visible"/>
                                      </p:to>
                                    </p:set>
                                    <p:animEffect transition="in" filter="fade">
                                      <p:cBhvr>
                                        <p:cTn id="42" dur="500"/>
                                        <p:tgtEl>
                                          <p:spTgt spid="38">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8">
                                            <p:txEl>
                                              <p:pRg st="2" end="2"/>
                                            </p:txEl>
                                          </p:spTgt>
                                        </p:tgtEl>
                                        <p:attrNameLst>
                                          <p:attrName>style.visibility</p:attrName>
                                        </p:attrNameLst>
                                      </p:cBhvr>
                                      <p:to>
                                        <p:strVal val="visible"/>
                                      </p:to>
                                    </p:set>
                                    <p:animEffect transition="in" filter="fade">
                                      <p:cBhvr>
                                        <p:cTn id="45" dur="500"/>
                                        <p:tgtEl>
                                          <p:spTgt spid="3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8">
                                            <p:txEl>
                                              <p:pRg st="3" end="3"/>
                                            </p:txEl>
                                          </p:spTgt>
                                        </p:tgtEl>
                                        <p:attrNameLst>
                                          <p:attrName>style.visibility</p:attrName>
                                        </p:attrNameLst>
                                      </p:cBhvr>
                                      <p:to>
                                        <p:strVal val="visible"/>
                                      </p:to>
                                    </p:set>
                                    <p:animEffect transition="in" filter="fade">
                                      <p:cBhvr>
                                        <p:cTn id="50" dur="500"/>
                                        <p:tgtEl>
                                          <p:spTgt spid="38">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8">
                                            <p:txEl>
                                              <p:pRg st="4" end="4"/>
                                            </p:txEl>
                                          </p:spTgt>
                                        </p:tgtEl>
                                        <p:attrNameLst>
                                          <p:attrName>style.visibility</p:attrName>
                                        </p:attrNameLst>
                                      </p:cBhvr>
                                      <p:to>
                                        <p:strVal val="visible"/>
                                      </p:to>
                                    </p:set>
                                    <p:animEffect transition="in" filter="fade">
                                      <p:cBhvr>
                                        <p:cTn id="53"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Code Reuse Attack</a:t>
            </a:r>
          </a:p>
        </p:txBody>
      </p:sp>
      <p:sp>
        <p:nvSpPr>
          <p:cNvPr id="3" name="Content Placeholder 2"/>
          <p:cNvSpPr>
            <a:spLocks noGrp="1"/>
          </p:cNvSpPr>
          <p:nvPr>
            <p:ph idx="1"/>
          </p:nvPr>
        </p:nvSpPr>
        <p:spPr>
          <a:xfrm>
            <a:off x="539552" y="1076187"/>
            <a:ext cx="5628619" cy="4302497"/>
          </a:xfrm>
        </p:spPr>
        <p:txBody>
          <a:bodyPr>
            <a:normAutofit fontScale="92500" lnSpcReduction="10000"/>
          </a:bodyPr>
          <a:lstStyle/>
          <a:p>
            <a:r>
              <a:rPr lang="en-US" sz="2000" dirty="0"/>
              <a:t>Return-oriented Programming</a:t>
            </a:r>
          </a:p>
          <a:p>
            <a:pPr lvl="1"/>
            <a:r>
              <a:rPr lang="en-US" sz="1667" dirty="0"/>
              <a:t>Find code gadgets in existed code base</a:t>
            </a:r>
          </a:p>
          <a:p>
            <a:pPr lvl="2"/>
            <a:r>
              <a:rPr lang="en-US" sz="1333" dirty="0"/>
              <a:t>Usually 1-3 instructions, ends with 'ret'</a:t>
            </a:r>
          </a:p>
          <a:p>
            <a:pPr lvl="2"/>
            <a:r>
              <a:rPr lang="en-US" sz="1333" dirty="0"/>
              <a:t>In </a:t>
            </a:r>
            <a:r>
              <a:rPr lang="en-US" sz="1333" dirty="0" err="1"/>
              <a:t>libc</a:t>
            </a:r>
            <a:r>
              <a:rPr lang="en-US" sz="1333" dirty="0"/>
              <a:t> and application, intended and unintended</a:t>
            </a:r>
          </a:p>
          <a:p>
            <a:pPr lvl="1"/>
            <a:r>
              <a:rPr lang="en-US" sz="1667" dirty="0"/>
              <a:t>Push address of gadgets on the stack</a:t>
            </a:r>
          </a:p>
          <a:p>
            <a:pPr lvl="1"/>
            <a:r>
              <a:rPr lang="en-US" sz="1667" dirty="0"/>
              <a:t>Leverage 'ret' at the end of gadget to</a:t>
            </a:r>
            <a:br>
              <a:rPr lang="en-US" sz="1667" dirty="0"/>
            </a:br>
            <a:r>
              <a:rPr lang="en-US" sz="1667" dirty="0"/>
              <a:t> connect each code gadgets</a:t>
            </a:r>
            <a:endParaRPr lang="en-US" dirty="0"/>
          </a:p>
          <a:p>
            <a:pPr lvl="1"/>
            <a:r>
              <a:rPr lang="en-US" sz="1667" b="1" dirty="0">
                <a:solidFill>
                  <a:schemeClr val="accent2"/>
                </a:solidFill>
              </a:rPr>
              <a:t>No code injection</a:t>
            </a:r>
          </a:p>
          <a:p>
            <a:r>
              <a:rPr lang="en-US" sz="2000" dirty="0"/>
              <a:t>Solutions</a:t>
            </a:r>
          </a:p>
          <a:p>
            <a:pPr lvl="1"/>
            <a:r>
              <a:rPr lang="en-US" sz="1667" dirty="0"/>
              <a:t>Return-less kernels</a:t>
            </a:r>
            <a:r>
              <a:rPr lang="en-US" sz="1667" baseline="30000" dirty="0"/>
              <a:t> [Li'10]</a:t>
            </a:r>
          </a:p>
          <a:p>
            <a:pPr lvl="1"/>
            <a:r>
              <a:rPr lang="en-US" sz="1667" dirty="0"/>
              <a:t>Heuristic means</a:t>
            </a:r>
          </a:p>
          <a:p>
            <a:r>
              <a:rPr lang="en-US" sz="2000" dirty="0"/>
              <a:t>New: Jump-oriented attacks </a:t>
            </a:r>
            <a:r>
              <a:rPr lang="en-US" sz="2000" baseline="30000" dirty="0"/>
              <a:t>[Bletsch'11]</a:t>
            </a:r>
            <a:endParaRPr lang="en-US" sz="1667" baseline="30000" dirty="0"/>
          </a:p>
          <a:p>
            <a:pPr lvl="1"/>
            <a:r>
              <a:rPr lang="en-US" sz="1667" dirty="0"/>
              <a:t>Use gadget as dispatcher</a:t>
            </a:r>
          </a:p>
          <a:p>
            <a:pPr lvl="1"/>
            <a:endParaRPr lang="en-US" sz="1667" dirty="0"/>
          </a:p>
          <a:p>
            <a:endParaRPr lang="en-US" dirty="0"/>
          </a:p>
          <a:p>
            <a:pPr lvl="1"/>
            <a:endParaRPr lang="en-US" sz="1667" dirty="0"/>
          </a:p>
        </p:txBody>
      </p:sp>
      <p:sp>
        <p:nvSpPr>
          <p:cNvPr id="4" name="Rectangle 3"/>
          <p:cNvSpPr/>
          <p:nvPr/>
        </p:nvSpPr>
        <p:spPr>
          <a:xfrm>
            <a:off x="6959271" y="1076188"/>
            <a:ext cx="1188053" cy="4302495"/>
          </a:xfrm>
          <a:prstGeom prst="rect">
            <a:avLst/>
          </a:prstGeom>
          <a:solidFill>
            <a:schemeClr val="bg1">
              <a:lumMod val="85000"/>
              <a:alpha val="30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7" name="Rectangle 6"/>
          <p:cNvSpPr/>
          <p:nvPr/>
        </p:nvSpPr>
        <p:spPr>
          <a:xfrm>
            <a:off x="6959271" y="2747600"/>
            <a:ext cx="1188053" cy="267784"/>
          </a:xfrm>
          <a:prstGeom prst="rect">
            <a:avLst/>
          </a:prstGeom>
          <a:solidFill>
            <a:schemeClr val="bg1">
              <a:lumMod val="65000"/>
              <a:alpha val="3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return </a:t>
            </a:r>
            <a:r>
              <a:rPr lang="en-US" sz="1500" dirty="0" err="1">
                <a:solidFill>
                  <a:schemeClr val="tx1"/>
                </a:solidFill>
              </a:rPr>
              <a:t>addr</a:t>
            </a:r>
            <a:endParaRPr lang="en-US" sz="1500" dirty="0">
              <a:solidFill>
                <a:schemeClr val="tx1"/>
              </a:solidFill>
            </a:endParaRPr>
          </a:p>
        </p:txBody>
      </p:sp>
      <p:sp>
        <p:nvSpPr>
          <p:cNvPr id="8" name="Rectangle 7"/>
          <p:cNvSpPr/>
          <p:nvPr/>
        </p:nvSpPr>
        <p:spPr>
          <a:xfrm>
            <a:off x="6959271" y="3014385"/>
            <a:ext cx="1188053" cy="267784"/>
          </a:xfrm>
          <a:prstGeom prst="rect">
            <a:avLst/>
          </a:prstGeom>
          <a:solidFill>
            <a:schemeClr val="bg1">
              <a:lumMod val="65000"/>
              <a:alpha val="3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saved </a:t>
            </a:r>
            <a:r>
              <a:rPr lang="en-US" sz="1500" dirty="0" err="1">
                <a:solidFill>
                  <a:schemeClr val="tx1"/>
                </a:solidFill>
              </a:rPr>
              <a:t>ebp</a:t>
            </a:r>
            <a:endParaRPr lang="en-US" sz="1500" dirty="0">
              <a:solidFill>
                <a:schemeClr val="tx1"/>
              </a:solidFill>
            </a:endParaRPr>
          </a:p>
        </p:txBody>
      </p:sp>
      <p:sp>
        <p:nvSpPr>
          <p:cNvPr id="15" name="Rectangle 14"/>
          <p:cNvSpPr/>
          <p:nvPr/>
        </p:nvSpPr>
        <p:spPr>
          <a:xfrm>
            <a:off x="6959273" y="3686162"/>
            <a:ext cx="1188053" cy="277769"/>
          </a:xfrm>
          <a:prstGeom prst="rect">
            <a:avLst/>
          </a:prstGeom>
          <a:solidFill>
            <a:srgbClr val="008000">
              <a:alpha val="50000"/>
            </a:srgbClr>
          </a:solid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cxnSp>
        <p:nvCxnSpPr>
          <p:cNvPr id="29" name="Straight Arrow Connector 28"/>
          <p:cNvCxnSpPr/>
          <p:nvPr/>
        </p:nvCxnSpPr>
        <p:spPr>
          <a:xfrm flipH="1" flipV="1">
            <a:off x="8147324" y="3695268"/>
            <a:ext cx="290398" cy="1025"/>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437723" y="2907410"/>
            <a:ext cx="0" cy="778752"/>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8147324" y="2907410"/>
            <a:ext cx="290398"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959272" y="4252490"/>
            <a:ext cx="1188053" cy="277769"/>
          </a:xfrm>
          <a:prstGeom prst="rect">
            <a:avLst/>
          </a:prstGeom>
          <a:solidFill>
            <a:srgbClr val="008000">
              <a:alpha val="50000"/>
            </a:srgbClr>
          </a:solid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sp>
        <p:nvSpPr>
          <p:cNvPr id="24" name="Rectangle 23"/>
          <p:cNvSpPr/>
          <p:nvPr/>
        </p:nvSpPr>
        <p:spPr>
          <a:xfrm>
            <a:off x="6959273" y="4803966"/>
            <a:ext cx="1188053" cy="277769"/>
          </a:xfrm>
          <a:prstGeom prst="rect">
            <a:avLst/>
          </a:prstGeom>
          <a:solidFill>
            <a:srgbClr val="008000">
              <a:alpha val="50000"/>
            </a:srgbClr>
          </a:solid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sp>
        <p:nvSpPr>
          <p:cNvPr id="27" name="Rectangle 26"/>
          <p:cNvSpPr/>
          <p:nvPr/>
        </p:nvSpPr>
        <p:spPr>
          <a:xfrm>
            <a:off x="6959271" y="2746575"/>
            <a:ext cx="1188053" cy="277769"/>
          </a:xfrm>
          <a:prstGeom prst="rect">
            <a:avLst/>
          </a:prstGeom>
          <a:solidFill>
            <a:srgbClr val="800000">
              <a:alpha val="50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sp>
        <p:nvSpPr>
          <p:cNvPr id="28" name="Rectangle 27"/>
          <p:cNvSpPr/>
          <p:nvPr/>
        </p:nvSpPr>
        <p:spPr>
          <a:xfrm>
            <a:off x="6959273" y="2464811"/>
            <a:ext cx="1188053" cy="277769"/>
          </a:xfrm>
          <a:prstGeom prst="rect">
            <a:avLst/>
          </a:prstGeom>
          <a:solidFill>
            <a:srgbClr val="800000">
              <a:alpha val="50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sp>
        <p:nvSpPr>
          <p:cNvPr id="30" name="Rectangle 29"/>
          <p:cNvSpPr/>
          <p:nvPr/>
        </p:nvSpPr>
        <p:spPr>
          <a:xfrm>
            <a:off x="6959273" y="2188901"/>
            <a:ext cx="1188053" cy="277769"/>
          </a:xfrm>
          <a:prstGeom prst="rect">
            <a:avLst/>
          </a:prstGeom>
          <a:solidFill>
            <a:srgbClr val="800000">
              <a:alpha val="50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cxnSp>
        <p:nvCxnSpPr>
          <p:cNvPr id="31" name="Straight Arrow Connector 30"/>
          <p:cNvCxnSpPr/>
          <p:nvPr/>
        </p:nvCxnSpPr>
        <p:spPr>
          <a:xfrm flipH="1">
            <a:off x="8147325" y="4803966"/>
            <a:ext cx="529130"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564721" y="2615995"/>
            <a:ext cx="0" cy="1674642"/>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8147326" y="2615995"/>
            <a:ext cx="417398"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8154240" y="4290637"/>
            <a:ext cx="417398"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676455" y="2343607"/>
            <a:ext cx="0" cy="2460359"/>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8165380" y="2343607"/>
            <a:ext cx="511076"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644826" y="4270559"/>
            <a:ext cx="314448"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644826" y="3943319"/>
            <a:ext cx="2" cy="32724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6644826" y="3943318"/>
            <a:ext cx="29039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6634842" y="4803966"/>
            <a:ext cx="354379"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6644824" y="4511058"/>
            <a:ext cx="2" cy="29290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flipV="1">
            <a:off x="6634845" y="4511057"/>
            <a:ext cx="324428" cy="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959271" y="3004400"/>
            <a:ext cx="1188053" cy="277769"/>
          </a:xfrm>
          <a:prstGeom prst="rect">
            <a:avLst/>
          </a:prstGeom>
          <a:solidFill>
            <a:srgbClr val="800000">
              <a:alpha val="50000"/>
            </a:srgbClr>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0101011010</a:t>
            </a:r>
          </a:p>
        </p:txBody>
      </p:sp>
    </p:spTree>
    <p:extLst>
      <p:ext uri="{BB962C8B-B14F-4D97-AF65-F5344CB8AC3E}">
        <p14:creationId xmlns:p14="http://schemas.microsoft.com/office/powerpoint/2010/main" val="37745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fade">
                                      <p:cBhvr>
                                        <p:cTn id="66" dur="500"/>
                                        <p:tgtEl>
                                          <p:spTgt spid="7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fade">
                                      <p:cBhvr>
                                        <p:cTn id="71" dur="500"/>
                                        <p:tgtEl>
                                          <p:spTgt spid="3">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10" presetClass="entr" presetSubtype="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par>
                                <p:cTn id="78" presetID="10" presetClass="entr" presetSubtype="0" fill="hold"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par>
                                <p:cTn id="81" presetID="10" presetClass="entr" presetSubtype="0" fill="hold"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par>
                                <p:cTn id="84" presetID="10" presetClass="entr" presetSubtype="0" fill="hold"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ntr" presetSubtype="0" fill="hold"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500"/>
                                        <p:tgtEl>
                                          <p:spTgt spid="7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6" end="6"/>
                                            </p:txEl>
                                          </p:spTgt>
                                        </p:tgtEl>
                                        <p:attrNameLst>
                                          <p:attrName>style.visibility</p:attrName>
                                        </p:attrNameLst>
                                      </p:cBhvr>
                                      <p:to>
                                        <p:strVal val="visible"/>
                                      </p:to>
                                    </p:set>
                                    <p:animEffect transition="in" filter="fade">
                                      <p:cBhvr>
                                        <p:cTn id="94" dur="500"/>
                                        <p:tgtEl>
                                          <p:spTgt spid="3">
                                            <p:txEl>
                                              <p:pRg st="6" end="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animEffect transition="in" filter="fade">
                                      <p:cBhvr>
                                        <p:cTn id="99" dur="500"/>
                                        <p:tgtEl>
                                          <p:spTgt spid="3">
                                            <p:txEl>
                                              <p:pRg st="7" end="7"/>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
                                            <p:txEl>
                                              <p:pRg st="8" end="8"/>
                                            </p:txEl>
                                          </p:spTgt>
                                        </p:tgtEl>
                                        <p:attrNameLst>
                                          <p:attrName>style.visibility</p:attrName>
                                        </p:attrNameLst>
                                      </p:cBhvr>
                                      <p:to>
                                        <p:strVal val="visible"/>
                                      </p:to>
                                    </p:set>
                                    <p:animEffect transition="in" filter="fade">
                                      <p:cBhvr>
                                        <p:cTn id="102" dur="500"/>
                                        <p:tgtEl>
                                          <p:spTgt spid="3">
                                            <p:txEl>
                                              <p:pRg st="8" end="8"/>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3">
                                            <p:txEl>
                                              <p:pRg st="9" end="9"/>
                                            </p:txEl>
                                          </p:spTgt>
                                        </p:tgtEl>
                                        <p:attrNameLst>
                                          <p:attrName>style.visibility</p:attrName>
                                        </p:attrNameLst>
                                      </p:cBhvr>
                                      <p:to>
                                        <p:strVal val="visible"/>
                                      </p:to>
                                    </p:set>
                                    <p:animEffect transition="in" filter="fade">
                                      <p:cBhvr>
                                        <p:cTn id="105" dur="500"/>
                                        <p:tgtEl>
                                          <p:spTgt spid="3">
                                            <p:txEl>
                                              <p:pRg st="9" end="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
                                            <p:txEl>
                                              <p:pRg st="10" end="10"/>
                                            </p:txEl>
                                          </p:spTgt>
                                        </p:tgtEl>
                                        <p:attrNameLst>
                                          <p:attrName>style.visibility</p:attrName>
                                        </p:attrNameLst>
                                      </p:cBhvr>
                                      <p:to>
                                        <p:strVal val="visible"/>
                                      </p:to>
                                    </p:set>
                                    <p:animEffect transition="in" filter="fade">
                                      <p:cBhvr>
                                        <p:cTn id="110" dur="500"/>
                                        <p:tgtEl>
                                          <p:spTgt spid="3">
                                            <p:txEl>
                                              <p:pRg st="10" end="10"/>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3">
                                            <p:txEl>
                                              <p:pRg st="11" end="11"/>
                                            </p:txEl>
                                          </p:spTgt>
                                        </p:tgtEl>
                                        <p:attrNameLst>
                                          <p:attrName>style.visibility</p:attrName>
                                        </p:attrNameLst>
                                      </p:cBhvr>
                                      <p:to>
                                        <p:strVal val="visible"/>
                                      </p:to>
                                    </p:set>
                                    <p:animEffect transition="in" filter="fade">
                                      <p:cBhvr>
                                        <p:cTn id="1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4" grpId="0" animBg="1"/>
      <p:bldP spid="27" grpId="0" animBg="1"/>
      <p:bldP spid="28" grpId="0" animBg="1"/>
      <p:bldP spid="30" grpId="0" animBg="1"/>
      <p:bldP spid="7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CFI</a:t>
            </a:r>
          </a:p>
        </p:txBody>
      </p:sp>
      <p:sp>
        <p:nvSpPr>
          <p:cNvPr id="3" name="Content Placeholder 2"/>
          <p:cNvSpPr>
            <a:spLocks noGrp="1"/>
          </p:cNvSpPr>
          <p:nvPr>
            <p:ph idx="1"/>
          </p:nvPr>
        </p:nvSpPr>
        <p:spPr>
          <a:xfrm>
            <a:off x="457200" y="1201316"/>
            <a:ext cx="8229600" cy="3771636"/>
          </a:xfrm>
        </p:spPr>
        <p:txBody>
          <a:bodyPr>
            <a:noAutofit/>
          </a:bodyPr>
          <a:lstStyle/>
          <a:p>
            <a:r>
              <a:rPr lang="en-US" sz="2400" dirty="0"/>
              <a:t>General Solutions to Enforce CFI</a:t>
            </a:r>
          </a:p>
          <a:p>
            <a:pPr lvl="1"/>
            <a:r>
              <a:rPr lang="en-US" sz="1800" dirty="0"/>
              <a:t>Some need binary re-writing or source re-compiling</a:t>
            </a:r>
          </a:p>
          <a:p>
            <a:pPr lvl="1"/>
            <a:r>
              <a:rPr lang="en-US" sz="1800" dirty="0"/>
              <a:t>Some need application/OS/Hardware re-designing</a:t>
            </a:r>
          </a:p>
          <a:p>
            <a:pPr lvl="1"/>
            <a:r>
              <a:rPr lang="en-US" sz="1800" dirty="0"/>
              <a:t>Some have large overhead (3.6X for LIFT and 37X for </a:t>
            </a:r>
            <a:r>
              <a:rPr lang="en-US" sz="1800" dirty="0" err="1"/>
              <a:t>TaintCheck</a:t>
            </a:r>
            <a:r>
              <a:rPr lang="en-US" sz="1800" dirty="0"/>
              <a:t>)</a:t>
            </a:r>
          </a:p>
          <a:p>
            <a:r>
              <a:rPr lang="en-US" sz="2400" dirty="0"/>
              <a:t>Challenges</a:t>
            </a:r>
          </a:p>
          <a:p>
            <a:pPr lvl="1"/>
            <a:r>
              <a:rPr lang="en-US" sz="1800" dirty="0"/>
              <a:t>Non-intrusive general attack detection</a:t>
            </a:r>
          </a:p>
          <a:p>
            <a:pPr lvl="1"/>
            <a:r>
              <a:rPr lang="en-US" sz="1800" dirty="0"/>
              <a:t>Apply to existing applications on commodity hardware</a:t>
            </a:r>
          </a:p>
          <a:p>
            <a:r>
              <a:rPr lang="en-US" sz="2400" dirty="0"/>
              <a:t>Observations</a:t>
            </a:r>
          </a:p>
          <a:p>
            <a:pPr lvl="1"/>
            <a:r>
              <a:rPr lang="en-US" sz="1800" b="1" dirty="0">
                <a:solidFill>
                  <a:srgbClr val="0096FF"/>
                </a:solidFill>
              </a:rPr>
              <a:t>Performance counters can be leveraged to monitor CFI</a:t>
            </a:r>
          </a:p>
        </p:txBody>
      </p:sp>
      <p:pic>
        <p:nvPicPr>
          <p:cNvPr id="4" name="Picture 3"/>
          <p:cNvPicPr>
            <a:picLocks noChangeAspect="1"/>
          </p:cNvPicPr>
          <p:nvPr/>
        </p:nvPicPr>
        <p:blipFill>
          <a:blip r:embed="rId3"/>
          <a:stretch>
            <a:fillRect/>
          </a:stretch>
        </p:blipFill>
        <p:spPr>
          <a:xfrm>
            <a:off x="7236296" y="4657700"/>
            <a:ext cx="408220" cy="579126"/>
          </a:xfrm>
          <a:prstGeom prst="rect">
            <a:avLst/>
          </a:prstGeom>
        </p:spPr>
      </p:pic>
    </p:spTree>
    <p:extLst>
      <p:ext uri="{BB962C8B-B14F-4D97-AF65-F5344CB8AC3E}">
        <p14:creationId xmlns:p14="http://schemas.microsoft.com/office/powerpoint/2010/main" val="1368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SMAP</a:t>
            </a:r>
            <a:endParaRPr lang="zh-CN" altLang="en-US" dirty="0"/>
          </a:p>
        </p:txBody>
      </p:sp>
      <p:sp>
        <p:nvSpPr>
          <p:cNvPr id="3" name="内容占位符 2"/>
          <p:cNvSpPr>
            <a:spLocks noGrp="1"/>
          </p:cNvSpPr>
          <p:nvPr>
            <p:ph idx="1"/>
          </p:nvPr>
        </p:nvSpPr>
        <p:spPr/>
        <p:txBody>
          <a:bodyPr>
            <a:normAutofit/>
          </a:bodyPr>
          <a:lstStyle/>
          <a:p>
            <a:r>
              <a:rPr lang="en-US" altLang="zh-CN" sz="2400" dirty="0"/>
              <a:t>SMAP: Supervisor Mode Access Prevention </a:t>
            </a:r>
          </a:p>
          <a:p>
            <a:pPr lvl="1"/>
            <a:r>
              <a:rPr lang="en-US" altLang="zh-CN" sz="2000" dirty="0"/>
              <a:t>Allows pages to be protected from supervisor-mode data accesses</a:t>
            </a:r>
          </a:p>
          <a:p>
            <a:pPr lvl="1"/>
            <a:r>
              <a:rPr lang="en-US" altLang="zh-CN" sz="2000" dirty="0"/>
              <a:t>If SMAP = 1, OS cannot access data at linear addresses of application</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6</a:t>
            </a:fld>
            <a:endParaRPr lang="zh-CN" altLang="en-US"/>
          </a:p>
        </p:txBody>
      </p:sp>
    </p:spTree>
    <p:extLst>
      <p:ext uri="{BB962C8B-B14F-4D97-AF65-F5344CB8AC3E}">
        <p14:creationId xmlns:p14="http://schemas.microsoft.com/office/powerpoint/2010/main" val="1336126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Idea</a:t>
            </a:r>
          </a:p>
        </p:txBody>
      </p:sp>
      <p:sp>
        <p:nvSpPr>
          <p:cNvPr id="3" name="Content Placeholder 2"/>
          <p:cNvSpPr>
            <a:spLocks noGrp="1"/>
          </p:cNvSpPr>
          <p:nvPr>
            <p:ph idx="1"/>
          </p:nvPr>
        </p:nvSpPr>
        <p:spPr/>
        <p:txBody>
          <a:bodyPr>
            <a:normAutofit/>
          </a:bodyPr>
          <a:lstStyle/>
          <a:p>
            <a:r>
              <a:rPr lang="en-US" sz="2000" dirty="0"/>
              <a:t>Leverage PMU for CFI Monitoring</a:t>
            </a:r>
          </a:p>
          <a:p>
            <a:pPr lvl="1"/>
            <a:r>
              <a:rPr lang="en-US" sz="2000" dirty="0"/>
              <a:t>Using already existing hardware</a:t>
            </a:r>
          </a:p>
          <a:p>
            <a:pPr lvl="1"/>
            <a:r>
              <a:rPr lang="en-US" sz="2000" dirty="0"/>
              <a:t>No need to modify software</a:t>
            </a:r>
          </a:p>
          <a:p>
            <a:r>
              <a:rPr lang="en-US" sz="2000" dirty="0"/>
              <a:t>Two Phases</a:t>
            </a:r>
          </a:p>
          <a:p>
            <a:pPr lvl="1"/>
            <a:r>
              <a:rPr lang="en-US" sz="2000" dirty="0"/>
              <a:t>Offline phase:  Get all the legal targets for each branch source</a:t>
            </a:r>
          </a:p>
          <a:p>
            <a:pPr lvl="1"/>
            <a:r>
              <a:rPr lang="en-US" sz="2000" dirty="0"/>
              <a:t>Online phase: Monitor all branches and detect malicious ones</a:t>
            </a:r>
          </a:p>
        </p:txBody>
      </p:sp>
    </p:spTree>
    <p:extLst>
      <p:ext uri="{BB962C8B-B14F-4D97-AF65-F5344CB8AC3E}">
        <p14:creationId xmlns:p14="http://schemas.microsoft.com/office/powerpoint/2010/main" val="13685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Types</a:t>
            </a:r>
          </a:p>
        </p:txBody>
      </p:sp>
      <p:graphicFrame>
        <p:nvGraphicFramePr>
          <p:cNvPr id="4" name="Content Placeholder 3"/>
          <p:cNvGraphicFramePr>
            <a:graphicFrameLocks noGrp="1"/>
          </p:cNvGraphicFramePr>
          <p:nvPr>
            <p:ph idx="1"/>
          </p:nvPr>
        </p:nvGraphicFramePr>
        <p:xfrm>
          <a:off x="4873505" y="1430155"/>
          <a:ext cx="3273114" cy="1854198"/>
        </p:xfrm>
        <a:graphic>
          <a:graphicData uri="http://schemas.openxmlformats.org/drawingml/2006/table">
            <a:tbl>
              <a:tblPr firstRow="1" bandRow="1">
                <a:tableStyleId>{5C22544A-7EE6-4342-B048-85BDC9FD1C3A}</a:tableStyleId>
              </a:tblPr>
              <a:tblGrid>
                <a:gridCol w="1370264">
                  <a:extLst>
                    <a:ext uri="{9D8B030D-6E8A-4147-A177-3AD203B41FA5}">
                      <a16:colId xmlns:a16="http://schemas.microsoft.com/office/drawing/2014/main" val="20000"/>
                    </a:ext>
                  </a:extLst>
                </a:gridCol>
                <a:gridCol w="969211">
                  <a:extLst>
                    <a:ext uri="{9D8B030D-6E8A-4147-A177-3AD203B41FA5}">
                      <a16:colId xmlns:a16="http://schemas.microsoft.com/office/drawing/2014/main" val="20001"/>
                    </a:ext>
                  </a:extLst>
                </a:gridCol>
                <a:gridCol w="933639">
                  <a:extLst>
                    <a:ext uri="{9D8B030D-6E8A-4147-A177-3AD203B41FA5}">
                      <a16:colId xmlns:a16="http://schemas.microsoft.com/office/drawing/2014/main" val="20002"/>
                    </a:ext>
                  </a:extLst>
                </a:gridCol>
              </a:tblGrid>
              <a:tr h="309033">
                <a:tc>
                  <a:txBody>
                    <a:bodyPr/>
                    <a:lstStyle/>
                    <a:p>
                      <a:r>
                        <a:rPr lang="en-US" sz="1500" dirty="0"/>
                        <a:t>Types</a:t>
                      </a:r>
                    </a:p>
                  </a:txBody>
                  <a:tcPr marL="76200" marR="76200" marT="38100" marB="38100"/>
                </a:tc>
                <a:tc>
                  <a:txBody>
                    <a:bodyPr/>
                    <a:lstStyle/>
                    <a:p>
                      <a:r>
                        <a:rPr lang="en-US" sz="1500" dirty="0"/>
                        <a:t>In Binary</a:t>
                      </a:r>
                    </a:p>
                  </a:txBody>
                  <a:tcPr marL="76200" marR="76200" marT="38100" marB="38100"/>
                </a:tc>
                <a:tc>
                  <a:txBody>
                    <a:bodyPr/>
                    <a:lstStyle/>
                    <a:p>
                      <a:r>
                        <a:rPr lang="en-US" sz="1500" dirty="0"/>
                        <a:t>Run-time</a:t>
                      </a:r>
                    </a:p>
                  </a:txBody>
                  <a:tcPr marL="76200" marR="76200" marT="38100" marB="38100"/>
                </a:tc>
                <a:extLst>
                  <a:ext uri="{0D108BD9-81ED-4DB2-BD59-A6C34878D82A}">
                    <a16:rowId xmlns:a16="http://schemas.microsoft.com/office/drawing/2014/main" val="10000"/>
                  </a:ext>
                </a:extLst>
              </a:tr>
              <a:tr h="309033">
                <a:tc>
                  <a:txBody>
                    <a:bodyPr/>
                    <a:lstStyle/>
                    <a:p>
                      <a:r>
                        <a:rPr lang="en-US" sz="1500" dirty="0"/>
                        <a:t>Direct call</a:t>
                      </a:r>
                    </a:p>
                  </a:txBody>
                  <a:tcPr marL="76200" marR="76200" marT="38100" marB="38100"/>
                </a:tc>
                <a:tc>
                  <a:txBody>
                    <a:bodyPr/>
                    <a:lstStyle/>
                    <a:p>
                      <a:r>
                        <a:rPr lang="en-US" sz="1500" dirty="0"/>
                        <a:t>16.8%</a:t>
                      </a:r>
                    </a:p>
                  </a:txBody>
                  <a:tcPr marL="76200" marR="76200" marT="38100" marB="38100"/>
                </a:tc>
                <a:tc>
                  <a:txBody>
                    <a:bodyPr/>
                    <a:lstStyle/>
                    <a:p>
                      <a:r>
                        <a:rPr lang="en-US" sz="1500" dirty="0"/>
                        <a:t>14.5%</a:t>
                      </a:r>
                    </a:p>
                  </a:txBody>
                  <a:tcPr marL="76200" marR="76200" marT="38100" marB="38100"/>
                </a:tc>
                <a:extLst>
                  <a:ext uri="{0D108BD9-81ED-4DB2-BD59-A6C34878D82A}">
                    <a16:rowId xmlns:a16="http://schemas.microsoft.com/office/drawing/2014/main" val="10001"/>
                  </a:ext>
                </a:extLst>
              </a:tr>
              <a:tr h="309033">
                <a:tc>
                  <a:txBody>
                    <a:bodyPr/>
                    <a:lstStyle/>
                    <a:p>
                      <a:r>
                        <a:rPr lang="en-US" sz="1500" dirty="0"/>
                        <a:t>Direct jump</a:t>
                      </a:r>
                    </a:p>
                  </a:txBody>
                  <a:tcPr marL="76200" marR="76200" marT="38100" marB="38100"/>
                </a:tc>
                <a:tc>
                  <a:txBody>
                    <a:bodyPr/>
                    <a:lstStyle/>
                    <a:p>
                      <a:r>
                        <a:rPr lang="en-US" sz="1500" dirty="0"/>
                        <a:t>74.3%</a:t>
                      </a:r>
                    </a:p>
                  </a:txBody>
                  <a:tcPr marL="76200" marR="76200" marT="38100" marB="38100"/>
                </a:tc>
                <a:tc>
                  <a:txBody>
                    <a:bodyPr/>
                    <a:lstStyle/>
                    <a:p>
                      <a:r>
                        <a:rPr lang="en-US" sz="1500" dirty="0"/>
                        <a:t>0.8%</a:t>
                      </a:r>
                    </a:p>
                  </a:txBody>
                  <a:tcPr marL="76200" marR="76200" marT="38100" marB="38100"/>
                </a:tc>
                <a:extLst>
                  <a:ext uri="{0D108BD9-81ED-4DB2-BD59-A6C34878D82A}">
                    <a16:rowId xmlns:a16="http://schemas.microsoft.com/office/drawing/2014/main" val="10002"/>
                  </a:ext>
                </a:extLst>
              </a:tr>
              <a:tr h="309033">
                <a:tc>
                  <a:txBody>
                    <a:bodyPr/>
                    <a:lstStyle/>
                    <a:p>
                      <a:r>
                        <a:rPr lang="en-US" sz="1500" dirty="0"/>
                        <a:t>Return</a:t>
                      </a:r>
                    </a:p>
                  </a:txBody>
                  <a:tcPr marL="76200" marR="76200" marT="38100" marB="38100"/>
                </a:tc>
                <a:tc>
                  <a:txBody>
                    <a:bodyPr/>
                    <a:lstStyle/>
                    <a:p>
                      <a:r>
                        <a:rPr lang="en-US" sz="1500" dirty="0"/>
                        <a:t>6.3%</a:t>
                      </a:r>
                    </a:p>
                  </a:txBody>
                  <a:tcPr marL="76200" marR="76200" marT="38100" marB="38100"/>
                </a:tc>
                <a:tc>
                  <a:txBody>
                    <a:bodyPr/>
                    <a:lstStyle/>
                    <a:p>
                      <a:r>
                        <a:rPr lang="en-US" sz="1500" dirty="0"/>
                        <a:t>16.3%</a:t>
                      </a:r>
                    </a:p>
                  </a:txBody>
                  <a:tcPr marL="76200" marR="76200" marT="38100" marB="38100"/>
                </a:tc>
                <a:extLst>
                  <a:ext uri="{0D108BD9-81ED-4DB2-BD59-A6C34878D82A}">
                    <a16:rowId xmlns:a16="http://schemas.microsoft.com/office/drawing/2014/main" val="10003"/>
                  </a:ext>
                </a:extLst>
              </a:tr>
              <a:tr h="309033">
                <a:tc>
                  <a:txBody>
                    <a:bodyPr/>
                    <a:lstStyle/>
                    <a:p>
                      <a:r>
                        <a:rPr lang="en-US" sz="1500" dirty="0"/>
                        <a:t>Indirect call</a:t>
                      </a:r>
                    </a:p>
                  </a:txBody>
                  <a:tcPr marL="76200" marR="76200" marT="38100" marB="38100"/>
                </a:tc>
                <a:tc>
                  <a:txBody>
                    <a:bodyPr/>
                    <a:lstStyle/>
                    <a:p>
                      <a:r>
                        <a:rPr lang="en-US" sz="1500" dirty="0"/>
                        <a:t>2.1%</a:t>
                      </a:r>
                    </a:p>
                  </a:txBody>
                  <a:tcPr marL="76200" marR="76200" marT="38100" marB="38100"/>
                </a:tc>
                <a:tc>
                  <a:txBody>
                    <a:bodyPr/>
                    <a:lstStyle/>
                    <a:p>
                      <a:r>
                        <a:rPr lang="en-US" sz="1500" dirty="0"/>
                        <a:t>0.2%</a:t>
                      </a:r>
                    </a:p>
                  </a:txBody>
                  <a:tcPr marL="76200" marR="76200" marT="38100" marB="38100"/>
                </a:tc>
                <a:extLst>
                  <a:ext uri="{0D108BD9-81ED-4DB2-BD59-A6C34878D82A}">
                    <a16:rowId xmlns:a16="http://schemas.microsoft.com/office/drawing/2014/main" val="10004"/>
                  </a:ext>
                </a:extLst>
              </a:tr>
              <a:tr h="309033">
                <a:tc>
                  <a:txBody>
                    <a:bodyPr/>
                    <a:lstStyle/>
                    <a:p>
                      <a:r>
                        <a:rPr lang="en-US" sz="1500" dirty="0"/>
                        <a:t>Indirect jump</a:t>
                      </a:r>
                    </a:p>
                  </a:txBody>
                  <a:tcPr marL="76200" marR="76200" marT="38100" marB="38100"/>
                </a:tc>
                <a:tc>
                  <a:txBody>
                    <a:bodyPr/>
                    <a:lstStyle/>
                    <a:p>
                      <a:r>
                        <a:rPr lang="en-US" sz="1500" dirty="0"/>
                        <a:t>0.5%</a:t>
                      </a:r>
                    </a:p>
                  </a:txBody>
                  <a:tcPr marL="76200" marR="76200" marT="38100" marB="38100"/>
                </a:tc>
                <a:tc>
                  <a:txBody>
                    <a:bodyPr/>
                    <a:lstStyle/>
                    <a:p>
                      <a:r>
                        <a:rPr lang="en-US" sz="1500" dirty="0"/>
                        <a:t>68.3%</a:t>
                      </a:r>
                    </a:p>
                  </a:txBody>
                  <a:tcPr marL="76200" marR="76200" marT="38100" marB="38100"/>
                </a:tc>
                <a:extLst>
                  <a:ext uri="{0D108BD9-81ED-4DB2-BD59-A6C34878D82A}">
                    <a16:rowId xmlns:a16="http://schemas.microsoft.com/office/drawing/2014/main" val="10005"/>
                  </a:ext>
                </a:extLst>
              </a:tr>
            </a:tbl>
          </a:graphicData>
        </a:graphic>
      </p:graphicFrame>
      <p:sp>
        <p:nvSpPr>
          <p:cNvPr id="5" name="Rectangle 4"/>
          <p:cNvSpPr/>
          <p:nvPr/>
        </p:nvSpPr>
        <p:spPr>
          <a:xfrm>
            <a:off x="4873504" y="2371028"/>
            <a:ext cx="1325703" cy="913328"/>
          </a:xfrm>
          <a:prstGeom prst="rect">
            <a:avLst/>
          </a:prstGeom>
          <a:solidFill>
            <a:schemeClr val="accent2">
              <a:lumMod val="60000"/>
              <a:lumOff val="40000"/>
              <a:alpha val="12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Rectangle 5"/>
          <p:cNvSpPr/>
          <p:nvPr/>
        </p:nvSpPr>
        <p:spPr>
          <a:xfrm>
            <a:off x="6043243" y="3585325"/>
            <a:ext cx="2103376" cy="902368"/>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38115" indent="-238115">
              <a:buFont typeface="Arial"/>
              <a:buChar char="•"/>
            </a:pPr>
            <a:r>
              <a:rPr lang="en-US" sz="1500" dirty="0">
                <a:solidFill>
                  <a:schemeClr val="tx1">
                    <a:lumMod val="75000"/>
                    <a:lumOff val="25000"/>
                  </a:schemeClr>
                </a:solidFill>
                <a:latin typeface="等线" panose="02010600030101010101" pitchFamily="2" charset="-122"/>
                <a:ea typeface="等线" panose="02010600030101010101" pitchFamily="2" charset="-122"/>
              </a:rPr>
              <a:t>has 1 target: 94.7%</a:t>
            </a:r>
          </a:p>
          <a:p>
            <a:pPr marL="238115" indent="-238115">
              <a:buFont typeface="Arial"/>
              <a:buChar char="•"/>
            </a:pPr>
            <a:r>
              <a:rPr lang="en-US" sz="1500" dirty="0">
                <a:solidFill>
                  <a:schemeClr val="tx1">
                    <a:lumMod val="75000"/>
                    <a:lumOff val="25000"/>
                  </a:schemeClr>
                </a:solidFill>
                <a:latin typeface="等线" panose="02010600030101010101" pitchFamily="2" charset="-122"/>
                <a:ea typeface="等线" panose="02010600030101010101" pitchFamily="2" charset="-122"/>
              </a:rPr>
              <a:t>&lt;= 2 targets: 99.3%</a:t>
            </a:r>
          </a:p>
          <a:p>
            <a:pPr marL="238115" indent="-238115">
              <a:buFont typeface="Arial"/>
              <a:buChar char="•"/>
            </a:pPr>
            <a:r>
              <a:rPr lang="en-US" sz="1500" dirty="0">
                <a:solidFill>
                  <a:schemeClr val="tx1">
                    <a:lumMod val="75000"/>
                    <a:lumOff val="25000"/>
                  </a:schemeClr>
                </a:solidFill>
                <a:latin typeface="等线" panose="02010600030101010101" pitchFamily="2" charset="-122"/>
                <a:ea typeface="等线" panose="02010600030101010101" pitchFamily="2" charset="-122"/>
              </a:rPr>
              <a:t>&gt;10 targets: 0.1%</a:t>
            </a:r>
          </a:p>
        </p:txBody>
      </p:sp>
      <p:cxnSp>
        <p:nvCxnSpPr>
          <p:cNvPr id="8" name="Straight Connector 7"/>
          <p:cNvCxnSpPr>
            <a:stCxn id="5" idx="2"/>
            <a:endCxn id="6" idx="1"/>
          </p:cNvCxnSpPr>
          <p:nvPr/>
        </p:nvCxnSpPr>
        <p:spPr>
          <a:xfrm>
            <a:off x="5536356" y="3284356"/>
            <a:ext cx="506887" cy="752153"/>
          </a:xfrm>
          <a:prstGeom prst="line">
            <a:avLst/>
          </a:prstGeom>
          <a:ln>
            <a:solidFill>
              <a:srgbClr val="953735"/>
            </a:solidFill>
          </a:ln>
          <a:effectLst/>
        </p:spPr>
        <p:style>
          <a:lnRef idx="2">
            <a:schemeClr val="accent1"/>
          </a:lnRef>
          <a:fillRef idx="0">
            <a:schemeClr val="accent1"/>
          </a:fillRef>
          <a:effectRef idx="1">
            <a:schemeClr val="accent1"/>
          </a:effectRef>
          <a:fontRef idx="minor">
            <a:schemeClr val="tx1"/>
          </a:fontRef>
        </p:style>
      </p:cxnSp>
      <p:sp>
        <p:nvSpPr>
          <p:cNvPr id="15" name="Content Placeholder 2"/>
          <p:cNvSpPr txBox="1">
            <a:spLocks/>
          </p:cNvSpPr>
          <p:nvPr/>
        </p:nvSpPr>
        <p:spPr>
          <a:xfrm>
            <a:off x="539552" y="1358284"/>
            <a:ext cx="6858000" cy="3799973"/>
          </a:xfrm>
          <a:prstGeom prst="rect">
            <a:avLst/>
          </a:prstGeom>
        </p:spPr>
        <p:txBody>
          <a:bodyPr vert="horz" lIns="76200" tIns="38100" rIns="76200" bIns="38100" rtlCol="0">
            <a:normAutofit/>
          </a:bodyPr>
          <a:lstStyle>
            <a:lvl1pPr marL="342900" indent="-342900" algn="l" defTabSz="457200" rtl="0" eaLnBrk="1" latinLnBrk="0" hangingPunct="1">
              <a:spcBef>
                <a:spcPts val="1872"/>
              </a:spcBef>
              <a:buFont typeface="Arial"/>
              <a:buChar char="•"/>
              <a:defRPr sz="2800" kern="1200">
                <a:solidFill>
                  <a:schemeClr val="tx1"/>
                </a:solidFill>
                <a:latin typeface="Adobe 黑体 Std R"/>
                <a:ea typeface="Adobe 黑体 Std R"/>
                <a:cs typeface="Adobe 黑体 Std R"/>
              </a:defRPr>
            </a:lvl1pPr>
            <a:lvl2pPr marL="742950" indent="-285750" algn="l" defTabSz="457200" rtl="0" eaLnBrk="1" latinLnBrk="0" hangingPunct="1">
              <a:spcBef>
                <a:spcPct val="20000"/>
              </a:spcBef>
              <a:buFont typeface="Arial"/>
              <a:buChar char="–"/>
              <a:defRPr sz="2400" kern="1200">
                <a:solidFill>
                  <a:schemeClr val="tx1"/>
                </a:solidFill>
                <a:latin typeface="Arial"/>
                <a:ea typeface="Adobe 楷体 Std R"/>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Adobe 楷体 Std R"/>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Adobe 黑体 Std R"/>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Adobe 黑体 Std R"/>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33" dirty="0">
                <a:solidFill>
                  <a:schemeClr val="tx1">
                    <a:lumMod val="75000"/>
                    <a:lumOff val="25000"/>
                  </a:schemeClr>
                </a:solidFill>
                <a:latin typeface="等线" panose="02010600030101010101" pitchFamily="2" charset="-122"/>
                <a:ea typeface="等线" panose="02010600030101010101" pitchFamily="2" charset="-122"/>
              </a:rPr>
              <a:t>Direct Branches</a:t>
            </a:r>
          </a:p>
          <a:p>
            <a:pPr lvl="1"/>
            <a:r>
              <a:rPr lang="en-US" sz="2000" dirty="0">
                <a:solidFill>
                  <a:schemeClr val="tx1">
                    <a:lumMod val="75000"/>
                    <a:lumOff val="25000"/>
                  </a:schemeClr>
                </a:solidFill>
                <a:latin typeface="等线" panose="02010600030101010101" pitchFamily="2" charset="-122"/>
                <a:ea typeface="等线" panose="02010600030101010101" pitchFamily="2" charset="-122"/>
              </a:rPr>
              <a:t>Direct call</a:t>
            </a:r>
          </a:p>
          <a:p>
            <a:pPr lvl="1"/>
            <a:r>
              <a:rPr lang="en-US" sz="2000" dirty="0">
                <a:solidFill>
                  <a:schemeClr val="tx1">
                    <a:lumMod val="75000"/>
                    <a:lumOff val="25000"/>
                  </a:schemeClr>
                </a:solidFill>
                <a:latin typeface="等线" panose="02010600030101010101" pitchFamily="2" charset="-122"/>
                <a:ea typeface="等线" panose="02010600030101010101" pitchFamily="2" charset="-122"/>
              </a:rPr>
              <a:t>Direct jump</a:t>
            </a:r>
          </a:p>
          <a:p>
            <a:r>
              <a:rPr lang="en-US" sz="2333" dirty="0">
                <a:solidFill>
                  <a:schemeClr val="tx1">
                    <a:lumMod val="75000"/>
                    <a:lumOff val="25000"/>
                  </a:schemeClr>
                </a:solidFill>
                <a:latin typeface="等线" panose="02010600030101010101" pitchFamily="2" charset="-122"/>
                <a:ea typeface="等线" panose="02010600030101010101" pitchFamily="2" charset="-122"/>
              </a:rPr>
              <a:t>Indirect Branches</a:t>
            </a:r>
          </a:p>
          <a:p>
            <a:pPr lvl="1"/>
            <a:r>
              <a:rPr lang="en-US" sz="2000" dirty="0">
                <a:solidFill>
                  <a:schemeClr val="tx1">
                    <a:lumMod val="75000"/>
                    <a:lumOff val="25000"/>
                  </a:schemeClr>
                </a:solidFill>
                <a:latin typeface="等线" panose="02010600030101010101" pitchFamily="2" charset="-122"/>
                <a:ea typeface="等线" panose="02010600030101010101" pitchFamily="2" charset="-122"/>
              </a:rPr>
              <a:t>Return</a:t>
            </a:r>
          </a:p>
          <a:p>
            <a:pPr lvl="1"/>
            <a:r>
              <a:rPr lang="en-US" sz="2000" dirty="0">
                <a:solidFill>
                  <a:schemeClr val="tx1">
                    <a:lumMod val="75000"/>
                    <a:lumOff val="25000"/>
                  </a:schemeClr>
                </a:solidFill>
                <a:latin typeface="等线" panose="02010600030101010101" pitchFamily="2" charset="-122"/>
                <a:ea typeface="等线" panose="02010600030101010101" pitchFamily="2" charset="-122"/>
              </a:rPr>
              <a:t>Indirect call</a:t>
            </a:r>
          </a:p>
          <a:p>
            <a:pPr lvl="1"/>
            <a:r>
              <a:rPr lang="en-US" sz="2000" dirty="0">
                <a:solidFill>
                  <a:schemeClr val="tx1">
                    <a:lumMod val="75000"/>
                    <a:lumOff val="25000"/>
                  </a:schemeClr>
                </a:solidFill>
                <a:latin typeface="等线" panose="02010600030101010101" pitchFamily="2" charset="-122"/>
                <a:ea typeface="等线" panose="02010600030101010101" pitchFamily="2" charset="-122"/>
              </a:rPr>
              <a:t>Indirect jump</a:t>
            </a:r>
          </a:p>
        </p:txBody>
      </p:sp>
      <p:sp>
        <p:nvSpPr>
          <p:cNvPr id="16" name="Rectangle 15"/>
          <p:cNvSpPr/>
          <p:nvPr/>
        </p:nvSpPr>
        <p:spPr>
          <a:xfrm>
            <a:off x="5436096" y="1035119"/>
            <a:ext cx="2438488" cy="323165"/>
          </a:xfrm>
          <a:prstGeom prst="rect">
            <a:avLst/>
          </a:prstGeom>
        </p:spPr>
        <p:txBody>
          <a:bodyPr wrap="none">
            <a:spAutoFit/>
          </a:bodyPr>
          <a:lstStyle/>
          <a:p>
            <a:r>
              <a:rPr lang="en-US" sz="1500" b="1" dirty="0">
                <a:solidFill>
                  <a:schemeClr val="tx1">
                    <a:lumMod val="75000"/>
                    <a:lumOff val="25000"/>
                  </a:schemeClr>
                </a:solidFill>
                <a:latin typeface="等线" panose="02010600030101010101" pitchFamily="2" charset="-122"/>
                <a:ea typeface="等线" panose="02010600030101010101" pitchFamily="2" charset="-122"/>
              </a:rPr>
              <a:t>In Apache and its libraries</a:t>
            </a:r>
          </a:p>
        </p:txBody>
      </p:sp>
    </p:spTree>
    <p:extLst>
      <p:ext uri="{BB962C8B-B14F-4D97-AF65-F5344CB8AC3E}">
        <p14:creationId xmlns:p14="http://schemas.microsoft.com/office/powerpoint/2010/main" val="136284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67"/>
          <p:cNvCxnSpPr/>
          <p:nvPr/>
        </p:nvCxnSpPr>
        <p:spPr>
          <a:xfrm>
            <a:off x="5092014" y="4378711"/>
            <a:ext cx="1568249" cy="245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Target Address Sets</a:t>
            </a:r>
          </a:p>
        </p:txBody>
      </p:sp>
      <p:sp>
        <p:nvSpPr>
          <p:cNvPr id="3" name="Content Placeholder 2"/>
          <p:cNvSpPr>
            <a:spLocks noGrp="1"/>
          </p:cNvSpPr>
          <p:nvPr>
            <p:ph idx="1"/>
          </p:nvPr>
        </p:nvSpPr>
        <p:spPr>
          <a:xfrm>
            <a:off x="457200" y="1076188"/>
            <a:ext cx="7543800" cy="1942848"/>
          </a:xfrm>
        </p:spPr>
        <p:txBody>
          <a:bodyPr>
            <a:normAutofit/>
          </a:bodyPr>
          <a:lstStyle/>
          <a:p>
            <a:r>
              <a:rPr lang="en-US" sz="2000" dirty="0"/>
              <a:t>Target Sets for Indirect Branches</a:t>
            </a:r>
          </a:p>
          <a:p>
            <a:pPr lvl="1"/>
            <a:r>
              <a:rPr lang="en-US" sz="1667" dirty="0" err="1"/>
              <a:t>ret_set</a:t>
            </a:r>
            <a:r>
              <a:rPr lang="en-US" sz="1667" dirty="0"/>
              <a:t>: all the addresses next to a call</a:t>
            </a:r>
          </a:p>
          <a:p>
            <a:pPr lvl="1"/>
            <a:r>
              <a:rPr lang="en-US" sz="1667" dirty="0" err="1"/>
              <a:t>call_set</a:t>
            </a:r>
            <a:r>
              <a:rPr lang="en-US" sz="1667" dirty="0"/>
              <a:t>: all the first addresses of a function</a:t>
            </a:r>
          </a:p>
          <a:p>
            <a:pPr lvl="1"/>
            <a:r>
              <a:rPr lang="en-US" altLang="zh-CN" sz="1667" dirty="0" err="1"/>
              <a:t>train_sets</a:t>
            </a:r>
            <a:r>
              <a:rPr lang="en-US" altLang="zh-CN" sz="1667" dirty="0"/>
              <a:t>: all the target addresses that once happened</a:t>
            </a:r>
            <a:endParaRPr lang="en-US" sz="1667" dirty="0"/>
          </a:p>
        </p:txBody>
      </p:sp>
      <p:cxnSp>
        <p:nvCxnSpPr>
          <p:cNvPr id="16" name="Elbow Connector 15"/>
          <p:cNvCxnSpPr/>
          <p:nvPr/>
        </p:nvCxnSpPr>
        <p:spPr>
          <a:xfrm rot="16200000" flipV="1">
            <a:off x="3541549" y="3037920"/>
            <a:ext cx="360849"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721972" y="3516304"/>
            <a:ext cx="19641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Parallelogram 37"/>
          <p:cNvSpPr/>
          <p:nvPr/>
        </p:nvSpPr>
        <p:spPr>
          <a:xfrm rot="16200000">
            <a:off x="3187236" y="3237840"/>
            <a:ext cx="1069474" cy="573730"/>
          </a:xfrm>
          <a:prstGeom prst="parallelogram">
            <a:avLst>
              <a:gd name="adj" fmla="val 59951"/>
            </a:avLst>
          </a:prstGeom>
          <a:solidFill>
            <a:schemeClr val="tx2">
              <a:lumMod val="60000"/>
              <a:lumOff val="40000"/>
              <a:alpha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lumMod val="75000"/>
                  <a:lumOff val="25000"/>
                </a:schemeClr>
              </a:solidFill>
            </a:endParaRPr>
          </a:p>
        </p:txBody>
      </p:sp>
      <p:cxnSp>
        <p:nvCxnSpPr>
          <p:cNvPr id="8" name="Straight Arrow Connector 7"/>
          <p:cNvCxnSpPr/>
          <p:nvPr/>
        </p:nvCxnSpPr>
        <p:spPr>
          <a:xfrm flipV="1">
            <a:off x="2361427" y="3500197"/>
            <a:ext cx="1360547" cy="161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9" idx="2"/>
          </p:cNvCxnSpPr>
          <p:nvPr/>
        </p:nvCxnSpPr>
        <p:spPr>
          <a:xfrm flipH="1" flipV="1">
            <a:off x="4402101" y="3267663"/>
            <a:ext cx="1042" cy="307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4403143" y="3905706"/>
            <a:ext cx="177312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 name="Parallelogram 38"/>
          <p:cNvSpPr/>
          <p:nvPr/>
        </p:nvSpPr>
        <p:spPr>
          <a:xfrm rot="16200000">
            <a:off x="3868406" y="3651240"/>
            <a:ext cx="1069474" cy="573730"/>
          </a:xfrm>
          <a:prstGeom prst="parallelogram">
            <a:avLst>
              <a:gd name="adj" fmla="val 59951"/>
            </a:avLst>
          </a:prstGeom>
          <a:solidFill>
            <a:schemeClr val="tx2">
              <a:lumMod val="60000"/>
              <a:lumOff val="40000"/>
              <a:alpha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lumMod val="75000"/>
                  <a:lumOff val="25000"/>
                </a:schemeClr>
              </a:solidFill>
            </a:endParaRPr>
          </a:p>
        </p:txBody>
      </p:sp>
      <p:cxnSp>
        <p:nvCxnSpPr>
          <p:cNvPr id="48" name="Straight Arrow Connector 47"/>
          <p:cNvCxnSpPr/>
          <p:nvPr/>
        </p:nvCxnSpPr>
        <p:spPr>
          <a:xfrm>
            <a:off x="3165456" y="3905706"/>
            <a:ext cx="12653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915187" y="3320179"/>
            <a:ext cx="375292" cy="360036"/>
          </a:xfrm>
          <a:prstGeom prst="rect">
            <a:avLst/>
          </a:prstGeom>
        </p:spPr>
      </p:pic>
      <p:pic>
        <p:nvPicPr>
          <p:cNvPr id="69" name="Picture 68"/>
          <p:cNvPicPr>
            <a:picLocks noChangeAspect="1"/>
          </p:cNvPicPr>
          <p:nvPr/>
        </p:nvPicPr>
        <p:blipFill>
          <a:blip r:embed="rId4"/>
          <a:stretch>
            <a:fillRect/>
          </a:stretch>
        </p:blipFill>
        <p:spPr>
          <a:xfrm>
            <a:off x="5780146" y="3206142"/>
            <a:ext cx="551802" cy="486457"/>
          </a:xfrm>
          <a:prstGeom prst="rect">
            <a:avLst/>
          </a:prstGeom>
        </p:spPr>
      </p:pic>
      <p:pic>
        <p:nvPicPr>
          <p:cNvPr id="70" name="Picture 69"/>
          <p:cNvPicPr>
            <a:picLocks noChangeAspect="1"/>
          </p:cNvPicPr>
          <p:nvPr/>
        </p:nvPicPr>
        <p:blipFill>
          <a:blip r:embed="rId4"/>
          <a:stretch>
            <a:fillRect/>
          </a:stretch>
        </p:blipFill>
        <p:spPr>
          <a:xfrm>
            <a:off x="6177061" y="3598650"/>
            <a:ext cx="551802" cy="486457"/>
          </a:xfrm>
          <a:prstGeom prst="rect">
            <a:avLst/>
          </a:prstGeom>
        </p:spPr>
      </p:pic>
      <p:pic>
        <p:nvPicPr>
          <p:cNvPr id="72" name="Picture 71"/>
          <p:cNvPicPr>
            <a:picLocks noChangeAspect="1"/>
          </p:cNvPicPr>
          <p:nvPr/>
        </p:nvPicPr>
        <p:blipFill>
          <a:blip r:embed="rId5"/>
          <a:stretch>
            <a:fillRect/>
          </a:stretch>
        </p:blipFill>
        <p:spPr>
          <a:xfrm>
            <a:off x="6686442" y="4164489"/>
            <a:ext cx="279095" cy="360228"/>
          </a:xfrm>
          <a:prstGeom prst="rect">
            <a:avLst/>
          </a:prstGeom>
        </p:spPr>
      </p:pic>
      <p:sp>
        <p:nvSpPr>
          <p:cNvPr id="75" name="Rectangle 74"/>
          <p:cNvSpPr/>
          <p:nvPr/>
        </p:nvSpPr>
        <p:spPr>
          <a:xfrm>
            <a:off x="3646704" y="4937780"/>
            <a:ext cx="748859" cy="323165"/>
          </a:xfrm>
          <a:prstGeom prst="rect">
            <a:avLst/>
          </a:prstGeom>
        </p:spPr>
        <p:txBody>
          <a:bodyPr wrap="none">
            <a:spAutoFit/>
          </a:bodyPr>
          <a:lstStyle/>
          <a:p>
            <a:r>
              <a:rPr lang="en-US" altLang="zh-CN" sz="1500" b="1" dirty="0" err="1">
                <a:solidFill>
                  <a:schemeClr val="tx2">
                    <a:lumMod val="60000"/>
                    <a:lumOff val="40000"/>
                  </a:schemeClr>
                </a:solidFill>
              </a:rPr>
              <a:t>ret_set</a:t>
            </a:r>
            <a:endParaRPr lang="en-US" sz="1500" dirty="0">
              <a:solidFill>
                <a:schemeClr val="tx2">
                  <a:lumMod val="60000"/>
                  <a:lumOff val="40000"/>
                </a:schemeClr>
              </a:solidFill>
            </a:endParaRPr>
          </a:p>
        </p:txBody>
      </p:sp>
      <p:sp>
        <p:nvSpPr>
          <p:cNvPr id="76" name="Rectangle 75"/>
          <p:cNvSpPr/>
          <p:nvPr/>
        </p:nvSpPr>
        <p:spPr>
          <a:xfrm>
            <a:off x="4299337" y="5128914"/>
            <a:ext cx="786497" cy="323165"/>
          </a:xfrm>
          <a:prstGeom prst="rect">
            <a:avLst/>
          </a:prstGeom>
        </p:spPr>
        <p:txBody>
          <a:bodyPr wrap="none">
            <a:spAutoFit/>
          </a:bodyPr>
          <a:lstStyle/>
          <a:p>
            <a:r>
              <a:rPr lang="en-US" altLang="zh-CN" sz="1500" b="1" dirty="0" err="1">
                <a:solidFill>
                  <a:schemeClr val="tx2">
                    <a:lumMod val="60000"/>
                    <a:lumOff val="40000"/>
                  </a:schemeClr>
                </a:solidFill>
              </a:rPr>
              <a:t>call_set</a:t>
            </a:r>
            <a:endParaRPr lang="en-US" sz="1500" dirty="0">
              <a:solidFill>
                <a:schemeClr val="tx2">
                  <a:lumMod val="60000"/>
                  <a:lumOff val="40000"/>
                </a:schemeClr>
              </a:solidFill>
            </a:endParaRPr>
          </a:p>
        </p:txBody>
      </p:sp>
      <p:sp>
        <p:nvSpPr>
          <p:cNvPr id="77" name="Rectangle 76"/>
          <p:cNvSpPr/>
          <p:nvPr/>
        </p:nvSpPr>
        <p:spPr>
          <a:xfrm>
            <a:off x="4894865" y="5358711"/>
            <a:ext cx="972574" cy="323165"/>
          </a:xfrm>
          <a:prstGeom prst="rect">
            <a:avLst/>
          </a:prstGeom>
        </p:spPr>
        <p:txBody>
          <a:bodyPr wrap="none">
            <a:spAutoFit/>
          </a:bodyPr>
          <a:lstStyle/>
          <a:p>
            <a:r>
              <a:rPr lang="en-US" altLang="zh-CN" sz="1500" b="1" dirty="0" err="1">
                <a:solidFill>
                  <a:schemeClr val="tx2">
                    <a:lumMod val="60000"/>
                    <a:lumOff val="40000"/>
                  </a:schemeClr>
                </a:solidFill>
              </a:rPr>
              <a:t>train_sets</a:t>
            </a:r>
            <a:endParaRPr lang="en-US" sz="1500" dirty="0">
              <a:solidFill>
                <a:schemeClr val="tx2">
                  <a:lumMod val="60000"/>
                  <a:lumOff val="40000"/>
                </a:schemeClr>
              </a:solidFill>
            </a:endParaRPr>
          </a:p>
        </p:txBody>
      </p:sp>
      <p:cxnSp>
        <p:nvCxnSpPr>
          <p:cNvPr id="79" name="Straight Connector 78"/>
          <p:cNvCxnSpPr>
            <a:endCxn id="77" idx="0"/>
          </p:cNvCxnSpPr>
          <p:nvPr/>
        </p:nvCxnSpPr>
        <p:spPr>
          <a:xfrm>
            <a:off x="5368458" y="4855823"/>
            <a:ext cx="0" cy="50288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76" idx="0"/>
          </p:cNvCxnSpPr>
          <p:nvPr/>
        </p:nvCxnSpPr>
        <p:spPr>
          <a:xfrm flipH="1">
            <a:off x="4679286" y="4439422"/>
            <a:ext cx="10722" cy="68949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75" idx="0"/>
          </p:cNvCxnSpPr>
          <p:nvPr/>
        </p:nvCxnSpPr>
        <p:spPr>
          <a:xfrm>
            <a:off x="4007633" y="4059443"/>
            <a:ext cx="0" cy="878337"/>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87" name="Picture 86"/>
          <p:cNvPicPr>
            <a:picLocks noChangeAspect="1"/>
          </p:cNvPicPr>
          <p:nvPr/>
        </p:nvPicPr>
        <p:blipFill>
          <a:blip r:embed="rId6"/>
          <a:stretch>
            <a:fillRect/>
          </a:stretch>
        </p:blipFill>
        <p:spPr>
          <a:xfrm>
            <a:off x="4247875" y="2907627"/>
            <a:ext cx="375292" cy="360036"/>
          </a:xfrm>
          <a:prstGeom prst="rect">
            <a:avLst/>
          </a:prstGeom>
        </p:spPr>
      </p:pic>
      <p:pic>
        <p:nvPicPr>
          <p:cNvPr id="88" name="Picture 87"/>
          <p:cNvPicPr>
            <a:picLocks noChangeAspect="1"/>
          </p:cNvPicPr>
          <p:nvPr/>
        </p:nvPicPr>
        <p:blipFill>
          <a:blip r:embed="rId6"/>
          <a:stretch>
            <a:fillRect/>
          </a:stretch>
        </p:blipFill>
        <p:spPr>
          <a:xfrm>
            <a:off x="3556606" y="2497460"/>
            <a:ext cx="375292" cy="360036"/>
          </a:xfrm>
          <a:prstGeom prst="rect">
            <a:avLst/>
          </a:prstGeom>
        </p:spPr>
      </p:pic>
      <p:sp>
        <p:nvSpPr>
          <p:cNvPr id="109" name="TextBox 108"/>
          <p:cNvSpPr txBox="1"/>
          <p:nvPr/>
        </p:nvSpPr>
        <p:spPr>
          <a:xfrm>
            <a:off x="6865277" y="4192340"/>
            <a:ext cx="1187079"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Suspicious</a:t>
            </a:r>
            <a:endParaRPr lang="en-US" sz="1667" b="1" dirty="0">
              <a:solidFill>
                <a:schemeClr val="tx1">
                  <a:lumMod val="75000"/>
                  <a:lumOff val="25000"/>
                </a:schemeClr>
              </a:solidFill>
            </a:endParaRPr>
          </a:p>
        </p:txBody>
      </p:sp>
      <p:sp>
        <p:nvSpPr>
          <p:cNvPr id="110" name="TextBox 109"/>
          <p:cNvSpPr txBox="1"/>
          <p:nvPr/>
        </p:nvSpPr>
        <p:spPr>
          <a:xfrm>
            <a:off x="6658393" y="3703738"/>
            <a:ext cx="736687"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Illegal</a:t>
            </a:r>
            <a:endParaRPr lang="en-US" sz="1667" b="1" dirty="0">
              <a:solidFill>
                <a:schemeClr val="tx1">
                  <a:lumMod val="75000"/>
                  <a:lumOff val="25000"/>
                </a:schemeClr>
              </a:solidFill>
            </a:endParaRPr>
          </a:p>
        </p:txBody>
      </p:sp>
      <p:sp>
        <p:nvSpPr>
          <p:cNvPr id="111" name="TextBox 110"/>
          <p:cNvSpPr txBox="1"/>
          <p:nvPr/>
        </p:nvSpPr>
        <p:spPr>
          <a:xfrm>
            <a:off x="6304819" y="3284979"/>
            <a:ext cx="736687"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Illegal</a:t>
            </a:r>
            <a:endParaRPr lang="en-US" sz="1667" b="1" dirty="0">
              <a:solidFill>
                <a:schemeClr val="tx1">
                  <a:lumMod val="75000"/>
                  <a:lumOff val="25000"/>
                </a:schemeClr>
              </a:solidFill>
            </a:endParaRPr>
          </a:p>
        </p:txBody>
      </p:sp>
      <p:sp>
        <p:nvSpPr>
          <p:cNvPr id="113" name="Parallelogram 112"/>
          <p:cNvSpPr/>
          <p:nvPr/>
        </p:nvSpPr>
        <p:spPr>
          <a:xfrm rot="16200000">
            <a:off x="4546856" y="4067797"/>
            <a:ext cx="1069474" cy="573730"/>
          </a:xfrm>
          <a:prstGeom prst="parallelogram">
            <a:avLst>
              <a:gd name="adj" fmla="val 59951"/>
            </a:avLst>
          </a:prstGeom>
          <a:solidFill>
            <a:schemeClr val="tx2">
              <a:lumMod val="60000"/>
              <a:lumOff val="40000"/>
              <a:alpha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lumMod val="75000"/>
                  <a:lumOff val="25000"/>
                </a:schemeClr>
              </a:solidFill>
            </a:endParaRPr>
          </a:p>
        </p:txBody>
      </p:sp>
      <p:cxnSp>
        <p:nvCxnSpPr>
          <p:cNvPr id="49" name="Straight Arrow Connector 48"/>
          <p:cNvCxnSpPr/>
          <p:nvPr/>
        </p:nvCxnSpPr>
        <p:spPr>
          <a:xfrm>
            <a:off x="3811595" y="4378711"/>
            <a:ext cx="1280418" cy="3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endCxn id="56" idx="2"/>
          </p:cNvCxnSpPr>
          <p:nvPr/>
        </p:nvCxnSpPr>
        <p:spPr>
          <a:xfrm flipV="1">
            <a:off x="5093055" y="3680215"/>
            <a:ext cx="9778" cy="321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1776556" y="3759438"/>
            <a:ext cx="1360547"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Indirect call</a:t>
            </a:r>
            <a:endParaRPr lang="en-US" sz="1667" b="1" dirty="0">
              <a:solidFill>
                <a:schemeClr val="tx1">
                  <a:lumMod val="75000"/>
                  <a:lumOff val="25000"/>
                </a:schemeClr>
              </a:solidFill>
            </a:endParaRPr>
          </a:p>
        </p:txBody>
      </p:sp>
      <p:sp>
        <p:nvSpPr>
          <p:cNvPr id="142" name="TextBox 141"/>
          <p:cNvSpPr txBox="1"/>
          <p:nvPr/>
        </p:nvSpPr>
        <p:spPr>
          <a:xfrm>
            <a:off x="2361427" y="4169011"/>
            <a:ext cx="1360547" cy="605422"/>
          </a:xfrm>
          <a:prstGeom prst="rect">
            <a:avLst/>
          </a:prstGeom>
          <a:noFill/>
        </p:spPr>
        <p:txBody>
          <a:bodyPr wrap="square" rtlCol="0">
            <a:spAutoFit/>
          </a:bodyPr>
          <a:lstStyle/>
          <a:p>
            <a:pPr algn="ctr"/>
            <a:r>
              <a:rPr lang="en-US" altLang="zh-CN" sz="1667" b="1" dirty="0">
                <a:solidFill>
                  <a:schemeClr val="tx1">
                    <a:lumMod val="75000"/>
                    <a:lumOff val="25000"/>
                  </a:schemeClr>
                </a:solidFill>
              </a:rPr>
              <a:t>Indirect jump</a:t>
            </a:r>
            <a:endParaRPr lang="en-US" sz="1667" b="1" dirty="0">
              <a:solidFill>
                <a:schemeClr val="tx1">
                  <a:lumMod val="75000"/>
                  <a:lumOff val="25000"/>
                </a:schemeClr>
              </a:solidFill>
            </a:endParaRPr>
          </a:p>
        </p:txBody>
      </p:sp>
      <p:sp>
        <p:nvSpPr>
          <p:cNvPr id="145" name="TextBox 144"/>
          <p:cNvSpPr txBox="1"/>
          <p:nvPr/>
        </p:nvSpPr>
        <p:spPr>
          <a:xfrm>
            <a:off x="1464629" y="3335712"/>
            <a:ext cx="896798"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Return</a:t>
            </a:r>
            <a:endParaRPr lang="en-US" sz="1667" b="1" dirty="0">
              <a:solidFill>
                <a:schemeClr val="tx1">
                  <a:lumMod val="75000"/>
                  <a:lumOff val="25000"/>
                </a:schemeClr>
              </a:solidFill>
            </a:endParaRPr>
          </a:p>
        </p:txBody>
      </p:sp>
      <p:pic>
        <p:nvPicPr>
          <p:cNvPr id="146" name="Picture 145"/>
          <p:cNvPicPr>
            <a:picLocks noChangeAspect="1"/>
          </p:cNvPicPr>
          <p:nvPr/>
        </p:nvPicPr>
        <p:blipFill>
          <a:blip r:embed="rId4"/>
          <a:stretch>
            <a:fillRect/>
          </a:stretch>
        </p:blipFill>
        <p:spPr>
          <a:xfrm>
            <a:off x="7041506" y="4759099"/>
            <a:ext cx="551802" cy="486457"/>
          </a:xfrm>
          <a:prstGeom prst="rect">
            <a:avLst/>
          </a:prstGeom>
        </p:spPr>
      </p:pic>
      <p:sp>
        <p:nvSpPr>
          <p:cNvPr id="147" name="TextBox 146"/>
          <p:cNvSpPr txBox="1"/>
          <p:nvPr/>
        </p:nvSpPr>
        <p:spPr>
          <a:xfrm>
            <a:off x="7566179" y="4837936"/>
            <a:ext cx="736687" cy="348878"/>
          </a:xfrm>
          <a:prstGeom prst="rect">
            <a:avLst/>
          </a:prstGeom>
          <a:noFill/>
        </p:spPr>
        <p:txBody>
          <a:bodyPr wrap="square" rtlCol="0">
            <a:spAutoFit/>
          </a:bodyPr>
          <a:lstStyle/>
          <a:p>
            <a:pPr algn="ctr"/>
            <a:r>
              <a:rPr lang="en-US" altLang="zh-CN" sz="1667" b="1" dirty="0">
                <a:solidFill>
                  <a:schemeClr val="tx1">
                    <a:lumMod val="75000"/>
                    <a:lumOff val="25000"/>
                  </a:schemeClr>
                </a:solidFill>
              </a:rPr>
              <a:t>Illegal</a:t>
            </a:r>
            <a:endParaRPr lang="en-US" sz="1667" b="1" dirty="0">
              <a:solidFill>
                <a:schemeClr val="tx1">
                  <a:lumMod val="75000"/>
                  <a:lumOff val="25000"/>
                </a:schemeClr>
              </a:solidFill>
            </a:endParaRPr>
          </a:p>
        </p:txBody>
      </p:sp>
      <p:cxnSp>
        <p:nvCxnSpPr>
          <p:cNvPr id="148" name="Straight Arrow Connector 147"/>
          <p:cNvCxnSpPr/>
          <p:nvPr/>
        </p:nvCxnSpPr>
        <p:spPr>
          <a:xfrm>
            <a:off x="6658393" y="5053378"/>
            <a:ext cx="37791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5686089" y="4708426"/>
            <a:ext cx="1179188" cy="605422"/>
          </a:xfrm>
          <a:prstGeom prst="rect">
            <a:avLst/>
          </a:prstGeom>
          <a:noFill/>
        </p:spPr>
        <p:txBody>
          <a:bodyPr wrap="square" rtlCol="0">
            <a:spAutoFit/>
          </a:bodyPr>
          <a:lstStyle/>
          <a:p>
            <a:pPr algn="ctr"/>
            <a:r>
              <a:rPr lang="en-US" altLang="zh-CN" sz="1667" b="1" dirty="0">
                <a:solidFill>
                  <a:schemeClr val="tx1">
                    <a:lumMod val="75000"/>
                    <a:lumOff val="25000"/>
                  </a:schemeClr>
                </a:solidFill>
              </a:rPr>
              <a:t>unknown</a:t>
            </a:r>
            <a:br>
              <a:rPr lang="en-US" altLang="zh-CN" sz="1667" b="1" dirty="0">
                <a:solidFill>
                  <a:schemeClr val="tx1">
                    <a:lumMod val="75000"/>
                    <a:lumOff val="25000"/>
                  </a:schemeClr>
                </a:solidFill>
              </a:rPr>
            </a:br>
            <a:r>
              <a:rPr lang="en-US" altLang="zh-CN" sz="1667" b="1" dirty="0">
                <a:solidFill>
                  <a:schemeClr val="tx1">
                    <a:lumMod val="75000"/>
                    <a:lumOff val="25000"/>
                  </a:schemeClr>
                </a:solidFill>
              </a:rPr>
              <a:t>source</a:t>
            </a:r>
            <a:endParaRPr lang="en-US" sz="1667" b="1" dirty="0">
              <a:solidFill>
                <a:schemeClr val="tx1">
                  <a:lumMod val="75000"/>
                  <a:lumOff val="25000"/>
                </a:schemeClr>
              </a:solidFill>
            </a:endParaRPr>
          </a:p>
        </p:txBody>
      </p:sp>
    </p:spTree>
    <p:extLst>
      <p:ext uri="{BB962C8B-B14F-4D97-AF65-F5344CB8AC3E}">
        <p14:creationId xmlns:p14="http://schemas.microsoft.com/office/powerpoint/2010/main" val="25289080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 PT</a:t>
            </a:r>
            <a:endParaRPr lang="zh-CN" altLang="en-US" dirty="0"/>
          </a:p>
        </p:txBody>
      </p:sp>
      <p:sp>
        <p:nvSpPr>
          <p:cNvPr id="3" name="文本占位符 2"/>
          <p:cNvSpPr>
            <a:spLocks noGrp="1"/>
          </p:cNvSpPr>
          <p:nvPr>
            <p:ph type="body" idx="1"/>
          </p:nvPr>
        </p:nvSpPr>
        <p:spPr/>
        <p:txBody>
          <a:bodyPr/>
          <a:lstStyle/>
          <a:p>
            <a:r>
              <a:rPr lang="en-US" altLang="zh-CN" dirty="0"/>
              <a:t>Intel PT: Intel Processor Tracing</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63</a:t>
            </a:fld>
            <a:endParaRPr lang="zh-CN" altLang="en-US"/>
          </a:p>
        </p:txBody>
      </p:sp>
    </p:spTree>
    <p:extLst>
      <p:ext uri="{BB962C8B-B14F-4D97-AF65-F5344CB8AC3E}">
        <p14:creationId xmlns:p14="http://schemas.microsoft.com/office/powerpoint/2010/main" val="17849120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Intel</a:t>
            </a:r>
            <a:r>
              <a:rPr kumimoji="1" lang="zh-CN" altLang="en-US" dirty="0"/>
              <a:t> </a:t>
            </a:r>
            <a:r>
              <a:rPr kumimoji="1" lang="en-US" altLang="zh-CN" dirty="0"/>
              <a:t>Processor</a:t>
            </a:r>
            <a:r>
              <a:rPr kumimoji="1" lang="zh-CN" altLang="en-US" dirty="0"/>
              <a:t> </a:t>
            </a:r>
            <a:r>
              <a:rPr kumimoji="1" lang="en-US" altLang="zh-CN" dirty="0"/>
              <a:t>Tracing</a:t>
            </a:r>
            <a:r>
              <a:rPr kumimoji="1" lang="zh-CN" altLang="en-US" dirty="0"/>
              <a:t> </a:t>
            </a:r>
            <a:r>
              <a:rPr kumimoji="1" lang="en-US" altLang="zh-CN" dirty="0"/>
              <a:t>(IPT)</a:t>
            </a:r>
            <a:endParaRPr kumimoji="1" lang="zh-CN" altLang="en-US" dirty="0"/>
          </a:p>
        </p:txBody>
      </p:sp>
      <p:sp>
        <p:nvSpPr>
          <p:cNvPr id="3" name="内容占位符 2"/>
          <p:cNvSpPr>
            <a:spLocks noGrp="1"/>
          </p:cNvSpPr>
          <p:nvPr>
            <p:ph idx="1"/>
          </p:nvPr>
        </p:nvSpPr>
        <p:spPr/>
        <p:txBody>
          <a:bodyPr/>
          <a:lstStyle/>
          <a:p>
            <a:r>
              <a:rPr kumimoji="1" lang="en-US" altLang="zh-CN" dirty="0"/>
              <a:t>Privileged agent configures IPT per core</a:t>
            </a:r>
          </a:p>
          <a:p>
            <a:pPr lvl="1"/>
            <a:r>
              <a:rPr kumimoji="1" lang="en-US" altLang="zh-CN" dirty="0"/>
              <a:t>Define memory location and size for tracing</a:t>
            </a:r>
          </a:p>
          <a:p>
            <a:pPr lvl="1"/>
            <a:r>
              <a:rPr kumimoji="1" lang="en-US" altLang="zh-CN" dirty="0"/>
              <a:t>3 filtering mechanisms: CPL, CR3, IP range</a:t>
            </a:r>
          </a:p>
          <a:p>
            <a:r>
              <a:rPr kumimoji="1" lang="en-US" altLang="zh-CN" dirty="0"/>
              <a:t>Efficiently captures various information</a:t>
            </a:r>
          </a:p>
          <a:p>
            <a:pPr lvl="1"/>
            <a:r>
              <a:rPr kumimoji="1" lang="en-US" altLang="zh-CN" dirty="0"/>
              <a:t>Control flow, timing, mode change, etc.</a:t>
            </a:r>
          </a:p>
          <a:p>
            <a:endParaRPr kumimoji="1" lang="en-US" altLang="zh-CN" dirty="0"/>
          </a:p>
          <a:p>
            <a:endParaRPr kumimoji="1" lang="zh-CN" altLang="en-US" dirty="0"/>
          </a:p>
        </p:txBody>
      </p:sp>
    </p:spTree>
    <p:extLst>
      <p:ext uri="{BB962C8B-B14F-4D97-AF65-F5344CB8AC3E}">
        <p14:creationId xmlns:p14="http://schemas.microsoft.com/office/powerpoint/2010/main" val="277255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20149" y="415807"/>
            <a:ext cx="7204195" cy="571716"/>
          </a:xfrm>
          <a:prstGeom prst="rect">
            <a:avLst/>
          </a:prstGeom>
        </p:spPr>
        <p:txBody>
          <a:bodyPr vert="horz" lIns="76200" tIns="38100" rIns="76200" bIns="38100" rtlCol="0" anchor="ctr">
            <a:noAutofit/>
          </a:bodyPr>
          <a:lstStyle>
            <a:lvl1pPr algn="ctr" defTabSz="914400" rtl="0" eaLnBrk="1" latinLnBrk="0" hangingPunct="1">
              <a:spcBef>
                <a:spcPct val="0"/>
              </a:spcBef>
              <a:buNone/>
              <a:defRPr sz="4000" b="1" i="0" kern="1200">
                <a:solidFill>
                  <a:srgbClr val="3366FF"/>
                </a:solidFill>
                <a:latin typeface="Tahoma"/>
                <a:ea typeface="+mj-ea"/>
                <a:cs typeface="Tahoma"/>
              </a:defRPr>
            </a:lvl1pPr>
          </a:lstStyle>
          <a:p>
            <a:pPr algn="l"/>
            <a:endParaRPr lang="en-US" sz="3000" dirty="0">
              <a:solidFill>
                <a:schemeClr val="accent1">
                  <a:lumMod val="75000"/>
                </a:schemeClr>
              </a:solidFill>
              <a:latin typeface="Candara"/>
              <a:cs typeface="Candara"/>
            </a:endParaRPr>
          </a:p>
        </p:txBody>
      </p:sp>
      <p:pic>
        <p:nvPicPr>
          <p:cNvPr id="2" name="Picture 1"/>
          <p:cNvPicPr>
            <a:picLocks noChangeAspect="1"/>
          </p:cNvPicPr>
          <p:nvPr/>
        </p:nvPicPr>
        <p:blipFill>
          <a:blip r:embed="rId3"/>
          <a:stretch>
            <a:fillRect/>
          </a:stretch>
        </p:blipFill>
        <p:spPr>
          <a:xfrm>
            <a:off x="539552" y="1334882"/>
            <a:ext cx="8060604" cy="4153645"/>
          </a:xfrm>
          <a:prstGeom prst="rect">
            <a:avLst/>
          </a:prstGeom>
        </p:spPr>
      </p:pic>
      <p:sp>
        <p:nvSpPr>
          <p:cNvPr id="7" name="Rectangle 6"/>
          <p:cNvSpPr/>
          <p:nvPr/>
        </p:nvSpPr>
        <p:spPr>
          <a:xfrm>
            <a:off x="5148064" y="2233492"/>
            <a:ext cx="3744416" cy="1322843"/>
          </a:xfrm>
          <a:prstGeom prst="rect">
            <a:avLst/>
          </a:prstGeom>
          <a:noFill/>
          <a:ln w="28575">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标题 1"/>
          <p:cNvSpPr>
            <a:spLocks noGrp="1"/>
          </p:cNvSpPr>
          <p:nvPr>
            <p:ph type="title"/>
          </p:nvPr>
        </p:nvSpPr>
        <p:spPr>
          <a:xfrm>
            <a:off x="457200" y="228866"/>
            <a:ext cx="8229600" cy="900442"/>
          </a:xfrm>
        </p:spPr>
        <p:txBody>
          <a:bodyPr>
            <a:normAutofit/>
          </a:bodyPr>
          <a:lstStyle/>
          <a:p>
            <a:r>
              <a:rPr kumimoji="1" lang="en-US" altLang="zh-CN" dirty="0"/>
              <a:t>Background: IPT Overview</a:t>
            </a:r>
            <a:endParaRPr kumimoji="1" lang="zh-CN" altLang="en-US" dirty="0"/>
          </a:p>
        </p:txBody>
      </p:sp>
    </p:spTree>
    <p:extLst>
      <p:ext uri="{BB962C8B-B14F-4D97-AF65-F5344CB8AC3E}">
        <p14:creationId xmlns:p14="http://schemas.microsoft.com/office/powerpoint/2010/main" val="328256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Challenges: Fast Trace vs. Slow Decode</a:t>
            </a:r>
            <a:endParaRPr kumimoji="1" lang="zh-CN" altLang="en-US" dirty="0"/>
          </a:p>
        </p:txBody>
      </p:sp>
      <p:sp>
        <p:nvSpPr>
          <p:cNvPr id="3" name="内容占位符 2"/>
          <p:cNvSpPr>
            <a:spLocks noGrp="1"/>
          </p:cNvSpPr>
          <p:nvPr>
            <p:ph idx="1"/>
          </p:nvPr>
        </p:nvSpPr>
        <p:spPr/>
        <p:txBody>
          <a:bodyPr/>
          <a:lstStyle/>
          <a:p>
            <a:r>
              <a:rPr kumimoji="1" lang="en-US" altLang="zh-CN" dirty="0"/>
              <a:t>IPT uses aggressive compression  </a:t>
            </a:r>
          </a:p>
          <a:p>
            <a:pPr lvl="1"/>
            <a:r>
              <a:rPr kumimoji="1" lang="en-US" altLang="zh-CN" dirty="0"/>
              <a:t>Unconditional direct branches are not logged at all</a:t>
            </a:r>
          </a:p>
          <a:p>
            <a:pPr lvl="1"/>
            <a:r>
              <a:rPr kumimoji="1" lang="en-US" altLang="zh-CN" dirty="0"/>
              <a:t>Conditional branches are compressed to a single bit</a:t>
            </a:r>
          </a:p>
          <a:p>
            <a:pPr lvl="1"/>
            <a:r>
              <a:rPr kumimoji="1" lang="en-US" altLang="zh-CN" dirty="0"/>
              <a:t>Each indirect branch is traced as one target address</a:t>
            </a:r>
          </a:p>
          <a:p>
            <a:pPr lvl="1"/>
            <a:r>
              <a:rPr kumimoji="1" lang="en-US" altLang="zh-CN" dirty="0"/>
              <a:t>Result in average &lt;1 bit per retired instruction </a:t>
            </a:r>
          </a:p>
          <a:p>
            <a:pPr lvl="1"/>
            <a:endParaRPr kumimoji="1" lang="zh-CN" altLang="en-US" dirty="0"/>
          </a:p>
        </p:txBody>
      </p:sp>
    </p:spTree>
    <p:extLst>
      <p:ext uri="{BB962C8B-B14F-4D97-AF65-F5344CB8AC3E}">
        <p14:creationId xmlns:p14="http://schemas.microsoft.com/office/powerpoint/2010/main" val="261748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Challenges: Fast Trace vs. Slow Decode</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Performance overhead is shifted from tracing to decoding  </a:t>
            </a:r>
          </a:p>
          <a:p>
            <a:pPr lvl="1"/>
            <a:r>
              <a:rPr kumimoji="1" lang="en-US" altLang="zh-CN" sz="2000" dirty="0"/>
              <a:t>Decoding is </a:t>
            </a:r>
            <a:r>
              <a:rPr kumimoji="1" lang="en-US" altLang="zh-CN" sz="2000" b="1" dirty="0">
                <a:solidFill>
                  <a:schemeClr val="accent2"/>
                </a:solidFill>
              </a:rPr>
              <a:t>several orders of magnitude slower</a:t>
            </a:r>
            <a:r>
              <a:rPr kumimoji="1" lang="en-US" altLang="zh-CN" sz="2000" b="1" dirty="0"/>
              <a:t> </a:t>
            </a:r>
            <a:r>
              <a:rPr kumimoji="1" lang="en-US" altLang="zh-CN" sz="2000" dirty="0"/>
              <a:t>than tracing</a:t>
            </a:r>
          </a:p>
        </p:txBody>
      </p:sp>
      <p:graphicFrame>
        <p:nvGraphicFramePr>
          <p:cNvPr id="4" name="Table 6"/>
          <p:cNvGraphicFramePr>
            <a:graphicFrameLocks noGrp="1"/>
          </p:cNvGraphicFramePr>
          <p:nvPr/>
        </p:nvGraphicFramePr>
        <p:xfrm>
          <a:off x="1275879" y="3145532"/>
          <a:ext cx="6592242" cy="1236132"/>
        </p:xfrm>
        <a:graphic>
          <a:graphicData uri="http://schemas.openxmlformats.org/drawingml/2006/table">
            <a:tbl>
              <a:tblPr firstRow="1" bandRow="1">
                <a:tableStyleId>{5C22544A-7EE6-4342-B048-85BDC9FD1C3A}</a:tableStyleId>
              </a:tblPr>
              <a:tblGrid>
                <a:gridCol w="1318448">
                  <a:extLst>
                    <a:ext uri="{9D8B030D-6E8A-4147-A177-3AD203B41FA5}">
                      <a16:colId xmlns:a16="http://schemas.microsoft.com/office/drawing/2014/main" val="20000"/>
                    </a:ext>
                  </a:extLst>
                </a:gridCol>
                <a:gridCol w="1318448">
                  <a:extLst>
                    <a:ext uri="{9D8B030D-6E8A-4147-A177-3AD203B41FA5}">
                      <a16:colId xmlns:a16="http://schemas.microsoft.com/office/drawing/2014/main" val="20001"/>
                    </a:ext>
                  </a:extLst>
                </a:gridCol>
                <a:gridCol w="1513774">
                  <a:extLst>
                    <a:ext uri="{9D8B030D-6E8A-4147-A177-3AD203B41FA5}">
                      <a16:colId xmlns:a16="http://schemas.microsoft.com/office/drawing/2014/main" val="20002"/>
                    </a:ext>
                  </a:extLst>
                </a:gridCol>
                <a:gridCol w="1297086">
                  <a:extLst>
                    <a:ext uri="{9D8B030D-6E8A-4147-A177-3AD203B41FA5}">
                      <a16:colId xmlns:a16="http://schemas.microsoft.com/office/drawing/2014/main" val="20003"/>
                    </a:ext>
                  </a:extLst>
                </a:gridCol>
                <a:gridCol w="1144486">
                  <a:extLst>
                    <a:ext uri="{9D8B030D-6E8A-4147-A177-3AD203B41FA5}">
                      <a16:colId xmlns:a16="http://schemas.microsoft.com/office/drawing/2014/main" val="20004"/>
                    </a:ext>
                  </a:extLst>
                </a:gridCol>
              </a:tblGrid>
              <a:tr h="309033">
                <a:tc>
                  <a:txBody>
                    <a:bodyPr/>
                    <a:lstStyle/>
                    <a:p>
                      <a:pPr algn="ct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sz="1500" dirty="0">
                          <a:solidFill>
                            <a:schemeClr val="tx1">
                              <a:lumMod val="75000"/>
                              <a:lumOff val="25000"/>
                            </a:schemeClr>
                          </a:solidFill>
                          <a:latin typeface="DengXian" charset="0"/>
                          <a:ea typeface="DengXian" charset="0"/>
                          <a:cs typeface="DengXian" charset="0"/>
                        </a:rPr>
                        <a:t>Precise</a:t>
                      </a: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Tracing</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Decoding</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Filtering</a:t>
                      </a:r>
                    </a:p>
                  </a:txBody>
                  <a:tcPr marL="76200" marR="76200" marT="38100" marB="3810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09033">
                <a:tc>
                  <a:txBody>
                    <a:bodyPr/>
                    <a:lstStyle/>
                    <a:p>
                      <a:pPr algn="ctr"/>
                      <a:r>
                        <a:rPr lang="en-US" sz="1500" b="1" dirty="0">
                          <a:solidFill>
                            <a:schemeClr val="tx1">
                              <a:lumMod val="75000"/>
                              <a:lumOff val="25000"/>
                            </a:schemeClr>
                          </a:solidFill>
                          <a:latin typeface="DengXian" charset="0"/>
                          <a:ea typeface="DengXian" charset="0"/>
                          <a:cs typeface="DengXian" charset="0"/>
                        </a:rPr>
                        <a:t>BTS</a:t>
                      </a:r>
                    </a:p>
                  </a:txBody>
                  <a:tcPr marL="76200" marR="76200" marT="38100" marB="3810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Full</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Slow</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(50X)</a:t>
                      </a: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Fast</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None</a:t>
                      </a:r>
                    </a:p>
                  </a:txBody>
                  <a:tcPr marL="76200" marR="76200" marT="38100" marB="3810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09033">
                <a:tc>
                  <a:txBody>
                    <a:bodyPr/>
                    <a:lstStyle/>
                    <a:p>
                      <a:pPr algn="ctr"/>
                      <a:r>
                        <a:rPr lang="en-US" sz="1500" b="1" dirty="0">
                          <a:solidFill>
                            <a:schemeClr val="tx1">
                              <a:lumMod val="75000"/>
                              <a:lumOff val="25000"/>
                            </a:schemeClr>
                          </a:solidFill>
                          <a:latin typeface="DengXian" charset="0"/>
                          <a:ea typeface="DengXian" charset="0"/>
                          <a:cs typeface="DengXian" charset="0"/>
                        </a:rPr>
                        <a:t>LBR</a:t>
                      </a:r>
                    </a:p>
                  </a:txBody>
                  <a:tcPr marL="76200" marR="76200" marT="38100" marB="3810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Low</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Very</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Fast</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(&lt;</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1%)</a:t>
                      </a: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Fast</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CPL</a:t>
                      </a:r>
                      <a:r>
                        <a:rPr lang="en-US" altLang="zh-CN" sz="1500" dirty="0">
                          <a:solidFill>
                            <a:schemeClr val="tx1">
                              <a:lumMod val="75000"/>
                              <a:lumOff val="25000"/>
                            </a:schemeClr>
                          </a:solidFill>
                          <a:latin typeface="DengXian" charset="0"/>
                          <a:ea typeface="DengXian" charset="0"/>
                          <a:cs typeface="DengXian" charset="0"/>
                        </a:rPr>
                        <a:t>,</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err="1">
                          <a:solidFill>
                            <a:schemeClr val="tx1">
                              <a:lumMod val="75000"/>
                              <a:lumOff val="25000"/>
                            </a:schemeClr>
                          </a:solidFill>
                          <a:latin typeface="DengXian" charset="0"/>
                          <a:ea typeface="DengXian" charset="0"/>
                          <a:cs typeface="DengXian" charset="0"/>
                        </a:rPr>
                        <a:t>CoFI</a:t>
                      </a: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r h="309033">
                <a:tc>
                  <a:txBody>
                    <a:bodyPr/>
                    <a:lstStyle/>
                    <a:p>
                      <a:pPr algn="ctr"/>
                      <a:r>
                        <a:rPr lang="en-US" sz="1500" b="1" dirty="0">
                          <a:solidFill>
                            <a:schemeClr val="tx1">
                              <a:lumMod val="75000"/>
                              <a:lumOff val="25000"/>
                            </a:schemeClr>
                          </a:solidFill>
                          <a:latin typeface="DengXian" charset="0"/>
                          <a:ea typeface="DengXian" charset="0"/>
                          <a:cs typeface="DengXian" charset="0"/>
                        </a:rPr>
                        <a:t>IPT</a:t>
                      </a:r>
                    </a:p>
                  </a:txBody>
                  <a:tcPr marL="76200" marR="76200" marT="38100" marB="3810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Full</a:t>
                      </a: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b="1" dirty="0">
                          <a:solidFill>
                            <a:schemeClr val="accent2"/>
                          </a:solidFill>
                          <a:latin typeface="DengXian" charset="0"/>
                          <a:ea typeface="DengXian" charset="0"/>
                          <a:cs typeface="DengXian" charset="0"/>
                        </a:rPr>
                        <a:t>Fast</a:t>
                      </a:r>
                      <a:r>
                        <a:rPr lang="zh-CN" altLang="en-US" sz="1500" b="1" dirty="0">
                          <a:solidFill>
                            <a:schemeClr val="accent2"/>
                          </a:solidFill>
                          <a:latin typeface="DengXian" charset="0"/>
                          <a:ea typeface="DengXian" charset="0"/>
                          <a:cs typeface="DengXian" charset="0"/>
                        </a:rPr>
                        <a:t> </a:t>
                      </a:r>
                      <a:r>
                        <a:rPr lang="en-US" altLang="zh-CN" sz="1500" b="1" dirty="0">
                          <a:solidFill>
                            <a:schemeClr val="accent2"/>
                          </a:solidFill>
                          <a:latin typeface="DengXian" charset="0"/>
                          <a:ea typeface="DengXian" charset="0"/>
                          <a:cs typeface="DengXian" charset="0"/>
                        </a:rPr>
                        <a:t>(3%)</a:t>
                      </a:r>
                      <a:endParaRPr lang="en-US" sz="1500" b="1" dirty="0">
                        <a:solidFill>
                          <a:schemeClr val="accent2"/>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b="1" dirty="0">
                          <a:solidFill>
                            <a:schemeClr val="accent2"/>
                          </a:solidFill>
                          <a:latin typeface="DengXian" charset="0"/>
                          <a:ea typeface="DengXian" charset="0"/>
                          <a:cs typeface="DengXian" charset="0"/>
                        </a:rPr>
                        <a:t>Slow</a:t>
                      </a:r>
                      <a:r>
                        <a:rPr lang="zh-CN" altLang="en-US" sz="1500" b="1" dirty="0">
                          <a:solidFill>
                            <a:schemeClr val="accent2"/>
                          </a:solidFill>
                          <a:latin typeface="DengXian" charset="0"/>
                          <a:ea typeface="DengXian" charset="0"/>
                          <a:cs typeface="DengXian" charset="0"/>
                        </a:rPr>
                        <a:t> </a:t>
                      </a:r>
                      <a:r>
                        <a:rPr lang="en-US" altLang="zh-CN" sz="1500" b="1" dirty="0">
                          <a:solidFill>
                            <a:schemeClr val="accent2"/>
                          </a:solidFill>
                          <a:latin typeface="DengXian" charset="0"/>
                          <a:ea typeface="DengXian" charset="0"/>
                          <a:cs typeface="DengXian" charset="0"/>
                        </a:rPr>
                        <a:t>(200X)</a:t>
                      </a:r>
                      <a:endParaRPr lang="en-US" sz="1500" dirty="0">
                        <a:solidFill>
                          <a:schemeClr val="accent2"/>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500" dirty="0">
                          <a:solidFill>
                            <a:schemeClr val="tx1">
                              <a:lumMod val="75000"/>
                              <a:lumOff val="25000"/>
                            </a:schemeClr>
                          </a:solidFill>
                          <a:latin typeface="DengXian" charset="0"/>
                          <a:ea typeface="DengXian" charset="0"/>
                          <a:cs typeface="DengXian" charset="0"/>
                        </a:rPr>
                        <a:t>CPL</a:t>
                      </a:r>
                      <a:r>
                        <a:rPr lang="en-US" altLang="zh-CN" sz="1500" dirty="0">
                          <a:solidFill>
                            <a:schemeClr val="tx1">
                              <a:lumMod val="75000"/>
                              <a:lumOff val="25000"/>
                            </a:schemeClr>
                          </a:solidFill>
                          <a:latin typeface="DengXian" charset="0"/>
                          <a:ea typeface="DengXian" charset="0"/>
                          <a:cs typeface="DengXian" charset="0"/>
                        </a:rPr>
                        <a:t>,</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CR3,</a:t>
                      </a:r>
                      <a:r>
                        <a:rPr lang="zh-CN" altLang="en-US" sz="1500" dirty="0">
                          <a:solidFill>
                            <a:schemeClr val="tx1">
                              <a:lumMod val="75000"/>
                              <a:lumOff val="25000"/>
                            </a:schemeClr>
                          </a:solidFill>
                          <a:latin typeface="DengXian" charset="0"/>
                          <a:ea typeface="DengXian" charset="0"/>
                          <a:cs typeface="DengXian" charset="0"/>
                        </a:rPr>
                        <a:t> </a:t>
                      </a:r>
                      <a:r>
                        <a:rPr lang="en-US" altLang="zh-CN" sz="1500" dirty="0">
                          <a:solidFill>
                            <a:schemeClr val="tx1">
                              <a:lumMod val="75000"/>
                              <a:lumOff val="25000"/>
                            </a:schemeClr>
                          </a:solidFill>
                          <a:latin typeface="DengXian" charset="0"/>
                          <a:ea typeface="DengXian" charset="0"/>
                          <a:cs typeface="DengXian" charset="0"/>
                        </a:rPr>
                        <a:t>IP</a:t>
                      </a:r>
                      <a:endParaRPr lang="en-US" sz="1500" dirty="0">
                        <a:solidFill>
                          <a:schemeClr val="tx1">
                            <a:lumMod val="75000"/>
                            <a:lumOff val="25000"/>
                          </a:schemeClr>
                        </a:solidFill>
                        <a:latin typeface="DengXian" charset="0"/>
                        <a:ea typeface="DengXian" charset="0"/>
                        <a:cs typeface="DengXian" charset="0"/>
                      </a:endParaRPr>
                    </a:p>
                  </a:txBody>
                  <a:tcPr marL="76200" marR="76200" marT="38100" marB="3810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37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FlowGuard</a:t>
            </a:r>
            <a:endParaRPr kumimoji="1" lang="zh-CN" altLang="en-US" dirty="0"/>
          </a:p>
        </p:txBody>
      </p:sp>
      <p:sp>
        <p:nvSpPr>
          <p:cNvPr id="3" name="内容占位符 2"/>
          <p:cNvSpPr>
            <a:spLocks noGrp="1"/>
          </p:cNvSpPr>
          <p:nvPr>
            <p:ph idx="1"/>
          </p:nvPr>
        </p:nvSpPr>
        <p:spPr>
          <a:xfrm>
            <a:off x="457200" y="1333500"/>
            <a:ext cx="8229600" cy="4116287"/>
          </a:xfrm>
        </p:spPr>
        <p:txBody>
          <a:bodyPr>
            <a:noAutofit/>
          </a:bodyPr>
          <a:lstStyle/>
          <a:p>
            <a:r>
              <a:rPr kumimoji="1" lang="en-US" altLang="zh-CN" sz="2000" dirty="0" err="1"/>
              <a:t>FlowGuard</a:t>
            </a:r>
            <a:r>
              <a:rPr kumimoji="1" lang="en-US" altLang="zh-CN" sz="2000" dirty="0"/>
              <a:t>: transparent, efficient and precise CFI</a:t>
            </a:r>
          </a:p>
          <a:p>
            <a:pPr lvl="1"/>
            <a:r>
              <a:rPr kumimoji="1" lang="en-US" altLang="zh-CN" sz="2000" b="1" dirty="0">
                <a:solidFill>
                  <a:schemeClr val="accent2"/>
                </a:solidFill>
              </a:rPr>
              <a:t>Transparent</a:t>
            </a:r>
            <a:r>
              <a:rPr kumimoji="1" lang="en-US" altLang="zh-CN" sz="2000" dirty="0"/>
              <a:t>: no</a:t>
            </a:r>
            <a:r>
              <a:rPr kumimoji="1" lang="zh-CN" altLang="en-US" sz="2000" dirty="0"/>
              <a:t> </a:t>
            </a:r>
            <a:r>
              <a:rPr kumimoji="1" lang="en-US" altLang="zh-CN" sz="2000" dirty="0"/>
              <a:t>source code needed, no</a:t>
            </a:r>
            <a:r>
              <a:rPr kumimoji="1" lang="zh-CN" altLang="en-US" sz="2000" dirty="0"/>
              <a:t> </a:t>
            </a:r>
            <a:r>
              <a:rPr kumimoji="1" lang="en-US" altLang="zh-CN" sz="2000" dirty="0"/>
              <a:t>hardware</a:t>
            </a:r>
            <a:r>
              <a:rPr kumimoji="1" lang="zh-CN" altLang="en-US" sz="2000" dirty="0"/>
              <a:t> </a:t>
            </a:r>
            <a:r>
              <a:rPr kumimoji="1" lang="en-US" altLang="zh-CN" sz="2000" dirty="0"/>
              <a:t>change</a:t>
            </a:r>
          </a:p>
          <a:p>
            <a:pPr lvl="1"/>
            <a:r>
              <a:rPr kumimoji="1" lang="en-US" altLang="zh-CN" sz="2000" b="1" dirty="0">
                <a:solidFill>
                  <a:schemeClr val="accent2"/>
                </a:solidFill>
              </a:rPr>
              <a:t>Precise</a:t>
            </a:r>
            <a:r>
              <a:rPr kumimoji="1" lang="en-US" altLang="zh-CN" sz="2000" dirty="0"/>
              <a:t>: enforce</a:t>
            </a:r>
            <a:r>
              <a:rPr kumimoji="1" lang="zh-CN" altLang="en-US" sz="2000" dirty="0"/>
              <a:t> </a:t>
            </a:r>
            <a:r>
              <a:rPr kumimoji="1" lang="en-US" altLang="zh-CN" sz="2000" dirty="0"/>
              <a:t>fine-grained CFI with dynamic information</a:t>
            </a:r>
          </a:p>
          <a:p>
            <a:pPr lvl="1"/>
            <a:r>
              <a:rPr kumimoji="1" lang="en-US" altLang="zh-CN" sz="2000" b="1" dirty="0">
                <a:solidFill>
                  <a:schemeClr val="accent2"/>
                </a:solidFill>
              </a:rPr>
              <a:t>Efficient</a:t>
            </a:r>
            <a:r>
              <a:rPr kumimoji="1" lang="en-US" altLang="zh-CN" sz="2000" dirty="0"/>
              <a:t>: reconstruct CFG and</a:t>
            </a:r>
            <a:r>
              <a:rPr kumimoji="1" lang="zh-CN" altLang="en-US" sz="2000" dirty="0"/>
              <a:t> </a:t>
            </a:r>
            <a:r>
              <a:rPr kumimoji="1" lang="en-US" altLang="zh-CN" sz="2000" dirty="0"/>
              <a:t>separate fast and slow paths</a:t>
            </a:r>
          </a:p>
          <a:p>
            <a:r>
              <a:rPr kumimoji="1" lang="en-US" altLang="zh-CN" sz="2000" dirty="0"/>
              <a:t>Evaluation results</a:t>
            </a:r>
          </a:p>
          <a:p>
            <a:pPr lvl="1"/>
            <a:r>
              <a:rPr kumimoji="1" lang="en-US" altLang="zh-CN" sz="2000" dirty="0"/>
              <a:t>Apply </a:t>
            </a:r>
            <a:r>
              <a:rPr kumimoji="1" lang="en-US" altLang="zh-CN" sz="2000" dirty="0" err="1"/>
              <a:t>FlowGuard</a:t>
            </a:r>
            <a:r>
              <a:rPr kumimoji="1" lang="en-US" altLang="zh-CN" sz="2000" dirty="0"/>
              <a:t> to real</a:t>
            </a:r>
            <a:r>
              <a:rPr kumimoji="1" lang="zh-CN" altLang="en-US" sz="2000" dirty="0"/>
              <a:t> </a:t>
            </a:r>
            <a:r>
              <a:rPr kumimoji="1" lang="en-US" altLang="zh-CN" sz="2000" dirty="0"/>
              <a:t>machine</a:t>
            </a:r>
            <a:r>
              <a:rPr kumimoji="1" lang="zh-CN" altLang="en-US" sz="2000" dirty="0"/>
              <a:t> </a:t>
            </a:r>
            <a:r>
              <a:rPr kumimoji="1" lang="en-US" altLang="zh-CN" sz="2000" dirty="0"/>
              <a:t>with</a:t>
            </a:r>
            <a:r>
              <a:rPr kumimoji="1" lang="zh-CN" altLang="en-US" sz="2000" dirty="0"/>
              <a:t> </a:t>
            </a:r>
            <a:r>
              <a:rPr kumimoji="1" lang="en-US" altLang="zh-CN" sz="2000" dirty="0"/>
              <a:t>server</a:t>
            </a:r>
            <a:r>
              <a:rPr kumimoji="1" lang="zh-CN" altLang="en-US" sz="2000" dirty="0"/>
              <a:t> </a:t>
            </a:r>
            <a:r>
              <a:rPr kumimoji="1" lang="en-US" altLang="zh-CN" sz="2000" dirty="0"/>
              <a:t>workloads</a:t>
            </a:r>
          </a:p>
          <a:p>
            <a:pPr lvl="1"/>
            <a:r>
              <a:rPr kumimoji="1" lang="en-US" altLang="zh-CN" sz="2000" dirty="0"/>
              <a:t>Prevent a various of </a:t>
            </a:r>
            <a:r>
              <a:rPr kumimoji="1" lang="en-US" altLang="zh-CN" sz="2000" dirty="0">
                <a:solidFill>
                  <a:schemeClr val="accent2"/>
                </a:solidFill>
              </a:rPr>
              <a:t>real</a:t>
            </a:r>
            <a:r>
              <a:rPr kumimoji="1" lang="zh-CN" altLang="en-US" sz="2000" dirty="0">
                <a:solidFill>
                  <a:schemeClr val="accent2"/>
                </a:solidFill>
              </a:rPr>
              <a:t> </a:t>
            </a:r>
            <a:r>
              <a:rPr kumimoji="1" lang="en-US" altLang="zh-CN" sz="2000" dirty="0">
                <a:solidFill>
                  <a:schemeClr val="accent2"/>
                </a:solidFill>
              </a:rPr>
              <a:t>code reuse attacks</a:t>
            </a:r>
          </a:p>
          <a:p>
            <a:pPr lvl="1"/>
            <a:r>
              <a:rPr kumimoji="1" lang="en-US" altLang="zh-CN" sz="2000" dirty="0"/>
              <a:t>Less than </a:t>
            </a:r>
            <a:r>
              <a:rPr kumimoji="1" lang="en-US" altLang="zh-CN" sz="2000" dirty="0">
                <a:solidFill>
                  <a:schemeClr val="accent2"/>
                </a:solidFill>
              </a:rPr>
              <a:t>8% performance overhead</a:t>
            </a:r>
            <a:r>
              <a:rPr kumimoji="1" lang="en-US" altLang="zh-CN" sz="2000" dirty="0"/>
              <a:t> for normal use cases</a:t>
            </a:r>
          </a:p>
        </p:txBody>
      </p:sp>
    </p:spTree>
    <p:extLst>
      <p:ext uri="{BB962C8B-B14F-4D97-AF65-F5344CB8AC3E}">
        <p14:creationId xmlns:p14="http://schemas.microsoft.com/office/powerpoint/2010/main" val="2035047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txBox="1">
            <a:spLocks/>
          </p:cNvSpPr>
          <p:nvPr/>
        </p:nvSpPr>
        <p:spPr>
          <a:xfrm>
            <a:off x="762002" y="1186232"/>
            <a:ext cx="7079073" cy="440972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zh-CN" sz="2667" dirty="0">
              <a:latin typeface="Candara"/>
              <a:cs typeface="Candara"/>
            </a:endParaRPr>
          </a:p>
        </p:txBody>
      </p:sp>
      <p:sp>
        <p:nvSpPr>
          <p:cNvPr id="2" name="标题 1"/>
          <p:cNvSpPr>
            <a:spLocks noGrp="1"/>
          </p:cNvSpPr>
          <p:nvPr>
            <p:ph type="title"/>
          </p:nvPr>
        </p:nvSpPr>
        <p:spPr/>
        <p:txBody>
          <a:bodyPr/>
          <a:lstStyle/>
          <a:p>
            <a:r>
              <a:rPr kumimoji="1" lang="en-US" altLang="zh-CN" dirty="0" err="1"/>
              <a:t>FlowGuard</a:t>
            </a:r>
            <a:r>
              <a:rPr kumimoji="1" lang="zh-CN" altLang="en-US" dirty="0"/>
              <a:t> </a:t>
            </a:r>
            <a:r>
              <a:rPr kumimoji="1" lang="en-US" altLang="zh-CN" dirty="0"/>
              <a:t>Architecture</a:t>
            </a:r>
            <a:endParaRPr kumimoji="1" lang="zh-CN" altLang="en-US" dirty="0"/>
          </a:p>
        </p:txBody>
      </p:sp>
      <p:grpSp>
        <p:nvGrpSpPr>
          <p:cNvPr id="6" name="组 3"/>
          <p:cNvGrpSpPr/>
          <p:nvPr/>
        </p:nvGrpSpPr>
        <p:grpSpPr>
          <a:xfrm>
            <a:off x="827584" y="1129308"/>
            <a:ext cx="7226799" cy="4351538"/>
            <a:chOff x="14641" y="890359"/>
            <a:chExt cx="9075311" cy="5766494"/>
          </a:xfrm>
        </p:grpSpPr>
        <p:sp>
          <p:nvSpPr>
            <p:cNvPr id="7" name="矩形 4"/>
            <p:cNvSpPr/>
            <p:nvPr/>
          </p:nvSpPr>
          <p:spPr>
            <a:xfrm>
              <a:off x="2270932" y="4637110"/>
              <a:ext cx="6768353" cy="1148985"/>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kumimoji="1" lang="zh-CN" altLang="en-US" sz="1500" dirty="0">
                  <a:solidFill>
                    <a:srgbClr val="000000"/>
                  </a:solidFill>
                  <a:latin typeface="Candara"/>
                  <a:cs typeface="Candara"/>
                </a:rPr>
                <a:t>                          </a:t>
              </a:r>
              <a:r>
                <a:rPr kumimoji="1" lang="en-US" altLang="zh-CN" sz="1500" dirty="0">
                  <a:solidFill>
                    <a:srgbClr val="000000"/>
                  </a:solidFill>
                  <a:latin typeface="Candara"/>
                  <a:cs typeface="Candara"/>
                </a:rPr>
                <a:t>Kernel</a:t>
              </a:r>
            </a:p>
            <a:p>
              <a:pPr algn="r"/>
              <a:r>
                <a:rPr kumimoji="1" lang="en-US" altLang="zh-CN" sz="1500" dirty="0">
                  <a:solidFill>
                    <a:srgbClr val="000000"/>
                  </a:solidFill>
                  <a:latin typeface="Candara"/>
                  <a:cs typeface="Candara"/>
                </a:rPr>
                <a:t>Module</a:t>
              </a:r>
              <a:endParaRPr kumimoji="1" lang="zh-CN" altLang="en-US" sz="1500" dirty="0">
                <a:solidFill>
                  <a:srgbClr val="000000"/>
                </a:solidFill>
                <a:latin typeface="Candara"/>
                <a:cs typeface="Candara"/>
              </a:endParaRPr>
            </a:p>
          </p:txBody>
        </p:sp>
        <p:sp>
          <p:nvSpPr>
            <p:cNvPr id="8" name="矩形 5"/>
            <p:cNvSpPr/>
            <p:nvPr/>
          </p:nvSpPr>
          <p:spPr>
            <a:xfrm>
              <a:off x="2423333" y="4788294"/>
              <a:ext cx="1662035" cy="861738"/>
            </a:xfrm>
            <a:prstGeom prst="rect">
              <a:avLst/>
            </a:prstGeom>
            <a:solidFill>
              <a:schemeClr val="bg1">
                <a:lumMod val="85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Syscall</a:t>
              </a:r>
              <a:r>
                <a:rPr kumimoji="1" lang="zh-CN" altLang="en-US" sz="1500" b="1" dirty="0">
                  <a:solidFill>
                    <a:schemeClr val="tx1"/>
                  </a:solidFill>
                  <a:latin typeface="Candara"/>
                  <a:cs typeface="Candara"/>
                </a:rPr>
                <a:t> </a:t>
              </a:r>
              <a:r>
                <a:rPr kumimoji="1" lang="en-US" altLang="zh-CN" sz="1500" b="1" dirty="0">
                  <a:solidFill>
                    <a:schemeClr val="tx1"/>
                  </a:solidFill>
                  <a:latin typeface="Candara"/>
                  <a:cs typeface="Candara"/>
                </a:rPr>
                <a:t>Interceptor</a:t>
              </a:r>
              <a:endParaRPr kumimoji="1" lang="zh-CN" altLang="en-US" sz="1500" b="1" dirty="0">
                <a:solidFill>
                  <a:schemeClr val="tx1"/>
                </a:solidFill>
                <a:latin typeface="Candara"/>
                <a:cs typeface="Candara"/>
              </a:endParaRPr>
            </a:p>
          </p:txBody>
        </p:sp>
        <p:sp>
          <p:nvSpPr>
            <p:cNvPr id="9" name="矩形 6"/>
            <p:cNvSpPr/>
            <p:nvPr/>
          </p:nvSpPr>
          <p:spPr>
            <a:xfrm>
              <a:off x="4497916" y="4788294"/>
              <a:ext cx="3657916" cy="861738"/>
            </a:xfrm>
            <a:prstGeom prst="rect">
              <a:avLst/>
            </a:prstGeom>
            <a:solidFill>
              <a:schemeClr val="bg1">
                <a:lumMod val="85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500" b="1" dirty="0">
                  <a:solidFill>
                    <a:schemeClr val="tx1"/>
                  </a:solidFill>
                  <a:latin typeface="Candara"/>
                  <a:cs typeface="Candara"/>
                </a:rPr>
                <a:t>Flow</a:t>
              </a:r>
            </a:p>
            <a:p>
              <a:r>
                <a:rPr kumimoji="1" lang="en-US" altLang="zh-CN" sz="1500" b="1" dirty="0">
                  <a:solidFill>
                    <a:schemeClr val="tx1"/>
                  </a:solidFill>
                  <a:latin typeface="Candara"/>
                  <a:cs typeface="Candara"/>
                </a:rPr>
                <a:t>Checker</a:t>
              </a:r>
              <a:endParaRPr kumimoji="1" lang="zh-CN" altLang="en-US" sz="1500" b="1" dirty="0">
                <a:solidFill>
                  <a:schemeClr val="tx1"/>
                </a:solidFill>
                <a:latin typeface="Candara"/>
                <a:cs typeface="Candara"/>
              </a:endParaRPr>
            </a:p>
          </p:txBody>
        </p:sp>
        <p:sp>
          <p:nvSpPr>
            <p:cNvPr id="10" name="矩形 8"/>
            <p:cNvSpPr/>
            <p:nvPr/>
          </p:nvSpPr>
          <p:spPr>
            <a:xfrm>
              <a:off x="5466813" y="4863886"/>
              <a:ext cx="1116508" cy="710556"/>
            </a:xfrm>
            <a:prstGeom prst="rect">
              <a:avLst/>
            </a:prstGeom>
            <a:solidFill>
              <a:schemeClr val="bg1">
                <a:lumMod val="85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Fast</a:t>
              </a:r>
              <a:r>
                <a:rPr kumimoji="1" lang="zh-CN" altLang="en-US" sz="1500" b="1" dirty="0">
                  <a:solidFill>
                    <a:schemeClr val="tx1"/>
                  </a:solidFill>
                  <a:latin typeface="Candara"/>
                  <a:cs typeface="Candara"/>
                </a:rPr>
                <a:t> </a:t>
              </a:r>
              <a:endParaRPr kumimoji="1" lang="en-US" altLang="zh-CN" sz="1500" b="1" dirty="0">
                <a:solidFill>
                  <a:schemeClr val="tx1"/>
                </a:solidFill>
                <a:latin typeface="Candara"/>
                <a:cs typeface="Candara"/>
              </a:endParaRPr>
            </a:p>
            <a:p>
              <a:pPr algn="ctr"/>
              <a:r>
                <a:rPr kumimoji="1" lang="en-US" altLang="zh-CN" sz="1500" b="1" dirty="0">
                  <a:solidFill>
                    <a:schemeClr val="tx1"/>
                  </a:solidFill>
                  <a:latin typeface="Candara"/>
                  <a:cs typeface="Candara"/>
                </a:rPr>
                <a:t>Path</a:t>
              </a:r>
              <a:endParaRPr kumimoji="1" lang="zh-CN" altLang="en-US" sz="1500" b="1" dirty="0">
                <a:solidFill>
                  <a:schemeClr val="tx1"/>
                </a:solidFill>
                <a:latin typeface="Candara"/>
                <a:cs typeface="Candara"/>
              </a:endParaRPr>
            </a:p>
          </p:txBody>
        </p:sp>
        <p:sp>
          <p:nvSpPr>
            <p:cNvPr id="11" name="矩形 9"/>
            <p:cNvSpPr/>
            <p:nvPr/>
          </p:nvSpPr>
          <p:spPr>
            <a:xfrm>
              <a:off x="6964918" y="4863886"/>
              <a:ext cx="1116508" cy="710556"/>
            </a:xfrm>
            <a:prstGeom prst="rect">
              <a:avLst/>
            </a:prstGeom>
            <a:solidFill>
              <a:schemeClr val="bg1">
                <a:lumMod val="85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Slow</a:t>
              </a:r>
              <a:r>
                <a:rPr kumimoji="1" lang="zh-CN" altLang="en-US" sz="1500" b="1" dirty="0">
                  <a:solidFill>
                    <a:schemeClr val="tx1"/>
                  </a:solidFill>
                  <a:latin typeface="Candara"/>
                  <a:cs typeface="Candara"/>
                </a:rPr>
                <a:t> </a:t>
              </a:r>
              <a:endParaRPr kumimoji="1" lang="en-US" altLang="zh-CN" sz="1500" b="1" dirty="0">
                <a:solidFill>
                  <a:schemeClr val="tx1"/>
                </a:solidFill>
                <a:latin typeface="Candara"/>
                <a:cs typeface="Candara"/>
              </a:endParaRPr>
            </a:p>
            <a:p>
              <a:pPr algn="ctr"/>
              <a:r>
                <a:rPr kumimoji="1" lang="en-US" altLang="zh-CN" sz="1500" b="1" dirty="0">
                  <a:solidFill>
                    <a:schemeClr val="tx1"/>
                  </a:solidFill>
                  <a:latin typeface="Candara"/>
                  <a:cs typeface="Candara"/>
                </a:rPr>
                <a:t>Path</a:t>
              </a:r>
              <a:endParaRPr kumimoji="1" lang="zh-CN" altLang="en-US" sz="1500" b="1" dirty="0">
                <a:solidFill>
                  <a:schemeClr val="tx1"/>
                </a:solidFill>
                <a:latin typeface="Candara"/>
                <a:cs typeface="Candara"/>
              </a:endParaRPr>
            </a:p>
          </p:txBody>
        </p:sp>
        <p:sp>
          <p:nvSpPr>
            <p:cNvPr id="12" name="矩形 10"/>
            <p:cNvSpPr/>
            <p:nvPr/>
          </p:nvSpPr>
          <p:spPr>
            <a:xfrm>
              <a:off x="238756" y="4915293"/>
              <a:ext cx="1662035" cy="86173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Cores</a:t>
              </a:r>
            </a:p>
            <a:p>
              <a:pPr algn="ctr"/>
              <a:endParaRPr kumimoji="1" lang="en-US" altLang="zh-CN" sz="1500" b="1" dirty="0">
                <a:solidFill>
                  <a:schemeClr val="tx1"/>
                </a:solidFill>
                <a:latin typeface="Candara"/>
                <a:cs typeface="Candara"/>
              </a:endParaRPr>
            </a:p>
            <a:p>
              <a:pPr algn="ctr"/>
              <a:endParaRPr kumimoji="1" lang="zh-CN" altLang="en-US" sz="1500" b="1" dirty="0">
                <a:solidFill>
                  <a:schemeClr val="tx1"/>
                </a:solidFill>
                <a:latin typeface="Candara"/>
                <a:cs typeface="Candara"/>
              </a:endParaRPr>
            </a:p>
          </p:txBody>
        </p:sp>
        <p:sp>
          <p:nvSpPr>
            <p:cNvPr id="13" name="椭圆 11"/>
            <p:cNvSpPr/>
            <p:nvPr/>
          </p:nvSpPr>
          <p:spPr>
            <a:xfrm>
              <a:off x="504867" y="5329528"/>
              <a:ext cx="298539" cy="287247"/>
            </a:xfrm>
            <a:prstGeom prst="ellipse">
              <a:avLst/>
            </a:prstGeom>
            <a:solidFill>
              <a:schemeClr val="tx2">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14" name="椭圆 12"/>
            <p:cNvSpPr/>
            <p:nvPr/>
          </p:nvSpPr>
          <p:spPr>
            <a:xfrm>
              <a:off x="928105" y="5329528"/>
              <a:ext cx="298539" cy="287247"/>
            </a:xfrm>
            <a:prstGeom prst="ellipse">
              <a:avLst/>
            </a:prstGeom>
            <a:solidFill>
              <a:schemeClr val="tx2">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15" name="椭圆 13"/>
            <p:cNvSpPr/>
            <p:nvPr/>
          </p:nvSpPr>
          <p:spPr>
            <a:xfrm>
              <a:off x="1345343" y="5329528"/>
              <a:ext cx="298539" cy="287247"/>
            </a:xfrm>
            <a:prstGeom prst="ellipse">
              <a:avLst/>
            </a:prstGeom>
            <a:solidFill>
              <a:schemeClr val="tx2">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16" name="矩形 14"/>
            <p:cNvSpPr/>
            <p:nvPr/>
          </p:nvSpPr>
          <p:spPr>
            <a:xfrm>
              <a:off x="900844" y="1411112"/>
              <a:ext cx="2032177" cy="2248598"/>
            </a:xfrm>
            <a:prstGeom prst="rect">
              <a:avLst/>
            </a:prstGeom>
            <a:solidFill>
              <a:schemeClr val="tx2">
                <a:lumMod val="20000"/>
                <a:lumOff val="8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dirty="0">
                  <a:solidFill>
                    <a:srgbClr val="000000"/>
                  </a:solidFill>
                </a:rPr>
                <a:t>Process</a:t>
              </a:r>
            </a:p>
            <a:p>
              <a:pPr algn="ctr"/>
              <a:endParaRPr kumimoji="1" lang="en-US" altLang="zh-CN" sz="1500" dirty="0">
                <a:solidFill>
                  <a:srgbClr val="000000"/>
                </a:solidFill>
              </a:endParaRPr>
            </a:p>
            <a:p>
              <a:pPr algn="ctr"/>
              <a:endParaRPr kumimoji="1" lang="en-US" altLang="zh-CN" sz="1500" dirty="0">
                <a:solidFill>
                  <a:srgbClr val="000000"/>
                </a:solidFill>
              </a:endParaRPr>
            </a:p>
            <a:p>
              <a:pPr algn="ctr"/>
              <a:endParaRPr kumimoji="1" lang="en-US" altLang="zh-CN" sz="1500" dirty="0">
                <a:solidFill>
                  <a:srgbClr val="000000"/>
                </a:solidFill>
              </a:endParaRPr>
            </a:p>
            <a:p>
              <a:pPr algn="ctr"/>
              <a:endParaRPr kumimoji="1" lang="en-US" altLang="zh-CN" sz="1500" dirty="0">
                <a:solidFill>
                  <a:srgbClr val="000000"/>
                </a:solidFill>
              </a:endParaRPr>
            </a:p>
            <a:p>
              <a:pPr algn="ctr"/>
              <a:endParaRPr kumimoji="1" lang="en-US" altLang="zh-CN" sz="1500" dirty="0">
                <a:solidFill>
                  <a:srgbClr val="000000"/>
                </a:solidFill>
              </a:endParaRPr>
            </a:p>
            <a:p>
              <a:pPr algn="ctr"/>
              <a:endParaRPr kumimoji="1" lang="en-US" altLang="zh-CN" sz="1500" dirty="0">
                <a:solidFill>
                  <a:srgbClr val="000000"/>
                </a:solidFill>
              </a:endParaRPr>
            </a:p>
          </p:txBody>
        </p:sp>
        <p:sp>
          <p:nvSpPr>
            <p:cNvPr id="17" name="矩形 15"/>
            <p:cNvSpPr/>
            <p:nvPr/>
          </p:nvSpPr>
          <p:spPr>
            <a:xfrm>
              <a:off x="1147380" y="1960389"/>
              <a:ext cx="1528387" cy="540018"/>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dirty="0">
                  <a:solidFill>
                    <a:srgbClr val="000000"/>
                  </a:solidFill>
                </a:rPr>
                <a:t>Executable</a:t>
              </a:r>
              <a:endParaRPr kumimoji="1" lang="zh-CN" altLang="en-US" sz="1500" dirty="0">
                <a:solidFill>
                  <a:srgbClr val="000000"/>
                </a:solidFill>
              </a:endParaRPr>
            </a:p>
          </p:txBody>
        </p:sp>
        <p:sp>
          <p:nvSpPr>
            <p:cNvPr id="18" name="矩形 16"/>
            <p:cNvSpPr/>
            <p:nvPr/>
          </p:nvSpPr>
          <p:spPr>
            <a:xfrm>
              <a:off x="1200901" y="2826547"/>
              <a:ext cx="1528387" cy="540018"/>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19" name="矩形 17"/>
            <p:cNvSpPr/>
            <p:nvPr/>
          </p:nvSpPr>
          <p:spPr>
            <a:xfrm>
              <a:off x="1174583" y="2861119"/>
              <a:ext cx="1528387" cy="540018"/>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20" name="矩形 18"/>
            <p:cNvSpPr/>
            <p:nvPr/>
          </p:nvSpPr>
          <p:spPr>
            <a:xfrm>
              <a:off x="1147380" y="2890528"/>
              <a:ext cx="1528387" cy="540018"/>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dirty="0">
                  <a:solidFill>
                    <a:srgbClr val="000000"/>
                  </a:solidFill>
                </a:rPr>
                <a:t>Libraries</a:t>
              </a:r>
              <a:endParaRPr kumimoji="1" lang="zh-CN" altLang="en-US" sz="1500" dirty="0">
                <a:solidFill>
                  <a:srgbClr val="000000"/>
                </a:solidFill>
              </a:endParaRPr>
            </a:p>
          </p:txBody>
        </p:sp>
        <p:sp>
          <p:nvSpPr>
            <p:cNvPr id="21" name="矩形 19"/>
            <p:cNvSpPr/>
            <p:nvPr/>
          </p:nvSpPr>
          <p:spPr>
            <a:xfrm>
              <a:off x="4068838" y="890359"/>
              <a:ext cx="1662035" cy="1089295"/>
            </a:xfrm>
            <a:prstGeom prst="rect">
              <a:avLst/>
            </a:prstGeom>
            <a:solidFill>
              <a:schemeClr val="bg1">
                <a:lumMod val="85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Static</a:t>
              </a:r>
              <a:r>
                <a:rPr kumimoji="1" lang="zh-CN" altLang="en-US" sz="1500" b="1" dirty="0">
                  <a:solidFill>
                    <a:schemeClr val="tx1"/>
                  </a:solidFill>
                  <a:latin typeface="Candara"/>
                  <a:cs typeface="Candara"/>
                </a:rPr>
                <a:t> </a:t>
              </a:r>
              <a:endParaRPr kumimoji="1" lang="en-US" altLang="zh-CN" sz="1500" b="1" dirty="0">
                <a:solidFill>
                  <a:schemeClr val="tx1"/>
                </a:solidFill>
                <a:latin typeface="Candara"/>
                <a:cs typeface="Candara"/>
              </a:endParaRPr>
            </a:p>
            <a:p>
              <a:pPr algn="ctr"/>
              <a:r>
                <a:rPr kumimoji="1" lang="en-US" altLang="zh-CN" sz="1500" b="1" dirty="0">
                  <a:solidFill>
                    <a:schemeClr val="tx1"/>
                  </a:solidFill>
                  <a:latin typeface="Candara"/>
                  <a:cs typeface="Candara"/>
                </a:rPr>
                <a:t>Binary</a:t>
              </a:r>
              <a:r>
                <a:rPr kumimoji="1" lang="zh-CN" altLang="en-US" sz="1500" b="1" dirty="0">
                  <a:solidFill>
                    <a:schemeClr val="tx1"/>
                  </a:solidFill>
                  <a:latin typeface="Candara"/>
                  <a:cs typeface="Candara"/>
                </a:rPr>
                <a:t> </a:t>
              </a:r>
              <a:endParaRPr kumimoji="1" lang="en-US" altLang="zh-CN" sz="1500" b="1" dirty="0">
                <a:solidFill>
                  <a:schemeClr val="tx1"/>
                </a:solidFill>
                <a:latin typeface="Candara"/>
                <a:cs typeface="Candara"/>
              </a:endParaRPr>
            </a:p>
            <a:p>
              <a:pPr algn="ctr"/>
              <a:r>
                <a:rPr kumimoji="1" lang="en-US" altLang="zh-CN" sz="1500" b="1" dirty="0">
                  <a:solidFill>
                    <a:schemeClr val="tx1"/>
                  </a:solidFill>
                  <a:latin typeface="Candara"/>
                  <a:cs typeface="Candara"/>
                </a:rPr>
                <a:t>Analysis</a:t>
              </a:r>
              <a:endParaRPr kumimoji="1" lang="zh-CN" altLang="en-US" sz="1500" b="1" dirty="0">
                <a:solidFill>
                  <a:schemeClr val="tx1"/>
                </a:solidFill>
                <a:latin typeface="Candara"/>
                <a:cs typeface="Candara"/>
              </a:endParaRPr>
            </a:p>
          </p:txBody>
        </p:sp>
        <p:sp>
          <p:nvSpPr>
            <p:cNvPr id="24" name="矩形 20"/>
            <p:cNvSpPr/>
            <p:nvPr/>
          </p:nvSpPr>
          <p:spPr>
            <a:xfrm>
              <a:off x="4068838" y="3016219"/>
              <a:ext cx="1662035" cy="1089295"/>
            </a:xfrm>
            <a:prstGeom prst="rect">
              <a:avLst/>
            </a:prstGeom>
            <a:solidFill>
              <a:schemeClr val="bg1">
                <a:lumMod val="85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Dynamic</a:t>
              </a:r>
            </a:p>
            <a:p>
              <a:pPr algn="ctr"/>
              <a:r>
                <a:rPr kumimoji="1" lang="en-US" altLang="zh-CN" sz="1500" b="1" dirty="0">
                  <a:solidFill>
                    <a:schemeClr val="tx1"/>
                  </a:solidFill>
                  <a:latin typeface="Candara"/>
                  <a:cs typeface="Candara"/>
                </a:rPr>
                <a:t>Fuzzing</a:t>
              </a:r>
            </a:p>
            <a:p>
              <a:pPr algn="ctr"/>
              <a:r>
                <a:rPr kumimoji="1" lang="en-US" altLang="zh-CN" sz="1500" b="1" dirty="0">
                  <a:solidFill>
                    <a:schemeClr val="tx1"/>
                  </a:solidFill>
                  <a:latin typeface="Candara"/>
                  <a:cs typeface="Candara"/>
                </a:rPr>
                <a:t>Training</a:t>
              </a:r>
              <a:endParaRPr kumimoji="1" lang="zh-CN" altLang="en-US" sz="1500" b="1" dirty="0">
                <a:solidFill>
                  <a:schemeClr val="tx1"/>
                </a:solidFill>
                <a:latin typeface="Candara"/>
                <a:cs typeface="Candara"/>
              </a:endParaRPr>
            </a:p>
          </p:txBody>
        </p:sp>
        <p:sp>
          <p:nvSpPr>
            <p:cNvPr id="25" name="矩形 21"/>
            <p:cNvSpPr/>
            <p:nvPr/>
          </p:nvSpPr>
          <p:spPr>
            <a:xfrm>
              <a:off x="6759653" y="2363075"/>
              <a:ext cx="1519490" cy="912519"/>
            </a:xfrm>
            <a:prstGeom prst="rect">
              <a:avLst/>
            </a:prstGeom>
            <a:solidFill>
              <a:schemeClr val="accent3">
                <a:lumMod val="60000"/>
                <a:lumOff val="4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Credit</a:t>
              </a:r>
            </a:p>
            <a:p>
              <a:pPr algn="ctr"/>
              <a:r>
                <a:rPr kumimoji="1" lang="en-US" altLang="zh-CN" sz="1500" b="1" dirty="0">
                  <a:solidFill>
                    <a:schemeClr val="tx1"/>
                  </a:solidFill>
                  <a:latin typeface="Candara"/>
                  <a:cs typeface="Candara"/>
                </a:rPr>
                <a:t>Labeled</a:t>
              </a:r>
            </a:p>
            <a:p>
              <a:pPr algn="ctr"/>
              <a:r>
                <a:rPr kumimoji="1" lang="en-US" altLang="zh-CN" sz="1500" b="1" dirty="0">
                  <a:solidFill>
                    <a:schemeClr val="tx1"/>
                  </a:solidFill>
                  <a:latin typeface="Candara"/>
                  <a:cs typeface="Candara"/>
                </a:rPr>
                <a:t>ITC-CFG</a:t>
              </a:r>
              <a:endParaRPr kumimoji="1" lang="zh-CN" altLang="en-US" sz="1500" b="1" dirty="0">
                <a:solidFill>
                  <a:schemeClr val="tx1"/>
                </a:solidFill>
                <a:latin typeface="Candara"/>
                <a:cs typeface="Candara"/>
              </a:endParaRPr>
            </a:p>
          </p:txBody>
        </p:sp>
        <p:sp>
          <p:nvSpPr>
            <p:cNvPr id="26" name="矩形 22"/>
            <p:cNvSpPr/>
            <p:nvPr/>
          </p:nvSpPr>
          <p:spPr>
            <a:xfrm>
              <a:off x="3242842" y="6093436"/>
              <a:ext cx="1662035" cy="563417"/>
            </a:xfrm>
            <a:prstGeom prst="rect">
              <a:avLst/>
            </a:prstGeom>
            <a:solidFill>
              <a:schemeClr val="accent6">
                <a:lumMod val="60000"/>
                <a:lumOff val="4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00" b="1" dirty="0">
                  <a:solidFill>
                    <a:schemeClr val="tx1"/>
                  </a:solidFill>
                  <a:latin typeface="Candara"/>
                  <a:cs typeface="Candara"/>
                </a:rPr>
                <a:t>Memory</a:t>
              </a:r>
              <a:endParaRPr kumimoji="1" lang="zh-CN" altLang="en-US" sz="1500" b="1" dirty="0">
                <a:solidFill>
                  <a:schemeClr val="tx1"/>
                </a:solidFill>
                <a:latin typeface="Candara"/>
                <a:cs typeface="Candara"/>
              </a:endParaRPr>
            </a:p>
          </p:txBody>
        </p:sp>
        <p:cxnSp>
          <p:nvCxnSpPr>
            <p:cNvPr id="27" name="肘形连接符 23"/>
            <p:cNvCxnSpPr/>
            <p:nvPr/>
          </p:nvCxnSpPr>
          <p:spPr>
            <a:xfrm rot="10800000" flipH="1">
              <a:off x="3367660" y="1435008"/>
              <a:ext cx="701178" cy="1247341"/>
            </a:xfrm>
            <a:prstGeom prst="bentConnector3">
              <a:avLst>
                <a:gd name="adj1" fmla="val 18079"/>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肘形连接符 24"/>
            <p:cNvCxnSpPr/>
            <p:nvPr/>
          </p:nvCxnSpPr>
          <p:spPr>
            <a:xfrm>
              <a:off x="2675767" y="2230398"/>
              <a:ext cx="691893" cy="451950"/>
            </a:xfrm>
            <a:prstGeom prst="bentConnector3">
              <a:avLst>
                <a:gd name="adj1" fmla="val 100906"/>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肘形连接符 25"/>
            <p:cNvCxnSpPr/>
            <p:nvPr/>
          </p:nvCxnSpPr>
          <p:spPr>
            <a:xfrm rot="10800000" flipH="1" flipV="1">
              <a:off x="3367660" y="2682347"/>
              <a:ext cx="701178" cy="878519"/>
            </a:xfrm>
            <a:prstGeom prst="bentConnector3">
              <a:avLst>
                <a:gd name="adj1" fmla="val 18154"/>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肘形连接符 26"/>
            <p:cNvCxnSpPr/>
            <p:nvPr/>
          </p:nvCxnSpPr>
          <p:spPr>
            <a:xfrm flipV="1">
              <a:off x="2675767" y="2682348"/>
              <a:ext cx="691893" cy="478189"/>
            </a:xfrm>
            <a:prstGeom prst="bentConnector3">
              <a:avLst>
                <a:gd name="adj1" fmla="val 101000"/>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矩形 27"/>
            <p:cNvSpPr/>
            <p:nvPr/>
          </p:nvSpPr>
          <p:spPr>
            <a:xfrm>
              <a:off x="3367660" y="2606739"/>
              <a:ext cx="173336" cy="151218"/>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b="1" dirty="0">
                <a:solidFill>
                  <a:schemeClr val="tx1"/>
                </a:solidFill>
                <a:latin typeface="Candara"/>
                <a:cs typeface="Candara"/>
              </a:endParaRPr>
            </a:p>
          </p:txBody>
        </p:sp>
        <p:cxnSp>
          <p:nvCxnSpPr>
            <p:cNvPr id="32" name="肘形连接符 28"/>
            <p:cNvCxnSpPr/>
            <p:nvPr/>
          </p:nvCxnSpPr>
          <p:spPr>
            <a:xfrm flipV="1">
              <a:off x="5730873" y="2819335"/>
              <a:ext cx="1028780" cy="741532"/>
            </a:xfrm>
            <a:prstGeom prst="bentConnector3">
              <a:avLst>
                <a:gd name="adj1" fmla="val 50000"/>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肘形连接符 29"/>
            <p:cNvCxnSpPr/>
            <p:nvPr/>
          </p:nvCxnSpPr>
          <p:spPr>
            <a:xfrm>
              <a:off x="5730873" y="1435007"/>
              <a:ext cx="1028780" cy="1384328"/>
            </a:xfrm>
            <a:prstGeom prst="bentConnector3">
              <a:avLst>
                <a:gd name="adj1" fmla="val 50000"/>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直线箭头连接符 30"/>
            <p:cNvCxnSpPr/>
            <p:nvPr/>
          </p:nvCxnSpPr>
          <p:spPr>
            <a:xfrm flipH="1">
              <a:off x="6025067" y="3275594"/>
              <a:ext cx="1494331" cy="1588292"/>
            </a:xfrm>
            <a:prstGeom prst="straightConnector1">
              <a:avLst/>
            </a:prstGeom>
            <a:ln w="12700"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肘形连接符 31"/>
            <p:cNvCxnSpPr/>
            <p:nvPr/>
          </p:nvCxnSpPr>
          <p:spPr>
            <a:xfrm rot="10800000" flipH="1" flipV="1">
              <a:off x="3367660" y="2682348"/>
              <a:ext cx="4155512" cy="2181538"/>
            </a:xfrm>
            <a:prstGeom prst="bentConnector4">
              <a:avLst>
                <a:gd name="adj1" fmla="val 163"/>
                <a:gd name="adj2" fmla="val 71595"/>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直线箭头连接符 32"/>
            <p:cNvCxnSpPr/>
            <p:nvPr/>
          </p:nvCxnSpPr>
          <p:spPr>
            <a:xfrm>
              <a:off x="2933021" y="2535411"/>
              <a:ext cx="321330" cy="2252883"/>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直线箭头连接符 33"/>
            <p:cNvCxnSpPr/>
            <p:nvPr/>
          </p:nvCxnSpPr>
          <p:spPr>
            <a:xfrm>
              <a:off x="4085368" y="5219163"/>
              <a:ext cx="412548" cy="0"/>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9" name="直线箭头连接符 34"/>
            <p:cNvCxnSpPr/>
            <p:nvPr/>
          </p:nvCxnSpPr>
          <p:spPr>
            <a:xfrm>
              <a:off x="6583321" y="5219163"/>
              <a:ext cx="381597" cy="1"/>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肘形连接符 35"/>
            <p:cNvCxnSpPr/>
            <p:nvPr/>
          </p:nvCxnSpPr>
          <p:spPr>
            <a:xfrm rot="16200000" flipH="1">
              <a:off x="1857251" y="4989554"/>
              <a:ext cx="598114" cy="2173068"/>
            </a:xfrm>
            <a:prstGeom prst="bentConnector2">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肘形连接符 36"/>
            <p:cNvCxnSpPr/>
            <p:nvPr/>
          </p:nvCxnSpPr>
          <p:spPr>
            <a:xfrm>
              <a:off x="904703" y="5779023"/>
              <a:ext cx="2338139" cy="750195"/>
            </a:xfrm>
            <a:prstGeom prst="bentConnector3">
              <a:avLst>
                <a:gd name="adj1" fmla="val -24"/>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肘形连接符 37"/>
            <p:cNvCxnSpPr/>
            <p:nvPr/>
          </p:nvCxnSpPr>
          <p:spPr>
            <a:xfrm>
              <a:off x="1222174" y="5777031"/>
              <a:ext cx="2020668" cy="434668"/>
            </a:xfrm>
            <a:prstGeom prst="bentConnector3">
              <a:avLst>
                <a:gd name="adj1" fmla="val 386"/>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直线箭头连接符 38"/>
            <p:cNvCxnSpPr/>
            <p:nvPr/>
          </p:nvCxnSpPr>
          <p:spPr>
            <a:xfrm flipV="1">
              <a:off x="1069774" y="3659710"/>
              <a:ext cx="847159" cy="1255583"/>
            </a:xfrm>
            <a:prstGeom prst="straightConnector1">
              <a:avLst/>
            </a:prstGeom>
            <a:ln w="12700"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直线箭头连接符 39"/>
            <p:cNvCxnSpPr/>
            <p:nvPr/>
          </p:nvCxnSpPr>
          <p:spPr>
            <a:xfrm flipV="1">
              <a:off x="1222174" y="3661703"/>
              <a:ext cx="858618" cy="1253590"/>
            </a:xfrm>
            <a:prstGeom prst="straightConnector1">
              <a:avLst/>
            </a:prstGeom>
            <a:ln w="12700"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直线箭头连接符 40"/>
            <p:cNvCxnSpPr/>
            <p:nvPr/>
          </p:nvCxnSpPr>
          <p:spPr>
            <a:xfrm flipV="1">
              <a:off x="904703" y="3661703"/>
              <a:ext cx="851810" cy="1253590"/>
            </a:xfrm>
            <a:prstGeom prst="straightConnector1">
              <a:avLst/>
            </a:prstGeom>
            <a:ln w="12700"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肘形连接符 41"/>
            <p:cNvCxnSpPr/>
            <p:nvPr/>
          </p:nvCxnSpPr>
          <p:spPr>
            <a:xfrm flipV="1">
              <a:off x="4904877" y="5574442"/>
              <a:ext cx="1120190" cy="800703"/>
            </a:xfrm>
            <a:prstGeom prst="bentConnector2">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7" name="肘形连接符 42"/>
            <p:cNvCxnSpPr/>
            <p:nvPr/>
          </p:nvCxnSpPr>
          <p:spPr>
            <a:xfrm flipV="1">
              <a:off x="4904877" y="5574442"/>
              <a:ext cx="2618295" cy="800703"/>
            </a:xfrm>
            <a:prstGeom prst="bentConnector2">
              <a:avLst/>
            </a:prstGeom>
            <a:ln w="12700" cmpd="sng">
              <a:solidFill>
                <a:schemeClr val="tx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直线箭头连接符 43"/>
            <p:cNvCxnSpPr/>
            <p:nvPr/>
          </p:nvCxnSpPr>
          <p:spPr>
            <a:xfrm>
              <a:off x="81068" y="4417761"/>
              <a:ext cx="9008884" cy="0"/>
            </a:xfrm>
            <a:prstGeom prst="straightConnector1">
              <a:avLst/>
            </a:prstGeom>
            <a:ln w="12700" cmpd="sng">
              <a:solidFill>
                <a:schemeClr val="tx1"/>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49" name="文本框 44"/>
            <p:cNvSpPr txBox="1"/>
            <p:nvPr/>
          </p:nvSpPr>
          <p:spPr>
            <a:xfrm>
              <a:off x="14641" y="4045751"/>
              <a:ext cx="689350" cy="734137"/>
            </a:xfrm>
            <a:prstGeom prst="rect">
              <a:avLst/>
            </a:prstGeom>
            <a:noFill/>
          </p:spPr>
          <p:txBody>
            <a:bodyPr wrap="square" rtlCol="0">
              <a:spAutoFit/>
            </a:bodyPr>
            <a:lstStyle/>
            <a:p>
              <a:r>
                <a:rPr kumimoji="1" lang="en-US" altLang="zh-CN" sz="1500" b="1" dirty="0">
                  <a:latin typeface="Candara"/>
                  <a:cs typeface="Candara"/>
                </a:rPr>
                <a:t>User</a:t>
              </a:r>
              <a:endParaRPr kumimoji="1" lang="zh-CN" altLang="en-US" sz="1500" b="1" dirty="0">
                <a:latin typeface="Candara"/>
                <a:cs typeface="Candara"/>
              </a:endParaRPr>
            </a:p>
          </p:txBody>
        </p:sp>
        <p:sp>
          <p:nvSpPr>
            <p:cNvPr id="50" name="文本框 45"/>
            <p:cNvSpPr txBox="1"/>
            <p:nvPr/>
          </p:nvSpPr>
          <p:spPr>
            <a:xfrm>
              <a:off x="17630" y="4377441"/>
              <a:ext cx="887073" cy="734137"/>
            </a:xfrm>
            <a:prstGeom prst="rect">
              <a:avLst/>
            </a:prstGeom>
            <a:noFill/>
          </p:spPr>
          <p:txBody>
            <a:bodyPr wrap="square" rtlCol="0">
              <a:spAutoFit/>
            </a:bodyPr>
            <a:lstStyle/>
            <a:p>
              <a:r>
                <a:rPr kumimoji="1" lang="en-US" altLang="zh-CN" sz="1500" b="1" dirty="0">
                  <a:latin typeface="Candara"/>
                  <a:cs typeface="Candara"/>
                </a:rPr>
                <a:t>Kernel</a:t>
              </a:r>
              <a:endParaRPr kumimoji="1" lang="zh-CN" altLang="en-US" sz="1500" b="1" dirty="0">
                <a:latin typeface="Candara"/>
                <a:cs typeface="Candara"/>
              </a:endParaRPr>
            </a:p>
          </p:txBody>
        </p:sp>
        <p:cxnSp>
          <p:nvCxnSpPr>
            <p:cNvPr id="51" name="直线箭头连接符 46"/>
            <p:cNvCxnSpPr/>
            <p:nvPr/>
          </p:nvCxnSpPr>
          <p:spPr>
            <a:xfrm flipH="1">
              <a:off x="1900791" y="5211603"/>
              <a:ext cx="370141" cy="134559"/>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椭圆 47"/>
            <p:cNvSpPr/>
            <p:nvPr/>
          </p:nvSpPr>
          <p:spPr>
            <a:xfrm>
              <a:off x="3540996" y="999575"/>
              <a:ext cx="298539" cy="28724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zh-CN" altLang="en-US" sz="1500" b="1" dirty="0">
                  <a:solidFill>
                    <a:srgbClr val="000000"/>
                  </a:solidFill>
                  <a:latin typeface="Calibri"/>
                  <a:cs typeface="Calibri"/>
                </a:rPr>
                <a:t> </a:t>
              </a:r>
              <a:r>
                <a:rPr kumimoji="1" lang="en-US" altLang="zh-CN" sz="1500" b="1" dirty="0">
                  <a:solidFill>
                    <a:srgbClr val="000000"/>
                  </a:solidFill>
                  <a:latin typeface="Calibri"/>
                  <a:cs typeface="Calibri"/>
                </a:rPr>
                <a:t>1</a:t>
              </a:r>
              <a:endParaRPr kumimoji="1" lang="zh-CN" altLang="en-US" sz="1500" b="1" dirty="0">
                <a:solidFill>
                  <a:srgbClr val="000000"/>
                </a:solidFill>
                <a:latin typeface="Calibri"/>
                <a:cs typeface="Calibri"/>
              </a:endParaRPr>
            </a:p>
          </p:txBody>
        </p:sp>
        <p:sp>
          <p:nvSpPr>
            <p:cNvPr id="53" name="椭圆 48"/>
            <p:cNvSpPr/>
            <p:nvPr/>
          </p:nvSpPr>
          <p:spPr>
            <a:xfrm>
              <a:off x="3648225" y="3222941"/>
              <a:ext cx="298539" cy="28724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zh-CN" altLang="en-US" sz="1500" b="1" dirty="0">
                  <a:solidFill>
                    <a:srgbClr val="000000"/>
                  </a:solidFill>
                  <a:latin typeface="Calibri"/>
                  <a:cs typeface="Calibri"/>
                </a:rPr>
                <a:t> </a:t>
              </a:r>
              <a:r>
                <a:rPr kumimoji="1" lang="zh-CN" altLang="zh-CN" sz="1500" b="1" dirty="0">
                  <a:solidFill>
                    <a:srgbClr val="000000"/>
                  </a:solidFill>
                  <a:latin typeface="Calibri"/>
                  <a:cs typeface="Calibri"/>
                </a:rPr>
                <a:t>2</a:t>
              </a:r>
              <a:endParaRPr kumimoji="1" lang="zh-CN" altLang="en-US" sz="1500" b="1" dirty="0">
                <a:solidFill>
                  <a:srgbClr val="000000"/>
                </a:solidFill>
                <a:latin typeface="Calibri"/>
                <a:cs typeface="Calibri"/>
              </a:endParaRPr>
            </a:p>
          </p:txBody>
        </p:sp>
        <p:sp>
          <p:nvSpPr>
            <p:cNvPr id="54" name="椭圆 49"/>
            <p:cNvSpPr/>
            <p:nvPr/>
          </p:nvSpPr>
          <p:spPr>
            <a:xfrm>
              <a:off x="1930673" y="4908709"/>
              <a:ext cx="298539" cy="28724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zh-CN" altLang="en-US" sz="1500" b="1" dirty="0">
                  <a:solidFill>
                    <a:srgbClr val="000000"/>
                  </a:solidFill>
                  <a:latin typeface="Calibri"/>
                  <a:cs typeface="Calibri"/>
                </a:rPr>
                <a:t> </a:t>
              </a:r>
              <a:r>
                <a:rPr kumimoji="1" lang="zh-CN" altLang="zh-CN" sz="1500" b="1" dirty="0">
                  <a:solidFill>
                    <a:srgbClr val="000000"/>
                  </a:solidFill>
                  <a:latin typeface="Calibri"/>
                  <a:cs typeface="Calibri"/>
                </a:rPr>
                <a:t>3</a:t>
              </a:r>
              <a:endParaRPr kumimoji="1" lang="zh-CN" altLang="en-US" sz="1500" b="1" dirty="0">
                <a:solidFill>
                  <a:srgbClr val="000000"/>
                </a:solidFill>
                <a:latin typeface="Calibri"/>
                <a:cs typeface="Calibri"/>
              </a:endParaRPr>
            </a:p>
          </p:txBody>
        </p:sp>
        <p:sp>
          <p:nvSpPr>
            <p:cNvPr id="55" name="椭圆 50"/>
            <p:cNvSpPr/>
            <p:nvPr/>
          </p:nvSpPr>
          <p:spPr>
            <a:xfrm>
              <a:off x="2783751" y="3902126"/>
              <a:ext cx="298539" cy="28724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zh-CN" altLang="en-US" sz="1500" b="1" dirty="0">
                  <a:solidFill>
                    <a:srgbClr val="000000"/>
                  </a:solidFill>
                  <a:latin typeface="Calibri"/>
                  <a:cs typeface="Calibri"/>
                </a:rPr>
                <a:t> </a:t>
              </a:r>
              <a:r>
                <a:rPr kumimoji="1" lang="zh-CN" altLang="zh-CN" sz="1500" b="1" dirty="0">
                  <a:solidFill>
                    <a:srgbClr val="000000"/>
                  </a:solidFill>
                  <a:latin typeface="Calibri"/>
                  <a:cs typeface="Calibri"/>
                </a:rPr>
                <a:t>4</a:t>
              </a:r>
              <a:endParaRPr kumimoji="1" lang="zh-CN" altLang="en-US" sz="1500" b="1" dirty="0">
                <a:solidFill>
                  <a:srgbClr val="000000"/>
                </a:solidFill>
                <a:latin typeface="Calibri"/>
                <a:cs typeface="Calibri"/>
              </a:endParaRPr>
            </a:p>
          </p:txBody>
        </p:sp>
        <p:sp>
          <p:nvSpPr>
            <p:cNvPr id="56" name="椭圆 51"/>
            <p:cNvSpPr/>
            <p:nvPr/>
          </p:nvSpPr>
          <p:spPr>
            <a:xfrm>
              <a:off x="4145005" y="4868579"/>
              <a:ext cx="298539" cy="28724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zh-CN" altLang="en-US" sz="1500" b="1" dirty="0">
                  <a:solidFill>
                    <a:srgbClr val="000000"/>
                  </a:solidFill>
                  <a:latin typeface="Calibri"/>
                  <a:cs typeface="Calibri"/>
                </a:rPr>
                <a:t> </a:t>
              </a:r>
              <a:r>
                <a:rPr kumimoji="1" lang="zh-CN" altLang="zh-CN" sz="1500" b="1" dirty="0">
                  <a:solidFill>
                    <a:srgbClr val="000000"/>
                  </a:solidFill>
                  <a:latin typeface="Calibri"/>
                  <a:cs typeface="Calibri"/>
                </a:rPr>
                <a:t>5</a:t>
              </a:r>
              <a:endParaRPr kumimoji="1" lang="zh-CN" altLang="en-US" sz="1500" b="1" dirty="0">
                <a:solidFill>
                  <a:srgbClr val="000000"/>
                </a:solidFill>
                <a:latin typeface="Calibri"/>
                <a:cs typeface="Calibri"/>
              </a:endParaRPr>
            </a:p>
          </p:txBody>
        </p:sp>
      </p:grpSp>
    </p:spTree>
    <p:extLst>
      <p:ext uri="{BB962C8B-B14F-4D97-AF65-F5344CB8AC3E}">
        <p14:creationId xmlns:p14="http://schemas.microsoft.com/office/powerpoint/2010/main" val="403874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SMEP</a:t>
            </a:r>
            <a:endParaRPr lang="zh-CN" altLang="en-US" dirty="0"/>
          </a:p>
        </p:txBody>
      </p:sp>
      <p:sp>
        <p:nvSpPr>
          <p:cNvPr id="3" name="内容占位符 2"/>
          <p:cNvSpPr>
            <a:spLocks noGrp="1"/>
          </p:cNvSpPr>
          <p:nvPr>
            <p:ph idx="1"/>
          </p:nvPr>
        </p:nvSpPr>
        <p:spPr/>
        <p:txBody>
          <a:bodyPr>
            <a:normAutofit fontScale="92500"/>
          </a:bodyPr>
          <a:lstStyle/>
          <a:p>
            <a:r>
              <a:rPr lang="en-US" altLang="zh-CN" dirty="0"/>
              <a:t>SMEP: Supervisor Mode Execution Prevention </a:t>
            </a:r>
          </a:p>
          <a:p>
            <a:pPr lvl="1"/>
            <a:r>
              <a:rPr lang="en-US" altLang="zh-CN" dirty="0"/>
              <a:t>Allows pages to be protected from supervisor-mode instruction fetches</a:t>
            </a:r>
          </a:p>
          <a:p>
            <a:pPr lvl="1"/>
            <a:r>
              <a:rPr lang="en-US" altLang="zh-CN" dirty="0"/>
              <a:t>If SMEP = 1, OS cannot fetch instructions from application</a:t>
            </a:r>
          </a:p>
          <a:p>
            <a:r>
              <a:rPr lang="en-US" altLang="zh-CN" dirty="0"/>
              <a:t>Introduced at Intel processors from Ivy Bridge</a:t>
            </a:r>
          </a:p>
          <a:p>
            <a:pPr lvl="1"/>
            <a:r>
              <a:rPr lang="en-US" altLang="zh-CN" dirty="0"/>
              <a:t>Security feature launched in 2011</a:t>
            </a:r>
          </a:p>
          <a:p>
            <a:pPr lvl="1"/>
            <a:r>
              <a:rPr lang="en-US" altLang="zh-CN" dirty="0"/>
              <a:t>Enabled by default since Windows 8.0 (32/64 bits)</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7</a:t>
            </a:fld>
            <a:endParaRPr lang="zh-CN" altLang="en-US"/>
          </a:p>
        </p:txBody>
      </p:sp>
    </p:spTree>
    <p:extLst>
      <p:ext uri="{BB962C8B-B14F-4D97-AF65-F5344CB8AC3E}">
        <p14:creationId xmlns:p14="http://schemas.microsoft.com/office/powerpoint/2010/main" val="2803114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IPT</a:t>
            </a:r>
            <a:r>
              <a:rPr kumimoji="1" lang="zh-CN" altLang="en-US" dirty="0"/>
              <a:t> </a:t>
            </a:r>
            <a:r>
              <a:rPr kumimoji="1" lang="en-US" altLang="zh-CN" dirty="0"/>
              <a:t>for</a:t>
            </a:r>
            <a:r>
              <a:rPr kumimoji="1" lang="zh-CN" altLang="en-US" dirty="0"/>
              <a:t> </a:t>
            </a:r>
            <a:r>
              <a:rPr kumimoji="1" lang="en-US" altLang="zh-CN" dirty="0"/>
              <a:t>CFI</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Privileged agent configures IPT per core</a:t>
            </a:r>
          </a:p>
          <a:p>
            <a:pPr lvl="1"/>
            <a:r>
              <a:rPr kumimoji="1" lang="en-US" altLang="zh-CN" sz="2000" dirty="0"/>
              <a:t>Define memory location and size for tracing</a:t>
            </a:r>
          </a:p>
          <a:p>
            <a:r>
              <a:rPr kumimoji="1" lang="en-US" altLang="zh-CN" sz="2400" dirty="0"/>
              <a:t>Efficiently captures various information</a:t>
            </a:r>
          </a:p>
          <a:p>
            <a:pPr lvl="1"/>
            <a:r>
              <a:rPr kumimoji="1" lang="en-US" altLang="zh-CN" sz="2000" dirty="0"/>
              <a:t>Control flow, timing, </a:t>
            </a:r>
            <a:br>
              <a:rPr kumimoji="1" lang="zh-CN" altLang="en-US" sz="2000" dirty="0"/>
            </a:br>
            <a:r>
              <a:rPr kumimoji="1" lang="en-US" altLang="zh-CN" sz="2000" dirty="0"/>
              <a:t>mode change, etc.</a:t>
            </a:r>
          </a:p>
          <a:p>
            <a:endParaRPr kumimoji="1" lang="en-US" altLang="zh-CN" sz="2400" dirty="0"/>
          </a:p>
          <a:p>
            <a:endParaRPr kumimoji="1" lang="zh-CN" altLang="en-US" sz="2400" dirty="0"/>
          </a:p>
        </p:txBody>
      </p:sp>
      <p:pic>
        <p:nvPicPr>
          <p:cNvPr id="4" name="Picture 1"/>
          <p:cNvPicPr>
            <a:picLocks noChangeAspect="1"/>
          </p:cNvPicPr>
          <p:nvPr/>
        </p:nvPicPr>
        <p:blipFill>
          <a:blip r:embed="rId2"/>
          <a:stretch>
            <a:fillRect/>
          </a:stretch>
        </p:blipFill>
        <p:spPr>
          <a:xfrm>
            <a:off x="4067944" y="3073524"/>
            <a:ext cx="4872456" cy="2510786"/>
          </a:xfrm>
          <a:prstGeom prst="rect">
            <a:avLst/>
          </a:prstGeom>
        </p:spPr>
      </p:pic>
      <p:sp>
        <p:nvSpPr>
          <p:cNvPr id="6" name="Rectangle 6"/>
          <p:cNvSpPr/>
          <p:nvPr/>
        </p:nvSpPr>
        <p:spPr>
          <a:xfrm>
            <a:off x="5677759" y="3601644"/>
            <a:ext cx="2232248" cy="799629"/>
          </a:xfrm>
          <a:prstGeom prst="rect">
            <a:avLst/>
          </a:prstGeom>
          <a:noFill/>
          <a:ln w="28575">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368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CFG Generation Overview</a:t>
            </a:r>
            <a:endParaRPr lang="zh-CN" altLang="en-US" dirty="0"/>
          </a:p>
        </p:txBody>
      </p:sp>
      <p:sp>
        <p:nvSpPr>
          <p:cNvPr id="3" name="内容占位符 2"/>
          <p:cNvSpPr>
            <a:spLocks noGrp="1"/>
          </p:cNvSpPr>
          <p:nvPr>
            <p:ph idx="1"/>
          </p:nvPr>
        </p:nvSpPr>
        <p:spPr/>
        <p:txBody>
          <a:bodyPr>
            <a:normAutofit/>
          </a:bodyPr>
          <a:lstStyle/>
          <a:p>
            <a:r>
              <a:rPr lang="en-US" altLang="zh-CN" sz="1800" dirty="0"/>
              <a:t>Conservatively generate CFG with static binary analysis </a:t>
            </a:r>
          </a:p>
          <a:p>
            <a:r>
              <a:rPr lang="en-US" altLang="zh-CN" sz="1800" dirty="0"/>
              <a:t>Reconstruct the CFG to be IPT compatible (ITC-CFG)</a:t>
            </a:r>
          </a:p>
          <a:p>
            <a:r>
              <a:rPr lang="en-US" altLang="zh-CN" sz="1800" dirty="0"/>
              <a:t>Label the edges of ITC-CFG with credits using dynamic fuzzing training</a:t>
            </a:r>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71</a:t>
            </a:fld>
            <a:endParaRPr lang="zh-CN" altLang="en-US"/>
          </a:p>
        </p:txBody>
      </p:sp>
      <p:sp>
        <p:nvSpPr>
          <p:cNvPr id="5" name="矩形 1"/>
          <p:cNvSpPr/>
          <p:nvPr/>
        </p:nvSpPr>
        <p:spPr>
          <a:xfrm>
            <a:off x="971600" y="3001516"/>
            <a:ext cx="1237436" cy="1673924"/>
          </a:xfrm>
          <a:prstGeom prst="rect">
            <a:avLst/>
          </a:prstGeom>
          <a:solidFill>
            <a:schemeClr val="tx2">
              <a:lumMod val="20000"/>
              <a:lumOff val="8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rgbClr val="000000"/>
                </a:solidFill>
              </a:rPr>
              <a:t>Process</a:t>
            </a:r>
          </a:p>
          <a:p>
            <a:pPr algn="ctr"/>
            <a:endParaRPr kumimoji="1" lang="en-US" altLang="zh-CN" sz="1400" dirty="0">
              <a:solidFill>
                <a:srgbClr val="000000"/>
              </a:solidFill>
            </a:endParaRPr>
          </a:p>
          <a:p>
            <a:pPr algn="ctr"/>
            <a:endParaRPr kumimoji="1" lang="en-US" altLang="zh-CN" sz="1400" dirty="0">
              <a:solidFill>
                <a:srgbClr val="000000"/>
              </a:solidFill>
            </a:endParaRPr>
          </a:p>
          <a:p>
            <a:pPr algn="ctr"/>
            <a:endParaRPr kumimoji="1" lang="en-US" altLang="zh-CN" sz="1400" dirty="0">
              <a:solidFill>
                <a:srgbClr val="000000"/>
              </a:solidFill>
            </a:endParaRPr>
          </a:p>
          <a:p>
            <a:pPr algn="ctr"/>
            <a:endParaRPr kumimoji="1" lang="en-US" altLang="zh-CN" sz="1400" dirty="0">
              <a:solidFill>
                <a:srgbClr val="000000"/>
              </a:solidFill>
            </a:endParaRPr>
          </a:p>
          <a:p>
            <a:pPr algn="ctr"/>
            <a:endParaRPr kumimoji="1" lang="en-US" altLang="zh-CN" sz="1400" dirty="0">
              <a:solidFill>
                <a:srgbClr val="000000"/>
              </a:solidFill>
            </a:endParaRPr>
          </a:p>
          <a:p>
            <a:pPr algn="ctr"/>
            <a:endParaRPr kumimoji="1" lang="en-US" altLang="zh-CN" sz="1400" dirty="0">
              <a:solidFill>
                <a:srgbClr val="000000"/>
              </a:solidFill>
            </a:endParaRPr>
          </a:p>
        </p:txBody>
      </p:sp>
      <p:sp>
        <p:nvSpPr>
          <p:cNvPr id="6" name="矩形 2"/>
          <p:cNvSpPr/>
          <p:nvPr/>
        </p:nvSpPr>
        <p:spPr>
          <a:xfrm>
            <a:off x="1074033" y="3365172"/>
            <a:ext cx="1019401" cy="450015"/>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rgbClr val="000000"/>
                </a:solidFill>
              </a:rPr>
              <a:t>Executable</a:t>
            </a:r>
            <a:endParaRPr kumimoji="1" lang="zh-CN" altLang="en-US" sz="1400" dirty="0">
              <a:solidFill>
                <a:srgbClr val="000000"/>
              </a:solidFill>
            </a:endParaRPr>
          </a:p>
        </p:txBody>
      </p:sp>
      <p:sp>
        <p:nvSpPr>
          <p:cNvPr id="7" name="矩形 3"/>
          <p:cNvSpPr/>
          <p:nvPr/>
        </p:nvSpPr>
        <p:spPr>
          <a:xfrm>
            <a:off x="1118634" y="3981138"/>
            <a:ext cx="1025274" cy="450015"/>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p>
        </p:txBody>
      </p:sp>
      <p:sp>
        <p:nvSpPr>
          <p:cNvPr id="8" name="矩形 4"/>
          <p:cNvSpPr/>
          <p:nvPr/>
        </p:nvSpPr>
        <p:spPr>
          <a:xfrm>
            <a:off x="1096703" y="4009948"/>
            <a:ext cx="1021154" cy="450015"/>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p>
        </p:txBody>
      </p:sp>
      <p:sp>
        <p:nvSpPr>
          <p:cNvPr id="9" name="矩形 5"/>
          <p:cNvSpPr/>
          <p:nvPr/>
        </p:nvSpPr>
        <p:spPr>
          <a:xfrm>
            <a:off x="1074033" y="4034455"/>
            <a:ext cx="1019401" cy="450015"/>
          </a:xfrm>
          <a:prstGeom prst="rect">
            <a:avLst/>
          </a:prstGeom>
          <a:solidFill>
            <a:schemeClr val="tx2">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rgbClr val="000000"/>
                </a:solidFill>
              </a:rPr>
              <a:t>Libraries</a:t>
            </a:r>
            <a:endParaRPr kumimoji="1" lang="zh-CN" altLang="en-US" sz="1400" dirty="0">
              <a:solidFill>
                <a:srgbClr val="000000"/>
              </a:solidFill>
            </a:endParaRPr>
          </a:p>
        </p:txBody>
      </p:sp>
      <p:sp>
        <p:nvSpPr>
          <p:cNvPr id="10" name="矩形 6"/>
          <p:cNvSpPr/>
          <p:nvPr/>
        </p:nvSpPr>
        <p:spPr>
          <a:xfrm>
            <a:off x="2786767" y="3369852"/>
            <a:ext cx="1019024" cy="884931"/>
          </a:xfrm>
          <a:prstGeom prst="rect">
            <a:avLst/>
          </a:prstGeom>
          <a:solidFill>
            <a:schemeClr val="bg1">
              <a:lumMod val="85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Static</a:t>
            </a:r>
            <a:r>
              <a:rPr kumimoji="1" lang="zh-CN" altLang="en-US" sz="1400" b="1" dirty="0">
                <a:solidFill>
                  <a:schemeClr val="tx1"/>
                </a:solidFill>
                <a:latin typeface="Candara"/>
                <a:cs typeface="Candara"/>
              </a:rPr>
              <a:t> </a:t>
            </a:r>
            <a:endParaRPr kumimoji="1" lang="en-US" altLang="zh-CN" sz="1400" b="1" dirty="0">
              <a:solidFill>
                <a:schemeClr val="tx1"/>
              </a:solidFill>
              <a:latin typeface="Candara"/>
              <a:cs typeface="Candara"/>
            </a:endParaRPr>
          </a:p>
          <a:p>
            <a:pPr algn="ctr"/>
            <a:r>
              <a:rPr kumimoji="1" lang="en-US" altLang="zh-CN" sz="1400" b="1" dirty="0">
                <a:solidFill>
                  <a:schemeClr val="tx1"/>
                </a:solidFill>
                <a:latin typeface="Candara"/>
                <a:cs typeface="Candara"/>
              </a:rPr>
              <a:t>Binary</a:t>
            </a:r>
            <a:r>
              <a:rPr kumimoji="1" lang="zh-CN" altLang="en-US" sz="1400" b="1" dirty="0">
                <a:solidFill>
                  <a:schemeClr val="tx1"/>
                </a:solidFill>
                <a:latin typeface="Candara"/>
                <a:cs typeface="Candara"/>
              </a:rPr>
              <a:t> </a:t>
            </a:r>
            <a:endParaRPr kumimoji="1" lang="en-US" altLang="zh-CN" sz="1400" b="1" dirty="0">
              <a:solidFill>
                <a:schemeClr val="tx1"/>
              </a:solidFill>
              <a:latin typeface="Candara"/>
              <a:cs typeface="Candara"/>
            </a:endParaRPr>
          </a:p>
          <a:p>
            <a:pPr algn="ctr"/>
            <a:r>
              <a:rPr kumimoji="1" lang="en-US" altLang="zh-CN" sz="1400" b="1" dirty="0">
                <a:solidFill>
                  <a:schemeClr val="tx1"/>
                </a:solidFill>
                <a:latin typeface="Candara"/>
                <a:cs typeface="Candara"/>
              </a:rPr>
              <a:t>Analysis</a:t>
            </a:r>
            <a:endParaRPr kumimoji="1" lang="zh-CN" altLang="en-US" sz="1400" b="1" dirty="0">
              <a:solidFill>
                <a:schemeClr val="tx1"/>
              </a:solidFill>
              <a:latin typeface="Candara"/>
              <a:cs typeface="Candara"/>
            </a:endParaRPr>
          </a:p>
        </p:txBody>
      </p:sp>
      <p:sp>
        <p:nvSpPr>
          <p:cNvPr id="11" name="矩形 7"/>
          <p:cNvSpPr/>
          <p:nvPr/>
        </p:nvSpPr>
        <p:spPr>
          <a:xfrm>
            <a:off x="3337177" y="4571662"/>
            <a:ext cx="1160320" cy="907746"/>
          </a:xfrm>
          <a:prstGeom prst="rect">
            <a:avLst/>
          </a:prstGeom>
          <a:solidFill>
            <a:schemeClr val="bg1">
              <a:lumMod val="85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Dynamic</a:t>
            </a:r>
          </a:p>
          <a:p>
            <a:pPr algn="ctr"/>
            <a:r>
              <a:rPr kumimoji="1" lang="en-US" altLang="zh-CN" sz="1400" b="1" dirty="0">
                <a:solidFill>
                  <a:schemeClr val="tx1"/>
                </a:solidFill>
                <a:latin typeface="Candara"/>
                <a:cs typeface="Candara"/>
              </a:rPr>
              <a:t>Fuzzing</a:t>
            </a:r>
          </a:p>
          <a:p>
            <a:pPr algn="ctr"/>
            <a:r>
              <a:rPr kumimoji="1" lang="en-US" altLang="zh-CN" sz="1400" b="1" dirty="0">
                <a:solidFill>
                  <a:schemeClr val="tx1"/>
                </a:solidFill>
                <a:latin typeface="Candara"/>
                <a:cs typeface="Candara"/>
              </a:rPr>
              <a:t>Training</a:t>
            </a:r>
            <a:endParaRPr kumimoji="1" lang="zh-CN" altLang="en-US" sz="1400" b="1" dirty="0">
              <a:solidFill>
                <a:schemeClr val="tx1"/>
              </a:solidFill>
              <a:latin typeface="Candara"/>
              <a:cs typeface="Candara"/>
            </a:endParaRPr>
          </a:p>
        </p:txBody>
      </p:sp>
      <p:sp>
        <p:nvSpPr>
          <p:cNvPr id="12" name="矩形 8"/>
          <p:cNvSpPr/>
          <p:nvPr/>
        </p:nvSpPr>
        <p:spPr>
          <a:xfrm>
            <a:off x="5228902" y="4571662"/>
            <a:ext cx="1266242" cy="907746"/>
          </a:xfrm>
          <a:prstGeom prst="rect">
            <a:avLst/>
          </a:prstGeom>
          <a:solidFill>
            <a:schemeClr val="accent3">
              <a:lumMod val="75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Credit</a:t>
            </a:r>
          </a:p>
          <a:p>
            <a:pPr algn="ctr"/>
            <a:r>
              <a:rPr kumimoji="1" lang="en-US" altLang="zh-CN" sz="1400" b="1" dirty="0">
                <a:solidFill>
                  <a:schemeClr val="tx1"/>
                </a:solidFill>
                <a:latin typeface="Candara"/>
                <a:cs typeface="Candara"/>
              </a:rPr>
              <a:t>Labeled</a:t>
            </a:r>
          </a:p>
          <a:p>
            <a:pPr algn="ctr"/>
            <a:r>
              <a:rPr kumimoji="1" lang="en-US" altLang="zh-CN" sz="1400" b="1" dirty="0">
                <a:solidFill>
                  <a:schemeClr val="tx1"/>
                </a:solidFill>
                <a:latin typeface="Candara"/>
                <a:cs typeface="Candara"/>
              </a:rPr>
              <a:t>ITC-CFG</a:t>
            </a:r>
            <a:endParaRPr kumimoji="1" lang="zh-CN" altLang="en-US" sz="1400" b="1" dirty="0">
              <a:solidFill>
                <a:schemeClr val="tx1"/>
              </a:solidFill>
              <a:latin typeface="Candara"/>
              <a:cs typeface="Candara"/>
            </a:endParaRPr>
          </a:p>
        </p:txBody>
      </p:sp>
      <p:cxnSp>
        <p:nvCxnSpPr>
          <p:cNvPr id="13" name="肘形连接符 9"/>
          <p:cNvCxnSpPr>
            <a:stCxn id="9" idx="3"/>
            <a:endCxn id="10" idx="1"/>
          </p:cNvCxnSpPr>
          <p:nvPr/>
        </p:nvCxnSpPr>
        <p:spPr>
          <a:xfrm flipV="1">
            <a:off x="2093434" y="3812318"/>
            <a:ext cx="693333" cy="447145"/>
          </a:xfrm>
          <a:prstGeom prst="bentConnector3">
            <a:avLst>
              <a:gd name="adj1" fmla="val 50000"/>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肘形连接符 12"/>
          <p:cNvCxnSpPr>
            <a:stCxn id="6" idx="3"/>
            <a:endCxn id="10" idx="1"/>
          </p:cNvCxnSpPr>
          <p:nvPr/>
        </p:nvCxnSpPr>
        <p:spPr>
          <a:xfrm>
            <a:off x="2093434" y="3590180"/>
            <a:ext cx="693333" cy="222138"/>
          </a:xfrm>
          <a:prstGeom prst="bentConnector3">
            <a:avLst>
              <a:gd name="adj1" fmla="val 50000"/>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肘形连接符 15"/>
          <p:cNvCxnSpPr>
            <a:stCxn id="6" idx="3"/>
          </p:cNvCxnSpPr>
          <p:nvPr/>
        </p:nvCxnSpPr>
        <p:spPr>
          <a:xfrm>
            <a:off x="2093434" y="3590180"/>
            <a:ext cx="1243743" cy="1435355"/>
          </a:xfrm>
          <a:prstGeom prst="bentConnector3">
            <a:avLst>
              <a:gd name="adj1" fmla="val 27906"/>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矩形 18"/>
          <p:cNvSpPr/>
          <p:nvPr/>
        </p:nvSpPr>
        <p:spPr>
          <a:xfrm>
            <a:off x="4235366" y="3369852"/>
            <a:ext cx="660506" cy="889611"/>
          </a:xfrm>
          <a:prstGeom prst="rect">
            <a:avLst/>
          </a:prstGeom>
          <a:solidFill>
            <a:schemeClr val="accent3">
              <a:lumMod val="40000"/>
              <a:lumOff val="6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CFG</a:t>
            </a:r>
            <a:endParaRPr kumimoji="1" lang="zh-CN" altLang="en-US" sz="1400" b="1" dirty="0">
              <a:solidFill>
                <a:schemeClr val="tx1"/>
              </a:solidFill>
              <a:latin typeface="Candara"/>
              <a:cs typeface="Candara"/>
            </a:endParaRPr>
          </a:p>
        </p:txBody>
      </p:sp>
      <p:sp>
        <p:nvSpPr>
          <p:cNvPr id="17" name="矩形 19"/>
          <p:cNvSpPr/>
          <p:nvPr/>
        </p:nvSpPr>
        <p:spPr>
          <a:xfrm>
            <a:off x="5322985" y="3369852"/>
            <a:ext cx="1409426" cy="884931"/>
          </a:xfrm>
          <a:prstGeom prst="rect">
            <a:avLst/>
          </a:prstGeom>
          <a:solidFill>
            <a:schemeClr val="bg1">
              <a:lumMod val="85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Intel PT Compatible Reconstruction</a:t>
            </a:r>
            <a:endParaRPr kumimoji="1" lang="zh-CN" altLang="en-US" sz="1400" b="1" dirty="0">
              <a:solidFill>
                <a:schemeClr val="tx1"/>
              </a:solidFill>
              <a:latin typeface="Candara"/>
              <a:cs typeface="Candara"/>
            </a:endParaRPr>
          </a:p>
        </p:txBody>
      </p:sp>
      <p:sp>
        <p:nvSpPr>
          <p:cNvPr id="18" name="矩形 23"/>
          <p:cNvSpPr/>
          <p:nvPr/>
        </p:nvSpPr>
        <p:spPr>
          <a:xfrm>
            <a:off x="7181195" y="3369852"/>
            <a:ext cx="789984" cy="884931"/>
          </a:xfrm>
          <a:prstGeom prst="rect">
            <a:avLst/>
          </a:prstGeom>
          <a:solidFill>
            <a:schemeClr val="accent3">
              <a:lumMod val="60000"/>
              <a:lumOff val="4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a:solidFill>
                  <a:schemeClr val="tx1"/>
                </a:solidFill>
                <a:latin typeface="Candara"/>
                <a:cs typeface="Candara"/>
              </a:rPr>
              <a:t>ITC-CFG</a:t>
            </a:r>
            <a:endParaRPr kumimoji="1" lang="zh-CN" altLang="en-US" sz="1400" b="1" dirty="0">
              <a:solidFill>
                <a:schemeClr val="tx1"/>
              </a:solidFill>
              <a:latin typeface="Candara"/>
              <a:cs typeface="Candara"/>
            </a:endParaRPr>
          </a:p>
        </p:txBody>
      </p:sp>
      <p:cxnSp>
        <p:nvCxnSpPr>
          <p:cNvPr id="19" name="直线箭头连接符 26"/>
          <p:cNvCxnSpPr>
            <a:stCxn id="10" idx="3"/>
            <a:endCxn id="16" idx="1"/>
          </p:cNvCxnSpPr>
          <p:nvPr/>
        </p:nvCxnSpPr>
        <p:spPr>
          <a:xfrm>
            <a:off x="3805791" y="3812318"/>
            <a:ext cx="429575" cy="2340"/>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直线箭头连接符 29"/>
          <p:cNvCxnSpPr>
            <a:stCxn id="16" idx="3"/>
            <a:endCxn id="17" idx="1"/>
          </p:cNvCxnSpPr>
          <p:nvPr/>
        </p:nvCxnSpPr>
        <p:spPr>
          <a:xfrm flipV="1">
            <a:off x="4895872" y="3812318"/>
            <a:ext cx="427113" cy="2340"/>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 name="直线箭头连接符 43"/>
          <p:cNvCxnSpPr>
            <a:stCxn id="17" idx="3"/>
            <a:endCxn id="18" idx="1"/>
          </p:cNvCxnSpPr>
          <p:nvPr/>
        </p:nvCxnSpPr>
        <p:spPr>
          <a:xfrm>
            <a:off x="6732411" y="3812318"/>
            <a:ext cx="448783" cy="0"/>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直线箭头连接符 46"/>
          <p:cNvCxnSpPr>
            <a:stCxn id="11" idx="3"/>
            <a:endCxn id="12" idx="1"/>
          </p:cNvCxnSpPr>
          <p:nvPr/>
        </p:nvCxnSpPr>
        <p:spPr>
          <a:xfrm>
            <a:off x="4497497" y="5025535"/>
            <a:ext cx="731405" cy="0"/>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 name="肘形连接符 49"/>
          <p:cNvCxnSpPr>
            <a:stCxn id="18" idx="2"/>
          </p:cNvCxnSpPr>
          <p:nvPr/>
        </p:nvCxnSpPr>
        <p:spPr>
          <a:xfrm rot="5400000">
            <a:off x="6650289" y="4099637"/>
            <a:ext cx="770752" cy="1081043"/>
          </a:xfrm>
          <a:prstGeom prst="bentConnector2">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19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par>
                                <p:cTn id="8" presetID="18" presetClass="entr" presetSubtype="3"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upRight)">
                                      <p:cBhvr>
                                        <p:cTn id="10" dur="500"/>
                                        <p:tgtEl>
                                          <p:spTgt spid="13"/>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Right)">
                                      <p:cBhvr>
                                        <p:cTn id="13" dur="500"/>
                                        <p:tgtEl>
                                          <p:spTgt spid="10"/>
                                        </p:tgtEl>
                                      </p:cBhvr>
                                    </p:animEffect>
                                  </p:childTnLst>
                                </p:cTn>
                              </p:par>
                              <p:par>
                                <p:cTn id="14" presetID="18" presetClass="entr" presetSubtype="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strips(downRight)">
                                      <p:cBhvr>
                                        <p:cTn id="16" dur="500"/>
                                        <p:tgtEl>
                                          <p:spTgt spid="19"/>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downRigh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trips(downRight)">
                                      <p:cBhvr>
                                        <p:cTn id="24" dur="500"/>
                                        <p:tgtEl>
                                          <p:spTgt spid="20"/>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Right)">
                                      <p:cBhvr>
                                        <p:cTn id="27" dur="500"/>
                                        <p:tgtEl>
                                          <p:spTgt spid="17"/>
                                        </p:tgtEl>
                                      </p:cBhvr>
                                    </p:animEffect>
                                  </p:childTnLst>
                                </p:cTn>
                              </p:par>
                              <p:par>
                                <p:cTn id="28" presetID="18" presetClass="entr" presetSubtype="6"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strips(downRight)">
                                      <p:cBhvr>
                                        <p:cTn id="30" dur="500"/>
                                        <p:tgtEl>
                                          <p:spTgt spid="21"/>
                                        </p:tgtEl>
                                      </p:cBhvr>
                                    </p:animEffect>
                                  </p:childTnLst>
                                </p:cTn>
                              </p:par>
                              <p:par>
                                <p:cTn id="31" presetID="18" presetClass="entr" presetSubtype="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trips(downRigh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trips(downRight)">
                                      <p:cBhvr>
                                        <p:cTn id="38" dur="500"/>
                                        <p:tgtEl>
                                          <p:spTgt spid="15"/>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strips(downRight)">
                                      <p:cBhvr>
                                        <p:cTn id="41" dur="500"/>
                                        <p:tgtEl>
                                          <p:spTgt spid="11"/>
                                        </p:tgtEl>
                                      </p:cBhvr>
                                    </p:animEffect>
                                  </p:childTnLst>
                                </p:cTn>
                              </p:par>
                              <p:par>
                                <p:cTn id="42" presetID="18" presetClass="entr" presetSubtype="6"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strips(downRight)">
                                      <p:cBhvr>
                                        <p:cTn id="44" dur="500"/>
                                        <p:tgtEl>
                                          <p:spTgt spid="22"/>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trips(downRight)">
                                      <p:cBhvr>
                                        <p:cTn id="47" dur="500"/>
                                        <p:tgtEl>
                                          <p:spTgt spid="12"/>
                                        </p:tgtEl>
                                      </p:cBhvr>
                                    </p:animEffect>
                                  </p:childTnLst>
                                </p:cTn>
                              </p:par>
                              <p:par>
                                <p:cTn id="48" presetID="18" presetClass="entr" presetSubtype="12"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strips(downLeft)">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ITC-CFG Construction Example</a:t>
            </a:r>
            <a:endParaRPr lang="zh-CN" altLang="en-US" dirty="0"/>
          </a:p>
        </p:txBody>
      </p:sp>
      <p:sp>
        <p:nvSpPr>
          <p:cNvPr id="3" name="内容占位符 2"/>
          <p:cNvSpPr>
            <a:spLocks noGrp="1"/>
          </p:cNvSpPr>
          <p:nvPr>
            <p:ph idx="1"/>
          </p:nvPr>
        </p:nvSpPr>
        <p:spPr/>
        <p:txBody>
          <a:bodyPr>
            <a:normAutofit/>
          </a:bodyPr>
          <a:lstStyle/>
          <a:p>
            <a:r>
              <a:rPr lang="en-US" altLang="zh-CN" sz="2400" dirty="0"/>
              <a:t>IPT traced data can be directly matched on the ITC-CFG</a:t>
            </a:r>
          </a:p>
          <a:p>
            <a:endParaRPr lang="zh-CN" altLang="en-US" sz="24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72</a:t>
            </a:fld>
            <a:endParaRPr lang="zh-CN" altLang="en-US"/>
          </a:p>
        </p:txBody>
      </p:sp>
      <p:grpSp>
        <p:nvGrpSpPr>
          <p:cNvPr id="5" name="组 5"/>
          <p:cNvGrpSpPr/>
          <p:nvPr/>
        </p:nvGrpSpPr>
        <p:grpSpPr>
          <a:xfrm>
            <a:off x="2475348" y="2059856"/>
            <a:ext cx="513738" cy="462338"/>
            <a:chOff x="1171319" y="1491808"/>
            <a:chExt cx="497628" cy="505488"/>
          </a:xfrm>
        </p:grpSpPr>
        <p:sp>
          <p:nvSpPr>
            <p:cNvPr id="6" name="矩形 1"/>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BB-1</a:t>
              </a:r>
              <a:endParaRPr kumimoji="1" lang="zh-CN" altLang="en-US" sz="1167" b="1" dirty="0">
                <a:solidFill>
                  <a:srgbClr val="000000"/>
                </a:solidFill>
                <a:latin typeface="Candara"/>
                <a:cs typeface="Candara"/>
              </a:endParaRPr>
            </a:p>
          </p:txBody>
        </p:sp>
        <p:cxnSp>
          <p:nvCxnSpPr>
            <p:cNvPr id="7" name="直线连接符 3"/>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4"/>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组 10"/>
          <p:cNvGrpSpPr/>
          <p:nvPr/>
        </p:nvGrpSpPr>
        <p:grpSpPr>
          <a:xfrm>
            <a:off x="1976468" y="2813579"/>
            <a:ext cx="513738" cy="462338"/>
            <a:chOff x="1171319" y="1491808"/>
            <a:chExt cx="497628" cy="505488"/>
          </a:xfrm>
        </p:grpSpPr>
        <p:sp>
          <p:nvSpPr>
            <p:cNvPr id="10" name="矩形 11"/>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BB-2</a:t>
              </a:r>
              <a:endParaRPr kumimoji="1" lang="zh-CN" altLang="en-US" sz="1167" b="1" dirty="0">
                <a:solidFill>
                  <a:srgbClr val="000000"/>
                </a:solidFill>
                <a:latin typeface="Candara"/>
                <a:cs typeface="Candara"/>
              </a:endParaRPr>
            </a:p>
          </p:txBody>
        </p:sp>
        <p:cxnSp>
          <p:nvCxnSpPr>
            <p:cNvPr id="11" name="直线连接符 12"/>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13"/>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 name="组 14"/>
          <p:cNvGrpSpPr/>
          <p:nvPr/>
        </p:nvGrpSpPr>
        <p:grpSpPr>
          <a:xfrm>
            <a:off x="3122661" y="2806376"/>
            <a:ext cx="513738" cy="462338"/>
            <a:chOff x="1171319" y="1491808"/>
            <a:chExt cx="497628" cy="505488"/>
          </a:xfrm>
        </p:grpSpPr>
        <p:sp>
          <p:nvSpPr>
            <p:cNvPr id="14" name="矩形 15"/>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BB-3</a:t>
              </a:r>
              <a:endParaRPr kumimoji="1" lang="zh-CN" altLang="en-US" sz="1167" b="1" dirty="0">
                <a:solidFill>
                  <a:srgbClr val="000000"/>
                </a:solidFill>
                <a:latin typeface="Candara"/>
                <a:cs typeface="Candara"/>
              </a:endParaRPr>
            </a:p>
          </p:txBody>
        </p:sp>
        <p:cxnSp>
          <p:nvCxnSpPr>
            <p:cNvPr id="15" name="直线连接符 16"/>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17"/>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7" name="组 18"/>
          <p:cNvGrpSpPr/>
          <p:nvPr/>
        </p:nvGrpSpPr>
        <p:grpSpPr>
          <a:xfrm>
            <a:off x="1492674" y="3567303"/>
            <a:ext cx="513738" cy="462338"/>
            <a:chOff x="1171319" y="1491808"/>
            <a:chExt cx="497628" cy="505488"/>
          </a:xfrm>
        </p:grpSpPr>
        <p:sp>
          <p:nvSpPr>
            <p:cNvPr id="18" name="矩形 19"/>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BB-4</a:t>
              </a:r>
              <a:endParaRPr kumimoji="1" lang="zh-CN" altLang="en-US" sz="1167" b="1" dirty="0">
                <a:solidFill>
                  <a:srgbClr val="000000"/>
                </a:solidFill>
                <a:latin typeface="Candara"/>
                <a:cs typeface="Candara"/>
              </a:endParaRPr>
            </a:p>
          </p:txBody>
        </p:sp>
        <p:cxnSp>
          <p:nvCxnSpPr>
            <p:cNvPr id="19" name="直线连接符 20"/>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21"/>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1" name="组 22"/>
          <p:cNvGrpSpPr/>
          <p:nvPr/>
        </p:nvGrpSpPr>
        <p:grpSpPr>
          <a:xfrm>
            <a:off x="2211904" y="3560099"/>
            <a:ext cx="513738" cy="462338"/>
            <a:chOff x="1171319" y="1491808"/>
            <a:chExt cx="497628" cy="505488"/>
          </a:xfrm>
        </p:grpSpPr>
        <p:sp>
          <p:nvSpPr>
            <p:cNvPr id="22" name="矩形 23"/>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BB-5</a:t>
              </a:r>
              <a:endParaRPr kumimoji="1" lang="zh-CN" altLang="en-US" sz="1167" b="1" dirty="0">
                <a:solidFill>
                  <a:srgbClr val="000000"/>
                </a:solidFill>
                <a:latin typeface="Candara"/>
                <a:cs typeface="Candara"/>
              </a:endParaRPr>
            </a:p>
          </p:txBody>
        </p:sp>
        <p:cxnSp>
          <p:nvCxnSpPr>
            <p:cNvPr id="23" name="直线连接符 24"/>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5"/>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5" name="组 26"/>
          <p:cNvGrpSpPr/>
          <p:nvPr/>
        </p:nvGrpSpPr>
        <p:grpSpPr>
          <a:xfrm>
            <a:off x="2933122" y="3567303"/>
            <a:ext cx="513738" cy="462338"/>
            <a:chOff x="1171319" y="1491808"/>
            <a:chExt cx="497628" cy="505488"/>
          </a:xfrm>
        </p:grpSpPr>
        <p:sp>
          <p:nvSpPr>
            <p:cNvPr id="26" name="矩形 27"/>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BB-6</a:t>
              </a:r>
              <a:endParaRPr kumimoji="1" lang="zh-CN" altLang="en-US" sz="1167" b="1" dirty="0">
                <a:solidFill>
                  <a:srgbClr val="000000"/>
                </a:solidFill>
                <a:latin typeface="Candara"/>
                <a:cs typeface="Candara"/>
              </a:endParaRPr>
            </a:p>
          </p:txBody>
        </p:sp>
        <p:cxnSp>
          <p:nvCxnSpPr>
            <p:cNvPr id="27" name="直线连接符 28"/>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直线连接符 29"/>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9" name="组 30"/>
          <p:cNvGrpSpPr/>
          <p:nvPr/>
        </p:nvGrpSpPr>
        <p:grpSpPr>
          <a:xfrm>
            <a:off x="1359105" y="4341359"/>
            <a:ext cx="513738" cy="462338"/>
            <a:chOff x="1171319" y="1491808"/>
            <a:chExt cx="497628" cy="505488"/>
          </a:xfrm>
        </p:grpSpPr>
        <p:sp>
          <p:nvSpPr>
            <p:cNvPr id="30" name="矩形 31"/>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BB-7</a:t>
              </a:r>
              <a:endParaRPr kumimoji="1" lang="zh-CN" altLang="en-US" sz="1167" b="1" dirty="0">
                <a:solidFill>
                  <a:srgbClr val="000000"/>
                </a:solidFill>
                <a:latin typeface="Candara"/>
                <a:cs typeface="Candara"/>
              </a:endParaRPr>
            </a:p>
          </p:txBody>
        </p:sp>
        <p:cxnSp>
          <p:nvCxnSpPr>
            <p:cNvPr id="31" name="直线连接符 32"/>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直线连接符 33"/>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3" name="组 34"/>
          <p:cNvGrpSpPr/>
          <p:nvPr/>
        </p:nvGrpSpPr>
        <p:grpSpPr>
          <a:xfrm>
            <a:off x="2080324" y="4341359"/>
            <a:ext cx="513738" cy="462338"/>
            <a:chOff x="1171319" y="1491808"/>
            <a:chExt cx="497628" cy="505488"/>
          </a:xfrm>
        </p:grpSpPr>
        <p:sp>
          <p:nvSpPr>
            <p:cNvPr id="34" name="矩形 35"/>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BB-8</a:t>
              </a:r>
              <a:endParaRPr kumimoji="1" lang="zh-CN" altLang="en-US" sz="1167" b="1" dirty="0">
                <a:solidFill>
                  <a:srgbClr val="000000"/>
                </a:solidFill>
                <a:latin typeface="Candara"/>
                <a:cs typeface="Candara"/>
              </a:endParaRPr>
            </a:p>
          </p:txBody>
        </p:sp>
        <p:cxnSp>
          <p:nvCxnSpPr>
            <p:cNvPr id="35" name="直线连接符 36"/>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37"/>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7" name="组 38"/>
          <p:cNvGrpSpPr/>
          <p:nvPr/>
        </p:nvGrpSpPr>
        <p:grpSpPr>
          <a:xfrm>
            <a:off x="2809828" y="4341359"/>
            <a:ext cx="513738" cy="462338"/>
            <a:chOff x="1171319" y="1491808"/>
            <a:chExt cx="497628" cy="505488"/>
          </a:xfrm>
        </p:grpSpPr>
        <p:sp>
          <p:nvSpPr>
            <p:cNvPr id="38" name="矩形 39"/>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BB-9</a:t>
              </a:r>
              <a:endParaRPr kumimoji="1" lang="zh-CN" altLang="en-US" sz="1167" b="1" dirty="0">
                <a:solidFill>
                  <a:srgbClr val="000000"/>
                </a:solidFill>
                <a:latin typeface="Candara"/>
                <a:cs typeface="Candara"/>
              </a:endParaRPr>
            </a:p>
          </p:txBody>
        </p:sp>
        <p:cxnSp>
          <p:nvCxnSpPr>
            <p:cNvPr id="39" name="直线连接符 40"/>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41"/>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1" name="组 42"/>
          <p:cNvGrpSpPr/>
          <p:nvPr/>
        </p:nvGrpSpPr>
        <p:grpSpPr>
          <a:xfrm>
            <a:off x="3615834" y="4341359"/>
            <a:ext cx="513738" cy="462338"/>
            <a:chOff x="1171319" y="1491808"/>
            <a:chExt cx="497628" cy="505488"/>
          </a:xfrm>
        </p:grpSpPr>
        <p:sp>
          <p:nvSpPr>
            <p:cNvPr id="42" name="矩形 43"/>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BB-10</a:t>
              </a:r>
              <a:endParaRPr kumimoji="1" lang="zh-CN" altLang="en-US" sz="1167" b="1" dirty="0">
                <a:solidFill>
                  <a:srgbClr val="000000"/>
                </a:solidFill>
                <a:latin typeface="Candara"/>
                <a:cs typeface="Candara"/>
              </a:endParaRPr>
            </a:p>
          </p:txBody>
        </p:sp>
        <p:cxnSp>
          <p:nvCxnSpPr>
            <p:cNvPr id="43" name="直线连接符 44"/>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5"/>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5" name="直线箭头连接符 46"/>
          <p:cNvCxnSpPr>
            <a:stCxn id="6" idx="2"/>
            <a:endCxn id="10" idx="0"/>
          </p:cNvCxnSpPr>
          <p:nvPr/>
        </p:nvCxnSpPr>
        <p:spPr>
          <a:xfrm flipH="1">
            <a:off x="2231045" y="2522194"/>
            <a:ext cx="498880" cy="291386"/>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直线箭头连接符 49"/>
          <p:cNvCxnSpPr>
            <a:stCxn id="6" idx="2"/>
            <a:endCxn id="14" idx="0"/>
          </p:cNvCxnSpPr>
          <p:nvPr/>
        </p:nvCxnSpPr>
        <p:spPr>
          <a:xfrm>
            <a:off x="2729925" y="2522194"/>
            <a:ext cx="647313" cy="284183"/>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7" name="直线箭头连接符 52"/>
          <p:cNvCxnSpPr>
            <a:stCxn id="6" idx="2"/>
            <a:endCxn id="22" idx="0"/>
          </p:cNvCxnSpPr>
          <p:nvPr/>
        </p:nvCxnSpPr>
        <p:spPr>
          <a:xfrm flipH="1">
            <a:off x="2466481" y="2522194"/>
            <a:ext cx="263444" cy="1037906"/>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直线箭头连接符 55"/>
          <p:cNvCxnSpPr>
            <a:stCxn id="18" idx="2"/>
            <a:endCxn id="30" idx="0"/>
          </p:cNvCxnSpPr>
          <p:nvPr/>
        </p:nvCxnSpPr>
        <p:spPr>
          <a:xfrm flipH="1">
            <a:off x="1613683" y="4029640"/>
            <a:ext cx="133569" cy="311718"/>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直线箭头连接符 58"/>
          <p:cNvCxnSpPr>
            <a:stCxn id="18" idx="2"/>
            <a:endCxn id="38" idx="0"/>
          </p:cNvCxnSpPr>
          <p:nvPr/>
        </p:nvCxnSpPr>
        <p:spPr>
          <a:xfrm>
            <a:off x="1747252" y="4029640"/>
            <a:ext cx="1317153" cy="311718"/>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0" name="直线箭头连接符 61"/>
          <p:cNvCxnSpPr>
            <a:stCxn id="22" idx="2"/>
            <a:endCxn id="42" idx="0"/>
          </p:cNvCxnSpPr>
          <p:nvPr/>
        </p:nvCxnSpPr>
        <p:spPr>
          <a:xfrm>
            <a:off x="2466481" y="4022437"/>
            <a:ext cx="1403931" cy="318922"/>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直线箭头连接符 64"/>
          <p:cNvCxnSpPr>
            <a:stCxn id="26" idx="2"/>
            <a:endCxn id="38" idx="0"/>
          </p:cNvCxnSpPr>
          <p:nvPr/>
        </p:nvCxnSpPr>
        <p:spPr>
          <a:xfrm flipH="1">
            <a:off x="3064406" y="4029640"/>
            <a:ext cx="123294" cy="311718"/>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2" name="直线箭头连接符 67"/>
          <p:cNvCxnSpPr>
            <a:stCxn id="22" idx="2"/>
            <a:endCxn id="34" idx="0"/>
          </p:cNvCxnSpPr>
          <p:nvPr/>
        </p:nvCxnSpPr>
        <p:spPr>
          <a:xfrm flipH="1">
            <a:off x="2334902" y="4022437"/>
            <a:ext cx="131579" cy="318922"/>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3" name="直线箭头连接符 70"/>
          <p:cNvCxnSpPr>
            <a:stCxn id="14" idx="2"/>
            <a:endCxn id="26" idx="0"/>
          </p:cNvCxnSpPr>
          <p:nvPr/>
        </p:nvCxnSpPr>
        <p:spPr>
          <a:xfrm flipH="1">
            <a:off x="3187700" y="3268714"/>
            <a:ext cx="189539" cy="298589"/>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4" name="直线箭头连接符 73"/>
          <p:cNvCxnSpPr>
            <a:stCxn id="14" idx="2"/>
            <a:endCxn id="42" idx="0"/>
          </p:cNvCxnSpPr>
          <p:nvPr/>
        </p:nvCxnSpPr>
        <p:spPr>
          <a:xfrm>
            <a:off x="3377239" y="3268713"/>
            <a:ext cx="493173" cy="1072645"/>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5" name="直线箭头连接符 76"/>
          <p:cNvCxnSpPr>
            <a:stCxn id="10" idx="2"/>
            <a:endCxn id="18" idx="0"/>
          </p:cNvCxnSpPr>
          <p:nvPr/>
        </p:nvCxnSpPr>
        <p:spPr>
          <a:xfrm flipH="1">
            <a:off x="1747252" y="3275917"/>
            <a:ext cx="483793" cy="291386"/>
          </a:xfrm>
          <a:prstGeom prst="straightConnector1">
            <a:avLst/>
          </a:prstGeom>
          <a:ln w="127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56" name="文本框 79"/>
          <p:cNvSpPr txBox="1"/>
          <p:nvPr/>
        </p:nvSpPr>
        <p:spPr>
          <a:xfrm>
            <a:off x="3564919" y="3530363"/>
            <a:ext cx="282646" cy="271934"/>
          </a:xfrm>
          <a:prstGeom prst="rect">
            <a:avLst/>
          </a:prstGeom>
          <a:noFill/>
        </p:spPr>
        <p:txBody>
          <a:bodyPr wrap="square" rtlCol="0">
            <a:spAutoFit/>
          </a:bodyPr>
          <a:lstStyle/>
          <a:p>
            <a:r>
              <a:rPr kumimoji="1" lang="en-US" altLang="zh-CN" sz="1167" b="1" dirty="0">
                <a:latin typeface="Candara"/>
                <a:cs typeface="Candara"/>
              </a:rPr>
              <a:t>N</a:t>
            </a:r>
            <a:endParaRPr kumimoji="1" lang="zh-CN" altLang="en-US" sz="1167" b="1" dirty="0">
              <a:latin typeface="Candara"/>
              <a:cs typeface="Candara"/>
            </a:endParaRPr>
          </a:p>
        </p:txBody>
      </p:sp>
      <p:sp>
        <p:nvSpPr>
          <p:cNvPr id="57" name="文本框 80"/>
          <p:cNvSpPr txBox="1"/>
          <p:nvPr/>
        </p:nvSpPr>
        <p:spPr>
          <a:xfrm>
            <a:off x="3035878" y="3237891"/>
            <a:ext cx="282646" cy="271934"/>
          </a:xfrm>
          <a:prstGeom prst="rect">
            <a:avLst/>
          </a:prstGeom>
          <a:noFill/>
        </p:spPr>
        <p:txBody>
          <a:bodyPr wrap="square" rtlCol="0">
            <a:spAutoFit/>
          </a:bodyPr>
          <a:lstStyle/>
          <a:p>
            <a:r>
              <a:rPr kumimoji="1" lang="en-US" altLang="zh-CN" sz="1167" b="1" dirty="0">
                <a:latin typeface="Candara"/>
                <a:cs typeface="Candara"/>
              </a:rPr>
              <a:t>T</a:t>
            </a:r>
            <a:endParaRPr kumimoji="1" lang="zh-CN" altLang="en-US" sz="1167" b="1" dirty="0">
              <a:latin typeface="Candara"/>
              <a:cs typeface="Candara"/>
            </a:endParaRPr>
          </a:p>
        </p:txBody>
      </p:sp>
      <p:grpSp>
        <p:nvGrpSpPr>
          <p:cNvPr id="58" name="组 81"/>
          <p:cNvGrpSpPr/>
          <p:nvPr/>
        </p:nvGrpSpPr>
        <p:grpSpPr>
          <a:xfrm>
            <a:off x="5381133" y="2813579"/>
            <a:ext cx="513738" cy="462338"/>
            <a:chOff x="1171319" y="1491808"/>
            <a:chExt cx="497628" cy="505488"/>
          </a:xfrm>
        </p:grpSpPr>
        <p:sp>
          <p:nvSpPr>
            <p:cNvPr id="59" name="矩形 82"/>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BB-2</a:t>
              </a:r>
              <a:endParaRPr kumimoji="1" lang="zh-CN" altLang="en-US" sz="1167" b="1" dirty="0">
                <a:solidFill>
                  <a:srgbClr val="000000"/>
                </a:solidFill>
                <a:latin typeface="Candara"/>
                <a:cs typeface="Candara"/>
              </a:endParaRPr>
            </a:p>
          </p:txBody>
        </p:sp>
        <p:cxnSp>
          <p:nvCxnSpPr>
            <p:cNvPr id="60" name="直线连接符 83"/>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84"/>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2" name="组 85"/>
          <p:cNvGrpSpPr/>
          <p:nvPr/>
        </p:nvGrpSpPr>
        <p:grpSpPr>
          <a:xfrm>
            <a:off x="6177976" y="2806376"/>
            <a:ext cx="513738" cy="462338"/>
            <a:chOff x="1171319" y="1491808"/>
            <a:chExt cx="497628" cy="505488"/>
          </a:xfrm>
        </p:grpSpPr>
        <p:sp>
          <p:nvSpPr>
            <p:cNvPr id="63" name="矩形 86"/>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BB-3</a:t>
              </a:r>
              <a:endParaRPr kumimoji="1" lang="zh-CN" altLang="en-US" sz="1167" b="1" dirty="0">
                <a:solidFill>
                  <a:srgbClr val="000000"/>
                </a:solidFill>
                <a:latin typeface="Candara"/>
                <a:cs typeface="Candara"/>
              </a:endParaRPr>
            </a:p>
          </p:txBody>
        </p:sp>
        <p:cxnSp>
          <p:nvCxnSpPr>
            <p:cNvPr id="64" name="直线连接符 87"/>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88"/>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6" name="组 89"/>
          <p:cNvGrpSpPr/>
          <p:nvPr/>
        </p:nvGrpSpPr>
        <p:grpSpPr>
          <a:xfrm>
            <a:off x="6983097" y="2813579"/>
            <a:ext cx="513738" cy="462338"/>
            <a:chOff x="1171319" y="1491808"/>
            <a:chExt cx="497628" cy="505488"/>
          </a:xfrm>
        </p:grpSpPr>
        <p:sp>
          <p:nvSpPr>
            <p:cNvPr id="67" name="矩形 90"/>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BB-5</a:t>
              </a:r>
              <a:endParaRPr kumimoji="1" lang="zh-CN" altLang="en-US" sz="1167" b="1" dirty="0">
                <a:solidFill>
                  <a:srgbClr val="000000"/>
                </a:solidFill>
                <a:latin typeface="Candara"/>
                <a:cs typeface="Candara"/>
              </a:endParaRPr>
            </a:p>
          </p:txBody>
        </p:sp>
        <p:cxnSp>
          <p:nvCxnSpPr>
            <p:cNvPr id="68" name="直线连接符 91"/>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92"/>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0" name="组 93"/>
          <p:cNvGrpSpPr/>
          <p:nvPr/>
        </p:nvGrpSpPr>
        <p:grpSpPr>
          <a:xfrm>
            <a:off x="5262428" y="4334155"/>
            <a:ext cx="513738" cy="462338"/>
            <a:chOff x="1171319" y="1491808"/>
            <a:chExt cx="497628" cy="505488"/>
          </a:xfrm>
        </p:grpSpPr>
        <p:sp>
          <p:nvSpPr>
            <p:cNvPr id="71" name="矩形 94"/>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BB-7</a:t>
              </a:r>
              <a:endParaRPr kumimoji="1" lang="zh-CN" altLang="en-US" sz="1167" b="1" dirty="0">
                <a:solidFill>
                  <a:srgbClr val="000000"/>
                </a:solidFill>
                <a:latin typeface="Candara"/>
                <a:cs typeface="Candara"/>
              </a:endParaRPr>
            </a:p>
          </p:txBody>
        </p:sp>
        <p:cxnSp>
          <p:nvCxnSpPr>
            <p:cNvPr id="72" name="直线连接符 95"/>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96"/>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4" name="组 97"/>
          <p:cNvGrpSpPr/>
          <p:nvPr/>
        </p:nvGrpSpPr>
        <p:grpSpPr>
          <a:xfrm>
            <a:off x="6189125" y="4334155"/>
            <a:ext cx="513738" cy="462338"/>
            <a:chOff x="1171319" y="1491808"/>
            <a:chExt cx="497628" cy="505488"/>
          </a:xfrm>
        </p:grpSpPr>
        <p:sp>
          <p:nvSpPr>
            <p:cNvPr id="75" name="矩形 98"/>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BB-9</a:t>
              </a:r>
              <a:endParaRPr kumimoji="1" lang="zh-CN" altLang="en-US" sz="1167" b="1" dirty="0">
                <a:solidFill>
                  <a:srgbClr val="000000"/>
                </a:solidFill>
                <a:latin typeface="Candara"/>
                <a:cs typeface="Candara"/>
              </a:endParaRPr>
            </a:p>
          </p:txBody>
        </p:sp>
        <p:cxnSp>
          <p:nvCxnSpPr>
            <p:cNvPr id="76" name="直线连接符 99"/>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100"/>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8" name="组 101"/>
          <p:cNvGrpSpPr/>
          <p:nvPr/>
        </p:nvGrpSpPr>
        <p:grpSpPr>
          <a:xfrm>
            <a:off x="7128707" y="4334155"/>
            <a:ext cx="513738" cy="462338"/>
            <a:chOff x="1171319" y="1491808"/>
            <a:chExt cx="497628" cy="505488"/>
          </a:xfrm>
        </p:grpSpPr>
        <p:sp>
          <p:nvSpPr>
            <p:cNvPr id="79" name="矩形 102"/>
            <p:cNvSpPr/>
            <p:nvPr/>
          </p:nvSpPr>
          <p:spPr>
            <a:xfrm>
              <a:off x="1171319" y="1491808"/>
              <a:ext cx="493188" cy="50548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solidFill>
                    <a:srgbClr val="000000"/>
                  </a:solidFill>
                  <a:latin typeface="Candara"/>
                  <a:cs typeface="Candara"/>
                </a:rPr>
                <a:t>BB-10</a:t>
              </a:r>
              <a:endParaRPr kumimoji="1" lang="zh-CN" altLang="en-US" sz="1167" b="1" dirty="0">
                <a:solidFill>
                  <a:srgbClr val="000000"/>
                </a:solidFill>
                <a:latin typeface="Candara"/>
                <a:cs typeface="Candara"/>
              </a:endParaRPr>
            </a:p>
          </p:txBody>
        </p:sp>
        <p:cxnSp>
          <p:nvCxnSpPr>
            <p:cNvPr id="80" name="直线连接符 103"/>
            <p:cNvCxnSpPr/>
            <p:nvPr/>
          </p:nvCxnSpPr>
          <p:spPr>
            <a:xfrm>
              <a:off x="1171319" y="1491808"/>
              <a:ext cx="493188" cy="0"/>
            </a:xfrm>
            <a:prstGeom prst="lin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104"/>
            <p:cNvCxnSpPr/>
            <p:nvPr/>
          </p:nvCxnSpPr>
          <p:spPr>
            <a:xfrm>
              <a:off x="1175759" y="1989420"/>
              <a:ext cx="493188"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82" name="直线箭头连接符 105"/>
          <p:cNvCxnSpPr>
            <a:stCxn id="59" idx="0"/>
            <a:endCxn id="71" idx="0"/>
          </p:cNvCxnSpPr>
          <p:nvPr/>
        </p:nvCxnSpPr>
        <p:spPr>
          <a:xfrm flipH="1">
            <a:off x="5517005" y="2813580"/>
            <a:ext cx="118705" cy="1520576"/>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3" name="直线箭头连接符 108"/>
          <p:cNvCxnSpPr>
            <a:stCxn id="59" idx="0"/>
            <a:endCxn id="75" idx="0"/>
          </p:cNvCxnSpPr>
          <p:nvPr/>
        </p:nvCxnSpPr>
        <p:spPr>
          <a:xfrm>
            <a:off x="5635710" y="2813580"/>
            <a:ext cx="807993" cy="1520576"/>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4" name="直线箭头连接符 111"/>
          <p:cNvCxnSpPr>
            <a:stCxn id="63" idx="0"/>
            <a:endCxn id="75" idx="0"/>
          </p:cNvCxnSpPr>
          <p:nvPr/>
        </p:nvCxnSpPr>
        <p:spPr>
          <a:xfrm>
            <a:off x="6432554" y="2806376"/>
            <a:ext cx="11149" cy="1527779"/>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5" name="直线箭头连接符 114"/>
          <p:cNvCxnSpPr>
            <a:stCxn id="67" idx="0"/>
            <a:endCxn id="79" idx="0"/>
          </p:cNvCxnSpPr>
          <p:nvPr/>
        </p:nvCxnSpPr>
        <p:spPr>
          <a:xfrm>
            <a:off x="7237674" y="2813580"/>
            <a:ext cx="145610" cy="1520576"/>
          </a:xfrm>
          <a:prstGeom prst="straightConnector1">
            <a:avLst/>
          </a:prstGeom>
          <a:ln w="12700" cmpd="sng">
            <a:solidFill>
              <a:schemeClr val="tx1"/>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86" name="右箭头 117"/>
          <p:cNvSpPr/>
          <p:nvPr/>
        </p:nvSpPr>
        <p:spPr>
          <a:xfrm>
            <a:off x="4170673" y="3409481"/>
            <a:ext cx="817404" cy="373363"/>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87" name="文本框 118"/>
          <p:cNvSpPr txBox="1"/>
          <p:nvPr/>
        </p:nvSpPr>
        <p:spPr>
          <a:xfrm>
            <a:off x="1882155" y="5072228"/>
            <a:ext cx="1661754" cy="297454"/>
          </a:xfrm>
          <a:prstGeom prst="rect">
            <a:avLst/>
          </a:prstGeom>
          <a:noFill/>
        </p:spPr>
        <p:txBody>
          <a:bodyPr wrap="square" rtlCol="0">
            <a:spAutoFit/>
          </a:bodyPr>
          <a:lstStyle/>
          <a:p>
            <a:r>
              <a:rPr kumimoji="1" lang="zh-CN" altLang="zh-CN" sz="1333" b="1" dirty="0">
                <a:latin typeface="Candara"/>
                <a:cs typeface="Candara"/>
              </a:rPr>
              <a:t>(</a:t>
            </a:r>
            <a:r>
              <a:rPr kumimoji="1" lang="en-US" altLang="zh-CN" sz="1333" b="1" dirty="0">
                <a:latin typeface="Candara"/>
                <a:cs typeface="Candara"/>
              </a:rPr>
              <a:t>a).</a:t>
            </a:r>
            <a:r>
              <a:rPr kumimoji="1" lang="zh-CN" altLang="en-US" sz="1333" b="1" dirty="0">
                <a:latin typeface="Candara"/>
                <a:cs typeface="Candara"/>
              </a:rPr>
              <a:t> </a:t>
            </a:r>
            <a:r>
              <a:rPr kumimoji="1" lang="en-US" altLang="zh-CN" sz="1333" b="1" dirty="0">
                <a:latin typeface="Candara"/>
                <a:cs typeface="Candara"/>
              </a:rPr>
              <a:t>Traditional</a:t>
            </a:r>
            <a:r>
              <a:rPr kumimoji="1" lang="zh-CN" altLang="en-US" sz="1333" b="1" dirty="0">
                <a:latin typeface="Candara"/>
                <a:cs typeface="Candara"/>
              </a:rPr>
              <a:t> </a:t>
            </a:r>
            <a:r>
              <a:rPr kumimoji="1" lang="en-US" altLang="zh-CN" sz="1333" b="1" dirty="0">
                <a:latin typeface="Candara"/>
                <a:cs typeface="Candara"/>
              </a:rPr>
              <a:t>CFG</a:t>
            </a:r>
            <a:endParaRPr kumimoji="1" lang="zh-CN" altLang="en-US" sz="1333" b="1" dirty="0">
              <a:latin typeface="Candara"/>
              <a:cs typeface="Candara"/>
            </a:endParaRPr>
          </a:p>
        </p:txBody>
      </p:sp>
      <p:sp>
        <p:nvSpPr>
          <p:cNvPr id="88" name="文本框 119"/>
          <p:cNvSpPr txBox="1"/>
          <p:nvPr/>
        </p:nvSpPr>
        <p:spPr>
          <a:xfrm>
            <a:off x="5905158" y="5072228"/>
            <a:ext cx="1082523" cy="297454"/>
          </a:xfrm>
          <a:prstGeom prst="rect">
            <a:avLst/>
          </a:prstGeom>
          <a:noFill/>
        </p:spPr>
        <p:txBody>
          <a:bodyPr wrap="square" rtlCol="0">
            <a:spAutoFit/>
          </a:bodyPr>
          <a:lstStyle/>
          <a:p>
            <a:r>
              <a:rPr kumimoji="1" lang="zh-CN" altLang="zh-CN" sz="1333" b="1" dirty="0">
                <a:latin typeface="Candara"/>
                <a:cs typeface="Candara"/>
              </a:rPr>
              <a:t>(</a:t>
            </a:r>
            <a:r>
              <a:rPr kumimoji="1" lang="en-US" altLang="zh-CN" sz="1333" b="1" dirty="0">
                <a:latin typeface="Candara"/>
                <a:cs typeface="Candara"/>
              </a:rPr>
              <a:t>b).</a:t>
            </a:r>
            <a:r>
              <a:rPr kumimoji="1" lang="zh-CN" altLang="en-US" sz="1333" b="1" dirty="0">
                <a:latin typeface="Candara"/>
                <a:cs typeface="Candara"/>
              </a:rPr>
              <a:t> </a:t>
            </a:r>
            <a:r>
              <a:rPr kumimoji="1" lang="en-US" altLang="zh-CN" sz="1333" b="1" dirty="0">
                <a:latin typeface="Candara"/>
                <a:cs typeface="Candara"/>
              </a:rPr>
              <a:t>ITC-CFG</a:t>
            </a:r>
            <a:endParaRPr kumimoji="1" lang="zh-CN" altLang="en-US" sz="1333" b="1" dirty="0">
              <a:latin typeface="Candara"/>
              <a:cs typeface="Candara"/>
            </a:endParaRPr>
          </a:p>
        </p:txBody>
      </p:sp>
      <p:sp>
        <p:nvSpPr>
          <p:cNvPr id="91" name="TextBox 59"/>
          <p:cNvSpPr txBox="1"/>
          <p:nvPr/>
        </p:nvSpPr>
        <p:spPr>
          <a:xfrm>
            <a:off x="4156073" y="2057266"/>
            <a:ext cx="1707444" cy="338554"/>
          </a:xfrm>
          <a:prstGeom prst="rect">
            <a:avLst/>
          </a:prstGeom>
          <a:noFill/>
        </p:spPr>
        <p:txBody>
          <a:bodyPr wrap="square" rtlCol="0">
            <a:spAutoFit/>
          </a:bodyPr>
          <a:lstStyle/>
          <a:p>
            <a:r>
              <a:rPr lang="en-US" sz="1600" b="1" dirty="0">
                <a:solidFill>
                  <a:srgbClr val="FF0000"/>
                </a:solidFill>
                <a:latin typeface="Candara"/>
                <a:cs typeface="Candara"/>
              </a:rPr>
              <a:t>Indirect</a:t>
            </a:r>
            <a:r>
              <a:rPr lang="zh-CN" altLang="en-US" sz="1600" b="1" dirty="0">
                <a:solidFill>
                  <a:srgbClr val="FF0000"/>
                </a:solidFill>
                <a:latin typeface="Candara"/>
                <a:cs typeface="Candara"/>
              </a:rPr>
              <a:t> </a:t>
            </a:r>
            <a:r>
              <a:rPr lang="en-US" altLang="zh-CN" sz="1600" b="1" dirty="0">
                <a:solidFill>
                  <a:srgbClr val="FF0000"/>
                </a:solidFill>
                <a:latin typeface="Candara"/>
                <a:cs typeface="Candara"/>
              </a:rPr>
              <a:t>edge</a:t>
            </a:r>
            <a:endParaRPr lang="en-US" sz="1600" b="1" dirty="0">
              <a:solidFill>
                <a:srgbClr val="FF0000"/>
              </a:solidFill>
              <a:latin typeface="Candara"/>
              <a:cs typeface="Candara"/>
            </a:endParaRPr>
          </a:p>
        </p:txBody>
      </p:sp>
      <p:cxnSp>
        <p:nvCxnSpPr>
          <p:cNvPr id="92" name="Straight Arrow Connector 61"/>
          <p:cNvCxnSpPr>
            <a:stCxn id="91" idx="1"/>
          </p:cNvCxnSpPr>
          <p:nvPr/>
        </p:nvCxnSpPr>
        <p:spPr>
          <a:xfrm flipH="1">
            <a:off x="3107557" y="2226543"/>
            <a:ext cx="1048516" cy="374183"/>
          </a:xfrm>
          <a:prstGeom prst="straightConnector1">
            <a:avLst/>
          </a:prstGeom>
          <a:ln w="12700" cmpd="sng">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3" name="TextBox 64"/>
          <p:cNvSpPr txBox="1"/>
          <p:nvPr/>
        </p:nvSpPr>
        <p:spPr>
          <a:xfrm>
            <a:off x="155336" y="2635440"/>
            <a:ext cx="1267718" cy="338554"/>
          </a:xfrm>
          <a:prstGeom prst="rect">
            <a:avLst/>
          </a:prstGeom>
          <a:noFill/>
        </p:spPr>
        <p:txBody>
          <a:bodyPr wrap="square" rtlCol="0">
            <a:spAutoFit/>
          </a:bodyPr>
          <a:lstStyle/>
          <a:p>
            <a:r>
              <a:rPr lang="en-US" sz="1600" b="1" dirty="0">
                <a:solidFill>
                  <a:srgbClr val="FF0000"/>
                </a:solidFill>
                <a:latin typeface="Candara"/>
                <a:cs typeface="Candara"/>
              </a:rPr>
              <a:t>Direct</a:t>
            </a:r>
            <a:r>
              <a:rPr lang="zh-CN" altLang="en-US" sz="1600" b="1" dirty="0">
                <a:solidFill>
                  <a:srgbClr val="FF0000"/>
                </a:solidFill>
                <a:latin typeface="Candara"/>
                <a:cs typeface="Candara"/>
              </a:rPr>
              <a:t> </a:t>
            </a:r>
            <a:r>
              <a:rPr lang="en-US" altLang="zh-CN" sz="1600" b="1" dirty="0">
                <a:solidFill>
                  <a:srgbClr val="FF0000"/>
                </a:solidFill>
                <a:latin typeface="Candara"/>
                <a:cs typeface="Candara"/>
              </a:rPr>
              <a:t>edge</a:t>
            </a:r>
            <a:endParaRPr lang="en-US" sz="1600" b="1" dirty="0">
              <a:solidFill>
                <a:srgbClr val="FF0000"/>
              </a:solidFill>
              <a:latin typeface="Candara"/>
              <a:cs typeface="Candara"/>
            </a:endParaRPr>
          </a:p>
        </p:txBody>
      </p:sp>
      <p:cxnSp>
        <p:nvCxnSpPr>
          <p:cNvPr id="94" name="Straight Arrow Connector 65"/>
          <p:cNvCxnSpPr>
            <a:stCxn id="93" idx="3"/>
          </p:cNvCxnSpPr>
          <p:nvPr/>
        </p:nvCxnSpPr>
        <p:spPr>
          <a:xfrm>
            <a:off x="1423054" y="2804717"/>
            <a:ext cx="459101" cy="576893"/>
          </a:xfrm>
          <a:prstGeom prst="straightConnector1">
            <a:avLst/>
          </a:prstGeom>
          <a:ln w="12700" cmpd="sng">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55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Prevent Return-to-user Attack</a:t>
            </a:r>
            <a:endParaRPr lang="zh-CN" altLang="en-US" dirty="0"/>
          </a:p>
        </p:txBody>
      </p:sp>
      <p:sp>
        <p:nvSpPr>
          <p:cNvPr id="3" name="内容占位符 2"/>
          <p:cNvSpPr>
            <a:spLocks noGrp="1"/>
          </p:cNvSpPr>
          <p:nvPr>
            <p:ph idx="1"/>
          </p:nvPr>
        </p:nvSpPr>
        <p:spPr/>
        <p:txBody>
          <a:bodyPr>
            <a:normAutofit/>
          </a:bodyPr>
          <a:lstStyle/>
          <a:p>
            <a:r>
              <a:rPr lang="en-US" altLang="zh-CN" sz="2400" dirty="0"/>
              <a:t>The CPU will prevent the OS</a:t>
            </a:r>
            <a:br>
              <a:rPr lang="en-US" altLang="zh-CN" sz="2400" dirty="0"/>
            </a:br>
            <a:r>
              <a:rPr lang="en-US" altLang="zh-CN" sz="2400" dirty="0"/>
              <a:t>from executing user-level</a:t>
            </a:r>
            <a:br>
              <a:rPr lang="en-US" altLang="zh-CN" sz="2400" dirty="0"/>
            </a:br>
            <a:r>
              <a:rPr lang="en-US" altLang="zh-CN" sz="2400" dirty="0"/>
              <a:t>instructions</a:t>
            </a:r>
            <a:endParaRPr lang="zh-CN" altLang="en-US" sz="20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8</a:t>
            </a:fld>
            <a:endParaRPr lang="zh-CN" altLang="en-US"/>
          </a:p>
        </p:txBody>
      </p:sp>
      <p:pic>
        <p:nvPicPr>
          <p:cNvPr id="6" name="图片 5"/>
          <p:cNvPicPr>
            <a:picLocks noChangeAspect="1"/>
          </p:cNvPicPr>
          <p:nvPr/>
        </p:nvPicPr>
        <p:blipFill>
          <a:blip r:embed="rId2"/>
          <a:stretch>
            <a:fillRect/>
          </a:stretch>
        </p:blipFill>
        <p:spPr>
          <a:xfrm>
            <a:off x="5322166" y="1129308"/>
            <a:ext cx="3364634" cy="4228703"/>
          </a:xfrm>
          <a:prstGeom prst="rect">
            <a:avLst/>
          </a:prstGeom>
        </p:spPr>
      </p:pic>
    </p:spTree>
    <p:extLst>
      <p:ext uri="{BB962C8B-B14F-4D97-AF65-F5344CB8AC3E}">
        <p14:creationId xmlns:p14="http://schemas.microsoft.com/office/powerpoint/2010/main" val="249106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SMEP CPU Support</a:t>
            </a:r>
            <a:endParaRPr lang="zh-CN" altLang="en-US" dirty="0"/>
          </a:p>
        </p:txBody>
      </p:sp>
      <p:sp>
        <p:nvSpPr>
          <p:cNvPr id="3" name="内容占位符 2"/>
          <p:cNvSpPr>
            <a:spLocks noGrp="1"/>
          </p:cNvSpPr>
          <p:nvPr>
            <p:ph idx="1"/>
          </p:nvPr>
        </p:nvSpPr>
        <p:spPr/>
        <p:txBody>
          <a:bodyPr>
            <a:normAutofit/>
          </a:bodyPr>
          <a:lstStyle/>
          <a:p>
            <a:r>
              <a:rPr lang="en-US" altLang="zh-CN" dirty="0"/>
              <a:t>Desktop processors</a:t>
            </a:r>
          </a:p>
          <a:p>
            <a:pPr lvl="1"/>
            <a:r>
              <a:rPr lang="en-US" altLang="zh-CN" dirty="0"/>
              <a:t>Intel Core: Latest models of i3, i5, i7</a:t>
            </a:r>
          </a:p>
          <a:p>
            <a:pPr lvl="1"/>
            <a:r>
              <a:rPr lang="en-US" altLang="zh-CN" dirty="0"/>
              <a:t>Intel Pentium: G20X0(T) and G21X0(T)</a:t>
            </a:r>
          </a:p>
          <a:p>
            <a:pPr lvl="1"/>
            <a:r>
              <a:rPr lang="en-US" altLang="zh-CN" dirty="0"/>
              <a:t>Intel Celeron: G1610(T), G1620(T) and G1630</a:t>
            </a:r>
          </a:p>
          <a:p>
            <a:r>
              <a:rPr lang="en-US" altLang="zh-CN" dirty="0"/>
              <a:t>Server processors</a:t>
            </a:r>
          </a:p>
          <a:p>
            <a:pPr lvl="1"/>
            <a:r>
              <a:rPr lang="en-US" altLang="zh-CN" dirty="0"/>
              <a:t>Intel Xeon: Latest models of E3, E5, E7</a:t>
            </a:r>
          </a:p>
          <a:p>
            <a:pPr lvl="1"/>
            <a:r>
              <a:rPr lang="en-US" altLang="zh-CN" dirty="0"/>
              <a:t>Intel Pentium: 1403v3 and 1405v2</a:t>
            </a:r>
          </a:p>
          <a:p>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t>9</a:t>
            </a:fld>
            <a:endParaRPr lang="zh-CN" altLang="en-US"/>
          </a:p>
        </p:txBody>
      </p:sp>
    </p:spTree>
    <p:extLst>
      <p:ext uri="{BB962C8B-B14F-4D97-AF65-F5344CB8AC3E}">
        <p14:creationId xmlns:p14="http://schemas.microsoft.com/office/powerpoint/2010/main" val="2446218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4215</TotalTime>
  <Words>3952</Words>
  <Application>Microsoft Office PowerPoint</Application>
  <PresentationFormat>全屏显示(16:10)</PresentationFormat>
  <Paragraphs>633</Paragraphs>
  <Slides>72</Slides>
  <Notes>6</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72</vt:i4>
      </vt:variant>
    </vt:vector>
  </HeadingPairs>
  <TitlesOfParts>
    <vt:vector size="88" baseType="lpstr">
      <vt:lpstr>Adobe 黑体 Std R</vt:lpstr>
      <vt:lpstr>Courier</vt:lpstr>
      <vt:lpstr>inherit</vt:lpstr>
      <vt:lpstr>Microsoft YaHei Light</vt:lpstr>
      <vt:lpstr>Monaco</vt:lpstr>
      <vt:lpstr>Zapf Dingbats</vt:lpstr>
      <vt:lpstr>DengXian</vt:lpstr>
      <vt:lpstr>DengXian</vt:lpstr>
      <vt:lpstr>宋体</vt:lpstr>
      <vt:lpstr>Microsoft YaHei</vt:lpstr>
      <vt:lpstr>Microsoft YaHei</vt:lpstr>
      <vt:lpstr>Arial</vt:lpstr>
      <vt:lpstr>Calibri</vt:lpstr>
      <vt:lpstr>Candara</vt:lpstr>
      <vt:lpstr>Consolas</vt:lpstr>
      <vt:lpstr>Office 主题​​</vt:lpstr>
      <vt:lpstr>Architecture Support for System Security</vt:lpstr>
      <vt:lpstr>Security: Why Hardware?</vt:lpstr>
      <vt:lpstr>SMEP/SMAP</vt:lpstr>
      <vt:lpstr>Return-to-user Attack</vt:lpstr>
      <vt:lpstr>Return-to-user Attack</vt:lpstr>
      <vt:lpstr>SMAP</vt:lpstr>
      <vt:lpstr>SMEP</vt:lpstr>
      <vt:lpstr>Prevent Return-to-user Attack</vt:lpstr>
      <vt:lpstr>SMEP CPU Support</vt:lpstr>
      <vt:lpstr>How to Bypass SMAP/SMEP?</vt:lpstr>
      <vt:lpstr>How to Bypass SMAP/SMEP?</vt:lpstr>
      <vt:lpstr>MPX</vt:lpstr>
      <vt:lpstr>Bounds Error of Software</vt:lpstr>
      <vt:lpstr>Bounds Error</vt:lpstr>
      <vt:lpstr>Bounds Error</vt:lpstr>
      <vt:lpstr>MPX: Memory Protection eXtension</vt:lpstr>
      <vt:lpstr>Using Intel MPX</vt:lpstr>
      <vt:lpstr>Intel MPX's New Instructions</vt:lpstr>
      <vt:lpstr>Bounds Tables</vt:lpstr>
      <vt:lpstr>Memory Consumption</vt:lpstr>
      <vt:lpstr>Performance of MPX</vt:lpstr>
      <vt:lpstr>How to Use MPX?</vt:lpstr>
      <vt:lpstr>MPK</vt:lpstr>
      <vt:lpstr>MPK: Memory Protection Keys</vt:lpstr>
      <vt:lpstr>MPK: Memory Protection Keys</vt:lpstr>
      <vt:lpstr>MPK is not "New"</vt:lpstr>
      <vt:lpstr>Use Cases of MPK?</vt:lpstr>
      <vt:lpstr>ARM PA</vt:lpstr>
      <vt:lpstr>ARM Pointer Authentication</vt:lpstr>
      <vt:lpstr>Key Management</vt:lpstr>
      <vt:lpstr>New Instructions</vt:lpstr>
      <vt:lpstr>Use Case: Software Stack Protection </vt:lpstr>
      <vt:lpstr>CET</vt:lpstr>
      <vt:lpstr>Intel CET</vt:lpstr>
      <vt:lpstr>Shadow Stack</vt:lpstr>
      <vt:lpstr>Shadow Stack Mode</vt:lpstr>
      <vt:lpstr>Protecting the Shadow Stack</vt:lpstr>
      <vt:lpstr>Indirect Branch Tracking</vt:lpstr>
      <vt:lpstr>WAIT_FOR_ENDBRANCH State</vt:lpstr>
      <vt:lpstr>Part-2  Hardware Features Not Designed for Security </vt:lpstr>
      <vt:lpstr>Intel TSX</vt:lpstr>
      <vt:lpstr>Transactional Memory 101 </vt:lpstr>
      <vt:lpstr>Programming with RTM</vt:lpstr>
      <vt:lpstr>Programming with RTM</vt:lpstr>
      <vt:lpstr>Programming with RTM</vt:lpstr>
      <vt:lpstr>Using HTM for Data Protection</vt:lpstr>
      <vt:lpstr>Using TSX for Attack KASLR</vt:lpstr>
      <vt:lpstr>Intel CAT</vt:lpstr>
      <vt:lpstr>The "Noisy Neighbor" Problem</vt:lpstr>
      <vt:lpstr>Software Controlled Cache Allocation</vt:lpstr>
      <vt:lpstr>Class of Service (CLOS)</vt:lpstr>
      <vt:lpstr>The PRIME+PROBE Attack </vt:lpstr>
      <vt:lpstr>Cache Side-channel Attack</vt:lpstr>
      <vt:lpstr>Use CAT to Mitigate Cache Side-channel Attack</vt:lpstr>
      <vt:lpstr>PMU</vt:lpstr>
      <vt:lpstr>Monitor Control Flow by Existing PMU</vt:lpstr>
      <vt:lpstr>Motivation: Code Injection Attack</vt:lpstr>
      <vt:lpstr>Motivation: Code Reuse Attack</vt:lpstr>
      <vt:lpstr>Motivation: CFI</vt:lpstr>
      <vt:lpstr>The Main Idea</vt:lpstr>
      <vt:lpstr>Branch Types</vt:lpstr>
      <vt:lpstr>Target Address Sets</vt:lpstr>
      <vt:lpstr>Intel PT</vt:lpstr>
      <vt:lpstr>Intel Processor Tracing (IPT)</vt:lpstr>
      <vt:lpstr>Background: IPT Overview</vt:lpstr>
      <vt:lpstr>Challenges: Fast Trace vs. Slow Decode</vt:lpstr>
      <vt:lpstr>Challenges: Fast Trace vs. Slow Decode</vt:lpstr>
      <vt:lpstr>FlowGuard</vt:lpstr>
      <vt:lpstr>FlowGuard Architecture</vt:lpstr>
      <vt:lpstr>Using IPT for CFI</vt:lpstr>
      <vt:lpstr>CFG Generation Overview</vt:lpstr>
      <vt:lpstr>ITC-CFG Construction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CSP-slides-10-Arch for Security</dc:title>
  <dc:creator>Xia Yubin</dc:creator>
  <cp:lastModifiedBy>ykma</cp:lastModifiedBy>
  <cp:revision>128</cp:revision>
  <cp:lastPrinted>2016-06-13T07:55:34Z</cp:lastPrinted>
  <dcterms:created xsi:type="dcterms:W3CDTF">2017-05-20T06:53:59Z</dcterms:created>
  <dcterms:modified xsi:type="dcterms:W3CDTF">2021-07-12T03:05:03Z</dcterms:modified>
</cp:coreProperties>
</file>