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452" r:id="rId3"/>
    <p:sldId id="453" r:id="rId4"/>
    <p:sldId id="328" r:id="rId5"/>
    <p:sldId id="273" r:id="rId6"/>
    <p:sldId id="456" r:id="rId7"/>
    <p:sldId id="458" r:id="rId8"/>
    <p:sldId id="454" r:id="rId9"/>
    <p:sldId id="459" r:id="rId10"/>
    <p:sldId id="461" r:id="rId11"/>
    <p:sldId id="462" r:id="rId12"/>
    <p:sldId id="460" r:id="rId13"/>
    <p:sldId id="466" r:id="rId14"/>
    <p:sldId id="464" r:id="rId15"/>
    <p:sldId id="465" r:id="rId16"/>
    <p:sldId id="455" r:id="rId17"/>
    <p:sldId id="329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331" r:id="rId26"/>
    <p:sldId id="474" r:id="rId27"/>
    <p:sldId id="475" r:id="rId28"/>
    <p:sldId id="476" r:id="rId29"/>
    <p:sldId id="477" r:id="rId30"/>
    <p:sldId id="478" r:id="rId31"/>
    <p:sldId id="402" r:id="rId32"/>
    <p:sldId id="479" r:id="rId33"/>
    <p:sldId id="408" r:id="rId34"/>
    <p:sldId id="410" r:id="rId35"/>
    <p:sldId id="409" r:id="rId36"/>
    <p:sldId id="343" r:id="rId37"/>
    <p:sldId id="411" r:id="rId38"/>
    <p:sldId id="346" r:id="rId39"/>
    <p:sldId id="412" r:id="rId40"/>
    <p:sldId id="417" r:id="rId41"/>
    <p:sldId id="481" r:id="rId42"/>
    <p:sldId id="483" r:id="rId43"/>
    <p:sldId id="482" r:id="rId44"/>
    <p:sldId id="484" r:id="rId45"/>
    <p:sldId id="486" r:id="rId46"/>
    <p:sldId id="485" r:id="rId47"/>
    <p:sldId id="489" r:id="rId48"/>
    <p:sldId id="490" r:id="rId49"/>
    <p:sldId id="491" r:id="rId50"/>
    <p:sldId id="493" r:id="rId51"/>
    <p:sldId id="495" r:id="rId52"/>
    <p:sldId id="496" r:id="rId53"/>
    <p:sldId id="497" r:id="rId54"/>
    <p:sldId id="498" r:id="rId55"/>
    <p:sldId id="499" r:id="rId56"/>
    <p:sldId id="299" r:id="rId57"/>
    <p:sldId id="500" r:id="rId58"/>
    <p:sldId id="501" r:id="rId59"/>
    <p:sldId id="439" r:id="rId60"/>
    <p:sldId id="504" r:id="rId61"/>
    <p:sldId id="503" r:id="rId62"/>
    <p:sldId id="505" r:id="rId63"/>
    <p:sldId id="506" r:id="rId64"/>
    <p:sldId id="508" r:id="rId65"/>
    <p:sldId id="507" r:id="rId66"/>
    <p:sldId id="509" r:id="rId67"/>
    <p:sldId id="510" r:id="rId68"/>
    <p:sldId id="511" r:id="rId69"/>
    <p:sldId id="512" r:id="rId70"/>
    <p:sldId id="502" r:id="rId71"/>
    <p:sldId id="514" r:id="rId72"/>
    <p:sldId id="438" r:id="rId73"/>
    <p:sldId id="516" r:id="rId74"/>
    <p:sldId id="517" r:id="rId75"/>
    <p:sldId id="327" r:id="rId7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" initials="l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5E281D"/>
    <a:srgbClr val="000000"/>
    <a:srgbClr val="C0504D"/>
    <a:srgbClr val="FFFFFF"/>
    <a:srgbClr val="87392A"/>
    <a:srgbClr val="FF2600"/>
    <a:srgbClr val="1F3551"/>
    <a:srgbClr val="403152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9" autoAdjust="0"/>
    <p:restoredTop sz="96341" autoAdjust="0"/>
  </p:normalViewPr>
  <p:slideViewPr>
    <p:cSldViewPr>
      <p:cViewPr varScale="1">
        <p:scale>
          <a:sx n="66" d="100"/>
          <a:sy n="66" d="100"/>
        </p:scale>
        <p:origin x="84" y="5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 使大家对形式化验证的认知变得更系统一些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4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7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6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3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9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3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四个组成部分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规约：精确描述期待行为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正确性条件：证明目标，实现与规约一致意味着什么，到底证了什么？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证明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6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64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12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0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66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59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74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5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37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如何证明一个程序，程序是由语言写的，首先需要对语言进行建模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语法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内存模型，或程序状态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语义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</a:t>
            </a:r>
            <a:r>
              <a:rPr kumimoji="1" lang="zh-CN" altLang="en-US" dirty="0"/>
              <a:t>：如何描述程序状态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怎么定义正确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21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60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99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2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1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07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07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3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9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98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732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94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48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9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84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1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 形式化验证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与软件测试的区别</a:t>
            </a:r>
            <a:endParaRPr kumimoji="1" lang="en-US" altLang="zh-CN" dirty="0"/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数学方法，完全验证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09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15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50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087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23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01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377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02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8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9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9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0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2021/7/12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 marL="742950" indent="-285750">
              <a:lnSpc>
                <a:spcPct val="120000"/>
              </a:lnSpc>
              <a:buFont typeface="Arial" charset="0"/>
              <a:buChar char="•"/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>
                <a:solidFill>
                  <a:schemeClr val="accent2"/>
                </a:solidFill>
                <a:latin typeface="Candara" panose="020E0502030303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DengXian" charset="0"/>
                <a:cs typeface="Candara" panose="020E0502030303020204" pitchFamily="34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2021/7/12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DengXian" charset="0"/>
                <a:cs typeface="Candara" panose="020E0502030303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DengXian" charset="0"/>
                <a:cs typeface="Candara" panose="020E0502030303020204" pitchFamily="34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DengXian" charset="0"/>
          <a:cs typeface="Candara" panose="020E0502030303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DengXian" charset="0"/>
          <a:cs typeface="Candara" panose="020E0502030303020204" pitchFamily="34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DengXian" charset="0"/>
          <a:cs typeface="Candara" panose="020E0502030303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DengXian" charset="0"/>
          <a:cs typeface="Candara" panose="020E0502030303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DengXian" charset="0"/>
          <a:cs typeface="Candara" panose="020E0502030303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DengXian" charset="0"/>
          <a:cs typeface="Candara" panose="020E0502030303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Verification</a:t>
            </a:r>
            <a:endParaRPr kumimoji="1" lang="zh-CN" altLang="en-US" sz="4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>
                <a:solidFill>
                  <a:schemeClr val="bg1"/>
                </a:solidFill>
              </a:rPr>
              <a:t>C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omputer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S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ystem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P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rinciples,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Fall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2018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(IPADS,</a:t>
            </a:r>
            <a:r>
              <a:rPr lang="zh-CN" alt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SJTU)</a:t>
            </a:r>
            <a:endParaRPr lang="zh-CN" altLang="en-US" sz="1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4652736" y="4441676"/>
            <a:ext cx="4090388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endParaRPr kumimoji="1" lang="zh-CN" altLang="en-US" sz="1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83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Implementation</a:t>
            </a:r>
            <a:r>
              <a:rPr lang="zh-CN" altLang="en-US" sz="2400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meets</a:t>
            </a:r>
            <a:r>
              <a:rPr lang="zh-CN" altLang="en-US" sz="2400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specification</a:t>
            </a:r>
            <a:endParaRPr lang="en-US" altLang="zh-CN" sz="2000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6" y="4645601"/>
            <a:ext cx="105990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Mo</a:t>
            </a:r>
            <a:r>
              <a:rPr lang="zh-CN" altLang="en-US" dirty="0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Zou</a:t>
            </a:r>
            <a:endParaRPr lang="sk-SK" altLang="zh-CN" dirty="0">
              <a:solidFill>
                <a:schemeClr val="accent2"/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Formal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46010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category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rigorous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meaning</a:t>
            </a:r>
            <a:endParaRPr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Math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Any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mathematically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defined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E.g.,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type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3B98615-BF90-224E-AEC6-F43D2DDBA92A}"/>
              </a:ext>
            </a:extLst>
          </p:cNvPr>
          <p:cNvSpPr txBox="1">
            <a:spLocks/>
          </p:cNvSpPr>
          <p:nvPr/>
        </p:nvSpPr>
        <p:spPr>
          <a:xfrm>
            <a:off x="5508104" y="4513684"/>
            <a:ext cx="3456384" cy="1107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Precondition: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N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Postcondition: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N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536175-9C08-A649-9890-8972CB790FE9}"/>
              </a:ext>
            </a:extLst>
          </p:cNvPr>
          <p:cNvSpPr txBox="1">
            <a:spLocks/>
          </p:cNvSpPr>
          <p:nvPr/>
        </p:nvSpPr>
        <p:spPr>
          <a:xfrm>
            <a:off x="323528" y="3997796"/>
            <a:ext cx="4906888" cy="1623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//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increments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the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value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of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by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09AC7-A5C2-4C46-9E97-7EE935C9071F}"/>
              </a:ext>
            </a:extLst>
          </p:cNvPr>
          <p:cNvSpPr txBox="1"/>
          <p:nvPr/>
        </p:nvSpPr>
        <p:spPr>
          <a:xfrm>
            <a:off x="5789476" y="3907959"/>
            <a:ext cx="30598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Formal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specification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Implementation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82825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Programs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implemented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programming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E.g.,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However,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undefined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Programming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should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also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mathematically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defined---i.e.,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defining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semantics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Develop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mathematical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subset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Exclude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undefined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3B98615-BF90-224E-AEC6-F43D2DDBA92A}"/>
              </a:ext>
            </a:extLst>
          </p:cNvPr>
          <p:cNvSpPr txBox="1">
            <a:spLocks/>
          </p:cNvSpPr>
          <p:nvPr/>
        </p:nvSpPr>
        <p:spPr>
          <a:xfrm>
            <a:off x="899592" y="2849488"/>
            <a:ext cx="1728192" cy="549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 err="1">
                <a:latin typeface="Candara" panose="020E0502030303020204" pitchFamily="34" charset="0"/>
              </a:rPr>
              <a:t>i</a:t>
            </a:r>
            <a:r>
              <a:rPr lang="en-US" altLang="zh-CN" dirty="0">
                <a:latin typeface="Candara" panose="020E0502030303020204" pitchFamily="34" charset="0"/>
              </a:rPr>
              <a:t>++</a:t>
            </a:r>
            <a:r>
              <a:rPr lang="zh-CN" altLang="en-US" dirty="0">
                <a:latin typeface="Candara" panose="020E0502030303020204" pitchFamily="34" charset="0"/>
              </a:rPr>
              <a:t> 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E1B9FAF-4B5C-A342-B8A5-8DC7EA60A08E}"/>
              </a:ext>
            </a:extLst>
          </p:cNvPr>
          <p:cNvSpPr txBox="1">
            <a:spLocks/>
          </p:cNvSpPr>
          <p:nvPr/>
        </p:nvSpPr>
        <p:spPr>
          <a:xfrm>
            <a:off x="3203848" y="2849488"/>
            <a:ext cx="1728192" cy="549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f()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{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5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impl</a:t>
            </a:r>
            <a:r>
              <a:rPr kumimoji="1" lang="en-US" altLang="zh-CN" dirty="0">
                <a:latin typeface="Candara" panose="020E0502030303020204" pitchFamily="34" charset="0"/>
              </a:rPr>
              <a:t>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meet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mean?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C0C0F4-6784-7C41-B1A3-4C811B91249F}"/>
              </a:ext>
            </a:extLst>
          </p:cNvPr>
          <p:cNvSpPr txBox="1"/>
          <p:nvPr/>
        </p:nvSpPr>
        <p:spPr>
          <a:xfrm>
            <a:off x="477463" y="1561355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Implementation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8E7709-7DBC-8340-A096-5880BB093B28}"/>
              </a:ext>
            </a:extLst>
          </p:cNvPr>
          <p:cNvSpPr txBox="1"/>
          <p:nvPr/>
        </p:nvSpPr>
        <p:spPr>
          <a:xfrm>
            <a:off x="6588224" y="1582571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Specification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3C3243-DD12-A543-86E8-48433B5F5D23}"/>
              </a:ext>
            </a:extLst>
          </p:cNvPr>
          <p:cNvSpPr txBox="1">
            <a:spLocks/>
          </p:cNvSpPr>
          <p:nvPr/>
        </p:nvSpPr>
        <p:spPr>
          <a:xfrm>
            <a:off x="583550" y="3439371"/>
            <a:ext cx="2116242" cy="443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Some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C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program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9301BB2-E549-D746-8718-978CDD042AF1}"/>
              </a:ext>
            </a:extLst>
          </p:cNvPr>
          <p:cNvSpPr txBox="1">
            <a:spLocks/>
          </p:cNvSpPr>
          <p:nvPr/>
        </p:nvSpPr>
        <p:spPr>
          <a:xfrm>
            <a:off x="6732240" y="2325692"/>
            <a:ext cx="1431162" cy="4224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Candara" panose="020E0502030303020204" pitchFamily="34" charset="0"/>
              </a:rPr>
              <a:t>前置后置条件</a:t>
            </a:r>
            <a:endParaRPr lang="en-US" altLang="zh-CN" sz="1600" dirty="0">
              <a:latin typeface="Candara" panose="020E0502030303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1743EE-26EA-F146-9EE0-E5113930F5F2}"/>
              </a:ext>
            </a:extLst>
          </p:cNvPr>
          <p:cNvSpPr txBox="1"/>
          <p:nvPr/>
        </p:nvSpPr>
        <p:spPr>
          <a:xfrm>
            <a:off x="3328026" y="1561354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 err="1">
                <a:latin typeface="Candara" panose="020E0502030303020204" pitchFamily="34" charset="0"/>
              </a:rPr>
              <a:t>Impl</a:t>
            </a:r>
            <a:r>
              <a:rPr kumimoji="1" lang="en-US" altLang="zh-CN" sz="2600" dirty="0">
                <a:latin typeface="Candara" panose="020E0502030303020204" pitchFamily="34" charset="0"/>
              </a:rPr>
              <a:t>.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meet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spec.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5A7B6AB-7E34-A140-AA92-6443CC669C29}"/>
              </a:ext>
            </a:extLst>
          </p:cNvPr>
          <p:cNvSpPr txBox="1">
            <a:spLocks/>
          </p:cNvSpPr>
          <p:nvPr/>
        </p:nvSpPr>
        <p:spPr>
          <a:xfrm>
            <a:off x="3203848" y="2238138"/>
            <a:ext cx="2736304" cy="6193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假如前置条件满足，执行完程序，后置条件被满足</a:t>
            </a: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52E024A-2682-C643-B170-467DAB43ACAD}"/>
              </a:ext>
            </a:extLst>
          </p:cNvPr>
          <p:cNvSpPr txBox="1">
            <a:spLocks/>
          </p:cNvSpPr>
          <p:nvPr/>
        </p:nvSpPr>
        <p:spPr>
          <a:xfrm>
            <a:off x="1187624" y="4009628"/>
            <a:ext cx="720080" cy="443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 err="1">
                <a:latin typeface="Candara" panose="020E0502030303020204" pitchFamily="34" charset="0"/>
              </a:rPr>
              <a:t>inc</a:t>
            </a:r>
            <a:r>
              <a:rPr lang="en-US" altLang="zh-CN" sz="2000" dirty="0">
                <a:latin typeface="Candara" panose="020E0502030303020204" pitchFamily="34" charset="0"/>
              </a:rPr>
              <a:t>()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62C12A9-AFE9-E54B-976D-6E0339589B9D}"/>
              </a:ext>
            </a:extLst>
          </p:cNvPr>
          <p:cNvSpPr txBox="1">
            <a:spLocks/>
          </p:cNvSpPr>
          <p:nvPr/>
        </p:nvSpPr>
        <p:spPr>
          <a:xfrm>
            <a:off x="6611581" y="2858910"/>
            <a:ext cx="1732692" cy="900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Pre: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x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=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N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Post: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x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=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N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+1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D6BBF4D-B505-CB4A-91BF-9A96F1F72FB1}"/>
              </a:ext>
            </a:extLst>
          </p:cNvPr>
          <p:cNvSpPr txBox="1">
            <a:spLocks/>
          </p:cNvSpPr>
          <p:nvPr/>
        </p:nvSpPr>
        <p:spPr>
          <a:xfrm>
            <a:off x="3137390" y="3087299"/>
            <a:ext cx="2952328" cy="443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Candara" panose="020E0502030303020204" pitchFamily="34" charset="0"/>
              </a:rPr>
              <a:t>假如</a:t>
            </a:r>
            <a:r>
              <a:rPr lang="en-US" altLang="zh-CN" sz="1600" dirty="0">
                <a:latin typeface="Candara" panose="020E0502030303020204" pitchFamily="34" charset="0"/>
              </a:rPr>
              <a:t>x=N</a:t>
            </a:r>
            <a:r>
              <a:rPr lang="zh-CN" altLang="en-US" sz="1600" dirty="0">
                <a:latin typeface="Candara" panose="020E0502030303020204" pitchFamily="34" charset="0"/>
              </a:rPr>
              <a:t>，执行完</a:t>
            </a:r>
            <a:r>
              <a:rPr lang="en-US" altLang="zh-CN" sz="1600" dirty="0" err="1">
                <a:latin typeface="Candara" panose="020E0502030303020204" pitchFamily="34" charset="0"/>
              </a:rPr>
              <a:t>inc</a:t>
            </a:r>
            <a:r>
              <a:rPr lang="en-US" altLang="zh-CN" sz="1600" dirty="0">
                <a:latin typeface="Candara" panose="020E0502030303020204" pitchFamily="34" charset="0"/>
              </a:rPr>
              <a:t>()</a:t>
            </a:r>
            <a:r>
              <a:rPr lang="zh-CN" altLang="en-US" sz="1600" dirty="0">
                <a:latin typeface="Candara" panose="020E0502030303020204" pitchFamily="34" charset="0"/>
              </a:rPr>
              <a:t>，</a:t>
            </a:r>
            <a:r>
              <a:rPr lang="en-US" altLang="zh-CN" sz="1600" dirty="0">
                <a:latin typeface="Candara" panose="020E0502030303020204" pitchFamily="34" charset="0"/>
              </a:rPr>
              <a:t>x=N+1</a:t>
            </a:r>
          </a:p>
        </p:txBody>
      </p:sp>
    </p:spTree>
    <p:extLst>
      <p:ext uri="{BB962C8B-B14F-4D97-AF65-F5344CB8AC3E}">
        <p14:creationId xmlns:p14="http://schemas.microsoft.com/office/powerpoint/2010/main" val="42193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impl</a:t>
            </a:r>
            <a:r>
              <a:rPr kumimoji="1" lang="en-US" altLang="zh-CN" dirty="0">
                <a:latin typeface="Candara" panose="020E0502030303020204" pitchFamily="34" charset="0"/>
              </a:rPr>
              <a:t>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meet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mean?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C0C0F4-6784-7C41-B1A3-4C811B91249F}"/>
              </a:ext>
            </a:extLst>
          </p:cNvPr>
          <p:cNvSpPr txBox="1"/>
          <p:nvPr/>
        </p:nvSpPr>
        <p:spPr>
          <a:xfrm>
            <a:off x="477463" y="1561355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Implementation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8E7709-7DBC-8340-A096-5880BB093B28}"/>
              </a:ext>
            </a:extLst>
          </p:cNvPr>
          <p:cNvSpPr txBox="1"/>
          <p:nvPr/>
        </p:nvSpPr>
        <p:spPr>
          <a:xfrm>
            <a:off x="6588224" y="1582571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Specification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3C3243-DD12-A543-86E8-48433B5F5D23}"/>
              </a:ext>
            </a:extLst>
          </p:cNvPr>
          <p:cNvSpPr txBox="1">
            <a:spLocks/>
          </p:cNvSpPr>
          <p:nvPr/>
        </p:nvSpPr>
        <p:spPr>
          <a:xfrm>
            <a:off x="583550" y="3439371"/>
            <a:ext cx="2116242" cy="443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Some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C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program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9301BB2-E549-D746-8718-978CDD042AF1}"/>
              </a:ext>
            </a:extLst>
          </p:cNvPr>
          <p:cNvSpPr txBox="1">
            <a:spLocks/>
          </p:cNvSpPr>
          <p:nvPr/>
        </p:nvSpPr>
        <p:spPr>
          <a:xfrm>
            <a:off x="6732240" y="2325692"/>
            <a:ext cx="1431162" cy="4224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Candara" panose="020E0502030303020204" pitchFamily="34" charset="0"/>
              </a:rPr>
              <a:t>前置后置条件</a:t>
            </a:r>
            <a:endParaRPr lang="en-US" altLang="zh-CN" sz="1600" dirty="0">
              <a:latin typeface="Candara" panose="020E0502030303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AC5007-6C15-9548-BEC1-2DA901EC7EF2}"/>
              </a:ext>
            </a:extLst>
          </p:cNvPr>
          <p:cNvSpPr txBox="1">
            <a:spLocks/>
          </p:cNvSpPr>
          <p:nvPr/>
        </p:nvSpPr>
        <p:spPr>
          <a:xfrm>
            <a:off x="6732240" y="3123485"/>
            <a:ext cx="864096" cy="3849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Candara" panose="020E0502030303020204" pitchFamily="34" charset="0"/>
              </a:rPr>
              <a:t>不变式</a:t>
            </a:r>
            <a:endParaRPr lang="en-US" altLang="zh-CN" sz="1600" dirty="0">
              <a:latin typeface="Candara" panose="020E0502030303020204" pitchFamily="34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E0975AE-0D51-4640-AF37-3751D2C029F5}"/>
              </a:ext>
            </a:extLst>
          </p:cNvPr>
          <p:cNvSpPr txBox="1">
            <a:spLocks/>
          </p:cNvSpPr>
          <p:nvPr/>
        </p:nvSpPr>
        <p:spPr>
          <a:xfrm>
            <a:off x="6712851" y="3934318"/>
            <a:ext cx="2116241" cy="4224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Candara" panose="020E0502030303020204" pitchFamily="34" charset="0"/>
              </a:rPr>
              <a:t>前置后置条件</a:t>
            </a:r>
            <a:r>
              <a:rPr lang="en-US" altLang="zh-CN" sz="1600" dirty="0">
                <a:latin typeface="Candara" panose="020E0502030303020204" pitchFamily="34" charset="0"/>
              </a:rPr>
              <a:t>+</a:t>
            </a:r>
            <a:r>
              <a:rPr lang="zh-CN" altLang="en-US" sz="1600" dirty="0">
                <a:latin typeface="Candara" panose="020E0502030303020204" pitchFamily="34" charset="0"/>
              </a:rPr>
              <a:t>终止性</a:t>
            </a:r>
            <a:endParaRPr lang="en-US" altLang="zh-CN" sz="1600" dirty="0">
              <a:latin typeface="Candara" panose="020E0502030303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53C79BF-E335-5746-9FB3-F13B2A4FCBEC}"/>
              </a:ext>
            </a:extLst>
          </p:cNvPr>
          <p:cNvSpPr txBox="1">
            <a:spLocks/>
          </p:cNvSpPr>
          <p:nvPr/>
        </p:nvSpPr>
        <p:spPr>
          <a:xfrm>
            <a:off x="6732240" y="4790084"/>
            <a:ext cx="1239251" cy="4224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Candara" panose="020E0502030303020204" pitchFamily="34" charset="0"/>
              </a:rPr>
              <a:t>崩溃一致性</a:t>
            </a:r>
            <a:endParaRPr lang="en-US" altLang="zh-CN" sz="1600" dirty="0">
              <a:latin typeface="Candara" panose="020E0502030303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1743EE-26EA-F146-9EE0-E5113930F5F2}"/>
              </a:ext>
            </a:extLst>
          </p:cNvPr>
          <p:cNvSpPr txBox="1"/>
          <p:nvPr/>
        </p:nvSpPr>
        <p:spPr>
          <a:xfrm>
            <a:off x="3328026" y="1561354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 err="1">
                <a:latin typeface="Candara" panose="020E0502030303020204" pitchFamily="34" charset="0"/>
              </a:rPr>
              <a:t>Impl</a:t>
            </a:r>
            <a:r>
              <a:rPr kumimoji="1" lang="en-US" altLang="zh-CN" sz="2600" dirty="0">
                <a:latin typeface="Candara" panose="020E0502030303020204" pitchFamily="34" charset="0"/>
              </a:rPr>
              <a:t>.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meet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spec.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5A7B6AB-7E34-A140-AA92-6443CC669C29}"/>
              </a:ext>
            </a:extLst>
          </p:cNvPr>
          <p:cNvSpPr txBox="1">
            <a:spLocks/>
          </p:cNvSpPr>
          <p:nvPr/>
        </p:nvSpPr>
        <p:spPr>
          <a:xfrm>
            <a:off x="3203848" y="2238138"/>
            <a:ext cx="2736304" cy="6193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假如前置条件满足，执行完程序，后置条件被满足</a:t>
            </a: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094DEE3-E21F-E346-99B2-863A9002F121}"/>
              </a:ext>
            </a:extLst>
          </p:cNvPr>
          <p:cNvSpPr txBox="1">
            <a:spLocks/>
          </p:cNvSpPr>
          <p:nvPr/>
        </p:nvSpPr>
        <p:spPr>
          <a:xfrm>
            <a:off x="3203848" y="3054439"/>
            <a:ext cx="2736304" cy="6193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程序执行前满足不变式，程序每执行一步都满足不变式</a:t>
            </a: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6E972344-038D-7046-A763-DBF5325BB26A}"/>
              </a:ext>
            </a:extLst>
          </p:cNvPr>
          <p:cNvSpPr txBox="1">
            <a:spLocks/>
          </p:cNvSpPr>
          <p:nvPr/>
        </p:nvSpPr>
        <p:spPr>
          <a:xfrm>
            <a:off x="3203848" y="3883034"/>
            <a:ext cx="2736304" cy="6193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假如前置条件满足，程序能够执行完并且后置条件满足</a:t>
            </a: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47A682-E443-224C-BCB0-853E9A065898}"/>
              </a:ext>
            </a:extLst>
          </p:cNvPr>
          <p:cNvSpPr txBox="1">
            <a:spLocks/>
          </p:cNvSpPr>
          <p:nvPr/>
        </p:nvSpPr>
        <p:spPr>
          <a:xfrm>
            <a:off x="3208453" y="4711629"/>
            <a:ext cx="2736304" cy="6193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程序每执行一步，假如发生崩溃，状态仍然一致</a:t>
            </a: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A3F77D-4886-BA41-8005-931AE3E25B4B}"/>
              </a:ext>
            </a:extLst>
          </p:cNvPr>
          <p:cNvSpPr txBox="1"/>
          <p:nvPr/>
        </p:nvSpPr>
        <p:spPr>
          <a:xfrm>
            <a:off x="2943152" y="1141016"/>
            <a:ext cx="33620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C00000"/>
                </a:solidFill>
                <a:latin typeface="Candara" panose="020E0502030303020204" pitchFamily="34" charset="0"/>
              </a:rPr>
              <a:t>Correctness</a:t>
            </a:r>
            <a:r>
              <a:rPr kumimoji="1" lang="zh-CN" altLang="en-US" sz="26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C00000"/>
                </a:solidFill>
                <a:latin typeface="Candara" panose="020E0502030303020204" pitchFamily="34" charset="0"/>
              </a:rPr>
              <a:t>condition</a:t>
            </a:r>
            <a:endParaRPr kumimoji="1" lang="zh-CN" altLang="en-US" sz="2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condition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defines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impl</a:t>
            </a:r>
            <a:r>
              <a:rPr kumimoji="1" lang="en-US" altLang="zh-CN" dirty="0">
                <a:latin typeface="Candara" panose="020E0502030303020204" pitchFamily="34" charset="0"/>
              </a:rPr>
              <a:t>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meets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spec.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means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C0C0F4-6784-7C41-B1A3-4C811B91249F}"/>
              </a:ext>
            </a:extLst>
          </p:cNvPr>
          <p:cNvSpPr txBox="1"/>
          <p:nvPr/>
        </p:nvSpPr>
        <p:spPr>
          <a:xfrm>
            <a:off x="363570" y="1570379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Implementation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8E7709-7DBC-8340-A096-5880BB093B28}"/>
              </a:ext>
            </a:extLst>
          </p:cNvPr>
          <p:cNvSpPr txBox="1"/>
          <p:nvPr/>
        </p:nvSpPr>
        <p:spPr>
          <a:xfrm>
            <a:off x="6588224" y="1582571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Specification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3C3243-DD12-A543-86E8-48433B5F5D23}"/>
              </a:ext>
            </a:extLst>
          </p:cNvPr>
          <p:cNvSpPr txBox="1">
            <a:spLocks/>
          </p:cNvSpPr>
          <p:nvPr/>
        </p:nvSpPr>
        <p:spPr>
          <a:xfrm>
            <a:off x="457200" y="2454752"/>
            <a:ext cx="2251591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I: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A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math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model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A3F77D-4886-BA41-8005-931AE3E25B4B}"/>
              </a:ext>
            </a:extLst>
          </p:cNvPr>
          <p:cNvSpPr txBox="1"/>
          <p:nvPr/>
        </p:nvSpPr>
        <p:spPr>
          <a:xfrm>
            <a:off x="2955858" y="1570378"/>
            <a:ext cx="33620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C00000"/>
                </a:solidFill>
                <a:latin typeface="Candara" panose="020E0502030303020204" pitchFamily="34" charset="0"/>
              </a:rPr>
              <a:t>Correctness</a:t>
            </a:r>
            <a:r>
              <a:rPr kumimoji="1" lang="zh-CN" altLang="en-US" sz="26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C00000"/>
                </a:solidFill>
                <a:latin typeface="Candara" panose="020E0502030303020204" pitchFamily="34" charset="0"/>
              </a:rPr>
              <a:t>condition</a:t>
            </a:r>
            <a:endParaRPr kumimoji="1" lang="zh-CN" altLang="en-US" sz="2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723461-22C5-204F-858E-5D6360BBB445}"/>
              </a:ext>
            </a:extLst>
          </p:cNvPr>
          <p:cNvSpPr txBox="1"/>
          <p:nvPr/>
        </p:nvSpPr>
        <p:spPr>
          <a:xfrm>
            <a:off x="3245224" y="2254698"/>
            <a:ext cx="27669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ndara" panose="020E0502030303020204" pitchFamily="34" charset="0"/>
              </a:rPr>
              <a:t>Math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definition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of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I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meets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683951C-AC40-7349-9EA0-AE7C3231EB13}"/>
              </a:ext>
            </a:extLst>
          </p:cNvPr>
          <p:cNvSpPr txBox="1">
            <a:spLocks/>
          </p:cNvSpPr>
          <p:nvPr/>
        </p:nvSpPr>
        <p:spPr>
          <a:xfrm>
            <a:off x="6588224" y="2454751"/>
            <a:ext cx="2304256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S: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A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math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model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717C851-7C37-CB4F-B126-3118397A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930"/>
            <a:ext cx="8686800" cy="2159204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Different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condition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different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Two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&amp;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condition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functional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correctness---details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later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establishes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condition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C0C0F4-6784-7C41-B1A3-4C811B91249F}"/>
              </a:ext>
            </a:extLst>
          </p:cNvPr>
          <p:cNvSpPr txBox="1"/>
          <p:nvPr/>
        </p:nvSpPr>
        <p:spPr>
          <a:xfrm>
            <a:off x="363570" y="1570379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Implementation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8E7709-7DBC-8340-A096-5880BB093B28}"/>
              </a:ext>
            </a:extLst>
          </p:cNvPr>
          <p:cNvSpPr txBox="1"/>
          <p:nvPr/>
        </p:nvSpPr>
        <p:spPr>
          <a:xfrm>
            <a:off x="6588224" y="1582571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Specification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3C3243-DD12-A543-86E8-48433B5F5D23}"/>
              </a:ext>
            </a:extLst>
          </p:cNvPr>
          <p:cNvSpPr txBox="1">
            <a:spLocks/>
          </p:cNvSpPr>
          <p:nvPr/>
        </p:nvSpPr>
        <p:spPr>
          <a:xfrm>
            <a:off x="457200" y="2454752"/>
            <a:ext cx="2251591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I: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A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math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model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A3F77D-4886-BA41-8005-931AE3E25B4B}"/>
              </a:ext>
            </a:extLst>
          </p:cNvPr>
          <p:cNvSpPr txBox="1"/>
          <p:nvPr/>
        </p:nvSpPr>
        <p:spPr>
          <a:xfrm>
            <a:off x="2955858" y="1570378"/>
            <a:ext cx="33620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C00000"/>
                </a:solidFill>
                <a:latin typeface="Candara" panose="020E0502030303020204" pitchFamily="34" charset="0"/>
              </a:rPr>
              <a:t>Correctness</a:t>
            </a:r>
            <a:r>
              <a:rPr kumimoji="1" lang="zh-CN" altLang="en-US" sz="26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C00000"/>
                </a:solidFill>
                <a:latin typeface="Candara" panose="020E0502030303020204" pitchFamily="34" charset="0"/>
              </a:rPr>
              <a:t>condition</a:t>
            </a:r>
            <a:endParaRPr kumimoji="1" lang="zh-CN" altLang="en-US" sz="26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723461-22C5-204F-858E-5D6360BBB445}"/>
              </a:ext>
            </a:extLst>
          </p:cNvPr>
          <p:cNvSpPr txBox="1"/>
          <p:nvPr/>
        </p:nvSpPr>
        <p:spPr>
          <a:xfrm>
            <a:off x="3245224" y="2254698"/>
            <a:ext cx="27669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ndara" panose="020E0502030303020204" pitchFamily="34" charset="0"/>
              </a:rPr>
              <a:t>Math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definition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of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I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meets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683951C-AC40-7349-9EA0-AE7C3231EB13}"/>
              </a:ext>
            </a:extLst>
          </p:cNvPr>
          <p:cNvSpPr txBox="1">
            <a:spLocks/>
          </p:cNvSpPr>
          <p:nvPr/>
        </p:nvSpPr>
        <p:spPr>
          <a:xfrm>
            <a:off x="6588224" y="2454751"/>
            <a:ext cx="2304256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S: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A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math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model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717C851-7C37-CB4F-B126-3118397A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57443"/>
            <a:ext cx="8686800" cy="119331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needs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machine-checked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Automatic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technique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A9FEA2-D319-0E40-B035-17752B8A21EF}"/>
              </a:ext>
            </a:extLst>
          </p:cNvPr>
          <p:cNvSpPr txBox="1"/>
          <p:nvPr/>
        </p:nvSpPr>
        <p:spPr>
          <a:xfrm>
            <a:off x="4100381" y="3805217"/>
            <a:ext cx="12312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Proof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D5216C31-92E8-594C-9BA8-896C858F1757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 flipV="1">
            <a:off x="2774954" y="1719864"/>
            <a:ext cx="35373" cy="2419290"/>
          </a:xfrm>
          <a:prstGeom prst="curvedConnector4">
            <a:avLst>
              <a:gd name="adj1" fmla="val -646256"/>
              <a:gd name="adj2" fmla="val 7326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3854FF39-0CF0-294D-B270-545192D7F4BF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 flipH="1">
            <a:off x="6491355" y="1698197"/>
            <a:ext cx="49722" cy="2448272"/>
          </a:xfrm>
          <a:prstGeom prst="curvedConnector4">
            <a:avLst>
              <a:gd name="adj1" fmla="val -459756"/>
              <a:gd name="adj2" fmla="val 7352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上箭头 14">
            <a:extLst>
              <a:ext uri="{FF2B5EF4-FFF2-40B4-BE49-F238E27FC236}">
                <a16:creationId xmlns:a16="http://schemas.microsoft.com/office/drawing/2014/main" id="{D87A874E-C473-E549-B81D-D6C311816ABE}"/>
              </a:ext>
            </a:extLst>
          </p:cNvPr>
          <p:cNvSpPr/>
          <p:nvPr/>
        </p:nvSpPr>
        <p:spPr>
          <a:xfrm>
            <a:off x="4427984" y="3085137"/>
            <a:ext cx="288032" cy="72008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7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Summary: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four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parts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Specification: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 precise description of the desired behavior of a system</a:t>
            </a:r>
            <a:endParaRPr kumimoji="1" lang="zh-CN" altLang="en-US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Implementation: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implementation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ndara" panose="020E0502030303020204" pitchFamily="34" charset="0"/>
              </a:rPr>
              <a:t>condition</a:t>
            </a:r>
            <a:r>
              <a:rPr kumimoji="1" lang="en-US" altLang="zh-CN" dirty="0">
                <a:latin typeface="Candara" panose="020E0502030303020204" pitchFamily="34" charset="0"/>
              </a:rPr>
              <a:t>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“</a:t>
            </a:r>
            <a:r>
              <a:rPr kumimoji="1" lang="en-US" altLang="zh-CN" dirty="0" err="1">
                <a:latin typeface="Candara" panose="020E0502030303020204" pitchFamily="34" charset="0"/>
              </a:rPr>
              <a:t>impl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meets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spec”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means</a:t>
            </a:r>
            <a:endParaRPr kumimoji="1" lang="zh-CN" altLang="en-US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Proof: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mathematical proof showing implementation meets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endParaRPr kumimoji="1" lang="zh-CN" altLang="en-US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8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state-based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6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Specifying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sequential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45153"/>
            <a:ext cx="8229600" cy="1167517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First proposed by Robert W. Floyd in 1967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Receive Turing Award in 1978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CEFC74B-D609-384D-B150-2287796A7A94}"/>
              </a:ext>
            </a:extLst>
          </p:cNvPr>
          <p:cNvCxnSpPr/>
          <p:nvPr/>
        </p:nvCxnSpPr>
        <p:spPr>
          <a:xfrm>
            <a:off x="539552" y="2065412"/>
            <a:ext cx="8147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78D0133-CC20-534E-BA28-D3850631BE33}"/>
              </a:ext>
            </a:extLst>
          </p:cNvPr>
          <p:cNvSpPr/>
          <p:nvPr/>
        </p:nvSpPr>
        <p:spPr>
          <a:xfrm>
            <a:off x="899592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64078-0ACF-C147-A05F-CA5ADB676F82}"/>
              </a:ext>
            </a:extLst>
          </p:cNvPr>
          <p:cNvSpPr txBox="1"/>
          <p:nvPr/>
        </p:nvSpPr>
        <p:spPr>
          <a:xfrm>
            <a:off x="611560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1967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2725A-AA40-2146-871C-1E875AE5B322}"/>
              </a:ext>
            </a:extLst>
          </p:cNvPr>
          <p:cNvSpPr txBox="1"/>
          <p:nvPr/>
        </p:nvSpPr>
        <p:spPr>
          <a:xfrm>
            <a:off x="268652" y="118809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programs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B18DB03-6743-C846-A624-ABA49CBB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3391478"/>
            <a:ext cx="1821159" cy="20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Specifying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sequential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49478"/>
            <a:ext cx="8229600" cy="58477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Annotate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each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control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point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with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assertion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CEFC74B-D609-384D-B150-2287796A7A94}"/>
              </a:ext>
            </a:extLst>
          </p:cNvPr>
          <p:cNvCxnSpPr/>
          <p:nvPr/>
        </p:nvCxnSpPr>
        <p:spPr>
          <a:xfrm>
            <a:off x="539552" y="2065412"/>
            <a:ext cx="8147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78D0133-CC20-534E-BA28-D3850631BE33}"/>
              </a:ext>
            </a:extLst>
          </p:cNvPr>
          <p:cNvSpPr/>
          <p:nvPr/>
        </p:nvSpPr>
        <p:spPr>
          <a:xfrm>
            <a:off x="899592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64078-0ACF-C147-A05F-CA5ADB676F82}"/>
              </a:ext>
            </a:extLst>
          </p:cNvPr>
          <p:cNvSpPr txBox="1"/>
          <p:nvPr/>
        </p:nvSpPr>
        <p:spPr>
          <a:xfrm>
            <a:off x="611560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1967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2725A-AA40-2146-871C-1E875AE5B322}"/>
              </a:ext>
            </a:extLst>
          </p:cNvPr>
          <p:cNvSpPr txBox="1"/>
          <p:nvPr/>
        </p:nvSpPr>
        <p:spPr>
          <a:xfrm>
            <a:off x="268652" y="118809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programs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9B431E-04E2-B04B-A921-8C5475DFE420}"/>
              </a:ext>
            </a:extLst>
          </p:cNvPr>
          <p:cNvSpPr/>
          <p:nvPr/>
        </p:nvSpPr>
        <p:spPr>
          <a:xfrm>
            <a:off x="909863" y="3854562"/>
            <a:ext cx="1501897" cy="1567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sz="1400" dirty="0">
                <a:latin typeface="Candara" panose="020E0502030303020204" pitchFamily="34" charset="0"/>
              </a:rPr>
              <a:t>int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x;</a:t>
            </a:r>
          </a:p>
          <a:p>
            <a:r>
              <a:rPr kumimoji="1" lang="en-US" altLang="zh-CN" sz="1400" dirty="0" err="1">
                <a:latin typeface="Candara" panose="020E0502030303020204" pitchFamily="34" charset="0"/>
              </a:rPr>
              <a:t>inc</a:t>
            </a:r>
            <a:r>
              <a:rPr kumimoji="1" lang="en-US" altLang="zh-CN" sz="1400" dirty="0">
                <a:latin typeface="Candara" panose="020E0502030303020204" pitchFamily="34" charset="0"/>
              </a:rPr>
              <a:t>()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{</a:t>
            </a:r>
          </a:p>
          <a:p>
            <a:r>
              <a:rPr kumimoji="1" lang="zh-CN" altLang="en-US" sz="1400" dirty="0">
                <a:latin typeface="Candara" panose="020E0502030303020204" pitchFamily="34" charset="0"/>
              </a:rPr>
              <a:t>    </a:t>
            </a:r>
            <a:r>
              <a:rPr kumimoji="1" lang="en-US" altLang="zh-CN" sz="1400" dirty="0">
                <a:latin typeface="Candara" panose="020E0502030303020204" pitchFamily="34" charset="0"/>
              </a:rPr>
              <a:t>int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 err="1">
                <a:latin typeface="Candara" panose="020E0502030303020204" pitchFamily="34" charset="0"/>
              </a:rPr>
              <a:t>tmp</a:t>
            </a:r>
            <a:r>
              <a:rPr kumimoji="1" lang="en-US" altLang="zh-CN" sz="1400" dirty="0">
                <a:latin typeface="Candara" panose="020E0502030303020204" pitchFamily="34" charset="0"/>
              </a:rPr>
              <a:t>;</a:t>
            </a:r>
          </a:p>
          <a:p>
            <a:r>
              <a:rPr kumimoji="1" lang="zh-CN" altLang="en-US" sz="1400" dirty="0">
                <a:latin typeface="Candara" panose="020E0502030303020204" pitchFamily="34" charset="0"/>
              </a:rPr>
              <a:t>    </a:t>
            </a:r>
            <a:r>
              <a:rPr kumimoji="1" lang="en-US" altLang="zh-CN" sz="1400" dirty="0" err="1">
                <a:latin typeface="Candara" panose="020E0502030303020204" pitchFamily="34" charset="0"/>
              </a:rPr>
              <a:t>tmp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=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x;</a:t>
            </a:r>
          </a:p>
          <a:p>
            <a:r>
              <a:rPr kumimoji="1" lang="zh-CN" altLang="en-US" sz="1400" dirty="0">
                <a:latin typeface="Candara" panose="020E0502030303020204" pitchFamily="34" charset="0"/>
              </a:rPr>
              <a:t>    </a:t>
            </a:r>
            <a:r>
              <a:rPr kumimoji="1" lang="en-US" altLang="zh-CN" sz="1400" dirty="0" err="1">
                <a:latin typeface="Candara" panose="020E0502030303020204" pitchFamily="34" charset="0"/>
              </a:rPr>
              <a:t>tmp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=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 err="1">
                <a:latin typeface="Candara" panose="020E0502030303020204" pitchFamily="34" charset="0"/>
              </a:rPr>
              <a:t>tmp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+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1;</a:t>
            </a:r>
          </a:p>
          <a:p>
            <a:r>
              <a:rPr kumimoji="1" lang="zh-CN" altLang="en-US" sz="1400" dirty="0">
                <a:latin typeface="Candara" panose="020E0502030303020204" pitchFamily="34" charset="0"/>
              </a:rPr>
              <a:t>    </a:t>
            </a:r>
            <a:r>
              <a:rPr kumimoji="1" lang="en-US" altLang="zh-CN" sz="1400" dirty="0">
                <a:latin typeface="Candara" panose="020E0502030303020204" pitchFamily="34" charset="0"/>
              </a:rPr>
              <a:t>x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>
                <a:latin typeface="Candara" panose="020E0502030303020204" pitchFamily="34" charset="0"/>
              </a:rPr>
              <a:t>=</a:t>
            </a:r>
            <a:r>
              <a:rPr kumimoji="1" lang="zh-CN" altLang="en-US" sz="1400" dirty="0">
                <a:latin typeface="Candara" panose="020E0502030303020204" pitchFamily="34" charset="0"/>
              </a:rPr>
              <a:t> </a:t>
            </a:r>
            <a:r>
              <a:rPr kumimoji="1" lang="en-US" altLang="zh-CN" sz="1400" dirty="0" err="1">
                <a:latin typeface="Candara" panose="020E0502030303020204" pitchFamily="34" charset="0"/>
              </a:rPr>
              <a:t>tmp</a:t>
            </a:r>
            <a:r>
              <a:rPr kumimoji="1" lang="en-US" altLang="zh-CN" sz="1400" dirty="0">
                <a:latin typeface="Candara" panose="020E0502030303020204" pitchFamily="34" charset="0"/>
              </a:rPr>
              <a:t>;</a:t>
            </a:r>
          </a:p>
          <a:p>
            <a:r>
              <a:rPr kumimoji="1" lang="en-US" altLang="zh-CN" sz="1400" dirty="0">
                <a:latin typeface="Candara" panose="020E0502030303020204" pitchFamily="34" charset="0"/>
              </a:rPr>
              <a:t>}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1EC1327-6F92-9944-836E-23491A52957B}"/>
              </a:ext>
            </a:extLst>
          </p:cNvPr>
          <p:cNvCxnSpPr>
            <a:cxnSpLocks/>
          </p:cNvCxnSpPr>
          <p:nvPr/>
        </p:nvCxnSpPr>
        <p:spPr>
          <a:xfrm flipV="1">
            <a:off x="1691680" y="4087138"/>
            <a:ext cx="1152128" cy="21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BE4D6-8F00-F240-853A-0EDFC9677634}"/>
              </a:ext>
            </a:extLst>
          </p:cNvPr>
          <p:cNvSpPr txBox="1"/>
          <p:nvPr/>
        </p:nvSpPr>
        <p:spPr>
          <a:xfrm>
            <a:off x="2871590" y="3827384"/>
            <a:ext cx="5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Pre</a:t>
            </a:r>
            <a:endParaRPr kumimoji="1" lang="zh-CN" altLang="en-US" sz="16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5AA532B-F851-9A4C-8455-B53101B41301}"/>
              </a:ext>
            </a:extLst>
          </p:cNvPr>
          <p:cNvCxnSpPr>
            <a:cxnSpLocks/>
          </p:cNvCxnSpPr>
          <p:nvPr/>
        </p:nvCxnSpPr>
        <p:spPr>
          <a:xfrm flipV="1">
            <a:off x="1713802" y="4394915"/>
            <a:ext cx="1130006" cy="19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9BEB1B1-A2FB-A74B-8A32-533F9D0CEEF6}"/>
              </a:ext>
            </a:extLst>
          </p:cNvPr>
          <p:cNvSpPr txBox="1"/>
          <p:nvPr/>
        </p:nvSpPr>
        <p:spPr>
          <a:xfrm>
            <a:off x="2853169" y="4192399"/>
            <a:ext cx="84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Assn1</a:t>
            </a:r>
            <a:endParaRPr kumimoji="1" lang="zh-CN" altLang="en-US" sz="16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1CE15E6-D1A7-2E44-8FE9-D5FAF809A8E6}"/>
              </a:ext>
            </a:extLst>
          </p:cNvPr>
          <p:cNvCxnSpPr>
            <a:cxnSpLocks/>
          </p:cNvCxnSpPr>
          <p:nvPr/>
        </p:nvCxnSpPr>
        <p:spPr>
          <a:xfrm flipV="1">
            <a:off x="1847547" y="4688849"/>
            <a:ext cx="1024043" cy="12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27118DA-F331-B94E-A95B-8475A77D75EE}"/>
              </a:ext>
            </a:extLst>
          </p:cNvPr>
          <p:cNvSpPr txBox="1"/>
          <p:nvPr/>
        </p:nvSpPr>
        <p:spPr>
          <a:xfrm>
            <a:off x="2871590" y="4515866"/>
            <a:ext cx="84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Assn2</a:t>
            </a:r>
            <a:endParaRPr kumimoji="1" lang="zh-CN" altLang="en-US" sz="16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199F20A-177E-2441-BD95-1A705775F3DA}"/>
              </a:ext>
            </a:extLst>
          </p:cNvPr>
          <p:cNvCxnSpPr>
            <a:cxnSpLocks/>
          </p:cNvCxnSpPr>
          <p:nvPr/>
        </p:nvCxnSpPr>
        <p:spPr>
          <a:xfrm flipV="1">
            <a:off x="1814864" y="4957539"/>
            <a:ext cx="1056726" cy="9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1416D73-D450-2743-BD65-A465AD90889D}"/>
              </a:ext>
            </a:extLst>
          </p:cNvPr>
          <p:cNvSpPr txBox="1"/>
          <p:nvPr/>
        </p:nvSpPr>
        <p:spPr>
          <a:xfrm>
            <a:off x="2880472" y="4813064"/>
            <a:ext cx="84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Assn3</a:t>
            </a:r>
            <a:endParaRPr kumimoji="1" lang="zh-CN" altLang="en-US" sz="16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52D59E0-D905-D84D-8634-50737C4AFBAD}"/>
              </a:ext>
            </a:extLst>
          </p:cNvPr>
          <p:cNvCxnSpPr>
            <a:cxnSpLocks/>
          </p:cNvCxnSpPr>
          <p:nvPr/>
        </p:nvCxnSpPr>
        <p:spPr>
          <a:xfrm>
            <a:off x="1822824" y="5199436"/>
            <a:ext cx="1048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CC9F845-C5AF-C04F-BC0D-C5488D588402}"/>
              </a:ext>
            </a:extLst>
          </p:cNvPr>
          <p:cNvSpPr txBox="1"/>
          <p:nvPr/>
        </p:nvSpPr>
        <p:spPr>
          <a:xfrm>
            <a:off x="2889354" y="5083713"/>
            <a:ext cx="84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Post</a:t>
            </a:r>
            <a:endParaRPr kumimoji="1" lang="zh-CN" alt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434343A-6A69-FE4C-B579-B2F83DD30019}"/>
              </a:ext>
            </a:extLst>
          </p:cNvPr>
          <p:cNvSpPr txBox="1"/>
          <p:nvPr/>
        </p:nvSpPr>
        <p:spPr>
          <a:xfrm>
            <a:off x="4017228" y="3976695"/>
            <a:ext cx="3651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decomposed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verification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statement</a:t>
            </a:r>
          </a:p>
          <a:p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Assn</a:t>
            </a:r>
            <a:r>
              <a:rPr kumimoji="1" lang="en-US" altLang="zh-CN" sz="2000" baseline="-25000" dirty="0" err="1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Command</a:t>
            </a:r>
            <a:r>
              <a:rPr kumimoji="1" lang="en-US" altLang="zh-CN" sz="2000" baseline="-25000" dirty="0" err="1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Assn</a:t>
            </a:r>
            <a:r>
              <a:rPr kumimoji="1" lang="en-US" altLang="zh-CN" sz="2000" baseline="-25000" dirty="0"/>
              <a:t>i+1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528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Software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error-prone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64884"/>
            <a:ext cx="7139136" cy="803918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latin typeface="Candara" panose="020E0502030303020204" pitchFamily="34" charset="0"/>
              </a:rPr>
              <a:t>//When I wrote this, only God and I understood what I was doing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000" dirty="0">
                <a:latin typeface="Candara" panose="020E0502030303020204" pitchFamily="34" charset="0"/>
              </a:rPr>
              <a:t>//Now, God only knows</a:t>
            </a:r>
          </a:p>
          <a:p>
            <a:endParaRPr lang="en-US" altLang="zh-CN" sz="2000" dirty="0">
              <a:latin typeface="Candara" panose="020E0502030303020204" pitchFamily="34" charset="0"/>
            </a:endParaRPr>
          </a:p>
          <a:p>
            <a:endParaRPr kumimoji="1" lang="en-US" altLang="zh-CN" sz="2000" dirty="0">
              <a:latin typeface="Candara" panose="020E0502030303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45FCC5-43E5-7540-A3E4-4E073EAEC60B}"/>
              </a:ext>
            </a:extLst>
          </p:cNvPr>
          <p:cNvSpPr txBox="1">
            <a:spLocks/>
          </p:cNvSpPr>
          <p:nvPr/>
        </p:nvSpPr>
        <p:spPr>
          <a:xfrm>
            <a:off x="457200" y="1333501"/>
            <a:ext cx="8229600" cy="1163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>
                <a:latin typeface="Candara" panose="020E0502030303020204" pitchFamily="34" charset="0"/>
              </a:rPr>
              <a:t>What is the best comment in source code you have ever encountered?</a:t>
            </a:r>
          </a:p>
          <a:p>
            <a:pPr lvl="1"/>
            <a:r>
              <a:rPr kumimoji="1" lang="en-US" altLang="zh-CN" sz="2600" dirty="0">
                <a:latin typeface="Candara" panose="020E0502030303020204" pitchFamily="34" charset="0"/>
              </a:rPr>
              <a:t>Top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answers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from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i="1" dirty="0" err="1">
                <a:latin typeface="Candara" panose="020E0502030303020204" pitchFamily="34" charset="0"/>
              </a:rPr>
              <a:t>stackoverflow</a:t>
            </a:r>
            <a:endParaRPr kumimoji="1" lang="en-US" altLang="zh-CN" sz="2600" i="1" dirty="0">
              <a:latin typeface="Candara" panose="020E0502030303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4E1A9B-C08B-F646-B49D-AB04555602AB}"/>
              </a:ext>
            </a:extLst>
          </p:cNvPr>
          <p:cNvSpPr txBox="1">
            <a:spLocks/>
          </p:cNvSpPr>
          <p:nvPr/>
        </p:nvSpPr>
        <p:spPr>
          <a:xfrm>
            <a:off x="457200" y="4044445"/>
            <a:ext cx="713913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// drunk, fix later</a:t>
            </a:r>
          </a:p>
          <a:p>
            <a:endParaRPr kumimoji="1" lang="en-US" altLang="zh-CN" sz="2000" dirty="0">
              <a:latin typeface="Candara" panose="020E0502030303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8AAD6D7-D384-644E-9793-57DED07E3D28}"/>
              </a:ext>
            </a:extLst>
          </p:cNvPr>
          <p:cNvSpPr txBox="1">
            <a:spLocks/>
          </p:cNvSpPr>
          <p:nvPr/>
        </p:nvSpPr>
        <p:spPr>
          <a:xfrm>
            <a:off x="457200" y="4729708"/>
            <a:ext cx="7139136" cy="5040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Candara" panose="020E0502030303020204" pitchFamily="34" charset="0"/>
              </a:rPr>
              <a:t>// Magic. Do not touch.</a:t>
            </a:r>
            <a:endParaRPr kumimoji="1" lang="en-US" altLang="zh-CN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framework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sequential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49476"/>
            <a:ext cx="8579296" cy="223665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Tony Hoare recast Floyd’s method into a logical framework, known as Hoare Logic (or Floyd-Hoare Logic)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Receive Turing Award in 1980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Formula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{S}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Q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Inference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rules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proving</a:t>
            </a:r>
          </a:p>
          <a:p>
            <a:pPr lvl="1"/>
            <a:endParaRPr kumimoji="1" lang="en-US" altLang="zh-CN" dirty="0">
              <a:latin typeface="Candara" panose="020E0502030303020204" pitchFamily="34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CEFC74B-D609-384D-B150-2287796A7A94}"/>
              </a:ext>
            </a:extLst>
          </p:cNvPr>
          <p:cNvCxnSpPr/>
          <p:nvPr/>
        </p:nvCxnSpPr>
        <p:spPr>
          <a:xfrm>
            <a:off x="539552" y="2065412"/>
            <a:ext cx="8147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78D0133-CC20-534E-BA28-D3850631BE33}"/>
              </a:ext>
            </a:extLst>
          </p:cNvPr>
          <p:cNvSpPr/>
          <p:nvPr/>
        </p:nvSpPr>
        <p:spPr>
          <a:xfrm>
            <a:off x="899592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64078-0ACF-C147-A05F-CA5ADB676F82}"/>
              </a:ext>
            </a:extLst>
          </p:cNvPr>
          <p:cNvSpPr txBox="1"/>
          <p:nvPr/>
        </p:nvSpPr>
        <p:spPr>
          <a:xfrm>
            <a:off x="611560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1967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2725A-AA40-2146-871C-1E875AE5B322}"/>
              </a:ext>
            </a:extLst>
          </p:cNvPr>
          <p:cNvSpPr txBox="1"/>
          <p:nvPr/>
        </p:nvSpPr>
        <p:spPr>
          <a:xfrm>
            <a:off x="268652" y="118809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programs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AC653-949A-D149-8529-911BE812E636}"/>
              </a:ext>
            </a:extLst>
          </p:cNvPr>
          <p:cNvSpPr txBox="1"/>
          <p:nvPr/>
        </p:nvSpPr>
        <p:spPr>
          <a:xfrm>
            <a:off x="2123728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1969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6CC122-5514-4A4D-8D7A-E17C21AA1363}"/>
              </a:ext>
            </a:extLst>
          </p:cNvPr>
          <p:cNvSpPr/>
          <p:nvPr/>
        </p:nvSpPr>
        <p:spPr>
          <a:xfrm>
            <a:off x="2411760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7F115-CAB3-5C47-A73D-FD2999B174D7}"/>
              </a:ext>
            </a:extLst>
          </p:cNvPr>
          <p:cNvSpPr txBox="1"/>
          <p:nvPr/>
        </p:nvSpPr>
        <p:spPr>
          <a:xfrm>
            <a:off x="1371070" y="2467685"/>
            <a:ext cx="2124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A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logical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framework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proving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C1C2DA6-C1F0-3F49-ABAA-A041ABEFB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36" y="3645841"/>
            <a:ext cx="2453715" cy="18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Floyd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changed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way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think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programs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Not as an event generator, but as a state transformer</a:t>
            </a:r>
          </a:p>
          <a:p>
            <a:r>
              <a:rPr lang="en-US" altLang="zh-CN" dirty="0">
                <a:latin typeface="Candara" panose="020E0502030303020204" pitchFamily="34" charset="0"/>
              </a:rPr>
              <a:t>State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are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close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everyday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mathematics</a:t>
            </a:r>
          </a:p>
          <a:p>
            <a:pPr lvl="1"/>
            <a:r>
              <a:rPr lang="en-US" altLang="zh-CN" dirty="0">
                <a:latin typeface="Candara" panose="020E0502030303020204" pitchFamily="34" charset="0"/>
              </a:rPr>
              <a:t>Described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in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terms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of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numbers,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sequences,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sets,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functions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and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on</a:t>
            </a:r>
          </a:p>
          <a:p>
            <a:pPr lvl="2"/>
            <a:r>
              <a:rPr lang="en-US" altLang="zh-CN" dirty="0">
                <a:latin typeface="Candara" panose="020E0502030303020204" pitchFamily="34" charset="0"/>
              </a:rPr>
              <a:t>E.g.,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C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struct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  <a:sym typeface="Wingdings" pitchFamily="2" charset="2"/>
              </a:rPr>
              <a:t>--&gt;</a:t>
            </a:r>
            <a:r>
              <a:rPr lang="zh-CN" altLang="en-US" dirty="0">
                <a:latin typeface="Candara" panose="020E0502030303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Candara" panose="020E0502030303020204" pitchFamily="34" charset="0"/>
                <a:sym typeface="Wingdings" pitchFamily="2" charset="2"/>
              </a:rPr>
              <a:t>sequence</a:t>
            </a:r>
          </a:p>
          <a:p>
            <a:pPr lvl="2"/>
            <a:r>
              <a:rPr lang="en-US" altLang="zh-CN" dirty="0">
                <a:latin typeface="Candara" panose="020E0502030303020204" pitchFamily="34" charset="0"/>
                <a:sym typeface="Wingdings" pitchFamily="2" charset="2"/>
              </a:rPr>
              <a:t>E.g.,</a:t>
            </a:r>
            <a:r>
              <a:rPr lang="zh-CN" altLang="en-US" dirty="0">
                <a:latin typeface="Candara" panose="020E0502030303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Candara" panose="020E0502030303020204" pitchFamily="34" charset="0"/>
                <a:sym typeface="Wingdings" pitchFamily="2" charset="2"/>
              </a:rPr>
              <a:t>C</a:t>
            </a:r>
            <a:r>
              <a:rPr lang="zh-CN" altLang="en-US" dirty="0">
                <a:latin typeface="Candara" panose="020E0502030303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Candara" panose="020E0502030303020204" pitchFamily="34" charset="0"/>
                <a:sym typeface="Wingdings" pitchFamily="2" charset="2"/>
              </a:rPr>
              <a:t>map</a:t>
            </a:r>
            <a:r>
              <a:rPr lang="zh-CN" altLang="en-US" dirty="0">
                <a:latin typeface="Candara" panose="020E0502030303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Candara" panose="020E0502030303020204" pitchFamily="34" charset="0"/>
                <a:sym typeface="Wingdings" pitchFamily="2" charset="2"/>
              </a:rPr>
              <a:t>--&gt;</a:t>
            </a:r>
            <a:r>
              <a:rPr lang="zh-CN" altLang="en-US" dirty="0">
                <a:latin typeface="Candara" panose="020E0502030303020204" pitchFamily="34" charset="0"/>
                <a:sym typeface="Wingdings" pitchFamily="2" charset="2"/>
              </a:rPr>
              <a:t> </a:t>
            </a:r>
            <a:r>
              <a:rPr lang="en-US" altLang="zh-CN" dirty="0">
                <a:latin typeface="Candara" panose="020E0502030303020204" pitchFamily="34" charset="0"/>
                <a:sym typeface="Wingdings" pitchFamily="2" charset="2"/>
              </a:rPr>
              <a:t>function</a:t>
            </a:r>
            <a:endParaRPr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Reduce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reasoning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mathematical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28635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History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state-based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49476"/>
            <a:ext cx="8579296" cy="223665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period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time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without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much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progress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Because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only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stores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Store: mapping of variable to values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Can’t reason about pointer program,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i.e.,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with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heap</a:t>
            </a:r>
          </a:p>
          <a:p>
            <a:pPr lvl="1"/>
            <a:endParaRPr kumimoji="1" lang="en-US" altLang="zh-CN" dirty="0">
              <a:latin typeface="Candara" panose="020E0502030303020204" pitchFamily="34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CEFC74B-D609-384D-B150-2287796A7A94}"/>
              </a:ext>
            </a:extLst>
          </p:cNvPr>
          <p:cNvCxnSpPr/>
          <p:nvPr/>
        </p:nvCxnSpPr>
        <p:spPr>
          <a:xfrm>
            <a:off x="539552" y="2065412"/>
            <a:ext cx="8147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78D0133-CC20-534E-BA28-D3850631BE33}"/>
              </a:ext>
            </a:extLst>
          </p:cNvPr>
          <p:cNvSpPr/>
          <p:nvPr/>
        </p:nvSpPr>
        <p:spPr>
          <a:xfrm>
            <a:off x="899592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64078-0ACF-C147-A05F-CA5ADB676F82}"/>
              </a:ext>
            </a:extLst>
          </p:cNvPr>
          <p:cNvSpPr txBox="1"/>
          <p:nvPr/>
        </p:nvSpPr>
        <p:spPr>
          <a:xfrm>
            <a:off x="611560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1967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2725A-AA40-2146-871C-1E875AE5B322}"/>
              </a:ext>
            </a:extLst>
          </p:cNvPr>
          <p:cNvSpPr txBox="1"/>
          <p:nvPr/>
        </p:nvSpPr>
        <p:spPr>
          <a:xfrm>
            <a:off x="268652" y="118809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programs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AC653-949A-D149-8529-911BE812E636}"/>
              </a:ext>
            </a:extLst>
          </p:cNvPr>
          <p:cNvSpPr txBox="1"/>
          <p:nvPr/>
        </p:nvSpPr>
        <p:spPr>
          <a:xfrm>
            <a:off x="2123728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1969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6CC122-5514-4A4D-8D7A-E17C21AA1363}"/>
              </a:ext>
            </a:extLst>
          </p:cNvPr>
          <p:cNvSpPr/>
          <p:nvPr/>
        </p:nvSpPr>
        <p:spPr>
          <a:xfrm>
            <a:off x="2411760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7F115-CAB3-5C47-A73D-FD2999B174D7}"/>
              </a:ext>
            </a:extLst>
          </p:cNvPr>
          <p:cNvSpPr txBox="1"/>
          <p:nvPr/>
        </p:nvSpPr>
        <p:spPr>
          <a:xfrm>
            <a:off x="1371070" y="2467685"/>
            <a:ext cx="2124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A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logical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framework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proving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DE353F-26D1-0B49-A838-E4742397E1A4}"/>
              </a:ext>
            </a:extLst>
          </p:cNvPr>
          <p:cNvSpPr txBox="1"/>
          <p:nvPr/>
        </p:nvSpPr>
        <p:spPr>
          <a:xfrm>
            <a:off x="3510752" y="214380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1976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51FAA4-9573-824E-A388-22A034AF7B39}"/>
              </a:ext>
            </a:extLst>
          </p:cNvPr>
          <p:cNvSpPr/>
          <p:nvPr/>
        </p:nvSpPr>
        <p:spPr>
          <a:xfrm>
            <a:off x="3798784" y="1999791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1A5AD-5AF0-CC41-80BB-75BA5D3B078E}"/>
              </a:ext>
            </a:extLst>
          </p:cNvPr>
          <p:cNvSpPr txBox="1"/>
          <p:nvPr/>
        </p:nvSpPr>
        <p:spPr>
          <a:xfrm>
            <a:off x="3275856" y="117777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Extend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Hoare’s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method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to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concurrency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5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History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state-based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49476"/>
            <a:ext cx="8579296" cy="223665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Separation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(2002):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pointer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Concurrent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separation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(2004)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After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theories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get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complete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practical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systems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CEFC74B-D609-384D-B150-2287796A7A94}"/>
              </a:ext>
            </a:extLst>
          </p:cNvPr>
          <p:cNvCxnSpPr/>
          <p:nvPr/>
        </p:nvCxnSpPr>
        <p:spPr>
          <a:xfrm>
            <a:off x="539552" y="2065412"/>
            <a:ext cx="81472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78D0133-CC20-534E-BA28-D3850631BE33}"/>
              </a:ext>
            </a:extLst>
          </p:cNvPr>
          <p:cNvSpPr/>
          <p:nvPr/>
        </p:nvSpPr>
        <p:spPr>
          <a:xfrm>
            <a:off x="899592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64078-0ACF-C147-A05F-CA5ADB676F82}"/>
              </a:ext>
            </a:extLst>
          </p:cNvPr>
          <p:cNvSpPr txBox="1"/>
          <p:nvPr/>
        </p:nvSpPr>
        <p:spPr>
          <a:xfrm>
            <a:off x="611560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1967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E2725A-AA40-2146-871C-1E875AE5B322}"/>
              </a:ext>
            </a:extLst>
          </p:cNvPr>
          <p:cNvSpPr txBox="1"/>
          <p:nvPr/>
        </p:nvSpPr>
        <p:spPr>
          <a:xfrm>
            <a:off x="268652" y="1188091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programs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AC653-949A-D149-8529-911BE812E636}"/>
              </a:ext>
            </a:extLst>
          </p:cNvPr>
          <p:cNvSpPr txBox="1"/>
          <p:nvPr/>
        </p:nvSpPr>
        <p:spPr>
          <a:xfrm>
            <a:off x="2123728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1969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6CC122-5514-4A4D-8D7A-E17C21AA1363}"/>
              </a:ext>
            </a:extLst>
          </p:cNvPr>
          <p:cNvSpPr/>
          <p:nvPr/>
        </p:nvSpPr>
        <p:spPr>
          <a:xfrm>
            <a:off x="2411760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7F115-CAB3-5C47-A73D-FD2999B174D7}"/>
              </a:ext>
            </a:extLst>
          </p:cNvPr>
          <p:cNvSpPr txBox="1"/>
          <p:nvPr/>
        </p:nvSpPr>
        <p:spPr>
          <a:xfrm>
            <a:off x="1371070" y="2467685"/>
            <a:ext cx="2124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A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logical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framework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proving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sequential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correctness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DE353F-26D1-0B49-A838-E4742397E1A4}"/>
              </a:ext>
            </a:extLst>
          </p:cNvPr>
          <p:cNvSpPr txBox="1"/>
          <p:nvPr/>
        </p:nvSpPr>
        <p:spPr>
          <a:xfrm>
            <a:off x="3510752" y="214380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1976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51FAA4-9573-824E-A388-22A034AF7B39}"/>
              </a:ext>
            </a:extLst>
          </p:cNvPr>
          <p:cNvSpPr/>
          <p:nvPr/>
        </p:nvSpPr>
        <p:spPr>
          <a:xfrm>
            <a:off x="3798784" y="1999791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1A5AD-5AF0-CC41-80BB-75BA5D3B078E}"/>
              </a:ext>
            </a:extLst>
          </p:cNvPr>
          <p:cNvSpPr txBox="1"/>
          <p:nvPr/>
        </p:nvSpPr>
        <p:spPr>
          <a:xfrm>
            <a:off x="3275856" y="117777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Extend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Hoare’s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method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to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concurrency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2456BF-64B5-8B48-8916-6341F6357125}"/>
              </a:ext>
            </a:extLst>
          </p:cNvPr>
          <p:cNvSpPr txBox="1"/>
          <p:nvPr/>
        </p:nvSpPr>
        <p:spPr>
          <a:xfrm>
            <a:off x="4766319" y="213742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2002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8261E26-E78A-9E49-8F22-FA379C15BDBF}"/>
              </a:ext>
            </a:extLst>
          </p:cNvPr>
          <p:cNvSpPr/>
          <p:nvPr/>
        </p:nvSpPr>
        <p:spPr>
          <a:xfrm>
            <a:off x="5054351" y="1993404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6A0C79-773B-3B4E-88AD-547F4E358D8B}"/>
              </a:ext>
            </a:extLst>
          </p:cNvPr>
          <p:cNvSpPr txBox="1"/>
          <p:nvPr/>
        </p:nvSpPr>
        <p:spPr>
          <a:xfrm>
            <a:off x="4424281" y="2467684"/>
            <a:ext cx="173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A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logic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for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pointer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program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D19854-FF31-3B4F-B833-EF144BA56D5E}"/>
              </a:ext>
            </a:extLst>
          </p:cNvPr>
          <p:cNvSpPr txBox="1"/>
          <p:nvPr/>
        </p:nvSpPr>
        <p:spPr>
          <a:xfrm>
            <a:off x="5773561" y="214380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2004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C4BC213-9086-CD41-8B99-485F579DA9D1}"/>
              </a:ext>
            </a:extLst>
          </p:cNvPr>
          <p:cNvSpPr/>
          <p:nvPr/>
        </p:nvSpPr>
        <p:spPr>
          <a:xfrm>
            <a:off x="6061593" y="1999791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01C165-DECD-204E-9D69-C7FB8C9A42F2}"/>
              </a:ext>
            </a:extLst>
          </p:cNvPr>
          <p:cNvSpPr txBox="1"/>
          <p:nvPr/>
        </p:nvSpPr>
        <p:spPr>
          <a:xfrm>
            <a:off x="5625037" y="1175632"/>
            <a:ext cx="132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andara" panose="020E0502030303020204" pitchFamily="34" charset="0"/>
              </a:rPr>
              <a:t>Concurrent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separation</a:t>
            </a:r>
            <a:r>
              <a:rPr kumimoji="1" lang="zh-CN" altLang="en-US" sz="1600" dirty="0">
                <a:latin typeface="Candara" panose="020E0502030303020204" pitchFamily="34" charset="0"/>
              </a:rPr>
              <a:t> </a:t>
            </a:r>
            <a:r>
              <a:rPr kumimoji="1" lang="en-US" altLang="zh-CN" sz="1600" dirty="0">
                <a:latin typeface="Candara" panose="020E0502030303020204" pitchFamily="34" charset="0"/>
              </a:rPr>
              <a:t>logic</a:t>
            </a:r>
            <a:endParaRPr kumimoji="1" lang="zh-CN" altLang="en-US" sz="1600" dirty="0">
              <a:latin typeface="Candara" panose="020E0502030303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CF1649-4529-DE49-9361-824EC6E60AA2}"/>
              </a:ext>
            </a:extLst>
          </p:cNvPr>
          <p:cNvSpPr txBox="1"/>
          <p:nvPr/>
        </p:nvSpPr>
        <p:spPr>
          <a:xfrm>
            <a:off x="6708795" y="213771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Candara" panose="020E0502030303020204" pitchFamily="34" charset="0"/>
              </a:rPr>
              <a:t>…</a:t>
            </a:r>
            <a:endParaRPr kumimoji="1" lang="zh-CN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2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Verification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would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you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functional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0E79C2-FFBA-5C4F-991B-5CC2C421C2F3}"/>
              </a:ext>
            </a:extLst>
          </p:cNvPr>
          <p:cNvSpPr txBox="1"/>
          <p:nvPr/>
        </p:nvSpPr>
        <p:spPr>
          <a:xfrm>
            <a:off x="2748954" y="1463945"/>
            <a:ext cx="6143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1. Give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math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model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of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the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implementation</a:t>
            </a:r>
          </a:p>
          <a:p>
            <a:endParaRPr kumimoji="1" lang="en-US" altLang="zh-CN" sz="2400" dirty="0">
              <a:latin typeface="Candara" panose="020E0502030303020204" pitchFamily="34" charset="0"/>
            </a:endParaRPr>
          </a:p>
          <a:p>
            <a:r>
              <a:rPr kumimoji="1" lang="en-US" altLang="zh-CN" sz="2400" dirty="0">
                <a:latin typeface="Candara" panose="020E0502030303020204" pitchFamily="34" charset="0"/>
              </a:rPr>
              <a:t>2. Give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mathematically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defined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specification</a:t>
            </a:r>
          </a:p>
          <a:p>
            <a:endParaRPr kumimoji="1" lang="en-US" altLang="zh-CN" sz="2400" dirty="0">
              <a:latin typeface="Candara" panose="020E0502030303020204" pitchFamily="34" charset="0"/>
            </a:endParaRPr>
          </a:p>
          <a:p>
            <a:r>
              <a:rPr kumimoji="1" lang="en-US" altLang="zh-CN" sz="2400" dirty="0">
                <a:latin typeface="Candara" panose="020E0502030303020204" pitchFamily="34" charset="0"/>
              </a:rPr>
              <a:t>3. Define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correctness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condition</a:t>
            </a:r>
          </a:p>
          <a:p>
            <a:endParaRPr kumimoji="1" lang="en-US" altLang="zh-CN" sz="2400" dirty="0">
              <a:latin typeface="Candara" panose="020E0502030303020204" pitchFamily="34" charset="0"/>
            </a:endParaRPr>
          </a:p>
          <a:p>
            <a:r>
              <a:rPr kumimoji="1" lang="en-US" altLang="zh-CN" sz="2400" dirty="0">
                <a:latin typeface="Candara" panose="020E0502030303020204" pitchFamily="34" charset="0"/>
              </a:rPr>
              <a:t>4. Prove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correctness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condition</a:t>
            </a:r>
            <a:endParaRPr kumimoji="1" lang="zh-CN" altLang="en-US" sz="2400" dirty="0">
              <a:latin typeface="Candara" panose="020E0502030303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49751B5-E7A7-1043-BECA-2C74F794C254}"/>
              </a:ext>
            </a:extLst>
          </p:cNvPr>
          <p:cNvSpPr txBox="1">
            <a:spLocks/>
          </p:cNvSpPr>
          <p:nvPr/>
        </p:nvSpPr>
        <p:spPr>
          <a:xfrm>
            <a:off x="486408" y="1561356"/>
            <a:ext cx="1860722" cy="155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637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Modelling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programming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Syntactics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latin typeface="Candara" panose="020E0502030303020204" pitchFamily="34" charset="0"/>
              </a:rPr>
              <a:t>语法</a:t>
            </a:r>
            <a:r>
              <a:rPr kumimoji="1" lang="en-US" altLang="zh-CN" dirty="0">
                <a:latin typeface="Candara" panose="020E0502030303020204" pitchFamily="34" charset="0"/>
              </a:rPr>
              <a:t>)</a:t>
            </a: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State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状态模型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Semantics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语义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C25657-4048-3445-A0D4-0BEBBAFE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346607"/>
            <a:ext cx="4839951" cy="30627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A4D952-8A00-CC49-925A-1CB411C4DABA}"/>
              </a:ext>
            </a:extLst>
          </p:cNvPr>
          <p:cNvSpPr txBox="1"/>
          <p:nvPr/>
        </p:nvSpPr>
        <p:spPr>
          <a:xfrm>
            <a:off x="4283968" y="438149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Syntactics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for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a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toy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language</a:t>
            </a:r>
            <a:endParaRPr kumimoji="1" lang="zh-CN" alt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7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Modelling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programming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Syntactics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语法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State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latin typeface="Candara" panose="020E0502030303020204" pitchFamily="34" charset="0"/>
              </a:rPr>
              <a:t>状态模型</a:t>
            </a:r>
            <a:r>
              <a:rPr kumimoji="1" lang="en-US" altLang="zh-CN" dirty="0">
                <a:latin typeface="Candara" panose="020E0502030303020204" pitchFamily="34" charset="0"/>
              </a:rPr>
              <a:t>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operate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Semantics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语义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743DF94-C2FB-474A-BDB0-6CDBDCBF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42819"/>
              </p:ext>
            </p:extLst>
          </p:nvPr>
        </p:nvGraphicFramePr>
        <p:xfrm>
          <a:off x="487626" y="3433564"/>
          <a:ext cx="81369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42">
                  <a:extLst>
                    <a:ext uri="{9D8B030D-6E8A-4147-A177-3AD203B41FA5}">
                      <a16:colId xmlns:a16="http://schemas.microsoft.com/office/drawing/2014/main" val="1401734177"/>
                    </a:ext>
                  </a:extLst>
                </a:gridCol>
                <a:gridCol w="3428460">
                  <a:extLst>
                    <a:ext uri="{9D8B030D-6E8A-4147-A177-3AD203B41FA5}">
                      <a16:colId xmlns:a16="http://schemas.microsoft.com/office/drawing/2014/main" val="1042373366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326289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language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0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变量名到值的映射（</a:t>
                      </a:r>
                      <a:r>
                        <a:rPr lang="en-US" altLang="zh-CN" dirty="0"/>
                        <a:t>E.g.,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全局符号表，局部符号表，内存（地址到值的映射）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9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Modelling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programming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Syntactics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语法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State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状态模型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rPr>
              <a:t>)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Semantics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</a:t>
            </a:r>
            <a:r>
              <a:rPr kumimoji="1" lang="zh-CN" altLang="en-US" dirty="0">
                <a:latin typeface="Candara" panose="020E0502030303020204" pitchFamily="34" charset="0"/>
              </a:rPr>
              <a:t>语义</a:t>
            </a:r>
            <a:r>
              <a:rPr kumimoji="1" lang="en-US" altLang="zh-CN" dirty="0">
                <a:latin typeface="Candara" panose="020E0502030303020204" pitchFamily="34" charset="0"/>
              </a:rPr>
              <a:t>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modifies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3743DF94-C2FB-474A-BDB0-6CDBDCBF6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990601"/>
                  </p:ext>
                </p:extLst>
              </p:nvPr>
            </p:nvGraphicFramePr>
            <p:xfrm>
              <a:off x="460648" y="3433564"/>
              <a:ext cx="8229600" cy="1379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4850">
                      <a:extLst>
                        <a:ext uri="{9D8B030D-6E8A-4147-A177-3AD203B41FA5}">
                          <a16:colId xmlns:a16="http://schemas.microsoft.com/office/drawing/2014/main" val="1401734177"/>
                        </a:ext>
                      </a:extLst>
                    </a:gridCol>
                    <a:gridCol w="3215750">
                      <a:extLst>
                        <a:ext uri="{9D8B030D-6E8A-4147-A177-3AD203B41FA5}">
                          <a16:colId xmlns:a16="http://schemas.microsoft.com/office/drawing/2014/main" val="1042373366"/>
                        </a:ext>
                      </a:extLst>
                    </a:gridCol>
                    <a:gridCol w="2829000">
                      <a:extLst>
                        <a:ext uri="{9D8B030D-6E8A-4147-A177-3AD203B41FA5}">
                          <a16:colId xmlns:a16="http://schemas.microsoft.com/office/drawing/2014/main" val="3262894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toy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language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language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306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Semantics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:=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</a:t>
                          </a:r>
                          <a:r>
                            <a:rPr lang="zh-CN" altLang="en-US" dirty="0"/>
                            <a:t> 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+1)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st1</a:t>
                          </a:r>
                          <a:r>
                            <a:rPr lang="zh-CN" altLang="en-US" dirty="0"/>
                            <a:t> </a:t>
                          </a:r>
                          <a14:m>
                            <m:oMath xmlns:m="http://schemas.openxmlformats.org/officeDocument/2006/math"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groupCh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st2</a:t>
                          </a:r>
                          <a:r>
                            <a:rPr lang="zh-CN" altLang="en-US" baseline="0" dirty="0"/>
                            <a:t> </a:t>
                          </a:r>
                          <a:r>
                            <a:rPr lang="en-US" altLang="zh-CN" baseline="0" dirty="0"/>
                            <a:t>is</a:t>
                          </a:r>
                          <a:r>
                            <a:rPr lang="zh-CN" altLang="en-US" baseline="0" dirty="0"/>
                            <a:t> </a:t>
                          </a:r>
                          <a:r>
                            <a:rPr lang="en-US" altLang="zh-CN" baseline="0" dirty="0"/>
                            <a:t>defined</a:t>
                          </a:r>
                          <a:r>
                            <a:rPr lang="zh-CN" altLang="en-US" baseline="0" dirty="0"/>
                            <a:t> </a:t>
                          </a:r>
                          <a:r>
                            <a:rPr lang="en-US" altLang="zh-CN" baseline="0" dirty="0"/>
                            <a:t>as</a:t>
                          </a:r>
                          <a:endParaRPr lang="en-US" altLang="zh-CN" dirty="0"/>
                        </a:p>
                        <a:p>
                          <a:pPr algn="l"/>
                          <a:r>
                            <a:rPr lang="en-US" altLang="zh-CN" dirty="0"/>
                            <a:t>st2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st1[x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-&gt;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eval(E,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st1)]</a:t>
                          </a:r>
                        </a:p>
                        <a:p>
                          <a:pPr algn="l"/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st1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-&gt;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N,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st2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-&gt;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N+1)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/>
                            <a:t>计算右值</a:t>
                          </a:r>
                          <a:r>
                            <a:rPr lang="en-US" altLang="zh-CN" dirty="0"/>
                            <a:t>E</a:t>
                          </a: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/>
                            <a:t>取左边变量的地址</a:t>
                          </a:r>
                          <a:r>
                            <a:rPr lang="en-US" altLang="zh-CN" dirty="0" err="1"/>
                            <a:t>addr</a:t>
                          </a:r>
                          <a:endParaRPr lang="en-US" altLang="zh-CN" dirty="0"/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/>
                            <a:t>将</a:t>
                          </a:r>
                          <a:r>
                            <a:rPr lang="en-US" altLang="zh-CN" dirty="0"/>
                            <a:t>E</a:t>
                          </a:r>
                          <a:r>
                            <a:rPr lang="zh-CN" altLang="en-US" dirty="0"/>
                            <a:t>赋给</a:t>
                          </a:r>
                          <a:r>
                            <a:rPr lang="en-US" altLang="zh-CN" dirty="0" err="1"/>
                            <a:t>addr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4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3743DF94-C2FB-474A-BDB0-6CDBDCBF6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990601"/>
                  </p:ext>
                </p:extLst>
              </p:nvPr>
            </p:nvGraphicFramePr>
            <p:xfrm>
              <a:off x="460648" y="3433564"/>
              <a:ext cx="8229600" cy="1379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4850">
                      <a:extLst>
                        <a:ext uri="{9D8B030D-6E8A-4147-A177-3AD203B41FA5}">
                          <a16:colId xmlns:a16="http://schemas.microsoft.com/office/drawing/2014/main" val="1401734177"/>
                        </a:ext>
                      </a:extLst>
                    </a:gridCol>
                    <a:gridCol w="3215750">
                      <a:extLst>
                        <a:ext uri="{9D8B030D-6E8A-4147-A177-3AD203B41FA5}">
                          <a16:colId xmlns:a16="http://schemas.microsoft.com/office/drawing/2014/main" val="1042373366"/>
                        </a:ext>
                      </a:extLst>
                    </a:gridCol>
                    <a:gridCol w="2829000">
                      <a:extLst>
                        <a:ext uri="{9D8B030D-6E8A-4147-A177-3AD203B41FA5}">
                          <a16:colId xmlns:a16="http://schemas.microsoft.com/office/drawing/2014/main" val="3262894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toy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language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language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2306327"/>
                      </a:ext>
                    </a:extLst>
                  </a:tr>
                  <a:tr h="10086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Semantics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:=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E</a:t>
                          </a:r>
                          <a:r>
                            <a:rPr lang="zh-CN" altLang="en-US" dirty="0"/>
                            <a:t> </a:t>
                          </a:r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(E.g.,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=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+1)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110" t="-38750" r="-88189" b="-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/>
                            <a:t>计算右值</a:t>
                          </a:r>
                          <a:r>
                            <a:rPr lang="en-US" altLang="zh-CN" dirty="0"/>
                            <a:t>E</a:t>
                          </a:r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/>
                            <a:t>取左边变量的地址</a:t>
                          </a:r>
                          <a:r>
                            <a:rPr lang="en-US" altLang="zh-CN" dirty="0" err="1"/>
                            <a:t>addr</a:t>
                          </a:r>
                          <a:endParaRPr lang="en-US" altLang="zh-CN" dirty="0"/>
                        </a:p>
                        <a:p>
                          <a:pPr marL="342900" indent="-342900" algn="l">
                            <a:buAutoNum type="arabicPeriod"/>
                          </a:pPr>
                          <a:r>
                            <a:rPr lang="zh-CN" altLang="en-US" dirty="0"/>
                            <a:t>将</a:t>
                          </a:r>
                          <a:r>
                            <a:rPr lang="en-US" altLang="zh-CN" dirty="0"/>
                            <a:t>E</a:t>
                          </a:r>
                          <a:r>
                            <a:rPr lang="zh-CN" altLang="en-US" dirty="0"/>
                            <a:t>赋给</a:t>
                          </a:r>
                          <a:r>
                            <a:rPr lang="en-US" altLang="zh-CN" dirty="0" err="1"/>
                            <a:t>addr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46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7635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Using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Triple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Candara" panose="020E0502030303020204" pitchFamily="34" charset="0"/>
                  </a:rPr>
                  <a:t>Formal reasoning about program correctness using pre- and postconditions</a:t>
                </a:r>
                <a:endParaRPr lang="zh-CN" altLang="en-US" dirty="0">
                  <a:latin typeface="Candara" panose="020E0502030303020204" pitchFamily="34" charset="0"/>
                </a:endParaRPr>
              </a:p>
              <a:p>
                <a:r>
                  <a:rPr lang="en-US" altLang="zh-CN" dirty="0">
                    <a:latin typeface="Candara" panose="020E0502030303020204" pitchFamily="34" charset="0"/>
                  </a:rPr>
                  <a:t>Pre-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and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postconditions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are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assertions</a:t>
                </a:r>
              </a:p>
              <a:p>
                <a:pPr lvl="1"/>
                <a:r>
                  <a:rPr lang="en-US" altLang="zh-CN" dirty="0">
                    <a:latin typeface="Candara" panose="020E0502030303020204" pitchFamily="34" charset="0"/>
                  </a:rPr>
                  <a:t>E.g.,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x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=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1,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>
                    <a:latin typeface="Candara" panose="020E0502030303020204" pitchFamily="34" charset="0"/>
                  </a:rPr>
                  <a:t>n.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x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=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n</a:t>
                </a:r>
              </a:p>
              <a:p>
                <a:r>
                  <a:rPr lang="en-US" altLang="zh-CN" dirty="0">
                    <a:latin typeface="Candara" panose="020E0502030303020204" pitchFamily="34" charset="0"/>
                  </a:rPr>
                  <a:t>Semantics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of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assertions</a:t>
                </a:r>
              </a:p>
              <a:p>
                <a:pPr lvl="1"/>
                <a:r>
                  <a:rPr lang="en-US" altLang="zh-CN" dirty="0">
                    <a:latin typeface="Candara" panose="020E0502030303020204" pitchFamily="34" charset="0"/>
                  </a:rPr>
                  <a:t>Assertion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holds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on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state</a:t>
                </a:r>
              </a:p>
              <a:p>
                <a:pPr lvl="1"/>
                <a:r>
                  <a:rPr lang="en-US" altLang="zh-CN" dirty="0">
                    <a:latin typeface="Candara" panose="020E0502030303020204" pitchFamily="34" charset="0"/>
                  </a:rPr>
                  <a:t>x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=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1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actually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means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 err="1">
                    <a:latin typeface="Candara" panose="020E0502030303020204" pitchFamily="34" charset="0"/>
                  </a:rPr>
                  <a:t>st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x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=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1</a:t>
                </a:r>
                <a:endParaRPr lang="zh-CN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7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Bugs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difficult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detect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fix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45FCC5-43E5-7540-A3E4-4E073EAEC60B}"/>
              </a:ext>
            </a:extLst>
          </p:cNvPr>
          <p:cNvSpPr txBox="1">
            <a:spLocks/>
          </p:cNvSpPr>
          <p:nvPr/>
        </p:nvSpPr>
        <p:spPr>
          <a:xfrm>
            <a:off x="457200" y="1333501"/>
            <a:ext cx="8363272" cy="166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Candara" panose="020E0502030303020204" pitchFamily="34" charset="0"/>
              </a:rPr>
              <a:t>“Program testing can be used to show the presence of bugs, but never to show their absence! ”---</a:t>
            </a:r>
            <a:r>
              <a:rPr kumimoji="1" lang="en-US" altLang="zh-CN" sz="2400" dirty="0" err="1">
                <a:latin typeface="Candara" panose="020E0502030303020204" pitchFamily="34" charset="0"/>
              </a:rPr>
              <a:t>Edsger</a:t>
            </a:r>
            <a:r>
              <a:rPr kumimoji="1" lang="en-US" altLang="zh-CN" sz="2400" dirty="0">
                <a:latin typeface="Candara" panose="020E0502030303020204" pitchFamily="34" charset="0"/>
              </a:rPr>
              <a:t> W. Dijkstra</a:t>
            </a:r>
          </a:p>
          <a:p>
            <a:r>
              <a:rPr kumimoji="1" lang="en-US" altLang="zh-CN" sz="2400" dirty="0">
                <a:latin typeface="Candara" panose="020E0502030303020204" pitchFamily="34" charset="0"/>
              </a:rPr>
              <a:t>A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Ph.D.’s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friend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cycle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41ACFC-7820-BE42-BE27-514EA84B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90082"/>
            <a:ext cx="2736304" cy="2796976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48EEEE9-470D-FB48-95D2-61717901128E}"/>
              </a:ext>
            </a:extLst>
          </p:cNvPr>
          <p:cNvCxnSpPr>
            <a:cxnSpLocks/>
          </p:cNvCxnSpPr>
          <p:nvPr/>
        </p:nvCxnSpPr>
        <p:spPr>
          <a:xfrm flipV="1">
            <a:off x="3479396" y="3463181"/>
            <a:ext cx="1236620" cy="15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BE6733-D67C-0F40-9B53-45EE77F75A4B}"/>
              </a:ext>
            </a:extLst>
          </p:cNvPr>
          <p:cNvSpPr txBox="1"/>
          <p:nvPr/>
        </p:nvSpPr>
        <p:spPr>
          <a:xfrm>
            <a:off x="4794212" y="2750823"/>
            <a:ext cx="327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当时委托一位同学专门研究了这个问题，可是最后花了两三个月也没有太多进展。此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的困难处在于它的随机性</a:t>
            </a:r>
            <a:endParaRPr kumimoji="1" lang="zh-CN" altLang="en-US" i="1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E9C4251-6FCC-D946-9494-15A265E32EAA}"/>
              </a:ext>
            </a:extLst>
          </p:cNvPr>
          <p:cNvCxnSpPr>
            <a:cxnSpLocks/>
          </p:cNvCxnSpPr>
          <p:nvPr/>
        </p:nvCxnSpPr>
        <p:spPr>
          <a:xfrm flipV="1">
            <a:off x="3463281" y="4900789"/>
            <a:ext cx="1252735" cy="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44BED2D-7D41-F242-A883-C4BF54921A98}"/>
              </a:ext>
            </a:extLst>
          </p:cNvPr>
          <p:cNvSpPr txBox="1"/>
          <p:nvPr/>
        </p:nvSpPr>
        <p:spPr>
          <a:xfrm>
            <a:off x="4794212" y="4381499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所以我再次鼓起勇气，花了四五十个小时，一步步跟踪分析</a:t>
            </a:r>
            <a:r>
              <a:rPr kumimoji="1" lang="en-US" altLang="zh-CN" i="1" dirty="0"/>
              <a:t>[…]</a:t>
            </a:r>
            <a:r>
              <a:rPr kumimoji="1" lang="zh-CN" altLang="en-US" dirty="0"/>
              <a:t>终于定位到了问题所在</a:t>
            </a:r>
          </a:p>
        </p:txBody>
      </p:sp>
    </p:spTree>
    <p:extLst>
      <p:ext uri="{BB962C8B-B14F-4D97-AF65-F5344CB8AC3E}">
        <p14:creationId xmlns:p14="http://schemas.microsoft.com/office/powerpoint/2010/main" val="70670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Using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Triple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condition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Candara" panose="020E0502030303020204" pitchFamily="34" charset="0"/>
                  </a:rPr>
                  <a:t>Syntax: {P} S {Q}</a:t>
                </a:r>
                <a:endParaRPr lang="zh-CN" altLang="en-US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US" altLang="zh-CN" dirty="0">
                    <a:latin typeface="Candara" panose="020E0502030303020204" pitchFamily="34" charset="0"/>
                  </a:rPr>
                  <a:t>P and Q are assertions</a:t>
                </a:r>
                <a:endParaRPr lang="zh-CN" altLang="en-US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US" altLang="zh-CN" dirty="0">
                    <a:latin typeface="Candara" panose="020E0502030303020204" pitchFamily="34" charset="0"/>
                  </a:rPr>
                  <a:t>S is a program</a:t>
                </a:r>
                <a:endParaRPr lang="zh-CN" altLang="en-US" dirty="0">
                  <a:latin typeface="Candara" panose="020E0502030303020204" pitchFamily="34" charset="0"/>
                </a:endParaRPr>
              </a:p>
              <a:p>
                <a:r>
                  <a:rPr lang="en-US" altLang="zh-CN" dirty="0">
                    <a:latin typeface="Candara" panose="020E0502030303020204" pitchFamily="34" charset="0"/>
                  </a:rPr>
                  <a:t>If we start in a state where P is satisfied and execute S, if S terminates in a state, then Q holds on this state</a:t>
                </a:r>
              </a:p>
              <a:p>
                <a:r>
                  <a:rPr lang="en-US" altLang="zh-CN" dirty="0">
                    <a:latin typeface="Candara" panose="020E0502030303020204" pitchFamily="34" charset="0"/>
                  </a:rPr>
                  <a:t>Semantics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of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{P}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{Q}: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endParaRPr lang="en-US" altLang="zh-CN" dirty="0">
                  <a:latin typeface="Candara" panose="020E0502030303020204" pitchFamily="34" charset="0"/>
                </a:endParaRPr>
              </a:p>
              <a:p>
                <a:pPr lvl="1"/>
                <a:r>
                  <a:rPr lang="en-US" altLang="zh-CN" dirty="0">
                    <a:latin typeface="Candara" panose="020E0502030303020204" pitchFamily="34" charset="0"/>
                  </a:rPr>
                  <a:t>Correct(P,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S,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Q)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=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 err="1">
                    <a:latin typeface="Candara" panose="020E0502030303020204" pitchFamily="34" charset="0"/>
                  </a:rPr>
                  <a:t>forall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st2,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P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-&gt;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st2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-&gt;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Q</a:t>
                </a:r>
                <a:r>
                  <a:rPr lang="zh-CN" altLang="en-US" dirty="0">
                    <a:latin typeface="Candara" panose="020E0502030303020204" pitchFamily="34" charset="0"/>
                  </a:rPr>
                  <a:t> </a:t>
                </a:r>
                <a:r>
                  <a:rPr lang="en-US" altLang="zh-CN" dirty="0">
                    <a:latin typeface="Candara" panose="020E0502030303020204" pitchFamily="34" charset="0"/>
                  </a:rPr>
                  <a:t>st2.</a:t>
                </a:r>
                <a:endParaRPr lang="zh-CN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671" r="-772" b="-5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would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you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functional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43D07A6-F7FF-C044-A10C-BF32F74CFD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4413" y="1406200"/>
                <a:ext cx="6131024" cy="576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20000"/>
                  </a:lnSpc>
                  <a:spcBef>
                    <a:spcPts val="1200"/>
                  </a:spcBef>
                  <a:buFont typeface="Arial" pitchFamily="34" charset="0"/>
                  <a:buChar char="•"/>
                  <a:defRPr sz="2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1pPr>
                <a:lvl2pPr marL="742950" indent="-28575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charset="0"/>
                  <a:buChar char="•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r>
                  <a:rPr lang="en-US" altLang="zh-CN" dirty="0">
                    <a:latin typeface="Candara" panose="020E0502030303020204" pitchFamily="3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charset="0"/>
                          </a:rPr>
                          <m:t>𝑠𝑡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𝑠𝑡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kumimoji="1" lang="zh-CN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43D07A6-F7FF-C044-A10C-BF32F74CF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13" y="1406200"/>
                <a:ext cx="6131024" cy="576065"/>
              </a:xfrm>
              <a:prstGeom prst="rect">
                <a:avLst/>
              </a:prstGeom>
              <a:blipFill>
                <a:blip r:embed="rId3"/>
                <a:stretch>
                  <a:fillRect l="-165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BFCC534-A15C-DB4D-89CC-53AC2F863D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4413" y="1971124"/>
                <a:ext cx="6131024" cy="576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20000"/>
                  </a:lnSpc>
                  <a:spcBef>
                    <a:spcPts val="1200"/>
                  </a:spcBef>
                  <a:buFont typeface="Arial" pitchFamily="34" charset="0"/>
                  <a:buChar char="•"/>
                  <a:defRPr sz="2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1pPr>
                <a:lvl2pPr marL="742950" indent="-28575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charset="0"/>
                  <a:buChar char="•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r>
                  <a:rPr lang="en-US" altLang="zh-CN" dirty="0">
                    <a:latin typeface="Candara" panose="020E0502030303020204" pitchFamily="34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charset="0"/>
                          </a:rPr>
                          <m:t>𝑠𝑡</m:t>
                        </m:r>
                      </m:e>
                    </m:d>
                    <m:r>
                      <a:rPr lang="en-US" altLang="zh-CN" i="1" dirty="0">
                        <a:latin typeface="Cambria Math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𝑠𝑡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+1</m:t>
                    </m:r>
                  </m:oMath>
                </a14:m>
                <a:endParaRPr kumimoji="1" lang="zh-CN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BFCC534-A15C-DB4D-89CC-53AC2F863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13" y="1971124"/>
                <a:ext cx="6131024" cy="576065"/>
              </a:xfrm>
              <a:prstGeom prst="rect">
                <a:avLst/>
              </a:prstGeom>
              <a:blipFill>
                <a:blip r:embed="rId4"/>
                <a:stretch>
                  <a:fillRect l="-1653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6796D7-1030-BF43-8348-29BF64E30B4E}"/>
                  </a:ext>
                </a:extLst>
              </p:cNvPr>
              <p:cNvSpPr txBox="1"/>
              <p:nvPr/>
            </p:nvSpPr>
            <p:spPr>
              <a:xfrm>
                <a:off x="457200" y="3396085"/>
                <a:ext cx="8308237" cy="590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latin typeface="Candara" panose="020E0502030303020204" pitchFamily="34" charset="0"/>
                  </a:rPr>
                  <a:t>Goal: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Correct(P,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S,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Q)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 =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 err="1">
                    <a:latin typeface="Candara" panose="020E0502030303020204" pitchFamily="34" charset="0"/>
                  </a:rPr>
                  <a:t>forall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st2,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P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-&gt;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-&gt;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Q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endParaRPr kumimoji="1" lang="en-US" altLang="zh-C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6796D7-1030-BF43-8348-29BF64E3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6085"/>
                <a:ext cx="8308237" cy="590611"/>
              </a:xfrm>
              <a:prstGeom prst="rect">
                <a:avLst/>
              </a:prstGeom>
              <a:blipFill>
                <a:blip r:embed="rId5"/>
                <a:stretch>
                  <a:fillRect l="-1223" b="-47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32CDB215-3066-F648-91AE-93251E372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4413" y="2602611"/>
                <a:ext cx="6131024" cy="576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lnSpc>
                    <a:spcPct val="120000"/>
                  </a:lnSpc>
                  <a:spcBef>
                    <a:spcPts val="1200"/>
                  </a:spcBef>
                  <a:buFont typeface="Arial" pitchFamily="34" charset="0"/>
                  <a:buChar char="•"/>
                  <a:defRPr sz="2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1pPr>
                <a:lvl2pPr marL="742950" indent="-28575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charset="0"/>
                  <a:buChar char="•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 sz="20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–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»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engXian" charset="0"/>
                    <a:ea typeface="DengXian" charset="0"/>
                    <a:cs typeface="DengXian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pitchFamily="34" charset="0"/>
                  <a:buNone/>
                </a:pPr>
                <a:r>
                  <a:rPr lang="en-US" altLang="zh-CN" dirty="0">
                    <a:latin typeface="Candara" panose="020E0502030303020204" pitchFamily="34" charset="0"/>
                  </a:rPr>
                  <a:t>S</a:t>
                </a:r>
                <a14:m>
                  <m:oMath xmlns:m="http://schemas.openxmlformats.org/officeDocument/2006/math">
                    <m:r>
                      <a:rPr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+1;</m:t>
                    </m:r>
                  </m:oMath>
                </a14:m>
                <a:endParaRPr kumimoji="1" lang="zh-CN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32CDB215-3066-F648-91AE-93251E37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13" y="2602611"/>
                <a:ext cx="6131024" cy="576065"/>
              </a:xfrm>
              <a:prstGeom prst="rect">
                <a:avLst/>
              </a:prstGeom>
              <a:blipFill>
                <a:blip r:embed="rId6"/>
                <a:stretch>
                  <a:fillRect l="-165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3BCDA14-5153-0844-9E68-F0FA307FEFC5}"/>
              </a:ext>
            </a:extLst>
          </p:cNvPr>
          <p:cNvSpPr txBox="1"/>
          <p:nvPr/>
        </p:nvSpPr>
        <p:spPr>
          <a:xfrm>
            <a:off x="1648414" y="427803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st1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52659E-D15D-0442-9566-E1E246BE62BC}"/>
                  </a:ext>
                </a:extLst>
              </p:cNvPr>
              <p:cNvSpPr txBox="1"/>
              <p:nvPr/>
            </p:nvSpPr>
            <p:spPr>
              <a:xfrm>
                <a:off x="2720487" y="4155514"/>
                <a:ext cx="1369570" cy="590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endParaRPr kumimoji="1" lang="en-US" altLang="zh-C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52659E-D15D-0442-9566-E1E246BE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487" y="4155514"/>
                <a:ext cx="1369570" cy="590611"/>
              </a:xfrm>
              <a:prstGeom prst="rect">
                <a:avLst/>
              </a:prstGeom>
              <a:blipFill>
                <a:blip r:embed="rId7"/>
                <a:stretch>
                  <a:fillRect l="-6422" r="-917" b="-4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53EF575-2967-DD40-B3D5-62C36196BFA9}"/>
              </a:ext>
            </a:extLst>
          </p:cNvPr>
          <p:cNvSpPr txBox="1"/>
          <p:nvPr/>
        </p:nvSpPr>
        <p:spPr>
          <a:xfrm>
            <a:off x="2288439" y="480703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Q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st2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85EBC09D-BA21-1C44-958C-F19BD2080589}"/>
              </a:ext>
            </a:extLst>
          </p:cNvPr>
          <p:cNvCxnSpPr>
            <a:cxnSpLocks/>
          </p:cNvCxnSpPr>
          <p:nvPr/>
        </p:nvCxnSpPr>
        <p:spPr>
          <a:xfrm>
            <a:off x="1551825" y="4728396"/>
            <a:ext cx="253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2F6B3E-7641-3C49-8E37-6DD130E5A7BE}"/>
              </a:ext>
            </a:extLst>
          </p:cNvPr>
          <p:cNvSpPr txBox="1"/>
          <p:nvPr/>
        </p:nvSpPr>
        <p:spPr>
          <a:xfrm>
            <a:off x="456388" y="4278034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Given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9EC262-729C-ED4E-9EDB-341EFDE66CA5}"/>
              </a:ext>
            </a:extLst>
          </p:cNvPr>
          <p:cNvSpPr txBox="1"/>
          <p:nvPr/>
        </p:nvSpPr>
        <p:spPr>
          <a:xfrm>
            <a:off x="456388" y="4739699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Prove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9213D2-5F7E-4C44-90B2-74F11C19E785}"/>
              </a:ext>
            </a:extLst>
          </p:cNvPr>
          <p:cNvSpPr txBox="1">
            <a:spLocks/>
          </p:cNvSpPr>
          <p:nvPr/>
        </p:nvSpPr>
        <p:spPr>
          <a:xfrm>
            <a:off x="486408" y="1561356"/>
            <a:ext cx="1860722" cy="155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893D53-4D92-C14F-94C6-734A7F132BF0}"/>
                  </a:ext>
                </a:extLst>
              </p:cNvPr>
              <p:cNvSpPr txBox="1"/>
              <p:nvPr/>
            </p:nvSpPr>
            <p:spPr>
              <a:xfrm>
                <a:off x="4432585" y="4071241"/>
                <a:ext cx="4536644" cy="132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Candara" panose="020E0502030303020204" pitchFamily="34" charset="0"/>
                  </a:rPr>
                  <a:t>思路：</a:t>
                </a:r>
                <a:endParaRPr kumimoji="1" lang="en-US" altLang="zh-CN" sz="2400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400" dirty="0">
                    <a:latin typeface="Candara" panose="020E0502030303020204" pitchFamily="34" charset="0"/>
                  </a:rPr>
                  <a:t>1.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根据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P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以及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得到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endParaRPr kumimoji="1" lang="en-US" altLang="zh-C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</a:endParaRPr>
              </a:p>
              <a:p>
                <a:r>
                  <a:rPr kumimoji="1" lang="en-US" altLang="zh-CN" sz="2400" dirty="0">
                    <a:latin typeface="Candara" panose="020E0502030303020204" pitchFamily="34" charset="0"/>
                  </a:rPr>
                  <a:t>2.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将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st2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带入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Q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st2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进行证明</a:t>
                </a:r>
                <a:endParaRPr kumimoji="1" lang="en-US" altLang="zh-CN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A893D53-4D92-C14F-94C6-734A7F13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585" y="4071241"/>
                <a:ext cx="4536644" cy="1329275"/>
              </a:xfrm>
              <a:prstGeom prst="rect">
                <a:avLst/>
              </a:prstGeom>
              <a:blipFill>
                <a:blip r:embed="rId8"/>
                <a:stretch>
                  <a:fillRect l="-1955" t="-5714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would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you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functional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115F38-83B1-244E-8662-1C663DB561DF}"/>
              </a:ext>
            </a:extLst>
          </p:cNvPr>
          <p:cNvSpPr txBox="1"/>
          <p:nvPr/>
        </p:nvSpPr>
        <p:spPr>
          <a:xfrm>
            <a:off x="1656123" y="148011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st1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235EF1-B0F2-DD40-B5AE-3EAB74916F24}"/>
                  </a:ext>
                </a:extLst>
              </p:cNvPr>
              <p:cNvSpPr txBox="1"/>
              <p:nvPr/>
            </p:nvSpPr>
            <p:spPr>
              <a:xfrm>
                <a:off x="2728196" y="1357597"/>
                <a:ext cx="1369570" cy="590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endParaRPr kumimoji="1" lang="en-US" altLang="zh-C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6235EF1-B0F2-DD40-B5AE-3EAB74916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96" y="1357597"/>
                <a:ext cx="1369570" cy="590611"/>
              </a:xfrm>
              <a:prstGeom prst="rect">
                <a:avLst/>
              </a:prstGeom>
              <a:blipFill>
                <a:blip r:embed="rId3"/>
                <a:stretch>
                  <a:fillRect l="-6422" r="-917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8E846D5-221D-9443-B5B9-DF5FB7A2EF33}"/>
              </a:ext>
            </a:extLst>
          </p:cNvPr>
          <p:cNvSpPr txBox="1"/>
          <p:nvPr/>
        </p:nvSpPr>
        <p:spPr>
          <a:xfrm>
            <a:off x="2296148" y="200912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Q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st2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4CF1237-91DB-F441-B206-AE1991682049}"/>
              </a:ext>
            </a:extLst>
          </p:cNvPr>
          <p:cNvCxnSpPr>
            <a:cxnSpLocks/>
          </p:cNvCxnSpPr>
          <p:nvPr/>
        </p:nvCxnSpPr>
        <p:spPr>
          <a:xfrm>
            <a:off x="1559534" y="1930479"/>
            <a:ext cx="253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F2B7811-F33F-0141-804F-94D4A2B2435D}"/>
              </a:ext>
            </a:extLst>
          </p:cNvPr>
          <p:cNvSpPr txBox="1"/>
          <p:nvPr/>
        </p:nvSpPr>
        <p:spPr>
          <a:xfrm>
            <a:off x="464097" y="1480117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Given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FE7D6-5221-D049-8D78-79E9C7D0211B}"/>
              </a:ext>
            </a:extLst>
          </p:cNvPr>
          <p:cNvSpPr txBox="1"/>
          <p:nvPr/>
        </p:nvSpPr>
        <p:spPr>
          <a:xfrm>
            <a:off x="464097" y="1941782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Prove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471AA0-658B-B14A-9E02-D21D8DA50C04}"/>
                  </a:ext>
                </a:extLst>
              </p:cNvPr>
              <p:cNvSpPr txBox="1"/>
              <p:nvPr/>
            </p:nvSpPr>
            <p:spPr>
              <a:xfrm>
                <a:off x="4440294" y="1273324"/>
                <a:ext cx="4536644" cy="132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Candara" panose="020E0502030303020204" pitchFamily="34" charset="0"/>
                  </a:rPr>
                  <a:t>思路：</a:t>
                </a:r>
                <a:endParaRPr kumimoji="1" lang="en-US" altLang="zh-CN" sz="2400" dirty="0">
                  <a:latin typeface="Candara" panose="020E0502030303020204" pitchFamily="34" charset="0"/>
                </a:endParaRPr>
              </a:p>
              <a:p>
                <a:r>
                  <a:rPr kumimoji="1" lang="en-US" altLang="zh-CN" sz="2400" dirty="0">
                    <a:latin typeface="Candara" panose="020E0502030303020204" pitchFamily="34" charset="0"/>
                  </a:rPr>
                  <a:t>1.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根据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P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以及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得到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endParaRPr kumimoji="1" lang="en-US" altLang="zh-C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</a:endParaRPr>
              </a:p>
              <a:p>
                <a:r>
                  <a:rPr kumimoji="1" lang="en-US" altLang="zh-CN" sz="2400" dirty="0">
                    <a:latin typeface="Candara" panose="020E0502030303020204" pitchFamily="34" charset="0"/>
                  </a:rPr>
                  <a:t>2.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将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st2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带入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Q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sz="2400" dirty="0">
                    <a:latin typeface="Candara" panose="020E0502030303020204" pitchFamily="34" charset="0"/>
                  </a:rPr>
                  <a:t>st2</a:t>
                </a:r>
                <a:r>
                  <a:rPr kumimoji="1" lang="zh-CN" altLang="en-US" sz="2400" dirty="0">
                    <a:latin typeface="Candara" panose="020E0502030303020204" pitchFamily="34" charset="0"/>
                  </a:rPr>
                  <a:t>进行证明</a:t>
                </a:r>
                <a:endParaRPr kumimoji="1" lang="en-US" altLang="zh-CN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471AA0-658B-B14A-9E02-D21D8DA50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294" y="1273324"/>
                <a:ext cx="4536644" cy="1329275"/>
              </a:xfrm>
              <a:prstGeom prst="rect">
                <a:avLst/>
              </a:prstGeom>
              <a:blipFill>
                <a:blip r:embed="rId4"/>
                <a:stretch>
                  <a:fillRect l="-1955" t="-4717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C63BC42A-2F74-1C4A-9143-9300537430F0}"/>
              </a:ext>
            </a:extLst>
          </p:cNvPr>
          <p:cNvSpPr txBox="1"/>
          <p:nvPr/>
        </p:nvSpPr>
        <p:spPr>
          <a:xfrm>
            <a:off x="1328559" y="3075037"/>
            <a:ext cx="1259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st1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x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=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n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F86442-A696-3844-91B1-682B8DFDA1E2}"/>
              </a:ext>
            </a:extLst>
          </p:cNvPr>
          <p:cNvSpPr txBox="1"/>
          <p:nvPr/>
        </p:nvSpPr>
        <p:spPr>
          <a:xfrm>
            <a:off x="2627784" y="307503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ndara" panose="020E0502030303020204" pitchFamily="34" charset="0"/>
              </a:rPr>
              <a:t>st2=st1[x-&gt;n+1]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03ED6E-2C07-864D-865A-362FBDC4267C}"/>
              </a:ext>
            </a:extLst>
          </p:cNvPr>
          <p:cNvSpPr txBox="1"/>
          <p:nvPr/>
        </p:nvSpPr>
        <p:spPr>
          <a:xfrm>
            <a:off x="2026606" y="3557760"/>
            <a:ext cx="1955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st2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x=n+1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FBAB4C4-4EC1-8A43-A94E-6211E2BB3B4C}"/>
              </a:ext>
            </a:extLst>
          </p:cNvPr>
          <p:cNvCxnSpPr>
            <a:cxnSpLocks/>
          </p:cNvCxnSpPr>
          <p:nvPr/>
        </p:nvCxnSpPr>
        <p:spPr>
          <a:xfrm>
            <a:off x="1444914" y="3525399"/>
            <a:ext cx="32122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1D6A930-5128-2942-9137-A4ABBE6AAAE1}"/>
              </a:ext>
            </a:extLst>
          </p:cNvPr>
          <p:cNvSpPr txBox="1"/>
          <p:nvPr/>
        </p:nvSpPr>
        <p:spPr>
          <a:xfrm>
            <a:off x="424566" y="3075037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Given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2C0EBC-BDB5-304B-80BE-B0B41DEAB3DA}"/>
              </a:ext>
            </a:extLst>
          </p:cNvPr>
          <p:cNvSpPr txBox="1"/>
          <p:nvPr/>
        </p:nvSpPr>
        <p:spPr>
          <a:xfrm>
            <a:off x="424566" y="3536702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Prove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0AFA86B5-DBC9-C249-A764-7DBA2A3369A6}"/>
              </a:ext>
            </a:extLst>
          </p:cNvPr>
          <p:cNvSpPr/>
          <p:nvPr/>
        </p:nvSpPr>
        <p:spPr>
          <a:xfrm>
            <a:off x="2520219" y="2532103"/>
            <a:ext cx="395597" cy="542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5D9899-4153-8C47-AA1A-2F45F2939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298" y="2857500"/>
            <a:ext cx="4439767" cy="1194701"/>
          </a:xfrm>
          <a:prstGeom prst="rect">
            <a:avLst/>
          </a:prstGeom>
        </p:spPr>
      </p:pic>
      <p:sp>
        <p:nvSpPr>
          <p:cNvPr id="33" name="下箭头 32">
            <a:extLst>
              <a:ext uri="{FF2B5EF4-FFF2-40B4-BE49-F238E27FC236}">
                <a16:creationId xmlns:a16="http://schemas.microsoft.com/office/drawing/2014/main" id="{9D3FE2F3-18C3-FF44-AB34-380A51617E02}"/>
              </a:ext>
            </a:extLst>
          </p:cNvPr>
          <p:cNvSpPr/>
          <p:nvPr/>
        </p:nvSpPr>
        <p:spPr>
          <a:xfrm>
            <a:off x="2530397" y="4028060"/>
            <a:ext cx="395597" cy="542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B5BDD9-EA78-F84D-8615-8C3E5210F039}"/>
              </a:ext>
            </a:extLst>
          </p:cNvPr>
          <p:cNvSpPr txBox="1"/>
          <p:nvPr/>
        </p:nvSpPr>
        <p:spPr>
          <a:xfrm>
            <a:off x="1597586" y="4567378"/>
            <a:ext cx="290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st1[x-&gt;n+1]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x=n+1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4FEE6E-39A8-F54C-A350-BB39F79ABDC9}"/>
              </a:ext>
            </a:extLst>
          </p:cNvPr>
          <p:cNvSpPr txBox="1"/>
          <p:nvPr/>
        </p:nvSpPr>
        <p:spPr>
          <a:xfrm>
            <a:off x="423123" y="4565470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Prove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9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3" grpId="0" animBg="1"/>
      <p:bldP spid="33" grpId="0" animBg="1"/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framework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sequential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648AC9E-AD54-4D45-B742-8178EF8A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33500"/>
            <a:ext cx="8568269" cy="4152634"/>
          </a:xfrm>
        </p:spPr>
        <p:txBody>
          <a:bodyPr>
            <a:normAutofit/>
          </a:bodyPr>
          <a:lstStyle/>
          <a:p>
            <a:r>
              <a:rPr kumimoji="1" lang="en-US" altLang="zh-CN" b="0" dirty="0">
                <a:latin typeface="Candara" panose="020E0502030303020204" pitchFamily="34" charset="0"/>
              </a:rPr>
              <a:t>A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set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of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inference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rules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for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proving</a:t>
            </a:r>
          </a:p>
          <a:p>
            <a:r>
              <a:rPr kumimoji="1" lang="en-US" altLang="zh-CN" b="0" dirty="0">
                <a:latin typeface="Candara" panose="020E0502030303020204" pitchFamily="34" charset="0"/>
              </a:rPr>
              <a:t>Syntactical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proving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instead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of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semantics</a:t>
            </a:r>
            <a:r>
              <a:rPr kumimoji="1" lang="zh-CN" altLang="en-US" b="0" dirty="0">
                <a:latin typeface="Candara" panose="020E0502030303020204" pitchFamily="34" charset="0"/>
              </a:rPr>
              <a:t> </a:t>
            </a:r>
            <a:r>
              <a:rPr kumimoji="1" lang="en-US" altLang="zh-CN" b="0" dirty="0">
                <a:latin typeface="Candara" panose="020E0502030303020204" pitchFamily="34" charset="0"/>
              </a:rPr>
              <a:t>proving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373DF-6726-F147-BD74-088898B0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857500"/>
            <a:ext cx="8483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8199D-3C3C-604F-9423-4C504C7A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Enrich program state with heap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329B4-DCF1-6E4D-BBCE-13E152A9B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>
                    <a:latin typeface="Candara" panose="020E0502030303020204" pitchFamily="34" charset="0"/>
                  </a:rPr>
                  <a:t>Heap: address points to value (</a:t>
                </a:r>
                <a:r>
                  <a:rPr kumimoji="1" lang="en-US" altLang="zh-CN" dirty="0" err="1">
                    <a:latin typeface="Candara" panose="020E0502030303020204" pitchFamily="34" charset="0"/>
                  </a:rPr>
                  <a:t>addr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>
                    <a:latin typeface="Candara" panose="020E0502030303020204" pitchFamily="34" charset="0"/>
                  </a:rPr>
                  <a:t> value)</a:t>
                </a:r>
              </a:p>
              <a:p>
                <a:r>
                  <a:rPr kumimoji="1" lang="en-US" altLang="zh-CN" dirty="0">
                    <a:latin typeface="Candara" panose="020E0502030303020204" pitchFamily="34" charset="0"/>
                  </a:rPr>
                  <a:t>Read from heap V := [X] </a:t>
                </a:r>
              </a:p>
              <a:p>
                <a:pPr lvl="1"/>
                <a:r>
                  <a:rPr kumimoji="1" lang="en-US" altLang="zh-CN" dirty="0">
                    <a:latin typeface="Candara" panose="020E0502030303020204" pitchFamily="34" charset="0"/>
                  </a:rPr>
                  <a:t>[X] is heap value from address X</a:t>
                </a:r>
              </a:p>
              <a:p>
                <a:r>
                  <a:rPr kumimoji="1" lang="en-US" altLang="zh-CN" dirty="0">
                    <a:latin typeface="Candara" panose="020E0502030303020204" pitchFamily="34" charset="0"/>
                  </a:rPr>
                  <a:t>Write to heap [X] := E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4329B4-DCF1-6E4D-BBCE-13E152A9B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CE05F6D-28EB-AF4B-81B7-161CCBB76523}"/>
              </a:ext>
            </a:extLst>
          </p:cNvPr>
          <p:cNvSpPr txBox="1">
            <a:spLocks/>
          </p:cNvSpPr>
          <p:nvPr/>
        </p:nvSpPr>
        <p:spPr>
          <a:xfrm>
            <a:off x="4860032" y="3219319"/>
            <a:ext cx="2232248" cy="1885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*</a:t>
            </a:r>
            <a:r>
              <a:rPr lang="en-US" altLang="zh-CN" dirty="0">
                <a:latin typeface="Candara" panose="020E0502030303020204" pitchFamily="34" charset="0"/>
              </a:rPr>
              <a:t>x,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y;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inc2()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[x]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[x]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[y]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[y]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2218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Challenges with heap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0"/>
                <a:ext cx="8568269" cy="296416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Candara" panose="020E0502030303020204" pitchFamily="34" charset="0"/>
                          </a:rPr>
                          <m:t>x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=1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>
                            <a:latin typeface="Candara" panose="020E0502030303020204" pitchFamily="34" charset="0"/>
                          </a:rPr>
                          <m:t>x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b="0" dirty="0">
                  <a:latin typeface="Candara" panose="020E0502030303020204" pitchFamily="34" charset="0"/>
                </a:endParaRPr>
              </a:p>
              <a:p>
                <a:pPr lvl="1"/>
                <a:r>
                  <a:rPr kumimoji="1" lang="en-US" altLang="zh-CN" dirty="0">
                    <a:latin typeface="Candara" panose="020E0502030303020204" pitchFamily="34" charset="0"/>
                  </a:rPr>
                  <a:t>What if x and y refer to the same place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>
                            <a:latin typeface="Candara" panose="020E0502030303020204" pitchFamily="34" charset="0"/>
                          </a:rPr>
                          <m:t>x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=1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>
                            <a:latin typeface="Candara" panose="020E0502030303020204" pitchFamily="34" charset="0"/>
                          </a:rPr>
                          <m:t>x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zh-CN" dirty="0">
                  <a:latin typeface="Candara" panose="020E0502030303020204" pitchFamily="34" charset="0"/>
                </a:endParaRPr>
              </a:p>
              <a:p>
                <a:pPr lvl="1"/>
                <a:r>
                  <a:rPr kumimoji="1" lang="en-US" altLang="zh-CN" dirty="0">
                    <a:latin typeface="Candara" panose="020E0502030303020204" pitchFamily="34" charset="0"/>
                  </a:rPr>
                  <a:t>Can we only mention program-related memory?</a:t>
                </a:r>
              </a:p>
              <a:p>
                <a:r>
                  <a:rPr kumimoji="1" lang="en-US" altLang="zh-CN" dirty="0">
                    <a:latin typeface="Candara" panose="020E0502030303020204" pitchFamily="34" charset="0"/>
                  </a:rPr>
                  <a:t>Need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to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support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pointer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alias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and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local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reasoning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0"/>
                <a:ext cx="8568269" cy="2964160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333500"/>
            <a:ext cx="504056" cy="4796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316" y="2436851"/>
            <a:ext cx="482967" cy="4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Separation Logic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1"/>
                <a:ext cx="8686800" cy="3771636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Candara" panose="020E0502030303020204" pitchFamily="34" charset="0"/>
                  </a:rPr>
                  <a:t>Simplify the problem of specifying pre and post conditions by introducing new logical connectives</a:t>
                </a:r>
              </a:p>
              <a:p>
                <a:pPr lvl="1"/>
                <a:r>
                  <a:rPr kumimoji="1" lang="en-US" altLang="zh-CN" sz="2800" dirty="0">
                    <a:latin typeface="Candara" panose="020E0502030303020204" pitchFamily="34" charset="0"/>
                  </a:rPr>
                  <a:t>*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: separating conjunction</a:t>
                </a:r>
              </a:p>
              <a:p>
                <a:pPr lvl="1"/>
                <a:r>
                  <a:rPr kumimoji="1" lang="en-US" altLang="zh-CN" dirty="0">
                    <a:latin typeface="Candara" panose="020E0502030303020204" pitchFamily="34" charset="0"/>
                  </a:rPr>
                  <a:t>* has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r>
                  <a:rPr kumimoji="1" lang="en-US" altLang="zh-CN" dirty="0">
                    <a:latin typeface="Candara" panose="020E0502030303020204" pitchFamily="34" charset="0"/>
                  </a:rPr>
                  <a:t> built into it</a:t>
                </a:r>
              </a:p>
              <a:p>
                <a:pPr lvl="1"/>
                <a:r>
                  <a:rPr kumimoji="1" lang="en-US" altLang="zh-CN" dirty="0">
                    <a:latin typeface="Candara" panose="020E0502030303020204" pitchFamily="34" charset="0"/>
                  </a:rPr>
                  <a:t>now we can write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>
                            <a:latin typeface="Candara" panose="020E0502030303020204" pitchFamily="34" charset="0"/>
                          </a:rPr>
                          <m:t>x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=1{</m:t>
                    </m:r>
                    <m:r>
                      <m:rPr>
                        <m:nor/>
                      </m:rPr>
                      <a:rPr kumimoji="1" lang="en-US" altLang="zh-CN">
                        <a:latin typeface="Candara" panose="020E0502030303020204" pitchFamily="34" charset="0"/>
                      </a:rPr>
                      <m:t>x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↦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ndara" panose="020E0502030303020204" pitchFamily="34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∗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en-US" altLang="zh-CN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1"/>
                <a:ext cx="8686800" cy="3771636"/>
              </a:xfrm>
              <a:blipFill>
                <a:blip r:embed="rId2"/>
                <a:stretch>
                  <a:fillRect l="-1170" r="-1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247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D4EC7-0192-A844-850E-786B820E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Meaning of separation conjunction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D5EE1-291C-4640-B3DF-B7900E3B8B52}"/>
              </a:ext>
            </a:extLst>
          </p:cNvPr>
          <p:cNvSpPr/>
          <p:nvPr/>
        </p:nvSpPr>
        <p:spPr>
          <a:xfrm>
            <a:off x="729722" y="1611078"/>
            <a:ext cx="1033966" cy="4308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andara" panose="020E0502030303020204" pitchFamily="34" charset="0"/>
              </a:rPr>
              <a:t>State1</a:t>
            </a:r>
            <a:endParaRPr kumimoji="1" lang="zh-CN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CECCCD-E376-084A-B4E2-18252E50DFED}"/>
              </a:ext>
            </a:extLst>
          </p:cNvPr>
          <p:cNvSpPr/>
          <p:nvPr/>
        </p:nvSpPr>
        <p:spPr>
          <a:xfrm>
            <a:off x="2241890" y="1610943"/>
            <a:ext cx="1033966" cy="430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latin typeface="Candara" panose="020E0502030303020204" pitchFamily="34" charset="0"/>
              </a:rPr>
              <a:t>Prop1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045AEEF-9AC8-E04E-A98F-B909073A167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763688" y="1826387"/>
            <a:ext cx="478202" cy="13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84C2C79-7707-B942-BFCF-8214C9734D8B}"/>
              </a:ext>
            </a:extLst>
          </p:cNvPr>
          <p:cNvSpPr/>
          <p:nvPr/>
        </p:nvSpPr>
        <p:spPr>
          <a:xfrm>
            <a:off x="585706" y="1538935"/>
            <a:ext cx="2788012" cy="6092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2F359C-8CDB-7248-89E2-16D6D4408942}"/>
              </a:ext>
            </a:extLst>
          </p:cNvPr>
          <p:cNvSpPr txBox="1"/>
          <p:nvPr/>
        </p:nvSpPr>
        <p:spPr>
          <a:xfrm>
            <a:off x="1259632" y="1133128"/>
            <a:ext cx="1486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Assertion1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F38CBD-CBD6-0941-93A1-2F9B6AE4AEE5}"/>
              </a:ext>
            </a:extLst>
          </p:cNvPr>
          <p:cNvSpPr/>
          <p:nvPr/>
        </p:nvSpPr>
        <p:spPr>
          <a:xfrm>
            <a:off x="5528404" y="1611078"/>
            <a:ext cx="1033966" cy="4308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andara" panose="020E0502030303020204" pitchFamily="34" charset="0"/>
              </a:rPr>
              <a:t>State2</a:t>
            </a:r>
            <a:endParaRPr kumimoji="1" lang="zh-CN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3D6AF6-981D-5746-8ED4-08A75F1B81FB}"/>
              </a:ext>
            </a:extLst>
          </p:cNvPr>
          <p:cNvSpPr/>
          <p:nvPr/>
        </p:nvSpPr>
        <p:spPr>
          <a:xfrm>
            <a:off x="7040572" y="1610943"/>
            <a:ext cx="1033966" cy="430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latin typeface="Candara" panose="020E0502030303020204" pitchFamily="34" charset="0"/>
              </a:rPr>
              <a:t>Prop2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1B67237-E7A6-574C-8B2A-4364D6B455B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62370" y="1826387"/>
            <a:ext cx="478202" cy="13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FB1AA12-AEAD-DC46-BE33-3C0336D0072D}"/>
              </a:ext>
            </a:extLst>
          </p:cNvPr>
          <p:cNvSpPr/>
          <p:nvPr/>
        </p:nvSpPr>
        <p:spPr>
          <a:xfrm>
            <a:off x="5384388" y="1538935"/>
            <a:ext cx="2788012" cy="6092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FC7DF0-0CC7-AD4D-90C2-6F56DCC9DFD5}"/>
              </a:ext>
            </a:extLst>
          </p:cNvPr>
          <p:cNvSpPr txBox="1"/>
          <p:nvPr/>
        </p:nvSpPr>
        <p:spPr>
          <a:xfrm>
            <a:off x="6058314" y="1133128"/>
            <a:ext cx="1486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Assertion2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1FA2F5-580D-F84F-AD71-26472A79D0EC}"/>
              </a:ext>
            </a:extLst>
          </p:cNvPr>
          <p:cNvSpPr txBox="1"/>
          <p:nvPr/>
        </p:nvSpPr>
        <p:spPr>
          <a:xfrm>
            <a:off x="4183329" y="1564015"/>
            <a:ext cx="717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Candara" panose="020E0502030303020204" pitchFamily="34" charset="0"/>
              </a:rPr>
              <a:t>*</a:t>
            </a:r>
            <a:endParaRPr kumimoji="1" lang="zh-CN" altLang="en-US" sz="4000" dirty="0">
              <a:latin typeface="Candara" panose="020E0502030303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5DF9A9-CC10-2C4F-8BC1-0E77184CB9D7}"/>
              </a:ext>
            </a:extLst>
          </p:cNvPr>
          <p:cNvSpPr txBox="1"/>
          <p:nvPr/>
        </p:nvSpPr>
        <p:spPr>
          <a:xfrm>
            <a:off x="3649529" y="963850"/>
            <a:ext cx="164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Separation conjunction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8CE2D7-A43E-904F-B91E-5257CA73E204}"/>
              </a:ext>
            </a:extLst>
          </p:cNvPr>
          <p:cNvSpPr txBox="1"/>
          <p:nvPr/>
        </p:nvSpPr>
        <p:spPr>
          <a:xfrm>
            <a:off x="457200" y="2503557"/>
            <a:ext cx="717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Candara" panose="020E0502030303020204" pitchFamily="34" charset="0"/>
              </a:rPr>
              <a:t>=</a:t>
            </a:r>
            <a:endParaRPr kumimoji="1" lang="zh-CN" altLang="en-US" sz="4000" dirty="0">
              <a:latin typeface="Candara" panose="020E0502030303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AF9AD5-8B6E-E340-BC65-C2B77EEA6572}"/>
              </a:ext>
            </a:extLst>
          </p:cNvPr>
          <p:cNvSpPr/>
          <p:nvPr/>
        </p:nvSpPr>
        <p:spPr>
          <a:xfrm>
            <a:off x="1633306" y="2759386"/>
            <a:ext cx="1033966" cy="4308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andara" panose="020E0502030303020204" pitchFamily="34" charset="0"/>
              </a:rPr>
              <a:t>State1</a:t>
            </a:r>
            <a:endParaRPr kumimoji="1" lang="zh-CN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9FBFB2-3541-0849-ABC2-AC613BD346D7}"/>
              </a:ext>
            </a:extLst>
          </p:cNvPr>
          <p:cNvSpPr/>
          <p:nvPr/>
        </p:nvSpPr>
        <p:spPr>
          <a:xfrm>
            <a:off x="3145474" y="2759251"/>
            <a:ext cx="1033966" cy="430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latin typeface="Candara" panose="020E0502030303020204" pitchFamily="34" charset="0"/>
              </a:rPr>
              <a:t>Prop1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B1F1A2C-4DBB-D049-B740-7197C4B3B1F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667272" y="2974695"/>
            <a:ext cx="478202" cy="13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06A77DF-B7BA-C34E-AFEE-A1F8A09988DD}"/>
              </a:ext>
            </a:extLst>
          </p:cNvPr>
          <p:cNvSpPr/>
          <p:nvPr/>
        </p:nvSpPr>
        <p:spPr>
          <a:xfrm>
            <a:off x="1331640" y="2687243"/>
            <a:ext cx="6480720" cy="11903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714E8A-5DBC-4F47-AF29-8672D9235380}"/>
              </a:ext>
            </a:extLst>
          </p:cNvPr>
          <p:cNvSpPr txBox="1"/>
          <p:nvPr/>
        </p:nvSpPr>
        <p:spPr>
          <a:xfrm>
            <a:off x="3790866" y="2275721"/>
            <a:ext cx="1486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Assertion3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78D12FA-266B-FB41-98F8-747110818090}"/>
              </a:ext>
            </a:extLst>
          </p:cNvPr>
          <p:cNvSpPr/>
          <p:nvPr/>
        </p:nvSpPr>
        <p:spPr>
          <a:xfrm>
            <a:off x="1633306" y="3329259"/>
            <a:ext cx="1033966" cy="4308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andara" panose="020E0502030303020204" pitchFamily="34" charset="0"/>
              </a:rPr>
              <a:t>State2</a:t>
            </a:r>
            <a:endParaRPr kumimoji="1" lang="zh-CN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C83CF2-4F8E-E549-B762-D18890695259}"/>
              </a:ext>
            </a:extLst>
          </p:cNvPr>
          <p:cNvSpPr/>
          <p:nvPr/>
        </p:nvSpPr>
        <p:spPr>
          <a:xfrm>
            <a:off x="3145474" y="3329124"/>
            <a:ext cx="1033966" cy="4308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latin typeface="Candara" panose="020E0502030303020204" pitchFamily="34" charset="0"/>
              </a:rPr>
              <a:t>Prop2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486C062-D24A-DB41-8B5C-AC2E0D49E1E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667272" y="3544568"/>
            <a:ext cx="478202" cy="13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0BB3030-F150-8147-BBA9-9097FC37EFBA}"/>
              </a:ext>
            </a:extLst>
          </p:cNvPr>
          <p:cNvSpPr/>
          <p:nvPr/>
        </p:nvSpPr>
        <p:spPr>
          <a:xfrm>
            <a:off x="4534023" y="3057101"/>
            <a:ext cx="1033966" cy="4308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andara" panose="020E0502030303020204" pitchFamily="34" charset="0"/>
              </a:rPr>
              <a:t>State1</a:t>
            </a:r>
            <a:endParaRPr kumimoji="1" lang="zh-CN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AA9A67-80A8-0743-80B9-C11E1FBA062F}"/>
              </a:ext>
            </a:extLst>
          </p:cNvPr>
          <p:cNvSpPr/>
          <p:nvPr/>
        </p:nvSpPr>
        <p:spPr>
          <a:xfrm>
            <a:off x="6576101" y="3055940"/>
            <a:ext cx="1033966" cy="4308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>
                <a:solidFill>
                  <a:schemeClr val="tx1"/>
                </a:solidFill>
                <a:latin typeface="Candara" panose="020E0502030303020204" pitchFamily="34" charset="0"/>
              </a:rPr>
              <a:t>State2</a:t>
            </a:r>
            <a:endParaRPr kumimoji="1" lang="zh-CN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CED030-2920-2C47-A0BB-0B02EEC6D19E}"/>
              </a:ext>
            </a:extLst>
          </p:cNvPr>
          <p:cNvSpPr txBox="1"/>
          <p:nvPr/>
        </p:nvSpPr>
        <p:spPr>
          <a:xfrm>
            <a:off x="5509494" y="2911867"/>
            <a:ext cx="113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dirty="0">
                <a:latin typeface="Candara" panose="020E0502030303020204" pitchFamily="34" charset="0"/>
              </a:rPr>
              <a:t>disjoint</a:t>
            </a:r>
          </a:p>
          <a:p>
            <a:pPr algn="ctr"/>
            <a:r>
              <a:rPr kumimoji="1" lang="en-US" altLang="zh-CN" sz="2200" dirty="0">
                <a:latin typeface="Candara" panose="020E0502030303020204" pitchFamily="34" charset="0"/>
              </a:rPr>
              <a:t>with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D0D50E3C-E06D-ED4E-BF1E-448A86C59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642" y="3998763"/>
                <a:ext cx="8686800" cy="152399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𝐴𝑠𝑠𝑒𝑟𝑡𝑖𝑜𝑛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𝐴𝑠𝑠𝑒𝑟𝑡𝑖𝑜𝑛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𝑠𝑡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⇔</m:t>
                      </m:r>
                    </m:oMath>
                  </m:oMathPara>
                </a14:m>
                <a:endParaRPr kumimoji="1" lang="en-US" altLang="zh-CN" b="0" i="1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∃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⊥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𝑠𝑡</m:t>
                      </m:r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en-US" altLang="zh-CN" i="1" dirty="0">
                  <a:latin typeface="Candara" panose="020E0502030303020204" pitchFamily="34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𝐴𝑠𝑠𝑒𝑟𝑡𝑖𝑜𝑛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𝐴𝑠𝑠𝑒𝑟𝑡𝑖𝑜𝑛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D0D50E3C-E06D-ED4E-BF1E-448A86C59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642" y="3998763"/>
                <a:ext cx="8686800" cy="1523999"/>
              </a:xfrm>
              <a:blipFill>
                <a:blip r:embed="rId2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4889EEC7-0AB8-904A-B60F-0C99A14811F2}"/>
              </a:ext>
            </a:extLst>
          </p:cNvPr>
          <p:cNvSpPr txBox="1"/>
          <p:nvPr/>
        </p:nvSpPr>
        <p:spPr>
          <a:xfrm>
            <a:off x="6350580" y="4006963"/>
            <a:ext cx="292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ndara" panose="020E0502030303020204" pitchFamily="34" charset="0"/>
              </a:rPr>
              <a:t>Solve address alias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3967540-C5A5-734F-8E7D-235120D88E8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78802" y="3681308"/>
            <a:ext cx="569307" cy="325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3" grpId="0" animBg="1"/>
      <p:bldP spid="24" grpId="0"/>
      <p:bldP spid="25" grpId="0" animBg="1"/>
      <p:bldP spid="26" grpId="0" animBg="1"/>
      <p:bldP spid="28" grpId="0" animBg="1"/>
      <p:bldP spid="29" grpId="0" animBg="1"/>
      <p:bldP spid="30" grpId="0"/>
      <p:bldP spid="31" grpId="0" uiExpand="1" build="p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Separation conjunction allows local reasoning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zh-CN" sz="2400" dirty="0">
                    <a:latin typeface="Candara" panose="020E0502030303020204" pitchFamily="34" charset="0"/>
                  </a:rPr>
                  <a:t>Frame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{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}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{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𝑅</m:t>
                          </m:r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}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where</m:t>
                      </m:r>
                      <m:r>
                        <a:rPr kumimoji="1" lang="en-US" altLang="zh-CN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C</m:t>
                      </m:r>
                      <m:r>
                        <a:rPr kumimoji="1" lang="en-US" altLang="zh-CN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does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charset="0"/>
                            </a:rPr>
                            <m:t>n</m:t>
                          </m:r>
                        </m:e>
                        <m:sup>
                          <m:r>
                            <a:rPr kumimoji="1" lang="en-US" altLang="zh-CN" sz="2400" b="0" i="0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t</m:t>
                      </m:r>
                      <m:r>
                        <a:rPr kumimoji="1" lang="en-US" altLang="zh-CN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modify</m:t>
                      </m:r>
                      <m:r>
                        <a:rPr kumimoji="1" lang="en-US" altLang="zh-CN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free</m:t>
                      </m:r>
                      <m:r>
                        <a:rPr kumimoji="1" lang="en-US" altLang="zh-CN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variables</m:t>
                      </m:r>
                      <m:r>
                        <a:rPr kumimoji="1" lang="en-US" altLang="zh-CN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of</m:t>
                      </m:r>
                      <m:r>
                        <a:rPr kumimoji="1" lang="en-US" altLang="zh-CN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charset="0"/>
                        </a:rPr>
                        <m:t>R</m:t>
                      </m:r>
                    </m:oMath>
                  </m:oMathPara>
                </a14:m>
                <a:endParaRPr kumimoji="1" lang="en-US" altLang="zh-CN" sz="2400" dirty="0">
                  <a:latin typeface="Candara" panose="020E0502030303020204" pitchFamily="34" charset="0"/>
                </a:endParaRPr>
              </a:p>
              <a:p>
                <a:pPr marL="342900" lvl="1" indent="-3429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kumimoji="1" lang="en-US" altLang="zh-CN" dirty="0">
                    <a:latin typeface="Candara" panose="020E0502030303020204" pitchFamily="34" charset="0"/>
                  </a:rPr>
                  <a:t>Now 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>
                            <a:latin typeface="Candara" panose="020E0502030303020204" pitchFamily="34" charset="0"/>
                          </a:rPr>
                          <m:t>x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e>
                    </m:d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=1{</m:t>
                    </m:r>
                    <m:r>
                      <m:rPr>
                        <m:nor/>
                      </m:rPr>
                      <a:rPr kumimoji="1" lang="en-US" altLang="zh-CN">
                        <a:latin typeface="Candara" panose="020E0502030303020204" pitchFamily="34" charset="0"/>
                      </a:rPr>
                      <m:t>x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↦</m:t>
                    </m:r>
                    <m:r>
                      <m:rPr>
                        <m:nor/>
                      </m:rPr>
                      <a:rPr kumimoji="1" lang="en-US" altLang="zh-CN">
                        <a:latin typeface="Candara" panose="020E0502030303020204" pitchFamily="34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kumimoji="1" lang="en-US" altLang="zh-CN" i="1" dirty="0">
                        <a:latin typeface="Cambria Math" charset="0"/>
                      </a:rPr>
                      <m:t>∗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en-US" altLang="zh-CN" dirty="0">
                  <a:latin typeface="Candara" panose="020E0502030303020204" pitchFamily="34" charset="0"/>
                </a:endParaRPr>
              </a:p>
              <a:p>
                <a:pPr marL="342900" lvl="1" indent="-3429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kumimoji="1" lang="en-US" altLang="zh-CN" dirty="0">
                    <a:latin typeface="Candara" panose="020E0502030303020204" pitchFamily="34" charset="0"/>
                  </a:rPr>
                  <a:t>We only need 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CN">
                            <a:latin typeface="Candara" panose="020E0502030303020204" pitchFamily="34" charset="0"/>
                          </a:rPr>
                          <m:t>x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↦</m:t>
                        </m:r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e>
                    </m:d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=1{</m:t>
                    </m:r>
                    <m:r>
                      <m:rPr>
                        <m:nor/>
                      </m:rPr>
                      <a:rPr kumimoji="1" lang="en-US" altLang="zh-CN">
                        <a:latin typeface="Candara" panose="020E0502030303020204" pitchFamily="34" charset="0"/>
                      </a:rPr>
                      <m:t>x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↦</m:t>
                    </m:r>
                    <m:r>
                      <m:rPr>
                        <m:nor/>
                      </m:rPr>
                      <a:rPr kumimoji="1" lang="en-US" altLang="zh-CN">
                        <a:latin typeface="Candara" panose="020E0502030303020204" pitchFamily="34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kumimoji="1" lang="en-US" altLang="zh-CN" dirty="0">
                    <a:latin typeface="Candara" panose="020E0502030303020204" pitchFamily="34" charset="0"/>
                  </a:rPr>
                  <a:t> and apply frame rule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23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31F9-FB3D-8643-BF8A-F8A800DF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Summary so far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561E9-DFC0-C74D-9AE0-79C65376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Hoare logic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Spec: {Pre} {Post}</a:t>
            </a:r>
          </a:p>
          <a:p>
            <a:pPr lvl="1"/>
            <a:r>
              <a:rPr kumimoji="1" lang="en-US" altLang="zh-CN" dirty="0" err="1">
                <a:latin typeface="Candara" panose="020E0502030303020204" pitchFamily="34" charset="0"/>
              </a:rPr>
              <a:t>Impl</a:t>
            </a:r>
            <a:r>
              <a:rPr kumimoji="1" lang="en-US" altLang="zh-CN" dirty="0">
                <a:latin typeface="Candara" panose="020E0502030303020204" pitchFamily="34" charset="0"/>
              </a:rPr>
              <a:t>: 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Correctness condition: Correct(Pre, S, Post)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Proof: show Correct(Pre, S, Post) establishes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Separation logic: extend Hoare logic with separation conjunction to reason about heaps</a:t>
            </a:r>
          </a:p>
        </p:txBody>
      </p:sp>
    </p:spTree>
    <p:extLst>
      <p:ext uri="{BB962C8B-B14F-4D97-AF65-F5344CB8AC3E}">
        <p14:creationId xmlns:p14="http://schemas.microsoft.com/office/powerpoint/2010/main" val="21186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Do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way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ensure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correctness?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A0DB638-0EAE-CB45-92A6-2EA659D4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51169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Formal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ndara" panose="020E0502030303020204" pitchFamily="34" charset="0"/>
              </a:rPr>
              <a:t>only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known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way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guarantee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software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ndara" panose="020E0502030303020204" pitchFamily="34" charset="0"/>
              </a:rPr>
              <a:t>free</a:t>
            </a:r>
            <a:r>
              <a:rPr kumimoji="1" lang="zh-CN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ndara" panose="020E0502030303020204" pitchFamily="34" charset="0"/>
              </a:rPr>
              <a:t>programming</a:t>
            </a:r>
            <a:r>
              <a:rPr kumimoji="1" lang="zh-CN" alt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ndara" panose="020E0502030303020204" pitchFamily="34" charset="0"/>
              </a:rPr>
              <a:t>errors</a:t>
            </a: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F290E05-439E-C24B-916C-93CE828F666E}"/>
              </a:ext>
            </a:extLst>
          </p:cNvPr>
          <p:cNvSpPr/>
          <p:nvPr/>
        </p:nvSpPr>
        <p:spPr>
          <a:xfrm>
            <a:off x="860880" y="321754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CCE1623-CC6C-2540-8B9C-B9CA2EFCC9AE}"/>
              </a:ext>
            </a:extLst>
          </p:cNvPr>
          <p:cNvSpPr/>
          <p:nvPr/>
        </p:nvSpPr>
        <p:spPr>
          <a:xfrm>
            <a:off x="1724976" y="29295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6EDD299-6E0C-BA4F-955D-AD3D55E7345C}"/>
              </a:ext>
            </a:extLst>
          </p:cNvPr>
          <p:cNvSpPr/>
          <p:nvPr/>
        </p:nvSpPr>
        <p:spPr>
          <a:xfrm>
            <a:off x="1436944" y="328954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B463C6-7B18-E94C-B7D3-202E1CF4DED9}"/>
              </a:ext>
            </a:extLst>
          </p:cNvPr>
          <p:cNvSpPr/>
          <p:nvPr/>
        </p:nvSpPr>
        <p:spPr>
          <a:xfrm>
            <a:off x="1076904" y="35775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12002-B7E2-054E-90A1-A61EE84B06E8}"/>
              </a:ext>
            </a:extLst>
          </p:cNvPr>
          <p:cNvSpPr/>
          <p:nvPr/>
        </p:nvSpPr>
        <p:spPr>
          <a:xfrm>
            <a:off x="788872" y="393762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3F383D-226C-6749-815A-1C0498A27E7D}"/>
              </a:ext>
            </a:extLst>
          </p:cNvPr>
          <p:cNvSpPr/>
          <p:nvPr/>
        </p:nvSpPr>
        <p:spPr>
          <a:xfrm>
            <a:off x="1652968" y="36495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EEED43D-FB99-954C-9874-7E4BCBB7A34F}"/>
              </a:ext>
            </a:extLst>
          </p:cNvPr>
          <p:cNvSpPr/>
          <p:nvPr/>
        </p:nvSpPr>
        <p:spPr>
          <a:xfrm>
            <a:off x="1364936" y="40096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60617B2-C8B0-9D48-8071-C72DD8B07CC3}"/>
              </a:ext>
            </a:extLst>
          </p:cNvPr>
          <p:cNvSpPr/>
          <p:nvPr/>
        </p:nvSpPr>
        <p:spPr>
          <a:xfrm>
            <a:off x="2301040" y="29295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7058DBA-8086-244E-89CB-9BF715398E8F}"/>
              </a:ext>
            </a:extLst>
          </p:cNvPr>
          <p:cNvSpPr/>
          <p:nvPr/>
        </p:nvSpPr>
        <p:spPr>
          <a:xfrm>
            <a:off x="2013008" y="32895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C0FC4E8-B741-6541-87D0-ECC54184A868}"/>
              </a:ext>
            </a:extLst>
          </p:cNvPr>
          <p:cNvSpPr/>
          <p:nvPr/>
        </p:nvSpPr>
        <p:spPr>
          <a:xfrm>
            <a:off x="2229032" y="36495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02138A1-B9FC-424A-B2FF-3AF3237E1E12}"/>
              </a:ext>
            </a:extLst>
          </p:cNvPr>
          <p:cNvSpPr/>
          <p:nvPr/>
        </p:nvSpPr>
        <p:spPr>
          <a:xfrm>
            <a:off x="2013008" y="40096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80D493E-74CD-B94D-B615-C7632EDF614F}"/>
              </a:ext>
            </a:extLst>
          </p:cNvPr>
          <p:cNvSpPr/>
          <p:nvPr/>
        </p:nvSpPr>
        <p:spPr>
          <a:xfrm>
            <a:off x="2229032" y="4369668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1F1C74-F049-5745-8586-11B7FA5846B0}"/>
              </a:ext>
            </a:extLst>
          </p:cNvPr>
          <p:cNvSpPr/>
          <p:nvPr/>
        </p:nvSpPr>
        <p:spPr>
          <a:xfrm>
            <a:off x="1941000" y="47297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AC6B21D-BED4-A148-A4FE-56D7D161C579}"/>
              </a:ext>
            </a:extLst>
          </p:cNvPr>
          <p:cNvSpPr/>
          <p:nvPr/>
        </p:nvSpPr>
        <p:spPr>
          <a:xfrm>
            <a:off x="2589072" y="40096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D918437-DDA4-4049-A20D-7B87094534F1}"/>
              </a:ext>
            </a:extLst>
          </p:cNvPr>
          <p:cNvSpPr/>
          <p:nvPr/>
        </p:nvSpPr>
        <p:spPr>
          <a:xfrm>
            <a:off x="2805096" y="43696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C5A57B-8C29-F04A-95EF-97C25FFAFAE5}"/>
              </a:ext>
            </a:extLst>
          </p:cNvPr>
          <p:cNvSpPr/>
          <p:nvPr/>
        </p:nvSpPr>
        <p:spPr>
          <a:xfrm>
            <a:off x="1004896" y="43696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B1F1B4D-9981-334F-BF3A-BA983F550CDA}"/>
              </a:ext>
            </a:extLst>
          </p:cNvPr>
          <p:cNvSpPr/>
          <p:nvPr/>
        </p:nvSpPr>
        <p:spPr>
          <a:xfrm>
            <a:off x="1292928" y="47297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8B5EB5-C734-9842-9BEE-3C352E9CEE7A}"/>
              </a:ext>
            </a:extLst>
          </p:cNvPr>
          <p:cNvSpPr/>
          <p:nvPr/>
        </p:nvSpPr>
        <p:spPr>
          <a:xfrm>
            <a:off x="2877104" y="36495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1D7D086-A986-6F4A-9D04-94AAE56C909B}"/>
              </a:ext>
            </a:extLst>
          </p:cNvPr>
          <p:cNvSpPr/>
          <p:nvPr/>
        </p:nvSpPr>
        <p:spPr>
          <a:xfrm>
            <a:off x="2589072" y="32895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C903A26-8270-EF42-8898-DDD3EC9826E8}"/>
              </a:ext>
            </a:extLst>
          </p:cNvPr>
          <p:cNvSpPr/>
          <p:nvPr/>
        </p:nvSpPr>
        <p:spPr>
          <a:xfrm>
            <a:off x="1724976" y="43696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FA785D7-2D3F-C74B-858E-199178181E50}"/>
              </a:ext>
            </a:extLst>
          </p:cNvPr>
          <p:cNvCxnSpPr>
            <a:stCxn id="23" idx="7"/>
            <a:endCxn id="14" idx="3"/>
          </p:cNvCxnSpPr>
          <p:nvPr/>
        </p:nvCxnSpPr>
        <p:spPr>
          <a:xfrm flipV="1">
            <a:off x="1127821" y="4132553"/>
            <a:ext cx="258206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9ED930D-F7A2-064A-92B6-AB1BA6800BCF}"/>
              </a:ext>
            </a:extLst>
          </p:cNvPr>
          <p:cNvCxnSpPr>
            <a:stCxn id="14" idx="7"/>
            <a:endCxn id="13" idx="3"/>
          </p:cNvCxnSpPr>
          <p:nvPr/>
        </p:nvCxnSpPr>
        <p:spPr>
          <a:xfrm flipV="1">
            <a:off x="1487861" y="377251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1CC104E-9E23-E541-A55D-CD76C2AE7C77}"/>
              </a:ext>
            </a:extLst>
          </p:cNvPr>
          <p:cNvCxnSpPr>
            <a:stCxn id="13" idx="7"/>
            <a:endCxn id="16" idx="2"/>
          </p:cNvCxnSpPr>
          <p:nvPr/>
        </p:nvCxnSpPr>
        <p:spPr>
          <a:xfrm flipV="1">
            <a:off x="1775893" y="3361556"/>
            <a:ext cx="237115" cy="309123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352CB-F4BA-3349-8580-1AE1EDD19B32}"/>
              </a:ext>
            </a:extLst>
          </p:cNvPr>
          <p:cNvCxnSpPr>
            <a:stCxn id="16" idx="7"/>
            <a:endCxn id="15" idx="3"/>
          </p:cNvCxnSpPr>
          <p:nvPr/>
        </p:nvCxnSpPr>
        <p:spPr>
          <a:xfrm flipV="1">
            <a:off x="2135933" y="305243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D8EA0B2-3118-5049-9ADF-E5D5258119C7}"/>
              </a:ext>
            </a:extLst>
          </p:cNvPr>
          <p:cNvCxnSpPr>
            <a:stCxn id="27" idx="7"/>
            <a:endCxn id="18" idx="3"/>
          </p:cNvCxnSpPr>
          <p:nvPr/>
        </p:nvCxnSpPr>
        <p:spPr>
          <a:xfrm flipV="1">
            <a:off x="1847901" y="413255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864488B-7141-184B-9A65-AA6B0430315D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1508952" y="4081636"/>
            <a:ext cx="504056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4FB1E8A-0C01-A54C-8C7B-503ECB54BCBD}"/>
              </a:ext>
            </a:extLst>
          </p:cNvPr>
          <p:cNvCxnSpPr>
            <a:stCxn id="18" idx="7"/>
            <a:endCxn id="17" idx="3"/>
          </p:cNvCxnSpPr>
          <p:nvPr/>
        </p:nvCxnSpPr>
        <p:spPr>
          <a:xfrm flipV="1">
            <a:off x="2135933" y="3772513"/>
            <a:ext cx="114190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9FF9AED-D987-7740-B751-2A8EF03848C9}"/>
              </a:ext>
            </a:extLst>
          </p:cNvPr>
          <p:cNvCxnSpPr>
            <a:stCxn id="17" idx="7"/>
            <a:endCxn id="26" idx="3"/>
          </p:cNvCxnSpPr>
          <p:nvPr/>
        </p:nvCxnSpPr>
        <p:spPr>
          <a:xfrm flipV="1">
            <a:off x="2351957" y="3412473"/>
            <a:ext cx="258206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2174F65-AC79-AB4D-9A32-9CDA462524BF}"/>
              </a:ext>
            </a:extLst>
          </p:cNvPr>
          <p:cNvCxnSpPr>
            <a:stCxn id="15" idx="5"/>
            <a:endCxn id="26" idx="0"/>
          </p:cNvCxnSpPr>
          <p:nvPr/>
        </p:nvCxnSpPr>
        <p:spPr>
          <a:xfrm>
            <a:off x="2423965" y="3052433"/>
            <a:ext cx="237115" cy="237115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B789F73-D229-9647-8E1F-AFA8063DE7A2}"/>
              </a:ext>
            </a:extLst>
          </p:cNvPr>
          <p:cNvCxnSpPr>
            <a:stCxn id="26" idx="5"/>
            <a:endCxn id="25" idx="1"/>
          </p:cNvCxnSpPr>
          <p:nvPr/>
        </p:nvCxnSpPr>
        <p:spPr>
          <a:xfrm>
            <a:off x="2711997" y="341247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B693000-8D3B-C34A-B2D5-7A1C44C74214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2373048" y="3721596"/>
            <a:ext cx="504056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8CFD70A-5265-C84F-8807-C1B557F4C569}"/>
              </a:ext>
            </a:extLst>
          </p:cNvPr>
          <p:cNvSpPr txBox="1"/>
          <p:nvPr/>
        </p:nvSpPr>
        <p:spPr>
          <a:xfrm>
            <a:off x="1004896" y="5017740"/>
            <a:ext cx="21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  <a:ea typeface="Candara" charset="0"/>
                <a:cs typeface="Candara" charset="0"/>
              </a:rPr>
              <a:t>Software</a:t>
            </a:r>
            <a:r>
              <a:rPr kumimoji="1" lang="zh-CN" altLang="en-US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  <a:ea typeface="Candara" charset="0"/>
                <a:cs typeface="Candara" charset="0"/>
              </a:rPr>
              <a:t>testing</a:t>
            </a:r>
            <a:endParaRPr kumimoji="1" lang="zh-CN" altLang="en-US" dirty="0">
              <a:latin typeface="Candara" panose="020E0502030303020204" pitchFamily="34" charset="0"/>
              <a:ea typeface="Candara" charset="0"/>
              <a:cs typeface="Candara" charset="0"/>
            </a:endParaRP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8ACB162-31A0-0F41-9FAA-EF810267E18E}"/>
              </a:ext>
            </a:extLst>
          </p:cNvPr>
          <p:cNvCxnSpPr>
            <a:stCxn id="24" idx="1"/>
            <a:endCxn id="23" idx="5"/>
          </p:cNvCxnSpPr>
          <p:nvPr/>
        </p:nvCxnSpPr>
        <p:spPr>
          <a:xfrm flipH="1" flipV="1">
            <a:off x="1127821" y="449259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6267B55-9D48-EC47-814E-60CBB99E4F6F}"/>
              </a:ext>
            </a:extLst>
          </p:cNvPr>
          <p:cNvCxnSpPr>
            <a:stCxn id="24" idx="7"/>
            <a:endCxn id="27" idx="3"/>
          </p:cNvCxnSpPr>
          <p:nvPr/>
        </p:nvCxnSpPr>
        <p:spPr>
          <a:xfrm flipV="1">
            <a:off x="1415853" y="4492593"/>
            <a:ext cx="330214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F67BF91-9DAA-3444-9C83-57BF81B7B00E}"/>
              </a:ext>
            </a:extLst>
          </p:cNvPr>
          <p:cNvSpPr/>
          <p:nvPr/>
        </p:nvSpPr>
        <p:spPr>
          <a:xfrm>
            <a:off x="3850192" y="321754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4EB7F45-A0F9-3142-9B37-91624F4290AE}"/>
              </a:ext>
            </a:extLst>
          </p:cNvPr>
          <p:cNvSpPr/>
          <p:nvPr/>
        </p:nvSpPr>
        <p:spPr>
          <a:xfrm>
            <a:off x="4714288" y="29295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1F583A1-DC7D-8543-A8C3-CC43ED1AA0E4}"/>
              </a:ext>
            </a:extLst>
          </p:cNvPr>
          <p:cNvSpPr/>
          <p:nvPr/>
        </p:nvSpPr>
        <p:spPr>
          <a:xfrm>
            <a:off x="4426256" y="32895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0569DD7-32DC-4F4B-ADF6-5D9520E085C4}"/>
              </a:ext>
            </a:extLst>
          </p:cNvPr>
          <p:cNvSpPr/>
          <p:nvPr/>
        </p:nvSpPr>
        <p:spPr>
          <a:xfrm>
            <a:off x="4066216" y="35775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5085EA2-658D-0E4E-B69C-81569E53B887}"/>
              </a:ext>
            </a:extLst>
          </p:cNvPr>
          <p:cNvSpPr/>
          <p:nvPr/>
        </p:nvSpPr>
        <p:spPr>
          <a:xfrm>
            <a:off x="3778184" y="393762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9DCB5D7-FC49-3943-9BBB-6BB1FE8B789F}"/>
              </a:ext>
            </a:extLst>
          </p:cNvPr>
          <p:cNvSpPr/>
          <p:nvPr/>
        </p:nvSpPr>
        <p:spPr>
          <a:xfrm>
            <a:off x="4642280" y="36495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DACC57F-F936-E645-B117-4A10C249A40E}"/>
              </a:ext>
            </a:extLst>
          </p:cNvPr>
          <p:cNvSpPr/>
          <p:nvPr/>
        </p:nvSpPr>
        <p:spPr>
          <a:xfrm>
            <a:off x="4354248" y="40096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442339-949F-1046-885A-13481DBC8B79}"/>
              </a:ext>
            </a:extLst>
          </p:cNvPr>
          <p:cNvSpPr/>
          <p:nvPr/>
        </p:nvSpPr>
        <p:spPr>
          <a:xfrm>
            <a:off x="5290352" y="29295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D204B04-45A1-DF47-8B13-6196645B2F91}"/>
              </a:ext>
            </a:extLst>
          </p:cNvPr>
          <p:cNvSpPr/>
          <p:nvPr/>
        </p:nvSpPr>
        <p:spPr>
          <a:xfrm>
            <a:off x="5002320" y="32895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69B2ED8-6CEA-9047-A827-0C6A3CF46CD9}"/>
              </a:ext>
            </a:extLst>
          </p:cNvPr>
          <p:cNvSpPr/>
          <p:nvPr/>
        </p:nvSpPr>
        <p:spPr>
          <a:xfrm>
            <a:off x="5218344" y="36495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4885B52-8254-0A47-971A-D77B14CDF616}"/>
              </a:ext>
            </a:extLst>
          </p:cNvPr>
          <p:cNvSpPr/>
          <p:nvPr/>
        </p:nvSpPr>
        <p:spPr>
          <a:xfrm>
            <a:off x="5002320" y="40096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775D39A-A2B6-7A42-AC04-4A84D33928F0}"/>
              </a:ext>
            </a:extLst>
          </p:cNvPr>
          <p:cNvSpPr/>
          <p:nvPr/>
        </p:nvSpPr>
        <p:spPr>
          <a:xfrm>
            <a:off x="5218344" y="43696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A7BE634-9694-5D44-A8E5-EAB30102D4D5}"/>
              </a:ext>
            </a:extLst>
          </p:cNvPr>
          <p:cNvSpPr/>
          <p:nvPr/>
        </p:nvSpPr>
        <p:spPr>
          <a:xfrm>
            <a:off x="4930312" y="47297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9B760DD-608A-E24B-8526-510D84856D92}"/>
              </a:ext>
            </a:extLst>
          </p:cNvPr>
          <p:cNvSpPr/>
          <p:nvPr/>
        </p:nvSpPr>
        <p:spPr>
          <a:xfrm>
            <a:off x="5578384" y="400962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4401DC4-6EE6-FF40-9B75-D243F843F6AB}"/>
              </a:ext>
            </a:extLst>
          </p:cNvPr>
          <p:cNvSpPr/>
          <p:nvPr/>
        </p:nvSpPr>
        <p:spPr>
          <a:xfrm>
            <a:off x="5794408" y="43696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CA975B4-C4F2-2C4A-8071-140B639F3CA9}"/>
              </a:ext>
            </a:extLst>
          </p:cNvPr>
          <p:cNvSpPr/>
          <p:nvPr/>
        </p:nvSpPr>
        <p:spPr>
          <a:xfrm>
            <a:off x="3994208" y="43696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85AF903-85B6-E04A-9777-C3E80EE60079}"/>
              </a:ext>
            </a:extLst>
          </p:cNvPr>
          <p:cNvSpPr/>
          <p:nvPr/>
        </p:nvSpPr>
        <p:spPr>
          <a:xfrm>
            <a:off x="4282240" y="47297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79DC8B67-F910-1C42-A1E4-CC09627C0A78}"/>
              </a:ext>
            </a:extLst>
          </p:cNvPr>
          <p:cNvSpPr/>
          <p:nvPr/>
        </p:nvSpPr>
        <p:spPr>
          <a:xfrm>
            <a:off x="5866416" y="36495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B99EC5A-89C2-6540-9817-CFFA90188AFE}"/>
              </a:ext>
            </a:extLst>
          </p:cNvPr>
          <p:cNvSpPr/>
          <p:nvPr/>
        </p:nvSpPr>
        <p:spPr>
          <a:xfrm>
            <a:off x="5578384" y="32895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54301D9-599E-E345-A06B-B39AF5273D94}"/>
              </a:ext>
            </a:extLst>
          </p:cNvPr>
          <p:cNvSpPr/>
          <p:nvPr/>
        </p:nvSpPr>
        <p:spPr>
          <a:xfrm>
            <a:off x="4714288" y="43696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ndara" panose="020E0502030303020204" pitchFamily="34" charset="0"/>
            </a:endParaRPr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E94E369-0FD0-6F43-A879-78F4D145CC6D}"/>
              </a:ext>
            </a:extLst>
          </p:cNvPr>
          <p:cNvCxnSpPr>
            <a:stCxn id="63" idx="7"/>
            <a:endCxn id="54" idx="3"/>
          </p:cNvCxnSpPr>
          <p:nvPr/>
        </p:nvCxnSpPr>
        <p:spPr>
          <a:xfrm flipV="1">
            <a:off x="4117133" y="4132553"/>
            <a:ext cx="258206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F118FAF-D11E-9048-8943-75BFC2E19CDE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4477173" y="377251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CFBC7F8E-2B72-EC47-812F-EDEC24425132}"/>
              </a:ext>
            </a:extLst>
          </p:cNvPr>
          <p:cNvCxnSpPr>
            <a:stCxn id="53" idx="7"/>
            <a:endCxn id="56" idx="2"/>
          </p:cNvCxnSpPr>
          <p:nvPr/>
        </p:nvCxnSpPr>
        <p:spPr>
          <a:xfrm flipV="1">
            <a:off x="4765205" y="3361556"/>
            <a:ext cx="237115" cy="309123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69746F2-07D2-334E-952C-C65C46483863}"/>
              </a:ext>
            </a:extLst>
          </p:cNvPr>
          <p:cNvCxnSpPr>
            <a:stCxn id="56" idx="7"/>
            <a:endCxn id="55" idx="3"/>
          </p:cNvCxnSpPr>
          <p:nvPr/>
        </p:nvCxnSpPr>
        <p:spPr>
          <a:xfrm flipV="1">
            <a:off x="5125245" y="305243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5FD5CA11-2DDE-BF40-9623-D32D75FB1DF9}"/>
              </a:ext>
            </a:extLst>
          </p:cNvPr>
          <p:cNvCxnSpPr>
            <a:stCxn id="67" idx="7"/>
            <a:endCxn id="58" idx="3"/>
          </p:cNvCxnSpPr>
          <p:nvPr/>
        </p:nvCxnSpPr>
        <p:spPr>
          <a:xfrm flipV="1">
            <a:off x="4837213" y="413255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F8F1954-481C-DC47-85C4-4901E40744D9}"/>
              </a:ext>
            </a:extLst>
          </p:cNvPr>
          <p:cNvCxnSpPr>
            <a:stCxn id="54" idx="6"/>
            <a:endCxn id="58" idx="2"/>
          </p:cNvCxnSpPr>
          <p:nvPr/>
        </p:nvCxnSpPr>
        <p:spPr>
          <a:xfrm>
            <a:off x="4498264" y="4081636"/>
            <a:ext cx="504056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855A3218-4A7B-5649-8EE0-279FB644A9F9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5125245" y="3772513"/>
            <a:ext cx="114190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DF7FCC1-E2FD-AB43-9D98-A9377D5B5F42}"/>
              </a:ext>
            </a:extLst>
          </p:cNvPr>
          <p:cNvCxnSpPr>
            <a:stCxn id="57" idx="7"/>
            <a:endCxn id="66" idx="3"/>
          </p:cNvCxnSpPr>
          <p:nvPr/>
        </p:nvCxnSpPr>
        <p:spPr>
          <a:xfrm flipV="1">
            <a:off x="5341269" y="3412473"/>
            <a:ext cx="258206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050353FC-F1EE-D64E-BF1C-53E2A936E02E}"/>
              </a:ext>
            </a:extLst>
          </p:cNvPr>
          <p:cNvCxnSpPr>
            <a:stCxn id="55" idx="5"/>
            <a:endCxn id="66" idx="0"/>
          </p:cNvCxnSpPr>
          <p:nvPr/>
        </p:nvCxnSpPr>
        <p:spPr>
          <a:xfrm>
            <a:off x="5413277" y="3052433"/>
            <a:ext cx="237115" cy="237115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F750700-EC9C-9D4D-A6B2-664683677382}"/>
              </a:ext>
            </a:extLst>
          </p:cNvPr>
          <p:cNvCxnSpPr>
            <a:stCxn id="66" idx="5"/>
            <a:endCxn id="65" idx="1"/>
          </p:cNvCxnSpPr>
          <p:nvPr/>
        </p:nvCxnSpPr>
        <p:spPr>
          <a:xfrm>
            <a:off x="5701309" y="341247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5CC90DD-BB73-5547-AEFA-187EBD80EBCB}"/>
              </a:ext>
            </a:extLst>
          </p:cNvPr>
          <p:cNvCxnSpPr>
            <a:stCxn id="57" idx="6"/>
            <a:endCxn id="65" idx="2"/>
          </p:cNvCxnSpPr>
          <p:nvPr/>
        </p:nvCxnSpPr>
        <p:spPr>
          <a:xfrm>
            <a:off x="5362360" y="3721596"/>
            <a:ext cx="504056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4B863A-14E1-FD40-8E91-DAD17C13C2C1}"/>
              </a:ext>
            </a:extLst>
          </p:cNvPr>
          <p:cNvSpPr txBox="1"/>
          <p:nvPr/>
        </p:nvSpPr>
        <p:spPr>
          <a:xfrm>
            <a:off x="4211960" y="50177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  <a:ea typeface="Candara" charset="0"/>
                <a:cs typeface="Candara" charset="0"/>
              </a:rPr>
              <a:t>Formal</a:t>
            </a:r>
            <a:r>
              <a:rPr kumimoji="1" lang="zh-CN" altLang="en-US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  <a:ea typeface="Candara" charset="0"/>
                <a:cs typeface="Candara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  <a:ea typeface="Candara" charset="0"/>
              <a:cs typeface="Candara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B396B0CD-C4F8-CA43-9760-64A7617A60D7}"/>
              </a:ext>
            </a:extLst>
          </p:cNvPr>
          <p:cNvCxnSpPr>
            <a:stCxn id="64" idx="1"/>
            <a:endCxn id="63" idx="5"/>
          </p:cNvCxnSpPr>
          <p:nvPr/>
        </p:nvCxnSpPr>
        <p:spPr>
          <a:xfrm flipH="1" flipV="1">
            <a:off x="4117133" y="449259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46D1CE4-BB65-404E-A54D-4D1FD7806750}"/>
              </a:ext>
            </a:extLst>
          </p:cNvPr>
          <p:cNvCxnSpPr>
            <a:stCxn id="64" idx="7"/>
            <a:endCxn id="67" idx="3"/>
          </p:cNvCxnSpPr>
          <p:nvPr/>
        </p:nvCxnSpPr>
        <p:spPr>
          <a:xfrm flipV="1">
            <a:off x="4405165" y="4492593"/>
            <a:ext cx="330214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25976C5-542A-2849-81E6-5E0E5BB66890}"/>
              </a:ext>
            </a:extLst>
          </p:cNvPr>
          <p:cNvCxnSpPr>
            <a:stCxn id="57" idx="1"/>
            <a:endCxn id="46" idx="4"/>
          </p:cNvCxnSpPr>
          <p:nvPr/>
        </p:nvCxnSpPr>
        <p:spPr>
          <a:xfrm flipH="1" flipV="1">
            <a:off x="3850192" y="4081636"/>
            <a:ext cx="165107" cy="309123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3F340D5-997D-274E-8F5D-D5FCA31B70CC}"/>
              </a:ext>
            </a:extLst>
          </p:cNvPr>
          <p:cNvCxnSpPr>
            <a:stCxn id="46" idx="0"/>
            <a:endCxn id="42" idx="3"/>
          </p:cNvCxnSpPr>
          <p:nvPr/>
        </p:nvCxnSpPr>
        <p:spPr>
          <a:xfrm flipV="1">
            <a:off x="3850192" y="3340465"/>
            <a:ext cx="21091" cy="597155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87C0E309-38FB-E841-9243-3B78F4A4ECAB}"/>
              </a:ext>
            </a:extLst>
          </p:cNvPr>
          <p:cNvCxnSpPr>
            <a:stCxn id="42" idx="7"/>
            <a:endCxn id="43" idx="2"/>
          </p:cNvCxnSpPr>
          <p:nvPr/>
        </p:nvCxnSpPr>
        <p:spPr>
          <a:xfrm flipV="1">
            <a:off x="3973117" y="3001516"/>
            <a:ext cx="741171" cy="237115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34C52DFE-0BA6-0D46-A78E-62CBD7B46609}"/>
              </a:ext>
            </a:extLst>
          </p:cNvPr>
          <p:cNvCxnSpPr>
            <a:stCxn id="43" idx="6"/>
            <a:endCxn id="49" idx="2"/>
          </p:cNvCxnSpPr>
          <p:nvPr/>
        </p:nvCxnSpPr>
        <p:spPr>
          <a:xfrm>
            <a:off x="4858304" y="3001516"/>
            <a:ext cx="432048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5E176460-B885-594E-84A6-091BB1A6891D}"/>
              </a:ext>
            </a:extLst>
          </p:cNvPr>
          <p:cNvCxnSpPr>
            <a:stCxn id="46" idx="7"/>
            <a:endCxn id="45" idx="3"/>
          </p:cNvCxnSpPr>
          <p:nvPr/>
        </p:nvCxnSpPr>
        <p:spPr>
          <a:xfrm flipV="1">
            <a:off x="3901109" y="3700505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8F843578-8BD9-E144-9D85-BBB38F8ECF5A}"/>
              </a:ext>
            </a:extLst>
          </p:cNvPr>
          <p:cNvCxnSpPr>
            <a:stCxn id="45" idx="7"/>
            <a:endCxn id="44" idx="3"/>
          </p:cNvCxnSpPr>
          <p:nvPr/>
        </p:nvCxnSpPr>
        <p:spPr>
          <a:xfrm flipV="1">
            <a:off x="4189141" y="3412473"/>
            <a:ext cx="258206" cy="186198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27E6A70-2A5C-B548-8F19-1896C05DC549}"/>
              </a:ext>
            </a:extLst>
          </p:cNvPr>
          <p:cNvCxnSpPr>
            <a:stCxn id="44" idx="6"/>
            <a:endCxn id="50" idx="2"/>
          </p:cNvCxnSpPr>
          <p:nvPr/>
        </p:nvCxnSpPr>
        <p:spPr>
          <a:xfrm>
            <a:off x="4570272" y="3361556"/>
            <a:ext cx="432048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38BD8EDD-0B32-4E46-8899-733BDC7E00A1}"/>
              </a:ext>
            </a:extLst>
          </p:cNvPr>
          <p:cNvCxnSpPr>
            <a:stCxn id="58" idx="6"/>
            <a:endCxn id="54" idx="2"/>
          </p:cNvCxnSpPr>
          <p:nvPr/>
        </p:nvCxnSpPr>
        <p:spPr>
          <a:xfrm>
            <a:off x="4426256" y="4801716"/>
            <a:ext cx="504056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9FA9DED4-5877-994C-B97E-DD836B54EF87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5053237" y="4492593"/>
            <a:ext cx="186198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A544C903-894D-EF44-8E6C-A3C360611B48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>
            <a:off x="5362360" y="4441676"/>
            <a:ext cx="432048" cy="0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4F276C3-1B3C-2F41-903A-317052AD63D0}"/>
              </a:ext>
            </a:extLst>
          </p:cNvPr>
          <p:cNvCxnSpPr>
            <a:stCxn id="56" idx="1"/>
            <a:endCxn id="55" idx="5"/>
          </p:cNvCxnSpPr>
          <p:nvPr/>
        </p:nvCxnSpPr>
        <p:spPr>
          <a:xfrm flipH="1" flipV="1">
            <a:off x="5701309" y="4132553"/>
            <a:ext cx="114190" cy="258206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D030268D-D3BC-D343-A00C-B076375D4AA6}"/>
              </a:ext>
            </a:extLst>
          </p:cNvPr>
          <p:cNvCxnSpPr>
            <a:stCxn id="55" idx="6"/>
            <a:endCxn id="59" idx="3"/>
          </p:cNvCxnSpPr>
          <p:nvPr/>
        </p:nvCxnSpPr>
        <p:spPr>
          <a:xfrm flipV="1">
            <a:off x="5722400" y="3772513"/>
            <a:ext cx="165107" cy="309123"/>
          </a:xfrm>
          <a:prstGeom prst="straightConnector1">
            <a:avLst/>
          </a:prstGeom>
          <a:ln w="19050">
            <a:headEnd w="sm" len="sm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9E76C448-F4DC-8645-B5A7-585E86D24272}"/>
              </a:ext>
            </a:extLst>
          </p:cNvPr>
          <p:cNvSpPr txBox="1"/>
          <p:nvPr/>
        </p:nvSpPr>
        <p:spPr>
          <a:xfrm>
            <a:off x="6493397" y="3061223"/>
            <a:ext cx="2514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Mathematical</a:t>
            </a:r>
            <a:r>
              <a:rPr kumimoji="1" lang="zh-CN" altLang="en-US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methods</a:t>
            </a:r>
            <a:endParaRPr kumimoji="1" lang="zh-CN" altLang="en-US" sz="2400" b="1" dirty="0">
              <a:latin typeface="Candara" panose="020E0502030303020204" pitchFamily="34" charset="0"/>
              <a:ea typeface="Candara" charset="0"/>
              <a:cs typeface="Candara" charset="0"/>
            </a:endParaRPr>
          </a:p>
          <a:p>
            <a:endParaRPr kumimoji="1" lang="zh-CN" altLang="en-US" sz="2400" dirty="0">
              <a:latin typeface="Candara" panose="020E0502030303020204" pitchFamily="34" charset="0"/>
              <a:ea typeface="Candara" charset="0"/>
              <a:cs typeface="Candara" charset="0"/>
            </a:endParaRPr>
          </a:p>
          <a:p>
            <a:r>
              <a:rPr kumimoji="1" lang="en-US" altLang="zh-CN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Fully</a:t>
            </a:r>
            <a:r>
              <a:rPr kumimoji="1" lang="zh-CN" altLang="en-US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andara" panose="020E0502030303020204" pitchFamily="34" charset="0"/>
                <a:ea typeface="Candara" charset="0"/>
                <a:cs typeface="Candara" charset="0"/>
              </a:rPr>
              <a:t>verify</a:t>
            </a:r>
            <a:r>
              <a:rPr kumimoji="1" lang="zh-CN" altLang="en-US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that</a:t>
            </a:r>
            <a:r>
              <a:rPr kumimoji="1" lang="zh-CN" altLang="en-US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andara" panose="020E0502030303020204" pitchFamily="34" charset="0"/>
                <a:ea typeface="Candara" charset="0"/>
                <a:cs typeface="Candara" charset="0"/>
              </a:rPr>
              <a:t>impl</a:t>
            </a:r>
            <a:r>
              <a:rPr kumimoji="1" lang="zh-CN" altLang="en-US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meets</a:t>
            </a:r>
            <a:r>
              <a:rPr kumimoji="1" lang="zh-CN" altLang="en-US" sz="2400" b="1" dirty="0">
                <a:latin typeface="Candara" panose="020E0502030303020204" pitchFamily="34" charset="0"/>
                <a:ea typeface="Candara" charset="0"/>
                <a:cs typeface="Candara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andara" panose="020E0502030303020204" pitchFamily="34" charset="0"/>
                <a:ea typeface="Candara" charset="0"/>
                <a:cs typeface="Candara" charset="0"/>
              </a:rPr>
              <a:t>spec</a:t>
            </a:r>
            <a:endParaRPr kumimoji="1" lang="zh-CN" altLang="en-US" sz="2400" b="1" dirty="0">
              <a:solidFill>
                <a:srgbClr val="FF0000"/>
              </a:solidFill>
              <a:latin typeface="Candara" panose="020E0502030303020204" pitchFamily="34" charset="0"/>
              <a:ea typeface="Candara" charset="0"/>
              <a:cs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3" grpId="0"/>
      <p:bldP spid="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02B9-1E77-A24E-9993-63937029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Limitation of 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Triple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48A26-EA09-474A-AB4D-2EC350AC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30797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Not expressive enough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Concurrent interference makes assertion un-stable</a:t>
            </a: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C00F42-27E6-F34C-AB77-832B69C7D2E6}"/>
                  </a:ext>
                </a:extLst>
              </p:cNvPr>
              <p:cNvSpPr/>
              <p:nvPr/>
            </p:nvSpPr>
            <p:spPr>
              <a:xfrm>
                <a:off x="3923928" y="3297243"/>
                <a:ext cx="3384376" cy="21888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kumimoji="1" lang="en-US" altLang="zh-CN" dirty="0"/>
                  <a:t>Wrong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specification:</a:t>
                </a:r>
              </a:p>
              <a:p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{x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N}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kumimoji="1"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inc-lf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()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{x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N+1}</a:t>
                </a:r>
              </a:p>
              <a:p>
                <a:endParaRPr kumimoji="1"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Weak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specification:</a:t>
                </a:r>
              </a:p>
              <a:p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N.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N}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kumimoji="1"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inc-lf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()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N.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:r>
                  <a:rPr kumimoji="1"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N+1}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C00F42-27E6-F34C-AB77-832B69C7D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297243"/>
                <a:ext cx="3384376" cy="2188891"/>
              </a:xfrm>
              <a:prstGeom prst="rect">
                <a:avLst/>
              </a:prstGeom>
              <a:blipFill>
                <a:blip r:embed="rId2"/>
                <a:stretch>
                  <a:fillRect l="-1115" t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B1B0DE5-B699-E04B-BA58-79C5B9CC0E85}"/>
              </a:ext>
            </a:extLst>
          </p:cNvPr>
          <p:cNvSpPr txBox="1">
            <a:spLocks/>
          </p:cNvSpPr>
          <p:nvPr/>
        </p:nvSpPr>
        <p:spPr>
          <a:xfrm>
            <a:off x="611559" y="3297243"/>
            <a:ext cx="3096345" cy="2188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Candara" panose="020E0502030303020204" pitchFamily="34" charset="0"/>
              </a:rPr>
              <a:t>    int done=0, </a:t>
            </a:r>
            <a:r>
              <a:rPr lang="en-US" altLang="zh-CN" dirty="0" err="1">
                <a:latin typeface="Candara" panose="020E0502030303020204" pitchFamily="34" charset="0"/>
              </a:rPr>
              <a:t>tmp</a:t>
            </a:r>
            <a:r>
              <a:rPr lang="en-US" altLang="zh-CN" dirty="0">
                <a:latin typeface="Candara" panose="020E0502030303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Candara" panose="020E0502030303020204" pitchFamily="34" charset="0"/>
              </a:rPr>
              <a:t>    while(!done){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Candara" panose="020E0502030303020204" pitchFamily="34" charset="0"/>
              </a:rPr>
              <a:t>        </a:t>
            </a:r>
            <a:r>
              <a:rPr lang="en-US" altLang="zh-CN" dirty="0" err="1">
                <a:latin typeface="Candara" panose="020E0502030303020204" pitchFamily="34" charset="0"/>
              </a:rPr>
              <a:t>tmp</a:t>
            </a:r>
            <a:r>
              <a:rPr lang="en-US" altLang="zh-CN" dirty="0">
                <a:latin typeface="Candara" panose="020E0502030303020204" pitchFamily="34" charset="0"/>
              </a:rPr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Candara" panose="020E0502030303020204" pitchFamily="34" charset="0"/>
              </a:rPr>
              <a:t>        done = </a:t>
            </a:r>
            <a:r>
              <a:rPr lang="en-US" altLang="zh-CN" dirty="0" err="1">
                <a:latin typeface="Candara" panose="020E0502030303020204" pitchFamily="34" charset="0"/>
              </a:rPr>
              <a:t>cas</a:t>
            </a:r>
            <a:r>
              <a:rPr lang="en-US" altLang="zh-CN" dirty="0">
                <a:latin typeface="Candara" panose="020E0502030303020204" pitchFamily="34" charset="0"/>
              </a:rPr>
              <a:t>(&amp;x, </a:t>
            </a:r>
            <a:r>
              <a:rPr lang="en-US" altLang="zh-CN" dirty="0" err="1">
                <a:latin typeface="Candara" panose="020E0502030303020204" pitchFamily="34" charset="0"/>
              </a:rPr>
              <a:t>tmp</a:t>
            </a:r>
            <a:r>
              <a:rPr lang="en-US" altLang="zh-CN" dirty="0">
                <a:latin typeface="Candara" panose="020E0502030303020204" pitchFamily="34" charset="0"/>
              </a:rPr>
              <a:t>, tmp+1);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Candara" panose="020E0502030303020204" pitchFamily="34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latin typeface="Candara" panose="020E05020303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0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02B9-1E77-A24E-9993-63937029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Limitation of 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Triple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48A26-EA09-474A-AB4D-2EC350AC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81203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Not expressive enough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Concurrent interference makes assertion un-stable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Some server program never ends</a:t>
            </a:r>
          </a:p>
          <a:p>
            <a:pPr lvl="1"/>
            <a:endParaRPr kumimoji="1" lang="en-US" altLang="zh-CN" dirty="0">
              <a:latin typeface="Candara" panose="020E0502030303020204" pitchFamily="34" charset="0"/>
            </a:endParaRP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DDC50B-1396-0F43-BAE9-0544E895DCD7}"/>
              </a:ext>
            </a:extLst>
          </p:cNvPr>
          <p:cNvSpPr/>
          <p:nvPr/>
        </p:nvSpPr>
        <p:spPr>
          <a:xfrm>
            <a:off x="497905" y="3309506"/>
            <a:ext cx="3862015" cy="2126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/>
              <a:t>Precondition: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</a:p>
          <a:p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while(true){</a:t>
            </a:r>
          </a:p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Postcondition: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50488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02B9-1E77-A24E-9993-63937029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Limitation of 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Triple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48A26-EA09-474A-AB4D-2EC350AC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10817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Not expressive enough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Concurrent interference makes assertion un-stable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Some server program never ends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Triple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describes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intentionally</a:t>
            </a:r>
          </a:p>
          <a:p>
            <a:r>
              <a:rPr kumimoji="1" lang="zh-CN" altLang="en-US" dirty="0">
                <a:latin typeface="Candara" panose="020E0502030303020204" pitchFamily="34" charset="0"/>
              </a:rPr>
              <a:t>不识庐山真面目，只缘身在此山中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CF77B3-49EE-D843-AAB8-A3239BD19466}"/>
              </a:ext>
            </a:extLst>
          </p:cNvPr>
          <p:cNvSpPr txBox="1"/>
          <p:nvPr/>
        </p:nvSpPr>
        <p:spPr>
          <a:xfrm>
            <a:off x="1619672" y="4415036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Can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we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describe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programs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extensionally?</a:t>
            </a:r>
          </a:p>
        </p:txBody>
      </p:sp>
    </p:spTree>
    <p:extLst>
      <p:ext uri="{BB962C8B-B14F-4D97-AF65-F5344CB8AC3E}">
        <p14:creationId xmlns:p14="http://schemas.microsoft.com/office/powerpoint/2010/main" val="11548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02B9-1E77-A24E-9993-63937029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Observable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48A26-EA09-474A-AB4D-2EC350AC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12607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Character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from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b="1" dirty="0">
                <a:latin typeface="Candara" panose="020E0502030303020204" pitchFamily="34" charset="0"/>
              </a:rPr>
              <a:t>observable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Internal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observer: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External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observer: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output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abort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E.g.,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externally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observable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{(0,1)}</a:t>
            </a: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67C00FE-0365-F64E-9E8C-CFB73F039060}"/>
              </a:ext>
            </a:extLst>
          </p:cNvPr>
          <p:cNvSpPr txBox="1">
            <a:spLocks/>
          </p:cNvSpPr>
          <p:nvPr/>
        </p:nvSpPr>
        <p:spPr>
          <a:xfrm>
            <a:off x="457200" y="3459578"/>
            <a:ext cx="2160240" cy="2126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814B38-E3B6-4E4E-B164-5DD4A9D6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2387135"/>
            <a:ext cx="482967" cy="4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902B9-1E77-A24E-9993-63937029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Observable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</a:t>
            </a:r>
            <a:r>
              <a:rPr kumimoji="1" lang="en-US" altLang="zh-CN" dirty="0" err="1">
                <a:latin typeface="Candara" panose="020E0502030303020204" pitchFamily="34" charset="0"/>
              </a:rPr>
              <a:t>Cont</a:t>
            </a:r>
            <a:r>
              <a:rPr kumimoji="1" lang="en-US" altLang="zh-CN" dirty="0">
                <a:latin typeface="Candara" panose="020E0502030303020204" pitchFamily="34" charset="0"/>
              </a:rPr>
              <a:t>)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248A26-EA09-474A-AB4D-2EC350AC0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33501"/>
                <a:ext cx="8229600" cy="2126077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latin typeface="Candara" panose="020E0502030303020204" pitchFamily="34" charset="0"/>
                  </a:rPr>
                  <a:t>A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trickier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case: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another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thread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running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 err="1">
                    <a:latin typeface="Candara" panose="020E0502030303020204" pitchFamily="34" charset="0"/>
                  </a:rPr>
                  <a:t>inc-lf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()</a:t>
                </a:r>
              </a:p>
              <a:p>
                <a:pPr lvl="1"/>
                <a:r>
                  <a:rPr kumimoji="1" lang="en-US" altLang="zh-CN" dirty="0">
                    <a:latin typeface="Candara" panose="020E0502030303020204" pitchFamily="34" charset="0"/>
                  </a:rPr>
                  <a:t>Observable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behavior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is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{(0,1),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(0,2),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(1,2)}</a:t>
                </a:r>
              </a:p>
              <a:p>
                <a:pPr lvl="1"/>
                <a:r>
                  <a:rPr kumimoji="1" lang="en-US" altLang="zh-CN" dirty="0">
                    <a:latin typeface="Candara" panose="020E0502030303020204" pitchFamily="34" charset="0"/>
                  </a:rPr>
                  <a:t>If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also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count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prefix: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{(0,1),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(0,2),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(1,2),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(0),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:r>
                  <a:rPr kumimoji="1" lang="en-US" altLang="zh-CN" dirty="0">
                    <a:latin typeface="Candara" panose="020E0502030303020204" pitchFamily="34" charset="0"/>
                  </a:rPr>
                  <a:t>(1),</a:t>
                </a:r>
                <a:r>
                  <a:rPr kumimoji="1" lang="zh-CN" altLang="en-US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en-US" altLang="zh-CN" dirty="0">
                    <a:latin typeface="Candara" panose="020E0502030303020204" pitchFamily="34" charset="0"/>
                  </a:rPr>
                  <a:t>}</a:t>
                </a:r>
              </a:p>
              <a:p>
                <a:endParaRPr kumimoji="1" lang="zh-CN" alt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248A26-EA09-474A-AB4D-2EC350AC0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33501"/>
                <a:ext cx="8229600" cy="2126077"/>
              </a:xfr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67C00FE-0365-F64E-9E8C-CFB73F039060}"/>
              </a:ext>
            </a:extLst>
          </p:cNvPr>
          <p:cNvSpPr txBox="1">
            <a:spLocks/>
          </p:cNvSpPr>
          <p:nvPr/>
        </p:nvSpPr>
        <p:spPr>
          <a:xfrm>
            <a:off x="457200" y="3459578"/>
            <a:ext cx="1594520" cy="2026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thread1: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BAA455-AC24-9649-94F3-6F6FFD4ED9C1}"/>
              </a:ext>
            </a:extLst>
          </p:cNvPr>
          <p:cNvSpPr txBox="1">
            <a:spLocks/>
          </p:cNvSpPr>
          <p:nvPr/>
        </p:nvSpPr>
        <p:spPr>
          <a:xfrm>
            <a:off x="2339752" y="3459578"/>
            <a:ext cx="1594520" cy="1054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thread2: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3D4140-A467-6A4A-B35C-89FA40AB8C78}"/>
              </a:ext>
            </a:extLst>
          </p:cNvPr>
          <p:cNvSpPr txBox="1"/>
          <p:nvPr/>
        </p:nvSpPr>
        <p:spPr>
          <a:xfrm>
            <a:off x="1403648" y="2930669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Given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x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=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0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A97A7C-B1B9-5042-95FA-A93A594E15FF}"/>
              </a:ext>
            </a:extLst>
          </p:cNvPr>
          <p:cNvSpPr txBox="1"/>
          <p:nvPr/>
        </p:nvSpPr>
        <p:spPr>
          <a:xfrm>
            <a:off x="4465160" y="3459578"/>
            <a:ext cx="41886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What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if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another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program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produce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same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behavior?</a:t>
            </a:r>
          </a:p>
        </p:txBody>
      </p:sp>
    </p:spTree>
    <p:extLst>
      <p:ext uri="{BB962C8B-B14F-4D97-AF65-F5344CB8AC3E}">
        <p14:creationId xmlns:p14="http://schemas.microsoft.com/office/powerpoint/2010/main" val="22891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Another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with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same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observable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9DFBF5A-8528-0241-B098-CDB7D16F9FB8}"/>
              </a:ext>
            </a:extLst>
          </p:cNvPr>
          <p:cNvSpPr txBox="1">
            <a:spLocks/>
          </p:cNvSpPr>
          <p:nvPr/>
        </p:nvSpPr>
        <p:spPr>
          <a:xfrm>
            <a:off x="5004048" y="1617126"/>
            <a:ext cx="2160240" cy="1816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-lock()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lock;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x=x+1;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unlock;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E2E6E2-878E-A54A-87CE-995C94113CC0}"/>
              </a:ext>
            </a:extLst>
          </p:cNvPr>
          <p:cNvSpPr txBox="1"/>
          <p:nvPr/>
        </p:nvSpPr>
        <p:spPr>
          <a:xfrm>
            <a:off x="4932040" y="1105147"/>
            <a:ext cx="3014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replace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 err="1">
                <a:latin typeface="Candara" panose="020E0502030303020204" pitchFamily="34" charset="0"/>
              </a:rPr>
              <a:t>inc-lf</a:t>
            </a:r>
            <a:r>
              <a:rPr kumimoji="1" lang="en-US" altLang="zh-CN" sz="2200" dirty="0">
                <a:latin typeface="Candara" panose="020E0502030303020204" pitchFamily="34" charset="0"/>
              </a:rPr>
              <a:t>()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with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2F7F691-20F6-E641-9D7E-10674ED59126}"/>
              </a:ext>
            </a:extLst>
          </p:cNvPr>
          <p:cNvSpPr txBox="1">
            <a:spLocks/>
          </p:cNvSpPr>
          <p:nvPr/>
        </p:nvSpPr>
        <p:spPr>
          <a:xfrm>
            <a:off x="493049" y="1657465"/>
            <a:ext cx="1594520" cy="2026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thread1: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F680FC9-7FE4-024D-89EF-1851B6FE9500}"/>
              </a:ext>
            </a:extLst>
          </p:cNvPr>
          <p:cNvSpPr txBox="1">
            <a:spLocks/>
          </p:cNvSpPr>
          <p:nvPr/>
        </p:nvSpPr>
        <p:spPr>
          <a:xfrm>
            <a:off x="2375601" y="1657465"/>
            <a:ext cx="1594520" cy="1054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thread2: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39C21A-EED7-674D-A435-041C3EA7864C}"/>
              </a:ext>
            </a:extLst>
          </p:cNvPr>
          <p:cNvSpPr txBox="1"/>
          <p:nvPr/>
        </p:nvSpPr>
        <p:spPr>
          <a:xfrm>
            <a:off x="1439497" y="1128556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Given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x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=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0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72B2E1-2677-F64C-8082-E39CACD79668}"/>
              </a:ext>
            </a:extLst>
          </p:cNvPr>
          <p:cNvSpPr txBox="1"/>
          <p:nvPr/>
        </p:nvSpPr>
        <p:spPr>
          <a:xfrm>
            <a:off x="493049" y="4009628"/>
            <a:ext cx="74529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new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program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can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serve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as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specification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for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old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program,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and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vice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versa.</a:t>
            </a:r>
          </a:p>
        </p:txBody>
      </p:sp>
    </p:spTree>
    <p:extLst>
      <p:ext uri="{BB962C8B-B14F-4D97-AF65-F5344CB8AC3E}">
        <p14:creationId xmlns:p14="http://schemas.microsoft.com/office/powerpoint/2010/main" val="35423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relation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3815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If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no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refines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(A</a:t>
            </a:r>
            <a:r>
              <a:rPr kumimoji="1" lang="zh-CN" altLang="en-US" dirty="0">
                <a:latin typeface="Candara" panose="020E0502030303020204" pitchFamily="34" charset="0"/>
              </a:rPr>
              <a:t>是</a:t>
            </a:r>
            <a:r>
              <a:rPr kumimoji="1" lang="en-US" altLang="zh-CN" dirty="0">
                <a:latin typeface="Candara" panose="020E0502030303020204" pitchFamily="34" charset="0"/>
              </a:rPr>
              <a:t>B</a:t>
            </a:r>
            <a:r>
              <a:rPr kumimoji="1" lang="zh-CN" altLang="en-US" dirty="0">
                <a:latin typeface="Candara" panose="020E0502030303020204" pitchFamily="34" charset="0"/>
              </a:rPr>
              <a:t>的一个精化</a:t>
            </a:r>
            <a:r>
              <a:rPr kumimoji="1" lang="en-US" altLang="zh-CN" dirty="0">
                <a:latin typeface="Candara" panose="020E0502030303020204" pitchFamily="34" charset="0"/>
              </a:rPr>
              <a:t>)</a:t>
            </a: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A48A00C-E392-8D45-9253-558B04019690}"/>
              </a:ext>
            </a:extLst>
          </p:cNvPr>
          <p:cNvSpPr/>
          <p:nvPr/>
        </p:nvSpPr>
        <p:spPr>
          <a:xfrm>
            <a:off x="1043607" y="2825689"/>
            <a:ext cx="1440160" cy="71126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behavior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D41090D-EDCC-5747-9EE6-113DA2798DBA}"/>
              </a:ext>
            </a:extLst>
          </p:cNvPr>
          <p:cNvSpPr/>
          <p:nvPr/>
        </p:nvSpPr>
        <p:spPr>
          <a:xfrm>
            <a:off x="683568" y="2569468"/>
            <a:ext cx="3384375" cy="122370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F772D9-2D5E-C944-847D-2CC52C85009E}"/>
              </a:ext>
            </a:extLst>
          </p:cNvPr>
          <p:cNvSpPr txBox="1"/>
          <p:nvPr/>
        </p:nvSpPr>
        <p:spPr>
          <a:xfrm>
            <a:off x="2915816" y="2858156"/>
            <a:ext cx="100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behavior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of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5059A0-E517-024B-9EFB-AA7D419421C4}"/>
                  </a:ext>
                </a:extLst>
              </p:cNvPr>
              <p:cNvSpPr txBox="1"/>
              <p:nvPr/>
            </p:nvSpPr>
            <p:spPr>
              <a:xfrm>
                <a:off x="2375755" y="2956335"/>
                <a:ext cx="770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5059A0-E517-024B-9EFB-AA7D4194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5" y="2956335"/>
                <a:ext cx="77053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C506A95-0736-2448-841D-B61EAE49FCB9}"/>
              </a:ext>
            </a:extLst>
          </p:cNvPr>
          <p:cNvSpPr txBox="1">
            <a:spLocks/>
          </p:cNvSpPr>
          <p:nvPr/>
        </p:nvSpPr>
        <p:spPr>
          <a:xfrm>
            <a:off x="767237" y="3923823"/>
            <a:ext cx="1608518" cy="1536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E1A8CFB-60B8-5C45-8999-554281051167}"/>
              </a:ext>
            </a:extLst>
          </p:cNvPr>
          <p:cNvSpPr txBox="1">
            <a:spLocks/>
          </p:cNvSpPr>
          <p:nvPr/>
        </p:nvSpPr>
        <p:spPr>
          <a:xfrm>
            <a:off x="3419871" y="3923823"/>
            <a:ext cx="1608518" cy="1536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-lock();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D9E8F3-259C-0D43-838F-051299E16106}"/>
              </a:ext>
            </a:extLst>
          </p:cNvPr>
          <p:cNvSpPr txBox="1"/>
          <p:nvPr/>
        </p:nvSpPr>
        <p:spPr>
          <a:xfrm>
            <a:off x="2609305" y="4414282"/>
            <a:ext cx="770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and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B8E6CF7-4A4A-5643-A890-83EC5626BF62}"/>
              </a:ext>
            </a:extLst>
          </p:cNvPr>
          <p:cNvSpPr txBox="1"/>
          <p:nvPr/>
        </p:nvSpPr>
        <p:spPr>
          <a:xfrm>
            <a:off x="5220072" y="4414282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refines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each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other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relation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</a:t>
            </a:r>
            <a:r>
              <a:rPr kumimoji="1" lang="en-US" altLang="zh-CN" dirty="0" err="1">
                <a:latin typeface="Candara" panose="020E0502030303020204" pitchFamily="34" charset="0"/>
              </a:rPr>
              <a:t>Cont</a:t>
            </a:r>
            <a:r>
              <a:rPr kumimoji="1" lang="en-US" altLang="zh-CN" dirty="0">
                <a:latin typeface="Candara" panose="020E0502030303020204" pitchFamily="34" charset="0"/>
              </a:rPr>
              <a:t>)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3815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If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no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behavior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refines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(A</a:t>
            </a:r>
            <a:r>
              <a:rPr kumimoji="1" lang="zh-CN" altLang="en-US" dirty="0">
                <a:latin typeface="Candara" panose="020E0502030303020204" pitchFamily="34" charset="0"/>
              </a:rPr>
              <a:t>是</a:t>
            </a:r>
            <a:r>
              <a:rPr kumimoji="1" lang="en-US" altLang="zh-CN" dirty="0">
                <a:latin typeface="Candara" panose="020E0502030303020204" pitchFamily="34" charset="0"/>
              </a:rPr>
              <a:t>B</a:t>
            </a:r>
            <a:r>
              <a:rPr kumimoji="1" lang="zh-CN" altLang="en-US" dirty="0">
                <a:latin typeface="Candara" panose="020E0502030303020204" pitchFamily="34" charset="0"/>
              </a:rPr>
              <a:t>的一个精化</a:t>
            </a:r>
            <a:r>
              <a:rPr kumimoji="1" lang="en-US" altLang="zh-CN" dirty="0">
                <a:latin typeface="Candara" panose="020E0502030303020204" pitchFamily="34" charset="0"/>
              </a:rPr>
              <a:t>)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Why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no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more</a:t>
            </a:r>
            <a:r>
              <a:rPr kumimoji="1" lang="en-US" altLang="zh-CN" dirty="0">
                <a:latin typeface="Candara" panose="020E0502030303020204" pitchFamily="34" charset="0"/>
              </a:rPr>
              <a:t>---spec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loose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impl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Spec: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you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return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x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CN" dirty="0" err="1">
                <a:latin typeface="Candara" panose="020E0502030303020204" pitchFamily="34" charset="0"/>
              </a:rPr>
              <a:t>Impl</a:t>
            </a:r>
            <a:r>
              <a:rPr kumimoji="1" lang="en-US" altLang="zh-CN" dirty="0">
                <a:latin typeface="Candara" panose="020E0502030303020204" pitchFamily="34" charset="0"/>
              </a:rPr>
              <a:t>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choose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return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x</a:t>
            </a: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68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relation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examples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(1)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7E6C1B-9325-464E-A928-A45AAE8A0BDE}"/>
              </a:ext>
            </a:extLst>
          </p:cNvPr>
          <p:cNvSpPr txBox="1">
            <a:spLocks/>
          </p:cNvSpPr>
          <p:nvPr/>
        </p:nvSpPr>
        <p:spPr>
          <a:xfrm>
            <a:off x="1919366" y="1129308"/>
            <a:ext cx="1608518" cy="1536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257CD8-C2E0-2F4D-98AD-7FBDB7F82D61}"/>
              </a:ext>
            </a:extLst>
          </p:cNvPr>
          <p:cNvSpPr txBox="1">
            <a:spLocks/>
          </p:cNvSpPr>
          <p:nvPr/>
        </p:nvSpPr>
        <p:spPr>
          <a:xfrm>
            <a:off x="4283968" y="1129308"/>
            <a:ext cx="1368152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29449D-BEDD-7045-B8DB-A38117250F19}"/>
              </a:ext>
            </a:extLst>
          </p:cNvPr>
          <p:cNvSpPr txBox="1"/>
          <p:nvPr/>
        </p:nvSpPr>
        <p:spPr>
          <a:xfrm>
            <a:off x="2411760" y="3049437"/>
            <a:ext cx="1140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{(0,1)}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97D40-0C42-A145-B532-90C638DE9C00}"/>
              </a:ext>
            </a:extLst>
          </p:cNvPr>
          <p:cNvSpPr txBox="1"/>
          <p:nvPr/>
        </p:nvSpPr>
        <p:spPr>
          <a:xfrm>
            <a:off x="395536" y="3049437"/>
            <a:ext cx="125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full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trace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B9D48F-7566-CA4A-895D-F1C2944BA631}"/>
              </a:ext>
            </a:extLst>
          </p:cNvPr>
          <p:cNvSpPr txBox="1"/>
          <p:nvPr/>
        </p:nvSpPr>
        <p:spPr>
          <a:xfrm>
            <a:off x="4511654" y="3049437"/>
            <a:ext cx="1140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{(0,1,1)}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4C45F5-F7BB-1F46-8681-3BEEFAFF9FCF}"/>
              </a:ext>
            </a:extLst>
          </p:cNvPr>
          <p:cNvSpPr txBox="1"/>
          <p:nvPr/>
        </p:nvSpPr>
        <p:spPr>
          <a:xfrm>
            <a:off x="395536" y="3648753"/>
            <a:ext cx="1608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prefix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trace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433A3D-4A9B-614E-A1EE-9489ADADB6B2}"/>
              </a:ext>
            </a:extLst>
          </p:cNvPr>
          <p:cNvSpPr txBox="1"/>
          <p:nvPr/>
        </p:nvSpPr>
        <p:spPr>
          <a:xfrm>
            <a:off x="1921089" y="3648752"/>
            <a:ext cx="1758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{(0,1), (0), ∅}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039BEF-41F9-2C4B-AC8E-B2D222A7ADCA}"/>
              </a:ext>
            </a:extLst>
          </p:cNvPr>
          <p:cNvSpPr txBox="1"/>
          <p:nvPr/>
        </p:nvSpPr>
        <p:spPr>
          <a:xfrm>
            <a:off x="3923928" y="3648752"/>
            <a:ext cx="2567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{(0,1), (0), ∅,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(0,1,1)}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5587D-32E0-C940-829B-725F57050830}"/>
              </a:ext>
            </a:extLst>
          </p:cNvPr>
          <p:cNvSpPr txBox="1"/>
          <p:nvPr/>
        </p:nvSpPr>
        <p:spPr>
          <a:xfrm>
            <a:off x="1722360" y="4463512"/>
            <a:ext cx="5297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Depends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on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definition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of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behaviors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relation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examples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(2)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7E6C1B-9325-464E-A928-A45AAE8A0BDE}"/>
              </a:ext>
            </a:extLst>
          </p:cNvPr>
          <p:cNvSpPr txBox="1">
            <a:spLocks/>
          </p:cNvSpPr>
          <p:nvPr/>
        </p:nvSpPr>
        <p:spPr>
          <a:xfrm>
            <a:off x="1919366" y="1129308"/>
            <a:ext cx="1608518" cy="1536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257CD8-C2E0-2F4D-98AD-7FBDB7F82D61}"/>
              </a:ext>
            </a:extLst>
          </p:cNvPr>
          <p:cNvSpPr txBox="1">
            <a:spLocks/>
          </p:cNvSpPr>
          <p:nvPr/>
        </p:nvSpPr>
        <p:spPr>
          <a:xfrm>
            <a:off x="4305974" y="1131565"/>
            <a:ext cx="1368152" cy="1536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y=0;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print(y);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y+1;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print(y);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5587D-32E0-C940-829B-725F57050830}"/>
              </a:ext>
            </a:extLst>
          </p:cNvPr>
          <p:cNvSpPr txBox="1"/>
          <p:nvPr/>
        </p:nvSpPr>
        <p:spPr>
          <a:xfrm>
            <a:off x="1547664" y="2796565"/>
            <a:ext cx="5297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Implementation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doesn’t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matter.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Program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A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and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B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can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use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even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different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language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beginner’s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question/misunderstanding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about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Candara" panose="020E0502030303020204" pitchFamily="34" charset="0"/>
              </a:rPr>
              <a:t>现有技术能够证明一个软件正确吗？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zh-CN" altLang="en-US" dirty="0">
                <a:latin typeface="Candara" panose="020E0502030303020204" pitchFamily="34" charset="0"/>
              </a:rPr>
              <a:t>证明软件基于什么理论？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zh-CN" altLang="en-US" dirty="0">
                <a:latin typeface="Candara" panose="020E0502030303020204" pitchFamily="34" charset="0"/>
              </a:rPr>
              <a:t>有实际软件是证明过的吗？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zh-CN" altLang="en-US" dirty="0">
                <a:latin typeface="Candara" panose="020E0502030303020204" pitchFamily="34" charset="0"/>
              </a:rPr>
              <a:t>证明能保证软件完全正确。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zh-CN" altLang="en-US" dirty="0">
                <a:latin typeface="Candara" panose="020E0502030303020204" pitchFamily="34" charset="0"/>
              </a:rPr>
              <a:t>证明需要很深的数学基础，我应该理解不了。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zh-CN" altLang="en-US" dirty="0">
                <a:latin typeface="Candara" panose="020E0502030303020204" pitchFamily="34" charset="0"/>
              </a:rPr>
              <a:t>证明跟我没有关系，我以后也不会去做证明。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relation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examples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(3)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7E6C1B-9325-464E-A928-A45AAE8A0BDE}"/>
              </a:ext>
            </a:extLst>
          </p:cNvPr>
          <p:cNvSpPr txBox="1">
            <a:spLocks/>
          </p:cNvSpPr>
          <p:nvPr/>
        </p:nvSpPr>
        <p:spPr>
          <a:xfrm>
            <a:off x="395536" y="1129308"/>
            <a:ext cx="1608518" cy="1536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257CD8-C2E0-2F4D-98AD-7FBDB7F82D61}"/>
              </a:ext>
            </a:extLst>
          </p:cNvPr>
          <p:cNvSpPr txBox="1">
            <a:spLocks/>
          </p:cNvSpPr>
          <p:nvPr/>
        </p:nvSpPr>
        <p:spPr>
          <a:xfrm>
            <a:off x="2358779" y="1125924"/>
            <a:ext cx="1368152" cy="1536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y=1;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print(y);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y+1;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print(y);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F93A560-E9B0-DA4A-B241-66567CFD9D72}"/>
              </a:ext>
            </a:extLst>
          </p:cNvPr>
          <p:cNvSpPr txBox="1">
            <a:spLocks/>
          </p:cNvSpPr>
          <p:nvPr/>
        </p:nvSpPr>
        <p:spPr>
          <a:xfrm>
            <a:off x="5508104" y="1125923"/>
            <a:ext cx="1608518" cy="1536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x=0;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x+1;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93BF42E-BC4B-2144-8D2D-AD5C85357ADA}"/>
              </a:ext>
            </a:extLst>
          </p:cNvPr>
          <p:cNvSpPr txBox="1">
            <a:spLocks/>
          </p:cNvSpPr>
          <p:nvPr/>
        </p:nvSpPr>
        <p:spPr>
          <a:xfrm>
            <a:off x="7380312" y="1125924"/>
            <a:ext cx="1368152" cy="1536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y=2;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print(y-2);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y-1;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print(y);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altLang="zh-CN" dirty="0">
              <a:latin typeface="Candara" panose="020E0502030303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5DD37-CCA6-444C-A7C4-5336F3E1310D}"/>
              </a:ext>
            </a:extLst>
          </p:cNvPr>
          <p:cNvSpPr txBox="1"/>
          <p:nvPr/>
        </p:nvSpPr>
        <p:spPr>
          <a:xfrm>
            <a:off x="1702532" y="2633222"/>
            <a:ext cx="136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case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(1)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960067-62A7-5E4C-A0C1-0A8A5515A53E}"/>
              </a:ext>
            </a:extLst>
          </p:cNvPr>
          <p:cNvSpPr txBox="1"/>
          <p:nvPr/>
        </p:nvSpPr>
        <p:spPr>
          <a:xfrm>
            <a:off x="6816172" y="2616984"/>
            <a:ext cx="136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case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(2)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4D979A-55FD-3446-8DD9-0AC520CE4214}"/>
              </a:ext>
            </a:extLst>
          </p:cNvPr>
          <p:cNvSpPr txBox="1"/>
          <p:nvPr/>
        </p:nvSpPr>
        <p:spPr>
          <a:xfrm>
            <a:off x="1923043" y="3181285"/>
            <a:ext cx="5297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For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two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un-related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program,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the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refinement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is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not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useful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E16510-804B-B14C-9D33-F47227755FD4}"/>
              </a:ext>
            </a:extLst>
          </p:cNvPr>
          <p:cNvSpPr txBox="1"/>
          <p:nvPr/>
        </p:nvSpPr>
        <p:spPr>
          <a:xfrm>
            <a:off x="1923044" y="3961535"/>
            <a:ext cx="5297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We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usually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request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the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initial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state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of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two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program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map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CD6B16-D635-0042-8ED7-842EC5F7812C}"/>
              </a:ext>
            </a:extLst>
          </p:cNvPr>
          <p:cNvSpPr txBox="1"/>
          <p:nvPr/>
        </p:nvSpPr>
        <p:spPr>
          <a:xfrm>
            <a:off x="1923043" y="4748555"/>
            <a:ext cx="5297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E.g.,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in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case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(1),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we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require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x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=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y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definition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AA2B76A-B907-044A-9B37-3A2F8A4B580C}"/>
              </a:ext>
            </a:extLst>
          </p:cNvPr>
          <p:cNvSpPr/>
          <p:nvPr/>
        </p:nvSpPr>
        <p:spPr>
          <a:xfrm>
            <a:off x="899592" y="2461456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35951C1-D7EA-4642-AC38-BCCD4AA1033D}"/>
              </a:ext>
            </a:extLst>
          </p:cNvPr>
          <p:cNvSpPr/>
          <p:nvPr/>
        </p:nvSpPr>
        <p:spPr>
          <a:xfrm>
            <a:off x="899592" y="4189648"/>
            <a:ext cx="187220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Initial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B321DC6-6FEE-A541-88B9-3B41C15C8B9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835696" y="3253544"/>
            <a:ext cx="0" cy="936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D08F3D-6876-A348-82AE-CDB20D58D921}"/>
              </a:ext>
            </a:extLst>
          </p:cNvPr>
          <p:cNvSpPr txBox="1"/>
          <p:nvPr/>
        </p:nvSpPr>
        <p:spPr>
          <a:xfrm>
            <a:off x="1907704" y="3469568"/>
            <a:ext cx="136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related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1B2B0BE-221F-FC44-8593-0BCA034CC82A}"/>
              </a:ext>
            </a:extLst>
          </p:cNvPr>
          <p:cNvSpPr/>
          <p:nvPr/>
        </p:nvSpPr>
        <p:spPr>
          <a:xfrm>
            <a:off x="4860032" y="2461456"/>
            <a:ext cx="1872208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Observable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O1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34D98A5-4D45-864F-8B82-B9A5CDCCFE79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771800" y="2857500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4617E43-DC03-D549-87D1-26CC701B68E1}"/>
              </a:ext>
            </a:extLst>
          </p:cNvPr>
          <p:cNvSpPr/>
          <p:nvPr/>
        </p:nvSpPr>
        <p:spPr>
          <a:xfrm>
            <a:off x="3186712" y="2245433"/>
            <a:ext cx="1025248" cy="522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Impl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EC92762-29E6-E84D-B813-2B6A7ED8351B}"/>
              </a:ext>
            </a:extLst>
          </p:cNvPr>
          <p:cNvSpPr/>
          <p:nvPr/>
        </p:nvSpPr>
        <p:spPr>
          <a:xfrm>
            <a:off x="4860032" y="4189016"/>
            <a:ext cx="1872208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Observable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O2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4E7CD6D-6965-7340-AE39-49B349BF681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2771800" y="4585060"/>
            <a:ext cx="2088232" cy="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B92E0EB-2F4E-5941-8724-154C70CC55C7}"/>
              </a:ext>
            </a:extLst>
          </p:cNvPr>
          <p:cNvSpPr/>
          <p:nvPr/>
        </p:nvSpPr>
        <p:spPr>
          <a:xfrm>
            <a:off x="3203848" y="3981728"/>
            <a:ext cx="1008111" cy="522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Spec.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6846DF0-8504-0F4B-8DAC-48C33B2C0393}"/>
                  </a:ext>
                </a:extLst>
              </p:cNvPr>
              <p:cNvSpPr txBox="1"/>
              <p:nvPr/>
            </p:nvSpPr>
            <p:spPr>
              <a:xfrm>
                <a:off x="5652120" y="343878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6846DF0-8504-0F4B-8DAC-48C33B2C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38789"/>
                <a:ext cx="399148" cy="492443"/>
              </a:xfrm>
              <a:prstGeom prst="rect">
                <a:avLst/>
              </a:prstGeom>
              <a:blipFill>
                <a:blip r:embed="rId3"/>
                <a:stretch>
                  <a:fillRect l="-15625" r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1F03BF8C-F311-E44F-8439-2EC50C25C640}"/>
              </a:ext>
            </a:extLst>
          </p:cNvPr>
          <p:cNvSpPr txBox="1"/>
          <p:nvPr/>
        </p:nvSpPr>
        <p:spPr>
          <a:xfrm>
            <a:off x="899592" y="1428108"/>
            <a:ext cx="6264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>
                <a:latin typeface="Candara" panose="020E0502030303020204" pitchFamily="34" charset="0"/>
              </a:rPr>
              <a:t>Impl</a:t>
            </a:r>
            <a:r>
              <a:rPr kumimoji="1" lang="en-US" altLang="zh-CN" sz="2200" dirty="0">
                <a:latin typeface="Candara" panose="020E0502030303020204" pitchFamily="34" charset="0"/>
              </a:rPr>
              <a:t>.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refines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spec.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is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defined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as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6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0" grpId="0" animBg="1"/>
      <p:bldP spid="2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Context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03BF8C-F311-E44F-8439-2EC50C25C640}"/>
              </a:ext>
            </a:extLst>
          </p:cNvPr>
          <p:cNvSpPr txBox="1"/>
          <p:nvPr/>
        </p:nvSpPr>
        <p:spPr>
          <a:xfrm>
            <a:off x="899592" y="1201316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>
                <a:latin typeface="Candara" panose="020E0502030303020204" pitchFamily="34" charset="0"/>
              </a:rPr>
              <a:t>Impl</a:t>
            </a:r>
            <a:r>
              <a:rPr kumimoji="1" lang="en-US" altLang="zh-CN" sz="2200" dirty="0">
                <a:latin typeface="Candara" panose="020E0502030303020204" pitchFamily="34" charset="0"/>
              </a:rPr>
              <a:t>.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and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spec.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are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full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program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(E.g.,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impl1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and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impl2)</a:t>
            </a:r>
          </a:p>
          <a:p>
            <a:r>
              <a:rPr kumimoji="1" lang="en-US" altLang="zh-CN" sz="2200" dirty="0">
                <a:latin typeface="Candara" panose="020E0502030303020204" pitchFamily="34" charset="0"/>
              </a:rPr>
              <a:t>We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only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care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about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the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 err="1">
                <a:latin typeface="Candara" panose="020E0502030303020204" pitchFamily="34" charset="0"/>
              </a:rPr>
              <a:t>inc</a:t>
            </a:r>
            <a:r>
              <a:rPr kumimoji="1" lang="zh-CN" altLang="en-US" sz="2200" dirty="0">
                <a:latin typeface="Candara" panose="020E0502030303020204" pitchFamily="34" charset="0"/>
              </a:rPr>
              <a:t> </a:t>
            </a:r>
            <a:r>
              <a:rPr kumimoji="1" lang="en-US" altLang="zh-CN" sz="2200" dirty="0">
                <a:latin typeface="Candara" panose="020E0502030303020204" pitchFamily="34" charset="0"/>
              </a:rPr>
              <a:t>implementation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68797A3-F827-9049-97D7-57A3D830BB84}"/>
              </a:ext>
            </a:extLst>
          </p:cNvPr>
          <p:cNvSpPr txBox="1">
            <a:spLocks/>
          </p:cNvSpPr>
          <p:nvPr/>
        </p:nvSpPr>
        <p:spPr>
          <a:xfrm>
            <a:off x="467881" y="2414684"/>
            <a:ext cx="2160240" cy="198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main()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76F91E-2DCC-DA43-A1AD-F89461BF070C}"/>
              </a:ext>
            </a:extLst>
          </p:cNvPr>
          <p:cNvSpPr txBox="1"/>
          <p:nvPr/>
        </p:nvSpPr>
        <p:spPr>
          <a:xfrm>
            <a:off x="6039780" y="1931003"/>
            <a:ext cx="136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Impl2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D7DFB811-E072-E541-8DBC-D4FAFA5F1550}"/>
              </a:ext>
            </a:extLst>
          </p:cNvPr>
          <p:cNvSpPr txBox="1">
            <a:spLocks/>
          </p:cNvSpPr>
          <p:nvPr/>
        </p:nvSpPr>
        <p:spPr>
          <a:xfrm>
            <a:off x="4743072" y="2371908"/>
            <a:ext cx="1594520" cy="2026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thread1: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print(x);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24896325-E934-6746-99CD-624DE9AFB3B7}"/>
              </a:ext>
            </a:extLst>
          </p:cNvPr>
          <p:cNvSpPr txBox="1">
            <a:spLocks/>
          </p:cNvSpPr>
          <p:nvPr/>
        </p:nvSpPr>
        <p:spPr>
          <a:xfrm>
            <a:off x="6625624" y="2371908"/>
            <a:ext cx="1594520" cy="1054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thread2: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2E0FFB-3041-3D4A-9B0E-3358728DCAA6}"/>
              </a:ext>
            </a:extLst>
          </p:cNvPr>
          <p:cNvSpPr txBox="1"/>
          <p:nvPr/>
        </p:nvSpPr>
        <p:spPr>
          <a:xfrm>
            <a:off x="1051990" y="1983797"/>
            <a:ext cx="136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Candara" panose="020E0502030303020204" pitchFamily="34" charset="0"/>
              </a:rPr>
              <a:t>Impl1</a:t>
            </a:r>
            <a:endParaRPr kumimoji="1" lang="zh-CN" altLang="en-US" sz="2200" dirty="0">
              <a:latin typeface="Candara" panose="020E0502030303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2166FE-B039-E14E-8AAE-6DB652AAAA7D}"/>
              </a:ext>
            </a:extLst>
          </p:cNvPr>
          <p:cNvSpPr txBox="1"/>
          <p:nvPr/>
        </p:nvSpPr>
        <p:spPr>
          <a:xfrm>
            <a:off x="767150" y="4593582"/>
            <a:ext cx="79196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Need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a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correctness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condition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that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generalizes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0181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FAE90BE8-FD62-1F4F-85B3-E8DABA70F0E2}"/>
              </a:ext>
            </a:extLst>
          </p:cNvPr>
          <p:cNvSpPr/>
          <p:nvPr/>
        </p:nvSpPr>
        <p:spPr>
          <a:xfrm>
            <a:off x="4720160" y="1882604"/>
            <a:ext cx="1574860" cy="1376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D77306-20BD-9746-9309-B593EEDF8E0A}"/>
              </a:ext>
            </a:extLst>
          </p:cNvPr>
          <p:cNvSpPr/>
          <p:nvPr/>
        </p:nvSpPr>
        <p:spPr>
          <a:xfrm>
            <a:off x="1763688" y="1905956"/>
            <a:ext cx="1368153" cy="1376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Contextual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68797A3-F827-9049-97D7-57A3D830BB84}"/>
              </a:ext>
            </a:extLst>
          </p:cNvPr>
          <p:cNvSpPr txBox="1">
            <a:spLocks/>
          </p:cNvSpPr>
          <p:nvPr/>
        </p:nvSpPr>
        <p:spPr>
          <a:xfrm>
            <a:off x="1813464" y="2636445"/>
            <a:ext cx="1236599" cy="5241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inc-lf</a:t>
            </a:r>
            <a:r>
              <a:rPr lang="en-US" altLang="zh-CN" dirty="0">
                <a:latin typeface="Candara" panose="020E0502030303020204" pitchFamily="34" charset="0"/>
              </a:rPr>
              <a:t>();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2166FE-B039-E14E-8AAE-6DB652AAAA7D}"/>
              </a:ext>
            </a:extLst>
          </p:cNvPr>
          <p:cNvSpPr txBox="1"/>
          <p:nvPr/>
        </p:nvSpPr>
        <p:spPr>
          <a:xfrm>
            <a:off x="612175" y="3710634"/>
            <a:ext cx="7919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For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any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context,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invoking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 err="1">
                <a:latin typeface="Candara" panose="020E0502030303020204" pitchFamily="34" charset="0"/>
              </a:rPr>
              <a:t>impl</a:t>
            </a:r>
            <a:r>
              <a:rPr kumimoji="1" lang="en-US" altLang="zh-CN" sz="2600" dirty="0">
                <a:latin typeface="Candara" panose="020E0502030303020204" pitchFamily="34" charset="0"/>
              </a:rPr>
              <a:t>.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refines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invoking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spec,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then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 err="1">
                <a:latin typeface="Candara" panose="020E0502030303020204" pitchFamily="34" charset="0"/>
              </a:rPr>
              <a:t>impl</a:t>
            </a:r>
            <a:r>
              <a:rPr kumimoji="1" lang="en-US" altLang="zh-CN" sz="2600" dirty="0">
                <a:latin typeface="Candara" panose="020E0502030303020204" pitchFamily="34" charset="0"/>
              </a:rPr>
              <a:t>.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is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the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contextual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refinement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of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spec.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10D8CFD-9107-2F4D-8825-B762A6616AF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2130296" y="1681503"/>
            <a:ext cx="1205105" cy="68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289EDA6-6D85-EB47-BA8F-60CAE3E93F3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572000" y="1681503"/>
            <a:ext cx="864096" cy="68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67DB9D-E26B-EC43-9AE8-B190D2019C83}"/>
              </a:ext>
            </a:extLst>
          </p:cNvPr>
          <p:cNvSpPr/>
          <p:nvPr/>
        </p:nvSpPr>
        <p:spPr>
          <a:xfrm>
            <a:off x="3335401" y="1411763"/>
            <a:ext cx="1236599" cy="5394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600" dirty="0">
                <a:solidFill>
                  <a:schemeClr val="tx1"/>
                </a:solidFill>
              </a:rPr>
              <a:t>Context</a:t>
            </a:r>
            <a:endParaRPr kumimoji="1"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528828-A8C0-D046-8339-1C09A970F6C1}"/>
              </a:ext>
            </a:extLst>
          </p:cNvPr>
          <p:cNvSpPr txBox="1"/>
          <p:nvPr/>
        </p:nvSpPr>
        <p:spPr>
          <a:xfrm>
            <a:off x="3389593" y="2649042"/>
            <a:ext cx="13681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refines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957CBD95-E1F4-CD41-B104-7195C60C1B77}"/>
              </a:ext>
            </a:extLst>
          </p:cNvPr>
          <p:cNvSpPr txBox="1">
            <a:spLocks/>
          </p:cNvSpPr>
          <p:nvPr/>
        </p:nvSpPr>
        <p:spPr>
          <a:xfrm>
            <a:off x="4769936" y="2613093"/>
            <a:ext cx="1458248" cy="5241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-lock();</a:t>
            </a:r>
          </a:p>
        </p:txBody>
      </p:sp>
    </p:spTree>
    <p:extLst>
      <p:ext uri="{BB962C8B-B14F-4D97-AF65-F5344CB8AC3E}">
        <p14:creationId xmlns:p14="http://schemas.microsoft.com/office/powerpoint/2010/main" val="38331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unsaid?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7227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contextual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refinement?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Consider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all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possible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context?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Ans: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simulation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concurrent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context?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Consider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all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possible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interleavings</a:t>
            </a:r>
            <a:r>
              <a:rPr kumimoji="1" lang="en-US" altLang="zh-CN" dirty="0">
                <a:latin typeface="Candara" panose="020E0502030303020204" pitchFamily="34" charset="0"/>
              </a:rPr>
              <a:t>?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Ans: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CSL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RG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other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properties?</a:t>
            </a:r>
          </a:p>
          <a:p>
            <a:pPr lvl="1"/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Many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open</a:t>
            </a:r>
            <a:r>
              <a:rPr kumimoji="1" lang="zh-CN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ndara" panose="020E0502030303020204" pitchFamily="34" charset="0"/>
              </a:rPr>
              <a:t>problems</a:t>
            </a:r>
            <a:r>
              <a:rPr kumimoji="1" lang="en-US" altLang="zh-CN" dirty="0">
                <a:latin typeface="Candara" panose="020E0502030303020204" pitchFamily="34" charset="0"/>
              </a:rPr>
              <a:t>!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31F9-FB3D-8643-BF8A-F8A800DF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Summary so far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561E9-DFC0-C74D-9AE0-79C65376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Introduce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some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widely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techniques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Hoare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Separation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Refinement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Foundation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verifying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practical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FA409E-1F94-1343-BCD2-D6F9545FFAB8}"/>
              </a:ext>
            </a:extLst>
          </p:cNvPr>
          <p:cNvSpPr txBox="1"/>
          <p:nvPr/>
        </p:nvSpPr>
        <p:spPr>
          <a:xfrm>
            <a:off x="475671" y="3853889"/>
            <a:ext cx="7919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How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do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these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theories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apply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to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practical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systems?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endParaRPr kumimoji="1" lang="en-US" altLang="zh-CN" sz="2600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Are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there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new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764805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78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31F9-FB3D-8643-BF8A-F8A800DF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Theorem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costly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561E9-DFC0-C74D-9AE0-79C65376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seL4: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first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microkernel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[SOSP’09]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milestone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history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8700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lines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600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lines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assembler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Total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effort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25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py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(person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year)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Redoing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similar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requires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8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py</a:t>
            </a:r>
            <a:endParaRPr kumimoji="1" lang="en-US" altLang="zh-CN" dirty="0">
              <a:latin typeface="Candara" panose="020E0502030303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8993FA-BE7C-1747-8CB4-E000CC398592}"/>
              </a:ext>
            </a:extLst>
          </p:cNvPr>
          <p:cNvSpPr txBox="1"/>
          <p:nvPr/>
        </p:nvSpPr>
        <p:spPr>
          <a:xfrm>
            <a:off x="755576" y="4225652"/>
            <a:ext cx="6115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Do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we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have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better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ways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to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do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proofs?</a:t>
            </a:r>
          </a:p>
        </p:txBody>
      </p:sp>
    </p:spTree>
    <p:extLst>
      <p:ext uri="{BB962C8B-B14F-4D97-AF65-F5344CB8AC3E}">
        <p14:creationId xmlns:p14="http://schemas.microsoft.com/office/powerpoint/2010/main" val="245402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31F9-FB3D-8643-BF8A-F8A800DF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Classification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methods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1BE91C-41DF-144A-900A-471ACDCA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55196"/>
              </p:ext>
            </p:extLst>
          </p:nvPr>
        </p:nvGraphicFramePr>
        <p:xfrm>
          <a:off x="449300" y="1475740"/>
          <a:ext cx="8064896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28">
                  <a:extLst>
                    <a:ext uri="{9D8B030D-6E8A-4147-A177-3AD203B41FA5}">
                      <a16:colId xmlns:a16="http://schemas.microsoft.com/office/drawing/2014/main" val="3280239307"/>
                    </a:ext>
                  </a:extLst>
                </a:gridCol>
                <a:gridCol w="2358020">
                  <a:extLst>
                    <a:ext uri="{9D8B030D-6E8A-4147-A177-3AD203B41FA5}">
                      <a16:colId xmlns:a16="http://schemas.microsoft.com/office/drawing/2014/main" val="66193699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3275843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08606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Push-button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Auto-active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Interactive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verification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6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一键证明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半自动证明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交互式证明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8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自动化程度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5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证明能力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7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证明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Solver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手动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0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符号执行、模型检验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最弱前置条件、</a:t>
                      </a:r>
                      <a:r>
                        <a:rPr lang="en-US" altLang="zh-CN" dirty="0" err="1"/>
                        <a:t>Dafny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Coq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Isabelle/HOL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0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无法处理无界循环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无法处理并发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成本高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5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941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SMT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solver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81203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Automatically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decide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whether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some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first-order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formula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solvable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Output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unsat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example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Mostly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SMT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solver: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Z3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7C2DDC-6ABF-2643-8AEB-343D0658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45532"/>
            <a:ext cx="5544616" cy="19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2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Outline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brief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history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state-based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techniques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automation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academia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industry</a:t>
            </a:r>
          </a:p>
          <a:p>
            <a:endParaRPr kumimoji="1"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95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Use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SMT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solver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24407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Encode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condition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Check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~C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holds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“</a:t>
            </a:r>
            <a:r>
              <a:rPr kumimoji="1" lang="en-US" altLang="zh-CN" dirty="0" err="1">
                <a:latin typeface="Candara" panose="020E0502030303020204" pitchFamily="34" charset="0"/>
              </a:rPr>
              <a:t>unsat</a:t>
            </a:r>
            <a:r>
              <a:rPr kumimoji="1" lang="en-US" altLang="zh-CN" dirty="0">
                <a:latin typeface="Candara" panose="020E0502030303020204" pitchFamily="34" charset="0"/>
              </a:rPr>
              <a:t>”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means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always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holds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Otherwise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counter-example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when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doesn’t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28927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Push-button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verification---symbolic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execution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Symbolic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execution: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treat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input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symbolic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1C59A-42FB-1F49-AA7B-7125F80EE136}"/>
              </a:ext>
            </a:extLst>
          </p:cNvPr>
          <p:cNvSpPr txBox="1"/>
          <p:nvPr/>
        </p:nvSpPr>
        <p:spPr>
          <a:xfrm>
            <a:off x="4003983" y="210410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st1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81376B-532E-4A46-A3E4-5710BBEFE300}"/>
                  </a:ext>
                </a:extLst>
              </p:cNvPr>
              <p:cNvSpPr txBox="1"/>
              <p:nvPr/>
            </p:nvSpPr>
            <p:spPr>
              <a:xfrm>
                <a:off x="5076056" y="1981584"/>
                <a:ext cx="1369570" cy="5906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andara" panose="020E0502030303020204" pitchFamily="34" charset="0"/>
                  </a:rPr>
                  <a:t>st1</a:t>
                </a:r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groupChr>
                  </m:oMath>
                </a14:m>
                <a:r>
                  <a:rPr lang="zh-CN" altLang="en-US" sz="2400" dirty="0">
                    <a:latin typeface="Candara" panose="020E0502030303020204" pitchFamily="34" charset="0"/>
                  </a:rPr>
                  <a:t> </a:t>
                </a:r>
                <a:r>
                  <a:rPr lang="en-US" altLang="zh-CN" sz="2400" dirty="0">
                    <a:latin typeface="Candara" panose="020E0502030303020204" pitchFamily="34" charset="0"/>
                  </a:rPr>
                  <a:t>st2</a:t>
                </a:r>
                <a:endParaRPr kumimoji="1" lang="en-US" altLang="zh-CN" sz="24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81376B-532E-4A46-A3E4-5710BBEFE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81584"/>
                <a:ext cx="1369570" cy="590611"/>
              </a:xfrm>
              <a:prstGeom prst="rect">
                <a:avLst/>
              </a:prstGeom>
              <a:blipFill>
                <a:blip r:embed="rId2"/>
                <a:stretch>
                  <a:fillRect l="-6422" t="-2128" b="-4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CBCB7F4-223E-514A-B2F5-802BEDB0D4C5}"/>
              </a:ext>
            </a:extLst>
          </p:cNvPr>
          <p:cNvSpPr txBox="1"/>
          <p:nvPr/>
        </p:nvSpPr>
        <p:spPr>
          <a:xfrm>
            <a:off x="4644008" y="26331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Q</a:t>
            </a:r>
            <a:r>
              <a:rPr kumimoji="1" lang="zh-CN" altLang="en-US" sz="2400" dirty="0">
                <a:latin typeface="Candara" panose="020E0502030303020204" pitchFamily="34" charset="0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</a:rPr>
              <a:t>st2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0B1CB3C-07EB-2045-A2BA-350ED3CBB0B9}"/>
              </a:ext>
            </a:extLst>
          </p:cNvPr>
          <p:cNvCxnSpPr>
            <a:cxnSpLocks/>
          </p:cNvCxnSpPr>
          <p:nvPr/>
        </p:nvCxnSpPr>
        <p:spPr>
          <a:xfrm>
            <a:off x="3907394" y="2554466"/>
            <a:ext cx="253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41ED34D-4242-E04A-AEBD-234CC875B1E1}"/>
              </a:ext>
            </a:extLst>
          </p:cNvPr>
          <p:cNvSpPr txBox="1"/>
          <p:nvPr/>
        </p:nvSpPr>
        <p:spPr>
          <a:xfrm>
            <a:off x="2811957" y="2104104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Given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81D95-0E79-794D-A392-D3F071BC54BD}"/>
              </a:ext>
            </a:extLst>
          </p:cNvPr>
          <p:cNvSpPr txBox="1"/>
          <p:nvPr/>
        </p:nvSpPr>
        <p:spPr>
          <a:xfrm>
            <a:off x="2811957" y="2565769"/>
            <a:ext cx="98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ndara" panose="020E0502030303020204" pitchFamily="34" charset="0"/>
              </a:rPr>
              <a:t>Prove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2BB84D0-74B0-9242-A480-F2DF181C6134}"/>
              </a:ext>
            </a:extLst>
          </p:cNvPr>
          <p:cNvSpPr txBox="1">
            <a:spLocks/>
          </p:cNvSpPr>
          <p:nvPr/>
        </p:nvSpPr>
        <p:spPr>
          <a:xfrm>
            <a:off x="695054" y="2065412"/>
            <a:ext cx="1860722" cy="155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FD4EC3-4390-3048-9D85-0C291B82BB27}"/>
              </a:ext>
            </a:extLst>
          </p:cNvPr>
          <p:cNvSpPr txBox="1"/>
          <p:nvPr/>
        </p:nvSpPr>
        <p:spPr>
          <a:xfrm>
            <a:off x="750978" y="3821499"/>
            <a:ext cx="5720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Interpret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the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program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and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compute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st2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2EDCA6-9162-A642-985D-E2ECC501CC0B}"/>
              </a:ext>
            </a:extLst>
          </p:cNvPr>
          <p:cNvSpPr txBox="1"/>
          <p:nvPr/>
        </p:nvSpPr>
        <p:spPr>
          <a:xfrm>
            <a:off x="750977" y="4503794"/>
            <a:ext cx="5720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Leave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Z3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to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prove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the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goal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0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Push-button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verification---symbolic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execution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complex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case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1519C6-B03F-2B46-8F77-412C5B00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7" y="2037489"/>
            <a:ext cx="6191123" cy="34843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0C653D-DE55-EB42-A6EC-2AB3263F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317942"/>
            <a:ext cx="2973624" cy="14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32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Push-button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verification---model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checking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Three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parts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checking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Model: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represented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state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transition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graph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Specification: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usually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written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temporal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logic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Algorithm: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exhaustive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search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endParaRPr kumimoji="1" lang="en-US" altLang="zh-CN" dirty="0">
              <a:latin typeface="Candara" panose="020E0502030303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E90B78-E4A0-DD47-B0FD-A9572058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147846"/>
            <a:ext cx="3312368" cy="1191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52CC5C-5379-7240-89C4-E2DB5D4353DE}"/>
              </a:ext>
            </a:extLst>
          </p:cNvPr>
          <p:cNvSpPr txBox="1"/>
          <p:nvPr/>
        </p:nvSpPr>
        <p:spPr>
          <a:xfrm>
            <a:off x="4090754" y="4251002"/>
            <a:ext cx="37936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Candara" panose="020E0502030303020204" pitchFamily="34" charset="0"/>
              </a:rPr>
              <a:t>Spec: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lights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always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go</a:t>
            </a:r>
            <a:r>
              <a:rPr kumimoji="1" lang="zh-CN" altLang="en-US" sz="2600" dirty="0"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latin typeface="Candara" panose="020E0502030303020204" pitchFamily="34" charset="0"/>
              </a:rPr>
              <a:t>red</a:t>
            </a:r>
            <a:endParaRPr kumimoji="1" lang="zh-CN" alt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Limitation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push-button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Exhaustive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search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cannot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handle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unbounded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loop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SMT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solver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cannot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return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limited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time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push-button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rewrite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remove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unbounded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418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Auto-active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verification---weakest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precondition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weakest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precondition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Q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defined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</a:t>
            </a:r>
          </a:p>
          <a:p>
            <a:pPr lvl="1"/>
            <a:r>
              <a:rPr kumimoji="1" lang="en-US" altLang="zh-CN" dirty="0" err="1">
                <a:latin typeface="Candara" panose="020E0502030303020204" pitchFamily="34" charset="0"/>
              </a:rPr>
              <a:t>forall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=&gt;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{P}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{Q}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holds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Represented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wp(C,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Q)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E.g.,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wp(x=x+1,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x&gt;2)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x&gt;1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{P}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{Q},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need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show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=&gt;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wp(C,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Q)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E.g.,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{x=2}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x=x+1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{x&gt;2},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x=2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=&gt;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x&gt;1</a:t>
            </a:r>
          </a:p>
        </p:txBody>
      </p:sp>
    </p:spTree>
    <p:extLst>
      <p:ext uri="{BB962C8B-B14F-4D97-AF65-F5344CB8AC3E}">
        <p14:creationId xmlns:p14="http://schemas.microsoft.com/office/powerpoint/2010/main" val="34499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Auto-active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verification---</a:t>
            </a:r>
            <a:r>
              <a:rPr kumimoji="1" lang="en-US" altLang="zh-CN" dirty="0" err="1">
                <a:latin typeface="Candara" panose="020E0502030303020204" pitchFamily="34" charset="0"/>
              </a:rPr>
              <a:t>Dafny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Developed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Microsoft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Users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add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annotation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help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proof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Able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handle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unbounded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loop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D1253-9958-1E4B-B0C8-235D5B29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1" y="3005074"/>
            <a:ext cx="526542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452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Interactive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verification---Coq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82014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Winner,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2013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ACM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Software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Award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“Coq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playing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essential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role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our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transition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new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era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formal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assurance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mathematics,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semantics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verification”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Have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built-in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domain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specific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automatic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tactics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E.g.,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lia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Presburger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arithmetic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264D86-BEF5-7A4E-B016-3BBF9A2F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09628"/>
            <a:ext cx="4875262" cy="12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Interactive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verification---Coq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82014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Have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tactic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</a:t>
            </a:r>
            <a:r>
              <a:rPr kumimoji="1" lang="en-US" altLang="zh-CN" dirty="0" err="1">
                <a:latin typeface="Candara" panose="020E0502030303020204" pitchFamily="34" charset="0"/>
              </a:rPr>
              <a:t>Ltac</a:t>
            </a:r>
            <a:r>
              <a:rPr kumimoji="1" lang="en-US" altLang="zh-CN" dirty="0">
                <a:latin typeface="Candara" panose="020E0502030303020204" pitchFamily="34" charset="0"/>
              </a:rPr>
              <a:t>)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developing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automatic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tactics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We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can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invoke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SMT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solver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tactics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E2542-9022-D647-A135-41D54776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75847"/>
            <a:ext cx="7236642" cy="19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520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academia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industry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verification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224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gain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popularity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recently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Formally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microkernels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seL4(SOSP’09):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first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practical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microkernel</a:t>
            </a:r>
          </a:p>
          <a:p>
            <a:pPr lvl="1"/>
            <a:r>
              <a:rPr kumimoji="1" lang="en-US" altLang="zh-CN" dirty="0" err="1">
                <a:latin typeface="Candara" panose="020E0502030303020204" pitchFamily="34" charset="0"/>
              </a:rPr>
              <a:t>CertiKOS</a:t>
            </a:r>
            <a:r>
              <a:rPr kumimoji="1" lang="en-US" altLang="zh-CN" dirty="0">
                <a:latin typeface="Candara" panose="020E0502030303020204" pitchFamily="34" charset="0"/>
              </a:rPr>
              <a:t>(OSDI’16):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first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concurrent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microkernel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Formally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compilers</a:t>
            </a:r>
          </a:p>
          <a:p>
            <a:pPr lvl="1"/>
            <a:r>
              <a:rPr kumimoji="1" lang="en-US" altLang="zh-CN" dirty="0" err="1">
                <a:latin typeface="Candara" panose="020E0502030303020204" pitchFamily="34" charset="0"/>
              </a:rPr>
              <a:t>CompCert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(2008):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compiler</a:t>
            </a:r>
          </a:p>
          <a:p>
            <a:pPr lvl="1"/>
            <a:r>
              <a:rPr kumimoji="1" lang="en-US" altLang="zh-CN" dirty="0" err="1">
                <a:latin typeface="Candara" panose="020E0502030303020204" pitchFamily="34" charset="0"/>
              </a:rPr>
              <a:t>Vellvm</a:t>
            </a:r>
            <a:r>
              <a:rPr kumimoji="1" lang="en-US" altLang="zh-CN" dirty="0">
                <a:latin typeface="Candara" panose="020E0502030303020204" pitchFamily="34" charset="0"/>
              </a:rPr>
              <a:t>(2012):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LLVM</a:t>
            </a:r>
          </a:p>
        </p:txBody>
      </p:sp>
    </p:spTree>
    <p:extLst>
      <p:ext uri="{BB962C8B-B14F-4D97-AF65-F5344CB8AC3E}">
        <p14:creationId xmlns:p14="http://schemas.microsoft.com/office/powerpoint/2010/main" val="25217955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7AA3-72FF-9942-8EB7-145F120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has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gain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popularity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recently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B071B-BE94-4644-8347-B6AF2330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Formally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FSCQ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(SOSP’15):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first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crash-safe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</a:t>
            </a:r>
          </a:p>
          <a:p>
            <a:pPr lvl="1"/>
            <a:r>
              <a:rPr kumimoji="1" lang="en-US" altLang="zh-CN" dirty="0" err="1">
                <a:latin typeface="Candara" panose="020E0502030303020204" pitchFamily="34" charset="0"/>
              </a:rPr>
              <a:t>AtomFS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(SOSP’19):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first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concurrent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file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Distributed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systems,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networks,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cryptology,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bitcoin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…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Next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ten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years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will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see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surge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efforts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439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032A-D322-894F-BFDC-95027863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analysis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widely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deployed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industry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7565D-25FF-0F49-8818-12E109A3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Formal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methods: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mathematical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method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developing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proving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89C65-E646-7347-B3CF-84295D95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50837"/>
            <a:ext cx="7581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83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032A-D322-894F-BFDC-95027863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Automated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techniques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popular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industry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7565D-25FF-0F49-8818-12E109A3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Amazon: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model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checking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tools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(TLA+)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help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ensure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products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since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2011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“A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big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success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AWS”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Microsoft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research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pioneers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automated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tools: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Z3,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 err="1">
                <a:latin typeface="Candara" panose="020E0502030303020204" pitchFamily="34" charset="0"/>
              </a:rPr>
              <a:t>Dafny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projects</a:t>
            </a:r>
          </a:p>
          <a:p>
            <a:pPr lvl="2"/>
            <a:r>
              <a:rPr kumimoji="1" lang="en-US" altLang="zh-CN" dirty="0">
                <a:latin typeface="Candara" panose="020E0502030303020204" pitchFamily="34" charset="0"/>
              </a:rPr>
              <a:t>Vale: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 low-level crypto (adopted by Linux)</a:t>
            </a:r>
          </a:p>
          <a:p>
            <a:pPr lvl="2"/>
            <a:r>
              <a:rPr kumimoji="1" lang="en-US" altLang="zh-CN" dirty="0">
                <a:latin typeface="Candara" panose="020E0502030303020204" pitchFamily="34" charset="0"/>
              </a:rPr>
              <a:t>Everest: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verified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HPPTS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replacement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Huawei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makes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huge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investment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032A-D322-894F-BFDC-95027863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Future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7565D-25FF-0F49-8818-12E109A3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uniform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platform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for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doing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More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applications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real-world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systems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Big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challenges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11403083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Conclusion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verification?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techniques</a:t>
            </a:r>
          </a:p>
          <a:p>
            <a:r>
              <a:rPr kumimoji="1" lang="en-US" altLang="zh-CN" dirty="0">
                <a:latin typeface="Candara" panose="020E0502030303020204" pitchFamily="34" charset="0"/>
              </a:rPr>
              <a:t>Now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and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future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of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verification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AFD459-4C0C-1C4E-9892-5A77CD4D2A1A}"/>
              </a:ext>
            </a:extLst>
          </p:cNvPr>
          <p:cNvSpPr txBox="1"/>
          <p:nvPr/>
        </p:nvSpPr>
        <p:spPr>
          <a:xfrm>
            <a:off x="1043608" y="3855013"/>
            <a:ext cx="2664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Thanks!</a:t>
            </a:r>
            <a:r>
              <a:rPr kumimoji="1" lang="zh-CN" alt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kumimoji="1" lang="en-US" altLang="zh-CN" sz="2600" dirty="0">
                <a:solidFill>
                  <a:srgbClr val="FF0000"/>
                </a:solidFill>
                <a:latin typeface="Candara" panose="020E0502030303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387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prove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about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a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program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233529"/>
            <a:ext cx="6368878" cy="385621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Safety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property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(functional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correctness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&amp;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invariant)---</a:t>
            </a:r>
            <a:r>
              <a:rPr kumimoji="1" lang="zh-CN" altLang="en-US" dirty="0">
                <a:latin typeface="Candara" panose="020E0502030303020204" pitchFamily="34" charset="0"/>
              </a:rPr>
              <a:t>程序功能是否正确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Liveness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property---</a:t>
            </a:r>
            <a:r>
              <a:rPr kumimoji="1" lang="zh-CN" altLang="en-US" dirty="0">
                <a:latin typeface="Candara" panose="020E0502030303020204" pitchFamily="34" charset="0"/>
              </a:rPr>
              <a:t>程序是否终止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Security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property---</a:t>
            </a:r>
            <a:r>
              <a:rPr kumimoji="1" lang="zh-CN" altLang="en-US" dirty="0">
                <a:latin typeface="Candara" panose="020E0502030303020204" pitchFamily="34" charset="0"/>
              </a:rPr>
              <a:t>程序是否安全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Resource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usage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property---</a:t>
            </a:r>
            <a:r>
              <a:rPr kumimoji="1" lang="zh-CN" altLang="en-US" dirty="0">
                <a:latin typeface="Candara" panose="020E0502030303020204" pitchFamily="34" charset="0"/>
              </a:rPr>
              <a:t>资源使用情况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Real-time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property---</a:t>
            </a:r>
            <a:r>
              <a:rPr kumimoji="1" lang="zh-CN" altLang="en-US" dirty="0">
                <a:latin typeface="Candara" panose="020E0502030303020204" pitchFamily="34" charset="0"/>
              </a:rPr>
              <a:t>时延情况</a:t>
            </a:r>
            <a:endParaRPr kumimoji="1" lang="en-US" altLang="zh-CN" dirty="0">
              <a:latin typeface="Candara" panose="020E0502030303020204" pitchFamily="34" charset="0"/>
            </a:endParaRPr>
          </a:p>
          <a:p>
            <a:r>
              <a:rPr kumimoji="1" lang="en-US" altLang="zh-CN" dirty="0">
                <a:latin typeface="Candara" panose="020E0502030303020204" pitchFamily="34" charset="0"/>
              </a:rPr>
              <a:t>Atomicity,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crash-safety,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etc.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44B172E-3650-9946-910A-D3943A5B5C4B}"/>
              </a:ext>
            </a:extLst>
          </p:cNvPr>
          <p:cNvSpPr txBox="1">
            <a:spLocks/>
          </p:cNvSpPr>
          <p:nvPr/>
        </p:nvSpPr>
        <p:spPr>
          <a:xfrm>
            <a:off x="457200" y="1233529"/>
            <a:ext cx="1860722" cy="1551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7B1091C-BBA3-414C-81E8-77C6D4A2B8EF}"/>
              </a:ext>
            </a:extLst>
          </p:cNvPr>
          <p:cNvSpPr txBox="1">
            <a:spLocks/>
          </p:cNvSpPr>
          <p:nvPr/>
        </p:nvSpPr>
        <p:spPr>
          <a:xfrm>
            <a:off x="457200" y="3905407"/>
            <a:ext cx="2317922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Operating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system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kernel</a:t>
            </a:r>
            <a:endParaRPr lang="zh-CN" altLang="en-US" dirty="0">
              <a:latin typeface="Candara" panose="020E0502030303020204" pitchFamily="34" charset="0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1ED92D69-EFF8-5344-964C-87F9FC5CB25F}"/>
              </a:ext>
            </a:extLst>
          </p:cNvPr>
          <p:cNvSpPr/>
          <p:nvPr/>
        </p:nvSpPr>
        <p:spPr>
          <a:xfrm>
            <a:off x="1110444" y="2929509"/>
            <a:ext cx="432048" cy="9904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08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describes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what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desired</a:t>
            </a:r>
            <a:endParaRPr kumimoji="1" lang="zh-CN" altLang="en-US" dirty="0">
              <a:latin typeface="Candara" panose="020E05020303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31888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Candara" panose="020E0502030303020204" pitchFamily="34" charset="0"/>
              </a:rPr>
              <a:t>Specification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not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unfamiliar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to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us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Comments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in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the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code</a:t>
            </a:r>
          </a:p>
          <a:p>
            <a:pPr lvl="1"/>
            <a:r>
              <a:rPr kumimoji="1" lang="en-US" altLang="zh-CN" dirty="0">
                <a:latin typeface="Candara" panose="020E0502030303020204" pitchFamily="34" charset="0"/>
              </a:rPr>
              <a:t>Natural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language</a:t>
            </a:r>
            <a:r>
              <a:rPr kumimoji="1" lang="zh-CN" altLang="en-US" dirty="0">
                <a:latin typeface="Candara" panose="020E0502030303020204" pitchFamily="34" charset="0"/>
              </a:rPr>
              <a:t> </a:t>
            </a:r>
            <a:r>
              <a:rPr kumimoji="1" lang="en-US" altLang="zh-CN" dirty="0">
                <a:latin typeface="Candara" panose="020E0502030303020204" pitchFamily="34" charset="0"/>
              </a:rPr>
              <a:t>document</a:t>
            </a:r>
          </a:p>
          <a:p>
            <a:r>
              <a:rPr lang="en-US" altLang="zh-CN" dirty="0">
                <a:latin typeface="Candara" panose="020E0502030303020204" pitchFamily="34" charset="0"/>
              </a:rPr>
              <a:t>Informal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specification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cannot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be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used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in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proofs</a:t>
            </a:r>
          </a:p>
          <a:p>
            <a:endParaRPr kumimoji="1" lang="en-US" altLang="zh-CN" dirty="0">
              <a:latin typeface="Candara" panose="020E0502030303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8C239-0CD4-404F-B05A-8515907B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44" y="1992681"/>
            <a:ext cx="4104456" cy="86481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3B98615-BF90-224E-AEC6-F43D2DDBA92A}"/>
              </a:ext>
            </a:extLst>
          </p:cNvPr>
          <p:cNvSpPr txBox="1">
            <a:spLocks/>
          </p:cNvSpPr>
          <p:nvPr/>
        </p:nvSpPr>
        <p:spPr>
          <a:xfrm>
            <a:off x="539552" y="3652386"/>
            <a:ext cx="5122912" cy="1767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Char char="•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int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>
                <a:latin typeface="Candara" panose="020E0502030303020204" pitchFamily="34" charset="0"/>
              </a:rPr>
              <a:t>//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increments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the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value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of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by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inc</a:t>
            </a:r>
            <a:r>
              <a:rPr lang="en-US" altLang="zh-CN" dirty="0">
                <a:latin typeface="Candara" panose="020E0502030303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Candara" panose="020E0502030303020204" pitchFamily="34" charset="0"/>
              </a:rPr>
              <a:t>   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=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x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+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29308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39774</TotalTime>
  <Words>3818</Words>
  <Application>Microsoft Office PowerPoint</Application>
  <PresentationFormat>全屏显示(16:10)</PresentationFormat>
  <Paragraphs>727</Paragraphs>
  <Slides>75</Slides>
  <Notes>47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Microsoft YaHei Light</vt:lpstr>
      <vt:lpstr>DengXian</vt:lpstr>
      <vt:lpstr>宋体</vt:lpstr>
      <vt:lpstr>Microsoft YaHei</vt:lpstr>
      <vt:lpstr>Arial</vt:lpstr>
      <vt:lpstr>Calibri</vt:lpstr>
      <vt:lpstr>Cambria Math</vt:lpstr>
      <vt:lpstr>Candara</vt:lpstr>
      <vt:lpstr>Wingdings</vt:lpstr>
      <vt:lpstr>Office 主题​​</vt:lpstr>
      <vt:lpstr>Verification</vt:lpstr>
      <vt:lpstr>Software is error-prone</vt:lpstr>
      <vt:lpstr>Bugs are difficult to detect and fix</vt:lpstr>
      <vt:lpstr>Do we have a way to ensure the correctness?</vt:lpstr>
      <vt:lpstr>A beginner’s question/misunderstanding about verification</vt:lpstr>
      <vt:lpstr>Outline</vt:lpstr>
      <vt:lpstr>What is verification</vt:lpstr>
      <vt:lpstr>What to prove about a program</vt:lpstr>
      <vt:lpstr>Specification describes what is desired</vt:lpstr>
      <vt:lpstr>Formal specification </vt:lpstr>
      <vt:lpstr>Implementation</vt:lpstr>
      <vt:lpstr>What does impl. meet spec. mean?</vt:lpstr>
      <vt:lpstr>What does impl. meet spec. mean?</vt:lpstr>
      <vt:lpstr>Correctness condition defines what impl. meets spec. means</vt:lpstr>
      <vt:lpstr>Proof establishes correctness condition</vt:lpstr>
      <vt:lpstr>Summary: four parts to verification</vt:lpstr>
      <vt:lpstr>A brief history of state-based verification</vt:lpstr>
      <vt:lpstr>Specifying sequential correctness</vt:lpstr>
      <vt:lpstr>Specifying sequential correctness</vt:lpstr>
      <vt:lpstr>A logical framework for proving sequential program</vt:lpstr>
      <vt:lpstr>Floyd and Hoare changed the way to think of programs</vt:lpstr>
      <vt:lpstr>History of state-based verification</vt:lpstr>
      <vt:lpstr>History of state-based verification</vt:lpstr>
      <vt:lpstr>Verification techniques</vt:lpstr>
      <vt:lpstr>How would you prove that this program is functional correct</vt:lpstr>
      <vt:lpstr>Modelling programming language</vt:lpstr>
      <vt:lpstr>Modelling programming language</vt:lpstr>
      <vt:lpstr>Modelling programming language</vt:lpstr>
      <vt:lpstr>Using Hoare Triple as specification</vt:lpstr>
      <vt:lpstr>Using Hoare Triple as correctness condition</vt:lpstr>
      <vt:lpstr>How would you prove that this program is functional correct</vt:lpstr>
      <vt:lpstr>How would you prove that this program is functional correct</vt:lpstr>
      <vt:lpstr>Hoare Logic: a logical framework for proving sequential program</vt:lpstr>
      <vt:lpstr>Enrich program state with heap</vt:lpstr>
      <vt:lpstr>Challenges with heap</vt:lpstr>
      <vt:lpstr>Separation Logic</vt:lpstr>
      <vt:lpstr>Meaning of separation conjunction</vt:lpstr>
      <vt:lpstr>Separation conjunction allows local reasoning</vt:lpstr>
      <vt:lpstr>Summary so far</vt:lpstr>
      <vt:lpstr>Limitation of Hoare Triple</vt:lpstr>
      <vt:lpstr>Limitation of Hoare Triple</vt:lpstr>
      <vt:lpstr>Limitation of Hoare Triple</vt:lpstr>
      <vt:lpstr>Observable behavior</vt:lpstr>
      <vt:lpstr>Observable behavior (Cont)</vt:lpstr>
      <vt:lpstr>Another program with same observable behavior</vt:lpstr>
      <vt:lpstr>Refinement relation</vt:lpstr>
      <vt:lpstr>Refinement relation (Cont)</vt:lpstr>
      <vt:lpstr>Refinement relation examples (1)</vt:lpstr>
      <vt:lpstr>Refinement relation examples (2)</vt:lpstr>
      <vt:lpstr>Refinement relation examples (3)</vt:lpstr>
      <vt:lpstr>Refinement definition</vt:lpstr>
      <vt:lpstr>Context</vt:lpstr>
      <vt:lpstr>Contextual refinement</vt:lpstr>
      <vt:lpstr>What is unsaid?</vt:lpstr>
      <vt:lpstr>Summary so far</vt:lpstr>
      <vt:lpstr>Proof automation</vt:lpstr>
      <vt:lpstr>Theorem proving is costly</vt:lpstr>
      <vt:lpstr>Classification of proof methods</vt:lpstr>
      <vt:lpstr>SMT solver</vt:lpstr>
      <vt:lpstr>Use SMT solver in verification</vt:lpstr>
      <vt:lpstr>Push-button verification---symbolic execution</vt:lpstr>
      <vt:lpstr>Push-button verification---symbolic execution</vt:lpstr>
      <vt:lpstr>Push-button verification---model checking</vt:lpstr>
      <vt:lpstr>Limitation of push-button verification</vt:lpstr>
      <vt:lpstr>Auto-active verification---weakest precondition</vt:lpstr>
      <vt:lpstr>Auto-active verification---Dafny</vt:lpstr>
      <vt:lpstr>Interactive verification---Coq</vt:lpstr>
      <vt:lpstr>Interactive verification---Coq</vt:lpstr>
      <vt:lpstr>Verification in academia and industry</vt:lpstr>
      <vt:lpstr>Verification has gain popularity recently</vt:lpstr>
      <vt:lpstr>Verification has gain popularity recently</vt:lpstr>
      <vt:lpstr>Program analysis is widely deployed in industry</vt:lpstr>
      <vt:lpstr>Automated verification techniques is more popular in industry</vt:lpstr>
      <vt:lpstr>Future of verification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CSP-slides-14-Data Privacy</dc:title>
  <dc:creator>Xia Yubin</dc:creator>
  <cp:lastModifiedBy>ykma</cp:lastModifiedBy>
  <cp:revision>807</cp:revision>
  <cp:lastPrinted>2016-06-13T07:55:34Z</cp:lastPrinted>
  <dcterms:created xsi:type="dcterms:W3CDTF">2017-05-20T06:53:59Z</dcterms:created>
  <dcterms:modified xsi:type="dcterms:W3CDTF">2021-07-12T03:06:45Z</dcterms:modified>
</cp:coreProperties>
</file>