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8" r:id="rId3"/>
    <p:sldId id="264" r:id="rId4"/>
    <p:sldId id="2229" r:id="rId5"/>
    <p:sldId id="2232" r:id="rId6"/>
    <p:sldId id="2234" r:id="rId7"/>
    <p:sldId id="265" r:id="rId8"/>
    <p:sldId id="306" r:id="rId9"/>
    <p:sldId id="30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0" r:id="rId23"/>
    <p:sldId id="281" r:id="rId24"/>
    <p:sldId id="307" r:id="rId25"/>
    <p:sldId id="308" r:id="rId26"/>
    <p:sldId id="282" r:id="rId27"/>
    <p:sldId id="283" r:id="rId28"/>
    <p:sldId id="284" r:id="rId29"/>
    <p:sldId id="2260" r:id="rId30"/>
    <p:sldId id="285" r:id="rId31"/>
    <p:sldId id="2261" r:id="rId32"/>
    <p:sldId id="2244" r:id="rId33"/>
    <p:sldId id="2268" r:id="rId34"/>
    <p:sldId id="2272" r:id="rId35"/>
    <p:sldId id="2273" r:id="rId36"/>
    <p:sldId id="2280" r:id="rId37"/>
    <p:sldId id="835" r:id="rId38"/>
    <p:sldId id="836" r:id="rId39"/>
    <p:sldId id="837" r:id="rId40"/>
    <p:sldId id="838" r:id="rId41"/>
    <p:sldId id="839" r:id="rId42"/>
    <p:sldId id="840" r:id="rId43"/>
    <p:sldId id="841" r:id="rId44"/>
    <p:sldId id="842" r:id="rId45"/>
    <p:sldId id="309" r:id="rId46"/>
    <p:sldId id="310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l" initials="l" lastIdx="1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5E281D"/>
    <a:srgbClr val="000000"/>
    <a:srgbClr val="C0504D"/>
    <a:srgbClr val="FFFFFF"/>
    <a:srgbClr val="87392A"/>
    <a:srgbClr val="FF2600"/>
    <a:srgbClr val="1F3551"/>
    <a:srgbClr val="403152"/>
    <a:srgbClr val="604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1" autoAdjust="0"/>
    <p:restoredTop sz="87431" autoAdjust="0"/>
  </p:normalViewPr>
  <p:slideViewPr>
    <p:cSldViewPr>
      <p:cViewPr varScale="1">
        <p:scale>
          <a:sx n="78" d="100"/>
          <a:sy n="78" d="100"/>
        </p:scale>
        <p:origin x="84" y="12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3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Q1: what are difference?</a:t>
            </a:r>
            <a:r>
              <a:rPr lang="zh-CN" altLang="en-US" dirty="0"/>
              <a:t> </a:t>
            </a:r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system,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fault</a:t>
            </a:r>
            <a:r>
              <a:rPr lang="zh-CN" altLang="en-US" dirty="0"/>
              <a:t> </a:t>
            </a:r>
            <a:r>
              <a:rPr lang="en-US" altLang="zh-CN" dirty="0"/>
              <a:t>handler,</a:t>
            </a:r>
            <a:r>
              <a:rPr lang="zh-CN" altLang="en-US" dirty="0"/>
              <a:t> </a:t>
            </a:r>
            <a:r>
              <a:rPr lang="en-US" altLang="zh-CN" dirty="0"/>
              <a:t>device</a:t>
            </a:r>
            <a:r>
              <a:rPr lang="zh-CN" altLang="en-US" dirty="0"/>
              <a:t> </a:t>
            </a:r>
            <a:r>
              <a:rPr lang="en-US" altLang="zh-CN" dirty="0"/>
              <a:t>driver,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cpu</a:t>
            </a:r>
            <a:r>
              <a:rPr lang="zh-CN" altLang="en-US" baseline="0" dirty="0"/>
              <a:t> </a:t>
            </a:r>
            <a:r>
              <a:rPr lang="en-US" altLang="zh-CN" baseline="0" dirty="0"/>
              <a:t>scheduling</a:t>
            </a:r>
            <a:endParaRPr lang="en-US" altLang="zh-CN" dirty="0"/>
          </a:p>
          <a:p>
            <a:r>
              <a:rPr lang="en-US" altLang="zh-CN" dirty="0"/>
              <a:t>Q2: what is address space? Note</a:t>
            </a:r>
            <a:r>
              <a:rPr lang="en-US" altLang="zh-CN" baseline="0" dirty="0"/>
              <a:t> that the kernel and apps share the same space</a:t>
            </a:r>
            <a:endParaRPr lang="en-US" altLang="zh-CN" dirty="0"/>
          </a:p>
          <a:p>
            <a:r>
              <a:rPr lang="en-US" altLang="zh-CN" dirty="0"/>
              <a:t>Q3:</a:t>
            </a:r>
            <a:r>
              <a:rPr lang="en-US" altLang="zh-CN" baseline="0" dirty="0"/>
              <a:t> which one has the best performance</a:t>
            </a:r>
          </a:p>
          <a:p>
            <a:r>
              <a:rPr lang="en-US" altLang="zh-CN" baseline="0" dirty="0"/>
              <a:t>Q4: what is virtual machine's architecture? Both Xen and KVM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2C8B5-2FAE-A04D-A162-E918EBB9427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400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An</a:t>
            </a:r>
            <a:r>
              <a:rPr lang="en-US" altLang="ko-KR" baseline="0" dirty="0"/>
              <a:t> </a:t>
            </a:r>
            <a:r>
              <a:rPr lang="en-US" altLang="ko-KR" dirty="0"/>
              <a:t>Exokernel employs three techniques to export resources securely. First, by using</a:t>
            </a:r>
            <a:r>
              <a:rPr lang="en-US" altLang="ko-KR" baseline="0" dirty="0"/>
              <a:t> secure bindings, applications can securely bind to machine resources and handle events. Second, by using visible resource revocation, applications participate in a resource revocation protocol. Third, by using an abort protocol, and exokernel can break secure bindings of uncooperative applications by force.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38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First, by using</a:t>
            </a:r>
            <a:r>
              <a:rPr lang="en-US" altLang="ko-KR" baseline="0" dirty="0"/>
              <a:t> secure bindings, applications can securely bind to machine resources and handle events.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37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Second, by using visible resource revocation, applications participate in a resource revocation protocol.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90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Third, by using an abort protocol, and </a:t>
            </a:r>
            <a:r>
              <a:rPr lang="en-US" altLang="ko-KR" baseline="0" dirty="0" err="1"/>
              <a:t>exokernel</a:t>
            </a:r>
            <a:r>
              <a:rPr lang="en-US" altLang="ko-KR" baseline="0" dirty="0"/>
              <a:t> can break secure bindings of uncooperative applications by force.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2021/7/12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>
                <a:latin typeface="DengXian" charset="0"/>
                <a:ea typeface="DengXian" charset="0"/>
                <a:cs typeface="DengXian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DengXian" charset="0"/>
                <a:ea typeface="DengXian" charset="0"/>
                <a:cs typeface="DengXian" charset="0"/>
              </a:defRPr>
            </a:lvl1pPr>
            <a:lvl2pPr marL="742950" indent="-285750">
              <a:lnSpc>
                <a:spcPct val="120000"/>
              </a:lnSpc>
              <a:buFont typeface="Arial" charset="0"/>
              <a:buChar char="•"/>
              <a:defRPr sz="2400" b="0" i="0">
                <a:latin typeface="DengXian" charset="0"/>
                <a:ea typeface="DengXian" charset="0"/>
                <a:cs typeface="DengXian" charset="0"/>
              </a:defRPr>
            </a:lvl2pPr>
            <a:lvl3pPr>
              <a:lnSpc>
                <a:spcPct val="120000"/>
              </a:lnSpc>
              <a:defRPr sz="2000" b="0" i="0">
                <a:latin typeface="DengXian" charset="0"/>
                <a:ea typeface="DengXian" charset="0"/>
                <a:cs typeface="DengXian" charset="0"/>
              </a:defRPr>
            </a:lvl3pPr>
            <a:lvl4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4pPr>
            <a:lvl5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>
                <a:solidFill>
                  <a:schemeClr val="accent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2021/7/12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k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rrelfish.org/documentation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7772400" cy="1225021"/>
          </a:xfrm>
        </p:spPr>
        <p:txBody>
          <a:bodyPr>
            <a:normAutofit/>
          </a:bodyPr>
          <a:lstStyle/>
          <a:p>
            <a:r>
              <a:rPr kumimoji="1" lang="en-US" altLang="zh-CN" sz="40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OS Structure</a:t>
            </a:r>
            <a:endParaRPr kumimoji="1" lang="zh-CN" altLang="en-US" sz="4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b="1" dirty="0">
                <a:solidFill>
                  <a:schemeClr val="bg1"/>
                </a:solidFill>
              </a:rPr>
              <a:t>C</a:t>
            </a:r>
            <a:r>
              <a:rPr lang="en-US" altLang="zh-CN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omputer</a:t>
            </a:r>
            <a:r>
              <a:rPr lang="zh-CN" altLang="en-US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</a:rPr>
              <a:t>S</a:t>
            </a:r>
            <a:r>
              <a:rPr lang="en-US" altLang="zh-CN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ystem</a:t>
            </a:r>
            <a:r>
              <a:rPr lang="zh-CN" altLang="en-US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</a:rPr>
              <a:t>P</a:t>
            </a:r>
            <a:r>
              <a:rPr lang="en-US" altLang="zh-CN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rinciples,</a:t>
            </a:r>
            <a:r>
              <a:rPr lang="zh-CN" altLang="en-US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Fall</a:t>
            </a:r>
            <a:r>
              <a:rPr lang="zh-CN" altLang="en-US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2020</a:t>
            </a:r>
            <a:r>
              <a:rPr lang="zh-CN" altLang="en-US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(IPADS,</a:t>
            </a:r>
            <a:r>
              <a:rPr lang="zh-CN" altLang="en-US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SJTU)</a:t>
            </a:r>
            <a:endParaRPr lang="zh-CN" altLang="en-US" sz="1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4652736" y="4441676"/>
            <a:ext cx="4090388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pPr algn="r"/>
            <a:endParaRPr kumimoji="1" lang="zh-CN" altLang="en-US" sz="1800" dirty="0">
              <a:solidFill>
                <a:schemeClr val="accent4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83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2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Simplify the kernel</a:t>
            </a:r>
            <a:endParaRPr lang="en-US" altLang="zh-CN" sz="2000" dirty="0">
              <a:solidFill>
                <a:schemeClr val="accent2"/>
              </a:solidFill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6" y="4645601"/>
            <a:ext cx="113473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2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Yubin Xia</a:t>
            </a:r>
            <a:endParaRPr lang="sk-SK" altLang="zh-CN" dirty="0">
              <a:solidFill>
                <a:schemeClr val="accent2"/>
              </a:solidFill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Traditional OS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686800" cy="3771636"/>
          </a:xfrm>
        </p:spPr>
        <p:txBody>
          <a:bodyPr>
            <a:noAutofit/>
          </a:bodyPr>
          <a:lstStyle/>
          <a:p>
            <a:r>
              <a:rPr kumimoji="1" lang="en-US" altLang="zh-CN" sz="2400" dirty="0"/>
              <a:t>Only privileged servers and the kernel can manage system resources</a:t>
            </a:r>
          </a:p>
          <a:p>
            <a:r>
              <a:rPr kumimoji="1" lang="en-US" altLang="zh-CN" sz="2400" dirty="0"/>
              <a:t>Both resource management &amp; protection are done by kernel</a:t>
            </a:r>
          </a:p>
          <a:p>
            <a:pPr lvl="1"/>
            <a:r>
              <a:rPr kumimoji="1" lang="en-US" altLang="zh-CN" sz="2000" dirty="0"/>
              <a:t>Centralized control</a:t>
            </a:r>
          </a:p>
          <a:p>
            <a:r>
              <a:rPr kumimoji="1" lang="en-US" altLang="zh-CN" sz="2400" dirty="0"/>
              <a:t>Untrusted applications are limited to the interface</a:t>
            </a:r>
          </a:p>
          <a:p>
            <a:pPr lvl="1"/>
            <a:r>
              <a:rPr kumimoji="1" lang="en-US" altLang="zh-CN" sz="2000" dirty="0"/>
              <a:t>Limited functionality</a:t>
            </a:r>
          </a:p>
          <a:p>
            <a:pPr lvl="1"/>
            <a:r>
              <a:rPr kumimoji="1" lang="en-US" altLang="zh-CN" sz="2000" dirty="0"/>
              <a:t>Hurt application performance</a:t>
            </a:r>
          </a:p>
          <a:p>
            <a:pPr lvl="1"/>
            <a:r>
              <a:rPr kumimoji="1" lang="en-US" altLang="zh-CN" sz="2000" dirty="0"/>
              <a:t>Hide information (page fault etc.)</a:t>
            </a:r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159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Traditional OS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19256" cy="3771636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An interface designed to accommodate </a:t>
            </a:r>
            <a:r>
              <a:rPr kumimoji="1" lang="en-US" altLang="zh-CN" sz="2000" b="1" dirty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every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application must anticipate all possible needs</a:t>
            </a:r>
          </a:p>
          <a:p>
            <a:pPr lvl="1"/>
            <a:r>
              <a:rPr kumimoji="1"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Flawed! </a:t>
            </a:r>
          </a:p>
          <a:p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Solution: </a:t>
            </a:r>
          </a:p>
          <a:p>
            <a:pPr lvl="1"/>
            <a:r>
              <a:rPr kumimoji="1"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Allow applications enough control over resources by </a:t>
            </a:r>
            <a:r>
              <a:rPr kumimoji="1" lang="en-US" altLang="zh-CN" sz="1800" b="1" dirty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separating protection from management</a:t>
            </a:r>
          </a:p>
          <a:p>
            <a:pPr lvl="1"/>
            <a:r>
              <a:rPr kumimoji="1"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"Exokernel" does this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4211960" y="3865612"/>
            <a:ext cx="3960440" cy="1512168"/>
            <a:chOff x="1279123" y="3886200"/>
            <a:chExt cx="4340209" cy="161994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936294" y="3886200"/>
              <a:ext cx="2683038" cy="1619940"/>
              <a:chOff x="2585006" y="1989138"/>
              <a:chExt cx="3657166" cy="2799508"/>
            </a:xfrm>
          </p:grpSpPr>
          <p:sp>
            <p:nvSpPr>
              <p:cNvPr id="7" name="Text Box 3"/>
              <p:cNvSpPr txBox="1">
                <a:spLocks noChangeArrowheads="1"/>
              </p:cNvSpPr>
              <p:nvPr/>
            </p:nvSpPr>
            <p:spPr bwMode="auto">
              <a:xfrm>
                <a:off x="2585006" y="1989138"/>
                <a:ext cx="1685925" cy="17093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>
                <a:defPPr>
                  <a:defRPr lang="zh-CN"/>
                </a:defPPr>
                <a:lvl1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>
                    <a:solidFill>
                      <a:schemeClr val="bg1"/>
                    </a:solidFill>
                    <a:latin typeface="Arial Narrow" pitchFamily="32" charset="0"/>
                  </a:defRPr>
                </a:lvl1pPr>
              </a:lstStyle>
              <a:p>
                <a:r>
                  <a:rPr lang="en-US" altLang="ko-KR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User process</a:t>
                </a:r>
              </a:p>
              <a:p>
                <a:endParaRPr lang="en-US" altLang="ko-KR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2585006" y="4227790"/>
                <a:ext cx="3657165" cy="56085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dirty="0">
                    <a:solidFill>
                      <a:srgbClr val="FFFFFF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Kernel</a:t>
                </a:r>
              </a:p>
            </p:txBody>
          </p:sp>
          <p:sp>
            <p:nvSpPr>
              <p:cNvPr id="9" name="Text Box 5"/>
              <p:cNvSpPr txBox="1">
                <a:spLocks noChangeArrowheads="1"/>
              </p:cNvSpPr>
              <p:nvPr/>
            </p:nvSpPr>
            <p:spPr bwMode="auto">
              <a:xfrm>
                <a:off x="4556247" y="1989138"/>
                <a:ext cx="1685925" cy="17093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dirty="0">
                    <a:solidFill>
                      <a:schemeClr val="bg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User process</a:t>
                </a:r>
              </a:p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11" name="AutoShape 15"/>
              <p:cNvSpPr>
                <a:spLocks noChangeArrowheads="1"/>
              </p:cNvSpPr>
              <p:nvPr/>
            </p:nvSpPr>
            <p:spPr bwMode="auto">
              <a:xfrm>
                <a:off x="5166535" y="3286125"/>
                <a:ext cx="485775" cy="941665"/>
              </a:xfrm>
              <a:prstGeom prst="upDownArrow">
                <a:avLst>
                  <a:gd name="adj1" fmla="val 50000"/>
                  <a:gd name="adj2" fmla="val 23728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ko-KR" altLang="en-US">
                  <a:latin typeface="等线" panose="02010600030101010101" pitchFamily="2" charset="-122"/>
                  <a:ea typeface="휴먼매직체" charset="0"/>
                  <a:cs typeface="휴먼매직체" charset="0"/>
                </a:endParaRPr>
              </a:p>
            </p:txBody>
          </p:sp>
          <p:sp>
            <p:nvSpPr>
              <p:cNvPr id="14" name="AutoShape 14"/>
              <p:cNvSpPr>
                <a:spLocks noChangeArrowheads="1"/>
              </p:cNvSpPr>
              <p:nvPr/>
            </p:nvSpPr>
            <p:spPr bwMode="auto">
              <a:xfrm>
                <a:off x="3230388" y="3313741"/>
                <a:ext cx="485775" cy="941665"/>
              </a:xfrm>
              <a:prstGeom prst="upDownArrow">
                <a:avLst>
                  <a:gd name="adj1" fmla="val 50000"/>
                  <a:gd name="adj2" fmla="val 23728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ko-KR" altLang="en-US">
                  <a:latin typeface="等线" panose="02010600030101010101" pitchFamily="2" charset="-122"/>
                  <a:ea typeface="휴먼매직체" charset="0"/>
                  <a:cs typeface="휴먼매직체" charset="0"/>
                </a:endParaRPr>
              </a:p>
            </p:txBody>
          </p:sp>
        </p:grp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1279123" y="4811881"/>
              <a:ext cx="1499345" cy="395654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solidFill>
                    <a:srgbClr val="170D0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Arial Narrow"/>
                </a:rPr>
                <a:t>System calls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275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Exokernel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000" dirty="0"/>
              <a:t>Separates resource management from protection</a:t>
            </a:r>
          </a:p>
          <a:p>
            <a:pPr lvl="1"/>
            <a:r>
              <a:rPr kumimoji="1" lang="en-US" altLang="zh-CN" sz="1800" dirty="0"/>
              <a:t>Normal kernel does both</a:t>
            </a:r>
          </a:p>
          <a:p>
            <a:r>
              <a:rPr kumimoji="1" lang="en-US" altLang="zh-CN" sz="2000" b="1" dirty="0">
                <a:solidFill>
                  <a:schemeClr val="accent2"/>
                </a:solidFill>
              </a:rPr>
              <a:t>Kernel</a:t>
            </a:r>
            <a:r>
              <a:rPr kumimoji="1" lang="en-US" altLang="zh-CN" sz="2000" dirty="0"/>
              <a:t>: </a:t>
            </a:r>
            <a:r>
              <a:rPr kumimoji="1" lang="en-US" altLang="zh-CN" sz="2000" dirty="0">
                <a:solidFill>
                  <a:schemeClr val="accent2"/>
                </a:solidFill>
              </a:rPr>
              <a:t>only protect the resources</a:t>
            </a:r>
          </a:p>
          <a:p>
            <a:r>
              <a:rPr kumimoji="1" lang="en-US" altLang="zh-CN" sz="2000" b="1" dirty="0">
                <a:solidFill>
                  <a:schemeClr val="accent2"/>
                </a:solidFill>
              </a:rPr>
              <a:t>Application</a:t>
            </a:r>
            <a:r>
              <a:rPr kumimoji="1" lang="en-US" altLang="zh-CN" sz="2000" dirty="0"/>
              <a:t>: </a:t>
            </a:r>
            <a:r>
              <a:rPr kumimoji="1" lang="en-US" altLang="zh-CN" sz="2000" dirty="0">
                <a:solidFill>
                  <a:schemeClr val="accent2"/>
                </a:solidFill>
              </a:rPr>
              <a:t>manage the resources</a:t>
            </a:r>
          </a:p>
          <a:p>
            <a:pPr lvl="1"/>
            <a:r>
              <a:rPr kumimoji="1" lang="en-US" altLang="zh-CN" sz="1800" dirty="0"/>
              <a:t>Virtual memory, file system etc., are in application libraries</a:t>
            </a:r>
          </a:p>
          <a:p>
            <a:pPr lvl="1"/>
            <a:r>
              <a:rPr kumimoji="1" lang="en-US" altLang="zh-CN" sz="1800" dirty="0"/>
              <a:t>Gives untrusted software as much control over hardware and software resources as possible</a:t>
            </a:r>
          </a:p>
          <a:p>
            <a:pPr lvl="1"/>
            <a:r>
              <a:rPr kumimoji="1" lang="en-US" altLang="zh-CN" sz="1800" dirty="0"/>
              <a:t>Specialized applications can gain high performance without sacrificing the unmodified UNIX program</a:t>
            </a:r>
          </a:p>
        </p:txBody>
      </p:sp>
    </p:spTree>
    <p:extLst>
      <p:ext uri="{BB962C8B-B14F-4D97-AF65-F5344CB8AC3E}">
        <p14:creationId xmlns:p14="http://schemas.microsoft.com/office/powerpoint/2010/main" val="272292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Specialization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Application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specialization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E.g., millions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phone</a:t>
            </a:r>
            <a:endParaRPr kumimoji="1" lang="zh-CN" altLang="en-US" dirty="0"/>
          </a:p>
          <a:p>
            <a:r>
              <a:rPr kumimoji="1" lang="en-US" altLang="zh-CN" dirty="0"/>
              <a:t>OS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specialization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E.g., 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desktop,</a:t>
            </a:r>
            <a:r>
              <a:rPr kumimoji="1" lang="zh-CN" altLang="en-US" dirty="0"/>
              <a:t> </a:t>
            </a:r>
            <a:r>
              <a:rPr kumimoji="1" lang="en-US" altLang="zh-CN" dirty="0"/>
              <a:t>phone,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IoT</a:t>
            </a:r>
            <a:r>
              <a:rPr kumimoji="1" lang="zh-CN" altLang="en-US" dirty="0"/>
              <a:t> </a:t>
            </a:r>
            <a:r>
              <a:rPr kumimoji="1" lang="en-US" altLang="zh-CN" dirty="0"/>
              <a:t>devices, ...</a:t>
            </a:r>
            <a:endParaRPr kumimoji="1" lang="zh-CN" altLang="en-US" dirty="0"/>
          </a:p>
          <a:p>
            <a:r>
              <a:rPr kumimoji="1" lang="en-US" altLang="zh-CN" dirty="0"/>
              <a:t>Hardware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specialization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E.g., CPU,</a:t>
            </a:r>
            <a:r>
              <a:rPr kumimoji="1" lang="zh-CN" altLang="en-US" dirty="0"/>
              <a:t> </a:t>
            </a:r>
            <a:r>
              <a:rPr kumimoji="1" lang="en-US" altLang="zh-CN" dirty="0"/>
              <a:t>GPU,</a:t>
            </a:r>
            <a:r>
              <a:rPr kumimoji="1" lang="zh-CN" altLang="en-US" dirty="0"/>
              <a:t> </a:t>
            </a:r>
            <a:r>
              <a:rPr kumimoji="1" lang="en-US" altLang="zh-CN" dirty="0"/>
              <a:t>TPU, NPU,</a:t>
            </a:r>
            <a:r>
              <a:rPr kumimoji="1" lang="zh-CN" altLang="en-US" dirty="0"/>
              <a:t> </a:t>
            </a:r>
            <a:r>
              <a:rPr kumimoji="1" lang="en-US" altLang="zh-CN" dirty="0"/>
              <a:t>DSP,</a:t>
            </a:r>
            <a:r>
              <a:rPr kumimoji="1" lang="zh-CN" altLang="en-US" dirty="0"/>
              <a:t> </a:t>
            </a:r>
            <a:r>
              <a:rPr kumimoji="1" lang="en-US" altLang="zh-CN" dirty="0"/>
              <a:t>SSE, ...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388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OS as a Library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400" dirty="0"/>
              <a:t>"Unix as a library"</a:t>
            </a:r>
          </a:p>
          <a:p>
            <a:pPr lvl="1"/>
            <a:r>
              <a:rPr kumimoji="1" lang="en-US" altLang="zh-CN" sz="2000" dirty="0"/>
              <a:t>Can implement traditional OS abstraction</a:t>
            </a:r>
          </a:p>
          <a:p>
            <a:pPr lvl="1"/>
            <a:r>
              <a:rPr kumimoji="1" lang="en-US" altLang="zh-CN" sz="2000" dirty="0"/>
              <a:t>Most application programs will be linked to </a:t>
            </a:r>
            <a:r>
              <a:rPr kumimoji="1" lang="en-US" altLang="zh-CN" sz="2000" dirty="0" err="1"/>
              <a:t>libOSes</a:t>
            </a:r>
            <a:r>
              <a:rPr kumimoji="1" lang="en-US" altLang="zh-CN" sz="2000" dirty="0"/>
              <a:t> of their choices instead of communicating with the </a:t>
            </a:r>
            <a:r>
              <a:rPr kumimoji="1" lang="en-US" altLang="zh-CN" sz="2000" dirty="0" err="1"/>
              <a:t>Exokernel</a:t>
            </a:r>
            <a:endParaRPr kumimoji="1" lang="en-US" altLang="zh-CN" sz="2000" dirty="0"/>
          </a:p>
          <a:p>
            <a:r>
              <a:rPr kumimoji="1" lang="en-US" altLang="zh-CN" sz="2400" dirty="0"/>
              <a:t>Unprivileged libraries</a:t>
            </a:r>
          </a:p>
          <a:p>
            <a:pPr lvl="1"/>
            <a:r>
              <a:rPr kumimoji="1" lang="en-US" altLang="zh-CN" sz="2000" dirty="0"/>
              <a:t>Can be modified or replaced at will</a:t>
            </a:r>
          </a:p>
          <a:p>
            <a:r>
              <a:rPr kumimoji="1" lang="en-US" altLang="zh-CN" sz="2400" dirty="0"/>
              <a:t>Different </a:t>
            </a:r>
            <a:r>
              <a:rPr kumimoji="1" lang="en-US" altLang="zh-CN" sz="2400" dirty="0" err="1"/>
              <a:t>libOSes</a:t>
            </a:r>
            <a:r>
              <a:rPr kumimoji="1" lang="en-US" altLang="zh-CN" sz="2400" dirty="0"/>
              <a:t> can coexist on the top of same </a:t>
            </a:r>
            <a:r>
              <a:rPr kumimoji="1" lang="en-US" altLang="zh-CN" sz="2400" dirty="0" err="1"/>
              <a:t>Exokernel</a:t>
            </a:r>
            <a:endParaRPr kumimoji="1" lang="en-US" altLang="zh-CN" sz="2400" dirty="0"/>
          </a:p>
          <a:p>
            <a:pPr lvl="1"/>
            <a:r>
              <a:rPr kumimoji="1" lang="en-US" altLang="zh-CN" sz="2000" dirty="0"/>
              <a:t>Allows system to emulate behaviors of several  conventional OSs</a:t>
            </a:r>
          </a:p>
        </p:txBody>
      </p:sp>
    </p:spTree>
    <p:extLst>
      <p:ext uri="{BB962C8B-B14F-4D97-AF65-F5344CB8AC3E}">
        <p14:creationId xmlns:p14="http://schemas.microsoft.com/office/powerpoint/2010/main" val="3787941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>
          <a:xfrm>
            <a:off x="1449050" y="3482367"/>
            <a:ext cx="1111771" cy="7657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Comparison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49050" y="4242472"/>
            <a:ext cx="1111771" cy="7167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49377" y="3310271"/>
            <a:ext cx="70516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 rot="16200000">
            <a:off x="532761" y="2246113"/>
            <a:ext cx="118333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 dirty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User-Mode</a:t>
            </a:r>
            <a:endParaRPr lang="zh-CN" altLang="en-US" sz="1500" b="1" dirty="0">
              <a:solidFill>
                <a:schemeClr val="accent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 rot="16200000">
            <a:off x="440777" y="3877158"/>
            <a:ext cx="134684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 dirty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Kernel-Mode</a:t>
            </a:r>
            <a:endParaRPr lang="zh-CN" altLang="en-US" sz="1500" b="1" dirty="0">
              <a:solidFill>
                <a:schemeClr val="accent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98952" y="3586289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98624" y="3839779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49554" y="3482367"/>
            <a:ext cx="1252305" cy="8147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35311" y="3636255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34983" y="3889745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36231" y="4325131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48985" y="4548786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84359" y="1798763"/>
            <a:ext cx="352892" cy="13503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84359" y="3482367"/>
            <a:ext cx="1252306" cy="5149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09210" y="3636255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34066" y="1798763"/>
            <a:ext cx="352892" cy="13503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683772" y="1798763"/>
            <a:ext cx="352892" cy="13503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817149" y="2097427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266855" y="2097427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716562" y="2111150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523787" y="2635080"/>
            <a:ext cx="352892" cy="5140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523786" y="3482367"/>
            <a:ext cx="1280296" cy="1538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556577" y="2284802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23787" y="1798763"/>
            <a:ext cx="352892" cy="8363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556577" y="2782040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817149" y="2772619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266855" y="2772619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716562" y="2786342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987488" y="2635080"/>
            <a:ext cx="352892" cy="5140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020278" y="2284802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987488" y="1798763"/>
            <a:ext cx="352892" cy="8363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020278" y="2782040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451190" y="2635080"/>
            <a:ext cx="352892" cy="5140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483980" y="2284802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451190" y="1798763"/>
            <a:ext cx="352892" cy="8363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483980" y="2782040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48986" y="5089748"/>
            <a:ext cx="78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DOS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297836" y="5089748"/>
            <a:ext cx="78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UNIX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648512" y="5089748"/>
            <a:ext cx="152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MicroKernel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401934" y="5089748"/>
            <a:ext cx="152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ExoKernel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514292" y="3636255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430590" y="3960876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658372" y="3939015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136182" y="4631095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9" name="直接箭头连接符 68"/>
          <p:cNvCxnSpPr>
            <a:stCxn id="46" idx="2"/>
            <a:endCxn id="25" idx="0"/>
          </p:cNvCxnSpPr>
          <p:nvPr/>
        </p:nvCxnSpPr>
        <p:spPr>
          <a:xfrm>
            <a:off x="4960805" y="2996274"/>
            <a:ext cx="192061" cy="6399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25" idx="0"/>
            <a:endCxn id="47" idx="2"/>
          </p:cNvCxnSpPr>
          <p:nvPr/>
        </p:nvCxnSpPr>
        <p:spPr>
          <a:xfrm flipV="1">
            <a:off x="5152866" y="2996274"/>
            <a:ext cx="257645" cy="6399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1" idx="2"/>
            <a:endCxn id="16" idx="0"/>
          </p:cNvCxnSpPr>
          <p:nvPr/>
        </p:nvCxnSpPr>
        <p:spPr>
          <a:xfrm flipH="1">
            <a:off x="2079887" y="4063434"/>
            <a:ext cx="162393" cy="2616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41" idx="2"/>
            <a:endCxn id="45" idx="0"/>
          </p:cNvCxnSpPr>
          <p:nvPr/>
        </p:nvCxnSpPr>
        <p:spPr>
          <a:xfrm>
            <a:off x="6700233" y="2508457"/>
            <a:ext cx="0" cy="2735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6556577" y="1921515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020278" y="1921515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483980" y="1921515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523786" y="367523"/>
            <a:ext cx="287171" cy="3138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888085" y="337220"/>
            <a:ext cx="78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OS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523786" y="767818"/>
            <a:ext cx="287171" cy="3138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6888085" y="737515"/>
            <a:ext cx="78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App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523786" y="1167589"/>
            <a:ext cx="287171" cy="31381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888085" y="1137286"/>
            <a:ext cx="78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Logic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049554" y="1798763"/>
            <a:ext cx="352892" cy="13503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499261" y="1798763"/>
            <a:ext cx="352892" cy="13503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948967" y="1798763"/>
            <a:ext cx="352892" cy="13503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082344" y="2097427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532050" y="2097427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981757" y="2111150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082344" y="2772619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532050" y="2772619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3981757" y="2786342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2" name="直接箭头连接符 21"/>
          <p:cNvCxnSpPr>
            <a:endCxn id="15" idx="0"/>
          </p:cNvCxnSpPr>
          <p:nvPr/>
        </p:nvCxnSpPr>
        <p:spPr>
          <a:xfrm flipH="1">
            <a:off x="3978639" y="3009997"/>
            <a:ext cx="156147" cy="8797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3995812" y="3236855"/>
            <a:ext cx="163958" cy="163958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4981100" y="3236855"/>
            <a:ext cx="163958" cy="163958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5193877" y="3236855"/>
            <a:ext cx="163958" cy="163958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9178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Exokernel Design Challenge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Kernel's new role</a:t>
            </a:r>
          </a:p>
          <a:p>
            <a:pPr marL="380985" lvl="1" indent="0">
              <a:buNone/>
            </a:pPr>
            <a:r>
              <a:rPr lang="en-US" altLang="ko-KR" dirty="0"/>
              <a:t>Tracking ownership of resources</a:t>
            </a:r>
          </a:p>
          <a:p>
            <a:pPr marL="380985" lvl="1" indent="0">
              <a:buNone/>
            </a:pPr>
            <a:r>
              <a:rPr lang="en-US" altLang="ko-KR" dirty="0"/>
              <a:t>Ensuring resource protection</a:t>
            </a:r>
          </a:p>
          <a:p>
            <a:pPr marL="380985" lvl="1" indent="0">
              <a:buNone/>
            </a:pPr>
            <a:r>
              <a:rPr lang="en-US" altLang="ko-KR" dirty="0"/>
              <a:t>Revoking resource access</a:t>
            </a:r>
          </a:p>
          <a:p>
            <a:pPr marL="380985" lvl="1" indent="0">
              <a:buNone/>
            </a:pPr>
            <a:endParaRPr lang="en-US" altLang="ko-KR" sz="1000" dirty="0"/>
          </a:p>
          <a:p>
            <a:pPr marL="380985" lvl="1" indent="0">
              <a:buNone/>
            </a:pPr>
            <a:r>
              <a:rPr lang="en-US" altLang="ko-KR" dirty="0"/>
              <a:t>Three techniques</a:t>
            </a:r>
          </a:p>
          <a:p>
            <a:pPr marL="723871" lvl="2" indent="0">
              <a:buNone/>
            </a:pPr>
            <a:r>
              <a:rPr lang="en-US" altLang="ko-KR" sz="2000" b="1" dirty="0"/>
              <a:t>Secure binding</a:t>
            </a:r>
          </a:p>
          <a:p>
            <a:pPr marL="723871" lvl="2" indent="0">
              <a:buNone/>
            </a:pPr>
            <a:r>
              <a:rPr lang="en-US" altLang="ko-KR" sz="2000" b="1" dirty="0"/>
              <a:t>Visible revocation</a:t>
            </a:r>
          </a:p>
          <a:p>
            <a:pPr marL="723871" lvl="2" indent="0">
              <a:buNone/>
            </a:pPr>
            <a:r>
              <a:rPr lang="en-US" altLang="ko-KR" sz="2000" b="1" dirty="0"/>
              <a:t>Abort protocol</a:t>
            </a:r>
            <a:endParaRPr lang="ko-KR" altLang="en-US" sz="2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10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02690"/>
            <a:ext cx="6858000" cy="952500"/>
          </a:xfrm>
        </p:spPr>
        <p:txBody>
          <a:bodyPr>
            <a:normAutofit/>
          </a:bodyPr>
          <a:lstStyle/>
          <a:p>
            <a:r>
              <a:rPr lang="en-US" altLang="ko-KR" dirty="0"/>
              <a:t>Secure </a:t>
            </a:r>
            <a:r>
              <a:rPr lang="en-US" altLang="zh-CN" dirty="0"/>
              <a:t>B</a:t>
            </a:r>
            <a:r>
              <a:rPr lang="en-US" altLang="ko-KR" dirty="0"/>
              <a:t>inding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33500"/>
            <a:ext cx="7618123" cy="410633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It is a protection mechanism that decouples authorization from actual use of a resource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Can improve performance</a:t>
            </a:r>
          </a:p>
          <a:p>
            <a:pPr marL="380985" lvl="1" indent="0">
              <a:buNone/>
            </a:pPr>
            <a:r>
              <a:rPr lang="en-US" altLang="ko-KR" dirty="0"/>
              <a:t>The protection checks involved in enforcing a secure binding are expressed in terms of simple operations that the kernel can implement quickly</a:t>
            </a:r>
          </a:p>
          <a:p>
            <a:pPr marL="380985" lvl="1" indent="0">
              <a:buNone/>
            </a:pPr>
            <a:r>
              <a:rPr lang="en-US" altLang="ko-KR" dirty="0"/>
              <a:t>A secure binding performs authorization only at bind time, which allows management to be decoupled from protection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Three techniques</a:t>
            </a:r>
          </a:p>
          <a:p>
            <a:pPr marL="380985" lvl="1" indent="0">
              <a:buNone/>
            </a:pPr>
            <a:r>
              <a:rPr lang="en-US" altLang="ko-KR" dirty="0"/>
              <a:t>Hardware mechanism, software caching, and downloading application code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69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74083"/>
            <a:ext cx="7186083" cy="1259417"/>
          </a:xfrm>
        </p:spPr>
        <p:txBody>
          <a:bodyPr>
            <a:normAutofit/>
          </a:bodyPr>
          <a:lstStyle/>
          <a:p>
            <a:r>
              <a:rPr lang="en-US" altLang="ko-KR" dirty="0"/>
              <a:t>Visible </a:t>
            </a:r>
            <a:r>
              <a:rPr lang="en-US" altLang="zh-CN" dirty="0"/>
              <a:t>R</a:t>
            </a:r>
            <a:r>
              <a:rPr lang="en-US" altLang="ko-KR" dirty="0"/>
              <a:t>esource </a:t>
            </a:r>
            <a:r>
              <a:rPr lang="en-US" altLang="zh-CN" dirty="0"/>
              <a:t>R</a:t>
            </a:r>
            <a:r>
              <a:rPr lang="en-US" altLang="ko-KR" dirty="0"/>
              <a:t>evocation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7623" indent="0">
              <a:buNone/>
            </a:pPr>
            <a:r>
              <a:rPr lang="en-US" altLang="ko-KR" dirty="0"/>
              <a:t>A way to reclaim resources and break their (application &amp; resources) secure binding</a:t>
            </a:r>
          </a:p>
          <a:p>
            <a:pPr marL="47623" indent="0">
              <a:buNone/>
            </a:pPr>
            <a:endParaRPr lang="en-US" altLang="ko-KR" dirty="0"/>
          </a:p>
          <a:p>
            <a:pPr marL="47623" indent="0">
              <a:buNone/>
            </a:pPr>
            <a:r>
              <a:rPr lang="en-US" altLang="ko-KR" dirty="0"/>
              <a:t>An exokernel uses visible revocation for most resources</a:t>
            </a:r>
          </a:p>
          <a:p>
            <a:pPr marL="428608" lvl="1" indent="0">
              <a:buNone/>
            </a:pPr>
            <a:r>
              <a:rPr lang="en-US" altLang="ko-KR" dirty="0"/>
              <a:t>Traditionally, OS have performed revocation invisibly, de-allocating resources without application involvement</a:t>
            </a:r>
          </a:p>
          <a:p>
            <a:pPr marL="47623" indent="0">
              <a:buNone/>
            </a:pPr>
            <a:endParaRPr lang="en-US" altLang="ko-KR" dirty="0"/>
          </a:p>
          <a:p>
            <a:pPr marL="47623" indent="0">
              <a:buNone/>
            </a:pPr>
            <a:r>
              <a:rPr lang="en-US" altLang="ko-KR" dirty="0"/>
              <a:t>Dialogue between an </a:t>
            </a:r>
            <a:r>
              <a:rPr lang="en-US" altLang="ko-KR" dirty="0" err="1"/>
              <a:t>exokernel</a:t>
            </a:r>
            <a:r>
              <a:rPr lang="en-US" altLang="ko-KR" dirty="0"/>
              <a:t> and a library OS</a:t>
            </a:r>
          </a:p>
          <a:p>
            <a:pPr marL="428608" lvl="1" indent="0">
              <a:buNone/>
            </a:pPr>
            <a:r>
              <a:rPr lang="en-US" altLang="ko-KR" dirty="0"/>
              <a:t>Library OS should organize resource lists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7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</a:t>
            </a:r>
            <a:r>
              <a:rPr lang="en-US" altLang="zh-CN" dirty="0"/>
              <a:t>A</a:t>
            </a:r>
            <a:r>
              <a:rPr lang="en-US" altLang="ko-KR" dirty="0"/>
              <a:t>bort </a:t>
            </a:r>
            <a:r>
              <a:rPr lang="en-US" altLang="zh-CN" dirty="0"/>
              <a:t>P</a:t>
            </a:r>
            <a:r>
              <a:rPr lang="en-US" altLang="ko-KR" dirty="0"/>
              <a:t>rotocol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7623" indent="0">
              <a:buNone/>
            </a:pPr>
            <a:r>
              <a:rPr lang="en-US" altLang="ko-KR" dirty="0"/>
              <a:t>An exokernel must also be able to take resources from library operating systems that fail to respond satisfactorily to revocation requests</a:t>
            </a:r>
          </a:p>
          <a:p>
            <a:pPr marL="47623" indent="0">
              <a:buNone/>
            </a:pPr>
            <a:endParaRPr lang="en-US" altLang="ko-KR" dirty="0"/>
          </a:p>
          <a:p>
            <a:pPr marL="47623" indent="0">
              <a:buNone/>
            </a:pPr>
            <a:r>
              <a:rPr lang="en-US" altLang="ko-KR" dirty="0"/>
              <a:t>If a library OS fails to respond quickly, the secure bindings need to be broken "</a:t>
            </a:r>
            <a:r>
              <a:rPr lang="en-US" altLang="ko-KR" b="1" dirty="0">
                <a:solidFill>
                  <a:schemeClr val="accent2"/>
                </a:solidFill>
              </a:rPr>
              <a:t>by force</a:t>
            </a:r>
            <a:r>
              <a:rPr lang="en-US" altLang="ko-KR" dirty="0"/>
              <a:t>"</a:t>
            </a:r>
          </a:p>
          <a:p>
            <a:pPr marL="47623" indent="0">
              <a:buNone/>
            </a:pPr>
            <a:endParaRPr lang="en-US" altLang="ko-KR" dirty="0"/>
          </a:p>
          <a:p>
            <a:pPr marL="47623" indent="0">
              <a:buNone/>
            </a:pPr>
            <a:r>
              <a:rPr lang="en-US" altLang="ko-KR" dirty="0"/>
              <a:t>An exokernel simply breaks all secure bindings to the resource and informs the library operating system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5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Previously on CSP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Why learn system? For fun and profit</a:t>
            </a:r>
          </a:p>
          <a:p>
            <a:pPr lvl="1"/>
            <a:r>
              <a:rPr kumimoji="1" lang="en-US" altLang="zh-CN" dirty="0"/>
              <a:t>Case: guess a password by timing attack</a:t>
            </a:r>
          </a:p>
          <a:p>
            <a:pPr lvl="1"/>
            <a:r>
              <a:rPr kumimoji="1" lang="en-US" altLang="zh-CN" dirty="0"/>
              <a:t>Case: guess a PIN by motion sensor</a:t>
            </a:r>
          </a:p>
          <a:p>
            <a:r>
              <a:rPr kumimoji="1" lang="en-US" altLang="zh-CN" dirty="0"/>
              <a:t>KISS: worse is better</a:t>
            </a:r>
          </a:p>
          <a:p>
            <a:pPr lvl="1"/>
            <a:r>
              <a:rPr kumimoji="1" lang="en-US" altLang="zh-CN" dirty="0"/>
              <a:t>Case: interrupt during system call, return error to user?</a:t>
            </a:r>
          </a:p>
          <a:p>
            <a:pPr lvl="1"/>
            <a:r>
              <a:rPr kumimoji="1" lang="en-US" altLang="zh-CN" dirty="0"/>
              <a:t>Case: </a:t>
            </a:r>
            <a:r>
              <a:rPr kumimoji="1" lang="en-US" altLang="zh-CN" dirty="0" err="1"/>
              <a:t>MapReduce</a:t>
            </a:r>
            <a:r>
              <a:rPr kumimoji="1" lang="en-US" altLang="zh-CN" dirty="0"/>
              <a:t>. A major step backwards?</a:t>
            </a:r>
          </a:p>
          <a:p>
            <a:r>
              <a:rPr kumimoji="1" lang="en-US" altLang="zh-CN" dirty="0"/>
              <a:t>KISS: the price</a:t>
            </a:r>
          </a:p>
          <a:p>
            <a:pPr lvl="1"/>
            <a:r>
              <a:rPr kumimoji="1" lang="en-US" altLang="zh-CN" dirty="0"/>
              <a:t>Case: </a:t>
            </a:r>
            <a:r>
              <a:rPr kumimoji="1" lang="en-US" altLang="zh-CN" dirty="0" err="1"/>
              <a:t>ShellShock</a:t>
            </a:r>
            <a:r>
              <a:rPr kumimoji="1" lang="en-US" altLang="zh-CN" dirty="0"/>
              <a:t>! Text stream as interface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448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Exokernel: Example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Disk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Management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Application manages its disk-block cache and kernel allows cached pages to be shared securely between applications</a:t>
            </a:r>
          </a:p>
        </p:txBody>
      </p:sp>
      <p:pic>
        <p:nvPicPr>
          <p:cNvPr id="5" name="Picture 4" descr="ExoVm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64" b="40173"/>
          <a:stretch>
            <a:fillRect/>
          </a:stretch>
        </p:blipFill>
        <p:spPr bwMode="auto">
          <a:xfrm>
            <a:off x="2915816" y="2425452"/>
            <a:ext cx="2529555" cy="3107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Brace 5"/>
          <p:cNvSpPr/>
          <p:nvPr/>
        </p:nvSpPr>
        <p:spPr>
          <a:xfrm>
            <a:off x="5661395" y="2353444"/>
            <a:ext cx="228600" cy="1676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zh-CN" altLang="en-US">
              <a:latin typeface="Arial Narrow"/>
              <a:ea typeface="宋体" charset="0"/>
              <a:cs typeface="Arial Narrow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661395" y="4369668"/>
            <a:ext cx="228600" cy="533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zh-CN" altLang="en-US">
              <a:latin typeface="Arial Narrow"/>
              <a:ea typeface="宋体" charset="0"/>
              <a:cs typeface="Arial Narrow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007470" y="3001516"/>
            <a:ext cx="926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charset="0"/>
                <a:ea typeface="宋体" charset="0"/>
              </a:defRPr>
            </a:lvl9pPr>
          </a:lstStyle>
          <a:p>
            <a:r>
              <a:rPr lang="en-US" altLang="zh-CN" dirty="0">
                <a:latin typeface="Myriad Pro Cond" panose="020B0506030403020204" pitchFamily="34" charset="0"/>
                <a:cs typeface="Arial Narrow"/>
              </a:rPr>
              <a:t>User space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018731" y="4441676"/>
            <a:ext cx="1067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charset="0"/>
                <a:ea typeface="宋体" charset="0"/>
              </a:defRPr>
            </a:lvl9pPr>
          </a:lstStyle>
          <a:p>
            <a:r>
              <a:rPr lang="en-US" altLang="zh-CN" dirty="0">
                <a:latin typeface="Myriad Pro Cond" panose="020B0506030403020204" pitchFamily="34" charset="0"/>
                <a:cs typeface="Arial Narrow"/>
              </a:rPr>
              <a:t>Kernel space</a:t>
            </a:r>
          </a:p>
        </p:txBody>
      </p:sp>
    </p:spTree>
    <p:extLst>
      <p:ext uri="{BB962C8B-B14F-4D97-AF65-F5344CB8AC3E}">
        <p14:creationId xmlns:p14="http://schemas.microsoft.com/office/powerpoint/2010/main" val="3730208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Extensible OS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000" dirty="0"/>
              <a:t>Extensibility lets new functionalities to be included in the OS</a:t>
            </a:r>
          </a:p>
          <a:p>
            <a:r>
              <a:rPr kumimoji="1" lang="en-US" altLang="zh-CN" sz="2000" dirty="0"/>
              <a:t>Let applications safely modify system behavior for its own need</a:t>
            </a:r>
          </a:p>
          <a:p>
            <a:r>
              <a:rPr kumimoji="1" lang="en-US" altLang="zh-CN" sz="2000" dirty="0"/>
              <a:t>Different approaches to extensible OS:</a:t>
            </a:r>
          </a:p>
          <a:p>
            <a:pPr lvl="1"/>
            <a:r>
              <a:rPr kumimoji="1" lang="en-US" altLang="zh-CN" sz="1800" dirty="0"/>
              <a:t>Exokernel (MIT)</a:t>
            </a:r>
          </a:p>
          <a:p>
            <a:pPr lvl="1"/>
            <a:r>
              <a:rPr kumimoji="1" lang="en-US" altLang="zh-CN" sz="1800" dirty="0"/>
              <a:t>SPIN (UW)</a:t>
            </a:r>
          </a:p>
          <a:p>
            <a:pPr lvl="1"/>
            <a:r>
              <a:rPr kumimoji="1" lang="en-US" altLang="zh-CN" sz="1800" dirty="0"/>
              <a:t>VINO (Harvard)</a:t>
            </a:r>
          </a:p>
          <a:p>
            <a:pPr lvl="1"/>
            <a:r>
              <a:rPr kumimoji="1" lang="en-US" altLang="zh-CN" sz="1800" dirty="0"/>
              <a:t>L4 (IBM)</a:t>
            </a:r>
          </a:p>
          <a:p>
            <a:pPr lvl="1"/>
            <a:r>
              <a:rPr kumimoji="1" lang="en-US" altLang="zh-CN" sz="1800" dirty="0"/>
              <a:t>Fluke/</a:t>
            </a:r>
            <a:r>
              <a:rPr kumimoji="1" lang="en-US" altLang="zh-CN" sz="1800" dirty="0" err="1"/>
              <a:t>OSKit</a:t>
            </a:r>
            <a:r>
              <a:rPr kumimoji="1" lang="en-US" altLang="zh-CN" sz="1800" dirty="0"/>
              <a:t> (Utah)</a:t>
            </a:r>
          </a:p>
        </p:txBody>
      </p:sp>
    </p:spTree>
    <p:extLst>
      <p:ext uri="{BB962C8B-B14F-4D97-AF65-F5344CB8AC3E}">
        <p14:creationId xmlns:p14="http://schemas.microsoft.com/office/powerpoint/2010/main" val="1571772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Exokernel's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Protection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044279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Using</a:t>
            </a:r>
            <a:r>
              <a:rPr kumimoji="1" lang="zh-CN" altLang="en-US" sz="2400" dirty="0"/>
              <a:t> </a:t>
            </a:r>
            <a:r>
              <a:rPr kumimoji="1" lang="en-US" altLang="zh-CN" sz="2400" b="1" dirty="0">
                <a:solidFill>
                  <a:schemeClr val="accent2"/>
                </a:solidFill>
              </a:rPr>
              <a:t>software</a:t>
            </a:r>
            <a:r>
              <a:rPr kumimoji="1" lang="zh-CN" altLang="en-US" sz="2400" b="1" dirty="0">
                <a:solidFill>
                  <a:schemeClr val="accent2"/>
                </a:solidFill>
              </a:rPr>
              <a:t> </a:t>
            </a:r>
            <a:r>
              <a:rPr kumimoji="1" lang="en-US" altLang="zh-CN" sz="2400" b="1" dirty="0">
                <a:solidFill>
                  <a:schemeClr val="accent2"/>
                </a:solidFill>
              </a:rPr>
              <a:t>TLB</a:t>
            </a:r>
            <a:endParaRPr kumimoji="1" lang="zh-CN" altLang="en-US" sz="2400" b="1" dirty="0">
              <a:solidFill>
                <a:schemeClr val="accent2"/>
              </a:solidFill>
            </a:endParaRPr>
          </a:p>
          <a:p>
            <a:pPr lvl="1"/>
            <a:r>
              <a:rPr kumimoji="1" lang="en-US" altLang="zh-CN" sz="2000" dirty="0" err="1"/>
              <a:t>ExoKernel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manages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TLB</a:t>
            </a:r>
            <a:endParaRPr kumimoji="1" lang="zh-CN" altLang="en-US" sz="2000" dirty="0"/>
          </a:p>
          <a:p>
            <a:pPr lvl="1"/>
            <a:r>
              <a:rPr kumimoji="1" lang="en-US" altLang="zh-CN" sz="2000" dirty="0" err="1"/>
              <a:t>libOS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manages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page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table</a:t>
            </a:r>
            <a:endParaRPr kumimoji="1" lang="zh-CN" altLang="en-US" sz="2000" dirty="0"/>
          </a:p>
          <a:p>
            <a:r>
              <a:rPr kumimoji="1" lang="en-US" altLang="zh-CN" sz="2400" dirty="0"/>
              <a:t>Using</a:t>
            </a:r>
            <a:r>
              <a:rPr kumimoji="1" lang="zh-CN" altLang="en-US" sz="2400" dirty="0"/>
              <a:t> </a:t>
            </a:r>
            <a:r>
              <a:rPr kumimoji="1" lang="en-US" altLang="zh-CN" sz="2400" b="1" dirty="0">
                <a:solidFill>
                  <a:schemeClr val="accent2"/>
                </a:solidFill>
              </a:rPr>
              <a:t>page</a:t>
            </a:r>
            <a:r>
              <a:rPr kumimoji="1" lang="zh-CN" altLang="en-US" sz="2400" b="1" dirty="0">
                <a:solidFill>
                  <a:schemeClr val="accent2"/>
                </a:solidFill>
              </a:rPr>
              <a:t> </a:t>
            </a:r>
            <a:r>
              <a:rPr kumimoji="1" lang="en-US" altLang="zh-CN" sz="2400" b="1" dirty="0">
                <a:solidFill>
                  <a:schemeClr val="accent2"/>
                </a:solidFill>
              </a:rPr>
              <a:t>table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only</a:t>
            </a:r>
            <a:endParaRPr kumimoji="1" lang="zh-CN" altLang="en-US" sz="2400" dirty="0"/>
          </a:p>
          <a:p>
            <a:pPr lvl="1"/>
            <a:r>
              <a:rPr kumimoji="1" lang="en-US" altLang="zh-CN" sz="2000" dirty="0" err="1"/>
              <a:t>libOS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can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read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but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not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lang="en-US" altLang="zh-CN" sz="2000" dirty="0"/>
              <a:t>rbitrarily</a:t>
            </a:r>
            <a:r>
              <a:rPr lang="zh-CN" altLang="en-US" sz="2000" dirty="0"/>
              <a:t> </a:t>
            </a:r>
            <a:r>
              <a:rPr kumimoji="1" lang="en-US" altLang="zh-CN" sz="2000" dirty="0"/>
              <a:t>write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page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table</a:t>
            </a:r>
            <a:endParaRPr kumimoji="1" lang="zh-CN" altLang="en-US" sz="2000" dirty="0"/>
          </a:p>
          <a:p>
            <a:pPr lvl="1"/>
            <a:r>
              <a:rPr kumimoji="1" lang="en-US" altLang="zh-CN" sz="2000" dirty="0"/>
              <a:t>Page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table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itself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read-only</a:t>
            </a:r>
            <a:endParaRPr kumimoji="1" lang="zh-CN" altLang="en-US" sz="2000" dirty="0"/>
          </a:p>
          <a:p>
            <a:pPr lvl="1"/>
            <a:r>
              <a:rPr kumimoji="1" lang="en-US" altLang="zh-CN" sz="2000" dirty="0"/>
              <a:t>Modification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changing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page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table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will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trap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ExoKernel</a:t>
            </a:r>
            <a:endParaRPr kumimoji="1" lang="zh-CN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26F66C-5440-2841-8EE8-E76CF84691EF}"/>
              </a:ext>
            </a:extLst>
          </p:cNvPr>
          <p:cNvSpPr/>
          <p:nvPr/>
        </p:nvSpPr>
        <p:spPr>
          <a:xfrm>
            <a:off x="5662464" y="1333500"/>
            <a:ext cx="3024336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Software</a:t>
            </a:r>
            <a:r>
              <a:rPr kumimoji="1"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managed</a:t>
            </a:r>
            <a:r>
              <a:rPr kumimoji="1"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TLB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when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there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is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TLB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miss,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the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CPU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will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trigger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an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exception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let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the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kernel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to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fill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TLB,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instead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of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doing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so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in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hardware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directly.</a:t>
            </a:r>
            <a:endParaRPr kumimoji="1"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8443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</a:t>
            </a:r>
            <a:r>
              <a:rPr kumimoji="1" lang="zh-CN" altLang="en-US" dirty="0"/>
              <a:t> </a:t>
            </a:r>
            <a:r>
              <a:rPr kumimoji="1" lang="en-US" altLang="zh-CN" dirty="0"/>
              <a:t>TLB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Cache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1150" y="1561356"/>
            <a:ext cx="85217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82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Exokernel Principles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Autofit/>
          </a:bodyPr>
          <a:lstStyle/>
          <a:p>
            <a:r>
              <a:rPr kumimoji="1" lang="en-US" altLang="zh-CN" sz="2000" b="1" dirty="0">
                <a:solidFill>
                  <a:schemeClr val="accent2"/>
                </a:solidFill>
              </a:rPr>
              <a:t>Separate resource protection and management</a:t>
            </a:r>
          </a:p>
          <a:p>
            <a:pPr lvl="1"/>
            <a:r>
              <a:rPr kumimoji="1" lang="en-US" altLang="zh-CN" sz="1800" dirty="0"/>
              <a:t>Exokernel and </a:t>
            </a:r>
            <a:r>
              <a:rPr kumimoji="1" lang="en-US" altLang="zh-CN" sz="1800" dirty="0" err="1"/>
              <a:t>libOSes</a:t>
            </a:r>
            <a:endParaRPr kumimoji="1" lang="en-US" altLang="zh-CN" sz="1800" dirty="0"/>
          </a:p>
          <a:p>
            <a:pPr lvl="1"/>
            <a:r>
              <a:rPr kumimoji="1" lang="en-US" altLang="zh-CN" sz="1800" dirty="0"/>
              <a:t>Minimum resource management as required by protection (allocation, revocation etc.)</a:t>
            </a:r>
          </a:p>
          <a:p>
            <a:r>
              <a:rPr kumimoji="1" lang="en-US" altLang="zh-CN" sz="2000" b="1" dirty="0">
                <a:solidFill>
                  <a:schemeClr val="accent2"/>
                </a:solidFill>
              </a:rPr>
              <a:t>Expose allocation</a:t>
            </a:r>
          </a:p>
          <a:p>
            <a:pPr lvl="1"/>
            <a:r>
              <a:rPr kumimoji="1" lang="en-US" altLang="zh-CN" sz="1800" dirty="0"/>
              <a:t>Applications allocate resources</a:t>
            </a:r>
          </a:p>
          <a:p>
            <a:pPr lvl="1"/>
            <a:r>
              <a:rPr kumimoji="1" lang="en-US" altLang="zh-CN" sz="1800" dirty="0"/>
              <a:t>Kernel allows the allocation requests</a:t>
            </a:r>
          </a:p>
        </p:txBody>
      </p:sp>
    </p:spTree>
    <p:extLst>
      <p:ext uri="{BB962C8B-B14F-4D97-AF65-F5344CB8AC3E}">
        <p14:creationId xmlns:p14="http://schemas.microsoft.com/office/powerpoint/2010/main" val="1417572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Exokernel Principles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Autofit/>
          </a:bodyPr>
          <a:lstStyle/>
          <a:p>
            <a:r>
              <a:rPr kumimoji="1" lang="en-US" altLang="zh-CN" sz="2000" b="1" dirty="0">
                <a:solidFill>
                  <a:schemeClr val="accent2"/>
                </a:solidFill>
              </a:rPr>
              <a:t>Expose names</a:t>
            </a:r>
          </a:p>
          <a:p>
            <a:pPr lvl="1"/>
            <a:r>
              <a:rPr kumimoji="1" lang="en-US" altLang="zh-CN" sz="1800" dirty="0" err="1"/>
              <a:t>Exokernels</a:t>
            </a:r>
            <a:r>
              <a:rPr kumimoji="1" lang="en-US" altLang="zh-CN" sz="1800" dirty="0"/>
              <a:t> use physical names wherever possible</a:t>
            </a:r>
          </a:p>
          <a:p>
            <a:r>
              <a:rPr kumimoji="1" lang="en-US" altLang="zh-CN" sz="2000" b="1" dirty="0">
                <a:solidFill>
                  <a:schemeClr val="accent2"/>
                </a:solidFill>
              </a:rPr>
              <a:t>Expose revocation</a:t>
            </a:r>
          </a:p>
          <a:p>
            <a:pPr lvl="1"/>
            <a:r>
              <a:rPr kumimoji="1" lang="en-US" altLang="zh-CN" sz="1800" dirty="0"/>
              <a:t>Let application choose which instance of resource is to give up</a:t>
            </a:r>
          </a:p>
          <a:p>
            <a:r>
              <a:rPr kumimoji="1" lang="en-US" altLang="zh-CN" sz="2000" b="1" dirty="0">
                <a:solidFill>
                  <a:schemeClr val="accent2"/>
                </a:solidFill>
              </a:rPr>
              <a:t>Expose information</a:t>
            </a:r>
          </a:p>
          <a:p>
            <a:pPr lvl="1"/>
            <a:r>
              <a:rPr kumimoji="1" lang="en-US" altLang="zh-CN" sz="1800" dirty="0"/>
              <a:t>Expose all system info and collect data that application can not easily derive locally</a:t>
            </a:r>
          </a:p>
          <a:p>
            <a:pPr marL="0" indent="0">
              <a:buNone/>
            </a:pP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50606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Exokernel:</a:t>
            </a:r>
            <a:r>
              <a:rPr kumimoji="1" lang="zh-CN" altLang="en-US" dirty="0"/>
              <a:t> </a:t>
            </a:r>
            <a:r>
              <a:rPr kumimoji="1" lang="en-US" altLang="zh-CN" dirty="0"/>
              <a:t>Benefits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400" dirty="0"/>
              <a:t>Exposing kernel data structure</a:t>
            </a:r>
          </a:p>
          <a:p>
            <a:pPr lvl="1"/>
            <a:r>
              <a:rPr kumimoji="1" lang="en-US" altLang="zh-CN" sz="2000" dirty="0"/>
              <a:t>Can be accessed without system call overhead</a:t>
            </a:r>
          </a:p>
          <a:p>
            <a:r>
              <a:rPr kumimoji="1" lang="en-US" altLang="zh-CN" sz="2400" dirty="0"/>
              <a:t>Flexibility</a:t>
            </a:r>
          </a:p>
          <a:p>
            <a:pPr lvl="1"/>
            <a:r>
              <a:rPr kumimoji="1" lang="en-US" altLang="zh-CN" sz="2000" dirty="0" err="1"/>
              <a:t>libOSes</a:t>
            </a:r>
            <a:r>
              <a:rPr kumimoji="1" lang="en-US" altLang="zh-CN" sz="2000" dirty="0"/>
              <a:t> can be modified and debugged more easily</a:t>
            </a:r>
          </a:p>
          <a:p>
            <a:pPr lvl="1"/>
            <a:r>
              <a:rPr kumimoji="1" lang="en-US" altLang="zh-CN" sz="2000" dirty="0"/>
              <a:t>"Edit, compile, debug" cycle of applications is considerably faster than the "edit, compile, reboot, debug" cycle of kernel</a:t>
            </a:r>
          </a:p>
          <a:p>
            <a:r>
              <a:rPr kumimoji="1" lang="en-US" altLang="zh-CN" sz="2400" dirty="0"/>
              <a:t>Performance</a:t>
            </a:r>
          </a:p>
          <a:p>
            <a:pPr lvl="1"/>
            <a:r>
              <a:rPr kumimoji="1" lang="en-US" altLang="zh-CN" sz="2000" dirty="0"/>
              <a:t>Aggressive applications may gain speed up to </a:t>
            </a:r>
            <a:r>
              <a:rPr kumimoji="1" lang="en-US" altLang="zh-CN" sz="2000" b="1" dirty="0">
                <a:solidFill>
                  <a:schemeClr val="accent2"/>
                </a:solidFill>
              </a:rPr>
              <a:t>10x</a:t>
            </a:r>
          </a:p>
        </p:txBody>
      </p:sp>
    </p:spTree>
    <p:extLst>
      <p:ext uri="{BB962C8B-B14F-4D97-AF65-F5344CB8AC3E}">
        <p14:creationId xmlns:p14="http://schemas.microsoft.com/office/powerpoint/2010/main" val="261234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Exokernel:</a:t>
            </a:r>
            <a:r>
              <a:rPr kumimoji="1" lang="zh-CN" altLang="en-US" dirty="0"/>
              <a:t> </a:t>
            </a:r>
            <a:r>
              <a:rPr kumimoji="1" lang="en-US" altLang="zh-CN" dirty="0"/>
              <a:t>Drawbacks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rmAutofit/>
          </a:bodyPr>
          <a:lstStyle/>
          <a:p>
            <a:r>
              <a:rPr kumimoji="1" lang="en-US" altLang="zh-CN" sz="1800" dirty="0"/>
              <a:t>Exokernel interface design is not simple</a:t>
            </a:r>
          </a:p>
          <a:p>
            <a:pPr lvl="1"/>
            <a:r>
              <a:rPr kumimoji="1" lang="en-US" altLang="zh-CN" sz="1600" dirty="0"/>
              <a:t>Most of the major </a:t>
            </a:r>
            <a:r>
              <a:rPr kumimoji="1" lang="en-US" altLang="zh-CN" sz="1600" dirty="0" err="1"/>
              <a:t>Exokernel</a:t>
            </a:r>
            <a:r>
              <a:rPr kumimoji="1" lang="en-US" altLang="zh-CN" sz="1600" dirty="0"/>
              <a:t> interfaces have gone through multiple designs over several years</a:t>
            </a:r>
          </a:p>
          <a:p>
            <a:r>
              <a:rPr kumimoji="1" lang="en-US" altLang="zh-CN" sz="1800" dirty="0"/>
              <a:t>The ease of creation and mixing of </a:t>
            </a:r>
            <a:r>
              <a:rPr kumimoji="1" lang="en-US" altLang="zh-CN" sz="1800" dirty="0" err="1"/>
              <a:t>libOSes</a:t>
            </a:r>
            <a:r>
              <a:rPr kumimoji="1" lang="en-US" altLang="zh-CN" sz="1800" dirty="0"/>
              <a:t> could lead to code messes </a:t>
            </a:r>
          </a:p>
          <a:p>
            <a:pPr lvl="1"/>
            <a:r>
              <a:rPr kumimoji="1" lang="en-US" altLang="zh-CN" sz="1600" dirty="0"/>
              <a:t>nightmare for maintenance coders and system administrators</a:t>
            </a:r>
          </a:p>
          <a:p>
            <a:r>
              <a:rPr kumimoji="1" lang="en-US" altLang="zh-CN" sz="1800" dirty="0"/>
              <a:t>It is theoretically possible to provide </a:t>
            </a:r>
            <a:r>
              <a:rPr kumimoji="1" lang="en-US" altLang="zh-CN" sz="1800" dirty="0" err="1"/>
              <a:t>libOSes</a:t>
            </a:r>
            <a:r>
              <a:rPr kumimoji="1" lang="en-US" altLang="zh-CN" sz="1800" dirty="0"/>
              <a:t> that enable applications to run simultaneously on the same system, that would also mean different look &amp; feels for each of them</a:t>
            </a:r>
          </a:p>
          <a:p>
            <a:pPr lvl="1"/>
            <a:r>
              <a:rPr kumimoji="1" lang="en-US" altLang="zh-CN" sz="1400" dirty="0"/>
              <a:t>Different </a:t>
            </a:r>
            <a:r>
              <a:rPr kumimoji="1" lang="en-US" altLang="zh-CN" sz="1400" dirty="0" err="1"/>
              <a:t>libOSes</a:t>
            </a:r>
            <a:r>
              <a:rPr kumimoji="1" lang="en-US" altLang="zh-CN" sz="1400" dirty="0"/>
              <a:t> may have varying levels of compatibility and interoperability </a:t>
            </a:r>
          </a:p>
          <a:p>
            <a:pPr lvl="1"/>
            <a:r>
              <a:rPr kumimoji="1" lang="en-US" altLang="zh-CN" sz="1400" dirty="0"/>
              <a:t>Poorly chosen abstractions may cause lose of information</a:t>
            </a:r>
          </a:p>
          <a:p>
            <a:pPr lvl="1"/>
            <a:r>
              <a:rPr kumimoji="1" lang="en-US" altLang="zh-CN" sz="1400" dirty="0"/>
              <a:t>Self-paging </a:t>
            </a:r>
            <a:r>
              <a:rPr kumimoji="1" lang="en-US" altLang="zh-CN" sz="1400" dirty="0" err="1"/>
              <a:t>libOSes</a:t>
            </a:r>
            <a:r>
              <a:rPr kumimoji="1" lang="en-US" altLang="zh-CN" sz="1400" dirty="0"/>
              <a:t> is difficult</a:t>
            </a:r>
          </a:p>
        </p:txBody>
      </p:sp>
    </p:spTree>
    <p:extLst>
      <p:ext uri="{BB962C8B-B14F-4D97-AF65-F5344CB8AC3E}">
        <p14:creationId xmlns:p14="http://schemas.microsoft.com/office/powerpoint/2010/main" val="3931783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Criticisms of Exokernel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Customer-Support:</a:t>
            </a:r>
          </a:p>
          <a:p>
            <a:pPr lvl="1"/>
            <a:r>
              <a:rPr kumimoji="1" lang="en-US" altLang="zh-CN" dirty="0"/>
              <a:t>"</a:t>
            </a:r>
            <a:r>
              <a:rPr kumimoji="1" lang="en-US" altLang="zh-CN" i="1" dirty="0"/>
              <a:t>Extensibility has its problems. For example, it makes the customer-support issues a lot more complicated, because you no longer know which OS each of your customers is running</a:t>
            </a:r>
            <a:r>
              <a:rPr kumimoji="1" lang="en-US" altLang="zh-CN" dirty="0"/>
              <a:t>" (</a:t>
            </a:r>
            <a:r>
              <a:rPr kumimoji="1" lang="en-US" altLang="zh-CN" dirty="0" err="1"/>
              <a:t>Milojicic</a:t>
            </a:r>
            <a:r>
              <a:rPr kumimoji="1" lang="en-US" altLang="zh-CN" dirty="0"/>
              <a:t>, 1999).</a:t>
            </a:r>
          </a:p>
        </p:txBody>
      </p:sp>
    </p:spTree>
    <p:extLst>
      <p:ext uri="{BB962C8B-B14F-4D97-AF65-F5344CB8AC3E}">
        <p14:creationId xmlns:p14="http://schemas.microsoft.com/office/powerpoint/2010/main" val="2625821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6CEDF-3633-3C4D-8A66-87C6E848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LibOS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1D54DB-7A74-6A4B-B602-2F3092799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Use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Linux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libOS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or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unikernel</a:t>
            </a:r>
            <a:endParaRPr kumimoji="1" lang="en-US" altLang="zh-CN" sz="2400" dirty="0"/>
          </a:p>
          <a:p>
            <a:pPr lvl="1"/>
            <a:r>
              <a:rPr kumimoji="1" lang="en-US" altLang="zh-CN" sz="2000" dirty="0"/>
              <a:t>E.g.,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LKL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Linux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kernel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library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(</a:t>
            </a:r>
            <a:r>
              <a:rPr lang="en" altLang="zh-CN" sz="1600" dirty="0">
                <a:hlinkClick r:id="rId2"/>
              </a:rPr>
              <a:t>https://github.com/lkl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/>
              <a:t>Change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system</a:t>
            </a:r>
            <a:r>
              <a:rPr lang="zh-CN" altLang="en-US" sz="2000" dirty="0"/>
              <a:t> </a:t>
            </a:r>
            <a:r>
              <a:rPr lang="en-US" altLang="zh-CN" sz="2000" dirty="0"/>
              <a:t>calls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function</a:t>
            </a:r>
            <a:r>
              <a:rPr lang="zh-CN" altLang="en-US" sz="2000" dirty="0"/>
              <a:t> </a:t>
            </a:r>
            <a:r>
              <a:rPr lang="en-US" altLang="zh-CN" sz="2000" dirty="0"/>
              <a:t>calls</a:t>
            </a:r>
          </a:p>
          <a:p>
            <a:pPr lvl="1"/>
            <a:r>
              <a:rPr kumimoji="1" lang="en-US" altLang="zh-CN" sz="2000" dirty="0"/>
              <a:t>Offer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certain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compatibility,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avoid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re-implementation</a:t>
            </a:r>
          </a:p>
          <a:p>
            <a:r>
              <a:rPr kumimoji="1" lang="en-US" altLang="zh-CN" sz="2400" dirty="0"/>
              <a:t>New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problems</a:t>
            </a:r>
          </a:p>
          <a:p>
            <a:pPr lvl="1"/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Linux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suitable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serve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libOS</a:t>
            </a:r>
            <a:r>
              <a:rPr kumimoji="1" lang="en-US" altLang="zh-CN" sz="2000" dirty="0"/>
              <a:t>/</a:t>
            </a:r>
            <a:r>
              <a:rPr kumimoji="1" lang="en-US" altLang="zh-CN" sz="2000" dirty="0" err="1"/>
              <a:t>unikernel</a:t>
            </a:r>
            <a:r>
              <a:rPr kumimoji="1" lang="zh-CN" altLang="en-US" sz="2000" dirty="0"/>
              <a:t>？</a:t>
            </a:r>
            <a:endParaRPr kumimoji="1" lang="en-US" altLang="zh-CN" sz="2000" dirty="0"/>
          </a:p>
          <a:p>
            <a:pPr lvl="1"/>
            <a:r>
              <a:rPr kumimoji="1" lang="en-US" altLang="zh-CN" sz="2000" dirty="0"/>
              <a:t>How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handle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fork()?</a:t>
            </a:r>
          </a:p>
          <a:p>
            <a:pPr lvl="1"/>
            <a:r>
              <a:rPr kumimoji="1" lang="en-US" altLang="zh-CN" sz="2000" dirty="0"/>
              <a:t>Still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research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stage</a:t>
            </a:r>
            <a:endParaRPr kumimoji="1"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AA3F18-A781-3645-A075-E61A9067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86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Previously on CSP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KISS in kernel</a:t>
            </a:r>
          </a:p>
          <a:p>
            <a:pPr lvl="1"/>
            <a:r>
              <a:rPr lang="en-US" altLang="zh-CN" dirty="0"/>
              <a:t>Case: micro-kernel VS. monolithic kernel</a:t>
            </a:r>
          </a:p>
          <a:p>
            <a:pPr lvl="1"/>
            <a:r>
              <a:rPr lang="en-US" altLang="zh-CN" dirty="0"/>
              <a:t>Case: </a:t>
            </a:r>
            <a:r>
              <a:rPr lang="en-US" altLang="zh-CN" dirty="0" err="1"/>
              <a:t>Exokernel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1445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/>
              <a:t>Exokernel Architecture:</a:t>
            </a:r>
          </a:p>
          <a:p>
            <a:pPr lvl="1"/>
            <a:r>
              <a:rPr kumimoji="1" lang="en-US" altLang="zh-CN" dirty="0"/>
              <a:t>Goal: safe application control of all resources</a:t>
            </a:r>
          </a:p>
          <a:p>
            <a:pPr lvl="1"/>
            <a:r>
              <a:rPr kumimoji="1" lang="en-US" altLang="zh-CN" dirty="0"/>
              <a:t>How: by separating resource management from protection</a:t>
            </a:r>
          </a:p>
          <a:p>
            <a:r>
              <a:rPr kumimoji="1" lang="en-US" altLang="zh-CN" dirty="0"/>
              <a:t>Results found promising:</a:t>
            </a:r>
          </a:p>
          <a:p>
            <a:pPr lvl="1"/>
            <a:r>
              <a:rPr kumimoji="1" lang="en-US" altLang="zh-CN" dirty="0"/>
              <a:t>Unmodified applications run same or </a:t>
            </a:r>
            <a:r>
              <a:rPr kumimoji="1" lang="en-US" altLang="zh-CN" b="1" dirty="0">
                <a:solidFill>
                  <a:schemeClr val="accent2"/>
                </a:solidFill>
              </a:rPr>
              <a:t>4x</a:t>
            </a:r>
            <a:r>
              <a:rPr kumimoji="1" lang="en-US" altLang="zh-CN" dirty="0"/>
              <a:t> better</a:t>
            </a:r>
          </a:p>
          <a:p>
            <a:pPr lvl="1"/>
            <a:r>
              <a:rPr kumimoji="1" lang="en-US" altLang="zh-CN" dirty="0"/>
              <a:t>Customized applications can run up to </a:t>
            </a:r>
            <a:r>
              <a:rPr kumimoji="1" lang="en-US" altLang="zh-CN" b="1" dirty="0">
                <a:solidFill>
                  <a:schemeClr val="accent2"/>
                </a:solidFill>
              </a:rPr>
              <a:t>8x</a:t>
            </a:r>
            <a:r>
              <a:rPr kumimoji="1" lang="en-US" altLang="zh-CN" dirty="0"/>
              <a:t> better</a:t>
            </a:r>
          </a:p>
          <a:p>
            <a:pPr lvl="1"/>
            <a:r>
              <a:rPr kumimoji="1" lang="en-US" altLang="zh-CN" dirty="0"/>
              <a:t>Global performance is similarly good like UNIX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394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D78C8F1-0AA9-DE45-B5DA-E14C677B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Multi-Kernel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420C6A-F83B-9841-9EC7-6693217C7A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467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DA6C6-4C26-4246-A3AC-18AA02C58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err="1"/>
              <a:t>Multikernel</a:t>
            </a:r>
            <a:endParaRPr kumimoji="1"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84DE7A-7DB4-E24F-B72E-71715225F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Multicore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Heterogenous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cores</a:t>
            </a:r>
          </a:p>
          <a:p>
            <a:pPr lvl="1"/>
            <a:r>
              <a:rPr kumimoji="1" lang="en-US" altLang="zh-CN" sz="2000" dirty="0"/>
              <a:t>OS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maintains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many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shared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status</a:t>
            </a:r>
          </a:p>
          <a:p>
            <a:pPr lvl="2"/>
            <a:r>
              <a:rPr kumimoji="1" lang="en-US" altLang="zh-CN" sz="1800" dirty="0"/>
              <a:t>Cache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coherence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becomes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harder</a:t>
            </a:r>
          </a:p>
          <a:p>
            <a:pPr lvl="2"/>
            <a:r>
              <a:rPr kumimoji="1" lang="en-US" altLang="zh-CN" sz="1800" dirty="0"/>
              <a:t>Scalability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issues: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more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cores,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less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performance</a:t>
            </a:r>
          </a:p>
          <a:p>
            <a:pPr lvl="1"/>
            <a:r>
              <a:rPr kumimoji="1" lang="en-US" altLang="zh-CN" sz="2000" dirty="0"/>
              <a:t>More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smart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devices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like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GPU</a:t>
            </a:r>
          </a:p>
          <a:p>
            <a:pPr lvl="2"/>
            <a:r>
              <a:rPr kumimoji="1" lang="en-US" altLang="zh-CN" sz="1800" dirty="0"/>
              <a:t>Each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device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has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its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own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core</a:t>
            </a:r>
          </a:p>
          <a:p>
            <a:pPr lvl="2"/>
            <a:r>
              <a:rPr kumimoji="1" lang="en-US" altLang="zh-CN" sz="1800" dirty="0"/>
              <a:t>Connected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with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PCIe,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long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latency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and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poor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throughput</a:t>
            </a:r>
          </a:p>
          <a:p>
            <a:pPr lvl="2"/>
            <a:r>
              <a:rPr kumimoji="1" lang="en-US" altLang="zh-CN" sz="1800" dirty="0"/>
              <a:t>Connected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with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system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bus,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e.g.,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SoC</a:t>
            </a:r>
            <a:r>
              <a:rPr kumimoji="1" lang="zh-CN" altLang="en-US" sz="1800" dirty="0"/>
              <a:t>（</a:t>
            </a:r>
            <a:r>
              <a:rPr kumimoji="1" lang="en-US" altLang="zh-CN" sz="1800" dirty="0"/>
              <a:t>System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Chip</a:t>
            </a:r>
            <a:r>
              <a:rPr kumimoji="1" lang="zh-CN" altLang="en-US" sz="1800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FA7DBE-F42D-5149-98E1-F8027591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80CEA1E-E6F1-EB48-93B4-5CD4065F6684}"/>
              </a:ext>
            </a:extLst>
          </p:cNvPr>
          <p:cNvSpPr/>
          <p:nvPr/>
        </p:nvSpPr>
        <p:spPr>
          <a:xfrm>
            <a:off x="6553200" y="841276"/>
            <a:ext cx="1800200" cy="18002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D6B82E-38B5-8246-9433-3B17C904766D}"/>
              </a:ext>
            </a:extLst>
          </p:cNvPr>
          <p:cNvSpPr/>
          <p:nvPr/>
        </p:nvSpPr>
        <p:spPr>
          <a:xfrm>
            <a:off x="6803682" y="1076494"/>
            <a:ext cx="584448" cy="5844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CPU</a:t>
            </a:r>
            <a:endParaRPr kumimoji="1"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8FB311-1BD5-3B48-A2E1-34C2BFC1F09C}"/>
              </a:ext>
            </a:extLst>
          </p:cNvPr>
          <p:cNvSpPr/>
          <p:nvPr/>
        </p:nvSpPr>
        <p:spPr>
          <a:xfrm>
            <a:off x="7524045" y="1076494"/>
            <a:ext cx="584448" cy="5844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CPU</a:t>
            </a:r>
            <a:endParaRPr kumimoji="1"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EABF3D-506B-E047-A5CC-47866CC6A8DA}"/>
              </a:ext>
            </a:extLst>
          </p:cNvPr>
          <p:cNvSpPr/>
          <p:nvPr/>
        </p:nvSpPr>
        <p:spPr>
          <a:xfrm>
            <a:off x="6803682" y="1852767"/>
            <a:ext cx="584448" cy="58444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GPU</a:t>
            </a:r>
            <a:endParaRPr kumimoji="1"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B244A5-7E17-D449-89CE-D0F9E13DD104}"/>
              </a:ext>
            </a:extLst>
          </p:cNvPr>
          <p:cNvSpPr/>
          <p:nvPr/>
        </p:nvSpPr>
        <p:spPr>
          <a:xfrm>
            <a:off x="7524045" y="1860717"/>
            <a:ext cx="584448" cy="58444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NPU</a:t>
            </a:r>
            <a:endParaRPr kumimoji="1"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21DB1F-663C-554C-9A51-B41EE413B3C3}"/>
              </a:ext>
            </a:extLst>
          </p:cNvPr>
          <p:cNvSpPr/>
          <p:nvPr/>
        </p:nvSpPr>
        <p:spPr>
          <a:xfrm>
            <a:off x="6575107" y="452349"/>
            <a:ext cx="17782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b="1" dirty="0"/>
              <a:t>System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on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Chip</a:t>
            </a:r>
            <a:endParaRPr lang="zh-CN" altLang="en-US" sz="16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A6A2D5-7DBA-0B42-8BEC-C24944087ACC}"/>
              </a:ext>
            </a:extLst>
          </p:cNvPr>
          <p:cNvSpPr/>
          <p:nvPr/>
        </p:nvSpPr>
        <p:spPr>
          <a:xfrm>
            <a:off x="7524045" y="3937620"/>
            <a:ext cx="584448" cy="58444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GPU</a:t>
            </a:r>
            <a:endParaRPr kumimoji="1" lang="zh-CN" altLang="en-US" sz="1400" dirty="0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867CF6D-4B14-7E44-95C6-4A9D5E1923C8}"/>
              </a:ext>
            </a:extLst>
          </p:cNvPr>
          <p:cNvCxnSpPr>
            <a:endCxn id="12" idx="0"/>
          </p:cNvCxnSpPr>
          <p:nvPr/>
        </p:nvCxnSpPr>
        <p:spPr>
          <a:xfrm>
            <a:off x="7816269" y="2636990"/>
            <a:ext cx="0" cy="130063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95A55A68-2E33-C842-9671-4FEE554CD438}"/>
              </a:ext>
            </a:extLst>
          </p:cNvPr>
          <p:cNvSpPr/>
          <p:nvPr/>
        </p:nvSpPr>
        <p:spPr>
          <a:xfrm>
            <a:off x="7797653" y="3123754"/>
            <a:ext cx="17782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b="1" dirty="0"/>
              <a:t>PCIe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99152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DA6C6-4C26-4246-A3AC-18AA02C58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Multikernel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84DE7A-7DB4-E24F-B72E-71715225F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 err="1"/>
              <a:t>Multikernel's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idea</a:t>
            </a:r>
          </a:p>
          <a:p>
            <a:pPr lvl="1"/>
            <a:r>
              <a:rPr kumimoji="1" lang="en-US" altLang="zh-CN" sz="1800" dirty="0"/>
              <a:t>The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default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configuration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is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partitioning,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not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sharing</a:t>
            </a:r>
          </a:p>
          <a:p>
            <a:pPr lvl="1"/>
            <a:r>
              <a:rPr kumimoji="1" lang="en-US" altLang="zh-CN" sz="1800" dirty="0"/>
              <a:t>Maintaining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multiple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copies,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instead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one</a:t>
            </a:r>
          </a:p>
          <a:p>
            <a:pPr lvl="1"/>
            <a:r>
              <a:rPr kumimoji="1" lang="en-US" altLang="zh-CN" sz="1800" dirty="0"/>
              <a:t>Explicit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communication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between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different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cores</a:t>
            </a:r>
          </a:p>
          <a:p>
            <a:r>
              <a:rPr kumimoji="1" lang="en-US" altLang="zh-CN" sz="2000" dirty="0" err="1"/>
              <a:t>Multikernel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design</a:t>
            </a:r>
          </a:p>
          <a:p>
            <a:pPr lvl="1"/>
            <a:r>
              <a:rPr kumimoji="1" lang="en-US" altLang="zh-CN" sz="1800" dirty="0"/>
              <a:t>One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kernel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per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core</a:t>
            </a:r>
          </a:p>
          <a:p>
            <a:pPr lvl="2"/>
            <a:r>
              <a:rPr kumimoji="1" lang="en-US" altLang="zh-CN" sz="1400" dirty="0"/>
              <a:t>Including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CPU,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GPU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etc.</a:t>
            </a:r>
          </a:p>
          <a:p>
            <a:pPr lvl="1"/>
            <a:r>
              <a:rPr kumimoji="1" lang="en-US" altLang="zh-CN" sz="1800" dirty="0"/>
              <a:t>OS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works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distributed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system</a:t>
            </a:r>
          </a:p>
          <a:p>
            <a:pPr lvl="1"/>
            <a:r>
              <a:rPr kumimoji="1" lang="en-US" altLang="zh-CN" sz="1800" dirty="0"/>
              <a:t>Applications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still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run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OS</a:t>
            </a:r>
            <a:endParaRPr kumimoji="1"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FA7DBE-F42D-5149-98E1-F8027591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855E50-8BD5-4D40-BD78-7CC2BF722D9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6890" y="2929508"/>
            <a:ext cx="4510906" cy="203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19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472D9-F17B-9A43-8B22-25DF56D5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Barrelfish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Multikernel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A11C8-4280-C14D-A51F-FCAAB83D8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Barrelfish</a:t>
            </a:r>
            <a:r>
              <a:rPr kumimoji="1" lang="zh-CN" altLang="en-US" dirty="0"/>
              <a:t> </a:t>
            </a:r>
            <a:r>
              <a:rPr kumimoji="1" lang="en-US" altLang="zh-CN" dirty="0"/>
              <a:t>OS</a:t>
            </a:r>
          </a:p>
          <a:p>
            <a:pPr lvl="1"/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ETH</a:t>
            </a:r>
            <a:r>
              <a:rPr kumimoji="1" lang="zh-CN" altLang="en-US" dirty="0"/>
              <a:t> </a:t>
            </a:r>
            <a:r>
              <a:rPr kumimoji="1" lang="en-US" altLang="zh-CN" dirty="0"/>
              <a:t>Zurich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MSR</a:t>
            </a:r>
          </a:p>
          <a:p>
            <a:pPr lvl="1"/>
            <a:r>
              <a:rPr kumimoji="1" lang="en-US" altLang="zh-CN" dirty="0"/>
              <a:t>Support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heterogenous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CPU</a:t>
            </a:r>
          </a:p>
          <a:p>
            <a:pPr lvl="1"/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message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CPU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devices</a:t>
            </a:r>
          </a:p>
          <a:p>
            <a:pPr lvl="1"/>
            <a:r>
              <a:rPr kumimoji="1" lang="en-US" altLang="zh-CN" dirty="0"/>
              <a:t>Around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10,000</a:t>
            </a:r>
            <a:r>
              <a:rPr kumimoji="1" lang="zh-CN" altLang="en-US" dirty="0"/>
              <a:t> </a:t>
            </a:r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500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assembly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DD3FDF-1758-224D-BFF4-B9C63694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2F0300-CEAF-6042-A516-DA7C46BA829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5884" y="189176"/>
            <a:ext cx="208823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46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091DB48-24C5-0648-B283-E642DC9015E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8911" y="165492"/>
            <a:ext cx="4443831" cy="548613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7363722-E605-2141-89E8-04996D7F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err="1"/>
              <a:t>Barrelfish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Structure</a:t>
            </a:r>
            <a:endParaRPr kumimoji="1"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89D7A0-44A7-7040-A032-43405AC20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1800" dirty="0"/>
              <a:t>Kernel: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Per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core</a:t>
            </a:r>
          </a:p>
          <a:p>
            <a:pPr lvl="1"/>
            <a:r>
              <a:rPr kumimoji="1" lang="en-US" altLang="zh-CN" sz="1600" dirty="0"/>
              <a:t>Like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CPU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driver,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adapt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to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different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CPUs</a:t>
            </a:r>
          </a:p>
          <a:p>
            <a:pPr lvl="1"/>
            <a:r>
              <a:rPr kumimoji="1" lang="en-US" altLang="zh-CN" sz="1600" dirty="0"/>
              <a:t>System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call,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interrupt/exception</a:t>
            </a:r>
          </a:p>
          <a:p>
            <a:pPr lvl="1"/>
            <a:r>
              <a:rPr kumimoji="1" lang="en-US" altLang="zh-CN" sz="1600" dirty="0"/>
              <a:t>Event-driven,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single-thread</a:t>
            </a:r>
          </a:p>
          <a:p>
            <a:pPr lvl="1"/>
            <a:r>
              <a:rPr kumimoji="1" lang="en-US" altLang="zh-CN" sz="1600" dirty="0"/>
              <a:t>Uninterruptable</a:t>
            </a:r>
          </a:p>
          <a:p>
            <a:pPr lvl="1"/>
            <a:r>
              <a:rPr kumimoji="1" lang="en-US" altLang="zh-CN" sz="1600" dirty="0"/>
              <a:t>Schedules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runs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dispatcher</a:t>
            </a:r>
          </a:p>
          <a:p>
            <a:r>
              <a:rPr kumimoji="1" lang="en-US" altLang="zh-CN" sz="1800" dirty="0"/>
              <a:t>Dispatcher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(like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thread)</a:t>
            </a:r>
          </a:p>
          <a:p>
            <a:pPr lvl="1"/>
            <a:r>
              <a:rPr kumimoji="1" lang="en-US" altLang="zh-CN" sz="1600" dirty="0"/>
              <a:t>Multiple</a:t>
            </a:r>
            <a:r>
              <a:rPr kumimoji="1" lang="zh-CN" altLang="en-US" sz="1600" dirty="0"/>
              <a:t> </a:t>
            </a:r>
            <a:r>
              <a:rPr kumimoji="1" lang="en-US" altLang="zh-CN" sz="1600" dirty="0">
                <a:solidFill>
                  <a:schemeClr val="accent1"/>
                </a:solidFill>
              </a:rPr>
              <a:t>dispatcher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becomes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</a:t>
            </a:r>
            <a:r>
              <a:rPr kumimoji="1" lang="zh-CN" altLang="en-US" sz="1600" dirty="0"/>
              <a:t> </a:t>
            </a:r>
            <a:r>
              <a:rPr kumimoji="1" lang="en-US" altLang="zh-CN" sz="1600" dirty="0">
                <a:solidFill>
                  <a:schemeClr val="accent1"/>
                </a:solidFill>
              </a:rPr>
              <a:t>Domain</a:t>
            </a:r>
          </a:p>
          <a:p>
            <a:r>
              <a:rPr kumimoji="1" lang="en-US" altLang="zh-CN" sz="1800" dirty="0"/>
              <a:t>Domain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(like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process)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CFEA02-1EE0-8F4C-B3C1-CCB806D2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49BAFA-6961-0341-BBA2-2DBE8754F6B6}"/>
              </a:ext>
            </a:extLst>
          </p:cNvPr>
          <p:cNvSpPr/>
          <p:nvPr/>
        </p:nvSpPr>
        <p:spPr>
          <a:xfrm>
            <a:off x="457800" y="530870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http://www.barrelfish.org/documentation.html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48F572-1ABC-B846-B955-64487736FC4F}"/>
              </a:ext>
            </a:extLst>
          </p:cNvPr>
          <p:cNvSpPr txBox="1"/>
          <p:nvPr/>
        </p:nvSpPr>
        <p:spPr>
          <a:xfrm>
            <a:off x="6852222" y="1849388"/>
            <a:ext cx="18036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User-level</a:t>
            </a:r>
            <a:r>
              <a:rPr kumimoji="1" lang="zh-CN" altLang="en-US" sz="1000" dirty="0"/>
              <a:t> </a:t>
            </a:r>
            <a:r>
              <a:rPr kumimoji="1" lang="en-US" altLang="zh-CN" sz="1000" dirty="0"/>
              <a:t>Message</a:t>
            </a:r>
            <a:r>
              <a:rPr kumimoji="1" lang="zh-CN" altLang="en-US" sz="1000" dirty="0"/>
              <a:t> </a:t>
            </a:r>
            <a:r>
              <a:rPr kumimoji="1" lang="en-US" altLang="zh-CN" sz="1000" dirty="0"/>
              <a:t>Passing</a:t>
            </a:r>
            <a:endParaRPr kumimoji="1" lang="zh-CN" altLang="en-US" sz="1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ED8C59-4865-7E4E-B03E-A3888E844B63}"/>
              </a:ext>
            </a:extLst>
          </p:cNvPr>
          <p:cNvSpPr txBox="1"/>
          <p:nvPr/>
        </p:nvSpPr>
        <p:spPr>
          <a:xfrm>
            <a:off x="6852222" y="1222113"/>
            <a:ext cx="1824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/>
              <a:t>Local</a:t>
            </a:r>
            <a:r>
              <a:rPr kumimoji="1" lang="zh-CN" altLang="en-US" sz="1000" dirty="0"/>
              <a:t> </a:t>
            </a:r>
            <a:r>
              <a:rPr kumimoji="1" lang="en-US" altLang="zh-CN" sz="1000" dirty="0"/>
              <a:t>Message</a:t>
            </a:r>
            <a:r>
              <a:rPr kumimoji="1" lang="zh-CN" altLang="en-US" sz="1000" dirty="0"/>
              <a:t> </a:t>
            </a:r>
            <a:r>
              <a:rPr kumimoji="1" lang="en-US" altLang="zh-CN" sz="1000" dirty="0"/>
              <a:t>Passing</a:t>
            </a:r>
            <a:endParaRPr kumimoji="1" lang="zh-CN" altLang="en-US" sz="1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E3523D-3B1F-A44A-A4EE-2508F843E302}"/>
              </a:ext>
            </a:extLst>
          </p:cNvPr>
          <p:cNvSpPr txBox="1"/>
          <p:nvPr/>
        </p:nvSpPr>
        <p:spPr>
          <a:xfrm>
            <a:off x="5795766" y="337220"/>
            <a:ext cx="1824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/>
              <a:t>BOMP:</a:t>
            </a:r>
            <a:r>
              <a:rPr kumimoji="1" lang="zh-CN" altLang="en-US" sz="1000" dirty="0"/>
              <a:t> </a:t>
            </a:r>
            <a:r>
              <a:rPr kumimoji="1" lang="en-US" altLang="zh-CN" sz="1000" dirty="0" err="1"/>
              <a:t>Barrelfish</a:t>
            </a:r>
            <a:r>
              <a:rPr kumimoji="1" lang="zh-CN" altLang="en-US" sz="1000" dirty="0"/>
              <a:t> </a:t>
            </a:r>
            <a:r>
              <a:rPr kumimoji="1" lang="en-US" altLang="zh-CN" sz="1000" dirty="0"/>
              <a:t>OpenMP</a:t>
            </a:r>
            <a:endParaRPr kumimoji="1" lang="zh-CN" altLang="en-US" sz="1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3E6580-5136-2D4A-93FC-5C5CF52CF206}"/>
              </a:ext>
            </a:extLst>
          </p:cNvPr>
          <p:cNvSpPr txBox="1"/>
          <p:nvPr/>
        </p:nvSpPr>
        <p:spPr>
          <a:xfrm>
            <a:off x="4572000" y="3103903"/>
            <a:ext cx="1824234" cy="61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900" dirty="0"/>
              <a:t>SKB:</a:t>
            </a:r>
            <a:r>
              <a:rPr kumimoji="1" lang="zh-CN" altLang="en-US" sz="900" dirty="0"/>
              <a:t> </a:t>
            </a:r>
            <a:r>
              <a:rPr kumimoji="1" lang="en-US" altLang="zh-CN" sz="900" dirty="0"/>
              <a:t>System</a:t>
            </a:r>
            <a:r>
              <a:rPr kumimoji="1" lang="zh-CN" altLang="en-US" sz="900" dirty="0"/>
              <a:t> </a:t>
            </a:r>
            <a:br>
              <a:rPr kumimoji="1" lang="en-US" altLang="zh-CN" sz="900" dirty="0"/>
            </a:br>
            <a:r>
              <a:rPr kumimoji="1" lang="en-US" altLang="zh-CN" sz="900" dirty="0"/>
              <a:t>Knowledge</a:t>
            </a:r>
            <a:r>
              <a:rPr kumimoji="1" lang="zh-CN" altLang="en-US" sz="900" dirty="0"/>
              <a:t> </a:t>
            </a:r>
            <a:r>
              <a:rPr kumimoji="1" lang="en-US" altLang="zh-CN" sz="900" dirty="0"/>
              <a:t>Base</a:t>
            </a:r>
          </a:p>
          <a:p>
            <a:pPr>
              <a:lnSpc>
                <a:spcPct val="130000"/>
              </a:lnSpc>
            </a:pPr>
            <a:r>
              <a:rPr kumimoji="1" lang="zh-CN" altLang="en-US" sz="900" dirty="0"/>
              <a:t>类似 </a:t>
            </a:r>
            <a:r>
              <a:rPr kumimoji="1" lang="en-US" altLang="zh-CN" sz="900" dirty="0"/>
              <a:t>/proc</a:t>
            </a:r>
            <a:endParaRPr kumimoji="1"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531027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607DA-5B3B-0849-857C-EBFEED26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Popcorn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Linux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70972-2669-8F44-8B80-8166FFF03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/>
              <a:t>Support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multiple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architectures</a:t>
            </a:r>
          </a:p>
          <a:p>
            <a:pPr lvl="1"/>
            <a:r>
              <a:rPr kumimoji="1" lang="en-US" altLang="zh-CN" sz="2000" dirty="0"/>
              <a:t>ARM,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x86,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etc.</a:t>
            </a:r>
          </a:p>
          <a:p>
            <a:r>
              <a:rPr kumimoji="1" lang="en-US" altLang="zh-CN" sz="2000" dirty="0"/>
              <a:t>Multiple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Linux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kernel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replicas</a:t>
            </a:r>
          </a:p>
          <a:p>
            <a:pPr lvl="1"/>
            <a:r>
              <a:rPr kumimoji="1" lang="en-US" altLang="zh-CN" sz="2000" dirty="0"/>
              <a:t>With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same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code</a:t>
            </a:r>
          </a:p>
          <a:p>
            <a:pPr lvl="1"/>
            <a:r>
              <a:rPr kumimoji="1" lang="en-US" altLang="zh-CN" sz="2000" dirty="0"/>
              <a:t>One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replica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ISA</a:t>
            </a:r>
          </a:p>
          <a:p>
            <a:pPr lvl="1"/>
            <a:r>
              <a:rPr kumimoji="1" lang="en-US" altLang="zh-CN" sz="2000" dirty="0"/>
              <a:t>Offer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services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br>
              <a:rPr kumimoji="1" lang="en-US" altLang="zh-CN" sz="2000" dirty="0"/>
            </a:br>
            <a:r>
              <a:rPr kumimoji="1" lang="en-US" altLang="zh-CN" sz="2000" dirty="0"/>
              <a:t>same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time</a:t>
            </a:r>
            <a:endParaRPr kumimoji="1"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ACAD68-48DA-8947-AC3B-C6E43674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1A829E-5849-FC44-9099-D49967180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379" y="1196859"/>
            <a:ext cx="4788024" cy="344401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49FDB54-DC49-3048-A106-85A9A86AF1E4}"/>
              </a:ext>
            </a:extLst>
          </p:cNvPr>
          <p:cNvSpPr/>
          <p:nvPr/>
        </p:nvSpPr>
        <p:spPr>
          <a:xfrm>
            <a:off x="4267200" y="530648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2"/>
                </a:solidFill>
              </a:rPr>
              <a:t>http://</a:t>
            </a:r>
            <a:r>
              <a:rPr lang="en-US" altLang="zh-CN" sz="1400" dirty="0" err="1">
                <a:solidFill>
                  <a:schemeClr val="tx2"/>
                </a:solidFill>
              </a:rPr>
              <a:t>www.popcornlinux.org</a:t>
            </a:r>
            <a:r>
              <a:rPr lang="en-US" altLang="zh-CN" sz="1400" dirty="0">
                <a:solidFill>
                  <a:schemeClr val="tx2"/>
                </a:solidFill>
              </a:rPr>
              <a:t>/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8341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Flex-SC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en-US" altLang="zh-CN" dirty="0"/>
              <a:t>Flexible System Call Scheduling with Exception-Less System Calls,</a:t>
            </a:r>
            <a:r>
              <a:rPr lang="zh-CN" altLang="en-US" dirty="0"/>
              <a:t> </a:t>
            </a:r>
            <a:r>
              <a:rPr lang="en-US" altLang="zh-CN" dirty="0"/>
              <a:t>OSDI'10</a:t>
            </a:r>
          </a:p>
        </p:txBody>
      </p:sp>
    </p:spTree>
    <p:extLst>
      <p:ext uri="{BB962C8B-B14F-4D97-AF65-F5344CB8AC3E}">
        <p14:creationId xmlns:p14="http://schemas.microsoft.com/office/powerpoint/2010/main" val="161141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73324"/>
            <a:ext cx="7931224" cy="3960440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How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further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reduce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latency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syscall</a:t>
            </a:r>
            <a:r>
              <a:rPr kumimoji="1" lang="en-US" altLang="zh-CN" sz="2400" dirty="0"/>
              <a:t>?</a:t>
            </a:r>
            <a:endParaRPr kumimoji="1" lang="zh-CN" altLang="en-US" sz="2400" dirty="0"/>
          </a:p>
          <a:p>
            <a:pPr lvl="1"/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gettimeofday</a:t>
            </a:r>
            <a:r>
              <a:rPr kumimoji="1" lang="en-US" altLang="zh-CN" dirty="0"/>
              <a:t>()</a:t>
            </a:r>
            <a:endParaRPr kumimoji="1" lang="zh-CN" altLang="en-US" dirty="0"/>
          </a:p>
          <a:p>
            <a:r>
              <a:rPr kumimoji="1" lang="en-US" altLang="zh-CN" sz="2400" dirty="0"/>
              <a:t>Where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does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latency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from?</a:t>
            </a:r>
            <a:endParaRPr kumimoji="1" lang="zh-CN" altLang="en-US" sz="2400" dirty="0"/>
          </a:p>
          <a:p>
            <a:pPr lvl="1"/>
            <a:r>
              <a:rPr kumimoji="1" lang="en-US" altLang="zh-CN" dirty="0"/>
              <a:t>Mostly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switch</a:t>
            </a:r>
            <a:endParaRPr kumimoji="1" lang="zh-CN" altLang="en-US" dirty="0"/>
          </a:p>
          <a:p>
            <a:pPr lvl="2"/>
            <a:r>
              <a:rPr kumimoji="1" lang="en-US" altLang="zh-CN" sz="1600" dirty="0"/>
              <a:t>Save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restore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states</a:t>
            </a:r>
            <a:endParaRPr kumimoji="1" lang="zh-CN" altLang="en-US" sz="1600" dirty="0"/>
          </a:p>
          <a:p>
            <a:pPr lvl="2"/>
            <a:r>
              <a:rPr kumimoji="1" lang="en-US" altLang="zh-CN" sz="1600" dirty="0"/>
              <a:t>Privilege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checking</a:t>
            </a:r>
            <a:endParaRPr kumimoji="1" lang="zh-CN" altLang="en-US" sz="1600" dirty="0"/>
          </a:p>
          <a:p>
            <a:pPr lvl="1"/>
            <a:r>
              <a:rPr kumimoji="1" lang="en-US" altLang="zh-CN" dirty="0"/>
              <a:t>Cache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pollution</a:t>
            </a:r>
            <a:endParaRPr kumimoji="1" lang="zh-CN" altLang="en-US" dirty="0"/>
          </a:p>
          <a:p>
            <a:r>
              <a:rPr kumimoji="1" lang="en-US" altLang="zh-CN" sz="2400" dirty="0">
                <a:solidFill>
                  <a:schemeClr val="accent2"/>
                </a:solidFill>
              </a:rPr>
              <a:t>Could</a:t>
            </a:r>
            <a:r>
              <a:rPr kumimoji="1" lang="zh-CN" altLang="en-US" sz="2400" dirty="0">
                <a:solidFill>
                  <a:schemeClr val="accent2"/>
                </a:solidFill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</a:rPr>
              <a:t>we</a:t>
            </a:r>
            <a:r>
              <a:rPr kumimoji="1" lang="zh-CN" altLang="en-US" sz="2400" dirty="0">
                <a:solidFill>
                  <a:schemeClr val="accent2"/>
                </a:solidFill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</a:rPr>
              <a:t>do</a:t>
            </a:r>
            <a:r>
              <a:rPr kumimoji="1" lang="zh-CN" altLang="en-US" sz="2400" dirty="0">
                <a:solidFill>
                  <a:schemeClr val="accent2"/>
                </a:solidFill>
              </a:rPr>
              <a:t> </a:t>
            </a:r>
            <a:r>
              <a:rPr kumimoji="1" lang="en-US" altLang="zh-CN" sz="2400" dirty="0" err="1">
                <a:solidFill>
                  <a:schemeClr val="accent2"/>
                </a:solidFill>
              </a:rPr>
              <a:t>syscall</a:t>
            </a:r>
            <a:r>
              <a:rPr kumimoji="1" lang="zh-CN" altLang="en-US" sz="2400" dirty="0">
                <a:solidFill>
                  <a:schemeClr val="accent2"/>
                </a:solidFill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</a:rPr>
              <a:t>without</a:t>
            </a:r>
            <a:r>
              <a:rPr kumimoji="1" lang="zh-CN" altLang="en-US" sz="2400" dirty="0">
                <a:solidFill>
                  <a:schemeClr val="accent2"/>
                </a:solidFill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</a:rPr>
              <a:t>state</a:t>
            </a:r>
            <a:r>
              <a:rPr kumimoji="1" lang="zh-CN" altLang="en-US" sz="2400" dirty="0">
                <a:solidFill>
                  <a:schemeClr val="accent2"/>
                </a:solidFill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</a:rPr>
              <a:t>switching?</a:t>
            </a:r>
            <a:endParaRPr kumimoji="1" lang="zh-CN" alt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0018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Flexible System Call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New </a:t>
            </a:r>
            <a:r>
              <a:rPr lang="en-US" altLang="zh-CN" sz="2000" dirty="0" err="1"/>
              <a:t>syscall</a:t>
            </a:r>
            <a:r>
              <a:rPr lang="en-US" altLang="zh-CN" sz="2000" dirty="0"/>
              <a:t> mechanism – </a:t>
            </a:r>
            <a:r>
              <a:rPr lang="en-US" altLang="zh-CN" sz="2000" dirty="0">
                <a:solidFill>
                  <a:schemeClr val="accent2"/>
                </a:solidFill>
              </a:rPr>
              <a:t>Flexible System Call</a:t>
            </a:r>
          </a:p>
          <a:p>
            <a:pPr lvl="1"/>
            <a:r>
              <a:rPr lang="en-US" altLang="zh-CN" sz="1667" dirty="0"/>
              <a:t>Introduce</a:t>
            </a:r>
            <a:r>
              <a:rPr lang="zh-CN" altLang="en-US" sz="1667" dirty="0"/>
              <a:t> </a:t>
            </a:r>
            <a:r>
              <a:rPr lang="en-US" altLang="zh-CN" sz="1667" b="1" dirty="0">
                <a:solidFill>
                  <a:srgbClr val="0070C0"/>
                </a:solidFill>
              </a:rPr>
              <a:t>system call page</a:t>
            </a:r>
            <a:r>
              <a:rPr lang="zh-CN" altLang="en-US" sz="1667" b="1" dirty="0"/>
              <a:t> </a:t>
            </a:r>
            <a:r>
              <a:rPr lang="en-US" altLang="zh-CN" sz="1667" dirty="0"/>
              <a:t>that</a:t>
            </a:r>
            <a:r>
              <a:rPr lang="zh-CN" altLang="en-US" sz="1667" dirty="0"/>
              <a:t> </a:t>
            </a:r>
            <a:r>
              <a:rPr lang="en-US" altLang="zh-CN" sz="1667" dirty="0"/>
              <a:t>is</a:t>
            </a:r>
            <a:r>
              <a:rPr lang="zh-CN" altLang="en-US" sz="1667" dirty="0"/>
              <a:t> </a:t>
            </a:r>
            <a:r>
              <a:rPr lang="en-US" altLang="zh-CN" sz="1667" dirty="0"/>
              <a:t>shared</a:t>
            </a:r>
            <a:r>
              <a:rPr lang="zh-CN" altLang="en-US" sz="1667" dirty="0"/>
              <a:t> </a:t>
            </a:r>
            <a:r>
              <a:rPr lang="en-US" altLang="zh-CN" sz="1667" dirty="0"/>
              <a:t>by</a:t>
            </a:r>
            <a:r>
              <a:rPr lang="zh-CN" altLang="en-US" sz="1667" dirty="0"/>
              <a:t> </a:t>
            </a:r>
            <a:r>
              <a:rPr lang="en-US" altLang="zh-CN" sz="1667" dirty="0"/>
              <a:t>user</a:t>
            </a:r>
            <a:r>
              <a:rPr lang="zh-CN" altLang="en-US" sz="1667" dirty="0"/>
              <a:t> </a:t>
            </a:r>
            <a:r>
              <a:rPr lang="en-US" altLang="zh-CN" sz="1667" dirty="0"/>
              <a:t>&amp;</a:t>
            </a:r>
            <a:r>
              <a:rPr lang="zh-CN" altLang="en-US" sz="1667" dirty="0"/>
              <a:t> </a:t>
            </a:r>
            <a:r>
              <a:rPr lang="en-US" altLang="zh-CN" sz="1667" dirty="0"/>
              <a:t>kernel</a:t>
            </a:r>
          </a:p>
          <a:p>
            <a:pPr lvl="1"/>
            <a:r>
              <a:rPr lang="en-US" altLang="zh-CN" sz="1667" dirty="0"/>
              <a:t>User threads can </a:t>
            </a:r>
            <a:r>
              <a:rPr lang="en-US" altLang="zh-CN" sz="1667" b="1" dirty="0">
                <a:solidFill>
                  <a:srgbClr val="0070C0"/>
                </a:solidFill>
              </a:rPr>
              <a:t>push</a:t>
            </a:r>
            <a:r>
              <a:rPr lang="en-US" altLang="zh-CN" sz="1667" dirty="0">
                <a:solidFill>
                  <a:srgbClr val="0070C0"/>
                </a:solidFill>
              </a:rPr>
              <a:t> </a:t>
            </a:r>
            <a:r>
              <a:rPr lang="en-US" altLang="zh-CN" sz="1667" dirty="0"/>
              <a:t>the system call requests into the system call page</a:t>
            </a:r>
          </a:p>
          <a:p>
            <a:pPr lvl="1"/>
            <a:r>
              <a:rPr lang="en-US" altLang="zh-CN" sz="1667" dirty="0"/>
              <a:t>kernel threads will </a:t>
            </a:r>
            <a:r>
              <a:rPr lang="en-US" altLang="zh-CN" sz="1667" b="1" dirty="0">
                <a:solidFill>
                  <a:srgbClr val="0070C0"/>
                </a:solidFill>
              </a:rPr>
              <a:t>poll</a:t>
            </a:r>
            <a:r>
              <a:rPr lang="en-US" altLang="zh-CN" sz="1667" dirty="0">
                <a:solidFill>
                  <a:srgbClr val="0070C0"/>
                </a:solidFill>
              </a:rPr>
              <a:t> </a:t>
            </a:r>
            <a:r>
              <a:rPr lang="en-US" altLang="zh-CN" sz="1667" dirty="0"/>
              <a:t>the system call requests out the system call page</a:t>
            </a:r>
            <a:endParaRPr lang="zh-CN" altLang="en-US" sz="1667" dirty="0"/>
          </a:p>
          <a:p>
            <a:r>
              <a:rPr lang="en-US" altLang="zh-CN" sz="2000" dirty="0"/>
              <a:t>Exception-less </a:t>
            </a:r>
            <a:r>
              <a:rPr lang="en-US" altLang="zh-CN" sz="2000" dirty="0" err="1"/>
              <a:t>syscall</a:t>
            </a:r>
            <a:endParaRPr lang="zh-CN" altLang="en-US" sz="2000" dirty="0"/>
          </a:p>
          <a:p>
            <a:pPr lvl="1"/>
            <a:r>
              <a:rPr lang="en-US" altLang="zh-CN" sz="1667" dirty="0"/>
              <a:t>Remove synchronicity by decoupling invocation from execution</a:t>
            </a:r>
          </a:p>
        </p:txBody>
      </p:sp>
    </p:spTree>
    <p:extLst>
      <p:ext uri="{BB962C8B-B14F-4D97-AF65-F5344CB8AC3E}">
        <p14:creationId xmlns:p14="http://schemas.microsoft.com/office/powerpoint/2010/main" val="357753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6B8DC4C-1698-BE42-B56F-B6FF425F8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77A20E-7A0C-1F45-AAF6-0A09FCC31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15FADA-39C6-9249-898E-4BA1DFA0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43EC051-4FAE-5544-B655-3C8972FE416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90500"/>
            <a:ext cx="9216516" cy="614434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F6E6399-5574-3F4C-AF09-F6B7D92D8C3D}"/>
              </a:ext>
            </a:extLst>
          </p:cNvPr>
          <p:cNvSpPr/>
          <p:nvPr/>
        </p:nvSpPr>
        <p:spPr>
          <a:xfrm>
            <a:off x="3923928" y="4247455"/>
            <a:ext cx="5220072" cy="665888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Vasa</a:t>
            </a: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Sink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sail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231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67" dirty="0"/>
              <a:t>Another Way for System Call</a:t>
            </a:r>
            <a:endParaRPr kumimoji="1" lang="zh-CN" altLang="en-US" sz="3667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647" y="1657368"/>
            <a:ext cx="6360707" cy="319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833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Exception-less System Call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647" y="1477347"/>
            <a:ext cx="6189307" cy="362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35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Kernel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24" y="1467696"/>
            <a:ext cx="6240693" cy="362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105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On a Single Core: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Threads</a:t>
            </a:r>
            <a:endParaRPr lang="zh-CN" altLang="en-US" dirty="0"/>
          </a:p>
        </p:txBody>
      </p:sp>
      <p:sp>
        <p:nvSpPr>
          <p:cNvPr id="16" name="Straight Connector 19"/>
          <p:cNvSpPr>
            <a:spLocks noChangeShapeType="1"/>
          </p:cNvSpPr>
          <p:nvPr/>
        </p:nvSpPr>
        <p:spPr bwMode="auto">
          <a:xfrm>
            <a:off x="1901704" y="3169913"/>
            <a:ext cx="5250583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endParaRPr lang="zh-CN" altLang="en-US" sz="1250"/>
          </a:p>
        </p:txBody>
      </p:sp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2051721" y="2583981"/>
            <a:ext cx="1250139" cy="113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algn="just" defTabSz="6349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89" dirty="0">
                <a:latin typeface="Calibri" pitchFamily="34" charset="0"/>
                <a:ea typeface="宋体" pitchFamily="2" charset="-122"/>
                <a:cs typeface="宋体" pitchFamily="2" charset="-122"/>
              </a:rPr>
              <a:t>User</a:t>
            </a:r>
          </a:p>
          <a:p>
            <a:pPr algn="just" defTabSz="634950" fontAlgn="base">
              <a:spcBef>
                <a:spcPct val="0"/>
              </a:spcBef>
              <a:spcAft>
                <a:spcPct val="0"/>
              </a:spcAft>
            </a:pPr>
            <a:endParaRPr lang="en-US" altLang="zh-CN" sz="1389" dirty="0"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algn="just" defTabSz="634950" fontAlgn="base">
              <a:spcBef>
                <a:spcPct val="0"/>
              </a:spcBef>
              <a:spcAft>
                <a:spcPct val="0"/>
              </a:spcAft>
            </a:pPr>
            <a:endParaRPr lang="en-US" altLang="zh-CN" sz="1389" dirty="0"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algn="just" defTabSz="634950" fontAlgn="base">
              <a:spcBef>
                <a:spcPct val="0"/>
              </a:spcBef>
              <a:spcAft>
                <a:spcPct val="0"/>
              </a:spcAft>
            </a:pPr>
            <a:endParaRPr lang="en-US" altLang="zh-CN" sz="1389" dirty="0"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algn="just" defTabSz="6349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89" dirty="0">
                <a:latin typeface="Calibri" pitchFamily="34" charset="0"/>
                <a:ea typeface="宋体" pitchFamily="2" charset="-122"/>
                <a:cs typeface="宋体" pitchFamily="2" charset="-122"/>
              </a:rPr>
              <a:t>Kernel</a:t>
            </a:r>
            <a:endParaRPr lang="zh-CN" altLang="zh-CN" sz="2222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598178" y="2592215"/>
            <a:ext cx="700078" cy="97995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9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 call page</a:t>
            </a:r>
            <a:endParaRPr lang="zh-CN" altLang="en-US" sz="1389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698189" y="2680047"/>
            <a:ext cx="700078" cy="97995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9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 call page</a:t>
            </a:r>
            <a:endParaRPr lang="zh-CN" altLang="en-US" sz="1389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798200" y="2801071"/>
            <a:ext cx="700078" cy="97995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9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 call page</a:t>
            </a:r>
            <a:endParaRPr lang="zh-CN" altLang="en-US" sz="1389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101838" y="2069842"/>
            <a:ext cx="1850206" cy="400044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9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Application</a:t>
            </a:r>
            <a:endParaRPr lang="zh-CN" altLang="en-US" sz="1389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3" name="右箭头 22"/>
          <p:cNvSpPr/>
          <p:nvPr/>
        </p:nvSpPr>
        <p:spPr>
          <a:xfrm rot="1162316">
            <a:off x="4997192" y="2492047"/>
            <a:ext cx="796152" cy="16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50"/>
          </a:p>
        </p:txBody>
      </p:sp>
      <p:sp>
        <p:nvSpPr>
          <p:cNvPr id="24" name="TextBox 23"/>
          <p:cNvSpPr txBox="1"/>
          <p:nvPr/>
        </p:nvSpPr>
        <p:spPr>
          <a:xfrm>
            <a:off x="5245475" y="2236442"/>
            <a:ext cx="1241430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50" dirty="0"/>
              <a:t>Push system call</a:t>
            </a:r>
            <a:endParaRPr lang="zh-CN" altLang="en-US" sz="1250" dirty="0"/>
          </a:p>
        </p:txBody>
      </p:sp>
      <p:sp>
        <p:nvSpPr>
          <p:cNvPr id="25" name="右箭头 24"/>
          <p:cNvSpPr/>
          <p:nvPr/>
        </p:nvSpPr>
        <p:spPr>
          <a:xfrm rot="1162316">
            <a:off x="4997192" y="2492046"/>
            <a:ext cx="796152" cy="16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50"/>
          </a:p>
        </p:txBody>
      </p:sp>
      <p:sp>
        <p:nvSpPr>
          <p:cNvPr id="26" name="右箭头 25"/>
          <p:cNvSpPr/>
          <p:nvPr/>
        </p:nvSpPr>
        <p:spPr>
          <a:xfrm rot="1162316">
            <a:off x="4997192" y="2492045"/>
            <a:ext cx="796152" cy="16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50"/>
          </a:p>
        </p:txBody>
      </p:sp>
      <p:sp>
        <p:nvSpPr>
          <p:cNvPr id="27" name="右箭头 26"/>
          <p:cNvSpPr/>
          <p:nvPr/>
        </p:nvSpPr>
        <p:spPr>
          <a:xfrm rot="1162316">
            <a:off x="4997192" y="2492047"/>
            <a:ext cx="796152" cy="16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50"/>
          </a:p>
        </p:txBody>
      </p:sp>
      <p:sp>
        <p:nvSpPr>
          <p:cNvPr id="29" name="圆角矩形 28"/>
          <p:cNvSpPr/>
          <p:nvPr/>
        </p:nvSpPr>
        <p:spPr>
          <a:xfrm>
            <a:off x="5898985" y="2875182"/>
            <a:ext cx="191138" cy="227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50" dirty="0"/>
              <a:t>a</a:t>
            </a:r>
            <a:endParaRPr lang="zh-CN" altLang="en-US" sz="1250" dirty="0"/>
          </a:p>
        </p:txBody>
      </p:sp>
      <p:sp>
        <p:nvSpPr>
          <p:cNvPr id="33" name="圆角矩形 32"/>
          <p:cNvSpPr/>
          <p:nvPr/>
        </p:nvSpPr>
        <p:spPr>
          <a:xfrm>
            <a:off x="6188963" y="2875182"/>
            <a:ext cx="191138" cy="227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50" dirty="0"/>
              <a:t>b</a:t>
            </a:r>
            <a:endParaRPr lang="zh-CN" altLang="en-US" sz="1250" dirty="0"/>
          </a:p>
        </p:txBody>
      </p:sp>
      <p:sp>
        <p:nvSpPr>
          <p:cNvPr id="34" name="圆角矩形 33"/>
          <p:cNvSpPr/>
          <p:nvPr/>
        </p:nvSpPr>
        <p:spPr>
          <a:xfrm>
            <a:off x="5914511" y="3170026"/>
            <a:ext cx="191138" cy="227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50" dirty="0"/>
              <a:t>c</a:t>
            </a:r>
            <a:endParaRPr lang="zh-CN" altLang="en-US" sz="1250" dirty="0"/>
          </a:p>
        </p:txBody>
      </p:sp>
      <p:sp>
        <p:nvSpPr>
          <p:cNvPr id="35" name="圆角矩形 34"/>
          <p:cNvSpPr/>
          <p:nvPr/>
        </p:nvSpPr>
        <p:spPr>
          <a:xfrm>
            <a:off x="6194224" y="3177343"/>
            <a:ext cx="191138" cy="227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50" dirty="0"/>
              <a:t>d</a:t>
            </a:r>
            <a:endParaRPr lang="zh-CN" altLang="en-US" sz="1250" dirty="0"/>
          </a:p>
        </p:txBody>
      </p:sp>
      <p:sp>
        <p:nvSpPr>
          <p:cNvPr id="36" name="右箭头 35"/>
          <p:cNvSpPr/>
          <p:nvPr/>
        </p:nvSpPr>
        <p:spPr>
          <a:xfrm rot="5400000">
            <a:off x="4313902" y="2968877"/>
            <a:ext cx="1011293" cy="142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50"/>
          </a:p>
        </p:txBody>
      </p:sp>
      <p:sp>
        <p:nvSpPr>
          <p:cNvPr id="37" name="圆角矩形 36"/>
          <p:cNvSpPr/>
          <p:nvPr/>
        </p:nvSpPr>
        <p:spPr>
          <a:xfrm>
            <a:off x="3142132" y="3581001"/>
            <a:ext cx="1850206" cy="400044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9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Kernel threads</a:t>
            </a:r>
            <a:endParaRPr lang="zh-CN" altLang="en-US" sz="1389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26712" y="2860646"/>
            <a:ext cx="1226170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50" dirty="0"/>
              <a:t>Switch to kernel</a:t>
            </a:r>
            <a:endParaRPr lang="zh-CN" altLang="en-US" sz="1250" dirty="0"/>
          </a:p>
        </p:txBody>
      </p:sp>
      <p:sp>
        <p:nvSpPr>
          <p:cNvPr id="41" name="右箭头 40"/>
          <p:cNvSpPr/>
          <p:nvPr/>
        </p:nvSpPr>
        <p:spPr>
          <a:xfrm rot="9521914">
            <a:off x="5038137" y="3530763"/>
            <a:ext cx="796152" cy="16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50"/>
          </a:p>
        </p:txBody>
      </p:sp>
      <p:sp>
        <p:nvSpPr>
          <p:cNvPr id="43" name="TextBox 42"/>
          <p:cNvSpPr txBox="1"/>
          <p:nvPr/>
        </p:nvSpPr>
        <p:spPr>
          <a:xfrm>
            <a:off x="5186261" y="3728324"/>
            <a:ext cx="1169294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50" dirty="0"/>
              <a:t>pull system call</a:t>
            </a:r>
            <a:endParaRPr lang="zh-CN" altLang="en-US" sz="1250" dirty="0"/>
          </a:p>
        </p:txBody>
      </p:sp>
      <p:sp>
        <p:nvSpPr>
          <p:cNvPr id="44" name="右箭头 43"/>
          <p:cNvSpPr/>
          <p:nvPr/>
        </p:nvSpPr>
        <p:spPr>
          <a:xfrm rot="9521914">
            <a:off x="5038137" y="3530762"/>
            <a:ext cx="796152" cy="16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50"/>
          </a:p>
        </p:txBody>
      </p:sp>
      <p:sp>
        <p:nvSpPr>
          <p:cNvPr id="46" name="右箭头 45"/>
          <p:cNvSpPr/>
          <p:nvPr/>
        </p:nvSpPr>
        <p:spPr>
          <a:xfrm rot="9521914">
            <a:off x="5038137" y="3530762"/>
            <a:ext cx="796152" cy="16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50"/>
          </a:p>
        </p:txBody>
      </p:sp>
      <p:sp>
        <p:nvSpPr>
          <p:cNvPr id="47" name="右箭头 46"/>
          <p:cNvSpPr/>
          <p:nvPr/>
        </p:nvSpPr>
        <p:spPr>
          <a:xfrm rot="9521914">
            <a:off x="5038139" y="3533933"/>
            <a:ext cx="796152" cy="16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50"/>
          </a:p>
        </p:txBody>
      </p:sp>
      <p:sp>
        <p:nvSpPr>
          <p:cNvPr id="48" name="右箭头 47"/>
          <p:cNvSpPr/>
          <p:nvPr/>
        </p:nvSpPr>
        <p:spPr>
          <a:xfrm rot="16200000">
            <a:off x="2940229" y="2962000"/>
            <a:ext cx="1011293" cy="142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50"/>
          </a:p>
        </p:txBody>
      </p:sp>
      <p:sp>
        <p:nvSpPr>
          <p:cNvPr id="49" name="TextBox 48"/>
          <p:cNvSpPr txBox="1"/>
          <p:nvPr/>
        </p:nvSpPr>
        <p:spPr>
          <a:xfrm>
            <a:off x="3478543" y="2854784"/>
            <a:ext cx="1104726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50" dirty="0"/>
              <a:t>Switch to user</a:t>
            </a:r>
            <a:endParaRPr lang="zh-CN" altLang="en-US" sz="1250" dirty="0"/>
          </a:p>
        </p:txBody>
      </p:sp>
    </p:spTree>
    <p:extLst>
      <p:ext uri="{BB962C8B-B14F-4D97-AF65-F5344CB8AC3E}">
        <p14:creationId xmlns:p14="http://schemas.microsoft.com/office/powerpoint/2010/main" val="381395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5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250"/>
                            </p:stCondLst>
                            <p:childTnLst>
                              <p:par>
                                <p:cTn id="6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7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19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250"/>
                            </p:stCondLst>
                            <p:childTnLst>
                              <p:par>
                                <p:cTn id="12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build="allAtOnce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8" grpId="0" build="allAtOnce"/>
      <p:bldP spid="41" grpId="0" animBg="1"/>
      <p:bldP spid="41" grpId="1" animBg="1"/>
      <p:bldP spid="43" grpId="0" build="allAtOnce"/>
      <p:bldP spid="44" grpId="0" animBg="1"/>
      <p:bldP spid="44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build="allAtOnce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On a Single Core: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Threads</a:t>
            </a:r>
            <a:endParaRPr lang="zh-CN" altLang="en-US" dirty="0"/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2423213" y="2047289"/>
            <a:ext cx="336862" cy="125013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algn="ctr" defTabSz="6349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lang="zh-CN" altLang="zh-CN" sz="1600" dirty="0"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5" name="Straight Connector 19"/>
          <p:cNvSpPr>
            <a:spLocks noChangeShapeType="1"/>
          </p:cNvSpPr>
          <p:nvPr/>
        </p:nvSpPr>
        <p:spPr bwMode="auto">
          <a:xfrm>
            <a:off x="2195738" y="3883855"/>
            <a:ext cx="4900544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endParaRPr lang="zh-CN" altLang="en-US" sz="1200"/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2532632" y="4014960"/>
            <a:ext cx="1750194" cy="35003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algn="ctr" defTabSz="6349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kernel thread</a:t>
            </a:r>
            <a:endParaRPr lang="zh-CN" altLang="zh-CN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 Box 34"/>
          <p:cNvSpPr txBox="1">
            <a:spLocks noChangeArrowheads="1"/>
          </p:cNvSpPr>
          <p:nvPr/>
        </p:nvSpPr>
        <p:spPr bwMode="auto">
          <a:xfrm>
            <a:off x="5796136" y="3433564"/>
            <a:ext cx="1058850" cy="900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algn="just" defTabSz="6349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latin typeface="Calibri" pitchFamily="34" charset="0"/>
                <a:ea typeface="宋体" pitchFamily="2" charset="-122"/>
                <a:cs typeface="宋体" pitchFamily="2" charset="-122"/>
              </a:rPr>
              <a:t>User mode</a:t>
            </a:r>
          </a:p>
          <a:p>
            <a:pPr algn="just" defTabSz="634950" fontAlgn="base"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algn="just" defTabSz="634950" fontAlgn="base"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algn="just" defTabSz="634950" fontAlgn="base"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algn="just" defTabSz="6349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latin typeface="Calibri" pitchFamily="34" charset="0"/>
                <a:ea typeface="宋体" pitchFamily="2" charset="-122"/>
                <a:cs typeface="宋体" pitchFamily="2" charset="-122"/>
              </a:rPr>
              <a:t>Kernel mode</a:t>
            </a:r>
            <a:endParaRPr lang="zh-CN" altLang="zh-CN" sz="16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2886580" y="2054215"/>
            <a:ext cx="336862" cy="125013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algn="ctr" defTabSz="6349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lang="zh-CN" altLang="zh-CN" sz="1600" dirty="0"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3355045" y="2054215"/>
            <a:ext cx="336862" cy="125013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algn="ctr" defTabSz="6349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lang="zh-CN" altLang="zh-CN" sz="1600" dirty="0"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746021" y="3097191"/>
            <a:ext cx="700078" cy="97995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 call page</a:t>
            </a:r>
            <a:endParaRPr lang="zh-CN" altLang="en-US" sz="12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846032" y="3185023"/>
            <a:ext cx="700078" cy="97995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 call page</a:t>
            </a:r>
            <a:endParaRPr lang="zh-CN" altLang="en-US" sz="12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946043" y="3306046"/>
            <a:ext cx="700078" cy="97995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 call page</a:t>
            </a:r>
            <a:endParaRPr lang="zh-CN" altLang="en-US" sz="12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805095" y="2051371"/>
            <a:ext cx="336862" cy="125013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algn="ctr" defTabSz="6349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lang="zh-CN" altLang="zh-CN" sz="1600" dirty="0"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17" name="右箭头 16"/>
          <p:cNvSpPr/>
          <p:nvPr/>
        </p:nvSpPr>
        <p:spPr>
          <a:xfrm rot="696842">
            <a:off x="2735863" y="3164769"/>
            <a:ext cx="2260273" cy="153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8" name="圆角矩形 17"/>
          <p:cNvSpPr/>
          <p:nvPr/>
        </p:nvSpPr>
        <p:spPr>
          <a:xfrm>
            <a:off x="5054938" y="3405889"/>
            <a:ext cx="191138" cy="227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333784" y="3258423"/>
            <a:ext cx="1241430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Push system call</a:t>
            </a:r>
            <a:endParaRPr lang="zh-CN" altLang="en-US" sz="1200" dirty="0"/>
          </a:p>
        </p:txBody>
      </p:sp>
      <p:sp>
        <p:nvSpPr>
          <p:cNvPr id="19" name="环形箭头 18"/>
          <p:cNvSpPr/>
          <p:nvPr/>
        </p:nvSpPr>
        <p:spPr>
          <a:xfrm>
            <a:off x="2537770" y="1764709"/>
            <a:ext cx="558068" cy="548883"/>
          </a:xfrm>
          <a:prstGeom prst="circularArrow">
            <a:avLst>
              <a:gd name="adj1" fmla="val 6804"/>
              <a:gd name="adj2" fmla="val 1142319"/>
              <a:gd name="adj3" fmla="val 20366430"/>
              <a:gd name="adj4" fmla="val 10800000"/>
              <a:gd name="adj5" fmla="val 12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62574" y="1636470"/>
            <a:ext cx="600293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switch</a:t>
            </a:r>
            <a:endParaRPr lang="zh-CN" altLang="en-US" sz="1200" dirty="0"/>
          </a:p>
        </p:txBody>
      </p:sp>
      <p:sp>
        <p:nvSpPr>
          <p:cNvPr id="28" name="右箭头 27"/>
          <p:cNvSpPr/>
          <p:nvPr/>
        </p:nvSpPr>
        <p:spPr>
          <a:xfrm rot="701574">
            <a:off x="3092513" y="3203228"/>
            <a:ext cx="1933451" cy="16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9" name="圆角矩形 28"/>
          <p:cNvSpPr/>
          <p:nvPr/>
        </p:nvSpPr>
        <p:spPr>
          <a:xfrm>
            <a:off x="5359680" y="3405889"/>
            <a:ext cx="191138" cy="227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509720" y="3149409"/>
            <a:ext cx="1241430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Push system call</a:t>
            </a:r>
            <a:endParaRPr lang="zh-CN" altLang="en-US" sz="1200" dirty="0"/>
          </a:p>
        </p:txBody>
      </p:sp>
      <p:sp>
        <p:nvSpPr>
          <p:cNvPr id="33" name="环形箭头 32"/>
          <p:cNvSpPr/>
          <p:nvPr/>
        </p:nvSpPr>
        <p:spPr>
          <a:xfrm>
            <a:off x="2943562" y="1759245"/>
            <a:ext cx="558068" cy="548883"/>
          </a:xfrm>
          <a:prstGeom prst="circularArrow">
            <a:avLst>
              <a:gd name="adj1" fmla="val 6804"/>
              <a:gd name="adj2" fmla="val 1142319"/>
              <a:gd name="adj3" fmla="val 20366430"/>
              <a:gd name="adj4" fmla="val 10800000"/>
              <a:gd name="adj5" fmla="val 12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68366" y="1631006"/>
            <a:ext cx="600293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switch</a:t>
            </a:r>
            <a:endParaRPr lang="zh-CN" altLang="en-US" sz="1200" dirty="0"/>
          </a:p>
        </p:txBody>
      </p:sp>
      <p:sp>
        <p:nvSpPr>
          <p:cNvPr id="37" name="右箭头 36"/>
          <p:cNvSpPr/>
          <p:nvPr/>
        </p:nvSpPr>
        <p:spPr>
          <a:xfrm rot="701574">
            <a:off x="3492446" y="3250448"/>
            <a:ext cx="1527751" cy="149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8" name="圆角矩形 37"/>
          <p:cNvSpPr/>
          <p:nvPr/>
        </p:nvSpPr>
        <p:spPr>
          <a:xfrm>
            <a:off x="5054937" y="3770151"/>
            <a:ext cx="191138" cy="227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</a:t>
            </a:r>
            <a:endParaRPr lang="zh-CN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628476" y="3177808"/>
            <a:ext cx="1241430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Push system call</a:t>
            </a:r>
            <a:endParaRPr lang="zh-CN" altLang="en-US" sz="1200" dirty="0"/>
          </a:p>
        </p:txBody>
      </p:sp>
      <p:sp>
        <p:nvSpPr>
          <p:cNvPr id="40" name="环形箭头 39"/>
          <p:cNvSpPr/>
          <p:nvPr/>
        </p:nvSpPr>
        <p:spPr>
          <a:xfrm>
            <a:off x="3413796" y="1748339"/>
            <a:ext cx="558068" cy="548883"/>
          </a:xfrm>
          <a:prstGeom prst="circularArrow">
            <a:avLst>
              <a:gd name="adj1" fmla="val 6804"/>
              <a:gd name="adj2" fmla="val 1142319"/>
              <a:gd name="adj3" fmla="val 20366430"/>
              <a:gd name="adj4" fmla="val 10800000"/>
              <a:gd name="adj5" fmla="val 12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38600" y="1620100"/>
            <a:ext cx="600293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switch</a:t>
            </a:r>
            <a:endParaRPr lang="zh-CN" altLang="en-US" sz="1200" dirty="0"/>
          </a:p>
        </p:txBody>
      </p:sp>
      <p:sp>
        <p:nvSpPr>
          <p:cNvPr id="42" name="右箭头 41"/>
          <p:cNvSpPr/>
          <p:nvPr/>
        </p:nvSpPr>
        <p:spPr>
          <a:xfrm rot="701574">
            <a:off x="3945820" y="3290364"/>
            <a:ext cx="1054782" cy="148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3" name="圆角矩形 42"/>
          <p:cNvSpPr/>
          <p:nvPr/>
        </p:nvSpPr>
        <p:spPr>
          <a:xfrm>
            <a:off x="5359680" y="3764932"/>
            <a:ext cx="191138" cy="227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</a:t>
            </a:r>
            <a:endParaRPr lang="zh-CN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612787" y="3185026"/>
            <a:ext cx="1241430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Push system call</a:t>
            </a:r>
            <a:endParaRPr lang="zh-CN" altLang="en-US" sz="1200" dirty="0"/>
          </a:p>
        </p:txBody>
      </p:sp>
      <p:sp>
        <p:nvSpPr>
          <p:cNvPr id="45" name="右箭头 44"/>
          <p:cNvSpPr/>
          <p:nvPr/>
        </p:nvSpPr>
        <p:spPr>
          <a:xfrm rot="5400000">
            <a:off x="3691587" y="3628962"/>
            <a:ext cx="754290" cy="142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6" name="TextBox 45"/>
          <p:cNvSpPr txBox="1"/>
          <p:nvPr/>
        </p:nvSpPr>
        <p:spPr>
          <a:xfrm>
            <a:off x="2875895" y="3649232"/>
            <a:ext cx="1226170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Switch to kernel</a:t>
            </a:r>
            <a:endParaRPr lang="zh-CN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390045" y="4236759"/>
            <a:ext cx="1169294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pull system call</a:t>
            </a:r>
            <a:endParaRPr lang="zh-CN" altLang="en-US" sz="1200" dirty="0"/>
          </a:p>
        </p:txBody>
      </p:sp>
      <p:sp>
        <p:nvSpPr>
          <p:cNvPr id="48" name="右箭头 47"/>
          <p:cNvSpPr/>
          <p:nvPr/>
        </p:nvSpPr>
        <p:spPr>
          <a:xfrm rot="9817356">
            <a:off x="4267351" y="4018720"/>
            <a:ext cx="761320" cy="175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9" name="右箭头 48"/>
          <p:cNvSpPr/>
          <p:nvPr/>
        </p:nvSpPr>
        <p:spPr>
          <a:xfrm rot="9817356">
            <a:off x="4265349" y="4018723"/>
            <a:ext cx="761320" cy="175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0" name="右箭头 49"/>
          <p:cNvSpPr/>
          <p:nvPr/>
        </p:nvSpPr>
        <p:spPr>
          <a:xfrm rot="9817356">
            <a:off x="4267351" y="4018724"/>
            <a:ext cx="761320" cy="175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1" name="右箭头 50"/>
          <p:cNvSpPr/>
          <p:nvPr/>
        </p:nvSpPr>
        <p:spPr>
          <a:xfrm rot="9817356">
            <a:off x="4265349" y="4018607"/>
            <a:ext cx="761320" cy="175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2" name="右箭头 51"/>
          <p:cNvSpPr/>
          <p:nvPr/>
        </p:nvSpPr>
        <p:spPr>
          <a:xfrm rot="16200000">
            <a:off x="2280745" y="3624165"/>
            <a:ext cx="763878" cy="142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3" name="TextBox 52"/>
          <p:cNvSpPr txBox="1"/>
          <p:nvPr/>
        </p:nvSpPr>
        <p:spPr>
          <a:xfrm>
            <a:off x="2690142" y="3660316"/>
            <a:ext cx="10484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Switch to user</a:t>
            </a:r>
            <a:endParaRPr lang="zh-CN" altLang="en-US" sz="1100" dirty="0"/>
          </a:p>
        </p:txBody>
      </p: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2423213" y="2047289"/>
            <a:ext cx="336862" cy="125013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algn="ctr" defTabSz="6349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lang="zh-CN" altLang="zh-CN" sz="1600" dirty="0"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2886580" y="2054215"/>
            <a:ext cx="336862" cy="125013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algn="ctr" defTabSz="6349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lang="zh-CN" altLang="zh-CN" sz="1600" dirty="0"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56" name="Text Box 18"/>
          <p:cNvSpPr txBox="1">
            <a:spLocks noChangeArrowheads="1"/>
          </p:cNvSpPr>
          <p:nvPr/>
        </p:nvSpPr>
        <p:spPr bwMode="auto">
          <a:xfrm>
            <a:off x="3355044" y="2054215"/>
            <a:ext cx="336862" cy="125013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algn="ctr" defTabSz="6349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lang="zh-CN" altLang="zh-CN" sz="1600" dirty="0"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59" name="Text Box 18"/>
          <p:cNvSpPr txBox="1">
            <a:spLocks noChangeArrowheads="1"/>
          </p:cNvSpPr>
          <p:nvPr/>
        </p:nvSpPr>
        <p:spPr bwMode="auto">
          <a:xfrm>
            <a:off x="3803431" y="2051685"/>
            <a:ext cx="336862" cy="125013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algn="ctr" defTabSz="6349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lang="zh-CN" altLang="zh-CN" sz="1600" dirty="0"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27021" y="4626075"/>
            <a:ext cx="6669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 err="1">
                <a:solidFill>
                  <a:schemeClr val="bg1">
                    <a:lumMod val="75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FlexSC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: Flexible System Call Scheduling with Exception-Less System Calls </a:t>
            </a:r>
          </a:p>
        </p:txBody>
      </p:sp>
    </p:spTree>
    <p:extLst>
      <p:ext uri="{BB962C8B-B14F-4D97-AF65-F5344CB8AC3E}">
        <p14:creationId xmlns:p14="http://schemas.microsoft.com/office/powerpoint/2010/main" val="83346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mph" presetSubtype="0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9" presetClass="emph" presetSubtype="0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750"/>
                            </p:stCondLst>
                            <p:childTnLst>
                              <p:par>
                                <p:cTn id="66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50"/>
                            </p:stCondLst>
                            <p:childTnLst>
                              <p:par>
                                <p:cTn id="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50"/>
                            </p:stCondLst>
                            <p:childTnLst>
                              <p:par>
                                <p:cTn id="83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250"/>
                            </p:stCondLst>
                            <p:childTnLst>
                              <p:par>
                                <p:cTn id="8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250"/>
                            </p:stCondLst>
                            <p:childTnLst>
                              <p:par>
                                <p:cTn id="89" presetID="9" presetClass="emph" presetSubtype="0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00"/>
                            </p:stCondLst>
                            <p:childTnLst>
                              <p:par>
                                <p:cTn id="100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0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4" presetID="9" presetClass="emph" presetSubtype="0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 rctx="PPT">
                                        <p:cTn id="12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6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250"/>
                            </p:stCondLst>
                            <p:childTnLst>
                              <p:par>
                                <p:cTn id="13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250"/>
                            </p:stCondLst>
                            <p:childTnLst>
                              <p:par>
                                <p:cTn id="1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750"/>
                            </p:stCondLst>
                            <p:childTnLst>
                              <p:par>
                                <p:cTn id="1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75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000"/>
                            </p:stCondLst>
                            <p:childTnLst>
                              <p:par>
                                <p:cTn id="17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250"/>
                            </p:stCondLst>
                            <p:childTnLst>
                              <p:par>
                                <p:cTn id="18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250"/>
                            </p:stCondLst>
                            <p:childTnLst>
                              <p:par>
                                <p:cTn id="18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75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250"/>
                            </p:stCondLst>
                            <p:childTnLst>
                              <p:par>
                                <p:cTn id="21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"/>
                            </p:stCondLst>
                            <p:childTnLst>
                              <p:par>
                                <p:cTn id="2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5" grpId="0" animBg="1"/>
      <p:bldP spid="17" grpId="0" animBg="1"/>
      <p:bldP spid="17" grpId="1" animBg="1"/>
      <p:bldP spid="18" grpId="0" animBg="1"/>
      <p:bldP spid="18" grpId="1" animBg="1"/>
      <p:bldP spid="16" grpId="0" build="allAtOnce"/>
      <p:bldP spid="19" grpId="0" animBg="1"/>
      <p:bldP spid="19" grpId="1" animBg="1"/>
      <p:bldP spid="20" grpId="0" build="allAtOnce"/>
      <p:bldP spid="28" grpId="0" animBg="1"/>
      <p:bldP spid="28" grpId="1" animBg="1"/>
      <p:bldP spid="29" grpId="0" animBg="1"/>
      <p:bldP spid="29" grpId="1" animBg="1"/>
      <p:bldP spid="27" grpId="0" build="allAtOnce"/>
      <p:bldP spid="33" grpId="0" animBg="1"/>
      <p:bldP spid="33" grpId="1" animBg="1"/>
      <p:bldP spid="34" grpId="0" build="allAtOnce"/>
      <p:bldP spid="37" grpId="0" animBg="1"/>
      <p:bldP spid="37" grpId="1" animBg="1"/>
      <p:bldP spid="38" grpId="0" animBg="1"/>
      <p:bldP spid="38" grpId="1" animBg="1"/>
      <p:bldP spid="39" grpId="0" build="allAtOnce"/>
      <p:bldP spid="40" grpId="0" animBg="1"/>
      <p:bldP spid="40" grpId="1" animBg="1"/>
      <p:bldP spid="41" grpId="0" build="allAtOnce"/>
      <p:bldP spid="42" grpId="0" animBg="1"/>
      <p:bldP spid="42" grpId="1" animBg="1"/>
      <p:bldP spid="43" grpId="0" animBg="1"/>
      <p:bldP spid="43" grpId="1" animBg="1"/>
      <p:bldP spid="44" grpId="0" build="allAtOnce"/>
      <p:bldP spid="45" grpId="0" animBg="1"/>
      <p:bldP spid="45" grpId="1" animBg="1"/>
      <p:bldP spid="46" grpId="0" build="allAtOnce"/>
      <p:bldP spid="47" grpId="0" build="allAtOnce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build="allAtOnce"/>
      <p:bldP spid="54" grpId="0" animBg="1"/>
      <p:bldP spid="55" grpId="0" animBg="1"/>
      <p:bldP spid="56" grpId="0" animBg="1"/>
      <p:bldP spid="5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Case: </a:t>
            </a:r>
            <a:r>
              <a:rPr kumimoji="1" lang="en-US" altLang="zh-CN" dirty="0" err="1"/>
              <a:t>Xen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 art of virtualization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6351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VMM: A Brief History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</a:rPr>
              <a:t>Virtual Machine Monitor</a:t>
            </a:r>
            <a:r>
              <a:rPr lang="en-US" altLang="zh-CN" sz="2000" dirty="0"/>
              <a:t>: a software-abstraction layer that partitions the HW into one or more virtual machines</a:t>
            </a:r>
          </a:p>
          <a:p>
            <a:r>
              <a:rPr lang="en-US" altLang="zh-CN" sz="2000" dirty="0"/>
              <a:t>1960s: used for multiplexing the scarce general purpose computing platforms among multiple applications</a:t>
            </a:r>
          </a:p>
          <a:p>
            <a:r>
              <a:rPr lang="en-US" altLang="zh-CN" sz="2000" dirty="0"/>
              <a:t>1980s: multitasking </a:t>
            </a:r>
            <a:r>
              <a:rPr lang="en-US" altLang="zh-CN" sz="2000" dirty="0" err="1"/>
              <a:t>OSes</a:t>
            </a:r>
            <a:r>
              <a:rPr lang="en-US" altLang="zh-CN" sz="2000" dirty="0"/>
              <a:t> + low HW costs</a:t>
            </a:r>
          </a:p>
          <a:p>
            <a:pPr lvl="1"/>
            <a:r>
              <a:rPr lang="en-US" altLang="zh-CN" sz="1800" dirty="0"/>
              <a:t>Rendered VMMs obsolete</a:t>
            </a:r>
          </a:p>
          <a:p>
            <a:pPr lvl="1"/>
            <a:r>
              <a:rPr lang="en-US" altLang="zh-CN" sz="1800" dirty="0"/>
              <a:t>Consequently, no hardware support for virtualization in the CPU architectures of the time (e.g., x86)</a:t>
            </a:r>
          </a:p>
        </p:txBody>
      </p:sp>
    </p:spTree>
    <p:extLst>
      <p:ext uri="{BB962C8B-B14F-4D97-AF65-F5344CB8AC3E}">
        <p14:creationId xmlns:p14="http://schemas.microsoft.com/office/powerpoint/2010/main" val="41948261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This Revival?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</a:rPr>
              <a:t>Virtual Machine Monitor</a:t>
            </a:r>
            <a:r>
              <a:rPr lang="en-US" altLang="zh-CN" sz="2000" dirty="0"/>
              <a:t>: a software-abstraction layer that partition the HW into one or more virtual machines</a:t>
            </a:r>
          </a:p>
          <a:p>
            <a:r>
              <a:rPr lang="en-US" altLang="zh-CN" sz="2000" dirty="0"/>
              <a:t>1960s: used for multiplexing the scarce general purpose computing platforms among multiple applications</a:t>
            </a:r>
          </a:p>
          <a:p>
            <a:r>
              <a:rPr lang="en-US" altLang="zh-CN" sz="2000" dirty="0"/>
              <a:t>1980s: multitasking </a:t>
            </a:r>
            <a:r>
              <a:rPr lang="en-US" altLang="zh-CN" sz="2000" dirty="0" err="1"/>
              <a:t>OSes</a:t>
            </a:r>
            <a:r>
              <a:rPr lang="en-US" altLang="zh-CN" sz="2000" dirty="0"/>
              <a:t> + low cost hardware</a:t>
            </a:r>
          </a:p>
          <a:p>
            <a:pPr lvl="1"/>
            <a:r>
              <a:rPr lang="en-US" altLang="zh-CN" sz="2000" dirty="0"/>
              <a:t>Rendered VMMs obsolete</a:t>
            </a:r>
          </a:p>
          <a:p>
            <a:r>
              <a:rPr lang="en-US" altLang="zh-CN" sz="2000" dirty="0"/>
              <a:t>2000s: multitasking </a:t>
            </a:r>
            <a:r>
              <a:rPr lang="en-US" altLang="zh-CN" sz="2000" dirty="0" err="1"/>
              <a:t>OSes</a:t>
            </a:r>
            <a:r>
              <a:rPr lang="en-US" altLang="zh-CN" sz="2000" dirty="0"/>
              <a:t> + low cost hardware</a:t>
            </a:r>
          </a:p>
          <a:p>
            <a:pPr lvl="1"/>
            <a:r>
              <a:rPr lang="en-US" altLang="zh-CN" sz="2000" dirty="0"/>
              <a:t>Revived VMMs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46809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Challenges to Build Virtual Machines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Performance isolation</a:t>
            </a:r>
          </a:p>
          <a:p>
            <a:pPr lvl="1"/>
            <a:r>
              <a:rPr lang="en-US" altLang="zh-CN" dirty="0"/>
              <a:t>Scheduling priority</a:t>
            </a:r>
          </a:p>
          <a:p>
            <a:pPr lvl="1"/>
            <a:r>
              <a:rPr lang="en-US" altLang="zh-CN" dirty="0"/>
              <a:t>Memory demand</a:t>
            </a:r>
          </a:p>
          <a:p>
            <a:pPr lvl="1"/>
            <a:r>
              <a:rPr lang="en-US" altLang="zh-CN" dirty="0"/>
              <a:t>Network traffic</a:t>
            </a:r>
          </a:p>
          <a:p>
            <a:pPr lvl="1"/>
            <a:r>
              <a:rPr lang="en-US" altLang="zh-CN" dirty="0"/>
              <a:t>Disk accesses</a:t>
            </a:r>
          </a:p>
          <a:p>
            <a:r>
              <a:rPr lang="en-US" altLang="zh-CN" dirty="0"/>
              <a:t>Support for various OS platforms</a:t>
            </a:r>
          </a:p>
          <a:p>
            <a:r>
              <a:rPr lang="en-US" altLang="zh-CN" dirty="0"/>
              <a:t>Small performance overhead</a:t>
            </a:r>
          </a:p>
        </p:txBody>
      </p:sp>
    </p:spTree>
    <p:extLst>
      <p:ext uri="{BB962C8B-B14F-4D97-AF65-F5344CB8AC3E}">
        <p14:creationId xmlns:p14="http://schemas.microsoft.com/office/powerpoint/2010/main" val="21695985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Xen's Goals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Multiplexes resources at the granularity of an entire OS</a:t>
            </a:r>
          </a:p>
          <a:p>
            <a:pPr lvl="1"/>
            <a:r>
              <a:rPr lang="en-US" altLang="zh-CN" sz="2400" dirty="0"/>
              <a:t>As opposed to process-level multiplexing</a:t>
            </a:r>
          </a:p>
          <a:p>
            <a:pPr lvl="1"/>
            <a:r>
              <a:rPr lang="en-US" altLang="zh-CN" sz="2400" dirty="0"/>
              <a:t>Price:  higher overhead</a:t>
            </a:r>
          </a:p>
          <a:p>
            <a:r>
              <a:rPr lang="en-US" altLang="zh-CN" sz="2800" dirty="0"/>
              <a:t>Target: 100 virtual OSes per machine</a:t>
            </a:r>
          </a:p>
        </p:txBody>
      </p:sp>
    </p:spTree>
    <p:extLst>
      <p:ext uri="{BB962C8B-B14F-4D97-AF65-F5344CB8AC3E}">
        <p14:creationId xmlns:p14="http://schemas.microsoft.com/office/powerpoint/2010/main" val="253329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BA7DD-3B72-F34E-8D03-9C4230113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Goals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411D63-06F8-4348-B42A-42B798938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4114800" cy="3771636"/>
          </a:xfrm>
        </p:spPr>
        <p:txBody>
          <a:bodyPr/>
          <a:lstStyle/>
          <a:p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</a:t>
            </a:r>
          </a:p>
          <a:p>
            <a:pPr lvl="1"/>
            <a:r>
              <a:rPr kumimoji="1" lang="en-US" altLang="zh-CN" dirty="0"/>
              <a:t>Easy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</a:p>
          <a:p>
            <a:pPr lvl="1"/>
            <a:r>
              <a:rPr kumimoji="1" lang="en-US" altLang="zh-CN" dirty="0"/>
              <a:t>Easy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</a:t>
            </a:r>
          </a:p>
          <a:p>
            <a:pPr lvl="1"/>
            <a:r>
              <a:rPr kumimoji="1" lang="en-US" altLang="zh-CN" dirty="0"/>
              <a:t>Full-fledged</a:t>
            </a:r>
          </a:p>
          <a:p>
            <a:pPr lvl="1"/>
            <a:r>
              <a:rPr kumimoji="1" lang="en-US" altLang="zh-CN" dirty="0"/>
              <a:t>Security</a:t>
            </a:r>
          </a:p>
          <a:p>
            <a:pPr lvl="1"/>
            <a:r>
              <a:rPr kumimoji="1" lang="en-US" altLang="zh-CN" dirty="0"/>
              <a:t>Smooth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</a:t>
            </a:r>
          </a:p>
          <a:p>
            <a:pPr lvl="1"/>
            <a:r>
              <a:rPr kumimoji="1" lang="en-US" altLang="zh-CN" dirty="0"/>
              <a:t>...</a:t>
            </a:r>
            <a:r>
              <a:rPr kumimoji="1" lang="zh-CN" altLang="en-US" dirty="0"/>
              <a:t>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27942B-ACE7-A74D-B45A-9C077079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B8C0B12-AF68-7E49-B13B-E98CF547D54B}"/>
              </a:ext>
            </a:extLst>
          </p:cNvPr>
          <p:cNvSpPr txBox="1">
            <a:spLocks/>
          </p:cNvSpPr>
          <p:nvPr/>
        </p:nvSpPr>
        <p:spPr>
          <a:xfrm>
            <a:off x="4572000" y="1327317"/>
            <a:ext cx="41148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>
                <a:latin typeface="DengXian" panose="02010600030101010101" pitchFamily="2" charset="-122"/>
                <a:ea typeface="DengXian" panose="02010600030101010101" pitchFamily="2" charset="-122"/>
              </a:rPr>
              <a:t>From</a:t>
            </a:r>
            <a:r>
              <a:rPr kumimoji="1" lang="zh-CN" altLang="en-US" b="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b="0" dirty="0">
                <a:latin typeface="DengXian" panose="02010600030101010101" pitchFamily="2" charset="-122"/>
                <a:ea typeface="DengXian" panose="02010600030101010101" pitchFamily="2" charset="-122"/>
              </a:rPr>
              <a:t>system</a:t>
            </a:r>
          </a:p>
          <a:p>
            <a:pPr lvl="1"/>
            <a:r>
              <a:rPr kumimoji="1"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Easy</a:t>
            </a:r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to</a:t>
            </a:r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design</a:t>
            </a:r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dirty="0" err="1">
                <a:latin typeface="DengXian" panose="02010600030101010101" pitchFamily="2" charset="-122"/>
                <a:ea typeface="DengXian" panose="02010600030101010101" pitchFamily="2" charset="-122"/>
              </a:rPr>
              <a:t>impl</a:t>
            </a:r>
            <a:r>
              <a:rPr kumimoji="1"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.</a:t>
            </a:r>
          </a:p>
          <a:p>
            <a:pPr lvl="1"/>
            <a:r>
              <a:rPr kumimoji="1"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Easy</a:t>
            </a:r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to</a:t>
            </a:r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maintain</a:t>
            </a:r>
          </a:p>
          <a:p>
            <a:pPr lvl="1"/>
            <a:r>
              <a:rPr kumimoji="1"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Flexibility</a:t>
            </a:r>
          </a:p>
          <a:p>
            <a:pPr lvl="1"/>
            <a:r>
              <a:rPr kumimoji="1"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Dependability</a:t>
            </a:r>
          </a:p>
          <a:p>
            <a:pPr lvl="1"/>
            <a:r>
              <a:rPr kumimoji="1"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Efficiency</a:t>
            </a:r>
          </a:p>
          <a:p>
            <a:pPr lvl="1"/>
            <a:r>
              <a:rPr kumimoji="1"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612725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Xen: Approach and Overview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229600" cy="426030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Conventional approach: </a:t>
            </a:r>
            <a:r>
              <a:rPr lang="en-US" altLang="zh-CN" sz="2000" b="1" dirty="0">
                <a:solidFill>
                  <a:schemeClr val="accent2"/>
                </a:solidFill>
              </a:rPr>
              <a:t>Full virtualization</a:t>
            </a:r>
          </a:p>
          <a:p>
            <a:pPr lvl="1"/>
            <a:r>
              <a:rPr lang="en-US" altLang="zh-CN" sz="2000" dirty="0"/>
              <a:t>Cannot access the hardware</a:t>
            </a:r>
          </a:p>
          <a:p>
            <a:pPr lvl="1"/>
            <a:r>
              <a:rPr lang="en-US" altLang="zh-CN" sz="2000" dirty="0"/>
              <a:t>Problematic for certain privileged instructions (e.g., traps)</a:t>
            </a:r>
          </a:p>
          <a:p>
            <a:pPr lvl="1"/>
            <a:r>
              <a:rPr lang="en-US" altLang="zh-CN" sz="2000" dirty="0"/>
              <a:t>No real-time guarantees</a:t>
            </a:r>
          </a:p>
          <a:p>
            <a:r>
              <a:rPr lang="en-US" altLang="zh-CN" sz="2000" dirty="0"/>
              <a:t>Xen: </a:t>
            </a:r>
            <a:r>
              <a:rPr lang="en-US" altLang="zh-CN" sz="2000" b="1" dirty="0">
                <a:solidFill>
                  <a:schemeClr val="accent2"/>
                </a:solidFill>
              </a:rPr>
              <a:t>Para-virtualization</a:t>
            </a:r>
          </a:p>
          <a:p>
            <a:pPr lvl="1"/>
            <a:r>
              <a:rPr lang="en-US" altLang="zh-CN" sz="2000" dirty="0"/>
              <a:t>Provides some exposures to the underlying HW</a:t>
            </a:r>
          </a:p>
          <a:p>
            <a:pPr lvl="1"/>
            <a:r>
              <a:rPr lang="en-US" altLang="zh-CN" sz="2000" dirty="0"/>
              <a:t>Better performance</a:t>
            </a:r>
          </a:p>
          <a:p>
            <a:pPr lvl="1"/>
            <a:r>
              <a:rPr lang="en-US" altLang="zh-CN" sz="2000" dirty="0"/>
              <a:t>Need modifications to the OS</a:t>
            </a:r>
          </a:p>
          <a:p>
            <a:pPr lvl="1"/>
            <a:r>
              <a:rPr lang="en-US" altLang="zh-CN" sz="2000" dirty="0"/>
              <a:t>No modifications to applications</a:t>
            </a:r>
          </a:p>
        </p:txBody>
      </p:sp>
    </p:spTree>
    <p:extLst>
      <p:ext uri="{BB962C8B-B14F-4D97-AF65-F5344CB8AC3E}">
        <p14:creationId xmlns:p14="http://schemas.microsoft.com/office/powerpoint/2010/main" val="2604657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Memory Management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Depending on the hardware supports</a:t>
            </a:r>
          </a:p>
          <a:p>
            <a:pPr lvl="1"/>
            <a:r>
              <a:rPr lang="en-US" altLang="zh-CN"/>
              <a:t>Software managed TLB</a:t>
            </a:r>
          </a:p>
          <a:p>
            <a:pPr lvl="2"/>
            <a:r>
              <a:rPr lang="en-US" altLang="zh-CN"/>
              <a:t>Associate address space IDs with TLB tags</a:t>
            </a:r>
          </a:p>
          <a:p>
            <a:pPr lvl="2"/>
            <a:r>
              <a:rPr lang="en-US" altLang="zh-CN"/>
              <a:t>Allow coexistence of OSes</a:t>
            </a:r>
          </a:p>
          <a:p>
            <a:pPr lvl="2"/>
            <a:r>
              <a:rPr lang="en-US" altLang="zh-CN"/>
              <a:t>Avoid TLB flushing across OS boundaries</a:t>
            </a:r>
          </a:p>
        </p:txBody>
      </p:sp>
    </p:spTree>
    <p:extLst>
      <p:ext uri="{BB962C8B-B14F-4D97-AF65-F5344CB8AC3E}">
        <p14:creationId xmlns:p14="http://schemas.microsoft.com/office/powerpoint/2010/main" val="5265175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Memory Management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X86 does not have software managed TLB</a:t>
            </a:r>
          </a:p>
          <a:p>
            <a:pPr lvl="1"/>
            <a:r>
              <a:rPr lang="en-US" altLang="zh-CN"/>
              <a:t>Xen exists at the top 64MB of every address space</a:t>
            </a:r>
          </a:p>
          <a:p>
            <a:pPr lvl="1"/>
            <a:r>
              <a:rPr lang="en-US" altLang="zh-CN"/>
              <a:t>Avoid TLB flushing when an guest OS enter/exist Xen</a:t>
            </a:r>
          </a:p>
          <a:p>
            <a:pPr lvl="1"/>
            <a:r>
              <a:rPr lang="en-US" altLang="zh-CN"/>
              <a:t>Each OS can only map to memory it owns</a:t>
            </a:r>
          </a:p>
          <a:p>
            <a:pPr lvl="1"/>
            <a:r>
              <a:rPr lang="en-US" altLang="zh-CN"/>
              <a:t>Writes are validated by Xen</a:t>
            </a:r>
          </a:p>
        </p:txBody>
      </p:sp>
    </p:spTree>
    <p:extLst>
      <p:ext uri="{BB962C8B-B14F-4D97-AF65-F5344CB8AC3E}">
        <p14:creationId xmlns:p14="http://schemas.microsoft.com/office/powerpoint/2010/main" val="2650359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CPU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X86 supports 4 levels of privileges</a:t>
            </a:r>
          </a:p>
          <a:p>
            <a:pPr lvl="1"/>
            <a:r>
              <a:rPr lang="en-US" altLang="zh-CN" dirty="0"/>
              <a:t>Ring-0 for OS, and ring-3 for applications</a:t>
            </a:r>
          </a:p>
          <a:p>
            <a:pPr lvl="1"/>
            <a:r>
              <a:rPr lang="en-US" altLang="zh-CN" dirty="0"/>
              <a:t>Xen downgrades the privilege of OSes to ring-1</a:t>
            </a:r>
          </a:p>
          <a:p>
            <a:pPr lvl="1"/>
            <a:r>
              <a:rPr lang="en-US" altLang="zh-CN" dirty="0"/>
              <a:t>System-call and page-fault handlers registered to </a:t>
            </a:r>
            <a:r>
              <a:rPr lang="en-US" altLang="zh-CN" dirty="0" err="1"/>
              <a:t>Xen</a:t>
            </a:r>
            <a:endParaRPr lang="en-US" altLang="zh-CN" dirty="0"/>
          </a:p>
          <a:p>
            <a:pPr lvl="1"/>
            <a:r>
              <a:rPr lang="en-US" altLang="zh-CN" dirty="0">
                <a:sym typeface="Wingdings" charset="0"/>
              </a:rPr>
              <a:t>"fast</a:t>
            </a:r>
            <a:r>
              <a:rPr lang="zh-CN" altLang="en-US" dirty="0">
                <a:sym typeface="Wingdings" charset="0"/>
              </a:rPr>
              <a:t> </a:t>
            </a:r>
            <a:r>
              <a:rPr lang="en-US" altLang="zh-CN" dirty="0">
                <a:sym typeface="Wingdings" charset="0"/>
              </a:rPr>
              <a:t>handlers" for most exceptions, Xen isn't involved</a:t>
            </a:r>
          </a:p>
        </p:txBody>
      </p:sp>
    </p:spTree>
    <p:extLst>
      <p:ext uri="{BB962C8B-B14F-4D97-AF65-F5344CB8AC3E}">
        <p14:creationId xmlns:p14="http://schemas.microsoft.com/office/powerpoint/2010/main" val="26730669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Device I/O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Xen</a:t>
            </a:r>
            <a:r>
              <a:rPr lang="en-US" altLang="zh-CN" dirty="0"/>
              <a:t> exposes a set of simple device abstractions</a:t>
            </a:r>
          </a:p>
          <a:p>
            <a:r>
              <a:rPr lang="en-US" altLang="zh-CN" dirty="0"/>
              <a:t>One driver for each type of device</a:t>
            </a:r>
          </a:p>
          <a:p>
            <a:pPr lvl="1"/>
            <a:r>
              <a:rPr lang="en-US" altLang="zh-CN" dirty="0"/>
              <a:t>Network</a:t>
            </a:r>
          </a:p>
          <a:p>
            <a:pPr lvl="1"/>
            <a:r>
              <a:rPr lang="en-US" altLang="zh-CN" dirty="0"/>
              <a:t>Disk</a:t>
            </a:r>
          </a:p>
          <a:p>
            <a:pPr lvl="1"/>
            <a:r>
              <a:rPr lang="en-US" altLang="zh-CN" dirty="0"/>
              <a:t>Console</a:t>
            </a:r>
          </a:p>
          <a:p>
            <a:pPr lvl="1"/>
            <a:r>
              <a:rPr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050341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Cost of Porting an OS to Xen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Privileged instructions</a:t>
            </a:r>
          </a:p>
          <a:p>
            <a:r>
              <a:rPr lang="en-US" altLang="zh-CN"/>
              <a:t>Page table access</a:t>
            </a:r>
          </a:p>
          <a:p>
            <a:r>
              <a:rPr lang="en-US" altLang="zh-CN"/>
              <a:t>Network driver</a:t>
            </a:r>
          </a:p>
          <a:p>
            <a:r>
              <a:rPr lang="en-US" altLang="zh-CN"/>
              <a:t>Block device driver</a:t>
            </a:r>
          </a:p>
          <a:p>
            <a:r>
              <a:rPr lang="en-US" altLang="zh-CN"/>
              <a:t>&lt;2% of code-base</a:t>
            </a:r>
            <a:br>
              <a:rPr lang="en-US" altLang="zh-CN"/>
            </a:b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98186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Control Management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Separation of policy and mechanism</a:t>
            </a:r>
          </a:p>
          <a:p>
            <a:r>
              <a:rPr lang="en-US" altLang="zh-CN" sz="2400" dirty="0"/>
              <a:t>Domain-0 hosts the application-level management software</a:t>
            </a:r>
          </a:p>
          <a:p>
            <a:pPr lvl="1"/>
            <a:r>
              <a:rPr lang="en-US" altLang="zh-CN" sz="2000" dirty="0"/>
              <a:t>Creation and deletion</a:t>
            </a:r>
          </a:p>
          <a:p>
            <a:pPr lvl="1">
              <a:buFont typeface="Wingdings" charset="0"/>
              <a:buNone/>
            </a:pPr>
            <a:r>
              <a:rPr lang="en-US" altLang="zh-CN" sz="2000" dirty="0"/>
              <a:t>	of virtual network</a:t>
            </a:r>
          </a:p>
          <a:p>
            <a:pPr lvl="1">
              <a:buFont typeface="Wingdings" charset="0"/>
              <a:buNone/>
            </a:pPr>
            <a:r>
              <a:rPr lang="en-US" altLang="zh-CN" sz="2000" dirty="0"/>
              <a:t>	interfaces and block</a:t>
            </a:r>
          </a:p>
          <a:p>
            <a:pPr lvl="1">
              <a:buFont typeface="Wingdings" charset="0"/>
              <a:buNone/>
            </a:pPr>
            <a:r>
              <a:rPr lang="en-US" altLang="zh-CN" sz="2000" dirty="0"/>
              <a:t>	devices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651638"/>
            <a:ext cx="4114800" cy="2446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14085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Control Transfer:  </a:t>
            </a:r>
            <a:r>
              <a:rPr lang="en-US" altLang="zh-CN" dirty="0" err="1"/>
              <a:t>Hypercalls</a:t>
            </a:r>
            <a:r>
              <a:rPr lang="en-US" altLang="zh-CN" dirty="0"/>
              <a:t> and Events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Hypercall</a:t>
            </a:r>
            <a:r>
              <a:rPr lang="en-US" altLang="zh-CN" sz="2400" dirty="0"/>
              <a:t>:  synchronous calls from a domain to Xen</a:t>
            </a:r>
          </a:p>
          <a:p>
            <a:pPr lvl="1"/>
            <a:r>
              <a:rPr lang="en-US" altLang="zh-CN" sz="2000" dirty="0"/>
              <a:t>Analogous to system calls</a:t>
            </a:r>
          </a:p>
          <a:p>
            <a:r>
              <a:rPr lang="en-US" altLang="zh-CN" sz="2400" dirty="0"/>
              <a:t>Events:  asynchronous notifications from Xen to domains</a:t>
            </a:r>
          </a:p>
          <a:p>
            <a:pPr lvl="1"/>
            <a:r>
              <a:rPr lang="en-US" altLang="zh-CN" sz="2000" dirty="0"/>
              <a:t>Replace device interrupts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968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4D0FE-AC4B-9F4F-9799-8172787D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Evolving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F4D826-58B4-E543-B5CB-A3665D5A8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586F7B-4425-F946-9041-B56E82016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1518"/>
            <a:ext cx="9144000" cy="394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9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Exokernel</a:t>
            </a:r>
            <a:r>
              <a:rPr kumimoji="1" lang="en-US" altLang="zh-CN" dirty="0"/>
              <a:t> on X86: </a:t>
            </a:r>
            <a:r>
              <a:rPr kumimoji="1" lang="en-US" altLang="zh-CN" dirty="0" err="1"/>
              <a:t>XoK</a:t>
            </a:r>
            <a:r>
              <a:rPr kumimoji="1" lang="en-US" altLang="zh-CN" dirty="0"/>
              <a:t> &amp; </a:t>
            </a:r>
            <a:r>
              <a:rPr kumimoji="1" lang="en-US" altLang="zh-CN" dirty="0" err="1"/>
              <a:t>ExOS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603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</a:t>
            </a:r>
            <a:endParaRPr lang="zh-CN" altLang="en-US" dirty="0"/>
          </a:p>
        </p:txBody>
      </p:sp>
      <p:pic>
        <p:nvPicPr>
          <p:cNvPr id="4" name="Picture 2" descr="http://upload.wikimedia.org/wikipedia/commons/thumb/d/d0/OS-structure2.svg/2000px-OS-structure2.svg.pn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6"/>
          <a:stretch/>
        </p:blipFill>
        <p:spPr bwMode="auto">
          <a:xfrm>
            <a:off x="-36512" y="1924144"/>
            <a:ext cx="9108504" cy="27081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786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Micro-Kernel Structure &amp; Instances</a:t>
            </a:r>
            <a:endParaRPr lang="zh-CN" altLang="en-US" dirty="0"/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1490" y="1467115"/>
            <a:ext cx="4620948" cy="3727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4160574" y="2829456"/>
            <a:ext cx="720989" cy="32316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1500" b="1">
                <a:latin typeface="Times New Roman" pitchFamily="18" charset="0"/>
                <a:ea typeface="宋体" charset="-122"/>
              </a:rPr>
              <a:t>LPC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4160574" y="3586917"/>
            <a:ext cx="720989" cy="32316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1500" b="1">
                <a:latin typeface="Times New Roman" pitchFamily="18" charset="0"/>
                <a:ea typeface="宋体" charset="-122"/>
              </a:rPr>
              <a:t>HAL</a:t>
            </a: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2780771" y="1689101"/>
            <a:ext cx="961761" cy="3231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1500" b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APP1</a:t>
            </a: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5241396" y="1689101"/>
            <a:ext cx="961761" cy="3231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1500" b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APPn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2420938" y="3430060"/>
            <a:ext cx="961761" cy="3231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1500" b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APP2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3980657" y="4509560"/>
            <a:ext cx="961760" cy="3231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1500" b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APP3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5480844" y="3430060"/>
            <a:ext cx="961760" cy="3231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1500" b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APP4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>
            <a:off x="4820709" y="2048935"/>
            <a:ext cx="600604" cy="780521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 sz="1500"/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auto">
          <a:xfrm>
            <a:off x="3381376" y="2109789"/>
            <a:ext cx="838729" cy="1019969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 sz="1500"/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 flipV="1">
            <a:off x="3381375" y="3129758"/>
            <a:ext cx="779198" cy="48021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 sz="1500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4280959" y="3189289"/>
            <a:ext cx="120386" cy="1320271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 sz="1500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4881562" y="3189289"/>
            <a:ext cx="599282" cy="4206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 sz="1500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V="1">
            <a:off x="3741208" y="3189288"/>
            <a:ext cx="599282" cy="900907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 sz="1500"/>
          </a:p>
        </p:txBody>
      </p:sp>
      <p:sp>
        <p:nvSpPr>
          <p:cNvPr id="37" name="Line 18"/>
          <p:cNvSpPr>
            <a:spLocks noChangeShapeType="1"/>
          </p:cNvSpPr>
          <p:nvPr/>
        </p:nvSpPr>
        <p:spPr bwMode="auto">
          <a:xfrm flipV="1">
            <a:off x="4881563" y="2888987"/>
            <a:ext cx="658813" cy="179917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 sz="1500"/>
          </a:p>
        </p:txBody>
      </p:sp>
      <p:sp>
        <p:nvSpPr>
          <p:cNvPr id="38" name="Line 19"/>
          <p:cNvSpPr>
            <a:spLocks noChangeShapeType="1"/>
          </p:cNvSpPr>
          <p:nvPr/>
        </p:nvSpPr>
        <p:spPr bwMode="auto">
          <a:xfrm>
            <a:off x="4761178" y="3189288"/>
            <a:ext cx="420688" cy="900907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 sz="1500"/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 flipV="1">
            <a:off x="4460875" y="2349237"/>
            <a:ext cx="59532" cy="480218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 sz="1500"/>
          </a:p>
        </p:txBody>
      </p:sp>
      <p:sp>
        <p:nvSpPr>
          <p:cNvPr id="40" name="Line 21"/>
          <p:cNvSpPr>
            <a:spLocks noChangeShapeType="1"/>
          </p:cNvSpPr>
          <p:nvPr/>
        </p:nvSpPr>
        <p:spPr bwMode="auto">
          <a:xfrm flipH="1" flipV="1">
            <a:off x="3440907" y="2888987"/>
            <a:ext cx="719667" cy="179917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 sz="1500"/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 flipH="1" flipV="1">
            <a:off x="4581261" y="3189289"/>
            <a:ext cx="0" cy="359833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 sz="1500"/>
          </a:p>
        </p:txBody>
      </p:sp>
    </p:spTree>
    <p:extLst>
      <p:ext uri="{BB962C8B-B14F-4D97-AF65-F5344CB8AC3E}">
        <p14:creationId xmlns:p14="http://schemas.microsoft.com/office/powerpoint/2010/main" val="176580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4135</TotalTime>
  <Words>2296</Words>
  <Application>Microsoft Office PowerPoint</Application>
  <PresentationFormat>全屏显示(16:10)</PresentationFormat>
  <Paragraphs>441</Paragraphs>
  <Slides>57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4" baseType="lpstr">
      <vt:lpstr>휴먼매직체</vt:lpstr>
      <vt:lpstr>맑은 고딕</vt:lpstr>
      <vt:lpstr>Microsoft YaHei Light</vt:lpstr>
      <vt:lpstr>Myriad Pro Cond</vt:lpstr>
      <vt:lpstr>新細明體</vt:lpstr>
      <vt:lpstr>DengXian</vt:lpstr>
      <vt:lpstr>DengXian</vt:lpstr>
      <vt:lpstr>宋体</vt:lpstr>
      <vt:lpstr>微软雅黑</vt:lpstr>
      <vt:lpstr>微软雅黑</vt:lpstr>
      <vt:lpstr>Arial</vt:lpstr>
      <vt:lpstr>Arial Narrow</vt:lpstr>
      <vt:lpstr>Calibri</vt:lpstr>
      <vt:lpstr>Times New Roman</vt:lpstr>
      <vt:lpstr>Verdana</vt:lpstr>
      <vt:lpstr>Wingdings</vt:lpstr>
      <vt:lpstr>Office 主题​​</vt:lpstr>
      <vt:lpstr>OS Structure</vt:lpstr>
      <vt:lpstr>Previously on CSP</vt:lpstr>
      <vt:lpstr>Previously on CSP</vt:lpstr>
      <vt:lpstr>PowerPoint 演示文稿</vt:lpstr>
      <vt:lpstr>Goals of Operating System</vt:lpstr>
      <vt:lpstr>Operating System Evolving</vt:lpstr>
      <vt:lpstr>Exokernel on X86: XoK &amp; ExOS</vt:lpstr>
      <vt:lpstr>Comparison</vt:lpstr>
      <vt:lpstr>Micro-Kernel Structure &amp; Instances</vt:lpstr>
      <vt:lpstr>Traditional OS</vt:lpstr>
      <vt:lpstr>Traditional OS</vt:lpstr>
      <vt:lpstr>Exokernel</vt:lpstr>
      <vt:lpstr>Specialization</vt:lpstr>
      <vt:lpstr>OS as a Library</vt:lpstr>
      <vt:lpstr>Comparison</vt:lpstr>
      <vt:lpstr>Exokernel Design Challenge</vt:lpstr>
      <vt:lpstr>Secure Binding</vt:lpstr>
      <vt:lpstr>Visible Resource Revocation</vt:lpstr>
      <vt:lpstr>The Abort Protocol</vt:lpstr>
      <vt:lpstr>Exokernel: Example on Disk Management</vt:lpstr>
      <vt:lpstr>Extensible OS</vt:lpstr>
      <vt:lpstr>Exokernel's Memory Protection</vt:lpstr>
      <vt:lpstr>Review: TLB &amp; Cache</vt:lpstr>
      <vt:lpstr>Exokernel Principles</vt:lpstr>
      <vt:lpstr>Exokernel Principles</vt:lpstr>
      <vt:lpstr>Exokernel: Benefits</vt:lpstr>
      <vt:lpstr>Exokernel: Drawbacks</vt:lpstr>
      <vt:lpstr>Criticisms of Exokernel</vt:lpstr>
      <vt:lpstr>Linux as a LibOS?</vt:lpstr>
      <vt:lpstr>Summary</vt:lpstr>
      <vt:lpstr>Multi-Kernel</vt:lpstr>
      <vt:lpstr>Multikernel</vt:lpstr>
      <vt:lpstr>The Design of Multikernel</vt:lpstr>
      <vt:lpstr>Barrelfish Multikernel</vt:lpstr>
      <vt:lpstr>Barrelfish Structure</vt:lpstr>
      <vt:lpstr>Popcorn Linux</vt:lpstr>
      <vt:lpstr>Flex-SC</vt:lpstr>
      <vt:lpstr>The Motivation</vt:lpstr>
      <vt:lpstr>Flexible System Call</vt:lpstr>
      <vt:lpstr>Another Way for System Call</vt:lpstr>
      <vt:lpstr>Exception-less System Call</vt:lpstr>
      <vt:lpstr>Kernel Fill the Results</vt:lpstr>
      <vt:lpstr>On a Single Core: Single Threads</vt:lpstr>
      <vt:lpstr>On a Single Core: Multiple Threads</vt:lpstr>
      <vt:lpstr>Case: Xen</vt:lpstr>
      <vt:lpstr>VMM: A Brief History</vt:lpstr>
      <vt:lpstr>Why This Revival?</vt:lpstr>
      <vt:lpstr>Challenges to Build Virtual Machines</vt:lpstr>
      <vt:lpstr>Xen's Goals</vt:lpstr>
      <vt:lpstr>Xen: Approach and Overview</vt:lpstr>
      <vt:lpstr>Memory Management</vt:lpstr>
      <vt:lpstr>Memory Management</vt:lpstr>
      <vt:lpstr>CPU</vt:lpstr>
      <vt:lpstr>Device I/O</vt:lpstr>
      <vt:lpstr>The Cost of Porting an OS to Xen</vt:lpstr>
      <vt:lpstr>Control Management</vt:lpstr>
      <vt:lpstr>Control Transfer:  Hypercalls and Events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CSP-02-slides-OS Structure</dc:title>
  <dc:creator>Xia Yubin</dc:creator>
  <cp:lastModifiedBy>ykma</cp:lastModifiedBy>
  <cp:revision>133</cp:revision>
  <cp:lastPrinted>2016-06-13T07:55:34Z</cp:lastPrinted>
  <dcterms:created xsi:type="dcterms:W3CDTF">2017-05-20T06:53:59Z</dcterms:created>
  <dcterms:modified xsi:type="dcterms:W3CDTF">2021-07-12T02:52:51Z</dcterms:modified>
</cp:coreProperties>
</file>