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handoutMasterIdLst>
    <p:handoutMasterId r:id="rId97"/>
  </p:handoutMasterIdLst>
  <p:sldIdLst>
    <p:sldId id="256" r:id="rId2"/>
    <p:sldId id="299" r:id="rId3"/>
    <p:sldId id="1398" r:id="rId4"/>
    <p:sldId id="1399" r:id="rId5"/>
    <p:sldId id="455" r:id="rId6"/>
    <p:sldId id="451" r:id="rId7"/>
    <p:sldId id="452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1397" r:id="rId19"/>
    <p:sldId id="287" r:id="rId20"/>
    <p:sldId id="260" r:id="rId21"/>
    <p:sldId id="291" r:id="rId22"/>
    <p:sldId id="261" r:id="rId23"/>
    <p:sldId id="453" r:id="rId24"/>
    <p:sldId id="454" r:id="rId25"/>
    <p:sldId id="1391" r:id="rId26"/>
    <p:sldId id="1392" r:id="rId27"/>
    <p:sldId id="1396" r:id="rId28"/>
    <p:sldId id="301" r:id="rId29"/>
    <p:sldId id="441" r:id="rId30"/>
    <p:sldId id="302" r:id="rId31"/>
    <p:sldId id="303" r:id="rId32"/>
    <p:sldId id="304" r:id="rId33"/>
    <p:sldId id="305" r:id="rId34"/>
    <p:sldId id="306" r:id="rId35"/>
    <p:sldId id="312" r:id="rId36"/>
    <p:sldId id="456" r:id="rId37"/>
    <p:sldId id="472" r:id="rId38"/>
    <p:sldId id="457" r:id="rId39"/>
    <p:sldId id="458" r:id="rId40"/>
    <p:sldId id="459" r:id="rId41"/>
    <p:sldId id="460" r:id="rId42"/>
    <p:sldId id="461" r:id="rId43"/>
    <p:sldId id="401" r:id="rId44"/>
    <p:sldId id="462" r:id="rId45"/>
    <p:sldId id="463" r:id="rId46"/>
    <p:sldId id="465" r:id="rId47"/>
    <p:sldId id="468" r:id="rId48"/>
    <p:sldId id="469" r:id="rId49"/>
    <p:sldId id="470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471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35" r:id="rId85"/>
    <p:sldId id="336" r:id="rId86"/>
    <p:sldId id="337" r:id="rId87"/>
    <p:sldId id="338" r:id="rId88"/>
    <p:sldId id="1400" r:id="rId89"/>
    <p:sldId id="1401" r:id="rId90"/>
    <p:sldId id="1402" r:id="rId91"/>
    <p:sldId id="1403" r:id="rId92"/>
    <p:sldId id="1404" r:id="rId93"/>
    <p:sldId id="1405" r:id="rId94"/>
    <p:sldId id="1406" r:id="rId9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DFF"/>
    <a:srgbClr val="DBFFAA"/>
    <a:srgbClr val="C8FFC9"/>
    <a:srgbClr val="FFB8B9"/>
    <a:srgbClr val="941100"/>
    <a:srgbClr val="212121"/>
    <a:srgbClr val="005493"/>
    <a:srgbClr val="FF2F92"/>
    <a:srgbClr val="9437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 autoAdjust="0"/>
    <p:restoredTop sz="87500" autoAdjust="0"/>
  </p:normalViewPr>
  <p:slideViewPr>
    <p:cSldViewPr>
      <p:cViewPr varScale="1">
        <p:scale>
          <a:sx n="79" d="100"/>
          <a:sy n="79" d="100"/>
        </p:scale>
        <p:origin x="168" y="96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512 byte block size, and 4 byte block pointers, each indirect block can consist of 128 (512 / 4) pointers.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</a:rPr>
              <a:t>For one double indirect block: (128*128*512)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 / (1024*1024)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DD5C21B-AC00-194C-9537-51B5DB478376}" type="slidenum">
              <a:rPr lang="zh-CN" altLang="en-US" sz="1200" b="0">
                <a:latin typeface="Times New Roman" charset="0"/>
              </a:rPr>
              <a:pPr/>
              <a:t>5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comes a demo~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4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 In this case, the data 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 disk, but there is no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that points to it and no bitmap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 says the block is allocated. Thus, it is as if the write 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occurred. This case is not a problem at all, from the perspective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file-system crash consistency.</a:t>
            </a:r>
          </a:p>
          <a:p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inconsistency!</a:t>
            </a:r>
          </a:p>
          <a:p>
            <a:r>
              <a:rPr kumimoji="1" lang="zh-CN" altLang="zh-CN" dirty="0"/>
              <a:t>3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leakage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2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inconsistency!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leakage.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46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/>
              <a:t>absorbtion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3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0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5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 marL="742950" indent="-285750">
              <a:lnSpc>
                <a:spcPct val="120000"/>
              </a:lnSpc>
              <a:buFont typeface="Arial" charset="0"/>
              <a:buChar char="•"/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3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1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6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1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7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2021/7/12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pdos.csail.mit.edu/6.828/2008/readings/journal-softupdate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kumimoji="1" lang="zh-CN" altLang="en-US" sz="4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System</a:t>
            </a:r>
            <a:endParaRPr kumimoji="1" lang="zh-CN" altLang="en-US" sz="4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>
                <a:solidFill>
                  <a:schemeClr val="bg1"/>
                </a:solidFill>
              </a:rPr>
              <a:t>C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omputer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S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ystem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P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rinciples,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Fall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(IPADS,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SJTU)</a:t>
            </a:r>
            <a:endParaRPr lang="zh-CN" alt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4652736" y="4441676"/>
            <a:ext cx="4090388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DengXian" charset="0"/>
              <a:ea typeface="DengXian" charset="0"/>
              <a:cs typeface="DengXian" charset="0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6" y="3974155"/>
            <a:ext cx="1134734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</a:rPr>
              <a:t>Yubin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</a:rPr>
              <a:t>Xia</a:t>
            </a:r>
            <a:endParaRPr kumimoji="0" lang="sk-SK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7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圆角矩形 4"/>
          <p:cNvSpPr>
            <a:spLocks noChangeArrowheads="1"/>
          </p:cNvSpPr>
          <p:nvPr/>
        </p:nvSpPr>
        <p:spPr bwMode="auto">
          <a:xfrm>
            <a:off x="457200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>
                <a:latin typeface="Calibri" charset="0"/>
                <a:ea typeface="MS PGothic" charset="0"/>
              </a:rPr>
              <a:t>Find the first directory in ‘/’ by block number</a:t>
            </a:r>
            <a:endParaRPr lang="zh-CN" altLang="en-US" sz="2800">
              <a:latin typeface="Calibri" charset="0"/>
              <a:ea typeface="MS PGothic" charset="0"/>
            </a:endParaRPr>
          </a:p>
        </p:txBody>
      </p:sp>
      <p:sp>
        <p:nvSpPr>
          <p:cNvPr id="35847" name="圆角矩形 8"/>
          <p:cNvSpPr>
            <a:spLocks noChangeArrowheads="1"/>
          </p:cNvSpPr>
          <p:nvPr/>
        </p:nvSpPr>
        <p:spPr bwMode="auto">
          <a:xfrm>
            <a:off x="5189538" y="214180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7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>
                <a:latin typeface="Calibri" charset="0"/>
                <a:ea typeface="MS PGothic" charset="0"/>
              </a:rPr>
              <a:t>Find ‘/programs’ by comparing name</a:t>
            </a:r>
            <a:endParaRPr lang="zh-CN" altLang="en-US" sz="2800">
              <a:latin typeface="Calibri" charset="0"/>
              <a:ea typeface="MS PGothic" charset="0"/>
            </a:endParaRPr>
          </a:p>
        </p:txBody>
      </p:sp>
      <p:sp>
        <p:nvSpPr>
          <p:cNvPr id="36870" name="圆角矩形 6"/>
          <p:cNvSpPr>
            <a:spLocks noChangeArrowheads="1"/>
          </p:cNvSpPr>
          <p:nvPr/>
        </p:nvSpPr>
        <p:spPr bwMode="auto">
          <a:xfrm>
            <a:off x="4724400" y="2509573"/>
            <a:ext cx="9144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2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圆角矩形 4"/>
          <p:cNvSpPr>
            <a:spLocks noChangeArrowheads="1"/>
          </p:cNvSpPr>
          <p:nvPr/>
        </p:nvSpPr>
        <p:spPr bwMode="auto">
          <a:xfrm>
            <a:off x="5638800" y="2493698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>
                <a:latin typeface="Calibri" charset="0"/>
                <a:ea typeface="MS PGothic" charset="0"/>
              </a:rPr>
              <a:t>Find ‘/programs’ inode by its inode number 7</a:t>
            </a:r>
            <a:endParaRPr lang="zh-CN" altLang="en-US" sz="2800">
              <a:latin typeface="Calibri" charset="0"/>
              <a:ea typeface="MS PGothic" charset="0"/>
            </a:endParaRPr>
          </a:p>
        </p:txBody>
      </p:sp>
      <p:sp>
        <p:nvSpPr>
          <p:cNvPr id="37895" name="圆角矩形 8"/>
          <p:cNvSpPr>
            <a:spLocks noChangeArrowheads="1"/>
          </p:cNvSpPr>
          <p:nvPr/>
        </p:nvSpPr>
        <p:spPr bwMode="auto">
          <a:xfrm>
            <a:off x="2112963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圆角矩形 4"/>
          <p:cNvSpPr>
            <a:spLocks noChangeArrowheads="1"/>
          </p:cNvSpPr>
          <p:nvPr/>
        </p:nvSpPr>
        <p:spPr bwMode="auto">
          <a:xfrm>
            <a:off x="6400800" y="2139157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>
                <a:latin typeface="Calibri" charset="0"/>
                <a:ea typeface="MS PGothic" charset="0"/>
              </a:rPr>
              <a:t>Find the first file in ‘/programs/’</a:t>
            </a:r>
            <a:endParaRPr lang="zh-CN" altLang="en-US" sz="2800">
              <a:latin typeface="Calibri" charset="0"/>
              <a:ea typeface="MS PGothic" charset="0"/>
            </a:endParaRPr>
          </a:p>
        </p:txBody>
      </p:sp>
      <p:sp>
        <p:nvSpPr>
          <p:cNvPr id="38919" name="圆角矩形 8"/>
          <p:cNvSpPr>
            <a:spLocks noChangeArrowheads="1"/>
          </p:cNvSpPr>
          <p:nvPr/>
        </p:nvSpPr>
        <p:spPr bwMode="auto">
          <a:xfrm>
            <a:off x="2112963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3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>
                <a:latin typeface="Calibri" charset="0"/>
                <a:ea typeface="MS PGothic" charset="0"/>
              </a:rPr>
              <a:t>Find ‘/programs/pong.c’ by comparing its name</a:t>
            </a:r>
            <a:endParaRPr lang="zh-CN" altLang="en-US" sz="2800">
              <a:latin typeface="Calibri" charset="0"/>
              <a:ea typeface="MS PGothic" charset="0"/>
            </a:endParaRPr>
          </a:p>
        </p:txBody>
      </p:sp>
      <p:sp>
        <p:nvSpPr>
          <p:cNvPr id="39942" name="圆角矩形 8"/>
          <p:cNvSpPr>
            <a:spLocks noChangeArrowheads="1"/>
          </p:cNvSpPr>
          <p:nvPr/>
        </p:nvSpPr>
        <p:spPr bwMode="auto">
          <a:xfrm>
            <a:off x="6075363" y="2509573"/>
            <a:ext cx="762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1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>
                <a:latin typeface="Calibri" charset="0"/>
                <a:ea typeface="MS PGothic" charset="0"/>
              </a:rPr>
              <a:t>Find inode of ‘/programs/pong.c’ by the inode number 9</a:t>
            </a:r>
            <a:endParaRPr lang="zh-CN" altLang="en-US" sz="2800">
              <a:latin typeface="Calibri" charset="0"/>
              <a:ea typeface="MS PGothic" charset="0"/>
            </a:endParaRPr>
          </a:p>
        </p:txBody>
      </p:sp>
      <p:sp>
        <p:nvSpPr>
          <p:cNvPr id="40966" name="圆角矩形 8"/>
          <p:cNvSpPr>
            <a:spLocks noChangeArrowheads="1"/>
          </p:cNvSpPr>
          <p:nvPr/>
        </p:nvSpPr>
        <p:spPr bwMode="auto">
          <a:xfrm>
            <a:off x="6837363" y="250957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0967" name="圆角矩形 6"/>
          <p:cNvSpPr>
            <a:spLocks noChangeArrowheads="1"/>
          </p:cNvSpPr>
          <p:nvPr/>
        </p:nvSpPr>
        <p:spPr bwMode="auto">
          <a:xfrm>
            <a:off x="2698750" y="3492500"/>
            <a:ext cx="3048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0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>
                <a:latin typeface="Calibri" charset="0"/>
                <a:ea typeface="MS PGothic" charset="0"/>
              </a:rPr>
              <a:t>Find block number of ‘/programs/pong.c’</a:t>
            </a:r>
            <a:endParaRPr lang="zh-CN" altLang="en-US" sz="2800">
              <a:latin typeface="Calibri" charset="0"/>
              <a:ea typeface="MS PGothic" charset="0"/>
            </a:endParaRPr>
          </a:p>
        </p:txBody>
      </p:sp>
      <p:sp>
        <p:nvSpPr>
          <p:cNvPr id="41990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6654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9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2800">
                <a:latin typeface="Calibri" charset="0"/>
                <a:ea typeface="MS PGothic" charset="0"/>
              </a:rPr>
              <a:t>Find data of block 61 by its block number</a:t>
            </a:r>
          </a:p>
          <a:p>
            <a:pPr lvl="1"/>
            <a:r>
              <a:rPr lang="en-US" altLang="zh-CN" sz="2400">
                <a:latin typeface="Calibri" charset="0"/>
                <a:ea typeface="MS PGothic" charset="0"/>
              </a:rPr>
              <a:t>And data of block 44 &amp; 15</a:t>
            </a:r>
            <a:endParaRPr lang="zh-CN" altLang="en-US" sz="2400">
              <a:latin typeface="Calibri" charset="0"/>
              <a:ea typeface="MS PGothic" charset="0"/>
            </a:endParaRPr>
          </a:p>
        </p:txBody>
      </p:sp>
      <p:sp>
        <p:nvSpPr>
          <p:cNvPr id="43014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3015" name="圆角矩形 8"/>
          <p:cNvSpPr>
            <a:spLocks noChangeArrowheads="1"/>
          </p:cNvSpPr>
          <p:nvPr/>
        </p:nvSpPr>
        <p:spPr bwMode="auto">
          <a:xfrm>
            <a:off x="7904163" y="2149741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3016" name="圆角矩形 9"/>
          <p:cNvSpPr>
            <a:spLocks noChangeArrowheads="1"/>
          </p:cNvSpPr>
          <p:nvPr/>
        </p:nvSpPr>
        <p:spPr bwMode="auto">
          <a:xfrm>
            <a:off x="7616826" y="2533386"/>
            <a:ext cx="917575" cy="76861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0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12930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ai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7536909 .  7530417 ..  7536939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7536940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7536941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7536942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d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obase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=16;7536909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7530417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7536939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7536940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7536941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7536942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|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73010D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72E7B1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73012B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73012C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73012E</a:t>
            </a:r>
            <a:endParaRPr lang="zh-CN" altLang="en-US" sz="1400" b="1" dirty="0">
              <a:solidFill>
                <a:srgbClr val="FF2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sudo /sbin/debugfs /dev/sda1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 1.43.4 (31-Jan-2017)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dump temp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quit</a:t>
            </a:r>
          </a:p>
          <a:p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0000000: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..s...........r.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0000010: 0c00 0202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 ........+.s.....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0000020: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a...,.s.....b...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0000030: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-.s.....c.....s.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0000040: c40f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0000 0000 0000 0000  ....d...........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0000050: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335591"/>
            <a:ext cx="3824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c40f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635" y="127332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ext4_dir_entry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{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inode_number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dir_entry_length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file_name_length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file_type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name[EXT4_NAME_LEN]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8298" y="3205927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8298" y="3937620"/>
            <a:ext cx="475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0d01</a:t>
            </a:r>
            <a:r>
              <a:rPr kumimoji="1" lang="zh-CN" altLang="en-US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number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12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bytes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</a:t>
            </a:r>
            <a:r>
              <a:rPr kumimoji="1"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(2e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".")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635" y="3145532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0x0: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Unknown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0x1: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0x2: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0x3: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Character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0x4: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0x5: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FIFO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0x6: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Socket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0x7: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Symbolic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228184" y="3577580"/>
            <a:ext cx="576064" cy="28803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60032" y="1358520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1135" y="3251091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3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System Basic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68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Two Types of Links (Synonyms)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Tx/>
              <a:buChar char="•"/>
            </a:pPr>
            <a:r>
              <a:rPr lang="en-US" altLang="zh-CN" sz="3400" dirty="0"/>
              <a:t>Add link "assignment" to "Mail/new-assignment"</a:t>
            </a:r>
            <a:endParaRPr lang="en-US" altLang="zh-CN" sz="4600" dirty="0"/>
          </a:p>
          <a:p>
            <a:pPr marL="742950" lvl="2" indent="-342900"/>
            <a:r>
              <a:rPr lang="en-US" altLang="zh-CN" sz="2800" dirty="0"/>
              <a:t>Hard link</a:t>
            </a:r>
          </a:p>
          <a:p>
            <a:pPr marL="1200150" lvl="3" indent="-342900"/>
            <a:r>
              <a:rPr lang="en-US" altLang="zh-CN" sz="2400" dirty="0"/>
              <a:t>No new file is created</a:t>
            </a:r>
          </a:p>
          <a:p>
            <a:pPr marL="1200150" lvl="3" indent="-342900"/>
            <a:r>
              <a:rPr lang="en-US" altLang="zh-CN" sz="2400" dirty="0"/>
              <a:t>Just add a binding between a string and an </a:t>
            </a:r>
            <a:r>
              <a:rPr lang="en-US" altLang="zh-CN" sz="2400" b="1" dirty="0"/>
              <a:t>existing</a:t>
            </a:r>
            <a:r>
              <a:rPr lang="en-US" altLang="zh-CN" sz="2400" dirty="0"/>
              <a:t> inode</a:t>
            </a:r>
          </a:p>
          <a:p>
            <a:pPr marL="1200150" lvl="3" indent="-342900"/>
            <a:r>
              <a:rPr lang="en-US" altLang="zh-CN" sz="2400" dirty="0"/>
              <a:t>Target inode reference count is increased</a:t>
            </a:r>
          </a:p>
          <a:p>
            <a:pPr marL="1200150" lvl="3" indent="-342900"/>
            <a:r>
              <a:rPr lang="en-US" altLang="zh-CN" sz="2400" dirty="0"/>
              <a:t>If target file is deleted, the link is still valid</a:t>
            </a:r>
          </a:p>
          <a:p>
            <a:pPr marL="742950" lvl="2" indent="-342900"/>
            <a:r>
              <a:rPr lang="en-US" altLang="zh-CN" sz="2800" dirty="0"/>
              <a:t>Soft link</a:t>
            </a:r>
          </a:p>
          <a:p>
            <a:pPr marL="1200150" lvl="3" indent="-342900"/>
            <a:r>
              <a:rPr lang="en-US" altLang="zh-CN" sz="2400" dirty="0"/>
              <a:t>A new file is created, the data is the string "Mail/new-assignment"</a:t>
            </a:r>
          </a:p>
          <a:p>
            <a:pPr marL="1200150" lvl="3" indent="-342900"/>
            <a:r>
              <a:rPr lang="en-US" altLang="zh-CN" sz="2400" dirty="0"/>
              <a:t>Target inode reference count is not increased</a:t>
            </a:r>
          </a:p>
          <a:p>
            <a:pPr marL="1200150" lvl="3" indent="-342900"/>
            <a:r>
              <a:rPr lang="en-US" altLang="zh-CN" sz="2400" dirty="0"/>
              <a:t>If target file is deleted, the link is not valid</a:t>
            </a:r>
          </a:p>
          <a:p>
            <a:r>
              <a:rPr lang="en-US" altLang="zh-CN" sz="2800" dirty="0"/>
              <a:t>Soft link can create cycle by SYMLINK("a", "a")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DEC29B7-5C85-F44E-9238-D31C312A5DF9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20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5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412" y="1273324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ln -s "/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7536945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lrwxrwxrwx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1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Sep 20 08:01 s-link -&gt; 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readlink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cat: slink: No such file or directory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 "hello, world" &gt; 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world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7984" y="27410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</a:t>
            </a: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does "8" means?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19972" y="2353444"/>
            <a:ext cx="216024" cy="360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63400" y="2741060"/>
            <a:ext cx="1087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File size</a:t>
            </a:r>
            <a:endParaRPr lang="zh-CN" altLang="en-US" sz="20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7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Links (Synonyms)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33364"/>
            <a:ext cx="604520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451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file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name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22814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1920" y="265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88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  &amp; 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288132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3728" y="51617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urier"/>
              </a:rPr>
              <a:t>open("/foo/bar", O_RDONLY)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851920" y="1993404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27984" y="2209428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427984" y="2441506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32040" y="2664934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76056" y="3070445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76056" y="3330990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076056" y="3685862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076056" y="3946407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076056" y="4346295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076056" y="4606840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8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Creation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20" y="1129308"/>
            <a:ext cx="5582959" cy="44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7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79115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9409" y="1911810"/>
            <a:ext cx="371853" cy="267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0356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00359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00359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359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359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6840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97726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97728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97726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058" y="1046956"/>
            <a:ext cx="1085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359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9409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79409" y="1046956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6539" y="4645223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13100" y="1307452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0765" y="1307452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55456" y="4645223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606832" y="1406971"/>
            <a:ext cx="1749081" cy="838808"/>
            <a:chOff x="3348408" y="1975617"/>
            <a:chExt cx="2098897" cy="1006569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535147" cy="418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9822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79409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603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970872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49704" y="3262685"/>
            <a:ext cx="1301265" cy="604098"/>
            <a:chOff x="4235879" y="4214685"/>
            <a:chExt cx="1561518" cy="724917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628096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512008" y="3342101"/>
            <a:ext cx="256228" cy="28964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9409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543312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0236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569764" y="1763713"/>
            <a:ext cx="467895" cy="76109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58455" y="4401721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734" y="5169450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EE37CD5-DF35-6F45-9D10-75EF16B8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6" y="1129308"/>
            <a:ext cx="4508914" cy="4395192"/>
          </a:xfrm>
        </p:spPr>
        <p:txBody>
          <a:bodyPr>
            <a:normAutofit/>
          </a:bodyPr>
          <a:lstStyle/>
          <a:p>
            <a:r>
              <a:rPr lang="en-US" sz="1800" dirty="0"/>
              <a:t>File is collection of disk blocks</a:t>
            </a:r>
            <a:endParaRPr lang="en-US" sz="900" dirty="0"/>
          </a:p>
          <a:p>
            <a:r>
              <a:rPr lang="en-US" sz="1800" dirty="0"/>
              <a:t>FAT is linked list 1-1 with blocks</a:t>
            </a:r>
            <a:endParaRPr lang="en-US" sz="900" dirty="0"/>
          </a:p>
          <a:p>
            <a:r>
              <a:rPr lang="en-US" sz="1800" dirty="0"/>
              <a:t>File Number is index of root </a:t>
            </a:r>
            <a:br>
              <a:rPr lang="en-US" sz="1800" dirty="0"/>
            </a:br>
            <a:r>
              <a:rPr lang="en-US" sz="1800" dirty="0"/>
              <a:t>of block list for the file</a:t>
            </a:r>
            <a:endParaRPr lang="en-US" sz="900" dirty="0"/>
          </a:p>
          <a:p>
            <a:r>
              <a:rPr lang="en-US" sz="1800" dirty="0"/>
              <a:t>File offset (o = &lt; B, x &gt; )</a:t>
            </a:r>
            <a:endParaRPr lang="en-US" sz="900" dirty="0"/>
          </a:p>
          <a:p>
            <a:r>
              <a:rPr lang="en-US" sz="1800" dirty="0"/>
              <a:t>Follow list to get block #</a:t>
            </a:r>
            <a:endParaRPr lang="en-US" sz="900" dirty="0"/>
          </a:p>
          <a:p>
            <a:r>
              <a:rPr lang="en-US" sz="1800" dirty="0"/>
              <a:t>Unused blocks </a:t>
            </a:r>
            <a:r>
              <a:rPr lang="en-US" sz="1800" dirty="0">
                <a:sym typeface="Wingdings"/>
              </a:rPr>
              <a:t> FAT free list</a:t>
            </a:r>
          </a:p>
        </p:txBody>
      </p:sp>
    </p:spTree>
    <p:extLst>
      <p:ext uri="{BB962C8B-B14F-4D97-AF65-F5344CB8AC3E}">
        <p14:creationId xmlns:p14="http://schemas.microsoft.com/office/powerpoint/2010/main" val="4190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79115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9409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" y="1129308"/>
            <a:ext cx="4508914" cy="4395192"/>
          </a:xfrm>
        </p:spPr>
        <p:txBody>
          <a:bodyPr>
            <a:normAutofit/>
          </a:bodyPr>
          <a:lstStyle/>
          <a:p>
            <a:r>
              <a:rPr lang="en-US" sz="1800" dirty="0"/>
              <a:t>File is collection of disk blocks</a:t>
            </a:r>
            <a:endParaRPr lang="en-US" sz="900" dirty="0"/>
          </a:p>
          <a:p>
            <a:r>
              <a:rPr lang="en-US" sz="1800" dirty="0"/>
              <a:t>FAT is linked list 1-1 with blocks</a:t>
            </a:r>
            <a:endParaRPr lang="en-US" sz="900" dirty="0"/>
          </a:p>
          <a:p>
            <a:r>
              <a:rPr lang="en-US" sz="1800" dirty="0"/>
              <a:t>File Number is index of root </a:t>
            </a:r>
            <a:br>
              <a:rPr lang="en-US" sz="1800" dirty="0"/>
            </a:br>
            <a:r>
              <a:rPr lang="en-US" sz="1800" dirty="0"/>
              <a:t>of block list for the file</a:t>
            </a:r>
            <a:endParaRPr lang="en-US" sz="900" dirty="0"/>
          </a:p>
          <a:p>
            <a:r>
              <a:rPr lang="en-US" sz="1800" dirty="0"/>
              <a:t>File offset (o = &lt; B, x &gt; )</a:t>
            </a:r>
            <a:endParaRPr lang="en-US" sz="900" dirty="0"/>
          </a:p>
          <a:p>
            <a:r>
              <a:rPr lang="en-US" sz="1800" dirty="0"/>
              <a:t>Follow list to get block #</a:t>
            </a:r>
            <a:endParaRPr lang="en-US" sz="900" dirty="0"/>
          </a:p>
          <a:p>
            <a:r>
              <a:rPr lang="en-US" sz="1800" dirty="0"/>
              <a:t>Unused blocks </a:t>
            </a:r>
            <a:r>
              <a:rPr lang="en-US" sz="1800" dirty="0">
                <a:sym typeface="Wingdings"/>
              </a:rPr>
              <a:t> FAT free list</a:t>
            </a:r>
          </a:p>
          <a:p>
            <a:r>
              <a:rPr lang="en-US" sz="1800" dirty="0">
                <a:sym typeface="Wingdings"/>
              </a:rPr>
              <a:t>Ex: </a:t>
            </a:r>
            <a:r>
              <a:rPr lang="en-US" sz="1800" dirty="0" err="1">
                <a:sym typeface="Wingdings"/>
              </a:rPr>
              <a:t>file_write</a:t>
            </a:r>
            <a:r>
              <a:rPr lang="en-US" sz="1800" dirty="0">
                <a:sym typeface="Wingdings"/>
              </a:rPr>
              <a:t>(31, &lt; 3, y &gt;)</a:t>
            </a:r>
          </a:p>
          <a:p>
            <a:pPr lvl="1"/>
            <a:r>
              <a:rPr lang="en-US" sz="1600" dirty="0">
                <a:sym typeface="Wingdings"/>
              </a:rPr>
              <a:t>Grab blocks from free list</a:t>
            </a:r>
          </a:p>
          <a:p>
            <a:pPr lvl="1"/>
            <a:r>
              <a:rPr lang="en-US" sz="1600" dirty="0">
                <a:sym typeface="Wingdings"/>
              </a:rPr>
              <a:t>Linking them into fil</a:t>
            </a:r>
            <a:r>
              <a:rPr lang="en-US" altLang="zh-CN" sz="1600" dirty="0">
                <a:sym typeface="Wingdings"/>
              </a:rPr>
              <a:t>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279409" y="1911810"/>
            <a:ext cx="371853" cy="267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0356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00359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00359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359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359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6840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97726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97728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97726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058" y="1046956"/>
            <a:ext cx="1085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359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9409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79409" y="1046956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6539" y="4645223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13100" y="1307452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0765" y="1307452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55456" y="4645223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606832" y="1406971"/>
            <a:ext cx="1749081" cy="838808"/>
            <a:chOff x="3348408" y="1975617"/>
            <a:chExt cx="2098897" cy="1006569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535147" cy="418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9822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79409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603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970872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79115" y="3262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9704" y="3517904"/>
            <a:ext cx="52341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827702" y="3382201"/>
            <a:ext cx="451707" cy="3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512008" y="3342101"/>
            <a:ext cx="256228" cy="28964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0236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569764" y="1763713"/>
            <a:ext cx="467895" cy="76109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58455" y="4401721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734" y="5169450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Properties</a:t>
            </a:r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827702" y="3664495"/>
            <a:ext cx="451707" cy="29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580956" y="3454471"/>
            <a:ext cx="323027" cy="800028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72603" y="3256110"/>
            <a:ext cx="371853" cy="267621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197726" y="3238772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56" name="Freeform 55"/>
          <p:cNvSpPr/>
          <p:nvPr/>
        </p:nvSpPr>
        <p:spPr>
          <a:xfrm>
            <a:off x="6543312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" y="913284"/>
            <a:ext cx="7037917" cy="1608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Directory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474" y="2606659"/>
            <a:ext cx="7143193" cy="292950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Essentially a file containing</a:t>
            </a:r>
            <a:br>
              <a:rPr lang="en-US" sz="2400" dirty="0"/>
            </a:b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file_number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/>
              <a:t> mappings</a:t>
            </a:r>
            <a:endParaRPr lang="en-US" sz="1200" dirty="0"/>
          </a:p>
          <a:p>
            <a:r>
              <a:rPr lang="en-US" sz="2400" dirty="0"/>
              <a:t>Free space for new entries</a:t>
            </a:r>
            <a:endParaRPr lang="en-US" sz="1200" dirty="0"/>
          </a:p>
          <a:p>
            <a:r>
              <a:rPr lang="en-US" sz="2400" dirty="0"/>
              <a:t>In FAT: file attributes are kept in directory (!!!)</a:t>
            </a:r>
            <a:endParaRPr lang="en-US" sz="1200" dirty="0"/>
          </a:p>
          <a:p>
            <a:r>
              <a:rPr lang="en-US" sz="2400" dirty="0"/>
              <a:t>Each directory a linked list of entries</a:t>
            </a:r>
            <a:endParaRPr lang="en-US" sz="1200" dirty="0"/>
          </a:p>
          <a:p>
            <a:r>
              <a:rPr lang="en-US" altLang="zh-CN" sz="2400" dirty="0"/>
              <a:t>Q:</a:t>
            </a:r>
            <a:r>
              <a:rPr lang="zh-CN" altLang="en-US" sz="2400" dirty="0"/>
              <a:t> </a:t>
            </a:r>
            <a:r>
              <a:rPr lang="en-US" sz="2400" dirty="0"/>
              <a:t>Where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find root directory ( "/" )?</a:t>
            </a:r>
          </a:p>
        </p:txBody>
      </p:sp>
    </p:spTree>
    <p:extLst>
      <p:ext uri="{BB962C8B-B14F-4D97-AF65-F5344CB8AC3E}">
        <p14:creationId xmlns:p14="http://schemas.microsoft.com/office/powerpoint/2010/main" val="6857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Crash Consistency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46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Crash Consistency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 file-system operation updates </a:t>
            </a:r>
            <a:r>
              <a:rPr lang="en-US" altLang="zh-CN" dirty="0">
                <a:solidFill>
                  <a:srgbClr val="FF0000"/>
                </a:solidFill>
              </a:rPr>
              <a:t>multiple</a:t>
            </a:r>
            <a:br>
              <a:rPr lang="en-US" altLang="zh-CN" dirty="0"/>
            </a:br>
            <a:r>
              <a:rPr lang="en-US" altLang="zh-CN" dirty="0"/>
              <a:t>on-disk data structures</a:t>
            </a:r>
          </a:p>
          <a:p>
            <a:r>
              <a:rPr lang="en-US" altLang="zh-CN" dirty="0"/>
              <a:t>System may </a:t>
            </a:r>
            <a:r>
              <a:rPr lang="en-US" altLang="zh-CN" dirty="0">
                <a:solidFill>
                  <a:srgbClr val="FF0000"/>
                </a:solidFill>
              </a:rPr>
              <a:t>crash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FF0000"/>
                </a:solidFill>
              </a:rPr>
              <a:t>middle</a:t>
            </a:r>
            <a:r>
              <a:rPr lang="en-US" altLang="zh-CN" dirty="0"/>
              <a:t> of updates</a:t>
            </a:r>
          </a:p>
          <a:p>
            <a:r>
              <a:rPr lang="en-US" altLang="zh-CN" dirty="0"/>
              <a:t>File-system is partially (incorrectly) updated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19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07704" y="235506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7704" y="4299284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2571092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File System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836" y="3432246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Disk Driver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44008" y="4804965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46442" y="4660949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44008" y="4516933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6059" y="5022613"/>
            <a:ext cx="734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Disk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6212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App-1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6134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App-2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App-3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6475" y="2983189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Kernel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424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026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9629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2316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8340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436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6038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7641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81368" y="5022613"/>
            <a:ext cx="1293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818" y="4445830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Hardware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3719" y="1448329"/>
            <a:ext cx="777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User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23837" y="1940226"/>
            <a:ext cx="18085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OPEN("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a.txt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", "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rw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")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READ(…)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WRITE(…)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…</a:t>
            </a:r>
            <a:endParaRPr lang="zh-CN" alt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22391" y="3972208"/>
            <a:ext cx="2242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READ(block-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addr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, 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buf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WRITE(block-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addr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, 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buf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)</a:t>
            </a:r>
            <a:endParaRPr lang="zh-CN" alt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050" smtClean="0"/>
              <a:t>3</a:t>
            </a:fld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3253029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 System Durability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991"/>
            <a:ext cx="8363272" cy="3923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Topic: tension between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dirty="0" err="1"/>
              <a:t>perf</a:t>
            </a:r>
            <a:r>
              <a:rPr lang="en-US" altLang="zh-CN" dirty="0"/>
              <a:t>. and crash recovery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Disk performance is often a #1 bottleneck</a:t>
            </a:r>
          </a:p>
          <a:p>
            <a:pPr marL="457200" lvl="1" indent="0">
              <a:buNone/>
            </a:pPr>
            <a:r>
              <a:rPr lang="en-US" altLang="zh-CN" dirty="0"/>
              <a:t>"how many seeks will that take?”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Durability != Crash consistency</a:t>
            </a:r>
          </a:p>
          <a:p>
            <a:pPr marL="0" lvl="1" indent="0">
              <a:buNone/>
            </a:pPr>
            <a:r>
              <a:rPr lang="en-US" altLang="zh-CN" dirty="0"/>
              <a:t>      “Here is all of my data. But some of the metadata is wrong.”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Crash recovery is much harder than performance</a:t>
            </a:r>
          </a:p>
          <a:p>
            <a:pPr marL="342900" lvl="1" indent="-342900">
              <a:buNone/>
            </a:pPr>
            <a:r>
              <a:rPr lang="en-US" altLang="zh-CN" dirty="0"/>
              <a:t>	  "what if a crash occurred at this point?”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96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Example: Append a 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I[v1]: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/>
              <a:t>yubin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permissions : read-only</a:t>
            </a:r>
          </a:p>
          <a:p>
            <a:pPr lvl="1"/>
            <a:r>
              <a:rPr kumimoji="1" lang="en-US" altLang="zh-CN" dirty="0"/>
              <a:t>size : 1</a:t>
            </a:r>
          </a:p>
          <a:p>
            <a:pPr lvl="1"/>
            <a:r>
              <a:rPr kumimoji="1" lang="en-US" altLang="zh-CN" dirty="0"/>
              <a:t>pointer : 4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17675"/>
            <a:ext cx="8229600" cy="11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Example: Append a 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I[v2]: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/>
              <a:t>yubin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permissions : read-only</a:t>
            </a:r>
          </a:p>
          <a:p>
            <a:pPr lvl="1"/>
            <a:r>
              <a:rPr kumimoji="1" lang="en-US" altLang="zh-CN" dirty="0"/>
              <a:t>size :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kumimoji="1" lang="en-US" altLang="zh-CN" dirty="0"/>
              <a:t>pointer : 4</a:t>
            </a:r>
          </a:p>
          <a:p>
            <a:pPr lvl="1"/>
            <a:r>
              <a:rPr kumimoji="1" lang="en-US" altLang="zh-CN" dirty="0"/>
              <a:t>pointer : </a:t>
            </a:r>
            <a:r>
              <a:rPr kumimoji="1" lang="en-US" altLang="zh-CN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17674"/>
            <a:ext cx="8229600" cy="12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4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Scenarios: 1 Succeeds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507288" cy="377163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Imagine only a single write succeeds; there are thus three 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outcomes: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 the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is written to disk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happen?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 the updated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is written to disk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happen?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 the updated bitmap (B[v2]) is written to disk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happen?</a:t>
            </a:r>
          </a:p>
        </p:txBody>
      </p:sp>
    </p:spTree>
    <p:extLst>
      <p:ext uri="{BB962C8B-B14F-4D97-AF65-F5344CB8AC3E}">
        <p14:creationId xmlns:p14="http://schemas.microsoft.com/office/powerpoint/2010/main" val="2503335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Scenarios: 2 Succeed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Two writes succeed and the last one fails: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and bitmap (B[v2]) are written to disk, but 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and the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are written, but not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 (B[v2])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bitmap (B[v2]) and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are written, but not 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26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Synchronous meta-data update + </a:t>
            </a:r>
            <a:r>
              <a:rPr lang="en-US" altLang="zh-CN" dirty="0" err="1"/>
              <a:t>fsck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Used in xv6-rev0</a:t>
            </a:r>
          </a:p>
          <a:p>
            <a:pPr marL="457200" lvl="1" indent="0">
              <a:buNone/>
            </a:pPr>
            <a:r>
              <a:rPr lang="en-US" altLang="zh-CN" dirty="0"/>
              <a:t>During check, synchronize meta-data, such as file size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Soft update (FreeBSD </a:t>
            </a:r>
            <a:r>
              <a:rPr lang="en-US" altLang="zh-CN" dirty="0" err="1"/>
              <a:t>fs</a:t>
            </a:r>
            <a:r>
              <a:rPr lang="en-US" altLang="zh-CN" dirty="0"/>
              <a:t> modified on FFS)</a:t>
            </a:r>
          </a:p>
          <a:p>
            <a:pPr marL="457200" lvl="1" indent="0">
              <a:buNone/>
            </a:pPr>
            <a:r>
              <a:rPr lang="en-US" altLang="zh-CN" dirty="0">
                <a:hlinkClick r:id="rId2"/>
              </a:rPr>
              <a:t>Soft update</a:t>
            </a:r>
            <a:r>
              <a:rPr lang="en-US" altLang="zh-CN" dirty="0"/>
              <a:t>, not covered in this course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Logging (</a:t>
            </a:r>
            <a:r>
              <a:rPr lang="en-US" altLang="zh-CN" dirty="0" err="1"/>
              <a:t>ext</a:t>
            </a:r>
            <a:r>
              <a:rPr lang="en-US" altLang="zh-CN" dirty="0"/>
              <a:t> 3/4), xv6-rev6 and following versions</a:t>
            </a:r>
          </a:p>
          <a:p>
            <a:pPr marL="457200" lvl="1" indent="0">
              <a:buNone/>
            </a:pPr>
            <a:r>
              <a:rPr lang="en-US" altLang="zh-CN" dirty="0"/>
              <a:t>Before doing actual meta-data update, log the event</a:t>
            </a:r>
          </a:p>
          <a:p>
            <a:pPr marL="457200" lvl="1" indent="0">
              <a:buNone/>
            </a:pPr>
            <a:r>
              <a:rPr lang="en-US" altLang="zh-CN" dirty="0"/>
              <a:t>After crash, recover from log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03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CAB5F85-19B5-E24F-B73C-1F2BEEB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Sync Metadata 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+ 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0027E0-FFCE-ED44-B776-E3A116145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370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9D12DC-B269-4241-8714-04AFE4EC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Set of Tradeoffs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F8C9FC0-CC94-254B-A151-48398460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lnSpcReduction="10000"/>
          </a:bodyPr>
          <a:lstStyle/>
          <a:p>
            <a:r>
              <a:rPr kumimoji="1" lang="en" altLang="zh-CN" sz="2000" dirty="0"/>
              <a:t>FS ensures it can recover its meta-data</a:t>
            </a:r>
          </a:p>
          <a:p>
            <a:pPr lvl="1"/>
            <a:r>
              <a:rPr kumimoji="1" lang="en" altLang="zh-CN" sz="1800" dirty="0"/>
              <a:t>Internal consistency</a:t>
            </a:r>
          </a:p>
          <a:p>
            <a:pPr lvl="1"/>
            <a:r>
              <a:rPr kumimoji="1" lang="en" altLang="zh-CN" sz="1800" dirty="0"/>
              <a:t>No dangling references</a:t>
            </a:r>
          </a:p>
          <a:p>
            <a:pPr lvl="1"/>
            <a:r>
              <a:rPr kumimoji="1" lang="en" altLang="zh-CN" sz="1800" dirty="0" err="1"/>
              <a:t>Inode</a:t>
            </a:r>
            <a:r>
              <a:rPr kumimoji="1" lang="en" altLang="zh-CN" sz="1800" dirty="0"/>
              <a:t> and block free list contain only used (not using) items</a:t>
            </a:r>
          </a:p>
          <a:p>
            <a:pPr lvl="1"/>
            <a:r>
              <a:rPr kumimoji="1" lang="en" altLang="zh-CN" sz="1800" dirty="0"/>
              <a:t>Unique name in one directory, etc.</a:t>
            </a:r>
          </a:p>
          <a:p>
            <a:r>
              <a:rPr kumimoji="1" lang="en" altLang="zh-CN" sz="2000" dirty="0"/>
              <a:t>Weak semantic FS provided limited guarantees</a:t>
            </a:r>
          </a:p>
          <a:p>
            <a:pPr lvl="1"/>
            <a:r>
              <a:rPr kumimoji="1" lang="en" altLang="zh-CN" sz="1800" dirty="0"/>
              <a:t>Atomicity for </a:t>
            </a:r>
            <a:r>
              <a:rPr kumimoji="1" lang="en" altLang="zh-CN" sz="1800" dirty="0" err="1"/>
              <a:t>creat</a:t>
            </a:r>
            <a:r>
              <a:rPr kumimoji="1" lang="en" altLang="zh-CN" sz="1800" dirty="0"/>
              <a:t>, rename, delete</a:t>
            </a:r>
          </a:p>
          <a:p>
            <a:pPr lvl="1"/>
            <a:r>
              <a:rPr kumimoji="1" lang="en" altLang="zh-CN" sz="1800" dirty="0"/>
              <a:t>Often no durability for anything </a:t>
            </a:r>
          </a:p>
          <a:p>
            <a:pPr lvl="1"/>
            <a:r>
              <a:rPr kumimoji="1" lang="en" altLang="zh-CN" sz="1800" dirty="0"/>
              <a:t>(</a:t>
            </a:r>
            <a:r>
              <a:rPr kumimoji="1" lang="en" altLang="zh-CN" sz="1800" dirty="0" err="1"/>
              <a:t>creat</a:t>
            </a:r>
            <a:r>
              <a:rPr kumimoji="1" lang="en" altLang="zh-CN" sz="1800" dirty="0"/>
              <a:t>("a"), then crash, no a)</a:t>
            </a:r>
          </a:p>
          <a:p>
            <a:pPr lvl="1"/>
            <a:r>
              <a:rPr kumimoji="1" lang="en" altLang="zh-CN" sz="1800" dirty="0"/>
              <a:t>Often no order guarantees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0549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09F6-FA37-9840-B4FC-F4CD5970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13B05-C211-F14C-9B8C-B5231E43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b="1" dirty="0"/>
              <a:t>1.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superblock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making sure the file system 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greater than the number of blocks allocated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 an alternate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 of the superblock</a:t>
            </a:r>
          </a:p>
          <a:p>
            <a:r>
              <a:rPr kumimoji="1" lang="en-US" altLang="zh-CN" b="1" dirty="0"/>
              <a:t>2.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blocks</a:t>
            </a:r>
          </a:p>
          <a:p>
            <a:pPr lvl="1"/>
            <a:r>
              <a:rPr kumimoji="1" lang="en-US" altLang="zh-CN" dirty="0"/>
              <a:t>Scans the </a:t>
            </a:r>
            <a:r>
              <a:rPr kumimoji="1" lang="en-US" altLang="zh-CN" dirty="0" err="1"/>
              <a:t>inodes</a:t>
            </a:r>
            <a:r>
              <a:rPr kumimoji="1" lang="en-US" altLang="zh-CN" dirty="0"/>
              <a:t>, indirect blocks, 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indirect blocks, etc.</a:t>
            </a:r>
          </a:p>
          <a:p>
            <a:pPr lvl="1"/>
            <a:r>
              <a:rPr kumimoji="1" lang="en-US" altLang="zh-CN" dirty="0"/>
              <a:t>Uses this 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produce a correct version of the allocation bitmaps</a:t>
            </a:r>
          </a:p>
          <a:p>
            <a:pPr lvl="1"/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956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3C447-AE8C-DA44-BD04-79883F9A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EBFDE-93E0-D24A-A3B7-96C874F4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b="1" dirty="0"/>
              <a:t>3. Check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inode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states</a:t>
            </a:r>
          </a:p>
          <a:p>
            <a:pPr lvl="1"/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  <a:p>
            <a:pPr lvl="1"/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suspect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b="1" dirty="0"/>
              <a:t>4.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inode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links</a:t>
            </a:r>
          </a:p>
          <a:p>
            <a:pPr lvl="1"/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lost+found</a:t>
            </a:r>
            <a:endParaRPr kumimoji="1" lang="en-US" altLang="zh-CN" dirty="0"/>
          </a:p>
          <a:p>
            <a:r>
              <a:rPr kumimoji="1" lang="en-US" altLang="zh-CN" b="1" dirty="0"/>
              <a:t>5. 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duplicates</a:t>
            </a:r>
          </a:p>
          <a:p>
            <a:pPr lvl="1"/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obviously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bad,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87817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Abstraction: API of UNIX File System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OPEN, READ, WRITE, SEEK, CLOSE</a:t>
            </a:r>
          </a:p>
          <a:p>
            <a:r>
              <a:rPr lang="en-US" altLang="zh-CN" sz="2000" dirty="0"/>
              <a:t>FSYNC</a:t>
            </a:r>
          </a:p>
          <a:p>
            <a:r>
              <a:rPr lang="en-US" altLang="zh-CN" sz="2000" dirty="0"/>
              <a:t>STAT, CHMOD, CHOWN</a:t>
            </a:r>
          </a:p>
          <a:p>
            <a:r>
              <a:rPr lang="en-US" altLang="zh-CN" sz="2000" dirty="0"/>
              <a:t>RENAME, LINK, UNLINK, SYMLINK</a:t>
            </a:r>
          </a:p>
          <a:p>
            <a:r>
              <a:rPr lang="en-US" altLang="zh-CN" sz="2000" dirty="0"/>
              <a:t>MKDIR, CHDIR, CHROOT</a:t>
            </a:r>
          </a:p>
          <a:p>
            <a:r>
              <a:rPr lang="en-US" altLang="zh-CN" sz="2000" dirty="0"/>
              <a:t>MOUNT, UNMOUNT</a:t>
            </a:r>
          </a:p>
          <a:p>
            <a:r>
              <a:rPr lang="en-US" altLang="zh-CN" sz="2000" dirty="0"/>
              <a:t>….</a:t>
            </a:r>
            <a:endParaRPr lang="zh-CN" altLang="en-US" sz="2000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315FA61-8901-B549-B657-C9EAE3269AB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</a:t>
            </a:fld>
            <a:endParaRPr lang="en-US" altLang="zh-CN" sz="1400" b="0" dirty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59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DE872-3E63-4E46-816F-22844E72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0BF6B-72AA-F448-8AD7-9A25ADDE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b="1" dirty="0"/>
              <a:t>6.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bad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blocks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out-of-range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fsck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do?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</a:p>
          <a:p>
            <a:r>
              <a:rPr kumimoji="1" lang="en-US" altLang="zh-CN" b="1" dirty="0"/>
              <a:t>7.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directories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fsck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</a:p>
          <a:p>
            <a:pPr lvl="1"/>
            <a:r>
              <a:rPr kumimoji="1" lang="en-US" altLang="zh-CN" dirty="0"/>
              <a:t>Making sure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"." and ".." are the first entries</a:t>
            </a:r>
          </a:p>
          <a:p>
            <a:pPr lvl="1"/>
            <a:r>
              <a:rPr kumimoji="1" lang="en-US" altLang="zh-CN" dirty="0"/>
              <a:t>Ensure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</a:p>
          <a:p>
            <a:pPr lvl="1"/>
            <a:r>
              <a:rPr kumimoji="1" lang="en-US" altLang="zh-CN" dirty="0"/>
              <a:t>No same filename in one </a:t>
            </a:r>
            <a:r>
              <a:rPr kumimoji="1" lang="en-US" altLang="zh-CN" dirty="0" err="1"/>
              <a:t>dir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70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00CA-7590-2149-86C3-7D1E02F4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: Too Slow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7BC71-A8FD-404A-BEA5-69F81332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kumimoji="1" lang="en" altLang="zh-CN" sz="2000" dirty="0"/>
              <a:t>How long would </a:t>
            </a:r>
            <a:r>
              <a:rPr kumimoji="1" lang="en" altLang="zh-CN" sz="2000" dirty="0" err="1"/>
              <a:t>fsck</a:t>
            </a:r>
            <a:r>
              <a:rPr kumimoji="1" lang="en" altLang="zh-CN" sz="2000" dirty="0"/>
              <a:t> take? </a:t>
            </a:r>
          </a:p>
          <a:p>
            <a:pPr lvl="1"/>
            <a:r>
              <a:rPr kumimoji="1" lang="en" altLang="zh-CN" sz="2000" dirty="0"/>
              <a:t>an example server: </a:t>
            </a:r>
            <a:r>
              <a:rPr kumimoji="1" lang="en" altLang="zh-CN" sz="2000" dirty="0" err="1"/>
              <a:t>fsck</a:t>
            </a:r>
            <a:r>
              <a:rPr kumimoji="1" lang="en" altLang="zh-CN" sz="2000" dirty="0"/>
              <a:t> takes 10 minutes per 70GB disk w/ 2 million </a:t>
            </a:r>
            <a:r>
              <a:rPr kumimoji="1" lang="en" altLang="zh-CN" sz="2000" dirty="0" err="1"/>
              <a:t>inodes</a:t>
            </a:r>
            <a:r>
              <a:rPr kumimoji="1" lang="en" altLang="zh-CN" sz="2000" dirty="0"/>
              <a:t> </a:t>
            </a:r>
          </a:p>
          <a:p>
            <a:pPr lvl="1"/>
            <a:r>
              <a:rPr kumimoji="1" lang="en" altLang="zh-CN" sz="2000" dirty="0"/>
              <a:t>clearly reading many </a:t>
            </a:r>
            <a:r>
              <a:rPr kumimoji="1" lang="en" altLang="zh-CN" sz="2000" dirty="0" err="1"/>
              <a:t>inodes</a:t>
            </a:r>
            <a:r>
              <a:rPr kumimoji="1" lang="en" altLang="zh-CN" sz="2000" dirty="0"/>
              <a:t> sequentially, </a:t>
            </a:r>
            <a:br>
              <a:rPr kumimoji="1" lang="en" altLang="zh-CN" sz="2000" dirty="0"/>
            </a:br>
            <a:r>
              <a:rPr kumimoji="1" lang="en" altLang="zh-CN" sz="2000" dirty="0"/>
              <a:t>not seeking </a:t>
            </a:r>
          </a:p>
          <a:p>
            <a:pPr lvl="1"/>
            <a:r>
              <a:rPr kumimoji="1" lang="en" altLang="zh-CN" sz="2000" dirty="0"/>
              <a:t>still a long time, probably linear in disk size</a:t>
            </a:r>
          </a:p>
          <a:p>
            <a:r>
              <a:rPr kumimoji="1" lang="en" altLang="zh-CN" sz="2000" dirty="0"/>
              <a:t>Consider the example before:</a:t>
            </a:r>
          </a:p>
          <a:p>
            <a:pPr lvl="1"/>
            <a:r>
              <a:rPr kumimoji="1" lang="en" altLang="zh-CN" sz="2000" dirty="0"/>
              <a:t>Scan the disk for only three disk block writes</a:t>
            </a:r>
          </a:p>
          <a:p>
            <a:pPr lvl="1"/>
            <a:r>
              <a:rPr kumimoji="1" lang="en" altLang="zh-CN" sz="2000" dirty="0"/>
              <a:t>Just like find a key by searching the entire house</a:t>
            </a:r>
          </a:p>
          <a:p>
            <a:endParaRPr kumimoji="1" lang="zh-CN" altLang="en-US" sz="2000" dirty="0"/>
          </a:p>
        </p:txBody>
      </p:sp>
      <p:pic>
        <p:nvPicPr>
          <p:cNvPr id="4" name="Picture 2" descr="http://i3.cpcache.com/product/132293746/fsck_it_tshirt.jpg?height=350&amp;width=350">
            <a:extLst>
              <a:ext uri="{FF2B5EF4-FFF2-40B4-BE49-F238E27FC236}">
                <a16:creationId xmlns:a16="http://schemas.microsoft.com/office/drawing/2014/main" id="{99C7E13A-0FC9-D84D-AEF4-5491D0DEC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" b="51163"/>
          <a:stretch/>
        </p:blipFill>
        <p:spPr bwMode="auto">
          <a:xfrm>
            <a:off x="6155727" y="2641476"/>
            <a:ext cx="2988273" cy="1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4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DC28E-B83B-1340-A861-C8F7068C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W</a:t>
            </a:r>
            <a:r>
              <a:rPr kumimoji="1" lang="en" altLang="zh-CN" dirty="0"/>
              <a:t>hat's the right order of synchronous writes?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48EE7-C6AB-0347-A4BB-597C4829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File creation</a:t>
            </a:r>
          </a:p>
          <a:p>
            <a:pPr lvl="1"/>
            <a:r>
              <a:rPr kumimoji="1" lang="en" altLang="zh-CN" dirty="0"/>
              <a:t>1. mark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as allocated </a:t>
            </a:r>
          </a:p>
          <a:p>
            <a:pPr lvl="1"/>
            <a:r>
              <a:rPr kumimoji="1" lang="en" altLang="zh-CN" dirty="0"/>
              <a:t>2. create directory entry </a:t>
            </a:r>
          </a:p>
          <a:p>
            <a:endParaRPr kumimoji="1" lang="en" altLang="zh-CN" dirty="0"/>
          </a:p>
          <a:p>
            <a:r>
              <a:rPr kumimoji="1" lang="en" altLang="zh-CN" dirty="0"/>
              <a:t>File deletion </a:t>
            </a:r>
          </a:p>
          <a:p>
            <a:pPr lvl="1"/>
            <a:r>
              <a:rPr kumimoji="1" lang="en" altLang="zh-CN" dirty="0"/>
              <a:t>1. erase directory entry </a:t>
            </a:r>
          </a:p>
          <a:p>
            <a:pPr lvl="1"/>
            <a:r>
              <a:rPr kumimoji="1" lang="en" altLang="zh-CN" dirty="0"/>
              <a:t>2. erase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addrs</a:t>
            </a:r>
            <a:r>
              <a:rPr kumimoji="1" lang="en" altLang="zh-CN" dirty="0"/>
              <a:t>[], mark as free </a:t>
            </a:r>
          </a:p>
          <a:p>
            <a:pPr lvl="1"/>
            <a:r>
              <a:rPr kumimoji="1" lang="en" altLang="zh-CN" dirty="0"/>
              <a:t>3. mark blocks free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266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about app-visible </a:t>
            </a:r>
            <a:r>
              <a:rPr lang="en-US" altLang="zh-CN" dirty="0" err="1"/>
              <a:t>syscall</a:t>
            </a:r>
            <a:r>
              <a:rPr lang="en-US" altLang="zh-CN" dirty="0"/>
              <a:t> semantics?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Durable? Yes</a:t>
            </a:r>
          </a:p>
          <a:p>
            <a:pPr lvl="1"/>
            <a:r>
              <a:rPr lang="en-US" altLang="zh-CN" dirty="0"/>
              <a:t>Use write-through cache, sync I/O, O_SYNC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Atomic? Often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an exception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Ordered? Yes</a:t>
            </a:r>
          </a:p>
          <a:p>
            <a:pPr lvl="1"/>
            <a:r>
              <a:rPr lang="en-US" altLang="zh-CN" dirty="0"/>
              <a:t>If all writes are 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58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53D05-EC7C-7E40-A99D-4FDCF8C5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with Synchronous Write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1C9CE-4BC8-5E48-AD55-8D337883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Main issue</a:t>
            </a:r>
          </a:p>
          <a:p>
            <a:pPr lvl="1"/>
            <a:r>
              <a:rPr kumimoji="1" lang="en-US" altLang="zh-CN" dirty="0"/>
              <a:t>V</a:t>
            </a:r>
            <a:r>
              <a:rPr kumimoji="1" lang="en" altLang="zh-CN" dirty="0" err="1"/>
              <a:t>ery</a:t>
            </a:r>
            <a:r>
              <a:rPr kumimoji="1" lang="en" altLang="zh-CN" dirty="0"/>
              <a:t> slow during normal operation </a:t>
            </a:r>
          </a:p>
          <a:p>
            <a:pPr lvl="1"/>
            <a:r>
              <a:rPr kumimoji="1" lang="en-US" altLang="zh-CN" dirty="0"/>
              <a:t>V</a:t>
            </a:r>
            <a:r>
              <a:rPr kumimoji="1" lang="en" altLang="zh-CN" dirty="0" err="1"/>
              <a:t>ery</a:t>
            </a:r>
            <a:r>
              <a:rPr kumimoji="1" lang="en" altLang="zh-CN" dirty="0"/>
              <a:t> slow during recovery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7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42A54-6DB0-5546-8BA1-6D47B46E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Ordinary perf. of sync meta-data update?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207DA-0CB7-9E41-8A2F-AEAF926F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Creating a file and writing a few bytes </a:t>
            </a:r>
          </a:p>
          <a:p>
            <a:pPr lvl="1"/>
            <a:r>
              <a:rPr kumimoji="1" lang="en" altLang="zh-CN" dirty="0"/>
              <a:t>Takes 8 writes, probably 80 </a:t>
            </a:r>
            <a:r>
              <a:rPr kumimoji="1" lang="en" altLang="zh-CN" dirty="0" err="1"/>
              <a:t>ms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(</a:t>
            </a:r>
            <a:r>
              <a:rPr kumimoji="1" lang="en" altLang="zh-CN" dirty="0" err="1"/>
              <a:t>ialloc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init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, write </a:t>
            </a:r>
            <a:r>
              <a:rPr kumimoji="1" lang="en" altLang="zh-CN" dirty="0" err="1"/>
              <a:t>dirent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alloc</a:t>
            </a:r>
            <a:r>
              <a:rPr kumimoji="1" lang="en" altLang="zh-CN" dirty="0"/>
              <a:t> data block, add to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, write data, set length in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, xxx) </a:t>
            </a:r>
          </a:p>
          <a:p>
            <a:r>
              <a:rPr kumimoji="1" lang="en-US" altLang="zh-CN" dirty="0"/>
              <a:t>C</a:t>
            </a:r>
            <a:r>
              <a:rPr kumimoji="1" lang="en" altLang="zh-CN" dirty="0"/>
              <a:t>an create only about a dozen small files per second! </a:t>
            </a:r>
          </a:p>
          <a:p>
            <a:pPr lvl="1"/>
            <a:r>
              <a:rPr kumimoji="1" lang="en" altLang="zh-CN" dirty="0"/>
              <a:t>Think about </a:t>
            </a:r>
            <a:r>
              <a:rPr kumimoji="1" lang="en" altLang="zh-CN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un-tar</a:t>
            </a:r>
            <a:r>
              <a:rPr kumimoji="1" lang="en" altLang="zh-CN" dirty="0"/>
              <a:t> or </a:t>
            </a:r>
            <a:r>
              <a:rPr kumimoji="1" lang="en" altLang="zh-CN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1" lang="en" altLang="zh-CN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256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55240-22E1-0E47-A92E-097B6E29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better performance?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708CB-C030-1542-AB75-4D0429AB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1"/>
          </a:xfrm>
        </p:spPr>
        <p:txBody>
          <a:bodyPr>
            <a:normAutofit fontScale="85000" lnSpcReduction="20000"/>
          </a:bodyPr>
          <a:lstStyle/>
          <a:p>
            <a:r>
              <a:rPr kumimoji="1" lang="en" altLang="zh-CN" dirty="0"/>
              <a:t>Reality</a:t>
            </a:r>
            <a:r>
              <a:rPr kumimoji="1" lang="en-US" altLang="zh-CN" dirty="0"/>
              <a:t>:</a:t>
            </a:r>
            <a:endParaRPr kumimoji="1" lang="en" altLang="zh-CN" dirty="0"/>
          </a:p>
          <a:p>
            <a:pPr lvl="1"/>
            <a:r>
              <a:rPr kumimoji="1" lang="en" altLang="zh-CN" dirty="0"/>
              <a:t>RAM is cheap </a:t>
            </a:r>
          </a:p>
          <a:p>
            <a:pPr lvl="1"/>
            <a:r>
              <a:rPr kumimoji="1" lang="en-US" altLang="zh-CN" dirty="0"/>
              <a:t>D</a:t>
            </a:r>
            <a:r>
              <a:rPr kumimoji="1" lang="en" altLang="zh-CN" dirty="0" err="1"/>
              <a:t>isk</a:t>
            </a:r>
            <a:r>
              <a:rPr kumimoji="1" lang="en" altLang="zh-CN" dirty="0"/>
              <a:t> sequential throughput is high, 50 MB/sec</a:t>
            </a:r>
          </a:p>
          <a:p>
            <a:r>
              <a:rPr kumimoji="1" lang="en" altLang="zh-CN" b="1" dirty="0">
                <a:solidFill>
                  <a:srgbClr val="0096FF"/>
                </a:solidFill>
              </a:rPr>
              <a:t>Why not use a big write-back disk cache? </a:t>
            </a:r>
          </a:p>
          <a:p>
            <a:pPr lvl="1"/>
            <a:r>
              <a:rPr kumimoji="1" lang="en-US" altLang="zh-CN" dirty="0"/>
              <a:t>N</a:t>
            </a:r>
            <a:r>
              <a:rPr kumimoji="1" lang="en" altLang="zh-CN" dirty="0"/>
              <a:t>o sync meta-data update operations </a:t>
            </a:r>
          </a:p>
          <a:p>
            <a:pPr lvl="1"/>
            <a:r>
              <a:rPr kumimoji="1" lang="en-US" altLang="zh-CN" dirty="0"/>
              <a:t>O</a:t>
            </a:r>
            <a:r>
              <a:rPr kumimoji="1" lang="en" altLang="zh-CN" dirty="0" err="1"/>
              <a:t>nly</a:t>
            </a:r>
            <a:r>
              <a:rPr kumimoji="1" lang="en" altLang="zh-CN" dirty="0"/>
              <a:t> modify in-memory disk cache (no disk write) 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" altLang="zh-CN" dirty="0"/>
              <a:t>o </a:t>
            </a:r>
            <a:r>
              <a:rPr kumimoji="1" lang="en" altLang="zh-CN" dirty="0" err="1"/>
              <a:t>creat</a:t>
            </a:r>
            <a:r>
              <a:rPr kumimoji="1" lang="en" altLang="zh-CN" dirty="0"/>
              <a:t>(), unlink(), write() &amp;c return almost immediately</a:t>
            </a:r>
          </a:p>
          <a:p>
            <a:pPr lvl="2"/>
            <a:r>
              <a:rPr kumimoji="1" lang="en-US" altLang="zh-CN" dirty="0"/>
              <a:t>I</a:t>
            </a:r>
            <a:r>
              <a:rPr kumimoji="1" lang="en" altLang="zh-CN" dirty="0"/>
              <a:t>f cache is full, write LRU dirty block </a:t>
            </a:r>
          </a:p>
          <a:p>
            <a:pPr lvl="2"/>
            <a:r>
              <a:rPr kumimoji="1" lang="en-US" altLang="zh-CN" dirty="0"/>
              <a:t>W</a:t>
            </a:r>
            <a:r>
              <a:rPr kumimoji="1" lang="en" altLang="zh-CN" dirty="0"/>
              <a:t>rite all dirty blocks every 30 seconds, to limit loss if crash </a:t>
            </a:r>
          </a:p>
          <a:p>
            <a:pPr lvl="1"/>
            <a:r>
              <a:rPr kumimoji="1" lang="en-US" altLang="zh-CN" dirty="0"/>
              <a:t>T</a:t>
            </a:r>
            <a:r>
              <a:rPr kumimoji="1" lang="en" altLang="zh-CN" dirty="0"/>
              <a:t>his is how old Linux EXT2 file system worked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492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746BF-459C-1C41-AEFB-5062A92B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Write-back 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C7603-23C5-7B40-860E-782E53BE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Would write-back cache improve performance? </a:t>
            </a:r>
          </a:p>
          <a:p>
            <a:r>
              <a:rPr kumimoji="1" lang="en-US" altLang="zh-CN" dirty="0"/>
              <a:t>W</a:t>
            </a:r>
            <a:r>
              <a:rPr kumimoji="1" lang="en" altLang="zh-CN" dirty="0" err="1"/>
              <a:t>hy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improved?</a:t>
            </a:r>
            <a:endParaRPr kumimoji="1" lang="en" altLang="zh-CN" dirty="0"/>
          </a:p>
          <a:p>
            <a:pPr lvl="1"/>
            <a:r>
              <a:rPr kumimoji="1" lang="en" altLang="zh-CN" dirty="0"/>
              <a:t>After all, you have to write the disk in the end anyway 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849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FE6EF-04B8-1D49-91CB-F2C51DC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Barrier: Flush the Disk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BE168-C7E4-D44F-92DD-491E88A5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2000" dirty="0"/>
              <a:t>Disk's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buffer</a:t>
            </a:r>
          </a:p>
          <a:p>
            <a:pPr lvl="1"/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will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inform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write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complete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when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simply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has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been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placed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disk's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memory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cache</a:t>
            </a:r>
          </a:p>
          <a:p>
            <a:pPr lvl="1"/>
            <a:r>
              <a:rPr kumimoji="1" lang="en-US" altLang="zh-CN" sz="1667" dirty="0"/>
              <a:t>But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data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not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yet!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No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durability!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No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order!</a:t>
            </a:r>
          </a:p>
          <a:p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solution: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buffer</a:t>
            </a:r>
          </a:p>
          <a:p>
            <a:r>
              <a:rPr kumimoji="1" lang="en-US" altLang="zh-CN" sz="2000" dirty="0"/>
              <a:t>Another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solution: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flush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operation</a:t>
            </a:r>
          </a:p>
          <a:p>
            <a:pPr lvl="1"/>
            <a:r>
              <a:rPr kumimoji="1" lang="en-US" altLang="zh-CN" sz="1667" dirty="0"/>
              <a:t>Force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write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data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media</a:t>
            </a:r>
          </a:p>
          <a:p>
            <a:pPr lvl="1"/>
            <a:r>
              <a:rPr kumimoji="1" lang="en-US" altLang="zh-CN" sz="1667" dirty="0"/>
              <a:t>Aka.,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write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barrier</a:t>
            </a:r>
          </a:p>
          <a:p>
            <a:r>
              <a:rPr kumimoji="1" lang="en-US" altLang="zh-CN" sz="2000" dirty="0"/>
              <a:t>However,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claim…</a:t>
            </a:r>
          </a:p>
          <a:p>
            <a:pPr lvl="1"/>
            <a:r>
              <a:rPr kumimoji="1" lang="en-US" altLang="zh-CN" sz="1667" dirty="0"/>
              <a:t>Some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just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ignore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flush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operation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faster</a:t>
            </a:r>
          </a:p>
          <a:p>
            <a:pPr lvl="1"/>
            <a:r>
              <a:rPr kumimoji="1" lang="en-US" altLang="zh-CN" sz="1667" dirty="0"/>
              <a:t>"the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fast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almost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always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beats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out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slow,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even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if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wrong"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---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Kahan</a:t>
            </a:r>
            <a:endParaRPr kumimoji="1" lang="zh-CN" altLang="en-US" sz="1667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353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F5D23F8-9F88-744A-8647-B3D53217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Journaling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B135B2-672C-E547-A54C-7BAD79E7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26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MS PGothic" charset="0"/>
              </a:rPr>
              <a:t>inode</a:t>
            </a:r>
            <a:r>
              <a:rPr lang="en-US" altLang="zh-CN" dirty="0">
                <a:ea typeface="MS PGothic" charset="0"/>
              </a:rPr>
              <a:t> Structure</a:t>
            </a:r>
            <a:endParaRPr lang="zh-CN" altLang="en-US" dirty="0">
              <a:latin typeface="DengXian Regular"/>
              <a:ea typeface="MS PGothic" charset="0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A63B2AD-74D9-EE40-9A39-42AFB6E9887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</a:t>
            </a:fld>
            <a:endParaRPr lang="en-US" altLang="zh-CN" sz="1400" b="0" dirty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05000" y="2921001"/>
            <a:ext cx="533400" cy="396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05000" y="3317875"/>
            <a:ext cx="533400" cy="190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05000" y="3508375"/>
            <a:ext cx="533400" cy="190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05000" y="3690938"/>
            <a:ext cx="533400" cy="190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905000" y="3881438"/>
            <a:ext cx="533400" cy="190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05000" y="4071938"/>
            <a:ext cx="533400" cy="190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05000" y="4259792"/>
            <a:ext cx="533400" cy="190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5000" y="4450292"/>
            <a:ext cx="533400" cy="190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05000" y="4635500"/>
            <a:ext cx="533400" cy="190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cxnSp>
        <p:nvCxnSpPr>
          <p:cNvPr id="14349" name="肘形连接符 23"/>
          <p:cNvCxnSpPr>
            <a:cxnSpLocks noChangeShapeType="1"/>
            <a:stCxn id="8" idx="3"/>
            <a:endCxn id="56" idx="1"/>
          </p:cNvCxnSpPr>
          <p:nvPr/>
        </p:nvCxnSpPr>
        <p:spPr bwMode="auto">
          <a:xfrm flipV="1">
            <a:off x="2438400" y="2363391"/>
            <a:ext cx="1341438" cy="1049734"/>
          </a:xfrm>
          <a:prstGeom prst="bentConnector3">
            <a:avLst>
              <a:gd name="adj1" fmla="val 324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0" name="肘形连接符 58382"/>
          <p:cNvCxnSpPr>
            <a:cxnSpLocks noChangeShapeType="1"/>
            <a:stCxn id="15" idx="3"/>
            <a:endCxn id="63" idx="1"/>
          </p:cNvCxnSpPr>
          <p:nvPr/>
        </p:nvCxnSpPr>
        <p:spPr bwMode="auto">
          <a:xfrm flipV="1">
            <a:off x="2438400" y="4328583"/>
            <a:ext cx="1341438" cy="402167"/>
          </a:xfrm>
          <a:prstGeom prst="bentConnector3">
            <a:avLst>
              <a:gd name="adj1" fmla="val 62537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1" name="TextBox 67"/>
          <p:cNvSpPr txBox="1">
            <a:spLocks noChangeArrowheads="1"/>
          </p:cNvSpPr>
          <p:nvPr/>
        </p:nvSpPr>
        <p:spPr bwMode="auto">
          <a:xfrm>
            <a:off x="838200" y="3716074"/>
            <a:ext cx="952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800" i="1">
                <a:latin typeface="Calibri" charset="0"/>
              </a:rPr>
              <a:t>inode</a:t>
            </a:r>
            <a:endParaRPr lang="zh-CN" altLang="en-US" sz="1800" i="1" dirty="0">
              <a:latin typeface="Calibri" charset="0"/>
            </a:endParaRPr>
          </a:p>
        </p:txBody>
      </p:sp>
      <p:sp>
        <p:nvSpPr>
          <p:cNvPr id="14352" name="TextBox 68"/>
          <p:cNvSpPr txBox="1">
            <a:spLocks noChangeArrowheads="1"/>
          </p:cNvSpPr>
          <p:nvPr/>
        </p:nvSpPr>
        <p:spPr bwMode="auto">
          <a:xfrm>
            <a:off x="765178" y="1572949"/>
            <a:ext cx="1501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>
                <a:latin typeface="Calibri" charset="0"/>
              </a:rPr>
              <a:t>indirect block</a:t>
            </a:r>
            <a:endParaRPr lang="zh-CN" altLang="en-US" sz="1800" b="0" i="1">
              <a:latin typeface="Calibri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79838" y="4233333"/>
            <a:ext cx="533400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779838" y="4421188"/>
            <a:ext cx="533400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784600" y="4611688"/>
            <a:ext cx="52863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486400" y="3492500"/>
            <a:ext cx="5334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486400" y="3679032"/>
            <a:ext cx="5334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491163" y="3869532"/>
            <a:ext cx="528637" cy="21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486400" y="2090023"/>
            <a:ext cx="533400" cy="549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cxnSp>
        <p:nvCxnSpPr>
          <p:cNvPr id="14365" name="肘形连接符 83"/>
          <p:cNvCxnSpPr>
            <a:cxnSpLocks noChangeShapeType="1"/>
            <a:stCxn id="150" idx="3"/>
            <a:endCxn id="97" idx="1"/>
          </p:cNvCxnSpPr>
          <p:nvPr/>
        </p:nvCxnSpPr>
        <p:spPr bwMode="auto">
          <a:xfrm flipV="1">
            <a:off x="4313238" y="2364528"/>
            <a:ext cx="1173162" cy="7416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矩形 101"/>
          <p:cNvSpPr/>
          <p:nvPr/>
        </p:nvSpPr>
        <p:spPr bwMode="auto">
          <a:xfrm>
            <a:off x="5486400" y="4233333"/>
            <a:ext cx="5334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86400" y="4421188"/>
            <a:ext cx="5334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491163" y="4611688"/>
            <a:ext cx="528637" cy="206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cxnSp>
        <p:nvCxnSpPr>
          <p:cNvPr id="14369" name="肘形连接符 89"/>
          <p:cNvCxnSpPr>
            <a:cxnSpLocks noChangeShapeType="1"/>
            <a:stCxn id="63" idx="3"/>
            <a:endCxn id="75" idx="1"/>
          </p:cNvCxnSpPr>
          <p:nvPr/>
        </p:nvCxnSpPr>
        <p:spPr bwMode="auto">
          <a:xfrm flipV="1">
            <a:off x="4313238" y="3587750"/>
            <a:ext cx="1173162" cy="740833"/>
          </a:xfrm>
          <a:prstGeom prst="bentConnector3">
            <a:avLst>
              <a:gd name="adj1" fmla="val 4283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70" name="肘形连接符 94"/>
          <p:cNvCxnSpPr>
            <a:cxnSpLocks noChangeShapeType="1"/>
            <a:stCxn id="64" idx="3"/>
            <a:endCxn id="102" idx="1"/>
          </p:cNvCxnSpPr>
          <p:nvPr/>
        </p:nvCxnSpPr>
        <p:spPr bwMode="auto">
          <a:xfrm flipV="1">
            <a:off x="4313238" y="4328585"/>
            <a:ext cx="1173162" cy="187854"/>
          </a:xfrm>
          <a:prstGeom prst="bentConnector3">
            <a:avLst>
              <a:gd name="adj1" fmla="val 54481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7315200" y="2088886"/>
            <a:ext cx="533400" cy="549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315200" y="2757972"/>
            <a:ext cx="533400" cy="549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315200" y="3573199"/>
            <a:ext cx="533400" cy="5503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315200" y="4242594"/>
            <a:ext cx="533400" cy="549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cxnSp>
        <p:nvCxnSpPr>
          <p:cNvPr id="14375" name="肘形连接符 100"/>
          <p:cNvCxnSpPr>
            <a:cxnSpLocks noChangeShapeType="1"/>
            <a:stCxn id="75" idx="3"/>
            <a:endCxn id="112" idx="1"/>
          </p:cNvCxnSpPr>
          <p:nvPr/>
        </p:nvCxnSpPr>
        <p:spPr bwMode="auto">
          <a:xfrm flipV="1">
            <a:off x="6019800" y="2363391"/>
            <a:ext cx="1295400" cy="1224359"/>
          </a:xfrm>
          <a:prstGeom prst="bentConnector3">
            <a:avLst>
              <a:gd name="adj1" fmla="val 3378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76" name="肘形连接符 105"/>
          <p:cNvCxnSpPr>
            <a:cxnSpLocks noChangeShapeType="1"/>
            <a:stCxn id="76" idx="3"/>
            <a:endCxn id="113" idx="1"/>
          </p:cNvCxnSpPr>
          <p:nvPr/>
        </p:nvCxnSpPr>
        <p:spPr bwMode="auto">
          <a:xfrm flipV="1">
            <a:off x="6019800" y="3032477"/>
            <a:ext cx="1295400" cy="7418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77" name="肘形连接符 108"/>
          <p:cNvCxnSpPr>
            <a:cxnSpLocks noChangeShapeType="1"/>
            <a:stCxn id="102" idx="3"/>
            <a:endCxn id="114" idx="1"/>
          </p:cNvCxnSpPr>
          <p:nvPr/>
        </p:nvCxnSpPr>
        <p:spPr bwMode="auto">
          <a:xfrm flipV="1">
            <a:off x="6019800" y="3848365"/>
            <a:ext cx="1295400" cy="480218"/>
          </a:xfrm>
          <a:prstGeom prst="bentConnector3">
            <a:avLst>
              <a:gd name="adj1" fmla="val 6526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78" name="肘形连接符 110"/>
          <p:cNvCxnSpPr>
            <a:cxnSpLocks noChangeShapeType="1"/>
            <a:stCxn id="103" idx="3"/>
            <a:endCxn id="115" idx="1"/>
          </p:cNvCxnSpPr>
          <p:nvPr/>
        </p:nvCxnSpPr>
        <p:spPr bwMode="auto">
          <a:xfrm>
            <a:off x="6019800" y="4516439"/>
            <a:ext cx="1295400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79" name="TextBox 124"/>
          <p:cNvSpPr txBox="1">
            <a:spLocks noChangeArrowheads="1"/>
          </p:cNvSpPr>
          <p:nvPr/>
        </p:nvSpPr>
        <p:spPr bwMode="auto">
          <a:xfrm>
            <a:off x="3" y="1874574"/>
            <a:ext cx="2263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>
                <a:latin typeface="Calibri" charset="0"/>
              </a:rPr>
              <a:t>double indirect block</a:t>
            </a:r>
            <a:endParaRPr lang="zh-CN" altLang="en-US" sz="1800" b="0" i="1">
              <a:latin typeface="Calibri" charset="0"/>
            </a:endParaRPr>
          </a:p>
        </p:txBody>
      </p:sp>
      <p:sp>
        <p:nvSpPr>
          <p:cNvPr id="14380" name="TextBox 125"/>
          <p:cNvSpPr txBox="1">
            <a:spLocks noChangeArrowheads="1"/>
          </p:cNvSpPr>
          <p:nvPr/>
        </p:nvSpPr>
        <p:spPr bwMode="auto">
          <a:xfrm>
            <a:off x="765178" y="1270000"/>
            <a:ext cx="1501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 dirty="0">
                <a:latin typeface="Calibri" charset="0"/>
              </a:rPr>
              <a:t>block</a:t>
            </a:r>
            <a:endParaRPr lang="zh-CN" altLang="en-US" sz="1800" b="0" i="1" dirty="0">
              <a:latin typeface="Calibri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2368550" y="1348053"/>
            <a:ext cx="533400" cy="1759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68550" y="1651000"/>
            <a:ext cx="5334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368550" y="1968500"/>
            <a:ext cx="533400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779838" y="3010958"/>
            <a:ext cx="5334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779838" y="3198812"/>
            <a:ext cx="5334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784600" y="3382698"/>
            <a:ext cx="528638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cxnSp>
        <p:nvCxnSpPr>
          <p:cNvPr id="14387" name="肘形连接符 58377"/>
          <p:cNvCxnSpPr>
            <a:cxnSpLocks noChangeShapeType="1"/>
            <a:stCxn id="14" idx="3"/>
            <a:endCxn id="150" idx="1"/>
          </p:cNvCxnSpPr>
          <p:nvPr/>
        </p:nvCxnSpPr>
        <p:spPr bwMode="auto">
          <a:xfrm flipV="1">
            <a:off x="2438400" y="3106208"/>
            <a:ext cx="1341438" cy="1439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矩形 55"/>
          <p:cNvSpPr/>
          <p:nvPr/>
        </p:nvSpPr>
        <p:spPr bwMode="auto">
          <a:xfrm>
            <a:off x="3779838" y="2088886"/>
            <a:ext cx="533400" cy="549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87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80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26424" cy="57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9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0"/>
            <a:ext cx="7626423" cy="57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1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59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4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42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61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4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49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0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Disk Layout of a Simple File System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3" y="1217108"/>
            <a:ext cx="723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527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739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2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579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26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858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41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917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026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320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 the Head of a Disk 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3524"/>
            <a:ext cx="8229600" cy="252027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i: </a:t>
            </a:r>
            <a:r>
              <a:rPr lang="en-US" altLang="zh-CN" dirty="0" err="1"/>
              <a:t>inode</a:t>
            </a:r>
            <a:r>
              <a:rPr lang="en-US" altLang="zh-CN" dirty="0"/>
              <a:t> free block bitmap</a:t>
            </a:r>
          </a:p>
          <a:p>
            <a:r>
              <a:rPr lang="en-US" altLang="zh-CN" dirty="0"/>
              <a:t>d: data free block bitmap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S: super-block</a:t>
            </a:r>
          </a:p>
          <a:p>
            <a:pPr lvl="1"/>
            <a:r>
              <a:rPr lang="en-US" altLang="zh-CN" dirty="0"/>
              <a:t>How many </a:t>
            </a:r>
            <a:r>
              <a:rPr lang="en-US" altLang="zh-CN" dirty="0" err="1"/>
              <a:t>inodes</a:t>
            </a:r>
            <a:r>
              <a:rPr lang="en-US" altLang="zh-CN" dirty="0"/>
              <a:t>: 80</a:t>
            </a:r>
          </a:p>
          <a:p>
            <a:pPr lvl="1"/>
            <a:r>
              <a:rPr lang="en-US" altLang="zh-CN" dirty="0"/>
              <a:t>How many data blocks: 56</a:t>
            </a:r>
          </a:p>
          <a:p>
            <a:pPr lvl="1"/>
            <a:r>
              <a:rPr lang="en-US" altLang="zh-CN" dirty="0"/>
              <a:t>Where the </a:t>
            </a:r>
            <a:r>
              <a:rPr lang="en-US" altLang="zh-CN" dirty="0" err="1"/>
              <a:t>inode</a:t>
            </a:r>
            <a:r>
              <a:rPr lang="en-US" altLang="zh-CN" dirty="0"/>
              <a:t> table begins: block 3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The magic number to identify the file system type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190625"/>
            <a:ext cx="7315200" cy="1666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5954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1978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930" y="1561356"/>
            <a:ext cx="21602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4836" y="3687332"/>
            <a:ext cx="3150221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DengXian Regular"/>
              </a:rPr>
              <a:t>The super-block is used when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  <a:latin typeface="DengXian Regular"/>
              </a:rPr>
              <a:t>the file system is mounted</a:t>
            </a:r>
            <a:endParaRPr lang="zh-CN" altLang="en-US" dirty="0">
              <a:solidFill>
                <a:srgbClr val="C00000"/>
              </a:solidFill>
              <a:latin typeface="DengXi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833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52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57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194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FF1143-7350-F245-80E8-92964706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Journaling without ordering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1C720-5EA7-DE4C-90F5-39D61DA1B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7185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30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79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423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827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643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4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757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1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654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89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220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260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303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15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601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57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1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5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charset="0"/>
                <a:ea typeface="MS PGothic" charset="0"/>
              </a:rPr>
              <a:t>An example: find blocks of “/programs/</a:t>
            </a:r>
            <a:r>
              <a:rPr lang="en-US" altLang="zh-CN" sz="3200" dirty="0" err="1">
                <a:latin typeface="Calibri" charset="0"/>
                <a:ea typeface="MS PGothic" charset="0"/>
              </a:rPr>
              <a:t>pong.c</a:t>
            </a:r>
            <a:r>
              <a:rPr lang="en-US" altLang="zh-CN" sz="3200" dirty="0">
                <a:latin typeface="Calibri" charset="0"/>
                <a:ea typeface="MS PGothic" charset="0"/>
              </a:rPr>
              <a:t>”</a:t>
            </a:r>
            <a:endParaRPr lang="zh-CN" alt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圆角矩形 4"/>
          <p:cNvSpPr>
            <a:spLocks noChangeArrowheads="1"/>
          </p:cNvSpPr>
          <p:nvPr/>
        </p:nvSpPr>
        <p:spPr bwMode="auto">
          <a:xfrm>
            <a:off x="457200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4822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>
                <a:latin typeface="Calibri" charset="0"/>
                <a:ea typeface="MS PGothic" charset="0"/>
              </a:rPr>
              <a:t>‘/’ root directory: inode is 1</a:t>
            </a:r>
            <a:endParaRPr lang="zh-CN" altLang="en-US" sz="280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885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550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48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196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8829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Does </a:t>
            </a:r>
            <a:r>
              <a:rPr lang="en-US" altLang="zh-CN" dirty="0" err="1"/>
              <a:t>OptFS</a:t>
            </a:r>
            <a:r>
              <a:rPr lang="en-US" altLang="zh-CN" dirty="0"/>
              <a:t> preserve </a:t>
            </a:r>
            <a:r>
              <a:rPr lang="en-US" altLang="zh-CN" dirty="0">
                <a:solidFill>
                  <a:srgbClr val="FF0000"/>
                </a:solidFill>
              </a:rPr>
              <a:t>file-system consistency</a:t>
            </a:r>
            <a:r>
              <a:rPr lang="en-US" altLang="zh-CN" dirty="0"/>
              <a:t> after crashes?</a:t>
            </a:r>
          </a:p>
          <a:p>
            <a:pPr lvl="1"/>
            <a:r>
              <a:rPr lang="en-US" altLang="zh-CN" dirty="0" err="1"/>
              <a:t>OptFS</a:t>
            </a:r>
            <a:r>
              <a:rPr lang="en-US" altLang="zh-CN" dirty="0"/>
              <a:t> consistent after </a:t>
            </a:r>
            <a:r>
              <a:rPr lang="en-US" altLang="zh-CN" dirty="0">
                <a:solidFill>
                  <a:srgbClr val="FF0000"/>
                </a:solidFill>
              </a:rPr>
              <a:t>400</a:t>
            </a:r>
            <a:r>
              <a:rPr lang="en-US" altLang="zh-CN" dirty="0"/>
              <a:t> random crashes</a:t>
            </a:r>
          </a:p>
          <a:p>
            <a:r>
              <a:rPr lang="en-US" altLang="zh-CN" dirty="0"/>
              <a:t>How does </a:t>
            </a:r>
            <a:r>
              <a:rPr lang="en-US" altLang="zh-CN" dirty="0" err="1"/>
              <a:t>OptFS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perform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 err="1"/>
              <a:t>OptFS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4-10x</a:t>
            </a:r>
            <a:r>
              <a:rPr lang="en-US" altLang="zh-CN" dirty="0"/>
              <a:t> better than ext4 with flushes</a:t>
            </a:r>
          </a:p>
          <a:p>
            <a:r>
              <a:rPr lang="en-US" altLang="zh-CN" dirty="0"/>
              <a:t>Can meaningful </a:t>
            </a:r>
            <a:r>
              <a:rPr lang="en-US" altLang="zh-CN" dirty="0">
                <a:solidFill>
                  <a:srgbClr val="FF0000"/>
                </a:solidFill>
              </a:rPr>
              <a:t>application-level consistency </a:t>
            </a:r>
            <a:r>
              <a:rPr lang="en-US" altLang="zh-CN" dirty="0"/>
              <a:t>be built on top of </a:t>
            </a:r>
            <a:r>
              <a:rPr lang="en-US" altLang="zh-CN" dirty="0" err="1"/>
              <a:t>OptFS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Studied </a:t>
            </a:r>
            <a:r>
              <a:rPr lang="en-US" altLang="zh-CN" dirty="0" err="1"/>
              <a:t>gedit</a:t>
            </a:r>
            <a:r>
              <a:rPr lang="en-US" altLang="zh-CN" dirty="0"/>
              <a:t> and SQLite on </a:t>
            </a:r>
            <a:r>
              <a:rPr lang="en-US" altLang="zh-CN" dirty="0" err="1"/>
              <a:t>OptFS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7626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45996</TotalTime>
  <Words>2584</Words>
  <Application>Microsoft Office PowerPoint</Application>
  <PresentationFormat>全屏显示(16:10)</PresentationFormat>
  <Paragraphs>398</Paragraphs>
  <Slides>94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12" baseType="lpstr">
      <vt:lpstr>Adobe 楷体 Std R</vt:lpstr>
      <vt:lpstr>Courier</vt:lpstr>
      <vt:lpstr>DengXian Regular</vt:lpstr>
      <vt:lpstr>Gill Sans</vt:lpstr>
      <vt:lpstr>Microsoft YaHei Light</vt:lpstr>
      <vt:lpstr>MS PGothic</vt:lpstr>
      <vt:lpstr>新細明體</vt:lpstr>
      <vt:lpstr>DengXian</vt:lpstr>
      <vt:lpstr>DengXian</vt:lpstr>
      <vt:lpstr>宋体</vt:lpstr>
      <vt:lpstr>Microsoft YaHei</vt:lpstr>
      <vt:lpstr>Arial</vt:lpstr>
      <vt:lpstr>Calibri</vt:lpstr>
      <vt:lpstr>Comic Sans MS</vt:lpstr>
      <vt:lpstr>Consolas</vt:lpstr>
      <vt:lpstr>Times New Roman</vt:lpstr>
      <vt:lpstr>Wingdings</vt:lpstr>
      <vt:lpstr>1_Office 主题​​</vt:lpstr>
      <vt:lpstr>File System</vt:lpstr>
      <vt:lpstr>File System Basic</vt:lpstr>
      <vt:lpstr>The Big Picture</vt:lpstr>
      <vt:lpstr>Abstraction: API of UNIX File System</vt:lpstr>
      <vt:lpstr>inode Structure</vt:lpstr>
      <vt:lpstr>Disk Layout of a Simple File System</vt:lpstr>
      <vt:lpstr>At the Head of a Disk Partition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Directly Dump a Directory</vt:lpstr>
      <vt:lpstr>Directly Dump a Directory</vt:lpstr>
      <vt:lpstr>Two Types of Links (Synonyms)</vt:lpstr>
      <vt:lpstr>Directly Dump a Symbolic Link</vt:lpstr>
      <vt:lpstr>Two Types of Links (Synonyms)</vt:lpstr>
      <vt:lpstr>File Open  &amp; Read Timeline</vt:lpstr>
      <vt:lpstr>File Creation Timeline</vt:lpstr>
      <vt:lpstr>FAT (File Allocation Table) File System</vt:lpstr>
      <vt:lpstr>FAT Properties</vt:lpstr>
      <vt:lpstr>What about the Directory in FAT?</vt:lpstr>
      <vt:lpstr>FS Crash Consistency</vt:lpstr>
      <vt:lpstr>Crash Consistency Problem</vt:lpstr>
      <vt:lpstr>File System Durability</vt:lpstr>
      <vt:lpstr>An Example: Append a File</vt:lpstr>
      <vt:lpstr>An Example: Append a File</vt:lpstr>
      <vt:lpstr>Crash Scenarios: 1 Succeeds</vt:lpstr>
      <vt:lpstr>Crash Scenarios: 2 Succeed</vt:lpstr>
      <vt:lpstr>Recovery Approach</vt:lpstr>
      <vt:lpstr>Sync Metadata Update + fsck</vt:lpstr>
      <vt:lpstr>Typical Set of Tradeoffs</vt:lpstr>
      <vt:lpstr>What does fsck do?</vt:lpstr>
      <vt:lpstr>What does fsck do?</vt:lpstr>
      <vt:lpstr>What does fsck do?</vt:lpstr>
      <vt:lpstr>Problem of fsck: Too Slow</vt:lpstr>
      <vt:lpstr>What's the right order of synchronous writes?</vt:lpstr>
      <vt:lpstr>What about app-visible syscall semantics?</vt:lpstr>
      <vt:lpstr>Issues with Synchronous Write</vt:lpstr>
      <vt:lpstr>Ordinary perf. of sync meta-data update? </vt:lpstr>
      <vt:lpstr>How to get better performance?</vt:lpstr>
      <vt:lpstr>Write-back Cache</vt:lpstr>
      <vt:lpstr>Barrier: Flush the Disk</vt:lpstr>
      <vt:lpstr>Logging / Journaling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Journaling without ordering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CSP-slides-4-File System</dc:title>
  <dc:creator>Xia Yubin</dc:creator>
  <cp:lastModifiedBy>ykma</cp:lastModifiedBy>
  <cp:revision>1093</cp:revision>
  <cp:lastPrinted>2016-06-13T07:55:34Z</cp:lastPrinted>
  <dcterms:created xsi:type="dcterms:W3CDTF">2017-11-24T09:35:45Z</dcterms:created>
  <dcterms:modified xsi:type="dcterms:W3CDTF">2021-07-12T03:03:11Z</dcterms:modified>
</cp:coreProperties>
</file>