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ubik" panose="020B0604020202020204" charset="-79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7" name="Google Shape;25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166796630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4" name="Google Shape;84;g1e166796630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166796630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g1e166796630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166796630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4" name="Google Shape;184;g1e166796630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166796630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g1e166796630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166796630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g1e166796630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2" name="Google Shape;24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-Cover">
  <p:cSld name="Main-Cov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>
            <a:off x="9463931" y="481330"/>
            <a:ext cx="2170734" cy="21716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13" name="Google Shape;13;p2"/>
          <p:cNvSpPr>
            <a:spLocks noGrp="1"/>
          </p:cNvSpPr>
          <p:nvPr>
            <p:ph type="pic" idx="3"/>
          </p:nvPr>
        </p:nvSpPr>
        <p:spPr>
          <a:xfrm>
            <a:off x="5922825" y="2170224"/>
            <a:ext cx="4247931" cy="4249723"/>
          </a:xfrm>
          <a:prstGeom prst="ellipse">
            <a:avLst/>
          </a:prstGeom>
          <a:solidFill>
            <a:srgbClr val="222A35"/>
          </a:solidFill>
          <a:ln>
            <a:noFill/>
          </a:ln>
        </p:spPr>
      </p:sp>
      <p:cxnSp>
        <p:nvCxnSpPr>
          <p:cNvPr id="14" name="Google Shape;14;p2"/>
          <p:cNvCxnSpPr/>
          <p:nvPr/>
        </p:nvCxnSpPr>
        <p:spPr>
          <a:xfrm rot="10800000">
            <a:off x="11897450" y="6570665"/>
            <a:ext cx="29455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Google Shape;15;p2"/>
          <p:cNvSpPr txBox="1"/>
          <p:nvPr/>
        </p:nvSpPr>
        <p:spPr>
          <a:xfrm>
            <a:off x="11131826" y="6429737"/>
            <a:ext cx="765624" cy="32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1800" b="0" i="0" u="none" strike="noStrike" cap="none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ubik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57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ubik"/>
              <a:buNone/>
              <a:defRPr sz="3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 rot="10800000">
            <a:off x="11897450" y="6570665"/>
            <a:ext cx="29455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131826" y="6429737"/>
            <a:ext cx="765624" cy="32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1800" b="0" i="0" u="none" strike="noStrike" cap="none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-cover">
  <p:cSld name="Chapter-cov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>
            <a:spLocks noGrp="1"/>
          </p:cNvSpPr>
          <p:nvPr>
            <p:ph type="pic" idx="2"/>
          </p:nvPr>
        </p:nvSpPr>
        <p:spPr>
          <a:xfrm>
            <a:off x="6550134" y="1265111"/>
            <a:ext cx="4324132" cy="4325956"/>
          </a:xfrm>
          <a:prstGeom prst="ellipse">
            <a:avLst/>
          </a:prstGeom>
          <a:solidFill>
            <a:srgbClr val="222A35"/>
          </a:solidFill>
          <a:ln>
            <a:noFill/>
          </a:ln>
        </p:spPr>
      </p:sp>
      <p:cxnSp>
        <p:nvCxnSpPr>
          <p:cNvPr id="22" name="Google Shape;22;p4"/>
          <p:cNvCxnSpPr/>
          <p:nvPr/>
        </p:nvCxnSpPr>
        <p:spPr>
          <a:xfrm rot="10800000">
            <a:off x="11897450" y="6570665"/>
            <a:ext cx="29455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4"/>
          <p:cNvSpPr txBox="1"/>
          <p:nvPr/>
        </p:nvSpPr>
        <p:spPr>
          <a:xfrm>
            <a:off x="11131826" y="6429737"/>
            <a:ext cx="765624" cy="32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1800" b="0" i="0" u="none" strike="noStrike" cap="none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seño personalizado">
  <p:cSld name="1_Diseño personalizado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826624" y="2310827"/>
            <a:ext cx="1214632" cy="1215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26" name="Google Shape;26;p5"/>
          <p:cNvSpPr>
            <a:spLocks noGrp="1"/>
          </p:cNvSpPr>
          <p:nvPr>
            <p:ph type="pic" idx="3"/>
          </p:nvPr>
        </p:nvSpPr>
        <p:spPr>
          <a:xfrm>
            <a:off x="4704143" y="2310827"/>
            <a:ext cx="1214632" cy="1215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27" name="Google Shape;27;p5"/>
          <p:cNvSpPr>
            <a:spLocks noGrp="1"/>
          </p:cNvSpPr>
          <p:nvPr>
            <p:ph type="pic" idx="4"/>
          </p:nvPr>
        </p:nvSpPr>
        <p:spPr>
          <a:xfrm>
            <a:off x="8361743" y="2310827"/>
            <a:ext cx="1214632" cy="1215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28" name="Google Shape;28;p5"/>
          <p:cNvSpPr>
            <a:spLocks noGrp="1"/>
          </p:cNvSpPr>
          <p:nvPr>
            <p:ph type="pic" idx="5"/>
          </p:nvPr>
        </p:nvSpPr>
        <p:spPr>
          <a:xfrm>
            <a:off x="826624" y="4510017"/>
            <a:ext cx="1214632" cy="1215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29" name="Google Shape;29;p5"/>
          <p:cNvSpPr>
            <a:spLocks noGrp="1"/>
          </p:cNvSpPr>
          <p:nvPr>
            <p:ph type="pic" idx="6"/>
          </p:nvPr>
        </p:nvSpPr>
        <p:spPr>
          <a:xfrm>
            <a:off x="4704143" y="4510017"/>
            <a:ext cx="1214632" cy="1215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30" name="Google Shape;30;p5"/>
          <p:cNvSpPr>
            <a:spLocks noGrp="1"/>
          </p:cNvSpPr>
          <p:nvPr>
            <p:ph type="pic" idx="7"/>
          </p:nvPr>
        </p:nvSpPr>
        <p:spPr>
          <a:xfrm>
            <a:off x="8361743" y="4510017"/>
            <a:ext cx="1214632" cy="1215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</p:sp>
      <p:cxnSp>
        <p:nvCxnSpPr>
          <p:cNvPr id="31" name="Google Shape;31;p5"/>
          <p:cNvCxnSpPr/>
          <p:nvPr/>
        </p:nvCxnSpPr>
        <p:spPr>
          <a:xfrm rot="10800000">
            <a:off x="11897450" y="6570665"/>
            <a:ext cx="29455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" name="Google Shape;32;p5"/>
          <p:cNvSpPr txBox="1"/>
          <p:nvPr/>
        </p:nvSpPr>
        <p:spPr>
          <a:xfrm>
            <a:off x="11131826" y="6429737"/>
            <a:ext cx="765624" cy="32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1800" b="0" i="0" u="none" strike="noStrike" cap="none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ercise-1">
  <p:cSld name="Exercise-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>
            <a:spLocks noGrp="1"/>
          </p:cNvSpPr>
          <p:nvPr>
            <p:ph type="pic" idx="2"/>
          </p:nvPr>
        </p:nvSpPr>
        <p:spPr>
          <a:xfrm>
            <a:off x="4600575" y="1773238"/>
            <a:ext cx="2801938" cy="3802062"/>
          </a:xfrm>
          <a:prstGeom prst="roundRect">
            <a:avLst>
              <a:gd name="adj" fmla="val 5100"/>
            </a:avLst>
          </a:prstGeom>
          <a:solidFill>
            <a:schemeClr val="accent1"/>
          </a:solidFill>
          <a:ln>
            <a:noFill/>
          </a:ln>
        </p:spPr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57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ubik"/>
              <a:buNone/>
              <a:defRPr sz="3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6" name="Google Shape;36;p6"/>
          <p:cNvCxnSpPr/>
          <p:nvPr/>
        </p:nvCxnSpPr>
        <p:spPr>
          <a:xfrm rot="10800000">
            <a:off x="11897450" y="6570665"/>
            <a:ext cx="29455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" name="Google Shape;37;p6"/>
          <p:cNvSpPr txBox="1"/>
          <p:nvPr/>
        </p:nvSpPr>
        <p:spPr>
          <a:xfrm>
            <a:off x="11131826" y="6429737"/>
            <a:ext cx="765624" cy="32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1800" b="0" i="0" u="none" strike="noStrike" cap="none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Diseño personalizado">
  <p:cSld name="3_Diseño personalizado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>
            <a:spLocks noGrp="1"/>
          </p:cNvSpPr>
          <p:nvPr>
            <p:ph type="pic" idx="2"/>
          </p:nvPr>
        </p:nvSpPr>
        <p:spPr>
          <a:xfrm>
            <a:off x="889463" y="2696900"/>
            <a:ext cx="5372100" cy="3396729"/>
          </a:xfrm>
          <a:prstGeom prst="roundRect">
            <a:avLst>
              <a:gd name="adj" fmla="val 5100"/>
            </a:avLst>
          </a:prstGeom>
          <a:solidFill>
            <a:schemeClr val="accent1"/>
          </a:solidFill>
          <a:ln>
            <a:noFill/>
          </a:ln>
        </p:spPr>
      </p:sp>
      <p:sp>
        <p:nvSpPr>
          <p:cNvPr id="40" name="Google Shape;4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57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ubik"/>
              <a:buNone/>
              <a:defRPr sz="3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>
            <a:spLocks noGrp="1"/>
          </p:cNvSpPr>
          <p:nvPr>
            <p:ph type="pic" idx="2"/>
          </p:nvPr>
        </p:nvSpPr>
        <p:spPr>
          <a:xfrm>
            <a:off x="1112342" y="2931164"/>
            <a:ext cx="1821969" cy="2129081"/>
          </a:xfrm>
          <a:prstGeom prst="roundRect">
            <a:avLst>
              <a:gd name="adj" fmla="val 5100"/>
            </a:avLst>
          </a:prstGeom>
          <a:solidFill>
            <a:schemeClr val="accent1"/>
          </a:solidFill>
          <a:ln>
            <a:noFill/>
          </a:ln>
        </p:spPr>
      </p:sp>
      <p:sp>
        <p:nvSpPr>
          <p:cNvPr id="46" name="Google Shape;46;p8"/>
          <p:cNvSpPr>
            <a:spLocks noGrp="1"/>
          </p:cNvSpPr>
          <p:nvPr>
            <p:ph type="pic" idx="3"/>
          </p:nvPr>
        </p:nvSpPr>
        <p:spPr>
          <a:xfrm>
            <a:off x="3843967" y="2931164"/>
            <a:ext cx="1821969" cy="2129081"/>
          </a:xfrm>
          <a:prstGeom prst="roundRect">
            <a:avLst>
              <a:gd name="adj" fmla="val 5100"/>
            </a:avLst>
          </a:prstGeom>
          <a:solidFill>
            <a:schemeClr val="accent1"/>
          </a:solidFill>
          <a:ln>
            <a:noFill/>
          </a:ln>
        </p:spPr>
      </p:sp>
      <p:sp>
        <p:nvSpPr>
          <p:cNvPr id="47" name="Google Shape;47;p8"/>
          <p:cNvSpPr>
            <a:spLocks noGrp="1"/>
          </p:cNvSpPr>
          <p:nvPr>
            <p:ph type="pic" idx="4"/>
          </p:nvPr>
        </p:nvSpPr>
        <p:spPr>
          <a:xfrm>
            <a:off x="6621891" y="2931164"/>
            <a:ext cx="1821969" cy="2129081"/>
          </a:xfrm>
          <a:prstGeom prst="roundRect">
            <a:avLst>
              <a:gd name="adj" fmla="val 5100"/>
            </a:avLst>
          </a:prstGeom>
          <a:solidFill>
            <a:schemeClr val="accent1"/>
          </a:solidFill>
          <a:ln>
            <a:noFill/>
          </a:ln>
        </p:spPr>
      </p:sp>
      <p:sp>
        <p:nvSpPr>
          <p:cNvPr id="48" name="Google Shape;48;p8"/>
          <p:cNvSpPr>
            <a:spLocks noGrp="1"/>
          </p:cNvSpPr>
          <p:nvPr>
            <p:ph type="pic" idx="5"/>
          </p:nvPr>
        </p:nvSpPr>
        <p:spPr>
          <a:xfrm>
            <a:off x="9388241" y="2931164"/>
            <a:ext cx="1821969" cy="2129081"/>
          </a:xfrm>
          <a:prstGeom prst="roundRect">
            <a:avLst>
              <a:gd name="adj" fmla="val 5100"/>
            </a:avLst>
          </a:prstGeom>
          <a:solidFill>
            <a:schemeClr val="accent1"/>
          </a:solidFill>
          <a:ln>
            <a:noFill/>
          </a:ln>
        </p:spPr>
      </p:sp>
      <p:cxnSp>
        <p:nvCxnSpPr>
          <p:cNvPr id="49" name="Google Shape;49;p8"/>
          <p:cNvCxnSpPr/>
          <p:nvPr/>
        </p:nvCxnSpPr>
        <p:spPr>
          <a:xfrm rot="10800000">
            <a:off x="11897450" y="6570665"/>
            <a:ext cx="29455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" name="Google Shape;50;p8"/>
          <p:cNvSpPr txBox="1"/>
          <p:nvPr/>
        </p:nvSpPr>
        <p:spPr>
          <a:xfrm>
            <a:off x="11131826" y="6429737"/>
            <a:ext cx="765624" cy="32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1800" b="0" i="0" u="none" strike="noStrike" cap="none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57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ubik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iseño personalizado">
  <p:cSld name="2_Diseño personalizado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-Sl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0"/>
          <p:cNvCxnSpPr/>
          <p:nvPr/>
        </p:nvCxnSpPr>
        <p:spPr>
          <a:xfrm rot="10800000">
            <a:off x="11897450" y="6570665"/>
            <a:ext cx="29455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" name="Google Shape;56;p10"/>
          <p:cNvSpPr txBox="1"/>
          <p:nvPr/>
        </p:nvSpPr>
        <p:spPr>
          <a:xfrm>
            <a:off x="11131826" y="6429737"/>
            <a:ext cx="765624" cy="32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1800" b="0" i="0" u="none" strike="noStrike" cap="none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ubik"/>
              <a:buNone/>
              <a:defRPr sz="4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opovich69.github.io/SDTP-Practice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-4237" y="-33856"/>
            <a:ext cx="12200467" cy="6891867"/>
          </a:xfrm>
          <a:custGeom>
            <a:avLst/>
            <a:gdLst/>
            <a:ahLst/>
            <a:cxnLst/>
            <a:rect l="l" t="t" r="r" b="b"/>
            <a:pathLst>
              <a:path w="12200467" h="6891867" extrusionOk="0">
                <a:moveTo>
                  <a:pt x="0" y="33867"/>
                </a:moveTo>
                <a:lnTo>
                  <a:pt x="0" y="33867"/>
                </a:lnTo>
                <a:lnTo>
                  <a:pt x="7399867" y="33867"/>
                </a:lnTo>
                <a:lnTo>
                  <a:pt x="12200467" y="0"/>
                </a:lnTo>
                <a:cubicBezTo>
                  <a:pt x="10600267" y="2297289"/>
                  <a:pt x="7933267" y="1444978"/>
                  <a:pt x="7399867" y="6891867"/>
                </a:cubicBezTo>
                <a:lnTo>
                  <a:pt x="7399867" y="6891867"/>
                </a:lnTo>
                <a:lnTo>
                  <a:pt x="0" y="6891867"/>
                </a:lnTo>
                <a:lnTo>
                  <a:pt x="0" y="6891867"/>
                </a:lnTo>
                <a:lnTo>
                  <a:pt x="0" y="338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8" name="Google Shape;68;p12"/>
          <p:cNvSpPr/>
          <p:nvPr/>
        </p:nvSpPr>
        <p:spPr>
          <a:xfrm>
            <a:off x="4128598" y="1336119"/>
            <a:ext cx="3525367" cy="3257419"/>
          </a:xfrm>
          <a:prstGeom prst="arc">
            <a:avLst>
              <a:gd name="adj1" fmla="val 12493685"/>
              <a:gd name="adj2" fmla="val 619836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9" name="Google Shape;69;p12"/>
          <p:cNvSpPr/>
          <p:nvPr/>
        </p:nvSpPr>
        <p:spPr>
          <a:xfrm rot="5400000">
            <a:off x="8357214" y="1218995"/>
            <a:ext cx="3140100" cy="2901300"/>
          </a:xfrm>
          <a:prstGeom prst="arc">
            <a:avLst>
              <a:gd name="adj1" fmla="val 14027443"/>
              <a:gd name="adj2" fmla="val 52884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0" name="Google Shape;70;p12"/>
          <p:cNvSpPr txBox="1"/>
          <p:nvPr/>
        </p:nvSpPr>
        <p:spPr>
          <a:xfrm>
            <a:off x="1183525" y="1523825"/>
            <a:ext cx="51873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s-ES" sz="50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Коледж </a:t>
            </a:r>
            <a:endParaRPr sz="5000" b="1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s-ES" sz="50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та Полтавщина</a:t>
            </a:r>
            <a:endParaRPr sz="5000" b="1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1" name="Google Shape;71;p12"/>
          <p:cNvSpPr txBox="1"/>
          <p:nvPr/>
        </p:nvSpPr>
        <p:spPr>
          <a:xfrm>
            <a:off x="1183534" y="3429001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>
                <a:solidFill>
                  <a:srgbClr val="823621"/>
                </a:solidFill>
                <a:latin typeface="Rubik"/>
                <a:ea typeface="Rubik"/>
                <a:cs typeface="Rubik"/>
                <a:sym typeface="Rubik"/>
              </a:rPr>
              <a:t>Презентація до проекту</a:t>
            </a:r>
            <a:endParaRPr sz="3200" b="0" i="0" u="none" strike="noStrike" cap="none">
              <a:solidFill>
                <a:srgbClr val="82362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72" name="Google Shape;72;p12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922825" y="2170224"/>
            <a:ext cx="4248000" cy="4249800"/>
          </a:xfrm>
          <a:prstGeom prst="ellipse">
            <a:avLst/>
          </a:prstGeom>
          <a:solidFill>
            <a:srgbClr val="222A35"/>
          </a:solidFill>
          <a:ln>
            <a:noFill/>
          </a:ln>
        </p:spPr>
      </p:pic>
      <p:sp>
        <p:nvSpPr>
          <p:cNvPr id="73" name="Google Shape;73;p12"/>
          <p:cNvSpPr txBox="1"/>
          <p:nvPr/>
        </p:nvSpPr>
        <p:spPr>
          <a:xfrm>
            <a:off x="14051666" y="195612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4" name="Google Shape;74;p12"/>
          <p:cNvSpPr txBox="1"/>
          <p:nvPr/>
        </p:nvSpPr>
        <p:spPr>
          <a:xfrm>
            <a:off x="1183534" y="786733"/>
            <a:ext cx="4445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>
                <a:solidFill>
                  <a:srgbClr val="823621"/>
                </a:solidFill>
                <a:latin typeface="Rubik"/>
                <a:ea typeface="Rubik"/>
                <a:cs typeface="Rubik"/>
                <a:sym typeface="Rubik"/>
              </a:rPr>
              <a:t>HOHMA TEAM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2396648" y="437770"/>
            <a:ext cx="318900" cy="321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76" name="Google Shape;76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3825" y="2128300"/>
            <a:ext cx="4594500" cy="45945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  <p:sp>
        <p:nvSpPr>
          <p:cNvPr id="77" name="Google Shape;77;p12"/>
          <p:cNvSpPr/>
          <p:nvPr/>
        </p:nvSpPr>
        <p:spPr>
          <a:xfrm rot="6213481">
            <a:off x="2017930" y="3549447"/>
            <a:ext cx="3016254" cy="2655132"/>
          </a:xfrm>
          <a:prstGeom prst="arc">
            <a:avLst>
              <a:gd name="adj1" fmla="val 12493685"/>
              <a:gd name="adj2" fmla="val 619836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8" name="Google Shape;78;p12"/>
          <p:cNvSpPr/>
          <p:nvPr/>
        </p:nvSpPr>
        <p:spPr>
          <a:xfrm>
            <a:off x="1312383" y="4955195"/>
            <a:ext cx="1575600" cy="15906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9" name="Google Shape;79;p12"/>
          <p:cNvSpPr/>
          <p:nvPr/>
        </p:nvSpPr>
        <p:spPr>
          <a:xfrm rot="-6464058">
            <a:off x="-1123539" y="772121"/>
            <a:ext cx="5678863" cy="4311807"/>
          </a:xfrm>
          <a:prstGeom prst="arc">
            <a:avLst>
              <a:gd name="adj1" fmla="val 12619643"/>
              <a:gd name="adj2" fmla="val 1968638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0" name="Google Shape;80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63925" y="199855"/>
            <a:ext cx="2214000" cy="2295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1" name="Google Shape;81;p12"/>
          <p:cNvSpPr/>
          <p:nvPr/>
        </p:nvSpPr>
        <p:spPr>
          <a:xfrm>
            <a:off x="11612750" y="6399475"/>
            <a:ext cx="579300" cy="31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856D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/>
          <p:nvPr/>
        </p:nvSpPr>
        <p:spPr>
          <a:xfrm>
            <a:off x="934925" y="3562313"/>
            <a:ext cx="672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u="sng">
                <a:solidFill>
                  <a:srgbClr val="82362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https://popovich69.github.io/SDTP-Practice/</a:t>
            </a:r>
            <a:endParaRPr sz="1800">
              <a:solidFill>
                <a:srgbClr val="823621"/>
              </a:solidFill>
            </a:endParaRPr>
          </a:p>
        </p:txBody>
      </p:sp>
      <p:sp>
        <p:nvSpPr>
          <p:cNvPr id="260" name="Google Shape;260;p21"/>
          <p:cNvSpPr/>
          <p:nvPr/>
        </p:nvSpPr>
        <p:spPr>
          <a:xfrm>
            <a:off x="1207873" y="4240727"/>
            <a:ext cx="318900" cy="321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1" name="Google Shape;261;p21"/>
          <p:cNvSpPr/>
          <p:nvPr/>
        </p:nvSpPr>
        <p:spPr>
          <a:xfrm>
            <a:off x="3840573" y="-174123"/>
            <a:ext cx="318900" cy="321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2" name="Google Shape;262;p21"/>
          <p:cNvSpPr/>
          <p:nvPr/>
        </p:nvSpPr>
        <p:spPr>
          <a:xfrm>
            <a:off x="725673" y="5948627"/>
            <a:ext cx="318900" cy="321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3" name="Google Shape;263;p21"/>
          <p:cNvSpPr/>
          <p:nvPr/>
        </p:nvSpPr>
        <p:spPr>
          <a:xfrm>
            <a:off x="616023" y="1234977"/>
            <a:ext cx="318900" cy="321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4" name="Google Shape;264;p21"/>
          <p:cNvSpPr txBox="1"/>
          <p:nvPr/>
        </p:nvSpPr>
        <p:spPr>
          <a:xfrm>
            <a:off x="934925" y="1645063"/>
            <a:ext cx="61302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>
                <a:solidFill>
                  <a:srgbClr val="823621"/>
                </a:solidFill>
                <a:latin typeface="Rubik"/>
                <a:ea typeface="Rubik"/>
                <a:cs typeface="Rubik"/>
                <a:sym typeface="Rubik"/>
              </a:rPr>
              <a:t>Не гайте часу і почніть вікторину, щоб дізнатись багато нового й цікавого про Полтаву та один з її найкращих освітніх закладів</a:t>
            </a:r>
            <a:endParaRPr sz="2800" b="0" i="0" u="none" strike="noStrike" cap="none">
              <a:solidFill>
                <a:srgbClr val="82362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5" name="Google Shape;265;p21"/>
          <p:cNvSpPr/>
          <p:nvPr/>
        </p:nvSpPr>
        <p:spPr>
          <a:xfrm>
            <a:off x="2543425" y="4609562"/>
            <a:ext cx="1688100" cy="17112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6" name="Google Shape;266;p21"/>
          <p:cNvSpPr txBox="1"/>
          <p:nvPr/>
        </p:nvSpPr>
        <p:spPr>
          <a:xfrm>
            <a:off x="3031650" y="6047350"/>
            <a:ext cx="613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Дякуємо за увагу!</a:t>
            </a:r>
            <a:endParaRPr sz="2800" b="1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7" name="Google Shape;267;p21"/>
          <p:cNvSpPr/>
          <p:nvPr/>
        </p:nvSpPr>
        <p:spPr>
          <a:xfrm>
            <a:off x="9728600" y="4765062"/>
            <a:ext cx="1688100" cy="17112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8" name="Google Shape;268;p21"/>
          <p:cNvSpPr/>
          <p:nvPr/>
        </p:nvSpPr>
        <p:spPr>
          <a:xfrm>
            <a:off x="10853075" y="147787"/>
            <a:ext cx="1688100" cy="17112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9" name="Google Shape;269;p21"/>
          <p:cNvSpPr txBox="1"/>
          <p:nvPr/>
        </p:nvSpPr>
        <p:spPr>
          <a:xfrm>
            <a:off x="0" y="557875"/>
            <a:ext cx="12193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38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Вікторина - Коледж та Полтавщина</a:t>
            </a:r>
            <a:endParaRPr sz="3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0" name="Google Shape;270;p21"/>
          <p:cNvGrpSpPr/>
          <p:nvPr/>
        </p:nvGrpSpPr>
        <p:grpSpPr>
          <a:xfrm>
            <a:off x="7813242" y="1419920"/>
            <a:ext cx="2652606" cy="3499091"/>
            <a:chOff x="6805963" y="1553112"/>
            <a:chExt cx="3034671" cy="3943526"/>
          </a:xfrm>
        </p:grpSpPr>
        <p:pic>
          <p:nvPicPr>
            <p:cNvPr id="271" name="Google Shape;271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05963" y="1553112"/>
              <a:ext cx="3034671" cy="39435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93213" y="1942038"/>
              <a:ext cx="2260173" cy="22601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3" name="Google Shape;273;p21"/>
          <p:cNvSpPr/>
          <p:nvPr/>
        </p:nvSpPr>
        <p:spPr>
          <a:xfrm>
            <a:off x="6946198" y="3309227"/>
            <a:ext cx="318900" cy="321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74" name="Google Shape;274;p21"/>
          <p:cNvSpPr/>
          <p:nvPr/>
        </p:nvSpPr>
        <p:spPr>
          <a:xfrm>
            <a:off x="8882873" y="6651377"/>
            <a:ext cx="318900" cy="321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75" name="Google Shape;275;p21"/>
          <p:cNvSpPr/>
          <p:nvPr/>
        </p:nvSpPr>
        <p:spPr>
          <a:xfrm>
            <a:off x="11726648" y="4562627"/>
            <a:ext cx="318900" cy="321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1" y="-6000"/>
            <a:ext cx="12223632" cy="6870005"/>
          </a:xfrm>
          <a:custGeom>
            <a:avLst/>
            <a:gdLst/>
            <a:ahLst/>
            <a:cxnLst/>
            <a:rect l="l" t="t" r="r" b="b"/>
            <a:pathLst>
              <a:path w="12223632" h="6904528" extrusionOk="0">
                <a:moveTo>
                  <a:pt x="11581" y="430379"/>
                </a:moveTo>
                <a:lnTo>
                  <a:pt x="0" y="2"/>
                </a:lnTo>
                <a:lnTo>
                  <a:pt x="7446198" y="0"/>
                </a:lnTo>
                <a:lnTo>
                  <a:pt x="12223632" y="12661"/>
                </a:lnTo>
                <a:cubicBezTo>
                  <a:pt x="10623432" y="2309950"/>
                  <a:pt x="7956432" y="1457639"/>
                  <a:pt x="7423032" y="6904528"/>
                </a:cubicBezTo>
                <a:lnTo>
                  <a:pt x="7423032" y="6904528"/>
                </a:lnTo>
                <a:lnTo>
                  <a:pt x="23165" y="6904528"/>
                </a:lnTo>
                <a:lnTo>
                  <a:pt x="23165" y="6904528"/>
                </a:lnTo>
                <a:cubicBezTo>
                  <a:pt x="19304" y="4746478"/>
                  <a:pt x="15442" y="2588429"/>
                  <a:pt x="11581" y="430379"/>
                </a:cubicBezTo>
                <a:close/>
              </a:path>
            </a:pathLst>
          </a:custGeom>
          <a:solidFill>
            <a:srgbClr val="F7E5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5646260" y="3949802"/>
            <a:ext cx="318900" cy="321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9036650" y="-7663"/>
            <a:ext cx="1688100" cy="17112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380523" y="4738327"/>
            <a:ext cx="318900" cy="321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2752285" y="1782902"/>
            <a:ext cx="318900" cy="321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3258110" y="6044952"/>
            <a:ext cx="318900" cy="321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7298335" y="4620002"/>
            <a:ext cx="318900" cy="321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3" name="Google Shape;93;p13"/>
          <p:cNvSpPr/>
          <p:nvPr/>
        </p:nvSpPr>
        <p:spPr>
          <a:xfrm rot="-1552691">
            <a:off x="6218030" y="3387418"/>
            <a:ext cx="3525414" cy="3257335"/>
          </a:xfrm>
          <a:prstGeom prst="arc">
            <a:avLst>
              <a:gd name="adj1" fmla="val 12493685"/>
              <a:gd name="adj2" fmla="val 1113972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4166025" y="2373075"/>
            <a:ext cx="4305900" cy="3318600"/>
          </a:xfrm>
          <a:prstGeom prst="arc">
            <a:avLst>
              <a:gd name="adj1" fmla="val 13892636"/>
              <a:gd name="adj2" fmla="val 20759188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11612750" y="6399475"/>
            <a:ext cx="579300" cy="31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3"/>
          <p:cNvSpPr/>
          <p:nvPr/>
        </p:nvSpPr>
        <p:spPr>
          <a:xfrm rot="3277011">
            <a:off x="4420120" y="1528863"/>
            <a:ext cx="4305910" cy="3318754"/>
          </a:xfrm>
          <a:prstGeom prst="arc">
            <a:avLst>
              <a:gd name="adj1" fmla="val 12384590"/>
              <a:gd name="adj2" fmla="val 19365994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7572050" y="1022402"/>
            <a:ext cx="3929700" cy="3983100"/>
          </a:xfrm>
          <a:prstGeom prst="ellipse">
            <a:avLst/>
          </a:prstGeom>
          <a:solidFill>
            <a:srgbClr val="DA85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45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Склад команди</a:t>
            </a:r>
            <a:endParaRPr sz="45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8" name="Google Shape;98;p13"/>
          <p:cNvSpPr/>
          <p:nvPr/>
        </p:nvSpPr>
        <p:spPr>
          <a:xfrm rot="-8787400">
            <a:off x="449894" y="-969274"/>
            <a:ext cx="4158767" cy="3110797"/>
          </a:xfrm>
          <a:prstGeom prst="arc">
            <a:avLst>
              <a:gd name="adj1" fmla="val 10646041"/>
              <a:gd name="adj2" fmla="val 18920871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99" name="Google Shape;99;p13"/>
          <p:cNvGrpSpPr/>
          <p:nvPr/>
        </p:nvGrpSpPr>
        <p:grpSpPr>
          <a:xfrm>
            <a:off x="631802" y="210700"/>
            <a:ext cx="2578025" cy="1711200"/>
            <a:chOff x="633576" y="210700"/>
            <a:chExt cx="2412300" cy="1711200"/>
          </a:xfrm>
        </p:grpSpPr>
        <p:sp>
          <p:nvSpPr>
            <p:cNvPr id="100" name="Google Shape;100;p13"/>
            <p:cNvSpPr/>
            <p:nvPr/>
          </p:nvSpPr>
          <p:spPr>
            <a:xfrm>
              <a:off x="633576" y="210700"/>
              <a:ext cx="2412300" cy="1711200"/>
            </a:xfrm>
            <a:prstGeom prst="ellipse">
              <a:avLst/>
            </a:prstGeom>
            <a:solidFill>
              <a:srgbClr val="F0CD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770469" y="675399"/>
              <a:ext cx="2197904" cy="93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ES" sz="1600" b="1" dirty="0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Менеджер </a:t>
              </a:r>
              <a:r>
                <a:rPr lang="uk-UA" sz="1600" b="1" dirty="0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програми</a:t>
              </a:r>
              <a:endParaRPr sz="1600" b="0" i="0" u="none" strike="noStrike" cap="none" dirty="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 dirty="0">
                  <a:solidFill>
                    <a:srgbClr val="767171"/>
                  </a:solidFill>
                  <a:latin typeface="Rubik"/>
                  <a:ea typeface="Rubik"/>
                  <a:cs typeface="Rubik"/>
                  <a:sym typeface="Rubik"/>
                </a:rPr>
                <a:t>Дядюнов Микита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13"/>
          <p:cNvSpPr/>
          <p:nvPr/>
        </p:nvSpPr>
        <p:spPr>
          <a:xfrm>
            <a:off x="3729825" y="268150"/>
            <a:ext cx="2899800" cy="15963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3" name="Google Shape;103;p13"/>
          <p:cNvSpPr/>
          <p:nvPr/>
        </p:nvSpPr>
        <p:spPr>
          <a:xfrm rot="-8787400">
            <a:off x="513069" y="1100751"/>
            <a:ext cx="4158767" cy="3110797"/>
          </a:xfrm>
          <a:prstGeom prst="arc">
            <a:avLst>
              <a:gd name="adj1" fmla="val 10646041"/>
              <a:gd name="adj2" fmla="val 18920871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3973575" y="686975"/>
            <a:ext cx="2412300" cy="10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Менеджер продукту</a:t>
            </a:r>
            <a:endParaRPr sz="16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100">
                <a:solidFill>
                  <a:srgbClr val="767171"/>
                </a:solidFill>
                <a:latin typeface="Rubik"/>
                <a:ea typeface="Rubik"/>
                <a:cs typeface="Rubik"/>
                <a:sym typeface="Rubik"/>
              </a:rPr>
              <a:t>Дем’яненко Ангеліна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3"/>
          <p:cNvSpPr/>
          <p:nvPr/>
        </p:nvSpPr>
        <p:spPr>
          <a:xfrm rot="-10799760">
            <a:off x="1730297" y="3429144"/>
            <a:ext cx="4305900" cy="3318600"/>
          </a:xfrm>
          <a:prstGeom prst="arc">
            <a:avLst>
              <a:gd name="adj1" fmla="val 12384590"/>
              <a:gd name="adj2" fmla="val 19365994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06" name="Google Shape;106;p13"/>
          <p:cNvGrpSpPr/>
          <p:nvPr/>
        </p:nvGrpSpPr>
        <p:grpSpPr>
          <a:xfrm>
            <a:off x="3356175" y="2263113"/>
            <a:ext cx="2921143" cy="2289000"/>
            <a:chOff x="3749675" y="2029413"/>
            <a:chExt cx="2921143" cy="2289000"/>
          </a:xfrm>
        </p:grpSpPr>
        <p:sp>
          <p:nvSpPr>
            <p:cNvPr id="107" name="Google Shape;107;p13"/>
            <p:cNvSpPr/>
            <p:nvPr/>
          </p:nvSpPr>
          <p:spPr>
            <a:xfrm>
              <a:off x="3749675" y="2029413"/>
              <a:ext cx="2258100" cy="2289000"/>
            </a:xfrm>
            <a:prstGeom prst="ellipse">
              <a:avLst/>
            </a:prstGeom>
            <a:solidFill>
              <a:srgbClr val="F0CD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4017618" y="2681974"/>
              <a:ext cx="2653200" cy="15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ES" sz="1600" b="1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Тестувальники</a:t>
              </a:r>
              <a:endParaRPr sz="16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>
                  <a:solidFill>
                    <a:srgbClr val="767171"/>
                  </a:solidFill>
                  <a:latin typeface="Rubik"/>
                  <a:ea typeface="Rubik"/>
                  <a:cs typeface="Rubik"/>
                  <a:sym typeface="Rubik"/>
                </a:rPr>
                <a:t>Берлін Маргаріта</a:t>
              </a:r>
              <a:br>
                <a:rPr lang="es-ES" sz="1100">
                  <a:solidFill>
                    <a:srgbClr val="767171"/>
                  </a:solidFill>
                  <a:latin typeface="Rubik"/>
                  <a:ea typeface="Rubik"/>
                  <a:cs typeface="Rubik"/>
                  <a:sym typeface="Rubik"/>
                </a:rPr>
              </a:br>
              <a:r>
                <a:rPr lang="es-ES" sz="1100">
                  <a:solidFill>
                    <a:srgbClr val="767171"/>
                  </a:solidFill>
                  <a:latin typeface="Rubik"/>
                  <a:ea typeface="Rubik"/>
                  <a:cs typeface="Rubik"/>
                  <a:sym typeface="Rubik"/>
                </a:rPr>
                <a:t>Ковтун Євген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" name="Google Shape;109;p13"/>
          <p:cNvGrpSpPr/>
          <p:nvPr/>
        </p:nvGrpSpPr>
        <p:grpSpPr>
          <a:xfrm>
            <a:off x="455963" y="2104800"/>
            <a:ext cx="2137200" cy="2166900"/>
            <a:chOff x="503275" y="1740825"/>
            <a:chExt cx="2137200" cy="2166900"/>
          </a:xfrm>
        </p:grpSpPr>
        <p:sp>
          <p:nvSpPr>
            <p:cNvPr id="110" name="Google Shape;110;p13"/>
            <p:cNvSpPr/>
            <p:nvPr/>
          </p:nvSpPr>
          <p:spPr>
            <a:xfrm>
              <a:off x="503275" y="1740825"/>
              <a:ext cx="2137200" cy="2166900"/>
            </a:xfrm>
            <a:prstGeom prst="ellipse">
              <a:avLst/>
            </a:prstGeom>
            <a:solidFill>
              <a:srgbClr val="F0CD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43691" y="2296688"/>
              <a:ext cx="1856400" cy="13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ES" sz="1600" b="1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Розробники</a:t>
              </a:r>
              <a:endParaRPr sz="16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>
                  <a:solidFill>
                    <a:srgbClr val="767171"/>
                  </a:solidFill>
                  <a:latin typeface="Rubik"/>
                  <a:ea typeface="Rubik"/>
                  <a:cs typeface="Rubik"/>
                  <a:sym typeface="Rubik"/>
                </a:rPr>
                <a:t>Добровольський Євгеній</a:t>
              </a:r>
              <a:br>
                <a:rPr lang="es-ES" sz="1100">
                  <a:solidFill>
                    <a:srgbClr val="767171"/>
                  </a:solidFill>
                  <a:latin typeface="Rubik"/>
                  <a:ea typeface="Rubik"/>
                  <a:cs typeface="Rubik"/>
                  <a:sym typeface="Rubik"/>
                </a:rPr>
              </a:br>
              <a:r>
                <a:rPr lang="es-ES" sz="1100">
                  <a:solidFill>
                    <a:srgbClr val="767171"/>
                  </a:solidFill>
                  <a:latin typeface="Rubik"/>
                  <a:ea typeface="Rubik"/>
                  <a:cs typeface="Rubik"/>
                  <a:sym typeface="Rubik"/>
                </a:rPr>
                <a:t>Колодяжний Сергій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112;p13"/>
          <p:cNvGrpSpPr/>
          <p:nvPr/>
        </p:nvGrpSpPr>
        <p:grpSpPr>
          <a:xfrm>
            <a:off x="3748588" y="4746413"/>
            <a:ext cx="3484250" cy="1774013"/>
            <a:chOff x="3864825" y="4134713"/>
            <a:chExt cx="3484250" cy="1774013"/>
          </a:xfrm>
        </p:grpSpPr>
        <p:sp>
          <p:nvSpPr>
            <p:cNvPr id="113" name="Google Shape;113;p13"/>
            <p:cNvSpPr/>
            <p:nvPr/>
          </p:nvSpPr>
          <p:spPr>
            <a:xfrm>
              <a:off x="3864825" y="4134713"/>
              <a:ext cx="3484200" cy="1711200"/>
            </a:xfrm>
            <a:prstGeom prst="ellipse">
              <a:avLst/>
            </a:prstGeom>
            <a:solidFill>
              <a:srgbClr val="F0CD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4157075" y="4569825"/>
              <a:ext cx="3192000" cy="13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ES" sz="1600" b="1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Спеціалісти з розгортання</a:t>
              </a:r>
              <a:endParaRPr sz="16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>
                  <a:solidFill>
                    <a:srgbClr val="767171"/>
                  </a:solidFill>
                  <a:latin typeface="Rubik"/>
                  <a:ea typeface="Rubik"/>
                  <a:cs typeface="Rubik"/>
                  <a:sym typeface="Rubik"/>
                </a:rPr>
                <a:t>Кримов Андрій</a:t>
              </a:r>
              <a:br>
                <a:rPr lang="es-ES" sz="1100">
                  <a:solidFill>
                    <a:srgbClr val="767171"/>
                  </a:solidFill>
                  <a:latin typeface="Rubik"/>
                  <a:ea typeface="Rubik"/>
                  <a:cs typeface="Rubik"/>
                  <a:sym typeface="Rubik"/>
                </a:rPr>
              </a:br>
              <a:r>
                <a:rPr lang="es-ES" sz="1100">
                  <a:solidFill>
                    <a:srgbClr val="767171"/>
                  </a:solidFill>
                  <a:latin typeface="Rubik"/>
                  <a:ea typeface="Rubik"/>
                  <a:cs typeface="Rubik"/>
                  <a:sym typeface="Rubik"/>
                </a:rPr>
                <a:t>Іваніна Матвій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3"/>
          <p:cNvGrpSpPr/>
          <p:nvPr/>
        </p:nvGrpSpPr>
        <p:grpSpPr>
          <a:xfrm>
            <a:off x="1039600" y="4620000"/>
            <a:ext cx="2476667" cy="2115900"/>
            <a:chOff x="1321175" y="4476525"/>
            <a:chExt cx="2476667" cy="2115900"/>
          </a:xfrm>
        </p:grpSpPr>
        <p:sp>
          <p:nvSpPr>
            <p:cNvPr id="116" name="Google Shape;116;p13"/>
            <p:cNvSpPr/>
            <p:nvPr/>
          </p:nvSpPr>
          <p:spPr>
            <a:xfrm>
              <a:off x="1321175" y="4476525"/>
              <a:ext cx="2087400" cy="2115900"/>
            </a:xfrm>
            <a:prstGeom prst="ellipse">
              <a:avLst/>
            </a:prstGeom>
            <a:solidFill>
              <a:srgbClr val="F0CD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1497142" y="5027955"/>
              <a:ext cx="2300700" cy="13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ES" sz="1600" b="1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UX-спеціалісти</a:t>
              </a:r>
              <a:endParaRPr sz="16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>
                  <a:solidFill>
                    <a:srgbClr val="767171"/>
                  </a:solidFill>
                  <a:latin typeface="Rubik"/>
                  <a:ea typeface="Rubik"/>
                  <a:cs typeface="Rubik"/>
                  <a:sym typeface="Rubik"/>
                </a:rPr>
                <a:t>Мартинець Артем</a:t>
              </a:r>
              <a:br>
                <a:rPr lang="es-ES" sz="1100">
                  <a:solidFill>
                    <a:srgbClr val="767171"/>
                  </a:solidFill>
                  <a:latin typeface="Rubik"/>
                  <a:ea typeface="Rubik"/>
                  <a:cs typeface="Rubik"/>
                  <a:sym typeface="Rubik"/>
                </a:rPr>
              </a:br>
              <a:r>
                <a:rPr lang="es-ES" sz="1100">
                  <a:solidFill>
                    <a:srgbClr val="767171"/>
                  </a:solidFill>
                  <a:latin typeface="Rubik"/>
                  <a:ea typeface="Rubik"/>
                  <a:cs typeface="Rubik"/>
                  <a:sym typeface="Rubik"/>
                </a:rPr>
                <a:t>Брюханов Олександр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E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73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ubik"/>
              <a:buNone/>
            </a:pPr>
            <a:r>
              <a:rPr lang="es-ES"/>
              <a:t>Опис завдання</a:t>
            </a: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1588122" y="2144010"/>
            <a:ext cx="9038905" cy="4025295"/>
          </a:xfrm>
          <a:prstGeom prst="roundRect">
            <a:avLst>
              <a:gd name="adj" fmla="val 2462"/>
            </a:avLst>
          </a:prstGeom>
          <a:noFill/>
          <a:ln w="19050" cap="flat" cmpd="sng">
            <a:solidFill>
              <a:srgbClr val="E5745B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2640907" y="3058549"/>
            <a:ext cx="69102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1800">
                <a:solidFill>
                  <a:srgbClr val="222A35"/>
                </a:solidFill>
                <a:latin typeface="Rubik"/>
                <a:ea typeface="Rubik"/>
                <a:cs typeface="Rubik"/>
                <a:sym typeface="Rubik"/>
              </a:rPr>
              <a:t>Створити клієнтський веб-застосунок "Як стати професіоналом", який являє собою вікторину з 5 питань з кількома варіантами відповідей. Якщо гравець відповідає неправильно, йому відображається повідомлення "студенти нашого коледжу знають відповідь на це питання!", якщо правильно - цікавий факт про наш коледж - "А чи знаєте ви що...". В кінці повідомляється результат гри, в процесі гри відображається прогрес.</a:t>
            </a: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1588075" y="5800000"/>
            <a:ext cx="903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ЗАМОВНИК</a:t>
            </a:r>
            <a:endParaRPr sz="14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900505" y="2408099"/>
            <a:ext cx="15606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es-ES" sz="115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8745022" y="4779581"/>
            <a:ext cx="15606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es-ES" sz="115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4411" y="1396690"/>
            <a:ext cx="1526325" cy="1523298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9" name="Google Shape;129;p14"/>
          <p:cNvSpPr/>
          <p:nvPr/>
        </p:nvSpPr>
        <p:spPr>
          <a:xfrm>
            <a:off x="11612750" y="6399475"/>
            <a:ext cx="579300" cy="318900"/>
          </a:xfrm>
          <a:prstGeom prst="rect">
            <a:avLst/>
          </a:prstGeom>
          <a:solidFill>
            <a:srgbClr val="F7E5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E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/>
          <p:nvPr/>
        </p:nvSpPr>
        <p:spPr>
          <a:xfrm>
            <a:off x="9728600" y="4765062"/>
            <a:ext cx="1688100" cy="17112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1" y="434082"/>
            <a:ext cx="12192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6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Етапи проекту</a:t>
            </a:r>
            <a:endParaRPr sz="28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6" name="Google Shape;136;p15"/>
          <p:cNvSpPr/>
          <p:nvPr/>
        </p:nvSpPr>
        <p:spPr>
          <a:xfrm rot="9000084">
            <a:off x="-441201" y="1860487"/>
            <a:ext cx="3478948" cy="3137018"/>
          </a:xfrm>
          <a:prstGeom prst="arc">
            <a:avLst>
              <a:gd name="adj1" fmla="val 17360756"/>
              <a:gd name="adj2" fmla="val 20865992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1746975" y="4319250"/>
            <a:ext cx="933300" cy="831000"/>
          </a:xfrm>
          <a:prstGeom prst="rect">
            <a:avLst/>
          </a:prstGeom>
          <a:solidFill>
            <a:srgbClr val="F7E5E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8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01</a:t>
            </a:r>
            <a:endParaRPr sz="48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8" name="Google Shape;138;p15"/>
          <p:cNvSpPr/>
          <p:nvPr/>
        </p:nvSpPr>
        <p:spPr>
          <a:xfrm rot="-1800109">
            <a:off x="2250514" y="3538470"/>
            <a:ext cx="3576404" cy="3251145"/>
          </a:xfrm>
          <a:prstGeom prst="arc">
            <a:avLst>
              <a:gd name="adj1" fmla="val 14395933"/>
              <a:gd name="adj2" fmla="val 17184945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9" name="Google Shape;139;p15"/>
          <p:cNvSpPr/>
          <p:nvPr/>
        </p:nvSpPr>
        <p:spPr>
          <a:xfrm rot="10800000">
            <a:off x="6327268" y="2016388"/>
            <a:ext cx="3009600" cy="2952900"/>
          </a:xfrm>
          <a:prstGeom prst="arc">
            <a:avLst>
              <a:gd name="adj1" fmla="val 14156525"/>
              <a:gd name="adj2" fmla="val 18453444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3831950" y="3077350"/>
            <a:ext cx="1022700" cy="831000"/>
          </a:xfrm>
          <a:prstGeom prst="rect">
            <a:avLst/>
          </a:prstGeom>
          <a:solidFill>
            <a:srgbClr val="F7E5E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8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02</a:t>
            </a:r>
            <a:endParaRPr sz="48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6096000" y="3934050"/>
            <a:ext cx="1022700" cy="831000"/>
          </a:xfrm>
          <a:prstGeom prst="rect">
            <a:avLst/>
          </a:prstGeom>
          <a:solidFill>
            <a:srgbClr val="F7E5E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8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03</a:t>
            </a:r>
            <a:endParaRPr sz="48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2" name="Google Shape;142;p15"/>
          <p:cNvSpPr/>
          <p:nvPr/>
        </p:nvSpPr>
        <p:spPr>
          <a:xfrm rot="1099">
            <a:off x="1316609" y="5200402"/>
            <a:ext cx="187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ES" sz="3000">
                <a:solidFill>
                  <a:srgbClr val="DA856D"/>
                </a:solidFill>
                <a:latin typeface="Rubik"/>
                <a:ea typeface="Rubik"/>
                <a:cs typeface="Rubik"/>
                <a:sym typeface="Rubik"/>
              </a:rPr>
              <a:t>Аналіз</a:t>
            </a:r>
            <a:endParaRPr sz="3000" b="0" i="0" u="none" strike="noStrike" cap="none">
              <a:solidFill>
                <a:srgbClr val="DA856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5506588" y="4765045"/>
            <a:ext cx="2014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ES" sz="3000">
                <a:solidFill>
                  <a:srgbClr val="DA856D"/>
                </a:solidFill>
                <a:latin typeface="Rubik"/>
                <a:ea typeface="Rubik"/>
                <a:cs typeface="Rubik"/>
                <a:sym typeface="Rubik"/>
              </a:rPr>
              <a:t>Розробка</a:t>
            </a:r>
            <a:endParaRPr sz="3000" b="0" i="0" u="none" strike="noStrike" cap="none">
              <a:solidFill>
                <a:srgbClr val="DA856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9967831" y="3908351"/>
            <a:ext cx="318900" cy="321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5506602" y="3147419"/>
            <a:ext cx="318900" cy="321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8755825" y="3934050"/>
            <a:ext cx="1145400" cy="831000"/>
          </a:xfrm>
          <a:prstGeom prst="rect">
            <a:avLst/>
          </a:prstGeom>
          <a:solidFill>
            <a:srgbClr val="F7E5E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8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0</a:t>
            </a:r>
            <a:r>
              <a:rPr lang="es-ES" sz="48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4</a:t>
            </a:r>
            <a:endParaRPr sz="48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3030810" y="4089727"/>
            <a:ext cx="318900" cy="321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10155325" y="159487"/>
            <a:ext cx="1688100" cy="17112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9" name="Google Shape;149;p15"/>
          <p:cNvSpPr/>
          <p:nvPr/>
        </p:nvSpPr>
        <p:spPr>
          <a:xfrm rot="1911092">
            <a:off x="3061069" y="3561097"/>
            <a:ext cx="3576329" cy="3250920"/>
          </a:xfrm>
          <a:prstGeom prst="arc">
            <a:avLst>
              <a:gd name="adj1" fmla="val 14395933"/>
              <a:gd name="adj2" fmla="val 17184945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10516350" y="2536225"/>
            <a:ext cx="1145400" cy="831000"/>
          </a:xfrm>
          <a:prstGeom prst="rect">
            <a:avLst/>
          </a:prstGeom>
          <a:solidFill>
            <a:srgbClr val="F7E5E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8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0</a:t>
            </a:r>
            <a:r>
              <a:rPr lang="es-ES" sz="48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5</a:t>
            </a:r>
            <a:endParaRPr sz="48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1" name="Google Shape;151;p15"/>
          <p:cNvSpPr/>
          <p:nvPr/>
        </p:nvSpPr>
        <p:spPr>
          <a:xfrm rot="-2138999">
            <a:off x="9277037" y="2969627"/>
            <a:ext cx="3576331" cy="3251232"/>
          </a:xfrm>
          <a:prstGeom prst="arc">
            <a:avLst>
              <a:gd name="adj1" fmla="val 14395933"/>
              <a:gd name="adj2" fmla="val 17184945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2" name="Google Shape;152;p15"/>
          <p:cNvSpPr/>
          <p:nvPr/>
        </p:nvSpPr>
        <p:spPr>
          <a:xfrm rot="1911092">
            <a:off x="9832094" y="2969797"/>
            <a:ext cx="3576329" cy="3250920"/>
          </a:xfrm>
          <a:prstGeom prst="arc">
            <a:avLst>
              <a:gd name="adj1" fmla="val 14150132"/>
              <a:gd name="adj2" fmla="val 15509738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2961950" y="2536225"/>
            <a:ext cx="2673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ES" sz="3000">
                <a:solidFill>
                  <a:srgbClr val="DA856D"/>
                </a:solidFill>
                <a:latin typeface="Rubik"/>
                <a:ea typeface="Rubik"/>
                <a:cs typeface="Rubik"/>
                <a:sym typeface="Rubik"/>
              </a:rPr>
              <a:t>Планування</a:t>
            </a:r>
            <a:endParaRPr sz="3000" b="0" i="0" u="none" strike="noStrike" cap="none">
              <a:solidFill>
                <a:srgbClr val="DA856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4" name="Google Shape;154;p15"/>
          <p:cNvSpPr/>
          <p:nvPr/>
        </p:nvSpPr>
        <p:spPr>
          <a:xfrm rot="418">
            <a:off x="8653008" y="4695377"/>
            <a:ext cx="2470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ES" sz="3000">
                <a:solidFill>
                  <a:srgbClr val="DA856D"/>
                </a:solidFill>
                <a:latin typeface="Rubik"/>
                <a:ea typeface="Rubik"/>
                <a:cs typeface="Rubik"/>
                <a:sym typeface="Rubik"/>
              </a:rPr>
              <a:t>Тестування</a:t>
            </a:r>
            <a:endParaRPr sz="3000" b="0" i="0" u="none" strike="noStrike" cap="none">
              <a:solidFill>
                <a:srgbClr val="DA856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9243650" y="2016400"/>
            <a:ext cx="306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ES" sz="3000">
                <a:solidFill>
                  <a:srgbClr val="DA856D"/>
                </a:solidFill>
                <a:latin typeface="Rubik"/>
                <a:ea typeface="Rubik"/>
                <a:cs typeface="Rubik"/>
                <a:sym typeface="Rubik"/>
              </a:rPr>
              <a:t>Впровадження</a:t>
            </a:r>
            <a:endParaRPr sz="3000" b="0" i="0" u="none" strike="noStrike" cap="none">
              <a:solidFill>
                <a:srgbClr val="DA856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3506250" y="4969312"/>
            <a:ext cx="1688100" cy="17112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1012375" y="1080437"/>
            <a:ext cx="1688100" cy="17112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11612750" y="6399475"/>
            <a:ext cx="579300" cy="318900"/>
          </a:xfrm>
          <a:prstGeom prst="rect">
            <a:avLst/>
          </a:prstGeom>
          <a:solidFill>
            <a:srgbClr val="F7E5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/>
          <p:nvPr/>
        </p:nvSpPr>
        <p:spPr>
          <a:xfrm>
            <a:off x="0" y="5903089"/>
            <a:ext cx="12192000" cy="954900"/>
          </a:xfrm>
          <a:prstGeom prst="rect">
            <a:avLst/>
          </a:prstGeom>
          <a:solidFill>
            <a:srgbClr val="F7E5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5421248" y="6124266"/>
            <a:ext cx="1349400" cy="2070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0" y="418648"/>
            <a:ext cx="12192000" cy="13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s-ES" sz="60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Етап аналізу</a:t>
            </a:r>
            <a:endParaRPr sz="60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66" name="Google Shape;166;p16"/>
          <p:cNvCxnSpPr>
            <a:endCxn id="165" idx="2"/>
          </p:cNvCxnSpPr>
          <p:nvPr/>
        </p:nvCxnSpPr>
        <p:spPr>
          <a:xfrm rot="10800000">
            <a:off x="6096000" y="1771048"/>
            <a:ext cx="0" cy="43638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16"/>
          <p:cNvSpPr/>
          <p:nvPr/>
        </p:nvSpPr>
        <p:spPr>
          <a:xfrm>
            <a:off x="6402875" y="2265231"/>
            <a:ext cx="2064000" cy="12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>
                <a:solidFill>
                  <a:srgbClr val="4C4C4C"/>
                </a:solidFill>
                <a:latin typeface="Rubik"/>
                <a:ea typeface="Rubik"/>
                <a:cs typeface="Rubik"/>
                <a:sym typeface="Rubik"/>
              </a:rPr>
              <a:t>Перетворення зібраної інформації в загальний звіт та створення концепції та структури проекту"</a:t>
            </a:r>
            <a:endParaRPr sz="1200" b="0" i="0" u="none" strike="noStrike" cap="none">
              <a:solidFill>
                <a:srgbClr val="4C4C4C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3716050" y="2265200"/>
            <a:ext cx="2007900" cy="10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rgbClr val="4C4C4C"/>
                </a:solidFill>
                <a:latin typeface="Rubik"/>
                <a:ea typeface="Rubik"/>
                <a:cs typeface="Rubik"/>
                <a:sym typeface="Rubik"/>
              </a:rPr>
              <a:t>Розподіл ролей між членами команди та ознайомлення з інструкцією з охорони праці</a:t>
            </a:r>
            <a:endParaRPr sz="1200" b="0" i="0" u="none" strike="noStrike" cap="none">
              <a:solidFill>
                <a:srgbClr val="4C4C4C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69" name="Google Shape;16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8849963" y="2561046"/>
            <a:ext cx="3637885" cy="30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-740780" y="3005981"/>
            <a:ext cx="4444672" cy="296311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6"/>
          <p:cNvSpPr/>
          <p:nvPr/>
        </p:nvSpPr>
        <p:spPr>
          <a:xfrm>
            <a:off x="3150368" y="2265209"/>
            <a:ext cx="447900" cy="453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1</a:t>
            </a:r>
            <a:endParaRPr sz="6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3150368" y="3440442"/>
            <a:ext cx="447900" cy="453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2</a:t>
            </a:r>
            <a:endParaRPr sz="6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3150368" y="4615677"/>
            <a:ext cx="447900" cy="453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3</a:t>
            </a:r>
            <a:endParaRPr sz="6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8671493" y="2265209"/>
            <a:ext cx="447900" cy="453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4</a:t>
            </a:r>
            <a:endParaRPr sz="6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8671493" y="3440442"/>
            <a:ext cx="447900" cy="453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5</a:t>
            </a:r>
            <a:endParaRPr sz="6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8671493" y="4615677"/>
            <a:ext cx="447900" cy="453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6</a:t>
            </a:r>
            <a:endParaRPr sz="6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258000" y="236275"/>
            <a:ext cx="1207200" cy="12288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0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01</a:t>
            </a:r>
            <a:endParaRPr sz="10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3679038" y="3440425"/>
            <a:ext cx="2007900" cy="10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rgbClr val="4C4C4C"/>
                </a:solidFill>
                <a:latin typeface="Rubik"/>
                <a:ea typeface="Rubik"/>
                <a:cs typeface="Rubik"/>
                <a:sym typeface="Rubik"/>
              </a:rPr>
              <a:t>Розробка календарного плану проекту з урахуванням обмежень в часі</a:t>
            </a:r>
            <a:endParaRPr sz="1200" b="0" i="0" u="none" strike="noStrike" cap="none">
              <a:solidFill>
                <a:srgbClr val="4C4C4C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3716050" y="4615675"/>
            <a:ext cx="20079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rgbClr val="4C4C4C"/>
                </a:solidFill>
                <a:latin typeface="Rubik"/>
                <a:ea typeface="Rubik"/>
                <a:cs typeface="Rubik"/>
                <a:sym typeface="Rubik"/>
              </a:rPr>
              <a:t>Проведення інтерв'ю з замовником</a:t>
            </a:r>
            <a:endParaRPr sz="1200" b="0" i="0" u="none" strike="noStrike" cap="none">
              <a:solidFill>
                <a:srgbClr val="4C4C4C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6402875" y="3429003"/>
            <a:ext cx="20640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>
                <a:solidFill>
                  <a:srgbClr val="4C4C4C"/>
                </a:solidFill>
                <a:latin typeface="Rubik"/>
                <a:ea typeface="Rubik"/>
                <a:cs typeface="Rubik"/>
                <a:sym typeface="Rubik"/>
              </a:rPr>
              <a:t>Побудова діаграми прецедентів</a:t>
            </a:r>
            <a:endParaRPr sz="1200" b="0" i="0" u="none" strike="noStrike" cap="none">
              <a:solidFill>
                <a:srgbClr val="4C4C4C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6468050" y="4588215"/>
            <a:ext cx="20640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>
                <a:solidFill>
                  <a:srgbClr val="4C4C4C"/>
                </a:solidFill>
                <a:latin typeface="Rubik"/>
                <a:ea typeface="Rubik"/>
                <a:cs typeface="Rubik"/>
                <a:sym typeface="Rubik"/>
              </a:rPr>
              <a:t>Ретельний аналіз можливих ризиків та їх оцінка</a:t>
            </a:r>
            <a:endParaRPr sz="1200" b="0" i="0" u="none" strike="noStrike" cap="none">
              <a:solidFill>
                <a:srgbClr val="4C4C4C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6982" y="2675885"/>
            <a:ext cx="7743463" cy="418211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grpSp>
        <p:nvGrpSpPr>
          <p:cNvPr id="187" name="Google Shape;187;p17"/>
          <p:cNvGrpSpPr/>
          <p:nvPr/>
        </p:nvGrpSpPr>
        <p:grpSpPr>
          <a:xfrm>
            <a:off x="-1852493" y="-464946"/>
            <a:ext cx="11420315" cy="10564510"/>
            <a:chOff x="-1759896" y="-464946"/>
            <a:chExt cx="11420315" cy="10564510"/>
          </a:xfrm>
        </p:grpSpPr>
        <p:sp>
          <p:nvSpPr>
            <p:cNvPr id="188" name="Google Shape;188;p17"/>
            <p:cNvSpPr/>
            <p:nvPr/>
          </p:nvSpPr>
          <p:spPr>
            <a:xfrm>
              <a:off x="1634799" y="2069587"/>
              <a:ext cx="7658100" cy="6962100"/>
            </a:xfrm>
            <a:prstGeom prst="arc">
              <a:avLst>
                <a:gd name="adj1" fmla="val 12073288"/>
                <a:gd name="adj2" fmla="val 15236798"/>
              </a:avLst>
            </a:prstGeom>
            <a:noFill/>
            <a:ln w="28575" cap="flat" cmpd="sng">
              <a:solidFill>
                <a:srgbClr val="E8B4A6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 rot="2647432">
              <a:off x="-416753" y="1218634"/>
              <a:ext cx="7658013" cy="6962139"/>
            </a:xfrm>
            <a:prstGeom prst="arc">
              <a:avLst>
                <a:gd name="adj1" fmla="val 13412067"/>
                <a:gd name="adj2" fmla="val 14498210"/>
              </a:avLst>
            </a:prstGeom>
            <a:noFill/>
            <a:ln w="28575" cap="flat" cmpd="sng">
              <a:solidFill>
                <a:srgbClr val="E8B4A6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 rot="1585592">
              <a:off x="853098" y="1797082"/>
              <a:ext cx="7658242" cy="6962063"/>
            </a:xfrm>
            <a:prstGeom prst="arc">
              <a:avLst>
                <a:gd name="adj1" fmla="val 12597323"/>
                <a:gd name="adj2" fmla="val 14280700"/>
              </a:avLst>
            </a:prstGeom>
            <a:noFill/>
            <a:ln w="28575" cap="flat" cmpd="sng">
              <a:solidFill>
                <a:srgbClr val="E8B4A6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grpSp>
        <p:nvGrpSpPr>
          <p:cNvPr id="191" name="Google Shape;191;p17"/>
          <p:cNvGrpSpPr/>
          <p:nvPr/>
        </p:nvGrpSpPr>
        <p:grpSpPr>
          <a:xfrm flipH="1">
            <a:off x="2952335" y="-464946"/>
            <a:ext cx="11420315" cy="10564510"/>
            <a:chOff x="-1759896" y="-464946"/>
            <a:chExt cx="11420315" cy="10564510"/>
          </a:xfrm>
        </p:grpSpPr>
        <p:sp>
          <p:nvSpPr>
            <p:cNvPr id="192" name="Google Shape;192;p17"/>
            <p:cNvSpPr/>
            <p:nvPr/>
          </p:nvSpPr>
          <p:spPr>
            <a:xfrm>
              <a:off x="1634799" y="2069587"/>
              <a:ext cx="7658100" cy="6962100"/>
            </a:xfrm>
            <a:prstGeom prst="arc">
              <a:avLst>
                <a:gd name="adj1" fmla="val 12094696"/>
                <a:gd name="adj2" fmla="val 15236798"/>
              </a:avLst>
            </a:prstGeom>
            <a:noFill/>
            <a:ln w="28575" cap="flat" cmpd="sng">
              <a:solidFill>
                <a:srgbClr val="E8B4A6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 rot="2647432">
              <a:off x="-416753" y="1218634"/>
              <a:ext cx="7658013" cy="6962139"/>
            </a:xfrm>
            <a:prstGeom prst="arc">
              <a:avLst>
                <a:gd name="adj1" fmla="val 13412067"/>
                <a:gd name="adj2" fmla="val 14498210"/>
              </a:avLst>
            </a:prstGeom>
            <a:noFill/>
            <a:ln w="28575" cap="flat" cmpd="sng">
              <a:solidFill>
                <a:srgbClr val="E8B4A6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 rot="1585592">
              <a:off x="853098" y="1797082"/>
              <a:ext cx="7658242" cy="6962063"/>
            </a:xfrm>
            <a:prstGeom prst="arc">
              <a:avLst>
                <a:gd name="adj1" fmla="val 12662720"/>
                <a:gd name="adj2" fmla="val 14280700"/>
              </a:avLst>
            </a:prstGeom>
            <a:noFill/>
            <a:ln w="28575" cap="flat" cmpd="sng">
              <a:solidFill>
                <a:srgbClr val="E8B4A6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195" name="Google Shape;195;p17"/>
          <p:cNvSpPr/>
          <p:nvPr/>
        </p:nvSpPr>
        <p:spPr>
          <a:xfrm>
            <a:off x="4402000" y="1493847"/>
            <a:ext cx="38934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Етап планування</a:t>
            </a:r>
            <a:r>
              <a:rPr lang="es-ES" sz="3000" b="1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227809" y="770543"/>
            <a:ext cx="2564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200" b="1">
                <a:solidFill>
                  <a:srgbClr val="3A3838"/>
                </a:solidFill>
                <a:latin typeface="Rubik"/>
                <a:ea typeface="Rubik"/>
                <a:cs typeface="Rubik"/>
                <a:sym typeface="Rubik"/>
              </a:rPr>
              <a:t>Створення діаграми класів, яка відображає структуру та функціональність системи</a:t>
            </a:r>
            <a:endParaRPr sz="1500" b="1" i="0" u="none" strike="noStrike" cap="none">
              <a:solidFill>
                <a:srgbClr val="3A3838"/>
              </a:solidFill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85102" y="2223026"/>
            <a:ext cx="2111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200" b="1">
                <a:solidFill>
                  <a:srgbClr val="3A3838"/>
                </a:solidFill>
                <a:latin typeface="Rubik"/>
                <a:ea typeface="Rubik"/>
                <a:cs typeface="Rubik"/>
                <a:sym typeface="Rubik"/>
              </a:rPr>
              <a:t>Вибір моделі життєвого циклу проекту</a:t>
            </a:r>
            <a:endParaRPr sz="1500" b="1" i="0" u="none" strike="noStrike" cap="none">
              <a:solidFill>
                <a:srgbClr val="3A3838"/>
              </a:solidFill>
            </a:endParaRPr>
          </a:p>
        </p:txBody>
      </p:sp>
      <p:sp>
        <p:nvSpPr>
          <p:cNvPr id="198" name="Google Shape;198;p17"/>
          <p:cNvSpPr txBox="1"/>
          <p:nvPr/>
        </p:nvSpPr>
        <p:spPr>
          <a:xfrm>
            <a:off x="240705" y="4383861"/>
            <a:ext cx="2019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200" b="1">
                <a:solidFill>
                  <a:srgbClr val="3A3838"/>
                </a:solidFill>
                <a:latin typeface="Rubik"/>
                <a:ea typeface="Rubik"/>
                <a:cs typeface="Rubik"/>
                <a:sym typeface="Rubik"/>
              </a:rPr>
              <a:t>Розробка плану керування ризиками з метою оперативної реакції у разі їх реалізації</a:t>
            </a:r>
            <a:endParaRPr sz="1500" b="1" i="0" u="none" strike="noStrike" cap="none">
              <a:solidFill>
                <a:srgbClr val="3A3838"/>
              </a:solidFill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75707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9" name="Google Shape;199;p17"/>
          <p:cNvSpPr txBox="1"/>
          <p:nvPr/>
        </p:nvSpPr>
        <p:spPr>
          <a:xfrm>
            <a:off x="9567745" y="703180"/>
            <a:ext cx="23178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200" b="1">
                <a:solidFill>
                  <a:srgbClr val="3A3838"/>
                </a:solidFill>
                <a:latin typeface="Rubik"/>
                <a:ea typeface="Rubik"/>
                <a:cs typeface="Rubik"/>
                <a:sym typeface="Rubik"/>
              </a:rPr>
              <a:t>Створення прототипу інтерфейсу користувача з урахуванням його зручності та простоти використання</a:t>
            </a:r>
            <a:endParaRPr sz="1200" b="1" i="0" u="none" strike="noStrike" cap="none">
              <a:solidFill>
                <a:srgbClr val="3A3838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0" name="Google Shape;200;p17"/>
          <p:cNvSpPr txBox="1"/>
          <p:nvPr/>
        </p:nvSpPr>
        <p:spPr>
          <a:xfrm>
            <a:off x="10187425" y="2093800"/>
            <a:ext cx="1854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200" b="1">
                <a:solidFill>
                  <a:srgbClr val="3A3838"/>
                </a:solidFill>
                <a:latin typeface="Rubik"/>
                <a:ea typeface="Rubik"/>
                <a:cs typeface="Rubik"/>
                <a:sym typeface="Rubik"/>
              </a:rPr>
              <a:t>Заповнення документа "Методи тестування", який містить стратегію тестування</a:t>
            </a:r>
            <a:endParaRPr sz="1500" b="1" i="0" u="none" strike="noStrike" cap="none">
              <a:solidFill>
                <a:srgbClr val="3A3838"/>
              </a:solidFill>
            </a:endParaRPr>
          </a:p>
        </p:txBody>
      </p:sp>
      <p:sp>
        <p:nvSpPr>
          <p:cNvPr id="201" name="Google Shape;201;p17"/>
          <p:cNvSpPr txBox="1"/>
          <p:nvPr/>
        </p:nvSpPr>
        <p:spPr>
          <a:xfrm>
            <a:off x="9795499" y="4383850"/>
            <a:ext cx="22059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200" b="1">
                <a:solidFill>
                  <a:srgbClr val="3A3838"/>
                </a:solidFill>
                <a:latin typeface="Rubik"/>
                <a:ea typeface="Rubik"/>
                <a:cs typeface="Rubik"/>
                <a:sym typeface="Rubik"/>
              </a:rPr>
              <a:t>Створюються документи: "Функціональна специфікація" - містить технічні документи, які детально описують кожен елемент рішення; "Зведений план проекту" - містить плани основних необхідних заходів</a:t>
            </a:r>
            <a:endParaRPr sz="1500" b="1" i="0" u="none" strike="noStrike" cap="none">
              <a:solidFill>
                <a:srgbClr val="3A3838"/>
              </a:solidFill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5745113" y="116675"/>
            <a:ext cx="1207200" cy="12288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0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0</a:t>
            </a:r>
            <a:r>
              <a:rPr lang="es-ES" sz="40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2</a:t>
            </a:r>
            <a:endParaRPr sz="10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11612750" y="6399475"/>
            <a:ext cx="579300" cy="31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/>
          <p:nvPr/>
        </p:nvSpPr>
        <p:spPr>
          <a:xfrm rot="2700000">
            <a:off x="3925493" y="1058633"/>
            <a:ext cx="4071662" cy="3995295"/>
          </a:xfrm>
          <a:prstGeom prst="arc">
            <a:avLst>
              <a:gd name="adj1" fmla="val 11000695"/>
              <a:gd name="adj2" fmla="val 18040551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209" name="Google Shape;209;p18"/>
          <p:cNvCxnSpPr/>
          <p:nvPr/>
        </p:nvCxnSpPr>
        <p:spPr>
          <a:xfrm rot="10800000">
            <a:off x="2095854" y="4567479"/>
            <a:ext cx="3711000" cy="0"/>
          </a:xfrm>
          <a:prstGeom prst="straightConnector1">
            <a:avLst/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10" name="Google Shape;210;p18"/>
          <p:cNvSpPr/>
          <p:nvPr/>
        </p:nvSpPr>
        <p:spPr>
          <a:xfrm rot="9000100">
            <a:off x="4637902" y="663129"/>
            <a:ext cx="3978800" cy="3904082"/>
          </a:xfrm>
          <a:prstGeom prst="arc">
            <a:avLst>
              <a:gd name="adj1" fmla="val 15886870"/>
              <a:gd name="adj2" fmla="val 18530845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1" name="Google Shape;211;p18"/>
          <p:cNvSpPr/>
          <p:nvPr/>
        </p:nvSpPr>
        <p:spPr>
          <a:xfrm>
            <a:off x="838200" y="2059836"/>
            <a:ext cx="5493300" cy="16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>
                <a:solidFill>
                  <a:srgbClr val="7F7F7F"/>
                </a:solidFill>
                <a:latin typeface="Rubik"/>
                <a:ea typeface="Rubik"/>
                <a:cs typeface="Rubik"/>
                <a:sym typeface="Rubik"/>
              </a:rPr>
              <a:t>Підготовка документації, яка містить опис сценаріїв тестування, що будуть використовуватись для проведення тестування продукту.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7F7F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2" name="Google Shape;212;p18"/>
          <p:cNvSpPr txBox="1">
            <a:spLocks noGrp="1"/>
          </p:cNvSpPr>
          <p:nvPr>
            <p:ph type="title"/>
          </p:nvPr>
        </p:nvSpPr>
        <p:spPr>
          <a:xfrm>
            <a:off x="838200" y="877925"/>
            <a:ext cx="3711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ubik"/>
              <a:buNone/>
            </a:pPr>
            <a:r>
              <a:rPr lang="es-ES" sz="3600"/>
              <a:t>Етап розробки</a:t>
            </a:r>
            <a:endParaRPr/>
          </a:p>
        </p:txBody>
      </p:sp>
      <p:sp>
        <p:nvSpPr>
          <p:cNvPr id="213" name="Google Shape;213;p18"/>
          <p:cNvSpPr/>
          <p:nvPr/>
        </p:nvSpPr>
        <p:spPr>
          <a:xfrm>
            <a:off x="358275" y="5096300"/>
            <a:ext cx="2721300" cy="15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-ES" sz="1200">
                <a:solidFill>
                  <a:srgbClr val="323F4F"/>
                </a:solidFill>
                <a:latin typeface="Rubik"/>
                <a:ea typeface="Rubik"/>
                <a:cs typeface="Rubik"/>
                <a:sym typeface="Rubik"/>
              </a:rPr>
              <a:t>Створення інтерфейсу користувача програмного продукту, який буде зручним та привабливим у використанні</a:t>
            </a:r>
            <a:endParaRPr sz="1200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4" name="Google Shape;214;p18"/>
          <p:cNvSpPr/>
          <p:nvPr/>
        </p:nvSpPr>
        <p:spPr>
          <a:xfrm>
            <a:off x="3038400" y="5058500"/>
            <a:ext cx="2220300" cy="16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-ES" sz="1200">
                <a:solidFill>
                  <a:srgbClr val="323F4F"/>
                </a:solidFill>
                <a:latin typeface="Rubik"/>
                <a:ea typeface="Rubik"/>
                <a:cs typeface="Rubik"/>
                <a:sym typeface="Rubik"/>
              </a:rPr>
              <a:t>Написання програмного коду, який забезпечує реалізацію функціональної складової проекту</a:t>
            </a:r>
            <a:endParaRPr sz="1200" b="0" i="0" u="none" strike="noStrike" cap="none">
              <a:solidFill>
                <a:srgbClr val="323F4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5" name="Google Shape;215;p18"/>
          <p:cNvSpPr/>
          <p:nvPr/>
        </p:nvSpPr>
        <p:spPr>
          <a:xfrm>
            <a:off x="5248400" y="5096300"/>
            <a:ext cx="1870200" cy="16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-ES" sz="1200">
                <a:solidFill>
                  <a:srgbClr val="323F4F"/>
                </a:solidFill>
                <a:latin typeface="Rubik"/>
                <a:ea typeface="Rubik"/>
                <a:cs typeface="Rubik"/>
                <a:sym typeface="Rubik"/>
              </a:rPr>
              <a:t>Розробка детальної довідки з використання продукту</a:t>
            </a:r>
            <a:endParaRPr sz="1200" b="0" i="0" u="none" strike="noStrike" cap="none">
              <a:solidFill>
                <a:srgbClr val="323F4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6" name="Google Shape;216;p18"/>
          <p:cNvSpPr/>
          <p:nvPr/>
        </p:nvSpPr>
        <p:spPr>
          <a:xfrm>
            <a:off x="1342276" y="4150929"/>
            <a:ext cx="753300" cy="7638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1</a:t>
            </a:r>
            <a:endParaRPr sz="8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7" name="Google Shape;217;p18"/>
          <p:cNvSpPr/>
          <p:nvPr/>
        </p:nvSpPr>
        <p:spPr>
          <a:xfrm>
            <a:off x="3771891" y="4150929"/>
            <a:ext cx="753300" cy="7638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2</a:t>
            </a:r>
            <a:endParaRPr sz="8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8" name="Google Shape;218;p18"/>
          <p:cNvSpPr/>
          <p:nvPr/>
        </p:nvSpPr>
        <p:spPr>
          <a:xfrm>
            <a:off x="5806854" y="4150929"/>
            <a:ext cx="753300" cy="7638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3</a:t>
            </a:r>
            <a:endParaRPr sz="8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9" name="Google Shape;219;p18"/>
          <p:cNvSpPr/>
          <p:nvPr/>
        </p:nvSpPr>
        <p:spPr>
          <a:xfrm>
            <a:off x="1827708" y="4096117"/>
            <a:ext cx="318900" cy="32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20" name="Google Shape;220;p18"/>
          <p:cNvSpPr/>
          <p:nvPr/>
        </p:nvSpPr>
        <p:spPr>
          <a:xfrm>
            <a:off x="4269967" y="4096117"/>
            <a:ext cx="318900" cy="32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21" name="Google Shape;221;p18"/>
          <p:cNvSpPr/>
          <p:nvPr/>
        </p:nvSpPr>
        <p:spPr>
          <a:xfrm>
            <a:off x="6341835" y="4096117"/>
            <a:ext cx="318900" cy="32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22" name="Google Shape;222;p18"/>
          <p:cNvSpPr/>
          <p:nvPr/>
        </p:nvSpPr>
        <p:spPr>
          <a:xfrm>
            <a:off x="10778963" y="204175"/>
            <a:ext cx="1207200" cy="12288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0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0</a:t>
            </a:r>
            <a:r>
              <a:rPr lang="es-ES" sz="40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3</a:t>
            </a:r>
            <a:endParaRPr sz="10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23" name="Google Shape;223;p1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642801" y="1646690"/>
            <a:ext cx="3711000" cy="3712500"/>
          </a:xfrm>
          <a:prstGeom prst="ellipse">
            <a:avLst/>
          </a:prstGeom>
          <a:solidFill>
            <a:srgbClr val="222A35"/>
          </a:solidFill>
          <a:ln>
            <a:noFill/>
          </a:ln>
        </p:spPr>
      </p:pic>
      <p:sp>
        <p:nvSpPr>
          <p:cNvPr id="224" name="Google Shape;224;p18"/>
          <p:cNvSpPr/>
          <p:nvPr/>
        </p:nvSpPr>
        <p:spPr>
          <a:xfrm>
            <a:off x="11612750" y="6399475"/>
            <a:ext cx="579300" cy="31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7E5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0" name="Google Shape;230;p19"/>
          <p:cNvSpPr/>
          <p:nvPr/>
        </p:nvSpPr>
        <p:spPr>
          <a:xfrm rot="-1799934">
            <a:off x="7330054" y="2094236"/>
            <a:ext cx="2786493" cy="2533273"/>
          </a:xfrm>
          <a:prstGeom prst="arc">
            <a:avLst>
              <a:gd name="adj1" fmla="val 15285053"/>
              <a:gd name="adj2" fmla="val 659319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1" name="Google Shape;231;p19"/>
          <p:cNvSpPr/>
          <p:nvPr/>
        </p:nvSpPr>
        <p:spPr>
          <a:xfrm rot="-1799934">
            <a:off x="1589654" y="2094236"/>
            <a:ext cx="2786493" cy="2533273"/>
          </a:xfrm>
          <a:prstGeom prst="arc">
            <a:avLst>
              <a:gd name="adj1" fmla="val 14027443"/>
              <a:gd name="adj2" fmla="val 21271799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2" name="Google Shape;232;p19"/>
          <p:cNvSpPr/>
          <p:nvPr/>
        </p:nvSpPr>
        <p:spPr>
          <a:xfrm>
            <a:off x="0" y="632354"/>
            <a:ext cx="12192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s-ES" sz="3400">
                <a:solidFill>
                  <a:srgbClr val="DA856D"/>
                </a:solidFill>
                <a:latin typeface="Rubik"/>
                <a:ea typeface="Rubik"/>
                <a:cs typeface="Rubik"/>
                <a:sym typeface="Rubik"/>
              </a:rPr>
              <a:t>Етап тестування</a:t>
            </a:r>
            <a:endParaRPr sz="1400" b="0" i="0" u="none" strike="noStrike" cap="none">
              <a:solidFill>
                <a:srgbClr val="DA856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9"/>
          <p:cNvSpPr/>
          <p:nvPr/>
        </p:nvSpPr>
        <p:spPr>
          <a:xfrm>
            <a:off x="622399" y="2890175"/>
            <a:ext cx="3010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ES" sz="22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Тестування продукту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9"/>
          <p:cNvSpPr/>
          <p:nvPr/>
        </p:nvSpPr>
        <p:spPr>
          <a:xfrm>
            <a:off x="622406" y="3650127"/>
            <a:ext cx="25188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262626"/>
                </a:solidFill>
                <a:latin typeface="Rubik"/>
                <a:ea typeface="Rubik"/>
                <a:cs typeface="Rubik"/>
                <a:sym typeface="Rubik"/>
              </a:rPr>
              <a:t>Виконання тестових сценаріїв та перевірка правильності роботи програмного продукту згідно вимог, встановлених на попередній стадії розробки</a:t>
            </a:r>
            <a:endParaRPr sz="1200" i="0" u="none" strike="noStrike" cap="none">
              <a:solidFill>
                <a:srgbClr val="7F7F7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171450" marR="0" lvl="0" indent="-95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7F7F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5" name="Google Shape;235;p19"/>
          <p:cNvSpPr/>
          <p:nvPr/>
        </p:nvSpPr>
        <p:spPr>
          <a:xfrm>
            <a:off x="9258406" y="2949988"/>
            <a:ext cx="2582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ES" sz="22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Пілотне впровадження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9"/>
          <p:cNvSpPr/>
          <p:nvPr/>
        </p:nvSpPr>
        <p:spPr>
          <a:xfrm>
            <a:off x="9258406" y="3650127"/>
            <a:ext cx="2188500" cy="20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7F7F7F"/>
                </a:solidFill>
                <a:latin typeface="Rubik"/>
                <a:ea typeface="Rubik"/>
                <a:cs typeface="Rubik"/>
                <a:sym typeface="Rubik"/>
              </a:rPr>
              <a:t>Створення анкети для збору відгуків від користувачів про продукт</a:t>
            </a:r>
            <a:endParaRPr sz="1200" b="0" i="0" u="none" strike="noStrike" cap="none">
              <a:solidFill>
                <a:srgbClr val="7F7F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37" name="Google Shape;237;p1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327725" y="2263789"/>
            <a:ext cx="3213000" cy="3213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</p:pic>
      <p:pic>
        <p:nvPicPr>
          <p:cNvPr id="238" name="Google Shape;238;p19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3406088" y="2263800"/>
            <a:ext cx="3212400" cy="3213900"/>
          </a:xfrm>
          <a:prstGeom prst="ellipse">
            <a:avLst/>
          </a:prstGeom>
          <a:solidFill>
            <a:srgbClr val="222A35"/>
          </a:solidFill>
          <a:ln>
            <a:noFill/>
          </a:ln>
        </p:spPr>
      </p:pic>
      <p:sp>
        <p:nvSpPr>
          <p:cNvPr id="239" name="Google Shape;239;p19"/>
          <p:cNvSpPr/>
          <p:nvPr/>
        </p:nvSpPr>
        <p:spPr>
          <a:xfrm>
            <a:off x="199388" y="218550"/>
            <a:ext cx="1207200" cy="12288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0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0</a:t>
            </a:r>
            <a:r>
              <a:rPr lang="es-ES" sz="40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4</a:t>
            </a:r>
            <a:endParaRPr sz="10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/>
          <p:nvPr/>
        </p:nvSpPr>
        <p:spPr>
          <a:xfrm>
            <a:off x="8712200" y="0"/>
            <a:ext cx="3479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5" name="Google Shape;245;p20"/>
          <p:cNvSpPr/>
          <p:nvPr/>
        </p:nvSpPr>
        <p:spPr>
          <a:xfrm rot="-1800000">
            <a:off x="8244519" y="2888943"/>
            <a:ext cx="3240000" cy="3240000"/>
          </a:xfrm>
          <a:prstGeom prst="arc">
            <a:avLst>
              <a:gd name="adj1" fmla="val 14027443"/>
              <a:gd name="adj2" fmla="val 13952527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6" name="Google Shape;246;p20"/>
          <p:cNvSpPr/>
          <p:nvPr/>
        </p:nvSpPr>
        <p:spPr>
          <a:xfrm>
            <a:off x="872900" y="3045700"/>
            <a:ext cx="5097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>
                <a:solidFill>
                  <a:srgbClr val="7F7F7F"/>
                </a:solidFill>
                <a:latin typeface="Rubik"/>
                <a:ea typeface="Rubik"/>
                <a:cs typeface="Rubik"/>
                <a:sym typeface="Rubik"/>
              </a:rPr>
              <a:t>Оцінка результатів проекту та детальний опис досягнень, які були досягнуті під час його реалізації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0"/>
          <p:cNvSpPr/>
          <p:nvPr/>
        </p:nvSpPr>
        <p:spPr>
          <a:xfrm>
            <a:off x="199388" y="218550"/>
            <a:ext cx="1207200" cy="12288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0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0</a:t>
            </a:r>
            <a:r>
              <a:rPr lang="es-ES" sz="40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5</a:t>
            </a:r>
            <a:endParaRPr sz="10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8" name="Google Shape;248;p20"/>
          <p:cNvSpPr txBox="1">
            <a:spLocks noGrp="1"/>
          </p:cNvSpPr>
          <p:nvPr>
            <p:ph type="title" idx="4294967295"/>
          </p:nvPr>
        </p:nvSpPr>
        <p:spPr>
          <a:xfrm>
            <a:off x="199403" y="1844850"/>
            <a:ext cx="4651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ubik"/>
              <a:buNone/>
            </a:pPr>
            <a:r>
              <a:rPr lang="es-ES" sz="3600">
                <a:solidFill>
                  <a:srgbClr val="DA856D"/>
                </a:solidFill>
              </a:rPr>
              <a:t>Етап впровадження</a:t>
            </a:r>
            <a:endParaRPr>
              <a:solidFill>
                <a:srgbClr val="DA856D"/>
              </a:solidFill>
            </a:endParaRPr>
          </a:p>
        </p:txBody>
      </p:sp>
      <p:sp>
        <p:nvSpPr>
          <p:cNvPr id="249" name="Google Shape;249;p20"/>
          <p:cNvSpPr/>
          <p:nvPr/>
        </p:nvSpPr>
        <p:spPr>
          <a:xfrm>
            <a:off x="872900" y="3822688"/>
            <a:ext cx="5097900" cy="11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>
                <a:solidFill>
                  <a:srgbClr val="7F7F7F"/>
                </a:solidFill>
                <a:latin typeface="Rubik"/>
                <a:ea typeface="Rubik"/>
                <a:cs typeface="Rubik"/>
                <a:sym typeface="Rubik"/>
              </a:rPr>
              <a:t>Створення детального звіту, який описує аналіз результатів та ефективності проекту після його завершення з метою виявлення сильних і слабких сторін проекту та забезпечення можливості вдосконалення майбутніх проектів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0"/>
          <p:cNvSpPr/>
          <p:nvPr/>
        </p:nvSpPr>
        <p:spPr>
          <a:xfrm>
            <a:off x="872903" y="5150176"/>
            <a:ext cx="39783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 dirty="0">
                <a:solidFill>
                  <a:srgbClr val="7F7F7F"/>
                </a:solidFill>
                <a:latin typeface="Rubik"/>
                <a:ea typeface="Rubik"/>
                <a:cs typeface="Rubik"/>
                <a:sym typeface="Rubik"/>
              </a:rPr>
              <a:t>Створення презентації командного проекту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20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6338" y="1149157"/>
            <a:ext cx="4559700" cy="4559700"/>
          </a:xfrm>
          <a:prstGeom prst="ellipse">
            <a:avLst/>
          </a:prstGeom>
          <a:solidFill>
            <a:schemeClr val="accent1"/>
          </a:solidFill>
        </p:spPr>
      </p:pic>
      <p:sp>
        <p:nvSpPr>
          <p:cNvPr id="252" name="Google Shape;252;p20"/>
          <p:cNvSpPr/>
          <p:nvPr/>
        </p:nvSpPr>
        <p:spPr>
          <a:xfrm>
            <a:off x="409355" y="3194285"/>
            <a:ext cx="305539" cy="305539"/>
          </a:xfrm>
          <a:custGeom>
            <a:avLst/>
            <a:gdLst/>
            <a:ahLst/>
            <a:cxnLst/>
            <a:rect l="l" t="t" r="r" b="b"/>
            <a:pathLst>
              <a:path w="5819790" h="5819790" extrusionOk="0">
                <a:moveTo>
                  <a:pt x="2910247" y="0"/>
                </a:moveTo>
                <a:cubicBezTo>
                  <a:pt x="1302768" y="0"/>
                  <a:pt x="0" y="1302768"/>
                  <a:pt x="0" y="2910247"/>
                </a:cubicBezTo>
                <a:cubicBezTo>
                  <a:pt x="0" y="4517727"/>
                  <a:pt x="1302768" y="5827550"/>
                  <a:pt x="2910247" y="5827550"/>
                </a:cubicBezTo>
                <a:cubicBezTo>
                  <a:pt x="4517727" y="5827550"/>
                  <a:pt x="5820495" y="4524783"/>
                  <a:pt x="5820495" y="2917303"/>
                </a:cubicBezTo>
                <a:cubicBezTo>
                  <a:pt x="5820495" y="1309824"/>
                  <a:pt x="4517727" y="0"/>
                  <a:pt x="2910247" y="0"/>
                </a:cubicBezTo>
                <a:close/>
                <a:moveTo>
                  <a:pt x="2910247" y="5545414"/>
                </a:moveTo>
                <a:cubicBezTo>
                  <a:pt x="1462879" y="5545414"/>
                  <a:pt x="282136" y="4364672"/>
                  <a:pt x="282136" y="2917303"/>
                </a:cubicBezTo>
                <a:cubicBezTo>
                  <a:pt x="282136" y="1469935"/>
                  <a:pt x="1462879" y="281433"/>
                  <a:pt x="2910247" y="281433"/>
                </a:cubicBezTo>
                <a:cubicBezTo>
                  <a:pt x="4357616" y="281433"/>
                  <a:pt x="5538358" y="1462175"/>
                  <a:pt x="5538358" y="2909544"/>
                </a:cubicBezTo>
                <a:cubicBezTo>
                  <a:pt x="5538358" y="4356912"/>
                  <a:pt x="4357616" y="5545414"/>
                  <a:pt x="2910247" y="5545414"/>
                </a:cubicBezTo>
                <a:close/>
                <a:moveTo>
                  <a:pt x="4265916" y="2977964"/>
                </a:moveTo>
                <a:cubicBezTo>
                  <a:pt x="4265916" y="2977964"/>
                  <a:pt x="4265916" y="2985724"/>
                  <a:pt x="4258157" y="2985724"/>
                </a:cubicBezTo>
                <a:cubicBezTo>
                  <a:pt x="4250397" y="2993484"/>
                  <a:pt x="4250397" y="3001243"/>
                  <a:pt x="4242637" y="3008299"/>
                </a:cubicBezTo>
                <a:lnTo>
                  <a:pt x="3191680" y="4059256"/>
                </a:lnTo>
                <a:cubicBezTo>
                  <a:pt x="3161354" y="4089582"/>
                  <a:pt x="3131019" y="4097342"/>
                  <a:pt x="3092933" y="4097342"/>
                </a:cubicBezTo>
                <a:cubicBezTo>
                  <a:pt x="3054848" y="4097342"/>
                  <a:pt x="3024513" y="4081822"/>
                  <a:pt x="2994187" y="4059256"/>
                </a:cubicBezTo>
                <a:cubicBezTo>
                  <a:pt x="2940582" y="4005652"/>
                  <a:pt x="2940582" y="3914665"/>
                  <a:pt x="2994187" y="3861051"/>
                </a:cubicBezTo>
                <a:lnTo>
                  <a:pt x="3801807" y="3053431"/>
                </a:lnTo>
                <a:lnTo>
                  <a:pt x="1569385" y="3053431"/>
                </a:lnTo>
                <a:cubicBezTo>
                  <a:pt x="1493204" y="3053431"/>
                  <a:pt x="1432543" y="2992770"/>
                  <a:pt x="1432543" y="2916590"/>
                </a:cubicBezTo>
                <a:cubicBezTo>
                  <a:pt x="1432543" y="2840410"/>
                  <a:pt x="1493204" y="2779749"/>
                  <a:pt x="1569385" y="2779749"/>
                </a:cubicBezTo>
                <a:lnTo>
                  <a:pt x="3801094" y="2779749"/>
                </a:lnTo>
                <a:lnTo>
                  <a:pt x="3001937" y="1980593"/>
                </a:lnTo>
                <a:cubicBezTo>
                  <a:pt x="2948333" y="1926988"/>
                  <a:pt x="2948333" y="1836001"/>
                  <a:pt x="3001937" y="1782387"/>
                </a:cubicBezTo>
                <a:cubicBezTo>
                  <a:pt x="3055542" y="1728782"/>
                  <a:pt x="3146529" y="1728782"/>
                  <a:pt x="3200143" y="1782387"/>
                </a:cubicBezTo>
                <a:lnTo>
                  <a:pt x="4235590" y="2818538"/>
                </a:lnTo>
                <a:cubicBezTo>
                  <a:pt x="4243350" y="2826298"/>
                  <a:pt x="4251110" y="2834057"/>
                  <a:pt x="4251110" y="2841113"/>
                </a:cubicBezTo>
                <a:lnTo>
                  <a:pt x="4258870" y="2848873"/>
                </a:lnTo>
                <a:cubicBezTo>
                  <a:pt x="4258870" y="2856633"/>
                  <a:pt x="4266629" y="2856633"/>
                  <a:pt x="4266629" y="2864393"/>
                </a:cubicBezTo>
                <a:cubicBezTo>
                  <a:pt x="4266629" y="2872152"/>
                  <a:pt x="4266629" y="2872152"/>
                  <a:pt x="4274389" y="2879912"/>
                </a:cubicBezTo>
                <a:cubicBezTo>
                  <a:pt x="4274389" y="2887672"/>
                  <a:pt x="4274389" y="2887672"/>
                  <a:pt x="4274389" y="2895432"/>
                </a:cubicBezTo>
                <a:cubicBezTo>
                  <a:pt x="4274389" y="2910951"/>
                  <a:pt x="4274389" y="2933517"/>
                  <a:pt x="4274389" y="2949036"/>
                </a:cubicBezTo>
                <a:cubicBezTo>
                  <a:pt x="4274389" y="2956796"/>
                  <a:pt x="4274389" y="2956796"/>
                  <a:pt x="4274389" y="2964556"/>
                </a:cubicBezTo>
                <a:cubicBezTo>
                  <a:pt x="4273676" y="2970908"/>
                  <a:pt x="4273676" y="2970908"/>
                  <a:pt x="4265916" y="2977964"/>
                </a:cubicBezTo>
                <a:cubicBezTo>
                  <a:pt x="4265916" y="2970908"/>
                  <a:pt x="4265916" y="2977964"/>
                  <a:pt x="4265916" y="2977964"/>
                </a:cubicBezTo>
                <a:close/>
              </a:path>
            </a:pathLst>
          </a:custGeom>
          <a:solidFill>
            <a:srgbClr val="C351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3" name="Google Shape;253;p20"/>
          <p:cNvSpPr/>
          <p:nvPr/>
        </p:nvSpPr>
        <p:spPr>
          <a:xfrm>
            <a:off x="409355" y="4220523"/>
            <a:ext cx="305539" cy="305539"/>
          </a:xfrm>
          <a:custGeom>
            <a:avLst/>
            <a:gdLst/>
            <a:ahLst/>
            <a:cxnLst/>
            <a:rect l="l" t="t" r="r" b="b"/>
            <a:pathLst>
              <a:path w="5819790" h="5819790" extrusionOk="0">
                <a:moveTo>
                  <a:pt x="2910247" y="0"/>
                </a:moveTo>
                <a:cubicBezTo>
                  <a:pt x="1302768" y="0"/>
                  <a:pt x="0" y="1302768"/>
                  <a:pt x="0" y="2910247"/>
                </a:cubicBezTo>
                <a:cubicBezTo>
                  <a:pt x="0" y="4517727"/>
                  <a:pt x="1302768" y="5827550"/>
                  <a:pt x="2910247" y="5827550"/>
                </a:cubicBezTo>
                <a:cubicBezTo>
                  <a:pt x="4517727" y="5827550"/>
                  <a:pt x="5820495" y="4524783"/>
                  <a:pt x="5820495" y="2917303"/>
                </a:cubicBezTo>
                <a:cubicBezTo>
                  <a:pt x="5820495" y="1309824"/>
                  <a:pt x="4517727" y="0"/>
                  <a:pt x="2910247" y="0"/>
                </a:cubicBezTo>
                <a:close/>
                <a:moveTo>
                  <a:pt x="2910247" y="5545414"/>
                </a:moveTo>
                <a:cubicBezTo>
                  <a:pt x="1462879" y="5545414"/>
                  <a:pt x="282136" y="4364672"/>
                  <a:pt x="282136" y="2917303"/>
                </a:cubicBezTo>
                <a:cubicBezTo>
                  <a:pt x="282136" y="1469935"/>
                  <a:pt x="1462879" y="281433"/>
                  <a:pt x="2910247" y="281433"/>
                </a:cubicBezTo>
                <a:cubicBezTo>
                  <a:pt x="4357616" y="281433"/>
                  <a:pt x="5538358" y="1462175"/>
                  <a:pt x="5538358" y="2909544"/>
                </a:cubicBezTo>
                <a:cubicBezTo>
                  <a:pt x="5538358" y="4356912"/>
                  <a:pt x="4357616" y="5545414"/>
                  <a:pt x="2910247" y="5545414"/>
                </a:cubicBezTo>
                <a:close/>
                <a:moveTo>
                  <a:pt x="4265916" y="2977964"/>
                </a:moveTo>
                <a:cubicBezTo>
                  <a:pt x="4265916" y="2977964"/>
                  <a:pt x="4265916" y="2985724"/>
                  <a:pt x="4258157" y="2985724"/>
                </a:cubicBezTo>
                <a:cubicBezTo>
                  <a:pt x="4250397" y="2993484"/>
                  <a:pt x="4250397" y="3001243"/>
                  <a:pt x="4242637" y="3008299"/>
                </a:cubicBezTo>
                <a:lnTo>
                  <a:pt x="3191680" y="4059256"/>
                </a:lnTo>
                <a:cubicBezTo>
                  <a:pt x="3161354" y="4089582"/>
                  <a:pt x="3131019" y="4097342"/>
                  <a:pt x="3092933" y="4097342"/>
                </a:cubicBezTo>
                <a:cubicBezTo>
                  <a:pt x="3054848" y="4097342"/>
                  <a:pt x="3024513" y="4081822"/>
                  <a:pt x="2994187" y="4059256"/>
                </a:cubicBezTo>
                <a:cubicBezTo>
                  <a:pt x="2940582" y="4005652"/>
                  <a:pt x="2940582" y="3914665"/>
                  <a:pt x="2994187" y="3861051"/>
                </a:cubicBezTo>
                <a:lnTo>
                  <a:pt x="3801807" y="3053431"/>
                </a:lnTo>
                <a:lnTo>
                  <a:pt x="1569385" y="3053431"/>
                </a:lnTo>
                <a:cubicBezTo>
                  <a:pt x="1493204" y="3053431"/>
                  <a:pt x="1432543" y="2992770"/>
                  <a:pt x="1432543" y="2916590"/>
                </a:cubicBezTo>
                <a:cubicBezTo>
                  <a:pt x="1432543" y="2840410"/>
                  <a:pt x="1493204" y="2779749"/>
                  <a:pt x="1569385" y="2779749"/>
                </a:cubicBezTo>
                <a:lnTo>
                  <a:pt x="3801094" y="2779749"/>
                </a:lnTo>
                <a:lnTo>
                  <a:pt x="3001937" y="1980593"/>
                </a:lnTo>
                <a:cubicBezTo>
                  <a:pt x="2948333" y="1926988"/>
                  <a:pt x="2948333" y="1836001"/>
                  <a:pt x="3001937" y="1782387"/>
                </a:cubicBezTo>
                <a:cubicBezTo>
                  <a:pt x="3055542" y="1728782"/>
                  <a:pt x="3146529" y="1728782"/>
                  <a:pt x="3200143" y="1782387"/>
                </a:cubicBezTo>
                <a:lnTo>
                  <a:pt x="4235590" y="2818538"/>
                </a:lnTo>
                <a:cubicBezTo>
                  <a:pt x="4243350" y="2826298"/>
                  <a:pt x="4251110" y="2834057"/>
                  <a:pt x="4251110" y="2841113"/>
                </a:cubicBezTo>
                <a:lnTo>
                  <a:pt x="4258870" y="2848873"/>
                </a:lnTo>
                <a:cubicBezTo>
                  <a:pt x="4258870" y="2856633"/>
                  <a:pt x="4266629" y="2856633"/>
                  <a:pt x="4266629" y="2864393"/>
                </a:cubicBezTo>
                <a:cubicBezTo>
                  <a:pt x="4266629" y="2872152"/>
                  <a:pt x="4266629" y="2872152"/>
                  <a:pt x="4274389" y="2879912"/>
                </a:cubicBezTo>
                <a:cubicBezTo>
                  <a:pt x="4274389" y="2887672"/>
                  <a:pt x="4274389" y="2887672"/>
                  <a:pt x="4274389" y="2895432"/>
                </a:cubicBezTo>
                <a:cubicBezTo>
                  <a:pt x="4274389" y="2910951"/>
                  <a:pt x="4274389" y="2933517"/>
                  <a:pt x="4274389" y="2949036"/>
                </a:cubicBezTo>
                <a:cubicBezTo>
                  <a:pt x="4274389" y="2956796"/>
                  <a:pt x="4274389" y="2956796"/>
                  <a:pt x="4274389" y="2964556"/>
                </a:cubicBezTo>
                <a:cubicBezTo>
                  <a:pt x="4273676" y="2970908"/>
                  <a:pt x="4273676" y="2970908"/>
                  <a:pt x="4265916" y="2977964"/>
                </a:cubicBezTo>
                <a:cubicBezTo>
                  <a:pt x="4265916" y="2970908"/>
                  <a:pt x="4265916" y="2977964"/>
                  <a:pt x="4265916" y="2977964"/>
                </a:cubicBezTo>
                <a:close/>
              </a:path>
            </a:pathLst>
          </a:custGeom>
          <a:solidFill>
            <a:srgbClr val="C351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4" name="Google Shape;254;p20"/>
          <p:cNvSpPr/>
          <p:nvPr/>
        </p:nvSpPr>
        <p:spPr>
          <a:xfrm>
            <a:off x="409354" y="5176309"/>
            <a:ext cx="305539" cy="305539"/>
          </a:xfrm>
          <a:custGeom>
            <a:avLst/>
            <a:gdLst/>
            <a:ahLst/>
            <a:cxnLst/>
            <a:rect l="l" t="t" r="r" b="b"/>
            <a:pathLst>
              <a:path w="5819790" h="5819790" extrusionOk="0">
                <a:moveTo>
                  <a:pt x="2910247" y="0"/>
                </a:moveTo>
                <a:cubicBezTo>
                  <a:pt x="1302768" y="0"/>
                  <a:pt x="0" y="1302768"/>
                  <a:pt x="0" y="2910247"/>
                </a:cubicBezTo>
                <a:cubicBezTo>
                  <a:pt x="0" y="4517727"/>
                  <a:pt x="1302768" y="5827550"/>
                  <a:pt x="2910247" y="5827550"/>
                </a:cubicBezTo>
                <a:cubicBezTo>
                  <a:pt x="4517727" y="5827550"/>
                  <a:pt x="5820495" y="4524783"/>
                  <a:pt x="5820495" y="2917303"/>
                </a:cubicBezTo>
                <a:cubicBezTo>
                  <a:pt x="5820495" y="1309824"/>
                  <a:pt x="4517727" y="0"/>
                  <a:pt x="2910247" y="0"/>
                </a:cubicBezTo>
                <a:close/>
                <a:moveTo>
                  <a:pt x="2910247" y="5545414"/>
                </a:moveTo>
                <a:cubicBezTo>
                  <a:pt x="1462879" y="5545414"/>
                  <a:pt x="282136" y="4364672"/>
                  <a:pt x="282136" y="2917303"/>
                </a:cubicBezTo>
                <a:cubicBezTo>
                  <a:pt x="282136" y="1469935"/>
                  <a:pt x="1462879" y="281433"/>
                  <a:pt x="2910247" y="281433"/>
                </a:cubicBezTo>
                <a:cubicBezTo>
                  <a:pt x="4357616" y="281433"/>
                  <a:pt x="5538358" y="1462175"/>
                  <a:pt x="5538358" y="2909544"/>
                </a:cubicBezTo>
                <a:cubicBezTo>
                  <a:pt x="5538358" y="4356912"/>
                  <a:pt x="4357616" y="5545414"/>
                  <a:pt x="2910247" y="5545414"/>
                </a:cubicBezTo>
                <a:close/>
                <a:moveTo>
                  <a:pt x="4265916" y="2977964"/>
                </a:moveTo>
                <a:cubicBezTo>
                  <a:pt x="4265916" y="2977964"/>
                  <a:pt x="4265916" y="2985724"/>
                  <a:pt x="4258157" y="2985724"/>
                </a:cubicBezTo>
                <a:cubicBezTo>
                  <a:pt x="4250397" y="2993484"/>
                  <a:pt x="4250397" y="3001243"/>
                  <a:pt x="4242637" y="3008299"/>
                </a:cubicBezTo>
                <a:lnTo>
                  <a:pt x="3191680" y="4059256"/>
                </a:lnTo>
                <a:cubicBezTo>
                  <a:pt x="3161354" y="4089582"/>
                  <a:pt x="3131019" y="4097342"/>
                  <a:pt x="3092933" y="4097342"/>
                </a:cubicBezTo>
                <a:cubicBezTo>
                  <a:pt x="3054848" y="4097342"/>
                  <a:pt x="3024513" y="4081822"/>
                  <a:pt x="2994187" y="4059256"/>
                </a:cubicBezTo>
                <a:cubicBezTo>
                  <a:pt x="2940582" y="4005652"/>
                  <a:pt x="2940582" y="3914665"/>
                  <a:pt x="2994187" y="3861051"/>
                </a:cubicBezTo>
                <a:lnTo>
                  <a:pt x="3801807" y="3053431"/>
                </a:lnTo>
                <a:lnTo>
                  <a:pt x="1569385" y="3053431"/>
                </a:lnTo>
                <a:cubicBezTo>
                  <a:pt x="1493204" y="3053431"/>
                  <a:pt x="1432543" y="2992770"/>
                  <a:pt x="1432543" y="2916590"/>
                </a:cubicBezTo>
                <a:cubicBezTo>
                  <a:pt x="1432543" y="2840410"/>
                  <a:pt x="1493204" y="2779749"/>
                  <a:pt x="1569385" y="2779749"/>
                </a:cubicBezTo>
                <a:lnTo>
                  <a:pt x="3801094" y="2779749"/>
                </a:lnTo>
                <a:lnTo>
                  <a:pt x="3001937" y="1980593"/>
                </a:lnTo>
                <a:cubicBezTo>
                  <a:pt x="2948333" y="1926988"/>
                  <a:pt x="2948333" y="1836001"/>
                  <a:pt x="3001937" y="1782387"/>
                </a:cubicBezTo>
                <a:cubicBezTo>
                  <a:pt x="3055542" y="1728782"/>
                  <a:pt x="3146529" y="1728782"/>
                  <a:pt x="3200143" y="1782387"/>
                </a:cubicBezTo>
                <a:lnTo>
                  <a:pt x="4235590" y="2818538"/>
                </a:lnTo>
                <a:cubicBezTo>
                  <a:pt x="4243350" y="2826298"/>
                  <a:pt x="4251110" y="2834057"/>
                  <a:pt x="4251110" y="2841113"/>
                </a:cubicBezTo>
                <a:lnTo>
                  <a:pt x="4258870" y="2848873"/>
                </a:lnTo>
                <a:cubicBezTo>
                  <a:pt x="4258870" y="2856633"/>
                  <a:pt x="4266629" y="2856633"/>
                  <a:pt x="4266629" y="2864393"/>
                </a:cubicBezTo>
                <a:cubicBezTo>
                  <a:pt x="4266629" y="2872152"/>
                  <a:pt x="4266629" y="2872152"/>
                  <a:pt x="4274389" y="2879912"/>
                </a:cubicBezTo>
                <a:cubicBezTo>
                  <a:pt x="4274389" y="2887672"/>
                  <a:pt x="4274389" y="2887672"/>
                  <a:pt x="4274389" y="2895432"/>
                </a:cubicBezTo>
                <a:cubicBezTo>
                  <a:pt x="4274389" y="2910951"/>
                  <a:pt x="4274389" y="2933517"/>
                  <a:pt x="4274389" y="2949036"/>
                </a:cubicBezTo>
                <a:cubicBezTo>
                  <a:pt x="4274389" y="2956796"/>
                  <a:pt x="4274389" y="2956796"/>
                  <a:pt x="4274389" y="2964556"/>
                </a:cubicBezTo>
                <a:cubicBezTo>
                  <a:pt x="4273676" y="2970908"/>
                  <a:pt x="4273676" y="2970908"/>
                  <a:pt x="4265916" y="2977964"/>
                </a:cubicBezTo>
                <a:cubicBezTo>
                  <a:pt x="4265916" y="2970908"/>
                  <a:pt x="4265916" y="2977964"/>
                  <a:pt x="4265916" y="2977964"/>
                </a:cubicBezTo>
                <a:close/>
              </a:path>
            </a:pathLst>
          </a:custGeom>
          <a:solidFill>
            <a:srgbClr val="C351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Personalizados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A856D"/>
      </a:accent1>
      <a:accent2>
        <a:srgbClr val="F4C3B8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441</Words>
  <Application>Microsoft Office PowerPoint</Application>
  <PresentationFormat>Широкоэкранный</PresentationFormat>
  <Paragraphs>79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Calibri</vt:lpstr>
      <vt:lpstr>Rubik</vt:lpstr>
      <vt:lpstr>Arial</vt:lpstr>
      <vt:lpstr>Tema de Office</vt:lpstr>
      <vt:lpstr>Презентация PowerPoint</vt:lpstr>
      <vt:lpstr>Презентация PowerPoint</vt:lpstr>
      <vt:lpstr>Опис завдання</vt:lpstr>
      <vt:lpstr>Презентация PowerPoint</vt:lpstr>
      <vt:lpstr>Презентация PowerPoint</vt:lpstr>
      <vt:lpstr>Презентация PowerPoint</vt:lpstr>
      <vt:lpstr>Етап розробки</vt:lpstr>
      <vt:lpstr>Презентация PowerPoint</vt:lpstr>
      <vt:lpstr>Етап впровадження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Александр Брюханов</dc:creator>
  <cp:lastModifiedBy>Lopi Poli</cp:lastModifiedBy>
  <cp:revision>3</cp:revision>
  <dcterms:modified xsi:type="dcterms:W3CDTF">2023-04-18T17:23:12Z</dcterms:modified>
</cp:coreProperties>
</file>